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86" r:id="rId2"/>
    <p:sldId id="2297" r:id="rId3"/>
    <p:sldId id="2289" r:id="rId4"/>
    <p:sldId id="2300" r:id="rId5"/>
    <p:sldId id="1134" r:id="rId6"/>
    <p:sldId id="2299" r:id="rId7"/>
    <p:sldId id="2301" r:id="rId8"/>
    <p:sldId id="2302" r:id="rId9"/>
    <p:sldId id="263" r:id="rId10"/>
    <p:sldId id="2305" r:id="rId11"/>
    <p:sldId id="6026" r:id="rId12"/>
    <p:sldId id="277" r:id="rId13"/>
    <p:sldId id="2307" r:id="rId14"/>
    <p:sldId id="2308" r:id="rId15"/>
    <p:sldId id="2306" r:id="rId16"/>
    <p:sldId id="2309" r:id="rId17"/>
    <p:sldId id="6023" r:id="rId18"/>
    <p:sldId id="6022" r:id="rId19"/>
    <p:sldId id="6024" r:id="rId20"/>
    <p:sldId id="267" r:id="rId21"/>
    <p:sldId id="6025" r:id="rId22"/>
    <p:sldId id="602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5827"/>
    <a:srgbClr val="CACDDE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3"/>
    <p:restoredTop sz="91831"/>
  </p:normalViewPr>
  <p:slideViewPr>
    <p:cSldViewPr snapToGrid="0" showGuides="1">
      <p:cViewPr varScale="1">
        <p:scale>
          <a:sx n="89" d="100"/>
          <a:sy n="89" d="100"/>
        </p:scale>
        <p:origin x="192" y="6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22/09/2025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22/09/2025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un slide sur la physique de SHE </a:t>
            </a:r>
          </a:p>
          <a:p>
            <a:r>
              <a:rPr lang="fr-FR" dirty="0"/>
              <a:t>Pourquoi on les étudie, comment, pourquoi S3 est l’instrument idéal pour ça.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190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223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/>
              <a:t>Very </a:t>
            </a:r>
            <a:r>
              <a:rPr lang="fr-FR" dirty="0" err="1"/>
              <a:t>little</a:t>
            </a:r>
            <a:r>
              <a:rPr lang="fr-FR" dirty="0"/>
              <a:t> information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on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. </a:t>
            </a:r>
          </a:p>
          <a:p>
            <a:r>
              <a:rPr lang="fr-FR" dirty="0" err="1"/>
              <a:t>Odd</a:t>
            </a:r>
            <a:r>
              <a:rPr lang="fr-FR" dirty="0"/>
              <a:t> Z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share</a:t>
            </a:r>
            <a:r>
              <a:rPr lang="fr-FR" dirty="0"/>
              <a:t> the alpha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strength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many</a:t>
            </a:r>
            <a:r>
              <a:rPr lang="fr-FR" dirty="0"/>
              <a:t> </a:t>
            </a:r>
            <a:r>
              <a:rPr lang="fr-FR" dirty="0" err="1"/>
              <a:t>path</a:t>
            </a:r>
            <a:r>
              <a:rPr lang="fr-FR" dirty="0"/>
              <a:t> -&gt; large </a:t>
            </a:r>
            <a:r>
              <a:rPr lang="fr-FR" dirty="0" err="1"/>
              <a:t>statstics</a:t>
            </a:r>
            <a:r>
              <a:rPr lang="fr-FR" dirty="0"/>
              <a:t> </a:t>
            </a:r>
            <a:r>
              <a:rPr lang="fr-FR" dirty="0" err="1"/>
              <a:t>necessary</a:t>
            </a:r>
            <a:r>
              <a:rPr lang="fr-FR" dirty="0"/>
              <a:t> (ex 247Md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scheme</a:t>
            </a:r>
            <a:r>
              <a:rPr lang="fr-FR" dirty="0"/>
              <a:t> + Alpha </a:t>
            </a:r>
            <a:r>
              <a:rPr lang="fr-FR" dirty="0" err="1"/>
              <a:t>spectrum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modes are </a:t>
            </a:r>
            <a:r>
              <a:rPr lang="fr-FR" dirty="0" err="1"/>
              <a:t>complicating</a:t>
            </a:r>
            <a:r>
              <a:rPr lang="fr-FR" dirty="0"/>
              <a:t> the </a:t>
            </a:r>
            <a:r>
              <a:rPr lang="fr-FR" dirty="0" err="1"/>
              <a:t>studies</a:t>
            </a:r>
            <a:r>
              <a:rPr lang="fr-FR" dirty="0"/>
              <a:t> : </a:t>
            </a:r>
          </a:p>
          <a:p>
            <a:r>
              <a:rPr lang="fr-FR" dirty="0" err="1"/>
              <a:t>Spontaneous</a:t>
            </a:r>
            <a:r>
              <a:rPr lang="fr-FR" dirty="0"/>
              <a:t> fission can </a:t>
            </a:r>
            <a:r>
              <a:rPr lang="fr-FR" dirty="0" err="1"/>
              <a:t>happen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ground</a:t>
            </a:r>
            <a:r>
              <a:rPr lang="fr-FR" dirty="0"/>
              <a:t> state or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isomeric</a:t>
            </a:r>
            <a:r>
              <a:rPr lang="fr-FR" dirty="0"/>
              <a:t> states. The </a:t>
            </a:r>
            <a:r>
              <a:rPr lang="fr-FR" dirty="0" err="1"/>
              <a:t>preminence</a:t>
            </a:r>
            <a:r>
              <a:rPr lang="fr-FR" dirty="0"/>
              <a:t> of </a:t>
            </a:r>
            <a:r>
              <a:rPr lang="fr-FR" dirty="0" err="1"/>
              <a:t>fissioning</a:t>
            </a:r>
            <a:r>
              <a:rPr lang="fr-FR" dirty="0"/>
              <a:t> </a:t>
            </a:r>
            <a:r>
              <a:rPr lang="fr-FR" dirty="0" err="1"/>
              <a:t>isomeric</a:t>
            </a:r>
            <a:r>
              <a:rPr lang="fr-FR" dirty="0"/>
              <a:t> states </a:t>
            </a:r>
            <a:r>
              <a:rPr lang="fr-FR" dirty="0" err="1"/>
              <a:t>increases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decrasing</a:t>
            </a:r>
            <a:r>
              <a:rPr lang="fr-FR" dirty="0"/>
              <a:t> neutron </a:t>
            </a:r>
            <a:r>
              <a:rPr lang="fr-FR" dirty="0" err="1"/>
              <a:t>number</a:t>
            </a:r>
            <a:r>
              <a:rPr lang="fr-FR" dirty="0"/>
              <a:t>. Fission </a:t>
            </a:r>
            <a:r>
              <a:rPr lang="fr-FR" dirty="0" err="1"/>
              <a:t>events</a:t>
            </a:r>
            <a:r>
              <a:rPr lang="fr-FR" dirty="0"/>
              <a:t> have been </a:t>
            </a:r>
            <a:r>
              <a:rPr lang="fr-FR" dirty="0" err="1"/>
              <a:t>observed</a:t>
            </a:r>
            <a:r>
              <a:rPr lang="fr-FR" dirty="0"/>
              <a:t> in </a:t>
            </a: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could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244Md </a:t>
            </a:r>
          </a:p>
          <a:p>
            <a:r>
              <a:rPr lang="fr-FR" dirty="0" err="1"/>
              <a:t>However</a:t>
            </a:r>
            <a:r>
              <a:rPr lang="fr-FR" dirty="0"/>
              <a:t> Electron Capture </a:t>
            </a:r>
            <a:r>
              <a:rPr lang="fr-FR" dirty="0" err="1"/>
              <a:t>also</a:t>
            </a:r>
            <a:r>
              <a:rPr lang="fr-FR" dirty="0"/>
              <a:t> has a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branch</a:t>
            </a:r>
            <a:r>
              <a:rPr lang="fr-FR" dirty="0"/>
              <a:t> and can lead to EC </a:t>
            </a:r>
            <a:r>
              <a:rPr lang="fr-FR" dirty="0" err="1"/>
              <a:t>delayed</a:t>
            </a:r>
            <a:r>
              <a:rPr lang="fr-FR" dirty="0"/>
              <a:t> Fission. 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4FC862-3C35-3D4E-9084-D9ECACF1A1C6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577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Shape 10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3" name="Shape 10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err="1"/>
              <a:t>Produce</a:t>
            </a:r>
            <a:r>
              <a:rPr lang="fr-FR" dirty="0"/>
              <a:t> </a:t>
            </a:r>
            <a:r>
              <a:rPr lang="fr-FR" dirty="0" err="1"/>
              <a:t>known</a:t>
            </a:r>
            <a:r>
              <a:rPr lang="fr-FR" dirty="0"/>
              <a:t> isotopes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to </a:t>
            </a:r>
            <a:r>
              <a:rPr lang="fr-FR" dirty="0" err="1"/>
              <a:t>confirm</a:t>
            </a:r>
            <a:r>
              <a:rPr lang="fr-FR" dirty="0"/>
              <a:t> the </a:t>
            </a:r>
            <a:r>
              <a:rPr lang="fr-FR" dirty="0" err="1"/>
              <a:t>assignment</a:t>
            </a:r>
            <a:r>
              <a:rPr lang="fr-FR" dirty="0"/>
              <a:t>. </a:t>
            </a:r>
          </a:p>
          <a:p>
            <a:r>
              <a:rPr lang="fr-FR" dirty="0"/>
              <a:t>Use S3 mass </a:t>
            </a:r>
            <a:r>
              <a:rPr lang="fr-FR" dirty="0" err="1"/>
              <a:t>analyzer</a:t>
            </a:r>
            <a:r>
              <a:rPr lang="fr-FR" dirty="0"/>
              <a:t> to </a:t>
            </a:r>
            <a:r>
              <a:rPr lang="fr-FR" dirty="0" err="1"/>
              <a:t>validate</a:t>
            </a:r>
            <a:r>
              <a:rPr lang="fr-FR" dirty="0"/>
              <a:t> the A</a:t>
            </a:r>
          </a:p>
          <a:p>
            <a:r>
              <a:rPr lang="fr-FR" dirty="0"/>
              <a:t>Compare production cross-section </a:t>
            </a:r>
            <a:r>
              <a:rPr lang="fr-FR" dirty="0" err="1"/>
              <a:t>with</a:t>
            </a:r>
            <a:r>
              <a:rPr lang="fr-FR" dirty="0"/>
              <a:t> a </a:t>
            </a:r>
            <a:r>
              <a:rPr lang="fr-FR" dirty="0" err="1"/>
              <a:t>fixed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and </a:t>
            </a:r>
            <a:r>
              <a:rPr lang="fr-FR" dirty="0" err="1"/>
              <a:t>different</a:t>
            </a:r>
            <a:r>
              <a:rPr lang="fr-FR" dirty="0"/>
              <a:t> projectiles to </a:t>
            </a:r>
            <a:r>
              <a:rPr lang="fr-FR" dirty="0" err="1"/>
              <a:t>study</a:t>
            </a:r>
            <a:r>
              <a:rPr lang="fr-FR" dirty="0"/>
              <a:t> the fusion-</a:t>
            </a:r>
            <a:r>
              <a:rPr lang="fr-FR" dirty="0" err="1"/>
              <a:t>evaporation</a:t>
            </a:r>
            <a:r>
              <a:rPr lang="fr-FR" dirty="0"/>
              <a:t> </a:t>
            </a:r>
            <a:r>
              <a:rPr lang="fr-FR" dirty="0" err="1"/>
              <a:t>reaction</a:t>
            </a:r>
            <a:r>
              <a:rPr lang="fr-FR" dirty="0"/>
              <a:t> </a:t>
            </a:r>
            <a:r>
              <a:rPr lang="fr-FR" dirty="0" err="1"/>
              <a:t>mechanism</a:t>
            </a:r>
            <a:r>
              <a:rPr lang="fr-FR" dirty="0"/>
              <a:t>. 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23/09/2025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23/09/2025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23/09/2025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23/09/2025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23/09/2025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49650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6800" cy="4636800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35501" y="6318001"/>
            <a:ext cx="2906816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pPr algn="ctr"/>
            <a:r>
              <a:rPr lang="fr-FR"/>
              <a:t>EuNPC 2025 - J. Piot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BA9B7905-4BD6-FAF2-13AD-4BE2D77639E1}"/>
              </a:ext>
            </a:extLst>
          </p:cNvPr>
          <p:cNvSpPr txBox="1">
            <a:spLocks/>
          </p:cNvSpPr>
          <p:nvPr userDrawn="1"/>
        </p:nvSpPr>
        <p:spPr>
          <a:xfrm>
            <a:off x="9117024" y="6328510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Hervé </a:t>
            </a:r>
            <a:r>
              <a:rPr lang="fr-FR" dirty="0" err="1"/>
              <a:t>Savajols</a:t>
            </a:r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0D676029-AFBE-54EC-4836-1620027E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F7F84D0-6875-8F2E-25F6-A47E819CC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51923"/>
            <a:ext cx="12192000" cy="5166078"/>
          </a:xfrm>
        </p:spPr>
        <p:txBody>
          <a:bodyPr/>
          <a:lstStyle>
            <a:lvl1pPr>
              <a:defRPr sz="1800" b="1">
                <a:solidFill>
                  <a:srgbClr val="60A4B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8536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6800" cy="46368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28510"/>
            <a:ext cx="462455" cy="540000"/>
          </a:xfrm>
        </p:spPr>
        <p:txBody>
          <a:bodyPr/>
          <a:lstStyle>
            <a:lvl1pPr>
              <a:defRPr>
                <a:solidFill>
                  <a:srgbClr val="60A4B4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0D676029-AFBE-54EC-4836-1620027EF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78976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23/09/2025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23/09/2025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EuNPC 2025 - J. Piot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  <p:sldLayoutId id="2147483680" r:id="rId28"/>
    <p:sldLayoutId id="2147483681" r:id="rId29"/>
    <p:sldLayoutId id="2147483682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1.png"/><Relationship Id="rId21" Type="http://schemas.openxmlformats.org/officeDocument/2006/relationships/image" Target="../media/image38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hyperlink" Target="https://www.cea.fr/" TargetMode="External"/><Relationship Id="rId25" Type="http://schemas.openxmlformats.org/officeDocument/2006/relationships/image" Target="../media/image42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1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8.jpeg"/><Relationship Id="rId19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jpeg"/><Relationship Id="rId22" Type="http://schemas.openxmlformats.org/officeDocument/2006/relationships/image" Target="../media/image39.png"/><Relationship Id="rId27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5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>
          <a:xfrm>
            <a:off x="695325" y="2120211"/>
            <a:ext cx="10801350" cy="1520825"/>
          </a:xfrm>
        </p:spPr>
        <p:txBody>
          <a:bodyPr>
            <a:noAutofit/>
          </a:bodyPr>
          <a:lstStyle/>
          <a:p>
            <a:br>
              <a:rPr lang="fr-FR" sz="4400" dirty="0"/>
            </a:br>
            <a:r>
              <a:rPr lang="fr-FR" sz="4400" dirty="0" err="1"/>
              <a:t>Study</a:t>
            </a:r>
            <a:r>
              <a:rPr lang="fr-FR" sz="4400" dirty="0"/>
              <a:t> of </a:t>
            </a:r>
            <a:r>
              <a:rPr lang="fr-FR" sz="4400" dirty="0" err="1"/>
              <a:t>superheavy</a:t>
            </a:r>
            <a:r>
              <a:rPr lang="fr-FR" sz="4400" dirty="0"/>
              <a:t> </a:t>
            </a:r>
            <a:r>
              <a:rPr lang="fr-FR" sz="4400" dirty="0" err="1"/>
              <a:t>nuclei</a:t>
            </a:r>
            <a:r>
              <a:rPr lang="fr-FR" sz="4400" dirty="0"/>
              <a:t> </a:t>
            </a:r>
            <a:r>
              <a:rPr lang="fr-FR" sz="4400" dirty="0" err="1"/>
              <a:t>with</a:t>
            </a:r>
            <a:r>
              <a:rPr lang="fr-FR" sz="4400" dirty="0"/>
              <a:t> S</a:t>
            </a:r>
            <a:r>
              <a:rPr lang="fr-FR" sz="4400" baseline="30000" dirty="0"/>
              <a:t>3</a:t>
            </a:r>
            <a:br>
              <a:rPr lang="fr-FR" sz="4400" baseline="30000" dirty="0"/>
            </a:br>
            <a:r>
              <a:rPr lang="fr-FR" sz="4400" dirty="0"/>
              <a:t>&amp; </a:t>
            </a:r>
            <a:br>
              <a:rPr lang="fr-FR" sz="4400" dirty="0"/>
            </a:br>
            <a:r>
              <a:rPr lang="fr-FR" sz="4400" dirty="0" err="1"/>
              <a:t>Status</a:t>
            </a:r>
            <a:r>
              <a:rPr lang="fr-FR" sz="4400" dirty="0"/>
              <a:t> of S</a:t>
            </a:r>
            <a:r>
              <a:rPr lang="fr-FR" sz="4400" baseline="30000" dirty="0"/>
              <a:t>3</a:t>
            </a:r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695325" y="5383081"/>
            <a:ext cx="10801350" cy="1312101"/>
          </a:xfrm>
        </p:spPr>
        <p:txBody>
          <a:bodyPr>
            <a:normAutofit/>
          </a:bodyPr>
          <a:lstStyle/>
          <a:p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Nuclear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Conference</a:t>
            </a:r>
            <a:r>
              <a:rPr lang="fr-FR" dirty="0"/>
              <a:t> 2025</a:t>
            </a:r>
          </a:p>
          <a:p>
            <a:r>
              <a:rPr lang="fr-FR" b="0" i="0" u="none" strike="noStrike" dirty="0">
                <a:effectLst/>
                <a:latin typeface="Liberation Sans"/>
              </a:rPr>
              <a:t>21–26 Sept 2025 – Caen, France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7C15C4E-093D-74D9-F8E3-0F09682EF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DD1417-8FB1-9390-308D-D5DD0765A033}"/>
              </a:ext>
            </a:extLst>
          </p:cNvPr>
          <p:cNvSpPr txBox="1"/>
          <p:nvPr/>
        </p:nvSpPr>
        <p:spPr>
          <a:xfrm>
            <a:off x="2697906" y="3944719"/>
            <a:ext cx="6441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J. Piot on </a:t>
            </a:r>
            <a:r>
              <a:rPr lang="fr-FR" sz="2400" dirty="0" err="1">
                <a:solidFill>
                  <a:schemeClr val="bg1"/>
                </a:solidFill>
              </a:rPr>
              <a:t>behalf</a:t>
            </a:r>
            <a:r>
              <a:rPr lang="fr-FR" sz="2400" dirty="0">
                <a:solidFill>
                  <a:schemeClr val="bg1"/>
                </a:solidFill>
              </a:rPr>
              <a:t> of the S</a:t>
            </a:r>
            <a:r>
              <a:rPr lang="fr-FR" sz="2400" baseline="30000" dirty="0">
                <a:solidFill>
                  <a:schemeClr val="bg1"/>
                </a:solidFill>
              </a:rPr>
              <a:t>3</a:t>
            </a:r>
            <a:r>
              <a:rPr lang="fr-FR" sz="2400" dirty="0">
                <a:solidFill>
                  <a:schemeClr val="bg1"/>
                </a:solidFill>
              </a:rPr>
              <a:t> collaboration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</a:rPr>
              <a:t>Grand Accélérateur National d’Ions Lourds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890E46-2EDB-802A-56C5-337CAB4192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074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739FE1-697A-80B1-A6B3-826E5086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dirty="0" err="1"/>
              <a:t>Study</a:t>
            </a:r>
            <a:r>
              <a:rPr lang="fr-FR" sz="4000" dirty="0"/>
              <a:t> of Md isotopes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773D90-92B1-9019-1B2F-83CF1F16DE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6820ED-728C-F297-903F-260A6F1F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A1BAD3-395B-2D21-8296-37D669B3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86BBCA-B172-534A-31A8-7DF50E394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ADD703-F76D-F296-BA4F-0779E6D789A5}"/>
              </a:ext>
            </a:extLst>
          </p:cNvPr>
          <p:cNvSpPr txBox="1"/>
          <p:nvPr/>
        </p:nvSpPr>
        <p:spPr>
          <a:xfrm>
            <a:off x="695325" y="3239802"/>
            <a:ext cx="63561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Physical Commissioning of S3 </a:t>
            </a:r>
            <a:r>
              <a:rPr lang="fr-FR" b="1" dirty="0" err="1"/>
              <a:t>with</a:t>
            </a:r>
            <a:r>
              <a:rPr lang="fr-FR" b="1" dirty="0"/>
              <a:t> SIRIUS :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Mass identification </a:t>
            </a:r>
            <a:r>
              <a:rPr lang="fr-FR" dirty="0" err="1"/>
              <a:t>will</a:t>
            </a:r>
            <a:r>
              <a:rPr lang="fr-FR" dirty="0"/>
              <a:t> help </a:t>
            </a:r>
            <a:r>
              <a:rPr lang="fr-FR" dirty="0" err="1"/>
              <a:t>validate</a:t>
            </a:r>
            <a:r>
              <a:rPr lang="fr-FR" dirty="0"/>
              <a:t> </a:t>
            </a:r>
            <a:r>
              <a:rPr lang="fr-FR" baseline="30000" dirty="0"/>
              <a:t>244-245 </a:t>
            </a:r>
            <a:r>
              <a:rPr lang="fr-FR" dirty="0"/>
              <a:t>Md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High </a:t>
            </a:r>
            <a:r>
              <a:rPr lang="fr-FR" dirty="0" err="1"/>
              <a:t>statistics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the structure of </a:t>
            </a:r>
            <a:r>
              <a:rPr lang="fr-FR" dirty="0" err="1"/>
              <a:t>these</a:t>
            </a:r>
            <a:r>
              <a:rPr lang="fr-FR" dirty="0"/>
              <a:t> isotopes and follow the ½- </a:t>
            </a:r>
            <a:r>
              <a:rPr lang="fr-FR" dirty="0" err="1"/>
              <a:t>isomer</a:t>
            </a:r>
            <a:r>
              <a:rPr lang="fr-FR" dirty="0"/>
              <a:t> in neutron </a:t>
            </a:r>
            <a:r>
              <a:rPr lang="fr-FR" dirty="0" err="1"/>
              <a:t>deficient</a:t>
            </a:r>
            <a:r>
              <a:rPr lang="fr-FR" dirty="0"/>
              <a:t> isotopes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Quantify</a:t>
            </a:r>
            <a:r>
              <a:rPr lang="fr-FR" dirty="0"/>
              <a:t> the fission </a:t>
            </a:r>
            <a:r>
              <a:rPr lang="fr-FR" dirty="0" err="1"/>
              <a:t>branch</a:t>
            </a:r>
            <a:r>
              <a:rPr lang="fr-FR" dirty="0"/>
              <a:t> in Md and Es and </a:t>
            </a:r>
            <a:r>
              <a:rPr lang="fr-FR" dirty="0" err="1"/>
              <a:t>verify</a:t>
            </a:r>
            <a:r>
              <a:rPr lang="fr-FR" dirty="0"/>
              <a:t> the ECDF </a:t>
            </a:r>
            <a:r>
              <a:rPr lang="fr-FR" dirty="0" err="1"/>
              <a:t>scheme</a:t>
            </a:r>
            <a:r>
              <a:rPr lang="fr-FR" dirty="0"/>
              <a:t> 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878FE5D-04E7-72A3-AC8E-D32CCF58A59B}"/>
              </a:ext>
            </a:extLst>
          </p:cNvPr>
          <p:cNvGrpSpPr/>
          <p:nvPr/>
        </p:nvGrpSpPr>
        <p:grpSpPr>
          <a:xfrm>
            <a:off x="8437640" y="3239802"/>
            <a:ext cx="2620536" cy="2499267"/>
            <a:chOff x="345688" y="3061499"/>
            <a:chExt cx="2620536" cy="249926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0615A81-B5EA-6C0C-7DF8-4EFCEA3EB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688" y="3061499"/>
              <a:ext cx="1692349" cy="2298699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B2740CB-120C-A034-E01F-53EE119CDFB7}"/>
                </a:ext>
              </a:extLst>
            </p:cNvPr>
            <p:cNvSpPr txBox="1"/>
            <p:nvPr/>
          </p:nvSpPr>
          <p:spPr>
            <a:xfrm>
              <a:off x="434897" y="5314545"/>
              <a:ext cx="25313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J. </a:t>
              </a:r>
              <a:r>
                <a:rPr lang="fr-FR" sz="1000" dirty="0" err="1"/>
                <a:t>Khuyagbaatar</a:t>
              </a:r>
              <a:r>
                <a:rPr lang="fr-FR" sz="1000" dirty="0"/>
                <a:t> et al. PRL 125 (2020) 142504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73605966-8309-6DEB-4348-54E01E408228}"/>
              </a:ext>
            </a:extLst>
          </p:cNvPr>
          <p:cNvSpPr txBox="1"/>
          <p:nvPr/>
        </p:nvSpPr>
        <p:spPr>
          <a:xfrm>
            <a:off x="679540" y="1609457"/>
            <a:ext cx="711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244-245-247</a:t>
            </a:r>
            <a:r>
              <a:rPr lang="fr-FR" dirty="0"/>
              <a:t>Md </a:t>
            </a:r>
            <a:r>
              <a:rPr lang="fr-FR" dirty="0" err="1"/>
              <a:t>investigated</a:t>
            </a:r>
            <a:r>
              <a:rPr lang="fr-FR" dirty="0"/>
              <a:t> to </a:t>
            </a:r>
            <a:r>
              <a:rPr lang="fr-FR" dirty="0" err="1"/>
              <a:t>see</a:t>
            </a:r>
            <a:r>
              <a:rPr lang="fr-FR" dirty="0"/>
              <a:t> the position of </a:t>
            </a:r>
            <a:r>
              <a:rPr lang="fr-FR" dirty="0" err="1"/>
              <a:t>isomer</a:t>
            </a:r>
            <a:endParaRPr lang="fr-FR" dirty="0"/>
          </a:p>
          <a:p>
            <a:r>
              <a:rPr lang="fr-FR" dirty="0" err="1"/>
              <a:t>Verify</a:t>
            </a:r>
            <a:r>
              <a:rPr lang="fr-FR" dirty="0"/>
              <a:t> the production of </a:t>
            </a:r>
            <a:r>
              <a:rPr lang="fr-FR" baseline="30000" dirty="0"/>
              <a:t>244</a:t>
            </a:r>
            <a:r>
              <a:rPr lang="fr-FR" dirty="0"/>
              <a:t>Md at LBNL &amp; GSI (</a:t>
            </a:r>
            <a:r>
              <a:rPr lang="fr-FR" dirty="0" err="1"/>
              <a:t>See</a:t>
            </a:r>
            <a:r>
              <a:rPr lang="fr-FR" dirty="0"/>
              <a:t> talk by S. Kumar)</a:t>
            </a:r>
          </a:p>
        </p:txBody>
      </p:sp>
    </p:spTree>
    <p:extLst>
      <p:ext uri="{BB962C8B-B14F-4D97-AF65-F5344CB8AC3E}">
        <p14:creationId xmlns:p14="http://schemas.microsoft.com/office/powerpoint/2010/main" val="137984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32C337-03B0-FD6F-9CD6-CC649070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61876"/>
            <a:ext cx="10801350" cy="1141413"/>
          </a:xfrm>
        </p:spPr>
        <p:txBody>
          <a:bodyPr>
            <a:normAutofit/>
          </a:bodyPr>
          <a:lstStyle/>
          <a:p>
            <a:r>
              <a:rPr lang="fr-FR" sz="3600" dirty="0"/>
              <a:t>Complete the fermium-nobelium </a:t>
            </a:r>
            <a:r>
              <a:rPr lang="fr-FR" sz="3600" dirty="0" err="1"/>
              <a:t>region</a:t>
            </a:r>
            <a:endParaRPr lang="fr-FR" sz="3600" dirty="0"/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955E8F56-35A1-7FE0-90B5-F535DC53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784293-9A83-F8C7-9033-42E89DCF4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311725FA-4515-AC70-3A58-15040A477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678F2B-5449-3942-8C28-64875C1BB0F4}"/>
              </a:ext>
            </a:extLst>
          </p:cNvPr>
          <p:cNvSpPr txBox="1"/>
          <p:nvPr/>
        </p:nvSpPr>
        <p:spPr>
          <a:xfrm>
            <a:off x="435554" y="3052307"/>
            <a:ext cx="528670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This </a:t>
            </a:r>
            <a:r>
              <a:rPr lang="fr-FR" dirty="0" err="1"/>
              <a:t>region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accessible to laser </a:t>
            </a:r>
            <a:r>
              <a:rPr lang="fr-FR" dirty="0" err="1"/>
              <a:t>spectroscopy</a:t>
            </a:r>
            <a:endParaRPr lang="fr-FR" dirty="0"/>
          </a:p>
          <a:p>
            <a:endParaRPr lang="fr-FR" dirty="0"/>
          </a:p>
          <a:p>
            <a:r>
              <a:rPr lang="fr-FR" dirty="0"/>
              <a:t>Fermium &amp; Nobelium isotopes </a:t>
            </a:r>
            <a:r>
              <a:rPr lang="fr-FR" dirty="0" err="1"/>
              <a:t>under</a:t>
            </a:r>
            <a:r>
              <a:rPr lang="fr-FR" dirty="0"/>
              <a:t> investigation at GSI </a:t>
            </a:r>
          </a:p>
          <a:p>
            <a:r>
              <a:rPr lang="fr-FR" dirty="0"/>
              <a:t>G.S. of </a:t>
            </a:r>
            <a:r>
              <a:rPr lang="fr-FR" baseline="30000" dirty="0"/>
              <a:t>253</a:t>
            </a:r>
            <a:r>
              <a:rPr lang="fr-FR" dirty="0"/>
              <a:t>No </a:t>
            </a:r>
            <a:r>
              <a:rPr lang="fr-FR" dirty="0" err="1"/>
              <a:t>assigned</a:t>
            </a:r>
            <a:r>
              <a:rPr lang="fr-FR" dirty="0"/>
              <a:t> to 9/2-[734] [1] </a:t>
            </a:r>
          </a:p>
          <a:p>
            <a:endParaRPr lang="fr-FR" dirty="0"/>
          </a:p>
          <a:p>
            <a:r>
              <a:rPr lang="fr-FR" dirty="0"/>
              <a:t>Md and </a:t>
            </a:r>
            <a:r>
              <a:rPr lang="fr-FR" dirty="0" err="1"/>
              <a:t>Lr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at S</a:t>
            </a:r>
            <a:r>
              <a:rPr lang="fr-FR" baseline="30000" dirty="0"/>
              <a:t>3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and laser </a:t>
            </a:r>
            <a:r>
              <a:rPr lang="fr-FR" dirty="0" err="1"/>
              <a:t>spectroscopy</a:t>
            </a:r>
            <a:endParaRPr lang="fr-FR" dirty="0"/>
          </a:p>
          <a:p>
            <a:endParaRPr lang="fr-FR" baseline="30000" dirty="0"/>
          </a:p>
          <a:p>
            <a:r>
              <a:rPr lang="fr-FR" dirty="0"/>
              <a:t>Cross-</a:t>
            </a:r>
            <a:r>
              <a:rPr lang="fr-FR" dirty="0" err="1"/>
              <a:t>measurements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SIRIUS &amp; S</a:t>
            </a:r>
            <a:r>
              <a:rPr lang="fr-FR" baseline="30000" dirty="0"/>
              <a:t>3</a:t>
            </a:r>
            <a:r>
              <a:rPr lang="fr-FR" dirty="0"/>
              <a:t>-LEB</a:t>
            </a:r>
            <a:endParaRPr lang="fr-FR" baseline="30000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29C6103-EDB2-621E-ADD2-6FC045171CE4}"/>
              </a:ext>
            </a:extLst>
          </p:cNvPr>
          <p:cNvGrpSpPr/>
          <p:nvPr/>
        </p:nvGrpSpPr>
        <p:grpSpPr>
          <a:xfrm>
            <a:off x="5869817" y="3170786"/>
            <a:ext cx="2607588" cy="2923066"/>
            <a:chOff x="8519593" y="1989138"/>
            <a:chExt cx="3090687" cy="346461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7C4F172-B6F6-D264-41D4-89F188BEA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19593" y="1989138"/>
              <a:ext cx="3090687" cy="3341502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708EAD1-7901-C85A-76FA-5FD9AD96324A}"/>
                </a:ext>
              </a:extLst>
            </p:cNvPr>
            <p:cNvSpPr txBox="1"/>
            <p:nvPr/>
          </p:nvSpPr>
          <p:spPr>
            <a:xfrm>
              <a:off x="9071180" y="5207529"/>
              <a:ext cx="25313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[1] S. Raeder et al. PRL 120, 232503 (2018)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043BA9F9-423F-CEC8-C506-BB93157BA7EC}"/>
              </a:ext>
            </a:extLst>
          </p:cNvPr>
          <p:cNvSpPr txBox="1"/>
          <p:nvPr/>
        </p:nvSpPr>
        <p:spPr>
          <a:xfrm>
            <a:off x="435554" y="1626615"/>
            <a:ext cx="745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254</a:t>
            </a:r>
            <a:r>
              <a:rPr lang="fr-FR" dirty="0"/>
              <a:t>No has been </a:t>
            </a:r>
            <a:r>
              <a:rPr lang="fr-FR" dirty="0" err="1"/>
              <a:t>extensively</a:t>
            </a:r>
            <a:r>
              <a:rPr lang="fr-FR" dirty="0"/>
              <a:t> </a:t>
            </a:r>
            <a:r>
              <a:rPr lang="fr-FR" dirty="0" err="1"/>
              <a:t>studied</a:t>
            </a:r>
            <a:r>
              <a:rPr lang="fr-FR" dirty="0"/>
              <a:t> :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, Mass </a:t>
            </a:r>
            <a:r>
              <a:rPr lang="fr-FR" dirty="0" err="1"/>
              <a:t>measurement</a:t>
            </a:r>
            <a:r>
              <a:rPr lang="fr-FR" dirty="0"/>
              <a:t>, Laser </a:t>
            </a:r>
            <a:r>
              <a:rPr lang="fr-FR" dirty="0" err="1"/>
              <a:t>spectroscopy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E9B8B6-3C0B-C4DE-AF96-0F409F0F35AE}"/>
              </a:ext>
            </a:extLst>
          </p:cNvPr>
          <p:cNvSpPr txBox="1"/>
          <p:nvPr/>
        </p:nvSpPr>
        <p:spPr>
          <a:xfrm>
            <a:off x="435554" y="2376329"/>
            <a:ext cx="7134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But question </a:t>
            </a:r>
            <a:r>
              <a:rPr lang="fr-FR" dirty="0" err="1"/>
              <a:t>remains</a:t>
            </a:r>
            <a:r>
              <a:rPr lang="fr-FR" dirty="0"/>
              <a:t> on the single </a:t>
            </a:r>
            <a:r>
              <a:rPr lang="fr-FR" dirty="0" err="1"/>
              <a:t>particle</a:t>
            </a:r>
            <a:r>
              <a:rPr lang="fr-FR" dirty="0"/>
              <a:t> configuration of the </a:t>
            </a:r>
            <a:r>
              <a:rPr lang="fr-FR" dirty="0" err="1"/>
              <a:t>isomers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3A22A12-AF25-F1F4-1969-9AF56035BE10}"/>
              </a:ext>
            </a:extLst>
          </p:cNvPr>
          <p:cNvSpPr txBox="1"/>
          <p:nvPr/>
        </p:nvSpPr>
        <p:spPr>
          <a:xfrm>
            <a:off x="435554" y="1057708"/>
            <a:ext cx="6351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Letters</a:t>
            </a:r>
            <a:r>
              <a:rPr lang="fr-FR" dirty="0"/>
              <a:t> of Intent – K. </a:t>
            </a:r>
            <a:r>
              <a:rPr lang="fr-FR" dirty="0" err="1"/>
              <a:t>Hauschild</a:t>
            </a:r>
            <a:r>
              <a:rPr lang="fr-FR" dirty="0"/>
              <a:t>, P. </a:t>
            </a:r>
            <a:r>
              <a:rPr lang="fr-FR" dirty="0" err="1"/>
              <a:t>Greenlees</a:t>
            </a:r>
            <a:r>
              <a:rPr lang="fr-FR" dirty="0"/>
              <a:t>, R. Ferrer, J. Piot  …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326228-C6B8-A03B-2C92-32F381972C7C}"/>
              </a:ext>
            </a:extLst>
          </p:cNvPr>
          <p:cNvGrpSpPr/>
          <p:nvPr/>
        </p:nvGrpSpPr>
        <p:grpSpPr>
          <a:xfrm>
            <a:off x="8772525" y="3550667"/>
            <a:ext cx="3664434" cy="2409526"/>
            <a:chOff x="8786813" y="1107505"/>
            <a:chExt cx="3664434" cy="240952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CFA9DF1B-4EF0-BD50-504A-4C4195DCA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6813" y="1107505"/>
              <a:ext cx="3339210" cy="216330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0423E47-08C6-C0D5-3402-84736F867143}"/>
                </a:ext>
              </a:extLst>
            </p:cNvPr>
            <p:cNvSpPr txBox="1"/>
            <p:nvPr/>
          </p:nvSpPr>
          <p:spPr>
            <a:xfrm>
              <a:off x="8893659" y="3270810"/>
              <a:ext cx="35575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A. Lopez-Martens et al. EPJA 32 (2007) 245</a:t>
              </a:r>
            </a:p>
          </p:txBody>
        </p:sp>
      </p:grpSp>
      <p:grpSp>
        <p:nvGrpSpPr>
          <p:cNvPr id="18" name="Group 1305">
            <a:extLst>
              <a:ext uri="{FF2B5EF4-FFF2-40B4-BE49-F238E27FC236}">
                <a16:creationId xmlns:a16="http://schemas.microsoft.com/office/drawing/2014/main" id="{C2086475-E2D4-23B5-DCB3-FA6330B27845}"/>
              </a:ext>
            </a:extLst>
          </p:cNvPr>
          <p:cNvGrpSpPr>
            <a:grpSpLocks noChangeAspect="1"/>
          </p:cNvGrpSpPr>
          <p:nvPr/>
        </p:nvGrpSpPr>
        <p:grpSpPr>
          <a:xfrm>
            <a:off x="8638534" y="1053408"/>
            <a:ext cx="3328283" cy="2439075"/>
            <a:chOff x="109734" y="-105104"/>
            <a:chExt cx="9024975" cy="6613802"/>
          </a:xfrm>
        </p:grpSpPr>
        <p:grpSp>
          <p:nvGrpSpPr>
            <p:cNvPr id="19" name="Group 1304">
              <a:extLst>
                <a:ext uri="{FF2B5EF4-FFF2-40B4-BE49-F238E27FC236}">
                  <a16:creationId xmlns:a16="http://schemas.microsoft.com/office/drawing/2014/main" id="{3BB3FE89-1FDE-B144-B533-379A2E63401B}"/>
                </a:ext>
              </a:extLst>
            </p:cNvPr>
            <p:cNvGrpSpPr/>
            <p:nvPr/>
          </p:nvGrpSpPr>
          <p:grpSpPr>
            <a:xfrm>
              <a:off x="109734" y="-105104"/>
              <a:ext cx="9024975" cy="6613802"/>
              <a:chOff x="109734" y="-105104"/>
              <a:chExt cx="9024975" cy="661380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E2F94C4-5310-DD36-E820-F44C24E7692D}"/>
                  </a:ext>
                </a:extLst>
              </p:cNvPr>
              <p:cNvSpPr/>
              <p:nvPr/>
            </p:nvSpPr>
            <p:spPr bwMode="auto">
              <a:xfrm>
                <a:off x="109734" y="-105104"/>
                <a:ext cx="9024975" cy="6354155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 sz="667" u="none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2" name="Group 1303">
                <a:extLst>
                  <a:ext uri="{FF2B5EF4-FFF2-40B4-BE49-F238E27FC236}">
                    <a16:creationId xmlns:a16="http://schemas.microsoft.com/office/drawing/2014/main" id="{03D9664F-A1EC-F002-EC54-F81143CE90F7}"/>
                  </a:ext>
                </a:extLst>
              </p:cNvPr>
              <p:cNvGrpSpPr/>
              <p:nvPr/>
            </p:nvGrpSpPr>
            <p:grpSpPr>
              <a:xfrm>
                <a:off x="308424" y="265997"/>
                <a:ext cx="8826285" cy="6242701"/>
                <a:chOff x="308424" y="265997"/>
                <a:chExt cx="8826285" cy="6242701"/>
              </a:xfrm>
            </p:grpSpPr>
            <p:pic>
              <p:nvPicPr>
                <p:cNvPr id="23" name="Picture 1">
                  <a:extLst>
                    <a:ext uri="{FF2B5EF4-FFF2-40B4-BE49-F238E27FC236}">
                      <a16:creationId xmlns:a16="http://schemas.microsoft.com/office/drawing/2014/main" id="{2DA17269-51DD-79C8-4806-5E0172D1F0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30282" y="2159000"/>
                  <a:ext cx="5299583" cy="34988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4" name="Picture 2">
                  <a:extLst>
                    <a:ext uri="{FF2B5EF4-FFF2-40B4-BE49-F238E27FC236}">
                      <a16:creationId xmlns:a16="http://schemas.microsoft.com/office/drawing/2014/main" id="{D69D81AE-CA30-998B-887A-2AE5F7D7BAF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t="8999"/>
                <a:stretch>
                  <a:fillRect/>
                </a:stretch>
              </p:blipFill>
              <p:spPr bwMode="auto">
                <a:xfrm>
                  <a:off x="308424" y="265997"/>
                  <a:ext cx="6842125" cy="1791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5" name="Picture 3">
                  <a:extLst>
                    <a:ext uri="{FF2B5EF4-FFF2-40B4-BE49-F238E27FC236}">
                      <a16:creationId xmlns:a16="http://schemas.microsoft.com/office/drawing/2014/main" id="{0DE8F0B9-F40B-3BBE-46D4-EA41AE0382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17704" y="5657851"/>
                  <a:ext cx="2047875" cy="4988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6" name="Group 1302">
                  <a:extLst>
                    <a:ext uri="{FF2B5EF4-FFF2-40B4-BE49-F238E27FC236}">
                      <a16:creationId xmlns:a16="http://schemas.microsoft.com/office/drawing/2014/main" id="{33A9D444-E66C-E6CC-3DEE-0A61681A276B}"/>
                    </a:ext>
                  </a:extLst>
                </p:cNvPr>
                <p:cNvGrpSpPr/>
                <p:nvPr/>
              </p:nvGrpSpPr>
              <p:grpSpPr>
                <a:xfrm>
                  <a:off x="5695391" y="2261615"/>
                  <a:ext cx="3439318" cy="4247083"/>
                  <a:chOff x="5695391" y="2261615"/>
                  <a:chExt cx="3439318" cy="4247083"/>
                </a:xfrm>
              </p:grpSpPr>
              <p:cxnSp>
                <p:nvCxnSpPr>
                  <p:cNvPr id="27" name="Straight Connector 1295">
                    <a:extLst>
                      <a:ext uri="{FF2B5EF4-FFF2-40B4-BE49-F238E27FC236}">
                        <a16:creationId xmlns:a16="http://schemas.microsoft.com/office/drawing/2014/main" id="{15F676EE-22A9-6F85-F210-C3B29EBCFC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5722473" y="2864036"/>
                    <a:ext cx="593725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8" name="Straight Connector 1296">
                    <a:extLst>
                      <a:ext uri="{FF2B5EF4-FFF2-40B4-BE49-F238E27FC236}">
                        <a16:creationId xmlns:a16="http://schemas.microsoft.com/office/drawing/2014/main" id="{221A8279-F811-6F26-513D-CD5409ADF3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5695391" y="4254919"/>
                    <a:ext cx="593725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chemeClr val="bg1">
                        <a:lumMod val="50000"/>
                      </a:schemeClr>
                    </a:solidFill>
                    <a:prstDash val="lgDashDot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9" name="Straight Connector 1302">
                    <a:extLst>
                      <a:ext uri="{FF2B5EF4-FFF2-40B4-BE49-F238E27FC236}">
                        <a16:creationId xmlns:a16="http://schemas.microsoft.com/office/drawing/2014/main" id="{5EA8AAD3-8760-6DAB-09EC-6AAD6D163F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5713413" y="3567978"/>
                    <a:ext cx="593725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B050"/>
                    </a:solidFill>
                    <a:prstDash val="lg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30" name="Straight Connector 1303">
                    <a:extLst>
                      <a:ext uri="{FF2B5EF4-FFF2-40B4-BE49-F238E27FC236}">
                        <a16:creationId xmlns:a16="http://schemas.microsoft.com/office/drawing/2014/main" id="{DFA10C0C-04AA-1950-4050-6BF1144F3C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5713413" y="4962769"/>
                    <a:ext cx="593725" cy="0"/>
                  </a:xfrm>
                  <a:prstGeom prst="line">
                    <a:avLst/>
                  </a:prstGeom>
                  <a:noFill/>
                  <a:ln w="38100" cap="flat" cmpd="sng" algn="ctr">
                    <a:solidFill>
                      <a:srgbClr val="0070C0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95660905-7BBD-E9DC-50F1-82A9B4FE6C0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941015" y="2355911"/>
                    <a:ext cx="158400" cy="158400"/>
                  </a:xfrm>
                  <a:prstGeom prst="rect">
                    <a:avLst/>
                  </a:prstGeom>
                  <a:solidFill>
                    <a:srgbClr val="FF0000"/>
                  </a:solidFill>
                  <a:ln w="6350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76200" tIns="38100" rIns="76200" bIns="38100" numCol="1" rtlCol="0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fontAlgn="base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endParaRPr lang="en-US" sz="667" u="none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2" name="TextBox 1305">
                    <a:extLst>
                      <a:ext uri="{FF2B5EF4-FFF2-40B4-BE49-F238E27FC236}">
                        <a16:creationId xmlns:a16="http://schemas.microsoft.com/office/drawing/2014/main" id="{A3537FCD-0334-3F80-333D-DF298FCF12FC}"/>
                      </a:ext>
                    </a:extLst>
                  </p:cNvPr>
                  <p:cNvSpPr txBox="1"/>
                  <p:nvPr/>
                </p:nvSpPr>
                <p:spPr>
                  <a:xfrm>
                    <a:off x="6384306" y="2261615"/>
                    <a:ext cx="2750403" cy="42470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Experimental</a:t>
                    </a:r>
                  </a:p>
                  <a:p>
                    <a:pPr>
                      <a:tabLst>
                        <a:tab pos="449774" algn="l"/>
                      </a:tabLst>
                    </a:pPr>
                    <a:endParaRPr lang="de-CH" sz="250" u="none" dirty="0">
                      <a:solidFill>
                        <a:srgbClr val="000000"/>
                      </a:solidFill>
                    </a:endParaRPr>
                  </a:p>
                  <a:p>
                    <a:pPr>
                      <a:tabLst>
                        <a:tab pos="449774" algn="l"/>
                      </a:tabLst>
                    </a:pPr>
                    <a:endParaRPr lang="de-CH" sz="250" u="none" dirty="0">
                      <a:solidFill>
                        <a:srgbClr val="000000"/>
                      </a:solidFill>
                    </a:endParaRPr>
                  </a:p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 err="1">
                        <a:solidFill>
                          <a:srgbClr val="000000"/>
                        </a:solidFill>
                      </a:rPr>
                      <a:t>Muntian</a:t>
                    </a: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 (</a:t>
                    </a:r>
                    <a:r>
                      <a:rPr lang="de-CH" sz="583" u="none" dirty="0" err="1">
                        <a:solidFill>
                          <a:srgbClr val="000000"/>
                        </a:solidFill>
                      </a:rPr>
                      <a:t>mic-mac</a:t>
                    </a: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)</a:t>
                    </a:r>
                  </a:p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	Z=114 N=184</a:t>
                    </a:r>
                  </a:p>
                  <a:p>
                    <a:pPr>
                      <a:tabLst>
                        <a:tab pos="449774" algn="l"/>
                      </a:tabLst>
                    </a:pPr>
                    <a:endParaRPr lang="de-CH" sz="250" u="none" dirty="0">
                      <a:solidFill>
                        <a:srgbClr val="000000"/>
                      </a:solidFill>
                    </a:endParaRPr>
                  </a:p>
                  <a:p>
                    <a:pPr>
                      <a:tabLst>
                        <a:tab pos="449774" algn="l"/>
                      </a:tabLst>
                    </a:pPr>
                    <a:endParaRPr lang="de-CH" sz="250" u="none" dirty="0">
                      <a:solidFill>
                        <a:srgbClr val="000000"/>
                      </a:solidFill>
                    </a:endParaRPr>
                  </a:p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Möller FRDM</a:t>
                    </a:r>
                  </a:p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	Z=114 N=184</a:t>
                    </a:r>
                  </a:p>
                  <a:p>
                    <a:pPr>
                      <a:tabLst>
                        <a:tab pos="449774" algn="l"/>
                      </a:tabLst>
                    </a:pPr>
                    <a:endParaRPr lang="de-CH" sz="250" u="none" dirty="0">
                      <a:solidFill>
                        <a:srgbClr val="000000"/>
                      </a:solidFill>
                    </a:endParaRPr>
                  </a:p>
                  <a:p>
                    <a:pPr>
                      <a:tabLst>
                        <a:tab pos="449774" algn="l"/>
                      </a:tabLst>
                    </a:pPr>
                    <a:endParaRPr lang="de-CH" sz="250" u="none" dirty="0">
                      <a:solidFill>
                        <a:srgbClr val="000000"/>
                      </a:solidFill>
                    </a:endParaRPr>
                  </a:p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TW-99</a:t>
                    </a:r>
                  </a:p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	Z=120 N=172</a:t>
                    </a:r>
                  </a:p>
                  <a:p>
                    <a:pPr>
                      <a:tabLst>
                        <a:tab pos="449774" algn="l"/>
                      </a:tabLst>
                    </a:pPr>
                    <a:endParaRPr lang="de-CH" sz="250" u="none" dirty="0">
                      <a:solidFill>
                        <a:srgbClr val="000000"/>
                      </a:solidFill>
                    </a:endParaRPr>
                  </a:p>
                  <a:p>
                    <a:pPr>
                      <a:tabLst>
                        <a:tab pos="449774" algn="l"/>
                      </a:tabLst>
                    </a:pPr>
                    <a:endParaRPr lang="de-CH" sz="250" u="none" dirty="0">
                      <a:solidFill>
                        <a:srgbClr val="000000"/>
                      </a:solidFill>
                    </a:endParaRPr>
                  </a:p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 err="1">
                        <a:solidFill>
                          <a:srgbClr val="000000"/>
                        </a:solidFill>
                      </a:rPr>
                      <a:t>SkM</a:t>
                    </a: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*</a:t>
                    </a:r>
                  </a:p>
                  <a:p>
                    <a:pPr>
                      <a:tabLst>
                        <a:tab pos="449774" algn="l"/>
                      </a:tabLst>
                    </a:pPr>
                    <a:r>
                      <a:rPr lang="de-CH" sz="583" u="none" dirty="0">
                        <a:solidFill>
                          <a:srgbClr val="000000"/>
                        </a:solidFill>
                      </a:rPr>
                      <a:t>	Z=126 N=184</a:t>
                    </a:r>
                    <a:endParaRPr lang="en-US" sz="583" u="none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20" name="TextBox 1273">
              <a:extLst>
                <a:ext uri="{FF2B5EF4-FFF2-40B4-BE49-F238E27FC236}">
                  <a16:creationId xmlns:a16="http://schemas.microsoft.com/office/drawing/2014/main" id="{886A1BE6-9B8E-C916-5DCE-BE79FF8D0A17}"/>
                </a:ext>
              </a:extLst>
            </p:cNvPr>
            <p:cNvSpPr txBox="1"/>
            <p:nvPr/>
          </p:nvSpPr>
          <p:spPr>
            <a:xfrm>
              <a:off x="4444651" y="2233610"/>
              <a:ext cx="956474" cy="667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CH" sz="1000" u="none">
                  <a:solidFill>
                    <a:srgbClr val="000000"/>
                  </a:solidFill>
                </a:rPr>
                <a:t>No</a:t>
              </a:r>
              <a:endParaRPr lang="en-US" sz="667" u="none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5747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Numéro de diapositive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000" name="GANIL Community Meeting 2018"/>
          <p:cNvSpPr txBox="1"/>
          <p:nvPr/>
        </p:nvSpPr>
        <p:spPr>
          <a:xfrm>
            <a:off x="4737348" y="6500921"/>
            <a:ext cx="248048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0"/>
            </a:lvl1pPr>
          </a:lstStyle>
          <a:p>
            <a:r>
              <a:rPr sz="1406"/>
              <a:t>GANIL Community Meeting 2018</a:t>
            </a:r>
          </a:p>
        </p:txBody>
      </p:sp>
      <p:sp>
        <p:nvSpPr>
          <p:cNvPr id="1001" name="J. Piot"/>
          <p:cNvSpPr txBox="1"/>
          <p:nvPr/>
        </p:nvSpPr>
        <p:spPr>
          <a:xfrm>
            <a:off x="1613187" y="6500921"/>
            <a:ext cx="503344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0"/>
            </a:lvl1pPr>
          </a:lstStyle>
          <a:p>
            <a:r>
              <a:rPr sz="1406"/>
              <a:t>J. Piot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44BF428-087C-97A2-4D28-D489359C74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07"/>
          <a:stretch/>
        </p:blipFill>
        <p:spPr>
          <a:xfrm>
            <a:off x="5617211" y="68602"/>
            <a:ext cx="5982928" cy="6219174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CEDB49CB-46E6-23F6-17A3-23113E70E697}"/>
              </a:ext>
            </a:extLst>
          </p:cNvPr>
          <p:cNvGrpSpPr/>
          <p:nvPr/>
        </p:nvGrpSpPr>
        <p:grpSpPr>
          <a:xfrm>
            <a:off x="4662641" y="1016738"/>
            <a:ext cx="7516980" cy="5103615"/>
            <a:chOff x="4442957" y="1023609"/>
            <a:chExt cx="7516980" cy="5103615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2FB2112-30E9-D4B3-7976-DF55DB253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2957" y="1023609"/>
              <a:ext cx="7379054" cy="5103615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BDE30DA-58F8-41E8-74DF-7BA720D4729B}"/>
                </a:ext>
              </a:extLst>
            </p:cNvPr>
            <p:cNvSpPr txBox="1"/>
            <p:nvPr/>
          </p:nvSpPr>
          <p:spPr>
            <a:xfrm>
              <a:off x="10364623" y="5834391"/>
              <a:ext cx="15953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Ch. </a:t>
              </a:r>
              <a:r>
                <a:rPr lang="fr-FR" sz="1000" dirty="0" err="1"/>
                <a:t>Stodel</a:t>
              </a:r>
              <a:endParaRPr lang="fr-FR" sz="1000" dirty="0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8980E9B-A435-B0AA-D8F2-A0CCBA35A828}"/>
              </a:ext>
            </a:extLst>
          </p:cNvPr>
          <p:cNvSpPr txBox="1"/>
          <p:nvPr/>
        </p:nvSpPr>
        <p:spPr>
          <a:xfrm>
            <a:off x="457202" y="1503363"/>
            <a:ext cx="44315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The production of </a:t>
            </a:r>
            <a:r>
              <a:rPr lang="fr-FR" dirty="0" err="1"/>
              <a:t>superheavy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proceed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two</a:t>
            </a:r>
            <a:r>
              <a:rPr lang="fr-FR" dirty="0"/>
              <a:t> types of fusion-</a:t>
            </a:r>
            <a:r>
              <a:rPr lang="fr-FR" dirty="0" err="1"/>
              <a:t>evaporation</a:t>
            </a:r>
            <a:r>
              <a:rPr lang="fr-FR" dirty="0"/>
              <a:t> </a:t>
            </a:r>
            <a:r>
              <a:rPr lang="fr-FR" dirty="0" err="1"/>
              <a:t>reactions</a:t>
            </a:r>
            <a:r>
              <a:rPr lang="fr-FR" dirty="0"/>
              <a:t> : </a:t>
            </a:r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48Ca+Actinide </a:t>
            </a:r>
            <a:r>
              <a:rPr lang="fr-FR" dirty="0" err="1"/>
              <a:t>based</a:t>
            </a:r>
            <a:endParaRPr lang="fr-FR" dirty="0"/>
          </a:p>
          <a:p>
            <a:pPr marL="342900" indent="-342900">
              <a:buFont typeface="+mj-lt"/>
              <a:buAutoNum type="arabicPeriod"/>
            </a:pPr>
            <a:r>
              <a:rPr lang="fr-FR" dirty="0"/>
              <a:t>208Pb/209Bi </a:t>
            </a:r>
            <a:r>
              <a:rPr lang="fr-FR" dirty="0" err="1"/>
              <a:t>based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0F24676-80F9-1FAF-7ED6-22A26B57D681}"/>
              </a:ext>
            </a:extLst>
          </p:cNvPr>
          <p:cNvSpPr txBox="1"/>
          <p:nvPr/>
        </p:nvSpPr>
        <p:spPr>
          <a:xfrm>
            <a:off x="369989" y="3271910"/>
            <a:ext cx="400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chains</a:t>
            </a:r>
            <a:r>
              <a:rPr lang="fr-FR" dirty="0"/>
              <a:t> </a:t>
            </a:r>
            <a:r>
              <a:rPr lang="fr-FR" dirty="0" err="1"/>
              <a:t>produced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48Ca and actinide </a:t>
            </a:r>
            <a:r>
              <a:rPr lang="fr-FR" dirty="0" err="1"/>
              <a:t>targets</a:t>
            </a:r>
            <a:r>
              <a:rPr lang="fr-FR" dirty="0"/>
              <a:t> are not </a:t>
            </a:r>
            <a:r>
              <a:rPr lang="fr-FR" dirty="0" err="1"/>
              <a:t>linked</a:t>
            </a:r>
            <a:r>
              <a:rPr lang="fr-FR" dirty="0"/>
              <a:t> to the </a:t>
            </a:r>
            <a:r>
              <a:rPr lang="fr-FR" dirty="0" err="1"/>
              <a:t>rest</a:t>
            </a:r>
            <a:r>
              <a:rPr lang="fr-FR" dirty="0"/>
              <a:t> of the Segré chart  due to fission. </a:t>
            </a:r>
          </a:p>
        </p:txBody>
      </p:sp>
      <p:pic>
        <p:nvPicPr>
          <p:cNvPr id="16" name="Ovale" descr="Ovale">
            <a:extLst>
              <a:ext uri="{FF2B5EF4-FFF2-40B4-BE49-F238E27FC236}">
                <a16:creationId xmlns:a16="http://schemas.microsoft.com/office/drawing/2014/main" id="{D4D067D1-1F56-1787-6E1F-AFF5BB2F9F5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7661623">
            <a:off x="8341931" y="2479377"/>
            <a:ext cx="1417673" cy="328922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9FF596A-765D-2106-1591-C26C958E67FE}"/>
              </a:ext>
            </a:extLst>
          </p:cNvPr>
          <p:cNvSpPr txBox="1"/>
          <p:nvPr/>
        </p:nvSpPr>
        <p:spPr>
          <a:xfrm>
            <a:off x="369989" y="4518829"/>
            <a:ext cx="3931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Produce</a:t>
            </a:r>
            <a:r>
              <a:rPr lang="fr-FR" dirty="0"/>
              <a:t> Sg to </a:t>
            </a:r>
            <a:r>
              <a:rPr lang="fr-FR" dirty="0" err="1"/>
              <a:t>Cn</a:t>
            </a:r>
            <a:r>
              <a:rPr lang="fr-FR" dirty="0"/>
              <a:t> in </a:t>
            </a:r>
            <a:r>
              <a:rPr lang="fr-FR" dirty="0" err="1"/>
              <a:t>reactions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baseline="30000" dirty="0"/>
              <a:t> 238</a:t>
            </a:r>
            <a:r>
              <a:rPr lang="fr-FR" dirty="0"/>
              <a:t>U </a:t>
            </a:r>
            <a:r>
              <a:rPr lang="fr-FR" dirty="0" err="1"/>
              <a:t>targets</a:t>
            </a:r>
            <a:r>
              <a:rPr lang="fr-FR" dirty="0"/>
              <a:t> </a:t>
            </a:r>
          </a:p>
        </p:txBody>
      </p:sp>
      <p:sp>
        <p:nvSpPr>
          <p:cNvPr id="999" name="Study fusion-evaporation"/>
          <p:cNvSpPr txBox="1">
            <a:spLocks noGrp="1"/>
          </p:cNvSpPr>
          <p:nvPr>
            <p:ph type="title"/>
          </p:nvPr>
        </p:nvSpPr>
        <p:spPr>
          <a:xfrm>
            <a:off x="576916" y="70731"/>
            <a:ext cx="10801350" cy="114141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Bridge Cold &amp; Hot fusion </a:t>
            </a:r>
            <a:r>
              <a:rPr lang="fr-FR" dirty="0" err="1"/>
              <a:t>chains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2731904-B54C-4B11-7E6C-FA614DA41BFB}"/>
              </a:ext>
            </a:extLst>
          </p:cNvPr>
          <p:cNvSpPr txBox="1"/>
          <p:nvPr/>
        </p:nvSpPr>
        <p:spPr>
          <a:xfrm>
            <a:off x="484156" y="1034588"/>
            <a:ext cx="406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Letter</a:t>
            </a:r>
            <a:r>
              <a:rPr lang="fr-FR" dirty="0"/>
              <a:t> of Intent – Ch. </a:t>
            </a:r>
            <a:r>
              <a:rPr lang="fr-FR" dirty="0" err="1"/>
              <a:t>Stodel</a:t>
            </a:r>
            <a:r>
              <a:rPr lang="fr-FR" dirty="0"/>
              <a:t> </a:t>
            </a:r>
            <a:r>
              <a:rPr lang="fr-FR" i="1" dirty="0"/>
              <a:t>et al.</a:t>
            </a:r>
            <a:r>
              <a:rPr lang="fr-FR" dirty="0"/>
              <a:t>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2999AF-AA53-08F4-3E56-2EEA15653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5EE371-9A99-F421-9B27-46DBD2CA9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F1C96EF-CA52-D3C8-2C98-4D4DBE3D5AC1}"/>
              </a:ext>
            </a:extLst>
          </p:cNvPr>
          <p:cNvGrpSpPr/>
          <p:nvPr/>
        </p:nvGrpSpPr>
        <p:grpSpPr>
          <a:xfrm>
            <a:off x="6888153" y="1599057"/>
            <a:ext cx="3738228" cy="1841684"/>
            <a:chOff x="6888153" y="1599057"/>
            <a:chExt cx="3738228" cy="18416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571EAD-9C0B-0B80-2725-ABE515DC7FB4}"/>
                </a:ext>
              </a:extLst>
            </p:cNvPr>
            <p:cNvSpPr/>
            <p:nvPr/>
          </p:nvSpPr>
          <p:spPr>
            <a:xfrm>
              <a:off x="8422277" y="1599057"/>
              <a:ext cx="2204104" cy="2923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EBC38D-73DC-83F2-E6D0-E621F3EE19DD}"/>
                </a:ext>
              </a:extLst>
            </p:cNvPr>
            <p:cNvSpPr/>
            <p:nvPr/>
          </p:nvSpPr>
          <p:spPr>
            <a:xfrm>
              <a:off x="7492346" y="2633339"/>
              <a:ext cx="1294467" cy="2923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736400-9BDA-C50A-DBAA-D2004BF6838A}"/>
                </a:ext>
              </a:extLst>
            </p:cNvPr>
            <p:cNvSpPr/>
            <p:nvPr/>
          </p:nvSpPr>
          <p:spPr>
            <a:xfrm>
              <a:off x="6888153" y="3150480"/>
              <a:ext cx="855672" cy="2902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2A6272-F102-595E-F9B9-07AC8F52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77" y="31694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 err="1"/>
              <a:t>Investigate</a:t>
            </a:r>
            <a:r>
              <a:rPr lang="fr-FR" sz="3200" dirty="0"/>
              <a:t> the N=162 </a:t>
            </a:r>
            <a:r>
              <a:rPr lang="fr-FR" sz="3200" dirty="0" err="1"/>
              <a:t>Deformed</a:t>
            </a:r>
            <a:r>
              <a:rPr lang="fr-FR" sz="3200" dirty="0"/>
              <a:t> </a:t>
            </a:r>
            <a:r>
              <a:rPr lang="fr-FR" sz="3200" dirty="0" err="1"/>
              <a:t>shell</a:t>
            </a:r>
            <a:r>
              <a:rPr lang="fr-FR" sz="3200" dirty="0"/>
              <a:t> gap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A2D7BBA-424D-0154-491B-9F1E003D6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010" y="1675454"/>
            <a:ext cx="5872131" cy="4140200"/>
          </a:xfrm>
        </p:spPr>
        <p:txBody>
          <a:bodyPr>
            <a:normAutofit/>
          </a:bodyPr>
          <a:lstStyle/>
          <a:p>
            <a:r>
              <a:rPr lang="fr-FR" dirty="0"/>
              <a:t>The </a:t>
            </a:r>
            <a:r>
              <a:rPr lang="fr-FR" dirty="0" err="1"/>
              <a:t>enhancement</a:t>
            </a:r>
            <a:r>
              <a:rPr lang="fr-FR" dirty="0"/>
              <a:t> of the fission </a:t>
            </a:r>
            <a:r>
              <a:rPr lang="fr-FR" dirty="0" err="1"/>
              <a:t>barrier</a:t>
            </a:r>
            <a:r>
              <a:rPr lang="fr-FR" dirty="0"/>
              <a:t> by </a:t>
            </a:r>
            <a:r>
              <a:rPr lang="fr-FR" dirty="0" err="1"/>
              <a:t>shell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at N=162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expected</a:t>
            </a:r>
            <a:r>
              <a:rPr lang="fr-FR" dirty="0"/>
              <a:t> in the Z=Sg-</a:t>
            </a:r>
            <a:r>
              <a:rPr lang="fr-FR" dirty="0" err="1"/>
              <a:t>Ds</a:t>
            </a:r>
            <a:r>
              <a:rPr lang="fr-FR" dirty="0"/>
              <a:t> </a:t>
            </a:r>
            <a:r>
              <a:rPr lang="fr-FR" dirty="0" err="1"/>
              <a:t>region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observed</a:t>
            </a:r>
            <a:r>
              <a:rPr lang="fr-FR" dirty="0"/>
              <a:t> </a:t>
            </a:r>
            <a:r>
              <a:rPr lang="fr-FR" dirty="0" err="1"/>
              <a:t>experimentally</a:t>
            </a:r>
            <a:r>
              <a:rPr lang="fr-FR" dirty="0"/>
              <a:t> in the few </a:t>
            </a:r>
            <a:r>
              <a:rPr lang="fr-FR" dirty="0" err="1"/>
              <a:t>studied</a:t>
            </a:r>
            <a:r>
              <a:rPr lang="fr-FR" dirty="0"/>
              <a:t> isotopes. </a:t>
            </a:r>
          </a:p>
          <a:p>
            <a:r>
              <a:rPr lang="fr-FR" dirty="0" err="1"/>
              <a:t>However</a:t>
            </a:r>
            <a:r>
              <a:rPr lang="fr-FR" dirty="0"/>
              <a:t>, data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quite</a:t>
            </a:r>
            <a:r>
              <a:rPr lang="fr-FR" dirty="0"/>
              <a:t> </a:t>
            </a:r>
            <a:r>
              <a:rPr lang="fr-FR" dirty="0" err="1"/>
              <a:t>scarce</a:t>
            </a:r>
            <a:r>
              <a:rPr lang="fr-FR" dirty="0"/>
              <a:t> on </a:t>
            </a:r>
            <a:r>
              <a:rPr lang="fr-FR" dirty="0" err="1"/>
              <a:t>these</a:t>
            </a:r>
            <a:r>
              <a:rPr lang="fr-FR" dirty="0"/>
              <a:t> isotopes</a:t>
            </a:r>
          </a:p>
          <a:p>
            <a:endParaRPr lang="fr-FR" dirty="0"/>
          </a:p>
          <a:p>
            <a:r>
              <a:rPr lang="fr-FR" dirty="0"/>
              <a:t>High-K </a:t>
            </a:r>
            <a:r>
              <a:rPr lang="fr-FR" dirty="0" err="1"/>
              <a:t>Isomers</a:t>
            </a:r>
            <a:r>
              <a:rPr lang="fr-FR" dirty="0"/>
              <a:t> are </a:t>
            </a:r>
            <a:r>
              <a:rPr lang="fr-FR" dirty="0" err="1"/>
              <a:t>expected</a:t>
            </a:r>
            <a:r>
              <a:rPr lang="fr-FR" dirty="0"/>
              <a:t> and </a:t>
            </a:r>
            <a:r>
              <a:rPr lang="fr-FR" dirty="0" err="1"/>
              <a:t>will</a:t>
            </a:r>
            <a:r>
              <a:rPr lang="fr-FR" dirty="0"/>
              <a:t> help </a:t>
            </a:r>
            <a:r>
              <a:rPr lang="fr-FR" dirty="0" err="1"/>
              <a:t>investigating</a:t>
            </a:r>
            <a:r>
              <a:rPr lang="fr-FR" dirty="0"/>
              <a:t> the relevant single-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orbitals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/>
              <a:t>Low cross-section ~ </a:t>
            </a:r>
            <a:r>
              <a:rPr lang="fr-FR" dirty="0" err="1"/>
              <a:t>pbarn</a:t>
            </a:r>
            <a:r>
              <a:rPr lang="fr-FR" dirty="0"/>
              <a:t> </a:t>
            </a:r>
            <a:r>
              <a:rPr lang="fr-FR" dirty="0" err="1"/>
              <a:t>requires</a:t>
            </a:r>
            <a:r>
              <a:rPr lang="fr-FR" dirty="0"/>
              <a:t> high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currents</a:t>
            </a:r>
            <a:endParaRPr lang="fr-FR" dirty="0"/>
          </a:p>
          <a:p>
            <a:r>
              <a:rPr lang="fr-FR" dirty="0" err="1"/>
              <a:t>Some</a:t>
            </a:r>
            <a:r>
              <a:rPr lang="fr-FR" dirty="0"/>
              <a:t> isotopes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require</a:t>
            </a:r>
            <a:r>
              <a:rPr lang="fr-FR" dirty="0"/>
              <a:t> actinide </a:t>
            </a:r>
            <a:r>
              <a:rPr lang="fr-FR" dirty="0" err="1"/>
              <a:t>targets</a:t>
            </a:r>
            <a:endParaRPr lang="fr-FR" dirty="0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0C43E057-485B-8C55-486E-CFEEE5BD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71003CA-79CF-1E93-B5FC-BD4C71B2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1818B739-6C62-CAF7-4D96-D40A175F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D893E2A-BD4D-0F92-9B83-C77AE7B599E6}"/>
              </a:ext>
            </a:extLst>
          </p:cNvPr>
          <p:cNvGrpSpPr/>
          <p:nvPr/>
        </p:nvGrpSpPr>
        <p:grpSpPr>
          <a:xfrm>
            <a:off x="6744455" y="1299368"/>
            <a:ext cx="6666745" cy="4274976"/>
            <a:chOff x="6799873" y="1039091"/>
            <a:chExt cx="6666745" cy="4274976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E2FA47D-0214-220D-AEF3-14BB233A5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873" y="1039091"/>
              <a:ext cx="5246653" cy="398058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AA91ECF-8743-F7FB-7712-C8F7603CD4A6}"/>
                </a:ext>
              </a:extLst>
            </p:cNvPr>
            <p:cNvSpPr txBox="1"/>
            <p:nvPr/>
          </p:nvSpPr>
          <p:spPr>
            <a:xfrm>
              <a:off x="8977745" y="4913957"/>
              <a:ext cx="4488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/>
                <a:t>Yu. Ts. </a:t>
              </a:r>
              <a:r>
                <a:rPr lang="fr-FR" sz="1000" dirty="0" err="1"/>
                <a:t>Oganessian</a:t>
              </a:r>
              <a:r>
                <a:rPr lang="fr-FR" sz="1000" dirty="0"/>
                <a:t> </a:t>
              </a:r>
              <a:r>
                <a:rPr lang="fr-FR" sz="1000" i="1" dirty="0"/>
                <a:t>et al.</a:t>
              </a:r>
              <a:r>
                <a:rPr lang="fr-FR" sz="1000" dirty="0"/>
                <a:t>  </a:t>
              </a:r>
              <a:r>
                <a:rPr lang="fr-FR" sz="1000" dirty="0">
                  <a:effectLst/>
                  <a:latin typeface="Helvetica" pitchFamily="2" charset="0"/>
                </a:rPr>
                <a:t>Phys. </a:t>
              </a:r>
              <a:r>
                <a:rPr lang="fr-FR" sz="1000" dirty="0" err="1">
                  <a:effectLst/>
                  <a:latin typeface="Helvetica" pitchFamily="2" charset="0"/>
                </a:rPr>
                <a:t>Rev</a:t>
              </a:r>
              <a:r>
                <a:rPr lang="fr-FR" sz="1000" dirty="0">
                  <a:effectLst/>
                  <a:latin typeface="Helvetica" pitchFamily="2" charset="0"/>
                </a:rPr>
                <a:t>. C 112 (2025) 014603</a:t>
              </a:r>
            </a:p>
            <a:p>
              <a:endParaRPr lang="fr-FR" sz="10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AFD7B29-38A1-0083-6442-E1EFAE72235C}"/>
              </a:ext>
            </a:extLst>
          </p:cNvPr>
          <p:cNvGrpSpPr/>
          <p:nvPr/>
        </p:nvGrpSpPr>
        <p:grpSpPr>
          <a:xfrm>
            <a:off x="6655956" y="1376370"/>
            <a:ext cx="5246652" cy="4182262"/>
            <a:chOff x="927843" y="1882192"/>
            <a:chExt cx="3630302" cy="2690047"/>
          </a:xfrm>
        </p:grpSpPr>
        <p:pic>
          <p:nvPicPr>
            <p:cNvPr id="8" name="Image 7" descr="Figure 6">
              <a:extLst>
                <a:ext uri="{FF2B5EF4-FFF2-40B4-BE49-F238E27FC236}">
                  <a16:creationId xmlns:a16="http://schemas.microsoft.com/office/drawing/2014/main" id="{1CB3CC16-231A-9EAB-24C8-0805B20A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843" y="1882192"/>
              <a:ext cx="3540125" cy="24853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C28CB430-CEEF-F14F-E0FF-027F772B6F6E}"/>
                </a:ext>
              </a:extLst>
            </p:cNvPr>
            <p:cNvSpPr txBox="1"/>
            <p:nvPr/>
          </p:nvSpPr>
          <p:spPr>
            <a:xfrm>
              <a:off x="1929577" y="4326018"/>
              <a:ext cx="26285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M. Kowal</a:t>
              </a:r>
              <a:r>
                <a:rPr lang="en-US" sz="1000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et al.</a:t>
              </a:r>
              <a:r>
                <a:rPr lang="en-US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Phys. Rev. C 82, (2010) 014303</a:t>
              </a:r>
              <a:r>
                <a:rPr lang="fr-FR" sz="1000" dirty="0">
                  <a:effectLst/>
                </a:rPr>
                <a:t> </a:t>
              </a:r>
              <a:endParaRPr lang="fr-FR" sz="1000" dirty="0"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0E3E0DB5-BFBE-D419-12B9-93D0F5684CE9}"/>
              </a:ext>
            </a:extLst>
          </p:cNvPr>
          <p:cNvSpPr txBox="1"/>
          <p:nvPr/>
        </p:nvSpPr>
        <p:spPr>
          <a:xfrm>
            <a:off x="695325" y="930036"/>
            <a:ext cx="510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Letter</a:t>
            </a:r>
            <a:r>
              <a:rPr lang="fr-FR" dirty="0"/>
              <a:t> of Intent – A. </a:t>
            </a:r>
            <a:r>
              <a:rPr lang="fr-FR" dirty="0" err="1"/>
              <a:t>Drouart</a:t>
            </a:r>
            <a:r>
              <a:rPr lang="fr-FR" dirty="0"/>
              <a:t> </a:t>
            </a:r>
            <a:r>
              <a:rPr lang="fr-FR" i="1" dirty="0"/>
              <a:t>et al.</a:t>
            </a:r>
            <a:r>
              <a:rPr lang="fr-FR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479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93411C-2F79-ED84-0C75-B5756476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52" y="72436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dirty="0" err="1"/>
              <a:t>Investigate</a:t>
            </a:r>
            <a:r>
              <a:rPr lang="fr-FR" sz="3200" dirty="0"/>
              <a:t> the N=162 </a:t>
            </a:r>
            <a:r>
              <a:rPr lang="fr-FR" sz="3200" dirty="0" err="1"/>
              <a:t>Deformed</a:t>
            </a:r>
            <a:r>
              <a:rPr lang="fr-FR" sz="3200" dirty="0"/>
              <a:t> </a:t>
            </a:r>
            <a:r>
              <a:rPr lang="fr-FR" sz="3200" dirty="0" err="1"/>
              <a:t>shell</a:t>
            </a:r>
            <a:r>
              <a:rPr lang="fr-FR" sz="3200" dirty="0"/>
              <a:t> gap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9B0F45-0F85-DBFA-1278-A7A0928A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  <a:endParaRPr lang="fr-FR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0BD0D4F-C19A-58D0-1A98-CEA7CF94DAB0}"/>
              </a:ext>
            </a:extLst>
          </p:cNvPr>
          <p:cNvGrpSpPr/>
          <p:nvPr/>
        </p:nvGrpSpPr>
        <p:grpSpPr>
          <a:xfrm>
            <a:off x="6096000" y="1789083"/>
            <a:ext cx="5472419" cy="3943475"/>
            <a:chOff x="6096000" y="1789083"/>
            <a:chExt cx="5472419" cy="394347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FEF5C8A-A948-1252-CCA1-6DC4F33D5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942" r="8986" b="40259"/>
            <a:stretch/>
          </p:blipFill>
          <p:spPr>
            <a:xfrm>
              <a:off x="6096000" y="1789083"/>
              <a:ext cx="5472419" cy="3725028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0C4CD9E-BDA2-F377-03EF-4DFB44BB10BC}"/>
                </a:ext>
              </a:extLst>
            </p:cNvPr>
            <p:cNvGrpSpPr/>
            <p:nvPr/>
          </p:nvGrpSpPr>
          <p:grpSpPr>
            <a:xfrm>
              <a:off x="6264259" y="5486337"/>
              <a:ext cx="3067721" cy="246221"/>
              <a:chOff x="6264259" y="5486337"/>
              <a:chExt cx="3067721" cy="246221"/>
            </a:xfrm>
          </p:grpSpPr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78D10EA-2F3E-CE78-E11F-24AFB634B81C}"/>
                  </a:ext>
                </a:extLst>
              </p:cNvPr>
              <p:cNvSpPr txBox="1"/>
              <p:nvPr/>
            </p:nvSpPr>
            <p:spPr>
              <a:xfrm>
                <a:off x="6264259" y="5486337"/>
                <a:ext cx="445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/>
                  <a:t>154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40AAE2C-8663-7420-DF3B-FE866E5272D9}"/>
                  </a:ext>
                </a:extLst>
              </p:cNvPr>
              <p:cNvSpPr txBox="1"/>
              <p:nvPr/>
            </p:nvSpPr>
            <p:spPr>
              <a:xfrm>
                <a:off x="6800752" y="5486337"/>
                <a:ext cx="445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/>
                  <a:t>156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19AE6B7-5739-851E-64C0-30C8CA7ECF38}"/>
                  </a:ext>
                </a:extLst>
              </p:cNvPr>
              <p:cNvSpPr txBox="1"/>
              <p:nvPr/>
            </p:nvSpPr>
            <p:spPr>
              <a:xfrm>
                <a:off x="7323319" y="5486337"/>
                <a:ext cx="445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/>
                  <a:t>158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B2CD24B-818A-F9C2-8F83-A84CD7E0782E}"/>
                  </a:ext>
                </a:extLst>
              </p:cNvPr>
              <p:cNvSpPr txBox="1"/>
              <p:nvPr/>
            </p:nvSpPr>
            <p:spPr>
              <a:xfrm>
                <a:off x="7836608" y="5486337"/>
                <a:ext cx="445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/>
                  <a:t>160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248EE27-92CE-04CD-4C8B-50B58AAC9B3E}"/>
                  </a:ext>
                </a:extLst>
              </p:cNvPr>
              <p:cNvSpPr txBox="1"/>
              <p:nvPr/>
            </p:nvSpPr>
            <p:spPr>
              <a:xfrm>
                <a:off x="8359175" y="5486337"/>
                <a:ext cx="445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/>
                  <a:t>162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C275A75-F9F5-2A7B-0E04-14D34310DB7A}"/>
                  </a:ext>
                </a:extLst>
              </p:cNvPr>
              <p:cNvSpPr txBox="1"/>
              <p:nvPr/>
            </p:nvSpPr>
            <p:spPr>
              <a:xfrm>
                <a:off x="8886384" y="5486337"/>
                <a:ext cx="44559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/>
                  <a:t>164</a:t>
                </a:r>
              </a:p>
            </p:txBody>
          </p:sp>
        </p:grpSp>
      </p:grp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E4FAD85-39CF-E182-6B1D-C82373237031}"/>
              </a:ext>
            </a:extLst>
          </p:cNvPr>
          <p:cNvSpPr/>
          <p:nvPr/>
        </p:nvSpPr>
        <p:spPr>
          <a:xfrm>
            <a:off x="7836608" y="3775046"/>
            <a:ext cx="1495372" cy="14928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5097C3F-BCC3-3483-C0EE-8EB34D3C4634}"/>
              </a:ext>
            </a:extLst>
          </p:cNvPr>
          <p:cNvSpPr txBox="1"/>
          <p:nvPr/>
        </p:nvSpPr>
        <p:spPr>
          <a:xfrm>
            <a:off x="432566" y="1907352"/>
            <a:ext cx="498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First </a:t>
            </a:r>
            <a:r>
              <a:rPr lang="fr-FR" dirty="0" err="1"/>
              <a:t>step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stable </a:t>
            </a:r>
            <a:r>
              <a:rPr lang="fr-FR" dirty="0" err="1"/>
              <a:t>targets</a:t>
            </a:r>
            <a:endParaRPr lang="fr-FR" dirty="0"/>
          </a:p>
          <a:p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70F0CCB-2474-A0CE-DCC4-2E655D8A936F}"/>
              </a:ext>
            </a:extLst>
          </p:cNvPr>
          <p:cNvSpPr txBox="1"/>
          <p:nvPr/>
        </p:nvSpPr>
        <p:spPr>
          <a:xfrm>
            <a:off x="306443" y="947468"/>
            <a:ext cx="510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Letter</a:t>
            </a:r>
            <a:r>
              <a:rPr lang="fr-FR" dirty="0"/>
              <a:t> of Intent – A. </a:t>
            </a:r>
            <a:r>
              <a:rPr lang="fr-FR" dirty="0" err="1"/>
              <a:t>Drouart</a:t>
            </a:r>
            <a:r>
              <a:rPr lang="fr-FR" dirty="0"/>
              <a:t> </a:t>
            </a:r>
            <a:r>
              <a:rPr lang="fr-FR" i="1" dirty="0"/>
              <a:t>et al.</a:t>
            </a:r>
            <a:r>
              <a:rPr lang="fr-FR" dirty="0"/>
              <a:t> 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6E40AA-9A52-FEA1-BA63-58A03D95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FB2DEC-DFFC-E6CA-ED1C-A523D1C3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921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98DB4-3194-033F-9C2C-33C47CBE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4826"/>
            <a:ext cx="10801350" cy="1141413"/>
          </a:xfrm>
        </p:spPr>
        <p:txBody>
          <a:bodyPr>
            <a:normAutofit/>
          </a:bodyPr>
          <a:lstStyle/>
          <a:p>
            <a:r>
              <a:rPr lang="fr-FR" sz="3600" dirty="0" err="1"/>
              <a:t>Superheavy</a:t>
            </a:r>
            <a:r>
              <a:rPr lang="fr-FR" sz="3600" dirty="0"/>
              <a:t> </a:t>
            </a:r>
            <a:r>
              <a:rPr lang="fr-FR" sz="3600" dirty="0" err="1"/>
              <a:t>nuclei</a:t>
            </a:r>
            <a:r>
              <a:rPr lang="fr-FR" sz="3600" dirty="0"/>
              <a:t> </a:t>
            </a:r>
            <a:r>
              <a:rPr lang="fr-FR" sz="3600" dirty="0" err="1"/>
              <a:t>beyond</a:t>
            </a:r>
            <a:r>
              <a:rPr lang="fr-FR" sz="3600" dirty="0"/>
              <a:t> </a:t>
            </a:r>
            <a:r>
              <a:rPr lang="fr-FR" sz="3600" dirty="0" err="1"/>
              <a:t>Cn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BE36A6-3098-4293-3840-FFA0DA449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095758"/>
            <a:ext cx="10801350" cy="512636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Study</a:t>
            </a:r>
            <a:r>
              <a:rPr lang="fr-FR" dirty="0"/>
              <a:t> Mc (Z=115) and </a:t>
            </a:r>
            <a:r>
              <a:rPr lang="fr-FR" dirty="0" err="1"/>
              <a:t>Fl</a:t>
            </a:r>
            <a:r>
              <a:rPr lang="fr-FR" dirty="0"/>
              <a:t> (Z=114)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chains</a:t>
            </a:r>
            <a:endParaRPr lang="fr-FR" dirty="0"/>
          </a:p>
          <a:p>
            <a:pPr marL="971550" lvl="1" indent="-285750"/>
            <a:r>
              <a:rPr lang="fr-FR" dirty="0"/>
              <a:t>Mass </a:t>
            </a:r>
            <a:r>
              <a:rPr lang="fr-FR" dirty="0" err="1"/>
              <a:t>separation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</a:t>
            </a:r>
            <a:r>
              <a:rPr lang="fr-FR" baseline="30000" dirty="0"/>
              <a:t>3</a:t>
            </a:r>
            <a:r>
              <a:rPr lang="fr-FR" dirty="0"/>
              <a:t>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garantee</a:t>
            </a:r>
            <a:r>
              <a:rPr lang="fr-FR" dirty="0"/>
              <a:t> the </a:t>
            </a:r>
            <a:r>
              <a:rPr lang="fr-FR" dirty="0" err="1"/>
              <a:t>evaporation</a:t>
            </a:r>
            <a:r>
              <a:rPr lang="fr-FR" dirty="0"/>
              <a:t> </a:t>
            </a:r>
            <a:r>
              <a:rPr lang="fr-FR" dirty="0" err="1"/>
              <a:t>channel</a:t>
            </a:r>
            <a:endParaRPr lang="fr-FR" dirty="0"/>
          </a:p>
          <a:p>
            <a:pPr marL="971550" lvl="1" indent="-285750"/>
            <a:r>
              <a:rPr lang="fr-FR" dirty="0"/>
              <a:t>X-ray </a:t>
            </a:r>
            <a:r>
              <a:rPr lang="fr-FR" dirty="0" err="1"/>
              <a:t>measurement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SHEXI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provide</a:t>
            </a:r>
            <a:r>
              <a:rPr lang="fr-FR" dirty="0"/>
              <a:t> the Z </a:t>
            </a:r>
          </a:p>
          <a:p>
            <a:pPr marL="971550" lvl="1" indent="-285750"/>
            <a:r>
              <a:rPr lang="fr-FR" dirty="0"/>
              <a:t>Very </a:t>
            </a:r>
            <a:r>
              <a:rPr lang="fr-FR" dirty="0" err="1"/>
              <a:t>scarce</a:t>
            </a:r>
            <a:r>
              <a:rPr lang="fr-FR" dirty="0"/>
              <a:t> data on </a:t>
            </a:r>
            <a:r>
              <a:rPr lang="fr-FR" dirty="0" err="1"/>
              <a:t>decay</a:t>
            </a:r>
            <a:r>
              <a:rPr lang="fr-FR" dirty="0"/>
              <a:t> patterns. </a:t>
            </a:r>
          </a:p>
          <a:p>
            <a:pPr marL="1428750" lvl="2" indent="-285750"/>
            <a:r>
              <a:rPr lang="fr-FR" dirty="0"/>
              <a:t>Electron Capture </a:t>
            </a:r>
            <a:r>
              <a:rPr lang="fr-FR" dirty="0" err="1"/>
              <a:t>muddies</a:t>
            </a:r>
            <a:r>
              <a:rPr lang="fr-FR" dirty="0"/>
              <a:t> the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chains</a:t>
            </a:r>
            <a:endParaRPr lang="fr-FR" dirty="0"/>
          </a:p>
          <a:p>
            <a:pPr marL="1428750" lvl="2" indent="-285750"/>
            <a:r>
              <a:rPr lang="fr-FR" dirty="0" err="1"/>
              <a:t>Measurements</a:t>
            </a:r>
            <a:r>
              <a:rPr lang="fr-FR" dirty="0"/>
              <a:t> of TKE for </a:t>
            </a:r>
            <a:r>
              <a:rPr lang="fr-FR" dirty="0" err="1"/>
              <a:t>fissioning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are </a:t>
            </a:r>
            <a:r>
              <a:rPr lang="fr-FR" dirty="0" err="1"/>
              <a:t>necessary</a:t>
            </a:r>
            <a:endParaRPr lang="fr-FR" dirty="0"/>
          </a:p>
          <a:p>
            <a:pPr marL="1428750" lvl="2" indent="-285750"/>
            <a:r>
              <a:rPr lang="fr-FR" dirty="0"/>
              <a:t>No data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on the </a:t>
            </a:r>
            <a:r>
              <a:rPr lang="fr-FR" dirty="0" err="1"/>
              <a:t>excited</a:t>
            </a:r>
            <a:r>
              <a:rPr lang="fr-FR" dirty="0"/>
              <a:t> </a:t>
            </a:r>
            <a:r>
              <a:rPr lang="fr-FR" dirty="0" err="1"/>
              <a:t>levels</a:t>
            </a:r>
            <a:endParaRPr lang="fr-FR" dirty="0"/>
          </a:p>
          <a:p>
            <a:pPr marL="971550" lvl="1" indent="-285750"/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Require</a:t>
            </a:r>
            <a:r>
              <a:rPr lang="fr-FR" dirty="0"/>
              <a:t> actinide </a:t>
            </a:r>
            <a:r>
              <a:rPr lang="fr-FR" dirty="0" err="1"/>
              <a:t>targets</a:t>
            </a:r>
            <a:r>
              <a:rPr lang="fr-FR" dirty="0"/>
              <a:t> : </a:t>
            </a:r>
          </a:p>
          <a:p>
            <a:pPr marL="971550" lvl="1" indent="-285750"/>
            <a:r>
              <a:rPr lang="fr-FR" dirty="0" err="1"/>
              <a:t>Development</a:t>
            </a:r>
            <a:r>
              <a:rPr lang="fr-FR" dirty="0"/>
              <a:t> of a </a:t>
            </a: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target</a:t>
            </a:r>
            <a:r>
              <a:rPr lang="fr-FR" dirty="0"/>
              <a:t> station : TARDIS (</a:t>
            </a:r>
            <a:r>
              <a:rPr lang="fr-FR" dirty="0" err="1"/>
              <a:t>TArget</a:t>
            </a:r>
            <a:r>
              <a:rPr lang="fr-FR" dirty="0"/>
              <a:t> for </a:t>
            </a:r>
            <a:r>
              <a:rPr lang="fr-FR" dirty="0" err="1"/>
              <a:t>RaDioactive</a:t>
            </a:r>
            <a:r>
              <a:rPr lang="fr-FR" dirty="0"/>
              <a:t> </a:t>
            </a:r>
            <a:r>
              <a:rPr lang="fr-FR" dirty="0" err="1"/>
              <a:t>ISotopes</a:t>
            </a:r>
            <a:r>
              <a:rPr lang="fr-FR" dirty="0"/>
              <a:t>)</a:t>
            </a:r>
          </a:p>
          <a:p>
            <a:pPr marL="971550" lvl="1" indent="-285750"/>
            <a:r>
              <a:rPr lang="fr-FR" dirty="0" err="1"/>
              <a:t>Licensing</a:t>
            </a:r>
            <a:r>
              <a:rPr lang="fr-FR" dirty="0"/>
              <a:t> for actinide </a:t>
            </a:r>
            <a:r>
              <a:rPr lang="fr-FR" dirty="0" err="1"/>
              <a:t>target</a:t>
            </a:r>
            <a:r>
              <a:rPr lang="fr-FR" dirty="0"/>
              <a:t> : </a:t>
            </a:r>
            <a:r>
              <a:rPr lang="fr-FR" dirty="0" err="1"/>
              <a:t>Starting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Pu and 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Requires</a:t>
            </a:r>
            <a:r>
              <a:rPr lang="fr-FR" dirty="0"/>
              <a:t> NEWGAIN </a:t>
            </a:r>
            <a:r>
              <a:rPr lang="fr-FR" dirty="0" err="1"/>
              <a:t>with</a:t>
            </a:r>
            <a:r>
              <a:rPr lang="fr-FR" dirty="0"/>
              <a:t> high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intensities</a:t>
            </a:r>
            <a:r>
              <a:rPr lang="fr-FR" dirty="0"/>
              <a:t> of </a:t>
            </a:r>
            <a:r>
              <a:rPr lang="fr-FR" baseline="30000" dirty="0"/>
              <a:t>48</a:t>
            </a:r>
            <a:r>
              <a:rPr lang="fr-FR" dirty="0"/>
              <a:t>Ca and </a:t>
            </a:r>
            <a:r>
              <a:rPr lang="fr-FR" baseline="30000" dirty="0"/>
              <a:t>50</a:t>
            </a:r>
            <a:r>
              <a:rPr lang="fr-FR" dirty="0"/>
              <a:t>Ti</a:t>
            </a:r>
          </a:p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581CF2-99A7-49A5-B3EC-BD920A7A2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78C09D-DD98-D754-7A9B-E79EC6F7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9AD783-911C-4970-460B-0A1DF9BC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1C64E7-8872-19BE-1060-D9F5DB589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376" y="1216239"/>
            <a:ext cx="3862812" cy="23764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B50A1DA-93C1-0ADE-3F72-7E4DA60A616F}"/>
              </a:ext>
            </a:extLst>
          </p:cNvPr>
          <p:cNvSpPr txBox="1"/>
          <p:nvPr/>
        </p:nvSpPr>
        <p:spPr>
          <a:xfrm>
            <a:off x="8931276" y="3517554"/>
            <a:ext cx="27741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/>
              <a:t>V.I. ZAGREBAEV, NUCL. PHYS. A734 164 (2004)</a:t>
            </a:r>
          </a:p>
        </p:txBody>
      </p:sp>
    </p:spTree>
    <p:extLst>
      <p:ext uri="{BB962C8B-B14F-4D97-AF65-F5344CB8AC3E}">
        <p14:creationId xmlns:p14="http://schemas.microsoft.com/office/powerpoint/2010/main" val="2846558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1F37E-1371-0622-2E4F-081AD5010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Status</a:t>
            </a:r>
            <a:r>
              <a:rPr lang="fr-FR" dirty="0"/>
              <a:t> of S</a:t>
            </a:r>
            <a:r>
              <a:rPr lang="fr-FR" baseline="30000" dirty="0"/>
              <a:t>3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B17C390-3250-6FF1-9727-A18EFA40CF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966762-0624-BAC5-12F9-0A7E0D9B9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C562AA-46BD-7145-64D8-7BE241B241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B25E8C-18AB-1108-05DA-0DCA95AA4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683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9F51BD-A68C-5D23-504C-65C44D24D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33" name="Image 6" descr="S3-logo3_white.jpg">
            <a:extLst>
              <a:ext uri="{FF2B5EF4-FFF2-40B4-BE49-F238E27FC236}">
                <a16:creationId xmlns:a16="http://schemas.microsoft.com/office/drawing/2014/main" id="{161D0A4E-613C-53AF-AB2C-4A3DB2DE0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re 2">
            <a:extLst>
              <a:ext uri="{FF2B5EF4-FFF2-40B4-BE49-F238E27FC236}">
                <a16:creationId xmlns:a16="http://schemas.microsoft.com/office/drawing/2014/main" id="{A75AA022-CAFF-AE33-F7E9-E0DC415B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10"/>
            <a:ext cx="10801350" cy="1141413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+mn-lt"/>
              </a:rPr>
              <a:t>	J6x : commissioning </a:t>
            </a:r>
            <a:r>
              <a:rPr lang="fr-FR" sz="3200" b="1" dirty="0" err="1">
                <a:latin typeface="+mn-lt"/>
              </a:rPr>
              <a:t>milestones</a:t>
            </a:r>
            <a:endParaRPr lang="fr-FR" sz="3200" b="1" baseline="30000" dirty="0">
              <a:latin typeface="+mn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5B5642C-F75C-C1E1-E48B-E51E885254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570"/>
                    </a14:imgEffect>
                    <a14:imgEffect>
                      <a14:saturation sat="224000"/>
                    </a14:imgEffect>
                    <a14:imgEffect>
                      <a14:brightnessContrast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098" y="1353628"/>
            <a:ext cx="3608001" cy="20903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9F89485D-08B4-B267-CD05-AF65ED12E805}"/>
              </a:ext>
            </a:extLst>
          </p:cNvPr>
          <p:cNvGrpSpPr/>
          <p:nvPr/>
        </p:nvGrpSpPr>
        <p:grpSpPr>
          <a:xfrm>
            <a:off x="3875400" y="2908327"/>
            <a:ext cx="6909815" cy="3496839"/>
            <a:chOff x="1325283" y="2040062"/>
            <a:chExt cx="6909815" cy="349683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92DEA9F-D894-1A21-A522-A750DF9F0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1882" y="2040062"/>
              <a:ext cx="6713216" cy="3496839"/>
            </a:xfrm>
            <a:prstGeom prst="rect">
              <a:avLst/>
            </a:prstGeom>
          </p:spPr>
        </p:pic>
        <p:sp>
          <p:nvSpPr>
            <p:cNvPr id="18" name="Forme libre 39">
              <a:extLst>
                <a:ext uri="{FF2B5EF4-FFF2-40B4-BE49-F238E27FC236}">
                  <a16:creationId xmlns:a16="http://schemas.microsoft.com/office/drawing/2014/main" id="{B48F6C99-4E53-F25E-0121-0FD92B3E4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4067" y="3714152"/>
              <a:ext cx="1658938" cy="714375"/>
            </a:xfrm>
            <a:custGeom>
              <a:avLst/>
              <a:gdLst>
                <a:gd name="T0" fmla="*/ 419100 w 2654300"/>
                <a:gd name="T1" fmla="*/ 215900 h 1143000"/>
                <a:gd name="T2" fmla="*/ 0 w 2654300"/>
                <a:gd name="T3" fmla="*/ 368300 h 1143000"/>
                <a:gd name="T4" fmla="*/ 596900 w 2654300"/>
                <a:gd name="T5" fmla="*/ 1143000 h 1143000"/>
                <a:gd name="T6" fmla="*/ 1866900 w 2654300"/>
                <a:gd name="T7" fmla="*/ 736600 h 1143000"/>
                <a:gd name="T8" fmla="*/ 2019300 w 2654300"/>
                <a:gd name="T9" fmla="*/ 927100 h 1143000"/>
                <a:gd name="T10" fmla="*/ 2654300 w 2654300"/>
                <a:gd name="T11" fmla="*/ 711200 h 1143000"/>
                <a:gd name="T12" fmla="*/ 2438400 w 2654300"/>
                <a:gd name="T13" fmla="*/ 495300 h 1143000"/>
                <a:gd name="T14" fmla="*/ 1892300 w 2654300"/>
                <a:gd name="T15" fmla="*/ 469900 h 1143000"/>
                <a:gd name="T16" fmla="*/ 1447800 w 2654300"/>
                <a:gd name="T17" fmla="*/ 0 h 1143000"/>
                <a:gd name="T18" fmla="*/ 63500 w 2654300"/>
                <a:gd name="T19" fmla="*/ 342900 h 1143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654300" h="1143000">
                  <a:moveTo>
                    <a:pt x="419100" y="215900"/>
                  </a:moveTo>
                  <a:lnTo>
                    <a:pt x="0" y="368300"/>
                  </a:lnTo>
                  <a:lnTo>
                    <a:pt x="596900" y="1143000"/>
                  </a:lnTo>
                  <a:lnTo>
                    <a:pt x="1866900" y="736600"/>
                  </a:lnTo>
                  <a:lnTo>
                    <a:pt x="2019300" y="927100"/>
                  </a:lnTo>
                  <a:lnTo>
                    <a:pt x="2654300" y="711200"/>
                  </a:lnTo>
                  <a:lnTo>
                    <a:pt x="2438400" y="495300"/>
                  </a:lnTo>
                  <a:lnTo>
                    <a:pt x="1892300" y="469900"/>
                  </a:lnTo>
                  <a:lnTo>
                    <a:pt x="1447800" y="0"/>
                  </a:lnTo>
                  <a:lnTo>
                    <a:pt x="63500" y="3429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19" name="Forme libre 42">
              <a:extLst>
                <a:ext uri="{FF2B5EF4-FFF2-40B4-BE49-F238E27FC236}">
                  <a16:creationId xmlns:a16="http://schemas.microsoft.com/office/drawing/2014/main" id="{B1D268FA-774A-BBC9-F107-0E530974E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003" y="4477852"/>
              <a:ext cx="388937" cy="301625"/>
            </a:xfrm>
            <a:custGeom>
              <a:avLst/>
              <a:gdLst>
                <a:gd name="T0" fmla="*/ 266700 w 622300"/>
                <a:gd name="T1" fmla="*/ 0 h 482600"/>
                <a:gd name="T2" fmla="*/ 0 w 622300"/>
                <a:gd name="T3" fmla="*/ 101600 h 482600"/>
                <a:gd name="T4" fmla="*/ 0 w 622300"/>
                <a:gd name="T5" fmla="*/ 101600 h 482600"/>
                <a:gd name="T6" fmla="*/ 0 w 622300"/>
                <a:gd name="T7" fmla="*/ 101600 h 482600"/>
                <a:gd name="T8" fmla="*/ 190500 w 622300"/>
                <a:gd name="T9" fmla="*/ 482600 h 482600"/>
                <a:gd name="T10" fmla="*/ 622300 w 622300"/>
                <a:gd name="T11" fmla="*/ 342900 h 482600"/>
                <a:gd name="T12" fmla="*/ 317500 w 622300"/>
                <a:gd name="T13" fmla="*/ 63500 h 482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22300" h="482600">
                  <a:moveTo>
                    <a:pt x="266700" y="0"/>
                  </a:moveTo>
                  <a:lnTo>
                    <a:pt x="0" y="101600"/>
                  </a:lnTo>
                  <a:lnTo>
                    <a:pt x="190500" y="482600"/>
                  </a:lnTo>
                  <a:lnTo>
                    <a:pt x="622300" y="342900"/>
                  </a:lnTo>
                  <a:lnTo>
                    <a:pt x="317500" y="635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60A4B4"/>
                </a:solidFill>
                <a:latin typeface="Arial" panose="020B0604020202020204" pitchFamily="34" charset="0"/>
                <a:cs typeface="Arial" panose="020B0604020202020204" pitchFamily="34" charset="0"/>
                <a:sym typeface="Arial" charset="0"/>
              </a:endParaRPr>
            </a:p>
          </p:txBody>
        </p:sp>
        <p:sp>
          <p:nvSpPr>
            <p:cNvPr id="20" name="ZoneTexte 9">
              <a:extLst>
                <a:ext uri="{FF2B5EF4-FFF2-40B4-BE49-F238E27FC236}">
                  <a16:creationId xmlns:a16="http://schemas.microsoft.com/office/drawing/2014/main" id="{B9E56860-B6D0-CF00-2FDF-00D33A4A7302}"/>
                </a:ext>
              </a:extLst>
            </p:cNvPr>
            <p:cNvSpPr txBox="1"/>
            <p:nvPr/>
          </p:nvSpPr>
          <p:spPr>
            <a:xfrm>
              <a:off x="4659252" y="2503280"/>
              <a:ext cx="12346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Achromatic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point</a:t>
              </a:r>
            </a:p>
          </p:txBody>
        </p:sp>
        <p:cxnSp>
          <p:nvCxnSpPr>
            <p:cNvPr id="21" name="Connecteur droit avec flèche 11">
              <a:extLst>
                <a:ext uri="{FF2B5EF4-FFF2-40B4-BE49-F238E27FC236}">
                  <a16:creationId xmlns:a16="http://schemas.microsoft.com/office/drawing/2014/main" id="{B1553AC4-A0F5-5511-C443-34D9B93DF8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33026" y="2800285"/>
              <a:ext cx="171090" cy="607441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14">
              <a:extLst>
                <a:ext uri="{FF2B5EF4-FFF2-40B4-BE49-F238E27FC236}">
                  <a16:creationId xmlns:a16="http://schemas.microsoft.com/office/drawing/2014/main" id="{DF26EC6B-F782-CDD2-1C8F-D67C600C1CE1}"/>
                </a:ext>
              </a:extLst>
            </p:cNvPr>
            <p:cNvSpPr txBox="1"/>
            <p:nvPr/>
          </p:nvSpPr>
          <p:spPr>
            <a:xfrm>
              <a:off x="2810715" y="3362193"/>
              <a:ext cx="145264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dump</a:t>
              </a:r>
            </a:p>
          </p:txBody>
        </p:sp>
        <p:cxnSp>
          <p:nvCxnSpPr>
            <p:cNvPr id="23" name="Connecteur droit avec flèche 15">
              <a:extLst>
                <a:ext uri="{FF2B5EF4-FFF2-40B4-BE49-F238E27FC236}">
                  <a16:creationId xmlns:a16="http://schemas.microsoft.com/office/drawing/2014/main" id="{EB60E85B-270C-5D3A-648E-22D99111383E}"/>
                </a:ext>
              </a:extLst>
            </p:cNvPr>
            <p:cNvCxnSpPr/>
            <p:nvPr/>
          </p:nvCxnSpPr>
          <p:spPr>
            <a:xfrm flipV="1">
              <a:off x="3476742" y="3031118"/>
              <a:ext cx="144495" cy="32750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19">
              <a:extLst>
                <a:ext uri="{FF2B5EF4-FFF2-40B4-BE49-F238E27FC236}">
                  <a16:creationId xmlns:a16="http://schemas.microsoft.com/office/drawing/2014/main" id="{D0E235A1-7E50-24FE-8843-80B93A174BF9}"/>
                </a:ext>
              </a:extLst>
            </p:cNvPr>
            <p:cNvSpPr txBox="1"/>
            <p:nvPr/>
          </p:nvSpPr>
          <p:spPr>
            <a:xfrm>
              <a:off x="1527539" y="3057988"/>
              <a:ext cx="1117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Target position</a:t>
              </a:r>
            </a:p>
          </p:txBody>
        </p:sp>
        <p:cxnSp>
          <p:nvCxnSpPr>
            <p:cNvPr id="25" name="Connecteur droit avec flèche 20">
              <a:extLst>
                <a:ext uri="{FF2B5EF4-FFF2-40B4-BE49-F238E27FC236}">
                  <a16:creationId xmlns:a16="http://schemas.microsoft.com/office/drawing/2014/main" id="{6BBD3B04-7FAF-9E6E-4EE9-F909C003AD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4647" y="2545254"/>
              <a:ext cx="238841" cy="402440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F170A16-E758-83C2-CE97-21017E7D6CB8}"/>
                </a:ext>
              </a:extLst>
            </p:cNvPr>
            <p:cNvSpPr txBox="1"/>
            <p:nvPr/>
          </p:nvSpPr>
          <p:spPr>
            <a:xfrm>
              <a:off x="3717302" y="4225144"/>
              <a:ext cx="15023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100" dirty="0" err="1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r>
                <a:rPr lang="fr-FR" sz="11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dump</a:t>
              </a:r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EA5BF628-33BF-ADD6-EECF-A033B806FB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0801" y="4275965"/>
              <a:ext cx="104892" cy="13825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32">
              <a:extLst>
                <a:ext uri="{FF2B5EF4-FFF2-40B4-BE49-F238E27FC236}">
                  <a16:creationId xmlns:a16="http://schemas.microsoft.com/office/drawing/2014/main" id="{4952815F-76D9-030C-5C86-564496424557}"/>
                </a:ext>
              </a:extLst>
            </p:cNvPr>
            <p:cNvSpPr txBox="1"/>
            <p:nvPr/>
          </p:nvSpPr>
          <p:spPr>
            <a:xfrm>
              <a:off x="6158365" y="3719321"/>
              <a:ext cx="13003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60A4B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 focal plane</a:t>
              </a:r>
            </a:p>
          </p:txBody>
        </p:sp>
        <p:cxnSp>
          <p:nvCxnSpPr>
            <p:cNvPr id="29" name="Connecteur droit avec flèche 33">
              <a:extLst>
                <a:ext uri="{FF2B5EF4-FFF2-40B4-BE49-F238E27FC236}">
                  <a16:creationId xmlns:a16="http://schemas.microsoft.com/office/drawing/2014/main" id="{202C80E8-9625-E8D3-A987-A69C3E4C9F1C}"/>
                </a:ext>
              </a:extLst>
            </p:cNvPr>
            <p:cNvCxnSpPr>
              <a:cxnSpLocks/>
            </p:cNvCxnSpPr>
            <p:nvPr/>
          </p:nvCxnSpPr>
          <p:spPr>
            <a:xfrm>
              <a:off x="7016804" y="4028251"/>
              <a:ext cx="244551" cy="385967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718B3A6-D957-DD44-1CDE-8CA4384EF27F}"/>
                </a:ext>
              </a:extLst>
            </p:cNvPr>
            <p:cNvSpPr/>
            <p:nvPr/>
          </p:nvSpPr>
          <p:spPr>
            <a:xfrm>
              <a:off x="1325283" y="3524202"/>
              <a:ext cx="1522126" cy="699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tabLst>
                  <a:tab pos="171450" algn="l"/>
                </a:tabLst>
              </a:pPr>
              <a:r>
                <a:rPr lang="en-GB" sz="1600" b="1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Momentum achromat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BAABFBB-773A-CFFF-3AF2-82883062A08A}"/>
                </a:ext>
              </a:extLst>
            </p:cNvPr>
            <p:cNvSpPr/>
            <p:nvPr/>
          </p:nvSpPr>
          <p:spPr>
            <a:xfrm>
              <a:off x="5421828" y="2754422"/>
              <a:ext cx="1654798" cy="699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tabLst>
                  <a:tab pos="171450" algn="l"/>
                </a:tabLst>
              </a:pPr>
              <a:r>
                <a:rPr lang="en-GB" sz="1600" b="1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Mass separator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3F9949B-7C19-994B-03CE-E5B1A246304E}"/>
                </a:ext>
              </a:extLst>
            </p:cNvPr>
            <p:cNvSpPr/>
            <p:nvPr/>
          </p:nvSpPr>
          <p:spPr>
            <a:xfrm>
              <a:off x="7329304" y="3022341"/>
              <a:ext cx="812152" cy="386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  <a:tabLst>
                  <a:tab pos="171450" algn="l"/>
                </a:tabLst>
              </a:pPr>
              <a:r>
                <a:rPr lang="en-GB" sz="1600" b="1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GB" sz="1600" b="1" baseline="30000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GB" sz="1600" b="1" dirty="0">
                  <a:solidFill>
                    <a:srgbClr val="60A4B4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LEB</a:t>
              </a: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B561B6C9-F877-FC28-AF6A-92C1284AC153}"/>
              </a:ext>
            </a:extLst>
          </p:cNvPr>
          <p:cNvSpPr txBox="1"/>
          <p:nvPr/>
        </p:nvSpPr>
        <p:spPr>
          <a:xfrm>
            <a:off x="1407593" y="3050348"/>
            <a:ext cx="97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solidFill>
                  <a:srgbClr val="6AADD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LHE-S3N</a:t>
            </a:r>
          </a:p>
        </p:txBody>
      </p: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EF7B36D5-FF89-ED14-A601-F5D0392C7269}"/>
              </a:ext>
            </a:extLst>
          </p:cNvPr>
          <p:cNvCxnSpPr>
            <a:cxnSpLocks/>
          </p:cNvCxnSpPr>
          <p:nvPr/>
        </p:nvCxnSpPr>
        <p:spPr>
          <a:xfrm>
            <a:off x="3875400" y="1177902"/>
            <a:ext cx="0" cy="5150608"/>
          </a:xfrm>
          <a:prstGeom prst="line">
            <a:avLst/>
          </a:prstGeom>
          <a:ln w="22225" cmpd="sng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e 6">
            <a:extLst>
              <a:ext uri="{FF2B5EF4-FFF2-40B4-BE49-F238E27FC236}">
                <a16:creationId xmlns:a16="http://schemas.microsoft.com/office/drawing/2014/main" id="{58CE2184-75DB-3FA0-6144-77DEA4C9DB4C}"/>
              </a:ext>
            </a:extLst>
          </p:cNvPr>
          <p:cNvGrpSpPr/>
          <p:nvPr/>
        </p:nvGrpSpPr>
        <p:grpSpPr>
          <a:xfrm>
            <a:off x="1308642" y="984296"/>
            <a:ext cx="10310649" cy="1829056"/>
            <a:chOff x="1308642" y="984296"/>
            <a:chExt cx="10310649" cy="1829056"/>
          </a:xfrm>
        </p:grpSpPr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9C5412B8-326A-A683-D8B4-75327572F3CB}"/>
                </a:ext>
              </a:extLst>
            </p:cNvPr>
            <p:cNvGrpSpPr/>
            <p:nvPr/>
          </p:nvGrpSpPr>
          <p:grpSpPr>
            <a:xfrm>
              <a:off x="5578680" y="984296"/>
              <a:ext cx="6040611" cy="415735"/>
              <a:chOff x="5578680" y="984296"/>
              <a:chExt cx="6040611" cy="415735"/>
            </a:xfrm>
          </p:grpSpPr>
          <p:cxnSp>
            <p:nvCxnSpPr>
              <p:cNvPr id="47" name="Connecteur droit 46">
                <a:extLst>
                  <a:ext uri="{FF2B5EF4-FFF2-40B4-BE49-F238E27FC236}">
                    <a16:creationId xmlns:a16="http://schemas.microsoft.com/office/drawing/2014/main" id="{859E66C8-5E5B-3035-D2D0-9E9C4C4B05CB}"/>
                  </a:ext>
                </a:extLst>
              </p:cNvPr>
              <p:cNvCxnSpPr/>
              <p:nvPr/>
            </p:nvCxnSpPr>
            <p:spPr>
              <a:xfrm>
                <a:off x="6202347" y="1168962"/>
                <a:ext cx="560384" cy="0"/>
              </a:xfrm>
              <a:prstGeom prst="line">
                <a:avLst/>
              </a:prstGeom>
              <a:ln w="76200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20C48E0E-4F8E-C54D-55EA-811CAD95E00E}"/>
                  </a:ext>
                </a:extLst>
              </p:cNvPr>
              <p:cNvSpPr txBox="1"/>
              <p:nvPr/>
            </p:nvSpPr>
            <p:spPr>
              <a:xfrm>
                <a:off x="6987510" y="984296"/>
                <a:ext cx="4631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cs typeface="Calibri" panose="020F0502020204030204" pitchFamily="34" charset="0"/>
                  </a:rPr>
                  <a:t>A</a:t>
                </a:r>
                <a:r>
                  <a:rPr lang="en-GB" sz="1800" dirty="0">
                    <a:cs typeface="Calibri" panose="020F0502020204030204" pitchFamily="34" charset="0"/>
                  </a:rPr>
                  <a:t>ccelerator &amp; beam line tuning up to the target</a:t>
                </a:r>
                <a:endParaRPr lang="fr-FR" dirty="0"/>
              </a:p>
            </p:txBody>
          </p:sp>
          <p:sp>
            <p:nvSpPr>
              <p:cNvPr id="67" name="ZoneTexte 66">
                <a:extLst>
                  <a:ext uri="{FF2B5EF4-FFF2-40B4-BE49-F238E27FC236}">
                    <a16:creationId xmlns:a16="http://schemas.microsoft.com/office/drawing/2014/main" id="{32EB2EEE-F424-2DEA-ACB1-236C4B339524}"/>
                  </a:ext>
                </a:extLst>
              </p:cNvPr>
              <p:cNvSpPr txBox="1"/>
              <p:nvPr/>
            </p:nvSpPr>
            <p:spPr>
              <a:xfrm>
                <a:off x="5578680" y="1030699"/>
                <a:ext cx="5084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J6A</a:t>
                </a:r>
              </a:p>
            </p:txBody>
          </p:sp>
        </p:grpSp>
        <p:sp>
          <p:nvSpPr>
            <p:cNvPr id="3" name="Forme libre 2">
              <a:extLst>
                <a:ext uri="{FF2B5EF4-FFF2-40B4-BE49-F238E27FC236}">
                  <a16:creationId xmlns:a16="http://schemas.microsoft.com/office/drawing/2014/main" id="{2C861A23-5CFA-43EA-063B-35A29B700B5C}"/>
                </a:ext>
              </a:extLst>
            </p:cNvPr>
            <p:cNvSpPr/>
            <p:nvPr/>
          </p:nvSpPr>
          <p:spPr>
            <a:xfrm>
              <a:off x="1308642" y="1109673"/>
              <a:ext cx="3667434" cy="1703679"/>
            </a:xfrm>
            <a:custGeom>
              <a:avLst/>
              <a:gdLst>
                <a:gd name="connsiteX0" fmla="*/ 0 w 3667434"/>
                <a:gd name="connsiteY0" fmla="*/ 28081 h 1703679"/>
                <a:gd name="connsiteX1" fmla="*/ 875489 w 3667434"/>
                <a:gd name="connsiteY1" fmla="*/ 28081 h 1703679"/>
                <a:gd name="connsiteX2" fmla="*/ 1157592 w 3667434"/>
                <a:gd name="connsiteY2" fmla="*/ 319911 h 1703679"/>
                <a:gd name="connsiteX3" fmla="*/ 1653702 w 3667434"/>
                <a:gd name="connsiteY3" fmla="*/ 786838 h 1703679"/>
                <a:gd name="connsiteX4" fmla="*/ 2081719 w 3667434"/>
                <a:gd name="connsiteY4" fmla="*/ 1146762 h 1703679"/>
                <a:gd name="connsiteX5" fmla="*/ 2412460 w 3667434"/>
                <a:gd name="connsiteY5" fmla="*/ 1458047 h 1703679"/>
                <a:gd name="connsiteX6" fmla="*/ 2830749 w 3667434"/>
                <a:gd name="connsiteY6" fmla="*/ 1555323 h 1703679"/>
                <a:gd name="connsiteX7" fmla="*/ 3161489 w 3667434"/>
                <a:gd name="connsiteY7" fmla="*/ 1565051 h 1703679"/>
                <a:gd name="connsiteX8" fmla="*/ 3628417 w 3667434"/>
                <a:gd name="connsiteY8" fmla="*/ 1691511 h 1703679"/>
                <a:gd name="connsiteX9" fmla="*/ 3608962 w 3667434"/>
                <a:gd name="connsiteY9" fmla="*/ 1691511 h 170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67434" h="1703679">
                  <a:moveTo>
                    <a:pt x="0" y="28081"/>
                  </a:moveTo>
                  <a:cubicBezTo>
                    <a:pt x="341278" y="3762"/>
                    <a:pt x="682557" y="-20557"/>
                    <a:pt x="875489" y="28081"/>
                  </a:cubicBezTo>
                  <a:cubicBezTo>
                    <a:pt x="1068421" y="76719"/>
                    <a:pt x="1027890" y="193452"/>
                    <a:pt x="1157592" y="319911"/>
                  </a:cubicBezTo>
                  <a:cubicBezTo>
                    <a:pt x="1287294" y="446370"/>
                    <a:pt x="1499681" y="649030"/>
                    <a:pt x="1653702" y="786838"/>
                  </a:cubicBezTo>
                  <a:cubicBezTo>
                    <a:pt x="1807723" y="924646"/>
                    <a:pt x="1955259" y="1034894"/>
                    <a:pt x="2081719" y="1146762"/>
                  </a:cubicBezTo>
                  <a:cubicBezTo>
                    <a:pt x="2208179" y="1258630"/>
                    <a:pt x="2287622" y="1389954"/>
                    <a:pt x="2412460" y="1458047"/>
                  </a:cubicBezTo>
                  <a:cubicBezTo>
                    <a:pt x="2537298" y="1526141"/>
                    <a:pt x="2705911" y="1537489"/>
                    <a:pt x="2830749" y="1555323"/>
                  </a:cubicBezTo>
                  <a:cubicBezTo>
                    <a:pt x="2955587" y="1573157"/>
                    <a:pt x="3028544" y="1542353"/>
                    <a:pt x="3161489" y="1565051"/>
                  </a:cubicBezTo>
                  <a:cubicBezTo>
                    <a:pt x="3294434" y="1587749"/>
                    <a:pt x="3553838" y="1670434"/>
                    <a:pt x="3628417" y="1691511"/>
                  </a:cubicBezTo>
                  <a:cubicBezTo>
                    <a:pt x="3702996" y="1712588"/>
                    <a:pt x="3655979" y="1702049"/>
                    <a:pt x="3608962" y="1691511"/>
                  </a:cubicBezTo>
                </a:path>
              </a:pathLst>
            </a:cu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F7D62D-30AA-0DAA-23F7-90423DD55AA3}"/>
              </a:ext>
            </a:extLst>
          </p:cNvPr>
          <p:cNvGrpSpPr/>
          <p:nvPr/>
        </p:nvGrpSpPr>
        <p:grpSpPr>
          <a:xfrm>
            <a:off x="5250278" y="1641871"/>
            <a:ext cx="6976367" cy="3542411"/>
            <a:chOff x="5250278" y="1641871"/>
            <a:chExt cx="6976367" cy="3542411"/>
          </a:xfrm>
        </p:grpSpPr>
        <p:grpSp>
          <p:nvGrpSpPr>
            <p:cNvPr id="75" name="Groupe 74">
              <a:extLst>
                <a:ext uri="{FF2B5EF4-FFF2-40B4-BE49-F238E27FC236}">
                  <a16:creationId xmlns:a16="http://schemas.microsoft.com/office/drawing/2014/main" id="{28B46FB0-4946-507C-7A9D-FD882491CDE2}"/>
                </a:ext>
              </a:extLst>
            </p:cNvPr>
            <p:cNvGrpSpPr/>
            <p:nvPr/>
          </p:nvGrpSpPr>
          <p:grpSpPr>
            <a:xfrm>
              <a:off x="5631986" y="1641871"/>
              <a:ext cx="6594659" cy="390376"/>
              <a:chOff x="5631986" y="1641871"/>
              <a:chExt cx="6594659" cy="390376"/>
            </a:xfrm>
          </p:grpSpPr>
          <p:cxnSp>
            <p:nvCxnSpPr>
              <p:cNvPr id="48" name="Connecteur droit 47">
                <a:extLst>
                  <a:ext uri="{FF2B5EF4-FFF2-40B4-BE49-F238E27FC236}">
                    <a16:creationId xmlns:a16="http://schemas.microsoft.com/office/drawing/2014/main" id="{DAAD31F1-7E4A-47C5-7433-F48FF0935D4C}"/>
                  </a:ext>
                </a:extLst>
              </p:cNvPr>
              <p:cNvCxnSpPr/>
              <p:nvPr/>
            </p:nvCxnSpPr>
            <p:spPr>
              <a:xfrm>
                <a:off x="6213314" y="1833157"/>
                <a:ext cx="560384" cy="0"/>
              </a:xfrm>
              <a:prstGeom prst="line">
                <a:avLst/>
              </a:prstGeom>
              <a:ln w="762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ZoneTexte 64">
                <a:extLst>
                  <a:ext uri="{FF2B5EF4-FFF2-40B4-BE49-F238E27FC236}">
                    <a16:creationId xmlns:a16="http://schemas.microsoft.com/office/drawing/2014/main" id="{09FB72EB-7573-6D34-2DEB-B48725488D14}"/>
                  </a:ext>
                </a:extLst>
              </p:cNvPr>
              <p:cNvSpPr txBox="1"/>
              <p:nvPr/>
            </p:nvSpPr>
            <p:spPr>
              <a:xfrm>
                <a:off x="6970975" y="1641871"/>
                <a:ext cx="5255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/>
                  <a:t>Spectrometer</a:t>
                </a:r>
                <a:r>
                  <a:rPr lang="fr-FR" dirty="0"/>
                  <a:t> </a:t>
                </a:r>
                <a:r>
                  <a:rPr lang="fr-FR" dirty="0" err="1"/>
                  <a:t>optical</a:t>
                </a:r>
                <a:r>
                  <a:rPr lang="fr-FR" dirty="0"/>
                  <a:t> commissioning </a:t>
                </a:r>
                <a:r>
                  <a:rPr lang="fr-FR" dirty="0" err="1"/>
                  <a:t>with</a:t>
                </a:r>
                <a:r>
                  <a:rPr lang="fr-FR" dirty="0"/>
                  <a:t> direct </a:t>
                </a:r>
                <a:r>
                  <a:rPr lang="fr-FR" dirty="0" err="1"/>
                  <a:t>beam</a:t>
                </a:r>
                <a:endParaRPr lang="fr-FR" dirty="0"/>
              </a:p>
            </p:txBody>
          </p:sp>
          <p:sp>
            <p:nvSpPr>
              <p:cNvPr id="68" name="ZoneTexte 67">
                <a:extLst>
                  <a:ext uri="{FF2B5EF4-FFF2-40B4-BE49-F238E27FC236}">
                    <a16:creationId xmlns:a16="http://schemas.microsoft.com/office/drawing/2014/main" id="{2CB27521-87C5-0E9E-0253-F10C7B982066}"/>
                  </a:ext>
                </a:extLst>
              </p:cNvPr>
              <p:cNvSpPr txBox="1"/>
              <p:nvPr/>
            </p:nvSpPr>
            <p:spPr>
              <a:xfrm>
                <a:off x="5631986" y="1662915"/>
                <a:ext cx="5004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J6B</a:t>
                </a:r>
              </a:p>
            </p:txBody>
          </p:sp>
        </p:grpSp>
        <p:sp>
          <p:nvSpPr>
            <p:cNvPr id="4" name="Forme libre 3">
              <a:extLst>
                <a:ext uri="{FF2B5EF4-FFF2-40B4-BE49-F238E27FC236}">
                  <a16:creationId xmlns:a16="http://schemas.microsoft.com/office/drawing/2014/main" id="{364C908F-4AE5-0C50-AF6A-1240F2B3DE2C}"/>
                </a:ext>
              </a:extLst>
            </p:cNvPr>
            <p:cNvSpPr/>
            <p:nvPr/>
          </p:nvSpPr>
          <p:spPr>
            <a:xfrm>
              <a:off x="5250278" y="2820461"/>
              <a:ext cx="4212077" cy="2363821"/>
            </a:xfrm>
            <a:custGeom>
              <a:avLst/>
              <a:gdLst>
                <a:gd name="connsiteX0" fmla="*/ 0 w 4212077"/>
                <a:gd name="connsiteY0" fmla="*/ 0 h 2363821"/>
                <a:gd name="connsiteX1" fmla="*/ 486383 w 4212077"/>
                <a:gd name="connsiteY1" fmla="*/ 87549 h 2363821"/>
                <a:gd name="connsiteX2" fmla="*/ 943583 w 4212077"/>
                <a:gd name="connsiteY2" fmla="*/ 223736 h 2363821"/>
                <a:gd name="connsiteX3" fmla="*/ 1371600 w 4212077"/>
                <a:gd name="connsiteY3" fmla="*/ 437744 h 2363821"/>
                <a:gd name="connsiteX4" fmla="*/ 1877438 w 4212077"/>
                <a:gd name="connsiteY4" fmla="*/ 787940 h 2363821"/>
                <a:gd name="connsiteX5" fmla="*/ 2149813 w 4212077"/>
                <a:gd name="connsiteY5" fmla="*/ 1021404 h 2363821"/>
                <a:gd name="connsiteX6" fmla="*/ 2393004 w 4212077"/>
                <a:gd name="connsiteY6" fmla="*/ 1235412 h 2363821"/>
                <a:gd name="connsiteX7" fmla="*/ 2821021 w 4212077"/>
                <a:gd name="connsiteY7" fmla="*/ 1702340 h 2363821"/>
                <a:gd name="connsiteX8" fmla="*/ 3200400 w 4212077"/>
                <a:gd name="connsiteY8" fmla="*/ 1984442 h 2363821"/>
                <a:gd name="connsiteX9" fmla="*/ 3638145 w 4212077"/>
                <a:gd name="connsiteY9" fmla="*/ 2208178 h 2363821"/>
                <a:gd name="connsiteX10" fmla="*/ 3978613 w 4212077"/>
                <a:gd name="connsiteY10" fmla="*/ 2315183 h 2363821"/>
                <a:gd name="connsiteX11" fmla="*/ 4212077 w 4212077"/>
                <a:gd name="connsiteY11" fmla="*/ 2363821 h 2363821"/>
                <a:gd name="connsiteX12" fmla="*/ 4212077 w 4212077"/>
                <a:gd name="connsiteY12" fmla="*/ 2363821 h 236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12077" h="2363821">
                  <a:moveTo>
                    <a:pt x="0" y="0"/>
                  </a:moveTo>
                  <a:cubicBezTo>
                    <a:pt x="164559" y="25130"/>
                    <a:pt x="329119" y="50260"/>
                    <a:pt x="486383" y="87549"/>
                  </a:cubicBezTo>
                  <a:cubicBezTo>
                    <a:pt x="643647" y="124838"/>
                    <a:pt x="796047" y="165370"/>
                    <a:pt x="943583" y="223736"/>
                  </a:cubicBezTo>
                  <a:cubicBezTo>
                    <a:pt x="1091119" y="282102"/>
                    <a:pt x="1215958" y="343710"/>
                    <a:pt x="1371600" y="437744"/>
                  </a:cubicBezTo>
                  <a:cubicBezTo>
                    <a:pt x="1527242" y="531778"/>
                    <a:pt x="1747736" y="690663"/>
                    <a:pt x="1877438" y="787940"/>
                  </a:cubicBezTo>
                  <a:cubicBezTo>
                    <a:pt x="2007140" y="885217"/>
                    <a:pt x="2063885" y="946825"/>
                    <a:pt x="2149813" y="1021404"/>
                  </a:cubicBezTo>
                  <a:cubicBezTo>
                    <a:pt x="2235741" y="1095983"/>
                    <a:pt x="2281136" y="1121923"/>
                    <a:pt x="2393004" y="1235412"/>
                  </a:cubicBezTo>
                  <a:cubicBezTo>
                    <a:pt x="2504872" y="1348901"/>
                    <a:pt x="2686455" y="1577502"/>
                    <a:pt x="2821021" y="1702340"/>
                  </a:cubicBezTo>
                  <a:cubicBezTo>
                    <a:pt x="2955587" y="1827178"/>
                    <a:pt x="3064213" y="1900136"/>
                    <a:pt x="3200400" y="1984442"/>
                  </a:cubicBezTo>
                  <a:cubicBezTo>
                    <a:pt x="3336587" y="2068748"/>
                    <a:pt x="3508443" y="2153055"/>
                    <a:pt x="3638145" y="2208178"/>
                  </a:cubicBezTo>
                  <a:cubicBezTo>
                    <a:pt x="3767847" y="2263301"/>
                    <a:pt x="3882958" y="2289243"/>
                    <a:pt x="3978613" y="2315183"/>
                  </a:cubicBezTo>
                  <a:cubicBezTo>
                    <a:pt x="4074268" y="2341123"/>
                    <a:pt x="4212077" y="2363821"/>
                    <a:pt x="4212077" y="2363821"/>
                  </a:cubicBezTo>
                  <a:lnTo>
                    <a:pt x="4212077" y="2363821"/>
                  </a:lnTo>
                </a:path>
              </a:pathLst>
            </a:cu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86F8392-6B15-C9E5-2D06-AB65925C38D7}"/>
              </a:ext>
            </a:extLst>
          </p:cNvPr>
          <p:cNvGrpSpPr/>
          <p:nvPr/>
        </p:nvGrpSpPr>
        <p:grpSpPr>
          <a:xfrm>
            <a:off x="5021792" y="2192532"/>
            <a:ext cx="7224584" cy="2694002"/>
            <a:chOff x="5021792" y="2192532"/>
            <a:chExt cx="7224584" cy="2694002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28677DB-D864-AA1E-96E4-A73AF1069231}"/>
                </a:ext>
              </a:extLst>
            </p:cNvPr>
            <p:cNvGrpSpPr/>
            <p:nvPr/>
          </p:nvGrpSpPr>
          <p:grpSpPr>
            <a:xfrm>
              <a:off x="5262664" y="2192532"/>
              <a:ext cx="6983712" cy="2694002"/>
              <a:chOff x="5262664" y="2192532"/>
              <a:chExt cx="6983712" cy="2694002"/>
            </a:xfrm>
          </p:grpSpPr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6904BB0D-9726-84AE-D9C9-95919F8AD836}"/>
                  </a:ext>
                </a:extLst>
              </p:cNvPr>
              <p:cNvGrpSpPr/>
              <p:nvPr/>
            </p:nvGrpSpPr>
            <p:grpSpPr>
              <a:xfrm>
                <a:off x="6206056" y="2192532"/>
                <a:ext cx="6040320" cy="1215717"/>
                <a:chOff x="6206056" y="2192532"/>
                <a:chExt cx="6040320" cy="1215717"/>
              </a:xfrm>
            </p:grpSpPr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5A20AC12-281D-F8C3-E9F1-AF5126FF6C25}"/>
                    </a:ext>
                  </a:extLst>
                </p:cNvPr>
                <p:cNvCxnSpPr/>
                <p:nvPr/>
              </p:nvCxnSpPr>
              <p:spPr>
                <a:xfrm>
                  <a:off x="6822759" y="2398814"/>
                  <a:ext cx="560384" cy="0"/>
                </a:xfrm>
                <a:prstGeom prst="line">
                  <a:avLst/>
                </a:prstGeom>
                <a:ln w="76200">
                  <a:solidFill>
                    <a:srgbClr val="FF0000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8942DD3D-F1E7-1638-907F-844825EEA9AA}"/>
                    </a:ext>
                  </a:extLst>
                </p:cNvPr>
                <p:cNvSpPr txBox="1"/>
                <p:nvPr/>
              </p:nvSpPr>
              <p:spPr>
                <a:xfrm>
                  <a:off x="7571378" y="2192532"/>
                  <a:ext cx="4674998" cy="12157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Scientific commissioning, </a:t>
                  </a:r>
                  <a:r>
                    <a:rPr lang="fr-FR" dirty="0" err="1"/>
                    <a:t>reactions</a:t>
                  </a:r>
                  <a:r>
                    <a:rPr lang="fr-FR" dirty="0"/>
                    <a:t> at the </a:t>
                  </a:r>
                  <a:r>
                    <a:rPr lang="fr-FR" dirty="0" err="1"/>
                    <a:t>target</a:t>
                  </a:r>
                  <a:endParaRPr lang="fr-FR" dirty="0"/>
                </a:p>
                <a:p>
                  <a:pPr marL="100013" indent="-214313">
                    <a:spcBef>
                      <a:spcPts val="300"/>
                    </a:spcBef>
                    <a:buFontTx/>
                    <a:buChar char="➔"/>
                    <a:defRPr sz="2000"/>
                  </a:pPr>
                  <a:r>
                    <a:rPr lang="en-GB" sz="1600" dirty="0"/>
                    <a:t>Measure and optimise the rejection (case by case)</a:t>
                  </a:r>
                </a:p>
                <a:p>
                  <a:pPr marL="100013" indent="-214313">
                    <a:spcBef>
                      <a:spcPts val="300"/>
                    </a:spcBef>
                    <a:buFontTx/>
                    <a:buChar char="➔"/>
                    <a:defRPr sz="2000"/>
                  </a:pPr>
                  <a:r>
                    <a:rPr lang="en-GB" sz="1600" dirty="0"/>
                    <a:t>Estimate transmission </a:t>
                  </a:r>
                  <a:endParaRPr lang="fr-FR" dirty="0"/>
                </a:p>
                <a:p>
                  <a:r>
                    <a:rPr lang="fr-FR" dirty="0" err="1"/>
                    <a:t>Detection</a:t>
                  </a:r>
                  <a:r>
                    <a:rPr lang="fr-FR" dirty="0"/>
                    <a:t> </a:t>
                  </a:r>
                  <a:r>
                    <a:rPr lang="fr-FR" dirty="0" err="1"/>
                    <a:t>systems</a:t>
                  </a:r>
                  <a:r>
                    <a:rPr lang="fr-FR" dirty="0"/>
                    <a:t> : LEB / SIRIUS</a:t>
                  </a:r>
                </a:p>
              </p:txBody>
            </p:sp>
            <p:sp>
              <p:nvSpPr>
                <p:cNvPr id="69" name="ZoneTexte 68">
                  <a:extLst>
                    <a:ext uri="{FF2B5EF4-FFF2-40B4-BE49-F238E27FC236}">
                      <a16:creationId xmlns:a16="http://schemas.microsoft.com/office/drawing/2014/main" id="{73D9B429-BF16-7B0D-FDDB-3F18551FC54C}"/>
                    </a:ext>
                  </a:extLst>
                </p:cNvPr>
                <p:cNvSpPr txBox="1"/>
                <p:nvPr/>
              </p:nvSpPr>
              <p:spPr>
                <a:xfrm>
                  <a:off x="6206056" y="2244637"/>
                  <a:ext cx="4988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J6C</a:t>
                  </a:r>
                </a:p>
              </p:txBody>
            </p:sp>
          </p:grpSp>
          <p:sp>
            <p:nvSpPr>
              <p:cNvPr id="6" name="Forme libre 5">
                <a:extLst>
                  <a:ext uri="{FF2B5EF4-FFF2-40B4-BE49-F238E27FC236}">
                    <a16:creationId xmlns:a16="http://schemas.microsoft.com/office/drawing/2014/main" id="{E819DDD8-5692-61D1-CCA5-15C29DE9F6F6}"/>
                  </a:ext>
                </a:extLst>
              </p:cNvPr>
              <p:cNvSpPr/>
              <p:nvPr/>
            </p:nvSpPr>
            <p:spPr>
              <a:xfrm>
                <a:off x="5262664" y="2490280"/>
                <a:ext cx="5496127" cy="2396254"/>
              </a:xfrm>
              <a:custGeom>
                <a:avLst/>
                <a:gdLst>
                  <a:gd name="connsiteX0" fmla="*/ 0 w 5496127"/>
                  <a:gd name="connsiteY0" fmla="*/ 0 h 2396254"/>
                  <a:gd name="connsiteX1" fmla="*/ 486383 w 5496127"/>
                  <a:gd name="connsiteY1" fmla="*/ 87549 h 2396254"/>
                  <a:gd name="connsiteX2" fmla="*/ 982493 w 5496127"/>
                  <a:gd name="connsiteY2" fmla="*/ 243191 h 2396254"/>
                  <a:gd name="connsiteX3" fmla="*/ 1293779 w 5496127"/>
                  <a:gd name="connsiteY3" fmla="*/ 418289 h 2396254"/>
                  <a:gd name="connsiteX4" fmla="*/ 1653702 w 5496127"/>
                  <a:gd name="connsiteY4" fmla="*/ 642025 h 2396254"/>
                  <a:gd name="connsiteX5" fmla="*/ 2003898 w 5496127"/>
                  <a:gd name="connsiteY5" fmla="*/ 914400 h 2396254"/>
                  <a:gd name="connsiteX6" fmla="*/ 2286000 w 5496127"/>
                  <a:gd name="connsiteY6" fmla="*/ 1157591 h 2396254"/>
                  <a:gd name="connsiteX7" fmla="*/ 2548647 w 5496127"/>
                  <a:gd name="connsiteY7" fmla="*/ 1449421 h 2396254"/>
                  <a:gd name="connsiteX8" fmla="*/ 2830749 w 5496127"/>
                  <a:gd name="connsiteY8" fmla="*/ 1741251 h 2396254"/>
                  <a:gd name="connsiteX9" fmla="*/ 3239310 w 5496127"/>
                  <a:gd name="connsiteY9" fmla="*/ 2033080 h 2396254"/>
                  <a:gd name="connsiteX10" fmla="*/ 3667327 w 5496127"/>
                  <a:gd name="connsiteY10" fmla="*/ 2237361 h 2396254"/>
                  <a:gd name="connsiteX11" fmla="*/ 4027251 w 5496127"/>
                  <a:gd name="connsiteY11" fmla="*/ 2315183 h 2396254"/>
                  <a:gd name="connsiteX12" fmla="*/ 4572000 w 5496127"/>
                  <a:gd name="connsiteY12" fmla="*/ 2363821 h 2396254"/>
                  <a:gd name="connsiteX13" fmla="*/ 4834647 w 5496127"/>
                  <a:gd name="connsiteY13" fmla="*/ 1789889 h 2396254"/>
                  <a:gd name="connsiteX14" fmla="*/ 5214025 w 5496127"/>
                  <a:gd name="connsiteY14" fmla="*/ 1789889 h 2396254"/>
                  <a:gd name="connsiteX15" fmla="*/ 5165387 w 5496127"/>
                  <a:gd name="connsiteY15" fmla="*/ 2256817 h 2396254"/>
                  <a:gd name="connsiteX16" fmla="*/ 5223753 w 5496127"/>
                  <a:gd name="connsiteY16" fmla="*/ 2344366 h 2396254"/>
                  <a:gd name="connsiteX17" fmla="*/ 5496127 w 5496127"/>
                  <a:gd name="connsiteY17" fmla="*/ 2383276 h 2396254"/>
                  <a:gd name="connsiteX18" fmla="*/ 5496127 w 5496127"/>
                  <a:gd name="connsiteY18" fmla="*/ 2383276 h 2396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496127" h="2396254">
                    <a:moveTo>
                      <a:pt x="0" y="0"/>
                    </a:moveTo>
                    <a:cubicBezTo>
                      <a:pt x="161317" y="23508"/>
                      <a:pt x="322634" y="47017"/>
                      <a:pt x="486383" y="87549"/>
                    </a:cubicBezTo>
                    <a:cubicBezTo>
                      <a:pt x="650132" y="128081"/>
                      <a:pt x="847927" y="188068"/>
                      <a:pt x="982493" y="243191"/>
                    </a:cubicBezTo>
                    <a:cubicBezTo>
                      <a:pt x="1117059" y="298314"/>
                      <a:pt x="1181911" y="351817"/>
                      <a:pt x="1293779" y="418289"/>
                    </a:cubicBezTo>
                    <a:cubicBezTo>
                      <a:pt x="1405647" y="484761"/>
                      <a:pt x="1535349" y="559340"/>
                      <a:pt x="1653702" y="642025"/>
                    </a:cubicBezTo>
                    <a:cubicBezTo>
                      <a:pt x="1772055" y="724710"/>
                      <a:pt x="1898515" y="828472"/>
                      <a:pt x="2003898" y="914400"/>
                    </a:cubicBezTo>
                    <a:cubicBezTo>
                      <a:pt x="2109281" y="1000328"/>
                      <a:pt x="2195209" y="1068421"/>
                      <a:pt x="2286000" y="1157591"/>
                    </a:cubicBezTo>
                    <a:cubicBezTo>
                      <a:pt x="2376791" y="1246761"/>
                      <a:pt x="2457856" y="1352144"/>
                      <a:pt x="2548647" y="1449421"/>
                    </a:cubicBezTo>
                    <a:cubicBezTo>
                      <a:pt x="2639438" y="1546698"/>
                      <a:pt x="2715639" y="1643975"/>
                      <a:pt x="2830749" y="1741251"/>
                    </a:cubicBezTo>
                    <a:cubicBezTo>
                      <a:pt x="2945859" y="1838527"/>
                      <a:pt x="3099880" y="1950395"/>
                      <a:pt x="3239310" y="2033080"/>
                    </a:cubicBezTo>
                    <a:cubicBezTo>
                      <a:pt x="3378740" y="2115765"/>
                      <a:pt x="3536004" y="2190344"/>
                      <a:pt x="3667327" y="2237361"/>
                    </a:cubicBezTo>
                    <a:cubicBezTo>
                      <a:pt x="3798651" y="2284378"/>
                      <a:pt x="3876472" y="2294106"/>
                      <a:pt x="4027251" y="2315183"/>
                    </a:cubicBezTo>
                    <a:cubicBezTo>
                      <a:pt x="4178030" y="2336260"/>
                      <a:pt x="4437434" y="2451370"/>
                      <a:pt x="4572000" y="2363821"/>
                    </a:cubicBezTo>
                    <a:cubicBezTo>
                      <a:pt x="4706566" y="2276272"/>
                      <a:pt x="4727643" y="1885544"/>
                      <a:pt x="4834647" y="1789889"/>
                    </a:cubicBezTo>
                    <a:cubicBezTo>
                      <a:pt x="4941651" y="1694234"/>
                      <a:pt x="5158902" y="1712068"/>
                      <a:pt x="5214025" y="1789889"/>
                    </a:cubicBezTo>
                    <a:cubicBezTo>
                      <a:pt x="5269148" y="1867710"/>
                      <a:pt x="5163766" y="2164404"/>
                      <a:pt x="5165387" y="2256817"/>
                    </a:cubicBezTo>
                    <a:cubicBezTo>
                      <a:pt x="5167008" y="2349230"/>
                      <a:pt x="5168630" y="2323290"/>
                      <a:pt x="5223753" y="2344366"/>
                    </a:cubicBezTo>
                    <a:cubicBezTo>
                      <a:pt x="5278876" y="2365442"/>
                      <a:pt x="5496127" y="2383276"/>
                      <a:pt x="5496127" y="2383276"/>
                    </a:cubicBezTo>
                    <a:lnTo>
                      <a:pt x="5496127" y="2383276"/>
                    </a:lnTo>
                  </a:path>
                </a:pathLst>
              </a:custGeom>
              <a:noFill/>
              <a:ln w="762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Étoile à 5 branches 9">
              <a:extLst>
                <a:ext uri="{FF2B5EF4-FFF2-40B4-BE49-F238E27FC236}">
                  <a16:creationId xmlns:a16="http://schemas.microsoft.com/office/drawing/2014/main" id="{8055D38E-7E02-906B-7199-0193BFD1167D}"/>
                </a:ext>
              </a:extLst>
            </p:cNvPr>
            <p:cNvSpPr/>
            <p:nvPr/>
          </p:nvSpPr>
          <p:spPr>
            <a:xfrm>
              <a:off x="5021792" y="2258639"/>
              <a:ext cx="384756" cy="408562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C54F0852-CC9A-86ED-1900-D939D1192362}"/>
              </a:ext>
            </a:extLst>
          </p:cNvPr>
          <p:cNvSpPr txBox="1"/>
          <p:nvPr/>
        </p:nvSpPr>
        <p:spPr>
          <a:xfrm>
            <a:off x="1326578" y="5856051"/>
            <a:ext cx="1074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LINAC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6789D0E-B220-E4F2-608E-2C6F9457611A}"/>
              </a:ext>
            </a:extLst>
          </p:cNvPr>
          <p:cNvSpPr txBox="1"/>
          <p:nvPr/>
        </p:nvSpPr>
        <p:spPr>
          <a:xfrm>
            <a:off x="5904704" y="5804179"/>
            <a:ext cx="476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</a:t>
            </a:r>
            <a:r>
              <a:rPr lang="en-US" sz="2800" b="1" baseline="30000" dirty="0"/>
              <a:t>3</a:t>
            </a:r>
          </a:p>
        </p:txBody>
      </p:sp>
      <p:sp>
        <p:nvSpPr>
          <p:cNvPr id="35" name="Flèche vers la droite 34">
            <a:extLst>
              <a:ext uri="{FF2B5EF4-FFF2-40B4-BE49-F238E27FC236}">
                <a16:creationId xmlns:a16="http://schemas.microsoft.com/office/drawing/2014/main" id="{7BA5C5BA-49ED-DF42-9055-2E24A80D20AB}"/>
              </a:ext>
            </a:extLst>
          </p:cNvPr>
          <p:cNvSpPr/>
          <p:nvPr/>
        </p:nvSpPr>
        <p:spPr>
          <a:xfrm>
            <a:off x="231227" y="1662915"/>
            <a:ext cx="810495" cy="2584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0201D45-5F77-AD49-4280-92130ACD06D3}"/>
              </a:ext>
            </a:extLst>
          </p:cNvPr>
          <p:cNvSpPr txBox="1"/>
          <p:nvPr/>
        </p:nvSpPr>
        <p:spPr>
          <a:xfrm>
            <a:off x="128890" y="204251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80052DB-D9C3-AD8D-E1DB-08AFCCB14C0F}"/>
              </a:ext>
            </a:extLst>
          </p:cNvPr>
          <p:cNvSpPr txBox="1"/>
          <p:nvPr/>
        </p:nvSpPr>
        <p:spPr>
          <a:xfrm>
            <a:off x="9760077" y="1288969"/>
            <a:ext cx="186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Done</a:t>
            </a:r>
            <a:r>
              <a:rPr lang="fr-FR" dirty="0">
                <a:solidFill>
                  <a:srgbClr val="FF0000"/>
                </a:solidFill>
              </a:rPr>
              <a:t> in </a:t>
            </a:r>
            <a:r>
              <a:rPr lang="fr-FR" dirty="0" err="1">
                <a:solidFill>
                  <a:srgbClr val="FF0000"/>
                </a:solidFill>
              </a:rPr>
              <a:t>Nov</a:t>
            </a:r>
            <a:r>
              <a:rPr lang="fr-FR" dirty="0">
                <a:solidFill>
                  <a:srgbClr val="FF0000"/>
                </a:solidFill>
              </a:rPr>
              <a:t> 2024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BAD0AE66-2E87-8DCE-DA2F-62FE9995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fr-FR"/>
              <a:t>EuNPC 2025 - J. Piot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69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6D9DA5C-5A82-B866-3F20-69C615EE526E}"/>
              </a:ext>
            </a:extLst>
          </p:cNvPr>
          <p:cNvSpPr txBox="1">
            <a:spLocks/>
          </p:cNvSpPr>
          <p:nvPr/>
        </p:nvSpPr>
        <p:spPr>
          <a:xfrm>
            <a:off x="918292" y="313310"/>
            <a:ext cx="10801350" cy="604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  <a:ea typeface="+mn-ea"/>
                <a:cs typeface="Calibri" panose="020F0502020204030204" pitchFamily="34" charset="0"/>
              </a:rPr>
              <a:t>Milestone J6B planned to start end 2025</a:t>
            </a:r>
            <a:br>
              <a:rPr lang="en-GB" b="1" i="1" dirty="0">
                <a:latin typeface="+mn-lt"/>
                <a:ea typeface="+mn-ea"/>
                <a:cs typeface="Calibri" panose="020F0502020204030204" pitchFamily="34" charset="0"/>
              </a:rPr>
            </a:br>
            <a:endParaRPr lang="en-GB" b="1" baseline="30000" dirty="0">
              <a:latin typeface="+mn-lt"/>
            </a:endParaRPr>
          </a:p>
        </p:txBody>
      </p:sp>
      <p:pic>
        <p:nvPicPr>
          <p:cNvPr id="4" name="Image 6" descr="S3-logo3_white.jpg">
            <a:extLst>
              <a:ext uri="{FF2B5EF4-FFF2-40B4-BE49-F238E27FC236}">
                <a16:creationId xmlns:a16="http://schemas.microsoft.com/office/drawing/2014/main" id="{F33960E6-2A99-5678-B011-9CA542C10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89A0B1-39EF-F2BC-3959-9BEE53621056}"/>
              </a:ext>
            </a:extLst>
          </p:cNvPr>
          <p:cNvSpPr txBox="1"/>
          <p:nvPr/>
        </p:nvSpPr>
        <p:spPr>
          <a:xfrm>
            <a:off x="279801" y="1097469"/>
            <a:ext cx="738915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7030A0"/>
                </a:solidFill>
              </a:rPr>
              <a:t>Spectrometer optical commissioning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Direct and stripped beam up to the focal plane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kern="0" dirty="0"/>
              <a:t>Progressive tuning of the elements (MA+ MS)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Tools : diagnostics along the spectrometer + additional diagnostics at the focal plane (SIRIUS &amp; LEB can be connected but not used)</a:t>
            </a:r>
            <a:endParaRPr lang="en-GB" dirty="0"/>
          </a:p>
          <a:p>
            <a:pPr lvl="1"/>
            <a:r>
              <a:rPr lang="en-US" dirty="0">
                <a:ea typeface="ＭＳ Ｐゴシック" charset="-128"/>
                <a:cs typeface="Calibri" panose="020F0502020204030204" pitchFamily="34" charset="0"/>
              </a:rPr>
              <a:t>➔ Beam </a:t>
            </a:r>
            <a:r>
              <a:rPr lang="en-US" baseline="30000" dirty="0">
                <a:ea typeface="ＭＳ Ｐゴシック" charset="-128"/>
                <a:cs typeface="Calibri" panose="020F0502020204030204" pitchFamily="34" charset="0"/>
              </a:rPr>
              <a:t>40</a:t>
            </a:r>
            <a:r>
              <a:rPr lang="en-US" dirty="0">
                <a:ea typeface="ＭＳ Ｐゴシック" charset="-128"/>
                <a:cs typeface="Calibri" panose="020F0502020204030204" pitchFamily="34" charset="0"/>
              </a:rPr>
              <a:t>Ar ; E = 0.73 - 5 MeV/u and intensity of </a:t>
            </a:r>
            <a:r>
              <a:rPr lang="fr-FR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30 W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7ABE9A-1394-BD56-2F2D-2446D14F38A0}"/>
              </a:ext>
            </a:extLst>
          </p:cNvPr>
          <p:cNvSpPr/>
          <p:nvPr/>
        </p:nvSpPr>
        <p:spPr>
          <a:xfrm>
            <a:off x="6805143" y="3856283"/>
            <a:ext cx="4914499" cy="26161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1000"/>
              </a:spcBef>
              <a:spcAft>
                <a:spcPts val="0"/>
              </a:spcAft>
            </a:pPr>
            <a:r>
              <a:rPr lang="en-GB" sz="2000" b="1" dirty="0">
                <a:solidFill>
                  <a:srgbClr val="7030A0"/>
                </a:solidFill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Prerequisites</a:t>
            </a:r>
          </a:p>
          <a:p>
            <a:pPr marL="342900" indent="-342900" algn="just">
              <a:buFont typeface="Arial" panose="020B0604020202020204" pitchFamily="34" charset="0"/>
              <a:buChar char="-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Beam on target : commissioning de of LHE-S</a:t>
            </a:r>
            <a:r>
              <a:rPr lang="en-GB" baseline="30000" dirty="0"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 with validation of the beam characteristics at the target point (Done J6A)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Commissioning of individual elements (magnets, power supplies, control-command, diagnostics…)</a:t>
            </a:r>
          </a:p>
          <a:p>
            <a:pPr marL="342900" lvl="0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Alignments of magnets, slits and diagnostics Safety systems must be operational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44746B6-2230-9753-A95E-77AFD7ACE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3219" y="1100105"/>
            <a:ext cx="3780554" cy="1161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6F486A5-E989-93C6-30C1-5FDA7AB36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046" y="2342674"/>
            <a:ext cx="3759727" cy="1132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6F9605A-6F0D-A584-AB56-E427DE871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19" y="3572291"/>
            <a:ext cx="6244079" cy="2809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204AEB-03E1-07EF-434E-3AD0E455EFBC}"/>
              </a:ext>
            </a:extLst>
          </p:cNvPr>
          <p:cNvSpPr/>
          <p:nvPr/>
        </p:nvSpPr>
        <p:spPr>
          <a:xfrm>
            <a:off x="1598899" y="4728342"/>
            <a:ext cx="1011677" cy="164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2E4C351-2E73-E81E-AFBD-6CAC8372F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891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2AF5A6-55BE-D1CD-BC76-1BF4FC44B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0"/>
            <a:ext cx="10801350" cy="1141413"/>
          </a:xfrm>
        </p:spPr>
        <p:txBody>
          <a:bodyPr>
            <a:normAutofit/>
          </a:bodyPr>
          <a:lstStyle/>
          <a:p>
            <a:r>
              <a:rPr lang="fr-FR" sz="3600" dirty="0"/>
              <a:t>Actions </a:t>
            </a:r>
            <a:r>
              <a:rPr lang="fr-FR" sz="3600" dirty="0" err="1"/>
              <a:t>towards</a:t>
            </a:r>
            <a:r>
              <a:rPr lang="fr-FR" sz="3600" dirty="0"/>
              <a:t> Milestone J6B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619D10-D48B-305A-A0A9-6FB0AE4EA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00" y="1833076"/>
            <a:ext cx="4528316" cy="41402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In May the </a:t>
            </a:r>
            <a:r>
              <a:rPr lang="fr-FR" sz="1800" dirty="0" err="1"/>
              <a:t>Electrical</a:t>
            </a:r>
            <a:r>
              <a:rPr lang="fr-FR" sz="1800" dirty="0"/>
              <a:t> </a:t>
            </a:r>
            <a:r>
              <a:rPr lang="fr-FR" sz="1800" dirty="0" err="1"/>
              <a:t>Diole</a:t>
            </a:r>
            <a:r>
              <a:rPr lang="fr-FR" sz="1800" dirty="0"/>
              <a:t> </a:t>
            </a:r>
            <a:r>
              <a:rPr lang="fr-FR" sz="1800" dirty="0" err="1"/>
              <a:t>was</a:t>
            </a:r>
            <a:r>
              <a:rPr lang="fr-FR" sz="1800" dirty="0"/>
              <a:t> </a:t>
            </a:r>
            <a:r>
              <a:rPr lang="fr-FR" sz="1800" dirty="0" err="1"/>
              <a:t>conditionned</a:t>
            </a:r>
            <a:r>
              <a:rPr lang="fr-FR" sz="1800" dirty="0"/>
              <a:t> at +/- 200kV : Voltage </a:t>
            </a:r>
            <a:r>
              <a:rPr lang="fr-FR" sz="1800" dirty="0" err="1"/>
              <a:t>sufficient</a:t>
            </a:r>
            <a:r>
              <a:rPr lang="fr-FR" sz="1800" dirty="0"/>
              <a:t> for the Commissioning.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 err="1"/>
              <a:t>Vaccuum</a:t>
            </a:r>
            <a:r>
              <a:rPr lang="fr-FR" sz="1800" dirty="0"/>
              <a:t> </a:t>
            </a:r>
            <a:r>
              <a:rPr lang="fr-FR" sz="1800" dirty="0" err="1"/>
              <a:t>leak</a:t>
            </a:r>
            <a:r>
              <a:rPr lang="fr-FR" sz="1800" dirty="0"/>
              <a:t> </a:t>
            </a:r>
            <a:r>
              <a:rPr lang="fr-FR" sz="1800" dirty="0" err="1"/>
              <a:t>repaired</a:t>
            </a:r>
            <a:r>
              <a:rPr lang="fr-FR" sz="1800" dirty="0"/>
              <a:t> on SMT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New </a:t>
            </a:r>
            <a:r>
              <a:rPr lang="fr-FR" sz="1800" dirty="0" err="1"/>
              <a:t>Helium</a:t>
            </a:r>
            <a:r>
              <a:rPr lang="fr-FR" sz="1800" dirty="0"/>
              <a:t> probe </a:t>
            </a:r>
            <a:r>
              <a:rPr lang="fr-FR" sz="1800" dirty="0" err="1"/>
              <a:t>installed</a:t>
            </a:r>
            <a:r>
              <a:rPr lang="fr-FR" sz="1800" dirty="0"/>
              <a:t> on SMT6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HTS </a:t>
            </a:r>
            <a:r>
              <a:rPr lang="fr-FR" sz="1800" dirty="0" err="1"/>
              <a:t>Current</a:t>
            </a:r>
            <a:r>
              <a:rPr lang="fr-FR" sz="1800" dirty="0"/>
              <a:t> lead </a:t>
            </a:r>
            <a:r>
              <a:rPr lang="fr-FR" sz="1800" dirty="0" err="1"/>
              <a:t>were</a:t>
            </a:r>
            <a:r>
              <a:rPr lang="fr-FR" sz="1800" dirty="0"/>
              <a:t> </a:t>
            </a:r>
            <a:r>
              <a:rPr lang="fr-FR" sz="1800" dirty="0" err="1"/>
              <a:t>successfully</a:t>
            </a:r>
            <a:r>
              <a:rPr lang="fr-FR" sz="1800" dirty="0"/>
              <a:t> </a:t>
            </a:r>
            <a:r>
              <a:rPr lang="en-GB" sz="1800" dirty="0"/>
              <a:t>replaced</a:t>
            </a:r>
            <a:r>
              <a:rPr lang="fr-FR" sz="1800" dirty="0"/>
              <a:t> on SMT 5 and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Field mapping </a:t>
            </a:r>
            <a:r>
              <a:rPr lang="fr-FR" sz="1800" dirty="0" err="1"/>
              <a:t>done</a:t>
            </a:r>
            <a:r>
              <a:rPr lang="fr-FR" sz="1800" dirty="0"/>
              <a:t> on 2 SMT - Alignement </a:t>
            </a:r>
            <a:r>
              <a:rPr lang="fr-FR" sz="1800" dirty="0" err="1"/>
              <a:t>done</a:t>
            </a:r>
            <a:endParaRPr lang="fr-FR" sz="1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093368-B16A-902A-53BE-441272202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  <a:endParaRPr lang="fr-F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684D15A-677A-4DB9-823D-4036D3B6B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66" y="2199465"/>
            <a:ext cx="2919673" cy="100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CC933B0-877D-6819-61F3-AB14156563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7660" y="4059237"/>
            <a:ext cx="2566149" cy="19140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54B840-6D30-77DE-5F82-DA46E4AD27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059237"/>
            <a:ext cx="2945266" cy="19140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4CC4DC2-FA61-892C-B143-9AAAABF16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230" y="1141413"/>
            <a:ext cx="3262322" cy="218785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EE08228-6616-6EB8-2D3C-BBC12AA1F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66C42F2-7C16-DC0C-1EAC-ADEF3FE2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56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63A52B-7F49-2206-459F-21286B884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17" y="98827"/>
            <a:ext cx="11383766" cy="6235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4" name="Physics Cases"/>
          <p:cNvSpPr txBox="1">
            <a:spLocks noGrp="1"/>
          </p:cNvSpPr>
          <p:nvPr>
            <p:ph type="title"/>
          </p:nvPr>
        </p:nvSpPr>
        <p:spPr>
          <a:xfrm>
            <a:off x="507148" y="-46863"/>
            <a:ext cx="10801350" cy="11414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 err="1"/>
              <a:t>Superheavy</a:t>
            </a:r>
            <a:r>
              <a:rPr lang="fr-FR" dirty="0"/>
              <a:t> </a:t>
            </a:r>
            <a:r>
              <a:rPr lang="fr-FR" dirty="0" err="1"/>
              <a:t>nuclei</a:t>
            </a:r>
            <a:endParaRPr dirty="0"/>
          </a:p>
        </p:txBody>
      </p:sp>
      <p:sp>
        <p:nvSpPr>
          <p:cNvPr id="243" name="Numéro de diapositive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245" name="Map nuclear structure"/>
          <p:cNvSpPr txBox="1"/>
          <p:nvPr/>
        </p:nvSpPr>
        <p:spPr>
          <a:xfrm>
            <a:off x="13463528" y="1298358"/>
            <a:ext cx="5317995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fr-FR" sz="2000" dirty="0"/>
              <a:t>Complete the </a:t>
            </a:r>
            <a:r>
              <a:rPr lang="fr-FR" sz="2000" dirty="0" err="1"/>
              <a:t>level</a:t>
            </a:r>
            <a:r>
              <a:rPr lang="fr-FR" sz="2000" dirty="0"/>
              <a:t> </a:t>
            </a:r>
            <a:r>
              <a:rPr lang="fr-FR" sz="2000" dirty="0" err="1"/>
              <a:t>schemes</a:t>
            </a:r>
            <a:r>
              <a:rPr lang="fr-FR" sz="2000" dirty="0"/>
              <a:t> of high-cross-sections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C9008D-3986-DC8A-90FF-024F5F6EE1AA}"/>
              </a:ext>
            </a:extLst>
          </p:cNvPr>
          <p:cNvSpPr txBox="1"/>
          <p:nvPr/>
        </p:nvSpPr>
        <p:spPr>
          <a:xfrm>
            <a:off x="6236414" y="6026379"/>
            <a:ext cx="2630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Courtesy</a:t>
            </a:r>
            <a:r>
              <a:rPr lang="fr-FR" sz="1400" dirty="0"/>
              <a:t> D. Ackermann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C4B574-2D16-50B3-E7F8-A65D0E00E763}"/>
              </a:ext>
            </a:extLst>
          </p:cNvPr>
          <p:cNvSpPr txBox="1"/>
          <p:nvPr/>
        </p:nvSpPr>
        <p:spPr>
          <a:xfrm>
            <a:off x="13151585" y="2188401"/>
            <a:ext cx="5317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Fill the </a:t>
            </a:r>
            <a:r>
              <a:rPr lang="fr-FR" dirty="0" err="1"/>
              <a:t>missing</a:t>
            </a:r>
            <a:r>
              <a:rPr lang="fr-FR" dirty="0"/>
              <a:t> isotopes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islander</a:t>
            </a:r>
            <a:r>
              <a:rPr lang="fr-FR" dirty="0"/>
              <a:t> </a:t>
            </a:r>
            <a:r>
              <a:rPr lang="fr-FR" dirty="0" err="1"/>
              <a:t>chains</a:t>
            </a:r>
            <a:r>
              <a:rPr lang="fr-FR" dirty="0"/>
              <a:t> and the main-land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1A40922-CE44-B201-D977-C9D4BF7C093A}"/>
              </a:ext>
            </a:extLst>
          </p:cNvPr>
          <p:cNvSpPr txBox="1"/>
          <p:nvPr/>
        </p:nvSpPr>
        <p:spPr>
          <a:xfrm>
            <a:off x="12290909" y="3015107"/>
            <a:ext cx="380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Start </a:t>
            </a:r>
            <a:r>
              <a:rPr lang="fr-FR" dirty="0" err="1"/>
              <a:t>studying</a:t>
            </a:r>
            <a:r>
              <a:rPr lang="fr-FR" dirty="0"/>
              <a:t> the </a:t>
            </a:r>
            <a:r>
              <a:rPr lang="fr-FR" dirty="0" err="1"/>
              <a:t>orbitals</a:t>
            </a:r>
            <a:r>
              <a:rPr lang="fr-FR" dirty="0"/>
              <a:t> </a:t>
            </a:r>
            <a:r>
              <a:rPr lang="fr-FR" dirty="0" err="1"/>
              <a:t>involved</a:t>
            </a:r>
            <a:r>
              <a:rPr lang="fr-FR" dirty="0"/>
              <a:t> in the stabilisation of N=162 </a:t>
            </a:r>
            <a:r>
              <a:rPr lang="fr-FR" dirty="0" err="1"/>
              <a:t>nuclei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9D6C2B-2BF0-81F9-CDE4-EF7D038B0FCA}"/>
              </a:ext>
            </a:extLst>
          </p:cNvPr>
          <p:cNvSpPr txBox="1"/>
          <p:nvPr/>
        </p:nvSpPr>
        <p:spPr>
          <a:xfrm>
            <a:off x="14256166" y="4439482"/>
            <a:ext cx="2745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Fl</a:t>
            </a:r>
            <a:r>
              <a:rPr lang="fr-FR" dirty="0"/>
              <a:t> and Mc isotopes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B911B42-1E64-80BE-98F4-0404509C0DFB}"/>
              </a:ext>
            </a:extLst>
          </p:cNvPr>
          <p:cNvSpPr txBox="1"/>
          <p:nvPr/>
        </p:nvSpPr>
        <p:spPr>
          <a:xfrm>
            <a:off x="507148" y="1094550"/>
            <a:ext cx="572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Nuclei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vanishing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Drop Model Fission </a:t>
            </a:r>
            <a:r>
              <a:rPr lang="fr-FR" dirty="0" err="1"/>
              <a:t>barrier</a:t>
            </a:r>
            <a:r>
              <a:rPr lang="fr-FR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3D65423-CF27-F4CE-A3B2-1128F32D7891}"/>
              </a:ext>
            </a:extLst>
          </p:cNvPr>
          <p:cNvSpPr txBox="1"/>
          <p:nvPr/>
        </p:nvSpPr>
        <p:spPr>
          <a:xfrm>
            <a:off x="507148" y="1493804"/>
            <a:ext cx="2454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 ⩾ 104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3396200-15B7-01F5-611A-3DA035CB9C7A}"/>
              </a:ext>
            </a:extLst>
          </p:cNvPr>
          <p:cNvCxnSpPr>
            <a:cxnSpLocks/>
          </p:cNvCxnSpPr>
          <p:nvPr/>
        </p:nvCxnSpPr>
        <p:spPr>
          <a:xfrm>
            <a:off x="2961828" y="3986213"/>
            <a:ext cx="6686550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DE0512A-C04F-CC82-EEC1-E386A59D778B}"/>
              </a:ext>
            </a:extLst>
          </p:cNvPr>
          <p:cNvSpPr txBox="1"/>
          <p:nvPr/>
        </p:nvSpPr>
        <p:spPr>
          <a:xfrm>
            <a:off x="507147" y="1905607"/>
            <a:ext cx="300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Stabilized</a:t>
            </a:r>
            <a:r>
              <a:rPr lang="fr-FR" dirty="0"/>
              <a:t> by </a:t>
            </a:r>
            <a:r>
              <a:rPr lang="fr-FR" dirty="0" err="1"/>
              <a:t>shell</a:t>
            </a:r>
            <a:r>
              <a:rPr lang="fr-FR" dirty="0"/>
              <a:t> </a:t>
            </a:r>
            <a:r>
              <a:rPr lang="fr-FR" dirty="0" err="1"/>
              <a:t>effects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09F3709-A946-74B7-DE32-FC11DFF42F92}"/>
              </a:ext>
            </a:extLst>
          </p:cNvPr>
          <p:cNvSpPr txBox="1"/>
          <p:nvPr/>
        </p:nvSpPr>
        <p:spPr>
          <a:xfrm>
            <a:off x="507147" y="2562083"/>
            <a:ext cx="245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Cross-section drops </a:t>
            </a:r>
            <a:r>
              <a:rPr lang="fr-FR" dirty="0" err="1"/>
              <a:t>rapidly</a:t>
            </a:r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6BF5E84-80F4-29DA-E39E-7220DACC689F}"/>
              </a:ext>
            </a:extLst>
          </p:cNvPr>
          <p:cNvGrpSpPr/>
          <p:nvPr/>
        </p:nvGrpSpPr>
        <p:grpSpPr>
          <a:xfrm>
            <a:off x="7249214" y="658518"/>
            <a:ext cx="3807554" cy="4952393"/>
            <a:chOff x="7249214" y="658518"/>
            <a:chExt cx="3807554" cy="4952393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42A0BCA-36A9-6D45-4113-879A3A403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9214" y="658518"/>
              <a:ext cx="3807554" cy="4952393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C3F9512-527E-E913-D8C5-BE47663BFB98}"/>
                </a:ext>
              </a:extLst>
            </p:cNvPr>
            <p:cNvSpPr txBox="1"/>
            <p:nvPr/>
          </p:nvSpPr>
          <p:spPr>
            <a:xfrm rot="16200000">
              <a:off x="9626876" y="3901223"/>
              <a:ext cx="23759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/>
                <a:t>Yu. Ts. </a:t>
              </a:r>
              <a:r>
                <a:rPr lang="fr-FR" sz="1000" dirty="0" err="1"/>
                <a:t>Oganessian</a:t>
              </a:r>
              <a:r>
                <a:rPr lang="fr-FR" sz="1000" dirty="0"/>
                <a:t> </a:t>
              </a:r>
              <a:r>
                <a:rPr lang="fr-FR" sz="1000" dirty="0">
                  <a:effectLst/>
                  <a:latin typeface="Helvetica" pitchFamily="2" charset="0"/>
                </a:rPr>
                <a:t>JPG, 34 </a:t>
              </a:r>
              <a:r>
                <a:rPr lang="fr-FR" sz="1000" dirty="0">
                  <a:latin typeface="Helvetica" pitchFamily="2" charset="0"/>
                </a:rPr>
                <a:t>(2007) </a:t>
              </a:r>
              <a:r>
                <a:rPr lang="fr-FR" sz="1000" dirty="0">
                  <a:effectLst/>
                  <a:latin typeface="Helvetica" pitchFamily="2" charset="0"/>
                </a:rPr>
                <a:t>R165</a:t>
              </a:r>
            </a:p>
          </p:txBody>
        </p:sp>
      </p:grpSp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D8004AEF-3BE8-3509-DCFA-C72A51B62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8AE117BB-BC11-CC71-278F-ECF4BBB6F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</p:spTree>
    <p:extLst>
      <p:ext uri="{BB962C8B-B14F-4D97-AF65-F5344CB8AC3E}">
        <p14:creationId xmlns:p14="http://schemas.microsoft.com/office/powerpoint/2010/main" val="235025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01ABD5C8-045D-AE84-5511-C150D7D01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341" y="-3213"/>
            <a:ext cx="11573382" cy="1141413"/>
          </a:xfrm>
        </p:spPr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Next </a:t>
            </a:r>
            <a:r>
              <a:rPr lang="fr-FR" b="1" dirty="0" err="1">
                <a:latin typeface="+mn-lt"/>
              </a:rPr>
              <a:t>expected</a:t>
            </a:r>
            <a:r>
              <a:rPr lang="fr-FR" b="1" dirty="0">
                <a:latin typeface="+mn-lt"/>
              </a:rPr>
              <a:t> </a:t>
            </a:r>
            <a:r>
              <a:rPr lang="fr-FR" b="1" dirty="0" err="1">
                <a:latin typeface="+mn-lt"/>
              </a:rPr>
              <a:t>steps</a:t>
            </a:r>
            <a:r>
              <a:rPr lang="fr-FR" b="1" dirty="0">
                <a:latin typeface="+mn-lt"/>
              </a:rPr>
              <a:t> </a:t>
            </a:r>
            <a:endParaRPr lang="fr-FR" b="1" baseline="30000" dirty="0">
              <a:latin typeface="+mn-lt"/>
            </a:endParaRPr>
          </a:p>
        </p:txBody>
      </p:sp>
      <p:sp>
        <p:nvSpPr>
          <p:cNvPr id="15" name="Titre 4">
            <a:extLst>
              <a:ext uri="{FF2B5EF4-FFF2-40B4-BE49-F238E27FC236}">
                <a16:creationId xmlns:a16="http://schemas.microsoft.com/office/drawing/2014/main" id="{01ABD5C8-045D-AE84-5511-C150D7D01FDF}"/>
              </a:ext>
            </a:extLst>
          </p:cNvPr>
          <p:cNvSpPr txBox="1">
            <a:spLocks/>
          </p:cNvSpPr>
          <p:nvPr/>
        </p:nvSpPr>
        <p:spPr>
          <a:xfrm>
            <a:off x="280252" y="1109282"/>
            <a:ext cx="4903795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000" dirty="0">
                <a:solidFill>
                  <a:srgbClr val="60A4B4"/>
                </a:solidFill>
              </a:rPr>
              <a:t>J6B : </a:t>
            </a:r>
            <a:r>
              <a:rPr lang="fr-FR" sz="2000" dirty="0" err="1">
                <a:solidFill>
                  <a:srgbClr val="60A4B4"/>
                </a:solidFill>
              </a:rPr>
              <a:t>Spectrometer</a:t>
            </a:r>
            <a:r>
              <a:rPr lang="fr-FR" sz="2000" dirty="0">
                <a:solidFill>
                  <a:srgbClr val="60A4B4"/>
                </a:solidFill>
              </a:rPr>
              <a:t> </a:t>
            </a:r>
            <a:r>
              <a:rPr lang="fr-FR" sz="2000" dirty="0" err="1">
                <a:solidFill>
                  <a:srgbClr val="60A4B4"/>
                </a:solidFill>
              </a:rPr>
              <a:t>beam</a:t>
            </a:r>
            <a:r>
              <a:rPr lang="fr-FR" sz="2000" dirty="0">
                <a:solidFill>
                  <a:srgbClr val="60A4B4"/>
                </a:solidFill>
              </a:rPr>
              <a:t> </a:t>
            </a:r>
            <a:r>
              <a:rPr lang="fr-FR" sz="2000" dirty="0" err="1">
                <a:solidFill>
                  <a:srgbClr val="60A4B4"/>
                </a:solidFill>
              </a:rPr>
              <a:t>optics</a:t>
            </a:r>
            <a:r>
              <a:rPr lang="fr-FR" sz="2000" dirty="0">
                <a:solidFill>
                  <a:srgbClr val="60A4B4"/>
                </a:solidFill>
              </a:rPr>
              <a:t> </a:t>
            </a:r>
          </a:p>
          <a:p>
            <a:pPr algn="ctr"/>
            <a:r>
              <a:rPr lang="fr-FR" sz="2000" dirty="0">
                <a:solidFill>
                  <a:srgbClr val="60A4B4"/>
                </a:solidFill>
              </a:rPr>
              <a:t>commissioning </a:t>
            </a:r>
            <a:r>
              <a:rPr lang="fr-FR" sz="2000" dirty="0" err="1">
                <a:solidFill>
                  <a:srgbClr val="60A4B4"/>
                </a:solidFill>
              </a:rPr>
              <a:t>with</a:t>
            </a:r>
            <a:r>
              <a:rPr lang="fr-FR" sz="2000" dirty="0">
                <a:solidFill>
                  <a:srgbClr val="60A4B4"/>
                </a:solidFill>
              </a:rPr>
              <a:t> </a:t>
            </a:r>
            <a:r>
              <a:rPr lang="fr-FR" sz="2000" baseline="30000" dirty="0">
                <a:solidFill>
                  <a:srgbClr val="60A4B4"/>
                </a:solidFill>
              </a:rPr>
              <a:t>40</a:t>
            </a:r>
            <a:r>
              <a:rPr lang="fr-FR" sz="2000" dirty="0">
                <a:solidFill>
                  <a:srgbClr val="60A4B4"/>
                </a:solidFill>
              </a:rPr>
              <a:t>Ar </a:t>
            </a:r>
          </a:p>
          <a:p>
            <a:pPr algn="ctr"/>
            <a:r>
              <a:rPr lang="fr-FR" sz="2000" dirty="0">
                <a:solidFill>
                  <a:srgbClr val="60A4B4"/>
                </a:solidFill>
              </a:rPr>
              <a:t>at 0.73 MeV/u and 5 MeV/u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ECA26D-9207-4FFD-61C5-CAB1ACDD4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2" y="2250695"/>
            <a:ext cx="4719765" cy="256382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74CD974-6665-B940-DF6C-0E8F46D30251}"/>
              </a:ext>
            </a:extLst>
          </p:cNvPr>
          <p:cNvSpPr txBox="1"/>
          <p:nvPr/>
        </p:nvSpPr>
        <p:spPr>
          <a:xfrm>
            <a:off x="998341" y="5048655"/>
            <a:ext cx="3467616" cy="1122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December 2025 : Sections 1 &amp; 2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Mid May 2026 : Sections 3 &amp; 4</a:t>
            </a:r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AF6FE8D5-140E-E518-0A1D-E82D73BB1268}"/>
              </a:ext>
            </a:extLst>
          </p:cNvPr>
          <p:cNvSpPr txBox="1">
            <a:spLocks/>
          </p:cNvSpPr>
          <p:nvPr/>
        </p:nvSpPr>
        <p:spPr>
          <a:xfrm>
            <a:off x="5882913" y="1147599"/>
            <a:ext cx="6000172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000" dirty="0">
                <a:solidFill>
                  <a:srgbClr val="60A4B4"/>
                </a:solidFill>
              </a:rPr>
              <a:t>J6C : </a:t>
            </a:r>
            <a:r>
              <a:rPr lang="fr-FR" sz="2000" dirty="0" err="1">
                <a:solidFill>
                  <a:srgbClr val="60A4B4"/>
                </a:solidFill>
              </a:rPr>
              <a:t>Spectrometer</a:t>
            </a:r>
            <a:r>
              <a:rPr lang="fr-FR" sz="2000" dirty="0">
                <a:solidFill>
                  <a:srgbClr val="60A4B4"/>
                </a:solidFill>
              </a:rPr>
              <a:t> </a:t>
            </a:r>
            <a:r>
              <a:rPr lang="fr-FR" sz="2000" dirty="0" err="1">
                <a:solidFill>
                  <a:srgbClr val="60A4B4"/>
                </a:solidFill>
              </a:rPr>
              <a:t>scientific</a:t>
            </a:r>
            <a:r>
              <a:rPr lang="fr-FR" sz="2000" dirty="0">
                <a:solidFill>
                  <a:srgbClr val="60A4B4"/>
                </a:solidFill>
              </a:rPr>
              <a:t> commissioning </a:t>
            </a:r>
          </a:p>
          <a:p>
            <a:pPr algn="ctr"/>
            <a:r>
              <a:rPr lang="fr-FR" sz="2000" baseline="30000" dirty="0">
                <a:solidFill>
                  <a:srgbClr val="60A4B4"/>
                </a:solidFill>
              </a:rPr>
              <a:t>40</a:t>
            </a:r>
            <a:r>
              <a:rPr lang="fr-FR" sz="2000" dirty="0">
                <a:solidFill>
                  <a:srgbClr val="60A4B4"/>
                </a:solidFill>
              </a:rPr>
              <a:t>Ar</a:t>
            </a:r>
            <a:r>
              <a:rPr lang="fr-FR" sz="2000" baseline="30000" dirty="0">
                <a:solidFill>
                  <a:srgbClr val="60A4B4"/>
                </a:solidFill>
              </a:rPr>
              <a:t> </a:t>
            </a:r>
            <a:r>
              <a:rPr lang="fr-FR" sz="2000" dirty="0">
                <a:solidFill>
                  <a:srgbClr val="60A4B4"/>
                </a:solidFill>
              </a:rPr>
              <a:t>+ </a:t>
            </a:r>
            <a:r>
              <a:rPr lang="fr-FR" sz="2000" baseline="30000" dirty="0">
                <a:solidFill>
                  <a:srgbClr val="60A4B4"/>
                </a:solidFill>
              </a:rPr>
              <a:t>116</a:t>
            </a:r>
            <a:r>
              <a:rPr lang="fr-FR" sz="2000" dirty="0">
                <a:solidFill>
                  <a:srgbClr val="60A4B4"/>
                </a:solidFill>
              </a:rPr>
              <a:t>Sn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06F0FA7-4E01-31DB-874F-1CA3AAAF2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84" y="2229317"/>
            <a:ext cx="5760720" cy="311975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97526E7-EEC3-E1D3-376D-191F73179A85}"/>
              </a:ext>
            </a:extLst>
          </p:cNvPr>
          <p:cNvSpPr txBox="1"/>
          <p:nvPr/>
        </p:nvSpPr>
        <p:spPr>
          <a:xfrm>
            <a:off x="7942505" y="5710401"/>
            <a:ext cx="2363532" cy="568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/>
              <a:t>From mid of June 2026</a:t>
            </a:r>
          </a:p>
        </p:txBody>
      </p:sp>
      <p:pic>
        <p:nvPicPr>
          <p:cNvPr id="2" name="Image 6" descr="S3-logo3_white.jpg">
            <a:extLst>
              <a:ext uri="{FF2B5EF4-FFF2-40B4-BE49-F238E27FC236}">
                <a16:creationId xmlns:a16="http://schemas.microsoft.com/office/drawing/2014/main" id="{1EFF41F7-8BDC-06A0-E08B-357256E0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801" y="264121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B3F7263-DB65-0D48-8D4D-E52928C4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EA6847-04AB-7C3D-036C-FBF56BEB5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775FF7A1-0AE5-8F68-0111-5ED88FED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9523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474C14-E153-082B-B6A9-6E46929E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B59625-544C-C4E6-C603-15FF61F8F5C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D5558A8-9589-9A5C-606B-9360F2EAB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662" y="1800474"/>
            <a:ext cx="5292724" cy="4140200"/>
          </a:xfrm>
        </p:spPr>
        <p:txBody>
          <a:bodyPr/>
          <a:lstStyle/>
          <a:p>
            <a:pPr marL="214308" indent="-214308" defTabSz="457189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Block 3 (</a:t>
            </a:r>
            <a:r>
              <a:rPr lang="en-GB" sz="2000" b="1" dirty="0" err="1">
                <a:solidFill>
                  <a:srgbClr val="0070C0"/>
                </a:solidFill>
                <a:latin typeface="Arial" charset="0"/>
                <a:ea typeface="ＭＳ Ｐゴシック" charset="0"/>
              </a:rPr>
              <a:t>Coverging</a:t>
            </a:r>
            <a:r>
              <a:rPr lang="en-GB" sz="2000" b="1" dirty="0">
                <a:solidFill>
                  <a:srgbClr val="0070C0"/>
                </a:solidFill>
                <a:latin typeface="Arial" charset="0"/>
                <a:ea typeface="ＭＳ Ｐゴシック" charset="0"/>
              </a:rPr>
              <a:t> mode) : SIRIUS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Reaction 2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asymmetric reaction </a:t>
            </a:r>
            <a:r>
              <a:rPr lang="en-GB" sz="16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GB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 + </a:t>
            </a:r>
            <a:r>
              <a:rPr lang="en-GB" sz="16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174</a:t>
            </a:r>
            <a:r>
              <a:rPr lang="en-GB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Yb 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produce known actinides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defTabSz="457189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Reaction 3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asymmetric reaction </a:t>
            </a:r>
            <a:r>
              <a:rPr lang="en-GB" sz="16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</a:t>
            </a:r>
            <a:r>
              <a:rPr lang="en-GB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 + </a:t>
            </a:r>
            <a:r>
              <a:rPr lang="en-GB" sz="16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180</a:t>
            </a:r>
            <a:r>
              <a:rPr lang="en-GB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Hf </a:t>
            </a:r>
            <a:r>
              <a:rPr lang="en-GB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 produce thorium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(N=126)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2F0061-58A4-0B45-D5CC-A7701B007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336E405A-6613-37D4-D540-CD80A8E509CE}"/>
              </a:ext>
            </a:extLst>
          </p:cNvPr>
          <p:cNvSpPr txBox="1">
            <a:spLocks/>
          </p:cNvSpPr>
          <p:nvPr/>
        </p:nvSpPr>
        <p:spPr>
          <a:xfrm>
            <a:off x="5882913" y="1147599"/>
            <a:ext cx="6000172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fr-FR" sz="2000" dirty="0">
                <a:solidFill>
                  <a:srgbClr val="60A4B4"/>
                </a:solidFill>
              </a:rPr>
              <a:t>J6C : </a:t>
            </a:r>
            <a:r>
              <a:rPr lang="fr-FR" sz="2000" dirty="0" err="1">
                <a:solidFill>
                  <a:srgbClr val="60A4B4"/>
                </a:solidFill>
              </a:rPr>
              <a:t>Spectrometer</a:t>
            </a:r>
            <a:r>
              <a:rPr lang="fr-FR" sz="2000" dirty="0">
                <a:solidFill>
                  <a:srgbClr val="60A4B4"/>
                </a:solidFill>
              </a:rPr>
              <a:t> </a:t>
            </a:r>
            <a:r>
              <a:rPr lang="fr-FR" sz="2000" dirty="0" err="1">
                <a:solidFill>
                  <a:srgbClr val="60A4B4"/>
                </a:solidFill>
              </a:rPr>
              <a:t>scientific</a:t>
            </a:r>
            <a:r>
              <a:rPr lang="fr-FR" sz="2000" dirty="0">
                <a:solidFill>
                  <a:srgbClr val="60A4B4"/>
                </a:solidFill>
              </a:rPr>
              <a:t> commissioning </a:t>
            </a:r>
          </a:p>
          <a:p>
            <a:pPr algn="ctr"/>
            <a:r>
              <a:rPr lang="fr-FR" sz="2000" baseline="30000" dirty="0">
                <a:solidFill>
                  <a:srgbClr val="60A4B4"/>
                </a:solidFill>
              </a:rPr>
              <a:t>40</a:t>
            </a:r>
            <a:r>
              <a:rPr lang="fr-FR" sz="2000" dirty="0">
                <a:solidFill>
                  <a:srgbClr val="60A4B4"/>
                </a:solidFill>
              </a:rPr>
              <a:t>Ar</a:t>
            </a:r>
            <a:r>
              <a:rPr lang="fr-FR" sz="2000" baseline="30000" dirty="0">
                <a:solidFill>
                  <a:srgbClr val="60A4B4"/>
                </a:solidFill>
              </a:rPr>
              <a:t> </a:t>
            </a:r>
            <a:r>
              <a:rPr lang="fr-FR" sz="2000" dirty="0">
                <a:solidFill>
                  <a:srgbClr val="60A4B4"/>
                </a:solidFill>
              </a:rPr>
              <a:t>+ </a:t>
            </a:r>
            <a:r>
              <a:rPr lang="fr-FR" sz="2000" baseline="30000" dirty="0">
                <a:solidFill>
                  <a:srgbClr val="60A4B4"/>
                </a:solidFill>
              </a:rPr>
              <a:t>116</a:t>
            </a:r>
            <a:r>
              <a:rPr lang="fr-FR" sz="2000" dirty="0">
                <a:solidFill>
                  <a:srgbClr val="60A4B4"/>
                </a:solidFill>
              </a:rPr>
              <a:t>Sn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063B49E-9BAC-65E7-44AC-0909ABF2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975E8C7-CF4F-4168-D0C3-54E792F9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952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0A5F03-50A7-0280-345D-2E244685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0"/>
            <a:ext cx="10801350" cy="1141413"/>
          </a:xfrm>
        </p:spPr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78C6004-8D98-A2BB-C858-55A0B26E38D4}"/>
              </a:ext>
            </a:extLst>
          </p:cNvPr>
          <p:cNvGrpSpPr/>
          <p:nvPr/>
        </p:nvGrpSpPr>
        <p:grpSpPr>
          <a:xfrm>
            <a:off x="2314290" y="5858455"/>
            <a:ext cx="7563419" cy="671879"/>
            <a:chOff x="755576" y="5454602"/>
            <a:chExt cx="7272808" cy="671879"/>
          </a:xfrm>
        </p:grpSpPr>
        <p:pic>
          <p:nvPicPr>
            <p:cNvPr id="4" name="Image 3" descr="Capture d’écran 2015-10-11 à 15.10.08.png">
              <a:extLst>
                <a:ext uri="{FF2B5EF4-FFF2-40B4-BE49-F238E27FC236}">
                  <a16:creationId xmlns:a16="http://schemas.microsoft.com/office/drawing/2014/main" id="{EF37DFB4-1B8C-3D58-99AA-220C18530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76" y="5463874"/>
              <a:ext cx="3774391" cy="537903"/>
            </a:xfrm>
            <a:prstGeom prst="rect">
              <a:avLst/>
            </a:prstGeom>
          </p:spPr>
        </p:pic>
        <p:pic>
          <p:nvPicPr>
            <p:cNvPr id="5" name="Image 4" descr="Capture d’écran 2015-10-11 à 15.10.16.png">
              <a:extLst>
                <a:ext uri="{FF2B5EF4-FFF2-40B4-BE49-F238E27FC236}">
                  <a16:creationId xmlns:a16="http://schemas.microsoft.com/office/drawing/2014/main" id="{E0FBBEB8-E2C0-94EA-9531-6CC172BCC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483" y="5454602"/>
              <a:ext cx="3564901" cy="671879"/>
            </a:xfrm>
            <a:prstGeom prst="rect">
              <a:avLst/>
            </a:prstGeom>
          </p:spPr>
        </p:pic>
        <p:pic>
          <p:nvPicPr>
            <p:cNvPr id="6" name="Image 5" descr="Capture d’écran 2016-05-10 à 16.04.03.png">
              <a:extLst>
                <a:ext uri="{FF2B5EF4-FFF2-40B4-BE49-F238E27FC236}">
                  <a16:creationId xmlns:a16="http://schemas.microsoft.com/office/drawing/2014/main" id="{77F5C19D-B697-0FC4-3C1E-5A6FA0D3E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409" y="5550241"/>
              <a:ext cx="541533" cy="526606"/>
            </a:xfrm>
            <a:prstGeom prst="rect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77E6BFBB-34C3-F7C6-0F37-82C2A9C4A11E}"/>
              </a:ext>
            </a:extLst>
          </p:cNvPr>
          <p:cNvSpPr txBox="1"/>
          <p:nvPr/>
        </p:nvSpPr>
        <p:spPr>
          <a:xfrm>
            <a:off x="500063" y="1062363"/>
            <a:ext cx="111871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</a:t>
            </a:r>
            <a:r>
              <a:rPr lang="fr-FR" baseline="30000" dirty="0"/>
              <a:t>3</a:t>
            </a:r>
            <a:r>
              <a:rPr lang="fr-FR" dirty="0"/>
              <a:t> Collaboration - </a:t>
            </a:r>
            <a:r>
              <a:rPr lang="fr-FR" dirty="0" err="1"/>
              <a:t>Letters</a:t>
            </a:r>
            <a:r>
              <a:rPr lang="fr-FR" dirty="0"/>
              <a:t> of </a:t>
            </a:r>
            <a:r>
              <a:rPr lang="fr-FR" dirty="0" err="1"/>
              <a:t>intent</a:t>
            </a:r>
            <a:r>
              <a:rPr lang="fr-FR" dirty="0"/>
              <a:t> </a:t>
            </a:r>
            <a:r>
              <a:rPr lang="fr-FR" dirty="0" err="1"/>
              <a:t>proposed</a:t>
            </a:r>
            <a:r>
              <a:rPr lang="fr-FR" dirty="0"/>
              <a:t> by 18 </a:t>
            </a:r>
            <a:r>
              <a:rPr lang="fr-FR" dirty="0" err="1"/>
              <a:t>laboratories</a:t>
            </a:r>
            <a:r>
              <a:rPr lang="fr-FR" dirty="0"/>
              <a:t>:</a:t>
            </a:r>
          </a:p>
          <a:p>
            <a:r>
              <a:rPr lang="fr-FR" dirty="0"/>
              <a:t>ANL (U.S.A.), CENBG, </a:t>
            </a:r>
            <a:r>
              <a:rPr lang="fr-FR" dirty="0" err="1"/>
              <a:t>IJCLab</a:t>
            </a:r>
            <a:r>
              <a:rPr lang="fr-FR" dirty="0"/>
              <a:t>, JINR-FLNR, (</a:t>
            </a:r>
            <a:r>
              <a:rPr lang="fr-FR" dirty="0" err="1"/>
              <a:t>Russia</a:t>
            </a:r>
            <a:r>
              <a:rPr lang="fr-FR" dirty="0"/>
              <a:t>), GANIL, GSI (Germany), INFN </a:t>
            </a:r>
            <a:r>
              <a:rPr lang="fr-FR" dirty="0" err="1"/>
              <a:t>Legnaro</a:t>
            </a:r>
            <a:r>
              <a:rPr lang="fr-FR" dirty="0"/>
              <a:t> (</a:t>
            </a:r>
            <a:r>
              <a:rPr lang="fr-FR" dirty="0" err="1"/>
              <a:t>Italy</a:t>
            </a:r>
            <a:r>
              <a:rPr lang="fr-FR" dirty="0"/>
              <a:t>), IPHC, IPNL, </a:t>
            </a:r>
            <a:r>
              <a:rPr lang="fr-FR" dirty="0" err="1"/>
              <a:t>Irfu</a:t>
            </a:r>
            <a:r>
              <a:rPr lang="fr-FR" dirty="0"/>
              <a:t> CEA Saclay, JYFL (</a:t>
            </a:r>
            <a:r>
              <a:rPr lang="fr-FR" dirty="0" err="1"/>
              <a:t>Finland</a:t>
            </a:r>
            <a:r>
              <a:rPr lang="fr-FR" dirty="0"/>
              <a:t>), K.U. Leuven (</a:t>
            </a:r>
            <a:r>
              <a:rPr lang="fr-FR" dirty="0" err="1"/>
              <a:t>Belgium</a:t>
            </a:r>
            <a:r>
              <a:rPr lang="fr-FR" dirty="0"/>
              <a:t>), </a:t>
            </a:r>
            <a:r>
              <a:rPr lang="fr-FR" dirty="0" err="1"/>
              <a:t>University</a:t>
            </a:r>
            <a:r>
              <a:rPr lang="fr-FR" dirty="0"/>
              <a:t> of Liverpool (U.K.), LNS (</a:t>
            </a:r>
            <a:r>
              <a:rPr lang="fr-FR" dirty="0" err="1"/>
              <a:t>Italy</a:t>
            </a:r>
            <a:r>
              <a:rPr lang="fr-FR" dirty="0"/>
              <a:t>), LPSC, MSU (U.S.A.), LMU (Germany), Nanjing </a:t>
            </a:r>
            <a:r>
              <a:rPr lang="fr-FR" dirty="0" err="1"/>
              <a:t>University</a:t>
            </a:r>
            <a:r>
              <a:rPr lang="fr-FR" dirty="0"/>
              <a:t> (China), </a:t>
            </a:r>
            <a:r>
              <a:rPr lang="fr-FR" dirty="0" err="1"/>
              <a:t>Northern</a:t>
            </a:r>
            <a:r>
              <a:rPr lang="fr-FR" dirty="0"/>
              <a:t> Illinois </a:t>
            </a:r>
            <a:r>
              <a:rPr lang="fr-FR" dirty="0" err="1"/>
              <a:t>University</a:t>
            </a:r>
            <a:r>
              <a:rPr lang="fr-FR" dirty="0"/>
              <a:t> (U.S.A.), SAS Bratislava, (</a:t>
            </a:r>
            <a:r>
              <a:rPr lang="fr-FR" dirty="0" err="1"/>
              <a:t>Slovaquia</a:t>
            </a:r>
            <a:r>
              <a:rPr lang="fr-FR" dirty="0"/>
              <a:t>), IFJ PAN Cracovie (</a:t>
            </a:r>
            <a:r>
              <a:rPr lang="fr-FR" dirty="0" err="1"/>
              <a:t>Poland</a:t>
            </a:r>
            <a:r>
              <a:rPr lang="fr-FR" dirty="0"/>
              <a:t>), Smoluchowski Institute (</a:t>
            </a:r>
            <a:r>
              <a:rPr lang="fr-FR" dirty="0" err="1"/>
              <a:t>Poland</a:t>
            </a:r>
            <a:r>
              <a:rPr lang="fr-FR" dirty="0"/>
              <a:t>), CEA-DAM, SUBATECH, TAMU (U.S.A.), </a:t>
            </a:r>
            <a:r>
              <a:rPr lang="fr-FR" dirty="0" err="1"/>
              <a:t>University</a:t>
            </a:r>
            <a:r>
              <a:rPr lang="fr-FR" dirty="0"/>
              <a:t> of Mainz (Germany), </a:t>
            </a:r>
            <a:r>
              <a:rPr lang="fr-FR" dirty="0" err="1"/>
              <a:t>University</a:t>
            </a:r>
            <a:r>
              <a:rPr lang="fr-FR" dirty="0"/>
              <a:t> of York (U.K.), </a:t>
            </a:r>
            <a:r>
              <a:rPr lang="fr-FR" dirty="0" err="1"/>
              <a:t>Vinca</a:t>
            </a:r>
            <a:r>
              <a:rPr lang="fr-FR" dirty="0"/>
              <a:t> Institute (</a:t>
            </a:r>
            <a:r>
              <a:rPr lang="fr-FR" dirty="0" err="1"/>
              <a:t>Serbia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Construction </a:t>
            </a:r>
            <a:r>
              <a:rPr lang="fr-FR" dirty="0" err="1"/>
              <a:t>partners</a:t>
            </a:r>
            <a:r>
              <a:rPr lang="fr-FR" dirty="0"/>
              <a:t> : </a:t>
            </a:r>
          </a:p>
          <a:p>
            <a:r>
              <a:rPr lang="fr-FR" dirty="0"/>
              <a:t>GANIL, </a:t>
            </a:r>
            <a:r>
              <a:rPr lang="fr-FR" dirty="0" err="1"/>
              <a:t>Irfu</a:t>
            </a:r>
            <a:r>
              <a:rPr lang="fr-FR" dirty="0"/>
              <a:t>, </a:t>
            </a:r>
            <a:r>
              <a:rPr lang="fr-FR" dirty="0" err="1"/>
              <a:t>IJClab</a:t>
            </a:r>
            <a:r>
              <a:rPr lang="fr-FR" dirty="0"/>
              <a:t>, ANL, KU LEUVEN, IPHC, INSP/UPMC, CIMAP, </a:t>
            </a:r>
            <a:r>
              <a:rPr lang="fr-FR" dirty="0" err="1"/>
              <a:t>University</a:t>
            </a:r>
            <a:r>
              <a:rPr lang="fr-FR" dirty="0"/>
              <a:t> of Mainz, </a:t>
            </a:r>
            <a:r>
              <a:rPr lang="fr-FR" dirty="0" err="1"/>
              <a:t>University</a:t>
            </a:r>
            <a:r>
              <a:rPr lang="fr-FR" dirty="0"/>
              <a:t> of Jyväskylä,  </a:t>
            </a:r>
            <a:r>
              <a:rPr lang="fr-FR" dirty="0" err="1"/>
              <a:t>University</a:t>
            </a:r>
            <a:r>
              <a:rPr lang="fr-FR" dirty="0"/>
              <a:t> of JENA, GSI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CAA7EA-9E04-C9AA-06D5-7661FF91924E}"/>
              </a:ext>
            </a:extLst>
          </p:cNvPr>
          <p:cNvSpPr txBox="1"/>
          <p:nvPr/>
        </p:nvSpPr>
        <p:spPr>
          <a:xfrm>
            <a:off x="311945" y="4095987"/>
            <a:ext cx="115681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S3 has been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funded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by the French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Research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Ministry, National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Research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Agency (ANR),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through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the EQUIPEX (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EQUIPment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of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EXcellence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)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reference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ANR-10EQPX- 46, the FEDER (Fonds Européen de Développement Economique et Régional), the CPER (Contrat Plan Etat Région), and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supported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by the U.S.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Department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of Energy, Office of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Nuclear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Physics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under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contract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No. DE-AC02-06CH11357 and by the E.C.FP7-INFRASTRUCTURES 2007, SPIRAL2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Preparatory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Phase, Grant agreement No.: 212692. </a:t>
            </a:r>
            <a:endParaRPr lang="fr-FR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fr-FR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SIRIUS has been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funded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by the CPIER "Vallée de Seine", and  by the Région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Normadie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&amp; FEDER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through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the </a:t>
            </a:r>
            <a:r>
              <a:rPr lang="fr-FR" sz="1400" i="1" dirty="0" err="1">
                <a:solidFill>
                  <a:srgbClr val="000000"/>
                </a:solidFill>
                <a:effectLst/>
                <a:latin typeface="Helvetica" pitchFamily="2" charset="0"/>
              </a:rPr>
              <a:t>SoSIRIUS</a:t>
            </a:r>
            <a:r>
              <a:rPr lang="fr-FR" sz="1400" i="1" dirty="0">
                <a:solidFill>
                  <a:srgbClr val="000000"/>
                </a:solidFill>
                <a:effectLst/>
                <a:latin typeface="Helvetica" pitchFamily="2" charset="0"/>
              </a:rPr>
              <a:t> RIN tremplin Grant</a:t>
            </a:r>
            <a:endParaRPr lang="fr-FR" sz="14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fr-FR" sz="140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EB0BD9F-B314-F76B-42F6-26E6334CF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212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C429746-5DA9-21EC-EE75-070FBA928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08" y="209534"/>
            <a:ext cx="9063051" cy="5717099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690A6361-9F2E-B339-7290-3B2AFE31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9361" y="132037"/>
            <a:ext cx="10801350" cy="1141413"/>
          </a:xfrm>
        </p:spPr>
        <p:txBody>
          <a:bodyPr/>
          <a:lstStyle/>
          <a:p>
            <a:pPr algn="r"/>
            <a:r>
              <a:rPr lang="fr-FR" dirty="0"/>
              <a:t>S</a:t>
            </a:r>
            <a:r>
              <a:rPr lang="fr-FR" baseline="30000" dirty="0"/>
              <a:t>3</a:t>
            </a:r>
            <a:r>
              <a:rPr lang="fr-FR" dirty="0"/>
              <a:t> at SPIRAL2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F1E42A-EAFF-C340-8272-7EF3FC8E3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EuNPC</a:t>
            </a:r>
            <a:r>
              <a:rPr lang="fr-FR" dirty="0"/>
              <a:t> 2025 - J. Piot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560CFE-A3B5-3368-71E2-046BA5C4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3</a:t>
            </a:fld>
            <a:endParaRPr lang="fr-FR" dirty="0"/>
          </a:p>
        </p:txBody>
      </p:sp>
      <p:sp>
        <p:nvSpPr>
          <p:cNvPr id="2" name="Espace réservé du texte 7">
            <a:extLst>
              <a:ext uri="{FF2B5EF4-FFF2-40B4-BE49-F238E27FC236}">
                <a16:creationId xmlns:a16="http://schemas.microsoft.com/office/drawing/2014/main" id="{F073B9D6-6779-4D21-778D-705A4B729DC9}"/>
              </a:ext>
            </a:extLst>
          </p:cNvPr>
          <p:cNvSpPr txBox="1">
            <a:spLocks/>
          </p:cNvSpPr>
          <p:nvPr/>
        </p:nvSpPr>
        <p:spPr>
          <a:xfrm>
            <a:off x="7031038" y="1358900"/>
            <a:ext cx="5160962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Designed</a:t>
            </a:r>
            <a:r>
              <a:rPr lang="fr-FR" dirty="0"/>
              <a:t> for fusion-</a:t>
            </a:r>
            <a:r>
              <a:rPr lang="fr-FR" dirty="0" err="1"/>
              <a:t>evaporation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Use high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currents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SPIRAL 2 and NEWGAIN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Unique combination of Mass </a:t>
            </a:r>
            <a:r>
              <a:rPr lang="fr-FR" dirty="0" err="1"/>
              <a:t>resolution</a:t>
            </a:r>
            <a:r>
              <a:rPr lang="fr-FR" dirty="0"/>
              <a:t> and high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Study</a:t>
            </a:r>
            <a:r>
              <a:rPr lang="fr-FR" dirty="0"/>
              <a:t> rare isotopes down to </a:t>
            </a:r>
            <a:r>
              <a:rPr lang="fr-FR" dirty="0" err="1"/>
              <a:t>picobarns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E67D48B-4FF9-4006-4C37-C60833003D6C}"/>
              </a:ext>
            </a:extLst>
          </p:cNvPr>
          <p:cNvGrpSpPr/>
          <p:nvPr/>
        </p:nvGrpSpPr>
        <p:grpSpPr>
          <a:xfrm>
            <a:off x="369604" y="5646122"/>
            <a:ext cx="7563419" cy="671879"/>
            <a:chOff x="755576" y="5454602"/>
            <a:chExt cx="7272808" cy="671879"/>
          </a:xfrm>
        </p:grpSpPr>
        <p:pic>
          <p:nvPicPr>
            <p:cNvPr id="8" name="Image 7" descr="Capture d’écran 2015-10-11 à 15.10.08.png">
              <a:extLst>
                <a:ext uri="{FF2B5EF4-FFF2-40B4-BE49-F238E27FC236}">
                  <a16:creationId xmlns:a16="http://schemas.microsoft.com/office/drawing/2014/main" id="{DE31A5DF-10B5-86C2-4B5E-BCE945DDE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76" y="5463874"/>
              <a:ext cx="3774391" cy="537903"/>
            </a:xfrm>
            <a:prstGeom prst="rect">
              <a:avLst/>
            </a:prstGeom>
          </p:spPr>
        </p:pic>
        <p:pic>
          <p:nvPicPr>
            <p:cNvPr id="9" name="Image 8" descr="Capture d’écran 2015-10-11 à 15.10.16.png">
              <a:extLst>
                <a:ext uri="{FF2B5EF4-FFF2-40B4-BE49-F238E27FC236}">
                  <a16:creationId xmlns:a16="http://schemas.microsoft.com/office/drawing/2014/main" id="{E2F42E38-E73B-49D0-DF4D-21C0AC62E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483" y="5454602"/>
              <a:ext cx="3564901" cy="671879"/>
            </a:xfrm>
            <a:prstGeom prst="rect">
              <a:avLst/>
            </a:prstGeom>
          </p:spPr>
        </p:pic>
        <p:pic>
          <p:nvPicPr>
            <p:cNvPr id="10" name="Image 9" descr="Capture d’écran 2016-05-10 à 16.04.03.png">
              <a:extLst>
                <a:ext uri="{FF2B5EF4-FFF2-40B4-BE49-F238E27FC236}">
                  <a16:creationId xmlns:a16="http://schemas.microsoft.com/office/drawing/2014/main" id="{6927805E-0D40-CD59-0B3D-5A760F46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8409" y="5550241"/>
              <a:ext cx="541533" cy="526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785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6429498-6E53-0F87-50FF-AA7979BB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3E6103-E5E6-797F-049F-736F0CA2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Image 5" descr="Capture d’écran 2013-11-05 à 16.25.40.png">
            <a:extLst>
              <a:ext uri="{FF2B5EF4-FFF2-40B4-BE49-F238E27FC236}">
                <a16:creationId xmlns:a16="http://schemas.microsoft.com/office/drawing/2014/main" id="{1477DCA8-8A39-6DDE-90C8-8015188077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50" y="1337013"/>
            <a:ext cx="8719201" cy="4154055"/>
          </a:xfrm>
          <a:prstGeom prst="rect">
            <a:avLst/>
          </a:prstGeom>
        </p:spPr>
      </p:pic>
      <p:sp>
        <p:nvSpPr>
          <p:cNvPr id="7" name="Titre 17">
            <a:extLst>
              <a:ext uri="{FF2B5EF4-FFF2-40B4-BE49-F238E27FC236}">
                <a16:creationId xmlns:a16="http://schemas.microsoft.com/office/drawing/2014/main" id="{A59015C7-1710-CDB5-B3E7-4BD243BF6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98693"/>
            <a:ext cx="10801350" cy="1141413"/>
          </a:xfrm>
        </p:spPr>
        <p:txBody>
          <a:bodyPr/>
          <a:lstStyle/>
          <a:p>
            <a:r>
              <a:rPr lang="en-GB" dirty="0"/>
              <a:t>Super Separator Spectrometer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C4CF2F0-4330-D4A8-63AC-C259D59F36A4}"/>
              </a:ext>
            </a:extLst>
          </p:cNvPr>
          <p:cNvGrpSpPr/>
          <p:nvPr/>
        </p:nvGrpSpPr>
        <p:grpSpPr>
          <a:xfrm>
            <a:off x="171536" y="1743307"/>
            <a:ext cx="1530417" cy="1932404"/>
            <a:chOff x="171536" y="1743307"/>
            <a:chExt cx="1530417" cy="1932404"/>
          </a:xfrm>
        </p:grpSpPr>
        <p:grpSp>
          <p:nvGrpSpPr>
            <p:cNvPr id="8" name="Grouper 4">
              <a:extLst>
                <a:ext uri="{FF2B5EF4-FFF2-40B4-BE49-F238E27FC236}">
                  <a16:creationId xmlns:a16="http://schemas.microsoft.com/office/drawing/2014/main" id="{91B7B595-96CA-DCD4-E46D-271731BAFDC6}"/>
                </a:ext>
              </a:extLst>
            </p:cNvPr>
            <p:cNvGrpSpPr/>
            <p:nvPr/>
          </p:nvGrpSpPr>
          <p:grpSpPr>
            <a:xfrm>
              <a:off x="171536" y="1743307"/>
              <a:ext cx="1530417" cy="1932404"/>
              <a:chOff x="90986" y="2997117"/>
              <a:chExt cx="2763024" cy="2861571"/>
            </a:xfrm>
          </p:grpSpPr>
          <p:sp>
            <p:nvSpPr>
              <p:cNvPr id="9" name="Line 18">
                <a:extLst>
                  <a:ext uri="{FF2B5EF4-FFF2-40B4-BE49-F238E27FC236}">
                    <a16:creationId xmlns:a16="http://schemas.microsoft.com/office/drawing/2014/main" id="{83BFB8F0-06E3-31D8-BC26-BC0B9C9E6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1676" y="2997117"/>
                <a:ext cx="1362334" cy="518563"/>
              </a:xfrm>
              <a:prstGeom prst="line">
                <a:avLst/>
              </a:prstGeom>
              <a:solidFill>
                <a:srgbClr val="660066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342891">
                  <a:defRPr/>
                </a:pPr>
                <a:endParaRPr lang="en-US" sz="1013" dirty="0">
                  <a:solidFill>
                    <a:srgbClr val="FFFFFF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64F340A-F090-6D41-0FA6-09004EB01D89}"/>
                  </a:ext>
                </a:extLst>
              </p:cNvPr>
              <p:cNvSpPr/>
              <p:nvPr/>
            </p:nvSpPr>
            <p:spPr bwMode="auto">
              <a:xfrm>
                <a:off x="107504" y="3410416"/>
                <a:ext cx="2730077" cy="244827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1435" tIns="25719" rIns="51435" bIns="2571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14338" eaLnBrk="0" hangingPunct="0">
                  <a:defRPr/>
                </a:pPr>
                <a:endParaRPr lang="en-US" sz="135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BE9FBA0-6F98-EC1B-EDDB-26A0807E328E}"/>
                  </a:ext>
                </a:extLst>
              </p:cNvPr>
              <p:cNvSpPr txBox="1"/>
              <p:nvPr/>
            </p:nvSpPr>
            <p:spPr bwMode="auto">
              <a:xfrm rot="16200000">
                <a:off x="-924777" y="4426177"/>
                <a:ext cx="2448271" cy="41674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342891">
                  <a:defRPr/>
                </a:pPr>
                <a:r>
                  <a:rPr lang="en-GB" sz="900" b="1" dirty="0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rPr>
                  <a:t>Target system</a:t>
                </a:r>
                <a:endParaRPr lang="en-GB" sz="788" b="1" i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6B49543-25B8-241D-5167-8BB66A3A65ED}"/>
                  </a:ext>
                </a:extLst>
              </p:cNvPr>
              <p:cNvSpPr/>
              <p:nvPr/>
            </p:nvSpPr>
            <p:spPr>
              <a:xfrm>
                <a:off x="403070" y="5492545"/>
                <a:ext cx="2385296" cy="3162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2891">
                  <a:defRPr/>
                </a:pPr>
                <a:r>
                  <a:rPr lang="en-GB" sz="788" i="1">
                    <a:solidFill>
                      <a:srgbClr val="000000"/>
                    </a:solidFill>
                  </a:rPr>
                  <a:t>High power rotating targets</a:t>
                </a:r>
              </a:p>
            </p:txBody>
          </p:sp>
        </p:grp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0165D6B-D87C-6FF7-3774-0DFF66E0C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72" y="2127161"/>
              <a:ext cx="1122275" cy="12676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5A065FF-5BD0-4244-C19A-36FA5E23F7BC}"/>
              </a:ext>
            </a:extLst>
          </p:cNvPr>
          <p:cNvGrpSpPr/>
          <p:nvPr/>
        </p:nvGrpSpPr>
        <p:grpSpPr>
          <a:xfrm>
            <a:off x="4505609" y="1419804"/>
            <a:ext cx="2369966" cy="1173237"/>
            <a:chOff x="340912" y="3890098"/>
            <a:chExt cx="2369966" cy="1173237"/>
          </a:xfrm>
        </p:grpSpPr>
        <p:grpSp>
          <p:nvGrpSpPr>
            <p:cNvPr id="15" name="Grouper 5">
              <a:extLst>
                <a:ext uri="{FF2B5EF4-FFF2-40B4-BE49-F238E27FC236}">
                  <a16:creationId xmlns:a16="http://schemas.microsoft.com/office/drawing/2014/main" id="{227CA6E7-4163-59D1-1C5E-7260DCB457DC}"/>
                </a:ext>
              </a:extLst>
            </p:cNvPr>
            <p:cNvGrpSpPr/>
            <p:nvPr/>
          </p:nvGrpSpPr>
          <p:grpSpPr>
            <a:xfrm>
              <a:off x="340912" y="3890098"/>
              <a:ext cx="2369966" cy="1173237"/>
              <a:chOff x="1371627" y="4227599"/>
              <a:chExt cx="4233344" cy="1728195"/>
            </a:xfrm>
          </p:grpSpPr>
          <p:sp>
            <p:nvSpPr>
              <p:cNvPr id="16" name="Line 12">
                <a:extLst>
                  <a:ext uri="{FF2B5EF4-FFF2-40B4-BE49-F238E27FC236}">
                    <a16:creationId xmlns:a16="http://schemas.microsoft.com/office/drawing/2014/main" id="{7120A5DE-9EB3-6BA8-E73E-CB19D68F8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71627" y="4905586"/>
                <a:ext cx="3729401" cy="764022"/>
              </a:xfrm>
              <a:prstGeom prst="line">
                <a:avLst/>
              </a:prstGeom>
              <a:ln w="571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342891">
                  <a:defRPr/>
                </a:pPr>
                <a:endParaRPr lang="en-US" sz="1013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E44B14B-5A8A-14F5-D870-05AA6989D33F}"/>
                  </a:ext>
                </a:extLst>
              </p:cNvPr>
              <p:cNvSpPr/>
              <p:nvPr/>
            </p:nvSpPr>
            <p:spPr bwMode="auto">
              <a:xfrm>
                <a:off x="2915814" y="4227599"/>
                <a:ext cx="2689157" cy="172819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1435" tIns="25719" rIns="51435" bIns="2571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14338" eaLnBrk="0" hangingPunct="0">
                  <a:defRPr/>
                </a:pPr>
                <a:endParaRPr lang="en-US" sz="1351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8" name="ZoneTexte 28">
                <a:extLst>
                  <a:ext uri="{FF2B5EF4-FFF2-40B4-BE49-F238E27FC236}">
                    <a16:creationId xmlns:a16="http://schemas.microsoft.com/office/drawing/2014/main" id="{87656CA4-60BC-85F9-E848-7F68E677E4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236386" y="4870015"/>
                <a:ext cx="1728191" cy="4433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defTabSz="342891" eaLnBrk="1" hangingPunct="1">
                  <a:defRPr/>
                </a:pPr>
                <a:r>
                  <a:rPr lang="fr-FR" sz="1013" b="1">
                    <a:solidFill>
                      <a:srgbClr val="000000"/>
                    </a:solidFill>
                  </a:rPr>
                  <a:t>3 × M-</a:t>
                </a:r>
                <a:r>
                  <a:rPr lang="fr-FR" sz="1013" b="1" err="1">
                    <a:solidFill>
                      <a:srgbClr val="000000"/>
                    </a:solidFill>
                  </a:rPr>
                  <a:t>dipoles</a:t>
                </a:r>
                <a:endParaRPr lang="fr-FR" sz="1013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FF2979F-6058-159C-9DF1-B1E2ED6A0DBC}"/>
                  </a:ext>
                </a:extLst>
              </p:cNvPr>
              <p:cNvSpPr/>
              <p:nvPr/>
            </p:nvSpPr>
            <p:spPr>
              <a:xfrm>
                <a:off x="3461056" y="5617749"/>
                <a:ext cx="1584010" cy="3146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2891">
                  <a:defRPr/>
                </a:pPr>
                <a:r>
                  <a:rPr lang="en-GB" sz="788" i="1">
                    <a:solidFill>
                      <a:srgbClr val="000000"/>
                    </a:solidFill>
                  </a:rPr>
                  <a:t>Large H &amp; V gaps</a:t>
                </a:r>
              </a:p>
            </p:txBody>
          </p:sp>
        </p:grpSp>
        <p:pic>
          <p:nvPicPr>
            <p:cNvPr id="20" name="Image 19" descr="Capture d’écran 2018-05-23 à 22.00.03.png">
              <a:extLst>
                <a:ext uri="{FF2B5EF4-FFF2-40B4-BE49-F238E27FC236}">
                  <a16:creationId xmlns:a16="http://schemas.microsoft.com/office/drawing/2014/main" id="{E966822A-9706-CD70-F057-A026741E8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3982" y="3949319"/>
              <a:ext cx="967507" cy="86050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C101B75-ADEA-CF20-8BBB-82AEE29654B7}"/>
              </a:ext>
            </a:extLst>
          </p:cNvPr>
          <p:cNvGrpSpPr/>
          <p:nvPr/>
        </p:nvGrpSpPr>
        <p:grpSpPr>
          <a:xfrm>
            <a:off x="2987962" y="4459246"/>
            <a:ext cx="2585310" cy="1759884"/>
            <a:chOff x="1440760" y="3712972"/>
            <a:chExt cx="2585310" cy="1759884"/>
          </a:xfrm>
        </p:grpSpPr>
        <p:grpSp>
          <p:nvGrpSpPr>
            <p:cNvPr id="23" name="Grouper 30">
              <a:extLst>
                <a:ext uri="{FF2B5EF4-FFF2-40B4-BE49-F238E27FC236}">
                  <a16:creationId xmlns:a16="http://schemas.microsoft.com/office/drawing/2014/main" id="{92C99BFA-FE89-214E-A67D-36F5D64124F5}"/>
                </a:ext>
              </a:extLst>
            </p:cNvPr>
            <p:cNvGrpSpPr/>
            <p:nvPr/>
          </p:nvGrpSpPr>
          <p:grpSpPr>
            <a:xfrm>
              <a:off x="1440760" y="3712972"/>
              <a:ext cx="2585310" cy="1759884"/>
              <a:chOff x="6656548" y="2162612"/>
              <a:chExt cx="4596107" cy="2346508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CAB3FC9-2F0B-51F4-7CC7-613B941765DD}"/>
                  </a:ext>
                </a:extLst>
              </p:cNvPr>
              <p:cNvSpPr/>
              <p:nvPr/>
            </p:nvSpPr>
            <p:spPr bwMode="auto">
              <a:xfrm>
                <a:off x="6660232" y="2948186"/>
                <a:ext cx="2670692" cy="156093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1435" tIns="25719" rIns="51435" bIns="2571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14338" eaLnBrk="0" hangingPunct="0">
                  <a:defRPr/>
                </a:pPr>
                <a:endParaRPr lang="en-US" sz="1351" b="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3B6DF55-2828-B2CC-E52D-78819AC42FA4}"/>
                  </a:ext>
                </a:extLst>
              </p:cNvPr>
              <p:cNvSpPr txBox="1"/>
              <p:nvPr/>
            </p:nvSpPr>
            <p:spPr bwMode="auto">
              <a:xfrm rot="16200000">
                <a:off x="6081265" y="3523469"/>
                <a:ext cx="1560934" cy="4103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342891">
                  <a:defRPr/>
                </a:pPr>
                <a:r>
                  <a:rPr lang="en-GB" sz="900" b="1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rPr>
                  <a:t>E-Dipole</a:t>
                </a:r>
              </a:p>
            </p:txBody>
          </p:sp>
          <p:sp>
            <p:nvSpPr>
              <p:cNvPr id="27" name="Line 12">
                <a:extLst>
                  <a:ext uri="{FF2B5EF4-FFF2-40B4-BE49-F238E27FC236}">
                    <a16:creationId xmlns:a16="http://schemas.microsoft.com/office/drawing/2014/main" id="{82BB9EEE-FFB7-CE18-7FD9-423B76207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369350" y="2162612"/>
                <a:ext cx="1883305" cy="1225281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342891"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47ADFED-F24A-6BA2-92A2-61D0B2D52D14}"/>
                  </a:ext>
                </a:extLst>
              </p:cNvPr>
              <p:cNvSpPr/>
              <p:nvPr/>
            </p:nvSpPr>
            <p:spPr>
              <a:xfrm>
                <a:off x="7066125" y="4050528"/>
                <a:ext cx="2032466" cy="446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2891">
                  <a:defRPr/>
                </a:pPr>
                <a:r>
                  <a:rPr lang="en-GB" sz="788" i="1" dirty="0">
                    <a:solidFill>
                      <a:srgbClr val="000000"/>
                    </a:solidFill>
                  </a:rPr>
                  <a:t>20 cm gap &amp; +/- 300 kV</a:t>
                </a:r>
              </a:p>
              <a:p>
                <a:pPr defTabSz="342891">
                  <a:defRPr/>
                </a:pPr>
                <a:r>
                  <a:rPr lang="en-GB" sz="788" i="1" dirty="0">
                    <a:solidFill>
                      <a:srgbClr val="000000"/>
                    </a:solidFill>
                  </a:rPr>
                  <a:t>Open slit in the anode</a:t>
                </a:r>
              </a:p>
            </p:txBody>
          </p:sp>
        </p:grpSp>
        <p:pic>
          <p:nvPicPr>
            <p:cNvPr id="24" name="Image 23" descr="Capture d’écran 2017-03-24 à 15.06.06.png">
              <a:extLst>
                <a:ext uri="{FF2B5EF4-FFF2-40B4-BE49-F238E27FC236}">
                  <a16:creationId xmlns:a16="http://schemas.microsoft.com/office/drawing/2014/main" id="{9DE2AB42-E009-E5B8-283E-4E4C13E8D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0182" y="4421386"/>
              <a:ext cx="907199" cy="663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900DDB-3291-9319-FA4D-97085ED4837A}"/>
              </a:ext>
            </a:extLst>
          </p:cNvPr>
          <p:cNvGrpSpPr/>
          <p:nvPr/>
        </p:nvGrpSpPr>
        <p:grpSpPr>
          <a:xfrm>
            <a:off x="1837590" y="2517621"/>
            <a:ext cx="2710608" cy="2172950"/>
            <a:chOff x="4440840" y="283606"/>
            <a:chExt cx="2710608" cy="2172950"/>
          </a:xfrm>
        </p:grpSpPr>
        <p:grpSp>
          <p:nvGrpSpPr>
            <p:cNvPr id="30" name="Grouper 38">
              <a:extLst>
                <a:ext uri="{FF2B5EF4-FFF2-40B4-BE49-F238E27FC236}">
                  <a16:creationId xmlns:a16="http://schemas.microsoft.com/office/drawing/2014/main" id="{A9D0C3A0-1B30-C9A6-5F11-E02D4B33DAFF}"/>
                </a:ext>
              </a:extLst>
            </p:cNvPr>
            <p:cNvGrpSpPr/>
            <p:nvPr/>
          </p:nvGrpSpPr>
          <p:grpSpPr>
            <a:xfrm>
              <a:off x="4440840" y="283606"/>
              <a:ext cx="2710608" cy="2172950"/>
              <a:chOff x="3573753" y="-562241"/>
              <a:chExt cx="4818858" cy="2897265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97B18-D04F-B55C-5F8B-7ACCE3BDB50C}"/>
                  </a:ext>
                </a:extLst>
              </p:cNvPr>
              <p:cNvSpPr/>
              <p:nvPr/>
            </p:nvSpPr>
            <p:spPr bwMode="auto">
              <a:xfrm>
                <a:off x="3963607" y="764704"/>
                <a:ext cx="4429004" cy="157032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1435" tIns="25719" rIns="51435" bIns="2571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14338" eaLnBrk="0" hangingPunct="0">
                  <a:defRPr/>
                </a:pPr>
                <a:endParaRPr lang="en-US" sz="135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36" name="Line 12">
                <a:extLst>
                  <a:ext uri="{FF2B5EF4-FFF2-40B4-BE49-F238E27FC236}">
                    <a16:creationId xmlns:a16="http://schemas.microsoft.com/office/drawing/2014/main" id="{7CF44B1F-7D62-B87C-A8A1-A46842255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958766" y="-562241"/>
                <a:ext cx="554652" cy="1325317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342891"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E8629A0-557C-E72B-C08D-4CEF806A52C1}"/>
                  </a:ext>
                </a:extLst>
              </p:cNvPr>
              <p:cNvSpPr txBox="1"/>
              <p:nvPr/>
            </p:nvSpPr>
            <p:spPr bwMode="auto">
              <a:xfrm rot="16200000">
                <a:off x="2997482" y="1339347"/>
                <a:ext cx="1562910" cy="4103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342891">
                  <a:defRPr/>
                </a:pPr>
                <a:r>
                  <a:rPr lang="en-GB" sz="900" b="1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rPr>
                  <a:t>Dispersive zone </a:t>
                </a:r>
              </a:p>
            </p:txBody>
          </p:sp>
        </p:grpSp>
        <p:grpSp>
          <p:nvGrpSpPr>
            <p:cNvPr id="31" name="Groupe 6">
              <a:extLst>
                <a:ext uri="{FF2B5EF4-FFF2-40B4-BE49-F238E27FC236}">
                  <a16:creationId xmlns:a16="http://schemas.microsoft.com/office/drawing/2014/main" id="{2190E286-9FA9-AA7A-592D-3787C0ECB5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52961" y="1481208"/>
              <a:ext cx="274915" cy="910043"/>
              <a:chOff x="6300192" y="764704"/>
              <a:chExt cx="2239853" cy="4567495"/>
            </a:xfrm>
          </p:grpSpPr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EA1FD159-7DCC-B874-5136-EFBF936D49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764705"/>
                <a:ext cx="1055673" cy="4556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3">
                <a:extLst>
                  <a:ext uri="{FF2B5EF4-FFF2-40B4-BE49-F238E27FC236}">
                    <a16:creationId xmlns:a16="http://schemas.microsoft.com/office/drawing/2014/main" id="{EB51D6ED-E78C-533D-CA89-16B450FE01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96336" y="764704"/>
                <a:ext cx="943709" cy="45674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E021603-C6DB-DCF6-6854-5E6FE696C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7975" y="1442497"/>
              <a:ext cx="1877141" cy="9804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EF2253E-92FE-236E-B271-DEAEBEA8C2E0}"/>
              </a:ext>
            </a:extLst>
          </p:cNvPr>
          <p:cNvGrpSpPr/>
          <p:nvPr/>
        </p:nvGrpSpPr>
        <p:grpSpPr>
          <a:xfrm>
            <a:off x="5496778" y="1382860"/>
            <a:ext cx="4183403" cy="2245984"/>
            <a:chOff x="6596415" y="1300678"/>
            <a:chExt cx="4183403" cy="2245984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D702AFA-AC6C-737B-9750-C6CCD2536B25}"/>
                </a:ext>
              </a:extLst>
            </p:cNvPr>
            <p:cNvSpPr/>
            <p:nvPr/>
          </p:nvSpPr>
          <p:spPr bwMode="auto">
            <a:xfrm>
              <a:off x="8814500" y="1320839"/>
              <a:ext cx="1957035" cy="11777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9" rIns="51435" bIns="25719" numCol="1" rtlCol="0" anchor="t" anchorCtr="0" compatLnSpc="1">
              <a:prstTxWarp prst="textNoShape">
                <a:avLst/>
              </a:prstTxWarp>
            </a:bodyPr>
            <a:lstStyle/>
            <a:p>
              <a:pPr defTabSz="514338" eaLnBrk="0" hangingPunct="0">
                <a:defRPr/>
              </a:pPr>
              <a:endParaRPr lang="en-US" sz="1351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B57E342-4A69-F50A-B492-B2CA4F3709D0}"/>
                </a:ext>
              </a:extLst>
            </p:cNvPr>
            <p:cNvSpPr txBox="1"/>
            <p:nvPr/>
          </p:nvSpPr>
          <p:spPr bwMode="auto">
            <a:xfrm rot="16200000">
              <a:off x="8124534" y="1790294"/>
              <a:ext cx="1172183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891">
                <a:defRPr/>
              </a:pPr>
              <a:r>
                <a:rPr lang="en-GB" sz="900" b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Infra / Interface </a:t>
              </a:r>
            </a:p>
          </p:txBody>
        </p:sp>
        <p:sp>
          <p:nvSpPr>
            <p:cNvPr id="41" name="Line 12">
              <a:extLst>
                <a:ext uri="{FF2B5EF4-FFF2-40B4-BE49-F238E27FC236}">
                  <a16:creationId xmlns:a16="http://schemas.microsoft.com/office/drawing/2014/main" id="{0C19A0FC-C5D8-5B82-5D8A-5A9EB590DB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96415" y="1979326"/>
              <a:ext cx="1957035" cy="156733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891">
                <a:defRPr/>
              </a:pPr>
              <a:endParaRPr lang="en-US" sz="1013">
                <a:solidFill>
                  <a:srgbClr val="000000"/>
                </a:solidFill>
              </a:endParaRP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95A00F2D-8A2F-02A5-3D23-A98E84A4B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907" y="1500803"/>
              <a:ext cx="994895" cy="97337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3F19C17-88EF-6F01-37E1-0456D24063CC}"/>
                </a:ext>
              </a:extLst>
            </p:cNvPr>
            <p:cNvSpPr/>
            <p:nvPr/>
          </p:nvSpPr>
          <p:spPr>
            <a:xfrm>
              <a:off x="8788027" y="1300678"/>
              <a:ext cx="1991791" cy="213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91">
                <a:defRPr/>
              </a:pPr>
              <a:r>
                <a:rPr lang="en-GB" sz="788" i="1">
                  <a:solidFill>
                    <a:srgbClr val="000000"/>
                  </a:solidFill>
                </a:rPr>
                <a:t>Lot C68, Cooling system, Laser room …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C1291FD2-2497-FE64-22B9-3C250BE59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0209" y="1500133"/>
              <a:ext cx="725737" cy="967649"/>
            </a:xfrm>
            <a:prstGeom prst="rect">
              <a:avLst/>
            </a:prstGeom>
          </p:spPr>
        </p:pic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EEDA3F24-7E25-EDA6-409B-3763E78F695F}"/>
              </a:ext>
            </a:extLst>
          </p:cNvPr>
          <p:cNvGrpSpPr/>
          <p:nvPr/>
        </p:nvGrpSpPr>
        <p:grpSpPr>
          <a:xfrm>
            <a:off x="9224177" y="4643729"/>
            <a:ext cx="2185941" cy="1486844"/>
            <a:chOff x="8613417" y="2630950"/>
            <a:chExt cx="2185941" cy="1486844"/>
          </a:xfrm>
        </p:grpSpPr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37C2FD82-BCD5-77F1-6877-67F1AA1BC2BE}"/>
                </a:ext>
              </a:extLst>
            </p:cNvPr>
            <p:cNvGrpSpPr/>
            <p:nvPr/>
          </p:nvGrpSpPr>
          <p:grpSpPr>
            <a:xfrm>
              <a:off x="8613417" y="2630950"/>
              <a:ext cx="2176325" cy="1486844"/>
              <a:chOff x="8613417" y="2630950"/>
              <a:chExt cx="2176325" cy="1486844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87FC2D1-6638-3B63-EB9C-DC6A3A7F30EB}"/>
                  </a:ext>
                </a:extLst>
              </p:cNvPr>
              <p:cNvSpPr/>
              <p:nvPr/>
            </p:nvSpPr>
            <p:spPr bwMode="auto">
              <a:xfrm>
                <a:off x="8832707" y="2632171"/>
                <a:ext cx="1957035" cy="148562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1435" tIns="25719" rIns="51435" bIns="2571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14338" eaLnBrk="0" hangingPunct="0">
                  <a:defRPr/>
                </a:pPr>
                <a:endParaRPr lang="en-US" sz="135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C0D74B56-B8F1-D3A7-C153-31F46C9E5450}"/>
                  </a:ext>
                </a:extLst>
              </p:cNvPr>
              <p:cNvSpPr txBox="1"/>
              <p:nvPr/>
            </p:nvSpPr>
            <p:spPr bwMode="auto">
              <a:xfrm rot="16200000">
                <a:off x="7989526" y="3254841"/>
                <a:ext cx="1478613" cy="23083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342891">
                  <a:defRPr/>
                </a:pPr>
                <a:r>
                  <a:rPr lang="en-GB" sz="900" b="1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rPr>
                  <a:t>LEB </a:t>
                </a:r>
              </a:p>
            </p:txBody>
          </p:sp>
          <p:pic>
            <p:nvPicPr>
              <p:cNvPr id="60" name="Image 59">
                <a:extLst>
                  <a:ext uri="{FF2B5EF4-FFF2-40B4-BE49-F238E27FC236}">
                    <a16:creationId xmlns:a16="http://schemas.microsoft.com/office/drawing/2014/main" id="{A205B8C6-BA0E-CE42-D3E0-733ABFE1B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71344" y="2830331"/>
                <a:ext cx="1664931" cy="712179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1" name="Image 60">
                <a:extLst>
                  <a:ext uri="{FF2B5EF4-FFF2-40B4-BE49-F238E27FC236}">
                    <a16:creationId xmlns:a16="http://schemas.microsoft.com/office/drawing/2014/main" id="{C441F4E6-8405-6B58-68F9-FA4925CCB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71343" y="3571257"/>
                <a:ext cx="1679763" cy="514076"/>
              </a:xfrm>
              <a:prstGeom prst="rect">
                <a:avLst/>
              </a:prstGeo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C94CBF6-BD75-C390-69C2-5369158AFECE}"/>
                </a:ext>
              </a:extLst>
            </p:cNvPr>
            <p:cNvSpPr/>
            <p:nvPr/>
          </p:nvSpPr>
          <p:spPr>
            <a:xfrm>
              <a:off x="8807567" y="2631667"/>
              <a:ext cx="1991791" cy="213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91">
                <a:defRPr/>
              </a:pPr>
              <a:r>
                <a:rPr lang="en-GB" sz="788" i="1" dirty="0">
                  <a:solidFill>
                    <a:srgbClr val="000000"/>
                  </a:solidFill>
                </a:rPr>
                <a:t>LEB &amp; GISELE Laser Lab</a:t>
              </a: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E57A7C7D-F316-545C-F4DE-F17F38D4B43D}"/>
              </a:ext>
            </a:extLst>
          </p:cNvPr>
          <p:cNvGrpSpPr/>
          <p:nvPr/>
        </p:nvGrpSpPr>
        <p:grpSpPr>
          <a:xfrm>
            <a:off x="9217746" y="2865282"/>
            <a:ext cx="2333655" cy="1494642"/>
            <a:chOff x="8597894" y="4232919"/>
            <a:chExt cx="2333655" cy="1494642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234465D-A024-973A-8D7B-F837C18A585B}"/>
                </a:ext>
              </a:extLst>
            </p:cNvPr>
            <p:cNvSpPr/>
            <p:nvPr/>
          </p:nvSpPr>
          <p:spPr bwMode="auto">
            <a:xfrm>
              <a:off x="8817183" y="4241938"/>
              <a:ext cx="1972559" cy="148562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9" rIns="51435" bIns="25719" numCol="1" rtlCol="0" anchor="t" anchorCtr="0" compatLnSpc="1">
              <a:prstTxWarp prst="textNoShape">
                <a:avLst/>
              </a:prstTxWarp>
            </a:bodyPr>
            <a:lstStyle/>
            <a:p>
              <a:pPr defTabSz="514338" eaLnBrk="0" hangingPunct="0">
                <a:defRPr/>
              </a:pPr>
              <a:endParaRPr lang="en-US" sz="1351">
                <a:solidFill>
                  <a:srgbClr val="000000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080BFE49-68EF-4350-0954-0AD77F9A041F}"/>
                </a:ext>
              </a:extLst>
            </p:cNvPr>
            <p:cNvSpPr txBox="1"/>
            <p:nvPr/>
          </p:nvSpPr>
          <p:spPr bwMode="auto">
            <a:xfrm rot="16200000">
              <a:off x="7969889" y="4868723"/>
              <a:ext cx="1486841" cy="2308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891">
                <a:defRPr/>
              </a:pPr>
              <a:r>
                <a:rPr lang="en-GB" sz="900" b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SIRIUS </a:t>
              </a:r>
            </a:p>
          </p:txBody>
        </p:sp>
        <p:pic>
          <p:nvPicPr>
            <p:cNvPr id="65" name="Image 7">
              <a:extLst>
                <a:ext uri="{FF2B5EF4-FFF2-40B4-BE49-F238E27FC236}">
                  <a16:creationId xmlns:a16="http://schemas.microsoft.com/office/drawing/2014/main" id="{A12ED0CD-BF8B-9B53-7F5D-DF067A761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9566" y="4438264"/>
              <a:ext cx="938335" cy="1251113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D2583398-E1BC-36B1-BB05-7C2E505C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9045" y="4434943"/>
              <a:ext cx="697355" cy="12397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E6CCCAE-B651-72CD-63D8-3711C8F37D49}"/>
                </a:ext>
              </a:extLst>
            </p:cNvPr>
            <p:cNvSpPr/>
            <p:nvPr/>
          </p:nvSpPr>
          <p:spPr>
            <a:xfrm>
              <a:off x="8797949" y="4232919"/>
              <a:ext cx="2133600" cy="2135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891">
                <a:defRPr/>
              </a:pPr>
              <a:r>
                <a:rPr lang="en-GB" sz="788" i="1" dirty="0">
                  <a:solidFill>
                    <a:srgbClr val="000000"/>
                  </a:solidFill>
                </a:rPr>
                <a:t>DSSD, SSD, FEE/BEE, DAQ &amp; Diagbox</a:t>
              </a:r>
            </a:p>
          </p:txBody>
        </p:sp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6268E62D-47CF-1647-8087-ACF27340530F}"/>
              </a:ext>
            </a:extLst>
          </p:cNvPr>
          <p:cNvGrpSpPr/>
          <p:nvPr/>
        </p:nvGrpSpPr>
        <p:grpSpPr>
          <a:xfrm>
            <a:off x="5161412" y="4737759"/>
            <a:ext cx="2646488" cy="1954129"/>
            <a:chOff x="4572878" y="3814900"/>
            <a:chExt cx="2646488" cy="1954129"/>
          </a:xfrm>
        </p:grpSpPr>
        <p:grpSp>
          <p:nvGrpSpPr>
            <p:cNvPr id="69" name="Grouper 33">
              <a:extLst>
                <a:ext uri="{FF2B5EF4-FFF2-40B4-BE49-F238E27FC236}">
                  <a16:creationId xmlns:a16="http://schemas.microsoft.com/office/drawing/2014/main" id="{9C30726E-73B7-CC95-21E2-D76188A9EE0A}"/>
                </a:ext>
              </a:extLst>
            </p:cNvPr>
            <p:cNvGrpSpPr/>
            <p:nvPr/>
          </p:nvGrpSpPr>
          <p:grpSpPr>
            <a:xfrm>
              <a:off x="4572878" y="3814900"/>
              <a:ext cx="2646488" cy="1954129"/>
              <a:chOff x="3605364" y="3934065"/>
              <a:chExt cx="4704867" cy="2810387"/>
            </a:xfrm>
          </p:grpSpPr>
          <p:sp>
            <p:nvSpPr>
              <p:cNvPr id="72" name="Line 12">
                <a:extLst>
                  <a:ext uri="{FF2B5EF4-FFF2-40B4-BE49-F238E27FC236}">
                    <a16:creationId xmlns:a16="http://schemas.microsoft.com/office/drawing/2014/main" id="{C8390482-B65C-8AE7-9EB2-7B7822744D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039" y="3934065"/>
                <a:ext cx="804090" cy="1205907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defTabSz="342891">
                  <a:defRPr/>
                </a:pPr>
                <a:endParaRPr lang="en-US" sz="1013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177988-8093-0358-D2A7-DC77AD8114D9}"/>
                  </a:ext>
                </a:extLst>
              </p:cNvPr>
              <p:cNvSpPr/>
              <p:nvPr/>
            </p:nvSpPr>
            <p:spPr bwMode="auto">
              <a:xfrm>
                <a:off x="3635895" y="4868007"/>
                <a:ext cx="4674336" cy="18764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51435" tIns="25719" rIns="51435" bIns="25719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14338" eaLnBrk="0" hangingPunct="0">
                  <a:defRPr/>
                </a:pPr>
                <a:endParaRPr lang="en-US" sz="1351">
                  <a:solidFill>
                    <a:srgbClr val="00000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74" name="ZoneTexte 73">
                <a:extLst>
                  <a:ext uri="{FF2B5EF4-FFF2-40B4-BE49-F238E27FC236}">
                    <a16:creationId xmlns:a16="http://schemas.microsoft.com/office/drawing/2014/main" id="{8BD737A1-DC2E-2B82-D058-38BBA678F1E1}"/>
                  </a:ext>
                </a:extLst>
              </p:cNvPr>
              <p:cNvSpPr txBox="1"/>
              <p:nvPr/>
            </p:nvSpPr>
            <p:spPr bwMode="auto">
              <a:xfrm rot="16200000">
                <a:off x="2872327" y="5601045"/>
                <a:ext cx="1876442" cy="41036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defTabSz="342891">
                  <a:defRPr/>
                </a:pPr>
                <a:r>
                  <a:rPr lang="en-GB" sz="900" b="1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rPr>
                  <a:t>SC </a:t>
                </a:r>
                <a:r>
                  <a:rPr lang="en-GB" sz="900" b="1" err="1">
                    <a:solidFill>
                      <a:srgbClr val="000000"/>
                    </a:solidFill>
                    <a:latin typeface="Arial"/>
                    <a:ea typeface="ＭＳ Ｐゴシック"/>
                    <a:cs typeface="ＭＳ Ｐゴシック"/>
                  </a:rPr>
                  <a:t>Multipoles</a:t>
                </a:r>
                <a:endParaRPr lang="en-GB" sz="900" b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5DF93D1-CD04-16C5-4EA5-87E46E8E819C}"/>
                </a:ext>
              </a:extLst>
            </p:cNvPr>
            <p:cNvSpPr/>
            <p:nvPr/>
          </p:nvSpPr>
          <p:spPr>
            <a:xfrm>
              <a:off x="5251805" y="4444153"/>
              <a:ext cx="1192955" cy="2135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891">
                <a:defRPr/>
              </a:pPr>
              <a:r>
                <a:rPr lang="en-GB" sz="788" i="1">
                  <a:solidFill>
                    <a:srgbClr val="000000"/>
                  </a:solidFill>
                </a:rPr>
                <a:t>SMT, PSS, </a:t>
              </a:r>
              <a:r>
                <a:rPr lang="en-GB" sz="788" i="1" err="1">
                  <a:solidFill>
                    <a:srgbClr val="000000"/>
                  </a:solidFill>
                </a:rPr>
                <a:t>Coldbox</a:t>
              </a:r>
              <a:r>
                <a:rPr lang="en-GB" sz="788" i="1">
                  <a:solidFill>
                    <a:srgbClr val="000000"/>
                  </a:solidFill>
                </a:rPr>
                <a:t> &amp; LTC</a:t>
              </a:r>
            </a:p>
          </p:txBody>
        </p:sp>
        <p:pic>
          <p:nvPicPr>
            <p:cNvPr id="71" name="Image 70">
              <a:extLst>
                <a:ext uri="{FF2B5EF4-FFF2-40B4-BE49-F238E27FC236}">
                  <a16:creationId xmlns:a16="http://schemas.microsoft.com/office/drawing/2014/main" id="{06CA6378-9A9D-16FB-9B1B-6BF97B55E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4781" y="4733860"/>
              <a:ext cx="2232047" cy="909819"/>
            </a:xfrm>
            <a:prstGeom prst="rect">
              <a:avLst/>
            </a:prstGeom>
            <a:effectLst>
              <a:outerShdw blurRad="50800" dist="38100" algn="ctr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75" name="Picture 2" descr="GANIL">
            <a:extLst>
              <a:ext uri="{FF2B5EF4-FFF2-40B4-BE49-F238E27FC236}">
                <a16:creationId xmlns:a16="http://schemas.microsoft.com/office/drawing/2014/main" id="{AB653EFB-87D4-BFDE-156D-A4BB4B203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697" y="3755874"/>
            <a:ext cx="709669" cy="15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logo" descr="Site du CEA">
            <a:hlinkClick r:id="rId17" tgtFrame="&quot;_blank&quot;"/>
            <a:extLst>
              <a:ext uri="{FF2B5EF4-FFF2-40B4-BE49-F238E27FC236}">
                <a16:creationId xmlns:a16="http://schemas.microsoft.com/office/drawing/2014/main" id="{7A221284-BE65-B9CA-BA3B-4B6C75F4444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741" y="4728408"/>
            <a:ext cx="645295" cy="3084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7" name="Image 76">
            <a:extLst>
              <a:ext uri="{FF2B5EF4-FFF2-40B4-BE49-F238E27FC236}">
                <a16:creationId xmlns:a16="http://schemas.microsoft.com/office/drawing/2014/main" id="{17809314-49A3-BCE3-BD77-EF95C2815E4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598" y="6254308"/>
            <a:ext cx="579883" cy="301539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D0D4FACC-E8D1-B947-1E0B-F661306F89D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0827" y="6054383"/>
            <a:ext cx="523983" cy="20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logo" descr="Site du CEA">
            <a:hlinkClick r:id="rId17" tgtFrame="&quot;_blank&quot;"/>
            <a:extLst>
              <a:ext uri="{FF2B5EF4-FFF2-40B4-BE49-F238E27FC236}">
                <a16:creationId xmlns:a16="http://schemas.microsoft.com/office/drawing/2014/main" id="{D2845362-4D63-2E0F-8A6E-3FBA0EA45118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3299" y="5751522"/>
            <a:ext cx="517431" cy="24732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0" name="Picture 2" descr="GANIL">
            <a:extLst>
              <a:ext uri="{FF2B5EF4-FFF2-40B4-BE49-F238E27FC236}">
                <a16:creationId xmlns:a16="http://schemas.microsoft.com/office/drawing/2014/main" id="{B171A198-9D32-F923-685F-E53D06F35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188" y="5448961"/>
            <a:ext cx="709669" cy="15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logo" descr="Site du CEA">
            <a:hlinkClick r:id="rId17" tgtFrame="&quot;_blank&quot;"/>
            <a:extLst>
              <a:ext uri="{FF2B5EF4-FFF2-40B4-BE49-F238E27FC236}">
                <a16:creationId xmlns:a16="http://schemas.microsoft.com/office/drawing/2014/main" id="{AEE70BF8-0DAF-4C1F-46C6-299AECD34E3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5323" y="1711232"/>
            <a:ext cx="645295" cy="3084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82" name="Picture 2" descr="GANIL">
            <a:extLst>
              <a:ext uri="{FF2B5EF4-FFF2-40B4-BE49-F238E27FC236}">
                <a16:creationId xmlns:a16="http://schemas.microsoft.com/office/drawing/2014/main" id="{63F10C09-B617-6BA3-18FC-03066EC5D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0693" y="1431408"/>
            <a:ext cx="709669" cy="15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" name="Groupe 90">
            <a:extLst>
              <a:ext uri="{FF2B5EF4-FFF2-40B4-BE49-F238E27FC236}">
                <a16:creationId xmlns:a16="http://schemas.microsoft.com/office/drawing/2014/main" id="{9DF004C1-1BD0-4144-2DBE-245B73BB7203}"/>
              </a:ext>
            </a:extLst>
          </p:cNvPr>
          <p:cNvGrpSpPr/>
          <p:nvPr/>
        </p:nvGrpSpPr>
        <p:grpSpPr>
          <a:xfrm>
            <a:off x="11446578" y="4698676"/>
            <a:ext cx="631740" cy="1458732"/>
            <a:chOff x="11305906" y="4698676"/>
            <a:chExt cx="631740" cy="1458732"/>
          </a:xfrm>
        </p:grpSpPr>
        <p:grpSp>
          <p:nvGrpSpPr>
            <p:cNvPr id="83" name="Groupe 461">
              <a:extLst>
                <a:ext uri="{FF2B5EF4-FFF2-40B4-BE49-F238E27FC236}">
                  <a16:creationId xmlns:a16="http://schemas.microsoft.com/office/drawing/2014/main" id="{008E3C63-079E-D1A7-FA2C-925E5FEA667E}"/>
                </a:ext>
              </a:extLst>
            </p:cNvPr>
            <p:cNvGrpSpPr/>
            <p:nvPr/>
          </p:nvGrpSpPr>
          <p:grpSpPr>
            <a:xfrm>
              <a:off x="11323427" y="4917512"/>
              <a:ext cx="564663" cy="379836"/>
              <a:chOff x="1532844" y="2116965"/>
              <a:chExt cx="1675438" cy="1102803"/>
            </a:xfrm>
          </p:grpSpPr>
          <p:pic>
            <p:nvPicPr>
              <p:cNvPr id="84" name="Image 673" descr="KULEUVEN_CMYK_LOGO.png">
                <a:extLst>
                  <a:ext uri="{FF2B5EF4-FFF2-40B4-BE49-F238E27FC236}">
                    <a16:creationId xmlns:a16="http://schemas.microsoft.com/office/drawing/2014/main" id="{88846349-B45F-8376-F1B5-B53BD3D95E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32844" y="2116965"/>
                <a:ext cx="1675438" cy="597737"/>
              </a:xfrm>
              <a:prstGeom prst="rect">
                <a:avLst/>
              </a:prstGeom>
            </p:spPr>
          </p:pic>
          <p:sp>
            <p:nvSpPr>
              <p:cNvPr id="85" name="ZoneTexte 677">
                <a:extLst>
                  <a:ext uri="{FF2B5EF4-FFF2-40B4-BE49-F238E27FC236}">
                    <a16:creationId xmlns:a16="http://schemas.microsoft.com/office/drawing/2014/main" id="{3E6199D2-E062-5545-FAC3-96D74AC95C0C}"/>
                  </a:ext>
                </a:extLst>
              </p:cNvPr>
              <p:cNvSpPr txBox="1"/>
              <p:nvPr/>
            </p:nvSpPr>
            <p:spPr>
              <a:xfrm>
                <a:off x="2179816" y="2616225"/>
                <a:ext cx="548121" cy="6035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783">
                  <a:defRPr/>
                </a:pPr>
                <a:endParaRPr lang="en-GB" sz="751" b="1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  <p:pic>
          <p:nvPicPr>
            <p:cNvPr id="86" name="Image 674">
              <a:extLst>
                <a:ext uri="{FF2B5EF4-FFF2-40B4-BE49-F238E27FC236}">
                  <a16:creationId xmlns:a16="http://schemas.microsoft.com/office/drawing/2014/main" id="{B5CBF6A5-4F9F-0AC1-2728-15B153A2B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41036" y="5506161"/>
              <a:ext cx="430371" cy="195436"/>
            </a:xfrm>
            <a:prstGeom prst="rect">
              <a:avLst/>
            </a:prstGeom>
          </p:spPr>
        </p:pic>
        <p:pic>
          <p:nvPicPr>
            <p:cNvPr id="87" name="Picture 17" descr="http://diglin.eu/wp-content/uploads/2013/01/jy_text_500.png">
              <a:extLst>
                <a:ext uri="{FF2B5EF4-FFF2-40B4-BE49-F238E27FC236}">
                  <a16:creationId xmlns:a16="http://schemas.microsoft.com/office/drawing/2014/main" id="{A37EBC47-D5BD-322F-9C00-F22B5A3C0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0812" y="5718119"/>
              <a:ext cx="406091" cy="231472"/>
            </a:xfrm>
            <a:prstGeom prst="rect">
              <a:avLst/>
            </a:prstGeom>
            <a:noFill/>
          </p:spPr>
        </p:pic>
        <p:pic>
          <p:nvPicPr>
            <p:cNvPr id="88" name="Picture 1">
              <a:extLst>
                <a:ext uri="{FF2B5EF4-FFF2-40B4-BE49-F238E27FC236}">
                  <a16:creationId xmlns:a16="http://schemas.microsoft.com/office/drawing/2014/main" id="{42880BE3-E9E3-F999-D95A-800B5D1DD2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5654" y="6027877"/>
              <a:ext cx="433565" cy="1295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050DB5F4-C278-2F05-4365-AA4DE7AB6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3722" y="5146760"/>
              <a:ext cx="517431" cy="269064"/>
            </a:xfrm>
            <a:prstGeom prst="rect">
              <a:avLst/>
            </a:prstGeom>
          </p:spPr>
        </p:pic>
        <p:pic>
          <p:nvPicPr>
            <p:cNvPr id="90" name="Picture 2" descr="GANIL">
              <a:extLst>
                <a:ext uri="{FF2B5EF4-FFF2-40B4-BE49-F238E27FC236}">
                  <a16:creationId xmlns:a16="http://schemas.microsoft.com/office/drawing/2014/main" id="{D5827C78-848F-A67F-D7FC-8FC650E12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5906" y="4698676"/>
              <a:ext cx="631740" cy="13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6" name="Groupe 95">
            <a:extLst>
              <a:ext uri="{FF2B5EF4-FFF2-40B4-BE49-F238E27FC236}">
                <a16:creationId xmlns:a16="http://schemas.microsoft.com/office/drawing/2014/main" id="{5EE63CFE-4FB7-0214-EC64-B2826DC9CD86}"/>
              </a:ext>
            </a:extLst>
          </p:cNvPr>
          <p:cNvGrpSpPr/>
          <p:nvPr/>
        </p:nvGrpSpPr>
        <p:grpSpPr>
          <a:xfrm>
            <a:off x="11464099" y="3103655"/>
            <a:ext cx="631740" cy="1128089"/>
            <a:chOff x="7891592" y="4480007"/>
            <a:chExt cx="631740" cy="1128089"/>
          </a:xfrm>
        </p:grpSpPr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7CFF526E-AE40-7051-6241-4A868FCC6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2908" y="5005195"/>
              <a:ext cx="401571" cy="326123"/>
            </a:xfrm>
            <a:prstGeom prst="rect">
              <a:avLst/>
            </a:prstGeom>
          </p:spPr>
        </p:pic>
        <p:pic>
          <p:nvPicPr>
            <p:cNvPr id="93" name="logo" descr="Site du CEA">
              <a:hlinkClick r:id="rId17" tgtFrame="&quot;_blank&quot;"/>
              <a:extLst>
                <a:ext uri="{FF2B5EF4-FFF2-40B4-BE49-F238E27FC236}">
                  <a16:creationId xmlns:a16="http://schemas.microsoft.com/office/drawing/2014/main" id="{879225D3-1ADE-6263-7829-3E2B7B503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754" y="4710106"/>
              <a:ext cx="517431" cy="247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94" name="Image 93">
              <a:extLst>
                <a:ext uri="{FF2B5EF4-FFF2-40B4-BE49-F238E27FC236}">
                  <a16:creationId xmlns:a16="http://schemas.microsoft.com/office/drawing/2014/main" id="{5B5E4675-7C7C-9D5A-A4ED-6315B1918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4754" y="5339032"/>
              <a:ext cx="517431" cy="269064"/>
            </a:xfrm>
            <a:prstGeom prst="rect">
              <a:avLst/>
            </a:prstGeom>
          </p:spPr>
        </p:pic>
        <p:pic>
          <p:nvPicPr>
            <p:cNvPr id="95" name="Picture 2" descr="GANIL">
              <a:extLst>
                <a:ext uri="{FF2B5EF4-FFF2-40B4-BE49-F238E27FC236}">
                  <a16:creationId xmlns:a16="http://schemas.microsoft.com/office/drawing/2014/main" id="{82AFA5C7-4C62-AFA1-EFEC-A1EB946C6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1592" y="4480007"/>
              <a:ext cx="631740" cy="13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4D1FE555-D611-B54C-A350-4C2FE8745625}"/>
              </a:ext>
            </a:extLst>
          </p:cNvPr>
          <p:cNvSpPr txBox="1"/>
          <p:nvPr/>
        </p:nvSpPr>
        <p:spPr>
          <a:xfrm>
            <a:off x="115981" y="4099997"/>
            <a:ext cx="157572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/>
              <a:t>See</a:t>
            </a:r>
            <a:r>
              <a:rPr lang="fr-FR" dirty="0"/>
              <a:t> Ch. </a:t>
            </a:r>
            <a:r>
              <a:rPr lang="fr-FR" dirty="0" err="1"/>
              <a:t>Stodel</a:t>
            </a:r>
            <a:r>
              <a:rPr lang="fr-FR" dirty="0"/>
              <a:t> on Thursday </a:t>
            </a:r>
            <a:r>
              <a:rPr lang="fr-FR" dirty="0" err="1"/>
              <a:t>afternoon</a:t>
            </a:r>
            <a:r>
              <a:rPr lang="fr-FR" dirty="0"/>
              <a:t> AI-5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EABBE8B-4D0E-1CFB-6F5C-15B56EFCE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023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F4AB9F58-7785-4F8B-1CF3-6BBF112C5478}"/>
              </a:ext>
            </a:extLst>
          </p:cNvPr>
          <p:cNvGrpSpPr/>
          <p:nvPr/>
        </p:nvGrpSpPr>
        <p:grpSpPr>
          <a:xfrm>
            <a:off x="1681794" y="578161"/>
            <a:ext cx="7386887" cy="3621887"/>
            <a:chOff x="2629471" y="-100548"/>
            <a:chExt cx="7386887" cy="362188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45FAB68-609B-8A44-BBD6-14EE08504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717235">
              <a:off x="4241859" y="-100548"/>
              <a:ext cx="5774499" cy="3621887"/>
            </a:xfrm>
            <a:prstGeom prst="snip1Rect">
              <a:avLst>
                <a:gd name="adj" fmla="val 50000"/>
              </a:avLst>
            </a:prstGeom>
          </p:spPr>
        </p:pic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AB457A48-11B7-8FDB-7B8A-9B223295F761}"/>
                </a:ext>
              </a:extLst>
            </p:cNvPr>
            <p:cNvGrpSpPr/>
            <p:nvPr/>
          </p:nvGrpSpPr>
          <p:grpSpPr>
            <a:xfrm>
              <a:off x="2629471" y="605564"/>
              <a:ext cx="7249008" cy="2288997"/>
              <a:chOff x="2629471" y="605564"/>
              <a:chExt cx="7249008" cy="2288997"/>
            </a:xfrm>
          </p:grpSpPr>
          <p:sp>
            <p:nvSpPr>
              <p:cNvPr id="10" name="ZoneTexte 9"/>
              <p:cNvSpPr txBox="1"/>
              <p:nvPr/>
            </p:nvSpPr>
            <p:spPr>
              <a:xfrm>
                <a:off x="6713716" y="605564"/>
                <a:ext cx="16203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Achromatic</a:t>
                </a:r>
                <a:r>
                  <a:rPr lang="fr-FR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point</a:t>
                </a:r>
              </a:p>
            </p:txBody>
          </p:sp>
          <p:cxnSp>
            <p:nvCxnSpPr>
              <p:cNvPr id="12" name="Connecteur droit avec flèche 11"/>
              <p:cNvCxnSpPr>
                <a:stCxn id="10" idx="2"/>
              </p:cNvCxnSpPr>
              <p:nvPr/>
            </p:nvCxnSpPr>
            <p:spPr>
              <a:xfrm flipH="1">
                <a:off x="7364040" y="944118"/>
                <a:ext cx="159867" cy="689494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/>
              <p:cNvSpPr txBox="1"/>
              <p:nvPr/>
            </p:nvSpPr>
            <p:spPr>
              <a:xfrm>
                <a:off x="4313320" y="1678808"/>
                <a:ext cx="18862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Primary</a:t>
                </a:r>
                <a:r>
                  <a:rPr lang="fr-FR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beam</a:t>
                </a:r>
                <a:r>
                  <a:rPr lang="fr-FR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dump</a:t>
                </a:r>
              </a:p>
            </p:txBody>
          </p:sp>
          <p:cxnSp>
            <p:nvCxnSpPr>
              <p:cNvPr id="16" name="Connecteur droit avec flèche 15"/>
              <p:cNvCxnSpPr/>
              <p:nvPr/>
            </p:nvCxnSpPr>
            <p:spPr>
              <a:xfrm flipV="1">
                <a:off x="5544358" y="1242134"/>
                <a:ext cx="192660" cy="436675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/>
              <p:cNvSpPr txBox="1"/>
              <p:nvPr/>
            </p:nvSpPr>
            <p:spPr>
              <a:xfrm>
                <a:off x="2629471" y="1149456"/>
                <a:ext cx="118410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Target point</a:t>
                </a:r>
              </a:p>
            </p:txBody>
          </p:sp>
          <p:cxnSp>
            <p:nvCxnSpPr>
              <p:cNvPr id="21" name="Connecteur droit avec flèche 20"/>
              <p:cNvCxnSpPr>
                <a:stCxn id="20" idx="3"/>
              </p:cNvCxnSpPr>
              <p:nvPr/>
            </p:nvCxnSpPr>
            <p:spPr>
              <a:xfrm flipV="1">
                <a:off x="3813578" y="860231"/>
                <a:ext cx="890537" cy="458502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5"/>
              <p:cNvSpPr txBox="1"/>
              <p:nvPr/>
            </p:nvSpPr>
            <p:spPr>
              <a:xfrm>
                <a:off x="5578456" y="2556007"/>
                <a:ext cx="2104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Secondary</a:t>
                </a:r>
                <a:r>
                  <a:rPr lang="fr-FR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beam</a:t>
                </a:r>
                <a:r>
                  <a:rPr lang="fr-FR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dump</a:t>
                </a:r>
              </a:p>
            </p:txBody>
          </p:sp>
          <p:cxnSp>
            <p:nvCxnSpPr>
              <p:cNvPr id="27" name="Connecteur droit avec flèche 26"/>
              <p:cNvCxnSpPr>
                <a:stCxn id="26" idx="3"/>
              </p:cNvCxnSpPr>
              <p:nvPr/>
            </p:nvCxnSpPr>
            <p:spPr>
              <a:xfrm flipV="1">
                <a:off x="7682687" y="2480294"/>
                <a:ext cx="260505" cy="244991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ZoneTexte 32"/>
              <p:cNvSpPr txBox="1"/>
              <p:nvPr/>
            </p:nvSpPr>
            <p:spPr>
              <a:xfrm>
                <a:off x="8174230" y="1613923"/>
                <a:ext cx="17042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Final </a:t>
                </a:r>
                <a:r>
                  <a:rPr lang="fr-FR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focal plane</a:t>
                </a:r>
              </a:p>
            </p:txBody>
          </p:sp>
          <p:cxnSp>
            <p:nvCxnSpPr>
              <p:cNvPr id="34" name="Connecteur droit avec flèche 33"/>
              <p:cNvCxnSpPr/>
              <p:nvPr/>
            </p:nvCxnSpPr>
            <p:spPr>
              <a:xfrm>
                <a:off x="8984445" y="1963567"/>
                <a:ext cx="672864" cy="504327"/>
              </a:xfrm>
              <a:prstGeom prst="straightConnector1">
                <a:avLst/>
              </a:prstGeom>
              <a:ln>
                <a:solidFill>
                  <a:schemeClr val="accent1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5"/>
              <p:cNvCxnSpPr/>
              <p:nvPr/>
            </p:nvCxnSpPr>
            <p:spPr>
              <a:xfrm>
                <a:off x="2792149" y="851404"/>
                <a:ext cx="110366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2444" y="2795832"/>
            <a:ext cx="7593013" cy="17711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High Beam intensity</a:t>
            </a:r>
          </a:p>
          <a:p>
            <a:pPr marL="190500" lvl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High power target : &gt; 1pµA (= 6.10</a:t>
            </a:r>
            <a:r>
              <a:rPr lang="en-GB" sz="1600" baseline="30000" dirty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12</a:t>
            </a: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  <a:sym typeface="Wingdings" charset="2"/>
              </a:rPr>
              <a:t>p/s)</a:t>
            </a:r>
          </a:p>
          <a:p>
            <a:pPr marL="190500" lvl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1600" dirty="0">
                <a:latin typeface="Arial"/>
                <a:cs typeface="Arial"/>
                <a:sym typeface="Wingdings" charset="2"/>
              </a:rPr>
              <a:t>High transmission : 50%</a:t>
            </a:r>
          </a:p>
          <a:p>
            <a:pPr marL="190500" lvl="1">
              <a:lnSpc>
                <a:spcPct val="130000"/>
              </a:lnSpc>
              <a:buFont typeface="Wingdings" charset="2"/>
              <a:buChar char="è"/>
              <a:tabLst>
                <a:tab pos="228600" algn="l"/>
              </a:tabLst>
            </a:pPr>
            <a:r>
              <a:rPr lang="en-GB" sz="1600" dirty="0">
                <a:latin typeface="Arial"/>
                <a:cs typeface="Arial"/>
                <a:sym typeface="Wingdings" charset="2"/>
              </a:rPr>
              <a:t>High Selectivity : &gt; 10</a:t>
            </a:r>
            <a:r>
              <a:rPr lang="en-GB" sz="1600" baseline="30000" dirty="0">
                <a:latin typeface="Arial"/>
                <a:cs typeface="Arial"/>
                <a:sym typeface="Wingdings" charset="2"/>
              </a:rPr>
              <a:t>13</a:t>
            </a:r>
          </a:p>
          <a:p>
            <a:pPr marL="190500" lvl="1">
              <a:lnSpc>
                <a:spcPct val="130000"/>
              </a:lnSpc>
              <a:tabLst>
                <a:tab pos="228600" algn="l"/>
              </a:tabLst>
            </a:pPr>
            <a:endParaRPr lang="en-GB" sz="2000" dirty="0">
              <a:solidFill>
                <a:srgbClr val="FFC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E32D7C7-CD4B-8325-3F45-D1626EBD6FC8}"/>
              </a:ext>
            </a:extLst>
          </p:cNvPr>
          <p:cNvGrpSpPr/>
          <p:nvPr/>
        </p:nvGrpSpPr>
        <p:grpSpPr>
          <a:xfrm>
            <a:off x="9706669" y="2053709"/>
            <a:ext cx="1916623" cy="1926322"/>
            <a:chOff x="3439091" y="4411242"/>
            <a:chExt cx="1916623" cy="1926322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9091" y="4813665"/>
              <a:ext cx="1916623" cy="1523899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3651265" y="4411242"/>
              <a:ext cx="1654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/>
                <a:t>Convergent mode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8E95991-4EDF-37D7-4565-FB97C56782AD}"/>
              </a:ext>
            </a:extLst>
          </p:cNvPr>
          <p:cNvGrpSpPr/>
          <p:nvPr/>
        </p:nvGrpSpPr>
        <p:grpSpPr>
          <a:xfrm>
            <a:off x="8901398" y="4251494"/>
            <a:ext cx="3191211" cy="1946152"/>
            <a:chOff x="8901398" y="4251494"/>
            <a:chExt cx="3191211" cy="194615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1398" y="4607565"/>
              <a:ext cx="3191211" cy="1590081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9626209" y="4251494"/>
              <a:ext cx="20615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i="1" dirty="0"/>
                <a:t>Mass </a:t>
              </a:r>
              <a:r>
                <a:rPr lang="fr-FR" sz="1600" i="1" dirty="0" err="1"/>
                <a:t>Resolution</a:t>
              </a:r>
              <a:r>
                <a:rPr lang="fr-FR" sz="1600" i="1" dirty="0"/>
                <a:t> mode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92444" y="4609519"/>
            <a:ext cx="8538358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42900">
              <a:lnSpc>
                <a:spcPct val="130000"/>
              </a:lnSpc>
              <a:buFont typeface="Wingdings" charset="2"/>
              <a:buChar char="ü"/>
              <a:tabLst>
                <a:tab pos="228600" algn="l"/>
              </a:tabLst>
            </a:pPr>
            <a:r>
              <a:rPr lang="en-GB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 </a:t>
            </a:r>
            <a:r>
              <a:rPr lang="en-GB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Versatility</a:t>
            </a:r>
            <a:endParaRPr lang="en-GB" sz="16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marL="0" lvl="1">
              <a:lnSpc>
                <a:spcPct val="130000"/>
              </a:lnSpc>
              <a:tabLst>
                <a:tab pos="228600" algn="l"/>
              </a:tabLst>
            </a:pPr>
            <a:r>
              <a:rPr lang="en-GB" sz="1600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	2 extreme optical modes defined</a:t>
            </a:r>
            <a:endParaRPr lang="en-GB" sz="1600" dirty="0">
              <a:solidFill>
                <a:srgbClr val="FFC000"/>
              </a:solidFill>
              <a:latin typeface="Arial"/>
              <a:cs typeface="Arial"/>
              <a:sym typeface="Wingdings"/>
            </a:endParaRPr>
          </a:p>
          <a:p>
            <a:pPr marL="342900" lvl="1" indent="-342900">
              <a:lnSpc>
                <a:spcPct val="130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en-GB" sz="1600" dirty="0">
                <a:latin typeface="Arial"/>
                <a:cs typeface="Arial"/>
                <a:sym typeface="Wingdings"/>
              </a:rPr>
              <a:t>	Convergent : Simplest mode for 1</a:t>
            </a:r>
            <a:r>
              <a:rPr lang="en-GB" sz="1600" baseline="30000" dirty="0">
                <a:latin typeface="Arial"/>
                <a:cs typeface="Arial"/>
                <a:sym typeface="Wingdings"/>
              </a:rPr>
              <a:t>st</a:t>
            </a:r>
            <a:r>
              <a:rPr lang="en-GB" sz="1600" dirty="0">
                <a:latin typeface="Arial"/>
                <a:cs typeface="Arial"/>
                <a:sym typeface="Wingdings"/>
              </a:rPr>
              <a:t> </a:t>
            </a:r>
            <a:r>
              <a:rPr lang="en-GB" sz="1600" dirty="0" err="1">
                <a:latin typeface="Arial"/>
                <a:cs typeface="Arial"/>
                <a:sym typeface="Wingdings"/>
              </a:rPr>
              <a:t>expt</a:t>
            </a:r>
            <a:r>
              <a:rPr lang="en-GB" sz="1600" dirty="0">
                <a:latin typeface="Arial"/>
                <a:cs typeface="Arial"/>
                <a:sym typeface="Wingdings"/>
              </a:rPr>
              <a:t>  (</a:t>
            </a:r>
            <a:r>
              <a:rPr lang="fr-FR" sz="1600" dirty="0"/>
              <a:t>𝚫</a:t>
            </a:r>
            <a:r>
              <a:rPr lang="fr-FR" sz="1600" baseline="-25000" dirty="0" err="1"/>
              <a:t>dp</a:t>
            </a:r>
            <a:r>
              <a:rPr lang="fr-FR" sz="1600" baseline="-25000" dirty="0"/>
              <a:t>/p</a:t>
            </a:r>
            <a:r>
              <a:rPr lang="fr-FR" sz="1600" dirty="0"/>
              <a:t>=20%, 𝚫</a:t>
            </a:r>
            <a:r>
              <a:rPr lang="fr-FR" sz="1600" baseline="-25000" dirty="0"/>
              <a:t>𝝦</a:t>
            </a:r>
            <a:r>
              <a:rPr lang="fr-FR" sz="1600" dirty="0"/>
              <a:t>=90mrad, 𝚫</a:t>
            </a:r>
            <a:r>
              <a:rPr lang="fr-FR" sz="1600" baseline="-25000" dirty="0"/>
              <a:t>𝛗</a:t>
            </a:r>
            <a:r>
              <a:rPr lang="fr-FR" sz="1600" dirty="0"/>
              <a:t>=140mrad)</a:t>
            </a:r>
          </a:p>
          <a:p>
            <a:pPr marL="342900" lvl="1" indent="-342900">
              <a:lnSpc>
                <a:spcPct val="130000"/>
              </a:lnSpc>
              <a:buFont typeface="+mj-lt"/>
              <a:buAutoNum type="arabicPeriod"/>
              <a:tabLst>
                <a:tab pos="228600" algn="l"/>
              </a:tabLst>
            </a:pPr>
            <a:r>
              <a:rPr lang="fr-FR" sz="1600" dirty="0">
                <a:latin typeface="Arial"/>
                <a:cs typeface="Arial"/>
                <a:sym typeface="Wingdings"/>
              </a:rPr>
              <a:t>	High mass </a:t>
            </a:r>
            <a:r>
              <a:rPr lang="fr-FR" sz="1600" dirty="0" err="1">
                <a:latin typeface="Arial"/>
                <a:cs typeface="Arial"/>
                <a:sym typeface="Wingdings"/>
              </a:rPr>
              <a:t>res</a:t>
            </a:r>
            <a:r>
              <a:rPr lang="fr-FR" sz="1600" dirty="0">
                <a:latin typeface="Arial"/>
                <a:cs typeface="Arial"/>
                <a:sym typeface="Wingdings"/>
              </a:rPr>
              <a:t>.: </a:t>
            </a:r>
            <a:r>
              <a:rPr lang="mr-IN" sz="1600" dirty="0">
                <a:latin typeface="Arial"/>
                <a:cs typeface="Arial"/>
                <a:sym typeface="Wingdings"/>
              </a:rPr>
              <a:t>M/𝚫M = 505 </a:t>
            </a:r>
            <a:r>
              <a:rPr lang="fr-FR" sz="1600" dirty="0">
                <a:latin typeface="Arial"/>
                <a:cs typeface="Arial"/>
                <a:sym typeface="Wingdings"/>
              </a:rPr>
              <a:t>(</a:t>
            </a:r>
            <a:r>
              <a:rPr lang="fr-FR" sz="1600" dirty="0"/>
              <a:t>𝚫</a:t>
            </a:r>
            <a:r>
              <a:rPr lang="fr-FR" sz="1600" baseline="-25000" dirty="0" err="1"/>
              <a:t>dp</a:t>
            </a:r>
            <a:r>
              <a:rPr lang="fr-FR" sz="1600" baseline="-25000" dirty="0"/>
              <a:t>/p</a:t>
            </a:r>
            <a:r>
              <a:rPr lang="fr-FR" sz="1600" dirty="0"/>
              <a:t>=16%, 𝚫</a:t>
            </a:r>
            <a:r>
              <a:rPr lang="fr-FR" sz="1600" baseline="-25000" dirty="0"/>
              <a:t>𝝦</a:t>
            </a:r>
            <a:r>
              <a:rPr lang="fr-FR" sz="1600" dirty="0"/>
              <a:t>=45mrad, 𝚫</a:t>
            </a:r>
            <a:r>
              <a:rPr lang="fr-FR" sz="1600" baseline="-25000" dirty="0"/>
              <a:t>𝛗</a:t>
            </a:r>
            <a:r>
              <a:rPr lang="fr-FR" sz="1600" dirty="0"/>
              <a:t>=140mrad)</a:t>
            </a:r>
            <a:endParaRPr lang="en-GB" sz="1600" dirty="0">
              <a:latin typeface="Arial"/>
              <a:cs typeface="Arial"/>
              <a:sym typeface="Wingdings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B7B8DF1-92AF-84A6-058B-7814DBEA2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84" y="118302"/>
            <a:ext cx="10801350" cy="1141413"/>
          </a:xfrm>
        </p:spPr>
        <p:txBody>
          <a:bodyPr>
            <a:normAutofit/>
          </a:bodyPr>
          <a:lstStyle/>
          <a:p>
            <a:r>
              <a:rPr lang="fr-FR" dirty="0"/>
              <a:t>Performances</a:t>
            </a:r>
          </a:p>
        </p:txBody>
      </p:sp>
      <p:sp>
        <p:nvSpPr>
          <p:cNvPr id="18" name="Espace réservé de la date 17">
            <a:extLst>
              <a:ext uri="{FF2B5EF4-FFF2-40B4-BE49-F238E27FC236}">
                <a16:creationId xmlns:a16="http://schemas.microsoft.com/office/drawing/2014/main" id="{3828098C-FFF8-2B50-6C71-C04DF44B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0C73D99C-2282-ED85-53C3-2E0F93CB8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5AD0F5F6-7E5D-24B9-E75F-B1D7815B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39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DEA78C2-1263-AA8F-E70B-D7287669E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25" y="0"/>
            <a:ext cx="9632575" cy="6327119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690A6361-9F2E-B339-7290-3B2AFE310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6115" y="108744"/>
            <a:ext cx="10801350" cy="1141413"/>
          </a:xfrm>
        </p:spPr>
        <p:txBody>
          <a:bodyPr/>
          <a:lstStyle/>
          <a:p>
            <a:pPr algn="r"/>
            <a:r>
              <a:rPr lang="fr-FR" dirty="0"/>
              <a:t>S</a:t>
            </a:r>
            <a:r>
              <a:rPr lang="fr-FR" baseline="30000" dirty="0"/>
              <a:t>3</a:t>
            </a:r>
            <a:r>
              <a:rPr lang="fr-FR" dirty="0"/>
              <a:t> for </a:t>
            </a:r>
            <a:r>
              <a:rPr lang="fr-FR" dirty="0" err="1"/>
              <a:t>superheavy</a:t>
            </a:r>
            <a:r>
              <a:rPr lang="fr-FR" dirty="0"/>
              <a:t> </a:t>
            </a:r>
            <a:r>
              <a:rPr lang="fr-FR" dirty="0" err="1"/>
              <a:t>nuclei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0F1E42A-EAFF-C340-8272-7EF3FC8E3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7560CFE-A3B5-3368-71E2-046BA5C4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6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EE4E81D-B5FD-6DCE-290C-0D3D8407DD7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31038" y="1358900"/>
            <a:ext cx="5160962" cy="4140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Designed</a:t>
            </a:r>
            <a:r>
              <a:rPr lang="fr-FR" dirty="0"/>
              <a:t> for fusion-</a:t>
            </a:r>
            <a:r>
              <a:rPr lang="fr-FR" dirty="0" err="1"/>
              <a:t>evaporation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Use high </a:t>
            </a:r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currents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SPIRAL 2 and NEWGAIN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Unique combination of Mass </a:t>
            </a:r>
            <a:r>
              <a:rPr lang="fr-FR" dirty="0" err="1"/>
              <a:t>resolution</a:t>
            </a:r>
            <a:r>
              <a:rPr lang="fr-FR" dirty="0"/>
              <a:t> and high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Study</a:t>
            </a:r>
            <a:r>
              <a:rPr lang="fr-FR" dirty="0"/>
              <a:t> rare isotopes down to </a:t>
            </a:r>
            <a:r>
              <a:rPr lang="fr-FR" dirty="0" err="1"/>
              <a:t>picobarns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BB19770B-C757-495D-6E56-D3965C330068}"/>
              </a:ext>
            </a:extLst>
          </p:cNvPr>
          <p:cNvSpPr txBox="1">
            <a:spLocks/>
          </p:cNvSpPr>
          <p:nvPr/>
        </p:nvSpPr>
        <p:spPr>
          <a:xfrm>
            <a:off x="293753" y="3588708"/>
            <a:ext cx="5160944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SIRIUS/SHEXI for Identification, Excitation &amp;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Schemes</a:t>
            </a:r>
            <a:r>
              <a:rPr lang="fr-FR" dirty="0"/>
              <a:t> (</a:t>
            </a:r>
            <a:r>
              <a:rPr lang="fr-FR" dirty="0" err="1"/>
              <a:t>see</a:t>
            </a:r>
            <a:r>
              <a:rPr lang="fr-FR" dirty="0"/>
              <a:t> A. </a:t>
            </a:r>
            <a:r>
              <a:rPr lang="fr-FR" dirty="0" err="1"/>
              <a:t>Bahini</a:t>
            </a:r>
            <a:r>
              <a:rPr lang="fr-FR" dirty="0"/>
              <a:t> </a:t>
            </a:r>
            <a:r>
              <a:rPr lang="fr-FR" dirty="0" err="1"/>
              <a:t>earlier</a:t>
            </a:r>
            <a:r>
              <a:rPr lang="fr-FR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S3-LEB &amp; SEASON for </a:t>
            </a:r>
            <a:r>
              <a:rPr lang="fr-FR" dirty="0" err="1"/>
              <a:t>Mean</a:t>
            </a:r>
            <a:r>
              <a:rPr lang="fr-FR" dirty="0"/>
              <a:t> charge </a:t>
            </a:r>
            <a:r>
              <a:rPr lang="fr-FR" dirty="0" err="1"/>
              <a:t>radii</a:t>
            </a:r>
            <a:r>
              <a:rPr lang="fr-FR" dirty="0"/>
              <a:t>, Electric and Magnetic moments (</a:t>
            </a:r>
            <a:r>
              <a:rPr lang="fr-FR" dirty="0" err="1"/>
              <a:t>see</a:t>
            </a:r>
            <a:r>
              <a:rPr lang="fr-FR" dirty="0"/>
              <a:t> S. </a:t>
            </a:r>
            <a:r>
              <a:rPr lang="fr-FR" dirty="0" err="1"/>
              <a:t>Geldhof</a:t>
            </a:r>
            <a:r>
              <a:rPr lang="fr-FR" dirty="0"/>
              <a:t> on Thursday </a:t>
            </a:r>
            <a:r>
              <a:rPr lang="fr-FR" dirty="0" err="1"/>
              <a:t>afternoon</a:t>
            </a:r>
            <a:r>
              <a:rPr lang="fr-FR" dirty="0"/>
              <a:t> AI-5)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PILGRIM for mass </a:t>
            </a:r>
            <a:r>
              <a:rPr lang="fr-FR" dirty="0" err="1"/>
              <a:t>measurement</a:t>
            </a:r>
            <a:r>
              <a:rPr lang="fr-FR" dirty="0"/>
              <a:t> &amp;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LRC for ion </a:t>
            </a:r>
            <a:r>
              <a:rPr lang="fr-FR" dirty="0" err="1"/>
              <a:t>mobility</a:t>
            </a:r>
            <a:r>
              <a:rPr lang="fr-FR" dirty="0"/>
              <a:t> (</a:t>
            </a:r>
            <a:r>
              <a:rPr lang="fr-FR" dirty="0" err="1"/>
              <a:t>see</a:t>
            </a:r>
            <a:r>
              <a:rPr lang="fr-FR" dirty="0"/>
              <a:t> M. </a:t>
            </a:r>
            <a:r>
              <a:rPr lang="fr-FR" dirty="0" err="1"/>
              <a:t>Laatiaoui</a:t>
            </a:r>
            <a:r>
              <a:rPr lang="fr-FR" dirty="0"/>
              <a:t> – on Thursday </a:t>
            </a:r>
            <a:r>
              <a:rPr lang="fr-FR" dirty="0" err="1"/>
              <a:t>afternoon</a:t>
            </a:r>
            <a:r>
              <a:rPr lang="fr-FR" dirty="0"/>
              <a:t> AI-5) </a:t>
            </a:r>
          </a:p>
          <a:p>
            <a:r>
              <a:rPr lang="fr-FR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050DDEA-FA93-8A9C-6661-E34A8EF70060}"/>
              </a:ext>
            </a:extLst>
          </p:cNvPr>
          <p:cNvSpPr txBox="1"/>
          <p:nvPr/>
        </p:nvSpPr>
        <p:spPr>
          <a:xfrm>
            <a:off x="293753" y="2565384"/>
            <a:ext cx="37110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Complementary</a:t>
            </a:r>
            <a:r>
              <a:rPr lang="fr-FR" sz="2000" b="1" dirty="0"/>
              <a:t> setups to </a:t>
            </a:r>
            <a:r>
              <a:rPr lang="fr-FR" sz="2000" b="1" dirty="0" err="1"/>
              <a:t>study</a:t>
            </a:r>
            <a:r>
              <a:rPr lang="fr-FR" sz="2000" b="1" dirty="0"/>
              <a:t> </a:t>
            </a:r>
            <a:r>
              <a:rPr lang="fr-FR" sz="2000" b="1" dirty="0" err="1"/>
              <a:t>superheavy</a:t>
            </a:r>
            <a:r>
              <a:rPr lang="fr-FR" sz="2000" b="1" dirty="0"/>
              <a:t> </a:t>
            </a:r>
            <a:r>
              <a:rPr lang="fr-FR" sz="2000" b="1" dirty="0" err="1"/>
              <a:t>nuclei</a:t>
            </a:r>
            <a:r>
              <a:rPr lang="fr-FR" sz="2000" b="1" dirty="0"/>
              <a:t> : </a:t>
            </a:r>
          </a:p>
          <a:p>
            <a:endParaRPr lang="fr-FR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E3CD905-C714-6E46-E342-DF95145B7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</a:p>
        </p:txBody>
      </p:sp>
    </p:spTree>
    <p:extLst>
      <p:ext uri="{BB962C8B-B14F-4D97-AF65-F5344CB8AC3E}">
        <p14:creationId xmlns:p14="http://schemas.microsoft.com/office/powerpoint/2010/main" val="3643394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BD9144-D325-7257-15FF-69F1168A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81" y="64852"/>
            <a:ext cx="10801350" cy="1141413"/>
          </a:xfrm>
        </p:spPr>
        <p:txBody>
          <a:bodyPr/>
          <a:lstStyle/>
          <a:p>
            <a:r>
              <a:rPr lang="fr-FR" dirty="0" err="1"/>
              <a:t>Letters</a:t>
            </a:r>
            <a:r>
              <a:rPr lang="fr-FR" dirty="0"/>
              <a:t> of </a:t>
            </a:r>
            <a:r>
              <a:rPr lang="fr-FR" dirty="0" err="1"/>
              <a:t>intent</a:t>
            </a:r>
            <a:r>
              <a:rPr lang="fr-FR" dirty="0"/>
              <a:t> </a:t>
            </a:r>
            <a:r>
              <a:rPr lang="fr-FR" dirty="0" err="1"/>
              <a:t>proposed</a:t>
            </a:r>
            <a:r>
              <a:rPr lang="fr-FR" dirty="0"/>
              <a:t> in 2018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FC0C05-5BB5-201A-4E86-E9A110EC9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F893FA-A1F5-4CEB-BD13-6F430BAE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743715-32E2-0BC7-9F30-18ABC77E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/>
          </a:p>
        </p:txBody>
      </p:sp>
      <p:graphicFrame>
        <p:nvGraphicFramePr>
          <p:cNvPr id="6" name="Tableau 2">
            <a:extLst>
              <a:ext uri="{FF2B5EF4-FFF2-40B4-BE49-F238E27FC236}">
                <a16:creationId xmlns:a16="http://schemas.microsoft.com/office/drawing/2014/main" id="{C25DEABC-1308-A2F0-181A-6DC4FA8EF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800114"/>
              </p:ext>
            </p:extLst>
          </p:nvPr>
        </p:nvGraphicFramePr>
        <p:xfrm>
          <a:off x="352854" y="1246487"/>
          <a:ext cx="8322939" cy="4365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587">
                  <a:extLst>
                    <a:ext uri="{9D8B030D-6E8A-4147-A177-3AD203B41FA5}">
                      <a16:colId xmlns:a16="http://schemas.microsoft.com/office/drawing/2014/main" val="3114341055"/>
                    </a:ext>
                  </a:extLst>
                </a:gridCol>
                <a:gridCol w="6100385">
                  <a:extLst>
                    <a:ext uri="{9D8B030D-6E8A-4147-A177-3AD203B41FA5}">
                      <a16:colId xmlns:a16="http://schemas.microsoft.com/office/drawing/2014/main" val="740083761"/>
                    </a:ext>
                  </a:extLst>
                </a:gridCol>
                <a:gridCol w="766458">
                  <a:extLst>
                    <a:ext uri="{9D8B030D-6E8A-4147-A177-3AD203B41FA5}">
                      <a16:colId xmlns:a16="http://schemas.microsoft.com/office/drawing/2014/main" val="3706183963"/>
                    </a:ext>
                  </a:extLst>
                </a:gridCol>
                <a:gridCol w="763509">
                  <a:extLst>
                    <a:ext uri="{9D8B030D-6E8A-4147-A177-3AD203B41FA5}">
                      <a16:colId xmlns:a16="http://schemas.microsoft.com/office/drawing/2014/main" val="1599980209"/>
                    </a:ext>
                  </a:extLst>
                </a:gridCol>
              </a:tblGrid>
              <a:tr h="467166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</a:t>
                      </a:r>
                      <a:r>
                        <a:rPr lang="fr-FR" sz="1050" b="0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fr-FR" sz="105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fr-FR" sz="1050" b="0" i="0" u="none" strike="noStrike" baseline="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detection</a:t>
                      </a:r>
                      <a:r>
                        <a:rPr lang="fr-FR" sz="105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system</a:t>
                      </a:r>
                      <a:endParaRPr lang="fr-FR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proposed</a:t>
                      </a:r>
                      <a:r>
                        <a:rPr lang="fr-FR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fr-FR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subject</a:t>
                      </a:r>
                      <a:endParaRPr lang="fr-FR" sz="105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Beamtime</a:t>
                      </a:r>
                      <a:r>
                        <a:rPr lang="fr-FR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A/Q=3</a:t>
                      </a:r>
                    </a:p>
                  </a:txBody>
                  <a:tcPr marL="4599" marR="4599" marT="4599" marB="0" anchor="ctr"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Beamtime</a:t>
                      </a:r>
                      <a:r>
                        <a:rPr lang="fr-FR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A/Q = 7</a:t>
                      </a:r>
                    </a:p>
                  </a:txBody>
                  <a:tcPr marL="4599" marR="4599" marT="4599" marB="0" anchor="ctr">
                    <a:solidFill>
                      <a:srgbClr val="00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59919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 dirty="0">
                          <a:effectLst/>
                        </a:rPr>
                        <a:t>LEB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Determination</a:t>
                      </a:r>
                      <a:r>
                        <a:rPr lang="fr-FR" sz="1050" u="none" strike="noStrike" dirty="0">
                          <a:effectLst/>
                        </a:rPr>
                        <a:t> of </a:t>
                      </a:r>
                      <a:r>
                        <a:rPr lang="fr-FR" sz="1050" u="none" strike="noStrike" dirty="0" err="1">
                          <a:effectLst/>
                        </a:rPr>
                        <a:t>quadrupole</a:t>
                      </a:r>
                      <a:r>
                        <a:rPr lang="fr-FR" sz="1050" u="none" strike="noStrike" dirty="0">
                          <a:effectLst/>
                        </a:rPr>
                        <a:t> moments </a:t>
                      </a:r>
                      <a:r>
                        <a:rPr lang="fr-FR" sz="1050" u="none" strike="noStrike" dirty="0" err="1">
                          <a:effectLst/>
                        </a:rPr>
                        <a:t>along</a:t>
                      </a:r>
                      <a:r>
                        <a:rPr lang="fr-FR" sz="1050" u="none" strike="noStrike" dirty="0">
                          <a:effectLst/>
                        </a:rPr>
                        <a:t> Sb </a:t>
                      </a:r>
                      <a:r>
                        <a:rPr lang="fr-FR" sz="1050" u="none" strike="noStrike" dirty="0" err="1">
                          <a:effectLst/>
                        </a:rPr>
                        <a:t>isotopic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chain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until</a:t>
                      </a:r>
                      <a:r>
                        <a:rPr lang="fr-FR" sz="1050" u="none" strike="noStrike" dirty="0">
                          <a:effectLst/>
                        </a:rPr>
                        <a:t> the proton </a:t>
                      </a:r>
                      <a:r>
                        <a:rPr lang="fr-FR" sz="1050" u="none" strike="noStrike" dirty="0" err="1">
                          <a:effectLst/>
                        </a:rPr>
                        <a:t>drip</a:t>
                      </a:r>
                      <a:r>
                        <a:rPr lang="fr-FR" sz="1050" u="none" strike="noStrike" dirty="0">
                          <a:effectLst/>
                        </a:rPr>
                        <a:t> line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481505034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LEB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>
                          <a:effectLst/>
                        </a:rPr>
                        <a:t>In-</a:t>
                      </a:r>
                      <a:r>
                        <a:rPr lang="fr-FR" sz="1050" u="none" strike="noStrike" dirty="0" err="1">
                          <a:effectLst/>
                        </a:rPr>
                        <a:t>gas</a:t>
                      </a:r>
                      <a:r>
                        <a:rPr lang="fr-FR" sz="1050" u="none" strike="noStrike" dirty="0">
                          <a:effectLst/>
                        </a:rPr>
                        <a:t> laser </a:t>
                      </a:r>
                      <a:r>
                        <a:rPr lang="fr-FR" sz="1050" u="none" strike="noStrike" dirty="0" err="1">
                          <a:effectLst/>
                        </a:rPr>
                        <a:t>ionization</a:t>
                      </a:r>
                      <a:r>
                        <a:rPr lang="fr-FR" sz="1050" u="none" strike="noStrike" dirty="0">
                          <a:effectLst/>
                        </a:rPr>
                        <a:t> and </a:t>
                      </a:r>
                      <a:r>
                        <a:rPr lang="fr-FR" sz="1050" u="none" strike="noStrike" dirty="0" err="1">
                          <a:effectLst/>
                        </a:rPr>
                        <a:t>spectroscopy</a:t>
                      </a:r>
                      <a:r>
                        <a:rPr lang="fr-FR" sz="1050" u="none" strike="noStrike" dirty="0">
                          <a:effectLst/>
                        </a:rPr>
                        <a:t> of </a:t>
                      </a:r>
                      <a:r>
                        <a:rPr lang="fr-FR" sz="1050" u="none" strike="noStrike" baseline="30000" dirty="0">
                          <a:effectLst/>
                        </a:rPr>
                        <a:t>210-213</a:t>
                      </a:r>
                      <a:r>
                        <a:rPr lang="fr-FR" sz="1050" u="none" strike="noStrike" dirty="0">
                          <a:effectLst/>
                        </a:rPr>
                        <a:t>Ac and </a:t>
                      </a:r>
                      <a:r>
                        <a:rPr lang="fr-FR" sz="1050" u="none" strike="noStrike" baseline="30000" dirty="0">
                          <a:effectLst/>
                        </a:rPr>
                        <a:t>213-215</a:t>
                      </a:r>
                      <a:r>
                        <a:rPr lang="fr-FR" sz="1050" u="none" strike="noStrike" dirty="0">
                          <a:effectLst/>
                        </a:rPr>
                        <a:t>Th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3273836882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LEB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>
                          <a:effectLst/>
                        </a:rPr>
                        <a:t>In-</a:t>
                      </a:r>
                      <a:r>
                        <a:rPr lang="fr-FR" sz="1050" u="none" strike="noStrike" dirty="0" err="1">
                          <a:effectLst/>
                        </a:rPr>
                        <a:t>gas</a:t>
                      </a:r>
                      <a:r>
                        <a:rPr lang="fr-FR" sz="1050" u="none" strike="noStrike" dirty="0">
                          <a:effectLst/>
                        </a:rPr>
                        <a:t> laser </a:t>
                      </a:r>
                      <a:r>
                        <a:rPr lang="fr-FR" sz="1050" u="none" strike="noStrike" dirty="0" err="1">
                          <a:effectLst/>
                        </a:rPr>
                        <a:t>ionization</a:t>
                      </a:r>
                      <a:r>
                        <a:rPr lang="fr-FR" sz="1050" u="none" strike="noStrike" dirty="0">
                          <a:effectLst/>
                        </a:rPr>
                        <a:t> and </a:t>
                      </a:r>
                      <a:r>
                        <a:rPr lang="fr-FR" sz="1050" u="none" strike="noStrike" dirty="0" err="1">
                          <a:effectLst/>
                        </a:rPr>
                        <a:t>spectroscopy</a:t>
                      </a:r>
                      <a:r>
                        <a:rPr lang="fr-FR" sz="1050" u="none" strike="noStrike" dirty="0">
                          <a:effectLst/>
                        </a:rPr>
                        <a:t> of </a:t>
                      </a:r>
                      <a:r>
                        <a:rPr lang="fr-FR" sz="1050" u="none" strike="noStrike" dirty="0" err="1">
                          <a:effectLst/>
                        </a:rPr>
                        <a:t>silver</a:t>
                      </a:r>
                      <a:r>
                        <a:rPr lang="fr-FR" sz="1050" u="none" strike="noStrike" dirty="0">
                          <a:effectLst/>
                        </a:rPr>
                        <a:t> isotopes down to (N=Z) </a:t>
                      </a:r>
                      <a:r>
                        <a:rPr lang="fr-FR" sz="1050" u="none" strike="noStrike" baseline="30000" dirty="0">
                          <a:effectLst/>
                        </a:rPr>
                        <a:t>94</a:t>
                      </a:r>
                      <a:r>
                        <a:rPr lang="fr-FR" sz="1050" u="none" strike="noStrike" dirty="0">
                          <a:effectLst/>
                        </a:rPr>
                        <a:t>Ag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2869784532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LEB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>
                          <a:effectLst/>
                        </a:rPr>
                        <a:t>In-</a:t>
                      </a:r>
                      <a:r>
                        <a:rPr lang="fr-FR" sz="1050" u="none" strike="noStrike" dirty="0" err="1">
                          <a:effectLst/>
                        </a:rPr>
                        <a:t>gas</a:t>
                      </a:r>
                      <a:r>
                        <a:rPr lang="fr-FR" sz="1050" u="none" strike="noStrike" dirty="0">
                          <a:effectLst/>
                        </a:rPr>
                        <a:t> laser </a:t>
                      </a:r>
                      <a:r>
                        <a:rPr lang="fr-FR" sz="1050" u="none" strike="noStrike" dirty="0" err="1">
                          <a:effectLst/>
                        </a:rPr>
                        <a:t>ionization</a:t>
                      </a:r>
                      <a:r>
                        <a:rPr lang="fr-FR" sz="1050" u="none" strike="noStrike" dirty="0">
                          <a:effectLst/>
                        </a:rPr>
                        <a:t> and </a:t>
                      </a:r>
                      <a:r>
                        <a:rPr lang="fr-FR" sz="1050" u="none" strike="noStrike" dirty="0" err="1">
                          <a:effectLst/>
                        </a:rPr>
                        <a:t>spectroscopy</a:t>
                      </a:r>
                      <a:r>
                        <a:rPr lang="fr-FR" sz="1050" u="none" strike="noStrike" dirty="0">
                          <a:effectLst/>
                        </a:rPr>
                        <a:t> of nobelium and Lawrencium isotopes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3898999086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 dirty="0">
                          <a:effectLst/>
                        </a:rPr>
                        <a:t>LEB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Search</a:t>
                      </a:r>
                      <a:r>
                        <a:rPr lang="fr-FR" sz="1050" u="none" strike="noStrike" dirty="0">
                          <a:effectLst/>
                        </a:rPr>
                        <a:t> for </a:t>
                      </a:r>
                      <a:r>
                        <a:rPr lang="fr-FR" sz="1050" u="none" strike="noStrike" dirty="0" err="1">
                          <a:effectLst/>
                        </a:rPr>
                        <a:t>octupole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deformation</a:t>
                      </a:r>
                      <a:r>
                        <a:rPr lang="fr-FR" sz="1050" u="none" strike="noStrike" dirty="0">
                          <a:effectLst/>
                        </a:rPr>
                        <a:t> in </a:t>
                      </a:r>
                      <a:r>
                        <a:rPr lang="fr-FR" sz="1050" u="none" strike="noStrike" baseline="30000" dirty="0">
                          <a:effectLst/>
                        </a:rPr>
                        <a:t>225-226</a:t>
                      </a:r>
                      <a:r>
                        <a:rPr lang="fr-FR" sz="1050" u="none" strike="noStrike" dirty="0">
                          <a:effectLst/>
                        </a:rPr>
                        <a:t>U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3474212218"/>
                  </a:ext>
                </a:extLst>
              </a:tr>
              <a:tr h="312855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LEB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>
                          <a:effectLst/>
                        </a:rPr>
                        <a:t>Single-</a:t>
                      </a:r>
                      <a:r>
                        <a:rPr lang="fr-FR" sz="1050" u="none" strike="noStrike" dirty="0" err="1">
                          <a:effectLst/>
                        </a:rPr>
                        <a:t>particle</a:t>
                      </a:r>
                      <a:r>
                        <a:rPr lang="fr-FR" sz="1050" u="none" strike="noStrike" dirty="0">
                          <a:effectLst/>
                        </a:rPr>
                        <a:t> states and proton-neutron interaction in the </a:t>
                      </a:r>
                      <a:r>
                        <a:rPr lang="fr-FR" sz="1050" u="none" strike="noStrike" baseline="30000" dirty="0">
                          <a:effectLst/>
                        </a:rPr>
                        <a:t>100</a:t>
                      </a:r>
                      <a:r>
                        <a:rPr lang="fr-FR" sz="1050" u="none" strike="noStrike" dirty="0">
                          <a:effectLst/>
                        </a:rPr>
                        <a:t>Sn </a:t>
                      </a:r>
                      <a:r>
                        <a:rPr lang="fr-FR" sz="1050" u="none" strike="noStrike" dirty="0" err="1">
                          <a:effectLst/>
                        </a:rPr>
                        <a:t>region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studied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through</a:t>
                      </a:r>
                      <a:r>
                        <a:rPr lang="fr-FR" sz="1050" u="none" strike="noStrike" dirty="0">
                          <a:effectLst/>
                        </a:rPr>
                        <a:t> the neutron </a:t>
                      </a:r>
                      <a:r>
                        <a:rPr lang="fr-FR" sz="1050" u="none" strike="noStrike" dirty="0" err="1">
                          <a:effectLst/>
                        </a:rPr>
                        <a:t>deficient</a:t>
                      </a:r>
                      <a:r>
                        <a:rPr lang="fr-FR" sz="1050" u="none" strike="noStrike" dirty="0">
                          <a:effectLst/>
                        </a:rPr>
                        <a:t> In </a:t>
                      </a:r>
                      <a:r>
                        <a:rPr lang="fr-FR" sz="1050" u="none" strike="noStrike" dirty="0" err="1">
                          <a:effectLst/>
                        </a:rPr>
                        <a:t>nuclei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552089910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LEB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>
                          <a:effectLst/>
                        </a:rPr>
                        <a:t>Mass </a:t>
                      </a:r>
                      <a:r>
                        <a:rPr lang="fr-FR" sz="1050" u="none" strike="noStrike" dirty="0" err="1">
                          <a:effectLst/>
                        </a:rPr>
                        <a:t>measurements</a:t>
                      </a:r>
                      <a:r>
                        <a:rPr lang="fr-FR" sz="1050" u="none" strike="noStrike" dirty="0">
                          <a:effectLst/>
                        </a:rPr>
                        <a:t> and laser </a:t>
                      </a:r>
                      <a:r>
                        <a:rPr lang="fr-FR" sz="1050" u="none" strike="noStrike" dirty="0" err="1">
                          <a:effectLst/>
                        </a:rPr>
                        <a:t>spectroscopy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around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baseline="30000" dirty="0">
                          <a:effectLst/>
                        </a:rPr>
                        <a:t>100</a:t>
                      </a:r>
                      <a:r>
                        <a:rPr lang="fr-FR" sz="1050" u="none" strike="noStrike" dirty="0">
                          <a:effectLst/>
                        </a:rPr>
                        <a:t>Sn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1465476905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LEB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>
                          <a:effectLst/>
                        </a:rPr>
                        <a:t>Mass </a:t>
                      </a:r>
                      <a:r>
                        <a:rPr lang="fr-FR" sz="1050" u="none" strike="noStrike" dirty="0" err="1">
                          <a:effectLst/>
                        </a:rPr>
                        <a:t>measurements</a:t>
                      </a:r>
                      <a:r>
                        <a:rPr lang="fr-FR" sz="1050" u="none" strike="noStrike" dirty="0">
                          <a:effectLst/>
                        </a:rPr>
                        <a:t> and laser </a:t>
                      </a:r>
                      <a:r>
                        <a:rPr lang="fr-FR" sz="1050" u="none" strike="noStrike" dirty="0" err="1">
                          <a:effectLst/>
                        </a:rPr>
                        <a:t>spectroscopy</a:t>
                      </a:r>
                      <a:r>
                        <a:rPr lang="fr-FR" sz="1050" u="none" strike="noStrike" dirty="0">
                          <a:effectLst/>
                        </a:rPr>
                        <a:t> on n-</a:t>
                      </a:r>
                      <a:r>
                        <a:rPr lang="fr-FR" sz="1050" u="none" strike="noStrike" dirty="0" err="1">
                          <a:effectLst/>
                        </a:rPr>
                        <a:t>deficient</a:t>
                      </a:r>
                      <a:r>
                        <a:rPr lang="fr-FR" sz="1050" u="none" strike="noStrike" dirty="0">
                          <a:effectLst/>
                        </a:rPr>
                        <a:t> isotopes in A~80 </a:t>
                      </a:r>
                      <a:r>
                        <a:rPr lang="fr-FR" sz="1050" u="none" strike="noStrike" dirty="0" err="1">
                          <a:effectLst/>
                        </a:rPr>
                        <a:t>region</a:t>
                      </a:r>
                      <a:r>
                        <a:rPr lang="fr-FR" sz="1050" u="none" strike="noStrike" dirty="0">
                          <a:effectLst/>
                        </a:rPr>
                        <a:t> of </a:t>
                      </a:r>
                      <a:r>
                        <a:rPr lang="fr-FR" sz="1050" u="none" strike="noStrike" dirty="0" err="1">
                          <a:effectLst/>
                        </a:rPr>
                        <a:t>deformation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817348059"/>
                  </a:ext>
                </a:extLst>
              </a:tr>
              <a:tr h="2963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LEB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Fundamental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properties</a:t>
                      </a:r>
                      <a:r>
                        <a:rPr lang="fr-FR" sz="1050" u="none" strike="noStrike" dirty="0">
                          <a:effectLst/>
                        </a:rPr>
                        <a:t> of Fermium isotopes </a:t>
                      </a:r>
                      <a:r>
                        <a:rPr lang="fr-FR" sz="1050" u="none" strike="noStrike" dirty="0" err="1">
                          <a:effectLst/>
                        </a:rPr>
                        <a:t>around</a:t>
                      </a:r>
                      <a:r>
                        <a:rPr lang="fr-FR" sz="1050" u="none" strike="noStrike" dirty="0">
                          <a:effectLst/>
                        </a:rPr>
                        <a:t> N=152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352301735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SIRIUS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Detail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study</a:t>
                      </a:r>
                      <a:r>
                        <a:rPr lang="fr-FR" sz="1050" u="none" strike="noStrike" dirty="0">
                          <a:effectLst/>
                        </a:rPr>
                        <a:t> of the K-</a:t>
                      </a:r>
                      <a:r>
                        <a:rPr lang="fr-FR" sz="1050" u="none" strike="noStrike" dirty="0" err="1">
                          <a:effectLst/>
                        </a:rPr>
                        <a:t>Isomer</a:t>
                      </a:r>
                      <a:r>
                        <a:rPr lang="fr-FR" sz="1050" u="none" strike="noStrike" dirty="0">
                          <a:effectLst/>
                        </a:rPr>
                        <a:t> in </a:t>
                      </a:r>
                      <a:r>
                        <a:rPr lang="fr-FR" sz="1050" u="none" strike="noStrike" baseline="30000" dirty="0">
                          <a:effectLst/>
                        </a:rPr>
                        <a:t>256</a:t>
                      </a:r>
                      <a:r>
                        <a:rPr lang="fr-FR" sz="1050" u="none" strike="noStrike" dirty="0">
                          <a:effectLst/>
                        </a:rPr>
                        <a:t>Rf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3335002711"/>
                  </a:ext>
                </a:extLst>
              </a:tr>
              <a:tr h="2963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 dirty="0">
                          <a:effectLst/>
                        </a:rPr>
                        <a:t>SIRIUS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Search</a:t>
                      </a:r>
                      <a:r>
                        <a:rPr lang="fr-FR" sz="1050" u="none" strike="noStrike" dirty="0">
                          <a:effectLst/>
                        </a:rPr>
                        <a:t> for the end of </a:t>
                      </a:r>
                      <a:r>
                        <a:rPr lang="fr-FR" sz="1050" u="none" strike="noStrike" dirty="0" err="1">
                          <a:effectLst/>
                        </a:rPr>
                        <a:t>stability</a:t>
                      </a:r>
                      <a:r>
                        <a:rPr lang="fr-FR" sz="1050" u="none" strike="noStrike" dirty="0">
                          <a:effectLst/>
                        </a:rPr>
                        <a:t> of the No isotopes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84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1669266340"/>
                  </a:ext>
                </a:extLst>
              </a:tr>
              <a:tr h="29631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SIRIUS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Search</a:t>
                      </a:r>
                      <a:r>
                        <a:rPr lang="fr-FR" sz="1050" u="none" strike="noStrike" dirty="0">
                          <a:effectLst/>
                        </a:rPr>
                        <a:t> for new isotopes: </a:t>
                      </a:r>
                      <a:r>
                        <a:rPr lang="fr-FR" sz="1050" u="none" strike="noStrike" baseline="30000" dirty="0">
                          <a:effectLst/>
                        </a:rPr>
                        <a:t>252</a:t>
                      </a:r>
                      <a:r>
                        <a:rPr lang="fr-FR" sz="1050" u="none" strike="noStrike" dirty="0">
                          <a:effectLst/>
                        </a:rPr>
                        <a:t>Rf and </a:t>
                      </a:r>
                      <a:r>
                        <a:rPr lang="fr-FR" sz="1050" u="none" strike="noStrike" baseline="30000" dirty="0">
                          <a:effectLst/>
                        </a:rPr>
                        <a:t>256</a:t>
                      </a:r>
                      <a:r>
                        <a:rPr lang="fr-FR" sz="1050" u="none" strike="noStrike" dirty="0">
                          <a:effectLst/>
                        </a:rPr>
                        <a:t>Rf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108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1957651522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SIRIUS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>
                          <a:effectLst/>
                        </a:rPr>
                        <a:t>Alpha-</a:t>
                      </a:r>
                      <a:r>
                        <a:rPr lang="fr-FR" sz="1050" u="none" strike="noStrike" dirty="0" err="1">
                          <a:effectLst/>
                        </a:rPr>
                        <a:t>decay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specstroscopy</a:t>
                      </a:r>
                      <a:r>
                        <a:rPr lang="fr-FR" sz="1050" u="none" strike="noStrike" dirty="0">
                          <a:effectLst/>
                        </a:rPr>
                        <a:t> of </a:t>
                      </a:r>
                      <a:r>
                        <a:rPr lang="fr-FR" sz="1050" u="none" strike="noStrike" dirty="0" err="1">
                          <a:effectLst/>
                        </a:rPr>
                        <a:t>odd</a:t>
                      </a:r>
                      <a:r>
                        <a:rPr lang="fr-FR" sz="1050" u="none" strike="noStrike" dirty="0">
                          <a:effectLst/>
                        </a:rPr>
                        <a:t>-Z isotopes in fermium </a:t>
                      </a:r>
                      <a:r>
                        <a:rPr lang="fr-FR" sz="1050" u="none" strike="noStrike" dirty="0" err="1">
                          <a:effectLst/>
                        </a:rPr>
                        <a:t>region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126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701027688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SIRIUS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Decay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spectroscopy</a:t>
                      </a:r>
                      <a:r>
                        <a:rPr lang="fr-FR" sz="1050" u="none" strike="noStrike" dirty="0">
                          <a:effectLst/>
                        </a:rPr>
                        <a:t> of </a:t>
                      </a:r>
                      <a:r>
                        <a:rPr lang="fr-FR" sz="1050" u="none" strike="noStrike" baseline="30000" dirty="0">
                          <a:effectLst/>
                        </a:rPr>
                        <a:t>253</a:t>
                      </a:r>
                      <a:r>
                        <a:rPr lang="fr-FR" sz="1050" u="none" strike="noStrike" dirty="0">
                          <a:effectLst/>
                        </a:rPr>
                        <a:t>Rf and </a:t>
                      </a:r>
                      <a:r>
                        <a:rPr lang="fr-FR" sz="1050" u="none" strike="noStrike" baseline="30000" dirty="0">
                          <a:effectLst/>
                        </a:rPr>
                        <a:t>257</a:t>
                      </a:r>
                      <a:r>
                        <a:rPr lang="fr-FR" sz="1050" u="none" strike="noStrike" dirty="0">
                          <a:effectLst/>
                        </a:rPr>
                        <a:t>Sg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2379888999"/>
                  </a:ext>
                </a:extLst>
              </a:tr>
              <a:tr h="19754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SIRIUS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Search</a:t>
                      </a:r>
                      <a:r>
                        <a:rPr lang="fr-FR" sz="1050" u="none" strike="noStrike" dirty="0">
                          <a:effectLst/>
                        </a:rPr>
                        <a:t> for high-K </a:t>
                      </a:r>
                      <a:r>
                        <a:rPr lang="fr-FR" sz="1050" u="none" strike="noStrike" dirty="0" err="1">
                          <a:effectLst/>
                        </a:rPr>
                        <a:t>isomeric</a:t>
                      </a:r>
                      <a:r>
                        <a:rPr lang="fr-FR" sz="1050" u="none" strike="noStrike" dirty="0">
                          <a:effectLst/>
                        </a:rPr>
                        <a:t> states in </a:t>
                      </a:r>
                      <a:r>
                        <a:rPr lang="fr-FR" sz="1050" u="none" strike="noStrike" baseline="30000" dirty="0">
                          <a:effectLst/>
                        </a:rPr>
                        <a:t>260</a:t>
                      </a:r>
                      <a:r>
                        <a:rPr lang="fr-FR" sz="1050" u="none" strike="noStrike" dirty="0">
                          <a:effectLst/>
                        </a:rPr>
                        <a:t>Sg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863442906"/>
                  </a:ext>
                </a:extLst>
              </a:tr>
              <a:tr h="1585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SIRIUS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Search</a:t>
                      </a:r>
                      <a:r>
                        <a:rPr lang="fr-FR" sz="1050" u="none" strike="noStrike" dirty="0">
                          <a:effectLst/>
                        </a:rPr>
                        <a:t> for cluster </a:t>
                      </a:r>
                      <a:r>
                        <a:rPr lang="fr-FR" sz="1050" u="none" strike="noStrike" dirty="0" err="1">
                          <a:effectLst/>
                        </a:rPr>
                        <a:t>radioactivity</a:t>
                      </a:r>
                      <a:r>
                        <a:rPr lang="fr-FR" sz="1050" u="none" strike="noStrike" dirty="0">
                          <a:effectLst/>
                        </a:rPr>
                        <a:t> in the </a:t>
                      </a:r>
                      <a:r>
                        <a:rPr lang="fr-FR" sz="1050" u="none" strike="noStrike" dirty="0" err="1">
                          <a:effectLst/>
                        </a:rPr>
                        <a:t>region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above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baseline="30000" dirty="0">
                          <a:effectLst/>
                        </a:rPr>
                        <a:t>100</a:t>
                      </a:r>
                      <a:r>
                        <a:rPr lang="fr-FR" sz="1050" u="none" strike="noStrike" dirty="0">
                          <a:effectLst/>
                        </a:rPr>
                        <a:t>Sn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727347505"/>
                  </a:ext>
                </a:extLst>
              </a:tr>
              <a:tr h="1585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SIRIUS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>
                          <a:effectLst/>
                        </a:rPr>
                        <a:t>N=162 (</a:t>
                      </a:r>
                      <a:r>
                        <a:rPr lang="fr-FR" sz="1050" u="none" strike="noStrike" dirty="0" err="1">
                          <a:effectLst/>
                        </a:rPr>
                        <a:t>LoI</a:t>
                      </a:r>
                      <a:r>
                        <a:rPr lang="fr-FR" sz="1050" u="none" strike="noStrike" dirty="0">
                          <a:effectLst/>
                        </a:rPr>
                        <a:t>)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189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2056642163"/>
                  </a:ext>
                </a:extLst>
              </a:tr>
              <a:tr h="15854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u="none" strike="noStrike">
                          <a:effectLst/>
                        </a:rPr>
                        <a:t>SIRIUS</a:t>
                      </a:r>
                      <a:endParaRPr lang="fr-FR" sz="105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50" u="none" strike="noStrike" dirty="0" err="1">
                          <a:effectLst/>
                        </a:rPr>
                        <a:t>Reaction</a:t>
                      </a:r>
                      <a:r>
                        <a:rPr lang="fr-FR" sz="1050" u="none" strike="noStrike" dirty="0">
                          <a:effectLst/>
                        </a:rPr>
                        <a:t> </a:t>
                      </a:r>
                      <a:r>
                        <a:rPr lang="fr-FR" sz="1050" u="none" strike="noStrike" dirty="0" err="1">
                          <a:effectLst/>
                        </a:rPr>
                        <a:t>mechanism</a:t>
                      </a:r>
                      <a:endParaRPr lang="fr-FR" sz="105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4599" marR="4599" marT="45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0" i="0" u="none" strike="noStrike" dirty="0"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4599" marR="4599" marT="4599" marB="0" anchor="ctr"/>
                </a:tc>
                <a:extLst>
                  <a:ext uri="{0D108BD9-81ED-4DB2-BD59-A6C34878D82A}">
                    <a16:rowId xmlns:a16="http://schemas.microsoft.com/office/drawing/2014/main" val="9228123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6918F4E-A164-4817-334C-C504222007A9}"/>
                  </a:ext>
                </a:extLst>
              </p:cNvPr>
              <p:cNvSpPr txBox="1"/>
              <p:nvPr/>
            </p:nvSpPr>
            <p:spPr>
              <a:xfrm>
                <a:off x="1121238" y="1733527"/>
                <a:ext cx="5976664" cy="387798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>
                <a:defPPr>
                  <a:defRPr lang="de-DE"/>
                </a:defPPr>
                <a:lvl1pPr>
                  <a:defRPr sz="1200" i="1" u="none"/>
                </a:lvl1pPr>
              </a:lstStyle>
              <a:p>
                <a:r>
                  <a:rPr lang="fr-FR" dirty="0"/>
                  <a:t>2 focal plane </a:t>
                </a:r>
                <a:r>
                  <a:rPr lang="fr-FR" dirty="0" err="1"/>
                  <a:t>detection</a:t>
                </a:r>
                <a:r>
                  <a:rPr lang="fr-FR" dirty="0"/>
                  <a:t> </a:t>
                </a:r>
                <a:r>
                  <a:rPr lang="fr-FR" dirty="0" err="1"/>
                  <a:t>systems</a:t>
                </a:r>
                <a:endParaRPr lang="fr-FR" dirty="0"/>
              </a:p>
              <a:p>
                <a:endParaRPr lang="fr-FR" sz="1050" dirty="0"/>
              </a:p>
              <a:p>
                <a:pPr marL="0" lvl="1">
                  <a:buFont typeface="Arial" panose="020B0604020202020204" pitchFamily="34" charset="0"/>
                  <a:buChar char="•"/>
                  <a:tabLst>
                    <a:tab pos="808270" algn="l"/>
                    <a:tab pos="2624562" algn="l"/>
                  </a:tabLst>
                </a:pPr>
                <a:r>
                  <a:rPr lang="fr-FR" sz="1400" b="0" i="1" u="none" dirty="0">
                    <a:solidFill>
                      <a:srgbClr val="FF0000"/>
                    </a:solidFill>
                  </a:rPr>
                  <a:t> LEB	</a:t>
                </a:r>
                <a:r>
                  <a:rPr lang="fr-FR" sz="1400" b="0" i="1" u="none" dirty="0"/>
                  <a:t>- 11 </a:t>
                </a:r>
                <a:r>
                  <a:rPr lang="fr-FR" sz="1400" b="0" i="1" u="none" dirty="0" err="1"/>
                  <a:t>pre-proposals</a:t>
                </a:r>
                <a:r>
                  <a:rPr lang="fr-FR" sz="1400" b="0" i="1" u="none" dirty="0"/>
                  <a:t> 	</a:t>
                </a:r>
                <a:r>
                  <a:rPr lang="de-DE" sz="1400" b="0" i="1" u="none" dirty="0">
                    <a:solidFill>
                      <a:srgbClr val="0000CC"/>
                    </a:solidFill>
                    <a:sym typeface="Symbol"/>
                  </a:rPr>
                  <a:t> 3 </a:t>
                </a:r>
                <a:r>
                  <a:rPr lang="de-DE" sz="1400" b="0" i="1" u="none" dirty="0" err="1">
                    <a:solidFill>
                      <a:srgbClr val="0000CC"/>
                    </a:solidFill>
                    <a:sym typeface="Symbol"/>
                  </a:rPr>
                  <a:t>months</a:t>
                </a:r>
                <a:r>
                  <a:rPr lang="de-DE" sz="1400" b="0" i="1" u="none" dirty="0">
                    <a:solidFill>
                      <a:srgbClr val="0000CC"/>
                    </a:solidFill>
                    <a:sym typeface="Symbol"/>
                  </a:rPr>
                  <a:t> „day1“ </a:t>
                </a:r>
                <a:r>
                  <a:rPr lang="de-DE" sz="1400" b="0" i="1" u="none" dirty="0" err="1">
                    <a:solidFill>
                      <a:srgbClr val="0000CC"/>
                    </a:solidFill>
                    <a:sym typeface="Symbol"/>
                  </a:rPr>
                  <a:t>program</a:t>
                </a:r>
                <a:endParaRPr lang="fr-FR" sz="1400" b="0" i="1" u="none" dirty="0">
                  <a:solidFill>
                    <a:srgbClr val="0000CC"/>
                  </a:solidFill>
                </a:endParaRPr>
              </a:p>
              <a:p>
                <a:pPr marL="0" lvl="1">
                  <a:buFont typeface="Arial" panose="020B0604020202020204" pitchFamily="34" charset="0"/>
                  <a:buChar char="•"/>
                  <a:tabLst>
                    <a:tab pos="808270" algn="l"/>
                    <a:tab pos="2624562" algn="l"/>
                  </a:tabLst>
                </a:pPr>
                <a:r>
                  <a:rPr lang="fr-FR" sz="1400" b="0" i="1" u="none" dirty="0">
                    <a:solidFill>
                      <a:srgbClr val="FF0000"/>
                    </a:solidFill>
                  </a:rPr>
                  <a:t> SIRIUS	</a:t>
                </a:r>
                <a:r>
                  <a:rPr lang="fr-FR" sz="1400" b="0" i="1" u="none" dirty="0"/>
                  <a:t>- 11 </a:t>
                </a:r>
                <a:r>
                  <a:rPr lang="fr-FR" sz="1400" b="0" i="1" u="none" dirty="0" err="1"/>
                  <a:t>pre-proposals</a:t>
                </a:r>
                <a:r>
                  <a:rPr lang="fr-FR" sz="1400" b="0" i="1" u="none" dirty="0"/>
                  <a:t>	</a:t>
                </a:r>
                <a:r>
                  <a:rPr lang="de-DE" sz="1400" b="0" i="1" u="none" dirty="0">
                    <a:solidFill>
                      <a:srgbClr val="0000CC"/>
                    </a:solidFill>
                    <a:sym typeface="Symbol"/>
                  </a:rPr>
                  <a:t> 3 </a:t>
                </a:r>
                <a:r>
                  <a:rPr lang="de-DE" sz="1400" b="0" i="1" u="none" dirty="0" err="1">
                    <a:solidFill>
                      <a:srgbClr val="0000CC"/>
                    </a:solidFill>
                    <a:sym typeface="Symbol"/>
                  </a:rPr>
                  <a:t>months</a:t>
                </a:r>
                <a:r>
                  <a:rPr lang="de-DE" sz="1400" b="0" i="1" u="none" dirty="0">
                    <a:solidFill>
                      <a:srgbClr val="0000CC"/>
                    </a:solidFill>
                    <a:sym typeface="Symbol"/>
                  </a:rPr>
                  <a:t> „day1“ </a:t>
                </a:r>
                <a:r>
                  <a:rPr lang="de-DE" sz="1400" b="0" i="1" u="none" dirty="0" err="1">
                    <a:solidFill>
                      <a:srgbClr val="0000CC"/>
                    </a:solidFill>
                    <a:sym typeface="Symbol"/>
                  </a:rPr>
                  <a:t>program</a:t>
                </a:r>
                <a:endParaRPr lang="fr-FR" sz="1400" b="0" i="1" u="none" dirty="0"/>
              </a:p>
              <a:p>
                <a:pPr>
                  <a:tabLst>
                    <a:tab pos="1440599" algn="l"/>
                  </a:tabLst>
                </a:pPr>
                <a:endParaRPr lang="fr-FR" sz="1050" dirty="0"/>
              </a:p>
              <a:p>
                <a:r>
                  <a:rPr lang="fr-FR" dirty="0" err="1"/>
                  <a:t>physics</a:t>
                </a:r>
                <a:r>
                  <a:rPr lang="fr-FR" dirty="0"/>
                  <a:t> topics:</a:t>
                </a:r>
              </a:p>
              <a:p>
                <a:endParaRPr lang="fr-FR" dirty="0"/>
              </a:p>
              <a:p>
                <a:pPr marL="619100" lvl="1" indent="-238115">
                  <a:buFont typeface="Arial" panose="020B0604020202020204" pitchFamily="34" charset="0"/>
                  <a:buChar char="•"/>
                </a:pPr>
                <a:r>
                  <a:rPr lang="fr-FR" sz="1600" i="1" u="none" dirty="0">
                    <a:solidFill>
                      <a:srgbClr val="0000FF"/>
                    </a:solidFill>
                  </a:rPr>
                  <a:t>SHN</a:t>
                </a:r>
              </a:p>
              <a:p>
                <a:pPr lvl="2"/>
                <a:r>
                  <a:rPr lang="fr-FR" sz="1000" b="0" i="1" u="none" dirty="0"/>
                  <a:t>basic </a:t>
                </a:r>
                <a:r>
                  <a:rPr lang="fr-FR" sz="1000" b="0" i="1" u="none" dirty="0" err="1"/>
                  <a:t>nuclear</a:t>
                </a:r>
                <a:r>
                  <a:rPr lang="fr-FR" sz="1000" b="0" i="1" u="none" dirty="0"/>
                  <a:t> </a:t>
                </a:r>
                <a:r>
                  <a:rPr lang="fr-FR" sz="1000" b="0" i="1" u="none" dirty="0" err="1"/>
                  <a:t>properties</a:t>
                </a:r>
                <a:r>
                  <a:rPr lang="fr-FR" sz="1000" b="0" i="1" u="none" dirty="0"/>
                  <a:t> (masses, </a:t>
                </a:r>
                <a:r>
                  <a:rPr lang="fr-FR" sz="1000" b="0" i="1" u="none" dirty="0" err="1"/>
                  <a:t>ionization</a:t>
                </a:r>
                <a:r>
                  <a:rPr lang="fr-FR" sz="1000" b="0" i="1" u="none" dirty="0"/>
                  <a:t> </a:t>
                </a:r>
                <a:r>
                  <a:rPr lang="fr-FR" sz="1000" b="0" i="1" u="none" dirty="0" err="1"/>
                  <a:t>potential</a:t>
                </a:r>
                <a:r>
                  <a:rPr lang="fr-FR" sz="1000" b="0" i="1" u="none" dirty="0"/>
                  <a:t>, </a:t>
                </a:r>
                <a:r>
                  <a:rPr lang="fr-FR" sz="1000" b="0" i="1" u="none" dirty="0" err="1"/>
                  <a:t>quadrupole</a:t>
                </a:r>
                <a:r>
                  <a:rPr lang="fr-FR" sz="1000" b="0" i="1" u="none" dirty="0"/>
                  <a:t> moments, </a:t>
                </a:r>
                <a:r>
                  <a:rPr lang="fr-FR" sz="1000" b="0" i="1" u="none" dirty="0" err="1"/>
                  <a:t>radii</a:t>
                </a:r>
                <a:r>
                  <a:rPr lang="fr-FR" sz="1000" b="0" i="1" u="none" dirty="0"/>
                  <a:t> ...)</a:t>
                </a:r>
              </a:p>
              <a:p>
                <a:pPr lvl="2"/>
                <a:r>
                  <a:rPr lang="fr-FR" sz="1000" b="0" i="1" u="none" dirty="0"/>
                  <a:t>K-</a:t>
                </a:r>
                <a:r>
                  <a:rPr lang="fr-FR" sz="1000" b="0" i="1" u="none" dirty="0" err="1"/>
                  <a:t>isomers</a:t>
                </a:r>
                <a:endParaRPr lang="fr-FR" sz="1000" b="0" i="1" u="none" dirty="0"/>
              </a:p>
              <a:p>
                <a:pPr lvl="2"/>
                <a:r>
                  <a:rPr lang="fr-FR" sz="1000" b="0" i="1" u="none" dirty="0"/>
                  <a:t>single </a:t>
                </a:r>
                <a:r>
                  <a:rPr lang="fr-FR" sz="1000" b="0" i="1" u="none" dirty="0" err="1"/>
                  <a:t>partical</a:t>
                </a:r>
                <a:r>
                  <a:rPr lang="fr-FR" sz="1000" b="0" i="1" u="none" dirty="0"/>
                  <a:t> states</a:t>
                </a:r>
              </a:p>
              <a:p>
                <a:pPr lvl="2"/>
                <a:r>
                  <a:rPr lang="fr-FR" sz="1000" b="0" i="1" u="none" dirty="0"/>
                  <a:t>new isotopes </a:t>
                </a:r>
              </a:p>
              <a:p>
                <a:pPr lvl="2"/>
                <a:r>
                  <a:rPr lang="fr-FR" sz="1000" b="0" i="1" u="none" dirty="0" err="1"/>
                  <a:t>odd</a:t>
                </a:r>
                <a:r>
                  <a:rPr lang="fr-FR" sz="1000" b="0" i="1" u="none" dirty="0"/>
                  <a:t>-Z </a:t>
                </a:r>
                <a:r>
                  <a:rPr lang="fr-FR" sz="1000" b="0" i="1" u="none" dirty="0" err="1"/>
                  <a:t>nuclei</a:t>
                </a:r>
                <a:endParaRPr lang="fr-FR" sz="1000" b="0" i="1" u="none" dirty="0"/>
              </a:p>
              <a:p>
                <a:pPr lvl="2"/>
                <a:r>
                  <a:rPr lang="fr-FR" sz="1000" b="0" i="1" u="none" dirty="0" err="1"/>
                  <a:t>reaction</a:t>
                </a:r>
                <a:r>
                  <a:rPr lang="fr-FR" sz="1000" b="0" i="1" u="none" dirty="0"/>
                  <a:t> </a:t>
                </a:r>
                <a:r>
                  <a:rPr lang="fr-FR" sz="1000" b="0" i="1" u="none" dirty="0" err="1"/>
                  <a:t>mechanism</a:t>
                </a:r>
                <a:endParaRPr lang="fr-FR" sz="1000" b="0" i="1" u="none" dirty="0"/>
              </a:p>
              <a:p>
                <a:pPr lvl="2"/>
                <a:r>
                  <a:rPr lang="fr-FR" sz="1000" b="0" i="1" u="none" dirty="0"/>
                  <a:t>N=152, 162</a:t>
                </a:r>
              </a:p>
              <a:p>
                <a:pPr lvl="2"/>
                <a:r>
                  <a:rPr lang="fr-FR" sz="900" b="0" i="1" u="none" dirty="0"/>
                  <a:t>...</a:t>
                </a:r>
                <a:endParaRPr lang="fr-FR" sz="900" i="1" u="none" dirty="0">
                  <a:solidFill>
                    <a:srgbClr val="0000FF"/>
                  </a:solidFill>
                </a:endParaRPr>
              </a:p>
              <a:p>
                <a:pPr marL="619100" lvl="1" indent="-238115">
                  <a:buFont typeface="Arial" panose="020B0604020202020204" pitchFamily="34" charset="0"/>
                  <a:buChar char="•"/>
                </a:pPr>
                <a:r>
                  <a:rPr lang="fr-FR" sz="1600" i="1" u="none" dirty="0">
                    <a:solidFill>
                      <a:srgbClr val="0000FF"/>
                    </a:solidFill>
                  </a:rPr>
                  <a:t>N=Z</a:t>
                </a:r>
              </a:p>
              <a:p>
                <a:pPr lvl="2"/>
                <a:r>
                  <a:rPr lang="fr-FR" sz="1000" b="0" i="1" u="none" dirty="0"/>
                  <a:t>basic </a:t>
                </a:r>
                <a:r>
                  <a:rPr lang="fr-FR" sz="1000" b="0" i="1" u="none" dirty="0" err="1"/>
                  <a:t>nuclear</a:t>
                </a:r>
                <a:r>
                  <a:rPr lang="fr-FR" sz="1000" b="0" i="1" u="none" dirty="0"/>
                  <a:t> </a:t>
                </a:r>
                <a:r>
                  <a:rPr lang="fr-FR" sz="1000" b="0" i="1" u="none" dirty="0" err="1"/>
                  <a:t>properties</a:t>
                </a:r>
                <a:r>
                  <a:rPr lang="fr-FR" sz="1000" b="0" i="1" u="none" dirty="0"/>
                  <a:t> (masses, </a:t>
                </a:r>
                <a:r>
                  <a:rPr lang="fr-FR" sz="1000" b="0" i="1" u="none" dirty="0" err="1"/>
                  <a:t>ionization</a:t>
                </a:r>
                <a:r>
                  <a:rPr lang="fr-FR" sz="1000" b="0" i="1" u="none" dirty="0"/>
                  <a:t> </a:t>
                </a:r>
                <a:r>
                  <a:rPr lang="fr-FR" sz="1000" b="0" i="1" u="none" dirty="0" err="1"/>
                  <a:t>potential</a:t>
                </a:r>
                <a:r>
                  <a:rPr lang="fr-FR" sz="1000" b="0" i="1" u="none" dirty="0"/>
                  <a:t>, </a:t>
                </a:r>
                <a:r>
                  <a:rPr lang="fr-FR" sz="1000" b="0" i="1" u="none" dirty="0" err="1"/>
                  <a:t>quadrupole</a:t>
                </a:r>
                <a:r>
                  <a:rPr lang="fr-FR" sz="1000" b="0" i="1" u="none" dirty="0"/>
                  <a:t> moments, </a:t>
                </a:r>
                <a:r>
                  <a:rPr lang="fr-FR" sz="1000" b="0" i="1" u="none" dirty="0" err="1"/>
                  <a:t>radii</a:t>
                </a:r>
                <a:r>
                  <a:rPr lang="fr-FR" sz="1000" b="0" i="1" u="none" dirty="0"/>
                  <a:t> ...)</a:t>
                </a:r>
              </a:p>
              <a:p>
                <a:pPr lvl="2"/>
                <a:r>
                  <a:rPr lang="fr-FR" sz="1000" b="0" i="1" u="none" dirty="0"/>
                  <a:t>single </a:t>
                </a:r>
                <a:r>
                  <a:rPr lang="fr-FR" sz="1000" b="0" i="1" u="none" dirty="0" err="1"/>
                  <a:t>particle</a:t>
                </a:r>
                <a:r>
                  <a:rPr lang="fr-FR" sz="1000" b="0" i="1" u="none" dirty="0"/>
                  <a:t> states</a:t>
                </a:r>
              </a:p>
              <a:p>
                <a:pPr lvl="2"/>
                <a:r>
                  <a:rPr lang="fr-FR" sz="1000" b="0" i="1" u="none" baseline="30000" dirty="0"/>
                  <a:t>100</a:t>
                </a:r>
                <a:r>
                  <a:rPr lang="fr-FR" sz="1000" b="0" i="1" u="none" dirty="0"/>
                  <a:t>Sn </a:t>
                </a:r>
                <a:r>
                  <a:rPr lang="fr-FR" sz="1000" b="0" i="1" u="none" dirty="0" err="1"/>
                  <a:t>region</a:t>
                </a:r>
                <a:endParaRPr lang="fr-FR" sz="1000" b="0" i="1" u="none" dirty="0"/>
              </a:p>
              <a:p>
                <a:pPr lvl="2"/>
                <a14:m>
                  <m:oMath xmlns:m="http://schemas.openxmlformats.org/officeDocument/2006/math">
                    <m:r>
                      <a:rPr lang="el-GR" sz="1000" b="0" i="1" u="none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fr-FR" sz="1000" b="0" i="1" u="none" dirty="0"/>
                  <a:t>/cluster </a:t>
                </a:r>
                <a:r>
                  <a:rPr lang="fr-FR" sz="1000" b="0" i="1" u="none" dirty="0" err="1"/>
                  <a:t>radioactivity</a:t>
                </a:r>
                <a:endParaRPr lang="fr-FR" sz="1000" b="0" i="1" u="none" dirty="0"/>
              </a:p>
              <a:p>
                <a:pPr lvl="2"/>
                <a:r>
                  <a:rPr lang="fr-FR" sz="1000" b="0" i="1" u="none" dirty="0"/>
                  <a:t>...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6918F4E-A164-4817-334C-C50422200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238" y="1733527"/>
                <a:ext cx="5976664" cy="38779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76200" dist="1016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AC6A1B01-32B1-8467-65CF-C6ABAC05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999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FC2E3-BAC7-E8E4-413B-36D8208EC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13" y="56159"/>
            <a:ext cx="10801350" cy="1141413"/>
          </a:xfrm>
        </p:spPr>
        <p:txBody>
          <a:bodyPr/>
          <a:lstStyle/>
          <a:p>
            <a:r>
              <a:rPr lang="fr-FR" dirty="0" err="1"/>
              <a:t>Letters</a:t>
            </a:r>
            <a:r>
              <a:rPr lang="fr-FR" dirty="0"/>
              <a:t> of </a:t>
            </a:r>
            <a:r>
              <a:rPr lang="fr-FR" dirty="0" err="1"/>
              <a:t>intent</a:t>
            </a:r>
            <a:r>
              <a:rPr lang="fr-FR" dirty="0"/>
              <a:t> </a:t>
            </a:r>
            <a:r>
              <a:rPr lang="fr-FR" dirty="0" err="1"/>
              <a:t>proposed</a:t>
            </a:r>
            <a:r>
              <a:rPr lang="fr-FR" dirty="0"/>
              <a:t> in 2018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2907D4-93AF-D184-1B84-442AC528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3D6EC3-9F07-02A5-2D4D-BFECF71B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/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46E2EEDD-1EC4-B099-3586-2D20B20F278A}"/>
              </a:ext>
            </a:extLst>
          </p:cNvPr>
          <p:cNvGrpSpPr/>
          <p:nvPr/>
        </p:nvGrpSpPr>
        <p:grpSpPr>
          <a:xfrm>
            <a:off x="1089959" y="1052805"/>
            <a:ext cx="10012081" cy="5749036"/>
            <a:chOff x="142545" y="1063198"/>
            <a:chExt cx="9377693" cy="4840575"/>
          </a:xfrm>
        </p:grpSpPr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6" name="Object 9">
                  <a:extLst>
                    <a:ext uri="{FF2B5EF4-FFF2-40B4-BE49-F238E27FC236}">
                      <a16:creationId xmlns:a16="http://schemas.microsoft.com/office/drawing/2014/main" id="{04A243F6-DD4C-7E37-401E-F85B1DC437B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1690" y="1238903"/>
                <a:ext cx="9328548" cy="466487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2" imgW="5777948" imgH="2875722" progId="Origin50.Graph">
                        <p:embed/>
                      </p:oleObj>
                    </mc:Choice>
                    <mc:Fallback>
                      <p:oleObj name="Graph" r:id="rId2" imgW="5777948" imgH="2875722" progId="Origin50.Graph">
                        <p:embed/>
                        <p:pic>
                          <p:nvPicPr>
                            <p:cNvPr id="6" name="Object 9">
                              <a:extLst>
                                <a:ext uri="{FF2B5EF4-FFF2-40B4-BE49-F238E27FC236}">
                                  <a16:creationId xmlns:a16="http://schemas.microsoft.com/office/drawing/2014/main" id="{04A243F6-DD4C-7E37-401E-F85B1DC437B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1690" y="1238903"/>
                              <a:ext cx="9328548" cy="466487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6" name="Object 9">
                  <a:extLst>
                    <a:ext uri="{FF2B5EF4-FFF2-40B4-BE49-F238E27FC236}">
                      <a16:creationId xmlns:a16="http://schemas.microsoft.com/office/drawing/2014/main" id="{04A243F6-DD4C-7E37-401E-F85B1DC437B5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191690" y="1238903"/>
                <a:ext cx="9328548" cy="466487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Graph" r:id="rId4" imgW="5777948" imgH="2875722" progId="Origin50.Graph">
                        <p:embed/>
                      </p:oleObj>
                    </mc:Choice>
                    <mc:Fallback>
                      <p:oleObj name="Graph" r:id="rId4" imgW="5777948" imgH="2875722" progId="Origin50.Graph">
                        <p:embed/>
                        <p:pic>
                          <p:nvPicPr>
                            <p:cNvPr id="6" name="Object 9">
                              <a:extLst>
                                <a:ext uri="{FF2B5EF4-FFF2-40B4-BE49-F238E27FC236}">
                                  <a16:creationId xmlns:a16="http://schemas.microsoft.com/office/drawing/2014/main" id="{04A243F6-DD4C-7E37-401E-F85B1DC437B5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91690" y="1238903"/>
                              <a:ext cx="9328548" cy="466487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p:sp>
          <p:nvSpPr>
            <p:cNvPr id="7" name="Rectangle 13">
              <a:extLst>
                <a:ext uri="{FF2B5EF4-FFF2-40B4-BE49-F238E27FC236}">
                  <a16:creationId xmlns:a16="http://schemas.microsoft.com/office/drawing/2014/main" id="{C17FDA0D-5F21-D241-56C6-1311255A6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43825" y="1126986"/>
              <a:ext cx="107157" cy="3508772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62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8" name="Rectangle 48">
              <a:extLst>
                <a:ext uri="{FF2B5EF4-FFF2-40B4-BE49-F238E27FC236}">
                  <a16:creationId xmlns:a16="http://schemas.microsoft.com/office/drawing/2014/main" id="{331D975C-600F-40F6-82AF-46A53DC2280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44320" y="1128434"/>
              <a:ext cx="107157" cy="3508920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20000"/>
                  </a:srgbClr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62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FA18118E-3C80-9A01-F17F-7EA79F1BBB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297092" y="1126986"/>
              <a:ext cx="107157" cy="3508772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20000"/>
                  </a:srgbClr>
                </a:gs>
                <a:gs pos="100000">
                  <a:srgbClr val="76765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162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pic>
          <p:nvPicPr>
            <p:cNvPr id="10" name="Image 36">
              <a:extLst>
                <a:ext uri="{FF2B5EF4-FFF2-40B4-BE49-F238E27FC236}">
                  <a16:creationId xmlns:a16="http://schemas.microsoft.com/office/drawing/2014/main" id="{48BCCE0C-0E5F-7B60-B992-1CCBD606A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09327" y="1831514"/>
              <a:ext cx="5042281" cy="2781419"/>
            </a:xfrm>
            <a:prstGeom prst="rect">
              <a:avLst/>
            </a:prstGeom>
          </p:spPr>
        </p:pic>
        <p:sp>
          <p:nvSpPr>
            <p:cNvPr id="11" name="Text Box 49">
              <a:extLst>
                <a:ext uri="{FF2B5EF4-FFF2-40B4-BE49-F238E27FC236}">
                  <a16:creationId xmlns:a16="http://schemas.microsoft.com/office/drawing/2014/main" id="{E0BD702F-4A4C-6D18-4751-0C440303D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4032849" y="1123791"/>
              <a:ext cx="328936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750" u="none" dirty="0">
                  <a:solidFill>
                    <a:prstClr val="white"/>
                  </a:solidFill>
                  <a:cs typeface="+mn-cs"/>
                </a:rPr>
                <a:t>152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F535ABA8-BEA9-1D0B-D979-B90BB118E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0411" y="3686829"/>
              <a:ext cx="418704" cy="253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1050" b="0" u="none">
                  <a:solidFill>
                    <a:prstClr val="black"/>
                  </a:solidFill>
                  <a:cs typeface="+mn-cs"/>
                </a:rPr>
                <a:t>E</a:t>
              </a:r>
              <a:r>
                <a:rPr lang="en-GB" sz="1050" b="0" u="none" baseline="-25000">
                  <a:solidFill>
                    <a:prstClr val="black"/>
                  </a:solidFill>
                  <a:cs typeface="+mn-cs"/>
                </a:rPr>
                <a:t>shell</a:t>
              </a:r>
              <a:endParaRPr lang="en-GB" sz="1050" b="0" u="none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CED2A843-AEF6-26AB-488D-534D8B3824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9541" y="4603592"/>
              <a:ext cx="979755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GB" sz="750" b="0" i="1" u="none" dirty="0">
                  <a:solidFill>
                    <a:srgbClr val="0000CC"/>
                  </a:solidFill>
                  <a:cs typeface="+mn-cs"/>
                </a:rPr>
                <a:t>Calc.: A. </a:t>
              </a:r>
              <a:r>
                <a:rPr lang="en-GB" sz="750" b="0" i="1" u="none" dirty="0" err="1">
                  <a:solidFill>
                    <a:srgbClr val="0000CC"/>
                  </a:solidFill>
                  <a:cs typeface="+mn-cs"/>
                </a:rPr>
                <a:t>Sobiszewski</a:t>
              </a:r>
              <a:endParaRPr lang="en-GB" sz="750" b="0" i="1" u="none" dirty="0">
                <a:solidFill>
                  <a:srgbClr val="0000CC"/>
                </a:solidFill>
                <a:cs typeface="+mn-cs"/>
              </a:endParaRPr>
            </a:p>
          </p:txBody>
        </p:sp>
        <p:sp>
          <p:nvSpPr>
            <p:cNvPr id="14" name="Text Box 21">
              <a:extLst>
                <a:ext uri="{FF2B5EF4-FFF2-40B4-BE49-F238E27FC236}">
                  <a16:creationId xmlns:a16="http://schemas.microsoft.com/office/drawing/2014/main" id="{E4304EFA-1225-260B-ECDB-836E95566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0748" y="1540133"/>
              <a:ext cx="328936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750" u="none">
                  <a:solidFill>
                    <a:prstClr val="white"/>
                  </a:solidFill>
                  <a:cs typeface="+mn-cs"/>
                </a:rPr>
                <a:t>120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1106B490-E85A-48B3-ECA4-ED0D8556BF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8279" y="2261652"/>
              <a:ext cx="328936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750" u="none">
                  <a:solidFill>
                    <a:prstClr val="white"/>
                  </a:solidFill>
                  <a:cs typeface="+mn-cs"/>
                </a:rPr>
                <a:t>114</a:t>
              </a:r>
            </a:p>
          </p:txBody>
        </p:sp>
        <p:sp>
          <p:nvSpPr>
            <p:cNvPr id="16" name="Text Box 23">
              <a:extLst>
                <a:ext uri="{FF2B5EF4-FFF2-40B4-BE49-F238E27FC236}">
                  <a16:creationId xmlns:a16="http://schemas.microsoft.com/office/drawing/2014/main" id="{2262F918-0A9C-575F-0F3A-4E2906FA31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8925" y="2943880"/>
              <a:ext cx="328936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750" u="none">
                  <a:solidFill>
                    <a:prstClr val="white"/>
                  </a:solidFill>
                  <a:cs typeface="+mn-cs"/>
                </a:rPr>
                <a:t>108</a:t>
              </a:r>
            </a:p>
          </p:txBody>
        </p:sp>
        <p:sp>
          <p:nvSpPr>
            <p:cNvPr id="17" name="Text Box 25">
              <a:extLst>
                <a:ext uri="{FF2B5EF4-FFF2-40B4-BE49-F238E27FC236}">
                  <a16:creationId xmlns:a16="http://schemas.microsoft.com/office/drawing/2014/main" id="{6F71AD6B-B698-2EC4-2469-64BA57754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5186202" y="1130864"/>
              <a:ext cx="328936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750" u="none">
                  <a:solidFill>
                    <a:prstClr val="white"/>
                  </a:solidFill>
                  <a:cs typeface="+mn-cs"/>
                </a:rPr>
                <a:t>162</a:t>
              </a:r>
            </a:p>
          </p:txBody>
        </p:sp>
        <p:sp>
          <p:nvSpPr>
            <p:cNvPr id="18" name="Text Box 24">
              <a:extLst>
                <a:ext uri="{FF2B5EF4-FFF2-40B4-BE49-F238E27FC236}">
                  <a16:creationId xmlns:a16="http://schemas.microsoft.com/office/drawing/2014/main" id="{5E08EA70-D133-1C30-94DF-6198CE6A51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7635316" y="1129673"/>
              <a:ext cx="328936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b="1" u="sng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 u="sng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DE" sz="750" u="none" dirty="0">
                  <a:solidFill>
                    <a:prstClr val="white"/>
                  </a:solidFill>
                  <a:cs typeface="+mn-cs"/>
                </a:rPr>
                <a:t>184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972CB44-9581-C63E-7FF9-F58439A4024E}"/>
                </a:ext>
              </a:extLst>
            </p:cNvPr>
            <p:cNvSpPr/>
            <p:nvPr/>
          </p:nvSpPr>
          <p:spPr bwMode="auto">
            <a:xfrm>
              <a:off x="4144284" y="3920684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F6F153-8105-D484-CF77-9602BD2DDD90}"/>
                </a:ext>
              </a:extLst>
            </p:cNvPr>
            <p:cNvSpPr/>
            <p:nvPr/>
          </p:nvSpPr>
          <p:spPr bwMode="auto">
            <a:xfrm>
              <a:off x="4147797" y="3461516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B15CC22-37F6-D98C-7A7C-EBAC729BE27D}"/>
                </a:ext>
              </a:extLst>
            </p:cNvPr>
            <p:cNvSpPr/>
            <p:nvPr/>
          </p:nvSpPr>
          <p:spPr bwMode="auto">
            <a:xfrm>
              <a:off x="4375200" y="3230500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84FE0B8-D501-E29A-4F1D-4139A24AC2D3}"/>
                </a:ext>
              </a:extLst>
            </p:cNvPr>
            <p:cNvSpPr/>
            <p:nvPr/>
          </p:nvSpPr>
          <p:spPr bwMode="auto">
            <a:xfrm>
              <a:off x="4040604" y="3576380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8D6604-7BB8-7C06-F220-1BCDFE4B0741}"/>
                </a:ext>
              </a:extLst>
            </p:cNvPr>
            <p:cNvSpPr/>
            <p:nvPr/>
          </p:nvSpPr>
          <p:spPr bwMode="auto">
            <a:xfrm>
              <a:off x="3681816" y="3461516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A4E2531-FF2D-6A2A-D216-BB53F2F8C95E}"/>
                </a:ext>
              </a:extLst>
            </p:cNvPr>
            <p:cNvSpPr/>
            <p:nvPr/>
          </p:nvSpPr>
          <p:spPr bwMode="auto">
            <a:xfrm>
              <a:off x="3799641" y="3467658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0BBB5A2-53CD-5314-323E-F7313B1DCCB6}"/>
                </a:ext>
              </a:extLst>
            </p:cNvPr>
            <p:cNvSpPr/>
            <p:nvPr/>
          </p:nvSpPr>
          <p:spPr bwMode="auto">
            <a:xfrm>
              <a:off x="4031258" y="3234857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992C5D-B54C-A2E9-25F3-A4103B8FBEFA}"/>
                </a:ext>
              </a:extLst>
            </p:cNvPr>
            <p:cNvSpPr/>
            <p:nvPr/>
          </p:nvSpPr>
          <p:spPr bwMode="auto">
            <a:xfrm>
              <a:off x="3222020" y="3808821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BCDE9B7-9A16-2B98-5984-92B461D55951}"/>
                </a:ext>
              </a:extLst>
            </p:cNvPr>
            <p:cNvSpPr/>
            <p:nvPr/>
          </p:nvSpPr>
          <p:spPr bwMode="auto">
            <a:xfrm>
              <a:off x="3917900" y="3577625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6C24E7-1CC2-4D91-EEC4-78D29B9CE7BC}"/>
                </a:ext>
              </a:extLst>
            </p:cNvPr>
            <p:cNvSpPr/>
            <p:nvPr/>
          </p:nvSpPr>
          <p:spPr bwMode="auto">
            <a:xfrm>
              <a:off x="3922979" y="3345327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E6A86E9-401F-8CBE-1B4F-09FDA051BFB5}"/>
                </a:ext>
              </a:extLst>
            </p:cNvPr>
            <p:cNvSpPr/>
            <p:nvPr/>
          </p:nvSpPr>
          <p:spPr bwMode="auto">
            <a:xfrm>
              <a:off x="5305629" y="2994412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8285C5-EBBB-4BBC-33FC-FF632DF967CB}"/>
                </a:ext>
              </a:extLst>
            </p:cNvPr>
            <p:cNvSpPr/>
            <p:nvPr/>
          </p:nvSpPr>
          <p:spPr bwMode="auto">
            <a:xfrm>
              <a:off x="5537647" y="2532618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8F215A1-F267-A19A-889E-6644DAE52814}"/>
                </a:ext>
              </a:extLst>
            </p:cNvPr>
            <p:cNvSpPr/>
            <p:nvPr/>
          </p:nvSpPr>
          <p:spPr bwMode="auto">
            <a:xfrm>
              <a:off x="5775580" y="2763647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2" name="AutoShape 5">
              <a:extLst>
                <a:ext uri="{FF2B5EF4-FFF2-40B4-BE49-F238E27FC236}">
                  <a16:creationId xmlns:a16="http://schemas.microsoft.com/office/drawing/2014/main" id="{ACEC2531-C138-5E08-3AB8-51340E4A2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45" y="1507946"/>
              <a:ext cx="636245" cy="331373"/>
            </a:xfrm>
            <a:prstGeom prst="roundRect">
              <a:avLst>
                <a:gd name="adj" fmla="val 1213"/>
              </a:avLst>
            </a:prstGeom>
            <a:solidFill>
              <a:schemeClr val="bg1"/>
            </a:solidFill>
            <a:ln>
              <a:noFill/>
            </a:ln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i="1" u="none" dirty="0">
                  <a:solidFill>
                    <a:srgbClr val="FF2600"/>
                  </a:solidFill>
                  <a:latin typeface="Calibri Light" panose="020F0302020204030204"/>
                  <a:cs typeface="+mn-cs"/>
                </a:rPr>
                <a:t>SIRIUS </a:t>
              </a:r>
            </a:p>
          </p:txBody>
        </p:sp>
        <p:sp>
          <p:nvSpPr>
            <p:cNvPr id="33" name="Ellipse 7">
              <a:extLst>
                <a:ext uri="{FF2B5EF4-FFF2-40B4-BE49-F238E27FC236}">
                  <a16:creationId xmlns:a16="http://schemas.microsoft.com/office/drawing/2014/main" id="{757C2A0F-A0E0-AFED-F822-D277DB12478A}"/>
                </a:ext>
              </a:extLst>
            </p:cNvPr>
            <p:cNvSpPr/>
            <p:nvPr/>
          </p:nvSpPr>
          <p:spPr bwMode="auto">
            <a:xfrm rot="20089950">
              <a:off x="3064066" y="3036482"/>
              <a:ext cx="2431335" cy="1377029"/>
            </a:xfrm>
            <a:prstGeom prst="ellipse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outerShdw dist="107763" dir="2700000" algn="ctr" rotWithShape="0">
                <a:schemeClr val="bg2">
                  <a:alpha val="50000"/>
                </a:schemeClr>
              </a:outerShd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 u="none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4" name="Ellipse 7">
              <a:extLst>
                <a:ext uri="{FF2B5EF4-FFF2-40B4-BE49-F238E27FC236}">
                  <a16:creationId xmlns:a16="http://schemas.microsoft.com/office/drawing/2014/main" id="{3A389131-BDBC-BE91-C302-825619CF2191}"/>
                </a:ext>
              </a:extLst>
            </p:cNvPr>
            <p:cNvSpPr/>
            <p:nvPr/>
          </p:nvSpPr>
          <p:spPr bwMode="auto">
            <a:xfrm rot="20016152">
              <a:off x="2975298" y="2063811"/>
              <a:ext cx="4714309" cy="2132110"/>
            </a:xfrm>
            <a:prstGeom prst="ellips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FF85FF">
                  <a:alpha val="40000"/>
                </a:srgbClr>
              </a:glow>
              <a:outerShdw dist="107763" dir="2700000" algn="ctr" rotWithShape="0">
                <a:schemeClr val="bg2">
                  <a:alpha val="50000"/>
                </a:schemeClr>
              </a:outerShd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US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A4E9FC0-2D80-C549-B539-EC67FDFEA576}"/>
                </a:ext>
              </a:extLst>
            </p:cNvPr>
            <p:cNvSpPr/>
            <p:nvPr/>
          </p:nvSpPr>
          <p:spPr bwMode="auto">
            <a:xfrm>
              <a:off x="3681634" y="3691076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50B880B-DD1E-09CE-21C1-44C5DB102FCA}"/>
                </a:ext>
              </a:extLst>
            </p:cNvPr>
            <p:cNvSpPr/>
            <p:nvPr/>
          </p:nvSpPr>
          <p:spPr bwMode="auto">
            <a:xfrm>
              <a:off x="3562982" y="3691076"/>
              <a:ext cx="103680" cy="103680"/>
            </a:xfrm>
            <a:prstGeom prst="rect">
              <a:avLst/>
            </a:prstGeom>
            <a:noFill/>
            <a:ln w="63500" cap="flat" cmpd="sng" algn="ctr">
              <a:solidFill>
                <a:srgbClr val="30F9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rgbClr val="00B0F0">
                  <a:alpha val="40000"/>
                </a:srgbClr>
              </a:glow>
              <a:softEdge rad="25400"/>
            </a:effectLst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773" fontAlgn="auto">
                <a:spcBef>
                  <a:spcPts val="0"/>
                </a:spcBef>
                <a:spcAft>
                  <a:spcPts val="0"/>
                </a:spcAft>
              </a:pPr>
              <a:endParaRPr lang="en-GB" sz="1350" b="0" u="none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C78C00E-A8E3-78FD-02F9-54E1F89F2B46}"/>
                </a:ext>
              </a:extLst>
            </p:cNvPr>
            <p:cNvSpPr/>
            <p:nvPr/>
          </p:nvSpPr>
          <p:spPr>
            <a:xfrm>
              <a:off x="792680" y="3276659"/>
              <a:ext cx="2129902" cy="571951"/>
            </a:xfrm>
            <a:prstGeom prst="rect">
              <a:avLst/>
            </a:prstGeom>
            <a:solidFill>
              <a:srgbClr val="FFFFFF"/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b="0" i="1" u="none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Limits of stability/isomers </a:t>
              </a:r>
            </a:p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i="1" u="none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250,249,…</a:t>
              </a:r>
              <a:r>
                <a:rPr lang="en-US" sz="1350" i="1" u="none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No</a:t>
              </a:r>
              <a:endParaRPr lang="en-GB" sz="1350" b="0" i="1" u="none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98F7A76-5D4A-7B40-CC8A-6DECC710CC27}"/>
                </a:ext>
              </a:extLst>
            </p:cNvPr>
            <p:cNvSpPr/>
            <p:nvPr/>
          </p:nvSpPr>
          <p:spPr>
            <a:xfrm>
              <a:off x="1512691" y="2480326"/>
              <a:ext cx="2073167" cy="571951"/>
            </a:xfrm>
            <a:prstGeom prst="rect">
              <a:avLst/>
            </a:prstGeom>
            <a:solidFill>
              <a:srgbClr val="FFFFFF"/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b="0" i="1" u="none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Search for new isotopes</a:t>
              </a:r>
            </a:p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i="1" u="none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252</a:t>
              </a:r>
              <a:r>
                <a:rPr lang="en-US" sz="1350" i="1" u="none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Rf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B2D8979-C339-FEF1-8378-8E1B4C7EB0B9}"/>
                </a:ext>
              </a:extLst>
            </p:cNvPr>
            <p:cNvSpPr/>
            <p:nvPr/>
          </p:nvSpPr>
          <p:spPr>
            <a:xfrm>
              <a:off x="191690" y="4225085"/>
              <a:ext cx="2843043" cy="571951"/>
            </a:xfrm>
            <a:prstGeom prst="rect">
              <a:avLst/>
            </a:prstGeom>
            <a:solidFill>
              <a:srgbClr val="FFFFFF"/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b="0" i="1" u="none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Odd Z isotopes – nuclear structure </a:t>
              </a:r>
            </a:p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i="1" u="none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fermium region</a:t>
              </a:r>
              <a:endParaRPr lang="en-GB" sz="1350" b="0" i="1" u="none" dirty="0">
                <a:solidFill>
                  <a:prstClr val="black"/>
                </a:solidFill>
                <a:latin typeface="Calibri" panose="020F0502020204030204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7A20C45-DCF3-9F09-02AC-73DF49A78521}"/>
                </a:ext>
              </a:extLst>
            </p:cNvPr>
            <p:cNvSpPr/>
            <p:nvPr/>
          </p:nvSpPr>
          <p:spPr>
            <a:xfrm>
              <a:off x="3458683" y="1701906"/>
              <a:ext cx="1103213" cy="571951"/>
            </a:xfrm>
            <a:prstGeom prst="rect">
              <a:avLst/>
            </a:prstGeom>
            <a:solidFill>
              <a:srgbClr val="FFFFFF"/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b="0" i="1" u="none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Isomers</a:t>
              </a:r>
            </a:p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i="1" u="none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254</a:t>
              </a:r>
              <a:r>
                <a:rPr lang="en-US" sz="1350" i="1" u="none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Rf, </a:t>
              </a:r>
              <a:r>
                <a:rPr lang="en-US" sz="1350" i="1" u="none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260</a:t>
              </a:r>
              <a:r>
                <a:rPr lang="en-US" sz="1350" i="1" u="none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Sg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FC5D270-5D78-E4EB-D14A-08E0F036AC91}"/>
                </a:ext>
              </a:extLst>
            </p:cNvPr>
            <p:cNvSpPr/>
            <p:nvPr/>
          </p:nvSpPr>
          <p:spPr>
            <a:xfrm>
              <a:off x="3123811" y="4643692"/>
              <a:ext cx="1068840" cy="602505"/>
            </a:xfrm>
            <a:prstGeom prst="rect">
              <a:avLst/>
            </a:prstGeom>
            <a:solidFill>
              <a:srgbClr val="BEF2FF"/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i="1" u="none" dirty="0">
                  <a:solidFill>
                    <a:srgbClr val="0432FF"/>
                  </a:solidFill>
                  <a:latin typeface="Calibri" panose="020F0502020204030204"/>
                  <a:cs typeface="+mn-cs"/>
                </a:rPr>
                <a:t>“day 1”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i="1" u="none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with injector  </a:t>
              </a:r>
            </a:p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i="1" u="none" dirty="0">
                  <a:solidFill>
                    <a:prstClr val="black"/>
                  </a:solidFill>
                  <a:latin typeface="Calibri" panose="020F0502020204030204"/>
                  <a:cs typeface="+mn-cs"/>
                </a:rPr>
                <a:t>A/Q=3</a:t>
              </a:r>
            </a:p>
          </p:txBody>
        </p:sp>
        <p:sp>
          <p:nvSpPr>
            <p:cNvPr id="42" name="AutoShape 5">
              <a:extLst>
                <a:ext uri="{FF2B5EF4-FFF2-40B4-BE49-F238E27FC236}">
                  <a16:creationId xmlns:a16="http://schemas.microsoft.com/office/drawing/2014/main" id="{FDC040C7-7888-9E95-F80E-790814D043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46" y="2015976"/>
              <a:ext cx="636244" cy="335450"/>
            </a:xfrm>
            <a:prstGeom prst="roundRect">
              <a:avLst>
                <a:gd name="adj" fmla="val 121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i="1" u="none" dirty="0">
                  <a:solidFill>
                    <a:srgbClr val="FF2600"/>
                  </a:solidFill>
                  <a:latin typeface="Calibri Light" panose="020F0302020204030204"/>
                  <a:cs typeface="+mn-cs"/>
                </a:rPr>
                <a:t>S</a:t>
              </a:r>
              <a:r>
                <a:rPr lang="en-GB" sz="1350" i="1" u="none" baseline="30000" dirty="0">
                  <a:solidFill>
                    <a:srgbClr val="FF2600"/>
                  </a:solidFill>
                  <a:latin typeface="Calibri Light" panose="020F0302020204030204"/>
                  <a:cs typeface="+mn-cs"/>
                </a:rPr>
                <a:t>3</a:t>
              </a:r>
              <a:r>
                <a:rPr lang="en-GB" sz="1350" i="1" u="none" dirty="0">
                  <a:solidFill>
                    <a:srgbClr val="FF2600"/>
                  </a:solidFill>
                  <a:latin typeface="Calibri Light" panose="020F0302020204030204"/>
                  <a:cs typeface="+mn-cs"/>
                </a:rPr>
                <a:t> LEB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46A64EF-F5FF-6D7F-FD1C-BC3B9648E4F9}"/>
                </a:ext>
              </a:extLst>
            </p:cNvPr>
            <p:cNvSpPr/>
            <p:nvPr/>
          </p:nvSpPr>
          <p:spPr>
            <a:xfrm>
              <a:off x="5458401" y="3711385"/>
              <a:ext cx="2794743" cy="84382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b="0" i="1" u="none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Atomic spectroscopy </a:t>
              </a:r>
            </a:p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b="0" i="1" u="none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(isomers, shapes and moments)</a:t>
              </a:r>
            </a:p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i="1" u="none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fermium isotopes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256BE82-4E5A-B494-D02B-76B84A5189E8}"/>
                </a:ext>
              </a:extLst>
            </p:cNvPr>
            <p:cNvSpPr/>
            <p:nvPr/>
          </p:nvSpPr>
          <p:spPr>
            <a:xfrm>
              <a:off x="6062388" y="2779293"/>
              <a:ext cx="3057541" cy="7797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b="0" i="1" u="none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relativistic effects and the architecture of the periodic table</a:t>
              </a:r>
            </a:p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i="1" u="none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rutherfordium/dubnium isotopes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CD2A7F9-F15D-D879-51A6-E55D5C6A365D}"/>
                    </a:ext>
                  </a:extLst>
                </p:cNvPr>
                <p:cNvSpPr/>
                <p:nvPr/>
              </p:nvSpPr>
              <p:spPr>
                <a:xfrm>
                  <a:off x="7190958" y="1065182"/>
                  <a:ext cx="1507496" cy="952346"/>
                </a:xfrm>
                <a:prstGeom prst="rect">
                  <a:avLst/>
                </a:prstGeom>
                <a:solidFill>
                  <a:srgbClr val="FFC0D2"/>
                </a:solidFill>
                <a:effectLst>
                  <a:outerShdw blurRad="889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50" i="1" u="none" dirty="0">
                      <a:solidFill>
                        <a:srgbClr val="FF2600"/>
                      </a:solidFill>
                      <a:latin typeface="Calibri" panose="020F0502020204030204"/>
                      <a:cs typeface="+mn-cs"/>
                    </a:rPr>
                    <a:t>beyond</a:t>
                  </a:r>
                </a:p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50" i="1" u="none" dirty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with NEWGAIN </a:t>
                  </a:r>
                </a:p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50" i="1" u="none" dirty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2029</a:t>
                  </a:r>
                </a:p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350" i="1" u="none" dirty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+ SC source</a:t>
                  </a:r>
                </a:p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 xmlns:m="http://schemas.openxmlformats.org/officeDocument/2006/math">
                      <m:r>
                        <a:rPr lang="en-US" sz="1350" b="0" i="1" u="none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  <a:sym typeface="Symbol" pitchFamily="18" charset="2"/>
                        </a:rPr>
                        <m:t>≥</m:t>
                      </m:r>
                    </m:oMath>
                  </a14:m>
                  <a:r>
                    <a:rPr lang="en-GB" sz="1350" i="1" u="none" dirty="0">
                      <a:solidFill>
                        <a:prstClr val="black"/>
                      </a:solidFill>
                      <a:latin typeface="Calibri" panose="020F0502020204030204"/>
                      <a:cs typeface="+mn-cs"/>
                    </a:rPr>
                    <a:t> 2030</a:t>
                  </a:r>
                </a:p>
              </p:txBody>
            </p:sp>
          </mc:Choice>
          <mc:Fallback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BCD2A7F9-F15D-D879-51A6-E55D5C6A36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0958" y="1065182"/>
                  <a:ext cx="1507496" cy="95234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effectLst>
                  <a:outerShdw blurRad="88900" dist="889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2343775-3DF6-8EDF-228D-F9A331D9DCE4}"/>
                </a:ext>
              </a:extLst>
            </p:cNvPr>
            <p:cNvSpPr/>
            <p:nvPr/>
          </p:nvSpPr>
          <p:spPr>
            <a:xfrm>
              <a:off x="4741208" y="4718818"/>
              <a:ext cx="2626308" cy="57195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b="0" i="1" u="none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Octupole deformation</a:t>
              </a:r>
            </a:p>
            <a:p>
              <a:pPr algn="just" defTabSz="685800" fontAlgn="auto">
                <a:spcBef>
                  <a:spcPts val="0"/>
                </a:spcBef>
                <a:spcAft>
                  <a:spcPts val="450"/>
                </a:spcAft>
              </a:pPr>
              <a:r>
                <a:rPr lang="en-US" sz="1350" i="1" u="none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uranium region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792AC1D-8681-D57E-83C3-0B4A2729A6C1}"/>
                </a:ext>
              </a:extLst>
            </p:cNvPr>
            <p:cNvSpPr/>
            <p:nvPr/>
          </p:nvSpPr>
          <p:spPr>
            <a:xfrm>
              <a:off x="142545" y="1126383"/>
              <a:ext cx="1925527" cy="3000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50" i="1" u="none" dirty="0">
                  <a:solidFill>
                    <a:srgbClr val="0432FF"/>
                  </a:solidFill>
                  <a:latin typeface="+mj-lt"/>
                  <a:cs typeface="+mn-cs"/>
                </a:rPr>
                <a:t>”day1 ” - preproposals </a:t>
              </a:r>
              <a:endParaRPr lang="en-GB" sz="1350" b="0" u="none" dirty="0">
                <a:solidFill>
                  <a:prstClr val="black"/>
                </a:solidFill>
                <a:latin typeface="+mj-lt"/>
                <a:cs typeface="+mn-cs"/>
              </a:endParaRPr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F4473D7-32BE-AF28-E22F-F2F40F17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402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Observe Shell effects near deformed gaps N=152"/>
          <p:cNvSpPr txBox="1">
            <a:spLocks noGrp="1"/>
          </p:cNvSpPr>
          <p:nvPr>
            <p:ph type="title"/>
          </p:nvPr>
        </p:nvSpPr>
        <p:spPr>
          <a:xfrm>
            <a:off x="441842" y="-27064"/>
            <a:ext cx="10801350" cy="1141413"/>
          </a:xfrm>
          <a:prstGeom prst="rect">
            <a:avLst/>
          </a:prstGeom>
        </p:spPr>
        <p:txBody>
          <a:bodyPr>
            <a:normAutofit/>
          </a:bodyPr>
          <a:lstStyle>
            <a:lvl1pPr defTabSz="473201">
              <a:defRPr sz="4050"/>
            </a:lvl1pPr>
          </a:lstStyle>
          <a:p>
            <a:r>
              <a:rPr lang="fr-FR" sz="3200" dirty="0"/>
              <a:t>Influence of Z=114 gap</a:t>
            </a:r>
            <a:endParaRPr sz="3200" dirty="0"/>
          </a:p>
        </p:txBody>
      </p:sp>
      <p:sp>
        <p:nvSpPr>
          <p:cNvPr id="433" name="Numéro de diapositive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451C248-69B7-989B-E4B8-B34B91550484}"/>
              </a:ext>
            </a:extLst>
          </p:cNvPr>
          <p:cNvGrpSpPr/>
          <p:nvPr/>
        </p:nvGrpSpPr>
        <p:grpSpPr>
          <a:xfrm>
            <a:off x="4199970" y="1073790"/>
            <a:ext cx="8078510" cy="4443089"/>
            <a:chOff x="4199970" y="1073790"/>
            <a:chExt cx="8078510" cy="444308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26EBE40-FFDC-F39C-17C8-CA263F89C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9970" y="1073790"/>
              <a:ext cx="7772400" cy="4443089"/>
            </a:xfrm>
            <a:prstGeom prst="rect">
              <a:avLst/>
            </a:prstGeom>
          </p:spPr>
        </p:pic>
        <p:sp>
          <p:nvSpPr>
            <p:cNvPr id="431" name="S. Antalic"/>
            <p:cNvSpPr txBox="1"/>
            <p:nvPr/>
          </p:nvSpPr>
          <p:spPr>
            <a:xfrm>
              <a:off x="10082086" y="4684558"/>
              <a:ext cx="2196394" cy="352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algn="l" defTabSz="457200">
                <a:lnSpc>
                  <a:spcPts val="2700"/>
                </a:lnSpc>
                <a:defRPr sz="10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703"/>
                <a:t>S. Antalic</a:t>
              </a:r>
            </a:p>
          </p:txBody>
        </p:sp>
        <p:sp>
          <p:nvSpPr>
            <p:cNvPr id="419" name="Ligne"/>
            <p:cNvSpPr/>
            <p:nvPr/>
          </p:nvSpPr>
          <p:spPr>
            <a:xfrm>
              <a:off x="5491257" y="3208210"/>
              <a:ext cx="3816975" cy="221041"/>
            </a:xfrm>
            <a:prstGeom prst="line">
              <a:avLst/>
            </a:prstGeom>
            <a:ln w="50800">
              <a:solidFill>
                <a:srgbClr val="FF291B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21" name="Ligne"/>
            <p:cNvSpPr/>
            <p:nvPr/>
          </p:nvSpPr>
          <p:spPr>
            <a:xfrm>
              <a:off x="7399744" y="1326680"/>
              <a:ext cx="3780539" cy="0"/>
            </a:xfrm>
            <a:prstGeom prst="line">
              <a:avLst/>
            </a:prstGeom>
            <a:ln w="38100">
              <a:solidFill>
                <a:srgbClr val="2F6BF9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23" name="Ligne"/>
            <p:cNvSpPr/>
            <p:nvPr/>
          </p:nvSpPr>
          <p:spPr>
            <a:xfrm>
              <a:off x="5842517" y="2449963"/>
              <a:ext cx="5004004" cy="0"/>
            </a:xfrm>
            <a:prstGeom prst="line">
              <a:avLst/>
            </a:prstGeom>
            <a:ln w="38100">
              <a:solidFill>
                <a:srgbClr val="03B01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38" name="Ligne"/>
            <p:cNvSpPr/>
            <p:nvPr/>
          </p:nvSpPr>
          <p:spPr>
            <a:xfrm>
              <a:off x="6096001" y="1983189"/>
              <a:ext cx="3546890" cy="343703"/>
            </a:xfrm>
            <a:prstGeom prst="line">
              <a:avLst/>
            </a:prstGeom>
            <a:ln w="50800">
              <a:solidFill>
                <a:srgbClr val="FF291B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44" name="Ligne"/>
            <p:cNvSpPr/>
            <p:nvPr/>
          </p:nvSpPr>
          <p:spPr>
            <a:xfrm>
              <a:off x="4600135" y="3564487"/>
              <a:ext cx="6983150" cy="0"/>
            </a:xfrm>
            <a:prstGeom prst="line">
              <a:avLst/>
            </a:prstGeom>
            <a:ln w="38100">
              <a:solidFill>
                <a:srgbClr val="03B01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46" name="Ligne"/>
            <p:cNvSpPr/>
            <p:nvPr/>
          </p:nvSpPr>
          <p:spPr>
            <a:xfrm>
              <a:off x="4199970" y="5130563"/>
              <a:ext cx="6987981" cy="0"/>
            </a:xfrm>
            <a:prstGeom prst="line">
              <a:avLst/>
            </a:prstGeom>
            <a:ln w="25400">
              <a:solidFill>
                <a:schemeClr val="accent6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48" name="Ligne"/>
            <p:cNvSpPr/>
            <p:nvPr/>
          </p:nvSpPr>
          <p:spPr>
            <a:xfrm>
              <a:off x="4199970" y="5146052"/>
              <a:ext cx="6987981" cy="0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49" name="1/2-[251]"/>
            <p:cNvSpPr txBox="1"/>
            <p:nvPr/>
          </p:nvSpPr>
          <p:spPr>
            <a:xfrm>
              <a:off x="9454172" y="2332093"/>
              <a:ext cx="351058" cy="1586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562"/>
                <a:t>1/2-[251]</a:t>
              </a:r>
            </a:p>
          </p:txBody>
        </p:sp>
        <p:sp>
          <p:nvSpPr>
            <p:cNvPr id="450" name="1/2-[251]"/>
            <p:cNvSpPr txBox="1"/>
            <p:nvPr/>
          </p:nvSpPr>
          <p:spPr>
            <a:xfrm>
              <a:off x="9132703" y="3171766"/>
              <a:ext cx="351058" cy="1586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8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rPr sz="562"/>
                <a:t>1/2-[251]</a:t>
              </a:r>
            </a:p>
          </p:txBody>
        </p:sp>
        <p:sp>
          <p:nvSpPr>
            <p:cNvPr id="459" name="(9/2+)"/>
            <p:cNvSpPr txBox="1"/>
            <p:nvPr/>
          </p:nvSpPr>
          <p:spPr>
            <a:xfrm>
              <a:off x="7182372" y="1657802"/>
              <a:ext cx="320602" cy="1910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100"/>
              </a:lvl1pPr>
            </a:lstStyle>
            <a:p>
              <a:r>
                <a:rPr sz="773"/>
                <a:t>(9/2+)</a:t>
              </a:r>
            </a:p>
          </p:txBody>
        </p:sp>
        <p:grpSp>
          <p:nvGrpSpPr>
            <p:cNvPr id="464" name="Groupe"/>
            <p:cNvGrpSpPr/>
            <p:nvPr/>
          </p:nvGrpSpPr>
          <p:grpSpPr>
            <a:xfrm>
              <a:off x="4843267" y="2273779"/>
              <a:ext cx="649451" cy="482659"/>
              <a:chOff x="0" y="0"/>
              <a:chExt cx="923662" cy="686448"/>
            </a:xfrm>
          </p:grpSpPr>
          <p:sp>
            <p:nvSpPr>
              <p:cNvPr id="462" name="Flèche"/>
              <p:cNvSpPr/>
              <p:nvPr/>
            </p:nvSpPr>
            <p:spPr>
              <a:xfrm rot="10800000">
                <a:off x="0" y="-1"/>
                <a:ext cx="923663" cy="686450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noFill/>
              <a:ln w="635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1500"/>
                </a:pPr>
                <a:endParaRPr sz="1055"/>
              </a:p>
            </p:txBody>
          </p:sp>
          <p:sp>
            <p:nvSpPr>
              <p:cNvPr id="463" name="SF"/>
              <p:cNvSpPr txBox="1"/>
              <p:nvPr/>
            </p:nvSpPr>
            <p:spPr>
              <a:xfrm>
                <a:off x="109271" y="174600"/>
                <a:ext cx="360511" cy="3372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1500"/>
                </a:lvl1pPr>
              </a:lstStyle>
              <a:p>
                <a:r>
                  <a:rPr sz="1055"/>
                  <a:t>SF</a:t>
                </a:r>
              </a:p>
            </p:txBody>
          </p:sp>
        </p:grpSp>
        <p:grpSp>
          <p:nvGrpSpPr>
            <p:cNvPr id="467" name="Groupe"/>
            <p:cNvGrpSpPr/>
            <p:nvPr/>
          </p:nvGrpSpPr>
          <p:grpSpPr>
            <a:xfrm>
              <a:off x="5331221" y="1145766"/>
              <a:ext cx="649451" cy="482659"/>
              <a:chOff x="0" y="0"/>
              <a:chExt cx="923662" cy="686448"/>
            </a:xfrm>
          </p:grpSpPr>
          <p:sp>
            <p:nvSpPr>
              <p:cNvPr id="465" name="Flèche"/>
              <p:cNvSpPr/>
              <p:nvPr/>
            </p:nvSpPr>
            <p:spPr>
              <a:xfrm rot="10800000">
                <a:off x="0" y="-1"/>
                <a:ext cx="923663" cy="686450"/>
              </a:xfrm>
              <a:prstGeom prst="rightArrow">
                <a:avLst>
                  <a:gd name="adj1" fmla="val 32000"/>
                  <a:gd name="adj2" fmla="val 64000"/>
                </a:avLst>
              </a:prstGeom>
              <a:noFill/>
              <a:ln w="63500" cap="flat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1500"/>
                </a:pPr>
                <a:endParaRPr sz="1055"/>
              </a:p>
            </p:txBody>
          </p:sp>
          <p:sp>
            <p:nvSpPr>
              <p:cNvPr id="466" name="SF"/>
              <p:cNvSpPr txBox="1"/>
              <p:nvPr/>
            </p:nvSpPr>
            <p:spPr>
              <a:xfrm>
                <a:off x="109271" y="174600"/>
                <a:ext cx="360511" cy="3372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1500"/>
                </a:lvl1pPr>
              </a:lstStyle>
              <a:p>
                <a:r>
                  <a:rPr sz="1055"/>
                  <a:t>SF</a:t>
                </a:r>
              </a:p>
            </p:txBody>
          </p:sp>
        </p:grpSp>
      </p:grpSp>
      <p:sp>
        <p:nvSpPr>
          <p:cNvPr id="471" name="J. Piot"/>
          <p:cNvSpPr txBox="1"/>
          <p:nvPr/>
        </p:nvSpPr>
        <p:spPr>
          <a:xfrm>
            <a:off x="1613187" y="6500921"/>
            <a:ext cx="503344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0"/>
            </a:lvl1pPr>
          </a:lstStyle>
          <a:p>
            <a:r>
              <a:rPr sz="1406"/>
              <a:t>J. Piot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4251E75-D7C0-A2F0-1DE7-E7FCE2A28971}"/>
              </a:ext>
            </a:extLst>
          </p:cNvPr>
          <p:cNvGrpSpPr/>
          <p:nvPr/>
        </p:nvGrpSpPr>
        <p:grpSpPr>
          <a:xfrm>
            <a:off x="302492" y="1163674"/>
            <a:ext cx="4801634" cy="4105741"/>
            <a:chOff x="1584922" y="1114598"/>
            <a:chExt cx="4801634" cy="4105741"/>
          </a:xfrm>
        </p:grpSpPr>
        <p:pic>
          <p:nvPicPr>
            <p:cNvPr id="418" name="Proton-spe-Chasman .png" descr="Proton-spe-Chasman 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2063" y="1416853"/>
              <a:ext cx="2409055" cy="34571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0" name="Ligne"/>
            <p:cNvSpPr/>
            <p:nvPr/>
          </p:nvSpPr>
          <p:spPr>
            <a:xfrm>
              <a:off x="2133042" y="2506023"/>
              <a:ext cx="1637259" cy="56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2841" y="20582"/>
                  </a:lnTo>
                  <a:lnTo>
                    <a:pt x="5755" y="1416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F291B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22" name="Ligne"/>
            <p:cNvSpPr/>
            <p:nvPr/>
          </p:nvSpPr>
          <p:spPr>
            <a:xfrm>
              <a:off x="2133025" y="2771422"/>
              <a:ext cx="1637276" cy="332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705" y="1614"/>
                  </a:lnTo>
                  <a:lnTo>
                    <a:pt x="11864" y="9907"/>
                  </a:lnTo>
                  <a:lnTo>
                    <a:pt x="5382" y="17945"/>
                  </a:lnTo>
                  <a:lnTo>
                    <a:pt x="0" y="21600"/>
                  </a:lnTo>
                </a:path>
              </a:pathLst>
            </a:custGeom>
            <a:ln w="38100">
              <a:solidFill>
                <a:srgbClr val="2F6BF9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24" name="Ligne"/>
            <p:cNvSpPr/>
            <p:nvPr/>
          </p:nvSpPr>
          <p:spPr>
            <a:xfrm>
              <a:off x="2126925" y="2543110"/>
              <a:ext cx="1630354" cy="801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2731" y="9028"/>
                  </a:lnTo>
                  <a:lnTo>
                    <a:pt x="5763" y="16445"/>
                  </a:lnTo>
                  <a:lnTo>
                    <a:pt x="2903" y="19828"/>
                  </a:lnTo>
                  <a:lnTo>
                    <a:pt x="0" y="21600"/>
                  </a:lnTo>
                </a:path>
              </a:pathLst>
            </a:custGeom>
            <a:ln w="38100">
              <a:solidFill>
                <a:srgbClr val="03B011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25" name="Odd Z isotopes"/>
            <p:cNvSpPr txBox="1"/>
            <p:nvPr/>
          </p:nvSpPr>
          <p:spPr>
            <a:xfrm>
              <a:off x="2250665" y="1114598"/>
              <a:ext cx="1051571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1266"/>
                <a:t>Odd Z isotopes</a:t>
              </a:r>
            </a:p>
          </p:txBody>
        </p:sp>
        <p:sp>
          <p:nvSpPr>
            <p:cNvPr id="429" name="Woods-Saxon potential R.R. Chasman et al."/>
            <p:cNvSpPr txBox="1"/>
            <p:nvPr/>
          </p:nvSpPr>
          <p:spPr>
            <a:xfrm>
              <a:off x="1861722" y="4795884"/>
              <a:ext cx="2196395" cy="3522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algn="l" defTabSz="457200">
                <a:lnSpc>
                  <a:spcPts val="2700"/>
                </a:lnSpc>
                <a:defRPr sz="1000"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703"/>
                <a:t>Woods-Saxon potential R.R. Chasman et al.</a:t>
              </a:r>
            </a:p>
          </p:txBody>
        </p:sp>
        <p:sp>
          <p:nvSpPr>
            <p:cNvPr id="430" name="Proton single particle energy (MeV)"/>
            <p:cNvSpPr txBox="1"/>
            <p:nvPr/>
          </p:nvSpPr>
          <p:spPr>
            <a:xfrm rot="16200000">
              <a:off x="572401" y="3017430"/>
              <a:ext cx="2281074" cy="25603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700"/>
              </a:lvl1pPr>
            </a:lstStyle>
            <a:p>
              <a:r>
                <a:rPr sz="1195"/>
                <a:t>Proton single particle energy (MeV)</a:t>
              </a:r>
            </a:p>
          </p:txBody>
        </p:sp>
        <p:sp>
          <p:nvSpPr>
            <p:cNvPr id="440" name="Z=99"/>
            <p:cNvSpPr txBox="1"/>
            <p:nvPr/>
          </p:nvSpPr>
          <p:spPr>
            <a:xfrm>
              <a:off x="4876565" y="4942634"/>
              <a:ext cx="410370" cy="277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900"/>
              </a:lvl1pPr>
            </a:lstStyle>
            <a:p>
              <a:r>
                <a:rPr sz="1336" dirty="0"/>
                <a:t>Z=99</a:t>
              </a:r>
            </a:p>
          </p:txBody>
        </p:sp>
        <p:sp>
          <p:nvSpPr>
            <p:cNvPr id="441" name="Z=101"/>
            <p:cNvSpPr txBox="1"/>
            <p:nvPr/>
          </p:nvSpPr>
          <p:spPr>
            <a:xfrm>
              <a:off x="5286935" y="3395500"/>
              <a:ext cx="496932" cy="277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900"/>
              </a:lvl1pPr>
            </a:lstStyle>
            <a:p>
              <a:r>
                <a:rPr sz="1336" dirty="0"/>
                <a:t>Z=101</a:t>
              </a:r>
            </a:p>
          </p:txBody>
        </p:sp>
        <p:sp>
          <p:nvSpPr>
            <p:cNvPr id="442" name="Z=103"/>
            <p:cNvSpPr txBox="1"/>
            <p:nvPr/>
          </p:nvSpPr>
          <p:spPr>
            <a:xfrm>
              <a:off x="5502728" y="2268152"/>
              <a:ext cx="496932" cy="277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900"/>
              </a:lvl1pPr>
            </a:lstStyle>
            <a:p>
              <a:r>
                <a:rPr sz="1336"/>
                <a:t>Z=103</a:t>
              </a:r>
            </a:p>
          </p:txBody>
        </p:sp>
        <p:sp>
          <p:nvSpPr>
            <p:cNvPr id="443" name="Z=105"/>
            <p:cNvSpPr txBox="1"/>
            <p:nvPr/>
          </p:nvSpPr>
          <p:spPr>
            <a:xfrm>
              <a:off x="5889624" y="1216480"/>
              <a:ext cx="496932" cy="277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900"/>
              </a:lvl1pPr>
            </a:lstStyle>
            <a:p>
              <a:r>
                <a:rPr sz="1336" dirty="0"/>
                <a:t>Z=105</a:t>
              </a:r>
            </a:p>
          </p:txBody>
        </p:sp>
        <p:sp>
          <p:nvSpPr>
            <p:cNvPr id="445" name="Ligne"/>
            <p:cNvSpPr/>
            <p:nvPr/>
          </p:nvSpPr>
          <p:spPr>
            <a:xfrm>
              <a:off x="2136904" y="3083313"/>
              <a:ext cx="1642792" cy="255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8934"/>
                  </a:moveTo>
                  <a:lnTo>
                    <a:pt x="19484" y="21316"/>
                  </a:lnTo>
                  <a:lnTo>
                    <a:pt x="15631" y="21600"/>
                  </a:lnTo>
                  <a:lnTo>
                    <a:pt x="10620" y="20031"/>
                  </a:lnTo>
                  <a:lnTo>
                    <a:pt x="6092" y="15265"/>
                  </a:lnTo>
                  <a:lnTo>
                    <a:pt x="2870" y="998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accent6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47" name="Ligne"/>
            <p:cNvSpPr/>
            <p:nvPr/>
          </p:nvSpPr>
          <p:spPr>
            <a:xfrm flipH="1" flipV="1">
              <a:off x="2140027" y="3107564"/>
              <a:ext cx="1639785" cy="386652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/>
            </a:p>
          </p:txBody>
        </p:sp>
        <p:sp>
          <p:nvSpPr>
            <p:cNvPr id="472" name="7/2-"/>
            <p:cNvSpPr txBox="1"/>
            <p:nvPr/>
          </p:nvSpPr>
          <p:spPr>
            <a:xfrm>
              <a:off x="3805985" y="2344507"/>
              <a:ext cx="331822" cy="25603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700"/>
              </a:lvl1pPr>
            </a:lstStyle>
            <a:p>
              <a:r>
                <a:rPr sz="1195"/>
                <a:t>7/2-</a:t>
              </a:r>
            </a:p>
          </p:txBody>
        </p:sp>
        <p:sp>
          <p:nvSpPr>
            <p:cNvPr id="473" name="9/2+"/>
            <p:cNvSpPr txBox="1"/>
            <p:nvPr/>
          </p:nvSpPr>
          <p:spPr>
            <a:xfrm>
              <a:off x="3791335" y="2612398"/>
              <a:ext cx="362280" cy="25603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700"/>
              </a:lvl1pPr>
            </a:lstStyle>
            <a:p>
              <a:r>
                <a:rPr sz="1195"/>
                <a:t>9/2+</a:t>
              </a:r>
            </a:p>
          </p:txBody>
        </p:sp>
        <p:sp>
          <p:nvSpPr>
            <p:cNvPr id="474" name="1/2-"/>
            <p:cNvSpPr txBox="1"/>
            <p:nvPr/>
          </p:nvSpPr>
          <p:spPr>
            <a:xfrm>
              <a:off x="3805985" y="2933866"/>
              <a:ext cx="331822" cy="25603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700"/>
              </a:lvl1pPr>
            </a:lstStyle>
            <a:p>
              <a:r>
                <a:rPr sz="1195"/>
                <a:t>1/2-</a:t>
              </a:r>
            </a:p>
          </p:txBody>
        </p:sp>
        <p:sp>
          <p:nvSpPr>
            <p:cNvPr id="475" name="7/2+"/>
            <p:cNvSpPr txBox="1"/>
            <p:nvPr/>
          </p:nvSpPr>
          <p:spPr>
            <a:xfrm>
              <a:off x="3807131" y="3356231"/>
              <a:ext cx="362280" cy="25603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700"/>
              </a:lvl1pPr>
            </a:lstStyle>
            <a:p>
              <a:r>
                <a:rPr sz="1195"/>
                <a:t>7/2+</a:t>
              </a:r>
            </a:p>
          </p:txBody>
        </p:sp>
        <p:sp>
          <p:nvSpPr>
            <p:cNvPr id="476" name="3/2-"/>
            <p:cNvSpPr txBox="1"/>
            <p:nvPr/>
          </p:nvSpPr>
          <p:spPr>
            <a:xfrm>
              <a:off x="3805985" y="3172874"/>
              <a:ext cx="331822" cy="256032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1700"/>
              </a:lvl1pPr>
            </a:lstStyle>
            <a:p>
              <a:r>
                <a:rPr sz="1195"/>
                <a:t>3/2-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8ADB7C1-52CB-4382-BA35-4BD35313C91F}"/>
              </a:ext>
            </a:extLst>
          </p:cNvPr>
          <p:cNvSpPr txBox="1"/>
          <p:nvPr/>
        </p:nvSpPr>
        <p:spPr>
          <a:xfrm>
            <a:off x="408975" y="5540751"/>
            <a:ext cx="1137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Two</a:t>
            </a:r>
            <a:r>
              <a:rPr lang="fr-FR" dirty="0"/>
              <a:t> Nilsson </a:t>
            </a:r>
            <a:r>
              <a:rPr lang="fr-FR" dirty="0" err="1"/>
              <a:t>orbitals</a:t>
            </a:r>
            <a:r>
              <a:rPr lang="fr-FR" dirty="0"/>
              <a:t> </a:t>
            </a:r>
            <a:r>
              <a:rPr lang="fr-FR" dirty="0" err="1"/>
              <a:t>originating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below</a:t>
            </a:r>
            <a:r>
              <a:rPr lang="fr-FR" dirty="0"/>
              <a:t> 7/2-[514] and </a:t>
            </a:r>
            <a:r>
              <a:rPr lang="fr-FR" dirty="0" err="1"/>
              <a:t>above</a:t>
            </a:r>
            <a:r>
              <a:rPr lang="fr-FR" dirty="0"/>
              <a:t> ½-[521] the </a:t>
            </a:r>
            <a:r>
              <a:rPr lang="fr-FR" dirty="0" err="1"/>
              <a:t>spherical</a:t>
            </a:r>
            <a:r>
              <a:rPr lang="fr-FR" dirty="0"/>
              <a:t> Z=114 gap are accessible in Md,  </a:t>
            </a:r>
            <a:r>
              <a:rPr lang="fr-FR" dirty="0" err="1"/>
              <a:t>Lr</a:t>
            </a:r>
            <a:r>
              <a:rPr lang="fr-FR" dirty="0"/>
              <a:t> and </a:t>
            </a:r>
            <a:r>
              <a:rPr lang="fr-FR" dirty="0" err="1"/>
              <a:t>Db</a:t>
            </a:r>
            <a:r>
              <a:rPr lang="fr-FR" dirty="0"/>
              <a:t> isotopes.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3949CB2-DB9D-B209-A1E1-FB61B36BE2A3}"/>
              </a:ext>
            </a:extLst>
          </p:cNvPr>
          <p:cNvSpPr txBox="1"/>
          <p:nvPr/>
        </p:nvSpPr>
        <p:spPr>
          <a:xfrm>
            <a:off x="441087" y="776681"/>
            <a:ext cx="406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Letter</a:t>
            </a:r>
            <a:r>
              <a:rPr lang="fr-FR" dirty="0"/>
              <a:t> of Intent – S. </a:t>
            </a:r>
            <a:r>
              <a:rPr lang="fr-FR" dirty="0" err="1"/>
              <a:t>Antalic</a:t>
            </a:r>
            <a:r>
              <a:rPr lang="fr-FR" dirty="0"/>
              <a:t> </a:t>
            </a:r>
            <a:r>
              <a:rPr lang="fr-FR" i="1" dirty="0"/>
              <a:t>et al.</a:t>
            </a:r>
            <a:r>
              <a:rPr lang="fr-FR" dirty="0"/>
              <a:t>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604C8C-623B-91C5-3625-0BECC0C8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23/09/2025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8526BB-00C8-EFF0-26C4-F809D107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EuNPC 2025 - J. Piot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̀le Powerpoint GANIL" id="{4286A87F-7E6B-EE42-9FBA-BCEF6F12B4B2}" vid="{EFA2EAE1-5129-904A-B85A-CA183F907A9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4891</TotalTime>
  <Words>2519</Words>
  <Application>Microsoft Macintosh PowerPoint</Application>
  <PresentationFormat>Grand écran</PresentationFormat>
  <Paragraphs>450</Paragraphs>
  <Slides>22</Slides>
  <Notes>5</Notes>
  <HiddenSlides>2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Liberation Sans</vt:lpstr>
      <vt:lpstr>Arial</vt:lpstr>
      <vt:lpstr>Calibri</vt:lpstr>
      <vt:lpstr>Calibri Light</vt:lpstr>
      <vt:lpstr>Cambria Math</vt:lpstr>
      <vt:lpstr>Helvetica</vt:lpstr>
      <vt:lpstr>Times New Roman</vt:lpstr>
      <vt:lpstr>Wingdings</vt:lpstr>
      <vt:lpstr>Thème Office</vt:lpstr>
      <vt:lpstr>Graph</vt:lpstr>
      <vt:lpstr> Study of superheavy nuclei with S3 &amp;  Status of S3</vt:lpstr>
      <vt:lpstr>Superheavy nuclei</vt:lpstr>
      <vt:lpstr>S3 at SPIRAL2</vt:lpstr>
      <vt:lpstr>Super Separator Spectrometer</vt:lpstr>
      <vt:lpstr>Performances</vt:lpstr>
      <vt:lpstr>S3 for superheavy nuclei</vt:lpstr>
      <vt:lpstr>Letters of intent proposed in 2018</vt:lpstr>
      <vt:lpstr>Letters of intent proposed in 2018</vt:lpstr>
      <vt:lpstr>Influence of Z=114 gap</vt:lpstr>
      <vt:lpstr>Study of Md isotopes</vt:lpstr>
      <vt:lpstr>Complete the fermium-nobelium region</vt:lpstr>
      <vt:lpstr>Bridge Cold &amp; Hot fusion chains</vt:lpstr>
      <vt:lpstr>Investigate the N=162 Deformed shell gap</vt:lpstr>
      <vt:lpstr>Investigate the N=162 Deformed shell gap</vt:lpstr>
      <vt:lpstr>Superheavy nuclei beyond Cn</vt:lpstr>
      <vt:lpstr>Status of S3</vt:lpstr>
      <vt:lpstr> J6x : commissioning milestones</vt:lpstr>
      <vt:lpstr>Présentation PowerPoint</vt:lpstr>
      <vt:lpstr>Actions towards Milestone J6B</vt:lpstr>
      <vt:lpstr>Next expected steps </vt:lpstr>
      <vt:lpstr>Présentation PowerPoint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Piot Julien</dc:creator>
  <cp:lastModifiedBy>Piot Julien</cp:lastModifiedBy>
  <cp:revision>33</cp:revision>
  <dcterms:created xsi:type="dcterms:W3CDTF">2025-09-15T07:48:09Z</dcterms:created>
  <dcterms:modified xsi:type="dcterms:W3CDTF">2025-09-22T20:02:29Z</dcterms:modified>
</cp:coreProperties>
</file>