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63" r:id="rId4"/>
    <p:sldId id="315" r:id="rId5"/>
    <p:sldId id="259" r:id="rId6"/>
    <p:sldId id="314" r:id="rId7"/>
    <p:sldId id="316" r:id="rId8"/>
    <p:sldId id="317" r:id="rId9"/>
    <p:sldId id="265" r:id="rId10"/>
    <p:sldId id="323" r:id="rId11"/>
    <p:sldId id="262" r:id="rId12"/>
    <p:sldId id="358" r:id="rId13"/>
    <p:sldId id="321" r:id="rId14"/>
    <p:sldId id="325" r:id="rId15"/>
    <p:sldId id="355" r:id="rId16"/>
    <p:sldId id="261" r:id="rId17"/>
    <p:sldId id="322" r:id="rId18"/>
    <p:sldId id="318" r:id="rId19"/>
    <p:sldId id="264" r:id="rId20"/>
    <p:sldId id="353" r:id="rId21"/>
    <p:sldId id="354" r:id="rId22"/>
    <p:sldId id="258" r:id="rId23"/>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FFE161"/>
    <a:srgbClr val="FFDD4F"/>
    <a:srgbClr val="FFCC00"/>
    <a:srgbClr val="F5F6F6"/>
    <a:srgbClr val="FF0000"/>
    <a:srgbClr val="FFFFFF"/>
    <a:srgbClr val="C20E0E"/>
    <a:srgbClr val="FF4343"/>
    <a:srgbClr val="FF43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686" autoAdjust="0"/>
  </p:normalViewPr>
  <p:slideViewPr>
    <p:cSldViewPr snapToGrid="0">
      <p:cViewPr varScale="1">
        <p:scale>
          <a:sx n="62" d="100"/>
          <a:sy n="62" d="100"/>
        </p:scale>
        <p:origin x="14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fons\Desktop\Faculdade\5&#186;%20ano\Tese\Updates%20&amp;%20Meetings\Film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fons\Desktop\Faculdade\5&#186;%20ano\Tese\Updates%20&amp;%20Meetings\Film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pt-PT" sz="1800" b="1"/>
              <a:t>Formvar 1.5 % w/v, 1 dip</a:t>
            </a:r>
          </a:p>
        </c:rich>
      </c:tx>
      <c:layout>
        <c:manualLayout>
          <c:xMode val="edge"/>
          <c:yMode val="edge"/>
          <c:x val="0.30082378472222221"/>
          <c:y val="3.56341189674523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title>
    <c:autoTitleDeleted val="0"/>
    <c:plotArea>
      <c:layout>
        <c:manualLayout>
          <c:layoutTarget val="inner"/>
          <c:xMode val="edge"/>
          <c:yMode val="edge"/>
          <c:x val="0.12658125472411186"/>
          <c:y val="0.1096"/>
          <c:w val="0.83713303099017389"/>
          <c:h val="0.73997200854700851"/>
        </c:manualLayout>
      </c:layout>
      <c:scatterChart>
        <c:scatterStyle val="lineMarker"/>
        <c:varyColors val="0"/>
        <c:ser>
          <c:idx val="0"/>
          <c:order val="0"/>
          <c:tx>
            <c:v>Slide 1</c:v>
          </c:tx>
          <c:spPr>
            <a:ln w="25400" cap="rnd">
              <a:noFill/>
              <a:round/>
            </a:ln>
            <a:effectLst/>
          </c:spPr>
          <c:marker>
            <c:symbol val="diamond"/>
            <c:size val="8"/>
            <c:spPr>
              <a:solidFill>
                <a:srgbClr val="FF3B3B"/>
              </a:solidFill>
              <a:ln w="9525">
                <a:solidFill>
                  <a:srgbClr val="FF0066"/>
                </a:solidFill>
              </a:ln>
              <a:effectLst/>
            </c:spPr>
          </c:marker>
          <c:errBars>
            <c:errDir val="x"/>
            <c:errBarType val="both"/>
            <c:errValType val="cust"/>
            <c:noEndCap val="0"/>
            <c:plus>
              <c:numRef>
                <c:f>'Horizont 1.5%'!$D$2:$D$3</c:f>
                <c:numCache>
                  <c:formatCode>General</c:formatCode>
                  <c:ptCount val="2"/>
                  <c:pt idx="0">
                    <c:v>60.6</c:v>
                  </c:pt>
                  <c:pt idx="1">
                    <c:v>52.2</c:v>
                  </c:pt>
                </c:numCache>
              </c:numRef>
            </c:plus>
            <c:minus>
              <c:numRef>
                <c:f>'Horizont 1.5%'!$D$2:$D$3</c:f>
                <c:numCache>
                  <c:formatCode>General</c:formatCode>
                  <c:ptCount val="2"/>
                  <c:pt idx="0">
                    <c:v>60.6</c:v>
                  </c:pt>
                  <c:pt idx="1">
                    <c:v>52.2</c:v>
                  </c:pt>
                </c:numCache>
              </c:numRef>
            </c:minus>
            <c:spPr>
              <a:noFill/>
              <a:ln w="12700" cap="flat" cmpd="sng" algn="ctr">
                <a:solidFill>
                  <a:srgbClr val="FF0066"/>
                </a:solidFill>
                <a:round/>
              </a:ln>
              <a:effectLst/>
            </c:spPr>
          </c:errBars>
          <c:errBars>
            <c:errDir val="y"/>
            <c:errBarType val="both"/>
            <c:errValType val="fixedVal"/>
            <c:noEndCap val="1"/>
            <c:val val="0"/>
            <c:spPr>
              <a:noFill/>
              <a:ln w="9525" cap="flat" cmpd="sng" algn="ctr">
                <a:solidFill>
                  <a:schemeClr val="tx1">
                    <a:lumMod val="65000"/>
                    <a:lumOff val="35000"/>
                  </a:schemeClr>
                </a:solidFill>
                <a:round/>
              </a:ln>
              <a:effectLst/>
            </c:spPr>
          </c:errBars>
          <c:xVal>
            <c:numRef>
              <c:f>'Horizont 1.5%'!$B$2:$B$3</c:f>
              <c:numCache>
                <c:formatCode>General</c:formatCode>
                <c:ptCount val="2"/>
                <c:pt idx="0">
                  <c:v>292</c:v>
                </c:pt>
                <c:pt idx="1">
                  <c:v>209</c:v>
                </c:pt>
              </c:numCache>
            </c:numRef>
          </c:xVal>
          <c:yVal>
            <c:numRef>
              <c:f>'Horizont 1.5%'!$A$2:$A$3</c:f>
              <c:numCache>
                <c:formatCode>General</c:formatCode>
                <c:ptCount val="2"/>
                <c:pt idx="0">
                  <c:v>4</c:v>
                </c:pt>
                <c:pt idx="1">
                  <c:v>2.5</c:v>
                </c:pt>
              </c:numCache>
            </c:numRef>
          </c:yVal>
          <c:smooth val="0"/>
          <c:extLst>
            <c:ext xmlns:c16="http://schemas.microsoft.com/office/drawing/2014/chart" uri="{C3380CC4-5D6E-409C-BE32-E72D297353CC}">
              <c16:uniqueId val="{00000000-5B98-4956-9012-A28873420096}"/>
            </c:ext>
          </c:extLst>
        </c:ser>
        <c:ser>
          <c:idx val="1"/>
          <c:order val="1"/>
          <c:tx>
            <c:v>Slide 2</c:v>
          </c:tx>
          <c:spPr>
            <a:ln w="25400" cap="rnd">
              <a:noFill/>
              <a:round/>
            </a:ln>
            <a:effectLst/>
          </c:spPr>
          <c:marker>
            <c:symbol val="diamond"/>
            <c:size val="8"/>
            <c:spPr>
              <a:solidFill>
                <a:srgbClr val="FA86E1"/>
              </a:solidFill>
              <a:ln w="9525">
                <a:solidFill>
                  <a:srgbClr val="F626C9"/>
                </a:solidFill>
              </a:ln>
              <a:effectLst/>
            </c:spPr>
          </c:marker>
          <c:errBars>
            <c:errDir val="x"/>
            <c:errBarType val="both"/>
            <c:errValType val="cust"/>
            <c:noEndCap val="0"/>
            <c:plus>
              <c:numRef>
                <c:f>'Horizont 1.5%'!$D$5:$D$6</c:f>
                <c:numCache>
                  <c:formatCode>General</c:formatCode>
                  <c:ptCount val="2"/>
                  <c:pt idx="0">
                    <c:v>56.5</c:v>
                  </c:pt>
                  <c:pt idx="1">
                    <c:v>55.5</c:v>
                  </c:pt>
                </c:numCache>
              </c:numRef>
            </c:plus>
            <c:minus>
              <c:numRef>
                <c:f>'Horizont 1.5%'!$D$5:$D$6</c:f>
                <c:numCache>
                  <c:formatCode>General</c:formatCode>
                  <c:ptCount val="2"/>
                  <c:pt idx="0">
                    <c:v>56.5</c:v>
                  </c:pt>
                  <c:pt idx="1">
                    <c:v>55.5</c:v>
                  </c:pt>
                </c:numCache>
              </c:numRef>
            </c:minus>
            <c:spPr>
              <a:noFill/>
              <a:ln w="12700" cap="flat" cmpd="sng" algn="ctr">
                <a:solidFill>
                  <a:srgbClr val="F626C9"/>
                </a:solidFill>
                <a:round/>
              </a:ln>
              <a:effectLst/>
            </c:spPr>
          </c:errBars>
          <c:errBars>
            <c:errDir val="y"/>
            <c:errBarType val="both"/>
            <c:errValType val="fixedVal"/>
            <c:noEndCap val="1"/>
            <c:val val="0"/>
            <c:spPr>
              <a:noFill/>
              <a:ln w="9525" cap="flat" cmpd="sng" algn="ctr">
                <a:solidFill>
                  <a:schemeClr val="tx1">
                    <a:lumMod val="65000"/>
                    <a:lumOff val="35000"/>
                  </a:schemeClr>
                </a:solidFill>
                <a:round/>
              </a:ln>
              <a:effectLst/>
            </c:spPr>
          </c:errBars>
          <c:xVal>
            <c:numRef>
              <c:f>'Horizont 1.5%'!$B$5:$B$6</c:f>
              <c:numCache>
                <c:formatCode>General</c:formatCode>
                <c:ptCount val="2"/>
                <c:pt idx="0">
                  <c:v>177</c:v>
                </c:pt>
                <c:pt idx="1">
                  <c:v>169</c:v>
                </c:pt>
              </c:numCache>
            </c:numRef>
          </c:xVal>
          <c:yVal>
            <c:numRef>
              <c:f>'Horizont 1.5%'!$A$5:$A$6</c:f>
              <c:numCache>
                <c:formatCode>General</c:formatCode>
                <c:ptCount val="2"/>
                <c:pt idx="0">
                  <c:v>3.5</c:v>
                </c:pt>
                <c:pt idx="1">
                  <c:v>1.5</c:v>
                </c:pt>
              </c:numCache>
            </c:numRef>
          </c:yVal>
          <c:smooth val="0"/>
          <c:extLst>
            <c:ext xmlns:c16="http://schemas.microsoft.com/office/drawing/2014/chart" uri="{C3380CC4-5D6E-409C-BE32-E72D297353CC}">
              <c16:uniqueId val="{00000001-5B98-4956-9012-A28873420096}"/>
            </c:ext>
          </c:extLst>
        </c:ser>
        <c:ser>
          <c:idx val="2"/>
          <c:order val="2"/>
          <c:tx>
            <c:v>Slide 3</c:v>
          </c:tx>
          <c:spPr>
            <a:ln w="25400" cap="rnd">
              <a:noFill/>
              <a:round/>
            </a:ln>
            <a:effectLst/>
          </c:spPr>
          <c:marker>
            <c:symbol val="square"/>
            <c:size val="7"/>
            <c:spPr>
              <a:solidFill>
                <a:schemeClr val="accent5">
                  <a:lumMod val="40000"/>
                  <a:lumOff val="60000"/>
                </a:schemeClr>
              </a:solidFill>
              <a:ln w="12700">
                <a:solidFill>
                  <a:schemeClr val="accent5"/>
                </a:solidFill>
              </a:ln>
              <a:effectLst/>
            </c:spPr>
          </c:marker>
          <c:errBars>
            <c:errDir val="x"/>
            <c:errBarType val="both"/>
            <c:errValType val="cust"/>
            <c:noEndCap val="0"/>
            <c:plus>
              <c:numRef>
                <c:f>'Horizont 1.5%'!$D$8:$D$10</c:f>
                <c:numCache>
                  <c:formatCode>General</c:formatCode>
                  <c:ptCount val="3"/>
                  <c:pt idx="0">
                    <c:v>78.099999999999994</c:v>
                  </c:pt>
                  <c:pt idx="1">
                    <c:v>64.099999999999994</c:v>
                  </c:pt>
                  <c:pt idx="2">
                    <c:v>58.4</c:v>
                  </c:pt>
                </c:numCache>
              </c:numRef>
            </c:plus>
            <c:minus>
              <c:numRef>
                <c:f>'Horizont 1.5%'!$D$8:$D$10</c:f>
                <c:numCache>
                  <c:formatCode>General</c:formatCode>
                  <c:ptCount val="3"/>
                  <c:pt idx="0">
                    <c:v>78.099999999999994</c:v>
                  </c:pt>
                  <c:pt idx="1">
                    <c:v>64.099999999999994</c:v>
                  </c:pt>
                  <c:pt idx="2">
                    <c:v>58.4</c:v>
                  </c:pt>
                </c:numCache>
              </c:numRef>
            </c:minus>
            <c:spPr>
              <a:noFill/>
              <a:ln w="12700" cap="flat" cmpd="sng" algn="ctr">
                <a:solidFill>
                  <a:schemeClr val="accent5"/>
                </a:solidFill>
                <a:round/>
              </a:ln>
              <a:effectLst/>
            </c:spPr>
          </c:errBars>
          <c:errBars>
            <c:errDir val="y"/>
            <c:errBarType val="both"/>
            <c:errValType val="fixedVal"/>
            <c:noEndCap val="1"/>
            <c:val val="0"/>
            <c:spPr>
              <a:noFill/>
              <a:ln w="9525" cap="flat" cmpd="sng" algn="ctr">
                <a:solidFill>
                  <a:schemeClr val="tx1">
                    <a:lumMod val="65000"/>
                    <a:lumOff val="35000"/>
                  </a:schemeClr>
                </a:solidFill>
                <a:round/>
              </a:ln>
              <a:effectLst/>
            </c:spPr>
          </c:errBars>
          <c:xVal>
            <c:numRef>
              <c:f>'Horizont 1.5%'!$B$8:$B$10</c:f>
              <c:numCache>
                <c:formatCode>General</c:formatCode>
                <c:ptCount val="3"/>
                <c:pt idx="0">
                  <c:v>400</c:v>
                </c:pt>
                <c:pt idx="1">
                  <c:v>210</c:v>
                </c:pt>
                <c:pt idx="2">
                  <c:v>321</c:v>
                </c:pt>
              </c:numCache>
            </c:numRef>
          </c:xVal>
          <c:yVal>
            <c:numRef>
              <c:f>'Horizont 1.5%'!$A$8:$A$10</c:f>
              <c:numCache>
                <c:formatCode>General</c:formatCode>
                <c:ptCount val="3"/>
                <c:pt idx="0">
                  <c:v>2</c:v>
                </c:pt>
                <c:pt idx="1">
                  <c:v>3</c:v>
                </c:pt>
                <c:pt idx="2">
                  <c:v>4</c:v>
                </c:pt>
              </c:numCache>
            </c:numRef>
          </c:yVal>
          <c:smooth val="0"/>
          <c:extLst>
            <c:ext xmlns:c16="http://schemas.microsoft.com/office/drawing/2014/chart" uri="{C3380CC4-5D6E-409C-BE32-E72D297353CC}">
              <c16:uniqueId val="{00000002-5B98-4956-9012-A28873420096}"/>
            </c:ext>
          </c:extLst>
        </c:ser>
        <c:ser>
          <c:idx val="3"/>
          <c:order val="3"/>
          <c:tx>
            <c:v>Slide 4</c:v>
          </c:tx>
          <c:spPr>
            <a:ln w="25400" cap="rnd">
              <a:noFill/>
              <a:round/>
            </a:ln>
            <a:effectLst/>
          </c:spPr>
          <c:marker>
            <c:symbol val="circle"/>
            <c:size val="7"/>
            <c:spPr>
              <a:solidFill>
                <a:schemeClr val="accent5"/>
              </a:solidFill>
              <a:ln w="9525">
                <a:solidFill>
                  <a:schemeClr val="accent5">
                    <a:lumMod val="50000"/>
                  </a:schemeClr>
                </a:solidFill>
              </a:ln>
              <a:effectLst/>
            </c:spPr>
          </c:marker>
          <c:errBars>
            <c:errDir val="x"/>
            <c:errBarType val="both"/>
            <c:errValType val="cust"/>
            <c:noEndCap val="0"/>
            <c:plus>
              <c:numRef>
                <c:f>'Horizont 1.5%'!$D$2:$D$3</c:f>
                <c:numCache>
                  <c:formatCode>General</c:formatCode>
                  <c:ptCount val="2"/>
                  <c:pt idx="0">
                    <c:v>60.6</c:v>
                  </c:pt>
                  <c:pt idx="1">
                    <c:v>52.2</c:v>
                  </c:pt>
                </c:numCache>
              </c:numRef>
            </c:plus>
            <c:minus>
              <c:numRef>
                <c:f>'Horizont 1.5%'!$D$2:$D$3</c:f>
                <c:numCache>
                  <c:formatCode>General</c:formatCode>
                  <c:ptCount val="2"/>
                  <c:pt idx="0">
                    <c:v>60.6</c:v>
                  </c:pt>
                  <c:pt idx="1">
                    <c:v>52.2</c:v>
                  </c:pt>
                </c:numCache>
              </c:numRef>
            </c:minus>
            <c:spPr>
              <a:noFill/>
              <a:ln w="12700" cap="flat" cmpd="sng" algn="ctr">
                <a:solidFill>
                  <a:schemeClr val="accent5">
                    <a:lumMod val="75000"/>
                  </a:schemeClr>
                </a:solidFill>
                <a:round/>
              </a:ln>
              <a:effectLst/>
            </c:spPr>
          </c:errBars>
          <c:errBars>
            <c:errDir val="y"/>
            <c:errBarType val="both"/>
            <c:errValType val="fixedVal"/>
            <c:noEndCap val="1"/>
            <c:val val="0"/>
            <c:spPr>
              <a:noFill/>
              <a:ln w="9525" cap="flat" cmpd="sng" algn="ctr">
                <a:solidFill>
                  <a:schemeClr val="tx1">
                    <a:lumMod val="65000"/>
                    <a:lumOff val="35000"/>
                  </a:schemeClr>
                </a:solidFill>
                <a:round/>
              </a:ln>
              <a:effectLst/>
            </c:spPr>
          </c:errBars>
          <c:xVal>
            <c:numRef>
              <c:f>'Horizont 1.5%'!$B$12:$B$13</c:f>
              <c:numCache>
                <c:formatCode>General</c:formatCode>
                <c:ptCount val="2"/>
                <c:pt idx="0">
                  <c:v>280</c:v>
                </c:pt>
                <c:pt idx="1">
                  <c:v>464</c:v>
                </c:pt>
              </c:numCache>
            </c:numRef>
          </c:xVal>
          <c:yVal>
            <c:numRef>
              <c:f>'Horizont 1.5%'!$A$12:$A$13</c:f>
              <c:numCache>
                <c:formatCode>General</c:formatCode>
                <c:ptCount val="2"/>
                <c:pt idx="0">
                  <c:v>2.5</c:v>
                </c:pt>
                <c:pt idx="1">
                  <c:v>3.5</c:v>
                </c:pt>
              </c:numCache>
            </c:numRef>
          </c:yVal>
          <c:smooth val="0"/>
          <c:extLst>
            <c:ext xmlns:c16="http://schemas.microsoft.com/office/drawing/2014/chart" uri="{C3380CC4-5D6E-409C-BE32-E72D297353CC}">
              <c16:uniqueId val="{00000003-5B98-4956-9012-A28873420096}"/>
            </c:ext>
          </c:extLst>
        </c:ser>
        <c:ser>
          <c:idx val="4"/>
          <c:order val="4"/>
          <c:tx>
            <c:v>Slide 5</c:v>
          </c:tx>
          <c:spPr>
            <a:ln w="25400" cap="rnd">
              <a:noFill/>
              <a:round/>
            </a:ln>
            <a:effectLst/>
          </c:spPr>
          <c:marker>
            <c:symbol val="triangle"/>
            <c:size val="9"/>
            <c:spPr>
              <a:solidFill>
                <a:schemeClr val="bg1"/>
              </a:solidFill>
              <a:ln w="9525">
                <a:solidFill>
                  <a:schemeClr val="tx1"/>
                </a:solidFill>
              </a:ln>
              <a:effectLst/>
            </c:spPr>
          </c:marker>
          <c:errBars>
            <c:errDir val="x"/>
            <c:errBarType val="both"/>
            <c:errValType val="cust"/>
            <c:noEndCap val="0"/>
            <c:plus>
              <c:numRef>
                <c:f>'Horizont 1.5%'!$D$15:$D$18</c:f>
                <c:numCache>
                  <c:formatCode>General</c:formatCode>
                  <c:ptCount val="4"/>
                  <c:pt idx="0">
                    <c:v>60.4</c:v>
                  </c:pt>
                  <c:pt idx="1">
                    <c:v>59</c:v>
                  </c:pt>
                  <c:pt idx="2">
                    <c:v>61.3</c:v>
                  </c:pt>
                  <c:pt idx="3">
                    <c:v>68</c:v>
                  </c:pt>
                </c:numCache>
              </c:numRef>
            </c:plus>
            <c:minus>
              <c:numRef>
                <c:f>'Horizont 1.5%'!$D$15:$D$18</c:f>
                <c:numCache>
                  <c:formatCode>General</c:formatCode>
                  <c:ptCount val="4"/>
                  <c:pt idx="0">
                    <c:v>60.4</c:v>
                  </c:pt>
                  <c:pt idx="1">
                    <c:v>59</c:v>
                  </c:pt>
                  <c:pt idx="2">
                    <c:v>61.3</c:v>
                  </c:pt>
                  <c:pt idx="3">
                    <c:v>68</c:v>
                  </c:pt>
                </c:numCache>
              </c:numRef>
            </c:minus>
            <c:spPr>
              <a:noFill/>
              <a:ln w="12700" cap="flat" cmpd="sng" algn="ctr">
                <a:solidFill>
                  <a:schemeClr val="tx1">
                    <a:lumMod val="95000"/>
                    <a:lumOff val="5000"/>
                  </a:schemeClr>
                </a:solidFill>
                <a:round/>
              </a:ln>
              <a:effectLst/>
            </c:spPr>
          </c:errBars>
          <c:errBars>
            <c:errDir val="y"/>
            <c:errBarType val="both"/>
            <c:errValType val="fixedVal"/>
            <c:noEndCap val="1"/>
            <c:val val="0"/>
            <c:spPr>
              <a:noFill/>
              <a:ln w="9525" cap="flat" cmpd="sng" algn="ctr">
                <a:solidFill>
                  <a:schemeClr val="tx1">
                    <a:lumMod val="65000"/>
                    <a:lumOff val="35000"/>
                  </a:schemeClr>
                </a:solidFill>
                <a:round/>
              </a:ln>
              <a:effectLst/>
            </c:spPr>
          </c:errBars>
          <c:xVal>
            <c:numRef>
              <c:f>'Horizont 1.5%'!$B$15:$B$18</c:f>
              <c:numCache>
                <c:formatCode>General</c:formatCode>
                <c:ptCount val="4"/>
                <c:pt idx="0">
                  <c:v>300</c:v>
                </c:pt>
                <c:pt idx="1">
                  <c:v>287</c:v>
                </c:pt>
                <c:pt idx="2">
                  <c:v>270</c:v>
                </c:pt>
                <c:pt idx="3">
                  <c:v>308</c:v>
                </c:pt>
              </c:numCache>
            </c:numRef>
          </c:xVal>
          <c:yVal>
            <c:numRef>
              <c:f>'Horizont 1.5%'!$A$15:$A$18</c:f>
              <c:numCache>
                <c:formatCode>General</c:formatCode>
                <c:ptCount val="4"/>
                <c:pt idx="0">
                  <c:v>1</c:v>
                </c:pt>
                <c:pt idx="1">
                  <c:v>2</c:v>
                </c:pt>
                <c:pt idx="2">
                  <c:v>3</c:v>
                </c:pt>
                <c:pt idx="3">
                  <c:v>4</c:v>
                </c:pt>
              </c:numCache>
            </c:numRef>
          </c:yVal>
          <c:smooth val="0"/>
          <c:extLst>
            <c:ext xmlns:c16="http://schemas.microsoft.com/office/drawing/2014/chart" uri="{C3380CC4-5D6E-409C-BE32-E72D297353CC}">
              <c16:uniqueId val="{00000004-5B98-4956-9012-A28873420096}"/>
            </c:ext>
          </c:extLst>
        </c:ser>
        <c:ser>
          <c:idx val="5"/>
          <c:order val="5"/>
          <c:tx>
            <c:v>Slide 6</c:v>
          </c:tx>
          <c:spPr>
            <a:ln w="25400" cap="rnd">
              <a:noFill/>
              <a:round/>
            </a:ln>
            <a:effectLst/>
          </c:spPr>
          <c:marker>
            <c:symbol val="triangle"/>
            <c:size val="8"/>
            <c:spPr>
              <a:solidFill>
                <a:schemeClr val="bg1">
                  <a:lumMod val="50000"/>
                </a:schemeClr>
              </a:solidFill>
              <a:ln w="9525">
                <a:solidFill>
                  <a:schemeClr val="tx1"/>
                </a:solidFill>
              </a:ln>
              <a:effectLst/>
            </c:spPr>
          </c:marker>
          <c:errBars>
            <c:errDir val="x"/>
            <c:errBarType val="both"/>
            <c:errValType val="cust"/>
            <c:noEndCap val="0"/>
            <c:plus>
              <c:numRef>
                <c:f>'Horizont 1.5%'!$D$20</c:f>
                <c:numCache>
                  <c:formatCode>General</c:formatCode>
                  <c:ptCount val="1"/>
                  <c:pt idx="0">
                    <c:v>58</c:v>
                  </c:pt>
                </c:numCache>
              </c:numRef>
            </c:plus>
            <c:minus>
              <c:numRef>
                <c:f>'Horizont 1.5%'!$D$20</c:f>
                <c:numCache>
                  <c:formatCode>General</c:formatCode>
                  <c:ptCount val="1"/>
                  <c:pt idx="0">
                    <c:v>58</c:v>
                  </c:pt>
                </c:numCache>
              </c:numRef>
            </c:minus>
            <c:spPr>
              <a:noFill/>
              <a:ln w="12700" cap="flat" cmpd="sng" algn="ctr">
                <a:solidFill>
                  <a:schemeClr val="tx1"/>
                </a:solidFill>
                <a:round/>
              </a:ln>
              <a:effectLst/>
            </c:spPr>
          </c:errBars>
          <c:errBars>
            <c:errDir val="y"/>
            <c:errBarType val="both"/>
            <c:errValType val="fixedVal"/>
            <c:noEndCap val="1"/>
            <c:val val="0"/>
            <c:spPr>
              <a:noFill/>
              <a:ln w="9525" cap="flat" cmpd="sng" algn="ctr">
                <a:solidFill>
                  <a:schemeClr val="tx1">
                    <a:lumMod val="65000"/>
                    <a:lumOff val="35000"/>
                  </a:schemeClr>
                </a:solidFill>
                <a:round/>
              </a:ln>
              <a:effectLst/>
            </c:spPr>
          </c:errBars>
          <c:xVal>
            <c:numRef>
              <c:f>'Horizont 1.5%'!$B$20</c:f>
              <c:numCache>
                <c:formatCode>General</c:formatCode>
                <c:ptCount val="1"/>
                <c:pt idx="0">
                  <c:v>272</c:v>
                </c:pt>
              </c:numCache>
            </c:numRef>
          </c:xVal>
          <c:yVal>
            <c:numRef>
              <c:f>'Horizont 1.5%'!$A$20</c:f>
              <c:numCache>
                <c:formatCode>General</c:formatCode>
                <c:ptCount val="1"/>
                <c:pt idx="0">
                  <c:v>4</c:v>
                </c:pt>
              </c:numCache>
            </c:numRef>
          </c:yVal>
          <c:smooth val="0"/>
          <c:extLst>
            <c:ext xmlns:c16="http://schemas.microsoft.com/office/drawing/2014/chart" uri="{C3380CC4-5D6E-409C-BE32-E72D297353CC}">
              <c16:uniqueId val="{00000005-5B98-4956-9012-A28873420096}"/>
            </c:ext>
          </c:extLst>
        </c:ser>
        <c:ser>
          <c:idx val="6"/>
          <c:order val="6"/>
          <c:tx>
            <c:v>Slide 7</c:v>
          </c:tx>
          <c:spPr>
            <a:ln w="25400" cap="rnd">
              <a:noFill/>
              <a:round/>
            </a:ln>
            <a:effectLst/>
          </c:spPr>
          <c:marker>
            <c:symbol val="square"/>
            <c:size val="7"/>
            <c:spPr>
              <a:solidFill>
                <a:srgbClr val="FF0000"/>
              </a:solidFill>
              <a:ln w="9525">
                <a:solidFill>
                  <a:srgbClr val="C00000"/>
                </a:solidFill>
              </a:ln>
              <a:effectLst/>
            </c:spPr>
          </c:marker>
          <c:errBars>
            <c:errDir val="x"/>
            <c:errBarType val="both"/>
            <c:errValType val="cust"/>
            <c:noEndCap val="0"/>
            <c:plus>
              <c:numRef>
                <c:f>'Horizont 1.5%'!$D$22:$D$24</c:f>
                <c:numCache>
                  <c:formatCode>General</c:formatCode>
                  <c:ptCount val="3"/>
                  <c:pt idx="0">
                    <c:v>68.2</c:v>
                  </c:pt>
                  <c:pt idx="1">
                    <c:v>64.7</c:v>
                  </c:pt>
                  <c:pt idx="2">
                    <c:v>65.5</c:v>
                  </c:pt>
                </c:numCache>
              </c:numRef>
            </c:plus>
            <c:minus>
              <c:numRef>
                <c:f>'Horizont 1.5%'!$D$22:$D$24</c:f>
                <c:numCache>
                  <c:formatCode>General</c:formatCode>
                  <c:ptCount val="3"/>
                  <c:pt idx="0">
                    <c:v>68.2</c:v>
                  </c:pt>
                  <c:pt idx="1">
                    <c:v>64.7</c:v>
                  </c:pt>
                  <c:pt idx="2">
                    <c:v>65.5</c:v>
                  </c:pt>
                </c:numCache>
              </c:numRef>
            </c:minus>
            <c:spPr>
              <a:noFill/>
              <a:ln w="12700" cap="flat" cmpd="sng" algn="ctr">
                <a:solidFill>
                  <a:srgbClr val="C00000"/>
                </a:solidFill>
                <a:round/>
              </a:ln>
              <a:effectLst/>
            </c:spPr>
          </c:errBars>
          <c:errBars>
            <c:errDir val="y"/>
            <c:errBarType val="both"/>
            <c:errValType val="fixedVal"/>
            <c:noEndCap val="1"/>
            <c:val val="0"/>
            <c:spPr>
              <a:noFill/>
              <a:ln w="9525" cap="flat" cmpd="sng" algn="ctr">
                <a:solidFill>
                  <a:schemeClr val="tx1">
                    <a:lumMod val="65000"/>
                    <a:lumOff val="35000"/>
                  </a:schemeClr>
                </a:solidFill>
                <a:round/>
              </a:ln>
              <a:effectLst/>
            </c:spPr>
          </c:errBars>
          <c:xVal>
            <c:numRef>
              <c:f>'Horizont 1.5%'!$B$22:$B$24</c:f>
              <c:numCache>
                <c:formatCode>General</c:formatCode>
                <c:ptCount val="3"/>
                <c:pt idx="0">
                  <c:v>317</c:v>
                </c:pt>
                <c:pt idx="1">
                  <c:v>317</c:v>
                </c:pt>
                <c:pt idx="2">
                  <c:v>306</c:v>
                </c:pt>
              </c:numCache>
            </c:numRef>
          </c:xVal>
          <c:yVal>
            <c:numRef>
              <c:f>'Horizont 1.5%'!$A$22:$A$24</c:f>
              <c:numCache>
                <c:formatCode>General</c:formatCode>
                <c:ptCount val="3"/>
                <c:pt idx="0">
                  <c:v>1</c:v>
                </c:pt>
                <c:pt idx="1">
                  <c:v>2</c:v>
                </c:pt>
                <c:pt idx="2">
                  <c:v>4</c:v>
                </c:pt>
              </c:numCache>
            </c:numRef>
          </c:yVal>
          <c:smooth val="0"/>
          <c:extLst>
            <c:ext xmlns:c16="http://schemas.microsoft.com/office/drawing/2014/chart" uri="{C3380CC4-5D6E-409C-BE32-E72D297353CC}">
              <c16:uniqueId val="{00000006-5B98-4956-9012-A28873420096}"/>
            </c:ext>
          </c:extLst>
        </c:ser>
        <c:dLbls>
          <c:showLegendKey val="0"/>
          <c:showVal val="0"/>
          <c:showCatName val="0"/>
          <c:showSerName val="0"/>
          <c:showPercent val="0"/>
          <c:showBubbleSize val="0"/>
        </c:dLbls>
        <c:axId val="888403520"/>
        <c:axId val="877778335"/>
      </c:scatterChart>
      <c:valAx>
        <c:axId val="888403520"/>
        <c:scaling>
          <c:orientation val="minMax"/>
          <c:min val="100"/>
        </c:scaling>
        <c:delete val="0"/>
        <c:axPos val="b"/>
        <c:majorGridlines>
          <c:spPr>
            <a:ln w="19050" cap="flat" cmpd="sng" algn="ctr">
              <a:solidFill>
                <a:schemeClr val="bg2">
                  <a:lumMod val="7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pt-PT" sz="1400"/>
                  <a:t>Thickness (nm)</a:t>
                </a:r>
              </a:p>
            </c:rich>
          </c:tx>
          <c:layout>
            <c:manualLayout>
              <c:xMode val="edge"/>
              <c:yMode val="edge"/>
              <c:x val="0.456001455026455"/>
              <c:y val="0.92396346153846154"/>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title>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crossAx val="877778335"/>
        <c:crosses val="autoZero"/>
        <c:crossBetween val="midCat"/>
      </c:valAx>
      <c:valAx>
        <c:axId val="877778335"/>
        <c:scaling>
          <c:orientation val="minMax"/>
          <c:max val="4.5"/>
          <c:min val="0"/>
        </c:scaling>
        <c:delete val="0"/>
        <c:axPos val="l"/>
        <c:majorGridlines>
          <c:spPr>
            <a:ln w="19050" cap="flat" cmpd="sng" algn="ctr">
              <a:solidFill>
                <a:schemeClr val="bg2">
                  <a:lumMod val="7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pt-PT" sz="1400"/>
                  <a:t>Position</a:t>
                </a:r>
              </a:p>
            </c:rich>
          </c:tx>
          <c:layout>
            <c:manualLayout>
              <c:xMode val="edge"/>
              <c:yMode val="edge"/>
              <c:x val="1.4492941669888211E-2"/>
              <c:y val="0.4151854657687991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title>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crossAx val="888403520"/>
        <c:crosses val="autoZero"/>
        <c:crossBetween val="midCat"/>
        <c:majorUnit val="1"/>
      </c:valAx>
      <c:spPr>
        <a:noFill/>
        <a:ln>
          <a:noFill/>
        </a:ln>
        <a:effectLst/>
      </c:spPr>
    </c:plotArea>
    <c:legend>
      <c:legendPos val="tr"/>
      <c:layout>
        <c:manualLayout>
          <c:xMode val="edge"/>
          <c:yMode val="edge"/>
          <c:x val="0.69623108465608463"/>
          <c:y val="0.64001851851851854"/>
          <c:w val="0.24833240740740742"/>
          <c:h val="0.19809427609427613"/>
        </c:manualLayout>
      </c:layout>
      <c:overlay val="1"/>
      <c:spPr>
        <a:solidFill>
          <a:srgbClr val="FFFFFF">
            <a:alpha val="80000"/>
          </a:srgbClr>
        </a:solidFill>
        <a:ln>
          <a:solidFill>
            <a:schemeClr val="tx1">
              <a:lumMod val="65000"/>
              <a:lumOff val="35000"/>
            </a:schemeClr>
          </a:solidFill>
        </a:ln>
        <a:effectLst/>
      </c:spPr>
      <c:txPr>
        <a:bodyPr rot="0" spcFirstLastPara="1" vertOverflow="ellipsis" vert="horz" wrap="square" anchor="ctr" anchorCtr="0"/>
        <a:lstStyle/>
        <a:p>
          <a:pPr>
            <a:defRPr sz="125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10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pt-PT" sz="1800" b="1" dirty="0" err="1"/>
              <a:t>Formvar</a:t>
            </a:r>
            <a:r>
              <a:rPr lang="pt-PT" sz="1800" b="1" dirty="0"/>
              <a:t> 3 % w/v,  1 </a:t>
            </a:r>
            <a:r>
              <a:rPr lang="pt-PT" sz="1800" b="1" dirty="0" err="1"/>
              <a:t>dip</a:t>
            </a:r>
            <a:endParaRPr lang="pt-PT" sz="1800" b="1" dirty="0"/>
          </a:p>
        </c:rich>
      </c:tx>
      <c:layout>
        <c:manualLayout>
          <c:xMode val="edge"/>
          <c:yMode val="edge"/>
          <c:x val="0.29950086805555554"/>
          <c:y val="7.12682379349046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title>
    <c:autoTitleDeleted val="0"/>
    <c:plotArea>
      <c:layout>
        <c:manualLayout>
          <c:layoutTarget val="inner"/>
          <c:xMode val="edge"/>
          <c:yMode val="edge"/>
          <c:x val="0.12359984020471346"/>
          <c:y val="9.4707948699790018E-2"/>
          <c:w val="0.82775455983949597"/>
          <c:h val="0.73640011223344559"/>
        </c:manualLayout>
      </c:layout>
      <c:scatterChart>
        <c:scatterStyle val="lineMarker"/>
        <c:varyColors val="0"/>
        <c:ser>
          <c:idx val="0"/>
          <c:order val="0"/>
          <c:tx>
            <c:v>Slide 1</c:v>
          </c:tx>
          <c:spPr>
            <a:ln w="25400" cap="rnd">
              <a:noFill/>
              <a:round/>
            </a:ln>
            <a:effectLst/>
          </c:spPr>
          <c:marker>
            <c:symbol val="circle"/>
            <c:size val="7"/>
            <c:spPr>
              <a:solidFill>
                <a:schemeClr val="accent4">
                  <a:alpha val="99000"/>
                </a:schemeClr>
              </a:solidFill>
              <a:ln w="9525">
                <a:solidFill>
                  <a:srgbClr val="002060"/>
                </a:solidFill>
              </a:ln>
              <a:effectLst/>
            </c:spPr>
          </c:marker>
          <c:errBars>
            <c:errDir val="x"/>
            <c:errBarType val="both"/>
            <c:errValType val="cust"/>
            <c:noEndCap val="0"/>
            <c:plus>
              <c:numRef>
                <c:f>'Horizont 3%'!$D$2:$D$5</c:f>
                <c:numCache>
                  <c:formatCode>General</c:formatCode>
                  <c:ptCount val="4"/>
                  <c:pt idx="0">
                    <c:v>59.04</c:v>
                  </c:pt>
                  <c:pt idx="1">
                    <c:v>60.21</c:v>
                  </c:pt>
                  <c:pt idx="2">
                    <c:v>62.58</c:v>
                  </c:pt>
                  <c:pt idx="3">
                    <c:v>60.9</c:v>
                  </c:pt>
                </c:numCache>
              </c:numRef>
            </c:plus>
            <c:minus>
              <c:numRef>
                <c:f>'Horizont 3%'!$D$2:$D$5</c:f>
                <c:numCache>
                  <c:formatCode>General</c:formatCode>
                  <c:ptCount val="4"/>
                  <c:pt idx="0">
                    <c:v>59.04</c:v>
                  </c:pt>
                  <c:pt idx="1">
                    <c:v>60.21</c:v>
                  </c:pt>
                  <c:pt idx="2">
                    <c:v>62.58</c:v>
                  </c:pt>
                  <c:pt idx="3">
                    <c:v>60.9</c:v>
                  </c:pt>
                </c:numCache>
              </c:numRef>
            </c:minus>
            <c:spPr>
              <a:noFill/>
              <a:ln w="12700" cap="flat" cmpd="sng" algn="ctr">
                <a:solidFill>
                  <a:schemeClr val="tx2">
                    <a:lumMod val="75000"/>
                    <a:lumOff val="25000"/>
                  </a:schemeClr>
                </a:solidFill>
                <a:round/>
              </a:ln>
              <a:effectLst/>
            </c:spPr>
          </c:errBars>
          <c:errBars>
            <c:errDir val="y"/>
            <c:errBarType val="both"/>
            <c:errValType val="fixedVal"/>
            <c:noEndCap val="0"/>
            <c:val val="0"/>
            <c:spPr>
              <a:noFill/>
              <a:ln w="9525" cap="flat" cmpd="sng" algn="ctr">
                <a:solidFill>
                  <a:schemeClr val="tx1">
                    <a:lumMod val="65000"/>
                    <a:lumOff val="35000"/>
                  </a:schemeClr>
                </a:solidFill>
                <a:round/>
              </a:ln>
              <a:effectLst/>
            </c:spPr>
          </c:errBars>
          <c:xVal>
            <c:numRef>
              <c:f>'Horizont 3%'!$B$2:$B$5</c:f>
              <c:numCache>
                <c:formatCode>General</c:formatCode>
                <c:ptCount val="4"/>
                <c:pt idx="0">
                  <c:v>1048</c:v>
                </c:pt>
                <c:pt idx="1">
                  <c:v>969</c:v>
                </c:pt>
                <c:pt idx="2">
                  <c:v>976</c:v>
                </c:pt>
                <c:pt idx="3">
                  <c:v>940</c:v>
                </c:pt>
              </c:numCache>
            </c:numRef>
          </c:xVal>
          <c:yVal>
            <c:numRef>
              <c:f>'Horizont 3%'!$A$2:$A$5</c:f>
              <c:numCache>
                <c:formatCode>General</c:formatCode>
                <c:ptCount val="4"/>
                <c:pt idx="0">
                  <c:v>4</c:v>
                </c:pt>
                <c:pt idx="1">
                  <c:v>3</c:v>
                </c:pt>
                <c:pt idx="2">
                  <c:v>2</c:v>
                </c:pt>
                <c:pt idx="3">
                  <c:v>1</c:v>
                </c:pt>
              </c:numCache>
            </c:numRef>
          </c:yVal>
          <c:smooth val="0"/>
          <c:extLst>
            <c:ext xmlns:c16="http://schemas.microsoft.com/office/drawing/2014/chart" uri="{C3380CC4-5D6E-409C-BE32-E72D297353CC}">
              <c16:uniqueId val="{00000000-274F-4F5B-951D-1EC0101092EE}"/>
            </c:ext>
          </c:extLst>
        </c:ser>
        <c:ser>
          <c:idx val="2"/>
          <c:order val="2"/>
          <c:tx>
            <c:v>Slide 2</c:v>
          </c:tx>
          <c:spPr>
            <a:ln w="25400" cap="rnd">
              <a:noFill/>
              <a:round/>
            </a:ln>
            <a:effectLst/>
          </c:spPr>
          <c:marker>
            <c:symbol val="circle"/>
            <c:size val="7"/>
            <c:spPr>
              <a:solidFill>
                <a:srgbClr val="096285"/>
              </a:solidFill>
              <a:ln w="9525">
                <a:solidFill>
                  <a:srgbClr val="002060"/>
                </a:solidFill>
              </a:ln>
              <a:effectLst/>
            </c:spPr>
          </c:marker>
          <c:errBars>
            <c:errDir val="x"/>
            <c:errBarType val="both"/>
            <c:errValType val="cust"/>
            <c:noEndCap val="0"/>
            <c:plus>
              <c:numRef>
                <c:f>'Horizont 3%'!$D$7:$D$9</c:f>
                <c:numCache>
                  <c:formatCode>General</c:formatCode>
                  <c:ptCount val="3"/>
                  <c:pt idx="0">
                    <c:v>74.09</c:v>
                  </c:pt>
                  <c:pt idx="1">
                    <c:v>62.9</c:v>
                  </c:pt>
                  <c:pt idx="2">
                    <c:v>75.099999999999994</c:v>
                  </c:pt>
                </c:numCache>
              </c:numRef>
            </c:plus>
            <c:minus>
              <c:numRef>
                <c:f>'Horizont 3%'!$D$7:$D$9</c:f>
                <c:numCache>
                  <c:formatCode>General</c:formatCode>
                  <c:ptCount val="3"/>
                  <c:pt idx="0">
                    <c:v>74.09</c:v>
                  </c:pt>
                  <c:pt idx="1">
                    <c:v>62.9</c:v>
                  </c:pt>
                  <c:pt idx="2">
                    <c:v>75.099999999999994</c:v>
                  </c:pt>
                </c:numCache>
              </c:numRef>
            </c:minus>
            <c:spPr>
              <a:noFill/>
              <a:ln w="12700" cap="flat" cmpd="sng" algn="ctr">
                <a:solidFill>
                  <a:schemeClr val="accent1">
                    <a:lumMod val="75000"/>
                  </a:schemeClr>
                </a:solidFill>
                <a:round/>
              </a:ln>
              <a:effectLst/>
            </c:spPr>
          </c:errBars>
          <c:errBars>
            <c:errDir val="y"/>
            <c:errBarType val="both"/>
            <c:errValType val="fixedVal"/>
            <c:noEndCap val="0"/>
            <c:val val="0"/>
            <c:spPr>
              <a:noFill/>
              <a:ln w="9525" cap="flat" cmpd="sng" algn="ctr">
                <a:solidFill>
                  <a:schemeClr val="tx1">
                    <a:lumMod val="65000"/>
                    <a:lumOff val="35000"/>
                  </a:schemeClr>
                </a:solidFill>
                <a:round/>
              </a:ln>
              <a:effectLst/>
            </c:spPr>
          </c:errBars>
          <c:xVal>
            <c:numRef>
              <c:f>'Horizont 3%'!$B$7:$B$9</c:f>
              <c:numCache>
                <c:formatCode>General</c:formatCode>
                <c:ptCount val="3"/>
                <c:pt idx="0">
                  <c:v>956</c:v>
                </c:pt>
                <c:pt idx="1">
                  <c:v>876</c:v>
                </c:pt>
                <c:pt idx="2">
                  <c:v>832</c:v>
                </c:pt>
              </c:numCache>
            </c:numRef>
          </c:xVal>
          <c:yVal>
            <c:numRef>
              <c:f>'Horizont 3%'!$A$7:$A$9</c:f>
              <c:numCache>
                <c:formatCode>General</c:formatCode>
                <c:ptCount val="3"/>
                <c:pt idx="0">
                  <c:v>4</c:v>
                </c:pt>
                <c:pt idx="1">
                  <c:v>2.5</c:v>
                </c:pt>
                <c:pt idx="2">
                  <c:v>1.5</c:v>
                </c:pt>
              </c:numCache>
            </c:numRef>
          </c:yVal>
          <c:smooth val="0"/>
          <c:extLst>
            <c:ext xmlns:c16="http://schemas.microsoft.com/office/drawing/2014/chart" uri="{C3380CC4-5D6E-409C-BE32-E72D297353CC}">
              <c16:uniqueId val="{00000001-274F-4F5B-951D-1EC0101092EE}"/>
            </c:ext>
          </c:extLst>
        </c:ser>
        <c:ser>
          <c:idx val="3"/>
          <c:order val="3"/>
          <c:tx>
            <c:v>Slide 3</c:v>
          </c:tx>
          <c:spPr>
            <a:ln w="25400" cap="rnd">
              <a:noFill/>
              <a:round/>
            </a:ln>
            <a:effectLst/>
          </c:spPr>
          <c:marker>
            <c:symbol val="circle"/>
            <c:size val="7"/>
            <c:spPr>
              <a:solidFill>
                <a:schemeClr val="accent4"/>
              </a:solidFill>
              <a:ln w="9525">
                <a:solidFill>
                  <a:schemeClr val="tx2">
                    <a:lumMod val="75000"/>
                    <a:lumOff val="25000"/>
                  </a:schemeClr>
                </a:solidFill>
              </a:ln>
              <a:effectLst/>
            </c:spPr>
          </c:marker>
          <c:errBars>
            <c:errDir val="x"/>
            <c:errBarType val="both"/>
            <c:errValType val="cust"/>
            <c:noEndCap val="0"/>
            <c:plus>
              <c:numRef>
                <c:f>'Horizont 3%'!$D$11:$D$13</c:f>
                <c:numCache>
                  <c:formatCode>General</c:formatCode>
                  <c:ptCount val="3"/>
                  <c:pt idx="0">
                    <c:v>76.3</c:v>
                  </c:pt>
                  <c:pt idx="1">
                    <c:v>59.4</c:v>
                  </c:pt>
                  <c:pt idx="2">
                    <c:v>47.6</c:v>
                  </c:pt>
                </c:numCache>
              </c:numRef>
            </c:plus>
            <c:minus>
              <c:numRef>
                <c:f>'Horizont 3%'!$D$11:$D$13</c:f>
                <c:numCache>
                  <c:formatCode>General</c:formatCode>
                  <c:ptCount val="3"/>
                  <c:pt idx="0">
                    <c:v>76.3</c:v>
                  </c:pt>
                  <c:pt idx="1">
                    <c:v>59.4</c:v>
                  </c:pt>
                  <c:pt idx="2">
                    <c:v>47.6</c:v>
                  </c:pt>
                </c:numCache>
              </c:numRef>
            </c:minus>
            <c:spPr>
              <a:noFill/>
              <a:ln w="12700" cap="flat" cmpd="sng" algn="ctr">
                <a:solidFill>
                  <a:schemeClr val="accent1">
                    <a:lumMod val="60000"/>
                    <a:lumOff val="40000"/>
                  </a:schemeClr>
                </a:solidFill>
                <a:round/>
              </a:ln>
              <a:effectLst/>
            </c:spPr>
          </c:errBars>
          <c:errBars>
            <c:errDir val="y"/>
            <c:errBarType val="both"/>
            <c:errValType val="fixedVal"/>
            <c:noEndCap val="1"/>
            <c:val val="0"/>
            <c:spPr>
              <a:noFill/>
              <a:ln w="9525" cap="flat" cmpd="sng" algn="ctr">
                <a:solidFill>
                  <a:schemeClr val="tx1">
                    <a:lumMod val="65000"/>
                    <a:lumOff val="35000"/>
                  </a:schemeClr>
                </a:solidFill>
                <a:round/>
              </a:ln>
              <a:effectLst/>
            </c:spPr>
          </c:errBars>
          <c:xVal>
            <c:numRef>
              <c:f>'Horizont 3%'!$B$11:$B$13</c:f>
              <c:numCache>
                <c:formatCode>General</c:formatCode>
                <c:ptCount val="3"/>
                <c:pt idx="0">
                  <c:v>729</c:v>
                </c:pt>
                <c:pt idx="1">
                  <c:v>674</c:v>
                </c:pt>
                <c:pt idx="2">
                  <c:v>654</c:v>
                </c:pt>
              </c:numCache>
            </c:numRef>
          </c:xVal>
          <c:yVal>
            <c:numRef>
              <c:f>'Horizont 3%'!$A$11:$A$13</c:f>
              <c:numCache>
                <c:formatCode>General</c:formatCode>
                <c:ptCount val="3"/>
                <c:pt idx="0">
                  <c:v>3.5</c:v>
                </c:pt>
                <c:pt idx="1">
                  <c:v>2</c:v>
                </c:pt>
                <c:pt idx="2">
                  <c:v>1</c:v>
                </c:pt>
              </c:numCache>
            </c:numRef>
          </c:yVal>
          <c:smooth val="0"/>
          <c:extLst>
            <c:ext xmlns:c16="http://schemas.microsoft.com/office/drawing/2014/chart" uri="{C3380CC4-5D6E-409C-BE32-E72D297353CC}">
              <c16:uniqueId val="{00000002-274F-4F5B-951D-1EC0101092EE}"/>
            </c:ext>
          </c:extLst>
        </c:ser>
        <c:dLbls>
          <c:showLegendKey val="0"/>
          <c:showVal val="0"/>
          <c:showCatName val="0"/>
          <c:showSerName val="0"/>
          <c:showPercent val="0"/>
          <c:showBubbleSize val="0"/>
        </c:dLbls>
        <c:axId val="872302127"/>
        <c:axId val="873535871"/>
        <c:extLst>
          <c:ext xmlns:c15="http://schemas.microsoft.com/office/drawing/2012/chart" uri="{02D57815-91ED-43cb-92C2-25804820EDAC}">
            <c15:filteredScatterSeries>
              <c15:ser>
                <c:idx val="1"/>
                <c:order val="1"/>
                <c:tx>
                  <c:v>2 dips</c:v>
                </c:tx>
                <c:spPr>
                  <a:ln w="25400" cap="rnd">
                    <a:noFill/>
                    <a:round/>
                  </a:ln>
                  <a:effectLst/>
                </c:spPr>
                <c:marker>
                  <c:symbol val="circle"/>
                  <c:size val="6"/>
                  <c:spPr>
                    <a:solidFill>
                      <a:schemeClr val="accent2"/>
                    </a:solidFill>
                    <a:ln w="9525">
                      <a:solidFill>
                        <a:schemeClr val="tx1">
                          <a:lumMod val="65000"/>
                          <a:lumOff val="35000"/>
                        </a:schemeClr>
                      </a:solidFill>
                    </a:ln>
                    <a:effectLst/>
                  </c:spPr>
                </c:marker>
                <c:errBars>
                  <c:errDir val="x"/>
                  <c:errBarType val="both"/>
                  <c:errValType val="cust"/>
                  <c:noEndCap val="0"/>
                  <c:plus>
                    <c:numRef>
                      <c:extLst>
                        <c:ext uri="{02D57815-91ED-43cb-92C2-25804820EDAC}">
                          <c15:formulaRef>
                            <c15:sqref>'Horizont 3%'!$C$18:$C$21</c15:sqref>
                          </c15:formulaRef>
                        </c:ext>
                      </c:extLst>
                      <c:numCache>
                        <c:formatCode>General</c:formatCode>
                        <c:ptCount val="4"/>
                        <c:pt idx="0">
                          <c:v>50</c:v>
                        </c:pt>
                        <c:pt idx="1">
                          <c:v>50</c:v>
                        </c:pt>
                        <c:pt idx="2">
                          <c:v>50</c:v>
                        </c:pt>
                        <c:pt idx="3">
                          <c:v>50</c:v>
                        </c:pt>
                      </c:numCache>
                    </c:numRef>
                  </c:plus>
                  <c:minus>
                    <c:numRef>
                      <c:extLst>
                        <c:ext uri="{02D57815-91ED-43cb-92C2-25804820EDAC}">
                          <c15:formulaRef>
                            <c15:sqref>'Horizont 3%'!$C$18:$C$21</c15:sqref>
                          </c15:formulaRef>
                        </c:ext>
                      </c:extLst>
                      <c:numCache>
                        <c:formatCode>General</c:formatCode>
                        <c:ptCount val="4"/>
                        <c:pt idx="0">
                          <c:v>50</c:v>
                        </c:pt>
                        <c:pt idx="1">
                          <c:v>50</c:v>
                        </c:pt>
                        <c:pt idx="2">
                          <c:v>50</c:v>
                        </c:pt>
                        <c:pt idx="3">
                          <c:v>50</c:v>
                        </c:pt>
                      </c:numCache>
                    </c:numRef>
                  </c:minus>
                  <c:spPr>
                    <a:noFill/>
                    <a:ln w="12700" cap="flat" cmpd="sng" algn="ctr">
                      <a:solidFill>
                        <a:schemeClr val="accent2">
                          <a:lumMod val="60000"/>
                          <a:lumOff val="40000"/>
                        </a:schemeClr>
                      </a:solidFill>
                      <a:round/>
                    </a:ln>
                    <a:effectLst/>
                  </c:spPr>
                </c:errBars>
                <c:errBars>
                  <c:errDir val="y"/>
                  <c:errBarType val="both"/>
                  <c:errValType val="fixedVal"/>
                  <c:noEndCap val="1"/>
                  <c:val val="0"/>
                  <c:spPr>
                    <a:noFill/>
                    <a:ln w="9525" cap="flat" cmpd="sng" algn="ctr">
                      <a:solidFill>
                        <a:schemeClr val="tx1">
                          <a:lumMod val="65000"/>
                          <a:lumOff val="35000"/>
                        </a:schemeClr>
                      </a:solidFill>
                      <a:round/>
                    </a:ln>
                    <a:effectLst/>
                  </c:spPr>
                </c:errBars>
                <c:xVal>
                  <c:numRef>
                    <c:extLst>
                      <c:ext uri="{02D57815-91ED-43cb-92C2-25804820EDAC}">
                        <c15:formulaRef>
                          <c15:sqref>'Horizont 3%'!$B$18:$B$21</c15:sqref>
                        </c15:formulaRef>
                      </c:ext>
                    </c:extLst>
                    <c:numCache>
                      <c:formatCode>General</c:formatCode>
                      <c:ptCount val="4"/>
                      <c:pt idx="0">
                        <c:v>1146</c:v>
                      </c:pt>
                      <c:pt idx="1">
                        <c:v>1020</c:v>
                      </c:pt>
                      <c:pt idx="2">
                        <c:v>1057</c:v>
                      </c:pt>
                      <c:pt idx="3">
                        <c:v>1093</c:v>
                      </c:pt>
                    </c:numCache>
                  </c:numRef>
                </c:xVal>
                <c:yVal>
                  <c:numRef>
                    <c:extLst>
                      <c:ext uri="{02D57815-91ED-43cb-92C2-25804820EDAC}">
                        <c15:formulaRef>
                          <c15:sqref>'Horizont 3%'!$A$18:$A$21</c15:sqref>
                        </c15:formulaRef>
                      </c:ext>
                    </c:extLst>
                    <c:numCache>
                      <c:formatCode>General</c:formatCode>
                      <c:ptCount val="4"/>
                      <c:pt idx="0">
                        <c:v>4</c:v>
                      </c:pt>
                      <c:pt idx="1">
                        <c:v>3</c:v>
                      </c:pt>
                      <c:pt idx="2">
                        <c:v>2</c:v>
                      </c:pt>
                      <c:pt idx="3">
                        <c:v>1</c:v>
                      </c:pt>
                    </c:numCache>
                  </c:numRef>
                </c:yVal>
                <c:smooth val="0"/>
                <c:extLst>
                  <c:ext xmlns:c16="http://schemas.microsoft.com/office/drawing/2014/chart" uri="{C3380CC4-5D6E-409C-BE32-E72D297353CC}">
                    <c16:uniqueId val="{00000003-274F-4F5B-951D-1EC0101092EE}"/>
                  </c:ext>
                </c:extLst>
              </c15:ser>
            </c15:filteredScatterSeries>
          </c:ext>
        </c:extLst>
      </c:scatterChart>
      <c:valAx>
        <c:axId val="872302127"/>
        <c:scaling>
          <c:orientation val="minMax"/>
          <c:max val="1300"/>
          <c:min val="600"/>
        </c:scaling>
        <c:delete val="0"/>
        <c:axPos val="b"/>
        <c:majorGridlines>
          <c:spPr>
            <a:ln w="19050" cap="flat" cmpd="sng" algn="ctr">
              <a:solidFill>
                <a:schemeClr val="bg2">
                  <a:lumMod val="7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pt-PT" sz="1400"/>
                  <a:t>Thickness (nm)</a:t>
                </a:r>
              </a:p>
            </c:rich>
          </c:tx>
          <c:layout>
            <c:manualLayout>
              <c:xMode val="edge"/>
              <c:yMode val="edge"/>
              <c:x val="0.43343776538646633"/>
              <c:y val="0.92421457112311145"/>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crossAx val="873535871"/>
        <c:crosses val="autoZero"/>
        <c:crossBetween val="midCat"/>
        <c:majorUnit val="100"/>
      </c:valAx>
      <c:valAx>
        <c:axId val="873535871"/>
        <c:scaling>
          <c:orientation val="minMax"/>
          <c:max val="4.5"/>
          <c:min val="0"/>
        </c:scaling>
        <c:delete val="0"/>
        <c:axPos val="l"/>
        <c:majorGridlines>
          <c:spPr>
            <a:ln w="19050" cap="flat" cmpd="sng" algn="ctr">
              <a:solidFill>
                <a:schemeClr val="bg2">
                  <a:lumMod val="7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pt-PT" sz="1400"/>
                  <a:t>Position</a:t>
                </a:r>
              </a:p>
            </c:rich>
          </c:tx>
          <c:layout>
            <c:manualLayout>
              <c:xMode val="edge"/>
              <c:yMode val="edge"/>
              <c:x val="7.3481900814766736E-3"/>
              <c:y val="0.3900175596820144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crossAx val="872302127"/>
        <c:crosses val="autoZero"/>
        <c:crossBetween val="midCat"/>
        <c:majorUnit val="1"/>
      </c:valAx>
      <c:spPr>
        <a:noFill/>
        <a:ln>
          <a:noFill/>
        </a:ln>
        <a:effectLst/>
      </c:spPr>
    </c:plotArea>
    <c:legend>
      <c:legendPos val="r"/>
      <c:layout>
        <c:manualLayout>
          <c:xMode val="edge"/>
          <c:yMode val="edge"/>
          <c:x val="0.77263889597824631"/>
          <c:y val="0.11427132435465767"/>
          <c:w val="0.14574880820708591"/>
          <c:h val="0.18647260877317925"/>
        </c:manualLayout>
      </c:layout>
      <c:overlay val="1"/>
      <c:spPr>
        <a:solidFill>
          <a:srgbClr val="FFFFFF">
            <a:alpha val="84706"/>
          </a:srgbClr>
        </a:solidFill>
        <a:ln>
          <a:solidFill>
            <a:schemeClr val="tx1">
              <a:lumMod val="65000"/>
              <a:lumOff val="35000"/>
            </a:schemeClr>
          </a:solidFill>
        </a:ln>
        <a:effectLst/>
      </c:spPr>
      <c:txPr>
        <a:bodyPr rot="0" spcFirstLastPara="1" vertOverflow="ellipsis" vert="horz" wrap="square" anchor="ctr" anchorCtr="1"/>
        <a:lstStyle/>
        <a:p>
          <a:pPr>
            <a:defRPr sz="12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10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pt-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1FC7C-E53B-438F-BD11-24AEC5CB5BE3}" type="datetimeFigureOut">
              <a:rPr lang="pt-PT" smtClean="0"/>
              <a:t>24/09/2025</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01CDD-F389-40F4-839E-A0F87FE599FA}" type="slidenum">
              <a:rPr lang="pt-PT" smtClean="0"/>
              <a:t>‹nº›</a:t>
            </a:fld>
            <a:endParaRPr lang="pt-PT"/>
          </a:p>
        </p:txBody>
      </p:sp>
    </p:spTree>
    <p:extLst>
      <p:ext uri="{BB962C8B-B14F-4D97-AF65-F5344CB8AC3E}">
        <p14:creationId xmlns:p14="http://schemas.microsoft.com/office/powerpoint/2010/main" val="2215201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One of the major challenges for conventional accelerators, which use RF technology, is their limit on the maximum acceleration field strength, which is about 100 MV/m. Due to this limitation, the acceleration path has to be extremely long, which requires very large and expensive facilities. Therefore, alternative, more compact acceleration methods are being actively studied.</a:t>
            </a:r>
            <a:endParaRPr lang="pt-PT"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One of these alternatives is laser-driven acceleration, since this method has acceleration field strengths on the order of GV to TV/cm, which significantly reduces the required acceleration path. </a:t>
            </a:r>
            <a:r>
              <a:rPr lang="en-GB" sz="1200" kern="100" dirty="0">
                <a:effectLst/>
                <a:latin typeface="Aptos" panose="020B0004020202020204" pitchFamily="34" charset="0"/>
                <a:cs typeface="Times New Roman" panose="02020603050405020304" pitchFamily="18" charset="0"/>
              </a:rPr>
              <a:t>This is specially useful for medical applications such as radioisotope production and radiotherapy, since it minimizes their costs. To be a viable option, the generated beam needs to be stable and capable of operating for long periods of time. One way to tackle this requirement is through the optimization of the targets used for irradiating, which was the focus of my work.</a:t>
            </a:r>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2</a:t>
            </a:fld>
            <a:endParaRPr lang="pt-PT"/>
          </a:p>
        </p:txBody>
      </p:sp>
    </p:spTree>
    <p:extLst>
      <p:ext uri="{BB962C8B-B14F-4D97-AF65-F5344CB8AC3E}">
        <p14:creationId xmlns:p14="http://schemas.microsoft.com/office/powerpoint/2010/main" val="16395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pPr>
            <a:r>
              <a:rPr lang="en-US" dirty="0"/>
              <a:t>If we know compare these results with the ones obtained from the 1.5% w/v foils, there was a clear improvement in terms of fluctuation; hence, here is shown a burst measurement of 67 laser shots from that type of foil (from the horizontal protocol). Using the previous plot as a reference, we can immediately see that not only did the stability improved, but also how the lowest peak energy is higher than the upper limit for the Al-foils, and that the resulting average peak energy is double the value of the previous one.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Observing the plot more carefully, the data shows two distinct groups: one with higher energies, and another with substantially lower energies. The abrupt shift corresponds to a change into a wrinkled region in one of the foils, since two foils (3 dips) were used being that the second one was much more wrinkled than the 1</a:t>
            </a:r>
            <a:r>
              <a:rPr lang="en-US" baseline="30000" dirty="0"/>
              <a:t>st</a:t>
            </a:r>
            <a:r>
              <a:rPr lang="en-US" dirty="0"/>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p>
          <a:p>
            <a:pPr>
              <a:lnSpc>
                <a:spcPct val="150000"/>
              </a:lnSpc>
            </a:pPr>
            <a:endParaRPr lang="pt-PT" dirty="0"/>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11</a:t>
            </a:fld>
            <a:endParaRPr lang="pt-PT"/>
          </a:p>
        </p:txBody>
      </p:sp>
    </p:spTree>
    <p:extLst>
      <p:ext uri="{BB962C8B-B14F-4D97-AF65-F5344CB8AC3E}">
        <p14:creationId xmlns:p14="http://schemas.microsoft.com/office/powerpoint/2010/main" val="3950926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96EA-243F-717E-E39E-560D68288817}"/>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567F9267-CC5C-26FC-49FF-E0713E22A27D}"/>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7D888FB4-0160-BF34-C065-D932FF6540FC}"/>
              </a:ext>
            </a:extLst>
          </p:cNvPr>
          <p:cNvSpPr>
            <a:spLocks noGrp="1"/>
          </p:cNvSpPr>
          <p:nvPr>
            <p:ph type="body" idx="1"/>
          </p:nvPr>
        </p:nvSpPr>
        <p:spPr/>
        <p:txBody>
          <a:bodyPr/>
          <a:lstStyle/>
          <a:p>
            <a:r>
              <a:rPr lang="en-US" dirty="0"/>
              <a:t>being that the second foil was much more wrinkled than the 1</a:t>
            </a:r>
            <a:r>
              <a:rPr lang="en-US" baseline="30000" dirty="0"/>
              <a:t>st</a:t>
            </a:r>
            <a:r>
              <a:rPr lang="en-US" dirty="0"/>
              <a:t>. This, then, indicates the importance of surface quality for these foils. </a:t>
            </a:r>
            <a:endParaRPr lang="pt-PT" dirty="0"/>
          </a:p>
        </p:txBody>
      </p:sp>
      <p:sp>
        <p:nvSpPr>
          <p:cNvPr id="4" name="Marcador de Posição do Número do Diapositivo 3">
            <a:extLst>
              <a:ext uri="{FF2B5EF4-FFF2-40B4-BE49-F238E27FC236}">
                <a16:creationId xmlns:a16="http://schemas.microsoft.com/office/drawing/2014/main" id="{6AA0117F-9DB4-02FA-E28D-35BF45AEC1CE}"/>
              </a:ext>
            </a:extLst>
          </p:cNvPr>
          <p:cNvSpPr>
            <a:spLocks noGrp="1"/>
          </p:cNvSpPr>
          <p:nvPr>
            <p:ph type="sldNum" sz="quarter" idx="5"/>
          </p:nvPr>
        </p:nvSpPr>
        <p:spPr/>
        <p:txBody>
          <a:bodyPr/>
          <a:lstStyle/>
          <a:p>
            <a:fld id="{A2801CDD-F389-40F4-839E-A0F87FE599FA}" type="slidenum">
              <a:rPr lang="pt-PT" smtClean="0"/>
              <a:t>12</a:t>
            </a:fld>
            <a:endParaRPr lang="pt-PT"/>
          </a:p>
        </p:txBody>
      </p:sp>
    </p:spTree>
    <p:extLst>
      <p:ext uri="{BB962C8B-B14F-4D97-AF65-F5344CB8AC3E}">
        <p14:creationId xmlns:p14="http://schemas.microsoft.com/office/powerpoint/2010/main" val="227492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noProof="0" dirty="0"/>
              <a:t>As for the Ag-coated Formvar films, when compared to the previously used Al foils (whose </a:t>
            </a:r>
            <a:r>
              <a:rPr lang="en-GB" noProof="0" dirty="0" err="1"/>
              <a:t>avg</a:t>
            </a:r>
            <a:r>
              <a:rPr lang="en-GB" noProof="0" dirty="0"/>
              <a:t> energy is here in blue), we can see that these films </a:t>
            </a:r>
            <a:r>
              <a:rPr lang="en-GB" b="1" u="none" noProof="0" dirty="0"/>
              <a:t>provided</a:t>
            </a:r>
            <a:r>
              <a:rPr lang="en-GB" u="none" noProof="0" dirty="0"/>
              <a:t> </a:t>
            </a:r>
            <a:r>
              <a:rPr lang="en-GB" u="sng" noProof="0" dirty="0"/>
              <a:t>higher energies</a:t>
            </a:r>
            <a:r>
              <a:rPr lang="en-GB" noProof="0" dirty="0"/>
              <a:t>. However, they performed overall worse than the plain Formvar foils (in red) both in average peak energy and in its stability. </a:t>
            </a:r>
          </a:p>
          <a:p>
            <a:endParaRPr lang="en-GB" noProof="0" dirty="0"/>
          </a:p>
          <a:p>
            <a:r>
              <a:rPr lang="en-GB" noProof="0" dirty="0"/>
              <a:t>Hence, for the proton flux discussion, I will only focus on the plain Formvar foils.</a:t>
            </a:r>
            <a:endParaRPr lang="pt-PT" dirty="0"/>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13</a:t>
            </a:fld>
            <a:endParaRPr lang="pt-PT"/>
          </a:p>
        </p:txBody>
      </p:sp>
    </p:spTree>
    <p:extLst>
      <p:ext uri="{BB962C8B-B14F-4D97-AF65-F5344CB8AC3E}">
        <p14:creationId xmlns:p14="http://schemas.microsoft.com/office/powerpoint/2010/main" val="185533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E369-CC50-BE0D-970B-806DD4043FBD}"/>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115425AF-47EE-5FB1-6FA4-69A207203CDE}"/>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4562BB32-8D2D-3431-1C86-DCC12E610F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So, here is presented the average energy-signal curve resulting from the burst measurement of the plain Al foils, which can be used to obtain the resulting average proton flux. </a:t>
            </a:r>
            <a:r>
              <a:rPr lang="en-US" dirty="0"/>
              <a:t>As we can see, the stability of the flux is again very high, just as it was for the peak 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Bin = 3.6 MeV / 90 = 40 keV</a:t>
            </a:r>
            <a:endParaRPr lang="en-GB" noProof="0" dirty="0"/>
          </a:p>
        </p:txBody>
      </p:sp>
      <p:sp>
        <p:nvSpPr>
          <p:cNvPr id="4" name="Marcador de Posição do Número do Diapositivo 3">
            <a:extLst>
              <a:ext uri="{FF2B5EF4-FFF2-40B4-BE49-F238E27FC236}">
                <a16:creationId xmlns:a16="http://schemas.microsoft.com/office/drawing/2014/main" id="{DF50E62E-11D9-4489-A27B-E2A9F80A22C0}"/>
              </a:ext>
            </a:extLst>
          </p:cNvPr>
          <p:cNvSpPr>
            <a:spLocks noGrp="1"/>
          </p:cNvSpPr>
          <p:nvPr>
            <p:ph type="sldNum" sz="quarter" idx="5"/>
          </p:nvPr>
        </p:nvSpPr>
        <p:spPr/>
        <p:txBody>
          <a:bodyPr/>
          <a:lstStyle/>
          <a:p>
            <a:fld id="{A2801CDD-F389-40F4-839E-A0F87FE599FA}" type="slidenum">
              <a:rPr lang="pt-PT" smtClean="0"/>
              <a:t>14</a:t>
            </a:fld>
            <a:endParaRPr lang="pt-PT"/>
          </a:p>
        </p:txBody>
      </p:sp>
    </p:spTree>
    <p:extLst>
      <p:ext uri="{BB962C8B-B14F-4D97-AF65-F5344CB8AC3E}">
        <p14:creationId xmlns:p14="http://schemas.microsoft.com/office/powerpoint/2010/main" val="889857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0D3E1-90FE-1295-2B8B-A77B96FB41A7}"/>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AFE7965A-4C5E-E23C-1E2D-486FCBB12550}"/>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DF62885D-5554-C038-7061-709A20890E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 now compare it with the flux from the plain Formvar foils, it is clear how the obtained average flux from the Formvar 1.5% foils is substantially greater, even when compared to the flux resulting from the Formvar 3% w/v foils. However, it is also clear how the stability is significantly worse, particularly for higher energies.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Bin = 3.6 MeV / 90 = 40 keV</a:t>
            </a:r>
            <a:endParaRPr lang="en-GB" noProof="0" dirty="0"/>
          </a:p>
        </p:txBody>
      </p:sp>
      <p:sp>
        <p:nvSpPr>
          <p:cNvPr id="4" name="Marcador de Posição do Número do Diapositivo 3">
            <a:extLst>
              <a:ext uri="{FF2B5EF4-FFF2-40B4-BE49-F238E27FC236}">
                <a16:creationId xmlns:a16="http://schemas.microsoft.com/office/drawing/2014/main" id="{E8B68243-D66E-718B-B63B-FC99B6C705B5}"/>
              </a:ext>
            </a:extLst>
          </p:cNvPr>
          <p:cNvSpPr>
            <a:spLocks noGrp="1"/>
          </p:cNvSpPr>
          <p:nvPr>
            <p:ph type="sldNum" sz="quarter" idx="5"/>
          </p:nvPr>
        </p:nvSpPr>
        <p:spPr/>
        <p:txBody>
          <a:bodyPr/>
          <a:lstStyle/>
          <a:p>
            <a:fld id="{A2801CDD-F389-40F4-839E-A0F87FE599FA}" type="slidenum">
              <a:rPr lang="pt-PT" smtClean="0"/>
              <a:t>15</a:t>
            </a:fld>
            <a:endParaRPr lang="pt-PT"/>
          </a:p>
        </p:txBody>
      </p:sp>
    </p:spTree>
    <p:extLst>
      <p:ext uri="{BB962C8B-B14F-4D97-AF65-F5344CB8AC3E}">
        <p14:creationId xmlns:p14="http://schemas.microsoft.com/office/powerpoint/2010/main" val="366147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To </a:t>
            </a:r>
            <a:r>
              <a:rPr lang="en-US" dirty="0" err="1"/>
              <a:t>summarise</a:t>
            </a:r>
            <a:r>
              <a:rPr lang="en-US" dirty="0"/>
              <a:t>, plain and silver-coated Formvar films were successfully produced, characterized and used for laser-driven proton acceleration. From all of the conducted tests </a:t>
            </a:r>
            <a:r>
              <a:rPr lang="en-GB" noProof="0" dirty="0"/>
              <a:t>in Santiago de Compostela, </a:t>
            </a:r>
            <a:r>
              <a:rPr lang="en-US" noProof="0" dirty="0"/>
              <a:t>results show that p</a:t>
            </a:r>
            <a:r>
              <a:rPr lang="en-US" dirty="0"/>
              <a:t>lain Formvar foils were the better-performing film type; with these films, we were able to generate substantially higher proton fluxes and reach peak energies never reached before at the L2A2. In contrast, the Ag-coated Formvar films performed worse than the plain Formvar foils – an unexpected result that requires a dedicated study to determine its exact cause. In addition, we still haven’t found the optimum film thickness for the current setup and the films </a:t>
            </a:r>
            <a:r>
              <a:rPr lang="en-US"/>
              <a:t>need to be improved </a:t>
            </a:r>
            <a:r>
              <a:rPr lang="en-US" dirty="0"/>
              <a:t>to be used for radioisotope production.</a:t>
            </a:r>
          </a:p>
          <a:p>
            <a:r>
              <a:rPr lang="en-US" dirty="0"/>
              <a:t>By consequence, the next steps would be to further study these films and perform complementary particle-in-cell simulations, which would give better in-sight on what would be the optimum film requirements for the L2A2 setup.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 conclusion</a:t>
            </a:r>
            <a:r>
              <a:rPr lang="en-US" noProof="0" dirty="0"/>
              <a:t>, although</a:t>
            </a:r>
            <a:r>
              <a:rPr lang="en-US" dirty="0"/>
              <a:t> several questions are left open for a future work, the results show that this work was a clear step in the right direction, laying the ground-foundation for further improvements at the L2A2 facility, in the challenging field that is laser-driven acceleration.</a:t>
            </a:r>
            <a:endParaRPr lang="en-GB" noProof="0" dirty="0"/>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16</a:t>
            </a:fld>
            <a:endParaRPr lang="pt-PT"/>
          </a:p>
        </p:txBody>
      </p:sp>
    </p:spTree>
    <p:extLst>
      <p:ext uri="{BB962C8B-B14F-4D97-AF65-F5344CB8AC3E}">
        <p14:creationId xmlns:p14="http://schemas.microsoft.com/office/powerpoint/2010/main" val="312122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60034-ECCB-26F2-2067-91D1BD14DFEB}"/>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8BE5BE42-ADC7-4702-CDB9-D754F6682573}"/>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3B76EC45-1650-4D07-2F7D-B20599623723}"/>
              </a:ext>
            </a:extLst>
          </p:cNvPr>
          <p:cNvSpPr>
            <a:spLocks noGrp="1"/>
          </p:cNvSpPr>
          <p:nvPr>
            <p:ph type="body" idx="1"/>
          </p:nvPr>
        </p:nvSpPr>
        <p:spPr/>
        <p:txBody>
          <a:bodyPr/>
          <a:lstStyle/>
          <a:p>
            <a:r>
              <a:rPr lang="en-US" dirty="0"/>
              <a:t>To </a:t>
            </a:r>
            <a:r>
              <a:rPr lang="en-US" dirty="0" err="1"/>
              <a:t>summarise</a:t>
            </a:r>
            <a:r>
              <a:rPr lang="en-US" dirty="0"/>
              <a:t>, from all the tests conducted </a:t>
            </a:r>
            <a:r>
              <a:rPr lang="en-GB" noProof="0" dirty="0"/>
              <a:t>in Santiago de Compostela, </a:t>
            </a:r>
            <a:r>
              <a:rPr lang="en-US" dirty="0"/>
              <a:t>Plain Formvar foils performed better than the Al foils and than the Ag-coated Formvar films. These results were not as expected, and a more dedicated study would be necessary to determine the exact cause of this.   The results have also shown that not only does a film’s poor surface quality decrease the reached energies, but it also affects the generated proton flux and the overall stability, hence reducing the film’s appeal as well. </a:t>
            </a:r>
            <a:r>
              <a:rPr lang="en-US" b="0" u="none" strike="noStrike" dirty="0"/>
              <a:t>This then </a:t>
            </a:r>
            <a:r>
              <a:rPr lang="en-US" dirty="0"/>
              <a:t>showcases how the quality of the target is crucial for the performance of Formvar foils in laser-driven proton acceleration.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 conclusion</a:t>
            </a:r>
            <a:r>
              <a:rPr lang="en-US" noProof="0" dirty="0"/>
              <a:t>, although</a:t>
            </a:r>
            <a:r>
              <a:rPr lang="en-US" dirty="0"/>
              <a:t> several questions are left open for a future work, the results show that this work was a clear step in the right direction, laying the ground-foundation for further improvements at the L2A2 facility, in the challenging field that is laser-driven acceleration.</a:t>
            </a:r>
            <a:endParaRPr lang="en-GB" noProof="0" dirty="0"/>
          </a:p>
        </p:txBody>
      </p:sp>
      <p:sp>
        <p:nvSpPr>
          <p:cNvPr id="4" name="Marcador de Posição do Número do Diapositivo 3">
            <a:extLst>
              <a:ext uri="{FF2B5EF4-FFF2-40B4-BE49-F238E27FC236}">
                <a16:creationId xmlns:a16="http://schemas.microsoft.com/office/drawing/2014/main" id="{9511E00B-20C5-A4E7-8A49-C15C1E044F1B}"/>
              </a:ext>
            </a:extLst>
          </p:cNvPr>
          <p:cNvSpPr>
            <a:spLocks noGrp="1"/>
          </p:cNvSpPr>
          <p:nvPr>
            <p:ph type="sldNum" sz="quarter" idx="5"/>
          </p:nvPr>
        </p:nvSpPr>
        <p:spPr/>
        <p:txBody>
          <a:bodyPr/>
          <a:lstStyle/>
          <a:p>
            <a:fld id="{A2801CDD-F389-40F4-839E-A0F87FE599FA}" type="slidenum">
              <a:rPr lang="pt-PT" smtClean="0"/>
              <a:t>17</a:t>
            </a:fld>
            <a:endParaRPr lang="pt-PT"/>
          </a:p>
        </p:txBody>
      </p:sp>
    </p:spTree>
    <p:extLst>
      <p:ext uri="{BB962C8B-B14F-4D97-AF65-F5344CB8AC3E}">
        <p14:creationId xmlns:p14="http://schemas.microsoft.com/office/powerpoint/2010/main" val="72700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To better contextualise my work, I will now explain the used laser-driven acceleration mechanism, which, as you will see, </a:t>
            </a: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directly dictates the target requirements.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specific mechanism this work focused on was the Target Normal Sheath Acceleration and, </a:t>
            </a:r>
            <a:r>
              <a:rPr lang="en-GB" sz="1200" kern="100" dirty="0" err="1">
                <a:effectLst/>
                <a:latin typeface="Aptos" panose="020B0004020202020204" pitchFamily="34" charset="0"/>
                <a:ea typeface="Aptos" panose="020B0004020202020204" pitchFamily="34" charset="0"/>
                <a:cs typeface="Times New Roman" panose="02020603050405020304" pitchFamily="18" charset="0"/>
              </a:rPr>
              <a:t>i</a:t>
            </a: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n TNSA, when the main pulse of the laser impinges on the target’s front surface, a cloud of hot electrons is formed, which causes further ionization as it penetrates and propagates throughout the bulk of the target. Although most of the electrons become electrostatically confined to the target, some of them escape the target, and they start to laterally expand on the target’s rear surface. The way the electrons expand creates a kind of sheath, known as the Debye sheath, because it is distanced from the target by a Debye length. This sheath generates a charge-separation field so intense that it rips out light ions from the target’s rear surface and accelerates them, creating an ion beam.</a:t>
            </a:r>
            <a:endParaRPr lang="pt-PT"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As such, the ideal target would have to be ultra-thin (so that electrons can easily reach the target’s rear side), low-Z (to more easily accelerate ion), and highly conducting (so that the electrons mobility and the plasmas quality are higher). </a:t>
            </a:r>
          </a:p>
          <a:p>
            <a:pPr>
              <a:lnSpc>
                <a:spcPct val="107000"/>
              </a:lnSpc>
              <a:spcAft>
                <a:spcPts val="800"/>
              </a:spcAft>
            </a:pPr>
            <a:endParaRPr lang="en-US" sz="1200" kern="100" dirty="0">
              <a:solidFill>
                <a:srgbClr val="FF0000"/>
              </a:solidFill>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While previous studies have found that one of the best options, in general, is to use metallic targets with a thin layer of hydrocarbon contaminants on the target’s rear side, in my work </a:t>
            </a:r>
            <a:r>
              <a:rPr lang="en-GB" sz="1200" dirty="0">
                <a:latin typeface="Bahnschrift SemiCondensed" panose="020B0502040204020203" pitchFamily="34" charset="0"/>
              </a:rPr>
              <a:t>I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benchmarked a methodology to produce plain plastic and plastics films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with a thin silver layer in the target’s front side, instead,</a:t>
            </a: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to </a:t>
            </a:r>
            <a:r>
              <a:rPr lang="en-GB" sz="1200" dirty="0">
                <a:latin typeface="Bahnschrift SemiCondensed" panose="020B0502040204020203" pitchFamily="34" charset="0"/>
              </a:rPr>
              <a:t>optimise the flux and energy of laser-induced proton beams.</a:t>
            </a:r>
            <a:endParaRPr lang="pt-PT" dirty="0"/>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3</a:t>
            </a:fld>
            <a:endParaRPr lang="pt-PT"/>
          </a:p>
        </p:txBody>
      </p:sp>
    </p:spTree>
    <p:extLst>
      <p:ext uri="{BB962C8B-B14F-4D97-AF65-F5344CB8AC3E}">
        <p14:creationId xmlns:p14="http://schemas.microsoft.com/office/powerpoint/2010/main" val="417316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00" dirty="0">
                <a:effectLst/>
                <a:latin typeface="Aptos" panose="020B0004020202020204" pitchFamily="34" charset="0"/>
                <a:ea typeface="Aptos" panose="020B0004020202020204" pitchFamily="34" charset="0"/>
                <a:cs typeface="Times New Roman" panose="02020603050405020304" pitchFamily="18" charset="0"/>
              </a:rPr>
              <a:t>To produce the plastics films, I used polyvinyl formal, also known as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Formvar</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which is a hydrophilic and oleophilic polymer, that is, a resin. In this work, the resin used was acquired from the manufacture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Spi</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-Chem, </a:t>
            </a:r>
            <a:r>
              <a:rPr lang="en-US" sz="1200" strike="sngStrike" kern="100" dirty="0">
                <a:effectLst/>
                <a:latin typeface="Aptos" panose="020B0004020202020204" pitchFamily="34" charset="0"/>
                <a:ea typeface="Aptos" panose="020B0004020202020204" pitchFamily="34" charset="0"/>
                <a:cs typeface="Times New Roman" panose="02020603050405020304" pitchFamily="18" charset="0"/>
              </a:rPr>
              <a:t>and it has all of these characteristics, which are important to know for the characterization of the targets, as we will later see</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which needs to be mixed with a solvent, in this case chloroform, to create a Formvar solution. That way, since chloroform evaporates at room temperature, a substrate such as a glass slide can be dipped into the solution, which will dry naturally leading to the polymerization of the Formvar on the slide’s surface.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To obtain films as uniform as possible for the entire slide, the slides are dipped horizontally. </a:t>
            </a:r>
            <a:endParaRPr lang="pt-PT" dirty="0"/>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4</a:t>
            </a:fld>
            <a:endParaRPr lang="pt-PT"/>
          </a:p>
        </p:txBody>
      </p:sp>
    </p:spTree>
    <p:extLst>
      <p:ext uri="{BB962C8B-B14F-4D97-AF65-F5344CB8AC3E}">
        <p14:creationId xmlns:p14="http://schemas.microsoft.com/office/powerpoint/2010/main" val="50156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previously mentioned silver-coatings were produced by vacuum thermal evaporation, which is a specific PVD technique targeted for materials with a low melting point. We at the TDL are well-versed in this technique, as we have used it to produce numerous targets for several international collaborations – so, we have different protocols for several materials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But anyway, for this work, multiple evaporations were done under similar conditions, first as a test to characterize the films and a final one was done to use the films in </a:t>
            </a:r>
            <a:r>
              <a:rPr lang="pt-PT" sz="1200" b="1" kern="100" dirty="0">
                <a:effectLst/>
                <a:latin typeface="Aptos" panose="020B0004020202020204" pitchFamily="34" charset="0"/>
                <a:ea typeface="Aptos" panose="020B0004020202020204" pitchFamily="34" charset="0"/>
                <a:cs typeface="Times New Roman" panose="02020603050405020304" pitchFamily="18" charset="0"/>
              </a:rPr>
              <a:t>a laser-</a:t>
            </a:r>
            <a:r>
              <a:rPr lang="pt-PT" sz="1200" b="1" kern="100" dirty="0" err="1">
                <a:effectLst/>
                <a:latin typeface="Aptos" panose="020B0004020202020204" pitchFamily="34" charset="0"/>
                <a:ea typeface="Aptos" panose="020B0004020202020204" pitchFamily="34" charset="0"/>
                <a:cs typeface="Times New Roman" panose="02020603050405020304" pitchFamily="18" charset="0"/>
              </a:rPr>
              <a:t>driven</a:t>
            </a:r>
            <a:r>
              <a:rPr lang="pt-PT" sz="1200" b="1" kern="100" dirty="0">
                <a:effectLst/>
                <a:latin typeface="Aptos" panose="020B0004020202020204" pitchFamily="34" charset="0"/>
                <a:ea typeface="Aptos" panose="020B0004020202020204" pitchFamily="34" charset="0"/>
                <a:cs typeface="Times New Roman" panose="02020603050405020304" pitchFamily="18" charset="0"/>
              </a:rPr>
              <a:t> </a:t>
            </a:r>
            <a:r>
              <a:rPr lang="pt-PT" sz="1200" b="1" kern="100" dirty="0" err="1">
                <a:effectLst/>
                <a:latin typeface="Aptos" panose="020B0004020202020204" pitchFamily="34" charset="0"/>
                <a:ea typeface="Aptos" panose="020B0004020202020204" pitchFamily="34" charset="0"/>
                <a:cs typeface="Times New Roman" panose="02020603050405020304" pitchFamily="18" charset="0"/>
              </a:rPr>
              <a:t>acceleration</a:t>
            </a:r>
            <a:r>
              <a:rPr lang="pt-PT" sz="1200" b="1" kern="100" dirty="0">
                <a:effectLst/>
                <a:latin typeface="Aptos" panose="020B0004020202020204" pitchFamily="34" charset="0"/>
                <a:ea typeface="Aptos" panose="020B0004020202020204" pitchFamily="34" charset="0"/>
                <a:cs typeface="Times New Roman" panose="02020603050405020304" pitchFamily="18" charset="0"/>
              </a:rPr>
              <a:t> </a:t>
            </a:r>
            <a:r>
              <a:rPr lang="pt-PT" sz="1200" b="1" kern="100" dirty="0" err="1">
                <a:effectLst/>
                <a:latin typeface="Aptos" panose="020B0004020202020204" pitchFamily="34" charset="0"/>
                <a:ea typeface="Aptos" panose="020B0004020202020204" pitchFamily="34" charset="0"/>
                <a:cs typeface="Times New Roman" panose="02020603050405020304" pitchFamily="18" charset="0"/>
              </a:rPr>
              <a:t>facility</a:t>
            </a:r>
            <a:r>
              <a:rPr lang="pt-PT" sz="1200" b="1"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5</a:t>
            </a:fld>
            <a:endParaRPr lang="pt-PT"/>
          </a:p>
        </p:txBody>
      </p:sp>
    </p:spTree>
    <p:extLst>
      <p:ext uri="{BB962C8B-B14F-4D97-AF65-F5344CB8AC3E}">
        <p14:creationId xmlns:p14="http://schemas.microsoft.com/office/powerpoint/2010/main" val="3462856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targets produced, the next step was to characterize them. For that, 3 techniques were employed, having the metal-coating characterized by 2 different techniques, while the thickness of the Formvar foils was only characterized by one.</a:t>
            </a:r>
            <a:endParaRPr lang="pt-PT" dirty="0"/>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6</a:t>
            </a:fld>
            <a:endParaRPr lang="pt-PT"/>
          </a:p>
        </p:txBody>
      </p:sp>
    </p:spTree>
    <p:extLst>
      <p:ext uri="{BB962C8B-B14F-4D97-AF65-F5344CB8AC3E}">
        <p14:creationId xmlns:p14="http://schemas.microsoft.com/office/powerpoint/2010/main" val="3476461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sz="1200" kern="100" dirty="0">
                <a:effectLst/>
                <a:latin typeface="Aptos" panose="020B0004020202020204" pitchFamily="34" charset="0"/>
                <a:ea typeface="Aptos" panose="020B0004020202020204" pitchFamily="34" charset="0"/>
                <a:cs typeface="Times New Roman" panose="02020603050405020304" pitchFamily="18" charset="0"/>
              </a:rPr>
              <a:t>So, the alpha-energy loss technique, as the name implies, works by measuring the energy lost by α-particles when they transvers through a target. </a:t>
            </a:r>
            <a:r>
              <a:rPr lang="en-GB" noProof="0" dirty="0"/>
              <a:t>To assess the resulting film thickness gradient, I established this slide mapping to plot the position of the measured targets.   Here, it is possible to see how uniform the resulting foils are within a slide for a 1.5% solution. There are some fluctuations between different slides, but these fluctuations are mostly within the results uncertainty regions. For the 3% solution, the fluctuations are higher, but these results still show good consistency. </a:t>
            </a:r>
            <a:endParaRPr lang="pt-PT" dirty="0"/>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7</a:t>
            </a:fld>
            <a:endParaRPr lang="pt-PT"/>
          </a:p>
        </p:txBody>
      </p:sp>
    </p:spTree>
    <p:extLst>
      <p:ext uri="{BB962C8B-B14F-4D97-AF65-F5344CB8AC3E}">
        <p14:creationId xmlns:p14="http://schemas.microsoft.com/office/powerpoint/2010/main" val="2344670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for the metal-coatings, due to the ‘sensitivity’ of the AEL technique, it is not quite suitable for characterizing them. For that, RBS is far more adequate since it is especially useful for accurately evaluating the composition of elemental, multilayer targets. To perform these measurements, we had access to the LATR facility of CTN</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In addition, to have a in-situ technique with a different sensitivity to the AEL method, I developed a technique that allowed to characterise the coatings through soft x-ray attenuation. By comparing the results between the 2 techniques, not only can we see that the x-ray technique is a valid method for these specific targets, but we can also see that the evaporation was quite symmetrical and fairly uniform.</a:t>
            </a:r>
            <a:endParaRPr lang="pt-PT"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PT" dirty="0"/>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8</a:t>
            </a:fld>
            <a:endParaRPr lang="pt-PT"/>
          </a:p>
        </p:txBody>
      </p:sp>
    </p:spTree>
    <p:extLst>
      <p:ext uri="{BB962C8B-B14F-4D97-AF65-F5344CB8AC3E}">
        <p14:creationId xmlns:p14="http://schemas.microsoft.com/office/powerpoint/2010/main" val="517266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films’ thicknesses characterized by 3 techniques, all the steps were completed to test these films in a laser-driven acceleration facility. </a:t>
            </a:r>
            <a:r>
              <a:rPr lang="en-GB" noProof="0" dirty="0"/>
              <a:t>For that, I had the chance to test the films at the L2A2 facility in Santiago de Compostela. In this picture we have the experimental set up present in the facility and, as we can see, the laser is guided by a set of mirrors and by an Off-Axis Parabola to be focused onto the targets, which are mounted to a motorized wheel. </a:t>
            </a:r>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 generated ion beams are then emitted in this direction and detected by a scintillator.</a:t>
            </a:r>
          </a:p>
          <a:p>
            <a:endParaRPr lang="pt-PT" dirty="0"/>
          </a:p>
        </p:txBody>
      </p:sp>
      <p:sp>
        <p:nvSpPr>
          <p:cNvPr id="4" name="Marcador de Posição do Número do Diapositivo 3"/>
          <p:cNvSpPr>
            <a:spLocks noGrp="1"/>
          </p:cNvSpPr>
          <p:nvPr>
            <p:ph type="sldNum" sz="quarter" idx="5"/>
          </p:nvPr>
        </p:nvSpPr>
        <p:spPr/>
        <p:txBody>
          <a:bodyPr/>
          <a:lstStyle/>
          <a:p>
            <a:fld id="{A2801CDD-F389-40F4-839E-A0F87FE599FA}" type="slidenum">
              <a:rPr lang="pt-PT" smtClean="0"/>
              <a:t>9</a:t>
            </a:fld>
            <a:endParaRPr lang="pt-PT"/>
          </a:p>
        </p:txBody>
      </p:sp>
    </p:spTree>
    <p:extLst>
      <p:ext uri="{BB962C8B-B14F-4D97-AF65-F5344CB8AC3E}">
        <p14:creationId xmlns:p14="http://schemas.microsoft.com/office/powerpoint/2010/main" val="2952247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0955-4877-8524-5825-1FB6D6815D38}"/>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5A453F84-B5C4-9E1A-B7A7-C3CA54F3FF43}"/>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392B3DA2-FF85-4E2B-BB6D-4C4BE35D6852}"/>
              </a:ext>
            </a:extLst>
          </p:cNvPr>
          <p:cNvSpPr>
            <a:spLocks noGrp="1"/>
          </p:cNvSpPr>
          <p:nvPr>
            <p:ph type="body" idx="1"/>
          </p:nvPr>
        </p:nvSpPr>
        <p:spPr/>
        <p:txBody>
          <a:bodyPr/>
          <a:lstStyle/>
          <a:p>
            <a:pPr>
              <a:lnSpc>
                <a:spcPct val="150000"/>
              </a:lnSpc>
            </a:pPr>
            <a:r>
              <a:rPr lang="en-US" dirty="0"/>
              <a:t>Here is displayed a burst measurement of 200 laser shots using 8 µm Al foils, which are the targets previously used at the L2A2 facility.</a:t>
            </a:r>
            <a:r>
              <a:rPr lang="en-US" dirty="0">
                <a:latin typeface="Bahnschrift SemiCondensed" panose="020B0502040204020203" pitchFamily="34" charset="0"/>
              </a:rPr>
              <a:t> The obtained </a:t>
            </a:r>
            <a:r>
              <a:rPr lang="en-US" dirty="0" err="1"/>
              <a:t>σE</a:t>
            </a:r>
            <a:r>
              <a:rPr lang="en-US" dirty="0"/>
              <a:t> (0.074 MeV), here represented by</a:t>
            </a:r>
            <a:r>
              <a:rPr lang="en-US" dirty="0">
                <a:latin typeface="Bahnschrift SemiCondensed" panose="020B0502040204020203" pitchFamily="34" charset="0"/>
              </a:rPr>
              <a:t> the shaded area, shows that t</a:t>
            </a:r>
            <a:r>
              <a:rPr lang="en-US" dirty="0"/>
              <a:t>he data has significantly high stability</a:t>
            </a:r>
            <a:r>
              <a:rPr lang="en-US" dirty="0">
                <a:latin typeface="Bahnschrift SemiCondensed" panose="020B0502040204020203" pitchFamily="34" charset="0"/>
              </a:rPr>
              <a:t>, w</a:t>
            </a:r>
            <a:r>
              <a:rPr lang="en-US" dirty="0"/>
              <a:t>ith low fluctuations.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Passing on to </a:t>
            </a:r>
            <a:r>
              <a:rPr lang="en-GB" dirty="0">
                <a:latin typeface="Bahnschrift SemiCondensed" panose="020B0502040204020203" pitchFamily="34" charset="0"/>
              </a:rPr>
              <a:t>plain </a:t>
            </a:r>
            <a:r>
              <a:rPr lang="en-US" dirty="0"/>
              <a:t>Formvar foils, here we have the peak energy obtained from the plain 3% Formvar foils. Since these foils offered very low stability, no burst measurements were performed with these type of foils. Nonetheless, comparing to the previous plot, it is clear that there was a significant improvement in terms of peak energy, having reach almost twice the value of the previous case.</a:t>
            </a:r>
            <a:endParaRPr lang="pt-PT" dirty="0"/>
          </a:p>
        </p:txBody>
      </p:sp>
      <p:sp>
        <p:nvSpPr>
          <p:cNvPr id="4" name="Marcador de Posição do Número do Diapositivo 3">
            <a:extLst>
              <a:ext uri="{FF2B5EF4-FFF2-40B4-BE49-F238E27FC236}">
                <a16:creationId xmlns:a16="http://schemas.microsoft.com/office/drawing/2014/main" id="{3C993E65-AD15-371E-9FBE-F0A64DE9B81F}"/>
              </a:ext>
            </a:extLst>
          </p:cNvPr>
          <p:cNvSpPr>
            <a:spLocks noGrp="1"/>
          </p:cNvSpPr>
          <p:nvPr>
            <p:ph type="sldNum" sz="quarter" idx="5"/>
          </p:nvPr>
        </p:nvSpPr>
        <p:spPr/>
        <p:txBody>
          <a:bodyPr/>
          <a:lstStyle/>
          <a:p>
            <a:fld id="{A2801CDD-F389-40F4-839E-A0F87FE599FA}" type="slidenum">
              <a:rPr lang="pt-PT" smtClean="0"/>
              <a:t>10</a:t>
            </a:fld>
            <a:endParaRPr lang="pt-PT"/>
          </a:p>
        </p:txBody>
      </p:sp>
    </p:spTree>
    <p:extLst>
      <p:ext uri="{BB962C8B-B14F-4D97-AF65-F5344CB8AC3E}">
        <p14:creationId xmlns:p14="http://schemas.microsoft.com/office/powerpoint/2010/main" val="2627961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5654B4-8E0F-EE6E-7394-CC4118EBDA7E}"/>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8B9B827F-ACAF-9D26-6E90-DD2F2B9215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61E9F036-387B-5A88-5A83-2075A4E49831}"/>
              </a:ext>
            </a:extLst>
          </p:cNvPr>
          <p:cNvSpPr>
            <a:spLocks noGrp="1"/>
          </p:cNvSpPr>
          <p:nvPr>
            <p:ph type="dt" sz="half" idx="10"/>
          </p:nvPr>
        </p:nvSpPr>
        <p:spPr/>
        <p:txBody>
          <a:bodyPr/>
          <a:lstStyle/>
          <a:p>
            <a:r>
              <a:rPr lang="pt-PT"/>
              <a:t>25/09/2025, EuNPC25 Caen, France</a:t>
            </a:r>
          </a:p>
        </p:txBody>
      </p:sp>
      <p:sp>
        <p:nvSpPr>
          <p:cNvPr id="5" name="Marcador de Posição do Rodapé 4">
            <a:extLst>
              <a:ext uri="{FF2B5EF4-FFF2-40B4-BE49-F238E27FC236}">
                <a16:creationId xmlns:a16="http://schemas.microsoft.com/office/drawing/2014/main" id="{B8A730CC-7D91-4496-C0EA-72527077B51A}"/>
              </a:ext>
            </a:extLst>
          </p:cNvPr>
          <p:cNvSpPr>
            <a:spLocks noGrp="1"/>
          </p:cNvSpPr>
          <p:nvPr>
            <p:ph type="ftr" sz="quarter" idx="11"/>
          </p:nvPr>
        </p:nvSpPr>
        <p:spPr/>
        <p:txBody>
          <a:bodyPr/>
          <a:lstStyle/>
          <a:p>
            <a:r>
              <a:rPr lang="pt-PT"/>
              <a:t>Afonso Vicente, LIP</a:t>
            </a:r>
          </a:p>
        </p:txBody>
      </p:sp>
      <p:sp>
        <p:nvSpPr>
          <p:cNvPr id="6" name="Marcador de Posição do Número do Diapositivo 5">
            <a:extLst>
              <a:ext uri="{FF2B5EF4-FFF2-40B4-BE49-F238E27FC236}">
                <a16:creationId xmlns:a16="http://schemas.microsoft.com/office/drawing/2014/main" id="{76EAA164-E262-7803-F757-4B382F990D72}"/>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3142097982"/>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4B55AF-555E-04FE-612E-CD93E5FCDA6E}"/>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4EC07FD6-460F-15A9-6D4D-CDD3FF821A37}"/>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2E6CCC6-ABE2-8A2F-74C8-D95367B223F1}"/>
              </a:ext>
            </a:extLst>
          </p:cNvPr>
          <p:cNvSpPr>
            <a:spLocks noGrp="1"/>
          </p:cNvSpPr>
          <p:nvPr>
            <p:ph type="dt" sz="half" idx="10"/>
          </p:nvPr>
        </p:nvSpPr>
        <p:spPr/>
        <p:txBody>
          <a:bodyPr/>
          <a:lstStyle/>
          <a:p>
            <a:r>
              <a:rPr lang="pt-PT"/>
              <a:t>25/09/2025, EuNPC25 Caen, France</a:t>
            </a:r>
          </a:p>
        </p:txBody>
      </p:sp>
      <p:sp>
        <p:nvSpPr>
          <p:cNvPr id="5" name="Marcador de Posição do Rodapé 4">
            <a:extLst>
              <a:ext uri="{FF2B5EF4-FFF2-40B4-BE49-F238E27FC236}">
                <a16:creationId xmlns:a16="http://schemas.microsoft.com/office/drawing/2014/main" id="{2951D5E7-0695-3D40-66A0-269B07285144}"/>
              </a:ext>
            </a:extLst>
          </p:cNvPr>
          <p:cNvSpPr>
            <a:spLocks noGrp="1"/>
          </p:cNvSpPr>
          <p:nvPr>
            <p:ph type="ftr" sz="quarter" idx="11"/>
          </p:nvPr>
        </p:nvSpPr>
        <p:spPr/>
        <p:txBody>
          <a:bodyPr/>
          <a:lstStyle/>
          <a:p>
            <a:r>
              <a:rPr lang="pt-PT"/>
              <a:t>Afonso Vicente, LIP</a:t>
            </a:r>
          </a:p>
        </p:txBody>
      </p:sp>
      <p:sp>
        <p:nvSpPr>
          <p:cNvPr id="6" name="Marcador de Posição do Número do Diapositivo 5">
            <a:extLst>
              <a:ext uri="{FF2B5EF4-FFF2-40B4-BE49-F238E27FC236}">
                <a16:creationId xmlns:a16="http://schemas.microsoft.com/office/drawing/2014/main" id="{0E47B7F9-2302-C7CC-8EF1-4379FFA8A51F}"/>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2992122279"/>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5BD2E2E-B31B-D2B4-5751-E2FF6E054AD1}"/>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0FB6BA47-9A2E-9C9E-2D37-801C24716DDB}"/>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7D672B68-1E17-6D74-C105-158F5E461732}"/>
              </a:ext>
            </a:extLst>
          </p:cNvPr>
          <p:cNvSpPr>
            <a:spLocks noGrp="1"/>
          </p:cNvSpPr>
          <p:nvPr>
            <p:ph type="dt" sz="half" idx="10"/>
          </p:nvPr>
        </p:nvSpPr>
        <p:spPr/>
        <p:txBody>
          <a:bodyPr/>
          <a:lstStyle/>
          <a:p>
            <a:r>
              <a:rPr lang="pt-PT"/>
              <a:t>25/09/2025, EuNPC25 Caen, France</a:t>
            </a:r>
          </a:p>
        </p:txBody>
      </p:sp>
      <p:sp>
        <p:nvSpPr>
          <p:cNvPr id="5" name="Marcador de Posição do Rodapé 4">
            <a:extLst>
              <a:ext uri="{FF2B5EF4-FFF2-40B4-BE49-F238E27FC236}">
                <a16:creationId xmlns:a16="http://schemas.microsoft.com/office/drawing/2014/main" id="{2691E666-1756-929B-1AE2-7DF54371F9E6}"/>
              </a:ext>
            </a:extLst>
          </p:cNvPr>
          <p:cNvSpPr>
            <a:spLocks noGrp="1"/>
          </p:cNvSpPr>
          <p:nvPr>
            <p:ph type="ftr" sz="quarter" idx="11"/>
          </p:nvPr>
        </p:nvSpPr>
        <p:spPr/>
        <p:txBody>
          <a:bodyPr/>
          <a:lstStyle/>
          <a:p>
            <a:r>
              <a:rPr lang="pt-PT"/>
              <a:t>Afonso Vicente, LIP</a:t>
            </a:r>
          </a:p>
        </p:txBody>
      </p:sp>
      <p:sp>
        <p:nvSpPr>
          <p:cNvPr id="6" name="Marcador de Posição do Número do Diapositivo 5">
            <a:extLst>
              <a:ext uri="{FF2B5EF4-FFF2-40B4-BE49-F238E27FC236}">
                <a16:creationId xmlns:a16="http://schemas.microsoft.com/office/drawing/2014/main" id="{DFF2B919-AD29-B569-8BF6-68D4E523A5BF}"/>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2261157489"/>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EA3932-97EA-D4D6-3720-295F0CA1CA0E}"/>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2BA4A06F-6182-8A2E-E136-BA65D258B5EC}"/>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539621E-5DDC-5F38-517A-32EE7C5BBD36}"/>
              </a:ext>
            </a:extLst>
          </p:cNvPr>
          <p:cNvSpPr>
            <a:spLocks noGrp="1"/>
          </p:cNvSpPr>
          <p:nvPr>
            <p:ph type="dt" sz="half" idx="10"/>
          </p:nvPr>
        </p:nvSpPr>
        <p:spPr/>
        <p:txBody>
          <a:bodyPr/>
          <a:lstStyle/>
          <a:p>
            <a:r>
              <a:rPr lang="pt-PT"/>
              <a:t>25/09/2025, EuNPC25 Caen, France</a:t>
            </a:r>
          </a:p>
        </p:txBody>
      </p:sp>
      <p:sp>
        <p:nvSpPr>
          <p:cNvPr id="5" name="Marcador de Posição do Rodapé 4">
            <a:extLst>
              <a:ext uri="{FF2B5EF4-FFF2-40B4-BE49-F238E27FC236}">
                <a16:creationId xmlns:a16="http://schemas.microsoft.com/office/drawing/2014/main" id="{5DD6DF4F-92A0-9EC4-1B27-52CCED7CF027}"/>
              </a:ext>
            </a:extLst>
          </p:cNvPr>
          <p:cNvSpPr>
            <a:spLocks noGrp="1"/>
          </p:cNvSpPr>
          <p:nvPr>
            <p:ph type="ftr" sz="quarter" idx="11"/>
          </p:nvPr>
        </p:nvSpPr>
        <p:spPr/>
        <p:txBody>
          <a:bodyPr/>
          <a:lstStyle/>
          <a:p>
            <a:r>
              <a:rPr lang="pt-PT"/>
              <a:t>Afonso Vicente, LIP</a:t>
            </a:r>
          </a:p>
        </p:txBody>
      </p:sp>
      <p:sp>
        <p:nvSpPr>
          <p:cNvPr id="6" name="Marcador de Posição do Número do Diapositivo 5">
            <a:extLst>
              <a:ext uri="{FF2B5EF4-FFF2-40B4-BE49-F238E27FC236}">
                <a16:creationId xmlns:a16="http://schemas.microsoft.com/office/drawing/2014/main" id="{A91F6953-908C-0406-A248-DA7E1E3BD834}"/>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4053301961"/>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CD7331-56CB-26F4-18F0-CC652D49C412}"/>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E519FA70-1B3F-80F0-07B0-2FA8A16284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F1A2B115-AB4C-2E87-0C31-34A75D28F27F}"/>
              </a:ext>
            </a:extLst>
          </p:cNvPr>
          <p:cNvSpPr>
            <a:spLocks noGrp="1"/>
          </p:cNvSpPr>
          <p:nvPr>
            <p:ph type="dt" sz="half" idx="10"/>
          </p:nvPr>
        </p:nvSpPr>
        <p:spPr/>
        <p:txBody>
          <a:bodyPr/>
          <a:lstStyle/>
          <a:p>
            <a:r>
              <a:rPr lang="pt-PT"/>
              <a:t>25/09/2025, EuNPC25 Caen, France</a:t>
            </a:r>
          </a:p>
        </p:txBody>
      </p:sp>
      <p:sp>
        <p:nvSpPr>
          <p:cNvPr id="5" name="Marcador de Posição do Rodapé 4">
            <a:extLst>
              <a:ext uri="{FF2B5EF4-FFF2-40B4-BE49-F238E27FC236}">
                <a16:creationId xmlns:a16="http://schemas.microsoft.com/office/drawing/2014/main" id="{0686E3C1-FF32-D3B1-BFDE-B8036E301B98}"/>
              </a:ext>
            </a:extLst>
          </p:cNvPr>
          <p:cNvSpPr>
            <a:spLocks noGrp="1"/>
          </p:cNvSpPr>
          <p:nvPr>
            <p:ph type="ftr" sz="quarter" idx="11"/>
          </p:nvPr>
        </p:nvSpPr>
        <p:spPr/>
        <p:txBody>
          <a:bodyPr/>
          <a:lstStyle/>
          <a:p>
            <a:r>
              <a:rPr lang="pt-PT"/>
              <a:t>Afonso Vicente, LIP</a:t>
            </a:r>
          </a:p>
        </p:txBody>
      </p:sp>
      <p:sp>
        <p:nvSpPr>
          <p:cNvPr id="6" name="Marcador de Posição do Número do Diapositivo 5">
            <a:extLst>
              <a:ext uri="{FF2B5EF4-FFF2-40B4-BE49-F238E27FC236}">
                <a16:creationId xmlns:a16="http://schemas.microsoft.com/office/drawing/2014/main" id="{56181B8A-7183-2900-2917-BE516E63AB4B}"/>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3025472057"/>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5B8ABA-D7C7-EBD9-EDE0-02567111AA43}"/>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49190123-8E37-596C-BB29-D3D32308984E}"/>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3DE05BB2-DAEC-39C1-AB5B-9BFC32F8B6E8}"/>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2A7F0BFE-4910-ABF0-3775-2AB425CF8E18}"/>
              </a:ext>
            </a:extLst>
          </p:cNvPr>
          <p:cNvSpPr>
            <a:spLocks noGrp="1"/>
          </p:cNvSpPr>
          <p:nvPr>
            <p:ph type="dt" sz="half" idx="10"/>
          </p:nvPr>
        </p:nvSpPr>
        <p:spPr/>
        <p:txBody>
          <a:bodyPr/>
          <a:lstStyle/>
          <a:p>
            <a:r>
              <a:rPr lang="pt-PT"/>
              <a:t>25/09/2025, EuNPC25 Caen, France</a:t>
            </a:r>
          </a:p>
        </p:txBody>
      </p:sp>
      <p:sp>
        <p:nvSpPr>
          <p:cNvPr id="6" name="Marcador de Posição do Rodapé 5">
            <a:extLst>
              <a:ext uri="{FF2B5EF4-FFF2-40B4-BE49-F238E27FC236}">
                <a16:creationId xmlns:a16="http://schemas.microsoft.com/office/drawing/2014/main" id="{792E12CB-28B9-20AC-AFC6-DE4E3C4317DE}"/>
              </a:ext>
            </a:extLst>
          </p:cNvPr>
          <p:cNvSpPr>
            <a:spLocks noGrp="1"/>
          </p:cNvSpPr>
          <p:nvPr>
            <p:ph type="ftr" sz="quarter" idx="11"/>
          </p:nvPr>
        </p:nvSpPr>
        <p:spPr/>
        <p:txBody>
          <a:bodyPr/>
          <a:lstStyle/>
          <a:p>
            <a:r>
              <a:rPr lang="pt-PT"/>
              <a:t>Afonso Vicente, LIP</a:t>
            </a:r>
          </a:p>
        </p:txBody>
      </p:sp>
      <p:sp>
        <p:nvSpPr>
          <p:cNvPr id="7" name="Marcador de Posição do Número do Diapositivo 6">
            <a:extLst>
              <a:ext uri="{FF2B5EF4-FFF2-40B4-BE49-F238E27FC236}">
                <a16:creationId xmlns:a16="http://schemas.microsoft.com/office/drawing/2014/main" id="{E337BE12-0092-FEC2-8C6D-072F6911553F}"/>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3793758372"/>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4E1F0-DDEA-8E40-A024-7EE2AA521487}"/>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D246180-001D-8924-522D-68D5B6C9FA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7A1BCBC8-E756-8235-91A3-897A37090F27}"/>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314F4F55-1025-0E2E-E1CC-747279F57C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3347378C-0E7F-3EEA-C9EC-CC816A784E51}"/>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2D68961C-DAC8-81FC-ACBB-177F9A13406F}"/>
              </a:ext>
            </a:extLst>
          </p:cNvPr>
          <p:cNvSpPr>
            <a:spLocks noGrp="1"/>
          </p:cNvSpPr>
          <p:nvPr>
            <p:ph type="dt" sz="half" idx="10"/>
          </p:nvPr>
        </p:nvSpPr>
        <p:spPr/>
        <p:txBody>
          <a:bodyPr/>
          <a:lstStyle/>
          <a:p>
            <a:r>
              <a:rPr lang="pt-PT"/>
              <a:t>25/09/2025, EuNPC25 Caen, France</a:t>
            </a:r>
          </a:p>
        </p:txBody>
      </p:sp>
      <p:sp>
        <p:nvSpPr>
          <p:cNvPr id="8" name="Marcador de Posição do Rodapé 7">
            <a:extLst>
              <a:ext uri="{FF2B5EF4-FFF2-40B4-BE49-F238E27FC236}">
                <a16:creationId xmlns:a16="http://schemas.microsoft.com/office/drawing/2014/main" id="{666E36C4-E53F-419F-5061-D1CA53382995}"/>
              </a:ext>
            </a:extLst>
          </p:cNvPr>
          <p:cNvSpPr>
            <a:spLocks noGrp="1"/>
          </p:cNvSpPr>
          <p:nvPr>
            <p:ph type="ftr" sz="quarter" idx="11"/>
          </p:nvPr>
        </p:nvSpPr>
        <p:spPr/>
        <p:txBody>
          <a:bodyPr/>
          <a:lstStyle/>
          <a:p>
            <a:r>
              <a:rPr lang="pt-PT"/>
              <a:t>Afonso Vicente, LIP</a:t>
            </a:r>
          </a:p>
        </p:txBody>
      </p:sp>
      <p:sp>
        <p:nvSpPr>
          <p:cNvPr id="9" name="Marcador de Posição do Número do Diapositivo 8">
            <a:extLst>
              <a:ext uri="{FF2B5EF4-FFF2-40B4-BE49-F238E27FC236}">
                <a16:creationId xmlns:a16="http://schemas.microsoft.com/office/drawing/2014/main" id="{17316C70-08C6-1A66-712B-BCEF986B2BA0}"/>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2324274323"/>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4AA46-2A0A-9E62-9D0E-58B4137419AD}"/>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7AB2AA3C-EC1C-C610-A909-BFDE170DC5DE}"/>
              </a:ext>
            </a:extLst>
          </p:cNvPr>
          <p:cNvSpPr>
            <a:spLocks noGrp="1"/>
          </p:cNvSpPr>
          <p:nvPr>
            <p:ph type="dt" sz="half" idx="10"/>
          </p:nvPr>
        </p:nvSpPr>
        <p:spPr/>
        <p:txBody>
          <a:bodyPr/>
          <a:lstStyle/>
          <a:p>
            <a:r>
              <a:rPr lang="pt-PT"/>
              <a:t>25/09/2025, EuNPC25 Caen, France</a:t>
            </a:r>
          </a:p>
        </p:txBody>
      </p:sp>
      <p:sp>
        <p:nvSpPr>
          <p:cNvPr id="4" name="Marcador de Posição do Rodapé 3">
            <a:extLst>
              <a:ext uri="{FF2B5EF4-FFF2-40B4-BE49-F238E27FC236}">
                <a16:creationId xmlns:a16="http://schemas.microsoft.com/office/drawing/2014/main" id="{EF2B7BF5-A404-7F7E-416A-6C87B34C567F}"/>
              </a:ext>
            </a:extLst>
          </p:cNvPr>
          <p:cNvSpPr>
            <a:spLocks noGrp="1"/>
          </p:cNvSpPr>
          <p:nvPr>
            <p:ph type="ftr" sz="quarter" idx="11"/>
          </p:nvPr>
        </p:nvSpPr>
        <p:spPr/>
        <p:txBody>
          <a:bodyPr/>
          <a:lstStyle/>
          <a:p>
            <a:r>
              <a:rPr lang="pt-PT"/>
              <a:t>Afonso Vicente, LIP</a:t>
            </a:r>
          </a:p>
        </p:txBody>
      </p:sp>
      <p:sp>
        <p:nvSpPr>
          <p:cNvPr id="5" name="Marcador de Posição do Número do Diapositivo 4">
            <a:extLst>
              <a:ext uri="{FF2B5EF4-FFF2-40B4-BE49-F238E27FC236}">
                <a16:creationId xmlns:a16="http://schemas.microsoft.com/office/drawing/2014/main" id="{CDEDA0B9-19C2-FD51-828C-A17DD235A09E}"/>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509707357"/>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59E275EA-1AF8-8E0C-D451-60E1AAB57167}"/>
              </a:ext>
            </a:extLst>
          </p:cNvPr>
          <p:cNvSpPr>
            <a:spLocks noGrp="1"/>
          </p:cNvSpPr>
          <p:nvPr>
            <p:ph type="dt" sz="half" idx="10"/>
          </p:nvPr>
        </p:nvSpPr>
        <p:spPr/>
        <p:txBody>
          <a:bodyPr/>
          <a:lstStyle/>
          <a:p>
            <a:r>
              <a:rPr lang="pt-PT"/>
              <a:t>25/09/2025, EuNPC25 Caen, France</a:t>
            </a:r>
          </a:p>
        </p:txBody>
      </p:sp>
      <p:sp>
        <p:nvSpPr>
          <p:cNvPr id="3" name="Marcador de Posição do Rodapé 2">
            <a:extLst>
              <a:ext uri="{FF2B5EF4-FFF2-40B4-BE49-F238E27FC236}">
                <a16:creationId xmlns:a16="http://schemas.microsoft.com/office/drawing/2014/main" id="{09C474C0-CF8E-B391-BAD3-63448C6F60CA}"/>
              </a:ext>
            </a:extLst>
          </p:cNvPr>
          <p:cNvSpPr>
            <a:spLocks noGrp="1"/>
          </p:cNvSpPr>
          <p:nvPr>
            <p:ph type="ftr" sz="quarter" idx="11"/>
          </p:nvPr>
        </p:nvSpPr>
        <p:spPr/>
        <p:txBody>
          <a:bodyPr/>
          <a:lstStyle/>
          <a:p>
            <a:r>
              <a:rPr lang="pt-PT"/>
              <a:t>Afonso Vicente, LIP</a:t>
            </a:r>
          </a:p>
        </p:txBody>
      </p:sp>
      <p:sp>
        <p:nvSpPr>
          <p:cNvPr id="4" name="Marcador de Posição do Número do Diapositivo 3">
            <a:extLst>
              <a:ext uri="{FF2B5EF4-FFF2-40B4-BE49-F238E27FC236}">
                <a16:creationId xmlns:a16="http://schemas.microsoft.com/office/drawing/2014/main" id="{97C04F3E-DEDA-7714-F9AE-D118B0D1BED2}"/>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1029885966"/>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AB184A-F1BF-B20E-A3AD-AC0838996BDB}"/>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78EF54CE-65A6-8EFE-29EB-AC1003F60A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CBDFA62F-984C-47B4-8D11-051816DAA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8CA1A042-74BD-D47A-671C-CAC1744402AF}"/>
              </a:ext>
            </a:extLst>
          </p:cNvPr>
          <p:cNvSpPr>
            <a:spLocks noGrp="1"/>
          </p:cNvSpPr>
          <p:nvPr>
            <p:ph type="dt" sz="half" idx="10"/>
          </p:nvPr>
        </p:nvSpPr>
        <p:spPr/>
        <p:txBody>
          <a:bodyPr/>
          <a:lstStyle/>
          <a:p>
            <a:r>
              <a:rPr lang="pt-PT"/>
              <a:t>25/09/2025, EuNPC25 Caen, France</a:t>
            </a:r>
          </a:p>
        </p:txBody>
      </p:sp>
      <p:sp>
        <p:nvSpPr>
          <p:cNvPr id="6" name="Marcador de Posição do Rodapé 5">
            <a:extLst>
              <a:ext uri="{FF2B5EF4-FFF2-40B4-BE49-F238E27FC236}">
                <a16:creationId xmlns:a16="http://schemas.microsoft.com/office/drawing/2014/main" id="{B6761458-C605-B0D3-C101-E1DF7E6C3A66}"/>
              </a:ext>
            </a:extLst>
          </p:cNvPr>
          <p:cNvSpPr>
            <a:spLocks noGrp="1"/>
          </p:cNvSpPr>
          <p:nvPr>
            <p:ph type="ftr" sz="quarter" idx="11"/>
          </p:nvPr>
        </p:nvSpPr>
        <p:spPr/>
        <p:txBody>
          <a:bodyPr/>
          <a:lstStyle/>
          <a:p>
            <a:r>
              <a:rPr lang="pt-PT"/>
              <a:t>Afonso Vicente, LIP</a:t>
            </a:r>
          </a:p>
        </p:txBody>
      </p:sp>
      <p:sp>
        <p:nvSpPr>
          <p:cNvPr id="7" name="Marcador de Posição do Número do Diapositivo 6">
            <a:extLst>
              <a:ext uri="{FF2B5EF4-FFF2-40B4-BE49-F238E27FC236}">
                <a16:creationId xmlns:a16="http://schemas.microsoft.com/office/drawing/2014/main" id="{DF9C4FE4-0BC6-511A-C5DF-F2C12708C205}"/>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4067701016"/>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42B501-719E-8DDE-17F1-0C58D58915F4}"/>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1C65F660-73A4-9040-DC8A-5940CAC9DD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700C90B5-E4CB-F10F-A029-B4510D341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CCCE6E35-3A18-89FE-823E-66C70980D24F}"/>
              </a:ext>
            </a:extLst>
          </p:cNvPr>
          <p:cNvSpPr>
            <a:spLocks noGrp="1"/>
          </p:cNvSpPr>
          <p:nvPr>
            <p:ph type="dt" sz="half" idx="10"/>
          </p:nvPr>
        </p:nvSpPr>
        <p:spPr/>
        <p:txBody>
          <a:bodyPr/>
          <a:lstStyle/>
          <a:p>
            <a:r>
              <a:rPr lang="pt-PT"/>
              <a:t>25/09/2025, EuNPC25 Caen, France</a:t>
            </a:r>
          </a:p>
        </p:txBody>
      </p:sp>
      <p:sp>
        <p:nvSpPr>
          <p:cNvPr id="6" name="Marcador de Posição do Rodapé 5">
            <a:extLst>
              <a:ext uri="{FF2B5EF4-FFF2-40B4-BE49-F238E27FC236}">
                <a16:creationId xmlns:a16="http://schemas.microsoft.com/office/drawing/2014/main" id="{9C429C51-69FC-AAC5-C33A-FDD57F1D339A}"/>
              </a:ext>
            </a:extLst>
          </p:cNvPr>
          <p:cNvSpPr>
            <a:spLocks noGrp="1"/>
          </p:cNvSpPr>
          <p:nvPr>
            <p:ph type="ftr" sz="quarter" idx="11"/>
          </p:nvPr>
        </p:nvSpPr>
        <p:spPr/>
        <p:txBody>
          <a:bodyPr/>
          <a:lstStyle/>
          <a:p>
            <a:r>
              <a:rPr lang="pt-PT"/>
              <a:t>Afonso Vicente, LIP</a:t>
            </a:r>
          </a:p>
        </p:txBody>
      </p:sp>
      <p:sp>
        <p:nvSpPr>
          <p:cNvPr id="7" name="Marcador de Posição do Número do Diapositivo 6">
            <a:extLst>
              <a:ext uri="{FF2B5EF4-FFF2-40B4-BE49-F238E27FC236}">
                <a16:creationId xmlns:a16="http://schemas.microsoft.com/office/drawing/2014/main" id="{3FCCF35A-2CF8-2EF1-B5D3-BF53DE957F83}"/>
              </a:ext>
            </a:extLst>
          </p:cNvPr>
          <p:cNvSpPr>
            <a:spLocks noGrp="1"/>
          </p:cNvSpPr>
          <p:nvPr>
            <p:ph type="sldNum" sz="quarter" idx="12"/>
          </p:nvPr>
        </p:nvSpPr>
        <p:spPr/>
        <p:txBody>
          <a:bodyPr/>
          <a:lstStyle/>
          <a:p>
            <a:fld id="{2378D241-9981-4EC6-A9A1-3DA5727923E8}" type="slidenum">
              <a:rPr lang="pt-PT" smtClean="0"/>
              <a:t>‹nº›</a:t>
            </a:fld>
            <a:endParaRPr lang="pt-PT"/>
          </a:p>
        </p:txBody>
      </p:sp>
    </p:spTree>
    <p:extLst>
      <p:ext uri="{BB962C8B-B14F-4D97-AF65-F5344CB8AC3E}">
        <p14:creationId xmlns:p14="http://schemas.microsoft.com/office/powerpoint/2010/main" val="428374721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47F1894C-ED02-C761-DB78-7B92B05E8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D8BF5D22-9E59-9F30-9444-D4556FF13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B055E5A-36A8-E8EB-6FA2-14A218F4CB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pt-PT"/>
              <a:t>25/09/2025, EuNPC25 Caen, France</a:t>
            </a:r>
          </a:p>
        </p:txBody>
      </p:sp>
      <p:sp>
        <p:nvSpPr>
          <p:cNvPr id="5" name="Marcador de Posição do Rodapé 4">
            <a:extLst>
              <a:ext uri="{FF2B5EF4-FFF2-40B4-BE49-F238E27FC236}">
                <a16:creationId xmlns:a16="http://schemas.microsoft.com/office/drawing/2014/main" id="{9B256AB4-073E-C39E-A677-A2FA3E4B48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pt-PT"/>
              <a:t>Afonso Vicente, LIP</a:t>
            </a:r>
          </a:p>
        </p:txBody>
      </p:sp>
      <p:sp>
        <p:nvSpPr>
          <p:cNvPr id="6" name="Marcador de Posição do Número do Diapositivo 5">
            <a:extLst>
              <a:ext uri="{FF2B5EF4-FFF2-40B4-BE49-F238E27FC236}">
                <a16:creationId xmlns:a16="http://schemas.microsoft.com/office/drawing/2014/main" id="{74433524-D5B6-BCF7-4106-0A110C3CA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78D241-9981-4EC6-A9A1-3DA5727923E8}" type="slidenum">
              <a:rPr lang="pt-PT" smtClean="0"/>
              <a:t>‹nº›</a:t>
            </a:fld>
            <a:endParaRPr lang="pt-PT"/>
          </a:p>
        </p:txBody>
      </p:sp>
    </p:spTree>
    <p:extLst>
      <p:ext uri="{BB962C8B-B14F-4D97-AF65-F5344CB8AC3E}">
        <p14:creationId xmlns:p14="http://schemas.microsoft.com/office/powerpoint/2010/main" val="3521048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0.jp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1.jpeg"/><Relationship Id="rId7" Type="http://schemas.openxmlformats.org/officeDocument/2006/relationships/image" Target="../media/image32.png"/><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0.png"/><Relationship Id="rId11" Type="http://schemas.openxmlformats.org/officeDocument/2006/relationships/image" Target="../media/image41.png"/><Relationship Id="rId10" Type="http://schemas.openxmlformats.org/officeDocument/2006/relationships/image" Target="../media/image40.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6.png"/><Relationship Id="rId5" Type="http://schemas.openxmlformats.org/officeDocument/2006/relationships/image" Target="../media/image33.jpg"/><Relationship Id="rId10" Type="http://schemas.openxmlformats.org/officeDocument/2006/relationships/image" Target="../media/image51.svg"/><Relationship Id="rId4" Type="http://schemas.openxmlformats.org/officeDocument/2006/relationships/image" Target="../media/image47.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0.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23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8.sv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5.sv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9.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21.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3.pn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gif"/><Relationship Id="rId9"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B91B84-0D99-D998-E85A-775149FD89A4}"/>
              </a:ext>
            </a:extLst>
          </p:cNvPr>
          <p:cNvSpPr>
            <a:spLocks noGrp="1"/>
          </p:cNvSpPr>
          <p:nvPr>
            <p:ph type="ctrTitle"/>
          </p:nvPr>
        </p:nvSpPr>
        <p:spPr>
          <a:xfrm>
            <a:off x="762000" y="1690062"/>
            <a:ext cx="10668000" cy="1386195"/>
          </a:xfrm>
        </p:spPr>
        <p:txBody>
          <a:bodyPr>
            <a:normAutofit/>
          </a:bodyPr>
          <a:lstStyle/>
          <a:p>
            <a:r>
              <a:rPr lang="en-GB" sz="4400" b="1" dirty="0"/>
              <a:t>Enhanced laser-driven proton acceleration through Formvar film production</a:t>
            </a:r>
            <a:endParaRPr lang="pt-PT" sz="4400" dirty="0"/>
          </a:p>
        </p:txBody>
      </p:sp>
      <p:sp>
        <p:nvSpPr>
          <p:cNvPr id="3" name="Subtítulo 2">
            <a:extLst>
              <a:ext uri="{FF2B5EF4-FFF2-40B4-BE49-F238E27FC236}">
                <a16:creationId xmlns:a16="http://schemas.microsoft.com/office/drawing/2014/main" id="{C20345F9-8FE0-FFFB-8112-82883CB96385}"/>
              </a:ext>
            </a:extLst>
          </p:cNvPr>
          <p:cNvSpPr>
            <a:spLocks noGrp="1"/>
          </p:cNvSpPr>
          <p:nvPr>
            <p:ph type="subTitle" idx="1"/>
          </p:nvPr>
        </p:nvSpPr>
        <p:spPr>
          <a:xfrm>
            <a:off x="1524000" y="3464876"/>
            <a:ext cx="9144000" cy="2467294"/>
          </a:xfrm>
        </p:spPr>
        <p:txBody>
          <a:bodyPr>
            <a:normAutofit lnSpcReduction="10000"/>
          </a:bodyPr>
          <a:lstStyle/>
          <a:p>
            <a:r>
              <a:rPr lang="pt-PT" sz="2200" u="sng" dirty="0">
                <a:latin typeface="Calibri Light" panose="020F0302020204030204" pitchFamily="34" charset="0"/>
                <a:ea typeface="Calibri Light" panose="020F0302020204030204" pitchFamily="34" charset="0"/>
                <a:cs typeface="Calibri Light" panose="020F0302020204030204" pitchFamily="34" charset="0"/>
              </a:rPr>
              <a:t>Afonso Vicente</a:t>
            </a:r>
            <a:r>
              <a:rPr lang="pt-PT" sz="2200" baseline="30000" dirty="0">
                <a:latin typeface="Calibri Light" panose="020F0302020204030204" pitchFamily="34" charset="0"/>
                <a:ea typeface="Calibri Light" panose="020F0302020204030204" pitchFamily="34" charset="0"/>
                <a:cs typeface="Calibri Light" panose="020F0302020204030204" pitchFamily="34" charset="0"/>
              </a:rPr>
              <a:t>1(*)</a:t>
            </a:r>
            <a:r>
              <a:rPr lang="pt-PT" sz="2200" dirty="0">
                <a:latin typeface="Calibri Light" panose="020F0302020204030204" pitchFamily="34" charset="0"/>
                <a:ea typeface="Calibri Light" panose="020F0302020204030204" pitchFamily="34" charset="0"/>
                <a:cs typeface="Calibri Light" panose="020F0302020204030204" pitchFamily="34" charset="0"/>
              </a:rPr>
              <a:t>, </a:t>
            </a:r>
            <a:r>
              <a:rPr lang="pt-PT" sz="2200" dirty="0" err="1">
                <a:latin typeface="Calibri Light" panose="020F0302020204030204" pitchFamily="34" charset="0"/>
                <a:ea typeface="Calibri Light" panose="020F0302020204030204" pitchFamily="34" charset="0"/>
                <a:cs typeface="Calibri Light" panose="020F0302020204030204" pitchFamily="34" charset="0"/>
              </a:rPr>
              <a:t>Aarón</a:t>
            </a:r>
            <a:r>
              <a:rPr lang="pt-PT" sz="2200" dirty="0">
                <a:latin typeface="Calibri Light" panose="020F0302020204030204" pitchFamily="34" charset="0"/>
                <a:ea typeface="Calibri Light" panose="020F0302020204030204" pitchFamily="34" charset="0"/>
                <a:cs typeface="Calibri Light" panose="020F0302020204030204" pitchFamily="34" charset="0"/>
              </a:rPr>
              <a:t> Alejo</a:t>
            </a:r>
            <a:r>
              <a:rPr lang="pt-PT" sz="2200" baseline="30000" dirty="0">
                <a:latin typeface="Calibri Light" panose="020F0302020204030204" pitchFamily="34" charset="0"/>
                <a:ea typeface="Calibri Light" panose="020F0302020204030204" pitchFamily="34" charset="0"/>
                <a:cs typeface="Calibri Light" panose="020F0302020204030204" pitchFamily="34" charset="0"/>
              </a:rPr>
              <a:t>2</a:t>
            </a:r>
            <a:r>
              <a:rPr lang="pt-PT" sz="2200" dirty="0">
                <a:latin typeface="Calibri Light" panose="020F0302020204030204" pitchFamily="34" charset="0"/>
                <a:ea typeface="Calibri Light" panose="020F0302020204030204" pitchFamily="34" charset="0"/>
                <a:cs typeface="Calibri Light" panose="020F0302020204030204" pitchFamily="34" charset="0"/>
              </a:rPr>
              <a:t>, Adrián Bembibre</a:t>
            </a:r>
            <a:r>
              <a:rPr lang="pt-PT" sz="2200" baseline="30000" dirty="0">
                <a:latin typeface="Calibri Light" panose="020F0302020204030204" pitchFamily="34" charset="0"/>
                <a:ea typeface="Calibri Light" panose="020F0302020204030204" pitchFamily="34" charset="0"/>
                <a:cs typeface="Calibri Light" panose="020F0302020204030204" pitchFamily="34" charset="0"/>
              </a:rPr>
              <a:t>2</a:t>
            </a:r>
            <a:r>
              <a:rPr lang="pt-PT" sz="2200" dirty="0">
                <a:latin typeface="Calibri Light" panose="020F0302020204030204" pitchFamily="34" charset="0"/>
                <a:ea typeface="Calibri Light" panose="020F0302020204030204" pitchFamily="34" charset="0"/>
                <a:cs typeface="Calibri Light" panose="020F0302020204030204" pitchFamily="34" charset="0"/>
              </a:rPr>
              <a:t>, Daniel Galaviz</a:t>
            </a:r>
            <a:r>
              <a:rPr lang="pt-PT" sz="2200" baseline="30000" dirty="0">
                <a:latin typeface="Calibri Light" panose="020F0302020204030204" pitchFamily="34" charset="0"/>
                <a:ea typeface="Calibri Light" panose="020F0302020204030204" pitchFamily="34" charset="0"/>
                <a:cs typeface="Calibri Light" panose="020F0302020204030204" pitchFamily="34" charset="0"/>
              </a:rPr>
              <a:t>1,3</a:t>
            </a:r>
            <a:r>
              <a:rPr lang="pt-PT" sz="2200" dirty="0">
                <a:latin typeface="Calibri Light" panose="020F0302020204030204" pitchFamily="34" charset="0"/>
                <a:ea typeface="Calibri Light" panose="020F0302020204030204" pitchFamily="34" charset="0"/>
                <a:cs typeface="Calibri Light" panose="020F0302020204030204" pitchFamily="34" charset="0"/>
              </a:rPr>
              <a:t>, Margarida Paulino</a:t>
            </a:r>
            <a:r>
              <a:rPr lang="pt-PT" sz="2200" baseline="30000" dirty="0">
                <a:latin typeface="Calibri Light" panose="020F0302020204030204" pitchFamily="34" charset="0"/>
                <a:ea typeface="Calibri Light" panose="020F0302020204030204" pitchFamily="34" charset="0"/>
                <a:cs typeface="Calibri Light" panose="020F0302020204030204" pitchFamily="34" charset="0"/>
              </a:rPr>
              <a:t>1</a:t>
            </a:r>
            <a:r>
              <a:rPr lang="pt-PT" sz="2200" dirty="0">
                <a:latin typeface="Calibri Light" panose="020F0302020204030204" pitchFamily="34" charset="0"/>
                <a:ea typeface="Calibri Light" panose="020F0302020204030204" pitchFamily="34" charset="0"/>
                <a:cs typeface="Calibri Light" panose="020F0302020204030204" pitchFamily="34" charset="0"/>
              </a:rPr>
              <a:t>, Pamela Teubig</a:t>
            </a:r>
            <a:r>
              <a:rPr lang="pt-PT" sz="2200" baseline="30000" dirty="0">
                <a:latin typeface="Calibri Light" panose="020F0302020204030204" pitchFamily="34" charset="0"/>
                <a:ea typeface="Calibri Light" panose="020F0302020204030204" pitchFamily="34" charset="0"/>
                <a:cs typeface="Calibri Light" panose="020F0302020204030204" pitchFamily="34" charset="0"/>
              </a:rPr>
              <a:t>1,4</a:t>
            </a:r>
            <a:r>
              <a:rPr lang="pt-PT" sz="2200" dirty="0">
                <a:latin typeface="Calibri Light" panose="020F0302020204030204" pitchFamily="34" charset="0"/>
                <a:ea typeface="Calibri Light" panose="020F0302020204030204" pitchFamily="34" charset="0"/>
                <a:cs typeface="Calibri Light" panose="020F0302020204030204" pitchFamily="34" charset="0"/>
              </a:rPr>
              <a:t>, Raquel Nunes</a:t>
            </a:r>
            <a:r>
              <a:rPr lang="pt-PT" sz="2200" baseline="30000" dirty="0">
                <a:latin typeface="Calibri Light" panose="020F0302020204030204" pitchFamily="34" charset="0"/>
                <a:ea typeface="Calibri Light" panose="020F0302020204030204" pitchFamily="34" charset="0"/>
                <a:cs typeface="Calibri Light" panose="020F0302020204030204" pitchFamily="34" charset="0"/>
              </a:rPr>
              <a:t>1</a:t>
            </a:r>
            <a:r>
              <a:rPr lang="pt-PT" sz="2200" dirty="0">
                <a:latin typeface="Calibri Light" panose="020F0302020204030204" pitchFamily="34" charset="0"/>
                <a:ea typeface="Calibri Light" panose="020F0302020204030204" pitchFamily="34" charset="0"/>
                <a:cs typeface="Calibri Light" panose="020F0302020204030204" pitchFamily="34" charset="0"/>
              </a:rPr>
              <a:t>, Ricardo Pires</a:t>
            </a:r>
            <a:r>
              <a:rPr lang="pt-PT" sz="2200" baseline="30000" dirty="0">
                <a:latin typeface="Calibri Light" panose="020F0302020204030204" pitchFamily="34" charset="0"/>
                <a:ea typeface="Calibri Light" panose="020F0302020204030204" pitchFamily="34" charset="0"/>
                <a:cs typeface="Calibri Light" panose="020F0302020204030204" pitchFamily="34" charset="0"/>
              </a:rPr>
              <a:t>1 </a:t>
            </a:r>
          </a:p>
          <a:p>
            <a:pPr algn="l"/>
            <a:endParaRPr lang="pt-PT" sz="1700" baseline="30000" dirty="0">
              <a:latin typeface="Calibri Light" panose="020F0302020204030204" pitchFamily="34" charset="0"/>
              <a:ea typeface="Calibri Light" panose="020F0302020204030204" pitchFamily="34" charset="0"/>
              <a:cs typeface="Calibri Light" panose="020F0302020204030204" pitchFamily="34" charset="0"/>
            </a:endParaRPr>
          </a:p>
          <a:p>
            <a:pPr algn="l"/>
            <a:r>
              <a:rPr lang="pt-PT" sz="2000" baseline="30000" dirty="0">
                <a:latin typeface="Calibri Light" panose="020F0302020204030204" pitchFamily="34" charset="0"/>
                <a:ea typeface="Calibri Light" panose="020F0302020204030204" pitchFamily="34" charset="0"/>
                <a:cs typeface="Calibri Light" panose="020F0302020204030204" pitchFamily="34" charset="0"/>
              </a:rPr>
              <a:t>* Email: ajvicente@lip.pt</a:t>
            </a:r>
          </a:p>
          <a:p>
            <a:pPr algn="l"/>
            <a:r>
              <a:rPr lang="pt-PT" sz="1400" baseline="30000" dirty="0">
                <a:latin typeface="Calibri Light" panose="020F0302020204030204" pitchFamily="34" charset="0"/>
                <a:ea typeface="Calibri Light" panose="020F0302020204030204" pitchFamily="34" charset="0"/>
                <a:cs typeface="Calibri Light" panose="020F0302020204030204" pitchFamily="34" charset="0"/>
              </a:rPr>
              <a:t>1</a:t>
            </a:r>
            <a:r>
              <a:rPr lang="pt-PT" sz="1400" dirty="0">
                <a:latin typeface="Calibri Light" panose="020F0302020204030204" pitchFamily="34" charset="0"/>
                <a:ea typeface="Calibri Light" panose="020F0302020204030204" pitchFamily="34" charset="0"/>
                <a:cs typeface="Calibri Light" panose="020F0302020204030204" pitchFamily="34" charset="0"/>
              </a:rPr>
              <a:t> Laboratório de Instrumentação e Física Experimental de Partículas (LIP)</a:t>
            </a:r>
          </a:p>
          <a:p>
            <a:pPr algn="l"/>
            <a:r>
              <a:rPr lang="pt-PT" sz="1400" baseline="30000" dirty="0">
                <a:latin typeface="Calibri Light" panose="020F0302020204030204" pitchFamily="34" charset="0"/>
                <a:ea typeface="Calibri Light" panose="020F0302020204030204" pitchFamily="34" charset="0"/>
                <a:cs typeface="Calibri Light" panose="020F0302020204030204" pitchFamily="34" charset="0"/>
              </a:rPr>
              <a:t>2</a:t>
            </a:r>
            <a:r>
              <a:rPr lang="pt-PT" sz="1400" dirty="0">
                <a:latin typeface="Calibri Light" panose="020F0302020204030204" pitchFamily="34" charset="0"/>
                <a:ea typeface="Calibri Light" panose="020F0302020204030204" pitchFamily="34" charset="0"/>
                <a:cs typeface="Calibri Light" panose="020F0302020204030204" pitchFamily="34" charset="0"/>
              </a:rPr>
              <a:t> Instituto Galego de Física de Altas </a:t>
            </a:r>
            <a:r>
              <a:rPr lang="pt-PT" sz="1400" dirty="0" err="1">
                <a:latin typeface="Calibri Light" panose="020F0302020204030204" pitchFamily="34" charset="0"/>
                <a:ea typeface="Calibri Light" panose="020F0302020204030204" pitchFamily="34" charset="0"/>
                <a:cs typeface="Calibri Light" panose="020F0302020204030204" pitchFamily="34" charset="0"/>
              </a:rPr>
              <a:t>Enerxías</a:t>
            </a:r>
            <a:r>
              <a:rPr lang="pt-PT" sz="1400" dirty="0">
                <a:latin typeface="Calibri Light" panose="020F0302020204030204" pitchFamily="34" charset="0"/>
                <a:ea typeface="Calibri Light" panose="020F0302020204030204" pitchFamily="34" charset="0"/>
                <a:cs typeface="Calibri Light" panose="020F0302020204030204" pitchFamily="34" charset="0"/>
              </a:rPr>
              <a:t> (IGFAE), Universidade de Santiago de Compostela (USC)</a:t>
            </a:r>
          </a:p>
          <a:p>
            <a:pPr algn="l"/>
            <a:r>
              <a:rPr lang="pt-PT" sz="1400" baseline="30000" dirty="0">
                <a:latin typeface="Calibri Light" panose="020F0302020204030204" pitchFamily="34" charset="0"/>
                <a:ea typeface="Calibri Light" panose="020F0302020204030204" pitchFamily="34" charset="0"/>
                <a:cs typeface="Calibri Light" panose="020F0302020204030204" pitchFamily="34" charset="0"/>
              </a:rPr>
              <a:t>3 </a:t>
            </a:r>
            <a:r>
              <a:rPr lang="pt-PT" sz="1400" dirty="0">
                <a:latin typeface="Calibri Light" panose="020F0302020204030204" pitchFamily="34" charset="0"/>
                <a:ea typeface="Calibri Light" panose="020F0302020204030204" pitchFamily="34" charset="0"/>
                <a:cs typeface="Calibri Light" panose="020F0302020204030204" pitchFamily="34" charset="0"/>
              </a:rPr>
              <a:t>Faculdade de Ciências da Universidade de Lisboa (FCUL)</a:t>
            </a:r>
          </a:p>
          <a:p>
            <a:pPr algn="l"/>
            <a:r>
              <a:rPr lang="pt-PT" sz="1400" baseline="30000" dirty="0">
                <a:latin typeface="Calibri Light" panose="020F0302020204030204" pitchFamily="34" charset="0"/>
                <a:ea typeface="Calibri Light" panose="020F0302020204030204" pitchFamily="34" charset="0"/>
                <a:cs typeface="Calibri Light" panose="020F0302020204030204" pitchFamily="34" charset="0"/>
              </a:rPr>
              <a:t>4</a:t>
            </a:r>
            <a:r>
              <a:rPr lang="pt-PT" sz="1400" dirty="0">
                <a:latin typeface="Calibri Light" panose="020F0302020204030204" pitchFamily="34" charset="0"/>
                <a:ea typeface="Calibri Light" panose="020F0302020204030204" pitchFamily="34" charset="0"/>
                <a:cs typeface="Calibri Light" panose="020F0302020204030204" pitchFamily="34" charset="0"/>
              </a:rPr>
              <a:t> Faculdade de Design, Tecnologia e Comunicação da Universidade Europeia (IADE)</a:t>
            </a:r>
          </a:p>
        </p:txBody>
      </p:sp>
      <p:sp>
        <p:nvSpPr>
          <p:cNvPr id="22" name="Retângulo 21">
            <a:extLst>
              <a:ext uri="{FF2B5EF4-FFF2-40B4-BE49-F238E27FC236}">
                <a16:creationId xmlns:a16="http://schemas.microsoft.com/office/drawing/2014/main" id="{942D0FDE-2125-30B7-41B4-FA289874B2AE}"/>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captura de ecrã, preto&#10;&#10;Descrição gerada automaticamente">
            <a:extLst>
              <a:ext uri="{FF2B5EF4-FFF2-40B4-BE49-F238E27FC236}">
                <a16:creationId xmlns:a16="http://schemas.microsoft.com/office/drawing/2014/main" id="{5DD399C3-FAFB-434F-2F1A-272308E29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0110" y="194992"/>
            <a:ext cx="1140542" cy="772625"/>
          </a:xfrm>
          <a:prstGeom prst="rect">
            <a:avLst/>
          </a:prstGeom>
        </p:spPr>
      </p:pic>
      <p:pic>
        <p:nvPicPr>
          <p:cNvPr id="6" name="Imagem 5" descr="Uma imagem com círculo, texto, Gráficos, logótipo&#10;&#10;Descrição gerada automaticamente">
            <a:extLst>
              <a:ext uri="{FF2B5EF4-FFF2-40B4-BE49-F238E27FC236}">
                <a16:creationId xmlns:a16="http://schemas.microsoft.com/office/drawing/2014/main" id="{0056C8E5-BCDB-5FE6-CA32-8895B5C35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1458" y="-118397"/>
            <a:ext cx="1140542" cy="1140542"/>
          </a:xfrm>
          <a:prstGeom prst="rect">
            <a:avLst/>
          </a:prstGeom>
        </p:spPr>
      </p:pic>
      <p:pic>
        <p:nvPicPr>
          <p:cNvPr id="8" name="Imagem 7">
            <a:extLst>
              <a:ext uri="{FF2B5EF4-FFF2-40B4-BE49-F238E27FC236}">
                <a16:creationId xmlns:a16="http://schemas.microsoft.com/office/drawing/2014/main" id="{789ECC28-E9DC-9DB4-9D43-2C0CD71D7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811" y="192806"/>
            <a:ext cx="773543" cy="776996"/>
          </a:xfrm>
          <a:prstGeom prst="rect">
            <a:avLst/>
          </a:prstGeom>
        </p:spPr>
      </p:pic>
      <p:sp>
        <p:nvSpPr>
          <p:cNvPr id="9" name="Marcador de Posição da Data 5">
            <a:extLst>
              <a:ext uri="{FF2B5EF4-FFF2-40B4-BE49-F238E27FC236}">
                <a16:creationId xmlns:a16="http://schemas.microsoft.com/office/drawing/2014/main" id="{4B96871E-05F8-8083-2F82-2E922E9E0E55}"/>
              </a:ext>
            </a:extLst>
          </p:cNvPr>
          <p:cNvSpPr>
            <a:spLocks noGrp="1"/>
          </p:cNvSpPr>
          <p:nvPr>
            <p:ph type="dt" sz="half" idx="10"/>
          </p:nvPr>
        </p:nvSpPr>
        <p:spPr>
          <a:xfrm>
            <a:off x="11142" y="6492875"/>
            <a:ext cx="2564909"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a:t>
            </a:r>
          </a:p>
        </p:txBody>
      </p:sp>
      <p:pic>
        <p:nvPicPr>
          <p:cNvPr id="11" name="Imagem 10">
            <a:extLst>
              <a:ext uri="{FF2B5EF4-FFF2-40B4-BE49-F238E27FC236}">
                <a16:creationId xmlns:a16="http://schemas.microsoft.com/office/drawing/2014/main" id="{CCBDF857-5AC0-6F40-E549-79CDA12B7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167304"/>
            <a:ext cx="828000" cy="828000"/>
          </a:xfrm>
          <a:prstGeom prst="rect">
            <a:avLst/>
          </a:prstGeom>
        </p:spPr>
      </p:pic>
      <p:cxnSp>
        <p:nvCxnSpPr>
          <p:cNvPr id="20" name="Conexão reta 19">
            <a:extLst>
              <a:ext uri="{FF2B5EF4-FFF2-40B4-BE49-F238E27FC236}">
                <a16:creationId xmlns:a16="http://schemas.microsoft.com/office/drawing/2014/main" id="{34A5DEC9-E5AD-D2D5-5C29-673E4B41CB4B}"/>
              </a:ext>
            </a:extLst>
          </p:cNvPr>
          <p:cNvCxnSpPr>
            <a:cxnSpLocks/>
          </p:cNvCxnSpPr>
          <p:nvPr/>
        </p:nvCxnSpPr>
        <p:spPr>
          <a:xfrm>
            <a:off x="-187960" y="1126969"/>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8B9EC038-D20C-ADDB-0EC9-E27397FDFB43}"/>
              </a:ext>
            </a:extLst>
          </p:cNvPr>
          <p:cNvCxnSpPr>
            <a:cxnSpLocks/>
          </p:cNvCxnSpPr>
          <p:nvPr/>
        </p:nvCxnSpPr>
        <p:spPr>
          <a:xfrm>
            <a:off x="-187960" y="1218409"/>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64D5D518-2AF4-4FEB-87CD-2D5D33F6A1A4}"/>
              </a:ext>
            </a:extLst>
          </p:cNvPr>
          <p:cNvSpPr>
            <a:spLocks noGrp="1"/>
          </p:cNvSpPr>
          <p:nvPr>
            <p:ph type="ftr" sz="quarter" idx="11"/>
          </p:nvPr>
        </p:nvSpPr>
        <p:spPr>
          <a:xfrm>
            <a:off x="4038600" y="6488430"/>
            <a:ext cx="4114800"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EuNPC25 Caen, France</a:t>
            </a:r>
          </a:p>
        </p:txBody>
      </p:sp>
      <p:sp>
        <p:nvSpPr>
          <p:cNvPr id="24" name="Marcador de Posição do Número do Diapositivo 23">
            <a:extLst>
              <a:ext uri="{FF2B5EF4-FFF2-40B4-BE49-F238E27FC236}">
                <a16:creationId xmlns:a16="http://schemas.microsoft.com/office/drawing/2014/main" id="{90C79DC4-4BF9-BFEF-910D-87E2235041C6}"/>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Imagem 9">
            <a:extLst>
              <a:ext uri="{FF2B5EF4-FFF2-40B4-BE49-F238E27FC236}">
                <a16:creationId xmlns:a16="http://schemas.microsoft.com/office/drawing/2014/main" id="{BFFE5FF9-204A-6576-5B21-497CFA43E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9828" y="293304"/>
            <a:ext cx="3284083" cy="576000"/>
          </a:xfrm>
          <a:prstGeom prst="rect">
            <a:avLst/>
          </a:prstGeom>
        </p:spPr>
      </p:pic>
    </p:spTree>
    <p:extLst>
      <p:ext uri="{BB962C8B-B14F-4D97-AF65-F5344CB8AC3E}">
        <p14:creationId xmlns:p14="http://schemas.microsoft.com/office/powerpoint/2010/main" val="1236772892"/>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DF02E-B9D9-3261-79D7-CFC68847670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A6D1787-FAC6-57CD-B3C6-F1D3653CA3D1}"/>
              </a:ext>
            </a:extLst>
          </p:cNvPr>
          <p:cNvSpPr>
            <a:spLocks noGrp="1"/>
          </p:cNvSpPr>
          <p:nvPr>
            <p:ph type="ctrTitle"/>
          </p:nvPr>
        </p:nvSpPr>
        <p:spPr>
          <a:xfrm>
            <a:off x="284480" y="328"/>
            <a:ext cx="11907520" cy="751512"/>
          </a:xfrm>
        </p:spPr>
        <p:txBody>
          <a:bodyPr>
            <a:normAutofit fontScale="90000"/>
          </a:bodyPr>
          <a:lstStyle/>
          <a:p>
            <a:pPr algn="l"/>
            <a:r>
              <a:rPr lang="en-GB" sz="4900" b="1" dirty="0">
                <a:latin typeface="Arial Narrow" panose="020B0606020202030204" pitchFamily="34" charset="0"/>
              </a:rPr>
              <a:t>Proton cut-off energy –</a:t>
            </a:r>
            <a:r>
              <a:rPr lang="en-GB" sz="5400" b="1" dirty="0">
                <a:latin typeface="Arial Narrow" panose="020B0606020202030204" pitchFamily="34" charset="0"/>
              </a:rPr>
              <a:t> </a:t>
            </a:r>
            <a:r>
              <a:rPr lang="en-GB" sz="4000" b="1" dirty="0">
                <a:latin typeface="Arial Narrow" panose="020B0606020202030204" pitchFamily="34" charset="0"/>
              </a:rPr>
              <a:t>plain Al and Formvar foils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98E3B5AA-9AC4-07F8-966B-4099EF9E1CFE}"/>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C2555D80-2F80-BAEF-8F70-B696D5571467}"/>
              </a:ext>
            </a:extLst>
          </p:cNvPr>
          <p:cNvSpPr>
            <a:spLocks noGrp="1"/>
          </p:cNvSpPr>
          <p:nvPr>
            <p:ph type="dt" sz="half" idx="10"/>
          </p:nvPr>
        </p:nvSpPr>
        <p:spPr>
          <a:xfrm>
            <a:off x="11143" y="6492875"/>
            <a:ext cx="2859876"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6627316D-5431-8661-8890-E0400C68F130}"/>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F19A060B-5048-89B7-469A-EDE879F5720F}"/>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A379AED9-4785-64DE-65F2-85F4A63292F1}"/>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85594F71-F5D5-27FE-9CE5-1666B4D5134E}"/>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10</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18" name="CaixaDeTexto 17">
                <a:extLst>
                  <a:ext uri="{FF2B5EF4-FFF2-40B4-BE49-F238E27FC236}">
                    <a16:creationId xmlns:a16="http://schemas.microsoft.com/office/drawing/2014/main" id="{6FF445E2-8605-D5B8-4D98-9AE07656F26C}"/>
                  </a:ext>
                </a:extLst>
              </p:cNvPr>
              <p:cNvSpPr txBox="1"/>
              <p:nvPr/>
            </p:nvSpPr>
            <p:spPr>
              <a:xfrm>
                <a:off x="894809" y="5820478"/>
                <a:ext cx="3748554" cy="448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pt-PT" sz="2000" b="1" i="1" smtClean="0">
                              <a:solidFill>
                                <a:srgbClr val="1010FF"/>
                              </a:solidFill>
                              <a:latin typeface="Cambria Math" panose="02040503050406030204" pitchFamily="18" charset="0"/>
                            </a:rPr>
                          </m:ctrlPr>
                        </m:dPr>
                        <m:e>
                          <m:sSub>
                            <m:sSubPr>
                              <m:ctrlPr>
                                <a:rPr lang="pt-PT" sz="2000" b="1" i="1">
                                  <a:solidFill>
                                    <a:srgbClr val="1010FF"/>
                                  </a:solidFill>
                                  <a:latin typeface="Cambria Math" panose="02040503050406030204" pitchFamily="18" charset="0"/>
                                </a:rPr>
                              </m:ctrlPr>
                            </m:sSubPr>
                            <m:e>
                              <m:r>
                                <a:rPr lang="pt-PT" sz="2000" b="1" i="1">
                                  <a:solidFill>
                                    <a:srgbClr val="1010FF"/>
                                  </a:solidFill>
                                  <a:latin typeface="Cambria Math" panose="02040503050406030204" pitchFamily="18" charset="0"/>
                                </a:rPr>
                                <m:t>𝑬</m:t>
                              </m:r>
                            </m:e>
                            <m:sub>
                              <m:r>
                                <a:rPr lang="pt-PT" sz="2000" b="1" i="1">
                                  <a:solidFill>
                                    <a:srgbClr val="1010FF"/>
                                  </a:solidFill>
                                  <a:latin typeface="Cambria Math" panose="02040503050406030204" pitchFamily="18" charset="0"/>
                                </a:rPr>
                                <m:t>𝒑𝒆𝒂𝒌</m:t>
                              </m:r>
                            </m:sub>
                          </m:sSub>
                        </m:e>
                      </m:d>
                      <m:r>
                        <a:rPr lang="pt-PT" sz="2000" b="1" i="1">
                          <a:solidFill>
                            <a:srgbClr val="1010FF"/>
                          </a:solidFill>
                          <a:latin typeface="Cambria Math" panose="02040503050406030204" pitchFamily="18" charset="0"/>
                        </a:rPr>
                        <m:t>=</m:t>
                      </m:r>
                      <m:d>
                        <m:dPr>
                          <m:ctrlPr>
                            <a:rPr lang="pt-PT" sz="2000" b="1" i="1">
                              <a:solidFill>
                                <a:srgbClr val="1010FF"/>
                              </a:solidFill>
                              <a:latin typeface="Cambria Math" panose="02040503050406030204" pitchFamily="18" charset="0"/>
                            </a:rPr>
                          </m:ctrlPr>
                        </m:dPr>
                        <m:e>
                          <m:r>
                            <m:rPr>
                              <m:nor/>
                            </m:rPr>
                            <a:rPr lang="pt-PT" sz="2000" b="1">
                              <a:solidFill>
                                <a:srgbClr val="1010FF"/>
                              </a:solidFill>
                              <a:latin typeface="Cambria Math" panose="02040503050406030204" pitchFamily="18" charset="0"/>
                            </a:rPr>
                            <m:t>1.1</m:t>
                          </m:r>
                          <m:r>
                            <m:rPr>
                              <m:nor/>
                            </m:rPr>
                            <a:rPr lang="pt-PT" sz="2000" b="1" i="0" smtClean="0">
                              <a:solidFill>
                                <a:srgbClr val="1010FF"/>
                              </a:solidFill>
                              <a:latin typeface="Cambria Math" panose="02040503050406030204" pitchFamily="18" charset="0"/>
                            </a:rPr>
                            <m:t>7</m:t>
                          </m:r>
                          <m:r>
                            <m:rPr>
                              <m:nor/>
                            </m:rPr>
                            <a:rPr lang="pt-PT" sz="2000" b="1">
                              <a:solidFill>
                                <a:srgbClr val="1010FF"/>
                              </a:solidFill>
                              <a:latin typeface="Cambria Math" panose="02040503050406030204" pitchFamily="18" charset="0"/>
                            </a:rPr>
                            <m:t>±</m:t>
                          </m:r>
                          <m:r>
                            <m:rPr>
                              <m:nor/>
                            </m:rPr>
                            <a:rPr lang="pt-PT" sz="2000" b="1">
                              <a:solidFill>
                                <a:srgbClr val="1010FF"/>
                              </a:solidFill>
                              <a:latin typeface="Cambria Math" panose="02040503050406030204" pitchFamily="18" charset="0"/>
                            </a:rPr>
                            <m:t>0.01</m:t>
                          </m:r>
                        </m:e>
                      </m:d>
                      <m:r>
                        <a:rPr lang="pt-PT" sz="2000" b="1" i="0">
                          <a:solidFill>
                            <a:srgbClr val="1010FF"/>
                          </a:solidFill>
                          <a:latin typeface="Cambria Math" panose="02040503050406030204" pitchFamily="18" charset="0"/>
                        </a:rPr>
                        <m:t> </m:t>
                      </m:r>
                      <m:r>
                        <a:rPr lang="pt-PT" sz="2000" b="1" i="0">
                          <a:solidFill>
                            <a:srgbClr val="1010FF"/>
                          </a:solidFill>
                          <a:latin typeface="Cambria Math" panose="02040503050406030204" pitchFamily="18" charset="0"/>
                        </a:rPr>
                        <m:t>𝐌𝐞𝐕</m:t>
                      </m:r>
                    </m:oMath>
                  </m:oMathPara>
                </a14:m>
                <a:endParaRPr lang="pt-PT" sz="2000" dirty="0"/>
              </a:p>
            </p:txBody>
          </p:sp>
        </mc:Choice>
        <mc:Fallback xmlns="">
          <p:sp>
            <p:nvSpPr>
              <p:cNvPr id="18" name="CaixaDeTexto 17">
                <a:extLst>
                  <a:ext uri="{FF2B5EF4-FFF2-40B4-BE49-F238E27FC236}">
                    <a16:creationId xmlns:a16="http://schemas.microsoft.com/office/drawing/2014/main" id="{582751BD-4339-D554-5485-C34DE32557AA}"/>
                  </a:ext>
                </a:extLst>
              </p:cNvPr>
              <p:cNvSpPr txBox="1">
                <a:spLocks noRot="1" noChangeAspect="1" noMove="1" noResize="1" noEditPoints="1" noAdjustHandles="1" noChangeArrowheads="1" noChangeShapeType="1" noTextEdit="1"/>
              </p:cNvSpPr>
              <p:nvPr/>
            </p:nvSpPr>
            <p:spPr>
              <a:xfrm>
                <a:off x="894809" y="5820478"/>
                <a:ext cx="3748554" cy="448264"/>
              </a:xfrm>
              <a:prstGeom prst="rect">
                <a:avLst/>
              </a:prstGeom>
              <a:blipFill>
                <a:blip r:embed="rId5"/>
                <a:stretch>
                  <a:fillRect b="-9589"/>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5" name="CaixaDeTexto 24">
                <a:extLst>
                  <a:ext uri="{FF2B5EF4-FFF2-40B4-BE49-F238E27FC236}">
                    <a16:creationId xmlns:a16="http://schemas.microsoft.com/office/drawing/2014/main" id="{9AF3D854-F94A-4FAB-4430-CC1BB14C1D5D}"/>
                  </a:ext>
                </a:extLst>
              </p:cNvPr>
              <p:cNvSpPr txBox="1"/>
              <p:nvPr/>
            </p:nvSpPr>
            <p:spPr>
              <a:xfrm>
                <a:off x="6980928" y="5820478"/>
                <a:ext cx="3655354" cy="448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pt-PT" sz="2000" b="1" i="1" smtClean="0">
                              <a:solidFill>
                                <a:srgbClr val="FF439D"/>
                              </a:solidFill>
                              <a:latin typeface="Cambria Math" panose="02040503050406030204" pitchFamily="18" charset="0"/>
                            </a:rPr>
                          </m:ctrlPr>
                        </m:dPr>
                        <m:e>
                          <m:sSub>
                            <m:sSubPr>
                              <m:ctrlPr>
                                <a:rPr lang="pt-PT" sz="2000" b="1" i="1">
                                  <a:solidFill>
                                    <a:srgbClr val="FF439D"/>
                                  </a:solidFill>
                                  <a:latin typeface="Cambria Math" panose="02040503050406030204" pitchFamily="18" charset="0"/>
                                </a:rPr>
                              </m:ctrlPr>
                            </m:sSubPr>
                            <m:e>
                              <m:r>
                                <a:rPr lang="pt-PT" sz="2000" b="1" i="1">
                                  <a:solidFill>
                                    <a:srgbClr val="FF439D"/>
                                  </a:solidFill>
                                  <a:latin typeface="Cambria Math" panose="02040503050406030204" pitchFamily="18" charset="0"/>
                                </a:rPr>
                                <m:t>𝑬</m:t>
                              </m:r>
                            </m:e>
                            <m:sub>
                              <m:r>
                                <a:rPr lang="pt-PT" sz="2000" b="1" i="1">
                                  <a:solidFill>
                                    <a:srgbClr val="FF439D"/>
                                  </a:solidFill>
                                  <a:latin typeface="Cambria Math" panose="02040503050406030204" pitchFamily="18" charset="0"/>
                                </a:rPr>
                                <m:t>𝒑𝒆𝒂𝒌</m:t>
                              </m:r>
                            </m:sub>
                          </m:sSub>
                        </m:e>
                      </m:d>
                      <m:r>
                        <a:rPr lang="pt-PT" sz="2000" b="1" i="1">
                          <a:solidFill>
                            <a:srgbClr val="FF439D"/>
                          </a:solidFill>
                          <a:latin typeface="Cambria Math" panose="02040503050406030204" pitchFamily="18" charset="0"/>
                        </a:rPr>
                        <m:t>=</m:t>
                      </m:r>
                      <m:d>
                        <m:dPr>
                          <m:ctrlPr>
                            <a:rPr lang="pt-PT" sz="2000" b="1" i="1">
                              <a:solidFill>
                                <a:srgbClr val="FF439D"/>
                              </a:solidFill>
                              <a:latin typeface="Cambria Math" panose="02040503050406030204" pitchFamily="18" charset="0"/>
                            </a:rPr>
                          </m:ctrlPr>
                        </m:dPr>
                        <m:e>
                          <m:r>
                            <m:rPr>
                              <m:nor/>
                            </m:rPr>
                            <a:rPr lang="pt-PT" sz="2000" b="1" i="0" smtClean="0">
                              <a:solidFill>
                                <a:srgbClr val="FF439D"/>
                              </a:solidFill>
                              <a:latin typeface="Cambria Math" panose="02040503050406030204" pitchFamily="18" charset="0"/>
                            </a:rPr>
                            <m:t>2</m:t>
                          </m:r>
                          <m:r>
                            <m:rPr>
                              <m:nor/>
                            </m:rPr>
                            <a:rPr lang="pt-PT" sz="2000" b="1">
                              <a:solidFill>
                                <a:srgbClr val="FF439D"/>
                              </a:solidFill>
                              <a:latin typeface="Cambria Math" panose="02040503050406030204" pitchFamily="18" charset="0"/>
                            </a:rPr>
                            <m:t>.</m:t>
                          </m:r>
                          <m:r>
                            <m:rPr>
                              <m:nor/>
                            </m:rPr>
                            <a:rPr lang="pt-PT" sz="2000" b="1" i="0" smtClean="0">
                              <a:solidFill>
                                <a:srgbClr val="FF439D"/>
                              </a:solidFill>
                              <a:latin typeface="Cambria Math" panose="02040503050406030204" pitchFamily="18" charset="0"/>
                            </a:rPr>
                            <m:t>1</m:t>
                          </m:r>
                          <m:r>
                            <m:rPr>
                              <m:nor/>
                            </m:rPr>
                            <a:rPr lang="pt-PT" sz="2000" b="1">
                              <a:solidFill>
                                <a:srgbClr val="FF439D"/>
                              </a:solidFill>
                              <a:latin typeface="Cambria Math" panose="02040503050406030204" pitchFamily="18" charset="0"/>
                            </a:rPr>
                            <m:t>±</m:t>
                          </m:r>
                          <m:r>
                            <m:rPr>
                              <m:nor/>
                            </m:rPr>
                            <a:rPr lang="pt-PT" sz="2000" b="1">
                              <a:solidFill>
                                <a:srgbClr val="FF439D"/>
                              </a:solidFill>
                              <a:latin typeface="Cambria Math" panose="02040503050406030204" pitchFamily="18" charset="0"/>
                            </a:rPr>
                            <m:t>0.2</m:t>
                          </m:r>
                        </m:e>
                      </m:d>
                      <m:r>
                        <a:rPr lang="pt-PT" sz="2000" b="1" i="0">
                          <a:solidFill>
                            <a:srgbClr val="FF439D"/>
                          </a:solidFill>
                          <a:latin typeface="Cambria Math" panose="02040503050406030204" pitchFamily="18" charset="0"/>
                        </a:rPr>
                        <m:t> </m:t>
                      </m:r>
                      <m:r>
                        <a:rPr lang="pt-PT" sz="2000" b="1" i="0">
                          <a:solidFill>
                            <a:srgbClr val="FF439D"/>
                          </a:solidFill>
                          <a:latin typeface="Cambria Math" panose="02040503050406030204" pitchFamily="18" charset="0"/>
                        </a:rPr>
                        <m:t>𝐌𝐞𝐕</m:t>
                      </m:r>
                    </m:oMath>
                  </m:oMathPara>
                </a14:m>
                <a:endParaRPr lang="pt-PT" sz="2000" b="1" dirty="0">
                  <a:solidFill>
                    <a:srgbClr val="FF439D"/>
                  </a:solidFill>
                  <a:latin typeface="Cambria Math" panose="02040503050406030204" pitchFamily="18" charset="0"/>
                </a:endParaRPr>
              </a:p>
            </p:txBody>
          </p:sp>
        </mc:Choice>
        <mc:Fallback xmlns="">
          <p:sp>
            <p:nvSpPr>
              <p:cNvPr id="25" name="CaixaDeTexto 24">
                <a:extLst>
                  <a:ext uri="{FF2B5EF4-FFF2-40B4-BE49-F238E27FC236}">
                    <a16:creationId xmlns:a16="http://schemas.microsoft.com/office/drawing/2014/main" id="{9AF3D854-F94A-4FAB-4430-CC1BB14C1D5D}"/>
                  </a:ext>
                </a:extLst>
              </p:cNvPr>
              <p:cNvSpPr txBox="1">
                <a:spLocks noRot="1" noChangeAspect="1" noMove="1" noResize="1" noEditPoints="1" noAdjustHandles="1" noChangeArrowheads="1" noChangeShapeType="1" noTextEdit="1"/>
              </p:cNvSpPr>
              <p:nvPr/>
            </p:nvSpPr>
            <p:spPr>
              <a:xfrm>
                <a:off x="6980928" y="5820478"/>
                <a:ext cx="3655354" cy="448264"/>
              </a:xfrm>
              <a:prstGeom prst="rect">
                <a:avLst/>
              </a:prstGeom>
              <a:blipFill>
                <a:blip r:embed="rId6"/>
                <a:stretch>
                  <a:fillRect b="-9589"/>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25B27287-8E41-1B35-B61A-6FEDCA0C980B}"/>
                  </a:ext>
                </a:extLst>
              </p:cNvPr>
              <p:cNvSpPr txBox="1"/>
              <p:nvPr/>
            </p:nvSpPr>
            <p:spPr>
              <a:xfrm>
                <a:off x="6631398" y="1306590"/>
                <a:ext cx="3480653" cy="646331"/>
              </a:xfrm>
              <a:prstGeom prst="rect">
                <a:avLst/>
              </a:prstGeom>
              <a:noFill/>
            </p:spPr>
            <p:txBody>
              <a:bodyPr wrap="square" rtlCol="0">
                <a:spAutoFit/>
              </a:bodyPr>
              <a:lstStyle/>
              <a:p>
                <a:pPr algn="r"/>
                <a:r>
                  <a:rPr lang="pt-PT" dirty="0">
                    <a:solidFill>
                      <a:srgbClr val="FF439D"/>
                    </a:solidFill>
                    <a:latin typeface="Cambria" panose="02040503050406030204" pitchFamily="18" charset="0"/>
                    <a:ea typeface="Cambria" panose="02040503050406030204" pitchFamily="18" charset="0"/>
                  </a:rPr>
                  <a:t>Plain </a:t>
                </a:r>
                <a:r>
                  <a:rPr lang="pt-PT" dirty="0" err="1">
                    <a:solidFill>
                      <a:srgbClr val="FF439D"/>
                    </a:solidFill>
                    <a:latin typeface="Cambria" panose="02040503050406030204" pitchFamily="18" charset="0"/>
                    <a:ea typeface="Cambria" panose="02040503050406030204" pitchFamily="18" charset="0"/>
                  </a:rPr>
                  <a:t>Formvar</a:t>
                </a:r>
                <a:r>
                  <a:rPr lang="pt-PT" dirty="0">
                    <a:solidFill>
                      <a:srgbClr val="FF439D"/>
                    </a:solidFill>
                    <a:latin typeface="Cambria" panose="02040503050406030204" pitchFamily="18" charset="0"/>
                    <a:ea typeface="Cambria" panose="02040503050406030204" pitchFamily="18" charset="0"/>
                  </a:rPr>
                  <a:t> 3% w/v </a:t>
                </a:r>
                <a:r>
                  <a:rPr lang="pt-PT" dirty="0" err="1">
                    <a:solidFill>
                      <a:srgbClr val="FF439D"/>
                    </a:solidFill>
                    <a:latin typeface="Cambria" panose="02040503050406030204" pitchFamily="18" charset="0"/>
                    <a:ea typeface="Cambria" panose="02040503050406030204" pitchFamily="18" charset="0"/>
                  </a:rPr>
                  <a:t>foils</a:t>
                </a:r>
                <a:endParaRPr lang="pt-PT" dirty="0">
                  <a:solidFill>
                    <a:srgbClr val="FF439D"/>
                  </a:solidFill>
                  <a:latin typeface="Cambria" panose="02040503050406030204" pitchFamily="18" charset="0"/>
                  <a:ea typeface="Cambria" panose="02040503050406030204" pitchFamily="18" charset="0"/>
                </a:endParaRPr>
              </a:p>
              <a:p>
                <a:pPr algn="r"/>
                <a:r>
                  <a:rPr lang="pt-PT" b="1" dirty="0">
                    <a:solidFill>
                      <a:srgbClr val="FF439D"/>
                    </a:solidFill>
                    <a:effectLst>
                      <a:outerShdw blurRad="38100" dist="38100" dir="2700000" algn="tl">
                        <a:srgbClr val="000000">
                          <a:alpha val="43137"/>
                        </a:srgbClr>
                      </a:outerShdw>
                    </a:effectLst>
                    <a:ea typeface="Cambria" panose="02040503050406030204" pitchFamily="18" charset="0"/>
                  </a:rPr>
                  <a:t> </a:t>
                </a:r>
                <a14:m>
                  <m:oMath xmlns:m="http://schemas.openxmlformats.org/officeDocument/2006/math">
                    <m:d>
                      <m:dPr>
                        <m:begChr m:val="⟨"/>
                        <m:endChr m:val="⟩"/>
                        <m:ctrlP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ctrlPr>
                      </m:dPr>
                      <m:e>
                        <m: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𝒅</m:t>
                        </m:r>
                      </m:e>
                    </m:d>
                    <m: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m:t>
                    </m:r>
                    <m: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𝟖𝟕𝟎</m:t>
                    </m:r>
                    <m: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 </m:t>
                    </m:r>
                    <m:r>
                      <a:rPr lang="pt-PT" b="1" i="0"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𝐧𝐦</m:t>
                    </m:r>
                  </m:oMath>
                </a14:m>
                <a:endParaRPr lang="pt-PT" b="1" dirty="0">
                  <a:solidFill>
                    <a:srgbClr val="FF439D"/>
                  </a:solidFill>
                  <a:latin typeface="Cambria" panose="02040503050406030204" pitchFamily="18" charset="0"/>
                  <a:ea typeface="Cambria" panose="02040503050406030204" pitchFamily="18" charset="0"/>
                </a:endParaRPr>
              </a:p>
            </p:txBody>
          </p:sp>
        </mc:Choice>
        <mc:Fallback xmlns="">
          <p:sp>
            <p:nvSpPr>
              <p:cNvPr id="10" name="CaixaDeTexto 9">
                <a:extLst>
                  <a:ext uri="{FF2B5EF4-FFF2-40B4-BE49-F238E27FC236}">
                    <a16:creationId xmlns:a16="http://schemas.microsoft.com/office/drawing/2014/main" id="{25B27287-8E41-1B35-B61A-6FEDCA0C980B}"/>
                  </a:ext>
                </a:extLst>
              </p:cNvPr>
              <p:cNvSpPr txBox="1">
                <a:spLocks noRot="1" noChangeAspect="1" noMove="1" noResize="1" noEditPoints="1" noAdjustHandles="1" noChangeArrowheads="1" noChangeShapeType="1" noTextEdit="1"/>
              </p:cNvSpPr>
              <p:nvPr/>
            </p:nvSpPr>
            <p:spPr>
              <a:xfrm>
                <a:off x="6631398" y="1306590"/>
                <a:ext cx="3480653" cy="646331"/>
              </a:xfrm>
              <a:prstGeom prst="rect">
                <a:avLst/>
              </a:prstGeom>
              <a:blipFill>
                <a:blip r:embed="rId7"/>
                <a:stretch>
                  <a:fillRect t="-5660" r="-1401" b="-943"/>
                </a:stretch>
              </a:blipFill>
            </p:spPr>
            <p:txBody>
              <a:bodyPr/>
              <a:lstStyle/>
              <a:p>
                <a:r>
                  <a:rPr lang="pt-PT">
                    <a:noFill/>
                  </a:rPr>
                  <a:t> </a:t>
                </a:r>
              </a:p>
            </p:txBody>
          </p:sp>
        </mc:Fallback>
      </mc:AlternateContent>
      <p:pic>
        <p:nvPicPr>
          <p:cNvPr id="3" name="Imagem 2">
            <a:extLst>
              <a:ext uri="{FF2B5EF4-FFF2-40B4-BE49-F238E27FC236}">
                <a16:creationId xmlns:a16="http://schemas.microsoft.com/office/drawing/2014/main" id="{8642CDC7-8348-BC54-8262-5D997B9A0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026" y="1881003"/>
            <a:ext cx="5400000" cy="3960000"/>
          </a:xfrm>
          <a:prstGeom prst="rect">
            <a:avLst/>
          </a:prstGeom>
        </p:spPr>
      </p:pic>
      <p:pic>
        <p:nvPicPr>
          <p:cNvPr id="6" name="Imagem 5">
            <a:extLst>
              <a:ext uri="{FF2B5EF4-FFF2-40B4-BE49-F238E27FC236}">
                <a16:creationId xmlns:a16="http://schemas.microsoft.com/office/drawing/2014/main" id="{E1C39F92-3A77-F775-D437-7A85084D2C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8604" y="1881003"/>
            <a:ext cx="5400000" cy="3960000"/>
          </a:xfrm>
          <a:prstGeom prst="rect">
            <a:avLst/>
          </a:prstGeom>
        </p:spPr>
      </p:pic>
      <p:pic>
        <p:nvPicPr>
          <p:cNvPr id="7" name="Imagem 6">
            <a:extLst>
              <a:ext uri="{FF2B5EF4-FFF2-40B4-BE49-F238E27FC236}">
                <a16:creationId xmlns:a16="http://schemas.microsoft.com/office/drawing/2014/main" id="{BB59198C-D965-E13F-37DC-7992895F0FC5}"/>
              </a:ext>
            </a:extLst>
          </p:cNvPr>
          <p:cNvPicPr>
            <a:picLocks noChangeAspect="1"/>
          </p:cNvPicPr>
          <p:nvPr/>
        </p:nvPicPr>
        <p:blipFill>
          <a:blip r:embed="rId10">
            <a:extLst>
              <a:ext uri="{28A0092B-C50C-407E-A947-70E740481C1C}">
                <a14:useLocalDpi xmlns:a14="http://schemas.microsoft.com/office/drawing/2010/main" val="0"/>
              </a:ext>
            </a:extLst>
          </a:blip>
          <a:srcRect l="-915" t="14642" r="1" b="8973"/>
          <a:stretch>
            <a:fillRect/>
          </a:stretch>
        </p:blipFill>
        <p:spPr>
          <a:xfrm>
            <a:off x="982980" y="966761"/>
            <a:ext cx="1319822" cy="1332000"/>
          </a:xfrm>
          <a:prstGeom prst="rect">
            <a:avLst/>
          </a:prstGeom>
        </p:spPr>
      </p:pic>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C7815CD3-A4E4-3994-D3B3-2A765E72C7ED}"/>
                  </a:ext>
                </a:extLst>
              </p:cNvPr>
              <p:cNvSpPr txBox="1"/>
              <p:nvPr/>
            </p:nvSpPr>
            <p:spPr>
              <a:xfrm>
                <a:off x="2636197" y="1309103"/>
                <a:ext cx="2167264" cy="677108"/>
              </a:xfrm>
              <a:prstGeom prst="rect">
                <a:avLst/>
              </a:prstGeom>
              <a:noFill/>
            </p:spPr>
            <p:txBody>
              <a:bodyPr wrap="square" rtlCol="0">
                <a:spAutoFit/>
              </a:bodyPr>
              <a:lstStyle/>
              <a:p>
                <a:r>
                  <a:rPr lang="pt-PT" dirty="0">
                    <a:solidFill>
                      <a:srgbClr val="0070C0"/>
                    </a:solidFill>
                    <a:latin typeface="Cambria" panose="02040503050406030204" pitchFamily="18" charset="0"/>
                    <a:ea typeface="Cambria" panose="02040503050406030204" pitchFamily="18" charset="0"/>
                  </a:rPr>
                  <a:t>Plain Al </a:t>
                </a:r>
                <a:r>
                  <a:rPr lang="pt-PT" dirty="0" err="1">
                    <a:solidFill>
                      <a:srgbClr val="0070C0"/>
                    </a:solidFill>
                    <a:latin typeface="Cambria" panose="02040503050406030204" pitchFamily="18" charset="0"/>
                    <a:ea typeface="Cambria" panose="02040503050406030204" pitchFamily="18" charset="0"/>
                  </a:rPr>
                  <a:t>foils</a:t>
                </a:r>
                <a:endParaRPr lang="pt-PT" dirty="0">
                  <a:solidFill>
                    <a:srgbClr val="0070C0"/>
                  </a:solidFill>
                  <a:latin typeface="Cambria" panose="02040503050406030204" pitchFamily="18" charset="0"/>
                  <a:ea typeface="Cambria" panose="02040503050406030204" pitchFamily="18" charset="0"/>
                </a:endParaRPr>
              </a:p>
              <a:p>
                <a14:m>
                  <m:oMath xmlns:m="http://schemas.openxmlformats.org/officeDocument/2006/math">
                    <m:r>
                      <a:rPr lang="pt-PT" sz="2000" b="1" i="1" smtClean="0">
                        <a:solidFill>
                          <a:srgbClr val="0070C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𝒅</m:t>
                    </m:r>
                    <m:r>
                      <a:rPr lang="pt-PT" sz="2000" b="1" i="1" smtClean="0">
                        <a:solidFill>
                          <a:srgbClr val="0070C0"/>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m:t>
                    </m:r>
                    <m:r>
                      <a:rPr lang="pt-PT" sz="2000" b="1" i="1">
                        <a:solidFill>
                          <a:srgbClr val="0070C0"/>
                        </a:solidFill>
                        <a:effectLst>
                          <a:outerShdw blurRad="38100" dist="38100" dir="2700000" algn="tl">
                            <a:srgbClr val="000000">
                              <a:alpha val="43137"/>
                            </a:srgbClr>
                          </a:outerShdw>
                        </a:effectLst>
                        <a:latin typeface="Cambria Math" panose="02040503050406030204" pitchFamily="18" charset="0"/>
                      </a:rPr>
                      <m:t>𝟖</m:t>
                    </m:r>
                    <m:r>
                      <a:rPr lang="pt-PT" sz="2000" b="1" i="1">
                        <a:solidFill>
                          <a:srgbClr val="0070C0"/>
                        </a:solidFill>
                        <a:effectLst>
                          <a:outerShdw blurRad="38100" dist="38100" dir="2700000" algn="tl">
                            <a:srgbClr val="000000">
                              <a:alpha val="43137"/>
                            </a:srgbClr>
                          </a:outerShdw>
                        </a:effectLst>
                        <a:latin typeface="Cambria Math" panose="02040503050406030204" pitchFamily="18" charset="0"/>
                      </a:rPr>
                      <m:t> </m:t>
                    </m:r>
                    <m:r>
                      <a:rPr lang="pt-PT" sz="2000" b="1" i="0" smtClean="0">
                        <a:solidFill>
                          <a:srgbClr val="0070C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𝛍</m:t>
                    </m:r>
                    <m:r>
                      <a:rPr lang="pt-PT" sz="2000" b="1" i="0" smtClean="0">
                        <a:solidFill>
                          <a:srgbClr val="0070C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𝐦</m:t>
                    </m:r>
                  </m:oMath>
                </a14:m>
                <a:r>
                  <a:rPr lang="pt-PT"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p:txBody>
          </p:sp>
        </mc:Choice>
        <mc:Fallback xmlns="">
          <p:sp>
            <p:nvSpPr>
              <p:cNvPr id="12" name="CaixaDeTexto 11">
                <a:extLst>
                  <a:ext uri="{FF2B5EF4-FFF2-40B4-BE49-F238E27FC236}">
                    <a16:creationId xmlns:a16="http://schemas.microsoft.com/office/drawing/2014/main" id="{C7815CD3-A4E4-3994-D3B3-2A765E72C7ED}"/>
                  </a:ext>
                </a:extLst>
              </p:cNvPr>
              <p:cNvSpPr txBox="1">
                <a:spLocks noRot="1" noChangeAspect="1" noMove="1" noResize="1" noEditPoints="1" noAdjustHandles="1" noChangeArrowheads="1" noChangeShapeType="1" noTextEdit="1"/>
              </p:cNvSpPr>
              <p:nvPr/>
            </p:nvSpPr>
            <p:spPr>
              <a:xfrm>
                <a:off x="2636197" y="1309103"/>
                <a:ext cx="2167264" cy="677108"/>
              </a:xfrm>
              <a:prstGeom prst="rect">
                <a:avLst/>
              </a:prstGeom>
              <a:blipFill>
                <a:blip r:embed="rId11"/>
                <a:stretch>
                  <a:fillRect l="-2247" t="-6306" b="-8108"/>
                </a:stretch>
              </a:blipFill>
            </p:spPr>
            <p:txBody>
              <a:bodyPr/>
              <a:lstStyle/>
              <a:p>
                <a:r>
                  <a:rPr lang="pt-PT">
                    <a:noFill/>
                  </a:rPr>
                  <a:t> </a:t>
                </a:r>
              </a:p>
            </p:txBody>
          </p:sp>
        </mc:Fallback>
      </mc:AlternateContent>
      <p:pic>
        <p:nvPicPr>
          <p:cNvPr id="13" name="Imagem 12">
            <a:extLst>
              <a:ext uri="{FF2B5EF4-FFF2-40B4-BE49-F238E27FC236}">
                <a16:creationId xmlns:a16="http://schemas.microsoft.com/office/drawing/2014/main" id="{2F1CFE6A-0BEE-6900-ECEA-0C67D23E964A}"/>
              </a:ext>
            </a:extLst>
          </p:cNvPr>
          <p:cNvPicPr>
            <a:picLocks noChangeAspect="1"/>
          </p:cNvPicPr>
          <p:nvPr/>
        </p:nvPicPr>
        <p:blipFill>
          <a:blip r:embed="rId12">
            <a:extLst>
              <a:ext uri="{28A0092B-C50C-407E-A947-70E740481C1C}">
                <a14:useLocalDpi xmlns:a14="http://schemas.microsoft.com/office/drawing/2010/main" val="0"/>
              </a:ext>
            </a:extLst>
          </a:blip>
          <a:srcRect l="25546" t="46159" r="12330" b="13161"/>
          <a:stretch>
            <a:fillRect/>
          </a:stretch>
        </p:blipFill>
        <p:spPr>
          <a:xfrm>
            <a:off x="10208125" y="1012168"/>
            <a:ext cx="1505155" cy="1314105"/>
          </a:xfrm>
          <a:prstGeom prst="rect">
            <a:avLst/>
          </a:prstGeom>
        </p:spPr>
      </p:pic>
    </p:spTree>
    <p:extLst>
      <p:ext uri="{BB962C8B-B14F-4D97-AF65-F5344CB8AC3E}">
        <p14:creationId xmlns:p14="http://schemas.microsoft.com/office/powerpoint/2010/main" val="249951411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8493B-5F21-C8D8-2E57-D746B9ADE8B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08AD658-FF90-57F5-E2AB-6004082C9C7B}"/>
              </a:ext>
            </a:extLst>
          </p:cNvPr>
          <p:cNvSpPr>
            <a:spLocks noGrp="1"/>
          </p:cNvSpPr>
          <p:nvPr>
            <p:ph type="ctrTitle"/>
          </p:nvPr>
        </p:nvSpPr>
        <p:spPr>
          <a:xfrm>
            <a:off x="284480" y="328"/>
            <a:ext cx="11907520" cy="751512"/>
          </a:xfrm>
        </p:spPr>
        <p:txBody>
          <a:bodyPr>
            <a:normAutofit fontScale="90000"/>
          </a:bodyPr>
          <a:lstStyle/>
          <a:p>
            <a:pPr algn="l"/>
            <a:r>
              <a:rPr lang="en-GB" sz="4900" b="1" dirty="0">
                <a:latin typeface="Arial Narrow" panose="020B0606020202030204" pitchFamily="34" charset="0"/>
              </a:rPr>
              <a:t>Proton cut-off energy – </a:t>
            </a:r>
            <a:r>
              <a:rPr lang="en-GB" sz="4000" b="1" dirty="0">
                <a:latin typeface="Arial Narrow" panose="020B0606020202030204" pitchFamily="34" charset="0"/>
              </a:rPr>
              <a:t>plain Formvar foils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50CD3091-96A2-47EB-47A8-5ADB45A7210A}"/>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84DB2B18-80AE-C887-A9AF-8BC4F1F3336D}"/>
              </a:ext>
            </a:extLst>
          </p:cNvPr>
          <p:cNvSpPr>
            <a:spLocks noGrp="1"/>
          </p:cNvSpPr>
          <p:nvPr>
            <p:ph type="dt" sz="half" idx="10"/>
          </p:nvPr>
        </p:nvSpPr>
        <p:spPr>
          <a:xfrm>
            <a:off x="11143" y="6492875"/>
            <a:ext cx="2675606"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273C2CED-CFBD-F290-EF55-5AA652C94102}"/>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E309AC5E-D9B4-CC8E-FD57-0AF976925484}"/>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995DE38C-0BD3-D705-D3D4-A6D3BE8DD5C0}"/>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54B70645-9239-7D83-E48A-B27DF672A8EC}"/>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11</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25" name="CaixaDeTexto 24">
                <a:extLst>
                  <a:ext uri="{FF2B5EF4-FFF2-40B4-BE49-F238E27FC236}">
                    <a16:creationId xmlns:a16="http://schemas.microsoft.com/office/drawing/2014/main" id="{A91817C6-3383-2FAD-23D3-D07847DA11B7}"/>
                  </a:ext>
                </a:extLst>
              </p:cNvPr>
              <p:cNvSpPr txBox="1"/>
              <p:nvPr/>
            </p:nvSpPr>
            <p:spPr>
              <a:xfrm>
                <a:off x="6980928" y="5820478"/>
                <a:ext cx="3655354" cy="448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pt-PT" sz="2000" b="1" i="1" smtClean="0">
                              <a:solidFill>
                                <a:srgbClr val="C00000"/>
                              </a:solidFill>
                              <a:latin typeface="Cambria Math" panose="02040503050406030204" pitchFamily="18" charset="0"/>
                            </a:rPr>
                          </m:ctrlPr>
                        </m:dPr>
                        <m:e>
                          <m:sSub>
                            <m:sSubPr>
                              <m:ctrlPr>
                                <a:rPr lang="pt-PT" sz="2000" b="1" i="1">
                                  <a:solidFill>
                                    <a:srgbClr val="C00000"/>
                                  </a:solidFill>
                                  <a:latin typeface="Cambria Math" panose="02040503050406030204" pitchFamily="18" charset="0"/>
                                </a:rPr>
                              </m:ctrlPr>
                            </m:sSubPr>
                            <m:e>
                              <m:r>
                                <a:rPr lang="pt-PT" sz="2000" b="1" i="1">
                                  <a:solidFill>
                                    <a:srgbClr val="C00000"/>
                                  </a:solidFill>
                                  <a:latin typeface="Cambria Math" panose="02040503050406030204" pitchFamily="18" charset="0"/>
                                </a:rPr>
                                <m:t>𝑬</m:t>
                              </m:r>
                            </m:e>
                            <m:sub>
                              <m:r>
                                <a:rPr lang="pt-PT" sz="2000" b="1" i="1">
                                  <a:solidFill>
                                    <a:srgbClr val="C00000"/>
                                  </a:solidFill>
                                  <a:latin typeface="Cambria Math" panose="02040503050406030204" pitchFamily="18" charset="0"/>
                                </a:rPr>
                                <m:t>𝒑𝒆𝒂𝒌</m:t>
                              </m:r>
                            </m:sub>
                          </m:sSub>
                        </m:e>
                      </m:d>
                      <m:r>
                        <a:rPr lang="pt-PT" sz="2000" b="1" i="1">
                          <a:solidFill>
                            <a:srgbClr val="C00000"/>
                          </a:solidFill>
                          <a:latin typeface="Cambria Math" panose="02040503050406030204" pitchFamily="18" charset="0"/>
                        </a:rPr>
                        <m:t>=</m:t>
                      </m:r>
                      <m:d>
                        <m:dPr>
                          <m:ctrlPr>
                            <a:rPr lang="pt-PT" sz="2000" b="1" i="1">
                              <a:solidFill>
                                <a:srgbClr val="C00000"/>
                              </a:solidFill>
                              <a:latin typeface="Cambria Math" panose="02040503050406030204" pitchFamily="18" charset="0"/>
                            </a:rPr>
                          </m:ctrlPr>
                        </m:dPr>
                        <m:e>
                          <m:r>
                            <m:rPr>
                              <m:nor/>
                            </m:rPr>
                            <a:rPr lang="pt-PT" sz="2000" b="1" i="0" smtClean="0">
                              <a:solidFill>
                                <a:srgbClr val="C00000"/>
                              </a:solidFill>
                              <a:latin typeface="Cambria Math" panose="02040503050406030204" pitchFamily="18" charset="0"/>
                            </a:rPr>
                            <m:t>2</m:t>
                          </m:r>
                          <m:r>
                            <m:rPr>
                              <m:nor/>
                            </m:rPr>
                            <a:rPr lang="pt-PT" sz="2000" b="1">
                              <a:solidFill>
                                <a:srgbClr val="C00000"/>
                              </a:solidFill>
                              <a:latin typeface="Cambria Math" panose="02040503050406030204" pitchFamily="18" charset="0"/>
                            </a:rPr>
                            <m:t>.</m:t>
                          </m:r>
                          <m:r>
                            <m:rPr>
                              <m:nor/>
                            </m:rPr>
                            <a:rPr lang="pt-PT" sz="2000" b="1" i="0" smtClean="0">
                              <a:solidFill>
                                <a:srgbClr val="C00000"/>
                              </a:solidFill>
                              <a:latin typeface="Cambria Math" panose="02040503050406030204" pitchFamily="18" charset="0"/>
                            </a:rPr>
                            <m:t>8</m:t>
                          </m:r>
                          <m:r>
                            <m:rPr>
                              <m:nor/>
                            </m:rPr>
                            <a:rPr lang="pt-PT" sz="2000" b="1">
                              <a:solidFill>
                                <a:srgbClr val="C00000"/>
                              </a:solidFill>
                              <a:latin typeface="Cambria Math" panose="02040503050406030204" pitchFamily="18" charset="0"/>
                            </a:rPr>
                            <m:t>±</m:t>
                          </m:r>
                          <m:r>
                            <m:rPr>
                              <m:nor/>
                            </m:rPr>
                            <a:rPr lang="pt-PT" sz="2000" b="1">
                              <a:solidFill>
                                <a:srgbClr val="C00000"/>
                              </a:solidFill>
                              <a:latin typeface="Cambria Math" panose="02040503050406030204" pitchFamily="18" charset="0"/>
                            </a:rPr>
                            <m:t>0.1</m:t>
                          </m:r>
                        </m:e>
                      </m:d>
                      <m:r>
                        <a:rPr lang="pt-PT" sz="2000" b="1" i="0">
                          <a:solidFill>
                            <a:srgbClr val="C00000"/>
                          </a:solidFill>
                          <a:latin typeface="Cambria Math" panose="02040503050406030204" pitchFamily="18" charset="0"/>
                        </a:rPr>
                        <m:t> </m:t>
                      </m:r>
                      <m:r>
                        <a:rPr lang="pt-PT" sz="2000" b="1" i="0">
                          <a:solidFill>
                            <a:srgbClr val="C00000"/>
                          </a:solidFill>
                          <a:latin typeface="Cambria Math" panose="02040503050406030204" pitchFamily="18" charset="0"/>
                        </a:rPr>
                        <m:t>𝐌𝐞𝐕</m:t>
                      </m:r>
                    </m:oMath>
                  </m:oMathPara>
                </a14:m>
                <a:endParaRPr lang="pt-PT" sz="2000" b="1" dirty="0">
                  <a:solidFill>
                    <a:srgbClr val="C00000"/>
                  </a:solidFill>
                  <a:latin typeface="Cambria Math" panose="02040503050406030204" pitchFamily="18" charset="0"/>
                </a:endParaRPr>
              </a:p>
            </p:txBody>
          </p:sp>
        </mc:Choice>
        <mc:Fallback xmlns="">
          <p:sp>
            <p:nvSpPr>
              <p:cNvPr id="25" name="CaixaDeTexto 24">
                <a:extLst>
                  <a:ext uri="{FF2B5EF4-FFF2-40B4-BE49-F238E27FC236}">
                    <a16:creationId xmlns:a16="http://schemas.microsoft.com/office/drawing/2014/main" id="{A91817C6-3383-2FAD-23D3-D07847DA11B7}"/>
                  </a:ext>
                </a:extLst>
              </p:cNvPr>
              <p:cNvSpPr txBox="1">
                <a:spLocks noRot="1" noChangeAspect="1" noMove="1" noResize="1" noEditPoints="1" noAdjustHandles="1" noChangeArrowheads="1" noChangeShapeType="1" noTextEdit="1"/>
              </p:cNvSpPr>
              <p:nvPr/>
            </p:nvSpPr>
            <p:spPr>
              <a:xfrm>
                <a:off x="6980928" y="5820478"/>
                <a:ext cx="3655354" cy="448264"/>
              </a:xfrm>
              <a:prstGeom prst="rect">
                <a:avLst/>
              </a:prstGeom>
              <a:blipFill>
                <a:blip r:embed="rId6"/>
                <a:stretch>
                  <a:fillRect b="-9589"/>
                </a:stretch>
              </a:blipFill>
            </p:spPr>
            <p:txBody>
              <a:bodyPr/>
              <a:lstStyle/>
              <a:p>
                <a:r>
                  <a:rPr lang="pt-PT">
                    <a:noFill/>
                  </a:rPr>
                  <a:t> </a:t>
                </a:r>
              </a:p>
            </p:txBody>
          </p:sp>
        </mc:Fallback>
      </mc:AlternateContent>
      <p:pic>
        <p:nvPicPr>
          <p:cNvPr id="17" name="Imagem 16">
            <a:extLst>
              <a:ext uri="{FF2B5EF4-FFF2-40B4-BE49-F238E27FC236}">
                <a16:creationId xmlns:a16="http://schemas.microsoft.com/office/drawing/2014/main" id="{7854E085-0937-C0B6-3164-2AAB8BA3B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7280" y="1880797"/>
            <a:ext cx="5400000" cy="3960000"/>
          </a:xfrm>
          <a:prstGeom prst="rect">
            <a:avLst/>
          </a:prstGeom>
        </p:spPr>
      </p:pic>
      <p:pic>
        <p:nvPicPr>
          <p:cNvPr id="27" name="Imagem 26">
            <a:extLst>
              <a:ext uri="{FF2B5EF4-FFF2-40B4-BE49-F238E27FC236}">
                <a16:creationId xmlns:a16="http://schemas.microsoft.com/office/drawing/2014/main" id="{F535D3D0-7576-DA12-152B-0E297F5F8BD5}"/>
              </a:ext>
            </a:extLst>
          </p:cNvPr>
          <p:cNvPicPr>
            <a:picLocks noChangeAspect="1"/>
          </p:cNvPicPr>
          <p:nvPr/>
        </p:nvPicPr>
        <p:blipFill>
          <a:blip r:embed="rId8">
            <a:extLst>
              <a:ext uri="{28A0092B-C50C-407E-A947-70E740481C1C}">
                <a14:useLocalDpi xmlns:a14="http://schemas.microsoft.com/office/drawing/2010/main" val="0"/>
              </a:ext>
            </a:extLst>
          </a:blip>
          <a:srcRect t="31970" r="11145" b="8094"/>
          <a:stretch/>
        </p:blipFill>
        <p:spPr>
          <a:xfrm>
            <a:off x="10461581" y="947479"/>
            <a:ext cx="1621102" cy="1457997"/>
          </a:xfrm>
          <a:prstGeom prst="rect">
            <a:avLst/>
          </a:prstGeom>
        </p:spPr>
      </p:pic>
      <p:sp>
        <p:nvSpPr>
          <p:cNvPr id="3" name="Retângulo: Cantos Arredondados 2">
            <a:extLst>
              <a:ext uri="{FF2B5EF4-FFF2-40B4-BE49-F238E27FC236}">
                <a16:creationId xmlns:a16="http://schemas.microsoft.com/office/drawing/2014/main" id="{4851F467-8C22-E146-8BD0-0DAD039AE23B}"/>
              </a:ext>
            </a:extLst>
          </p:cNvPr>
          <p:cNvSpPr/>
          <p:nvPr/>
        </p:nvSpPr>
        <p:spPr>
          <a:xfrm>
            <a:off x="6515100" y="2095500"/>
            <a:ext cx="2903219" cy="2872848"/>
          </a:xfrm>
          <a:prstGeom prst="round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tângulo: Cantos Arredondados 3">
            <a:extLst>
              <a:ext uri="{FF2B5EF4-FFF2-40B4-BE49-F238E27FC236}">
                <a16:creationId xmlns:a16="http://schemas.microsoft.com/office/drawing/2014/main" id="{3E574B1C-08BF-2660-7B41-2C8F5A9B772F}"/>
              </a:ext>
            </a:extLst>
          </p:cNvPr>
          <p:cNvSpPr/>
          <p:nvPr/>
        </p:nvSpPr>
        <p:spPr>
          <a:xfrm>
            <a:off x="9413242" y="2095501"/>
            <a:ext cx="2158960" cy="2872848"/>
          </a:xfrm>
          <a:prstGeom prst="roundRect">
            <a:avLst/>
          </a:prstGeom>
          <a:noFill/>
          <a:ln w="38100">
            <a:solidFill>
              <a:srgbClr val="FF7E1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tângulo: Cantos Arredondados 4">
            <a:extLst>
              <a:ext uri="{FF2B5EF4-FFF2-40B4-BE49-F238E27FC236}">
                <a16:creationId xmlns:a16="http://schemas.microsoft.com/office/drawing/2014/main" id="{87F6ABE8-68B8-EECA-4C7F-8BB1C8233753}"/>
              </a:ext>
            </a:extLst>
          </p:cNvPr>
          <p:cNvSpPr/>
          <p:nvPr/>
        </p:nvSpPr>
        <p:spPr>
          <a:xfrm>
            <a:off x="6515101" y="2095500"/>
            <a:ext cx="2903218" cy="2872848"/>
          </a:xfrm>
          <a:prstGeom prst="round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Cantos Arredondados 6">
            <a:extLst>
              <a:ext uri="{FF2B5EF4-FFF2-40B4-BE49-F238E27FC236}">
                <a16:creationId xmlns:a16="http://schemas.microsoft.com/office/drawing/2014/main" id="{5456B6BC-1837-6EC1-DB1B-8E0D6A52CC78}"/>
              </a:ext>
            </a:extLst>
          </p:cNvPr>
          <p:cNvSpPr/>
          <p:nvPr/>
        </p:nvSpPr>
        <p:spPr>
          <a:xfrm>
            <a:off x="9418320" y="2095501"/>
            <a:ext cx="2153881" cy="2872848"/>
          </a:xfrm>
          <a:prstGeom prst="roundRect">
            <a:avLst/>
          </a:prstGeom>
          <a:noFill/>
          <a:ln w="38100">
            <a:solidFill>
              <a:srgbClr val="FF7E1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237F2CE4-3782-8B44-F6A9-7462AFB27AE5}"/>
                  </a:ext>
                </a:extLst>
              </p:cNvPr>
              <p:cNvSpPr txBox="1"/>
              <p:nvPr/>
            </p:nvSpPr>
            <p:spPr>
              <a:xfrm>
                <a:off x="6952099" y="1302766"/>
                <a:ext cx="3480653" cy="677108"/>
              </a:xfrm>
              <a:prstGeom prst="rect">
                <a:avLst/>
              </a:prstGeom>
              <a:noFill/>
            </p:spPr>
            <p:txBody>
              <a:bodyPr wrap="square" rtlCol="0">
                <a:spAutoFit/>
              </a:bodyPr>
              <a:lstStyle/>
              <a:p>
                <a:pPr algn="r"/>
                <a:r>
                  <a:rPr lang="pt-PT" dirty="0">
                    <a:solidFill>
                      <a:srgbClr val="C20E0E"/>
                    </a:solidFill>
                    <a:latin typeface="Cambria" panose="02040503050406030204" pitchFamily="18" charset="0"/>
                    <a:ea typeface="Cambria" panose="02040503050406030204" pitchFamily="18" charset="0"/>
                  </a:rPr>
                  <a:t>Plain </a:t>
                </a:r>
                <a:r>
                  <a:rPr lang="pt-PT" dirty="0" err="1">
                    <a:solidFill>
                      <a:srgbClr val="C20E0E"/>
                    </a:solidFill>
                    <a:latin typeface="Cambria" panose="02040503050406030204" pitchFamily="18" charset="0"/>
                    <a:ea typeface="Cambria" panose="02040503050406030204" pitchFamily="18" charset="0"/>
                  </a:rPr>
                  <a:t>Formvar</a:t>
                </a:r>
                <a:r>
                  <a:rPr lang="pt-PT" dirty="0">
                    <a:solidFill>
                      <a:srgbClr val="C20E0E"/>
                    </a:solidFill>
                    <a:latin typeface="Cambria" panose="02040503050406030204" pitchFamily="18" charset="0"/>
                    <a:ea typeface="Cambria" panose="02040503050406030204" pitchFamily="18" charset="0"/>
                  </a:rPr>
                  <a:t> 1.5% w/v </a:t>
                </a:r>
                <a:r>
                  <a:rPr lang="pt-PT" dirty="0" err="1">
                    <a:solidFill>
                      <a:srgbClr val="C20E0E"/>
                    </a:solidFill>
                    <a:latin typeface="Cambria" panose="02040503050406030204" pitchFamily="18" charset="0"/>
                    <a:ea typeface="Cambria" panose="02040503050406030204" pitchFamily="18" charset="0"/>
                  </a:rPr>
                  <a:t>foils</a:t>
                </a:r>
                <a:endParaRPr lang="pt-PT" dirty="0">
                  <a:solidFill>
                    <a:srgbClr val="C20E0E"/>
                  </a:solidFill>
                  <a:latin typeface="Cambria" panose="02040503050406030204" pitchFamily="18" charset="0"/>
                  <a:ea typeface="Cambria" panose="02040503050406030204" pitchFamily="18" charset="0"/>
                </a:endParaRPr>
              </a:p>
              <a:p>
                <a:pPr algn="r"/>
                <a14:m>
                  <m:oMathPara xmlns:m="http://schemas.openxmlformats.org/officeDocument/2006/math">
                    <m:oMathParaPr>
                      <m:jc m:val="right"/>
                    </m:oMathParaPr>
                    <m:oMath xmlns:m="http://schemas.openxmlformats.org/officeDocument/2006/math">
                      <m:d>
                        <m:dPr>
                          <m:begChr m:val="⟨"/>
                          <m:endChr m:val="⟩"/>
                          <m:ctrlPr>
                            <a:rPr lang="pt-PT" sz="2000" b="1" i="1" smtClean="0">
                              <a:solidFill>
                                <a:srgbClr val="C20E0E"/>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ctrlPr>
                        </m:dPr>
                        <m:e>
                          <m:r>
                            <a:rPr lang="pt-PT" sz="2000" b="1" i="1" smtClean="0">
                              <a:solidFill>
                                <a:srgbClr val="C20E0E"/>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𝒅</m:t>
                          </m:r>
                        </m:e>
                      </m:d>
                      <m:r>
                        <a:rPr lang="pt-PT" sz="2000" b="1" i="1" smtClean="0">
                          <a:solidFill>
                            <a:srgbClr val="C20E0E"/>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pt-PT" sz="2000" b="1" i="1" smtClean="0">
                          <a:solidFill>
                            <a:srgbClr val="C20E0E"/>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𝟐𝟗𝟎</m:t>
                      </m:r>
                      <m:r>
                        <a:rPr lang="pt-PT" sz="2000" b="1" i="1" smtClean="0">
                          <a:solidFill>
                            <a:srgbClr val="C20E0E"/>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pt-PT" sz="2000" b="1" i="0" smtClean="0">
                          <a:solidFill>
                            <a:srgbClr val="C20E0E"/>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𝐧𝐦</m:t>
                      </m:r>
                    </m:oMath>
                  </m:oMathPara>
                </a14:m>
                <a:endParaRPr lang="pt-PT" sz="2000" b="1" dirty="0">
                  <a:solidFill>
                    <a:srgbClr val="C20E0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mc:Choice>
        <mc:Fallback xmlns="">
          <p:sp>
            <p:nvSpPr>
              <p:cNvPr id="10" name="CaixaDeTexto 9">
                <a:extLst>
                  <a:ext uri="{FF2B5EF4-FFF2-40B4-BE49-F238E27FC236}">
                    <a16:creationId xmlns:a16="http://schemas.microsoft.com/office/drawing/2014/main" id="{237F2CE4-3782-8B44-F6A9-7462AFB27AE5}"/>
                  </a:ext>
                </a:extLst>
              </p:cNvPr>
              <p:cNvSpPr txBox="1">
                <a:spLocks noRot="1" noChangeAspect="1" noMove="1" noResize="1" noEditPoints="1" noAdjustHandles="1" noChangeArrowheads="1" noChangeShapeType="1" noTextEdit="1"/>
              </p:cNvSpPr>
              <p:nvPr/>
            </p:nvSpPr>
            <p:spPr>
              <a:xfrm>
                <a:off x="6952099" y="1302766"/>
                <a:ext cx="3480653" cy="677108"/>
              </a:xfrm>
              <a:prstGeom prst="rect">
                <a:avLst/>
              </a:prstGeom>
              <a:blipFill>
                <a:blip r:embed="rId9"/>
                <a:stretch>
                  <a:fillRect t="-6306" r="-1576" b="-1802"/>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9" name="CaixaDeTexto 18">
                <a:extLst>
                  <a:ext uri="{FF2B5EF4-FFF2-40B4-BE49-F238E27FC236}">
                    <a16:creationId xmlns:a16="http://schemas.microsoft.com/office/drawing/2014/main" id="{ABED2334-8FA3-48E3-7029-F44A2C76D148}"/>
                  </a:ext>
                </a:extLst>
              </p:cNvPr>
              <p:cNvSpPr txBox="1"/>
              <p:nvPr/>
            </p:nvSpPr>
            <p:spPr>
              <a:xfrm>
                <a:off x="1352288" y="5820478"/>
                <a:ext cx="3655354" cy="448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pt-PT" sz="2000" b="1" i="1" smtClean="0">
                              <a:solidFill>
                                <a:srgbClr val="FF439D"/>
                              </a:solidFill>
                              <a:latin typeface="Cambria Math" panose="02040503050406030204" pitchFamily="18" charset="0"/>
                            </a:rPr>
                          </m:ctrlPr>
                        </m:dPr>
                        <m:e>
                          <m:sSub>
                            <m:sSubPr>
                              <m:ctrlPr>
                                <a:rPr lang="pt-PT" sz="2000" b="1" i="1">
                                  <a:solidFill>
                                    <a:srgbClr val="FF439D"/>
                                  </a:solidFill>
                                  <a:latin typeface="Cambria Math" panose="02040503050406030204" pitchFamily="18" charset="0"/>
                                </a:rPr>
                              </m:ctrlPr>
                            </m:sSubPr>
                            <m:e>
                              <m:r>
                                <a:rPr lang="pt-PT" sz="2000" b="1" i="1">
                                  <a:solidFill>
                                    <a:srgbClr val="FF439D"/>
                                  </a:solidFill>
                                  <a:latin typeface="Cambria Math" panose="02040503050406030204" pitchFamily="18" charset="0"/>
                                </a:rPr>
                                <m:t>𝑬</m:t>
                              </m:r>
                            </m:e>
                            <m:sub>
                              <m:r>
                                <a:rPr lang="pt-PT" sz="2000" b="1" i="1">
                                  <a:solidFill>
                                    <a:srgbClr val="FF439D"/>
                                  </a:solidFill>
                                  <a:latin typeface="Cambria Math" panose="02040503050406030204" pitchFamily="18" charset="0"/>
                                </a:rPr>
                                <m:t>𝒑𝒆𝒂𝒌</m:t>
                              </m:r>
                            </m:sub>
                          </m:sSub>
                        </m:e>
                      </m:d>
                      <m:r>
                        <a:rPr lang="pt-PT" sz="2000" b="1" i="1">
                          <a:solidFill>
                            <a:srgbClr val="FF439D"/>
                          </a:solidFill>
                          <a:latin typeface="Cambria Math" panose="02040503050406030204" pitchFamily="18" charset="0"/>
                        </a:rPr>
                        <m:t>=</m:t>
                      </m:r>
                      <m:d>
                        <m:dPr>
                          <m:ctrlPr>
                            <a:rPr lang="pt-PT" sz="2000" b="1" i="1">
                              <a:solidFill>
                                <a:srgbClr val="FF439D"/>
                              </a:solidFill>
                              <a:latin typeface="Cambria Math" panose="02040503050406030204" pitchFamily="18" charset="0"/>
                            </a:rPr>
                          </m:ctrlPr>
                        </m:dPr>
                        <m:e>
                          <m:r>
                            <m:rPr>
                              <m:nor/>
                            </m:rPr>
                            <a:rPr lang="pt-PT" sz="2000" b="1" i="0" smtClean="0">
                              <a:solidFill>
                                <a:srgbClr val="FF439D"/>
                              </a:solidFill>
                              <a:latin typeface="Cambria Math" panose="02040503050406030204" pitchFamily="18" charset="0"/>
                            </a:rPr>
                            <m:t>2</m:t>
                          </m:r>
                          <m:r>
                            <m:rPr>
                              <m:nor/>
                            </m:rPr>
                            <a:rPr lang="pt-PT" sz="2000" b="1">
                              <a:solidFill>
                                <a:srgbClr val="FF439D"/>
                              </a:solidFill>
                              <a:latin typeface="Cambria Math" panose="02040503050406030204" pitchFamily="18" charset="0"/>
                            </a:rPr>
                            <m:t>.</m:t>
                          </m:r>
                          <m:r>
                            <m:rPr>
                              <m:nor/>
                            </m:rPr>
                            <a:rPr lang="pt-PT" sz="2000" b="1" i="0" smtClean="0">
                              <a:solidFill>
                                <a:srgbClr val="FF439D"/>
                              </a:solidFill>
                              <a:latin typeface="Cambria Math" panose="02040503050406030204" pitchFamily="18" charset="0"/>
                            </a:rPr>
                            <m:t>1</m:t>
                          </m:r>
                          <m:r>
                            <m:rPr>
                              <m:nor/>
                            </m:rPr>
                            <a:rPr lang="pt-PT" sz="2000" b="1">
                              <a:solidFill>
                                <a:srgbClr val="FF439D"/>
                              </a:solidFill>
                              <a:latin typeface="Cambria Math" panose="02040503050406030204" pitchFamily="18" charset="0"/>
                            </a:rPr>
                            <m:t>±</m:t>
                          </m:r>
                          <m:r>
                            <m:rPr>
                              <m:nor/>
                            </m:rPr>
                            <a:rPr lang="pt-PT" sz="2000" b="1">
                              <a:solidFill>
                                <a:srgbClr val="FF439D"/>
                              </a:solidFill>
                              <a:latin typeface="Cambria Math" panose="02040503050406030204" pitchFamily="18" charset="0"/>
                            </a:rPr>
                            <m:t>0.2</m:t>
                          </m:r>
                        </m:e>
                      </m:d>
                      <m:r>
                        <a:rPr lang="pt-PT" sz="2000" b="1" i="0">
                          <a:solidFill>
                            <a:srgbClr val="FF439D"/>
                          </a:solidFill>
                          <a:latin typeface="Cambria Math" panose="02040503050406030204" pitchFamily="18" charset="0"/>
                        </a:rPr>
                        <m:t> </m:t>
                      </m:r>
                      <m:r>
                        <a:rPr lang="pt-PT" sz="2000" b="1" i="0">
                          <a:solidFill>
                            <a:srgbClr val="FF439D"/>
                          </a:solidFill>
                          <a:latin typeface="Cambria Math" panose="02040503050406030204" pitchFamily="18" charset="0"/>
                        </a:rPr>
                        <m:t>𝐌𝐞𝐕</m:t>
                      </m:r>
                    </m:oMath>
                  </m:oMathPara>
                </a14:m>
                <a:endParaRPr lang="pt-PT" sz="2000" b="1" dirty="0">
                  <a:solidFill>
                    <a:srgbClr val="FF439D"/>
                  </a:solidFill>
                  <a:latin typeface="Cambria Math" panose="02040503050406030204" pitchFamily="18" charset="0"/>
                </a:endParaRPr>
              </a:p>
            </p:txBody>
          </p:sp>
        </mc:Choice>
        <mc:Fallback xmlns="">
          <p:sp>
            <p:nvSpPr>
              <p:cNvPr id="19" name="CaixaDeTexto 18">
                <a:extLst>
                  <a:ext uri="{FF2B5EF4-FFF2-40B4-BE49-F238E27FC236}">
                    <a16:creationId xmlns:a16="http://schemas.microsoft.com/office/drawing/2014/main" id="{ABED2334-8FA3-48E3-7029-F44A2C76D148}"/>
                  </a:ext>
                </a:extLst>
              </p:cNvPr>
              <p:cNvSpPr txBox="1">
                <a:spLocks noRot="1" noChangeAspect="1" noMove="1" noResize="1" noEditPoints="1" noAdjustHandles="1" noChangeArrowheads="1" noChangeShapeType="1" noTextEdit="1"/>
              </p:cNvSpPr>
              <p:nvPr/>
            </p:nvSpPr>
            <p:spPr>
              <a:xfrm>
                <a:off x="1352288" y="5820478"/>
                <a:ext cx="3655354" cy="448264"/>
              </a:xfrm>
              <a:prstGeom prst="rect">
                <a:avLst/>
              </a:prstGeom>
              <a:blipFill>
                <a:blip r:embed="rId10"/>
                <a:stretch>
                  <a:fillRect b="-9589"/>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8" name="CaixaDeTexto 27">
                <a:extLst>
                  <a:ext uri="{FF2B5EF4-FFF2-40B4-BE49-F238E27FC236}">
                    <a16:creationId xmlns:a16="http://schemas.microsoft.com/office/drawing/2014/main" id="{93158982-AC0C-1421-77C3-9EE524A618D7}"/>
                  </a:ext>
                </a:extLst>
              </p:cNvPr>
              <p:cNvSpPr txBox="1"/>
              <p:nvPr/>
            </p:nvSpPr>
            <p:spPr>
              <a:xfrm>
                <a:off x="2658838" y="1318155"/>
                <a:ext cx="3480653" cy="646331"/>
              </a:xfrm>
              <a:prstGeom prst="rect">
                <a:avLst/>
              </a:prstGeom>
              <a:noFill/>
            </p:spPr>
            <p:txBody>
              <a:bodyPr wrap="square" rtlCol="0">
                <a:spAutoFit/>
              </a:bodyPr>
              <a:lstStyle/>
              <a:p>
                <a:r>
                  <a:rPr lang="pt-PT" dirty="0">
                    <a:solidFill>
                      <a:srgbClr val="FF439D"/>
                    </a:solidFill>
                    <a:latin typeface="Cambria" panose="02040503050406030204" pitchFamily="18" charset="0"/>
                    <a:ea typeface="Cambria" panose="02040503050406030204" pitchFamily="18" charset="0"/>
                  </a:rPr>
                  <a:t>Plain </a:t>
                </a:r>
                <a:r>
                  <a:rPr lang="pt-PT" dirty="0" err="1">
                    <a:solidFill>
                      <a:srgbClr val="FF439D"/>
                    </a:solidFill>
                    <a:latin typeface="Cambria" panose="02040503050406030204" pitchFamily="18" charset="0"/>
                    <a:ea typeface="Cambria" panose="02040503050406030204" pitchFamily="18" charset="0"/>
                  </a:rPr>
                  <a:t>Formvar</a:t>
                </a:r>
                <a:r>
                  <a:rPr lang="pt-PT" dirty="0">
                    <a:solidFill>
                      <a:srgbClr val="FF439D"/>
                    </a:solidFill>
                    <a:latin typeface="Cambria" panose="02040503050406030204" pitchFamily="18" charset="0"/>
                    <a:ea typeface="Cambria" panose="02040503050406030204" pitchFamily="18" charset="0"/>
                  </a:rPr>
                  <a:t> 3% w/v </a:t>
                </a:r>
                <a:r>
                  <a:rPr lang="pt-PT" dirty="0" err="1">
                    <a:solidFill>
                      <a:srgbClr val="FF439D"/>
                    </a:solidFill>
                    <a:latin typeface="Cambria" panose="02040503050406030204" pitchFamily="18" charset="0"/>
                    <a:ea typeface="Cambria" panose="02040503050406030204" pitchFamily="18" charset="0"/>
                  </a:rPr>
                  <a:t>foils</a:t>
                </a:r>
                <a:endParaRPr lang="pt-PT" dirty="0">
                  <a:solidFill>
                    <a:srgbClr val="FF439D"/>
                  </a:solidFill>
                  <a:latin typeface="Cambria" panose="02040503050406030204" pitchFamily="18" charset="0"/>
                  <a:ea typeface="Cambria" panose="02040503050406030204" pitchFamily="18" charset="0"/>
                </a:endParaRPr>
              </a:p>
              <a:p>
                <a14:m>
                  <m:oMath xmlns:m="http://schemas.openxmlformats.org/officeDocument/2006/math">
                    <m:d>
                      <m:dPr>
                        <m:begChr m:val="⟨"/>
                        <m:endChr m:val="⟩"/>
                        <m:ctrlP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ctrlPr>
                      </m:dPr>
                      <m:e>
                        <m: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𝒅</m:t>
                        </m:r>
                      </m:e>
                    </m:d>
                    <m: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m:t>
                    </m:r>
                    <m: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𝟖𝟕𝟎</m:t>
                    </m:r>
                    <m:r>
                      <a:rPr lang="pt-PT" b="1" i="1"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 </m:t>
                    </m:r>
                    <m:r>
                      <a:rPr lang="pt-PT" b="1" i="0" smtClean="0">
                        <a:solidFill>
                          <a:srgbClr val="FF439D"/>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rPr>
                      <m:t>𝐧𝐦</m:t>
                    </m:r>
                  </m:oMath>
                </a14:m>
                <a:r>
                  <a:rPr lang="pt-PT" b="1" dirty="0">
                    <a:solidFill>
                      <a:srgbClr val="FF439D"/>
                    </a:solidFill>
                    <a:latin typeface="Cambria" panose="02040503050406030204" pitchFamily="18" charset="0"/>
                    <a:ea typeface="Cambria" panose="02040503050406030204" pitchFamily="18" charset="0"/>
                  </a:rPr>
                  <a:t> </a:t>
                </a:r>
              </a:p>
            </p:txBody>
          </p:sp>
        </mc:Choice>
        <mc:Fallback xmlns="">
          <p:sp>
            <p:nvSpPr>
              <p:cNvPr id="28" name="CaixaDeTexto 27">
                <a:extLst>
                  <a:ext uri="{FF2B5EF4-FFF2-40B4-BE49-F238E27FC236}">
                    <a16:creationId xmlns:a16="http://schemas.microsoft.com/office/drawing/2014/main" id="{93158982-AC0C-1421-77C3-9EE524A618D7}"/>
                  </a:ext>
                </a:extLst>
              </p:cNvPr>
              <p:cNvSpPr txBox="1">
                <a:spLocks noRot="1" noChangeAspect="1" noMove="1" noResize="1" noEditPoints="1" noAdjustHandles="1" noChangeArrowheads="1" noChangeShapeType="1" noTextEdit="1"/>
              </p:cNvSpPr>
              <p:nvPr/>
            </p:nvSpPr>
            <p:spPr>
              <a:xfrm>
                <a:off x="2658838" y="1318155"/>
                <a:ext cx="3480653" cy="646331"/>
              </a:xfrm>
              <a:prstGeom prst="rect">
                <a:avLst/>
              </a:prstGeom>
              <a:blipFill>
                <a:blip r:embed="rId11"/>
                <a:stretch>
                  <a:fillRect l="-1401" t="-5660" b="-1887"/>
                </a:stretch>
              </a:blipFill>
            </p:spPr>
            <p:txBody>
              <a:bodyPr/>
              <a:lstStyle/>
              <a:p>
                <a:r>
                  <a:rPr lang="pt-PT">
                    <a:noFill/>
                  </a:rPr>
                  <a:t> </a:t>
                </a:r>
              </a:p>
            </p:txBody>
          </p:sp>
        </mc:Fallback>
      </mc:AlternateContent>
      <p:pic>
        <p:nvPicPr>
          <p:cNvPr id="29" name="Imagem 28">
            <a:extLst>
              <a:ext uri="{FF2B5EF4-FFF2-40B4-BE49-F238E27FC236}">
                <a16:creationId xmlns:a16="http://schemas.microsoft.com/office/drawing/2014/main" id="{05B7D87A-FA1A-559B-7FEC-C8312F92EE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964" y="1881003"/>
            <a:ext cx="5400000" cy="3960000"/>
          </a:xfrm>
          <a:prstGeom prst="rect">
            <a:avLst/>
          </a:prstGeom>
        </p:spPr>
      </p:pic>
      <p:pic>
        <p:nvPicPr>
          <p:cNvPr id="31" name="Imagem 30">
            <a:extLst>
              <a:ext uri="{FF2B5EF4-FFF2-40B4-BE49-F238E27FC236}">
                <a16:creationId xmlns:a16="http://schemas.microsoft.com/office/drawing/2014/main" id="{00EFA843-9595-83F5-E04C-611329FD15CC}"/>
              </a:ext>
            </a:extLst>
          </p:cNvPr>
          <p:cNvPicPr>
            <a:picLocks noChangeAspect="1"/>
          </p:cNvPicPr>
          <p:nvPr/>
        </p:nvPicPr>
        <p:blipFill>
          <a:blip r:embed="rId13">
            <a:extLst>
              <a:ext uri="{28A0092B-C50C-407E-A947-70E740481C1C}">
                <a14:useLocalDpi xmlns:a14="http://schemas.microsoft.com/office/drawing/2010/main" val="0"/>
              </a:ext>
            </a:extLst>
          </a:blip>
          <a:srcRect l="25546" t="46159" r="12330" b="13161"/>
          <a:stretch>
            <a:fillRect/>
          </a:stretch>
        </p:blipFill>
        <p:spPr>
          <a:xfrm>
            <a:off x="1037396" y="956477"/>
            <a:ext cx="1649353" cy="1440000"/>
          </a:xfrm>
          <a:prstGeom prst="rect">
            <a:avLst/>
          </a:prstGeom>
        </p:spPr>
      </p:pic>
    </p:spTree>
    <p:extLst>
      <p:ext uri="{BB962C8B-B14F-4D97-AF65-F5344CB8AC3E}">
        <p14:creationId xmlns:p14="http://schemas.microsoft.com/office/powerpoint/2010/main" val="1035180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54D2D-8502-C462-D434-6D21C645FC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F2EE14D-6A97-B5C4-B871-D7B5829A2FC8}"/>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Proton cut-off energy – </a:t>
            </a:r>
            <a:r>
              <a:rPr lang="en-GB" sz="3600" b="1" dirty="0">
                <a:latin typeface="Arial Narrow" panose="020B0606020202030204" pitchFamily="34" charset="0"/>
              </a:rPr>
              <a:t>plain Formvar foils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0AA92C54-0666-30D0-44BC-FFD1BB992C2B}"/>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5DF809E3-1255-69F0-5231-1096C4BFC725}"/>
              </a:ext>
            </a:extLst>
          </p:cNvPr>
          <p:cNvSpPr>
            <a:spLocks noGrp="1"/>
          </p:cNvSpPr>
          <p:nvPr>
            <p:ph type="dt" sz="half" idx="10"/>
          </p:nvPr>
        </p:nvSpPr>
        <p:spPr>
          <a:xfrm>
            <a:off x="11143" y="6492875"/>
            <a:ext cx="2702560"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D5ACE25F-3E44-5A6E-EAAA-12188F58A28A}"/>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72957352-6A45-3298-E63A-D6E5CB226687}"/>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8FD9D698-940D-E9E2-4C9F-07DE7B0CA6A4}"/>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agem 3">
            <a:extLst>
              <a:ext uri="{FF2B5EF4-FFF2-40B4-BE49-F238E27FC236}">
                <a16:creationId xmlns:a16="http://schemas.microsoft.com/office/drawing/2014/main" id="{3DE5DA14-EBF1-E63D-0E7B-8EE41C5C3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20" y="1683455"/>
            <a:ext cx="5400000" cy="3960000"/>
          </a:xfrm>
          <a:prstGeom prst="rect">
            <a:avLst/>
          </a:prstGeom>
        </p:spPr>
      </p:pic>
      <p:sp>
        <p:nvSpPr>
          <p:cNvPr id="24" name="Marcador de Posição do Número do Diapositivo 23">
            <a:extLst>
              <a:ext uri="{FF2B5EF4-FFF2-40B4-BE49-F238E27FC236}">
                <a16:creationId xmlns:a16="http://schemas.microsoft.com/office/drawing/2014/main" id="{90267E9A-83C9-628E-1812-EAA5FC207153}"/>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12</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agem 2">
            <a:extLst>
              <a:ext uri="{FF2B5EF4-FFF2-40B4-BE49-F238E27FC236}">
                <a16:creationId xmlns:a16="http://schemas.microsoft.com/office/drawing/2014/main" id="{BCD547BD-E730-2955-37D7-94B28F317C90}"/>
              </a:ext>
            </a:extLst>
          </p:cNvPr>
          <p:cNvPicPr>
            <a:picLocks noChangeAspect="1"/>
          </p:cNvPicPr>
          <p:nvPr/>
        </p:nvPicPr>
        <p:blipFill>
          <a:blip r:embed="rId4">
            <a:extLst>
              <a:ext uri="{28A0092B-C50C-407E-A947-70E740481C1C}">
                <a14:useLocalDpi xmlns:a14="http://schemas.microsoft.com/office/drawing/2010/main" val="0"/>
              </a:ext>
            </a:extLst>
          </a:blip>
          <a:srcRect t="31970" r="11145" b="8094"/>
          <a:stretch/>
        </p:blipFill>
        <p:spPr>
          <a:xfrm>
            <a:off x="6803743" y="1462713"/>
            <a:ext cx="4893876" cy="4401484"/>
          </a:xfrm>
          <a:prstGeom prst="rect">
            <a:avLst/>
          </a:prstGeom>
        </p:spPr>
      </p:pic>
      <p:sp>
        <p:nvSpPr>
          <p:cNvPr id="5" name="Retângulo: Cantos Arredondados 4">
            <a:extLst>
              <a:ext uri="{FF2B5EF4-FFF2-40B4-BE49-F238E27FC236}">
                <a16:creationId xmlns:a16="http://schemas.microsoft.com/office/drawing/2014/main" id="{697F127A-BA9B-3196-F79E-B03EC5D7C211}"/>
              </a:ext>
            </a:extLst>
          </p:cNvPr>
          <p:cNvSpPr/>
          <p:nvPr/>
        </p:nvSpPr>
        <p:spPr>
          <a:xfrm rot="238515">
            <a:off x="7896603" y="2944769"/>
            <a:ext cx="2631527" cy="1164572"/>
          </a:xfrm>
          <a:prstGeom prst="roundRect">
            <a:avLst/>
          </a:prstGeom>
          <a:no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Cantos Arredondados 6">
            <a:extLst>
              <a:ext uri="{FF2B5EF4-FFF2-40B4-BE49-F238E27FC236}">
                <a16:creationId xmlns:a16="http://schemas.microsoft.com/office/drawing/2014/main" id="{F48226E7-047F-B00A-836A-41C73F6E0A04}"/>
              </a:ext>
            </a:extLst>
          </p:cNvPr>
          <p:cNvSpPr/>
          <p:nvPr/>
        </p:nvSpPr>
        <p:spPr>
          <a:xfrm rot="500435">
            <a:off x="8390651" y="1917158"/>
            <a:ext cx="2174385" cy="925846"/>
          </a:xfrm>
          <a:prstGeom prst="roundRect">
            <a:avLst/>
          </a:prstGeom>
          <a:noFill/>
          <a:ln w="57150">
            <a:solidFill>
              <a:srgbClr val="FF7E1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tângulo: Cantos Arredondados 9">
            <a:extLst>
              <a:ext uri="{FF2B5EF4-FFF2-40B4-BE49-F238E27FC236}">
                <a16:creationId xmlns:a16="http://schemas.microsoft.com/office/drawing/2014/main" id="{D8380D8C-9219-233C-BA8F-650013685A0F}"/>
              </a:ext>
            </a:extLst>
          </p:cNvPr>
          <p:cNvSpPr/>
          <p:nvPr/>
        </p:nvSpPr>
        <p:spPr>
          <a:xfrm>
            <a:off x="1097281" y="1854963"/>
            <a:ext cx="2809237" cy="2526402"/>
          </a:xfrm>
          <a:prstGeom prst="roundRect">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tângulo: Cantos Arredondados 10">
            <a:extLst>
              <a:ext uri="{FF2B5EF4-FFF2-40B4-BE49-F238E27FC236}">
                <a16:creationId xmlns:a16="http://schemas.microsoft.com/office/drawing/2014/main" id="{25B9DC72-5D3E-BCE8-9430-B16017BFCF0D}"/>
              </a:ext>
            </a:extLst>
          </p:cNvPr>
          <p:cNvSpPr/>
          <p:nvPr/>
        </p:nvSpPr>
        <p:spPr>
          <a:xfrm>
            <a:off x="3906518" y="1854963"/>
            <a:ext cx="2138282" cy="2804641"/>
          </a:xfrm>
          <a:prstGeom prst="roundRect">
            <a:avLst/>
          </a:prstGeom>
          <a:noFill/>
          <a:ln w="38100">
            <a:solidFill>
              <a:srgbClr val="FF7E1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13" name="CaixaDeTexto 12">
                <a:extLst>
                  <a:ext uri="{FF2B5EF4-FFF2-40B4-BE49-F238E27FC236}">
                    <a16:creationId xmlns:a16="http://schemas.microsoft.com/office/drawing/2014/main" id="{C8A05F87-C2BB-2B03-F473-4E3537AD7732}"/>
                  </a:ext>
                </a:extLst>
              </p:cNvPr>
              <p:cNvSpPr txBox="1"/>
              <p:nvPr/>
            </p:nvSpPr>
            <p:spPr>
              <a:xfrm>
                <a:off x="1541459" y="5599302"/>
                <a:ext cx="3255639" cy="4126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pt-PT" sz="1800" b="1" i="1" smtClean="0">
                              <a:solidFill>
                                <a:srgbClr val="C00000"/>
                              </a:solidFill>
                              <a:latin typeface="Cambria Math" panose="02040503050406030204" pitchFamily="18" charset="0"/>
                            </a:rPr>
                          </m:ctrlPr>
                        </m:dPr>
                        <m:e>
                          <m:sSub>
                            <m:sSubPr>
                              <m:ctrlPr>
                                <a:rPr lang="pt-PT" sz="1800" b="1" i="1">
                                  <a:solidFill>
                                    <a:srgbClr val="C00000"/>
                                  </a:solidFill>
                                  <a:latin typeface="Cambria Math" panose="02040503050406030204" pitchFamily="18" charset="0"/>
                                </a:rPr>
                              </m:ctrlPr>
                            </m:sSubPr>
                            <m:e>
                              <m:r>
                                <a:rPr lang="pt-PT" sz="1800" b="1" i="1">
                                  <a:solidFill>
                                    <a:srgbClr val="C00000"/>
                                  </a:solidFill>
                                  <a:latin typeface="Cambria Math" panose="02040503050406030204" pitchFamily="18" charset="0"/>
                                </a:rPr>
                                <m:t>𝑬</m:t>
                              </m:r>
                            </m:e>
                            <m:sub>
                              <m:r>
                                <a:rPr lang="pt-PT" sz="1800" b="1" i="1">
                                  <a:solidFill>
                                    <a:srgbClr val="C00000"/>
                                  </a:solidFill>
                                  <a:latin typeface="Cambria Math" panose="02040503050406030204" pitchFamily="18" charset="0"/>
                                </a:rPr>
                                <m:t>𝒑𝒆𝒂𝒌</m:t>
                              </m:r>
                            </m:sub>
                          </m:sSub>
                        </m:e>
                      </m:d>
                      <m:r>
                        <a:rPr lang="pt-PT" sz="1800" b="1" i="1">
                          <a:solidFill>
                            <a:srgbClr val="C00000"/>
                          </a:solidFill>
                          <a:latin typeface="Cambria Math" panose="02040503050406030204" pitchFamily="18" charset="0"/>
                        </a:rPr>
                        <m:t>=</m:t>
                      </m:r>
                      <m:d>
                        <m:dPr>
                          <m:ctrlPr>
                            <a:rPr lang="pt-PT" sz="1800" b="1" i="1">
                              <a:solidFill>
                                <a:srgbClr val="C00000"/>
                              </a:solidFill>
                              <a:latin typeface="Cambria Math" panose="02040503050406030204" pitchFamily="18" charset="0"/>
                            </a:rPr>
                          </m:ctrlPr>
                        </m:dPr>
                        <m:e>
                          <m:r>
                            <m:rPr>
                              <m:nor/>
                            </m:rPr>
                            <a:rPr lang="pt-PT" sz="1800" b="1" i="0" smtClean="0">
                              <a:solidFill>
                                <a:srgbClr val="C00000"/>
                              </a:solidFill>
                              <a:latin typeface="Cambria Math" panose="02040503050406030204" pitchFamily="18" charset="0"/>
                            </a:rPr>
                            <m:t>3.0</m:t>
                          </m:r>
                          <m:r>
                            <m:rPr>
                              <m:nor/>
                            </m:rPr>
                            <a:rPr lang="pt-PT" sz="1800" b="1">
                              <a:solidFill>
                                <a:srgbClr val="C00000"/>
                              </a:solidFill>
                              <a:latin typeface="Cambria Math" panose="02040503050406030204" pitchFamily="18" charset="0"/>
                            </a:rPr>
                            <m:t>±</m:t>
                          </m:r>
                          <m:r>
                            <m:rPr>
                              <m:nor/>
                            </m:rPr>
                            <a:rPr lang="pt-PT" sz="1800" b="1">
                              <a:solidFill>
                                <a:srgbClr val="C00000"/>
                              </a:solidFill>
                              <a:latin typeface="Cambria Math" panose="02040503050406030204" pitchFamily="18" charset="0"/>
                            </a:rPr>
                            <m:t>0.1</m:t>
                          </m:r>
                        </m:e>
                      </m:d>
                      <m:r>
                        <a:rPr lang="pt-PT" sz="1800" b="1" i="0">
                          <a:solidFill>
                            <a:srgbClr val="C00000"/>
                          </a:solidFill>
                          <a:latin typeface="Cambria Math" panose="02040503050406030204" pitchFamily="18" charset="0"/>
                        </a:rPr>
                        <m:t> </m:t>
                      </m:r>
                      <m:r>
                        <a:rPr lang="pt-PT" sz="1800" b="1" i="0">
                          <a:solidFill>
                            <a:srgbClr val="C00000"/>
                          </a:solidFill>
                          <a:latin typeface="Cambria Math" panose="02040503050406030204" pitchFamily="18" charset="0"/>
                        </a:rPr>
                        <m:t>𝐌𝐞𝐕</m:t>
                      </m:r>
                    </m:oMath>
                  </m:oMathPara>
                </a14:m>
                <a:endParaRPr lang="pt-PT" sz="1800" b="1" dirty="0">
                  <a:solidFill>
                    <a:srgbClr val="C00000"/>
                  </a:solidFill>
                  <a:latin typeface="Cambria Math" panose="02040503050406030204" pitchFamily="18" charset="0"/>
                </a:endParaRPr>
              </a:p>
            </p:txBody>
          </p:sp>
        </mc:Choice>
        <mc:Fallback xmlns="">
          <p:sp>
            <p:nvSpPr>
              <p:cNvPr id="13" name="CaixaDeTexto 12">
                <a:extLst>
                  <a:ext uri="{FF2B5EF4-FFF2-40B4-BE49-F238E27FC236}">
                    <a16:creationId xmlns:a16="http://schemas.microsoft.com/office/drawing/2014/main" id="{C8A05F87-C2BB-2B03-F473-4E3537AD7732}"/>
                  </a:ext>
                </a:extLst>
              </p:cNvPr>
              <p:cNvSpPr txBox="1">
                <a:spLocks noRot="1" noChangeAspect="1" noMove="1" noResize="1" noEditPoints="1" noAdjustHandles="1" noChangeArrowheads="1" noChangeShapeType="1" noTextEdit="1"/>
              </p:cNvSpPr>
              <p:nvPr/>
            </p:nvSpPr>
            <p:spPr>
              <a:xfrm>
                <a:off x="1541459" y="5599302"/>
                <a:ext cx="3255639" cy="412677"/>
              </a:xfrm>
              <a:prstGeom prst="rect">
                <a:avLst/>
              </a:prstGeom>
              <a:blipFill>
                <a:blip r:embed="rId5"/>
                <a:stretch>
                  <a:fillRect b="-10448"/>
                </a:stretch>
              </a:blipFill>
            </p:spPr>
            <p:txBody>
              <a:bodyPr/>
              <a:lstStyle/>
              <a:p>
                <a:r>
                  <a:rPr lang="pt-PT">
                    <a:noFill/>
                  </a:rPr>
                  <a:t> </a:t>
                </a:r>
              </a:p>
            </p:txBody>
          </p:sp>
        </mc:Fallback>
      </mc:AlternateContent>
      <p:cxnSp>
        <p:nvCxnSpPr>
          <p:cNvPr id="16" name="Conexão reta unidirecional 15">
            <a:extLst>
              <a:ext uri="{FF2B5EF4-FFF2-40B4-BE49-F238E27FC236}">
                <a16:creationId xmlns:a16="http://schemas.microsoft.com/office/drawing/2014/main" id="{4B890DC6-B0F8-8256-7EFC-9EEEF7F21534}"/>
              </a:ext>
            </a:extLst>
          </p:cNvPr>
          <p:cNvCxnSpPr>
            <a:cxnSpLocks/>
          </p:cNvCxnSpPr>
          <p:nvPr/>
        </p:nvCxnSpPr>
        <p:spPr>
          <a:xfrm>
            <a:off x="2255520" y="4537780"/>
            <a:ext cx="0" cy="108000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7763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42F69-369B-F7BE-E3B9-881E2EE5DA3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1195E8-375F-5678-A6DA-3AE2A51D5738}"/>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Proton cut-off energy – </a:t>
            </a:r>
            <a:r>
              <a:rPr lang="en-GB" sz="3600" b="1" dirty="0">
                <a:latin typeface="Arial Narrow" panose="020B0606020202030204" pitchFamily="34" charset="0"/>
              </a:rPr>
              <a:t>Ag-coated Formvar films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37D55076-170D-3173-2B1E-F6E84B6D9500}"/>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97A83E52-3C17-DBDC-0A15-25B8D21F10DD}"/>
              </a:ext>
            </a:extLst>
          </p:cNvPr>
          <p:cNvSpPr>
            <a:spLocks noGrp="1"/>
          </p:cNvSpPr>
          <p:nvPr>
            <p:ph type="dt" sz="half" idx="10"/>
          </p:nvPr>
        </p:nvSpPr>
        <p:spPr>
          <a:xfrm>
            <a:off x="11142" y="6492875"/>
            <a:ext cx="2977863"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109DC024-D88B-28CE-B040-966C9706C4D1}"/>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052B64E0-A76C-54F7-AEA3-F33188F715E3}"/>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8ADA7F46-D79E-FAE5-3112-B7EAB7989E76}"/>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973C4F0D-C3AF-FADF-2440-0222C4F8EB0A}"/>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13</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3CAB09EB-9BE8-5AEE-E86F-F0DA40376D7D}"/>
              </a:ext>
            </a:extLst>
          </p:cNvPr>
          <p:cNvSpPr txBox="1"/>
          <p:nvPr/>
        </p:nvSpPr>
        <p:spPr>
          <a:xfrm>
            <a:off x="5167384" y="6072248"/>
            <a:ext cx="7033685" cy="292388"/>
          </a:xfrm>
          <a:prstGeom prst="rect">
            <a:avLst/>
          </a:prstGeom>
          <a:noFill/>
        </p:spPr>
        <p:txBody>
          <a:bodyPr wrap="square" rtlCol="0">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Peak energy evolution from </a:t>
            </a:r>
            <a:r>
              <a:rPr lang="en-GB" sz="1300" b="1" dirty="0">
                <a:latin typeface="Calibri Light" panose="020F0302020204030204" pitchFamily="34" charset="0"/>
                <a:ea typeface="Calibri Light" panose="020F0302020204030204" pitchFamily="34" charset="0"/>
                <a:cs typeface="Calibri Light" panose="020F0302020204030204" pitchFamily="34" charset="0"/>
              </a:rPr>
              <a:t>Ag-coated</a:t>
            </a:r>
            <a:r>
              <a:rPr lang="en-GB" sz="1300" dirty="0">
                <a:latin typeface="Calibri Light" panose="020F0302020204030204" pitchFamily="34" charset="0"/>
                <a:ea typeface="Calibri Light" panose="020F0302020204030204" pitchFamily="34" charset="0"/>
                <a:cs typeface="Calibri Light" panose="020F0302020204030204" pitchFamily="34" charset="0"/>
              </a:rPr>
              <a:t> Formvar film burst measurements.</a:t>
            </a:r>
          </a:p>
        </p:txBody>
      </p:sp>
      <p:sp>
        <p:nvSpPr>
          <p:cNvPr id="6" name="CaixaDeTexto 5">
            <a:extLst>
              <a:ext uri="{FF2B5EF4-FFF2-40B4-BE49-F238E27FC236}">
                <a16:creationId xmlns:a16="http://schemas.microsoft.com/office/drawing/2014/main" id="{53B67D7D-ED2F-C9D2-7867-F4A7F1C76B6E}"/>
              </a:ext>
            </a:extLst>
          </p:cNvPr>
          <p:cNvSpPr txBox="1"/>
          <p:nvPr/>
        </p:nvSpPr>
        <p:spPr>
          <a:xfrm>
            <a:off x="284480" y="1273430"/>
            <a:ext cx="4508949" cy="792333"/>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600" dirty="0">
                <a:latin typeface="Bahnschrift SemiCondensed" panose="020B0502040204020203" pitchFamily="34" charset="0"/>
              </a:rPr>
              <a:t>Ag-coated Formvar films show an improvement over plain Al foils, but they are also </a:t>
            </a:r>
            <a:r>
              <a:rPr lang="en-US" sz="1600" u="sng" dirty="0">
                <a:latin typeface="Bahnschrift SemiCondensed" panose="020B0502040204020203" pitchFamily="34" charset="0"/>
              </a:rPr>
              <a:t>less stable</a:t>
            </a:r>
            <a:r>
              <a:rPr lang="en-US" sz="1600" dirty="0">
                <a:latin typeface="Bahnschrift SemiCondensed" panose="020B0502040204020203" pitchFamily="34" charset="0"/>
              </a:rPr>
              <a:t>. </a:t>
            </a:r>
            <a:endParaRPr lang="pt-PT" sz="1600" dirty="0"/>
          </a:p>
        </p:txBody>
      </p:sp>
      <p:sp>
        <p:nvSpPr>
          <p:cNvPr id="12" name="CaixaDeTexto 11">
            <a:extLst>
              <a:ext uri="{FF2B5EF4-FFF2-40B4-BE49-F238E27FC236}">
                <a16:creationId xmlns:a16="http://schemas.microsoft.com/office/drawing/2014/main" id="{91AB9BCE-2E0F-EE54-8014-29A912239402}"/>
              </a:ext>
            </a:extLst>
          </p:cNvPr>
          <p:cNvSpPr txBox="1"/>
          <p:nvPr/>
        </p:nvSpPr>
        <p:spPr>
          <a:xfrm>
            <a:off x="284480" y="2175039"/>
            <a:ext cx="4508949" cy="78091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600" dirty="0">
                <a:latin typeface="Bahnschrift SemiCondensed" panose="020B0502040204020203" pitchFamily="34" charset="0"/>
              </a:rPr>
              <a:t>Peak energy values are </a:t>
            </a:r>
            <a:r>
              <a:rPr lang="en-US" sz="1600" u="sng" dirty="0">
                <a:latin typeface="Bahnschrift SemiCondensed" panose="020B0502040204020203" pitchFamily="34" charset="0"/>
              </a:rPr>
              <a:t>lower</a:t>
            </a:r>
            <a:r>
              <a:rPr lang="en-US" sz="1600" dirty="0">
                <a:latin typeface="Bahnschrift SemiCondensed" panose="020B0502040204020203" pitchFamily="34" charset="0"/>
              </a:rPr>
              <a:t> when compared to plain Formvar foils.</a:t>
            </a:r>
          </a:p>
        </p:txBody>
      </p:sp>
      <p:pic>
        <p:nvPicPr>
          <p:cNvPr id="14" name="Imagem 13">
            <a:extLst>
              <a:ext uri="{FF2B5EF4-FFF2-40B4-BE49-F238E27FC236}">
                <a16:creationId xmlns:a16="http://schemas.microsoft.com/office/drawing/2014/main" id="{8F4A0624-706C-9947-8C05-80E6F2CEB632}"/>
              </a:ext>
            </a:extLst>
          </p:cNvPr>
          <p:cNvPicPr>
            <a:picLocks noChangeAspect="1"/>
          </p:cNvPicPr>
          <p:nvPr/>
        </p:nvPicPr>
        <p:blipFill>
          <a:blip r:embed="rId3"/>
          <a:srcRect t="7907"/>
          <a:stretch/>
        </p:blipFill>
        <p:spPr>
          <a:xfrm>
            <a:off x="5322562" y="945696"/>
            <a:ext cx="6723331" cy="5113040"/>
          </a:xfrm>
          <a:prstGeom prst="rect">
            <a:avLst/>
          </a:prstGeom>
        </p:spPr>
      </p:pic>
      <p:pic>
        <p:nvPicPr>
          <p:cNvPr id="3" name="Imagem 2">
            <a:extLst>
              <a:ext uri="{FF2B5EF4-FFF2-40B4-BE49-F238E27FC236}">
                <a16:creationId xmlns:a16="http://schemas.microsoft.com/office/drawing/2014/main" id="{F140B388-A166-0041-0591-7D282BF89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82" y="3225946"/>
            <a:ext cx="2244372" cy="2992496"/>
          </a:xfrm>
          <a:prstGeom prst="rect">
            <a:avLst/>
          </a:prstGeom>
        </p:spPr>
      </p:pic>
      <p:pic>
        <p:nvPicPr>
          <p:cNvPr id="13" name="Imagem 12">
            <a:extLst>
              <a:ext uri="{FF2B5EF4-FFF2-40B4-BE49-F238E27FC236}">
                <a16:creationId xmlns:a16="http://schemas.microsoft.com/office/drawing/2014/main" id="{40987F33-7802-7039-7FC1-3469604CD787}"/>
              </a:ext>
            </a:extLst>
          </p:cNvPr>
          <p:cNvPicPr>
            <a:picLocks noChangeAspect="1"/>
          </p:cNvPicPr>
          <p:nvPr/>
        </p:nvPicPr>
        <p:blipFill>
          <a:blip r:embed="rId5"/>
          <a:srcRect l="57283" t="73887" r="2536" b="11305"/>
          <a:stretch>
            <a:fillRect/>
          </a:stretch>
        </p:blipFill>
        <p:spPr>
          <a:xfrm>
            <a:off x="3559607" y="2994114"/>
            <a:ext cx="2071066" cy="1169123"/>
          </a:xfrm>
          <a:prstGeom prst="rect">
            <a:avLst/>
          </a:prstGeom>
        </p:spPr>
      </p:pic>
    </p:spTree>
    <p:extLst>
      <p:ext uri="{BB962C8B-B14F-4D97-AF65-F5344CB8AC3E}">
        <p14:creationId xmlns:p14="http://schemas.microsoft.com/office/powerpoint/2010/main" val="311197584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66416-4AF5-F779-F430-F7DD782CEE8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1BE93E7-D35D-041E-7DD6-116C5F31EEDB}"/>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Proton flux – </a:t>
            </a:r>
            <a:r>
              <a:rPr lang="en-GB" sz="3600" b="1" dirty="0">
                <a:latin typeface="Arial Narrow" panose="020B0606020202030204" pitchFamily="34" charset="0"/>
              </a:rPr>
              <a:t>plain Al foils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3D995B28-EAB8-A966-8028-8FC85AE1178C}"/>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6FC7B7A9-DFEC-7FDB-0C1D-C4B0FC864486}"/>
              </a:ext>
            </a:extLst>
          </p:cNvPr>
          <p:cNvSpPr>
            <a:spLocks noGrp="1"/>
          </p:cNvSpPr>
          <p:nvPr>
            <p:ph type="dt" sz="half" idx="10"/>
          </p:nvPr>
        </p:nvSpPr>
        <p:spPr>
          <a:xfrm>
            <a:off x="11143" y="6492875"/>
            <a:ext cx="2781218"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91540FF8-3182-031D-9A74-F56DC7FF61FE}"/>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3F89126D-998F-9706-82CB-B153727C1A16}"/>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4381448E-E8AC-EDD2-A53F-1E07A95287D3}"/>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25123E9B-3AA8-76BA-101E-DBB1B7930D5F}"/>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14</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7" name="Imagem 6">
            <a:extLst>
              <a:ext uri="{FF2B5EF4-FFF2-40B4-BE49-F238E27FC236}">
                <a16:creationId xmlns:a16="http://schemas.microsoft.com/office/drawing/2014/main" id="{09278468-6F36-30F9-EB9B-8132AB54A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660" y="3690024"/>
            <a:ext cx="4477625" cy="2520000"/>
          </a:xfrm>
          <a:prstGeom prst="rect">
            <a:avLst/>
          </a:prstGeom>
          <a:ln w="38100">
            <a:noFill/>
          </a:ln>
        </p:spPr>
      </p:pic>
      <p:sp>
        <p:nvSpPr>
          <p:cNvPr id="10" name="Seta: Para a Direita 9">
            <a:extLst>
              <a:ext uri="{FF2B5EF4-FFF2-40B4-BE49-F238E27FC236}">
                <a16:creationId xmlns:a16="http://schemas.microsoft.com/office/drawing/2014/main" id="{135BC145-F3A9-B7E8-A9B7-E4683A7DFD3D}"/>
              </a:ext>
            </a:extLst>
          </p:cNvPr>
          <p:cNvSpPr/>
          <p:nvPr/>
        </p:nvSpPr>
        <p:spPr>
          <a:xfrm rot="2100000">
            <a:off x="6071642" y="4123445"/>
            <a:ext cx="577038" cy="49771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CaixaDeTexto 12">
            <a:extLst>
              <a:ext uri="{FF2B5EF4-FFF2-40B4-BE49-F238E27FC236}">
                <a16:creationId xmlns:a16="http://schemas.microsoft.com/office/drawing/2014/main" id="{2A2ACA89-8039-5DB8-9769-0B935C993D87}"/>
              </a:ext>
            </a:extLst>
          </p:cNvPr>
          <p:cNvSpPr txBox="1"/>
          <p:nvPr/>
        </p:nvSpPr>
        <p:spPr>
          <a:xfrm>
            <a:off x="692907" y="5103996"/>
            <a:ext cx="4502943" cy="338554"/>
          </a:xfrm>
          <a:prstGeom prst="rect">
            <a:avLst/>
          </a:prstGeom>
          <a:noFill/>
        </p:spPr>
        <p:txBody>
          <a:bodyPr wrap="square" rtlCol="0">
            <a:spAutoFit/>
          </a:bodyPr>
          <a:lstStyle/>
          <a:p>
            <a:pPr algn="ctr"/>
            <a:r>
              <a:rPr lang="en-GB" sz="1600" dirty="0">
                <a:latin typeface="Calibri Light" panose="020F0302020204030204" pitchFamily="34" charset="0"/>
                <a:ea typeface="Calibri Light" panose="020F0302020204030204" pitchFamily="34" charset="0"/>
                <a:cs typeface="Calibri Light" panose="020F0302020204030204" pitchFamily="34" charset="0"/>
              </a:rPr>
              <a:t>Average ToF-signal curve from the plain Al foils.</a:t>
            </a:r>
          </a:p>
        </p:txBody>
      </p:sp>
      <p:sp>
        <p:nvSpPr>
          <p:cNvPr id="14" name="CaixaDeTexto 13">
            <a:extLst>
              <a:ext uri="{FF2B5EF4-FFF2-40B4-BE49-F238E27FC236}">
                <a16:creationId xmlns:a16="http://schemas.microsoft.com/office/drawing/2014/main" id="{BFDEA1C8-E23A-5118-C9FE-1A694CE2CAFD}"/>
              </a:ext>
            </a:extLst>
          </p:cNvPr>
          <p:cNvSpPr txBox="1"/>
          <p:nvPr/>
        </p:nvSpPr>
        <p:spPr>
          <a:xfrm>
            <a:off x="7631020" y="6181018"/>
            <a:ext cx="3951380" cy="338554"/>
          </a:xfrm>
          <a:prstGeom prst="rect">
            <a:avLst/>
          </a:prstGeom>
          <a:noFill/>
        </p:spPr>
        <p:txBody>
          <a:bodyPr wrap="square" rtlCol="0">
            <a:spAutoFit/>
          </a:bodyPr>
          <a:lstStyle/>
          <a:p>
            <a:pPr algn="ctr"/>
            <a:r>
              <a:rPr lang="en-GB" sz="1600" dirty="0">
                <a:latin typeface="Calibri Light" panose="020F0302020204030204" pitchFamily="34" charset="0"/>
                <a:ea typeface="Calibri Light" panose="020F0302020204030204" pitchFamily="34" charset="0"/>
                <a:cs typeface="Calibri Light" panose="020F0302020204030204" pitchFamily="34" charset="0"/>
              </a:rPr>
              <a:t>Average flux spectrum from the plain Al foils.</a:t>
            </a:r>
          </a:p>
        </p:txBody>
      </p:sp>
      <p:pic>
        <p:nvPicPr>
          <p:cNvPr id="4" name="Imagem 3">
            <a:extLst>
              <a:ext uri="{FF2B5EF4-FFF2-40B4-BE49-F238E27FC236}">
                <a16:creationId xmlns:a16="http://schemas.microsoft.com/office/drawing/2014/main" id="{17A4DEDD-1422-AB7F-B382-E13A3D500AF0}"/>
              </a:ext>
            </a:extLst>
          </p:cNvPr>
          <p:cNvPicPr>
            <a:picLocks noChangeAspect="1"/>
          </p:cNvPicPr>
          <p:nvPr/>
        </p:nvPicPr>
        <p:blipFill>
          <a:blip r:embed="rId4"/>
          <a:stretch>
            <a:fillRect/>
          </a:stretch>
        </p:blipFill>
        <p:spPr>
          <a:xfrm>
            <a:off x="51783" y="1754004"/>
            <a:ext cx="5580000" cy="3349992"/>
          </a:xfrm>
          <a:prstGeom prst="rect">
            <a:avLst/>
          </a:prstGeom>
        </p:spPr>
      </p:pic>
      <p:pic>
        <p:nvPicPr>
          <p:cNvPr id="6" name="Imagem 5">
            <a:extLst>
              <a:ext uri="{FF2B5EF4-FFF2-40B4-BE49-F238E27FC236}">
                <a16:creationId xmlns:a16="http://schemas.microsoft.com/office/drawing/2014/main" id="{1B493E66-5842-D20D-E121-6D64EF66AF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200" y="843279"/>
            <a:ext cx="3534545" cy="2592000"/>
          </a:xfrm>
          <a:prstGeom prst="rect">
            <a:avLst/>
          </a:prstGeom>
        </p:spPr>
      </p:pic>
      <p:sp>
        <p:nvSpPr>
          <p:cNvPr id="8" name="Seta: Para a Direita 7">
            <a:extLst>
              <a:ext uri="{FF2B5EF4-FFF2-40B4-BE49-F238E27FC236}">
                <a16:creationId xmlns:a16="http://schemas.microsoft.com/office/drawing/2014/main" id="{D4E0CCF5-C2A3-F303-4450-FB849C7A4BA1}"/>
              </a:ext>
            </a:extLst>
          </p:cNvPr>
          <p:cNvSpPr/>
          <p:nvPr/>
        </p:nvSpPr>
        <p:spPr>
          <a:xfrm rot="-2100000">
            <a:off x="6071642" y="2660404"/>
            <a:ext cx="577038" cy="49771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CaixaDeTexto 10">
            <a:extLst>
              <a:ext uri="{FF2B5EF4-FFF2-40B4-BE49-F238E27FC236}">
                <a16:creationId xmlns:a16="http://schemas.microsoft.com/office/drawing/2014/main" id="{5E12D696-7AF3-B04E-B595-35F12BB19CDE}"/>
              </a:ext>
            </a:extLst>
          </p:cNvPr>
          <p:cNvSpPr txBox="1"/>
          <p:nvPr/>
        </p:nvSpPr>
        <p:spPr>
          <a:xfrm>
            <a:off x="7631020" y="3334788"/>
            <a:ext cx="3788904" cy="284693"/>
          </a:xfrm>
          <a:prstGeom prst="rect">
            <a:avLst/>
          </a:prstGeom>
          <a:noFill/>
        </p:spPr>
        <p:txBody>
          <a:bodyPr wrap="square" rtlCol="0">
            <a:spAutoFit/>
          </a:bodyPr>
          <a:lstStyle/>
          <a:p>
            <a:pPr algn="ctr"/>
            <a:r>
              <a:rPr lang="en-GB" sz="1250" dirty="0">
                <a:latin typeface="Calibri Light" panose="020F0302020204030204" pitchFamily="34" charset="0"/>
                <a:ea typeface="Calibri Light" panose="020F0302020204030204" pitchFamily="34" charset="0"/>
                <a:cs typeface="Calibri Light" panose="020F0302020204030204" pitchFamily="34" charset="0"/>
              </a:rPr>
              <a:t>Peak energy from the plain Al foils.</a:t>
            </a:r>
          </a:p>
        </p:txBody>
      </p:sp>
      <p:sp>
        <p:nvSpPr>
          <p:cNvPr id="15" name="Retângulo 14">
            <a:extLst>
              <a:ext uri="{FF2B5EF4-FFF2-40B4-BE49-F238E27FC236}">
                <a16:creationId xmlns:a16="http://schemas.microsoft.com/office/drawing/2014/main" id="{ED5F6F24-1A91-849A-F521-CD958F64E20B}"/>
              </a:ext>
            </a:extLst>
          </p:cNvPr>
          <p:cNvSpPr/>
          <p:nvPr/>
        </p:nvSpPr>
        <p:spPr>
          <a:xfrm>
            <a:off x="7221472" y="3605544"/>
            <a:ext cx="4608000" cy="2628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9089396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34F04-E0A7-9425-E788-12592311D71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7B22D90-584D-BC79-A3CB-E7CAE01223D0}"/>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Proton flux – </a:t>
            </a:r>
            <a:r>
              <a:rPr lang="en-GB" sz="3600" b="1" dirty="0">
                <a:latin typeface="Arial Narrow" panose="020B0606020202030204" pitchFamily="34" charset="0"/>
              </a:rPr>
              <a:t>improvements from plain Formvar foils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400F10D4-4F64-92AF-25C6-F7A4B87E28AD}"/>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6E7E7584-15D4-420F-2014-5867B380D9BF}"/>
              </a:ext>
            </a:extLst>
          </p:cNvPr>
          <p:cNvSpPr>
            <a:spLocks noGrp="1"/>
          </p:cNvSpPr>
          <p:nvPr>
            <p:ph type="dt" sz="half" idx="10"/>
          </p:nvPr>
        </p:nvSpPr>
        <p:spPr>
          <a:xfrm>
            <a:off x="11142" y="6492875"/>
            <a:ext cx="2899205"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pic>
        <p:nvPicPr>
          <p:cNvPr id="5" name="Imagem 4">
            <a:extLst>
              <a:ext uri="{FF2B5EF4-FFF2-40B4-BE49-F238E27FC236}">
                <a16:creationId xmlns:a16="http://schemas.microsoft.com/office/drawing/2014/main" id="{71E245F8-7E7B-A082-1121-051EFDEDC92F}"/>
              </a:ext>
            </a:extLst>
          </p:cNvPr>
          <p:cNvPicPr>
            <a:picLocks noChangeAspect="1"/>
          </p:cNvPicPr>
          <p:nvPr/>
        </p:nvPicPr>
        <p:blipFill>
          <a:blip r:embed="rId3"/>
          <a:stretch>
            <a:fillRect/>
          </a:stretch>
        </p:blipFill>
        <p:spPr>
          <a:xfrm>
            <a:off x="1869073" y="1167406"/>
            <a:ext cx="8567593" cy="4824000"/>
          </a:xfrm>
          <a:prstGeom prst="rect">
            <a:avLst/>
          </a:prstGeom>
          <a:ln w="9525">
            <a:noFill/>
          </a:ln>
        </p:spPr>
      </p:pic>
      <p:cxnSp>
        <p:nvCxnSpPr>
          <p:cNvPr id="20" name="Conexão reta 19">
            <a:extLst>
              <a:ext uri="{FF2B5EF4-FFF2-40B4-BE49-F238E27FC236}">
                <a16:creationId xmlns:a16="http://schemas.microsoft.com/office/drawing/2014/main" id="{04E3F44A-33C8-15F5-DCC5-606EA57F4BED}"/>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15777428-08B9-18E4-74E1-D7E7543760C3}"/>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844B55A2-0221-3F31-5D0A-3804C6B39A75}"/>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F2FF5A60-5B1F-6868-D7BF-AAEADF527DFA}"/>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15</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7" name="CaixaDeTexto 16">
            <a:extLst>
              <a:ext uri="{FF2B5EF4-FFF2-40B4-BE49-F238E27FC236}">
                <a16:creationId xmlns:a16="http://schemas.microsoft.com/office/drawing/2014/main" id="{04976806-C70C-DE04-11AA-DD27790CBC10}"/>
              </a:ext>
            </a:extLst>
          </p:cNvPr>
          <p:cNvSpPr txBox="1"/>
          <p:nvPr/>
        </p:nvSpPr>
        <p:spPr>
          <a:xfrm>
            <a:off x="1706133" y="6079098"/>
            <a:ext cx="8779732" cy="338554"/>
          </a:xfrm>
          <a:prstGeom prst="rect">
            <a:avLst/>
          </a:prstGeom>
          <a:noFill/>
        </p:spPr>
        <p:txBody>
          <a:bodyPr wrap="square" rtlCol="0">
            <a:spAutoFit/>
          </a:bodyPr>
          <a:lstStyle/>
          <a:p>
            <a:pPr algn="ctr"/>
            <a:r>
              <a:rPr lang="en-US" sz="1600" dirty="0">
                <a:latin typeface="Calibri Light" panose="020F0302020204030204" pitchFamily="34" charset="0"/>
                <a:ea typeface="Calibri Light" panose="020F0302020204030204" pitchFamily="34" charset="0"/>
                <a:cs typeface="Calibri Light" panose="020F0302020204030204" pitchFamily="34" charset="0"/>
              </a:rPr>
              <a:t>Comparison of average proton flux curves for the Al, Formvar 1.5 % w/v and 3 % w/v foils.</a:t>
            </a:r>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98958318"/>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326E-D2AE-8C74-2D58-F339BB97352A}"/>
            </a:ext>
          </a:extLst>
        </p:cNvPr>
        <p:cNvGrpSpPr/>
        <p:nvPr/>
      </p:nvGrpSpPr>
      <p:grpSpPr>
        <a:xfrm>
          <a:off x="0" y="0"/>
          <a:ext cx="0" cy="0"/>
          <a:chOff x="0" y="0"/>
          <a:chExt cx="0" cy="0"/>
        </a:xfrm>
      </p:grpSpPr>
      <p:cxnSp>
        <p:nvCxnSpPr>
          <p:cNvPr id="20" name="Conexão reta 19">
            <a:extLst>
              <a:ext uri="{FF2B5EF4-FFF2-40B4-BE49-F238E27FC236}">
                <a16:creationId xmlns:a16="http://schemas.microsoft.com/office/drawing/2014/main" id="{C134DAF7-D6C7-3ED4-231E-8C7864AAD331}"/>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24F166E9-6BF8-F600-7BD4-5891D68C8483}"/>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ítulo 1">
            <a:extLst>
              <a:ext uri="{FF2B5EF4-FFF2-40B4-BE49-F238E27FC236}">
                <a16:creationId xmlns:a16="http://schemas.microsoft.com/office/drawing/2014/main" id="{FAD6CB40-D09F-0D27-B640-A17FC6A47CBC}"/>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Conclusion</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46ECC1EF-32BB-F864-6C40-00D326284A55}"/>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BC7ADC49-F07F-CE9C-8826-DED11A3C5E2B}"/>
              </a:ext>
            </a:extLst>
          </p:cNvPr>
          <p:cNvSpPr>
            <a:spLocks noGrp="1"/>
          </p:cNvSpPr>
          <p:nvPr>
            <p:ph type="dt" sz="half" idx="10"/>
          </p:nvPr>
        </p:nvSpPr>
        <p:spPr>
          <a:xfrm>
            <a:off x="11142" y="6492875"/>
            <a:ext cx="2879541"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pic>
        <p:nvPicPr>
          <p:cNvPr id="8" name="Imagem 7">
            <a:extLst>
              <a:ext uri="{FF2B5EF4-FFF2-40B4-BE49-F238E27FC236}">
                <a16:creationId xmlns:a16="http://schemas.microsoft.com/office/drawing/2014/main" id="{5A589D7C-BECB-930E-F24E-4D351DE17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119" y="1339573"/>
            <a:ext cx="2879752" cy="2215194"/>
          </a:xfrm>
          <a:prstGeom prst="rect">
            <a:avLst/>
          </a:prstGeom>
        </p:spPr>
      </p:pic>
      <p:sp>
        <p:nvSpPr>
          <p:cNvPr id="23" name="Marcador de Posição do Rodapé 22">
            <a:extLst>
              <a:ext uri="{FF2B5EF4-FFF2-40B4-BE49-F238E27FC236}">
                <a16:creationId xmlns:a16="http://schemas.microsoft.com/office/drawing/2014/main" id="{6E08FBA3-46F7-5E82-D686-1B17AEECBD36}"/>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9BF67D7E-B6BB-F927-C559-586AAB01F971}"/>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16</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B34910CD-DD20-E36D-98E0-C19AB05E9B2B}"/>
                  </a:ext>
                </a:extLst>
              </p:cNvPr>
              <p:cNvSpPr txBox="1"/>
              <p:nvPr/>
            </p:nvSpPr>
            <p:spPr>
              <a:xfrm>
                <a:off x="307341" y="1195632"/>
                <a:ext cx="6310630" cy="4674293"/>
              </a:xfrm>
              <a:prstGeom prst="rect">
                <a:avLst/>
              </a:prstGeom>
              <a:noFill/>
            </p:spPr>
            <p:txBody>
              <a:bodyPr wrap="square">
                <a:spAutoFit/>
              </a:bodyPr>
              <a:lstStyle/>
              <a:p>
                <a:pPr algn="just">
                  <a:spcAft>
                    <a:spcPts val="1200"/>
                  </a:spcAft>
                </a:pPr>
                <a:r>
                  <a:rPr lang="en-GB" sz="1600" dirty="0">
                    <a:latin typeface="Bahnschrift SemiCondensed" panose="020B0502040204020203" pitchFamily="34" charset="0"/>
                  </a:rPr>
                  <a:t>In summary:</a:t>
                </a:r>
              </a:p>
              <a:p>
                <a:pPr marL="342900" indent="-342900" algn="just">
                  <a:lnSpc>
                    <a:spcPct val="200000"/>
                  </a:lnSpc>
                  <a:spcAft>
                    <a:spcPts val="1200"/>
                  </a:spcAft>
                  <a:buFont typeface="+mj-lt"/>
                  <a:buAutoNum type="arabicPeriod"/>
                </a:pPr>
                <a:r>
                  <a:rPr lang="en-GB" sz="1600" dirty="0">
                    <a:latin typeface="Bahnschrift SemiCondensed" panose="020B0502040204020203" pitchFamily="34" charset="0"/>
                  </a:rPr>
                  <a:t>Plain Formvar foils achieved much higher energies and proton fluxes; </a:t>
                </a:r>
              </a:p>
              <a:p>
                <a:pPr marL="800100" lvl="1" indent="-342900" algn="just">
                  <a:spcAft>
                    <a:spcPts val="1200"/>
                  </a:spcAft>
                  <a:buFont typeface="Wingdings" panose="05000000000000000000" pitchFamily="2" charset="2"/>
                  <a:buChar char="Ø"/>
                </a:pPr>
                <a:r>
                  <a:rPr lang="en-GB" sz="1500" dirty="0">
                    <a:latin typeface="Bahnschrift SemiCondensed" panose="020B0502040204020203" pitchFamily="34" charset="0"/>
                  </a:rPr>
                  <a:t>Surface quality is crucial for film performance;</a:t>
                </a:r>
              </a:p>
              <a:p>
                <a:pPr marL="342900" indent="-342900" algn="just">
                  <a:lnSpc>
                    <a:spcPct val="200000"/>
                  </a:lnSpc>
                  <a:spcAft>
                    <a:spcPts val="1200"/>
                  </a:spcAft>
                  <a:buFont typeface="+mj-lt"/>
                  <a:buAutoNum type="arabicPeriod"/>
                </a:pPr>
                <a:r>
                  <a:rPr lang="en-GB" sz="1600" dirty="0">
                    <a:latin typeface="Bahnschrift SemiCondensed" panose="020B0502040204020203" pitchFamily="34" charset="0"/>
                  </a:rPr>
                  <a:t>Metal-coated Formvar films showed less improvements  </a:t>
                </a:r>
                <a14:m>
                  <m:oMath xmlns:m="http://schemas.openxmlformats.org/officeDocument/2006/math">
                    <m:r>
                      <a:rPr lang="en-GB" sz="1600" b="1" i="1" smtClean="0">
                        <a:latin typeface="Cambria Math" panose="02040503050406030204" pitchFamily="18" charset="0"/>
                        <a:ea typeface="Cambria Math" panose="02040503050406030204" pitchFamily="18" charset="0"/>
                      </a:rPr>
                      <m:t>⟹</m:t>
                    </m:r>
                  </m:oMath>
                </a14:m>
                <a:r>
                  <a:rPr lang="en-GB" sz="1600" b="1" dirty="0">
                    <a:latin typeface="Bahnschrift SemiCondensed" panose="020B0502040204020203" pitchFamily="34" charset="0"/>
                  </a:rPr>
                  <a:t>  </a:t>
                </a:r>
                <a:r>
                  <a:rPr lang="en-GB" sz="1600" b="1" u="sng" dirty="0">
                    <a:latin typeface="Bahnschrift SemiCondensed" panose="020B0502040204020203" pitchFamily="34" charset="0"/>
                  </a:rPr>
                  <a:t>unexpected</a:t>
                </a:r>
              </a:p>
              <a:p>
                <a:pPr algn="just">
                  <a:spcAft>
                    <a:spcPts val="1200"/>
                  </a:spcAft>
                </a:pPr>
                <a:endParaRPr lang="en-GB" sz="1600" dirty="0">
                  <a:latin typeface="Bahnschrift SemiCondensed" panose="020B0502040204020203" pitchFamily="34" charset="0"/>
                </a:endParaRPr>
              </a:p>
              <a:p>
                <a:pPr algn="just">
                  <a:spcAft>
                    <a:spcPts val="1200"/>
                  </a:spcAft>
                </a:pPr>
                <a:r>
                  <a:rPr lang="en-GB" sz="1600" dirty="0">
                    <a:latin typeface="Bahnschrift SemiCondensed" panose="020B0502040204020203" pitchFamily="34" charset="0"/>
                  </a:rPr>
                  <a:t>Outlooks:</a:t>
                </a:r>
              </a:p>
              <a:p>
                <a:pPr marL="342900" indent="-342900" algn="just">
                  <a:lnSpc>
                    <a:spcPct val="200000"/>
                  </a:lnSpc>
                  <a:spcAft>
                    <a:spcPts val="1200"/>
                  </a:spcAft>
                  <a:buFont typeface="Arial" panose="020B0604020202020204" pitchFamily="34" charset="0"/>
                  <a:buChar char="•"/>
                </a:pPr>
                <a:r>
                  <a:rPr lang="en-GB" sz="1600" dirty="0">
                    <a:latin typeface="Bahnschrift SemiCondensed" panose="020B0502040204020203" pitchFamily="34" charset="0"/>
                  </a:rPr>
                  <a:t>More in-depth study with particle-in-cell simulations;</a:t>
                </a:r>
              </a:p>
              <a:p>
                <a:pPr marL="342900" indent="-342900" algn="just">
                  <a:lnSpc>
                    <a:spcPct val="200000"/>
                  </a:lnSpc>
                  <a:spcAft>
                    <a:spcPts val="1200"/>
                  </a:spcAft>
                  <a:buFont typeface="Arial" panose="020B0604020202020204" pitchFamily="34" charset="0"/>
                  <a:buChar char="•"/>
                </a:pPr>
                <a:r>
                  <a:rPr lang="en-GB" sz="1600" dirty="0">
                    <a:latin typeface="Bahnschrift SemiCondensed" panose="020B0502040204020203" pitchFamily="34" charset="0"/>
                  </a:rPr>
                  <a:t>Further testing with </a:t>
                </a:r>
                <a:r>
                  <a:rPr lang="en-GB" sz="1600" u="sng" dirty="0">
                    <a:latin typeface="Bahnschrift SemiCondensed" panose="020B0502040204020203" pitchFamily="34" charset="0"/>
                  </a:rPr>
                  <a:t>thinner</a:t>
                </a:r>
                <a:r>
                  <a:rPr lang="en-GB" sz="1600" dirty="0">
                    <a:latin typeface="Bahnschrift SemiCondensed" panose="020B0502040204020203" pitchFamily="34" charset="0"/>
                  </a:rPr>
                  <a:t> Formvar foils;</a:t>
                </a:r>
              </a:p>
              <a:p>
                <a:pPr marL="342900" indent="-342900" algn="just">
                  <a:lnSpc>
                    <a:spcPct val="200000"/>
                  </a:lnSpc>
                  <a:spcAft>
                    <a:spcPts val="1200"/>
                  </a:spcAft>
                  <a:buFont typeface="Arial" panose="020B0604020202020204" pitchFamily="34" charset="0"/>
                  <a:buChar char="•"/>
                </a:pPr>
                <a:r>
                  <a:rPr lang="en-GB" sz="1600" dirty="0">
                    <a:latin typeface="Bahnschrift SemiCondensed" panose="020B0502040204020203" pitchFamily="34" charset="0"/>
                  </a:rPr>
                  <a:t>Standardise film’s shape for wheel sectors.</a:t>
                </a:r>
              </a:p>
            </p:txBody>
          </p:sp>
        </mc:Choice>
        <mc:Fallback xmlns="">
          <p:sp>
            <p:nvSpPr>
              <p:cNvPr id="5" name="CaixaDeTexto 4">
                <a:extLst>
                  <a:ext uri="{FF2B5EF4-FFF2-40B4-BE49-F238E27FC236}">
                    <a16:creationId xmlns:a16="http://schemas.microsoft.com/office/drawing/2014/main" id="{B34910CD-DD20-E36D-98E0-C19AB05E9B2B}"/>
                  </a:ext>
                </a:extLst>
              </p:cNvPr>
              <p:cNvSpPr txBox="1">
                <a:spLocks noRot="1" noChangeAspect="1" noMove="1" noResize="1" noEditPoints="1" noAdjustHandles="1" noChangeArrowheads="1" noChangeShapeType="1" noTextEdit="1"/>
              </p:cNvSpPr>
              <p:nvPr/>
            </p:nvSpPr>
            <p:spPr>
              <a:xfrm>
                <a:off x="307341" y="1195632"/>
                <a:ext cx="6310630" cy="4674293"/>
              </a:xfrm>
              <a:prstGeom prst="rect">
                <a:avLst/>
              </a:prstGeom>
              <a:blipFill>
                <a:blip r:embed="rId4"/>
                <a:stretch>
                  <a:fillRect l="-483" t="-522" r="-386" b="-652"/>
                </a:stretch>
              </a:blipFill>
            </p:spPr>
            <p:txBody>
              <a:bodyPr/>
              <a:lstStyle/>
              <a:p>
                <a:r>
                  <a:rPr lang="pt-PT">
                    <a:noFill/>
                  </a:rPr>
                  <a:t> </a:t>
                </a:r>
              </a:p>
            </p:txBody>
          </p:sp>
        </mc:Fallback>
      </mc:AlternateContent>
      <p:pic>
        <p:nvPicPr>
          <p:cNvPr id="4" name="Imagem 3">
            <a:extLst>
              <a:ext uri="{FF2B5EF4-FFF2-40B4-BE49-F238E27FC236}">
                <a16:creationId xmlns:a16="http://schemas.microsoft.com/office/drawing/2014/main" id="{C6A3058A-2CFF-CF86-8DF0-557D994CEFD1}"/>
              </a:ext>
            </a:extLst>
          </p:cNvPr>
          <p:cNvPicPr>
            <a:picLocks noChangeAspect="1"/>
          </p:cNvPicPr>
          <p:nvPr/>
        </p:nvPicPr>
        <p:blipFill>
          <a:blip r:embed="rId5">
            <a:extLst>
              <a:ext uri="{28A0092B-C50C-407E-A947-70E740481C1C}">
                <a14:useLocalDpi xmlns:a14="http://schemas.microsoft.com/office/drawing/2010/main" val="0"/>
              </a:ext>
            </a:extLst>
          </a:blip>
          <a:srcRect l="6965" t="31970" r="15394" b="8094"/>
          <a:stretch>
            <a:fillRect/>
          </a:stretch>
        </p:blipFill>
        <p:spPr>
          <a:xfrm>
            <a:off x="10087263" y="1583170"/>
            <a:ext cx="1678838" cy="1728000"/>
          </a:xfrm>
          <a:prstGeom prst="rect">
            <a:avLst/>
          </a:prstGeom>
        </p:spPr>
      </p:pic>
      <p:pic>
        <p:nvPicPr>
          <p:cNvPr id="6" name="Imagem 5">
            <a:extLst>
              <a:ext uri="{FF2B5EF4-FFF2-40B4-BE49-F238E27FC236}">
                <a16:creationId xmlns:a16="http://schemas.microsoft.com/office/drawing/2014/main" id="{9FA74587-D0E9-A37B-70F5-532A75C36181}"/>
              </a:ext>
            </a:extLst>
          </p:cNvPr>
          <p:cNvPicPr>
            <a:picLocks noChangeAspect="1"/>
          </p:cNvPicPr>
          <p:nvPr/>
        </p:nvPicPr>
        <p:blipFill>
          <a:blip r:embed="rId6">
            <a:extLst>
              <a:ext uri="{28A0092B-C50C-407E-A947-70E740481C1C}">
                <a14:useLocalDpi xmlns:a14="http://schemas.microsoft.com/office/drawing/2010/main" val="0"/>
              </a:ext>
            </a:extLst>
          </a:blip>
          <a:srcRect t="16022" b="9257"/>
          <a:stretch>
            <a:fillRect/>
          </a:stretch>
        </p:blipFill>
        <p:spPr>
          <a:xfrm>
            <a:off x="10059469" y="3927027"/>
            <a:ext cx="1734426" cy="1728000"/>
          </a:xfrm>
          <a:prstGeom prst="rect">
            <a:avLst/>
          </a:prstGeom>
        </p:spPr>
      </p:pic>
      <p:pic>
        <p:nvPicPr>
          <p:cNvPr id="10" name="Gráfico 9" descr="Ponto de Interrogação com preenchimento sólido">
            <a:extLst>
              <a:ext uri="{FF2B5EF4-FFF2-40B4-BE49-F238E27FC236}">
                <a16:creationId xmlns:a16="http://schemas.microsoft.com/office/drawing/2014/main" id="{E81A8CBC-2AE2-B601-0226-6535B03C7E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3159" y="3539794"/>
            <a:ext cx="1008000" cy="1008000"/>
          </a:xfrm>
          <a:prstGeom prst="rect">
            <a:avLst/>
          </a:prstGeom>
        </p:spPr>
      </p:pic>
      <p:pic>
        <p:nvPicPr>
          <p:cNvPr id="12" name="Gráfico 11" descr="Marca de Verificação com preenchimento sólido">
            <a:extLst>
              <a:ext uri="{FF2B5EF4-FFF2-40B4-BE49-F238E27FC236}">
                <a16:creationId xmlns:a16="http://schemas.microsoft.com/office/drawing/2014/main" id="{A3884D00-4BAF-4FA4-B228-C182648016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3603" y="2645896"/>
            <a:ext cx="972000" cy="972000"/>
          </a:xfrm>
          <a:prstGeom prst="rect">
            <a:avLst/>
          </a:prstGeom>
        </p:spPr>
      </p:pic>
      <p:pic>
        <p:nvPicPr>
          <p:cNvPr id="11" name="Imagem 10">
            <a:extLst>
              <a:ext uri="{FF2B5EF4-FFF2-40B4-BE49-F238E27FC236}">
                <a16:creationId xmlns:a16="http://schemas.microsoft.com/office/drawing/2014/main" id="{9D2C3563-A47E-6AA0-B30E-0E6ACCCF9290}"/>
              </a:ext>
            </a:extLst>
          </p:cNvPr>
          <p:cNvPicPr>
            <a:picLocks noChangeAspect="1"/>
          </p:cNvPicPr>
          <p:nvPr/>
        </p:nvPicPr>
        <p:blipFill>
          <a:blip r:embed="rId11"/>
          <a:stretch>
            <a:fillRect/>
          </a:stretch>
        </p:blipFill>
        <p:spPr>
          <a:xfrm>
            <a:off x="6412682" y="3899495"/>
            <a:ext cx="3438625" cy="1936124"/>
          </a:xfrm>
          <a:prstGeom prst="rect">
            <a:avLst/>
          </a:prstGeom>
          <a:ln w="9525">
            <a:noFill/>
          </a:ln>
        </p:spPr>
      </p:pic>
      <p:sp>
        <p:nvSpPr>
          <p:cNvPr id="14" name="Retângulo 13">
            <a:extLst>
              <a:ext uri="{FF2B5EF4-FFF2-40B4-BE49-F238E27FC236}">
                <a16:creationId xmlns:a16="http://schemas.microsoft.com/office/drawing/2014/main" id="{92EAC7B0-C745-8E15-347E-B4A18CE20CC8}"/>
              </a:ext>
            </a:extLst>
          </p:cNvPr>
          <p:cNvSpPr/>
          <p:nvPr/>
        </p:nvSpPr>
        <p:spPr>
          <a:xfrm>
            <a:off x="7195757" y="1434657"/>
            <a:ext cx="288000" cy="216000"/>
          </a:xfrm>
          <a:prstGeom prst="rect">
            <a:avLst/>
          </a:prstGeom>
          <a:solidFill>
            <a:srgbClr val="F5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31765363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9BCC6-3B1E-4152-AD11-B8005A8CC2D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9EFBA00-F685-833C-7E7A-2DB9CBA35EDA}"/>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Acknowledgements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7B709C8B-6620-F608-285E-6092A69CD1CF}"/>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183249DF-BF61-02D1-F6A8-AE1F5350CB63}"/>
              </a:ext>
            </a:extLst>
          </p:cNvPr>
          <p:cNvSpPr>
            <a:spLocks noGrp="1"/>
          </p:cNvSpPr>
          <p:nvPr>
            <p:ph type="dt" sz="half" idx="10"/>
          </p:nvPr>
        </p:nvSpPr>
        <p:spPr>
          <a:xfrm>
            <a:off x="11142" y="6492875"/>
            <a:ext cx="3046689"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8C311842-1BF0-8B15-85BC-4C8243E82C6F}"/>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F0AF23A4-B8E8-F5D3-1FBA-56AEB5093BF8}"/>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D263145A-A46A-2920-CFBB-186BA03702AC}"/>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9263F313-DF5E-EFFB-3FF6-981487BC6675}"/>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17</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FBC1F938-079E-A332-2BE6-935B3F77AEE5}"/>
              </a:ext>
            </a:extLst>
          </p:cNvPr>
          <p:cNvSpPr txBox="1"/>
          <p:nvPr/>
        </p:nvSpPr>
        <p:spPr>
          <a:xfrm>
            <a:off x="4114800" y="933893"/>
            <a:ext cx="3962400" cy="4139595"/>
          </a:xfrm>
          <a:prstGeom prst="rect">
            <a:avLst/>
          </a:prstGeom>
          <a:noFill/>
        </p:spPr>
        <p:txBody>
          <a:bodyPr wrap="square" rtlCol="0">
            <a:spAutoFit/>
          </a:bodyPr>
          <a:lstStyle/>
          <a:p>
            <a:pPr algn="ctr">
              <a:spcBef>
                <a:spcPts val="600"/>
              </a:spcBef>
              <a:spcAft>
                <a:spcPts val="600"/>
              </a:spcAft>
            </a:pPr>
            <a:r>
              <a:rPr lang="en-GB" sz="2000" u="sng" dirty="0">
                <a:latin typeface="Bahnschrift SemiCondensed" panose="020B0502040204020203" pitchFamily="34" charset="0"/>
              </a:rPr>
              <a:t>NUC-RIA and LIP:</a:t>
            </a:r>
          </a:p>
          <a:p>
            <a:pPr algn="ctr">
              <a:spcBef>
                <a:spcPts val="600"/>
              </a:spcBef>
              <a:spcAft>
                <a:spcPts val="600"/>
              </a:spcAft>
            </a:pPr>
            <a:r>
              <a:rPr lang="en-GB" sz="1700" dirty="0">
                <a:latin typeface="Bahnschrift SemiCondensed" panose="020B0502040204020203" pitchFamily="34" charset="0"/>
              </a:rPr>
              <a:t>Daniel Galaviz; Pamela </a:t>
            </a:r>
            <a:r>
              <a:rPr lang="en-GB" sz="1700" dirty="0" err="1">
                <a:latin typeface="Bahnschrift SemiCondensed" panose="020B0502040204020203" pitchFamily="34" charset="0"/>
              </a:rPr>
              <a:t>Teubig</a:t>
            </a:r>
            <a:r>
              <a:rPr lang="en-GB" sz="1700" dirty="0">
                <a:latin typeface="Bahnschrift SemiCondensed" panose="020B0502040204020203" pitchFamily="34" charset="0"/>
              </a:rPr>
              <a:t>; Ricardo Pires; Margarida Paulino; Raquel Nunes.</a:t>
            </a:r>
          </a:p>
          <a:p>
            <a:pPr algn="ctr">
              <a:spcBef>
                <a:spcPts val="600"/>
              </a:spcBef>
              <a:spcAft>
                <a:spcPts val="600"/>
              </a:spcAft>
            </a:pPr>
            <a:endParaRPr lang="en-GB" sz="1600" dirty="0">
              <a:latin typeface="Bahnschrift SemiCondensed" panose="020B0502040204020203" pitchFamily="34" charset="0"/>
            </a:endParaRPr>
          </a:p>
          <a:p>
            <a:pPr algn="ctr">
              <a:spcBef>
                <a:spcPts val="600"/>
              </a:spcBef>
              <a:spcAft>
                <a:spcPts val="600"/>
              </a:spcAft>
            </a:pPr>
            <a:r>
              <a:rPr lang="en-GB" sz="2000" u="sng" dirty="0">
                <a:latin typeface="Bahnschrift SemiCondensed" panose="020B0502040204020203" pitchFamily="34" charset="0"/>
              </a:rPr>
              <a:t>IGFAE-USC:</a:t>
            </a:r>
          </a:p>
          <a:p>
            <a:pPr algn="ctr">
              <a:spcBef>
                <a:spcPts val="600"/>
              </a:spcBef>
              <a:spcAft>
                <a:spcPts val="600"/>
              </a:spcAft>
            </a:pPr>
            <a:r>
              <a:rPr lang="en-GB" sz="1700" dirty="0">
                <a:latin typeface="Bahnschrift SemiCondensed" panose="020B0502040204020203" pitchFamily="34" charset="0"/>
              </a:rPr>
              <a:t>Aarón Alejo; Adrián </a:t>
            </a:r>
            <a:r>
              <a:rPr lang="en-GB" sz="1700" dirty="0" err="1">
                <a:latin typeface="Bahnschrift SemiCondensed" panose="020B0502040204020203" pitchFamily="34" charset="0"/>
              </a:rPr>
              <a:t>Bembibre</a:t>
            </a:r>
            <a:r>
              <a:rPr lang="en-GB" sz="1700" dirty="0">
                <a:latin typeface="Bahnschrift SemiCondensed" panose="020B0502040204020203" pitchFamily="34" charset="0"/>
              </a:rPr>
              <a:t>.</a:t>
            </a:r>
          </a:p>
          <a:p>
            <a:pPr algn="ctr">
              <a:spcBef>
                <a:spcPts val="600"/>
              </a:spcBef>
              <a:spcAft>
                <a:spcPts val="600"/>
              </a:spcAft>
            </a:pPr>
            <a:endParaRPr lang="en-GB" dirty="0">
              <a:latin typeface="Bahnschrift SemiCondensed" panose="020B0502040204020203" pitchFamily="34" charset="0"/>
            </a:endParaRPr>
          </a:p>
          <a:p>
            <a:pPr algn="ctr">
              <a:spcBef>
                <a:spcPts val="600"/>
              </a:spcBef>
              <a:spcAft>
                <a:spcPts val="600"/>
              </a:spcAft>
            </a:pPr>
            <a:r>
              <a:rPr lang="en-GB" sz="2000" u="sng" dirty="0">
                <a:latin typeface="Bahnschrift SemiCondensed" panose="020B0502040204020203" pitchFamily="34" charset="0"/>
              </a:rPr>
              <a:t>CTN-IST</a:t>
            </a:r>
          </a:p>
          <a:p>
            <a:pPr algn="ctr">
              <a:spcBef>
                <a:spcPts val="600"/>
              </a:spcBef>
              <a:spcAft>
                <a:spcPts val="600"/>
              </a:spcAft>
            </a:pPr>
            <a:endParaRPr lang="en-GB" dirty="0">
              <a:latin typeface="Bahnschrift SemiCondensed" panose="020B0502040204020203" pitchFamily="34" charset="0"/>
            </a:endParaRPr>
          </a:p>
          <a:p>
            <a:pPr algn="ctr">
              <a:spcBef>
                <a:spcPts val="600"/>
              </a:spcBef>
              <a:spcAft>
                <a:spcPts val="600"/>
              </a:spcAft>
            </a:pPr>
            <a:r>
              <a:rPr lang="en-GB" sz="2000" u="sng" dirty="0">
                <a:latin typeface="Bahnschrift SemiCondensed" panose="020B0502040204020203" pitchFamily="34" charset="0"/>
              </a:rPr>
              <a:t>ENEN+ Mobility Program</a:t>
            </a:r>
          </a:p>
        </p:txBody>
      </p:sp>
      <p:pic>
        <p:nvPicPr>
          <p:cNvPr id="7" name="Imagem 6" descr="ENEN **** WE ARE HIRING **** A Communication Officer – European Nuclear  Education Network">
            <a:extLst>
              <a:ext uri="{FF2B5EF4-FFF2-40B4-BE49-F238E27FC236}">
                <a16:creationId xmlns:a16="http://schemas.microsoft.com/office/drawing/2014/main" id="{A29F24ED-95AC-8F55-A1D2-3F9F6771F7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8072" y="5523261"/>
            <a:ext cx="2739328" cy="936000"/>
          </a:xfrm>
          <a:prstGeom prst="rect">
            <a:avLst/>
          </a:prstGeom>
          <a:noFill/>
          <a:ln>
            <a:noFill/>
          </a:ln>
        </p:spPr>
      </p:pic>
      <p:pic>
        <p:nvPicPr>
          <p:cNvPr id="12" name="Imagem 11" descr="Uma imagem com círculo, texto, Gráficos, logótipo&#10;&#10;Descrição gerada automaticamente">
            <a:extLst>
              <a:ext uri="{FF2B5EF4-FFF2-40B4-BE49-F238E27FC236}">
                <a16:creationId xmlns:a16="http://schemas.microsoft.com/office/drawing/2014/main" id="{716D4C3F-9B4C-C306-4AC2-0A7B4510839C}"/>
              </a:ext>
            </a:extLst>
          </p:cNvPr>
          <p:cNvPicPr>
            <a:picLocks noChangeAspect="1"/>
          </p:cNvPicPr>
          <p:nvPr/>
        </p:nvPicPr>
        <p:blipFill>
          <a:blip r:embed="rId4">
            <a:extLst>
              <a:ext uri="{28A0092B-C50C-407E-A947-70E740481C1C}">
                <a14:useLocalDpi xmlns:a14="http://schemas.microsoft.com/office/drawing/2010/main" val="0"/>
              </a:ext>
            </a:extLst>
          </a:blip>
          <a:srcRect t="15412"/>
          <a:stretch>
            <a:fillRect/>
          </a:stretch>
        </p:blipFill>
        <p:spPr>
          <a:xfrm>
            <a:off x="2788453" y="1101135"/>
            <a:ext cx="1276783" cy="1080000"/>
          </a:xfrm>
          <a:prstGeom prst="rect">
            <a:avLst/>
          </a:prstGeom>
        </p:spPr>
      </p:pic>
      <p:pic>
        <p:nvPicPr>
          <p:cNvPr id="14" name="Imagem 13">
            <a:extLst>
              <a:ext uri="{FF2B5EF4-FFF2-40B4-BE49-F238E27FC236}">
                <a16:creationId xmlns:a16="http://schemas.microsoft.com/office/drawing/2014/main" id="{BDC6E9F1-8961-B796-7533-F22B7F77B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6463" y="3312339"/>
            <a:ext cx="2159999" cy="1080000"/>
          </a:xfrm>
          <a:prstGeom prst="rect">
            <a:avLst/>
          </a:prstGeom>
        </p:spPr>
      </p:pic>
      <p:pic>
        <p:nvPicPr>
          <p:cNvPr id="17" name="Imagem 16">
            <a:extLst>
              <a:ext uri="{FF2B5EF4-FFF2-40B4-BE49-F238E27FC236}">
                <a16:creationId xmlns:a16="http://schemas.microsoft.com/office/drawing/2014/main" id="{F5CACEB2-9EB1-4FF1-1A47-A0AFB566CA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728" y="1155135"/>
            <a:ext cx="1434857" cy="972000"/>
          </a:xfrm>
          <a:prstGeom prst="rect">
            <a:avLst/>
          </a:prstGeom>
        </p:spPr>
      </p:pic>
      <p:pic>
        <p:nvPicPr>
          <p:cNvPr id="6" name="Imagem 5">
            <a:extLst>
              <a:ext uri="{FF2B5EF4-FFF2-40B4-BE49-F238E27FC236}">
                <a16:creationId xmlns:a16="http://schemas.microsoft.com/office/drawing/2014/main" id="{3F81DF10-800D-6FEC-9C6C-6C26A9163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3639" y="2847931"/>
            <a:ext cx="4066155" cy="540000"/>
          </a:xfrm>
          <a:prstGeom prst="rect">
            <a:avLst/>
          </a:prstGeom>
        </p:spPr>
      </p:pic>
    </p:spTree>
    <p:extLst>
      <p:ext uri="{BB962C8B-B14F-4D97-AF65-F5344CB8AC3E}">
        <p14:creationId xmlns:p14="http://schemas.microsoft.com/office/powerpoint/2010/main" val="385328064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98F69-5C47-61AB-3718-B56A10CC63C8}"/>
            </a:ext>
          </a:extLst>
        </p:cNvPr>
        <p:cNvGrpSpPr/>
        <p:nvPr/>
      </p:nvGrpSpPr>
      <p:grpSpPr>
        <a:xfrm>
          <a:off x="0" y="0"/>
          <a:ext cx="0" cy="0"/>
          <a:chOff x="0" y="0"/>
          <a:chExt cx="0" cy="0"/>
        </a:xfrm>
      </p:grpSpPr>
      <p:sp>
        <p:nvSpPr>
          <p:cNvPr id="22" name="Retângulo 21">
            <a:extLst>
              <a:ext uri="{FF2B5EF4-FFF2-40B4-BE49-F238E27FC236}">
                <a16:creationId xmlns:a16="http://schemas.microsoft.com/office/drawing/2014/main" id="{7058DCA2-91E1-B843-F143-3FFB9336E40A}"/>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C8458BDD-47E0-AC16-58A0-EC3C1B4729A6}"/>
              </a:ext>
            </a:extLst>
          </p:cNvPr>
          <p:cNvSpPr>
            <a:spLocks noGrp="1"/>
          </p:cNvSpPr>
          <p:nvPr>
            <p:ph type="dt" sz="half" idx="10"/>
          </p:nvPr>
        </p:nvSpPr>
        <p:spPr>
          <a:xfrm>
            <a:off x="11142" y="6492875"/>
            <a:ext cx="3046689"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sp>
        <p:nvSpPr>
          <p:cNvPr id="23" name="Marcador de Posição do Rodapé 22">
            <a:extLst>
              <a:ext uri="{FF2B5EF4-FFF2-40B4-BE49-F238E27FC236}">
                <a16:creationId xmlns:a16="http://schemas.microsoft.com/office/drawing/2014/main" id="{A47920A5-EAF6-DA75-8B4A-F91632668DAB}"/>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A7691BC1-A268-681A-BC03-373044F3902B}"/>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18</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ítulo 1">
            <a:extLst>
              <a:ext uri="{FF2B5EF4-FFF2-40B4-BE49-F238E27FC236}">
                <a16:creationId xmlns:a16="http://schemas.microsoft.com/office/drawing/2014/main" id="{D1E9A26D-5F08-3189-2DEF-486828EF3DA5}"/>
              </a:ext>
            </a:extLst>
          </p:cNvPr>
          <p:cNvSpPr txBox="1">
            <a:spLocks/>
          </p:cNvSpPr>
          <p:nvPr/>
        </p:nvSpPr>
        <p:spPr>
          <a:xfrm>
            <a:off x="3057832" y="2675900"/>
            <a:ext cx="6076336" cy="1506199"/>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PT" sz="12800" dirty="0" err="1">
                <a:latin typeface="Bahnschrift SemiBold Condensed" panose="020B0502040204020203" pitchFamily="34" charset="0"/>
              </a:rPr>
              <a:t>Questions</a:t>
            </a:r>
            <a:r>
              <a:rPr lang="pt-PT" sz="12800" dirty="0">
                <a:latin typeface="Bahnschrift SemiBold Condensed" panose="020B0502040204020203" pitchFamily="34" charset="0"/>
              </a:rPr>
              <a:t>?</a:t>
            </a:r>
            <a:endParaRPr lang="pt-PT" sz="5000" dirty="0">
              <a:latin typeface="Bahnschrift SemiBold Condensed" panose="020B0502040204020203" pitchFamily="34" charset="0"/>
            </a:endParaRPr>
          </a:p>
        </p:txBody>
      </p:sp>
      <p:grpSp>
        <p:nvGrpSpPr>
          <p:cNvPr id="8" name="Agrupar 7">
            <a:extLst>
              <a:ext uri="{FF2B5EF4-FFF2-40B4-BE49-F238E27FC236}">
                <a16:creationId xmlns:a16="http://schemas.microsoft.com/office/drawing/2014/main" id="{3184C1C2-E7FC-5136-874C-5A2D6734D555}"/>
              </a:ext>
            </a:extLst>
          </p:cNvPr>
          <p:cNvGrpSpPr/>
          <p:nvPr/>
        </p:nvGrpSpPr>
        <p:grpSpPr>
          <a:xfrm>
            <a:off x="696000" y="5297134"/>
            <a:ext cx="10800000" cy="161410"/>
            <a:chOff x="840780" y="816915"/>
            <a:chExt cx="10800000" cy="161410"/>
          </a:xfrm>
        </p:grpSpPr>
        <p:cxnSp>
          <p:nvCxnSpPr>
            <p:cNvPr id="10" name="Conexão reta 9">
              <a:extLst>
                <a:ext uri="{FF2B5EF4-FFF2-40B4-BE49-F238E27FC236}">
                  <a16:creationId xmlns:a16="http://schemas.microsoft.com/office/drawing/2014/main" id="{1CA23176-15F7-D1C2-CA91-882DBA78FE10}"/>
                </a:ext>
              </a:extLst>
            </p:cNvPr>
            <p:cNvCxnSpPr>
              <a:cxnSpLocks/>
            </p:cNvCxnSpPr>
            <p:nvPr/>
          </p:nvCxnSpPr>
          <p:spPr>
            <a:xfrm>
              <a:off x="840780" y="816915"/>
              <a:ext cx="1080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exão reta 10">
              <a:extLst>
                <a:ext uri="{FF2B5EF4-FFF2-40B4-BE49-F238E27FC236}">
                  <a16:creationId xmlns:a16="http://schemas.microsoft.com/office/drawing/2014/main" id="{D74F3E0E-F70A-D18F-71C3-81658A4BDEF0}"/>
                </a:ext>
              </a:extLst>
            </p:cNvPr>
            <p:cNvCxnSpPr>
              <a:cxnSpLocks/>
            </p:cNvCxnSpPr>
            <p:nvPr/>
          </p:nvCxnSpPr>
          <p:spPr>
            <a:xfrm>
              <a:off x="2280780" y="978325"/>
              <a:ext cx="792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2" name="Agrupar 11">
            <a:extLst>
              <a:ext uri="{FF2B5EF4-FFF2-40B4-BE49-F238E27FC236}">
                <a16:creationId xmlns:a16="http://schemas.microsoft.com/office/drawing/2014/main" id="{4E3A15A8-24E3-4C54-4087-7A704E996CB1}"/>
              </a:ext>
            </a:extLst>
          </p:cNvPr>
          <p:cNvGrpSpPr/>
          <p:nvPr/>
        </p:nvGrpSpPr>
        <p:grpSpPr>
          <a:xfrm flipV="1">
            <a:off x="696000" y="1399455"/>
            <a:ext cx="10800000" cy="161410"/>
            <a:chOff x="840780" y="816915"/>
            <a:chExt cx="10800000" cy="161410"/>
          </a:xfrm>
        </p:grpSpPr>
        <p:cxnSp>
          <p:nvCxnSpPr>
            <p:cNvPr id="13" name="Conexão reta 12">
              <a:extLst>
                <a:ext uri="{FF2B5EF4-FFF2-40B4-BE49-F238E27FC236}">
                  <a16:creationId xmlns:a16="http://schemas.microsoft.com/office/drawing/2014/main" id="{331D0D8F-B8BD-F543-AEBA-64F1ADC4D6EB}"/>
                </a:ext>
              </a:extLst>
            </p:cNvPr>
            <p:cNvCxnSpPr>
              <a:cxnSpLocks/>
            </p:cNvCxnSpPr>
            <p:nvPr/>
          </p:nvCxnSpPr>
          <p:spPr>
            <a:xfrm>
              <a:off x="840780" y="816915"/>
              <a:ext cx="1080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Conexão reta 13">
              <a:extLst>
                <a:ext uri="{FF2B5EF4-FFF2-40B4-BE49-F238E27FC236}">
                  <a16:creationId xmlns:a16="http://schemas.microsoft.com/office/drawing/2014/main" id="{3FE95F33-30FF-B93B-8AF2-D8D41CE4E6FB}"/>
                </a:ext>
              </a:extLst>
            </p:cNvPr>
            <p:cNvCxnSpPr>
              <a:cxnSpLocks/>
            </p:cNvCxnSpPr>
            <p:nvPr/>
          </p:nvCxnSpPr>
          <p:spPr>
            <a:xfrm>
              <a:off x="2280780" y="978325"/>
              <a:ext cx="792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80096117"/>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DF9C-270C-1B77-A582-E38677EC07A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C9D9D2B-7F90-EC8B-21C1-FB34ABF6B39A}"/>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Time of flight techniques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D312E7D5-F854-135B-0C34-2EB118B9765B}"/>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7BE80763-6A9F-1B44-37DF-449CAF552404}"/>
              </a:ext>
            </a:extLst>
          </p:cNvPr>
          <p:cNvSpPr>
            <a:spLocks noGrp="1"/>
          </p:cNvSpPr>
          <p:nvPr>
            <p:ph type="dt" sz="half" idx="10"/>
          </p:nvPr>
        </p:nvSpPr>
        <p:spPr>
          <a:xfrm>
            <a:off x="11143" y="6492875"/>
            <a:ext cx="2604238"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5F72657E-DFF3-0F56-D6A2-92B60EF87F9A}"/>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31D3DD0D-0CA2-B91E-FD7C-08CA3B858850}"/>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43EF6825-FC2C-C07C-8D2A-9626FB625961}"/>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5F1448DC-69F7-258A-8E59-E7966B65B6F5}"/>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19</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F392C3B6-6BBC-CE52-4A7D-34294CAD3B0E}"/>
                  </a:ext>
                </a:extLst>
              </p:cNvPr>
              <p:cNvSpPr txBox="1"/>
              <p:nvPr/>
            </p:nvSpPr>
            <p:spPr>
              <a:xfrm>
                <a:off x="696000" y="979410"/>
                <a:ext cx="7626198" cy="3115405"/>
              </a:xfrm>
              <a:prstGeom prst="rect">
                <a:avLst/>
              </a:prstGeom>
              <a:noFill/>
            </p:spPr>
            <p:txBody>
              <a:bodyPr wrap="square" rtlCol="0">
                <a:spAutoFit/>
              </a:bodyPr>
              <a:lstStyle/>
              <a:p>
                <a:pPr>
                  <a:lnSpc>
                    <a:spcPct val="150000"/>
                  </a:lnSpc>
                </a:pPr>
                <a:r>
                  <a:rPr lang="en-US" b="1" dirty="0">
                    <a:latin typeface="Bahnschrift SemiCondensed" panose="020B0502040204020203" pitchFamily="34" charset="0"/>
                  </a:rPr>
                  <a:t>Time to energy conversion</a:t>
                </a:r>
              </a:p>
              <a:p>
                <a:pPr>
                  <a:lnSpc>
                    <a:spcPct val="150000"/>
                  </a:lnSpc>
                </a:pPr>
                <a:r>
                  <a:rPr lang="pt-PT" sz="2000" b="0" dirty="0"/>
                  <a:t>	</a:t>
                </a:r>
                <a14:m>
                  <m:oMath xmlns:m="http://schemas.openxmlformats.org/officeDocument/2006/math">
                    <m:sSub>
                      <m:sSubPr>
                        <m:ctrlPr>
                          <a:rPr lang="pt-PT" sz="2200" b="0" i="1" smtClean="0">
                            <a:latin typeface="Cambria Math" panose="02040503050406030204" pitchFamily="18" charset="0"/>
                          </a:rPr>
                        </m:ctrlPr>
                      </m:sSubPr>
                      <m:e>
                        <m:r>
                          <a:rPr lang="pt-PT" sz="2200" b="0" i="1" smtClean="0">
                            <a:latin typeface="Cambria Math" panose="02040503050406030204" pitchFamily="18" charset="0"/>
                          </a:rPr>
                          <m:t>𝑣</m:t>
                        </m:r>
                      </m:e>
                      <m:sub>
                        <m:r>
                          <a:rPr lang="pt-PT" sz="2200" b="0" i="1" smtClean="0">
                            <a:latin typeface="Cambria Math" panose="02040503050406030204" pitchFamily="18" charset="0"/>
                          </a:rPr>
                          <m:t>𝑝</m:t>
                        </m:r>
                      </m:sub>
                    </m:sSub>
                    <m:r>
                      <a:rPr lang="pt-PT" sz="2200" b="0" i="1" smtClean="0">
                        <a:latin typeface="Cambria Math" panose="02040503050406030204" pitchFamily="18" charset="0"/>
                      </a:rPr>
                      <m:t>=</m:t>
                    </m:r>
                    <m:f>
                      <m:fPr>
                        <m:ctrlPr>
                          <a:rPr lang="pt-PT" sz="2200" b="0" i="1" smtClean="0">
                            <a:latin typeface="Cambria Math" panose="02040503050406030204" pitchFamily="18" charset="0"/>
                          </a:rPr>
                        </m:ctrlPr>
                      </m:fPr>
                      <m:num>
                        <m:r>
                          <a:rPr lang="pt-PT" sz="2200" b="0" i="1" smtClean="0">
                            <a:latin typeface="Cambria Math" panose="02040503050406030204" pitchFamily="18" charset="0"/>
                          </a:rPr>
                          <m:t>𝐿</m:t>
                        </m:r>
                      </m:num>
                      <m:den>
                        <m:r>
                          <m:rPr>
                            <m:sty m:val="p"/>
                          </m:rPr>
                          <a:rPr lang="el-GR" sz="2200" b="0" i="1" smtClean="0">
                            <a:latin typeface="Cambria Math" panose="02040503050406030204" pitchFamily="18" charset="0"/>
                            <a:ea typeface="Cambria Math" panose="02040503050406030204" pitchFamily="18" charset="0"/>
                          </a:rPr>
                          <m:t>Δ</m:t>
                        </m:r>
                        <m:r>
                          <a:rPr lang="pt-PT" sz="2200" b="0" i="1" smtClean="0">
                            <a:latin typeface="Cambria Math" panose="02040503050406030204" pitchFamily="18" charset="0"/>
                            <a:ea typeface="Cambria Math" panose="02040503050406030204" pitchFamily="18" charset="0"/>
                          </a:rPr>
                          <m:t>𝑡</m:t>
                        </m:r>
                      </m:den>
                    </m:f>
                    <m:r>
                      <a:rPr lang="pt-PT" sz="2200" b="0" i="1" smtClean="0">
                        <a:latin typeface="Cambria Math" panose="02040503050406030204" pitchFamily="18" charset="0"/>
                      </a:rPr>
                      <m:t>=</m:t>
                    </m:r>
                    <m:f>
                      <m:fPr>
                        <m:ctrlPr>
                          <a:rPr lang="pt-PT" sz="2200" b="0" i="1" smtClean="0">
                            <a:latin typeface="Cambria Math" panose="02040503050406030204" pitchFamily="18" charset="0"/>
                          </a:rPr>
                        </m:ctrlPr>
                      </m:fPr>
                      <m:num>
                        <m:r>
                          <a:rPr lang="pt-PT" sz="2200" b="0" i="1" smtClean="0">
                            <a:latin typeface="Cambria Math" panose="02040503050406030204" pitchFamily="18" charset="0"/>
                          </a:rPr>
                          <m:t>𝐿</m:t>
                        </m:r>
                      </m:num>
                      <m:den>
                        <m:sSub>
                          <m:sSubPr>
                            <m:ctrlPr>
                              <a:rPr lang="pt-PT" sz="2200" b="0" i="1" smtClean="0">
                                <a:latin typeface="Cambria Math" panose="02040503050406030204" pitchFamily="18" charset="0"/>
                              </a:rPr>
                            </m:ctrlPr>
                          </m:sSubPr>
                          <m:e>
                            <m:r>
                              <a:rPr lang="pt-PT" sz="2200" b="0" i="1" smtClean="0">
                                <a:latin typeface="Cambria Math" panose="02040503050406030204" pitchFamily="18" charset="0"/>
                              </a:rPr>
                              <m:t>𝑡</m:t>
                            </m:r>
                          </m:e>
                          <m:sub>
                            <m:r>
                              <a:rPr lang="pt-PT" sz="2200" b="0" i="1" smtClean="0">
                                <a:latin typeface="Cambria Math" panose="02040503050406030204" pitchFamily="18" charset="0"/>
                              </a:rPr>
                              <m:t>𝑝</m:t>
                            </m:r>
                          </m:sub>
                        </m:sSub>
                        <m:r>
                          <a:rPr lang="pt-PT" sz="2200" b="0" i="1" smtClean="0">
                            <a:latin typeface="Cambria Math" panose="02040503050406030204" pitchFamily="18" charset="0"/>
                          </a:rPr>
                          <m:t>+</m:t>
                        </m:r>
                        <m:r>
                          <a:rPr lang="pt-PT" sz="2200" b="0" i="1" smtClean="0">
                            <a:latin typeface="Cambria Math" panose="02040503050406030204" pitchFamily="18" charset="0"/>
                          </a:rPr>
                          <m:t>𝐿</m:t>
                        </m:r>
                        <m:r>
                          <a:rPr lang="pt-PT" sz="2200" b="0" i="1" smtClean="0">
                            <a:latin typeface="Cambria Math" panose="02040503050406030204" pitchFamily="18" charset="0"/>
                          </a:rPr>
                          <m:t>/</m:t>
                        </m:r>
                        <m:r>
                          <a:rPr lang="pt-PT" sz="2200" b="0" i="1" smtClean="0">
                            <a:latin typeface="Cambria Math" panose="02040503050406030204" pitchFamily="18" charset="0"/>
                          </a:rPr>
                          <m:t>𝑐</m:t>
                        </m:r>
                      </m:den>
                    </m:f>
                    <m:r>
                      <a:rPr lang="pt-PT" sz="2200" b="0" i="1" smtClean="0">
                        <a:latin typeface="Cambria Math" panose="02040503050406030204" pitchFamily="18" charset="0"/>
                        <a:ea typeface="Cambria Math" panose="02040503050406030204" pitchFamily="18" charset="0"/>
                      </a:rPr>
                      <m:t>⟹</m:t>
                    </m:r>
                    <m:sSub>
                      <m:sSubPr>
                        <m:ctrlPr>
                          <a:rPr lang="pt-PT" sz="2200" b="0" i="1" smtClean="0">
                            <a:latin typeface="Cambria Math" panose="02040503050406030204" pitchFamily="18" charset="0"/>
                          </a:rPr>
                        </m:ctrlPr>
                      </m:sSubPr>
                      <m:e>
                        <m:r>
                          <a:rPr lang="pt-PT" sz="2200" b="0" i="1" smtClean="0">
                            <a:latin typeface="Cambria Math" panose="02040503050406030204" pitchFamily="18" charset="0"/>
                          </a:rPr>
                          <m:t>𝐸</m:t>
                        </m:r>
                      </m:e>
                      <m:sub>
                        <m:r>
                          <m:rPr>
                            <m:sty m:val="p"/>
                          </m:rPr>
                          <a:rPr lang="pt-PT" sz="2200" b="0" i="0" smtClean="0">
                            <a:latin typeface="Cambria Math" panose="02040503050406030204" pitchFamily="18" charset="0"/>
                          </a:rPr>
                          <m:t>proton</m:t>
                        </m:r>
                      </m:sub>
                    </m:sSub>
                    <m:r>
                      <a:rPr lang="pt-PT" sz="2200" b="0" i="1" smtClean="0">
                        <a:latin typeface="Cambria Math" panose="02040503050406030204" pitchFamily="18" charset="0"/>
                      </a:rPr>
                      <m:t>=</m:t>
                    </m:r>
                    <m:f>
                      <m:fPr>
                        <m:ctrlPr>
                          <a:rPr lang="pt-PT" sz="2200" b="0" i="1" smtClean="0">
                            <a:latin typeface="Cambria Math" panose="02040503050406030204" pitchFamily="18" charset="0"/>
                          </a:rPr>
                        </m:ctrlPr>
                      </m:fPr>
                      <m:num>
                        <m:sSub>
                          <m:sSubPr>
                            <m:ctrlPr>
                              <a:rPr lang="pt-PT" sz="2200" b="0" i="1" smtClean="0">
                                <a:latin typeface="Cambria Math" panose="02040503050406030204" pitchFamily="18" charset="0"/>
                              </a:rPr>
                            </m:ctrlPr>
                          </m:sSubPr>
                          <m:e>
                            <m:r>
                              <a:rPr lang="pt-PT" sz="2200" b="0" i="1" smtClean="0">
                                <a:latin typeface="Cambria Math" panose="02040503050406030204" pitchFamily="18" charset="0"/>
                              </a:rPr>
                              <m:t>𝑚</m:t>
                            </m:r>
                          </m:e>
                          <m:sub>
                            <m:r>
                              <a:rPr lang="pt-PT" sz="2200" b="0" i="1" smtClean="0">
                                <a:latin typeface="Cambria Math" panose="02040503050406030204" pitchFamily="18" charset="0"/>
                              </a:rPr>
                              <m:t>𝑝</m:t>
                            </m:r>
                          </m:sub>
                        </m:sSub>
                      </m:num>
                      <m:den>
                        <m:r>
                          <a:rPr lang="pt-PT" sz="2200" b="0" i="1" smtClean="0">
                            <a:latin typeface="Cambria Math" panose="02040503050406030204" pitchFamily="18" charset="0"/>
                          </a:rPr>
                          <m:t>2</m:t>
                        </m:r>
                      </m:den>
                    </m:f>
                    <m:sSubSup>
                      <m:sSubSupPr>
                        <m:ctrlPr>
                          <a:rPr lang="pt-PT" sz="2200" b="0" i="1" smtClean="0">
                            <a:latin typeface="Cambria Math" panose="02040503050406030204" pitchFamily="18" charset="0"/>
                          </a:rPr>
                        </m:ctrlPr>
                      </m:sSubSupPr>
                      <m:e>
                        <m:r>
                          <a:rPr lang="pt-PT" sz="2200" b="0" i="1" smtClean="0">
                            <a:latin typeface="Cambria Math" panose="02040503050406030204" pitchFamily="18" charset="0"/>
                          </a:rPr>
                          <m:t>𝑣</m:t>
                        </m:r>
                      </m:e>
                      <m:sub>
                        <m:r>
                          <a:rPr lang="pt-PT" sz="2200" b="0" i="1" smtClean="0">
                            <a:latin typeface="Cambria Math" panose="02040503050406030204" pitchFamily="18" charset="0"/>
                          </a:rPr>
                          <m:t>𝑝</m:t>
                        </m:r>
                      </m:sub>
                      <m:sup>
                        <m:r>
                          <a:rPr lang="pt-PT" sz="2200" b="0" i="1" smtClean="0">
                            <a:latin typeface="Cambria Math" panose="02040503050406030204" pitchFamily="18" charset="0"/>
                          </a:rPr>
                          <m:t>2</m:t>
                        </m:r>
                      </m:sup>
                    </m:sSubSup>
                    <m:r>
                      <a:rPr lang="pt-PT" sz="2200" b="0" i="1" smtClean="0">
                        <a:latin typeface="Cambria Math" panose="02040503050406030204" pitchFamily="18" charset="0"/>
                      </a:rPr>
                      <m:t>=</m:t>
                    </m:r>
                    <m:f>
                      <m:fPr>
                        <m:ctrlPr>
                          <a:rPr lang="pt-PT" sz="2200" b="0" i="1" smtClean="0">
                            <a:latin typeface="Cambria Math" panose="02040503050406030204" pitchFamily="18" charset="0"/>
                          </a:rPr>
                        </m:ctrlPr>
                      </m:fPr>
                      <m:num>
                        <m:sSub>
                          <m:sSubPr>
                            <m:ctrlPr>
                              <a:rPr lang="pt-PT" sz="2200" b="0" i="1" smtClean="0">
                                <a:latin typeface="Cambria Math" panose="02040503050406030204" pitchFamily="18" charset="0"/>
                              </a:rPr>
                            </m:ctrlPr>
                          </m:sSubPr>
                          <m:e>
                            <m:r>
                              <a:rPr lang="pt-PT" sz="2200" b="0" i="1" smtClean="0">
                                <a:latin typeface="Cambria Math" panose="02040503050406030204" pitchFamily="18" charset="0"/>
                              </a:rPr>
                              <m:t>𝑚</m:t>
                            </m:r>
                          </m:e>
                          <m:sub>
                            <m:r>
                              <a:rPr lang="pt-PT" sz="2200" b="0" i="1" smtClean="0">
                                <a:latin typeface="Cambria Math" panose="02040503050406030204" pitchFamily="18" charset="0"/>
                              </a:rPr>
                              <m:t>𝑝</m:t>
                            </m:r>
                          </m:sub>
                        </m:sSub>
                      </m:num>
                      <m:den>
                        <m:r>
                          <a:rPr lang="pt-PT" sz="2200" b="0" i="1" smtClean="0">
                            <a:latin typeface="Cambria Math" panose="02040503050406030204" pitchFamily="18" charset="0"/>
                          </a:rPr>
                          <m:t>2</m:t>
                        </m:r>
                      </m:den>
                    </m:f>
                    <m:sSup>
                      <m:sSupPr>
                        <m:ctrlPr>
                          <a:rPr lang="pt-PT" sz="2200" b="0" i="1" smtClean="0">
                            <a:latin typeface="Cambria Math" panose="02040503050406030204" pitchFamily="18" charset="0"/>
                          </a:rPr>
                        </m:ctrlPr>
                      </m:sSupPr>
                      <m:e>
                        <m:d>
                          <m:dPr>
                            <m:ctrlPr>
                              <a:rPr lang="pt-PT" sz="2200" b="0" i="1" smtClean="0">
                                <a:latin typeface="Cambria Math" panose="02040503050406030204" pitchFamily="18" charset="0"/>
                              </a:rPr>
                            </m:ctrlPr>
                          </m:dPr>
                          <m:e>
                            <m:f>
                              <m:fPr>
                                <m:ctrlPr>
                                  <a:rPr lang="pt-PT" sz="2200" i="1">
                                    <a:latin typeface="Cambria Math" panose="02040503050406030204" pitchFamily="18" charset="0"/>
                                  </a:rPr>
                                </m:ctrlPr>
                              </m:fPr>
                              <m:num>
                                <m:r>
                                  <a:rPr lang="pt-PT" sz="2200" i="1">
                                    <a:latin typeface="Cambria Math" panose="02040503050406030204" pitchFamily="18" charset="0"/>
                                  </a:rPr>
                                  <m:t>𝐿</m:t>
                                </m:r>
                              </m:num>
                              <m:den>
                                <m:sSub>
                                  <m:sSubPr>
                                    <m:ctrlPr>
                                      <a:rPr lang="pt-PT" sz="2200" i="1">
                                        <a:latin typeface="Cambria Math" panose="02040503050406030204" pitchFamily="18" charset="0"/>
                                      </a:rPr>
                                    </m:ctrlPr>
                                  </m:sSubPr>
                                  <m:e>
                                    <m:r>
                                      <a:rPr lang="pt-PT" sz="2200" i="1">
                                        <a:latin typeface="Cambria Math" panose="02040503050406030204" pitchFamily="18" charset="0"/>
                                      </a:rPr>
                                      <m:t>𝑡</m:t>
                                    </m:r>
                                  </m:e>
                                  <m:sub>
                                    <m:r>
                                      <a:rPr lang="pt-PT" sz="2200" i="1">
                                        <a:latin typeface="Cambria Math" panose="02040503050406030204" pitchFamily="18" charset="0"/>
                                      </a:rPr>
                                      <m:t>𝑝</m:t>
                                    </m:r>
                                  </m:sub>
                                </m:sSub>
                                <m:r>
                                  <a:rPr lang="pt-PT" sz="2200" i="1">
                                    <a:latin typeface="Cambria Math" panose="02040503050406030204" pitchFamily="18" charset="0"/>
                                  </a:rPr>
                                  <m:t>+</m:t>
                                </m:r>
                                <m:r>
                                  <a:rPr lang="pt-PT" sz="2200" b="0" i="1" smtClean="0">
                                    <a:latin typeface="Cambria Math" panose="02040503050406030204" pitchFamily="18" charset="0"/>
                                  </a:rPr>
                                  <m:t>𝐿</m:t>
                                </m:r>
                                <m:r>
                                  <a:rPr lang="pt-PT" sz="2200" b="0" i="1" smtClean="0">
                                    <a:latin typeface="Cambria Math" panose="02040503050406030204" pitchFamily="18" charset="0"/>
                                  </a:rPr>
                                  <m:t>/</m:t>
                                </m:r>
                                <m:r>
                                  <a:rPr lang="pt-PT" sz="2200" b="0" i="1" smtClean="0">
                                    <a:latin typeface="Cambria Math" panose="02040503050406030204" pitchFamily="18" charset="0"/>
                                  </a:rPr>
                                  <m:t>𝑐</m:t>
                                </m:r>
                              </m:den>
                            </m:f>
                          </m:e>
                        </m:d>
                      </m:e>
                      <m:sup>
                        <m:r>
                          <a:rPr lang="pt-PT" sz="2200" b="0" i="1" smtClean="0">
                            <a:latin typeface="Cambria Math" panose="02040503050406030204" pitchFamily="18" charset="0"/>
                          </a:rPr>
                          <m:t>2</m:t>
                        </m:r>
                      </m:sup>
                    </m:sSup>
                  </m:oMath>
                </a14:m>
                <a:endParaRPr lang="en-US" sz="2200" dirty="0">
                  <a:latin typeface="Bahnschrift SemiCondensed" panose="020B0502040204020203" pitchFamily="34" charset="0"/>
                </a:endParaRPr>
              </a:p>
              <a:p>
                <a:pPr>
                  <a:lnSpc>
                    <a:spcPct val="150000"/>
                  </a:lnSpc>
                </a:pPr>
                <a:endParaRPr lang="en-US" dirty="0">
                  <a:latin typeface="Bahnschrift SemiCondensed" panose="020B0502040204020203" pitchFamily="34" charset="0"/>
                </a:endParaRPr>
              </a:p>
              <a:p>
                <a:pPr>
                  <a:lnSpc>
                    <a:spcPct val="150000"/>
                  </a:lnSpc>
                </a:pPr>
                <a:r>
                  <a:rPr lang="en-US" b="1" dirty="0">
                    <a:latin typeface="Bahnschrift SemiCondensed" panose="020B0502040204020203" pitchFamily="34" charset="0"/>
                  </a:rPr>
                  <a:t>Signal to ion flux conversion</a:t>
                </a:r>
              </a:p>
              <a:p>
                <a:pPr>
                  <a:lnSpc>
                    <a:spcPct val="150000"/>
                  </a:lnSpc>
                </a:pPr>
                <a:r>
                  <a:rPr lang="en-GB" dirty="0"/>
                  <a:t>	</a:t>
                </a:r>
                <a14:m>
                  <m:oMath xmlns:m="http://schemas.openxmlformats.org/officeDocument/2006/math">
                    <m:sSub>
                      <m:sSubPr>
                        <m:ctrlPr>
                          <a:rPr lang="en-GB" sz="2200" i="1" smtClean="0">
                            <a:latin typeface="Cambria Math" panose="02040503050406030204" pitchFamily="18" charset="0"/>
                          </a:rPr>
                        </m:ctrlPr>
                      </m:sSubPr>
                      <m:e>
                        <m:r>
                          <a:rPr lang="pt-PT" sz="2200" b="0" i="1" smtClean="0">
                            <a:latin typeface="Cambria Math" panose="02040503050406030204" pitchFamily="18" charset="0"/>
                          </a:rPr>
                          <m:t>𝑁</m:t>
                        </m:r>
                      </m:e>
                      <m:sub>
                        <m:r>
                          <a:rPr lang="pt-PT" sz="2200" b="0" i="1" smtClean="0">
                            <a:latin typeface="Cambria Math" panose="02040503050406030204" pitchFamily="18" charset="0"/>
                          </a:rPr>
                          <m:t>𝑖</m:t>
                        </m:r>
                      </m:sub>
                    </m:sSub>
                    <m:r>
                      <a:rPr lang="pt-PT" sz="2200" b="0" i="1" smtClean="0">
                        <a:latin typeface="Cambria Math" panose="02040503050406030204" pitchFamily="18" charset="0"/>
                      </a:rPr>
                      <m:t>=</m:t>
                    </m:r>
                    <m:f>
                      <m:fPr>
                        <m:ctrlPr>
                          <a:rPr lang="pt-PT" sz="2200" b="0" i="1" smtClean="0">
                            <a:latin typeface="Cambria Math" panose="02040503050406030204" pitchFamily="18" charset="0"/>
                          </a:rPr>
                        </m:ctrlPr>
                      </m:fPr>
                      <m:num>
                        <m:sSub>
                          <m:sSubPr>
                            <m:ctrlPr>
                              <a:rPr lang="pt-PT" sz="2200" b="0" i="1" smtClean="0">
                                <a:latin typeface="Cambria Math" panose="02040503050406030204" pitchFamily="18" charset="0"/>
                              </a:rPr>
                            </m:ctrlPr>
                          </m:sSubPr>
                          <m:e>
                            <m:r>
                              <a:rPr lang="pt-PT" sz="2200" b="0" i="1" smtClean="0">
                                <a:latin typeface="Cambria Math" panose="02040503050406030204" pitchFamily="18" charset="0"/>
                              </a:rPr>
                              <m:t>𝑉</m:t>
                            </m:r>
                          </m:e>
                          <m:sub>
                            <m:r>
                              <a:rPr lang="pt-PT" sz="2200" b="0" i="1" smtClean="0">
                                <a:latin typeface="Cambria Math" panose="02040503050406030204" pitchFamily="18" charset="0"/>
                              </a:rPr>
                              <m:t>𝑖</m:t>
                            </m:r>
                          </m:sub>
                        </m:sSub>
                      </m:num>
                      <m:den>
                        <m:r>
                          <a:rPr lang="pt-PT" sz="2200" b="0" i="1" smtClean="0">
                            <a:latin typeface="Cambria Math" panose="02040503050406030204" pitchFamily="18" charset="0"/>
                          </a:rPr>
                          <m:t>𝑚</m:t>
                        </m:r>
                        <m:r>
                          <a:rPr lang="pt-PT" sz="2200" b="0" i="1" smtClean="0">
                            <a:latin typeface="Cambria Math" panose="02040503050406030204" pitchFamily="18" charset="0"/>
                          </a:rPr>
                          <m:t>−</m:t>
                        </m:r>
                        <m:r>
                          <a:rPr lang="pt-PT" sz="2200" b="0" i="1" smtClean="0">
                            <a:latin typeface="Cambria Math" panose="02040503050406030204" pitchFamily="18" charset="0"/>
                            <a:ea typeface="Cambria Math" panose="02040503050406030204" pitchFamily="18" charset="0"/>
                          </a:rPr>
                          <m:t>𝛼</m:t>
                        </m:r>
                        <m:sSub>
                          <m:sSubPr>
                            <m:ctrlPr>
                              <a:rPr lang="pt-PT" sz="2200" i="1">
                                <a:latin typeface="Cambria Math" panose="02040503050406030204" pitchFamily="18" charset="0"/>
                              </a:rPr>
                            </m:ctrlPr>
                          </m:sSubPr>
                          <m:e>
                            <m:r>
                              <a:rPr lang="pt-PT" sz="2200" i="1">
                                <a:latin typeface="Cambria Math" panose="02040503050406030204" pitchFamily="18" charset="0"/>
                              </a:rPr>
                              <m:t>𝑉</m:t>
                            </m:r>
                          </m:e>
                          <m:sub>
                            <m:r>
                              <a:rPr lang="pt-PT" sz="2200" i="1">
                                <a:latin typeface="Cambria Math" panose="02040503050406030204" pitchFamily="18" charset="0"/>
                              </a:rPr>
                              <m:t>𝑖</m:t>
                            </m:r>
                          </m:sub>
                        </m:sSub>
                      </m:den>
                    </m:f>
                    <m:r>
                      <a:rPr lang="pt-PT" sz="2200" b="0" i="1" smtClean="0">
                        <a:latin typeface="Cambria Math" panose="02040503050406030204" pitchFamily="18" charset="0"/>
                        <a:ea typeface="Cambria Math" panose="02040503050406030204" pitchFamily="18" charset="0"/>
                      </a:rPr>
                      <m:t>∙</m:t>
                    </m:r>
                    <m:f>
                      <m:fPr>
                        <m:ctrlPr>
                          <a:rPr lang="pt-PT" sz="2200" b="0" i="1" smtClean="0">
                            <a:latin typeface="Cambria Math" panose="02040503050406030204" pitchFamily="18" charset="0"/>
                          </a:rPr>
                        </m:ctrlPr>
                      </m:fPr>
                      <m:num>
                        <m:r>
                          <a:rPr lang="pt-PT" sz="2200" b="0" i="1" smtClean="0">
                            <a:latin typeface="Cambria Math" panose="02040503050406030204" pitchFamily="18" charset="0"/>
                          </a:rPr>
                          <m:t>1</m:t>
                        </m:r>
                      </m:num>
                      <m:den>
                        <m:sSub>
                          <m:sSubPr>
                            <m:ctrlPr>
                              <a:rPr lang="pt-PT" sz="2200" i="1">
                                <a:latin typeface="Cambria Math" panose="02040503050406030204" pitchFamily="18" charset="0"/>
                              </a:rPr>
                            </m:ctrlPr>
                          </m:sSubPr>
                          <m:e>
                            <m:r>
                              <a:rPr lang="pt-PT" sz="2200" b="0" i="1" smtClean="0">
                                <a:latin typeface="Cambria Math" panose="02040503050406030204" pitchFamily="18" charset="0"/>
                              </a:rPr>
                              <m:t>𝐸</m:t>
                            </m:r>
                          </m:e>
                          <m:sub>
                            <m:r>
                              <a:rPr lang="pt-PT" sz="2200" i="1">
                                <a:latin typeface="Cambria Math" panose="02040503050406030204" pitchFamily="18" charset="0"/>
                              </a:rPr>
                              <m:t>𝑖</m:t>
                            </m:r>
                          </m:sub>
                        </m:sSub>
                        <m:sSub>
                          <m:sSubPr>
                            <m:ctrlPr>
                              <a:rPr lang="pt-PT" sz="2200" i="1">
                                <a:latin typeface="Cambria Math" panose="02040503050406030204" pitchFamily="18" charset="0"/>
                              </a:rPr>
                            </m:ctrlPr>
                          </m:sSubPr>
                          <m:e>
                            <m:r>
                              <m:rPr>
                                <m:sty m:val="p"/>
                              </m:rPr>
                              <a:rPr lang="el-GR" sz="2200" i="1" smtClean="0">
                                <a:latin typeface="Cambria Math" panose="02040503050406030204" pitchFamily="18" charset="0"/>
                                <a:ea typeface="Cambria Math" panose="02040503050406030204" pitchFamily="18" charset="0"/>
                              </a:rPr>
                              <m:t>Ω</m:t>
                            </m:r>
                          </m:e>
                          <m:sub>
                            <m:r>
                              <m:rPr>
                                <m:sty m:val="p"/>
                              </m:rPr>
                              <a:rPr lang="pt-PT" sz="2200" b="0" i="0" smtClean="0">
                                <a:latin typeface="Cambria Math" panose="02040503050406030204" pitchFamily="18" charset="0"/>
                              </a:rPr>
                              <m:t>det</m:t>
                            </m:r>
                          </m:sub>
                        </m:sSub>
                      </m:den>
                    </m:f>
                    <m:r>
                      <a:rPr lang="pt-PT" sz="2200" i="1">
                        <a:latin typeface="Cambria Math" panose="02040503050406030204" pitchFamily="18" charset="0"/>
                        <a:ea typeface="Cambria Math" panose="02040503050406030204" pitchFamily="18" charset="0"/>
                      </a:rPr>
                      <m:t>∙</m:t>
                    </m:r>
                    <m:f>
                      <m:fPr>
                        <m:ctrlPr>
                          <a:rPr lang="pt-PT" sz="2200" i="1" smtClean="0">
                            <a:latin typeface="Cambria Math" panose="02040503050406030204" pitchFamily="18" charset="0"/>
                            <a:ea typeface="Cambria Math" panose="02040503050406030204" pitchFamily="18" charset="0"/>
                          </a:rPr>
                        </m:ctrlPr>
                      </m:fPr>
                      <m:num>
                        <m:r>
                          <a:rPr lang="pt-PT" sz="2200" i="1" smtClean="0">
                            <a:latin typeface="Cambria Math" panose="02040503050406030204" pitchFamily="18" charset="0"/>
                            <a:ea typeface="Cambria Math" panose="02040503050406030204" pitchFamily="18" charset="0"/>
                          </a:rPr>
                          <m:t>𝛿</m:t>
                        </m:r>
                        <m:r>
                          <a:rPr lang="pt-PT" sz="2200" b="0" i="1" smtClean="0">
                            <a:latin typeface="Cambria Math" panose="02040503050406030204" pitchFamily="18" charset="0"/>
                            <a:ea typeface="Cambria Math" panose="02040503050406030204" pitchFamily="18" charset="0"/>
                          </a:rPr>
                          <m:t>𝑡</m:t>
                        </m:r>
                      </m:num>
                      <m:den>
                        <m:r>
                          <a:rPr lang="pt-PT" sz="2200" b="0" i="1" smtClean="0">
                            <a:latin typeface="Cambria Math" panose="02040503050406030204" pitchFamily="18" charset="0"/>
                            <a:ea typeface="Cambria Math" panose="02040503050406030204" pitchFamily="18" charset="0"/>
                          </a:rPr>
                          <m:t>100 </m:t>
                        </m:r>
                        <m:r>
                          <m:rPr>
                            <m:sty m:val="p"/>
                          </m:rPr>
                          <a:rPr lang="pt-PT" sz="2200" b="0" i="0" smtClean="0">
                            <a:latin typeface="Cambria Math" panose="02040503050406030204" pitchFamily="18" charset="0"/>
                            <a:ea typeface="Cambria Math" panose="02040503050406030204" pitchFamily="18" charset="0"/>
                          </a:rPr>
                          <m:t>ns</m:t>
                        </m:r>
                      </m:den>
                    </m:f>
                  </m:oMath>
                </a14:m>
                <a:endParaRPr lang="en-GB" sz="2200" dirty="0">
                  <a:latin typeface="Bahnschrift SemiCondensed" panose="020B0502040204020203" pitchFamily="34" charset="0"/>
                </a:endParaRPr>
              </a:p>
            </p:txBody>
          </p:sp>
        </mc:Choice>
        <mc:Fallback xmlns="">
          <p:sp>
            <p:nvSpPr>
              <p:cNvPr id="3" name="CaixaDeTexto 2">
                <a:extLst>
                  <a:ext uri="{FF2B5EF4-FFF2-40B4-BE49-F238E27FC236}">
                    <a16:creationId xmlns:a16="http://schemas.microsoft.com/office/drawing/2014/main" id="{F392C3B6-6BBC-CE52-4A7D-34294CAD3B0E}"/>
                  </a:ext>
                </a:extLst>
              </p:cNvPr>
              <p:cNvSpPr txBox="1">
                <a:spLocks noRot="1" noChangeAspect="1" noMove="1" noResize="1" noEditPoints="1" noAdjustHandles="1" noChangeArrowheads="1" noChangeShapeType="1" noTextEdit="1"/>
              </p:cNvSpPr>
              <p:nvPr/>
            </p:nvSpPr>
            <p:spPr>
              <a:xfrm>
                <a:off x="696000" y="979410"/>
                <a:ext cx="7626198" cy="3115405"/>
              </a:xfrm>
              <a:prstGeom prst="rect">
                <a:avLst/>
              </a:prstGeom>
              <a:blipFill>
                <a:blip r:embed="rId2"/>
                <a:stretch>
                  <a:fillRect l="-639"/>
                </a:stretch>
              </a:blipFill>
            </p:spPr>
            <p:txBody>
              <a:bodyPr/>
              <a:lstStyle/>
              <a:p>
                <a:r>
                  <a:rPr lang="pt-PT">
                    <a:noFill/>
                  </a:rPr>
                  <a:t> </a:t>
                </a:r>
              </a:p>
            </p:txBody>
          </p:sp>
        </mc:Fallback>
      </mc:AlternateContent>
      <p:pic>
        <p:nvPicPr>
          <p:cNvPr id="4" name="Imagem 3">
            <a:extLst>
              <a:ext uri="{FF2B5EF4-FFF2-40B4-BE49-F238E27FC236}">
                <a16:creationId xmlns:a16="http://schemas.microsoft.com/office/drawing/2014/main" id="{11C6DB6D-C7E7-6C30-8F23-AFEFCDD42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470" y="2608685"/>
            <a:ext cx="5608260" cy="3617743"/>
          </a:xfrm>
          <a:prstGeom prst="rect">
            <a:avLst/>
          </a:prstGeom>
        </p:spPr>
      </p:pic>
      <mc:AlternateContent xmlns:mc="http://schemas.openxmlformats.org/markup-compatibility/2006" xmlns:a14="http://schemas.microsoft.com/office/drawing/2010/main">
        <mc:Choice Requires="a14">
          <p:sp>
            <p:nvSpPr>
              <p:cNvPr id="6" name="CaixaDeTexto 5">
                <a:extLst>
                  <a:ext uri="{FF2B5EF4-FFF2-40B4-BE49-F238E27FC236}">
                    <a16:creationId xmlns:a16="http://schemas.microsoft.com/office/drawing/2014/main" id="{9CE34A2F-688F-131B-6BB8-F49047520A44}"/>
                  </a:ext>
                </a:extLst>
              </p:cNvPr>
              <p:cNvSpPr txBox="1"/>
              <p:nvPr/>
            </p:nvSpPr>
            <p:spPr>
              <a:xfrm>
                <a:off x="6616993" y="4260375"/>
                <a:ext cx="1075261" cy="14902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PT" sz="2800" b="1" i="1" smtClean="0">
                              <a:latin typeface="Cambria Math" panose="02040503050406030204" pitchFamily="18" charset="0"/>
                            </a:rPr>
                          </m:ctrlPr>
                        </m:sSubPr>
                        <m:e>
                          <m:r>
                            <a:rPr lang="pt-PT" sz="2800" b="1" i="1" smtClean="0">
                              <a:latin typeface="Cambria Math" panose="02040503050406030204" pitchFamily="18" charset="0"/>
                            </a:rPr>
                            <m:t>𝒕</m:t>
                          </m:r>
                        </m:e>
                        <m:sub>
                          <m:r>
                            <a:rPr lang="pt-PT" sz="2800" b="1">
                              <a:latin typeface="Cambria Math" panose="02040503050406030204" pitchFamily="18" charset="0"/>
                            </a:rPr>
                            <m:t>𝐩𝐞𝐚𝐤</m:t>
                          </m:r>
                        </m:sub>
                      </m:sSub>
                    </m:oMath>
                  </m:oMathPara>
                </a14:m>
                <a:endParaRPr lang="pt-PT" sz="2800"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pt-PT" sz="3200" b="1" i="1" smtClean="0">
                          <a:latin typeface="Cambria Math" panose="02040503050406030204" pitchFamily="18" charset="0"/>
                          <a:ea typeface="Cambria Math" panose="02040503050406030204" pitchFamily="18" charset="0"/>
                        </a:rPr>
                        <m:t>↓</m:t>
                      </m:r>
                    </m:oMath>
                  </m:oMathPara>
                </a14:m>
                <a:endParaRPr lang="pt-PT" sz="3200"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pt-PT" sz="2400" b="1" i="1" smtClean="0">
                              <a:latin typeface="Cambria Math" panose="02040503050406030204" pitchFamily="18" charset="0"/>
                            </a:rPr>
                          </m:ctrlPr>
                        </m:sSubPr>
                        <m:e>
                          <m:r>
                            <a:rPr lang="pt-PT" sz="2400" b="1" i="1" smtClean="0">
                              <a:latin typeface="Cambria Math" panose="02040503050406030204" pitchFamily="18" charset="0"/>
                            </a:rPr>
                            <m:t>𝑬</m:t>
                          </m:r>
                        </m:e>
                        <m:sub>
                          <m:r>
                            <a:rPr lang="pt-PT" sz="2400" b="1" i="0">
                              <a:latin typeface="Cambria Math" panose="02040503050406030204" pitchFamily="18" charset="0"/>
                            </a:rPr>
                            <m:t>𝐩</m:t>
                          </m:r>
                          <m:r>
                            <a:rPr lang="pt-PT" sz="2400" b="1" i="0" smtClean="0">
                              <a:latin typeface="Cambria Math" panose="02040503050406030204" pitchFamily="18" charset="0"/>
                            </a:rPr>
                            <m:t>𝐞𝐚𝐤</m:t>
                          </m:r>
                        </m:sub>
                      </m:sSub>
                    </m:oMath>
                  </m:oMathPara>
                </a14:m>
                <a:endParaRPr lang="pt-PT" sz="2400" b="1" dirty="0"/>
              </a:p>
            </p:txBody>
          </p:sp>
        </mc:Choice>
        <mc:Fallback xmlns="">
          <p:sp>
            <p:nvSpPr>
              <p:cNvPr id="6" name="CaixaDeTexto 5">
                <a:extLst>
                  <a:ext uri="{FF2B5EF4-FFF2-40B4-BE49-F238E27FC236}">
                    <a16:creationId xmlns:a16="http://schemas.microsoft.com/office/drawing/2014/main" id="{9CE34A2F-688F-131B-6BB8-F49047520A44}"/>
                  </a:ext>
                </a:extLst>
              </p:cNvPr>
              <p:cNvSpPr txBox="1">
                <a:spLocks noRot="1" noChangeAspect="1" noMove="1" noResize="1" noEditPoints="1" noAdjustHandles="1" noChangeArrowheads="1" noChangeShapeType="1" noTextEdit="1"/>
              </p:cNvSpPr>
              <p:nvPr/>
            </p:nvSpPr>
            <p:spPr>
              <a:xfrm>
                <a:off x="6616993" y="4260375"/>
                <a:ext cx="1075261" cy="1490216"/>
              </a:xfrm>
              <a:prstGeom prst="rect">
                <a:avLst/>
              </a:prstGeom>
              <a:blipFill>
                <a:blip r:embed="rId4"/>
                <a:stretch>
                  <a:fillRect/>
                </a:stretch>
              </a:blipFill>
            </p:spPr>
            <p:txBody>
              <a:bodyPr/>
              <a:lstStyle/>
              <a:p>
                <a:r>
                  <a:rPr lang="pt-PT">
                    <a:noFill/>
                  </a:rPr>
                  <a:t> </a:t>
                </a:r>
              </a:p>
            </p:txBody>
          </p:sp>
        </mc:Fallback>
      </mc:AlternateContent>
      <p:cxnSp>
        <p:nvCxnSpPr>
          <p:cNvPr id="8" name="Conexão reta 7">
            <a:extLst>
              <a:ext uri="{FF2B5EF4-FFF2-40B4-BE49-F238E27FC236}">
                <a16:creationId xmlns:a16="http://schemas.microsoft.com/office/drawing/2014/main" id="{0AB49C8B-34F3-E795-904A-8B40C0A235F6}"/>
              </a:ext>
            </a:extLst>
          </p:cNvPr>
          <p:cNvCxnSpPr/>
          <p:nvPr/>
        </p:nvCxnSpPr>
        <p:spPr>
          <a:xfrm>
            <a:off x="7581900" y="2608684"/>
            <a:ext cx="0" cy="216000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CaixaDeTexto 10">
            <a:extLst>
              <a:ext uri="{FF2B5EF4-FFF2-40B4-BE49-F238E27FC236}">
                <a16:creationId xmlns:a16="http://schemas.microsoft.com/office/drawing/2014/main" id="{3B04B51F-AED1-A58A-0230-6C3E3947479F}"/>
              </a:ext>
            </a:extLst>
          </p:cNvPr>
          <p:cNvSpPr txBox="1"/>
          <p:nvPr/>
        </p:nvSpPr>
        <p:spPr>
          <a:xfrm>
            <a:off x="1177425" y="4242999"/>
            <a:ext cx="4094466" cy="307777"/>
          </a:xfrm>
          <a:prstGeom prst="rect">
            <a:avLst/>
          </a:prstGeom>
          <a:noFill/>
        </p:spPr>
        <p:txBody>
          <a:bodyPr wrap="square" rtlCol="0">
            <a:spAutoFit/>
          </a:bodyPr>
          <a:lstStyle/>
          <a:p>
            <a:r>
              <a:rPr lang="pt-PT" sz="1400" i="1" u="sng" dirty="0">
                <a:latin typeface="Calibri Light" panose="020F0302020204030204" pitchFamily="34" charset="0"/>
                <a:ea typeface="Calibri Light" panose="020F0302020204030204" pitchFamily="34" charset="0"/>
                <a:cs typeface="Calibri Light" panose="020F0302020204030204" pitchFamily="34" charset="0"/>
              </a:rPr>
              <a:t>M</a:t>
            </a:r>
            <a:r>
              <a:rPr lang="pt-PT" sz="1400"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Seimetz</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et</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all</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en-US" sz="1400" i="1" u="sng" dirty="0">
                <a:latin typeface="Calibri Light" panose="020F0302020204030204" pitchFamily="34" charset="0"/>
                <a:ea typeface="Calibri Light" panose="020F0302020204030204" pitchFamily="34" charset="0"/>
                <a:cs typeface="Calibri Light" panose="020F0302020204030204" pitchFamily="34" charset="0"/>
              </a:rPr>
              <a:t>IEEE Transactions on Nuclear Science</a:t>
            </a:r>
            <a:endParaRPr lang="pt-PT" sz="1400" i="1" u="sng"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aixaDeTexto 14">
            <a:extLst>
              <a:ext uri="{FF2B5EF4-FFF2-40B4-BE49-F238E27FC236}">
                <a16:creationId xmlns:a16="http://schemas.microsoft.com/office/drawing/2014/main" id="{47AE26F6-27FA-A598-A2E8-B2F2DF621444}"/>
              </a:ext>
            </a:extLst>
          </p:cNvPr>
          <p:cNvSpPr txBox="1"/>
          <p:nvPr/>
        </p:nvSpPr>
        <p:spPr>
          <a:xfrm>
            <a:off x="3779520" y="5323980"/>
            <a:ext cx="2139178" cy="584775"/>
          </a:xfrm>
          <a:prstGeom prst="rect">
            <a:avLst/>
          </a:prstGeom>
          <a:noFill/>
        </p:spPr>
        <p:txBody>
          <a:bodyPr wrap="square" rtlCol="0">
            <a:spAutoFit/>
          </a:bodyPr>
          <a:lstStyle/>
          <a:p>
            <a:pPr algn="r"/>
            <a:r>
              <a:rPr lang="en-GB" sz="1600" dirty="0">
                <a:latin typeface="Calibri Light" panose="020F0302020204030204" pitchFamily="34" charset="0"/>
                <a:ea typeface="Calibri Light" panose="020F0302020204030204" pitchFamily="34" charset="0"/>
                <a:cs typeface="Calibri Light" panose="020F0302020204030204" pitchFamily="34" charset="0"/>
              </a:rPr>
              <a:t>Example of a measured time-of-flight signal.</a:t>
            </a:r>
          </a:p>
        </p:txBody>
      </p:sp>
      <p:pic>
        <p:nvPicPr>
          <p:cNvPr id="16" name="Imagem 15">
            <a:extLst>
              <a:ext uri="{FF2B5EF4-FFF2-40B4-BE49-F238E27FC236}">
                <a16:creationId xmlns:a16="http://schemas.microsoft.com/office/drawing/2014/main" id="{700AD7C3-B1BC-C599-667F-2A81AE8EC907}"/>
              </a:ext>
            </a:extLst>
          </p:cNvPr>
          <p:cNvPicPr>
            <a:picLocks noChangeAspect="1"/>
          </p:cNvPicPr>
          <p:nvPr/>
        </p:nvPicPr>
        <p:blipFill>
          <a:blip r:embed="rId5"/>
          <a:srcRect t="21805"/>
          <a:stretch/>
        </p:blipFill>
        <p:spPr>
          <a:xfrm>
            <a:off x="1282782" y="4495240"/>
            <a:ext cx="3883753" cy="808700"/>
          </a:xfrm>
          <a:prstGeom prst="rect">
            <a:avLst/>
          </a:prstGeom>
        </p:spPr>
      </p:pic>
    </p:spTree>
    <p:extLst>
      <p:ext uri="{BB962C8B-B14F-4D97-AF65-F5344CB8AC3E}">
        <p14:creationId xmlns:p14="http://schemas.microsoft.com/office/powerpoint/2010/main" val="36047314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0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43958-6215-1C8F-5A5A-718284742A6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3E25DBA-C778-406D-0AA6-D4BF786B790B}"/>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Introduction</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932FED8F-EBED-E916-A30A-F1932F8B4399}"/>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6D9BA428-643C-3EBF-0343-48779194DF59}"/>
              </a:ext>
            </a:extLst>
          </p:cNvPr>
          <p:cNvSpPr>
            <a:spLocks noGrp="1"/>
          </p:cNvSpPr>
          <p:nvPr>
            <p:ph type="dt" sz="half" idx="10"/>
          </p:nvPr>
        </p:nvSpPr>
        <p:spPr>
          <a:xfrm>
            <a:off x="11142" y="6492875"/>
            <a:ext cx="2584573"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98DB4B4C-A13C-4B15-8E27-42D3801B12E7}"/>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02E5F33A-DACD-8331-95B5-3F7DC7F99004}"/>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829368B7-5814-66A0-8AD7-1FBFA725DB73}"/>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AB7CF16E-6053-97FC-02B8-80D791481FEB}"/>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2" name="Imagem 11">
            <a:extLst>
              <a:ext uri="{FF2B5EF4-FFF2-40B4-BE49-F238E27FC236}">
                <a16:creationId xmlns:a16="http://schemas.microsoft.com/office/drawing/2014/main" id="{41C7627F-ADE7-C80E-56DA-3ABE721784AC}"/>
              </a:ext>
            </a:extLst>
          </p:cNvPr>
          <p:cNvPicPr>
            <a:picLocks noChangeAspect="1"/>
          </p:cNvPicPr>
          <p:nvPr/>
        </p:nvPicPr>
        <p:blipFill>
          <a:blip r:embed="rId3">
            <a:extLst>
              <a:ext uri="{28A0092B-C50C-407E-A947-70E740481C1C}">
                <a14:useLocalDpi xmlns:a14="http://schemas.microsoft.com/office/drawing/2010/main" val="0"/>
              </a:ext>
            </a:extLst>
          </a:blip>
          <a:srcRect l="14489"/>
          <a:stretch>
            <a:fillRect/>
          </a:stretch>
        </p:blipFill>
        <p:spPr>
          <a:xfrm>
            <a:off x="5879063" y="951052"/>
            <a:ext cx="2725059" cy="2124000"/>
          </a:xfrm>
          <a:prstGeom prst="rect">
            <a:avLst/>
          </a:prstGeom>
        </p:spPr>
      </p:pic>
      <p:sp>
        <p:nvSpPr>
          <p:cNvPr id="142" name="CaixaDeTexto 141">
            <a:extLst>
              <a:ext uri="{FF2B5EF4-FFF2-40B4-BE49-F238E27FC236}">
                <a16:creationId xmlns:a16="http://schemas.microsoft.com/office/drawing/2014/main" id="{EF95F271-59F8-B20E-1357-A7BDB2322973}"/>
              </a:ext>
            </a:extLst>
          </p:cNvPr>
          <p:cNvSpPr txBox="1"/>
          <p:nvPr/>
        </p:nvSpPr>
        <p:spPr>
          <a:xfrm>
            <a:off x="5118538" y="5735218"/>
            <a:ext cx="3066904" cy="669414"/>
          </a:xfrm>
          <a:prstGeom prst="rect">
            <a:avLst/>
          </a:prstGeom>
          <a:noFill/>
        </p:spPr>
        <p:txBody>
          <a:bodyPr wrap="square">
            <a:spAutoFit/>
          </a:bodyPr>
          <a:lstStyle/>
          <a:p>
            <a:pPr algn="r"/>
            <a:r>
              <a:rPr lang="en-US" sz="1250" dirty="0">
                <a:latin typeface="Calibri Light" panose="020F0302020204030204" pitchFamily="34" charset="0"/>
                <a:ea typeface="Calibri Light" panose="020F0302020204030204" pitchFamily="34" charset="0"/>
                <a:cs typeface="Calibri Light" panose="020F0302020204030204" pitchFamily="34" charset="0"/>
              </a:rPr>
              <a:t>Cross-sections of some proton-induced production reactions of radioisotopes of interest in PET</a:t>
            </a:r>
            <a:r>
              <a:rPr lang="en-GB" sz="1250" dirty="0">
                <a:latin typeface="Calibri Light" panose="020F0302020204030204" pitchFamily="34" charset="0"/>
                <a:ea typeface="Calibri Light" panose="020F0302020204030204" pitchFamily="34" charset="0"/>
                <a:cs typeface="Calibri Light" panose="020F0302020204030204" pitchFamily="34" charset="0"/>
              </a:rPr>
              <a:t>.</a:t>
            </a:r>
            <a:endParaRPr lang="pt-PT" sz="125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4" name="CaixaDeTexto 143">
            <a:extLst>
              <a:ext uri="{FF2B5EF4-FFF2-40B4-BE49-F238E27FC236}">
                <a16:creationId xmlns:a16="http://schemas.microsoft.com/office/drawing/2014/main" id="{28A96A38-DAD8-2BD8-B0F1-8D822E5DFC00}"/>
              </a:ext>
            </a:extLst>
          </p:cNvPr>
          <p:cNvSpPr txBox="1"/>
          <p:nvPr/>
        </p:nvSpPr>
        <p:spPr>
          <a:xfrm>
            <a:off x="5828340" y="5251591"/>
            <a:ext cx="2338240" cy="461665"/>
          </a:xfrm>
          <a:prstGeom prst="rect">
            <a:avLst/>
          </a:prstGeom>
          <a:noFill/>
        </p:spPr>
        <p:txBody>
          <a:bodyPr wrap="square" rtlCol="0">
            <a:spAutoFit/>
          </a:bodyPr>
          <a:lstStyle/>
          <a:p>
            <a:pPr algn="r"/>
            <a:r>
              <a:rPr lang="pt-PT" sz="1200" u="sng" dirty="0">
                <a:latin typeface="Calibri Light" panose="020F0302020204030204" pitchFamily="34" charset="0"/>
                <a:ea typeface="Calibri Light" panose="020F0302020204030204" pitchFamily="34" charset="0"/>
                <a:cs typeface="Calibri Light" panose="020F0302020204030204" pitchFamily="34" charset="0"/>
              </a:rPr>
              <a:t>J. </a:t>
            </a:r>
            <a:r>
              <a:rPr lang="pt-PT" sz="1200" u="sng" dirty="0" err="1">
                <a:latin typeface="Calibri Light" panose="020F0302020204030204" pitchFamily="34" charset="0"/>
                <a:ea typeface="Calibri Light" panose="020F0302020204030204" pitchFamily="34" charset="0"/>
                <a:cs typeface="Calibri Light" panose="020F0302020204030204" pitchFamily="34" charset="0"/>
              </a:rPr>
              <a:t>Peñas</a:t>
            </a:r>
            <a:r>
              <a:rPr lang="pt-PT" sz="12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200" i="1" u="sng" dirty="0" err="1">
                <a:latin typeface="Calibri Light" panose="020F0302020204030204" pitchFamily="34" charset="0"/>
                <a:ea typeface="Calibri Light" panose="020F0302020204030204" pitchFamily="34" charset="0"/>
                <a:cs typeface="Calibri Light" panose="020F0302020204030204" pitchFamily="34" charset="0"/>
              </a:rPr>
              <a:t>et</a:t>
            </a:r>
            <a:r>
              <a:rPr lang="pt-PT" sz="1200" i="1" u="sng" dirty="0">
                <a:latin typeface="Calibri Light" panose="020F0302020204030204" pitchFamily="34" charset="0"/>
                <a:ea typeface="Calibri Light" panose="020F0302020204030204" pitchFamily="34" charset="0"/>
                <a:cs typeface="Calibri Light" panose="020F0302020204030204" pitchFamily="34" charset="0"/>
              </a:rPr>
              <a:t> al, </a:t>
            </a:r>
          </a:p>
          <a:p>
            <a:pPr algn="r"/>
            <a:r>
              <a:rPr lang="en-US" sz="1200" i="1" u="sng" dirty="0">
                <a:latin typeface="Calibri Light" panose="020F0302020204030204" pitchFamily="34" charset="0"/>
                <a:ea typeface="Calibri Light" panose="020F0302020204030204" pitchFamily="34" charset="0"/>
                <a:cs typeface="Calibri Light" panose="020F0302020204030204" pitchFamily="34" charset="0"/>
              </a:rPr>
              <a:t>Scientific Report 14, 11448 (2024)</a:t>
            </a:r>
            <a:endParaRPr lang="pt-PT" sz="1200" i="1" u="sng"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3" name="Retângulo 12">
            <a:extLst>
              <a:ext uri="{FF2B5EF4-FFF2-40B4-BE49-F238E27FC236}">
                <a16:creationId xmlns:a16="http://schemas.microsoft.com/office/drawing/2014/main" id="{0A522116-16CE-502E-4C74-C0644A6CC828}"/>
              </a:ext>
            </a:extLst>
          </p:cNvPr>
          <p:cNvSpPr/>
          <p:nvPr/>
        </p:nvSpPr>
        <p:spPr>
          <a:xfrm rot="20280000">
            <a:off x="7182397" y="2267930"/>
            <a:ext cx="919719" cy="326604"/>
          </a:xfrm>
          <a:prstGeom prst="rect">
            <a:avLst/>
          </a:prstGeom>
          <a:solidFill>
            <a:srgbClr val="FFFFFF">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CaixaDeTexto 2">
            <a:extLst>
              <a:ext uri="{FF2B5EF4-FFF2-40B4-BE49-F238E27FC236}">
                <a16:creationId xmlns:a16="http://schemas.microsoft.com/office/drawing/2014/main" id="{2518F99E-5898-DFD3-9E69-5F5547DC35E0}"/>
              </a:ext>
            </a:extLst>
          </p:cNvPr>
          <p:cNvSpPr txBox="1"/>
          <p:nvPr/>
        </p:nvSpPr>
        <p:spPr>
          <a:xfrm>
            <a:off x="284480" y="1144744"/>
            <a:ext cx="5369560" cy="2996911"/>
          </a:xfrm>
          <a:prstGeom prst="rect">
            <a:avLst/>
          </a:prstGeom>
          <a:noFill/>
        </p:spPr>
        <p:txBody>
          <a:bodyPr wrap="square" rtlCol="0">
            <a:spAutoFit/>
          </a:bodyPr>
          <a:lstStyle/>
          <a:p>
            <a:pPr algn="just">
              <a:lnSpc>
                <a:spcPct val="150000"/>
              </a:lnSpc>
            </a:pPr>
            <a:r>
              <a:rPr lang="en-US" sz="1600" dirty="0">
                <a:latin typeface="Bahnschrift SemiCondensed" panose="020B0502040204020203" pitchFamily="34" charset="0"/>
              </a:rPr>
              <a:t>Laser-driven ion acceleration is an emerging alternative to conventional acceleration for low-energy:</a:t>
            </a:r>
          </a:p>
          <a:p>
            <a:pPr marL="742950" lvl="1" indent="-285750" algn="just">
              <a:lnSpc>
                <a:spcPct val="150000"/>
              </a:lnSpc>
              <a:buFont typeface="Arial" panose="020B0604020202020204" pitchFamily="34" charset="0"/>
              <a:buChar char="•"/>
            </a:pPr>
            <a:r>
              <a:rPr lang="en-US" sz="1600" dirty="0">
                <a:latin typeface="Bahnschrift SemiCondensed" panose="020B0502040204020203" pitchFamily="34" charset="0"/>
              </a:rPr>
              <a:t>Electric field gradients on the order of GV/cm to TV/m;</a:t>
            </a:r>
          </a:p>
          <a:p>
            <a:pPr marL="742950" lvl="1" indent="-285750" algn="just">
              <a:lnSpc>
                <a:spcPct val="150000"/>
              </a:lnSpc>
              <a:buFont typeface="Arial" panose="020B0604020202020204" pitchFamily="34" charset="0"/>
              <a:buChar char="•"/>
            </a:pPr>
            <a:r>
              <a:rPr lang="en-US" sz="1600" dirty="0">
                <a:latin typeface="Bahnschrift SemiCondensed" panose="020B0502040204020203" pitchFamily="34" charset="0"/>
              </a:rPr>
              <a:t>Require less space;</a:t>
            </a:r>
          </a:p>
          <a:p>
            <a:pPr marL="742950" lvl="1" indent="-285750" algn="just">
              <a:lnSpc>
                <a:spcPct val="150000"/>
              </a:lnSpc>
              <a:buFont typeface="Arial" panose="020B0604020202020204" pitchFamily="34" charset="0"/>
              <a:buChar char="•"/>
            </a:pPr>
            <a:r>
              <a:rPr lang="en-US" sz="1600" dirty="0">
                <a:latin typeface="Bahnschrift SemiCondensed" panose="020B0502040204020203" pitchFamily="34" charset="0"/>
              </a:rPr>
              <a:t>Exceptional accelerator-like spatial quality.</a:t>
            </a:r>
          </a:p>
          <a:p>
            <a:pPr lvl="1" algn="just">
              <a:lnSpc>
                <a:spcPct val="150000"/>
              </a:lnSpc>
            </a:pPr>
            <a:endParaRPr lang="en-US" sz="1600" dirty="0">
              <a:latin typeface="Bahnschrift SemiCondensed" panose="020B0502040204020203" pitchFamily="34" charset="0"/>
            </a:endParaRPr>
          </a:p>
          <a:p>
            <a:pPr algn="just">
              <a:lnSpc>
                <a:spcPct val="150000"/>
              </a:lnSpc>
            </a:pPr>
            <a:r>
              <a:rPr lang="en-US" sz="1600" u="sng" dirty="0">
                <a:latin typeface="Bahnschrift SemiCondensed" panose="020B0502040204020203" pitchFamily="34" charset="0"/>
              </a:rPr>
              <a:t>Key requirement</a:t>
            </a:r>
            <a:r>
              <a:rPr lang="en-US" sz="1600" dirty="0">
                <a:latin typeface="Bahnschrift SemiCondensed" panose="020B0502040204020203" pitchFamily="34" charset="0"/>
              </a:rPr>
              <a:t>: produce a stable beam, capable of operating for prolonged periods of time, with optimum flux and energies.</a:t>
            </a:r>
          </a:p>
        </p:txBody>
      </p:sp>
      <p:sp>
        <p:nvSpPr>
          <p:cNvPr id="5" name="Seta: Bidirecional 4">
            <a:extLst>
              <a:ext uri="{FF2B5EF4-FFF2-40B4-BE49-F238E27FC236}">
                <a16:creationId xmlns:a16="http://schemas.microsoft.com/office/drawing/2014/main" id="{A59C2C9B-BF52-6E43-70F8-25346FF61587}"/>
              </a:ext>
            </a:extLst>
          </p:cNvPr>
          <p:cNvSpPr/>
          <p:nvPr/>
        </p:nvSpPr>
        <p:spPr>
          <a:xfrm rot="20360200">
            <a:off x="6841513" y="2510546"/>
            <a:ext cx="1750598" cy="316794"/>
          </a:xfrm>
          <a:prstGeom prst="leftRightArrow">
            <a:avLst>
              <a:gd name="adj1" fmla="val 52235"/>
              <a:gd name="adj2" fmla="val 50000"/>
            </a:avLst>
          </a:prstGeom>
          <a:solidFill>
            <a:srgbClr val="FF0000">
              <a:alpha val="74902"/>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CaixaDeTexto 5">
            <a:extLst>
              <a:ext uri="{FF2B5EF4-FFF2-40B4-BE49-F238E27FC236}">
                <a16:creationId xmlns:a16="http://schemas.microsoft.com/office/drawing/2014/main" id="{B9A0707C-48E6-7E0C-11F2-0D295CECD59B}"/>
              </a:ext>
            </a:extLst>
          </p:cNvPr>
          <p:cNvSpPr txBox="1"/>
          <p:nvPr/>
        </p:nvSpPr>
        <p:spPr>
          <a:xfrm rot="20280000">
            <a:off x="7174256" y="2231177"/>
            <a:ext cx="936000" cy="400110"/>
          </a:xfrm>
          <a:prstGeom prst="rect">
            <a:avLst/>
          </a:prstGeom>
          <a:noFill/>
        </p:spPr>
        <p:txBody>
          <a:bodyPr wrap="square" rtlCol="0">
            <a:spAutoFit/>
          </a:bodyPr>
          <a:lstStyle/>
          <a:p>
            <a:pPr algn="ctr"/>
            <a:r>
              <a:rPr lang="pt-PT" sz="2000" b="1" dirty="0">
                <a:ln w="3175">
                  <a:solidFill>
                    <a:schemeClr val="tx1"/>
                  </a:solidFill>
                </a:ln>
                <a:solidFill>
                  <a:srgbClr val="FF0000"/>
                </a:solidFill>
              </a:rPr>
              <a:t>&gt; 25 m</a:t>
            </a:r>
          </a:p>
        </p:txBody>
      </p:sp>
      <p:pic>
        <p:nvPicPr>
          <p:cNvPr id="7" name="Imagem 6">
            <a:extLst>
              <a:ext uri="{FF2B5EF4-FFF2-40B4-BE49-F238E27FC236}">
                <a16:creationId xmlns:a16="http://schemas.microsoft.com/office/drawing/2014/main" id="{C865BAD4-EFCF-34E2-ED45-4F16EEFC6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6540" y="930771"/>
            <a:ext cx="2820938" cy="2124000"/>
          </a:xfrm>
          <a:prstGeom prst="rect">
            <a:avLst/>
          </a:prstGeom>
        </p:spPr>
      </p:pic>
      <p:sp>
        <p:nvSpPr>
          <p:cNvPr id="8" name="CaixaDeTexto 7">
            <a:extLst>
              <a:ext uri="{FF2B5EF4-FFF2-40B4-BE49-F238E27FC236}">
                <a16:creationId xmlns:a16="http://schemas.microsoft.com/office/drawing/2014/main" id="{6C2C9CA9-369C-F75B-9210-0F553AFEAB0A}"/>
              </a:ext>
            </a:extLst>
          </p:cNvPr>
          <p:cNvSpPr txBox="1"/>
          <p:nvPr/>
        </p:nvSpPr>
        <p:spPr>
          <a:xfrm>
            <a:off x="5879062" y="3066236"/>
            <a:ext cx="2725059" cy="492443"/>
          </a:xfrm>
          <a:prstGeom prst="rect">
            <a:avLst/>
          </a:prstGeom>
          <a:noFill/>
        </p:spPr>
        <p:txBody>
          <a:bodyPr wrap="square" rtlCol="0">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The linear accelerator SPIRAL2-LINAC from GANIL.</a:t>
            </a:r>
            <a:endParaRPr lang="pt-PT"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 name="Retângulo 13">
            <a:extLst>
              <a:ext uri="{FF2B5EF4-FFF2-40B4-BE49-F238E27FC236}">
                <a16:creationId xmlns:a16="http://schemas.microsoft.com/office/drawing/2014/main" id="{4D94885B-E640-B919-B203-0175CB887997}"/>
              </a:ext>
            </a:extLst>
          </p:cNvPr>
          <p:cNvSpPr/>
          <p:nvPr/>
        </p:nvSpPr>
        <p:spPr>
          <a:xfrm rot="1080000">
            <a:off x="9413240" y="1846062"/>
            <a:ext cx="642746" cy="326604"/>
          </a:xfrm>
          <a:prstGeom prst="rect">
            <a:avLst/>
          </a:prstGeom>
          <a:solidFill>
            <a:srgbClr val="FFF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CaixaDeTexto 9">
            <a:extLst>
              <a:ext uri="{FF2B5EF4-FFF2-40B4-BE49-F238E27FC236}">
                <a16:creationId xmlns:a16="http://schemas.microsoft.com/office/drawing/2014/main" id="{E1A37C13-3942-A7A3-0152-AF4047ADF6B4}"/>
              </a:ext>
            </a:extLst>
          </p:cNvPr>
          <p:cNvSpPr txBox="1"/>
          <p:nvPr/>
        </p:nvSpPr>
        <p:spPr>
          <a:xfrm>
            <a:off x="9046540" y="3075052"/>
            <a:ext cx="2820938" cy="492443"/>
          </a:xfrm>
          <a:prstGeom prst="rect">
            <a:avLst/>
          </a:prstGeom>
          <a:noFill/>
        </p:spPr>
        <p:txBody>
          <a:bodyPr wrap="square" rtlCol="0">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Picture of the laser-driven accelerator from L2A2-USC</a:t>
            </a:r>
            <a:r>
              <a:rPr lang="pt-PT" sz="1300" dirty="0">
                <a:latin typeface="Calibri Light" panose="020F0302020204030204" pitchFamily="34" charset="0"/>
                <a:ea typeface="Calibri Light" panose="020F0302020204030204" pitchFamily="34" charset="0"/>
                <a:cs typeface="Calibri Light" panose="020F0302020204030204" pitchFamily="34" charset="0"/>
              </a:rPr>
              <a:t>.</a:t>
            </a:r>
          </a:p>
        </p:txBody>
      </p:sp>
      <p:sp>
        <p:nvSpPr>
          <p:cNvPr id="4" name="Seta: Bidirecional 3">
            <a:extLst>
              <a:ext uri="{FF2B5EF4-FFF2-40B4-BE49-F238E27FC236}">
                <a16:creationId xmlns:a16="http://schemas.microsoft.com/office/drawing/2014/main" id="{61E11E02-7D07-AC01-076A-C96413EF0161}"/>
              </a:ext>
            </a:extLst>
          </p:cNvPr>
          <p:cNvSpPr/>
          <p:nvPr/>
        </p:nvSpPr>
        <p:spPr>
          <a:xfrm rot="1190146">
            <a:off x="8842069" y="2335066"/>
            <a:ext cx="3168000" cy="316794"/>
          </a:xfrm>
          <a:prstGeom prst="leftRightArrow">
            <a:avLst>
              <a:gd name="adj1" fmla="val 52235"/>
              <a:gd name="adj2" fmla="val 50000"/>
            </a:avLst>
          </a:prstGeom>
          <a:solidFill>
            <a:srgbClr val="FF0000">
              <a:alpha val="74902"/>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CaixaDeTexto 10">
            <a:extLst>
              <a:ext uri="{FF2B5EF4-FFF2-40B4-BE49-F238E27FC236}">
                <a16:creationId xmlns:a16="http://schemas.microsoft.com/office/drawing/2014/main" id="{B499321D-BA16-BCC0-C83B-D0E96BC35638}"/>
              </a:ext>
            </a:extLst>
          </p:cNvPr>
          <p:cNvSpPr txBox="1"/>
          <p:nvPr/>
        </p:nvSpPr>
        <p:spPr>
          <a:xfrm rot="1070979">
            <a:off x="9404822" y="1810876"/>
            <a:ext cx="668722" cy="400110"/>
          </a:xfrm>
          <a:prstGeom prst="rect">
            <a:avLst/>
          </a:prstGeom>
          <a:noFill/>
        </p:spPr>
        <p:txBody>
          <a:bodyPr wrap="square" rtlCol="0">
            <a:spAutoFit/>
          </a:bodyPr>
          <a:lstStyle/>
          <a:p>
            <a:pPr algn="ctr"/>
            <a:r>
              <a:rPr lang="pt-PT" sz="2000" b="1" dirty="0">
                <a:ln w="3175">
                  <a:solidFill>
                    <a:schemeClr val="tx1"/>
                  </a:solidFill>
                </a:ln>
                <a:solidFill>
                  <a:srgbClr val="FF0000"/>
                </a:solidFill>
              </a:rPr>
              <a:t>8 m</a:t>
            </a:r>
          </a:p>
        </p:txBody>
      </p:sp>
      <p:grpSp>
        <p:nvGrpSpPr>
          <p:cNvPr id="17" name="Agrupar 16">
            <a:extLst>
              <a:ext uri="{FF2B5EF4-FFF2-40B4-BE49-F238E27FC236}">
                <a16:creationId xmlns:a16="http://schemas.microsoft.com/office/drawing/2014/main" id="{F3EB2307-49D0-0A9C-F690-518F4DAA69B9}"/>
              </a:ext>
            </a:extLst>
          </p:cNvPr>
          <p:cNvGrpSpPr/>
          <p:nvPr/>
        </p:nvGrpSpPr>
        <p:grpSpPr>
          <a:xfrm>
            <a:off x="8241030" y="3507675"/>
            <a:ext cx="3892220" cy="2994015"/>
            <a:chOff x="8241030" y="3507675"/>
            <a:chExt cx="3892220" cy="2994015"/>
          </a:xfrm>
        </p:grpSpPr>
        <p:pic>
          <p:nvPicPr>
            <p:cNvPr id="15" name="Imagem 14">
              <a:extLst>
                <a:ext uri="{FF2B5EF4-FFF2-40B4-BE49-F238E27FC236}">
                  <a16:creationId xmlns:a16="http://schemas.microsoft.com/office/drawing/2014/main" id="{7CF6C5BC-C4D5-7229-C432-920E4CDADD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030" y="3507675"/>
              <a:ext cx="3892220" cy="2994015"/>
            </a:xfrm>
            <a:prstGeom prst="rect">
              <a:avLst/>
            </a:prstGeom>
          </p:spPr>
        </p:pic>
        <p:sp>
          <p:nvSpPr>
            <p:cNvPr id="16" name="Retângulo 15">
              <a:extLst>
                <a:ext uri="{FF2B5EF4-FFF2-40B4-BE49-F238E27FC236}">
                  <a16:creationId xmlns:a16="http://schemas.microsoft.com/office/drawing/2014/main" id="{21C69279-95EC-BA35-A54B-CF7F80B8AE35}"/>
                </a:ext>
              </a:extLst>
            </p:cNvPr>
            <p:cNvSpPr/>
            <p:nvPr/>
          </p:nvSpPr>
          <p:spPr>
            <a:xfrm>
              <a:off x="8900830" y="3640287"/>
              <a:ext cx="360000" cy="252000"/>
            </a:xfrm>
            <a:prstGeom prst="rect">
              <a:avLst/>
            </a:prstGeom>
            <a:solidFill>
              <a:srgbClr val="F5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157872509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2AA5-F9D6-2515-6750-C8683F5326B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D7AA71A-19E6-B5BA-2F7E-FE6693D401C5}"/>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Compared to other studies…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FA407095-FBD7-3E27-DA4C-BF336A8D7B81}"/>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9E2501E5-F60B-4998-3714-A9D137DD1E0D}"/>
              </a:ext>
            </a:extLst>
          </p:cNvPr>
          <p:cNvSpPr>
            <a:spLocks noGrp="1"/>
          </p:cNvSpPr>
          <p:nvPr>
            <p:ph type="dt" sz="half" idx="10"/>
          </p:nvPr>
        </p:nvSpPr>
        <p:spPr>
          <a:xfrm>
            <a:off x="11143" y="6492875"/>
            <a:ext cx="2633734"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3C2ED748-EA83-D677-48FE-2CE4C7DBF159}"/>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B4C61BBD-C076-E95F-3A3A-6305D9AEC34D}"/>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ADEDAC5D-B02B-D0F9-D8F2-019098C2CC0B}"/>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ECFCF5B7-650F-46D1-DFB6-6F46225A0D47}"/>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20</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Imagem 4">
            <a:extLst>
              <a:ext uri="{FF2B5EF4-FFF2-40B4-BE49-F238E27FC236}">
                <a16:creationId xmlns:a16="http://schemas.microsoft.com/office/drawing/2014/main" id="{69CDDB99-9670-8269-F018-C0E5A0613172}"/>
              </a:ext>
            </a:extLst>
          </p:cNvPr>
          <p:cNvPicPr>
            <a:picLocks noChangeAspect="1"/>
          </p:cNvPicPr>
          <p:nvPr/>
        </p:nvPicPr>
        <p:blipFill>
          <a:blip r:embed="rId2"/>
          <a:stretch>
            <a:fillRect/>
          </a:stretch>
        </p:blipFill>
        <p:spPr>
          <a:xfrm>
            <a:off x="669692" y="1585277"/>
            <a:ext cx="4504286" cy="4183370"/>
          </a:xfrm>
          <a:prstGeom prst="rect">
            <a:avLst/>
          </a:prstGeom>
        </p:spPr>
      </p:pic>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5C900D85-DE78-ABE3-0B62-F804B0B68079}"/>
                  </a:ext>
                </a:extLst>
              </p:cNvPr>
              <p:cNvSpPr txBox="1"/>
              <p:nvPr/>
            </p:nvSpPr>
            <p:spPr>
              <a:xfrm>
                <a:off x="351832" y="1205312"/>
                <a:ext cx="560446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panose="02040503050406030204" pitchFamily="18" charset="0"/>
                        </a:rPr>
                        <m:t>𝐼</m:t>
                      </m:r>
                      <m:sSup>
                        <m:sSupPr>
                          <m:ctrlPr>
                            <a:rPr lang="pt-PT" b="0" i="1" smtClean="0">
                              <a:latin typeface="Cambria Math" panose="02040503050406030204" pitchFamily="18" charset="0"/>
                            </a:rPr>
                          </m:ctrlPr>
                        </m:sSupPr>
                        <m:e>
                          <m:r>
                            <a:rPr lang="pt-PT" b="0" i="1" smtClean="0">
                              <a:latin typeface="Cambria Math" panose="02040503050406030204" pitchFamily="18" charset="0"/>
                              <a:ea typeface="Cambria Math" panose="02040503050406030204" pitchFamily="18" charset="0"/>
                            </a:rPr>
                            <m:t>𝜆</m:t>
                          </m:r>
                        </m:e>
                        <m:sup>
                          <m:r>
                            <a:rPr lang="pt-PT" b="0" i="1" smtClean="0">
                              <a:latin typeface="Cambria Math" panose="02040503050406030204" pitchFamily="18" charset="0"/>
                            </a:rPr>
                            <m:t>2</m:t>
                          </m:r>
                        </m:sup>
                      </m:sSup>
                      <m:r>
                        <a:rPr lang="pt-PT" i="1">
                          <a:latin typeface="Cambria Math" panose="02040503050406030204" pitchFamily="18" charset="0"/>
                          <a:ea typeface="Cambria Math" panose="02040503050406030204" pitchFamily="18" charset="0"/>
                        </a:rPr>
                        <m:t>~</m:t>
                      </m:r>
                      <m:r>
                        <a:rPr lang="pt-PT" b="0" i="1" smtClean="0">
                          <a:latin typeface="Cambria Math" panose="02040503050406030204" pitchFamily="18" charset="0"/>
                          <a:ea typeface="Cambria Math" panose="02040503050406030204" pitchFamily="18" charset="0"/>
                        </a:rPr>
                        <m:t>7×</m:t>
                      </m:r>
                      <m:sSup>
                        <m:sSupPr>
                          <m:ctrlPr>
                            <a:rPr lang="pt-PT" b="0" i="1" smtClean="0">
                              <a:latin typeface="Cambria Math" panose="02040503050406030204" pitchFamily="18" charset="0"/>
                            </a:rPr>
                          </m:ctrlPr>
                        </m:sSupPr>
                        <m:e>
                          <m:r>
                            <a:rPr lang="pt-PT" b="0" i="1" smtClean="0">
                              <a:latin typeface="Cambria Math" panose="02040503050406030204" pitchFamily="18" charset="0"/>
                            </a:rPr>
                            <m:t>10</m:t>
                          </m:r>
                        </m:e>
                        <m:sup>
                          <m:r>
                            <a:rPr lang="pt-PT" b="0" i="1" smtClean="0">
                              <a:latin typeface="Cambria Math" panose="02040503050406030204" pitchFamily="18" charset="0"/>
                            </a:rPr>
                            <m:t>19</m:t>
                          </m:r>
                        </m:sup>
                      </m:sSup>
                      <m:r>
                        <a:rPr lang="pt-PT" b="0" i="1" smtClean="0">
                          <a:latin typeface="Cambria Math" panose="02040503050406030204" pitchFamily="18" charset="0"/>
                          <a:ea typeface="Cambria Math" panose="02040503050406030204" pitchFamily="18" charset="0"/>
                        </a:rPr>
                        <m:t>×</m:t>
                      </m:r>
                      <m:sSup>
                        <m:sSupPr>
                          <m:ctrlPr>
                            <a:rPr lang="pt-PT" b="0" i="1" smtClean="0">
                              <a:latin typeface="Cambria Math" panose="02040503050406030204" pitchFamily="18" charset="0"/>
                              <a:ea typeface="Cambria Math" panose="02040503050406030204" pitchFamily="18" charset="0"/>
                            </a:rPr>
                          </m:ctrlPr>
                        </m:sSupPr>
                        <m:e>
                          <m:d>
                            <m:dPr>
                              <m:ctrlPr>
                                <a:rPr lang="pt-PT" b="0" i="1" smtClean="0">
                                  <a:latin typeface="Cambria Math" panose="02040503050406030204" pitchFamily="18" charset="0"/>
                                  <a:ea typeface="Cambria Math" panose="02040503050406030204" pitchFamily="18" charset="0"/>
                                </a:rPr>
                              </m:ctrlPr>
                            </m:dPr>
                            <m:e>
                              <m:r>
                                <a:rPr lang="pt-PT" b="0" i="1" smtClean="0">
                                  <a:latin typeface="Cambria Math" panose="02040503050406030204" pitchFamily="18" charset="0"/>
                                  <a:ea typeface="Cambria Math" panose="02040503050406030204" pitchFamily="18" charset="0"/>
                                </a:rPr>
                                <m:t>800 </m:t>
                              </m:r>
                              <m:r>
                                <m:rPr>
                                  <m:sty m:val="p"/>
                                </m:rPr>
                                <a:rPr lang="pt-PT" b="0" i="0" smtClean="0">
                                  <a:latin typeface="Cambria Math" panose="02040503050406030204" pitchFamily="18" charset="0"/>
                                  <a:ea typeface="Cambria Math" panose="02040503050406030204" pitchFamily="18" charset="0"/>
                                </a:rPr>
                                <m:t>nm</m:t>
                              </m:r>
                            </m:e>
                          </m:d>
                        </m:e>
                        <m:sup>
                          <m:r>
                            <a:rPr lang="pt-PT" b="0" i="1" smtClean="0">
                              <a:latin typeface="Cambria Math" panose="02040503050406030204" pitchFamily="18" charset="0"/>
                              <a:ea typeface="Cambria Math" panose="02040503050406030204" pitchFamily="18" charset="0"/>
                            </a:rPr>
                            <m:t>2</m:t>
                          </m:r>
                        </m:sup>
                      </m:sSup>
                      <m:r>
                        <a:rPr lang="pt-PT" b="0" i="1" smtClean="0">
                          <a:latin typeface="Cambria Math" panose="02040503050406030204" pitchFamily="18" charset="0"/>
                          <a:ea typeface="Cambria Math" panose="02040503050406030204" pitchFamily="18" charset="0"/>
                        </a:rPr>
                        <m:t>~5×</m:t>
                      </m:r>
                      <m:sSup>
                        <m:sSupPr>
                          <m:ctrlPr>
                            <a:rPr lang="pt-PT" b="0" i="1" smtClean="0">
                              <a:latin typeface="Cambria Math" panose="02040503050406030204" pitchFamily="18" charset="0"/>
                              <a:ea typeface="Cambria Math" panose="02040503050406030204" pitchFamily="18" charset="0"/>
                            </a:rPr>
                          </m:ctrlPr>
                        </m:sSupPr>
                        <m:e>
                          <m:r>
                            <a:rPr lang="pt-PT" b="0" i="1" smtClean="0">
                              <a:latin typeface="Cambria Math" panose="02040503050406030204" pitchFamily="18" charset="0"/>
                              <a:ea typeface="Cambria Math" panose="02040503050406030204" pitchFamily="18" charset="0"/>
                            </a:rPr>
                            <m:t>10</m:t>
                          </m:r>
                        </m:e>
                        <m:sup>
                          <m:r>
                            <a:rPr lang="pt-PT" b="0" i="1" smtClean="0">
                              <a:latin typeface="Cambria Math" panose="02040503050406030204" pitchFamily="18" charset="0"/>
                              <a:ea typeface="Cambria Math" panose="02040503050406030204" pitchFamily="18" charset="0"/>
                            </a:rPr>
                            <m:t>19</m:t>
                          </m:r>
                        </m:sup>
                      </m:sSup>
                      <m:r>
                        <a:rPr lang="pt-PT" b="0" i="1" smtClean="0">
                          <a:latin typeface="Cambria Math" panose="02040503050406030204" pitchFamily="18" charset="0"/>
                          <a:ea typeface="Cambria Math" panose="02040503050406030204" pitchFamily="18" charset="0"/>
                        </a:rPr>
                        <m:t> </m:t>
                      </m:r>
                      <m:r>
                        <m:rPr>
                          <m:sty m:val="p"/>
                        </m:rPr>
                        <a:rPr lang="pt-PT" b="0" i="0" smtClean="0">
                          <a:latin typeface="Cambria Math" panose="02040503050406030204" pitchFamily="18" charset="0"/>
                          <a:ea typeface="Cambria Math" panose="02040503050406030204" pitchFamily="18" charset="0"/>
                        </a:rPr>
                        <m:t>W</m:t>
                      </m:r>
                      <m:r>
                        <a:rPr lang="pt-PT" b="0" i="0" smtClean="0">
                          <a:latin typeface="Cambria Math" panose="02040503050406030204" pitchFamily="18" charset="0"/>
                          <a:ea typeface="Cambria Math" panose="02040503050406030204" pitchFamily="18" charset="0"/>
                        </a:rPr>
                        <m:t> </m:t>
                      </m:r>
                      <m:sSup>
                        <m:sSupPr>
                          <m:ctrlPr>
                            <a:rPr lang="pt-PT" b="0" i="1" smtClean="0">
                              <a:latin typeface="Cambria Math" panose="02040503050406030204" pitchFamily="18" charset="0"/>
                              <a:ea typeface="Cambria Math" panose="02040503050406030204" pitchFamily="18" charset="0"/>
                            </a:rPr>
                          </m:ctrlPr>
                        </m:sSupPr>
                        <m:e>
                          <m:r>
                            <m:rPr>
                              <m:sty m:val="p"/>
                            </m:rPr>
                            <a:rPr lang="pt-PT" b="0" i="0" smtClean="0">
                              <a:latin typeface="Cambria Math" panose="02040503050406030204" pitchFamily="18" charset="0"/>
                              <a:ea typeface="Cambria Math" panose="02040503050406030204" pitchFamily="18" charset="0"/>
                            </a:rPr>
                            <m:t>cm</m:t>
                          </m:r>
                        </m:e>
                        <m:sup>
                          <m:r>
                            <a:rPr lang="pt-PT" b="0" i="0" smtClean="0">
                              <a:latin typeface="Cambria Math" panose="02040503050406030204" pitchFamily="18" charset="0"/>
                              <a:ea typeface="Cambria Math" panose="02040503050406030204" pitchFamily="18" charset="0"/>
                            </a:rPr>
                            <m:t>−2</m:t>
                          </m:r>
                        </m:sup>
                      </m:sSup>
                      <m:sSup>
                        <m:sSupPr>
                          <m:ctrlPr>
                            <a:rPr lang="pt-PT" i="1">
                              <a:latin typeface="Cambria Math" panose="02040503050406030204" pitchFamily="18" charset="0"/>
                              <a:ea typeface="Cambria Math" panose="02040503050406030204" pitchFamily="18" charset="0"/>
                            </a:rPr>
                          </m:ctrlPr>
                        </m:sSupPr>
                        <m:e>
                          <m:r>
                            <m:rPr>
                              <m:sty m:val="p"/>
                            </m:rPr>
                            <a:rPr lang="pt-PT" i="0" smtClean="0">
                              <a:latin typeface="Cambria Math" panose="02040503050406030204" pitchFamily="18" charset="0"/>
                              <a:ea typeface="Cambria Math" panose="02040503050406030204" pitchFamily="18" charset="0"/>
                            </a:rPr>
                            <m:t>μ</m:t>
                          </m:r>
                          <m:r>
                            <m:rPr>
                              <m:sty m:val="p"/>
                            </m:rPr>
                            <a:rPr lang="pt-PT" b="0" i="0" smtClean="0">
                              <a:latin typeface="Cambria Math" panose="02040503050406030204" pitchFamily="18" charset="0"/>
                              <a:ea typeface="Cambria Math" panose="02040503050406030204" pitchFamily="18" charset="0"/>
                            </a:rPr>
                            <m:t>m</m:t>
                          </m:r>
                        </m:e>
                        <m:sup>
                          <m:r>
                            <a:rPr lang="pt-PT" b="0" i="0" smtClean="0">
                              <a:latin typeface="Cambria Math" panose="02040503050406030204" pitchFamily="18" charset="0"/>
                              <a:ea typeface="Cambria Math" panose="02040503050406030204" pitchFamily="18" charset="0"/>
                            </a:rPr>
                            <m:t>2</m:t>
                          </m:r>
                        </m:sup>
                      </m:sSup>
                    </m:oMath>
                  </m:oMathPara>
                </a14:m>
                <a:endParaRPr lang="pt-PT" dirty="0"/>
              </a:p>
            </p:txBody>
          </p:sp>
        </mc:Choice>
        <mc:Fallback xmlns="">
          <p:sp>
            <p:nvSpPr>
              <p:cNvPr id="7" name="CaixaDeTexto 6">
                <a:extLst>
                  <a:ext uri="{FF2B5EF4-FFF2-40B4-BE49-F238E27FC236}">
                    <a16:creationId xmlns:a16="http://schemas.microsoft.com/office/drawing/2014/main" id="{5C900D85-DE78-ABE3-0B62-F804B0B68079}"/>
                  </a:ext>
                </a:extLst>
              </p:cNvPr>
              <p:cNvSpPr txBox="1">
                <a:spLocks noRot="1" noChangeAspect="1" noMove="1" noResize="1" noEditPoints="1" noAdjustHandles="1" noChangeArrowheads="1" noChangeShapeType="1" noTextEdit="1"/>
              </p:cNvSpPr>
              <p:nvPr/>
            </p:nvSpPr>
            <p:spPr>
              <a:xfrm>
                <a:off x="351832" y="1205312"/>
                <a:ext cx="5604468" cy="369332"/>
              </a:xfrm>
              <a:prstGeom prst="rect">
                <a:avLst/>
              </a:prstGeom>
              <a:blipFill>
                <a:blip r:embed="rId3"/>
                <a:stretch>
                  <a:fillRect b="-6667"/>
                </a:stretch>
              </a:blipFill>
            </p:spPr>
            <p:txBody>
              <a:bodyPr/>
              <a:lstStyle/>
              <a:p>
                <a:r>
                  <a:rPr lang="pt-PT">
                    <a:noFill/>
                  </a:rPr>
                  <a:t> </a:t>
                </a:r>
              </a:p>
            </p:txBody>
          </p:sp>
        </mc:Fallback>
      </mc:AlternateContent>
      <p:cxnSp>
        <p:nvCxnSpPr>
          <p:cNvPr id="10" name="Conexão reta 9">
            <a:extLst>
              <a:ext uri="{FF2B5EF4-FFF2-40B4-BE49-F238E27FC236}">
                <a16:creationId xmlns:a16="http://schemas.microsoft.com/office/drawing/2014/main" id="{BCDCE967-4517-5BED-127D-0EB20EDD6E25}"/>
              </a:ext>
            </a:extLst>
          </p:cNvPr>
          <p:cNvCxnSpPr/>
          <p:nvPr/>
        </p:nvCxnSpPr>
        <p:spPr>
          <a:xfrm>
            <a:off x="3682317" y="1832870"/>
            <a:ext cx="0" cy="3420000"/>
          </a:xfrm>
          <a:prstGeom prst="line">
            <a:avLst/>
          </a:prstGeom>
          <a:ln w="38100">
            <a:solidFill>
              <a:srgbClr val="F45EE6">
                <a:alpha val="80000"/>
              </a:srgbClr>
            </a:solidFill>
            <a:prstDash val="dash"/>
          </a:ln>
        </p:spPr>
        <p:style>
          <a:lnRef idx="2">
            <a:schemeClr val="accent1"/>
          </a:lnRef>
          <a:fillRef idx="0">
            <a:schemeClr val="accent1"/>
          </a:fillRef>
          <a:effectRef idx="1">
            <a:schemeClr val="accent1"/>
          </a:effectRef>
          <a:fontRef idx="minor">
            <a:schemeClr val="tx1"/>
          </a:fontRef>
        </p:style>
      </p:cxnSp>
      <p:sp>
        <p:nvSpPr>
          <p:cNvPr id="12" name="Estrela: 5 Pontos 11">
            <a:extLst>
              <a:ext uri="{FF2B5EF4-FFF2-40B4-BE49-F238E27FC236}">
                <a16:creationId xmlns:a16="http://schemas.microsoft.com/office/drawing/2014/main" id="{A2D02381-FF3F-D429-12BA-F1DDF03F6196}"/>
              </a:ext>
            </a:extLst>
          </p:cNvPr>
          <p:cNvSpPr/>
          <p:nvPr/>
        </p:nvSpPr>
        <p:spPr>
          <a:xfrm>
            <a:off x="3571214" y="3372320"/>
            <a:ext cx="216000" cy="216000"/>
          </a:xfrm>
          <a:prstGeom prst="star5">
            <a:avLst/>
          </a:prstGeom>
          <a:solidFill>
            <a:srgbClr val="F45EE6"/>
          </a:solidFill>
          <a:ln>
            <a:solidFill>
              <a:srgbClr val="5016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3" name="Imagem 12">
            <a:extLst>
              <a:ext uri="{FF2B5EF4-FFF2-40B4-BE49-F238E27FC236}">
                <a16:creationId xmlns:a16="http://schemas.microsoft.com/office/drawing/2014/main" id="{192920B7-6583-9F8D-4E48-C2F8601EF1E6}"/>
              </a:ext>
            </a:extLst>
          </p:cNvPr>
          <p:cNvPicPr>
            <a:picLocks noChangeAspect="1"/>
          </p:cNvPicPr>
          <p:nvPr/>
        </p:nvPicPr>
        <p:blipFill>
          <a:blip r:embed="rId4"/>
          <a:stretch>
            <a:fillRect/>
          </a:stretch>
        </p:blipFill>
        <p:spPr>
          <a:xfrm>
            <a:off x="7584528" y="1537451"/>
            <a:ext cx="4223890" cy="4183758"/>
          </a:xfrm>
          <a:prstGeom prst="rect">
            <a:avLst/>
          </a:prstGeom>
        </p:spPr>
      </p:pic>
      <p:sp>
        <p:nvSpPr>
          <p:cNvPr id="14" name="CaixaDeTexto 13">
            <a:extLst>
              <a:ext uri="{FF2B5EF4-FFF2-40B4-BE49-F238E27FC236}">
                <a16:creationId xmlns:a16="http://schemas.microsoft.com/office/drawing/2014/main" id="{08819FCF-B1B4-CCE3-C8A6-7EE63AA22F80}"/>
              </a:ext>
            </a:extLst>
          </p:cNvPr>
          <p:cNvSpPr txBox="1"/>
          <p:nvPr/>
        </p:nvSpPr>
        <p:spPr>
          <a:xfrm>
            <a:off x="7465521" y="1062346"/>
            <a:ext cx="4461904" cy="523220"/>
          </a:xfrm>
          <a:prstGeom prst="rect">
            <a:avLst/>
          </a:prstGeom>
          <a:noFill/>
        </p:spPr>
        <p:txBody>
          <a:bodyPr wrap="square" rtlCol="0">
            <a:spAutoFit/>
          </a:bodyPr>
          <a:lstStyle/>
          <a:p>
            <a:pPr algn="ctr"/>
            <a:r>
              <a:rPr lang="pt-PT" sz="1400" u="sng" dirty="0">
                <a:latin typeface="Calibri Light" panose="020F0302020204030204" pitchFamily="34" charset="0"/>
                <a:ea typeface="Calibri Light" panose="020F0302020204030204" pitchFamily="34" charset="0"/>
                <a:cs typeface="Calibri Light" panose="020F0302020204030204" pitchFamily="34" charset="0"/>
              </a:rPr>
              <a:t>T. </a:t>
            </a:r>
            <a:r>
              <a:rPr lang="pt-PT" sz="1400" u="sng" dirty="0" err="1">
                <a:latin typeface="Calibri Light" panose="020F0302020204030204" pitchFamily="34" charset="0"/>
                <a:ea typeface="Calibri Light" panose="020F0302020204030204" pitchFamily="34" charset="0"/>
                <a:cs typeface="Calibri Light" panose="020F0302020204030204" pitchFamily="34" charset="0"/>
              </a:rPr>
              <a:t>Ceccotti</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et</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all</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Proton</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Acceleration</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with</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High-Intensity</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Ultrahigh-Contrast</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Laser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Puses</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b="1" i="1" u="sng" dirty="0">
                <a:latin typeface="Calibri Light" panose="020F0302020204030204" pitchFamily="34" charset="0"/>
                <a:ea typeface="Calibri Light" panose="020F0302020204030204" pitchFamily="34" charset="0"/>
                <a:cs typeface="Calibri Light" panose="020F0302020204030204" pitchFamily="34" charset="0"/>
              </a:rPr>
              <a:t>PRL 99, 185002 </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(2007)</a:t>
            </a:r>
          </a:p>
        </p:txBody>
      </p:sp>
      <p:sp>
        <p:nvSpPr>
          <p:cNvPr id="17" name="CaixaDeTexto 16">
            <a:extLst>
              <a:ext uri="{FF2B5EF4-FFF2-40B4-BE49-F238E27FC236}">
                <a16:creationId xmlns:a16="http://schemas.microsoft.com/office/drawing/2014/main" id="{D71F99B6-2F1E-609D-1812-764CC61E32C9}"/>
              </a:ext>
            </a:extLst>
          </p:cNvPr>
          <p:cNvSpPr txBox="1"/>
          <p:nvPr/>
        </p:nvSpPr>
        <p:spPr>
          <a:xfrm>
            <a:off x="4862584" y="4266731"/>
            <a:ext cx="1972652" cy="954107"/>
          </a:xfrm>
          <a:prstGeom prst="rect">
            <a:avLst/>
          </a:prstGeom>
          <a:noFill/>
        </p:spPr>
        <p:txBody>
          <a:bodyPr wrap="square" rtlCol="0">
            <a:spAutoFit/>
          </a:bodyPr>
          <a:lstStyle/>
          <a:p>
            <a:r>
              <a:rPr lang="pt-PT" sz="1400" u="sng" dirty="0" err="1">
                <a:latin typeface="Calibri Light" panose="020F0302020204030204" pitchFamily="34" charset="0"/>
                <a:ea typeface="Calibri Light" panose="020F0302020204030204" pitchFamily="34" charset="0"/>
                <a:cs typeface="Calibri Light" panose="020F0302020204030204" pitchFamily="34" charset="0"/>
              </a:rPr>
              <a:t>M.Borghesi</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et</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i="1" u="sng" dirty="0" err="1">
                <a:latin typeface="Calibri Light" panose="020F0302020204030204" pitchFamily="34" charset="0"/>
                <a:ea typeface="Calibri Light" panose="020F0302020204030204" pitchFamily="34" charset="0"/>
                <a:cs typeface="Calibri Light" panose="020F0302020204030204" pitchFamily="34" charset="0"/>
              </a:rPr>
              <a:t>all</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b="1" i="1" u="sng" dirty="0">
                <a:latin typeface="Calibri Light" panose="020F0302020204030204" pitchFamily="34" charset="0"/>
                <a:ea typeface="Calibri Light" panose="020F0302020204030204" pitchFamily="34" charset="0"/>
                <a:cs typeface="Calibri Light" panose="020F0302020204030204" pitchFamily="34" charset="0"/>
              </a:rPr>
              <a:t>Plasma </a:t>
            </a:r>
            <a:r>
              <a:rPr lang="pt-PT" sz="1400" b="1" i="1" u="sng" dirty="0" err="1">
                <a:latin typeface="Calibri Light" panose="020F0302020204030204" pitchFamily="34" charset="0"/>
                <a:ea typeface="Calibri Light" panose="020F0302020204030204" pitchFamily="34" charset="0"/>
                <a:cs typeface="Calibri Light" panose="020F0302020204030204" pitchFamily="34" charset="0"/>
              </a:rPr>
              <a:t>Phys</a:t>
            </a:r>
            <a:r>
              <a:rPr lang="pt-PT" sz="1400" b="1"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b="1" i="1" u="sng" dirty="0" err="1">
                <a:latin typeface="Calibri Light" panose="020F0302020204030204" pitchFamily="34" charset="0"/>
                <a:ea typeface="Calibri Light" panose="020F0302020204030204" pitchFamily="34" charset="0"/>
                <a:cs typeface="Calibri Light" panose="020F0302020204030204" pitchFamily="34" charset="0"/>
              </a:rPr>
              <a:t>Controlled</a:t>
            </a:r>
            <a:r>
              <a:rPr lang="pt-PT" sz="1400" b="1"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400" b="1" i="1" u="sng" dirty="0" err="1">
                <a:latin typeface="Calibri Light" panose="020F0302020204030204" pitchFamily="34" charset="0"/>
                <a:ea typeface="Calibri Light" panose="020F0302020204030204" pitchFamily="34" charset="0"/>
                <a:cs typeface="Calibri Light" panose="020F0302020204030204" pitchFamily="34" charset="0"/>
              </a:rPr>
              <a:t>Fusion</a:t>
            </a:r>
            <a:r>
              <a:rPr lang="pt-PT" sz="1400" b="1" i="1" u="sng" dirty="0">
                <a:latin typeface="Calibri Light" panose="020F0302020204030204" pitchFamily="34" charset="0"/>
                <a:ea typeface="Calibri Light" panose="020F0302020204030204" pitchFamily="34" charset="0"/>
                <a:cs typeface="Calibri Light" panose="020F0302020204030204" pitchFamily="34" charset="0"/>
              </a:rPr>
              <a:t> 50, 124040 </a:t>
            </a:r>
            <a:r>
              <a:rPr lang="pt-PT" sz="1400" i="1" u="sng" dirty="0">
                <a:latin typeface="Calibri Light" panose="020F0302020204030204" pitchFamily="34" charset="0"/>
                <a:ea typeface="Calibri Light" panose="020F0302020204030204" pitchFamily="34" charset="0"/>
                <a:cs typeface="Calibri Light" panose="020F0302020204030204" pitchFamily="34" charset="0"/>
              </a:rPr>
              <a:t>(2008)</a:t>
            </a:r>
          </a:p>
        </p:txBody>
      </p:sp>
      <p:sp>
        <p:nvSpPr>
          <p:cNvPr id="18" name="CaixaDeTexto 17">
            <a:extLst>
              <a:ext uri="{FF2B5EF4-FFF2-40B4-BE49-F238E27FC236}">
                <a16:creationId xmlns:a16="http://schemas.microsoft.com/office/drawing/2014/main" id="{8AFDDB8E-ED6A-7E79-EA72-29B7478DAACC}"/>
              </a:ext>
            </a:extLst>
          </p:cNvPr>
          <p:cNvSpPr txBox="1"/>
          <p:nvPr/>
        </p:nvSpPr>
        <p:spPr>
          <a:xfrm>
            <a:off x="519070" y="5767356"/>
            <a:ext cx="5279846" cy="492443"/>
          </a:xfrm>
          <a:prstGeom prst="rect">
            <a:avLst/>
          </a:prstGeom>
          <a:noFill/>
        </p:spPr>
        <p:txBody>
          <a:bodyPr wrap="square">
            <a:spAutoFit/>
          </a:bodyPr>
          <a:lstStyle/>
          <a:p>
            <a:pPr algn="ctr"/>
            <a:r>
              <a:rPr lang="en-US" sz="1300" dirty="0">
                <a:latin typeface="Calibri Light" panose="020F0302020204030204" pitchFamily="34" charset="0"/>
                <a:ea typeface="Calibri Light" panose="020F0302020204030204" pitchFamily="34" charset="0"/>
                <a:cs typeface="Calibri Light" panose="020F0302020204030204" pitchFamily="34" charset="0"/>
              </a:rPr>
              <a:t>Maximum proton energy from laser-irradiated solid targets as a function of the laser irradiance and for three ranges of pulse durations</a:t>
            </a:r>
            <a:endParaRPr lang="pt-PT" sz="1300" dirty="0"/>
          </a:p>
        </p:txBody>
      </p:sp>
      <p:sp>
        <p:nvSpPr>
          <p:cNvPr id="19" name="Oval 18">
            <a:extLst>
              <a:ext uri="{FF2B5EF4-FFF2-40B4-BE49-F238E27FC236}">
                <a16:creationId xmlns:a16="http://schemas.microsoft.com/office/drawing/2014/main" id="{4949A729-6EF2-8892-83F1-948890F0E8C6}"/>
              </a:ext>
            </a:extLst>
          </p:cNvPr>
          <p:cNvSpPr/>
          <p:nvPr/>
        </p:nvSpPr>
        <p:spPr>
          <a:xfrm>
            <a:off x="8219439" y="1832870"/>
            <a:ext cx="669379" cy="124307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25" name="CaixaDeTexto 24">
                <a:extLst>
                  <a:ext uri="{FF2B5EF4-FFF2-40B4-BE49-F238E27FC236}">
                    <a16:creationId xmlns:a16="http://schemas.microsoft.com/office/drawing/2014/main" id="{7D70D2AE-7059-2EDE-27A9-62AEC96A92C8}"/>
                  </a:ext>
                </a:extLst>
              </p:cNvPr>
              <p:cNvSpPr txBox="1"/>
              <p:nvPr/>
            </p:nvSpPr>
            <p:spPr>
              <a:xfrm>
                <a:off x="7254359" y="5777055"/>
                <a:ext cx="4912241" cy="492443"/>
              </a:xfrm>
              <a:prstGeom prst="rect">
                <a:avLst/>
              </a:prstGeom>
              <a:noFill/>
            </p:spPr>
            <p:txBody>
              <a:bodyPr wrap="square" rtlCol="0">
                <a:spAutoFit/>
              </a:bodyPr>
              <a:lstStyle/>
              <a:p>
                <a:pPr algn="ctr"/>
                <a:r>
                  <a:rPr lang="en-US" sz="1300" dirty="0">
                    <a:latin typeface="Calibri Light" panose="020F0302020204030204" pitchFamily="34" charset="0"/>
                    <a:ea typeface="Calibri Light" panose="020F0302020204030204" pitchFamily="34" charset="0"/>
                    <a:cs typeface="Calibri Light" panose="020F0302020204030204" pitchFamily="34" charset="0"/>
                  </a:rPr>
                  <a:t>Variation of maximum detectable proton energy as a function of target thickness for </a:t>
                </a:r>
                <a14:m>
                  <m:oMath xmlns:m="http://schemas.openxmlformats.org/officeDocument/2006/math">
                    <m:sSup>
                      <m:sSupPr>
                        <m:ctrlPr>
                          <a:rPr lang="en-US" sz="1300" i="1" smtClean="0">
                            <a:latin typeface="Cambria Math" panose="02040503050406030204" pitchFamily="18" charset="0"/>
                            <a:ea typeface="Calibri Light" panose="020F0302020204030204" pitchFamily="34" charset="0"/>
                            <a:cs typeface="Calibri Light" panose="020F0302020204030204" pitchFamily="34" charset="0"/>
                          </a:rPr>
                        </m:ctrlPr>
                      </m:sSupPr>
                      <m:e>
                        <m:r>
                          <a:rPr lang="pt-PT" sz="1300" b="0" i="1" smtClean="0">
                            <a:latin typeface="Cambria Math" panose="02040503050406030204" pitchFamily="18" charset="0"/>
                            <a:ea typeface="Calibri Light" panose="020F0302020204030204" pitchFamily="34" charset="0"/>
                            <a:cs typeface="Calibri Light" panose="020F0302020204030204" pitchFamily="34" charset="0"/>
                          </a:rPr>
                          <m:t>10</m:t>
                        </m:r>
                      </m:e>
                      <m:sup>
                        <m:r>
                          <a:rPr lang="pt-PT" sz="1300" b="0" i="1" smtClean="0">
                            <a:latin typeface="Cambria Math" panose="02040503050406030204" pitchFamily="18" charset="0"/>
                            <a:ea typeface="Calibri Light" panose="020F0302020204030204" pitchFamily="34" charset="0"/>
                            <a:cs typeface="Calibri Light" panose="020F0302020204030204" pitchFamily="34" charset="0"/>
                          </a:rPr>
                          <m:t>19</m:t>
                        </m:r>
                      </m:sup>
                    </m:sSup>
                    <m:r>
                      <a:rPr lang="pt-PT" sz="1300" b="0" i="0" smtClean="0">
                        <a:latin typeface="Cambria Math" panose="02040503050406030204" pitchFamily="18" charset="0"/>
                        <a:ea typeface="Calibri Light" panose="020F0302020204030204" pitchFamily="34" charset="0"/>
                        <a:cs typeface="Calibri Light" panose="020F0302020204030204" pitchFamily="34" charset="0"/>
                      </a:rPr>
                      <m:t> </m:t>
                    </m:r>
                    <m:r>
                      <m:rPr>
                        <m:sty m:val="p"/>
                      </m:rPr>
                      <a:rPr lang="pt-PT" sz="1300" b="0" i="0" smtClean="0">
                        <a:latin typeface="Cambria Math" panose="02040503050406030204" pitchFamily="18" charset="0"/>
                        <a:ea typeface="Calibri Light" panose="020F0302020204030204" pitchFamily="34" charset="0"/>
                        <a:cs typeface="Calibri Light" panose="020F0302020204030204" pitchFamily="34" charset="0"/>
                      </a:rPr>
                      <m:t>W</m:t>
                    </m:r>
                    <m:r>
                      <a:rPr lang="pt-PT" sz="1300" b="0" i="0" smtClean="0">
                        <a:latin typeface="Cambria Math" panose="02040503050406030204" pitchFamily="18" charset="0"/>
                        <a:ea typeface="Calibri Light" panose="020F0302020204030204" pitchFamily="34" charset="0"/>
                        <a:cs typeface="Calibri Light" panose="020F0302020204030204" pitchFamily="34" charset="0"/>
                      </a:rPr>
                      <m:t>/</m:t>
                    </m:r>
                    <m:sSup>
                      <m:sSupPr>
                        <m:ctrlPr>
                          <a:rPr lang="pt-PT" sz="1300" b="0" i="1" smtClean="0">
                            <a:latin typeface="Cambria Math" panose="02040503050406030204" pitchFamily="18" charset="0"/>
                            <a:ea typeface="Calibri Light" panose="020F0302020204030204" pitchFamily="34" charset="0"/>
                            <a:cs typeface="Calibri Light" panose="020F0302020204030204" pitchFamily="34" charset="0"/>
                          </a:rPr>
                        </m:ctrlPr>
                      </m:sSupPr>
                      <m:e>
                        <m:r>
                          <m:rPr>
                            <m:sty m:val="p"/>
                          </m:rPr>
                          <a:rPr lang="pt-PT" sz="1300" b="0" i="0" smtClean="0">
                            <a:latin typeface="Cambria Math" panose="02040503050406030204" pitchFamily="18" charset="0"/>
                            <a:ea typeface="Calibri Light" panose="020F0302020204030204" pitchFamily="34" charset="0"/>
                            <a:cs typeface="Calibri Light" panose="020F0302020204030204" pitchFamily="34" charset="0"/>
                          </a:rPr>
                          <m:t>cm</m:t>
                        </m:r>
                      </m:e>
                      <m:sup>
                        <m:r>
                          <a:rPr lang="pt-PT" sz="1300" b="0" i="0" smtClean="0">
                            <a:latin typeface="Cambria Math" panose="02040503050406030204" pitchFamily="18" charset="0"/>
                            <a:ea typeface="Calibri Light" panose="020F0302020204030204" pitchFamily="34" charset="0"/>
                            <a:cs typeface="Calibri Light" panose="020F0302020204030204" pitchFamily="34" charset="0"/>
                          </a:rPr>
                          <m:t>2</m:t>
                        </m:r>
                      </m:sup>
                    </m:sSup>
                  </m:oMath>
                </a14:m>
                <a:r>
                  <a:rPr lang="en-US" sz="1300" dirty="0">
                    <a:latin typeface="Calibri Light" panose="020F0302020204030204" pitchFamily="34" charset="0"/>
                    <a:ea typeface="Calibri Light" panose="020F0302020204030204" pitchFamily="34" charset="0"/>
                    <a:cs typeface="Calibri Light" panose="020F0302020204030204" pitchFamily="34" charset="0"/>
                  </a:rPr>
                  <a:t>. HC is </a:t>
                </a:r>
                <a14:m>
                  <m:oMath xmlns:m="http://schemas.openxmlformats.org/officeDocument/2006/math">
                    <m:sSup>
                      <m:sSupPr>
                        <m:ctrlPr>
                          <a:rPr lang="en-US" sz="1300" i="1" smtClean="0">
                            <a:latin typeface="Cambria Math" panose="02040503050406030204" pitchFamily="18" charset="0"/>
                            <a:ea typeface="Calibri Light" panose="020F0302020204030204" pitchFamily="34" charset="0"/>
                            <a:cs typeface="Calibri Light" panose="020F0302020204030204" pitchFamily="34" charset="0"/>
                          </a:rPr>
                        </m:ctrlPr>
                      </m:sSupPr>
                      <m:e>
                        <m:r>
                          <a:rPr lang="pt-PT" sz="1300" b="0" i="1" smtClean="0">
                            <a:latin typeface="Cambria Math" panose="02040503050406030204" pitchFamily="18" charset="0"/>
                            <a:ea typeface="Calibri Light" panose="020F0302020204030204" pitchFamily="34" charset="0"/>
                            <a:cs typeface="Calibri Light" panose="020F0302020204030204" pitchFamily="34" charset="0"/>
                          </a:rPr>
                          <m:t>10</m:t>
                        </m:r>
                      </m:e>
                      <m:sup>
                        <m:r>
                          <a:rPr lang="pt-PT" sz="1300" b="0" i="1" smtClean="0">
                            <a:latin typeface="Cambria Math" panose="02040503050406030204" pitchFamily="18" charset="0"/>
                            <a:ea typeface="Calibri Light" panose="020F0302020204030204" pitchFamily="34" charset="0"/>
                            <a:cs typeface="Calibri Light" panose="020F0302020204030204" pitchFamily="34" charset="0"/>
                          </a:rPr>
                          <m:t>10</m:t>
                        </m:r>
                      </m:sup>
                    </m:sSup>
                  </m:oMath>
                </a14:m>
                <a:r>
                  <a:rPr lang="pt-PT" sz="1300" dirty="0">
                    <a:latin typeface="Calibri Light" panose="020F0302020204030204" pitchFamily="34" charset="0"/>
                    <a:ea typeface="Calibri Light" panose="020F0302020204030204" pitchFamily="34" charset="0"/>
                    <a:cs typeface="Calibri Light" panose="020F0302020204030204" pitchFamily="34" charset="0"/>
                  </a:rPr>
                  <a:t> </a:t>
                </a:r>
                <a:r>
                  <a:rPr lang="pt-PT" sz="1300" dirty="0" err="1">
                    <a:latin typeface="Calibri Light" panose="020F0302020204030204" pitchFamily="34" charset="0"/>
                    <a:ea typeface="Calibri Light" panose="020F0302020204030204" pitchFamily="34" charset="0"/>
                    <a:cs typeface="Calibri Light" panose="020F0302020204030204" pitchFamily="34" charset="0"/>
                  </a:rPr>
                  <a:t>and</a:t>
                </a:r>
                <a:r>
                  <a:rPr lang="pt-PT" sz="1300" dirty="0">
                    <a:latin typeface="Calibri Light" panose="020F0302020204030204" pitchFamily="34" charset="0"/>
                    <a:ea typeface="Calibri Light" panose="020F0302020204030204" pitchFamily="34" charset="0"/>
                    <a:cs typeface="Calibri Light" panose="020F0302020204030204" pitchFamily="34" charset="0"/>
                  </a:rPr>
                  <a:t> LC </a:t>
                </a:r>
                <a:r>
                  <a:rPr lang="pt-PT" sz="1300" dirty="0" err="1">
                    <a:latin typeface="Calibri Light" panose="020F0302020204030204" pitchFamily="34" charset="0"/>
                    <a:ea typeface="Calibri Light" panose="020F0302020204030204" pitchFamily="34" charset="0"/>
                    <a:cs typeface="Calibri Light" panose="020F0302020204030204" pitchFamily="34" charset="0"/>
                  </a:rPr>
                  <a:t>is</a:t>
                </a:r>
                <a:r>
                  <a:rPr lang="pt-PT" sz="1300" dirty="0">
                    <a:latin typeface="Calibri Light" panose="020F0302020204030204" pitchFamily="34" charset="0"/>
                    <a:ea typeface="Calibri Light" panose="020F0302020204030204" pitchFamily="34" charset="0"/>
                    <a:cs typeface="Calibri Light" panose="020F0302020204030204" pitchFamily="34" charset="0"/>
                  </a:rPr>
                  <a:t> </a:t>
                </a:r>
                <a14:m>
                  <m:oMath xmlns:m="http://schemas.openxmlformats.org/officeDocument/2006/math">
                    <m:sSup>
                      <m:sSupPr>
                        <m:ctrlPr>
                          <a:rPr lang="en-US" sz="1300" i="1">
                            <a:latin typeface="Cambria Math" panose="02040503050406030204" pitchFamily="18" charset="0"/>
                            <a:ea typeface="Calibri Light" panose="020F0302020204030204" pitchFamily="34" charset="0"/>
                            <a:cs typeface="Calibri Light" panose="020F0302020204030204" pitchFamily="34" charset="0"/>
                          </a:rPr>
                        </m:ctrlPr>
                      </m:sSupPr>
                      <m:e>
                        <m:r>
                          <a:rPr lang="pt-PT" sz="1300" i="1">
                            <a:latin typeface="Cambria Math" panose="02040503050406030204" pitchFamily="18" charset="0"/>
                            <a:ea typeface="Calibri Light" panose="020F0302020204030204" pitchFamily="34" charset="0"/>
                            <a:cs typeface="Calibri Light" panose="020F0302020204030204" pitchFamily="34" charset="0"/>
                          </a:rPr>
                          <m:t>10</m:t>
                        </m:r>
                      </m:e>
                      <m:sup>
                        <m:r>
                          <a:rPr lang="pt-PT" sz="1300" b="0" i="1" smtClean="0">
                            <a:latin typeface="Cambria Math" panose="02040503050406030204" pitchFamily="18" charset="0"/>
                            <a:ea typeface="Calibri Light" panose="020F0302020204030204" pitchFamily="34" charset="0"/>
                            <a:cs typeface="Calibri Light" panose="020F0302020204030204" pitchFamily="34" charset="0"/>
                          </a:rPr>
                          <m:t>6</m:t>
                        </m:r>
                      </m:sup>
                    </m:sSup>
                  </m:oMath>
                </a14:m>
                <a:r>
                  <a:rPr lang="pt-PT" sz="1300" dirty="0">
                    <a:latin typeface="Calibri Light" panose="020F0302020204030204" pitchFamily="34" charset="0"/>
                    <a:ea typeface="Calibri Light" panose="020F0302020204030204" pitchFamily="34" charset="0"/>
                    <a:cs typeface="Calibri Light" panose="020F0302020204030204" pitchFamily="34" charset="0"/>
                  </a:rPr>
                  <a:t>.</a:t>
                </a:r>
              </a:p>
            </p:txBody>
          </p:sp>
        </mc:Choice>
        <mc:Fallback xmlns="">
          <p:sp>
            <p:nvSpPr>
              <p:cNvPr id="25" name="CaixaDeTexto 24">
                <a:extLst>
                  <a:ext uri="{FF2B5EF4-FFF2-40B4-BE49-F238E27FC236}">
                    <a16:creationId xmlns:a16="http://schemas.microsoft.com/office/drawing/2014/main" id="{7D70D2AE-7059-2EDE-27A9-62AEC96A92C8}"/>
                  </a:ext>
                </a:extLst>
              </p:cNvPr>
              <p:cNvSpPr txBox="1">
                <a:spLocks noRot="1" noChangeAspect="1" noMove="1" noResize="1" noEditPoints="1" noAdjustHandles="1" noChangeArrowheads="1" noChangeShapeType="1" noTextEdit="1"/>
              </p:cNvSpPr>
              <p:nvPr/>
            </p:nvSpPr>
            <p:spPr>
              <a:xfrm>
                <a:off x="7254359" y="5777055"/>
                <a:ext cx="4912241" cy="492443"/>
              </a:xfrm>
              <a:prstGeom prst="rect">
                <a:avLst/>
              </a:prstGeom>
              <a:blipFill>
                <a:blip r:embed="rId5"/>
                <a:stretch>
                  <a:fillRect t="-1250" r="-372" b="-11250"/>
                </a:stretch>
              </a:blipFill>
            </p:spPr>
            <p:txBody>
              <a:bodyPr/>
              <a:lstStyle/>
              <a:p>
                <a:r>
                  <a:rPr lang="pt-PT">
                    <a:noFill/>
                  </a:rPr>
                  <a:t> </a:t>
                </a:r>
              </a:p>
            </p:txBody>
          </p:sp>
        </mc:Fallback>
      </mc:AlternateContent>
    </p:spTree>
    <p:extLst>
      <p:ext uri="{BB962C8B-B14F-4D97-AF65-F5344CB8AC3E}">
        <p14:creationId xmlns:p14="http://schemas.microsoft.com/office/powerpoint/2010/main" val="92366605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329E1-E97E-931B-8054-D698F4FD033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6AFF84F-7BEC-4789-505F-36BDED60B58D}"/>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Normalisation to laser energy</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707D9091-85A8-C64F-58FE-353CCB751347}"/>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A6AA1320-8DED-4AA4-A226-63055B35B8F4}"/>
              </a:ext>
            </a:extLst>
          </p:cNvPr>
          <p:cNvSpPr>
            <a:spLocks noGrp="1"/>
          </p:cNvSpPr>
          <p:nvPr>
            <p:ph type="dt" sz="half" idx="10"/>
          </p:nvPr>
        </p:nvSpPr>
        <p:spPr>
          <a:xfrm>
            <a:off x="11143" y="6492875"/>
            <a:ext cx="2771386"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C62A3A4C-F90A-1C4D-EEF2-8593A9431766}"/>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61D6B794-AC78-74BC-7F44-DB8DF9D58A47}"/>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3E453A4C-A4F6-FA45-B2D3-75043FED008A}"/>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F3C42008-2684-244A-4AD6-4C724D9BE105}"/>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21</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agem 2">
            <a:extLst>
              <a:ext uri="{FF2B5EF4-FFF2-40B4-BE49-F238E27FC236}">
                <a16:creationId xmlns:a16="http://schemas.microsoft.com/office/drawing/2014/main" id="{3E2CA49E-559E-6993-41BF-48CA717E5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5933" y="1067949"/>
            <a:ext cx="6188654" cy="3696137"/>
          </a:xfrm>
          <a:prstGeom prst="rect">
            <a:avLst/>
          </a:prstGeom>
        </p:spPr>
      </p:pic>
      <p:pic>
        <p:nvPicPr>
          <p:cNvPr id="4" name="Imagem 3">
            <a:extLst>
              <a:ext uri="{FF2B5EF4-FFF2-40B4-BE49-F238E27FC236}">
                <a16:creationId xmlns:a16="http://schemas.microsoft.com/office/drawing/2014/main" id="{1075E6BE-D8CA-EAF2-B067-21A25A9F3FDF}"/>
              </a:ext>
            </a:extLst>
          </p:cNvPr>
          <p:cNvPicPr>
            <a:picLocks noChangeAspect="1"/>
          </p:cNvPicPr>
          <p:nvPr/>
        </p:nvPicPr>
        <p:blipFill>
          <a:blip r:embed="rId3"/>
          <a:srcRect l="2652" r="2826" b="39614"/>
          <a:stretch/>
        </p:blipFill>
        <p:spPr>
          <a:xfrm>
            <a:off x="131499" y="2990206"/>
            <a:ext cx="5066542" cy="3132000"/>
          </a:xfrm>
          <a:prstGeom prst="rect">
            <a:avLst/>
          </a:prstGeom>
        </p:spPr>
      </p:pic>
      <p:sp>
        <p:nvSpPr>
          <p:cNvPr id="6" name="Seta: Em Ângulo 5">
            <a:extLst>
              <a:ext uri="{FF2B5EF4-FFF2-40B4-BE49-F238E27FC236}">
                <a16:creationId xmlns:a16="http://schemas.microsoft.com/office/drawing/2014/main" id="{7BFFCA4A-889A-6F18-0EB5-81ECCAED2A7A}"/>
              </a:ext>
            </a:extLst>
          </p:cNvPr>
          <p:cNvSpPr/>
          <p:nvPr/>
        </p:nvSpPr>
        <p:spPr>
          <a:xfrm>
            <a:off x="2491687" y="1707521"/>
            <a:ext cx="2588562" cy="1184247"/>
          </a:xfrm>
          <a:prstGeom prst="bentArrow">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8" name="CaixaDeTexto 7">
            <a:extLst>
              <a:ext uri="{FF2B5EF4-FFF2-40B4-BE49-F238E27FC236}">
                <a16:creationId xmlns:a16="http://schemas.microsoft.com/office/drawing/2014/main" id="{C6D1FF4B-747F-F272-3ED7-A607A49E6662}"/>
              </a:ext>
            </a:extLst>
          </p:cNvPr>
          <p:cNvSpPr txBox="1"/>
          <p:nvPr/>
        </p:nvSpPr>
        <p:spPr>
          <a:xfrm>
            <a:off x="250789" y="1781771"/>
            <a:ext cx="2197001" cy="954107"/>
          </a:xfrm>
          <a:prstGeom prst="rect">
            <a:avLst/>
          </a:prstGeom>
          <a:noFill/>
        </p:spPr>
        <p:txBody>
          <a:bodyPr wrap="square">
            <a:spAutoFit/>
          </a:bodyPr>
          <a:lstStyle/>
          <a:p>
            <a:pPr algn="r"/>
            <a:r>
              <a:rPr lang="en-US" sz="2800" dirty="0">
                <a:latin typeface="Bahnschrift SemiCondensed" panose="020B0502040204020203" pitchFamily="34" charset="0"/>
              </a:rPr>
              <a:t>Used as reference for</a:t>
            </a:r>
            <a:endParaRPr lang="pt-PT" sz="2800" dirty="0"/>
          </a:p>
        </p:txBody>
      </p:sp>
      <p:sp>
        <p:nvSpPr>
          <p:cNvPr id="11" name="CaixaDeTexto 10">
            <a:extLst>
              <a:ext uri="{FF2B5EF4-FFF2-40B4-BE49-F238E27FC236}">
                <a16:creationId xmlns:a16="http://schemas.microsoft.com/office/drawing/2014/main" id="{0AE2E08D-7B0F-2370-BFF2-363BB16B8B54}"/>
              </a:ext>
            </a:extLst>
          </p:cNvPr>
          <p:cNvSpPr txBox="1"/>
          <p:nvPr/>
        </p:nvSpPr>
        <p:spPr>
          <a:xfrm>
            <a:off x="5080249" y="5541890"/>
            <a:ext cx="4195831" cy="584775"/>
          </a:xfrm>
          <a:prstGeom prst="rect">
            <a:avLst/>
          </a:prstGeom>
          <a:noFill/>
        </p:spPr>
        <p:txBody>
          <a:bodyPr wrap="square" rtlCol="0">
            <a:spAutoFit/>
          </a:bodyPr>
          <a:lstStyle/>
          <a:p>
            <a:r>
              <a:rPr lang="pt-PT" sz="1600" u="sng" dirty="0">
                <a:latin typeface="Calibri Light" panose="020F0302020204030204" pitchFamily="34" charset="0"/>
                <a:ea typeface="Calibri Light" panose="020F0302020204030204" pitchFamily="34" charset="0"/>
                <a:cs typeface="Calibri Light" panose="020F0302020204030204" pitchFamily="34" charset="0"/>
              </a:rPr>
              <a:t>A. </a:t>
            </a:r>
            <a:r>
              <a:rPr lang="pt-PT" sz="1600" u="sng" dirty="0" err="1">
                <a:latin typeface="Calibri Light" panose="020F0302020204030204" pitchFamily="34" charset="0"/>
                <a:ea typeface="Calibri Light" panose="020F0302020204030204" pitchFamily="34" charset="0"/>
                <a:cs typeface="Calibri Light" panose="020F0302020204030204" pitchFamily="34" charset="0"/>
              </a:rPr>
              <a:t>Macchi</a:t>
            </a:r>
            <a:r>
              <a:rPr lang="pt-PT" sz="16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600" i="1" u="sng" dirty="0" err="1">
                <a:latin typeface="Calibri Light" panose="020F0302020204030204" pitchFamily="34" charset="0"/>
                <a:ea typeface="Calibri Light" panose="020F0302020204030204" pitchFamily="34" charset="0"/>
                <a:cs typeface="Calibri Light" panose="020F0302020204030204" pitchFamily="34" charset="0"/>
              </a:rPr>
              <a:t>et</a:t>
            </a:r>
            <a:r>
              <a:rPr lang="pt-PT" sz="16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600" i="1" u="sng" dirty="0" err="1">
                <a:latin typeface="Calibri Light" panose="020F0302020204030204" pitchFamily="34" charset="0"/>
                <a:ea typeface="Calibri Light" panose="020F0302020204030204" pitchFamily="34" charset="0"/>
                <a:cs typeface="Calibri Light" panose="020F0302020204030204" pitchFamily="34" charset="0"/>
              </a:rPr>
              <a:t>all</a:t>
            </a:r>
            <a:r>
              <a:rPr lang="pt-PT" sz="16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600" i="1" u="sng" dirty="0" err="1">
                <a:latin typeface="Calibri Light" panose="020F0302020204030204" pitchFamily="34" charset="0"/>
                <a:ea typeface="Calibri Light" panose="020F0302020204030204" pitchFamily="34" charset="0"/>
                <a:cs typeface="Calibri Light" panose="020F0302020204030204" pitchFamily="34" charset="0"/>
              </a:rPr>
              <a:t>Ion</a:t>
            </a:r>
            <a:r>
              <a:rPr lang="pt-PT" sz="16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600" i="1" u="sng" dirty="0" err="1">
                <a:latin typeface="Calibri Light" panose="020F0302020204030204" pitchFamily="34" charset="0"/>
                <a:ea typeface="Calibri Light" panose="020F0302020204030204" pitchFamily="34" charset="0"/>
                <a:cs typeface="Calibri Light" panose="020F0302020204030204" pitchFamily="34" charset="0"/>
              </a:rPr>
              <a:t>acceleration</a:t>
            </a:r>
            <a:r>
              <a:rPr lang="pt-PT" sz="16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600" i="1" u="sng" dirty="0" err="1">
                <a:latin typeface="Calibri Light" panose="020F0302020204030204" pitchFamily="34" charset="0"/>
                <a:ea typeface="Calibri Light" panose="020F0302020204030204" pitchFamily="34" charset="0"/>
                <a:cs typeface="Calibri Light" panose="020F0302020204030204" pitchFamily="34" charset="0"/>
              </a:rPr>
              <a:t>by</a:t>
            </a:r>
            <a:r>
              <a:rPr lang="pt-PT" sz="16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600" i="1" u="sng" dirty="0" err="1">
                <a:latin typeface="Calibri Light" panose="020F0302020204030204" pitchFamily="34" charset="0"/>
                <a:ea typeface="Calibri Light" panose="020F0302020204030204" pitchFamily="34" charset="0"/>
                <a:cs typeface="Calibri Light" panose="020F0302020204030204" pitchFamily="34" charset="0"/>
              </a:rPr>
              <a:t>superintense</a:t>
            </a:r>
            <a:r>
              <a:rPr lang="pt-PT" sz="1600" i="1" u="sng" dirty="0">
                <a:latin typeface="Calibri Light" panose="020F0302020204030204" pitchFamily="34" charset="0"/>
                <a:ea typeface="Calibri Light" panose="020F0302020204030204" pitchFamily="34" charset="0"/>
                <a:cs typeface="Calibri Light" panose="020F0302020204030204" pitchFamily="34" charset="0"/>
              </a:rPr>
              <a:t> laser-plasma </a:t>
            </a:r>
            <a:r>
              <a:rPr lang="pt-PT" sz="1600" i="1" u="sng" dirty="0" err="1">
                <a:latin typeface="Calibri Light" panose="020F0302020204030204" pitchFamily="34" charset="0"/>
                <a:ea typeface="Calibri Light" panose="020F0302020204030204" pitchFamily="34" charset="0"/>
                <a:cs typeface="Calibri Light" panose="020F0302020204030204" pitchFamily="34" charset="0"/>
              </a:rPr>
              <a:t>interaction</a:t>
            </a:r>
            <a:r>
              <a:rPr lang="pt-PT" sz="16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600" b="1" i="1" u="sng" dirty="0">
                <a:latin typeface="Calibri Light" panose="020F0302020204030204" pitchFamily="34" charset="0"/>
                <a:ea typeface="Calibri Light" panose="020F0302020204030204" pitchFamily="34" charset="0"/>
                <a:cs typeface="Calibri Light" panose="020F0302020204030204" pitchFamily="34" charset="0"/>
              </a:rPr>
              <a:t>RMP </a:t>
            </a:r>
            <a:r>
              <a:rPr lang="pt-PT" sz="1600" i="1" u="sng" dirty="0">
                <a:latin typeface="Calibri Light" panose="020F0302020204030204" pitchFamily="34" charset="0"/>
                <a:ea typeface="Calibri Light" panose="020F0302020204030204" pitchFamily="34" charset="0"/>
                <a:cs typeface="Calibri Light" panose="020F0302020204030204" pitchFamily="34" charset="0"/>
              </a:rPr>
              <a:t>(2013)</a:t>
            </a:r>
          </a:p>
        </p:txBody>
      </p:sp>
      <p:sp>
        <p:nvSpPr>
          <p:cNvPr id="15" name="CaixaDeTexto 14">
            <a:extLst>
              <a:ext uri="{FF2B5EF4-FFF2-40B4-BE49-F238E27FC236}">
                <a16:creationId xmlns:a16="http://schemas.microsoft.com/office/drawing/2014/main" id="{9BC9D0D2-BBAB-57F5-0336-6EEC64D48340}"/>
              </a:ext>
            </a:extLst>
          </p:cNvPr>
          <p:cNvSpPr txBox="1"/>
          <p:nvPr/>
        </p:nvSpPr>
        <p:spPr>
          <a:xfrm>
            <a:off x="5382879" y="4719805"/>
            <a:ext cx="6677622" cy="338554"/>
          </a:xfrm>
          <a:prstGeom prst="rect">
            <a:avLst/>
          </a:prstGeom>
          <a:noFill/>
        </p:spPr>
        <p:txBody>
          <a:bodyPr wrap="square">
            <a:spAutoFit/>
          </a:bodyPr>
          <a:lstStyle/>
          <a:p>
            <a:pPr algn="ctr"/>
            <a:r>
              <a:rPr lang="en-US" sz="1600" dirty="0">
                <a:latin typeface="Calibri Light" panose="020F0302020204030204" pitchFamily="34" charset="0"/>
                <a:ea typeface="Calibri Light" panose="020F0302020204030204" pitchFamily="34" charset="0"/>
                <a:cs typeface="Calibri Light" panose="020F0302020204030204" pitchFamily="34" charset="0"/>
              </a:rPr>
              <a:t>Measured peak energy — laser-energy relation, with power-law fit.</a:t>
            </a:r>
            <a:endParaRPr lang="pt-PT"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6" name="CaixaDeTexto 15">
            <a:extLst>
              <a:ext uri="{FF2B5EF4-FFF2-40B4-BE49-F238E27FC236}">
                <a16:creationId xmlns:a16="http://schemas.microsoft.com/office/drawing/2014/main" id="{4CEA8839-997E-8621-8B81-30A8A280F831}"/>
              </a:ext>
            </a:extLst>
          </p:cNvPr>
          <p:cNvSpPr txBox="1"/>
          <p:nvPr/>
        </p:nvSpPr>
        <p:spPr>
          <a:xfrm>
            <a:off x="201986" y="6078584"/>
            <a:ext cx="6188654" cy="307777"/>
          </a:xfrm>
          <a:prstGeom prst="rect">
            <a:avLst/>
          </a:prstGeom>
          <a:noFill/>
        </p:spPr>
        <p:txBody>
          <a:bodyPr wrap="square">
            <a:spAutoFit/>
          </a:bodyPr>
          <a:lstStyle/>
          <a:p>
            <a:r>
              <a:rPr lang="en-US" sz="1400" dirty="0">
                <a:latin typeface="Calibri Light" panose="020F0302020204030204" pitchFamily="34" charset="0"/>
                <a:ea typeface="Calibri Light" panose="020F0302020204030204" pitchFamily="34" charset="0"/>
                <a:cs typeface="Calibri Light" panose="020F0302020204030204" pitchFamily="34" charset="0"/>
              </a:rPr>
              <a:t>Results from multiparametric 2D simulations for a double layer target fit.</a:t>
            </a:r>
            <a:endParaRPr lang="pt-PT" sz="1400" dirty="0">
              <a:latin typeface="Calibri Light" panose="020F0302020204030204" pitchFamily="34" charset="0"/>
              <a:ea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25" name="CaixaDeTexto 24">
                <a:extLst>
                  <a:ext uri="{FF2B5EF4-FFF2-40B4-BE49-F238E27FC236}">
                    <a16:creationId xmlns:a16="http://schemas.microsoft.com/office/drawing/2014/main" id="{C44A8E3F-4655-E4CF-F2F0-62151B031491}"/>
                  </a:ext>
                </a:extLst>
              </p:cNvPr>
              <p:cNvSpPr txBox="1"/>
              <p:nvPr/>
            </p:nvSpPr>
            <p:spPr>
              <a:xfrm>
                <a:off x="7869303" y="2750310"/>
                <a:ext cx="3672416" cy="566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PT" sz="3600" b="1" i="1" smtClean="0">
                          <a:solidFill>
                            <a:srgbClr val="002060"/>
                          </a:solidFill>
                          <a:latin typeface="Cambria Math" panose="02040503050406030204" pitchFamily="18" charset="0"/>
                          <a:ea typeface="Cambria Math" panose="02040503050406030204" pitchFamily="18" charset="0"/>
                        </a:rPr>
                        <m:t>∝</m:t>
                      </m:r>
                      <m:sSup>
                        <m:sSupPr>
                          <m:ctrlPr>
                            <a:rPr lang="pt-PT" sz="3600" b="1" i="1" smtClean="0">
                              <a:solidFill>
                                <a:srgbClr val="002060"/>
                              </a:solidFill>
                              <a:latin typeface="Cambria Math" panose="02040503050406030204" pitchFamily="18" charset="0"/>
                              <a:ea typeface="Cambria Math" panose="02040503050406030204" pitchFamily="18" charset="0"/>
                            </a:rPr>
                          </m:ctrlPr>
                        </m:sSupPr>
                        <m:e>
                          <m:d>
                            <m:dPr>
                              <m:ctrlPr>
                                <a:rPr lang="pt-PT" sz="3600" b="1" i="1" smtClean="0">
                                  <a:solidFill>
                                    <a:srgbClr val="002060"/>
                                  </a:solidFill>
                                  <a:latin typeface="Cambria Math" panose="02040503050406030204" pitchFamily="18" charset="0"/>
                                  <a:ea typeface="Cambria Math" panose="02040503050406030204" pitchFamily="18" charset="0"/>
                                </a:rPr>
                              </m:ctrlPr>
                            </m:dPr>
                            <m:e>
                              <m:sSub>
                                <m:sSubPr>
                                  <m:ctrlPr>
                                    <a:rPr lang="pt-PT" sz="3600" b="1" i="1">
                                      <a:solidFill>
                                        <a:srgbClr val="002060"/>
                                      </a:solidFill>
                                      <a:latin typeface="Cambria Math" panose="02040503050406030204" pitchFamily="18" charset="0"/>
                                      <a:ea typeface="Cambria Math" panose="02040503050406030204" pitchFamily="18" charset="0"/>
                                    </a:rPr>
                                  </m:ctrlPr>
                                </m:sSubPr>
                                <m:e>
                                  <m:r>
                                    <a:rPr lang="pt-PT" sz="3600" b="1" i="1">
                                      <a:solidFill>
                                        <a:srgbClr val="002060"/>
                                      </a:solidFill>
                                      <a:latin typeface="Cambria Math" panose="02040503050406030204" pitchFamily="18" charset="0"/>
                                      <a:ea typeface="Cambria Math" panose="02040503050406030204" pitchFamily="18" charset="0"/>
                                    </a:rPr>
                                    <m:t>𝑬</m:t>
                                  </m:r>
                                </m:e>
                                <m:sub>
                                  <m:r>
                                    <a:rPr lang="pt-PT" sz="3600" b="1" i="0">
                                      <a:solidFill>
                                        <a:srgbClr val="002060"/>
                                      </a:solidFill>
                                      <a:latin typeface="Cambria Math" panose="02040503050406030204" pitchFamily="18" charset="0"/>
                                      <a:ea typeface="Cambria Math" panose="02040503050406030204" pitchFamily="18" charset="0"/>
                                    </a:rPr>
                                    <m:t>𝐥𝐚𝐬𝐞𝐫</m:t>
                                  </m:r>
                                </m:sub>
                              </m:sSub>
                            </m:e>
                          </m:d>
                        </m:e>
                        <m:sup>
                          <m:r>
                            <a:rPr lang="pt-PT" sz="3600" b="1" i="1" smtClean="0">
                              <a:solidFill>
                                <a:srgbClr val="002060"/>
                              </a:solidFill>
                              <a:latin typeface="Cambria Math" panose="02040503050406030204" pitchFamily="18" charset="0"/>
                              <a:ea typeface="Cambria Math" panose="02040503050406030204" pitchFamily="18" charset="0"/>
                            </a:rPr>
                            <m:t>𝟎</m:t>
                          </m:r>
                          <m:r>
                            <a:rPr lang="pt-PT" sz="3600" b="1" i="1" smtClean="0">
                              <a:solidFill>
                                <a:srgbClr val="002060"/>
                              </a:solidFill>
                              <a:latin typeface="Cambria Math" panose="02040503050406030204" pitchFamily="18" charset="0"/>
                              <a:ea typeface="Cambria Math" panose="02040503050406030204" pitchFamily="18" charset="0"/>
                            </a:rPr>
                            <m:t>.</m:t>
                          </m:r>
                          <m:r>
                            <a:rPr lang="pt-PT" sz="3600" b="1" i="1" smtClean="0">
                              <a:solidFill>
                                <a:srgbClr val="002060"/>
                              </a:solidFill>
                              <a:latin typeface="Cambria Math" panose="02040503050406030204" pitchFamily="18" charset="0"/>
                              <a:ea typeface="Cambria Math" panose="02040503050406030204" pitchFamily="18" charset="0"/>
                            </a:rPr>
                            <m:t>𝟒𝟕</m:t>
                          </m:r>
                          <m:r>
                            <a:rPr lang="pt-PT" sz="3600" b="1" i="1" smtClean="0">
                              <a:solidFill>
                                <a:srgbClr val="002060"/>
                              </a:solidFill>
                              <a:latin typeface="Cambria Math" panose="02040503050406030204" pitchFamily="18" charset="0"/>
                              <a:ea typeface="Cambria Math" panose="02040503050406030204" pitchFamily="18" charset="0"/>
                            </a:rPr>
                            <m:t>±</m:t>
                          </m:r>
                          <m:r>
                            <a:rPr lang="pt-PT" sz="3600" b="1" i="1" smtClean="0">
                              <a:solidFill>
                                <a:srgbClr val="002060"/>
                              </a:solidFill>
                              <a:latin typeface="Cambria Math" panose="02040503050406030204" pitchFamily="18" charset="0"/>
                              <a:ea typeface="Cambria Math" panose="02040503050406030204" pitchFamily="18" charset="0"/>
                            </a:rPr>
                            <m:t>𝟎</m:t>
                          </m:r>
                          <m:r>
                            <a:rPr lang="pt-PT" sz="3600" b="1" i="1" smtClean="0">
                              <a:solidFill>
                                <a:srgbClr val="002060"/>
                              </a:solidFill>
                              <a:latin typeface="Cambria Math" panose="02040503050406030204" pitchFamily="18" charset="0"/>
                              <a:ea typeface="Cambria Math" panose="02040503050406030204" pitchFamily="18" charset="0"/>
                            </a:rPr>
                            <m:t>.</m:t>
                          </m:r>
                          <m:r>
                            <a:rPr lang="pt-PT" sz="3600" b="1" i="1" smtClean="0">
                              <a:solidFill>
                                <a:srgbClr val="002060"/>
                              </a:solidFill>
                              <a:latin typeface="Cambria Math" panose="02040503050406030204" pitchFamily="18" charset="0"/>
                              <a:ea typeface="Cambria Math" panose="02040503050406030204" pitchFamily="18" charset="0"/>
                            </a:rPr>
                            <m:t>𝟎𝟐</m:t>
                          </m:r>
                        </m:sup>
                      </m:sSup>
                    </m:oMath>
                  </m:oMathPara>
                </a14:m>
                <a:endParaRPr lang="pt-PT" sz="3600" b="1" dirty="0">
                  <a:solidFill>
                    <a:srgbClr val="002060"/>
                  </a:solidFill>
                </a:endParaRPr>
              </a:p>
            </p:txBody>
          </p:sp>
        </mc:Choice>
        <mc:Fallback xmlns="">
          <p:sp>
            <p:nvSpPr>
              <p:cNvPr id="25" name="CaixaDeTexto 24">
                <a:extLst>
                  <a:ext uri="{FF2B5EF4-FFF2-40B4-BE49-F238E27FC236}">
                    <a16:creationId xmlns:a16="http://schemas.microsoft.com/office/drawing/2014/main" id="{C44A8E3F-4655-E4CF-F2F0-62151B031491}"/>
                  </a:ext>
                </a:extLst>
              </p:cNvPr>
              <p:cNvSpPr txBox="1">
                <a:spLocks noRot="1" noChangeAspect="1" noMove="1" noResize="1" noEditPoints="1" noAdjustHandles="1" noChangeArrowheads="1" noChangeShapeType="1" noTextEdit="1"/>
              </p:cNvSpPr>
              <p:nvPr/>
            </p:nvSpPr>
            <p:spPr>
              <a:xfrm>
                <a:off x="7869303" y="2750310"/>
                <a:ext cx="3672416" cy="566565"/>
              </a:xfrm>
              <a:prstGeom prst="rect">
                <a:avLst/>
              </a:prstGeom>
              <a:blipFill>
                <a:blip r:embed="rId4"/>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1752830588"/>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2E327-E19B-B021-7E87-A3B516E2724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0ECE07B-9CCF-34D6-FA35-0E152A40230D}"/>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Formvar production – </a:t>
            </a:r>
            <a:r>
              <a:rPr lang="en-GB" sz="3800" b="1" dirty="0">
                <a:latin typeface="Arial Narrow" panose="020B0606020202030204" pitchFamily="34" charset="0"/>
              </a:rPr>
              <a:t>Protocol</a:t>
            </a:r>
            <a:r>
              <a:rPr lang="en-GB" sz="4400" b="1" dirty="0">
                <a:latin typeface="Arial Narrow" panose="020B0606020202030204" pitchFamily="34" charset="0"/>
              </a:rPr>
              <a:t> </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C49C5622-3312-718B-DAA2-06AE1B6AFF39}"/>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CA645ABC-CE7F-E525-43DC-37063F39133D}"/>
              </a:ext>
            </a:extLst>
          </p:cNvPr>
          <p:cNvSpPr>
            <a:spLocks noGrp="1"/>
          </p:cNvSpPr>
          <p:nvPr>
            <p:ph type="dt" sz="half" idx="10"/>
          </p:nvPr>
        </p:nvSpPr>
        <p:spPr>
          <a:xfrm>
            <a:off x="11142" y="6492875"/>
            <a:ext cx="2522557"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5FDA237B-4597-8384-158C-6AFE7CF00C7D}"/>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596A2A4D-1687-7FCF-6814-D2326724242D}"/>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A1682A45-7E8A-EFC4-6BDB-282131B699B9}"/>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8FE9315D-2313-2DB4-0045-11A720EE4504}"/>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22</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E747CDEF-E700-E57A-D594-ECBD6B2B2B17}"/>
              </a:ext>
            </a:extLst>
          </p:cNvPr>
          <p:cNvSpPr txBox="1"/>
          <p:nvPr/>
        </p:nvSpPr>
        <p:spPr>
          <a:xfrm>
            <a:off x="696001" y="906442"/>
            <a:ext cx="3458282" cy="646331"/>
          </a:xfrm>
          <a:prstGeom prst="rect">
            <a:avLst/>
          </a:prstGeom>
          <a:noFill/>
        </p:spPr>
        <p:txBody>
          <a:bodyPr wrap="square" rtlCol="0">
            <a:spAutoFit/>
          </a:bodyPr>
          <a:lstStyle/>
          <a:p>
            <a:pPr algn="just"/>
            <a:r>
              <a:rPr lang="en-US" sz="3600" b="1" u="sng" dirty="0">
                <a:ln>
                  <a:solidFill>
                    <a:schemeClr val="bg2">
                      <a:lumMod val="25000"/>
                    </a:schemeClr>
                  </a:solidFill>
                </a:ln>
                <a:solidFill>
                  <a:srgbClr val="FF0000"/>
                </a:solidFill>
                <a:uFill>
                  <a:solidFill>
                    <a:srgbClr val="C00000"/>
                  </a:solidFill>
                </a:uFill>
                <a:latin typeface="Bahnschrift SemiCondensed" panose="020B0502040204020203" pitchFamily="34" charset="0"/>
              </a:rPr>
              <a:t>General Steps:</a:t>
            </a:r>
          </a:p>
        </p:txBody>
      </p:sp>
      <p:grpSp>
        <p:nvGrpSpPr>
          <p:cNvPr id="4" name="Agrupar 3">
            <a:extLst>
              <a:ext uri="{FF2B5EF4-FFF2-40B4-BE49-F238E27FC236}">
                <a16:creationId xmlns:a16="http://schemas.microsoft.com/office/drawing/2014/main" id="{3A15929A-D32A-8BF2-ABBA-4159077207B1}"/>
              </a:ext>
            </a:extLst>
          </p:cNvPr>
          <p:cNvGrpSpPr/>
          <p:nvPr/>
        </p:nvGrpSpPr>
        <p:grpSpPr>
          <a:xfrm>
            <a:off x="3926349" y="1485119"/>
            <a:ext cx="1197936" cy="1752509"/>
            <a:chOff x="3926349" y="1739119"/>
            <a:chExt cx="1197936" cy="1752509"/>
          </a:xfrm>
        </p:grpSpPr>
        <p:sp>
          <p:nvSpPr>
            <p:cNvPr id="6" name="Triângulo isósceles 5">
              <a:extLst>
                <a:ext uri="{FF2B5EF4-FFF2-40B4-BE49-F238E27FC236}">
                  <a16:creationId xmlns:a16="http://schemas.microsoft.com/office/drawing/2014/main" id="{2FACF45C-61D4-DBED-8225-69F4F949CF3C}"/>
                </a:ext>
              </a:extLst>
            </p:cNvPr>
            <p:cNvSpPr/>
            <p:nvPr/>
          </p:nvSpPr>
          <p:spPr>
            <a:xfrm>
              <a:off x="4213293" y="2021629"/>
              <a:ext cx="645727" cy="501838"/>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tângulo 7">
              <a:extLst>
                <a:ext uri="{FF2B5EF4-FFF2-40B4-BE49-F238E27FC236}">
                  <a16:creationId xmlns:a16="http://schemas.microsoft.com/office/drawing/2014/main" id="{43878177-4BD2-594A-19C2-44837A3F86A7}"/>
                </a:ext>
              </a:extLst>
            </p:cNvPr>
            <p:cNvSpPr/>
            <p:nvPr/>
          </p:nvSpPr>
          <p:spPr>
            <a:xfrm>
              <a:off x="4413057" y="2021629"/>
              <a:ext cx="230955" cy="59434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tângulo 10">
              <a:extLst>
                <a:ext uri="{FF2B5EF4-FFF2-40B4-BE49-F238E27FC236}">
                  <a16:creationId xmlns:a16="http://schemas.microsoft.com/office/drawing/2014/main" id="{3024FF88-CB75-DBED-6C1E-B24D4603889B}"/>
                </a:ext>
              </a:extLst>
            </p:cNvPr>
            <p:cNvSpPr/>
            <p:nvPr/>
          </p:nvSpPr>
          <p:spPr>
            <a:xfrm>
              <a:off x="4157320" y="2516479"/>
              <a:ext cx="721104" cy="13377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42" name="Agrupar 141">
              <a:extLst>
                <a:ext uri="{FF2B5EF4-FFF2-40B4-BE49-F238E27FC236}">
                  <a16:creationId xmlns:a16="http://schemas.microsoft.com/office/drawing/2014/main" id="{739A9717-4654-0788-D519-69F10EB17091}"/>
                </a:ext>
              </a:extLst>
            </p:cNvPr>
            <p:cNvGrpSpPr/>
            <p:nvPr/>
          </p:nvGrpSpPr>
          <p:grpSpPr>
            <a:xfrm>
              <a:off x="3926349" y="1739119"/>
              <a:ext cx="1197936" cy="1752509"/>
              <a:chOff x="3926349" y="1739119"/>
              <a:chExt cx="1197936" cy="1752509"/>
            </a:xfrm>
          </p:grpSpPr>
          <p:sp>
            <p:nvSpPr>
              <p:cNvPr id="143" name="Google Shape;2056;p70">
                <a:extLst>
                  <a:ext uri="{FF2B5EF4-FFF2-40B4-BE49-F238E27FC236}">
                    <a16:creationId xmlns:a16="http://schemas.microsoft.com/office/drawing/2014/main" id="{BE323BB3-BC69-A827-FC40-BC9768FDFA76}"/>
                  </a:ext>
                </a:extLst>
              </p:cNvPr>
              <p:cNvSpPr/>
              <p:nvPr/>
            </p:nvSpPr>
            <p:spPr>
              <a:xfrm>
                <a:off x="4353836" y="2994906"/>
                <a:ext cx="342841" cy="383214"/>
              </a:xfrm>
              <a:custGeom>
                <a:avLst/>
                <a:gdLst/>
                <a:ahLst/>
                <a:cxnLst/>
                <a:rect l="l" t="t" r="r" b="b"/>
                <a:pathLst>
                  <a:path w="118714" h="132694" extrusionOk="0">
                    <a:moveTo>
                      <a:pt x="118714" y="73337"/>
                    </a:moveTo>
                    <a:cubicBezTo>
                      <a:pt x="118714" y="49615"/>
                      <a:pt x="104713" y="29099"/>
                      <a:pt x="84555" y="19610"/>
                    </a:cubicBezTo>
                    <a:cubicBezTo>
                      <a:pt x="81708" y="8350"/>
                      <a:pt x="71481" y="0"/>
                      <a:pt x="59357" y="0"/>
                    </a:cubicBezTo>
                    <a:cubicBezTo>
                      <a:pt x="47232" y="0"/>
                      <a:pt x="37006" y="8350"/>
                      <a:pt x="34159" y="19610"/>
                    </a:cubicBezTo>
                    <a:cubicBezTo>
                      <a:pt x="14001" y="29099"/>
                      <a:pt x="0" y="49615"/>
                      <a:pt x="0" y="73337"/>
                    </a:cubicBezTo>
                    <a:cubicBezTo>
                      <a:pt x="0" y="106063"/>
                      <a:pt x="26632" y="132694"/>
                      <a:pt x="59357" y="132694"/>
                    </a:cubicBezTo>
                    <a:cubicBezTo>
                      <a:pt x="92083" y="132694"/>
                      <a:pt x="118714" y="106063"/>
                      <a:pt x="118714" y="73337"/>
                    </a:cubicBezTo>
                    <a:lnTo>
                      <a:pt x="118714" y="73337"/>
                    </a:lnTo>
                    <a:close/>
                    <a:moveTo>
                      <a:pt x="51155" y="25999"/>
                    </a:moveTo>
                    <a:cubicBezTo>
                      <a:pt x="51155" y="21466"/>
                      <a:pt x="54845" y="17797"/>
                      <a:pt x="59357" y="17797"/>
                    </a:cubicBezTo>
                    <a:cubicBezTo>
                      <a:pt x="63869" y="17797"/>
                      <a:pt x="67559" y="21466"/>
                      <a:pt x="67559" y="25999"/>
                    </a:cubicBezTo>
                    <a:lnTo>
                      <a:pt x="67559" y="54845"/>
                    </a:lnTo>
                    <a:cubicBezTo>
                      <a:pt x="67559" y="59378"/>
                      <a:pt x="63890" y="63047"/>
                      <a:pt x="59357" y="63047"/>
                    </a:cubicBezTo>
                    <a:cubicBezTo>
                      <a:pt x="54824" y="63047"/>
                      <a:pt x="51155" y="59357"/>
                      <a:pt x="51155" y="54845"/>
                    </a:cubicBezTo>
                    <a:lnTo>
                      <a:pt x="51155" y="25999"/>
                    </a:lnTo>
                    <a:close/>
                    <a:moveTo>
                      <a:pt x="17775" y="73337"/>
                    </a:moveTo>
                    <a:cubicBezTo>
                      <a:pt x="17775" y="60243"/>
                      <a:pt x="23869" y="48561"/>
                      <a:pt x="33358" y="40928"/>
                    </a:cubicBezTo>
                    <a:lnTo>
                      <a:pt x="33358" y="54845"/>
                    </a:lnTo>
                    <a:cubicBezTo>
                      <a:pt x="33358" y="69183"/>
                      <a:pt x="45019" y="80823"/>
                      <a:pt x="59336" y="80823"/>
                    </a:cubicBezTo>
                    <a:cubicBezTo>
                      <a:pt x="73653" y="80823"/>
                      <a:pt x="85335" y="69162"/>
                      <a:pt x="85335" y="54845"/>
                    </a:cubicBezTo>
                    <a:lnTo>
                      <a:pt x="85335" y="40949"/>
                    </a:lnTo>
                    <a:cubicBezTo>
                      <a:pt x="94824" y="48582"/>
                      <a:pt x="100918" y="60243"/>
                      <a:pt x="100918" y="73337"/>
                    </a:cubicBezTo>
                    <a:cubicBezTo>
                      <a:pt x="100918" y="96258"/>
                      <a:pt x="82257" y="114919"/>
                      <a:pt x="59336" y="114919"/>
                    </a:cubicBezTo>
                    <a:cubicBezTo>
                      <a:pt x="36415" y="114919"/>
                      <a:pt x="17754" y="96258"/>
                      <a:pt x="17754" y="73337"/>
                    </a:cubicBezTo>
                    <a:lnTo>
                      <a:pt x="17754" y="733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2057;p70">
                <a:extLst>
                  <a:ext uri="{FF2B5EF4-FFF2-40B4-BE49-F238E27FC236}">
                    <a16:creationId xmlns:a16="http://schemas.microsoft.com/office/drawing/2014/main" id="{1B9B5786-D5A5-7CBE-D826-C5180697239A}"/>
                  </a:ext>
                </a:extLst>
              </p:cNvPr>
              <p:cNvSpPr/>
              <p:nvPr/>
            </p:nvSpPr>
            <p:spPr>
              <a:xfrm>
                <a:off x="4943242" y="2123613"/>
                <a:ext cx="51394" cy="203511"/>
              </a:xfrm>
              <a:custGeom>
                <a:avLst/>
                <a:gdLst/>
                <a:ahLst/>
                <a:cxnLst/>
                <a:rect l="l" t="t" r="r" b="b"/>
                <a:pathLst>
                  <a:path w="17796" h="70469" extrusionOk="0">
                    <a:moveTo>
                      <a:pt x="8898" y="70470"/>
                    </a:moveTo>
                    <a:cubicBezTo>
                      <a:pt x="13811" y="70470"/>
                      <a:pt x="17797" y="66484"/>
                      <a:pt x="17797" y="61571"/>
                    </a:cubicBezTo>
                    <a:lnTo>
                      <a:pt x="17797" y="8898"/>
                    </a:lnTo>
                    <a:cubicBezTo>
                      <a:pt x="17797" y="3985"/>
                      <a:pt x="13811" y="0"/>
                      <a:pt x="8898" y="0"/>
                    </a:cubicBezTo>
                    <a:cubicBezTo>
                      <a:pt x="3985" y="0"/>
                      <a:pt x="0" y="3985"/>
                      <a:pt x="0" y="8898"/>
                    </a:cubicBezTo>
                    <a:lnTo>
                      <a:pt x="0" y="61571"/>
                    </a:lnTo>
                    <a:cubicBezTo>
                      <a:pt x="0" y="66484"/>
                      <a:pt x="3985" y="70470"/>
                      <a:pt x="8898" y="70470"/>
                    </a:cubicBezTo>
                    <a:lnTo>
                      <a:pt x="8898" y="704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2058;p70">
                <a:extLst>
                  <a:ext uri="{FF2B5EF4-FFF2-40B4-BE49-F238E27FC236}">
                    <a16:creationId xmlns:a16="http://schemas.microsoft.com/office/drawing/2014/main" id="{E247D588-D0F1-3BC7-0A3D-BB3B7131613B}"/>
                  </a:ext>
                </a:extLst>
              </p:cNvPr>
              <p:cNvSpPr/>
              <p:nvPr/>
            </p:nvSpPr>
            <p:spPr>
              <a:xfrm>
                <a:off x="3926349" y="1739119"/>
                <a:ext cx="1197936" cy="1752509"/>
              </a:xfrm>
              <a:custGeom>
                <a:avLst/>
                <a:gdLst/>
                <a:ahLst/>
                <a:cxnLst/>
                <a:rect l="l" t="t" r="r" b="b"/>
                <a:pathLst>
                  <a:path w="414804" h="606834" extrusionOk="0">
                    <a:moveTo>
                      <a:pt x="408584" y="511273"/>
                    </a:moveTo>
                    <a:lnTo>
                      <a:pt x="365800" y="402617"/>
                    </a:lnTo>
                    <a:lnTo>
                      <a:pt x="365800" y="372274"/>
                    </a:lnTo>
                    <a:lnTo>
                      <a:pt x="368563" y="372274"/>
                    </a:lnTo>
                    <a:cubicBezTo>
                      <a:pt x="385579" y="372274"/>
                      <a:pt x="399433" y="358420"/>
                      <a:pt x="399433" y="341404"/>
                    </a:cubicBezTo>
                    <a:cubicBezTo>
                      <a:pt x="399433" y="324387"/>
                      <a:pt x="385579" y="310534"/>
                      <a:pt x="368563" y="310534"/>
                    </a:cubicBezTo>
                    <a:lnTo>
                      <a:pt x="344461" y="310534"/>
                    </a:lnTo>
                    <a:cubicBezTo>
                      <a:pt x="346633" y="306190"/>
                      <a:pt x="347877" y="301319"/>
                      <a:pt x="347877" y="296132"/>
                    </a:cubicBezTo>
                    <a:cubicBezTo>
                      <a:pt x="347877" y="289385"/>
                      <a:pt x="345811" y="282911"/>
                      <a:pt x="341868" y="277429"/>
                    </a:cubicBezTo>
                    <a:lnTo>
                      <a:pt x="307371" y="225030"/>
                    </a:lnTo>
                    <a:cubicBezTo>
                      <a:pt x="304672" y="220939"/>
                      <a:pt x="299169" y="219801"/>
                      <a:pt x="295057" y="222500"/>
                    </a:cubicBezTo>
                    <a:cubicBezTo>
                      <a:pt x="290966" y="225199"/>
                      <a:pt x="289828" y="230702"/>
                      <a:pt x="292526" y="234814"/>
                    </a:cubicBezTo>
                    <a:lnTo>
                      <a:pt x="327129" y="287381"/>
                    </a:lnTo>
                    <a:cubicBezTo>
                      <a:pt x="327213" y="287508"/>
                      <a:pt x="327276" y="287613"/>
                      <a:pt x="327361" y="287719"/>
                    </a:cubicBezTo>
                    <a:cubicBezTo>
                      <a:pt x="329153" y="290186"/>
                      <a:pt x="330102" y="293117"/>
                      <a:pt x="330102" y="296174"/>
                    </a:cubicBezTo>
                    <a:cubicBezTo>
                      <a:pt x="330102" y="304124"/>
                      <a:pt x="323649" y="310576"/>
                      <a:pt x="315700" y="310576"/>
                    </a:cubicBezTo>
                    <a:lnTo>
                      <a:pt x="99020" y="310576"/>
                    </a:lnTo>
                    <a:cubicBezTo>
                      <a:pt x="91092" y="310576"/>
                      <a:pt x="84618" y="304124"/>
                      <a:pt x="84618" y="296174"/>
                    </a:cubicBezTo>
                    <a:cubicBezTo>
                      <a:pt x="84618" y="293117"/>
                      <a:pt x="85567" y="290207"/>
                      <a:pt x="87360" y="287719"/>
                    </a:cubicBezTo>
                    <a:cubicBezTo>
                      <a:pt x="87444" y="287613"/>
                      <a:pt x="87507" y="287508"/>
                      <a:pt x="87591" y="287381"/>
                    </a:cubicBezTo>
                    <a:lnTo>
                      <a:pt x="165483" y="169026"/>
                    </a:lnTo>
                    <a:cubicBezTo>
                      <a:pt x="173623" y="156648"/>
                      <a:pt x="177924" y="142288"/>
                      <a:pt x="177924" y="127465"/>
                    </a:cubicBezTo>
                    <a:lnTo>
                      <a:pt x="177924" y="103026"/>
                    </a:lnTo>
                    <a:lnTo>
                      <a:pt x="236754" y="103026"/>
                    </a:lnTo>
                    <a:lnTo>
                      <a:pt x="236754" y="127465"/>
                    </a:lnTo>
                    <a:cubicBezTo>
                      <a:pt x="236754" y="142267"/>
                      <a:pt x="241056" y="156648"/>
                      <a:pt x="249195" y="169026"/>
                    </a:cubicBezTo>
                    <a:lnTo>
                      <a:pt x="269669" y="200127"/>
                    </a:lnTo>
                    <a:cubicBezTo>
                      <a:pt x="272368" y="204218"/>
                      <a:pt x="277893" y="205357"/>
                      <a:pt x="281983" y="202658"/>
                    </a:cubicBezTo>
                    <a:cubicBezTo>
                      <a:pt x="286074" y="199959"/>
                      <a:pt x="287213" y="194455"/>
                      <a:pt x="284514" y="190343"/>
                    </a:cubicBezTo>
                    <a:lnTo>
                      <a:pt x="264039" y="159242"/>
                    </a:lnTo>
                    <a:cubicBezTo>
                      <a:pt x="257819" y="149774"/>
                      <a:pt x="254530" y="138788"/>
                      <a:pt x="254530" y="127465"/>
                    </a:cubicBezTo>
                    <a:lnTo>
                      <a:pt x="254530" y="50859"/>
                    </a:lnTo>
                    <a:cubicBezTo>
                      <a:pt x="260518" y="47465"/>
                      <a:pt x="264566" y="41033"/>
                      <a:pt x="264566" y="33674"/>
                    </a:cubicBezTo>
                    <a:lnTo>
                      <a:pt x="264566" y="19758"/>
                    </a:lnTo>
                    <a:cubicBezTo>
                      <a:pt x="264566" y="8856"/>
                      <a:pt x="255689" y="0"/>
                      <a:pt x="244809" y="0"/>
                    </a:cubicBezTo>
                    <a:lnTo>
                      <a:pt x="169890" y="0"/>
                    </a:lnTo>
                    <a:cubicBezTo>
                      <a:pt x="158989" y="0"/>
                      <a:pt x="150133" y="8856"/>
                      <a:pt x="150133" y="19758"/>
                    </a:cubicBezTo>
                    <a:lnTo>
                      <a:pt x="150133" y="33674"/>
                    </a:lnTo>
                    <a:cubicBezTo>
                      <a:pt x="150133" y="41033"/>
                      <a:pt x="154181" y="47444"/>
                      <a:pt x="160170" y="50859"/>
                    </a:cubicBezTo>
                    <a:lnTo>
                      <a:pt x="160170" y="127465"/>
                    </a:lnTo>
                    <a:cubicBezTo>
                      <a:pt x="160170" y="138788"/>
                      <a:pt x="156880" y="149774"/>
                      <a:pt x="150639" y="159242"/>
                    </a:cubicBezTo>
                    <a:lnTo>
                      <a:pt x="72852" y="277450"/>
                    </a:lnTo>
                    <a:cubicBezTo>
                      <a:pt x="68930" y="282932"/>
                      <a:pt x="66843" y="289406"/>
                      <a:pt x="66843" y="296153"/>
                    </a:cubicBezTo>
                    <a:cubicBezTo>
                      <a:pt x="66843" y="301319"/>
                      <a:pt x="68087" y="306211"/>
                      <a:pt x="70259" y="310555"/>
                    </a:cubicBezTo>
                    <a:lnTo>
                      <a:pt x="46157" y="310555"/>
                    </a:lnTo>
                    <a:cubicBezTo>
                      <a:pt x="29141" y="310555"/>
                      <a:pt x="15287" y="324408"/>
                      <a:pt x="15287" y="341425"/>
                    </a:cubicBezTo>
                    <a:cubicBezTo>
                      <a:pt x="15287" y="358441"/>
                      <a:pt x="29141" y="372295"/>
                      <a:pt x="46157" y="372295"/>
                    </a:cubicBezTo>
                    <a:lnTo>
                      <a:pt x="48920" y="372295"/>
                    </a:lnTo>
                    <a:lnTo>
                      <a:pt x="48920" y="402638"/>
                    </a:lnTo>
                    <a:lnTo>
                      <a:pt x="32915" y="443313"/>
                    </a:lnTo>
                    <a:cubicBezTo>
                      <a:pt x="31123" y="447888"/>
                      <a:pt x="33358" y="453054"/>
                      <a:pt x="37934" y="454847"/>
                    </a:cubicBezTo>
                    <a:cubicBezTo>
                      <a:pt x="42509" y="456639"/>
                      <a:pt x="47654" y="454404"/>
                      <a:pt x="49468" y="449828"/>
                    </a:cubicBezTo>
                    <a:lnTo>
                      <a:pt x="63891" y="413202"/>
                    </a:lnTo>
                    <a:lnTo>
                      <a:pt x="350872" y="413202"/>
                    </a:lnTo>
                    <a:lnTo>
                      <a:pt x="392053" y="517788"/>
                    </a:lnTo>
                    <a:cubicBezTo>
                      <a:pt x="395342" y="526117"/>
                      <a:pt x="397008" y="534889"/>
                      <a:pt x="397008" y="543851"/>
                    </a:cubicBezTo>
                    <a:lnTo>
                      <a:pt x="397008" y="589038"/>
                    </a:lnTo>
                    <a:lnTo>
                      <a:pt x="17797" y="589038"/>
                    </a:lnTo>
                    <a:lnTo>
                      <a:pt x="17797" y="543851"/>
                    </a:lnTo>
                    <a:cubicBezTo>
                      <a:pt x="17797" y="534910"/>
                      <a:pt x="19462" y="526138"/>
                      <a:pt x="22731" y="517788"/>
                    </a:cubicBezTo>
                    <a:lnTo>
                      <a:pt x="34349" y="488289"/>
                    </a:lnTo>
                    <a:cubicBezTo>
                      <a:pt x="36141" y="483713"/>
                      <a:pt x="33906" y="478568"/>
                      <a:pt x="29331" y="476755"/>
                    </a:cubicBezTo>
                    <a:cubicBezTo>
                      <a:pt x="24755" y="474942"/>
                      <a:pt x="19610" y="477198"/>
                      <a:pt x="17797" y="481773"/>
                    </a:cubicBezTo>
                    <a:lnTo>
                      <a:pt x="6178" y="511273"/>
                    </a:lnTo>
                    <a:cubicBezTo>
                      <a:pt x="2087" y="521689"/>
                      <a:pt x="0" y="532654"/>
                      <a:pt x="0" y="543851"/>
                    </a:cubicBezTo>
                    <a:lnTo>
                      <a:pt x="0" y="597936"/>
                    </a:lnTo>
                    <a:cubicBezTo>
                      <a:pt x="0" y="602849"/>
                      <a:pt x="3985" y="606835"/>
                      <a:pt x="8898" y="606835"/>
                    </a:cubicBezTo>
                    <a:lnTo>
                      <a:pt x="405906" y="606835"/>
                    </a:lnTo>
                    <a:cubicBezTo>
                      <a:pt x="410819" y="606835"/>
                      <a:pt x="414804" y="602849"/>
                      <a:pt x="414804" y="597936"/>
                    </a:cubicBezTo>
                    <a:lnTo>
                      <a:pt x="414804" y="543851"/>
                    </a:lnTo>
                    <a:cubicBezTo>
                      <a:pt x="414804" y="532654"/>
                      <a:pt x="412717" y="521710"/>
                      <a:pt x="408626" y="511273"/>
                    </a:cubicBezTo>
                    <a:lnTo>
                      <a:pt x="408626" y="511273"/>
                    </a:lnTo>
                    <a:close/>
                    <a:moveTo>
                      <a:pt x="236796" y="85230"/>
                    </a:moveTo>
                    <a:lnTo>
                      <a:pt x="177966" y="85230"/>
                    </a:lnTo>
                    <a:lnTo>
                      <a:pt x="177966" y="53432"/>
                    </a:lnTo>
                    <a:lnTo>
                      <a:pt x="236796" y="53432"/>
                    </a:lnTo>
                    <a:lnTo>
                      <a:pt x="236796" y="85230"/>
                    </a:lnTo>
                    <a:close/>
                    <a:moveTo>
                      <a:pt x="167929" y="19758"/>
                    </a:moveTo>
                    <a:cubicBezTo>
                      <a:pt x="167929" y="18661"/>
                      <a:pt x="168815" y="17776"/>
                      <a:pt x="169911" y="17776"/>
                    </a:cubicBezTo>
                    <a:lnTo>
                      <a:pt x="244830" y="17776"/>
                    </a:lnTo>
                    <a:cubicBezTo>
                      <a:pt x="245926" y="17776"/>
                      <a:pt x="246812" y="18661"/>
                      <a:pt x="246812" y="19758"/>
                    </a:cubicBezTo>
                    <a:lnTo>
                      <a:pt x="246812" y="33674"/>
                    </a:lnTo>
                    <a:cubicBezTo>
                      <a:pt x="246812" y="34771"/>
                      <a:pt x="245926" y="35656"/>
                      <a:pt x="244830" y="35656"/>
                    </a:cubicBezTo>
                    <a:lnTo>
                      <a:pt x="169911" y="35656"/>
                    </a:lnTo>
                    <a:cubicBezTo>
                      <a:pt x="168815" y="35656"/>
                      <a:pt x="167929" y="34771"/>
                      <a:pt x="167929" y="33674"/>
                    </a:cubicBezTo>
                    <a:lnTo>
                      <a:pt x="167929" y="19758"/>
                    </a:lnTo>
                    <a:close/>
                    <a:moveTo>
                      <a:pt x="348025" y="395426"/>
                    </a:moveTo>
                    <a:lnTo>
                      <a:pt x="66716" y="395426"/>
                    </a:lnTo>
                    <a:lnTo>
                      <a:pt x="66716" y="372274"/>
                    </a:lnTo>
                    <a:lnTo>
                      <a:pt x="348025" y="372274"/>
                    </a:lnTo>
                    <a:lnTo>
                      <a:pt x="348025" y="395426"/>
                    </a:lnTo>
                    <a:close/>
                    <a:moveTo>
                      <a:pt x="46157" y="354498"/>
                    </a:moveTo>
                    <a:cubicBezTo>
                      <a:pt x="38946" y="354498"/>
                      <a:pt x="33063" y="348636"/>
                      <a:pt x="33063" y="341404"/>
                    </a:cubicBezTo>
                    <a:cubicBezTo>
                      <a:pt x="33063" y="334171"/>
                      <a:pt x="38925" y="328330"/>
                      <a:pt x="46157" y="328330"/>
                    </a:cubicBezTo>
                    <a:lnTo>
                      <a:pt x="368563" y="328330"/>
                    </a:lnTo>
                    <a:cubicBezTo>
                      <a:pt x="375774" y="328330"/>
                      <a:pt x="381657" y="334192"/>
                      <a:pt x="381657" y="341404"/>
                    </a:cubicBezTo>
                    <a:cubicBezTo>
                      <a:pt x="381657" y="348615"/>
                      <a:pt x="375795" y="354498"/>
                      <a:pt x="368563" y="354498"/>
                    </a:cubicBezTo>
                    <a:lnTo>
                      <a:pt x="46157" y="3544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6" name="Google Shape;2059;p70">
                <a:extLst>
                  <a:ext uri="{FF2B5EF4-FFF2-40B4-BE49-F238E27FC236}">
                    <a16:creationId xmlns:a16="http://schemas.microsoft.com/office/drawing/2014/main" id="{CB74BA4D-AFD0-B91D-4FF8-4D6626BF72B2}"/>
                  </a:ext>
                </a:extLst>
              </p:cNvPr>
              <p:cNvSpPr/>
              <p:nvPr/>
            </p:nvSpPr>
            <p:spPr>
              <a:xfrm>
                <a:off x="4412843" y="2306848"/>
                <a:ext cx="98162" cy="51394"/>
              </a:xfrm>
              <a:custGeom>
                <a:avLst/>
                <a:gdLst/>
                <a:ahLst/>
                <a:cxnLst/>
                <a:rect l="l" t="t" r="r" b="b"/>
                <a:pathLst>
                  <a:path w="33990" h="17796" extrusionOk="0">
                    <a:moveTo>
                      <a:pt x="25092" y="0"/>
                    </a:moveTo>
                    <a:lnTo>
                      <a:pt x="8898" y="0"/>
                    </a:lnTo>
                    <a:cubicBezTo>
                      <a:pt x="3985" y="0"/>
                      <a:pt x="0" y="3985"/>
                      <a:pt x="0" y="8898"/>
                    </a:cubicBezTo>
                    <a:cubicBezTo>
                      <a:pt x="0" y="13811"/>
                      <a:pt x="3985" y="17797"/>
                      <a:pt x="8898" y="17797"/>
                    </a:cubicBezTo>
                    <a:lnTo>
                      <a:pt x="25092" y="17797"/>
                    </a:lnTo>
                    <a:cubicBezTo>
                      <a:pt x="30005" y="17797"/>
                      <a:pt x="33991" y="13811"/>
                      <a:pt x="33991" y="8898"/>
                    </a:cubicBezTo>
                    <a:cubicBezTo>
                      <a:pt x="33991" y="3985"/>
                      <a:pt x="30005" y="0"/>
                      <a:pt x="25092" y="0"/>
                    </a:cubicBezTo>
                    <a:lnTo>
                      <a:pt x="2509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2060;p70">
                <a:extLst>
                  <a:ext uri="{FF2B5EF4-FFF2-40B4-BE49-F238E27FC236}">
                    <a16:creationId xmlns:a16="http://schemas.microsoft.com/office/drawing/2014/main" id="{7DC579B6-066D-9153-7EF7-0AF1031BED8E}"/>
                  </a:ext>
                </a:extLst>
              </p:cNvPr>
              <p:cNvSpPr/>
              <p:nvPr/>
            </p:nvSpPr>
            <p:spPr>
              <a:xfrm>
                <a:off x="4412843" y="2422551"/>
                <a:ext cx="98162" cy="51394"/>
              </a:xfrm>
              <a:custGeom>
                <a:avLst/>
                <a:gdLst/>
                <a:ahLst/>
                <a:cxnLst/>
                <a:rect l="l" t="t" r="r" b="b"/>
                <a:pathLst>
                  <a:path w="33990" h="17796" extrusionOk="0">
                    <a:moveTo>
                      <a:pt x="25092" y="0"/>
                    </a:moveTo>
                    <a:lnTo>
                      <a:pt x="8898" y="0"/>
                    </a:lnTo>
                    <a:cubicBezTo>
                      <a:pt x="3985" y="0"/>
                      <a:pt x="0" y="3985"/>
                      <a:pt x="0" y="8898"/>
                    </a:cubicBezTo>
                    <a:cubicBezTo>
                      <a:pt x="0" y="13811"/>
                      <a:pt x="3985" y="17797"/>
                      <a:pt x="8898" y="17797"/>
                    </a:cubicBezTo>
                    <a:lnTo>
                      <a:pt x="25092" y="17797"/>
                    </a:lnTo>
                    <a:cubicBezTo>
                      <a:pt x="30005" y="17797"/>
                      <a:pt x="33991" y="13811"/>
                      <a:pt x="33991" y="8898"/>
                    </a:cubicBezTo>
                    <a:cubicBezTo>
                      <a:pt x="33991" y="3985"/>
                      <a:pt x="30005" y="0"/>
                      <a:pt x="25092" y="0"/>
                    </a:cubicBezTo>
                    <a:lnTo>
                      <a:pt x="2509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2061;p70">
                <a:extLst>
                  <a:ext uri="{FF2B5EF4-FFF2-40B4-BE49-F238E27FC236}">
                    <a16:creationId xmlns:a16="http://schemas.microsoft.com/office/drawing/2014/main" id="{A95F9A8E-FB92-E715-2F7F-E8E5F78F8FAB}"/>
                  </a:ext>
                </a:extLst>
              </p:cNvPr>
              <p:cNvSpPr/>
              <p:nvPr/>
            </p:nvSpPr>
            <p:spPr>
              <a:xfrm>
                <a:off x="4412843" y="2538190"/>
                <a:ext cx="98162" cy="51394"/>
              </a:xfrm>
              <a:custGeom>
                <a:avLst/>
                <a:gdLst/>
                <a:ahLst/>
                <a:cxnLst/>
                <a:rect l="l" t="t" r="r" b="b"/>
                <a:pathLst>
                  <a:path w="33990" h="17796" extrusionOk="0">
                    <a:moveTo>
                      <a:pt x="25092" y="0"/>
                    </a:moveTo>
                    <a:lnTo>
                      <a:pt x="8898" y="0"/>
                    </a:lnTo>
                    <a:cubicBezTo>
                      <a:pt x="3985" y="0"/>
                      <a:pt x="0" y="3985"/>
                      <a:pt x="0" y="8898"/>
                    </a:cubicBezTo>
                    <a:cubicBezTo>
                      <a:pt x="0" y="13811"/>
                      <a:pt x="3985" y="17797"/>
                      <a:pt x="8898" y="17797"/>
                    </a:cubicBezTo>
                    <a:lnTo>
                      <a:pt x="25092" y="17797"/>
                    </a:lnTo>
                    <a:cubicBezTo>
                      <a:pt x="30005" y="17797"/>
                      <a:pt x="33991" y="13811"/>
                      <a:pt x="33991" y="8898"/>
                    </a:cubicBezTo>
                    <a:cubicBezTo>
                      <a:pt x="33991" y="3985"/>
                      <a:pt x="30005" y="0"/>
                      <a:pt x="25092" y="0"/>
                    </a:cubicBezTo>
                    <a:lnTo>
                      <a:pt x="2509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2062;p70">
                <a:extLst>
                  <a:ext uri="{FF2B5EF4-FFF2-40B4-BE49-F238E27FC236}">
                    <a16:creationId xmlns:a16="http://schemas.microsoft.com/office/drawing/2014/main" id="{14694078-5586-BE27-53FE-A2E7503B0714}"/>
                  </a:ext>
                </a:extLst>
              </p:cNvPr>
              <p:cNvSpPr/>
              <p:nvPr/>
            </p:nvSpPr>
            <p:spPr>
              <a:xfrm>
                <a:off x="4832838" y="2222080"/>
                <a:ext cx="51394" cy="105044"/>
              </a:xfrm>
              <a:custGeom>
                <a:avLst/>
                <a:gdLst/>
                <a:ahLst/>
                <a:cxnLst/>
                <a:rect l="l" t="t" r="r" b="b"/>
                <a:pathLst>
                  <a:path w="17796" h="36373" extrusionOk="0">
                    <a:moveTo>
                      <a:pt x="8898" y="36373"/>
                    </a:moveTo>
                    <a:cubicBezTo>
                      <a:pt x="13811" y="36373"/>
                      <a:pt x="17797" y="32388"/>
                      <a:pt x="17797" y="27475"/>
                    </a:cubicBezTo>
                    <a:lnTo>
                      <a:pt x="17797" y="8898"/>
                    </a:lnTo>
                    <a:cubicBezTo>
                      <a:pt x="17797" y="3985"/>
                      <a:pt x="13811" y="0"/>
                      <a:pt x="8898" y="0"/>
                    </a:cubicBezTo>
                    <a:cubicBezTo>
                      <a:pt x="3985" y="0"/>
                      <a:pt x="0" y="3985"/>
                      <a:pt x="0" y="8898"/>
                    </a:cubicBezTo>
                    <a:lnTo>
                      <a:pt x="0" y="27475"/>
                    </a:lnTo>
                    <a:cubicBezTo>
                      <a:pt x="0" y="32388"/>
                      <a:pt x="3985" y="36373"/>
                      <a:pt x="8898" y="36373"/>
                    </a:cubicBezTo>
                    <a:lnTo>
                      <a:pt x="8898" y="3637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2063;p70">
                <a:extLst>
                  <a:ext uri="{FF2B5EF4-FFF2-40B4-BE49-F238E27FC236}">
                    <a16:creationId xmlns:a16="http://schemas.microsoft.com/office/drawing/2014/main" id="{70BE03D4-22EF-5B62-AA2A-AFDF13862202}"/>
                  </a:ext>
                </a:extLst>
              </p:cNvPr>
              <p:cNvSpPr/>
              <p:nvPr/>
            </p:nvSpPr>
            <p:spPr>
              <a:xfrm>
                <a:off x="4055874" y="2123613"/>
                <a:ext cx="51394" cy="203511"/>
              </a:xfrm>
              <a:custGeom>
                <a:avLst/>
                <a:gdLst/>
                <a:ahLst/>
                <a:cxnLst/>
                <a:rect l="l" t="t" r="r" b="b"/>
                <a:pathLst>
                  <a:path w="17796" h="70469" extrusionOk="0">
                    <a:moveTo>
                      <a:pt x="8898" y="70470"/>
                    </a:moveTo>
                    <a:cubicBezTo>
                      <a:pt x="13811" y="70470"/>
                      <a:pt x="17797" y="66484"/>
                      <a:pt x="17797" y="61571"/>
                    </a:cubicBezTo>
                    <a:lnTo>
                      <a:pt x="17797" y="8898"/>
                    </a:lnTo>
                    <a:cubicBezTo>
                      <a:pt x="17797" y="3985"/>
                      <a:pt x="13811" y="0"/>
                      <a:pt x="8898" y="0"/>
                    </a:cubicBezTo>
                    <a:cubicBezTo>
                      <a:pt x="3985" y="0"/>
                      <a:pt x="0" y="3985"/>
                      <a:pt x="0" y="8898"/>
                    </a:cubicBezTo>
                    <a:lnTo>
                      <a:pt x="0" y="61571"/>
                    </a:lnTo>
                    <a:cubicBezTo>
                      <a:pt x="0" y="66484"/>
                      <a:pt x="3985" y="70470"/>
                      <a:pt x="8898" y="70470"/>
                    </a:cubicBezTo>
                    <a:lnTo>
                      <a:pt x="8898" y="704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2064;p70">
                <a:extLst>
                  <a:ext uri="{FF2B5EF4-FFF2-40B4-BE49-F238E27FC236}">
                    <a16:creationId xmlns:a16="http://schemas.microsoft.com/office/drawing/2014/main" id="{43E81DB5-30A3-C7D0-103C-24350879434D}"/>
                  </a:ext>
                </a:extLst>
              </p:cNvPr>
              <p:cNvSpPr/>
              <p:nvPr/>
            </p:nvSpPr>
            <p:spPr>
              <a:xfrm>
                <a:off x="4166278" y="2222080"/>
                <a:ext cx="51394" cy="105044"/>
              </a:xfrm>
              <a:custGeom>
                <a:avLst/>
                <a:gdLst/>
                <a:ahLst/>
                <a:cxnLst/>
                <a:rect l="l" t="t" r="r" b="b"/>
                <a:pathLst>
                  <a:path w="17796" h="36373" extrusionOk="0">
                    <a:moveTo>
                      <a:pt x="8898" y="36373"/>
                    </a:moveTo>
                    <a:cubicBezTo>
                      <a:pt x="13811" y="36373"/>
                      <a:pt x="17797" y="32388"/>
                      <a:pt x="17797" y="27475"/>
                    </a:cubicBezTo>
                    <a:lnTo>
                      <a:pt x="17797" y="8898"/>
                    </a:lnTo>
                    <a:cubicBezTo>
                      <a:pt x="17797" y="3985"/>
                      <a:pt x="13811" y="0"/>
                      <a:pt x="8898" y="0"/>
                    </a:cubicBezTo>
                    <a:cubicBezTo>
                      <a:pt x="3985" y="0"/>
                      <a:pt x="0" y="3985"/>
                      <a:pt x="0" y="8898"/>
                    </a:cubicBezTo>
                    <a:lnTo>
                      <a:pt x="0" y="27475"/>
                    </a:lnTo>
                    <a:cubicBezTo>
                      <a:pt x="0" y="32388"/>
                      <a:pt x="3985" y="36373"/>
                      <a:pt x="8898" y="36373"/>
                    </a:cubicBezTo>
                    <a:lnTo>
                      <a:pt x="8898" y="3637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52" name="Agrupar 151">
            <a:extLst>
              <a:ext uri="{FF2B5EF4-FFF2-40B4-BE49-F238E27FC236}">
                <a16:creationId xmlns:a16="http://schemas.microsoft.com/office/drawing/2014/main" id="{CA0C2567-3C1B-27A3-A440-00531FB1900A}"/>
              </a:ext>
            </a:extLst>
          </p:cNvPr>
          <p:cNvGrpSpPr/>
          <p:nvPr/>
        </p:nvGrpSpPr>
        <p:grpSpPr>
          <a:xfrm>
            <a:off x="785126" y="1745232"/>
            <a:ext cx="1069320" cy="1232282"/>
            <a:chOff x="696001" y="2040724"/>
            <a:chExt cx="1069320" cy="1232282"/>
          </a:xfrm>
        </p:grpSpPr>
        <p:sp>
          <p:nvSpPr>
            <p:cNvPr id="153" name="Retângulo 152">
              <a:extLst>
                <a:ext uri="{FF2B5EF4-FFF2-40B4-BE49-F238E27FC236}">
                  <a16:creationId xmlns:a16="http://schemas.microsoft.com/office/drawing/2014/main" id="{4E2C69F9-7E4C-B8B8-D84F-50514AE7CAD7}"/>
                </a:ext>
              </a:extLst>
            </p:cNvPr>
            <p:cNvSpPr/>
            <p:nvPr/>
          </p:nvSpPr>
          <p:spPr>
            <a:xfrm>
              <a:off x="1138007" y="2436495"/>
              <a:ext cx="180975" cy="60237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54" name="Agrupar 153">
              <a:extLst>
                <a:ext uri="{FF2B5EF4-FFF2-40B4-BE49-F238E27FC236}">
                  <a16:creationId xmlns:a16="http://schemas.microsoft.com/office/drawing/2014/main" id="{08B51ED5-BD7B-187C-A078-8AFD312A1818}"/>
                </a:ext>
              </a:extLst>
            </p:cNvPr>
            <p:cNvGrpSpPr/>
            <p:nvPr/>
          </p:nvGrpSpPr>
          <p:grpSpPr>
            <a:xfrm>
              <a:off x="696001" y="2040724"/>
              <a:ext cx="1069320" cy="1232282"/>
              <a:chOff x="1765321" y="2137663"/>
              <a:chExt cx="1898078" cy="2187340"/>
            </a:xfrm>
          </p:grpSpPr>
          <p:grpSp>
            <p:nvGrpSpPr>
              <p:cNvPr id="155" name="Google Shape;2072;p70">
                <a:extLst>
                  <a:ext uri="{FF2B5EF4-FFF2-40B4-BE49-F238E27FC236}">
                    <a16:creationId xmlns:a16="http://schemas.microsoft.com/office/drawing/2014/main" id="{6275E819-AF4F-C7E5-860D-DBB1EF5CE216}"/>
                  </a:ext>
                </a:extLst>
              </p:cNvPr>
              <p:cNvGrpSpPr/>
              <p:nvPr/>
            </p:nvGrpSpPr>
            <p:grpSpPr>
              <a:xfrm>
                <a:off x="1765321" y="2137663"/>
                <a:ext cx="1898078" cy="2187340"/>
                <a:chOff x="684363" y="3079460"/>
                <a:chExt cx="526602" cy="606855"/>
              </a:xfrm>
            </p:grpSpPr>
            <p:sp>
              <p:nvSpPr>
                <p:cNvPr id="158" name="Google Shape;2074;p70">
                  <a:extLst>
                    <a:ext uri="{FF2B5EF4-FFF2-40B4-BE49-F238E27FC236}">
                      <a16:creationId xmlns:a16="http://schemas.microsoft.com/office/drawing/2014/main" id="{566F8C4E-96D4-34BC-8E90-D25A7388FD46}"/>
                    </a:ext>
                  </a:extLst>
                </p:cNvPr>
                <p:cNvSpPr/>
                <p:nvPr/>
              </p:nvSpPr>
              <p:spPr>
                <a:xfrm>
                  <a:off x="684363" y="3079460"/>
                  <a:ext cx="526602" cy="606855"/>
                </a:xfrm>
                <a:custGeom>
                  <a:avLst/>
                  <a:gdLst/>
                  <a:ahLst/>
                  <a:cxnLst/>
                  <a:rect l="l" t="t" r="r" b="b"/>
                  <a:pathLst>
                    <a:path w="526602" h="606855" extrusionOk="0">
                      <a:moveTo>
                        <a:pt x="471990" y="160760"/>
                      </a:moveTo>
                      <a:cubicBezTo>
                        <a:pt x="472854" y="155868"/>
                        <a:pt x="473276" y="150913"/>
                        <a:pt x="473276" y="145957"/>
                      </a:cubicBezTo>
                      <a:cubicBezTo>
                        <a:pt x="473276" y="141487"/>
                        <a:pt x="472917" y="136975"/>
                        <a:pt x="472243" y="132589"/>
                      </a:cubicBezTo>
                      <a:cubicBezTo>
                        <a:pt x="472243" y="132547"/>
                        <a:pt x="472243" y="132505"/>
                        <a:pt x="472222" y="132441"/>
                      </a:cubicBezTo>
                      <a:lnTo>
                        <a:pt x="472053" y="131408"/>
                      </a:lnTo>
                      <a:cubicBezTo>
                        <a:pt x="471209" y="126579"/>
                        <a:pt x="466613" y="123332"/>
                        <a:pt x="461784" y="124176"/>
                      </a:cubicBezTo>
                      <a:cubicBezTo>
                        <a:pt x="456955" y="125019"/>
                        <a:pt x="453708" y="129616"/>
                        <a:pt x="454551" y="134445"/>
                      </a:cubicBezTo>
                      <a:lnTo>
                        <a:pt x="454720" y="135414"/>
                      </a:lnTo>
                      <a:cubicBezTo>
                        <a:pt x="455247" y="138873"/>
                        <a:pt x="455542" y="142415"/>
                        <a:pt x="455542" y="145957"/>
                      </a:cubicBezTo>
                      <a:cubicBezTo>
                        <a:pt x="455542" y="152473"/>
                        <a:pt x="454594" y="158968"/>
                        <a:pt x="452759" y="165209"/>
                      </a:cubicBezTo>
                      <a:cubicBezTo>
                        <a:pt x="452021" y="167718"/>
                        <a:pt x="452422" y="170417"/>
                        <a:pt x="453856" y="172610"/>
                      </a:cubicBezTo>
                      <a:cubicBezTo>
                        <a:pt x="455289" y="174803"/>
                        <a:pt x="457609" y="176237"/>
                        <a:pt x="460202" y="176553"/>
                      </a:cubicBezTo>
                      <a:cubicBezTo>
                        <a:pt x="487931" y="179906"/>
                        <a:pt x="508827" y="203543"/>
                        <a:pt x="508827" y="231503"/>
                      </a:cubicBezTo>
                      <a:cubicBezTo>
                        <a:pt x="508827" y="262036"/>
                        <a:pt x="483988" y="286876"/>
                        <a:pt x="453455" y="286876"/>
                      </a:cubicBezTo>
                      <a:cubicBezTo>
                        <a:pt x="422922" y="286876"/>
                        <a:pt x="398083" y="262036"/>
                        <a:pt x="398083" y="231503"/>
                      </a:cubicBezTo>
                      <a:cubicBezTo>
                        <a:pt x="398083" y="229015"/>
                        <a:pt x="398273" y="226443"/>
                        <a:pt x="398610" y="223849"/>
                      </a:cubicBezTo>
                      <a:cubicBezTo>
                        <a:pt x="398969" y="221277"/>
                        <a:pt x="398167" y="218662"/>
                        <a:pt x="396438" y="216722"/>
                      </a:cubicBezTo>
                      <a:cubicBezTo>
                        <a:pt x="394688" y="214782"/>
                        <a:pt x="392263" y="213707"/>
                        <a:pt x="389585" y="213770"/>
                      </a:cubicBezTo>
                      <a:cubicBezTo>
                        <a:pt x="389585" y="213770"/>
                        <a:pt x="359896" y="211851"/>
                        <a:pt x="339464" y="193675"/>
                      </a:cubicBezTo>
                      <a:cubicBezTo>
                        <a:pt x="337714" y="191904"/>
                        <a:pt x="335310" y="190955"/>
                        <a:pt x="332801" y="191039"/>
                      </a:cubicBezTo>
                      <a:cubicBezTo>
                        <a:pt x="330313" y="191124"/>
                        <a:pt x="327972" y="192283"/>
                        <a:pt x="326369" y="194181"/>
                      </a:cubicBezTo>
                      <a:cubicBezTo>
                        <a:pt x="324640" y="196227"/>
                        <a:pt x="322764" y="198103"/>
                        <a:pt x="320761" y="199874"/>
                      </a:cubicBezTo>
                      <a:lnTo>
                        <a:pt x="320761" y="115298"/>
                      </a:lnTo>
                      <a:cubicBezTo>
                        <a:pt x="321709" y="115425"/>
                        <a:pt x="322679" y="115383"/>
                        <a:pt x="323628" y="115193"/>
                      </a:cubicBezTo>
                      <a:cubicBezTo>
                        <a:pt x="326074" y="114708"/>
                        <a:pt x="328204" y="113190"/>
                        <a:pt x="329490" y="111060"/>
                      </a:cubicBezTo>
                      <a:cubicBezTo>
                        <a:pt x="341889" y="90417"/>
                        <a:pt x="363650" y="78103"/>
                        <a:pt x="387688" y="78103"/>
                      </a:cubicBezTo>
                      <a:cubicBezTo>
                        <a:pt x="407466" y="78103"/>
                        <a:pt x="426212" y="86706"/>
                        <a:pt x="439116" y="101698"/>
                      </a:cubicBezTo>
                      <a:cubicBezTo>
                        <a:pt x="442322" y="105409"/>
                        <a:pt x="447930" y="105831"/>
                        <a:pt x="451642" y="102626"/>
                      </a:cubicBezTo>
                      <a:cubicBezTo>
                        <a:pt x="455353" y="99421"/>
                        <a:pt x="455774" y="93812"/>
                        <a:pt x="452569" y="90101"/>
                      </a:cubicBezTo>
                      <a:cubicBezTo>
                        <a:pt x="436270" y="71186"/>
                        <a:pt x="412611" y="60348"/>
                        <a:pt x="387667" y="60348"/>
                      </a:cubicBezTo>
                      <a:cubicBezTo>
                        <a:pt x="362722" y="60348"/>
                        <a:pt x="336870" y="72473"/>
                        <a:pt x="320740" y="92589"/>
                      </a:cubicBezTo>
                      <a:lnTo>
                        <a:pt x="320740" y="51703"/>
                      </a:lnTo>
                      <a:cubicBezTo>
                        <a:pt x="336786" y="46157"/>
                        <a:pt x="348341" y="30912"/>
                        <a:pt x="348341" y="13010"/>
                      </a:cubicBezTo>
                      <a:cubicBezTo>
                        <a:pt x="348341" y="5841"/>
                        <a:pt x="342500" y="0"/>
                        <a:pt x="335331" y="0"/>
                      </a:cubicBezTo>
                      <a:lnTo>
                        <a:pt x="215942" y="0"/>
                      </a:lnTo>
                      <a:cubicBezTo>
                        <a:pt x="201076" y="0"/>
                        <a:pt x="188973" y="12103"/>
                        <a:pt x="188973" y="26969"/>
                      </a:cubicBezTo>
                      <a:cubicBezTo>
                        <a:pt x="188973" y="38271"/>
                        <a:pt x="195952" y="47971"/>
                        <a:pt x="205842" y="51977"/>
                      </a:cubicBezTo>
                      <a:lnTo>
                        <a:pt x="205842" y="158272"/>
                      </a:lnTo>
                      <a:cubicBezTo>
                        <a:pt x="201266" y="160929"/>
                        <a:pt x="196965" y="164049"/>
                        <a:pt x="193064" y="167634"/>
                      </a:cubicBezTo>
                      <a:cubicBezTo>
                        <a:pt x="179716" y="156690"/>
                        <a:pt x="163543" y="150111"/>
                        <a:pt x="146295" y="148656"/>
                      </a:cubicBezTo>
                      <a:lnTo>
                        <a:pt x="146295" y="148425"/>
                      </a:lnTo>
                      <a:cubicBezTo>
                        <a:pt x="146295" y="108087"/>
                        <a:pt x="113485" y="75277"/>
                        <a:pt x="73147" y="75277"/>
                      </a:cubicBezTo>
                      <a:cubicBezTo>
                        <a:pt x="32810" y="75277"/>
                        <a:pt x="0" y="108087"/>
                        <a:pt x="0" y="148425"/>
                      </a:cubicBezTo>
                      <a:cubicBezTo>
                        <a:pt x="0" y="182015"/>
                        <a:pt x="22857" y="210881"/>
                        <a:pt x="54571" y="219168"/>
                      </a:cubicBezTo>
                      <a:cubicBezTo>
                        <a:pt x="53706" y="224060"/>
                        <a:pt x="53284" y="228994"/>
                        <a:pt x="53284" y="233971"/>
                      </a:cubicBezTo>
                      <a:cubicBezTo>
                        <a:pt x="53284" y="281182"/>
                        <a:pt x="91703" y="319601"/>
                        <a:pt x="138915" y="319601"/>
                      </a:cubicBezTo>
                      <a:cubicBezTo>
                        <a:pt x="164977" y="319601"/>
                        <a:pt x="189711" y="307476"/>
                        <a:pt x="205842" y="287360"/>
                      </a:cubicBezTo>
                      <a:lnTo>
                        <a:pt x="205842" y="335099"/>
                      </a:lnTo>
                      <a:cubicBezTo>
                        <a:pt x="205842" y="340012"/>
                        <a:pt x="209827" y="343976"/>
                        <a:pt x="214719" y="343976"/>
                      </a:cubicBezTo>
                      <a:cubicBezTo>
                        <a:pt x="219611" y="343976"/>
                        <a:pt x="223596" y="340012"/>
                        <a:pt x="223596" y="335099"/>
                      </a:cubicBezTo>
                      <a:lnTo>
                        <a:pt x="223596" y="53959"/>
                      </a:lnTo>
                      <a:lnTo>
                        <a:pt x="302943" y="53959"/>
                      </a:lnTo>
                      <a:lnTo>
                        <a:pt x="302943" y="487762"/>
                      </a:lnTo>
                      <a:lnTo>
                        <a:pt x="223596" y="487762"/>
                      </a:lnTo>
                      <a:lnTo>
                        <a:pt x="223596" y="376554"/>
                      </a:lnTo>
                      <a:cubicBezTo>
                        <a:pt x="223596" y="371641"/>
                        <a:pt x="219611" y="367656"/>
                        <a:pt x="214719" y="367656"/>
                      </a:cubicBezTo>
                      <a:cubicBezTo>
                        <a:pt x="209827" y="367656"/>
                        <a:pt x="205842" y="371641"/>
                        <a:pt x="205842" y="376554"/>
                      </a:cubicBezTo>
                      <a:lnTo>
                        <a:pt x="205842" y="487762"/>
                      </a:lnTo>
                      <a:lnTo>
                        <a:pt x="205736" y="487762"/>
                      </a:lnTo>
                      <a:cubicBezTo>
                        <a:pt x="199368" y="487762"/>
                        <a:pt x="193633" y="491768"/>
                        <a:pt x="191461" y="497757"/>
                      </a:cubicBezTo>
                      <a:lnTo>
                        <a:pt x="173306" y="547478"/>
                      </a:lnTo>
                      <a:lnTo>
                        <a:pt x="157407" y="547478"/>
                      </a:lnTo>
                      <a:cubicBezTo>
                        <a:pt x="141044" y="547478"/>
                        <a:pt x="127718" y="560804"/>
                        <a:pt x="127718" y="577167"/>
                      </a:cubicBezTo>
                      <a:cubicBezTo>
                        <a:pt x="127718" y="593529"/>
                        <a:pt x="141044" y="606856"/>
                        <a:pt x="157407" y="606856"/>
                      </a:cubicBezTo>
                      <a:lnTo>
                        <a:pt x="369195" y="606856"/>
                      </a:lnTo>
                      <a:cubicBezTo>
                        <a:pt x="385579" y="606856"/>
                        <a:pt x="398884" y="593529"/>
                        <a:pt x="398884" y="577167"/>
                      </a:cubicBezTo>
                      <a:cubicBezTo>
                        <a:pt x="398884" y="560804"/>
                        <a:pt x="385558" y="547478"/>
                        <a:pt x="369195" y="547478"/>
                      </a:cubicBezTo>
                      <a:lnTo>
                        <a:pt x="353296" y="547478"/>
                      </a:lnTo>
                      <a:lnTo>
                        <a:pt x="335141" y="497757"/>
                      </a:lnTo>
                      <a:cubicBezTo>
                        <a:pt x="332948" y="491789"/>
                        <a:pt x="327213" y="487762"/>
                        <a:pt x="320866" y="487762"/>
                      </a:cubicBezTo>
                      <a:lnTo>
                        <a:pt x="320761" y="487762"/>
                      </a:lnTo>
                      <a:lnTo>
                        <a:pt x="320761" y="221720"/>
                      </a:lnTo>
                      <a:cubicBezTo>
                        <a:pt x="325336" y="219063"/>
                        <a:pt x="329638" y="215900"/>
                        <a:pt x="333539" y="212315"/>
                      </a:cubicBezTo>
                      <a:cubicBezTo>
                        <a:pt x="346907" y="223259"/>
                        <a:pt x="363059" y="229838"/>
                        <a:pt x="380308" y="231293"/>
                      </a:cubicBezTo>
                      <a:lnTo>
                        <a:pt x="380308" y="231525"/>
                      </a:lnTo>
                      <a:cubicBezTo>
                        <a:pt x="380308" y="271862"/>
                        <a:pt x="413117" y="304672"/>
                        <a:pt x="453455" y="304672"/>
                      </a:cubicBezTo>
                      <a:cubicBezTo>
                        <a:pt x="493793" y="304672"/>
                        <a:pt x="526602" y="271862"/>
                        <a:pt x="526602" y="231525"/>
                      </a:cubicBezTo>
                      <a:cubicBezTo>
                        <a:pt x="526602" y="197935"/>
                        <a:pt x="503745" y="169068"/>
                        <a:pt x="472032" y="160781"/>
                      </a:cubicBezTo>
                      <a:lnTo>
                        <a:pt x="472032" y="160781"/>
                      </a:lnTo>
                      <a:close/>
                      <a:moveTo>
                        <a:pt x="205842" y="264630"/>
                      </a:moveTo>
                      <a:cubicBezTo>
                        <a:pt x="204893" y="264503"/>
                        <a:pt x="203923" y="264545"/>
                        <a:pt x="202974" y="264735"/>
                      </a:cubicBezTo>
                      <a:cubicBezTo>
                        <a:pt x="200528" y="265241"/>
                        <a:pt x="198398" y="266738"/>
                        <a:pt x="197112" y="268868"/>
                      </a:cubicBezTo>
                      <a:cubicBezTo>
                        <a:pt x="184714" y="289511"/>
                        <a:pt x="162953" y="301825"/>
                        <a:pt x="138915" y="301825"/>
                      </a:cubicBezTo>
                      <a:cubicBezTo>
                        <a:pt x="101508" y="301825"/>
                        <a:pt x="71060" y="271377"/>
                        <a:pt x="71060" y="233971"/>
                      </a:cubicBezTo>
                      <a:cubicBezTo>
                        <a:pt x="71060" y="227455"/>
                        <a:pt x="72009" y="220960"/>
                        <a:pt x="73843" y="214698"/>
                      </a:cubicBezTo>
                      <a:cubicBezTo>
                        <a:pt x="74581" y="212189"/>
                        <a:pt x="74181" y="209490"/>
                        <a:pt x="72747" y="207297"/>
                      </a:cubicBezTo>
                      <a:cubicBezTo>
                        <a:pt x="71313" y="205104"/>
                        <a:pt x="68993" y="203670"/>
                        <a:pt x="66400" y="203354"/>
                      </a:cubicBezTo>
                      <a:cubicBezTo>
                        <a:pt x="38672" y="199980"/>
                        <a:pt x="17776" y="176364"/>
                        <a:pt x="17776" y="148403"/>
                      </a:cubicBezTo>
                      <a:cubicBezTo>
                        <a:pt x="17776" y="117871"/>
                        <a:pt x="42615" y="93032"/>
                        <a:pt x="73147" y="93032"/>
                      </a:cubicBezTo>
                      <a:cubicBezTo>
                        <a:pt x="103680" y="93032"/>
                        <a:pt x="128519" y="117871"/>
                        <a:pt x="128519" y="148403"/>
                      </a:cubicBezTo>
                      <a:cubicBezTo>
                        <a:pt x="128519" y="150892"/>
                        <a:pt x="128330" y="153464"/>
                        <a:pt x="127971" y="156058"/>
                      </a:cubicBezTo>
                      <a:cubicBezTo>
                        <a:pt x="127613" y="158651"/>
                        <a:pt x="128414" y="161266"/>
                        <a:pt x="130164" y="163206"/>
                      </a:cubicBezTo>
                      <a:cubicBezTo>
                        <a:pt x="131914" y="165146"/>
                        <a:pt x="134423" y="166221"/>
                        <a:pt x="137017" y="166158"/>
                      </a:cubicBezTo>
                      <a:cubicBezTo>
                        <a:pt x="137017" y="166158"/>
                        <a:pt x="167128" y="166284"/>
                        <a:pt x="187138" y="186253"/>
                      </a:cubicBezTo>
                      <a:cubicBezTo>
                        <a:pt x="188889" y="188024"/>
                        <a:pt x="191314" y="188973"/>
                        <a:pt x="193802" y="188889"/>
                      </a:cubicBezTo>
                      <a:cubicBezTo>
                        <a:pt x="196290" y="188783"/>
                        <a:pt x="198630" y="187645"/>
                        <a:pt x="200233" y="185747"/>
                      </a:cubicBezTo>
                      <a:cubicBezTo>
                        <a:pt x="201962" y="183701"/>
                        <a:pt x="203839" y="181825"/>
                        <a:pt x="205821" y="180054"/>
                      </a:cubicBezTo>
                      <a:lnTo>
                        <a:pt x="205821" y="264630"/>
                      </a:lnTo>
                      <a:close/>
                      <a:moveTo>
                        <a:pt x="369174" y="565211"/>
                      </a:moveTo>
                      <a:cubicBezTo>
                        <a:pt x="375753" y="565211"/>
                        <a:pt x="381109" y="570567"/>
                        <a:pt x="381109" y="577146"/>
                      </a:cubicBezTo>
                      <a:cubicBezTo>
                        <a:pt x="381109" y="583724"/>
                        <a:pt x="375753" y="589080"/>
                        <a:pt x="369174" y="589080"/>
                      </a:cubicBezTo>
                      <a:lnTo>
                        <a:pt x="157386" y="589080"/>
                      </a:lnTo>
                      <a:cubicBezTo>
                        <a:pt x="150807" y="589080"/>
                        <a:pt x="145451" y="583724"/>
                        <a:pt x="145451" y="577146"/>
                      </a:cubicBezTo>
                      <a:cubicBezTo>
                        <a:pt x="145451" y="570567"/>
                        <a:pt x="150807" y="565211"/>
                        <a:pt x="157386" y="565211"/>
                      </a:cubicBezTo>
                      <a:lnTo>
                        <a:pt x="369174" y="565211"/>
                      </a:lnTo>
                      <a:close/>
                      <a:moveTo>
                        <a:pt x="334361" y="547435"/>
                      </a:moveTo>
                      <a:lnTo>
                        <a:pt x="192199" y="547435"/>
                      </a:lnTo>
                      <a:lnTo>
                        <a:pt x="207508" y="505495"/>
                      </a:lnTo>
                      <a:lnTo>
                        <a:pt x="319032" y="505495"/>
                      </a:lnTo>
                      <a:lnTo>
                        <a:pt x="334340" y="547435"/>
                      </a:lnTo>
                      <a:close/>
                      <a:moveTo>
                        <a:pt x="307413" y="36163"/>
                      </a:moveTo>
                      <a:lnTo>
                        <a:pt x="215921" y="36163"/>
                      </a:lnTo>
                      <a:cubicBezTo>
                        <a:pt x="210839" y="36163"/>
                        <a:pt x="206727" y="32030"/>
                        <a:pt x="206727" y="26969"/>
                      </a:cubicBezTo>
                      <a:cubicBezTo>
                        <a:pt x="206727" y="21908"/>
                        <a:pt x="210860" y="17776"/>
                        <a:pt x="215921" y="17776"/>
                      </a:cubicBezTo>
                      <a:lnTo>
                        <a:pt x="330060" y="17776"/>
                      </a:lnTo>
                      <a:cubicBezTo>
                        <a:pt x="327867" y="28276"/>
                        <a:pt x="318525" y="36163"/>
                        <a:pt x="307392" y="36163"/>
                      </a:cubicBezTo>
                      <a:lnTo>
                        <a:pt x="307392" y="361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9" name="Google Shape;2075;p70">
                  <a:extLst>
                    <a:ext uri="{FF2B5EF4-FFF2-40B4-BE49-F238E27FC236}">
                      <a16:creationId xmlns:a16="http://schemas.microsoft.com/office/drawing/2014/main" id="{7F8E8188-E508-2845-6F39-A1A7EB2D5DC4}"/>
                    </a:ext>
                  </a:extLst>
                </p:cNvPr>
                <p:cNvSpPr/>
                <p:nvPr/>
              </p:nvSpPr>
              <p:spPr>
                <a:xfrm>
                  <a:off x="925039" y="3190731"/>
                  <a:ext cx="45229" cy="17775"/>
                </a:xfrm>
                <a:custGeom>
                  <a:avLst/>
                  <a:gdLst/>
                  <a:ahLst/>
                  <a:cxnLst/>
                  <a:rect l="l" t="t" r="r" b="b"/>
                  <a:pathLst>
                    <a:path w="45229" h="17775" extrusionOk="0">
                      <a:moveTo>
                        <a:pt x="8877" y="17776"/>
                      </a:moveTo>
                      <a:lnTo>
                        <a:pt x="36352" y="17776"/>
                      </a:lnTo>
                      <a:cubicBezTo>
                        <a:pt x="41265" y="17776"/>
                        <a:pt x="45230" y="13790"/>
                        <a:pt x="45230" y="8877"/>
                      </a:cubicBezTo>
                      <a:cubicBezTo>
                        <a:pt x="45230" y="3964"/>
                        <a:pt x="41265" y="0"/>
                        <a:pt x="36352" y="0"/>
                      </a:cubicBezTo>
                      <a:lnTo>
                        <a:pt x="8877" y="0"/>
                      </a:lnTo>
                      <a:cubicBezTo>
                        <a:pt x="3964" y="0"/>
                        <a:pt x="0" y="3985"/>
                        <a:pt x="0" y="8877"/>
                      </a:cubicBezTo>
                      <a:cubicBezTo>
                        <a:pt x="0" y="13769"/>
                        <a:pt x="3964" y="17776"/>
                        <a:pt x="8877" y="17776"/>
                      </a:cubicBezTo>
                      <a:lnTo>
                        <a:pt x="8877" y="1777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2076;p70">
                  <a:extLst>
                    <a:ext uri="{FF2B5EF4-FFF2-40B4-BE49-F238E27FC236}">
                      <a16:creationId xmlns:a16="http://schemas.microsoft.com/office/drawing/2014/main" id="{DBBC20D3-486A-7456-960E-9C0D5BFC1DD3}"/>
                    </a:ext>
                  </a:extLst>
                </p:cNvPr>
                <p:cNvSpPr/>
                <p:nvPr/>
              </p:nvSpPr>
              <p:spPr>
                <a:xfrm>
                  <a:off x="925039" y="3229213"/>
                  <a:ext cx="30659" cy="17775"/>
                </a:xfrm>
                <a:custGeom>
                  <a:avLst/>
                  <a:gdLst/>
                  <a:ahLst/>
                  <a:cxnLst/>
                  <a:rect l="l" t="t" r="r" b="b"/>
                  <a:pathLst>
                    <a:path w="30659" h="17775" extrusionOk="0">
                      <a:moveTo>
                        <a:pt x="8877" y="17776"/>
                      </a:moveTo>
                      <a:lnTo>
                        <a:pt x="21782" y="17776"/>
                      </a:lnTo>
                      <a:cubicBezTo>
                        <a:pt x="26695" y="17776"/>
                        <a:pt x="30659" y="13790"/>
                        <a:pt x="30659" y="8877"/>
                      </a:cubicBezTo>
                      <a:cubicBezTo>
                        <a:pt x="30659" y="3964"/>
                        <a:pt x="26674" y="0"/>
                        <a:pt x="21782" y="0"/>
                      </a:cubicBezTo>
                      <a:lnTo>
                        <a:pt x="8877" y="0"/>
                      </a:lnTo>
                      <a:cubicBezTo>
                        <a:pt x="3964" y="0"/>
                        <a:pt x="0" y="3964"/>
                        <a:pt x="0" y="8877"/>
                      </a:cubicBezTo>
                      <a:cubicBezTo>
                        <a:pt x="0" y="13790"/>
                        <a:pt x="3964" y="17776"/>
                        <a:pt x="8877" y="17776"/>
                      </a:cubicBezTo>
                      <a:lnTo>
                        <a:pt x="8877" y="1777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2077;p70">
                  <a:extLst>
                    <a:ext uri="{FF2B5EF4-FFF2-40B4-BE49-F238E27FC236}">
                      <a16:creationId xmlns:a16="http://schemas.microsoft.com/office/drawing/2014/main" id="{36327D4E-9AC7-CB46-1E4A-1CBF13C98CDA}"/>
                    </a:ext>
                  </a:extLst>
                </p:cNvPr>
                <p:cNvSpPr/>
                <p:nvPr/>
              </p:nvSpPr>
              <p:spPr>
                <a:xfrm>
                  <a:off x="925039" y="3267716"/>
                  <a:ext cx="45229" cy="17754"/>
                </a:xfrm>
                <a:custGeom>
                  <a:avLst/>
                  <a:gdLst/>
                  <a:ahLst/>
                  <a:cxnLst/>
                  <a:rect l="l" t="t" r="r" b="b"/>
                  <a:pathLst>
                    <a:path w="45229" h="17754" extrusionOk="0">
                      <a:moveTo>
                        <a:pt x="8877" y="17755"/>
                      </a:moveTo>
                      <a:lnTo>
                        <a:pt x="36352" y="17755"/>
                      </a:lnTo>
                      <a:cubicBezTo>
                        <a:pt x="41265" y="17755"/>
                        <a:pt x="45230" y="13790"/>
                        <a:pt x="45230" y="8877"/>
                      </a:cubicBezTo>
                      <a:cubicBezTo>
                        <a:pt x="45230" y="3964"/>
                        <a:pt x="41265" y="0"/>
                        <a:pt x="36352" y="0"/>
                      </a:cubicBezTo>
                      <a:lnTo>
                        <a:pt x="8877" y="0"/>
                      </a:lnTo>
                      <a:cubicBezTo>
                        <a:pt x="3964" y="0"/>
                        <a:pt x="0" y="3985"/>
                        <a:pt x="0" y="8877"/>
                      </a:cubicBezTo>
                      <a:cubicBezTo>
                        <a:pt x="0" y="13769"/>
                        <a:pt x="3964" y="17755"/>
                        <a:pt x="8877" y="17755"/>
                      </a:cubicBezTo>
                      <a:lnTo>
                        <a:pt x="8877" y="177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2078;p70">
                  <a:extLst>
                    <a:ext uri="{FF2B5EF4-FFF2-40B4-BE49-F238E27FC236}">
                      <a16:creationId xmlns:a16="http://schemas.microsoft.com/office/drawing/2014/main" id="{62CBB66B-2884-6222-3579-DA2570912497}"/>
                    </a:ext>
                  </a:extLst>
                </p:cNvPr>
                <p:cNvSpPr/>
                <p:nvPr/>
              </p:nvSpPr>
              <p:spPr>
                <a:xfrm>
                  <a:off x="925039" y="3306219"/>
                  <a:ext cx="30659" cy="17754"/>
                </a:xfrm>
                <a:custGeom>
                  <a:avLst/>
                  <a:gdLst/>
                  <a:ahLst/>
                  <a:cxnLst/>
                  <a:rect l="l" t="t" r="r" b="b"/>
                  <a:pathLst>
                    <a:path w="30659" h="17754" extrusionOk="0">
                      <a:moveTo>
                        <a:pt x="8877" y="17755"/>
                      </a:moveTo>
                      <a:lnTo>
                        <a:pt x="21782" y="17755"/>
                      </a:lnTo>
                      <a:cubicBezTo>
                        <a:pt x="26695" y="17755"/>
                        <a:pt x="30659" y="13769"/>
                        <a:pt x="30659" y="8877"/>
                      </a:cubicBezTo>
                      <a:cubicBezTo>
                        <a:pt x="30659" y="3985"/>
                        <a:pt x="26674" y="0"/>
                        <a:pt x="21782" y="0"/>
                      </a:cubicBezTo>
                      <a:lnTo>
                        <a:pt x="8877" y="0"/>
                      </a:lnTo>
                      <a:cubicBezTo>
                        <a:pt x="3964" y="0"/>
                        <a:pt x="0" y="3985"/>
                        <a:pt x="0" y="8877"/>
                      </a:cubicBezTo>
                      <a:cubicBezTo>
                        <a:pt x="0" y="13769"/>
                        <a:pt x="3964" y="17755"/>
                        <a:pt x="8877" y="17755"/>
                      </a:cubicBezTo>
                      <a:lnTo>
                        <a:pt x="8877" y="177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2079;p70">
                  <a:extLst>
                    <a:ext uri="{FF2B5EF4-FFF2-40B4-BE49-F238E27FC236}">
                      <a16:creationId xmlns:a16="http://schemas.microsoft.com/office/drawing/2014/main" id="{6CA99FB0-BC87-7BFE-BE74-B8D8A91F5B62}"/>
                    </a:ext>
                  </a:extLst>
                </p:cNvPr>
                <p:cNvSpPr/>
                <p:nvPr/>
              </p:nvSpPr>
              <p:spPr>
                <a:xfrm>
                  <a:off x="925039" y="3344701"/>
                  <a:ext cx="45229" cy="17754"/>
                </a:xfrm>
                <a:custGeom>
                  <a:avLst/>
                  <a:gdLst/>
                  <a:ahLst/>
                  <a:cxnLst/>
                  <a:rect l="l" t="t" r="r" b="b"/>
                  <a:pathLst>
                    <a:path w="45229" h="17754" extrusionOk="0">
                      <a:moveTo>
                        <a:pt x="8877" y="17754"/>
                      </a:moveTo>
                      <a:lnTo>
                        <a:pt x="36352" y="17754"/>
                      </a:lnTo>
                      <a:cubicBezTo>
                        <a:pt x="41265" y="17754"/>
                        <a:pt x="45230" y="13769"/>
                        <a:pt x="45230" y="8877"/>
                      </a:cubicBezTo>
                      <a:cubicBezTo>
                        <a:pt x="45230" y="3985"/>
                        <a:pt x="41265" y="0"/>
                        <a:pt x="36352" y="0"/>
                      </a:cubicBezTo>
                      <a:lnTo>
                        <a:pt x="8877" y="0"/>
                      </a:lnTo>
                      <a:cubicBezTo>
                        <a:pt x="3964" y="0"/>
                        <a:pt x="0" y="3985"/>
                        <a:pt x="0" y="8877"/>
                      </a:cubicBezTo>
                      <a:cubicBezTo>
                        <a:pt x="0" y="13769"/>
                        <a:pt x="3964" y="17754"/>
                        <a:pt x="8877" y="17754"/>
                      </a:cubicBezTo>
                      <a:lnTo>
                        <a:pt x="8877" y="1775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2080;p70">
                  <a:extLst>
                    <a:ext uri="{FF2B5EF4-FFF2-40B4-BE49-F238E27FC236}">
                      <a16:creationId xmlns:a16="http://schemas.microsoft.com/office/drawing/2014/main" id="{8CCB3BF2-8185-D80F-ABC2-6BC8924836E9}"/>
                    </a:ext>
                  </a:extLst>
                </p:cNvPr>
                <p:cNvSpPr/>
                <p:nvPr/>
              </p:nvSpPr>
              <p:spPr>
                <a:xfrm>
                  <a:off x="925039" y="3383183"/>
                  <a:ext cx="30659" cy="17754"/>
                </a:xfrm>
                <a:custGeom>
                  <a:avLst/>
                  <a:gdLst/>
                  <a:ahLst/>
                  <a:cxnLst/>
                  <a:rect l="l" t="t" r="r" b="b"/>
                  <a:pathLst>
                    <a:path w="30659" h="17754" extrusionOk="0">
                      <a:moveTo>
                        <a:pt x="8877" y="17754"/>
                      </a:moveTo>
                      <a:lnTo>
                        <a:pt x="21782" y="17754"/>
                      </a:lnTo>
                      <a:cubicBezTo>
                        <a:pt x="26695" y="17754"/>
                        <a:pt x="30659" y="13769"/>
                        <a:pt x="30659" y="8877"/>
                      </a:cubicBezTo>
                      <a:cubicBezTo>
                        <a:pt x="30659" y="3985"/>
                        <a:pt x="26674" y="0"/>
                        <a:pt x="21782" y="0"/>
                      </a:cubicBezTo>
                      <a:lnTo>
                        <a:pt x="8877" y="0"/>
                      </a:lnTo>
                      <a:cubicBezTo>
                        <a:pt x="3964" y="0"/>
                        <a:pt x="0" y="3985"/>
                        <a:pt x="0" y="8877"/>
                      </a:cubicBezTo>
                      <a:cubicBezTo>
                        <a:pt x="0" y="13769"/>
                        <a:pt x="3964" y="17754"/>
                        <a:pt x="8877" y="17754"/>
                      </a:cubicBezTo>
                      <a:lnTo>
                        <a:pt x="8877" y="1775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2081;p70">
                  <a:extLst>
                    <a:ext uri="{FF2B5EF4-FFF2-40B4-BE49-F238E27FC236}">
                      <a16:creationId xmlns:a16="http://schemas.microsoft.com/office/drawing/2014/main" id="{EB41A260-65DD-2660-AEBB-83C8955B132B}"/>
                    </a:ext>
                  </a:extLst>
                </p:cNvPr>
                <p:cNvSpPr/>
                <p:nvPr/>
              </p:nvSpPr>
              <p:spPr>
                <a:xfrm>
                  <a:off x="925039" y="3421665"/>
                  <a:ext cx="45229" cy="17775"/>
                </a:xfrm>
                <a:custGeom>
                  <a:avLst/>
                  <a:gdLst/>
                  <a:ahLst/>
                  <a:cxnLst/>
                  <a:rect l="l" t="t" r="r" b="b"/>
                  <a:pathLst>
                    <a:path w="45229" h="17775" extrusionOk="0">
                      <a:moveTo>
                        <a:pt x="8877" y="17775"/>
                      </a:moveTo>
                      <a:lnTo>
                        <a:pt x="36352" y="17775"/>
                      </a:lnTo>
                      <a:cubicBezTo>
                        <a:pt x="41265" y="17775"/>
                        <a:pt x="45230" y="13790"/>
                        <a:pt x="45230" y="8898"/>
                      </a:cubicBezTo>
                      <a:cubicBezTo>
                        <a:pt x="45230" y="4006"/>
                        <a:pt x="41265" y="0"/>
                        <a:pt x="36352" y="0"/>
                      </a:cubicBezTo>
                      <a:lnTo>
                        <a:pt x="8877" y="0"/>
                      </a:lnTo>
                      <a:cubicBezTo>
                        <a:pt x="3964" y="0"/>
                        <a:pt x="0" y="3985"/>
                        <a:pt x="0" y="8898"/>
                      </a:cubicBezTo>
                      <a:cubicBezTo>
                        <a:pt x="0" y="13811"/>
                        <a:pt x="3964" y="17775"/>
                        <a:pt x="8877" y="17775"/>
                      </a:cubicBezTo>
                      <a:lnTo>
                        <a:pt x="8877" y="177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2082;p70">
                  <a:extLst>
                    <a:ext uri="{FF2B5EF4-FFF2-40B4-BE49-F238E27FC236}">
                      <a16:creationId xmlns:a16="http://schemas.microsoft.com/office/drawing/2014/main" id="{AC11BE0D-1444-027C-3D98-9B90C2EB3AD2}"/>
                    </a:ext>
                  </a:extLst>
                </p:cNvPr>
                <p:cNvSpPr/>
                <p:nvPr/>
              </p:nvSpPr>
              <p:spPr>
                <a:xfrm>
                  <a:off x="925039" y="3460147"/>
                  <a:ext cx="30659" cy="17775"/>
                </a:xfrm>
                <a:custGeom>
                  <a:avLst/>
                  <a:gdLst/>
                  <a:ahLst/>
                  <a:cxnLst/>
                  <a:rect l="l" t="t" r="r" b="b"/>
                  <a:pathLst>
                    <a:path w="30659" h="17775" extrusionOk="0">
                      <a:moveTo>
                        <a:pt x="8877" y="17775"/>
                      </a:moveTo>
                      <a:lnTo>
                        <a:pt x="21782" y="17775"/>
                      </a:lnTo>
                      <a:cubicBezTo>
                        <a:pt x="26695" y="17775"/>
                        <a:pt x="30659" y="13790"/>
                        <a:pt x="30659" y="8877"/>
                      </a:cubicBezTo>
                      <a:cubicBezTo>
                        <a:pt x="30659" y="3964"/>
                        <a:pt x="26674" y="0"/>
                        <a:pt x="21782" y="0"/>
                      </a:cubicBezTo>
                      <a:lnTo>
                        <a:pt x="8877" y="0"/>
                      </a:lnTo>
                      <a:cubicBezTo>
                        <a:pt x="3964" y="0"/>
                        <a:pt x="0" y="3985"/>
                        <a:pt x="0" y="8877"/>
                      </a:cubicBezTo>
                      <a:cubicBezTo>
                        <a:pt x="0" y="13769"/>
                        <a:pt x="3964" y="17775"/>
                        <a:pt x="8877" y="17775"/>
                      </a:cubicBezTo>
                      <a:lnTo>
                        <a:pt x="8877" y="177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2083;p70">
                  <a:extLst>
                    <a:ext uri="{FF2B5EF4-FFF2-40B4-BE49-F238E27FC236}">
                      <a16:creationId xmlns:a16="http://schemas.microsoft.com/office/drawing/2014/main" id="{484FFCFA-1960-BCC0-621D-30F25B24D3C4}"/>
                    </a:ext>
                  </a:extLst>
                </p:cNvPr>
                <p:cNvSpPr/>
                <p:nvPr/>
              </p:nvSpPr>
              <p:spPr>
                <a:xfrm>
                  <a:off x="925039" y="3498650"/>
                  <a:ext cx="45229" cy="17754"/>
                </a:xfrm>
                <a:custGeom>
                  <a:avLst/>
                  <a:gdLst/>
                  <a:ahLst/>
                  <a:cxnLst/>
                  <a:rect l="l" t="t" r="r" b="b"/>
                  <a:pathLst>
                    <a:path w="45229" h="17754" extrusionOk="0">
                      <a:moveTo>
                        <a:pt x="8877" y="17754"/>
                      </a:moveTo>
                      <a:lnTo>
                        <a:pt x="36352" y="17754"/>
                      </a:lnTo>
                      <a:cubicBezTo>
                        <a:pt x="41265" y="17754"/>
                        <a:pt x="45230" y="13769"/>
                        <a:pt x="45230" y="8877"/>
                      </a:cubicBezTo>
                      <a:cubicBezTo>
                        <a:pt x="45230" y="3985"/>
                        <a:pt x="41265" y="0"/>
                        <a:pt x="36352" y="0"/>
                      </a:cubicBezTo>
                      <a:lnTo>
                        <a:pt x="8877" y="0"/>
                      </a:lnTo>
                      <a:cubicBezTo>
                        <a:pt x="3964" y="0"/>
                        <a:pt x="0" y="3985"/>
                        <a:pt x="0" y="8877"/>
                      </a:cubicBezTo>
                      <a:cubicBezTo>
                        <a:pt x="0" y="13769"/>
                        <a:pt x="3964" y="17754"/>
                        <a:pt x="8877" y="17754"/>
                      </a:cubicBezTo>
                      <a:lnTo>
                        <a:pt x="8877" y="1775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6" name="Retângulo: Cantos Arredondados 155">
                <a:extLst>
                  <a:ext uri="{FF2B5EF4-FFF2-40B4-BE49-F238E27FC236}">
                    <a16:creationId xmlns:a16="http://schemas.microsoft.com/office/drawing/2014/main" id="{860CD458-95D2-3F03-AF15-5F8B852DE878}"/>
                  </a:ext>
                </a:extLst>
              </p:cNvPr>
              <p:cNvSpPr/>
              <p:nvPr/>
            </p:nvSpPr>
            <p:spPr>
              <a:xfrm>
                <a:off x="2922673" y="2274570"/>
                <a:ext cx="740726" cy="97345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7" name="Retângulo: Cantos Arredondados 156">
                <a:extLst>
                  <a:ext uri="{FF2B5EF4-FFF2-40B4-BE49-F238E27FC236}">
                    <a16:creationId xmlns:a16="http://schemas.microsoft.com/office/drawing/2014/main" id="{A8771585-737C-86CC-A508-9692EE097573}"/>
                  </a:ext>
                </a:extLst>
              </p:cNvPr>
              <p:cNvSpPr/>
              <p:nvPr/>
            </p:nvSpPr>
            <p:spPr>
              <a:xfrm>
                <a:off x="1765321" y="2390552"/>
                <a:ext cx="743565" cy="973454"/>
              </a:xfrm>
              <a:prstGeom prst="roundRect">
                <a:avLst>
                  <a:gd name="adj" fmla="val 48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grpSp>
      <p:grpSp>
        <p:nvGrpSpPr>
          <p:cNvPr id="168" name="Agrupar 167">
            <a:extLst>
              <a:ext uri="{FF2B5EF4-FFF2-40B4-BE49-F238E27FC236}">
                <a16:creationId xmlns:a16="http://schemas.microsoft.com/office/drawing/2014/main" id="{B847478C-C9BA-29C3-69E1-38DFDF18BEB0}"/>
              </a:ext>
            </a:extLst>
          </p:cNvPr>
          <p:cNvGrpSpPr/>
          <p:nvPr/>
        </p:nvGrpSpPr>
        <p:grpSpPr>
          <a:xfrm>
            <a:off x="2087561" y="1730459"/>
            <a:ext cx="874250" cy="1261829"/>
            <a:chOff x="1998436" y="1984459"/>
            <a:chExt cx="874250" cy="1261829"/>
          </a:xfrm>
        </p:grpSpPr>
        <p:sp>
          <p:nvSpPr>
            <p:cNvPr id="169" name="Forma livre: Forma 168">
              <a:extLst>
                <a:ext uri="{FF2B5EF4-FFF2-40B4-BE49-F238E27FC236}">
                  <a16:creationId xmlns:a16="http://schemas.microsoft.com/office/drawing/2014/main" id="{8D8DB9A4-B159-67DA-20E4-AF155DD973A6}"/>
                </a:ext>
              </a:extLst>
            </p:cNvPr>
            <p:cNvSpPr/>
            <p:nvPr/>
          </p:nvSpPr>
          <p:spPr>
            <a:xfrm>
              <a:off x="2167747" y="2867161"/>
              <a:ext cx="505537" cy="261445"/>
            </a:xfrm>
            <a:custGeom>
              <a:avLst/>
              <a:gdLst>
                <a:gd name="connsiteX0" fmla="*/ 8596 w 505537"/>
                <a:gd name="connsiteY0" fmla="*/ 243840 h 261445"/>
                <a:gd name="connsiteX1" fmla="*/ 28916 w 505537"/>
                <a:gd name="connsiteY1" fmla="*/ 220980 h 261445"/>
                <a:gd name="connsiteX2" fmla="*/ 41616 w 505537"/>
                <a:gd name="connsiteY2" fmla="*/ 200660 h 261445"/>
                <a:gd name="connsiteX3" fmla="*/ 61936 w 505537"/>
                <a:gd name="connsiteY3" fmla="*/ 175260 h 261445"/>
                <a:gd name="connsiteX4" fmla="*/ 72096 w 505537"/>
                <a:gd name="connsiteY4" fmla="*/ 160020 h 261445"/>
                <a:gd name="connsiteX5" fmla="*/ 82256 w 505537"/>
                <a:gd name="connsiteY5" fmla="*/ 147320 h 261445"/>
                <a:gd name="connsiteX6" fmla="*/ 97496 w 505537"/>
                <a:gd name="connsiteY6" fmla="*/ 124460 h 261445"/>
                <a:gd name="connsiteX7" fmla="*/ 107656 w 505537"/>
                <a:gd name="connsiteY7" fmla="*/ 116840 h 261445"/>
                <a:gd name="connsiteX8" fmla="*/ 120356 w 505537"/>
                <a:gd name="connsiteY8" fmla="*/ 96520 h 261445"/>
                <a:gd name="connsiteX9" fmla="*/ 127976 w 505537"/>
                <a:gd name="connsiteY9" fmla="*/ 86360 h 261445"/>
                <a:gd name="connsiteX10" fmla="*/ 133056 w 505537"/>
                <a:gd name="connsiteY10" fmla="*/ 78740 h 261445"/>
                <a:gd name="connsiteX11" fmla="*/ 143216 w 505537"/>
                <a:gd name="connsiteY11" fmla="*/ 73660 h 261445"/>
                <a:gd name="connsiteX12" fmla="*/ 150836 w 505537"/>
                <a:gd name="connsiteY12" fmla="*/ 68580 h 261445"/>
                <a:gd name="connsiteX13" fmla="*/ 166076 w 505537"/>
                <a:gd name="connsiteY13" fmla="*/ 58420 h 261445"/>
                <a:gd name="connsiteX14" fmla="*/ 186396 w 505537"/>
                <a:gd name="connsiteY14" fmla="*/ 45720 h 261445"/>
                <a:gd name="connsiteX15" fmla="*/ 194016 w 505537"/>
                <a:gd name="connsiteY15" fmla="*/ 43180 h 261445"/>
                <a:gd name="connsiteX16" fmla="*/ 201636 w 505537"/>
                <a:gd name="connsiteY16" fmla="*/ 35560 h 261445"/>
                <a:gd name="connsiteX17" fmla="*/ 209256 w 505537"/>
                <a:gd name="connsiteY17" fmla="*/ 33020 h 261445"/>
                <a:gd name="connsiteX18" fmla="*/ 227036 w 505537"/>
                <a:gd name="connsiteY18" fmla="*/ 22860 h 261445"/>
                <a:gd name="connsiteX19" fmla="*/ 252436 w 505537"/>
                <a:gd name="connsiteY19" fmla="*/ 5080 h 261445"/>
                <a:gd name="connsiteX20" fmla="*/ 272756 w 505537"/>
                <a:gd name="connsiteY20" fmla="*/ 0 h 261445"/>
                <a:gd name="connsiteX21" fmla="*/ 308316 w 505537"/>
                <a:gd name="connsiteY21" fmla="*/ 5080 h 261445"/>
                <a:gd name="connsiteX22" fmla="*/ 313396 w 505537"/>
                <a:gd name="connsiteY22" fmla="*/ 12700 h 261445"/>
                <a:gd name="connsiteX23" fmla="*/ 328636 w 505537"/>
                <a:gd name="connsiteY23" fmla="*/ 25400 h 261445"/>
                <a:gd name="connsiteX24" fmla="*/ 343876 w 505537"/>
                <a:gd name="connsiteY24" fmla="*/ 35560 h 261445"/>
                <a:gd name="connsiteX25" fmla="*/ 354036 w 505537"/>
                <a:gd name="connsiteY25" fmla="*/ 40640 h 261445"/>
                <a:gd name="connsiteX26" fmla="*/ 369276 w 505537"/>
                <a:gd name="connsiteY26" fmla="*/ 55880 h 261445"/>
                <a:gd name="connsiteX27" fmla="*/ 379436 w 505537"/>
                <a:gd name="connsiteY27" fmla="*/ 63500 h 261445"/>
                <a:gd name="connsiteX28" fmla="*/ 397216 w 505537"/>
                <a:gd name="connsiteY28" fmla="*/ 81280 h 261445"/>
                <a:gd name="connsiteX29" fmla="*/ 402296 w 505537"/>
                <a:gd name="connsiteY29" fmla="*/ 88900 h 261445"/>
                <a:gd name="connsiteX30" fmla="*/ 425156 w 505537"/>
                <a:gd name="connsiteY30" fmla="*/ 109220 h 261445"/>
                <a:gd name="connsiteX31" fmla="*/ 435316 w 505537"/>
                <a:gd name="connsiteY31" fmla="*/ 124460 h 261445"/>
                <a:gd name="connsiteX32" fmla="*/ 440396 w 505537"/>
                <a:gd name="connsiteY32" fmla="*/ 134620 h 261445"/>
                <a:gd name="connsiteX33" fmla="*/ 448016 w 505537"/>
                <a:gd name="connsiteY33" fmla="*/ 137160 h 261445"/>
                <a:gd name="connsiteX34" fmla="*/ 455636 w 505537"/>
                <a:gd name="connsiteY34" fmla="*/ 147320 h 261445"/>
                <a:gd name="connsiteX35" fmla="*/ 465796 w 505537"/>
                <a:gd name="connsiteY35" fmla="*/ 154940 h 261445"/>
                <a:gd name="connsiteX36" fmla="*/ 470876 w 505537"/>
                <a:gd name="connsiteY36" fmla="*/ 165100 h 261445"/>
                <a:gd name="connsiteX37" fmla="*/ 478496 w 505537"/>
                <a:gd name="connsiteY37" fmla="*/ 185420 h 261445"/>
                <a:gd name="connsiteX38" fmla="*/ 491196 w 505537"/>
                <a:gd name="connsiteY38" fmla="*/ 203200 h 261445"/>
                <a:gd name="connsiteX39" fmla="*/ 496276 w 505537"/>
                <a:gd name="connsiteY39" fmla="*/ 210820 h 261445"/>
                <a:gd name="connsiteX40" fmla="*/ 503896 w 505537"/>
                <a:gd name="connsiteY40" fmla="*/ 231140 h 261445"/>
                <a:gd name="connsiteX41" fmla="*/ 501356 w 505537"/>
                <a:gd name="connsiteY41" fmla="*/ 259080 h 261445"/>
                <a:gd name="connsiteX42" fmla="*/ 448016 w 505537"/>
                <a:gd name="connsiteY42" fmla="*/ 254000 h 261445"/>
                <a:gd name="connsiteX43" fmla="*/ 242276 w 505537"/>
                <a:gd name="connsiteY43" fmla="*/ 256540 h 261445"/>
                <a:gd name="connsiteX44" fmla="*/ 232116 w 505537"/>
                <a:gd name="connsiteY44" fmla="*/ 254000 h 261445"/>
                <a:gd name="connsiteX45" fmla="*/ 219416 w 505537"/>
                <a:gd name="connsiteY45" fmla="*/ 251460 h 261445"/>
                <a:gd name="connsiteX46" fmla="*/ 181316 w 505537"/>
                <a:gd name="connsiteY46" fmla="*/ 246380 h 261445"/>
                <a:gd name="connsiteX47" fmla="*/ 8596 w 505537"/>
                <a:gd name="connsiteY47" fmla="*/ 243840 h 26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5537" h="261445">
                  <a:moveTo>
                    <a:pt x="8596" y="243840"/>
                  </a:moveTo>
                  <a:cubicBezTo>
                    <a:pt x="-16804" y="239607"/>
                    <a:pt x="21441" y="232192"/>
                    <a:pt x="28916" y="220980"/>
                  </a:cubicBezTo>
                  <a:cubicBezTo>
                    <a:pt x="32611" y="215438"/>
                    <a:pt x="37196" y="206343"/>
                    <a:pt x="41616" y="200660"/>
                  </a:cubicBezTo>
                  <a:cubicBezTo>
                    <a:pt x="54205" y="184474"/>
                    <a:pt x="52154" y="189234"/>
                    <a:pt x="61936" y="175260"/>
                  </a:cubicBezTo>
                  <a:cubicBezTo>
                    <a:pt x="65437" y="170258"/>
                    <a:pt x="68505" y="164958"/>
                    <a:pt x="72096" y="160020"/>
                  </a:cubicBezTo>
                  <a:cubicBezTo>
                    <a:pt x="75285" y="155636"/>
                    <a:pt x="79147" y="151761"/>
                    <a:pt x="82256" y="147320"/>
                  </a:cubicBezTo>
                  <a:cubicBezTo>
                    <a:pt x="87899" y="139259"/>
                    <a:pt x="90477" y="131479"/>
                    <a:pt x="97496" y="124460"/>
                  </a:cubicBezTo>
                  <a:cubicBezTo>
                    <a:pt x="100489" y="121467"/>
                    <a:pt x="104269" y="119380"/>
                    <a:pt x="107656" y="116840"/>
                  </a:cubicBezTo>
                  <a:cubicBezTo>
                    <a:pt x="112105" y="109425"/>
                    <a:pt x="115469" y="103361"/>
                    <a:pt x="120356" y="96520"/>
                  </a:cubicBezTo>
                  <a:cubicBezTo>
                    <a:pt x="122817" y="93075"/>
                    <a:pt x="125515" y="89805"/>
                    <a:pt x="127976" y="86360"/>
                  </a:cubicBezTo>
                  <a:cubicBezTo>
                    <a:pt x="129750" y="83876"/>
                    <a:pt x="130711" y="80694"/>
                    <a:pt x="133056" y="78740"/>
                  </a:cubicBezTo>
                  <a:cubicBezTo>
                    <a:pt x="135965" y="76316"/>
                    <a:pt x="139928" y="75539"/>
                    <a:pt x="143216" y="73660"/>
                  </a:cubicBezTo>
                  <a:cubicBezTo>
                    <a:pt x="145866" y="72145"/>
                    <a:pt x="148296" y="70273"/>
                    <a:pt x="150836" y="68580"/>
                  </a:cubicBezTo>
                  <a:cubicBezTo>
                    <a:pt x="159966" y="54885"/>
                    <a:pt x="150537" y="65326"/>
                    <a:pt x="166076" y="58420"/>
                  </a:cubicBezTo>
                  <a:cubicBezTo>
                    <a:pt x="195403" y="45386"/>
                    <a:pt x="166006" y="55915"/>
                    <a:pt x="186396" y="45720"/>
                  </a:cubicBezTo>
                  <a:cubicBezTo>
                    <a:pt x="188791" y="44523"/>
                    <a:pt x="191476" y="44027"/>
                    <a:pt x="194016" y="43180"/>
                  </a:cubicBezTo>
                  <a:cubicBezTo>
                    <a:pt x="196556" y="40640"/>
                    <a:pt x="198647" y="37553"/>
                    <a:pt x="201636" y="35560"/>
                  </a:cubicBezTo>
                  <a:cubicBezTo>
                    <a:pt x="203864" y="34075"/>
                    <a:pt x="206795" y="34075"/>
                    <a:pt x="209256" y="33020"/>
                  </a:cubicBezTo>
                  <a:cubicBezTo>
                    <a:pt x="216697" y="29831"/>
                    <a:pt x="220659" y="27415"/>
                    <a:pt x="227036" y="22860"/>
                  </a:cubicBezTo>
                  <a:cubicBezTo>
                    <a:pt x="231563" y="19627"/>
                    <a:pt x="248843" y="5978"/>
                    <a:pt x="252436" y="5080"/>
                  </a:cubicBezTo>
                  <a:lnTo>
                    <a:pt x="272756" y="0"/>
                  </a:lnTo>
                  <a:cubicBezTo>
                    <a:pt x="284609" y="1693"/>
                    <a:pt x="296887" y="1509"/>
                    <a:pt x="308316" y="5080"/>
                  </a:cubicBezTo>
                  <a:cubicBezTo>
                    <a:pt x="311230" y="5991"/>
                    <a:pt x="311237" y="10541"/>
                    <a:pt x="313396" y="12700"/>
                  </a:cubicBezTo>
                  <a:cubicBezTo>
                    <a:pt x="318072" y="17376"/>
                    <a:pt x="323346" y="21432"/>
                    <a:pt x="328636" y="25400"/>
                  </a:cubicBezTo>
                  <a:cubicBezTo>
                    <a:pt x="333520" y="29063"/>
                    <a:pt x="338415" y="32830"/>
                    <a:pt x="343876" y="35560"/>
                  </a:cubicBezTo>
                  <a:cubicBezTo>
                    <a:pt x="347263" y="37253"/>
                    <a:pt x="351079" y="38275"/>
                    <a:pt x="354036" y="40640"/>
                  </a:cubicBezTo>
                  <a:cubicBezTo>
                    <a:pt x="359646" y="45128"/>
                    <a:pt x="363529" y="51569"/>
                    <a:pt x="369276" y="55880"/>
                  </a:cubicBezTo>
                  <a:cubicBezTo>
                    <a:pt x="372663" y="58420"/>
                    <a:pt x="376443" y="60507"/>
                    <a:pt x="379436" y="63500"/>
                  </a:cubicBezTo>
                  <a:cubicBezTo>
                    <a:pt x="400553" y="84617"/>
                    <a:pt x="379989" y="69795"/>
                    <a:pt x="397216" y="81280"/>
                  </a:cubicBezTo>
                  <a:cubicBezTo>
                    <a:pt x="398909" y="83820"/>
                    <a:pt x="400137" y="86741"/>
                    <a:pt x="402296" y="88900"/>
                  </a:cubicBezTo>
                  <a:cubicBezTo>
                    <a:pt x="422967" y="109571"/>
                    <a:pt x="401372" y="80150"/>
                    <a:pt x="425156" y="109220"/>
                  </a:cubicBezTo>
                  <a:cubicBezTo>
                    <a:pt x="429022" y="113945"/>
                    <a:pt x="432175" y="119225"/>
                    <a:pt x="435316" y="124460"/>
                  </a:cubicBezTo>
                  <a:cubicBezTo>
                    <a:pt x="437264" y="127707"/>
                    <a:pt x="437719" y="131943"/>
                    <a:pt x="440396" y="134620"/>
                  </a:cubicBezTo>
                  <a:cubicBezTo>
                    <a:pt x="442289" y="136513"/>
                    <a:pt x="445476" y="136313"/>
                    <a:pt x="448016" y="137160"/>
                  </a:cubicBezTo>
                  <a:cubicBezTo>
                    <a:pt x="450556" y="140547"/>
                    <a:pt x="452643" y="144327"/>
                    <a:pt x="455636" y="147320"/>
                  </a:cubicBezTo>
                  <a:cubicBezTo>
                    <a:pt x="458629" y="150313"/>
                    <a:pt x="463041" y="151726"/>
                    <a:pt x="465796" y="154940"/>
                  </a:cubicBezTo>
                  <a:cubicBezTo>
                    <a:pt x="468260" y="157815"/>
                    <a:pt x="469183" y="161713"/>
                    <a:pt x="470876" y="165100"/>
                  </a:cubicBezTo>
                  <a:cubicBezTo>
                    <a:pt x="475776" y="189602"/>
                    <a:pt x="469775" y="167979"/>
                    <a:pt x="478496" y="185420"/>
                  </a:cubicBezTo>
                  <a:cubicBezTo>
                    <a:pt x="487040" y="202508"/>
                    <a:pt x="478222" y="194551"/>
                    <a:pt x="491196" y="203200"/>
                  </a:cubicBezTo>
                  <a:cubicBezTo>
                    <a:pt x="492889" y="205740"/>
                    <a:pt x="494911" y="208090"/>
                    <a:pt x="496276" y="210820"/>
                  </a:cubicBezTo>
                  <a:cubicBezTo>
                    <a:pt x="499313" y="216894"/>
                    <a:pt x="501698" y="224545"/>
                    <a:pt x="503896" y="231140"/>
                  </a:cubicBezTo>
                  <a:cubicBezTo>
                    <a:pt x="503049" y="240453"/>
                    <a:pt x="509531" y="254538"/>
                    <a:pt x="501356" y="259080"/>
                  </a:cubicBezTo>
                  <a:cubicBezTo>
                    <a:pt x="490281" y="265233"/>
                    <a:pt x="463547" y="257883"/>
                    <a:pt x="448016" y="254000"/>
                  </a:cubicBezTo>
                  <a:cubicBezTo>
                    <a:pt x="354273" y="264416"/>
                    <a:pt x="400240" y="261255"/>
                    <a:pt x="242276" y="256540"/>
                  </a:cubicBezTo>
                  <a:cubicBezTo>
                    <a:pt x="238787" y="256436"/>
                    <a:pt x="235524" y="254757"/>
                    <a:pt x="232116" y="254000"/>
                  </a:cubicBezTo>
                  <a:cubicBezTo>
                    <a:pt x="227902" y="253063"/>
                    <a:pt x="223664" y="252232"/>
                    <a:pt x="219416" y="251460"/>
                  </a:cubicBezTo>
                  <a:cubicBezTo>
                    <a:pt x="209482" y="249654"/>
                    <a:pt x="190138" y="246520"/>
                    <a:pt x="181316" y="246380"/>
                  </a:cubicBezTo>
                  <a:lnTo>
                    <a:pt x="8596" y="243840"/>
                  </a:lnTo>
                  <a:close/>
                </a:path>
              </a:pathLst>
            </a:cu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70" name="Gráfico 169" descr="Balão de vidro destaque">
              <a:extLst>
                <a:ext uri="{FF2B5EF4-FFF2-40B4-BE49-F238E27FC236}">
                  <a16:creationId xmlns:a16="http://schemas.microsoft.com/office/drawing/2014/main" id="{534BFC48-EE38-FE12-1663-E5E8950964B4}"/>
                </a:ext>
              </a:extLst>
            </p:cNvPr>
            <p:cNvPicPr>
              <a:picLocks noChangeAspect="1"/>
            </p:cNvPicPr>
            <p:nvPr/>
          </p:nvPicPr>
          <p:blipFill>
            <a:blip r:embed="rId2">
              <a:extLst>
                <a:ext uri="{96DAC541-7B7A-43D3-8B79-37D633B846F1}">
                  <asvg:svgBlip xmlns:asvg="http://schemas.microsoft.com/office/drawing/2016/SVG/main" r:embed="rId3"/>
                </a:ext>
              </a:extLst>
            </a:blip>
            <a:srcRect l="26019" t="30545" r="25860"/>
            <a:stretch/>
          </p:blipFill>
          <p:spPr>
            <a:xfrm>
              <a:off x="1998436" y="1984459"/>
              <a:ext cx="874250" cy="1261829"/>
            </a:xfrm>
            <a:prstGeom prst="rect">
              <a:avLst/>
            </a:prstGeom>
          </p:spPr>
        </p:pic>
      </p:grpSp>
      <p:sp>
        <p:nvSpPr>
          <p:cNvPr id="171" name="Cruzada 170">
            <a:extLst>
              <a:ext uri="{FF2B5EF4-FFF2-40B4-BE49-F238E27FC236}">
                <a16:creationId xmlns:a16="http://schemas.microsoft.com/office/drawing/2014/main" id="{0A9BB18A-A804-AEC8-CF7B-B15DD3706F0F}"/>
              </a:ext>
            </a:extLst>
          </p:cNvPr>
          <p:cNvSpPr/>
          <p:nvPr/>
        </p:nvSpPr>
        <p:spPr>
          <a:xfrm>
            <a:off x="1741673" y="2181373"/>
            <a:ext cx="360000" cy="360000"/>
          </a:xfrm>
          <a:prstGeom prst="plus">
            <a:avLst>
              <a:gd name="adj" fmla="val 33467"/>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2" name="Seta: Movimento Para a Direita 171">
            <a:extLst>
              <a:ext uri="{FF2B5EF4-FFF2-40B4-BE49-F238E27FC236}">
                <a16:creationId xmlns:a16="http://schemas.microsoft.com/office/drawing/2014/main" id="{26BBFC23-DE68-F300-CE12-B0FF430891BA}"/>
              </a:ext>
            </a:extLst>
          </p:cNvPr>
          <p:cNvSpPr/>
          <p:nvPr/>
        </p:nvSpPr>
        <p:spPr>
          <a:xfrm>
            <a:off x="3156982" y="2131598"/>
            <a:ext cx="505537" cy="459550"/>
          </a:xfrm>
          <a:prstGeom prst="stripedRightArrow">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73" name="Conexão reta 172">
            <a:extLst>
              <a:ext uri="{FF2B5EF4-FFF2-40B4-BE49-F238E27FC236}">
                <a16:creationId xmlns:a16="http://schemas.microsoft.com/office/drawing/2014/main" id="{276C52B7-4C17-87E8-EB68-09AC1B9F0E3B}"/>
              </a:ext>
            </a:extLst>
          </p:cNvPr>
          <p:cNvCxnSpPr/>
          <p:nvPr/>
        </p:nvCxnSpPr>
        <p:spPr>
          <a:xfrm>
            <a:off x="2425700" y="2049321"/>
            <a:ext cx="108000"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4" name="Conexão reta 173">
            <a:extLst>
              <a:ext uri="{FF2B5EF4-FFF2-40B4-BE49-F238E27FC236}">
                <a16:creationId xmlns:a16="http://schemas.microsoft.com/office/drawing/2014/main" id="{35AC2B5B-A069-80F1-EB02-AE86B9DCFCC3}"/>
              </a:ext>
            </a:extLst>
          </p:cNvPr>
          <p:cNvCxnSpPr/>
          <p:nvPr/>
        </p:nvCxnSpPr>
        <p:spPr>
          <a:xfrm>
            <a:off x="2508300" y="2049321"/>
            <a:ext cx="108000"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75" name="CaixaDeTexto 174">
            <a:extLst>
              <a:ext uri="{FF2B5EF4-FFF2-40B4-BE49-F238E27FC236}">
                <a16:creationId xmlns:a16="http://schemas.microsoft.com/office/drawing/2014/main" id="{20F01DE6-55F0-27D1-AA10-AE5429CA4EB5}"/>
              </a:ext>
            </a:extLst>
          </p:cNvPr>
          <p:cNvSpPr txBox="1"/>
          <p:nvPr/>
        </p:nvSpPr>
        <p:spPr>
          <a:xfrm>
            <a:off x="726116" y="1583833"/>
            <a:ext cx="505537" cy="523220"/>
          </a:xfrm>
          <a:prstGeom prst="rect">
            <a:avLst/>
          </a:prstGeom>
          <a:noFill/>
        </p:spPr>
        <p:txBody>
          <a:bodyPr wrap="square">
            <a:spAutoFit/>
          </a:bodyPr>
          <a:lstStyle/>
          <a:p>
            <a:r>
              <a:rPr lang="en-US" sz="2800" dirty="0">
                <a:latin typeface="Bahnschrift SemiCondensed" panose="020B0502040204020203" pitchFamily="34" charset="0"/>
              </a:rPr>
              <a:t>1)</a:t>
            </a:r>
            <a:endParaRPr lang="pt-PT" sz="2800" dirty="0"/>
          </a:p>
        </p:txBody>
      </p:sp>
      <p:sp>
        <p:nvSpPr>
          <p:cNvPr id="176" name="CaixaDeTexto 175">
            <a:extLst>
              <a:ext uri="{FF2B5EF4-FFF2-40B4-BE49-F238E27FC236}">
                <a16:creationId xmlns:a16="http://schemas.microsoft.com/office/drawing/2014/main" id="{0C23B0CA-D104-F362-3F92-F5A5026E1379}"/>
              </a:ext>
            </a:extLst>
          </p:cNvPr>
          <p:cNvSpPr txBox="1"/>
          <p:nvPr/>
        </p:nvSpPr>
        <p:spPr>
          <a:xfrm>
            <a:off x="6040338" y="1583833"/>
            <a:ext cx="505537" cy="523220"/>
          </a:xfrm>
          <a:prstGeom prst="rect">
            <a:avLst/>
          </a:prstGeom>
          <a:noFill/>
        </p:spPr>
        <p:txBody>
          <a:bodyPr wrap="square">
            <a:spAutoFit/>
          </a:bodyPr>
          <a:lstStyle/>
          <a:p>
            <a:r>
              <a:rPr lang="en-US" sz="2800" dirty="0">
                <a:latin typeface="Bahnschrift SemiCondensed" panose="020B0502040204020203" pitchFamily="34" charset="0"/>
              </a:rPr>
              <a:t>2)</a:t>
            </a:r>
            <a:endParaRPr lang="pt-PT" sz="2800" dirty="0"/>
          </a:p>
        </p:txBody>
      </p:sp>
      <p:sp>
        <p:nvSpPr>
          <p:cNvPr id="177" name="Cubo 176">
            <a:extLst>
              <a:ext uri="{FF2B5EF4-FFF2-40B4-BE49-F238E27FC236}">
                <a16:creationId xmlns:a16="http://schemas.microsoft.com/office/drawing/2014/main" id="{EB63D50E-EAE1-9A20-C377-7DB64F101827}"/>
              </a:ext>
            </a:extLst>
          </p:cNvPr>
          <p:cNvSpPr/>
          <p:nvPr/>
        </p:nvSpPr>
        <p:spPr>
          <a:xfrm>
            <a:off x="9194800" y="1137920"/>
            <a:ext cx="981301" cy="2357120"/>
          </a:xfrm>
          <a:prstGeom prst="cube">
            <a:avLst>
              <a:gd name="adj" fmla="val 3257"/>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78" name="Gráfico 177" descr="Ventoso destaque">
            <a:extLst>
              <a:ext uri="{FF2B5EF4-FFF2-40B4-BE49-F238E27FC236}">
                <a16:creationId xmlns:a16="http://schemas.microsoft.com/office/drawing/2014/main" id="{7CE3F2BC-4D09-0F60-F099-4C2F05AB5F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8501" y="1785548"/>
            <a:ext cx="1440000" cy="1440000"/>
          </a:xfrm>
          <a:prstGeom prst="rect">
            <a:avLst/>
          </a:prstGeom>
        </p:spPr>
      </p:pic>
      <p:sp>
        <p:nvSpPr>
          <p:cNvPr id="179" name="Seta: Movimento Para a Direita 178">
            <a:extLst>
              <a:ext uri="{FF2B5EF4-FFF2-40B4-BE49-F238E27FC236}">
                <a16:creationId xmlns:a16="http://schemas.microsoft.com/office/drawing/2014/main" id="{CE509935-66CE-7FBD-7AF9-6764B7E44D08}"/>
              </a:ext>
            </a:extLst>
          </p:cNvPr>
          <p:cNvSpPr/>
          <p:nvPr/>
        </p:nvSpPr>
        <p:spPr>
          <a:xfrm>
            <a:off x="10278137" y="2141003"/>
            <a:ext cx="505537" cy="459550"/>
          </a:xfrm>
          <a:prstGeom prst="stripedRightArrow">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0" name="Cubo 179">
            <a:extLst>
              <a:ext uri="{FF2B5EF4-FFF2-40B4-BE49-F238E27FC236}">
                <a16:creationId xmlns:a16="http://schemas.microsoft.com/office/drawing/2014/main" id="{135C0500-5EA0-44A2-5AC5-01540A595025}"/>
              </a:ext>
            </a:extLst>
          </p:cNvPr>
          <p:cNvSpPr/>
          <p:nvPr/>
        </p:nvSpPr>
        <p:spPr>
          <a:xfrm>
            <a:off x="10879899" y="1137920"/>
            <a:ext cx="981301" cy="2357120"/>
          </a:xfrm>
          <a:prstGeom prst="cube">
            <a:avLst>
              <a:gd name="adj" fmla="val 3257"/>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1" name="Oval 180">
            <a:extLst>
              <a:ext uri="{FF2B5EF4-FFF2-40B4-BE49-F238E27FC236}">
                <a16:creationId xmlns:a16="http://schemas.microsoft.com/office/drawing/2014/main" id="{0622EBA9-0EDF-0E84-C9C0-333F4183E9E8}"/>
              </a:ext>
            </a:extLst>
          </p:cNvPr>
          <p:cNvSpPr/>
          <p:nvPr/>
        </p:nvSpPr>
        <p:spPr>
          <a:xfrm>
            <a:off x="9693471" y="2262480"/>
            <a:ext cx="108000" cy="108000"/>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2" name="Oval 181">
            <a:extLst>
              <a:ext uri="{FF2B5EF4-FFF2-40B4-BE49-F238E27FC236}">
                <a16:creationId xmlns:a16="http://schemas.microsoft.com/office/drawing/2014/main" id="{2AF1EBCC-1D8F-3942-DBE9-BF060072950D}"/>
              </a:ext>
            </a:extLst>
          </p:cNvPr>
          <p:cNvSpPr/>
          <p:nvPr/>
        </p:nvSpPr>
        <p:spPr>
          <a:xfrm>
            <a:off x="9965956" y="2194810"/>
            <a:ext cx="108000" cy="1080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3" name="Oval 182">
            <a:extLst>
              <a:ext uri="{FF2B5EF4-FFF2-40B4-BE49-F238E27FC236}">
                <a16:creationId xmlns:a16="http://schemas.microsoft.com/office/drawing/2014/main" id="{FDDA137D-790B-6757-85A7-7B15C5C35744}"/>
              </a:ext>
            </a:extLst>
          </p:cNvPr>
          <p:cNvSpPr/>
          <p:nvPr/>
        </p:nvSpPr>
        <p:spPr>
          <a:xfrm>
            <a:off x="9308659" y="1377119"/>
            <a:ext cx="108000" cy="108000"/>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4" name="Oval 183">
            <a:extLst>
              <a:ext uri="{FF2B5EF4-FFF2-40B4-BE49-F238E27FC236}">
                <a16:creationId xmlns:a16="http://schemas.microsoft.com/office/drawing/2014/main" id="{32C93B9E-560A-800B-B71C-C557EF5FDB33}"/>
              </a:ext>
            </a:extLst>
          </p:cNvPr>
          <p:cNvSpPr/>
          <p:nvPr/>
        </p:nvSpPr>
        <p:spPr>
          <a:xfrm>
            <a:off x="9308659" y="3260396"/>
            <a:ext cx="108000" cy="1080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5" name="Oval 184">
            <a:extLst>
              <a:ext uri="{FF2B5EF4-FFF2-40B4-BE49-F238E27FC236}">
                <a16:creationId xmlns:a16="http://schemas.microsoft.com/office/drawing/2014/main" id="{7EDD51DA-BB5E-7BD4-4913-3B660E619655}"/>
              </a:ext>
            </a:extLst>
          </p:cNvPr>
          <p:cNvSpPr/>
          <p:nvPr/>
        </p:nvSpPr>
        <p:spPr>
          <a:xfrm>
            <a:off x="9943341" y="3152396"/>
            <a:ext cx="108000" cy="108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6" name="Oval 185">
            <a:extLst>
              <a:ext uri="{FF2B5EF4-FFF2-40B4-BE49-F238E27FC236}">
                <a16:creationId xmlns:a16="http://schemas.microsoft.com/office/drawing/2014/main" id="{AF7BF2D3-188F-39E4-110C-39E6EE51F987}"/>
              </a:ext>
            </a:extLst>
          </p:cNvPr>
          <p:cNvSpPr/>
          <p:nvPr/>
        </p:nvSpPr>
        <p:spPr>
          <a:xfrm>
            <a:off x="9601572" y="1815613"/>
            <a:ext cx="108000" cy="108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7" name="Cubo 186">
            <a:extLst>
              <a:ext uri="{FF2B5EF4-FFF2-40B4-BE49-F238E27FC236}">
                <a16:creationId xmlns:a16="http://schemas.microsoft.com/office/drawing/2014/main" id="{F226DB20-E8EE-ED2A-B804-CFFEC24BB633}"/>
              </a:ext>
            </a:extLst>
          </p:cNvPr>
          <p:cNvSpPr/>
          <p:nvPr/>
        </p:nvSpPr>
        <p:spPr>
          <a:xfrm>
            <a:off x="6673288" y="1141322"/>
            <a:ext cx="981301" cy="2357120"/>
          </a:xfrm>
          <a:prstGeom prst="cube">
            <a:avLst>
              <a:gd name="adj" fmla="val 3257"/>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8" name="Oval 187">
            <a:extLst>
              <a:ext uri="{FF2B5EF4-FFF2-40B4-BE49-F238E27FC236}">
                <a16:creationId xmlns:a16="http://schemas.microsoft.com/office/drawing/2014/main" id="{A856CA43-8868-ED80-503A-8939B90BB413}"/>
              </a:ext>
            </a:extLst>
          </p:cNvPr>
          <p:cNvSpPr/>
          <p:nvPr/>
        </p:nvSpPr>
        <p:spPr>
          <a:xfrm>
            <a:off x="7171959" y="2265882"/>
            <a:ext cx="108000" cy="108000"/>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9" name="Oval 188">
            <a:extLst>
              <a:ext uri="{FF2B5EF4-FFF2-40B4-BE49-F238E27FC236}">
                <a16:creationId xmlns:a16="http://schemas.microsoft.com/office/drawing/2014/main" id="{502259F6-6788-161D-CB81-1B83BE618BAA}"/>
              </a:ext>
            </a:extLst>
          </p:cNvPr>
          <p:cNvSpPr/>
          <p:nvPr/>
        </p:nvSpPr>
        <p:spPr>
          <a:xfrm>
            <a:off x="7444444" y="2198212"/>
            <a:ext cx="108000" cy="1080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0" name="Oval 189">
            <a:extLst>
              <a:ext uri="{FF2B5EF4-FFF2-40B4-BE49-F238E27FC236}">
                <a16:creationId xmlns:a16="http://schemas.microsoft.com/office/drawing/2014/main" id="{F26A2BCE-A705-2A91-A3E6-893F650AABE4}"/>
              </a:ext>
            </a:extLst>
          </p:cNvPr>
          <p:cNvSpPr/>
          <p:nvPr/>
        </p:nvSpPr>
        <p:spPr>
          <a:xfrm>
            <a:off x="6787147" y="1380521"/>
            <a:ext cx="108000" cy="108000"/>
          </a:xfrm>
          <a:prstGeom prst="ellips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1" name="Oval 190">
            <a:extLst>
              <a:ext uri="{FF2B5EF4-FFF2-40B4-BE49-F238E27FC236}">
                <a16:creationId xmlns:a16="http://schemas.microsoft.com/office/drawing/2014/main" id="{4DC7EACB-F403-BF11-3F0A-8F4B1FF93D8B}"/>
              </a:ext>
            </a:extLst>
          </p:cNvPr>
          <p:cNvSpPr/>
          <p:nvPr/>
        </p:nvSpPr>
        <p:spPr>
          <a:xfrm>
            <a:off x="6787147" y="3263798"/>
            <a:ext cx="108000" cy="1080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2" name="Oval 191">
            <a:extLst>
              <a:ext uri="{FF2B5EF4-FFF2-40B4-BE49-F238E27FC236}">
                <a16:creationId xmlns:a16="http://schemas.microsoft.com/office/drawing/2014/main" id="{0FFA055E-4DF0-9396-DEA3-3CBFC4ADB7A5}"/>
              </a:ext>
            </a:extLst>
          </p:cNvPr>
          <p:cNvSpPr/>
          <p:nvPr/>
        </p:nvSpPr>
        <p:spPr>
          <a:xfrm>
            <a:off x="7421829" y="3155798"/>
            <a:ext cx="108000" cy="108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3" name="Oval 192">
            <a:extLst>
              <a:ext uri="{FF2B5EF4-FFF2-40B4-BE49-F238E27FC236}">
                <a16:creationId xmlns:a16="http://schemas.microsoft.com/office/drawing/2014/main" id="{BF623C94-A9AD-C9E0-5C75-9E71B4888CA7}"/>
              </a:ext>
            </a:extLst>
          </p:cNvPr>
          <p:cNvSpPr/>
          <p:nvPr/>
        </p:nvSpPr>
        <p:spPr>
          <a:xfrm>
            <a:off x="7080060" y="1819015"/>
            <a:ext cx="108000" cy="108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4" name="Seta: Movimento Para a Direita 193">
            <a:extLst>
              <a:ext uri="{FF2B5EF4-FFF2-40B4-BE49-F238E27FC236}">
                <a16:creationId xmlns:a16="http://schemas.microsoft.com/office/drawing/2014/main" id="{4020E853-C558-7651-859F-9D9FD2360E28}"/>
              </a:ext>
            </a:extLst>
          </p:cNvPr>
          <p:cNvSpPr/>
          <p:nvPr/>
        </p:nvSpPr>
        <p:spPr>
          <a:xfrm>
            <a:off x="7753722" y="2127505"/>
            <a:ext cx="505537" cy="459550"/>
          </a:xfrm>
          <a:prstGeom prst="stripedRightArrow">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5" name="CaixaDeTexto 194">
            <a:extLst>
              <a:ext uri="{FF2B5EF4-FFF2-40B4-BE49-F238E27FC236}">
                <a16:creationId xmlns:a16="http://schemas.microsoft.com/office/drawing/2014/main" id="{805B1C10-5ABF-431F-1374-61AC6F094557}"/>
              </a:ext>
            </a:extLst>
          </p:cNvPr>
          <p:cNvSpPr txBox="1"/>
          <p:nvPr/>
        </p:nvSpPr>
        <p:spPr>
          <a:xfrm>
            <a:off x="505203" y="2924689"/>
            <a:ext cx="1197936" cy="369332"/>
          </a:xfrm>
          <a:prstGeom prst="rect">
            <a:avLst/>
          </a:prstGeom>
          <a:noFill/>
        </p:spPr>
        <p:txBody>
          <a:bodyPr wrap="square">
            <a:spAutoFit/>
          </a:bodyPr>
          <a:lstStyle/>
          <a:p>
            <a:r>
              <a:rPr lang="en-US" sz="1800" dirty="0">
                <a:latin typeface="Bahnschrift SemiCondensed" panose="020B0502040204020203" pitchFamily="34" charset="0"/>
              </a:rPr>
              <a:t>chloroform</a:t>
            </a:r>
            <a:endParaRPr lang="pt-PT" dirty="0"/>
          </a:p>
        </p:txBody>
      </p:sp>
      <p:sp>
        <p:nvSpPr>
          <p:cNvPr id="196" name="CaixaDeTexto 195">
            <a:extLst>
              <a:ext uri="{FF2B5EF4-FFF2-40B4-BE49-F238E27FC236}">
                <a16:creationId xmlns:a16="http://schemas.microsoft.com/office/drawing/2014/main" id="{819E0F5B-3068-BE6F-2170-487729D68073}"/>
              </a:ext>
            </a:extLst>
          </p:cNvPr>
          <p:cNvSpPr txBox="1"/>
          <p:nvPr/>
        </p:nvSpPr>
        <p:spPr>
          <a:xfrm>
            <a:off x="1904737" y="2924689"/>
            <a:ext cx="1197936" cy="369332"/>
          </a:xfrm>
          <a:prstGeom prst="rect">
            <a:avLst/>
          </a:prstGeom>
          <a:noFill/>
        </p:spPr>
        <p:txBody>
          <a:bodyPr wrap="square">
            <a:spAutoFit/>
          </a:bodyPr>
          <a:lstStyle/>
          <a:p>
            <a:pPr algn="ctr"/>
            <a:r>
              <a:rPr lang="en-US" sz="1800" dirty="0">
                <a:latin typeface="Bahnschrift SemiCondensed" panose="020B0502040204020203" pitchFamily="34" charset="0"/>
              </a:rPr>
              <a:t>resin</a:t>
            </a:r>
            <a:endParaRPr lang="pt-PT" dirty="0"/>
          </a:p>
        </p:txBody>
      </p:sp>
      <p:sp>
        <p:nvSpPr>
          <p:cNvPr id="197" name="CaixaDeTexto 196">
            <a:extLst>
              <a:ext uri="{FF2B5EF4-FFF2-40B4-BE49-F238E27FC236}">
                <a16:creationId xmlns:a16="http://schemas.microsoft.com/office/drawing/2014/main" id="{C2513C0C-DBB8-FF70-9F96-283CC85AB874}"/>
              </a:ext>
            </a:extLst>
          </p:cNvPr>
          <p:cNvSpPr txBox="1"/>
          <p:nvPr/>
        </p:nvSpPr>
        <p:spPr>
          <a:xfrm>
            <a:off x="7624221" y="1212773"/>
            <a:ext cx="1443709" cy="338554"/>
          </a:xfrm>
          <a:prstGeom prst="rect">
            <a:avLst/>
          </a:prstGeom>
          <a:noFill/>
        </p:spPr>
        <p:txBody>
          <a:bodyPr wrap="square">
            <a:spAutoFit/>
          </a:bodyPr>
          <a:lstStyle/>
          <a:p>
            <a:r>
              <a:rPr lang="en-US" sz="1600" dirty="0">
                <a:latin typeface="Bahnschrift SemiCondensed" panose="020B0502040204020203" pitchFamily="34" charset="0"/>
              </a:rPr>
              <a:t>dust-particles</a:t>
            </a:r>
            <a:endParaRPr lang="pt-PT" sz="1600" dirty="0"/>
          </a:p>
        </p:txBody>
      </p:sp>
      <p:cxnSp>
        <p:nvCxnSpPr>
          <p:cNvPr id="198" name="Conexão reta unidirecional 197">
            <a:extLst>
              <a:ext uri="{FF2B5EF4-FFF2-40B4-BE49-F238E27FC236}">
                <a16:creationId xmlns:a16="http://schemas.microsoft.com/office/drawing/2014/main" id="{6F69A85C-077E-2771-86D7-53659A68CFFF}"/>
              </a:ext>
            </a:extLst>
          </p:cNvPr>
          <p:cNvCxnSpPr/>
          <p:nvPr/>
        </p:nvCxnSpPr>
        <p:spPr>
          <a:xfrm flipV="1">
            <a:off x="7529829" y="1583833"/>
            <a:ext cx="351617" cy="4835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9" name="CaixaDeTexto 198">
            <a:extLst>
              <a:ext uri="{FF2B5EF4-FFF2-40B4-BE49-F238E27FC236}">
                <a16:creationId xmlns:a16="http://schemas.microsoft.com/office/drawing/2014/main" id="{2095634C-C95C-814F-4C89-47D8FC8C113A}"/>
              </a:ext>
            </a:extLst>
          </p:cNvPr>
          <p:cNvSpPr txBox="1"/>
          <p:nvPr/>
        </p:nvSpPr>
        <p:spPr>
          <a:xfrm>
            <a:off x="6601347" y="3438436"/>
            <a:ext cx="1443709" cy="338554"/>
          </a:xfrm>
          <a:prstGeom prst="rect">
            <a:avLst/>
          </a:prstGeom>
          <a:noFill/>
        </p:spPr>
        <p:txBody>
          <a:bodyPr wrap="square">
            <a:spAutoFit/>
          </a:bodyPr>
          <a:lstStyle/>
          <a:p>
            <a:r>
              <a:rPr lang="en-US" sz="1600" dirty="0">
                <a:latin typeface="Bahnschrift SemiCondensed" panose="020B0502040204020203" pitchFamily="34" charset="0"/>
              </a:rPr>
              <a:t>glass slide</a:t>
            </a:r>
            <a:endParaRPr lang="pt-PT" sz="1600" dirty="0"/>
          </a:p>
        </p:txBody>
      </p:sp>
      <p:sp>
        <p:nvSpPr>
          <p:cNvPr id="200" name="CaixaDeTexto 199">
            <a:extLst>
              <a:ext uri="{FF2B5EF4-FFF2-40B4-BE49-F238E27FC236}">
                <a16:creationId xmlns:a16="http://schemas.microsoft.com/office/drawing/2014/main" id="{963F8792-D35D-11DA-A6CE-DC66FA391C2B}"/>
              </a:ext>
            </a:extLst>
          </p:cNvPr>
          <p:cNvSpPr txBox="1"/>
          <p:nvPr/>
        </p:nvSpPr>
        <p:spPr>
          <a:xfrm>
            <a:off x="726115" y="3737946"/>
            <a:ext cx="505537" cy="523220"/>
          </a:xfrm>
          <a:prstGeom prst="rect">
            <a:avLst/>
          </a:prstGeom>
          <a:noFill/>
        </p:spPr>
        <p:txBody>
          <a:bodyPr wrap="square">
            <a:spAutoFit/>
          </a:bodyPr>
          <a:lstStyle/>
          <a:p>
            <a:r>
              <a:rPr lang="en-US" sz="2800" dirty="0">
                <a:latin typeface="Bahnschrift SemiCondensed" panose="020B0502040204020203" pitchFamily="34" charset="0"/>
              </a:rPr>
              <a:t>3)</a:t>
            </a:r>
            <a:endParaRPr lang="pt-PT" sz="2800" dirty="0"/>
          </a:p>
        </p:txBody>
      </p:sp>
      <p:pic>
        <p:nvPicPr>
          <p:cNvPr id="201" name="Gráfico 200" descr="Proveta destaque">
            <a:extLst>
              <a:ext uri="{FF2B5EF4-FFF2-40B4-BE49-F238E27FC236}">
                <a16:creationId xmlns:a16="http://schemas.microsoft.com/office/drawing/2014/main" id="{1FF9A7B6-2A2E-7BFB-D55D-38A58A4EB329}"/>
              </a:ext>
            </a:extLst>
          </p:cNvPr>
          <p:cNvPicPr>
            <a:picLocks noChangeAspect="1"/>
          </p:cNvPicPr>
          <p:nvPr/>
        </p:nvPicPr>
        <p:blipFill>
          <a:blip r:embed="rId6">
            <a:extLst>
              <a:ext uri="{96DAC541-7B7A-43D3-8B79-37D633B846F1}">
                <asvg:svgBlip xmlns:asvg="http://schemas.microsoft.com/office/drawing/2016/SVG/main" r:embed="rId7"/>
              </a:ext>
            </a:extLst>
          </a:blip>
          <a:srcRect t="30019" b="1209"/>
          <a:stretch/>
        </p:blipFill>
        <p:spPr>
          <a:xfrm>
            <a:off x="2536462" y="4525430"/>
            <a:ext cx="2380110" cy="1636859"/>
          </a:xfrm>
          <a:prstGeom prst="rect">
            <a:avLst/>
          </a:prstGeom>
        </p:spPr>
      </p:pic>
      <p:sp>
        <p:nvSpPr>
          <p:cNvPr id="202" name="CaixaDeTexto 201">
            <a:extLst>
              <a:ext uri="{FF2B5EF4-FFF2-40B4-BE49-F238E27FC236}">
                <a16:creationId xmlns:a16="http://schemas.microsoft.com/office/drawing/2014/main" id="{10B5F971-C5D5-7DB9-4795-A6ADC8CF10FF}"/>
              </a:ext>
            </a:extLst>
          </p:cNvPr>
          <p:cNvSpPr txBox="1"/>
          <p:nvPr/>
        </p:nvSpPr>
        <p:spPr>
          <a:xfrm>
            <a:off x="6040338" y="3748580"/>
            <a:ext cx="505537" cy="523220"/>
          </a:xfrm>
          <a:prstGeom prst="rect">
            <a:avLst/>
          </a:prstGeom>
          <a:noFill/>
        </p:spPr>
        <p:txBody>
          <a:bodyPr wrap="square">
            <a:spAutoFit/>
          </a:bodyPr>
          <a:lstStyle/>
          <a:p>
            <a:r>
              <a:rPr lang="en-US" sz="2800" dirty="0">
                <a:latin typeface="Bahnschrift SemiCondensed" panose="020B0502040204020203" pitchFamily="34" charset="0"/>
              </a:rPr>
              <a:t>4)</a:t>
            </a:r>
            <a:endParaRPr lang="pt-PT" sz="2800" dirty="0"/>
          </a:p>
        </p:txBody>
      </p:sp>
      <p:sp>
        <p:nvSpPr>
          <p:cNvPr id="203" name="Cubo 202">
            <a:extLst>
              <a:ext uri="{FF2B5EF4-FFF2-40B4-BE49-F238E27FC236}">
                <a16:creationId xmlns:a16="http://schemas.microsoft.com/office/drawing/2014/main" id="{7DE5C6ED-0633-995E-FB2B-1B472982470F}"/>
              </a:ext>
            </a:extLst>
          </p:cNvPr>
          <p:cNvSpPr/>
          <p:nvPr/>
        </p:nvSpPr>
        <p:spPr>
          <a:xfrm>
            <a:off x="7177164" y="4489496"/>
            <a:ext cx="680401" cy="1634347"/>
          </a:xfrm>
          <a:prstGeom prst="cube">
            <a:avLst>
              <a:gd name="adj" fmla="val 1478"/>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4" name="Retângulo 203">
            <a:extLst>
              <a:ext uri="{FF2B5EF4-FFF2-40B4-BE49-F238E27FC236}">
                <a16:creationId xmlns:a16="http://schemas.microsoft.com/office/drawing/2014/main" id="{18BDF691-23AA-DCD3-9A60-6618387C42F6}"/>
              </a:ext>
            </a:extLst>
          </p:cNvPr>
          <p:cNvSpPr/>
          <p:nvPr/>
        </p:nvSpPr>
        <p:spPr>
          <a:xfrm>
            <a:off x="7091635" y="4952207"/>
            <a:ext cx="801386" cy="1210081"/>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5" name="CaixaDeTexto 204">
            <a:extLst>
              <a:ext uri="{FF2B5EF4-FFF2-40B4-BE49-F238E27FC236}">
                <a16:creationId xmlns:a16="http://schemas.microsoft.com/office/drawing/2014/main" id="{3A140561-A478-F1A4-CD9C-952479066255}"/>
              </a:ext>
            </a:extLst>
          </p:cNvPr>
          <p:cNvSpPr txBox="1"/>
          <p:nvPr/>
        </p:nvSpPr>
        <p:spPr>
          <a:xfrm>
            <a:off x="978883" y="3766136"/>
            <a:ext cx="1346322" cy="584775"/>
          </a:xfrm>
          <a:prstGeom prst="rect">
            <a:avLst/>
          </a:prstGeom>
          <a:noFill/>
        </p:spPr>
        <p:txBody>
          <a:bodyPr wrap="square">
            <a:spAutoFit/>
          </a:bodyPr>
          <a:lstStyle/>
          <a:p>
            <a:pPr algn="r"/>
            <a:r>
              <a:rPr lang="en-US" sz="1600" dirty="0">
                <a:latin typeface="Bahnschrift SemiCondensed" panose="020B0502040204020203" pitchFamily="34" charset="0"/>
              </a:rPr>
              <a:t>Dipping in Formvar</a:t>
            </a:r>
            <a:endParaRPr lang="pt-PT" sz="1600" dirty="0"/>
          </a:p>
        </p:txBody>
      </p:sp>
      <p:pic>
        <p:nvPicPr>
          <p:cNvPr id="206" name="Gráfico 205" descr="Proveta destaque">
            <a:extLst>
              <a:ext uri="{FF2B5EF4-FFF2-40B4-BE49-F238E27FC236}">
                <a16:creationId xmlns:a16="http://schemas.microsoft.com/office/drawing/2014/main" id="{B823C48E-3891-06E8-C103-FCEC2FA54AE1}"/>
              </a:ext>
            </a:extLst>
          </p:cNvPr>
          <p:cNvPicPr>
            <a:picLocks noChangeAspect="1"/>
          </p:cNvPicPr>
          <p:nvPr/>
        </p:nvPicPr>
        <p:blipFill>
          <a:blip r:embed="rId6">
            <a:extLst>
              <a:ext uri="{96DAC541-7B7A-43D3-8B79-37D633B846F1}">
                <asvg:svgBlip xmlns:asvg="http://schemas.microsoft.com/office/drawing/2016/SVG/main" r:embed="rId7"/>
              </a:ext>
            </a:extLst>
          </a:blip>
          <a:srcRect t="30019" b="1209"/>
          <a:stretch/>
        </p:blipFill>
        <p:spPr>
          <a:xfrm>
            <a:off x="6285774" y="4629927"/>
            <a:ext cx="2380110" cy="1636859"/>
          </a:xfrm>
          <a:prstGeom prst="rect">
            <a:avLst/>
          </a:prstGeom>
        </p:spPr>
      </p:pic>
      <p:sp>
        <p:nvSpPr>
          <p:cNvPr id="207" name="Seta: Em U 206">
            <a:extLst>
              <a:ext uri="{FF2B5EF4-FFF2-40B4-BE49-F238E27FC236}">
                <a16:creationId xmlns:a16="http://schemas.microsoft.com/office/drawing/2014/main" id="{9A04A9D7-0044-A1A1-0B11-B23D9F325A3A}"/>
              </a:ext>
            </a:extLst>
          </p:cNvPr>
          <p:cNvSpPr/>
          <p:nvPr/>
        </p:nvSpPr>
        <p:spPr>
          <a:xfrm>
            <a:off x="7444444" y="3719279"/>
            <a:ext cx="1538101" cy="729184"/>
          </a:xfrm>
          <a:prstGeom prst="uturnArrow">
            <a:avLst>
              <a:gd name="adj1" fmla="val 26393"/>
              <a:gd name="adj2" fmla="val 25000"/>
              <a:gd name="adj3" fmla="val 25000"/>
              <a:gd name="adj4" fmla="val 50000"/>
              <a:gd name="adj5" fmla="val 100000"/>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208" name="CaixaDeTexto 207">
            <a:extLst>
              <a:ext uri="{FF2B5EF4-FFF2-40B4-BE49-F238E27FC236}">
                <a16:creationId xmlns:a16="http://schemas.microsoft.com/office/drawing/2014/main" id="{CBDB4AEB-93D2-E636-2A41-38DA4644195B}"/>
              </a:ext>
            </a:extLst>
          </p:cNvPr>
          <p:cNvSpPr txBox="1"/>
          <p:nvPr/>
        </p:nvSpPr>
        <p:spPr>
          <a:xfrm>
            <a:off x="8625940" y="4567652"/>
            <a:ext cx="1317401" cy="584775"/>
          </a:xfrm>
          <a:prstGeom prst="rect">
            <a:avLst/>
          </a:prstGeom>
          <a:noFill/>
        </p:spPr>
        <p:txBody>
          <a:bodyPr wrap="square">
            <a:spAutoFit/>
          </a:bodyPr>
          <a:lstStyle/>
          <a:p>
            <a:r>
              <a:rPr lang="en-US" sz="1600" dirty="0">
                <a:latin typeface="Bahnschrift SemiCondensed" panose="020B0502040204020203" pitchFamily="34" charset="0"/>
              </a:rPr>
              <a:t>Take out slide and let it dry</a:t>
            </a:r>
          </a:p>
        </p:txBody>
      </p:sp>
      <p:sp>
        <p:nvSpPr>
          <p:cNvPr id="209" name="Cubo 208">
            <a:extLst>
              <a:ext uri="{FF2B5EF4-FFF2-40B4-BE49-F238E27FC236}">
                <a16:creationId xmlns:a16="http://schemas.microsoft.com/office/drawing/2014/main" id="{B97EC1F0-7D75-AD47-C62C-5017A1F18FB7}"/>
              </a:ext>
            </a:extLst>
          </p:cNvPr>
          <p:cNvSpPr/>
          <p:nvPr/>
        </p:nvSpPr>
        <p:spPr>
          <a:xfrm>
            <a:off x="2109864" y="4489496"/>
            <a:ext cx="680401" cy="1634347"/>
          </a:xfrm>
          <a:prstGeom prst="cube">
            <a:avLst>
              <a:gd name="adj" fmla="val 1478"/>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0" name="Seta: Em U 209">
            <a:extLst>
              <a:ext uri="{FF2B5EF4-FFF2-40B4-BE49-F238E27FC236}">
                <a16:creationId xmlns:a16="http://schemas.microsoft.com/office/drawing/2014/main" id="{9F84C5FA-F992-A737-5A0F-564CC8C9901D}"/>
              </a:ext>
            </a:extLst>
          </p:cNvPr>
          <p:cNvSpPr/>
          <p:nvPr/>
        </p:nvSpPr>
        <p:spPr>
          <a:xfrm>
            <a:off x="2377144" y="3719279"/>
            <a:ext cx="1538101" cy="729184"/>
          </a:xfrm>
          <a:prstGeom prst="uturnArrow">
            <a:avLst>
              <a:gd name="adj1" fmla="val 26393"/>
              <a:gd name="adj2" fmla="val 25000"/>
              <a:gd name="adj3" fmla="val 25000"/>
              <a:gd name="adj4" fmla="val 50000"/>
              <a:gd name="adj5" fmla="val 100000"/>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40417070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left)">
                                      <p:cBhvr>
                                        <p:cTn id="7" dur="500"/>
                                        <p:tgtEl>
                                          <p:spTgt spid="178"/>
                                        </p:tgtEl>
                                      </p:cBhvr>
                                    </p:animEffect>
                                  </p:childTnLst>
                                </p:cTn>
                              </p:par>
                            </p:childTnLst>
                          </p:cTn>
                        </p:par>
                        <p:par>
                          <p:cTn id="8" fill="hold">
                            <p:stCondLst>
                              <p:cond delay="500"/>
                            </p:stCondLst>
                            <p:childTnLst>
                              <p:par>
                                <p:cTn id="9" presetID="42" presetClass="path" presetSubtype="0" accel="50000" decel="50000" fill="hold" grpId="0" nodeType="afterEffect">
                                  <p:stCondLst>
                                    <p:cond delay="250"/>
                                  </p:stCondLst>
                                  <p:childTnLst>
                                    <p:animMotion origin="layout" path="M 1.25E-6 -3.7037E-7 L 0.11654 -0.27708 " pathEditMode="relative" rAng="0" ptsTypes="AA">
                                      <p:cBhvr>
                                        <p:cTn id="10" dur="750" fill="hold"/>
                                        <p:tgtEl>
                                          <p:spTgt spid="183"/>
                                        </p:tgtEl>
                                        <p:attrNameLst>
                                          <p:attrName>ppt_x</p:attrName>
                                          <p:attrName>ppt_y</p:attrName>
                                        </p:attrNameLst>
                                      </p:cBhvr>
                                      <p:rCtr x="5820" y="-13866"/>
                                    </p:animMotion>
                                  </p:childTnLst>
                                </p:cTn>
                              </p:par>
                              <p:par>
                                <p:cTn id="11" presetID="42" presetClass="path" presetSubtype="0" accel="50000" decel="50000" fill="hold" grpId="0" nodeType="withEffect">
                                  <p:stCondLst>
                                    <p:cond delay="250"/>
                                  </p:stCondLst>
                                  <p:childTnLst>
                                    <p:animMotion origin="layout" path="M 2.91667E-6 7.40741E-7 L 0.22995 0.11111 " pathEditMode="relative" rAng="0" ptsTypes="AA">
                                      <p:cBhvr>
                                        <p:cTn id="12" dur="750" fill="hold"/>
                                        <p:tgtEl>
                                          <p:spTgt spid="186"/>
                                        </p:tgtEl>
                                        <p:attrNameLst>
                                          <p:attrName>ppt_x</p:attrName>
                                          <p:attrName>ppt_y</p:attrName>
                                        </p:attrNameLst>
                                      </p:cBhvr>
                                      <p:rCtr x="11497" y="5556"/>
                                    </p:animMotion>
                                  </p:childTnLst>
                                </p:cTn>
                              </p:par>
                              <p:par>
                                <p:cTn id="13" presetID="37" presetClass="path" presetSubtype="0" accel="50000" decel="50000" fill="hold" grpId="0" nodeType="withEffect">
                                  <p:stCondLst>
                                    <p:cond delay="250"/>
                                  </p:stCondLst>
                                  <p:childTnLst>
                                    <p:animMotion origin="layout" path="M 8.33333E-7 2.96296E-6 L 0.06706 0.04004 C 0.08099 0.04907 0.10195 0.05393 0.12396 0.05393 C 0.14896 0.05393 0.16901 0.04907 0.18294 0.04004 L 0.25 2.96296E-6 " pathEditMode="relative" rAng="0" ptsTypes="AAAAA">
                                      <p:cBhvr>
                                        <p:cTn id="14" dur="750" fill="hold"/>
                                        <p:tgtEl>
                                          <p:spTgt spid="181"/>
                                        </p:tgtEl>
                                        <p:attrNameLst>
                                          <p:attrName>ppt_x</p:attrName>
                                          <p:attrName>ppt_y</p:attrName>
                                        </p:attrNameLst>
                                      </p:cBhvr>
                                      <p:rCtr x="12500" y="2685"/>
                                    </p:animMotion>
                                  </p:childTnLst>
                                </p:cTn>
                              </p:par>
                              <p:par>
                                <p:cTn id="15" presetID="44" presetClass="path" presetSubtype="0" accel="50000" decel="50000" fill="hold" grpId="0" nodeType="withEffect">
                                  <p:stCondLst>
                                    <p:cond delay="250"/>
                                  </p:stCondLst>
                                  <p:childTnLst>
                                    <p:animMotion origin="layout" path="M 5E-6 -3.33333E-6 L 0.06706 -0.04004 C 0.08099 -0.04907 0.10196 -0.05393 0.12396 -0.05393 C 0.14896 -0.05393 0.16902 -0.04907 0.18295 -0.04004 L 0.25001 -3.33333E-6 " pathEditMode="relative" rAng="0" ptsTypes="AAAAA">
                                      <p:cBhvr>
                                        <p:cTn id="16" dur="750" fill="hold"/>
                                        <p:tgtEl>
                                          <p:spTgt spid="182"/>
                                        </p:tgtEl>
                                        <p:attrNameLst>
                                          <p:attrName>ppt_x</p:attrName>
                                          <p:attrName>ppt_y</p:attrName>
                                        </p:attrNameLst>
                                      </p:cBhvr>
                                      <p:rCtr x="12500" y="-2708"/>
                                    </p:animMotion>
                                  </p:childTnLst>
                                </p:cTn>
                              </p:par>
                              <p:par>
                                <p:cTn id="17" presetID="50" presetClass="path" presetSubtype="0" accel="50000" decel="50000" fill="hold" grpId="0" nodeType="withEffect">
                                  <p:stCondLst>
                                    <p:cond delay="250"/>
                                  </p:stCondLst>
                                  <p:childTnLst>
                                    <p:animMotion origin="layout" path="M 1.25E-6 2.59259E-6 L 0.13372 2.59259E-6 C 0.19362 2.59259E-6 0.26758 0.04143 0.26758 0.075 L 0.26758 0.15023 " pathEditMode="relative" rAng="0" ptsTypes="AAAA">
                                      <p:cBhvr>
                                        <p:cTn id="18" dur="750" fill="hold"/>
                                        <p:tgtEl>
                                          <p:spTgt spid="184"/>
                                        </p:tgtEl>
                                        <p:attrNameLst>
                                          <p:attrName>ppt_x</p:attrName>
                                          <p:attrName>ppt_y</p:attrName>
                                        </p:attrNameLst>
                                      </p:cBhvr>
                                      <p:rCtr x="13372" y="7500"/>
                                    </p:animMotion>
                                  </p:childTnLst>
                                </p:cTn>
                              </p:par>
                              <p:par>
                                <p:cTn id="19" presetID="42" presetClass="path" presetSubtype="0" accel="50000" decel="50000" fill="hold" grpId="0" nodeType="withEffect">
                                  <p:stCondLst>
                                    <p:cond delay="250"/>
                                  </p:stCondLst>
                                  <p:childTnLst>
                                    <p:animMotion origin="layout" path="M -2.08333E-6 3.33333E-6 L 0.20391 -0.29074 " pathEditMode="relative" rAng="0" ptsTypes="AA">
                                      <p:cBhvr>
                                        <p:cTn id="20" dur="1000" fill="hold"/>
                                        <p:tgtEl>
                                          <p:spTgt spid="185"/>
                                        </p:tgtEl>
                                        <p:attrNameLst>
                                          <p:attrName>ppt_x</p:attrName>
                                          <p:attrName>ppt_y</p:attrName>
                                        </p:attrNameLst>
                                      </p:cBhvr>
                                      <p:rCtr x="10195" y="-1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2" grpId="0" animBg="1"/>
      <p:bldP spid="183" grpId="0" animBg="1"/>
      <p:bldP spid="184" grpId="0" animBg="1"/>
      <p:bldP spid="185" grpId="0" animBg="1"/>
      <p:bldP spid="1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53EC5-114C-056A-D67A-50C80B86801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D2F6F77-BE75-B059-7A95-3535689A0497}"/>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TNSA mechanism</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164FA6C2-2972-9BD2-EFD4-2B9C0AF6B762}"/>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8E8C306D-E736-ECC4-9F98-032803198D6C}"/>
              </a:ext>
            </a:extLst>
          </p:cNvPr>
          <p:cNvSpPr>
            <a:spLocks noGrp="1"/>
          </p:cNvSpPr>
          <p:nvPr>
            <p:ph type="dt" sz="half" idx="10"/>
          </p:nvPr>
        </p:nvSpPr>
        <p:spPr>
          <a:xfrm>
            <a:off x="11143" y="6492875"/>
            <a:ext cx="2689028"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8CCECCE6-7AC4-09DE-BC95-6829389CE8CE}"/>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D8F8FA18-641A-815D-4E1A-9F72BA247615}"/>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8851CECC-9399-0E34-BD31-E0806A0015ED}"/>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3D0A1756-35F4-8539-C641-B3915C290770}"/>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3</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cxnSp>
        <p:nvCxnSpPr>
          <p:cNvPr id="5" name="Conexão reta 4">
            <a:extLst>
              <a:ext uri="{FF2B5EF4-FFF2-40B4-BE49-F238E27FC236}">
                <a16:creationId xmlns:a16="http://schemas.microsoft.com/office/drawing/2014/main" id="{6C8BE423-F46D-078A-4FBE-74687ADF2FB3}"/>
              </a:ext>
            </a:extLst>
          </p:cNvPr>
          <p:cNvCxnSpPr>
            <a:cxnSpLocks/>
          </p:cNvCxnSpPr>
          <p:nvPr/>
        </p:nvCxnSpPr>
        <p:spPr>
          <a:xfrm flipV="1">
            <a:off x="10562365" y="2229690"/>
            <a:ext cx="0" cy="2844000"/>
          </a:xfrm>
          <a:prstGeom prst="line">
            <a:avLst/>
          </a:prstGeom>
          <a:ln w="25400">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7" name="CaixaDeTexto 6">
            <a:extLst>
              <a:ext uri="{FF2B5EF4-FFF2-40B4-BE49-F238E27FC236}">
                <a16:creationId xmlns:a16="http://schemas.microsoft.com/office/drawing/2014/main" id="{06DF8B39-C387-155C-513C-6D9DF5EE3BBD}"/>
              </a:ext>
            </a:extLst>
          </p:cNvPr>
          <p:cNvSpPr txBox="1"/>
          <p:nvPr/>
        </p:nvSpPr>
        <p:spPr>
          <a:xfrm>
            <a:off x="7493319" y="4299990"/>
            <a:ext cx="1032929" cy="584775"/>
          </a:xfrm>
          <a:prstGeom prst="rect">
            <a:avLst/>
          </a:prstGeom>
          <a:noFill/>
        </p:spPr>
        <p:txBody>
          <a:bodyPr wrap="square" rtlCol="0">
            <a:spAutoFit/>
          </a:bodyPr>
          <a:lstStyle/>
          <a:p>
            <a:r>
              <a:rPr lang="en-GB" sz="1600" noProof="0" dirty="0">
                <a:latin typeface="Times New Roman" panose="02020603050405020304" pitchFamily="18" charset="0"/>
                <a:cs typeface="Times New Roman" panose="02020603050405020304" pitchFamily="18" charset="0"/>
              </a:rPr>
              <a:t>Blow-off </a:t>
            </a:r>
          </a:p>
          <a:p>
            <a:r>
              <a:rPr lang="en-GB" sz="1600" noProof="0" dirty="0">
                <a:latin typeface="Times New Roman" panose="02020603050405020304" pitchFamily="18" charset="0"/>
                <a:cs typeface="Times New Roman" panose="02020603050405020304" pitchFamily="18" charset="0"/>
              </a:rPr>
              <a:t>plasma</a:t>
            </a:r>
          </a:p>
        </p:txBody>
      </p:sp>
      <p:sp>
        <p:nvSpPr>
          <p:cNvPr id="10" name="CaixaDeTexto 9">
            <a:extLst>
              <a:ext uri="{FF2B5EF4-FFF2-40B4-BE49-F238E27FC236}">
                <a16:creationId xmlns:a16="http://schemas.microsoft.com/office/drawing/2014/main" id="{91B70376-B7DE-4E22-8F4E-C2CDB5325AA4}"/>
              </a:ext>
            </a:extLst>
          </p:cNvPr>
          <p:cNvSpPr txBox="1"/>
          <p:nvPr/>
        </p:nvSpPr>
        <p:spPr>
          <a:xfrm>
            <a:off x="9065648" y="4321256"/>
            <a:ext cx="1330289" cy="584775"/>
          </a:xfrm>
          <a:prstGeom prst="rect">
            <a:avLst/>
          </a:prstGeom>
          <a:noFill/>
        </p:spPr>
        <p:txBody>
          <a:bodyPr wrap="square" rtlCol="0">
            <a:spAutoFit/>
          </a:bodyPr>
          <a:lstStyle/>
          <a:p>
            <a:r>
              <a:rPr lang="en-GB" sz="1600" noProof="0" dirty="0">
                <a:latin typeface="Times New Roman" panose="02020603050405020304" pitchFamily="18" charset="0"/>
                <a:cs typeface="Times New Roman" panose="02020603050405020304" pitchFamily="18" charset="0"/>
              </a:rPr>
              <a:t>Accelerated</a:t>
            </a:r>
          </a:p>
          <a:p>
            <a:r>
              <a:rPr lang="en-GB" sz="1600" noProof="0" dirty="0">
                <a:latin typeface="Times New Roman" panose="02020603050405020304" pitchFamily="18" charset="0"/>
                <a:cs typeface="Times New Roman" panose="02020603050405020304" pitchFamily="18" charset="0"/>
              </a:rPr>
              <a:t>ions</a:t>
            </a:r>
          </a:p>
        </p:txBody>
      </p:sp>
      <p:sp>
        <p:nvSpPr>
          <p:cNvPr id="12" name="CaixaDeTexto 11">
            <a:extLst>
              <a:ext uri="{FF2B5EF4-FFF2-40B4-BE49-F238E27FC236}">
                <a16:creationId xmlns:a16="http://schemas.microsoft.com/office/drawing/2014/main" id="{37797A94-8BA2-2675-54BA-6C722161E71D}"/>
              </a:ext>
            </a:extLst>
          </p:cNvPr>
          <p:cNvSpPr txBox="1"/>
          <p:nvPr/>
        </p:nvSpPr>
        <p:spPr>
          <a:xfrm>
            <a:off x="10951237" y="2913093"/>
            <a:ext cx="1330289" cy="584775"/>
          </a:xfrm>
          <a:prstGeom prst="rect">
            <a:avLst/>
          </a:prstGeom>
          <a:noFill/>
        </p:spPr>
        <p:txBody>
          <a:bodyPr wrap="square" rtlCol="0">
            <a:spAutoFit/>
          </a:bodyPr>
          <a:lstStyle/>
          <a:p>
            <a:r>
              <a:rPr lang="en-GB" sz="1600" noProof="0" dirty="0">
                <a:latin typeface="Times New Roman" panose="02020603050405020304" pitchFamily="18" charset="0"/>
                <a:cs typeface="Times New Roman" panose="02020603050405020304" pitchFamily="18" charset="0"/>
              </a:rPr>
              <a:t>Hot electron</a:t>
            </a:r>
          </a:p>
          <a:p>
            <a:r>
              <a:rPr lang="en-GB" sz="1600" noProof="0" dirty="0">
                <a:latin typeface="Times New Roman" panose="02020603050405020304" pitchFamily="18" charset="0"/>
                <a:cs typeface="Times New Roman" panose="02020603050405020304" pitchFamily="18" charset="0"/>
              </a:rPr>
              <a:t>cloud</a:t>
            </a:r>
          </a:p>
        </p:txBody>
      </p:sp>
      <mc:AlternateContent xmlns:mc="http://schemas.openxmlformats.org/markup-compatibility/2006" xmlns:a14="http://schemas.microsoft.com/office/drawing/2010/main">
        <mc:Choice Requires="a14">
          <p:sp>
            <p:nvSpPr>
              <p:cNvPr id="13" name="CaixaDeTexto 12">
                <a:extLst>
                  <a:ext uri="{FF2B5EF4-FFF2-40B4-BE49-F238E27FC236}">
                    <a16:creationId xmlns:a16="http://schemas.microsoft.com/office/drawing/2014/main" id="{0723725C-1EFA-AECD-7466-162D73CC2784}"/>
                  </a:ext>
                </a:extLst>
              </p:cNvPr>
              <p:cNvSpPr txBox="1"/>
              <p:nvPr/>
            </p:nvSpPr>
            <p:spPr>
              <a:xfrm>
                <a:off x="9174925" y="4867791"/>
                <a:ext cx="1330289" cy="5410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GB" sz="2600" b="1" i="1" noProof="0" smtClean="0">
                              <a:solidFill>
                                <a:schemeClr val="accent5">
                                  <a:lumMod val="60000"/>
                                  <a:lumOff val="40000"/>
                                </a:schemeClr>
                              </a:solidFill>
                              <a:latin typeface="Cambria Math" panose="02040503050406030204" pitchFamily="18" charset="0"/>
                              <a:cs typeface="Times New Roman" panose="02020603050405020304" pitchFamily="18" charset="0"/>
                            </a:rPr>
                          </m:ctrlPr>
                        </m:accPr>
                        <m:e>
                          <m:r>
                            <a:rPr lang="pt-PT" sz="2600" b="1" i="1" noProof="0" smtClean="0">
                              <a:solidFill>
                                <a:schemeClr val="accent5">
                                  <a:lumMod val="60000"/>
                                  <a:lumOff val="40000"/>
                                </a:schemeClr>
                              </a:solidFill>
                              <a:latin typeface="Cambria Math" panose="02040503050406030204" pitchFamily="18" charset="0"/>
                              <a:cs typeface="Times New Roman" panose="02020603050405020304" pitchFamily="18" charset="0"/>
                            </a:rPr>
                            <m:t>𝑬</m:t>
                          </m:r>
                        </m:e>
                      </m:acc>
                    </m:oMath>
                  </m:oMathPara>
                </a14:m>
                <a:endParaRPr lang="en-GB" sz="2600" b="1" noProof="0"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mc:Choice>
        <mc:Fallback xmlns="">
          <p:sp>
            <p:nvSpPr>
              <p:cNvPr id="13" name="CaixaDeTexto 12">
                <a:extLst>
                  <a:ext uri="{FF2B5EF4-FFF2-40B4-BE49-F238E27FC236}">
                    <a16:creationId xmlns:a16="http://schemas.microsoft.com/office/drawing/2014/main" id="{0723725C-1EFA-AECD-7466-162D73CC2784}"/>
                  </a:ext>
                </a:extLst>
              </p:cNvPr>
              <p:cNvSpPr txBox="1">
                <a:spLocks noRot="1" noChangeAspect="1" noMove="1" noResize="1" noEditPoints="1" noAdjustHandles="1" noChangeArrowheads="1" noChangeShapeType="1" noTextEdit="1"/>
              </p:cNvSpPr>
              <p:nvPr/>
            </p:nvSpPr>
            <p:spPr>
              <a:xfrm>
                <a:off x="9174925" y="4867791"/>
                <a:ext cx="1330289" cy="541046"/>
              </a:xfrm>
              <a:prstGeom prst="rect">
                <a:avLst/>
              </a:prstGeom>
              <a:blipFill>
                <a:blip r:embed="rId3"/>
                <a:stretch>
                  <a:fillRect/>
                </a:stretch>
              </a:blipFill>
            </p:spPr>
            <p:txBody>
              <a:bodyPr/>
              <a:lstStyle/>
              <a:p>
                <a:r>
                  <a:rPr lang="pt-PT">
                    <a:noFill/>
                  </a:rPr>
                  <a:t> </a:t>
                </a:r>
              </a:p>
            </p:txBody>
          </p:sp>
        </mc:Fallback>
      </mc:AlternateContent>
      <p:sp>
        <p:nvSpPr>
          <p:cNvPr id="14" name="CaixaDeTexto 13">
            <a:extLst>
              <a:ext uri="{FF2B5EF4-FFF2-40B4-BE49-F238E27FC236}">
                <a16:creationId xmlns:a16="http://schemas.microsoft.com/office/drawing/2014/main" id="{C3C7DD46-7596-AB3D-4F0E-D051C8210730}"/>
              </a:ext>
            </a:extLst>
          </p:cNvPr>
          <p:cNvSpPr txBox="1"/>
          <p:nvPr/>
        </p:nvSpPr>
        <p:spPr>
          <a:xfrm>
            <a:off x="8176081" y="1649267"/>
            <a:ext cx="1032929" cy="338554"/>
          </a:xfrm>
          <a:prstGeom prst="rect">
            <a:avLst/>
          </a:prstGeom>
          <a:noFill/>
        </p:spPr>
        <p:txBody>
          <a:bodyPr wrap="square" rtlCol="0">
            <a:spAutoFit/>
          </a:bodyPr>
          <a:lstStyle/>
          <a:p>
            <a:pPr algn="ctr"/>
            <a:r>
              <a:rPr lang="en-GB" sz="1600" noProof="0" dirty="0">
                <a:latin typeface="Times New Roman" panose="02020603050405020304" pitchFamily="18" charset="0"/>
                <a:cs typeface="Times New Roman" panose="02020603050405020304" pitchFamily="18" charset="0"/>
              </a:rPr>
              <a:t>Target</a:t>
            </a:r>
          </a:p>
        </p:txBody>
      </p:sp>
      <p:grpSp>
        <p:nvGrpSpPr>
          <p:cNvPr id="15" name="Agrupar 14">
            <a:extLst>
              <a:ext uri="{FF2B5EF4-FFF2-40B4-BE49-F238E27FC236}">
                <a16:creationId xmlns:a16="http://schemas.microsoft.com/office/drawing/2014/main" id="{D6C0F85A-AC77-0A19-1400-D5D9787A5AC4}"/>
              </a:ext>
            </a:extLst>
          </p:cNvPr>
          <p:cNvGrpSpPr/>
          <p:nvPr/>
        </p:nvGrpSpPr>
        <p:grpSpPr>
          <a:xfrm>
            <a:off x="7140471" y="1519945"/>
            <a:ext cx="4983795" cy="4088711"/>
            <a:chOff x="7208205" y="1508656"/>
            <a:chExt cx="4983795" cy="4088711"/>
          </a:xfrm>
        </p:grpSpPr>
        <p:grpSp>
          <p:nvGrpSpPr>
            <p:cNvPr id="16" name="Agrupar 15">
              <a:extLst>
                <a:ext uri="{FF2B5EF4-FFF2-40B4-BE49-F238E27FC236}">
                  <a16:creationId xmlns:a16="http://schemas.microsoft.com/office/drawing/2014/main" id="{218C81AF-808C-253D-95B4-FD2C2F39B038}"/>
                </a:ext>
              </a:extLst>
            </p:cNvPr>
            <p:cNvGrpSpPr/>
            <p:nvPr/>
          </p:nvGrpSpPr>
          <p:grpSpPr>
            <a:xfrm>
              <a:off x="7208205" y="1508656"/>
              <a:ext cx="4983795" cy="4088711"/>
              <a:chOff x="7181676" y="618079"/>
              <a:chExt cx="4983795" cy="4088711"/>
            </a:xfrm>
          </p:grpSpPr>
          <p:cxnSp>
            <p:nvCxnSpPr>
              <p:cNvPr id="27" name="Conexão reta unidirecional 26">
                <a:extLst>
                  <a:ext uri="{FF2B5EF4-FFF2-40B4-BE49-F238E27FC236}">
                    <a16:creationId xmlns:a16="http://schemas.microsoft.com/office/drawing/2014/main" id="{57693354-FC05-A7A3-2F64-5608F70FCAFA}"/>
                  </a:ext>
                </a:extLst>
              </p:cNvPr>
              <p:cNvCxnSpPr>
                <a:cxnSpLocks/>
              </p:cNvCxnSpPr>
              <p:nvPr/>
            </p:nvCxnSpPr>
            <p:spPr>
              <a:xfrm flipH="1" flipV="1">
                <a:off x="7700151" y="2421583"/>
                <a:ext cx="312141" cy="156890"/>
              </a:xfrm>
              <a:prstGeom prst="straightConnector1">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Triângulo isósceles 27">
                <a:extLst>
                  <a:ext uri="{FF2B5EF4-FFF2-40B4-BE49-F238E27FC236}">
                    <a16:creationId xmlns:a16="http://schemas.microsoft.com/office/drawing/2014/main" id="{8E1B1121-CAF0-DF24-6D39-210C920105F2}"/>
                  </a:ext>
                </a:extLst>
              </p:cNvPr>
              <p:cNvSpPr/>
              <p:nvPr/>
            </p:nvSpPr>
            <p:spPr>
              <a:xfrm rot="8978098">
                <a:off x="7181676" y="618079"/>
                <a:ext cx="1463346" cy="2502718"/>
              </a:xfrm>
              <a:prstGeom prst="triangle">
                <a:avLst>
                  <a:gd name="adj" fmla="val 55970"/>
                </a:avLst>
              </a:prstGeom>
              <a:gradFill>
                <a:gsLst>
                  <a:gs pos="0">
                    <a:schemeClr val="bg1"/>
                  </a:gs>
                  <a:gs pos="48000">
                    <a:srgbClr val="FF0000">
                      <a:alpha val="60000"/>
                    </a:srgbClr>
                  </a:gs>
                  <a:gs pos="85000">
                    <a:srgbClr val="FF0000">
                      <a:alpha val="90000"/>
                    </a:srgbClr>
                  </a:gs>
                  <a:gs pos="100000">
                    <a:srgbClr val="C00000">
                      <a:alpha val="98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Corda 28">
                <a:extLst>
                  <a:ext uri="{FF2B5EF4-FFF2-40B4-BE49-F238E27FC236}">
                    <a16:creationId xmlns:a16="http://schemas.microsoft.com/office/drawing/2014/main" id="{0ED59C60-490F-26D7-6E9A-63FB08BBBA1C}"/>
                  </a:ext>
                </a:extLst>
              </p:cNvPr>
              <p:cNvSpPr/>
              <p:nvPr/>
            </p:nvSpPr>
            <p:spPr>
              <a:xfrm>
                <a:off x="8023681" y="2383530"/>
                <a:ext cx="945026" cy="1062523"/>
              </a:xfrm>
              <a:prstGeom prst="chord">
                <a:avLst>
                  <a:gd name="adj1" fmla="val 5350919"/>
                  <a:gd name="adj2" fmla="val 16200000"/>
                </a:avLst>
              </a:prstGeom>
              <a:gradFill flip="none" rotWithShape="1">
                <a:gsLst>
                  <a:gs pos="0">
                    <a:schemeClr val="accent2">
                      <a:lumMod val="50000"/>
                      <a:alpha val="10000"/>
                    </a:schemeClr>
                  </a:gs>
                  <a:gs pos="48000">
                    <a:schemeClr val="accent2">
                      <a:alpha val="55000"/>
                    </a:schemeClr>
                  </a:gs>
                  <a:gs pos="85000">
                    <a:srgbClr val="FFC000">
                      <a:alpha val="75000"/>
                    </a:srgbClr>
                  </a:gs>
                  <a:gs pos="100000">
                    <a:srgbClr val="FFFF00">
                      <a:alpha val="88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29">
                <a:extLst>
                  <a:ext uri="{FF2B5EF4-FFF2-40B4-BE49-F238E27FC236}">
                    <a16:creationId xmlns:a16="http://schemas.microsoft.com/office/drawing/2014/main" id="{871B5D0C-4D77-D37A-5625-27A37ED9EDC4}"/>
                  </a:ext>
                </a:extLst>
              </p:cNvPr>
              <p:cNvSpPr/>
              <p:nvPr/>
            </p:nvSpPr>
            <p:spPr>
              <a:xfrm>
                <a:off x="8464692" y="1077344"/>
                <a:ext cx="572409" cy="3629446"/>
              </a:xfrm>
              <a:prstGeom prst="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31" name="Agrupar 30">
                <a:extLst>
                  <a:ext uri="{FF2B5EF4-FFF2-40B4-BE49-F238E27FC236}">
                    <a16:creationId xmlns:a16="http://schemas.microsoft.com/office/drawing/2014/main" id="{15CB8B2A-3B1A-B54A-8360-58933979501F}"/>
                  </a:ext>
                </a:extLst>
              </p:cNvPr>
              <p:cNvGrpSpPr/>
              <p:nvPr/>
            </p:nvGrpSpPr>
            <p:grpSpPr>
              <a:xfrm>
                <a:off x="10575619" y="1806539"/>
                <a:ext cx="1511473" cy="2171056"/>
                <a:chOff x="9940947" y="1760882"/>
                <a:chExt cx="1511473" cy="2171056"/>
              </a:xfrm>
            </p:grpSpPr>
            <p:grpSp>
              <p:nvGrpSpPr>
                <p:cNvPr id="94" name="Agrupar 93">
                  <a:extLst>
                    <a:ext uri="{FF2B5EF4-FFF2-40B4-BE49-F238E27FC236}">
                      <a16:creationId xmlns:a16="http://schemas.microsoft.com/office/drawing/2014/main" id="{AD7BE343-FB49-2057-96D4-0A1B95009AEC}"/>
                    </a:ext>
                  </a:extLst>
                </p:cNvPr>
                <p:cNvGrpSpPr/>
                <p:nvPr/>
              </p:nvGrpSpPr>
              <p:grpSpPr>
                <a:xfrm>
                  <a:off x="9940947" y="1760882"/>
                  <a:ext cx="1511473" cy="2171056"/>
                  <a:chOff x="9033623" y="1557678"/>
                  <a:chExt cx="1511473" cy="2171056"/>
                </a:xfrm>
              </p:grpSpPr>
              <p:sp>
                <p:nvSpPr>
                  <p:cNvPr id="96" name="Oval 95">
                    <a:extLst>
                      <a:ext uri="{FF2B5EF4-FFF2-40B4-BE49-F238E27FC236}">
                        <a16:creationId xmlns:a16="http://schemas.microsoft.com/office/drawing/2014/main" id="{6717CF00-3199-3115-4074-66E02C7A59B3}"/>
                      </a:ext>
                    </a:extLst>
                  </p:cNvPr>
                  <p:cNvSpPr/>
                  <p:nvPr/>
                </p:nvSpPr>
                <p:spPr>
                  <a:xfrm>
                    <a:off x="9139279" y="1557678"/>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97" name="Oval 96">
                    <a:extLst>
                      <a:ext uri="{FF2B5EF4-FFF2-40B4-BE49-F238E27FC236}">
                        <a16:creationId xmlns:a16="http://schemas.microsoft.com/office/drawing/2014/main" id="{9822C843-513C-3454-6FE5-B1A44A7B2EC5}"/>
                      </a:ext>
                    </a:extLst>
                  </p:cNvPr>
                  <p:cNvSpPr/>
                  <p:nvPr/>
                </p:nvSpPr>
                <p:spPr>
                  <a:xfrm>
                    <a:off x="9332677" y="2019159"/>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8" name="Oval 97">
                    <a:extLst>
                      <a:ext uri="{FF2B5EF4-FFF2-40B4-BE49-F238E27FC236}">
                        <a16:creationId xmlns:a16="http://schemas.microsoft.com/office/drawing/2014/main" id="{ED2E3D66-3275-DDF6-9666-8A003379114A}"/>
                      </a:ext>
                    </a:extLst>
                  </p:cNvPr>
                  <p:cNvSpPr/>
                  <p:nvPr/>
                </p:nvSpPr>
                <p:spPr>
                  <a:xfrm>
                    <a:off x="9734947" y="2495761"/>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9" name="Oval 98">
                    <a:extLst>
                      <a:ext uri="{FF2B5EF4-FFF2-40B4-BE49-F238E27FC236}">
                        <a16:creationId xmlns:a16="http://schemas.microsoft.com/office/drawing/2014/main" id="{0D730ED6-4654-FC7A-2A3E-ECEC014EFD9D}"/>
                      </a:ext>
                    </a:extLst>
                  </p:cNvPr>
                  <p:cNvSpPr/>
                  <p:nvPr/>
                </p:nvSpPr>
                <p:spPr>
                  <a:xfrm>
                    <a:off x="9278677" y="2373935"/>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0" name="Oval 99">
                    <a:extLst>
                      <a:ext uri="{FF2B5EF4-FFF2-40B4-BE49-F238E27FC236}">
                        <a16:creationId xmlns:a16="http://schemas.microsoft.com/office/drawing/2014/main" id="{77C9EBDA-F028-8B0A-2D66-6CD50076C33C}"/>
                      </a:ext>
                    </a:extLst>
                  </p:cNvPr>
                  <p:cNvSpPr/>
                  <p:nvPr/>
                </p:nvSpPr>
                <p:spPr>
                  <a:xfrm>
                    <a:off x="9224677" y="2987326"/>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1" name="Oval 100">
                    <a:extLst>
                      <a:ext uri="{FF2B5EF4-FFF2-40B4-BE49-F238E27FC236}">
                        <a16:creationId xmlns:a16="http://schemas.microsoft.com/office/drawing/2014/main" id="{A8CC54C2-B39D-F651-B35E-D852CA039362}"/>
                      </a:ext>
                    </a:extLst>
                  </p:cNvPr>
                  <p:cNvSpPr/>
                  <p:nvPr/>
                </p:nvSpPr>
                <p:spPr>
                  <a:xfrm>
                    <a:off x="9278677" y="25719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2" name="Oval 101">
                    <a:extLst>
                      <a:ext uri="{FF2B5EF4-FFF2-40B4-BE49-F238E27FC236}">
                        <a16:creationId xmlns:a16="http://schemas.microsoft.com/office/drawing/2014/main" id="{7B078B70-A1AE-170E-AAE7-AF6CF6C33B1C}"/>
                      </a:ext>
                    </a:extLst>
                  </p:cNvPr>
                  <p:cNvSpPr/>
                  <p:nvPr/>
                </p:nvSpPr>
                <p:spPr>
                  <a:xfrm>
                    <a:off x="9278677" y="27243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3" name="Oval 102">
                    <a:extLst>
                      <a:ext uri="{FF2B5EF4-FFF2-40B4-BE49-F238E27FC236}">
                        <a16:creationId xmlns:a16="http://schemas.microsoft.com/office/drawing/2014/main" id="{2EEEFA42-39F1-FB6E-C4BE-45D4343A7D45}"/>
                      </a:ext>
                    </a:extLst>
                  </p:cNvPr>
                  <p:cNvSpPr/>
                  <p:nvPr/>
                </p:nvSpPr>
                <p:spPr>
                  <a:xfrm>
                    <a:off x="9565075" y="2670039"/>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4" name="Oval 103">
                    <a:extLst>
                      <a:ext uri="{FF2B5EF4-FFF2-40B4-BE49-F238E27FC236}">
                        <a16:creationId xmlns:a16="http://schemas.microsoft.com/office/drawing/2014/main" id="{0620283F-E87E-0795-A348-FFCFA84DA8C2}"/>
                      </a:ext>
                    </a:extLst>
                  </p:cNvPr>
                  <p:cNvSpPr/>
                  <p:nvPr/>
                </p:nvSpPr>
                <p:spPr>
                  <a:xfrm>
                    <a:off x="9318651" y="3140441"/>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5" name="Oval 104">
                    <a:extLst>
                      <a:ext uri="{FF2B5EF4-FFF2-40B4-BE49-F238E27FC236}">
                        <a16:creationId xmlns:a16="http://schemas.microsoft.com/office/drawing/2014/main" id="{CAD5A44E-1913-DEF2-BDAF-37EBF92E6EB5}"/>
                      </a:ext>
                    </a:extLst>
                  </p:cNvPr>
                  <p:cNvSpPr/>
                  <p:nvPr/>
                </p:nvSpPr>
                <p:spPr>
                  <a:xfrm>
                    <a:off x="9441531" y="3080876"/>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6" name="Oval 105">
                    <a:extLst>
                      <a:ext uri="{FF2B5EF4-FFF2-40B4-BE49-F238E27FC236}">
                        <a16:creationId xmlns:a16="http://schemas.microsoft.com/office/drawing/2014/main" id="{5BC7480A-7FC2-20BD-3E57-E40FAA813108}"/>
                      </a:ext>
                    </a:extLst>
                  </p:cNvPr>
                  <p:cNvSpPr/>
                  <p:nvPr/>
                </p:nvSpPr>
                <p:spPr>
                  <a:xfrm>
                    <a:off x="9649694" y="2854861"/>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7" name="Oval 106">
                    <a:extLst>
                      <a:ext uri="{FF2B5EF4-FFF2-40B4-BE49-F238E27FC236}">
                        <a16:creationId xmlns:a16="http://schemas.microsoft.com/office/drawing/2014/main" id="{9127A7E4-F3D0-B683-42F2-C97102EE97F5}"/>
                      </a:ext>
                    </a:extLst>
                  </p:cNvPr>
                  <p:cNvSpPr/>
                  <p:nvPr/>
                </p:nvSpPr>
                <p:spPr>
                  <a:xfrm>
                    <a:off x="9205685" y="3248441"/>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8" name="Oval 107">
                    <a:extLst>
                      <a:ext uri="{FF2B5EF4-FFF2-40B4-BE49-F238E27FC236}">
                        <a16:creationId xmlns:a16="http://schemas.microsoft.com/office/drawing/2014/main" id="{8EEBC4E8-3A71-7E18-4B41-3078048B6D07}"/>
                      </a:ext>
                    </a:extLst>
                  </p:cNvPr>
                  <p:cNvSpPr/>
                  <p:nvPr/>
                </p:nvSpPr>
                <p:spPr>
                  <a:xfrm>
                    <a:off x="9656089" y="3094997"/>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09" name="Oval 108">
                    <a:extLst>
                      <a:ext uri="{FF2B5EF4-FFF2-40B4-BE49-F238E27FC236}">
                        <a16:creationId xmlns:a16="http://schemas.microsoft.com/office/drawing/2014/main" id="{4DBD5291-5BD6-947E-2692-6DC647BEB2C1}"/>
                      </a:ext>
                    </a:extLst>
                  </p:cNvPr>
                  <p:cNvSpPr/>
                  <p:nvPr/>
                </p:nvSpPr>
                <p:spPr>
                  <a:xfrm>
                    <a:off x="9797473" y="2630588"/>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0" name="Oval 109">
                    <a:extLst>
                      <a:ext uri="{FF2B5EF4-FFF2-40B4-BE49-F238E27FC236}">
                        <a16:creationId xmlns:a16="http://schemas.microsoft.com/office/drawing/2014/main" id="{30C5CF41-DC3A-D6E3-A1A0-F63FCE76BA28}"/>
                      </a:ext>
                    </a:extLst>
                  </p:cNvPr>
                  <p:cNvSpPr/>
                  <p:nvPr/>
                </p:nvSpPr>
                <p:spPr>
                  <a:xfrm>
                    <a:off x="9595694" y="250038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1" name="Oval 110">
                    <a:extLst>
                      <a:ext uri="{FF2B5EF4-FFF2-40B4-BE49-F238E27FC236}">
                        <a16:creationId xmlns:a16="http://schemas.microsoft.com/office/drawing/2014/main" id="{4343F067-3376-C793-75C8-9BFA41EB814A}"/>
                      </a:ext>
                    </a:extLst>
                  </p:cNvPr>
                  <p:cNvSpPr/>
                  <p:nvPr/>
                </p:nvSpPr>
                <p:spPr>
                  <a:xfrm>
                    <a:off x="9332677" y="2226041"/>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2" name="Oval 111">
                    <a:extLst>
                      <a:ext uri="{FF2B5EF4-FFF2-40B4-BE49-F238E27FC236}">
                        <a16:creationId xmlns:a16="http://schemas.microsoft.com/office/drawing/2014/main" id="{B83B4A5E-EBC6-A0B6-68B4-7EB41CA6BF9E}"/>
                      </a:ext>
                    </a:extLst>
                  </p:cNvPr>
                  <p:cNvSpPr/>
                  <p:nvPr/>
                </p:nvSpPr>
                <p:spPr>
                  <a:xfrm>
                    <a:off x="9982200" y="2564110"/>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3" name="Oval 112">
                    <a:extLst>
                      <a:ext uri="{FF2B5EF4-FFF2-40B4-BE49-F238E27FC236}">
                        <a16:creationId xmlns:a16="http://schemas.microsoft.com/office/drawing/2014/main" id="{E3C34474-1EEC-BBBE-836A-F589C0F91618}"/>
                      </a:ext>
                    </a:extLst>
                  </p:cNvPr>
                  <p:cNvSpPr/>
                  <p:nvPr/>
                </p:nvSpPr>
                <p:spPr>
                  <a:xfrm>
                    <a:off x="9459626" y="2364819"/>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4" name="Oval 113">
                    <a:extLst>
                      <a:ext uri="{FF2B5EF4-FFF2-40B4-BE49-F238E27FC236}">
                        <a16:creationId xmlns:a16="http://schemas.microsoft.com/office/drawing/2014/main" id="{FF860A27-6DB6-140C-5445-4635E293E988}"/>
                      </a:ext>
                    </a:extLst>
                  </p:cNvPr>
                  <p:cNvSpPr/>
                  <p:nvPr/>
                </p:nvSpPr>
                <p:spPr>
                  <a:xfrm>
                    <a:off x="9430010" y="2535358"/>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5" name="Oval 114">
                    <a:extLst>
                      <a:ext uri="{FF2B5EF4-FFF2-40B4-BE49-F238E27FC236}">
                        <a16:creationId xmlns:a16="http://schemas.microsoft.com/office/drawing/2014/main" id="{BB6F7717-E8D1-8946-F8E5-64D1D9162DA1}"/>
                      </a:ext>
                    </a:extLst>
                  </p:cNvPr>
                  <p:cNvSpPr/>
                  <p:nvPr/>
                </p:nvSpPr>
                <p:spPr>
                  <a:xfrm>
                    <a:off x="9448876" y="27243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6" name="Oval 115">
                    <a:extLst>
                      <a:ext uri="{FF2B5EF4-FFF2-40B4-BE49-F238E27FC236}">
                        <a16:creationId xmlns:a16="http://schemas.microsoft.com/office/drawing/2014/main" id="{009118A8-7361-B508-BA89-015162D42E22}"/>
                      </a:ext>
                    </a:extLst>
                  </p:cNvPr>
                  <p:cNvSpPr/>
                  <p:nvPr/>
                </p:nvSpPr>
                <p:spPr>
                  <a:xfrm>
                    <a:off x="9442780" y="2913310"/>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7" name="Oval 116">
                    <a:extLst>
                      <a:ext uri="{FF2B5EF4-FFF2-40B4-BE49-F238E27FC236}">
                        <a16:creationId xmlns:a16="http://schemas.microsoft.com/office/drawing/2014/main" id="{2622727B-486E-1B17-8F8A-E4C15FEE6621}"/>
                      </a:ext>
                    </a:extLst>
                  </p:cNvPr>
                  <p:cNvSpPr/>
                  <p:nvPr/>
                </p:nvSpPr>
                <p:spPr>
                  <a:xfrm>
                    <a:off x="9607744" y="2948393"/>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8" name="Oval 117">
                    <a:extLst>
                      <a:ext uri="{FF2B5EF4-FFF2-40B4-BE49-F238E27FC236}">
                        <a16:creationId xmlns:a16="http://schemas.microsoft.com/office/drawing/2014/main" id="{D37D787B-D3D5-7383-9C33-2C2ED93D6247}"/>
                      </a:ext>
                    </a:extLst>
                  </p:cNvPr>
                  <p:cNvSpPr/>
                  <p:nvPr/>
                </p:nvSpPr>
                <p:spPr>
                  <a:xfrm>
                    <a:off x="9448876" y="31815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9" name="Oval 118">
                    <a:extLst>
                      <a:ext uri="{FF2B5EF4-FFF2-40B4-BE49-F238E27FC236}">
                        <a16:creationId xmlns:a16="http://schemas.microsoft.com/office/drawing/2014/main" id="{3824CA39-C530-B99A-8F84-19C4C7AFF148}"/>
                      </a:ext>
                    </a:extLst>
                  </p:cNvPr>
                  <p:cNvSpPr/>
                  <p:nvPr/>
                </p:nvSpPr>
                <p:spPr>
                  <a:xfrm>
                    <a:off x="9372651" y="3341758"/>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0" name="Oval 119">
                    <a:extLst>
                      <a:ext uri="{FF2B5EF4-FFF2-40B4-BE49-F238E27FC236}">
                        <a16:creationId xmlns:a16="http://schemas.microsoft.com/office/drawing/2014/main" id="{1E8196A1-C5A8-E3B4-BB44-AA230EB320A8}"/>
                      </a:ext>
                    </a:extLst>
                  </p:cNvPr>
                  <p:cNvSpPr/>
                  <p:nvPr/>
                </p:nvSpPr>
                <p:spPr>
                  <a:xfrm>
                    <a:off x="9905473" y="274850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1" name="Oval 120">
                    <a:extLst>
                      <a:ext uri="{FF2B5EF4-FFF2-40B4-BE49-F238E27FC236}">
                        <a16:creationId xmlns:a16="http://schemas.microsoft.com/office/drawing/2014/main" id="{C4FC86A4-3FD6-D720-DAFB-E1BB180D3B45}"/>
                      </a:ext>
                    </a:extLst>
                  </p:cNvPr>
                  <p:cNvSpPr/>
                  <p:nvPr/>
                </p:nvSpPr>
                <p:spPr>
                  <a:xfrm>
                    <a:off x="9801532" y="2933326"/>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2" name="Oval 121">
                    <a:extLst>
                      <a:ext uri="{FF2B5EF4-FFF2-40B4-BE49-F238E27FC236}">
                        <a16:creationId xmlns:a16="http://schemas.microsoft.com/office/drawing/2014/main" id="{CBB767B4-EF00-2B3A-70F0-61D47F6FA680}"/>
                      </a:ext>
                    </a:extLst>
                  </p:cNvPr>
                  <p:cNvSpPr/>
                  <p:nvPr/>
                </p:nvSpPr>
                <p:spPr>
                  <a:xfrm>
                    <a:off x="9075460" y="18099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3" name="Oval 122">
                    <a:extLst>
                      <a:ext uri="{FF2B5EF4-FFF2-40B4-BE49-F238E27FC236}">
                        <a16:creationId xmlns:a16="http://schemas.microsoft.com/office/drawing/2014/main" id="{F8B2F5BA-9F67-CABB-7A83-B50C8C2FBC54}"/>
                      </a:ext>
                    </a:extLst>
                  </p:cNvPr>
                  <p:cNvSpPr/>
                  <p:nvPr/>
                </p:nvSpPr>
                <p:spPr>
                  <a:xfrm>
                    <a:off x="9075460" y="19623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4" name="Oval 123">
                    <a:extLst>
                      <a:ext uri="{FF2B5EF4-FFF2-40B4-BE49-F238E27FC236}">
                        <a16:creationId xmlns:a16="http://schemas.microsoft.com/office/drawing/2014/main" id="{073802F2-EE23-0BBC-A402-CD60B4782186}"/>
                      </a:ext>
                    </a:extLst>
                  </p:cNvPr>
                  <p:cNvSpPr/>
                  <p:nvPr/>
                </p:nvSpPr>
                <p:spPr>
                  <a:xfrm>
                    <a:off x="9108478" y="21147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5" name="Oval 124">
                    <a:extLst>
                      <a:ext uri="{FF2B5EF4-FFF2-40B4-BE49-F238E27FC236}">
                        <a16:creationId xmlns:a16="http://schemas.microsoft.com/office/drawing/2014/main" id="{1DE420D2-6111-6B93-B03C-8E8B516E6664}"/>
                      </a:ext>
                    </a:extLst>
                  </p:cNvPr>
                  <p:cNvSpPr/>
                  <p:nvPr/>
                </p:nvSpPr>
                <p:spPr>
                  <a:xfrm>
                    <a:off x="9075460" y="22671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6" name="Oval 125">
                    <a:extLst>
                      <a:ext uri="{FF2B5EF4-FFF2-40B4-BE49-F238E27FC236}">
                        <a16:creationId xmlns:a16="http://schemas.microsoft.com/office/drawing/2014/main" id="{CA2FA1E4-855D-5EEC-EFF8-630E836D83CE}"/>
                      </a:ext>
                    </a:extLst>
                  </p:cNvPr>
                  <p:cNvSpPr/>
                  <p:nvPr/>
                </p:nvSpPr>
                <p:spPr>
                  <a:xfrm>
                    <a:off x="9075460" y="24195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7" name="Oval 126">
                    <a:extLst>
                      <a:ext uri="{FF2B5EF4-FFF2-40B4-BE49-F238E27FC236}">
                        <a16:creationId xmlns:a16="http://schemas.microsoft.com/office/drawing/2014/main" id="{0EC56873-12BF-39C9-3B70-2183E0D95F5C}"/>
                      </a:ext>
                    </a:extLst>
                  </p:cNvPr>
                  <p:cNvSpPr/>
                  <p:nvPr/>
                </p:nvSpPr>
                <p:spPr>
                  <a:xfrm>
                    <a:off x="9075460" y="25719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8" name="Oval 127">
                    <a:extLst>
                      <a:ext uri="{FF2B5EF4-FFF2-40B4-BE49-F238E27FC236}">
                        <a16:creationId xmlns:a16="http://schemas.microsoft.com/office/drawing/2014/main" id="{7E4094C5-54B9-A685-0123-E7A1DB8C5828}"/>
                      </a:ext>
                    </a:extLst>
                  </p:cNvPr>
                  <p:cNvSpPr/>
                  <p:nvPr/>
                </p:nvSpPr>
                <p:spPr>
                  <a:xfrm>
                    <a:off x="9108478" y="27243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29" name="Oval 128">
                    <a:extLst>
                      <a:ext uri="{FF2B5EF4-FFF2-40B4-BE49-F238E27FC236}">
                        <a16:creationId xmlns:a16="http://schemas.microsoft.com/office/drawing/2014/main" id="{98C719D6-36A7-87A3-E279-C898ED177336}"/>
                      </a:ext>
                    </a:extLst>
                  </p:cNvPr>
                  <p:cNvSpPr/>
                  <p:nvPr/>
                </p:nvSpPr>
                <p:spPr>
                  <a:xfrm>
                    <a:off x="9075460" y="28767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0" name="Oval 129">
                    <a:extLst>
                      <a:ext uri="{FF2B5EF4-FFF2-40B4-BE49-F238E27FC236}">
                        <a16:creationId xmlns:a16="http://schemas.microsoft.com/office/drawing/2014/main" id="{B6E2290B-70C5-9AAD-9ADD-F0B89959A32A}"/>
                      </a:ext>
                    </a:extLst>
                  </p:cNvPr>
                  <p:cNvSpPr/>
                  <p:nvPr/>
                </p:nvSpPr>
                <p:spPr>
                  <a:xfrm>
                    <a:off x="9038456" y="30291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1" name="Oval 130">
                    <a:extLst>
                      <a:ext uri="{FF2B5EF4-FFF2-40B4-BE49-F238E27FC236}">
                        <a16:creationId xmlns:a16="http://schemas.microsoft.com/office/drawing/2014/main" id="{B736D34D-84CE-E3C3-987B-AFEBF089280E}"/>
                      </a:ext>
                    </a:extLst>
                  </p:cNvPr>
                  <p:cNvSpPr/>
                  <p:nvPr/>
                </p:nvSpPr>
                <p:spPr>
                  <a:xfrm>
                    <a:off x="9075460" y="31815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2" name="Oval 131">
                    <a:extLst>
                      <a:ext uri="{FF2B5EF4-FFF2-40B4-BE49-F238E27FC236}">
                        <a16:creationId xmlns:a16="http://schemas.microsoft.com/office/drawing/2014/main" id="{AFABA94C-702E-1263-4B77-4658E2212FA3}"/>
                      </a:ext>
                    </a:extLst>
                  </p:cNvPr>
                  <p:cNvSpPr/>
                  <p:nvPr/>
                </p:nvSpPr>
                <p:spPr>
                  <a:xfrm>
                    <a:off x="9075460" y="33339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3" name="Oval 132">
                    <a:extLst>
                      <a:ext uri="{FF2B5EF4-FFF2-40B4-BE49-F238E27FC236}">
                        <a16:creationId xmlns:a16="http://schemas.microsoft.com/office/drawing/2014/main" id="{10246A8E-2E36-9E45-F90A-3575E42E2284}"/>
                      </a:ext>
                    </a:extLst>
                  </p:cNvPr>
                  <p:cNvSpPr/>
                  <p:nvPr/>
                </p:nvSpPr>
                <p:spPr>
                  <a:xfrm>
                    <a:off x="9075460" y="34863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4" name="Oval 133">
                    <a:extLst>
                      <a:ext uri="{FF2B5EF4-FFF2-40B4-BE49-F238E27FC236}">
                        <a16:creationId xmlns:a16="http://schemas.microsoft.com/office/drawing/2014/main" id="{1962E47B-0777-BB23-CF5C-A670BDB7DDD4}"/>
                      </a:ext>
                    </a:extLst>
                  </p:cNvPr>
                  <p:cNvSpPr/>
                  <p:nvPr/>
                </p:nvSpPr>
                <p:spPr>
                  <a:xfrm>
                    <a:off x="9033623" y="36387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5" name="Oval 134">
                    <a:extLst>
                      <a:ext uri="{FF2B5EF4-FFF2-40B4-BE49-F238E27FC236}">
                        <a16:creationId xmlns:a16="http://schemas.microsoft.com/office/drawing/2014/main" id="{C0C09C73-6E24-4C31-F7E0-337934D95539}"/>
                      </a:ext>
                    </a:extLst>
                  </p:cNvPr>
                  <p:cNvSpPr/>
                  <p:nvPr/>
                </p:nvSpPr>
                <p:spPr>
                  <a:xfrm>
                    <a:off x="10204472" y="2696416"/>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36" name="Oval 135">
                    <a:extLst>
                      <a:ext uri="{FF2B5EF4-FFF2-40B4-BE49-F238E27FC236}">
                        <a16:creationId xmlns:a16="http://schemas.microsoft.com/office/drawing/2014/main" id="{20D5E4B2-7D43-0B7A-3B75-4EB27D647FA1}"/>
                      </a:ext>
                    </a:extLst>
                  </p:cNvPr>
                  <p:cNvSpPr/>
                  <p:nvPr/>
                </p:nvSpPr>
                <p:spPr>
                  <a:xfrm>
                    <a:off x="10096580" y="28841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7" name="Oval 136">
                    <a:extLst>
                      <a:ext uri="{FF2B5EF4-FFF2-40B4-BE49-F238E27FC236}">
                        <a16:creationId xmlns:a16="http://schemas.microsoft.com/office/drawing/2014/main" id="{12B981B9-F9FC-8304-5B79-D1BD7A03964D}"/>
                      </a:ext>
                    </a:extLst>
                  </p:cNvPr>
                  <p:cNvSpPr/>
                  <p:nvPr/>
                </p:nvSpPr>
                <p:spPr>
                  <a:xfrm>
                    <a:off x="10455096" y="2838635"/>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95" name="Oval 94">
                  <a:extLst>
                    <a:ext uri="{FF2B5EF4-FFF2-40B4-BE49-F238E27FC236}">
                      <a16:creationId xmlns:a16="http://schemas.microsoft.com/office/drawing/2014/main" id="{8C6FDB75-4089-8EC4-538F-C47866AE9169}"/>
                    </a:ext>
                  </a:extLst>
                </p:cNvPr>
                <p:cNvSpPr/>
                <p:nvPr/>
              </p:nvSpPr>
              <p:spPr>
                <a:xfrm>
                  <a:off x="10248980" y="30365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32" name="Agrupar 31">
                <a:extLst>
                  <a:ext uri="{FF2B5EF4-FFF2-40B4-BE49-F238E27FC236}">
                    <a16:creationId xmlns:a16="http://schemas.microsoft.com/office/drawing/2014/main" id="{F4528C4D-0423-2D42-48A0-710894001942}"/>
                  </a:ext>
                </a:extLst>
              </p:cNvPr>
              <p:cNvGrpSpPr/>
              <p:nvPr/>
            </p:nvGrpSpPr>
            <p:grpSpPr>
              <a:xfrm>
                <a:off x="9044564" y="1810232"/>
                <a:ext cx="1566783" cy="2164080"/>
                <a:chOff x="8770852" y="1764575"/>
                <a:chExt cx="1728000" cy="2164080"/>
              </a:xfrm>
            </p:grpSpPr>
            <p:cxnSp>
              <p:nvCxnSpPr>
                <p:cNvPr id="85" name="Conexão reta unidirecional 84">
                  <a:extLst>
                    <a:ext uri="{FF2B5EF4-FFF2-40B4-BE49-F238E27FC236}">
                      <a16:creationId xmlns:a16="http://schemas.microsoft.com/office/drawing/2014/main" id="{156CE3FF-D889-24C4-1DC1-7B805C647BC8}"/>
                    </a:ext>
                  </a:extLst>
                </p:cNvPr>
                <p:cNvCxnSpPr>
                  <a:cxnSpLocks/>
                </p:cNvCxnSpPr>
                <p:nvPr/>
              </p:nvCxnSpPr>
              <p:spPr>
                <a:xfrm>
                  <a:off x="8770852" y="1764575"/>
                  <a:ext cx="1728000" cy="0"/>
                </a:xfrm>
                <a:prstGeom prst="straightConnector1">
                  <a:avLst/>
                </a:prstGeom>
                <a:ln w="285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Conexão reta unidirecional 85">
                  <a:extLst>
                    <a:ext uri="{FF2B5EF4-FFF2-40B4-BE49-F238E27FC236}">
                      <a16:creationId xmlns:a16="http://schemas.microsoft.com/office/drawing/2014/main" id="{9510CEF3-0B69-7669-21FF-263CCA1379C9}"/>
                    </a:ext>
                  </a:extLst>
                </p:cNvPr>
                <p:cNvCxnSpPr>
                  <a:cxnSpLocks/>
                </p:cNvCxnSpPr>
                <p:nvPr/>
              </p:nvCxnSpPr>
              <p:spPr>
                <a:xfrm>
                  <a:off x="8770852" y="2035085"/>
                  <a:ext cx="1728000" cy="0"/>
                </a:xfrm>
                <a:prstGeom prst="straightConnector1">
                  <a:avLst/>
                </a:prstGeom>
                <a:ln w="285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7" name="Conexão reta unidirecional 86">
                  <a:extLst>
                    <a:ext uri="{FF2B5EF4-FFF2-40B4-BE49-F238E27FC236}">
                      <a16:creationId xmlns:a16="http://schemas.microsoft.com/office/drawing/2014/main" id="{53C2A841-AE4D-8B31-9FDF-96CB92751F22}"/>
                    </a:ext>
                  </a:extLst>
                </p:cNvPr>
                <p:cNvCxnSpPr>
                  <a:cxnSpLocks/>
                </p:cNvCxnSpPr>
                <p:nvPr/>
              </p:nvCxnSpPr>
              <p:spPr>
                <a:xfrm>
                  <a:off x="8770852" y="2305595"/>
                  <a:ext cx="1728000" cy="0"/>
                </a:xfrm>
                <a:prstGeom prst="straightConnector1">
                  <a:avLst/>
                </a:prstGeom>
                <a:ln w="285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8" name="Conexão reta unidirecional 87">
                  <a:extLst>
                    <a:ext uri="{FF2B5EF4-FFF2-40B4-BE49-F238E27FC236}">
                      <a16:creationId xmlns:a16="http://schemas.microsoft.com/office/drawing/2014/main" id="{06CA6054-B1E1-BFA0-16FD-1CFC8CEFA693}"/>
                    </a:ext>
                  </a:extLst>
                </p:cNvPr>
                <p:cNvCxnSpPr>
                  <a:cxnSpLocks/>
                </p:cNvCxnSpPr>
                <p:nvPr/>
              </p:nvCxnSpPr>
              <p:spPr>
                <a:xfrm>
                  <a:off x="8770852" y="2576105"/>
                  <a:ext cx="1728000" cy="0"/>
                </a:xfrm>
                <a:prstGeom prst="straightConnector1">
                  <a:avLst/>
                </a:prstGeom>
                <a:ln w="285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9" name="Conexão reta unidirecional 88">
                  <a:extLst>
                    <a:ext uri="{FF2B5EF4-FFF2-40B4-BE49-F238E27FC236}">
                      <a16:creationId xmlns:a16="http://schemas.microsoft.com/office/drawing/2014/main" id="{C1BE9573-E7C6-30A6-EADE-FC70FB400274}"/>
                    </a:ext>
                  </a:extLst>
                </p:cNvPr>
                <p:cNvCxnSpPr>
                  <a:cxnSpLocks/>
                </p:cNvCxnSpPr>
                <p:nvPr/>
              </p:nvCxnSpPr>
              <p:spPr>
                <a:xfrm>
                  <a:off x="8770852" y="2846615"/>
                  <a:ext cx="1728000" cy="0"/>
                </a:xfrm>
                <a:prstGeom prst="straightConnector1">
                  <a:avLst/>
                </a:prstGeom>
                <a:ln w="285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0" name="Conexão reta unidirecional 89">
                  <a:extLst>
                    <a:ext uri="{FF2B5EF4-FFF2-40B4-BE49-F238E27FC236}">
                      <a16:creationId xmlns:a16="http://schemas.microsoft.com/office/drawing/2014/main" id="{D44986B7-E97E-C3C0-3B86-C6BA9DB043CD}"/>
                    </a:ext>
                  </a:extLst>
                </p:cNvPr>
                <p:cNvCxnSpPr>
                  <a:cxnSpLocks/>
                </p:cNvCxnSpPr>
                <p:nvPr/>
              </p:nvCxnSpPr>
              <p:spPr>
                <a:xfrm>
                  <a:off x="8770852" y="3117125"/>
                  <a:ext cx="1728000" cy="0"/>
                </a:xfrm>
                <a:prstGeom prst="straightConnector1">
                  <a:avLst/>
                </a:prstGeom>
                <a:ln w="285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1" name="Conexão reta unidirecional 90">
                  <a:extLst>
                    <a:ext uri="{FF2B5EF4-FFF2-40B4-BE49-F238E27FC236}">
                      <a16:creationId xmlns:a16="http://schemas.microsoft.com/office/drawing/2014/main" id="{C00DD21B-4C88-1DC0-559E-E80E05E88B85}"/>
                    </a:ext>
                  </a:extLst>
                </p:cNvPr>
                <p:cNvCxnSpPr>
                  <a:cxnSpLocks/>
                </p:cNvCxnSpPr>
                <p:nvPr/>
              </p:nvCxnSpPr>
              <p:spPr>
                <a:xfrm>
                  <a:off x="8770852" y="3387635"/>
                  <a:ext cx="1728000" cy="0"/>
                </a:xfrm>
                <a:prstGeom prst="straightConnector1">
                  <a:avLst/>
                </a:prstGeom>
                <a:ln w="285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2" name="Conexão reta unidirecional 91">
                  <a:extLst>
                    <a:ext uri="{FF2B5EF4-FFF2-40B4-BE49-F238E27FC236}">
                      <a16:creationId xmlns:a16="http://schemas.microsoft.com/office/drawing/2014/main" id="{FCDE534D-2CA5-7EA6-023F-A2632B441932}"/>
                    </a:ext>
                  </a:extLst>
                </p:cNvPr>
                <p:cNvCxnSpPr>
                  <a:cxnSpLocks/>
                </p:cNvCxnSpPr>
                <p:nvPr/>
              </p:nvCxnSpPr>
              <p:spPr>
                <a:xfrm>
                  <a:off x="8770852" y="3658145"/>
                  <a:ext cx="1728000" cy="0"/>
                </a:xfrm>
                <a:prstGeom prst="straightConnector1">
                  <a:avLst/>
                </a:prstGeom>
                <a:ln w="285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3" name="Conexão reta unidirecional 92">
                  <a:extLst>
                    <a:ext uri="{FF2B5EF4-FFF2-40B4-BE49-F238E27FC236}">
                      <a16:creationId xmlns:a16="http://schemas.microsoft.com/office/drawing/2014/main" id="{35C32041-446E-D382-2C89-ED18C487346C}"/>
                    </a:ext>
                  </a:extLst>
                </p:cNvPr>
                <p:cNvCxnSpPr>
                  <a:cxnSpLocks/>
                </p:cNvCxnSpPr>
                <p:nvPr/>
              </p:nvCxnSpPr>
              <p:spPr>
                <a:xfrm>
                  <a:off x="8770852" y="3928655"/>
                  <a:ext cx="1728000" cy="0"/>
                </a:xfrm>
                <a:prstGeom prst="straightConnector1">
                  <a:avLst/>
                </a:prstGeom>
                <a:ln w="28575">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3" name="Agrupar 32">
                <a:extLst>
                  <a:ext uri="{FF2B5EF4-FFF2-40B4-BE49-F238E27FC236}">
                    <a16:creationId xmlns:a16="http://schemas.microsoft.com/office/drawing/2014/main" id="{5BE5FC31-3052-86A1-03DB-82017359B1A4}"/>
                  </a:ext>
                </a:extLst>
              </p:cNvPr>
              <p:cNvGrpSpPr/>
              <p:nvPr/>
            </p:nvGrpSpPr>
            <p:grpSpPr>
              <a:xfrm>
                <a:off x="8849797" y="1608682"/>
                <a:ext cx="1318778" cy="2566770"/>
                <a:chOff x="8576085" y="1563025"/>
                <a:chExt cx="1318778" cy="2566770"/>
              </a:xfrm>
            </p:grpSpPr>
            <p:sp>
              <p:nvSpPr>
                <p:cNvPr id="52" name="Oval 51">
                  <a:extLst>
                    <a:ext uri="{FF2B5EF4-FFF2-40B4-BE49-F238E27FC236}">
                      <a16:creationId xmlns:a16="http://schemas.microsoft.com/office/drawing/2014/main" id="{AABFE496-5E17-443D-76F2-4C3AC1094384}"/>
                    </a:ext>
                  </a:extLst>
                </p:cNvPr>
                <p:cNvSpPr/>
                <p:nvPr/>
              </p:nvSpPr>
              <p:spPr>
                <a:xfrm>
                  <a:off x="8629725" y="2707525"/>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53" name="Agrupar 52">
                  <a:extLst>
                    <a:ext uri="{FF2B5EF4-FFF2-40B4-BE49-F238E27FC236}">
                      <a16:creationId xmlns:a16="http://schemas.microsoft.com/office/drawing/2014/main" id="{8242436E-9B76-B161-D6AB-088AFE32D310}"/>
                    </a:ext>
                  </a:extLst>
                </p:cNvPr>
                <p:cNvGrpSpPr/>
                <p:nvPr/>
              </p:nvGrpSpPr>
              <p:grpSpPr>
                <a:xfrm>
                  <a:off x="8576085" y="1563025"/>
                  <a:ext cx="249241" cy="2566770"/>
                  <a:chOff x="8576085" y="1526860"/>
                  <a:chExt cx="249241" cy="2566770"/>
                </a:xfrm>
              </p:grpSpPr>
              <p:sp>
                <p:nvSpPr>
                  <p:cNvPr id="72" name="Oval 71">
                    <a:extLst>
                      <a:ext uri="{FF2B5EF4-FFF2-40B4-BE49-F238E27FC236}">
                        <a16:creationId xmlns:a16="http://schemas.microsoft.com/office/drawing/2014/main" id="{8DE2FEFE-CD17-1370-3AC8-BCB99CB659E6}"/>
                      </a:ext>
                    </a:extLst>
                  </p:cNvPr>
                  <p:cNvSpPr/>
                  <p:nvPr/>
                </p:nvSpPr>
                <p:spPr>
                  <a:xfrm>
                    <a:off x="8638626" y="3978430"/>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grpSp>
                <p:nvGrpSpPr>
                  <p:cNvPr id="73" name="Agrupar 72">
                    <a:extLst>
                      <a:ext uri="{FF2B5EF4-FFF2-40B4-BE49-F238E27FC236}">
                        <a16:creationId xmlns:a16="http://schemas.microsoft.com/office/drawing/2014/main" id="{461AD2C1-1379-5015-FDAC-4BA6DAD72718}"/>
                      </a:ext>
                    </a:extLst>
                  </p:cNvPr>
                  <p:cNvGrpSpPr/>
                  <p:nvPr/>
                </p:nvGrpSpPr>
                <p:grpSpPr>
                  <a:xfrm>
                    <a:off x="8576085" y="1526860"/>
                    <a:ext cx="249241" cy="2214474"/>
                    <a:chOff x="8576085" y="1526860"/>
                    <a:chExt cx="249241" cy="2214474"/>
                  </a:xfrm>
                </p:grpSpPr>
                <p:sp>
                  <p:nvSpPr>
                    <p:cNvPr id="74" name="Oval 73">
                      <a:extLst>
                        <a:ext uri="{FF2B5EF4-FFF2-40B4-BE49-F238E27FC236}">
                          <a16:creationId xmlns:a16="http://schemas.microsoft.com/office/drawing/2014/main" id="{0EFB1A9A-6BEF-CC46-CEDC-EBAE6D78600A}"/>
                        </a:ext>
                      </a:extLst>
                    </p:cNvPr>
                    <p:cNvSpPr/>
                    <p:nvPr/>
                  </p:nvSpPr>
                  <p:spPr>
                    <a:xfrm>
                      <a:off x="8671835" y="3203441"/>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75" name="Oval 74">
                      <a:extLst>
                        <a:ext uri="{FF2B5EF4-FFF2-40B4-BE49-F238E27FC236}">
                          <a16:creationId xmlns:a16="http://schemas.microsoft.com/office/drawing/2014/main" id="{499243D7-D99E-669B-E598-DD6786813EE1}"/>
                        </a:ext>
                      </a:extLst>
                    </p:cNvPr>
                    <p:cNvSpPr/>
                    <p:nvPr/>
                  </p:nvSpPr>
                  <p:spPr>
                    <a:xfrm>
                      <a:off x="8576085" y="3446368"/>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76" name="Oval 75">
                      <a:extLst>
                        <a:ext uri="{FF2B5EF4-FFF2-40B4-BE49-F238E27FC236}">
                          <a16:creationId xmlns:a16="http://schemas.microsoft.com/office/drawing/2014/main" id="{43AC9A0F-EDAF-96DA-6DF0-AA33693BC41C}"/>
                        </a:ext>
                      </a:extLst>
                    </p:cNvPr>
                    <p:cNvSpPr/>
                    <p:nvPr/>
                  </p:nvSpPr>
                  <p:spPr>
                    <a:xfrm>
                      <a:off x="8648190" y="3626134"/>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77" name="Oval 76">
                      <a:extLst>
                        <a:ext uri="{FF2B5EF4-FFF2-40B4-BE49-F238E27FC236}">
                          <a16:creationId xmlns:a16="http://schemas.microsoft.com/office/drawing/2014/main" id="{733E7765-B28E-B1D0-AD09-F8F3B77D2E35}"/>
                        </a:ext>
                      </a:extLst>
                    </p:cNvPr>
                    <p:cNvSpPr/>
                    <p:nvPr/>
                  </p:nvSpPr>
                  <p:spPr>
                    <a:xfrm>
                      <a:off x="8673020" y="1526860"/>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78" name="Oval 77">
                      <a:extLst>
                        <a:ext uri="{FF2B5EF4-FFF2-40B4-BE49-F238E27FC236}">
                          <a16:creationId xmlns:a16="http://schemas.microsoft.com/office/drawing/2014/main" id="{74CAFDAD-1697-9AE5-F967-9635E566C2CD}"/>
                        </a:ext>
                      </a:extLst>
                    </p:cNvPr>
                    <p:cNvSpPr/>
                    <p:nvPr/>
                  </p:nvSpPr>
                  <p:spPr>
                    <a:xfrm>
                      <a:off x="8710126" y="1773008"/>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79" name="Oval 78">
                      <a:extLst>
                        <a:ext uri="{FF2B5EF4-FFF2-40B4-BE49-F238E27FC236}">
                          <a16:creationId xmlns:a16="http://schemas.microsoft.com/office/drawing/2014/main" id="{93AF629A-1309-4430-DDE7-D76E0EC93B04}"/>
                        </a:ext>
                      </a:extLst>
                    </p:cNvPr>
                    <p:cNvSpPr/>
                    <p:nvPr/>
                  </p:nvSpPr>
                  <p:spPr>
                    <a:xfrm>
                      <a:off x="8594821" y="1992613"/>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80" name="Oval 79">
                      <a:extLst>
                        <a:ext uri="{FF2B5EF4-FFF2-40B4-BE49-F238E27FC236}">
                          <a16:creationId xmlns:a16="http://schemas.microsoft.com/office/drawing/2014/main" id="{11A34BFB-0BDF-208F-DFB1-452FCC6580CD}"/>
                        </a:ext>
                      </a:extLst>
                    </p:cNvPr>
                    <p:cNvSpPr/>
                    <p:nvPr/>
                  </p:nvSpPr>
                  <p:spPr>
                    <a:xfrm>
                      <a:off x="8705790" y="2280609"/>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81" name="Oval 80">
                      <a:extLst>
                        <a:ext uri="{FF2B5EF4-FFF2-40B4-BE49-F238E27FC236}">
                          <a16:creationId xmlns:a16="http://schemas.microsoft.com/office/drawing/2014/main" id="{9CCB370C-68F5-3AA3-5E5E-4379A50B7A3F}"/>
                        </a:ext>
                      </a:extLst>
                    </p:cNvPr>
                    <p:cNvSpPr/>
                    <p:nvPr/>
                  </p:nvSpPr>
                  <p:spPr>
                    <a:xfrm>
                      <a:off x="8663754" y="2554839"/>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82" name="Oval 81">
                      <a:extLst>
                        <a:ext uri="{FF2B5EF4-FFF2-40B4-BE49-F238E27FC236}">
                          <a16:creationId xmlns:a16="http://schemas.microsoft.com/office/drawing/2014/main" id="{6DEDFA4C-1F06-84E5-9D85-47A72169C358}"/>
                        </a:ext>
                      </a:extLst>
                    </p:cNvPr>
                    <p:cNvSpPr/>
                    <p:nvPr/>
                  </p:nvSpPr>
                  <p:spPr>
                    <a:xfrm>
                      <a:off x="8657149" y="2716989"/>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83" name="Oval 82">
                      <a:extLst>
                        <a:ext uri="{FF2B5EF4-FFF2-40B4-BE49-F238E27FC236}">
                          <a16:creationId xmlns:a16="http://schemas.microsoft.com/office/drawing/2014/main" id="{11CC6072-BD5B-0066-A32B-49066C7F9E73}"/>
                        </a:ext>
                      </a:extLst>
                    </p:cNvPr>
                    <p:cNvSpPr/>
                    <p:nvPr/>
                  </p:nvSpPr>
                  <p:spPr>
                    <a:xfrm>
                      <a:off x="8681760" y="2879139"/>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84" name="Oval 83">
                      <a:extLst>
                        <a:ext uri="{FF2B5EF4-FFF2-40B4-BE49-F238E27FC236}">
                          <a16:creationId xmlns:a16="http://schemas.microsoft.com/office/drawing/2014/main" id="{3A438EEC-1836-6A77-AA29-0476EC5D68D2}"/>
                        </a:ext>
                      </a:extLst>
                    </p:cNvPr>
                    <p:cNvSpPr/>
                    <p:nvPr/>
                  </p:nvSpPr>
                  <p:spPr>
                    <a:xfrm>
                      <a:off x="8657149" y="3041289"/>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grpSp>
            </p:grpSp>
            <p:sp>
              <p:nvSpPr>
                <p:cNvPr id="54" name="Oval 53">
                  <a:extLst>
                    <a:ext uri="{FF2B5EF4-FFF2-40B4-BE49-F238E27FC236}">
                      <a16:creationId xmlns:a16="http://schemas.microsoft.com/office/drawing/2014/main" id="{9CA94553-1CCA-C836-2543-4EE58715056A}"/>
                    </a:ext>
                  </a:extLst>
                </p:cNvPr>
                <p:cNvSpPr/>
                <p:nvPr/>
              </p:nvSpPr>
              <p:spPr>
                <a:xfrm>
                  <a:off x="9184342" y="2686314"/>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55" name="Oval 54">
                  <a:extLst>
                    <a:ext uri="{FF2B5EF4-FFF2-40B4-BE49-F238E27FC236}">
                      <a16:creationId xmlns:a16="http://schemas.microsoft.com/office/drawing/2014/main" id="{2315856A-7014-929D-F32F-9739E9A47C29}"/>
                    </a:ext>
                  </a:extLst>
                </p:cNvPr>
                <p:cNvSpPr/>
                <p:nvPr/>
              </p:nvSpPr>
              <p:spPr>
                <a:xfrm>
                  <a:off x="9692157" y="3079890"/>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56" name="Oval 55">
                  <a:extLst>
                    <a:ext uri="{FF2B5EF4-FFF2-40B4-BE49-F238E27FC236}">
                      <a16:creationId xmlns:a16="http://schemas.microsoft.com/office/drawing/2014/main" id="{EC182FA8-0339-0C74-14AC-F4171922A27C}"/>
                    </a:ext>
                  </a:extLst>
                </p:cNvPr>
                <p:cNvSpPr/>
                <p:nvPr/>
              </p:nvSpPr>
              <p:spPr>
                <a:xfrm>
                  <a:off x="8993848" y="2577064"/>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57" name="Oval 56">
                  <a:extLst>
                    <a:ext uri="{FF2B5EF4-FFF2-40B4-BE49-F238E27FC236}">
                      <a16:creationId xmlns:a16="http://schemas.microsoft.com/office/drawing/2014/main" id="{F8E2A505-0B70-9490-0BC4-EBB0E8185796}"/>
                    </a:ext>
                  </a:extLst>
                </p:cNvPr>
                <p:cNvSpPr/>
                <p:nvPr/>
              </p:nvSpPr>
              <p:spPr>
                <a:xfrm>
                  <a:off x="8834573" y="2707525"/>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58" name="Oval 57">
                  <a:extLst>
                    <a:ext uri="{FF2B5EF4-FFF2-40B4-BE49-F238E27FC236}">
                      <a16:creationId xmlns:a16="http://schemas.microsoft.com/office/drawing/2014/main" id="{B3F4AB4F-C8A6-C2EE-6FDC-157470A3D249}"/>
                    </a:ext>
                  </a:extLst>
                </p:cNvPr>
                <p:cNvSpPr/>
                <p:nvPr/>
              </p:nvSpPr>
              <p:spPr>
                <a:xfrm>
                  <a:off x="9036989" y="2973806"/>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59" name="Oval 58">
                  <a:extLst>
                    <a:ext uri="{FF2B5EF4-FFF2-40B4-BE49-F238E27FC236}">
                      <a16:creationId xmlns:a16="http://schemas.microsoft.com/office/drawing/2014/main" id="{EDEF9750-8337-963D-7DFB-F11E12D05910}"/>
                    </a:ext>
                  </a:extLst>
                </p:cNvPr>
                <p:cNvSpPr/>
                <p:nvPr/>
              </p:nvSpPr>
              <p:spPr>
                <a:xfrm>
                  <a:off x="8842589" y="3011334"/>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0" name="Oval 59">
                  <a:extLst>
                    <a:ext uri="{FF2B5EF4-FFF2-40B4-BE49-F238E27FC236}">
                      <a16:creationId xmlns:a16="http://schemas.microsoft.com/office/drawing/2014/main" id="{7985D481-99C0-4F1B-87DE-35B36F991F0B}"/>
                    </a:ext>
                  </a:extLst>
                </p:cNvPr>
                <p:cNvSpPr/>
                <p:nvPr/>
              </p:nvSpPr>
              <p:spPr>
                <a:xfrm>
                  <a:off x="8970988" y="3150448"/>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1" name="Oval 60">
                  <a:extLst>
                    <a:ext uri="{FF2B5EF4-FFF2-40B4-BE49-F238E27FC236}">
                      <a16:creationId xmlns:a16="http://schemas.microsoft.com/office/drawing/2014/main" id="{686F7309-FE09-C9D0-876D-334944B62A0A}"/>
                    </a:ext>
                  </a:extLst>
                </p:cNvPr>
                <p:cNvSpPr/>
                <p:nvPr/>
              </p:nvSpPr>
              <p:spPr>
                <a:xfrm>
                  <a:off x="8964759" y="2739842"/>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2" name="Oval 61">
                  <a:extLst>
                    <a:ext uri="{FF2B5EF4-FFF2-40B4-BE49-F238E27FC236}">
                      <a16:creationId xmlns:a16="http://schemas.microsoft.com/office/drawing/2014/main" id="{B430250C-4430-A08F-6690-CBB40AA43A73}"/>
                    </a:ext>
                  </a:extLst>
                </p:cNvPr>
                <p:cNvSpPr/>
                <p:nvPr/>
              </p:nvSpPr>
              <p:spPr>
                <a:xfrm>
                  <a:off x="9205208" y="2884832"/>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3" name="Oval 62">
                  <a:extLst>
                    <a:ext uri="{FF2B5EF4-FFF2-40B4-BE49-F238E27FC236}">
                      <a16:creationId xmlns:a16="http://schemas.microsoft.com/office/drawing/2014/main" id="{C32DDBF9-1F12-5527-EFB7-FE653BE0C13B}"/>
                    </a:ext>
                  </a:extLst>
                </p:cNvPr>
                <p:cNvSpPr/>
                <p:nvPr/>
              </p:nvSpPr>
              <p:spPr>
                <a:xfrm>
                  <a:off x="9779663" y="2910935"/>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4" name="Oval 63">
                  <a:extLst>
                    <a:ext uri="{FF2B5EF4-FFF2-40B4-BE49-F238E27FC236}">
                      <a16:creationId xmlns:a16="http://schemas.microsoft.com/office/drawing/2014/main" id="{33F6E57B-18AC-5919-5F41-7D092A9A76D5}"/>
                    </a:ext>
                  </a:extLst>
                </p:cNvPr>
                <p:cNvSpPr/>
                <p:nvPr/>
              </p:nvSpPr>
              <p:spPr>
                <a:xfrm>
                  <a:off x="9257689" y="3079890"/>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5" name="Oval 64">
                  <a:extLst>
                    <a:ext uri="{FF2B5EF4-FFF2-40B4-BE49-F238E27FC236}">
                      <a16:creationId xmlns:a16="http://schemas.microsoft.com/office/drawing/2014/main" id="{E0EBE663-3CB6-794A-45E2-74B7C1F3C634}"/>
                    </a:ext>
                  </a:extLst>
                </p:cNvPr>
                <p:cNvSpPr/>
                <p:nvPr/>
              </p:nvSpPr>
              <p:spPr>
                <a:xfrm>
                  <a:off x="9075859" y="3255548"/>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6" name="Oval 65">
                  <a:extLst>
                    <a:ext uri="{FF2B5EF4-FFF2-40B4-BE49-F238E27FC236}">
                      <a16:creationId xmlns:a16="http://schemas.microsoft.com/office/drawing/2014/main" id="{1E1611C6-8559-D0CD-950D-A0D499AD4503}"/>
                    </a:ext>
                  </a:extLst>
                </p:cNvPr>
                <p:cNvSpPr/>
                <p:nvPr/>
              </p:nvSpPr>
              <p:spPr>
                <a:xfrm>
                  <a:off x="9459571" y="2753935"/>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7" name="Oval 66">
                  <a:extLst>
                    <a:ext uri="{FF2B5EF4-FFF2-40B4-BE49-F238E27FC236}">
                      <a16:creationId xmlns:a16="http://schemas.microsoft.com/office/drawing/2014/main" id="{492EA0A2-D393-C461-1A01-3E2E1A70B7E0}"/>
                    </a:ext>
                  </a:extLst>
                </p:cNvPr>
                <p:cNvSpPr/>
                <p:nvPr/>
              </p:nvSpPr>
              <p:spPr>
                <a:xfrm>
                  <a:off x="8827218" y="2565090"/>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8" name="Oval 67">
                  <a:extLst>
                    <a:ext uri="{FF2B5EF4-FFF2-40B4-BE49-F238E27FC236}">
                      <a16:creationId xmlns:a16="http://schemas.microsoft.com/office/drawing/2014/main" id="{AAC0415B-F342-9E25-9D0E-1CBFB13BCCCA}"/>
                    </a:ext>
                  </a:extLst>
                </p:cNvPr>
                <p:cNvSpPr/>
                <p:nvPr/>
              </p:nvSpPr>
              <p:spPr>
                <a:xfrm>
                  <a:off x="8875344" y="2845648"/>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69" name="Oval 68">
                  <a:extLst>
                    <a:ext uri="{FF2B5EF4-FFF2-40B4-BE49-F238E27FC236}">
                      <a16:creationId xmlns:a16="http://schemas.microsoft.com/office/drawing/2014/main" id="{5C101631-16EA-7DA0-56E6-109881A6446B}"/>
                    </a:ext>
                  </a:extLst>
                </p:cNvPr>
                <p:cNvSpPr/>
                <p:nvPr/>
              </p:nvSpPr>
              <p:spPr>
                <a:xfrm>
                  <a:off x="8827218" y="3174690"/>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70" name="Oval 69">
                  <a:extLst>
                    <a:ext uri="{FF2B5EF4-FFF2-40B4-BE49-F238E27FC236}">
                      <a16:creationId xmlns:a16="http://schemas.microsoft.com/office/drawing/2014/main" id="{CC16C81E-0ABA-74D8-22D9-9A76B25031D7}"/>
                    </a:ext>
                  </a:extLst>
                </p:cNvPr>
                <p:cNvSpPr/>
                <p:nvPr/>
              </p:nvSpPr>
              <p:spPr>
                <a:xfrm>
                  <a:off x="8849559" y="3327090"/>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sp>
              <p:nvSpPr>
                <p:cNvPr id="71" name="Oval 70">
                  <a:extLst>
                    <a:ext uri="{FF2B5EF4-FFF2-40B4-BE49-F238E27FC236}">
                      <a16:creationId xmlns:a16="http://schemas.microsoft.com/office/drawing/2014/main" id="{2C9E8E87-DD4F-1A69-9FB4-B55BEF4B86DB}"/>
                    </a:ext>
                  </a:extLst>
                </p:cNvPr>
                <p:cNvSpPr/>
                <p:nvPr/>
              </p:nvSpPr>
              <p:spPr>
                <a:xfrm>
                  <a:off x="9500757" y="2949710"/>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solidFill>
                      <a:schemeClr val="tx1"/>
                    </a:solidFill>
                  </a:endParaRPr>
                </a:p>
              </p:txBody>
            </p:sp>
          </p:grpSp>
          <p:cxnSp>
            <p:nvCxnSpPr>
              <p:cNvPr id="34" name="Conexão reta unidirecional 33">
                <a:extLst>
                  <a:ext uri="{FF2B5EF4-FFF2-40B4-BE49-F238E27FC236}">
                    <a16:creationId xmlns:a16="http://schemas.microsoft.com/office/drawing/2014/main" id="{72611EE4-62A6-BD74-B05C-6FB5D2A4EDCA}"/>
                  </a:ext>
                </a:extLst>
              </p:cNvPr>
              <p:cNvCxnSpPr/>
              <p:nvPr/>
            </p:nvCxnSpPr>
            <p:spPr>
              <a:xfrm>
                <a:off x="9848483" y="2864567"/>
                <a:ext cx="324000" cy="0"/>
              </a:xfrm>
              <a:prstGeom prst="straightConnector1">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exão reta unidirecional 34">
                <a:extLst>
                  <a:ext uri="{FF2B5EF4-FFF2-40B4-BE49-F238E27FC236}">
                    <a16:creationId xmlns:a16="http://schemas.microsoft.com/office/drawing/2014/main" id="{547FE0A5-468C-D069-21F2-3295A9736FD9}"/>
                  </a:ext>
                </a:extLst>
              </p:cNvPr>
              <p:cNvCxnSpPr>
                <a:cxnSpLocks/>
              </p:cNvCxnSpPr>
              <p:nvPr/>
            </p:nvCxnSpPr>
            <p:spPr>
              <a:xfrm flipH="1">
                <a:off x="8066229" y="3276331"/>
                <a:ext cx="360000" cy="108000"/>
              </a:xfrm>
              <a:prstGeom prst="straightConnector1">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Conexão reta unidirecional 35">
                <a:extLst>
                  <a:ext uri="{FF2B5EF4-FFF2-40B4-BE49-F238E27FC236}">
                    <a16:creationId xmlns:a16="http://schemas.microsoft.com/office/drawing/2014/main" id="{69598502-CBC1-7614-A87F-AE66AD19A21B}"/>
                  </a:ext>
                </a:extLst>
              </p:cNvPr>
              <p:cNvCxnSpPr/>
              <p:nvPr/>
            </p:nvCxnSpPr>
            <p:spPr>
              <a:xfrm>
                <a:off x="9464771" y="3365735"/>
                <a:ext cx="324000" cy="0"/>
              </a:xfrm>
              <a:prstGeom prst="straightConnector1">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exão reta unidirecional 36">
                <a:extLst>
                  <a:ext uri="{FF2B5EF4-FFF2-40B4-BE49-F238E27FC236}">
                    <a16:creationId xmlns:a16="http://schemas.microsoft.com/office/drawing/2014/main" id="{208D5E5B-9339-E3FD-13AE-C816CCDACE1D}"/>
                  </a:ext>
                </a:extLst>
              </p:cNvPr>
              <p:cNvCxnSpPr/>
              <p:nvPr/>
            </p:nvCxnSpPr>
            <p:spPr>
              <a:xfrm>
                <a:off x="11297870" y="3387987"/>
                <a:ext cx="324000" cy="0"/>
              </a:xfrm>
              <a:prstGeom prst="straightConnector1">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exão reta unidirecional 37">
                <a:extLst>
                  <a:ext uri="{FF2B5EF4-FFF2-40B4-BE49-F238E27FC236}">
                    <a16:creationId xmlns:a16="http://schemas.microsoft.com/office/drawing/2014/main" id="{7A747C5D-F408-84F5-D545-2DC27D8F4F4C}"/>
                  </a:ext>
                </a:extLst>
              </p:cNvPr>
              <p:cNvCxnSpPr/>
              <p:nvPr/>
            </p:nvCxnSpPr>
            <p:spPr>
              <a:xfrm>
                <a:off x="11841471" y="2991265"/>
                <a:ext cx="324000" cy="0"/>
              </a:xfrm>
              <a:prstGeom prst="straightConnector1">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exão reta unidirecional 38">
                <a:extLst>
                  <a:ext uri="{FF2B5EF4-FFF2-40B4-BE49-F238E27FC236}">
                    <a16:creationId xmlns:a16="http://schemas.microsoft.com/office/drawing/2014/main" id="{F0664C50-61FE-7A22-9BF9-854A30EAB05E}"/>
                  </a:ext>
                </a:extLst>
              </p:cNvPr>
              <p:cNvCxnSpPr/>
              <p:nvPr/>
            </p:nvCxnSpPr>
            <p:spPr>
              <a:xfrm>
                <a:off x="10088689" y="3187204"/>
                <a:ext cx="324000" cy="0"/>
              </a:xfrm>
              <a:prstGeom prst="straightConnector1">
                <a:avLst/>
              </a:prstGeom>
              <a:ln w="4762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40" name="Agrupar 39">
                <a:extLst>
                  <a:ext uri="{FF2B5EF4-FFF2-40B4-BE49-F238E27FC236}">
                    <a16:creationId xmlns:a16="http://schemas.microsoft.com/office/drawing/2014/main" id="{83676A1D-0438-1B74-1247-7B5A1FDFBCF5}"/>
                  </a:ext>
                </a:extLst>
              </p:cNvPr>
              <p:cNvGrpSpPr/>
              <p:nvPr/>
            </p:nvGrpSpPr>
            <p:grpSpPr>
              <a:xfrm>
                <a:off x="7995665" y="2544766"/>
                <a:ext cx="661908" cy="769963"/>
                <a:chOff x="7781174" y="2544766"/>
                <a:chExt cx="661908" cy="769963"/>
              </a:xfrm>
            </p:grpSpPr>
            <p:grpSp>
              <p:nvGrpSpPr>
                <p:cNvPr id="41" name="Agrupar 40">
                  <a:extLst>
                    <a:ext uri="{FF2B5EF4-FFF2-40B4-BE49-F238E27FC236}">
                      <a16:creationId xmlns:a16="http://schemas.microsoft.com/office/drawing/2014/main" id="{C2B3300A-A9BB-17FE-512A-86BEFE736F4A}"/>
                    </a:ext>
                  </a:extLst>
                </p:cNvPr>
                <p:cNvGrpSpPr/>
                <p:nvPr/>
              </p:nvGrpSpPr>
              <p:grpSpPr>
                <a:xfrm>
                  <a:off x="7781174" y="2544766"/>
                  <a:ext cx="661908" cy="769963"/>
                  <a:chOff x="7866179" y="2711527"/>
                  <a:chExt cx="661908" cy="769963"/>
                </a:xfrm>
              </p:grpSpPr>
              <p:sp>
                <p:nvSpPr>
                  <p:cNvPr id="45" name="Oval 44">
                    <a:extLst>
                      <a:ext uri="{FF2B5EF4-FFF2-40B4-BE49-F238E27FC236}">
                        <a16:creationId xmlns:a16="http://schemas.microsoft.com/office/drawing/2014/main" id="{A45CBEAF-F091-A73E-FDD0-6AED2DE61A6D}"/>
                      </a:ext>
                    </a:extLst>
                  </p:cNvPr>
                  <p:cNvSpPr/>
                  <p:nvPr/>
                </p:nvSpPr>
                <p:spPr>
                  <a:xfrm>
                    <a:off x="8225356" y="2756527"/>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6" name="Oval 45">
                    <a:extLst>
                      <a:ext uri="{FF2B5EF4-FFF2-40B4-BE49-F238E27FC236}">
                        <a16:creationId xmlns:a16="http://schemas.microsoft.com/office/drawing/2014/main" id="{3DD94DF9-7F94-17A8-A9FE-9269ED20F707}"/>
                      </a:ext>
                    </a:extLst>
                  </p:cNvPr>
                  <p:cNvSpPr/>
                  <p:nvPr/>
                </p:nvSpPr>
                <p:spPr>
                  <a:xfrm>
                    <a:off x="8415989" y="3119134"/>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7" name="Oval 46">
                    <a:extLst>
                      <a:ext uri="{FF2B5EF4-FFF2-40B4-BE49-F238E27FC236}">
                        <a16:creationId xmlns:a16="http://schemas.microsoft.com/office/drawing/2014/main" id="{5FA3FA9E-8120-56CA-0A65-9CC856A6210C}"/>
                      </a:ext>
                    </a:extLst>
                  </p:cNvPr>
                  <p:cNvSpPr/>
                  <p:nvPr/>
                </p:nvSpPr>
                <p:spPr>
                  <a:xfrm>
                    <a:off x="8267465" y="3391490"/>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8" name="Oval 47">
                    <a:extLst>
                      <a:ext uri="{FF2B5EF4-FFF2-40B4-BE49-F238E27FC236}">
                        <a16:creationId xmlns:a16="http://schemas.microsoft.com/office/drawing/2014/main" id="{6F4E1D42-3767-8E56-14D6-1F7922BC6256}"/>
                      </a:ext>
                    </a:extLst>
                  </p:cNvPr>
                  <p:cNvSpPr/>
                  <p:nvPr/>
                </p:nvSpPr>
                <p:spPr>
                  <a:xfrm>
                    <a:off x="8113297" y="3289598"/>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9" name="Oval 48">
                    <a:extLst>
                      <a:ext uri="{FF2B5EF4-FFF2-40B4-BE49-F238E27FC236}">
                        <a16:creationId xmlns:a16="http://schemas.microsoft.com/office/drawing/2014/main" id="{762FAC37-956F-9699-4652-A74BA93ED8B3}"/>
                      </a:ext>
                    </a:extLst>
                  </p:cNvPr>
                  <p:cNvSpPr/>
                  <p:nvPr/>
                </p:nvSpPr>
                <p:spPr>
                  <a:xfrm>
                    <a:off x="8067394" y="3060448"/>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0" name="Oval 49">
                    <a:extLst>
                      <a:ext uri="{FF2B5EF4-FFF2-40B4-BE49-F238E27FC236}">
                        <a16:creationId xmlns:a16="http://schemas.microsoft.com/office/drawing/2014/main" id="{28DB27B5-0B63-9B50-6C94-4657C8917190}"/>
                      </a:ext>
                    </a:extLst>
                  </p:cNvPr>
                  <p:cNvSpPr/>
                  <p:nvPr/>
                </p:nvSpPr>
                <p:spPr>
                  <a:xfrm>
                    <a:off x="7866179" y="2711527"/>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Oval 50">
                    <a:extLst>
                      <a:ext uri="{FF2B5EF4-FFF2-40B4-BE49-F238E27FC236}">
                        <a16:creationId xmlns:a16="http://schemas.microsoft.com/office/drawing/2014/main" id="{3849C75A-2F9D-CA99-5753-38A7A61F4C17}"/>
                      </a:ext>
                    </a:extLst>
                  </p:cNvPr>
                  <p:cNvSpPr/>
                  <p:nvPr/>
                </p:nvSpPr>
                <p:spPr>
                  <a:xfrm>
                    <a:off x="8438087" y="2930531"/>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42" name="Oval 41">
                  <a:extLst>
                    <a:ext uri="{FF2B5EF4-FFF2-40B4-BE49-F238E27FC236}">
                      <a16:creationId xmlns:a16="http://schemas.microsoft.com/office/drawing/2014/main" id="{81A36071-C503-9098-2ED9-A742D149F2FC}"/>
                    </a:ext>
                  </a:extLst>
                </p:cNvPr>
                <p:cNvSpPr/>
                <p:nvPr/>
              </p:nvSpPr>
              <p:spPr>
                <a:xfrm>
                  <a:off x="8207537" y="2766499"/>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43" name="Oval 42">
                  <a:extLst>
                    <a:ext uri="{FF2B5EF4-FFF2-40B4-BE49-F238E27FC236}">
                      <a16:creationId xmlns:a16="http://schemas.microsoft.com/office/drawing/2014/main" id="{335E009A-4B8D-982B-94DB-3D210C384E98}"/>
                    </a:ext>
                  </a:extLst>
                </p:cNvPr>
                <p:cNvSpPr/>
                <p:nvPr/>
              </p:nvSpPr>
              <p:spPr>
                <a:xfrm>
                  <a:off x="8323429" y="3107803"/>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sp>
              <p:nvSpPr>
                <p:cNvPr id="44" name="Oval 43">
                  <a:extLst>
                    <a:ext uri="{FF2B5EF4-FFF2-40B4-BE49-F238E27FC236}">
                      <a16:creationId xmlns:a16="http://schemas.microsoft.com/office/drawing/2014/main" id="{0063DBA7-82EA-A4FA-2ADB-ECCDC6DC9C2E}"/>
                    </a:ext>
                  </a:extLst>
                </p:cNvPr>
                <p:cNvSpPr/>
                <p:nvPr/>
              </p:nvSpPr>
              <p:spPr>
                <a:xfrm>
                  <a:off x="7887595" y="2695582"/>
                  <a:ext cx="115200" cy="115200"/>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dirty="0">
                      <a:solidFill>
                        <a:schemeClr val="tx1"/>
                      </a:solidFill>
                    </a:rPr>
                    <a:t>+</a:t>
                  </a:r>
                  <a:endParaRPr lang="pt-PT" dirty="0">
                    <a:solidFill>
                      <a:schemeClr val="tx1"/>
                    </a:solidFill>
                  </a:endParaRPr>
                </a:p>
              </p:txBody>
            </p:sp>
          </p:grpSp>
        </p:grpSp>
        <p:cxnSp>
          <p:nvCxnSpPr>
            <p:cNvPr id="17" name="Conexão reta unidirecional 16">
              <a:extLst>
                <a:ext uri="{FF2B5EF4-FFF2-40B4-BE49-F238E27FC236}">
                  <a16:creationId xmlns:a16="http://schemas.microsoft.com/office/drawing/2014/main" id="{B3C83822-62DE-B0FD-9D2C-11C64D3F4D85}"/>
                </a:ext>
              </a:extLst>
            </p:cNvPr>
            <p:cNvCxnSpPr>
              <a:cxnSpLocks/>
            </p:cNvCxnSpPr>
            <p:nvPr/>
          </p:nvCxnSpPr>
          <p:spPr>
            <a:xfrm flipV="1">
              <a:off x="8792498" y="4025240"/>
              <a:ext cx="180000"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DB62966D-A181-3969-92B1-2DF0AD13C29A}"/>
                </a:ext>
              </a:extLst>
            </p:cNvPr>
            <p:cNvSpPr/>
            <p:nvPr/>
          </p:nvSpPr>
          <p:spPr>
            <a:xfrm>
              <a:off x="8714244" y="3975030"/>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Oval 18">
              <a:extLst>
                <a:ext uri="{FF2B5EF4-FFF2-40B4-BE49-F238E27FC236}">
                  <a16:creationId xmlns:a16="http://schemas.microsoft.com/office/drawing/2014/main" id="{C7782173-3933-E499-7C63-EAD63AAB7CE9}"/>
                </a:ext>
              </a:extLst>
            </p:cNvPr>
            <p:cNvSpPr/>
            <p:nvPr/>
          </p:nvSpPr>
          <p:spPr>
            <a:xfrm>
              <a:off x="8751981" y="3760368"/>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Oval 24">
              <a:extLst>
                <a:ext uri="{FF2B5EF4-FFF2-40B4-BE49-F238E27FC236}">
                  <a16:creationId xmlns:a16="http://schemas.microsoft.com/office/drawing/2014/main" id="{A18F6082-88F8-871B-55FB-620C1FC5A240}"/>
                </a:ext>
              </a:extLst>
            </p:cNvPr>
            <p:cNvSpPr/>
            <p:nvPr/>
          </p:nvSpPr>
          <p:spPr>
            <a:xfrm>
              <a:off x="8870921" y="3875406"/>
              <a:ext cx="90000" cy="90000"/>
            </a:xfrm>
            <a:prstGeom prst="ellipse">
              <a:avLst/>
            </a:prstGeom>
            <a:solidFill>
              <a:schemeClr val="accent4">
                <a:lumMod val="40000"/>
                <a:lumOff val="6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26" name="Conexão reta unidirecional 25">
              <a:extLst>
                <a:ext uri="{FF2B5EF4-FFF2-40B4-BE49-F238E27FC236}">
                  <a16:creationId xmlns:a16="http://schemas.microsoft.com/office/drawing/2014/main" id="{2120F4C7-F6FB-256C-AB5F-2D69E46FB7D9}"/>
                </a:ext>
              </a:extLst>
            </p:cNvPr>
            <p:cNvCxnSpPr>
              <a:cxnSpLocks/>
            </p:cNvCxnSpPr>
            <p:nvPr/>
          </p:nvCxnSpPr>
          <p:spPr>
            <a:xfrm flipV="1">
              <a:off x="8696244" y="3703239"/>
              <a:ext cx="216000"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38" name="CaixaDeTexto 137">
            <a:extLst>
              <a:ext uri="{FF2B5EF4-FFF2-40B4-BE49-F238E27FC236}">
                <a16:creationId xmlns:a16="http://schemas.microsoft.com/office/drawing/2014/main" id="{C7DF2923-7496-CDF8-CC5C-A60FBAEA86B7}"/>
              </a:ext>
            </a:extLst>
          </p:cNvPr>
          <p:cNvSpPr txBox="1"/>
          <p:nvPr/>
        </p:nvSpPr>
        <p:spPr>
          <a:xfrm>
            <a:off x="6874842" y="2201299"/>
            <a:ext cx="1374072" cy="307777"/>
          </a:xfrm>
          <a:prstGeom prst="rect">
            <a:avLst/>
          </a:prstGeom>
          <a:noFill/>
        </p:spPr>
        <p:txBody>
          <a:bodyPr wrap="square" rtlCol="0">
            <a:spAutoFit/>
          </a:bodyPr>
          <a:lstStyle/>
          <a:p>
            <a:r>
              <a:rPr lang="en-GB" sz="1400" noProof="0" dirty="0">
                <a:latin typeface="Times New Roman" panose="02020603050405020304" pitchFamily="18" charset="0"/>
                <a:cs typeface="Times New Roman" panose="02020603050405020304" pitchFamily="18" charset="0"/>
              </a:rPr>
              <a:t>Laser incidence</a:t>
            </a:r>
          </a:p>
        </p:txBody>
      </p:sp>
      <p:sp>
        <p:nvSpPr>
          <p:cNvPr id="139" name="CaixaDeTexto 138">
            <a:extLst>
              <a:ext uri="{FF2B5EF4-FFF2-40B4-BE49-F238E27FC236}">
                <a16:creationId xmlns:a16="http://schemas.microsoft.com/office/drawing/2014/main" id="{9DEE34C6-4215-846D-730E-E92C56C330CA}"/>
              </a:ext>
            </a:extLst>
          </p:cNvPr>
          <p:cNvSpPr txBox="1"/>
          <p:nvPr/>
        </p:nvSpPr>
        <p:spPr>
          <a:xfrm>
            <a:off x="9024317" y="5425340"/>
            <a:ext cx="3018096" cy="523220"/>
          </a:xfrm>
          <a:prstGeom prst="rect">
            <a:avLst/>
          </a:prstGeom>
          <a:noFill/>
        </p:spPr>
        <p:txBody>
          <a:bodyPr wrap="square">
            <a:spAutoFit/>
          </a:bodyPr>
          <a:lstStyle/>
          <a:p>
            <a:r>
              <a:rPr lang="en-GB" sz="1400" dirty="0">
                <a:latin typeface="Calibri Light" panose="020F0302020204030204" pitchFamily="34" charset="0"/>
                <a:ea typeface="Calibri Light" panose="020F0302020204030204" pitchFamily="34" charset="0"/>
                <a:cs typeface="Calibri Light" panose="020F0302020204030204" pitchFamily="34" charset="0"/>
              </a:rPr>
              <a:t>Schematic of the ions being accelerated by the electrons (not to scale).</a:t>
            </a:r>
            <a:endParaRPr lang="pt-PT"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0" name="Seta: Bidirecional 139">
            <a:extLst>
              <a:ext uri="{FF2B5EF4-FFF2-40B4-BE49-F238E27FC236}">
                <a16:creationId xmlns:a16="http://schemas.microsoft.com/office/drawing/2014/main" id="{E1C29F87-B967-2E8E-3121-A7CEAF15BF27}"/>
              </a:ext>
            </a:extLst>
          </p:cNvPr>
          <p:cNvSpPr/>
          <p:nvPr/>
        </p:nvSpPr>
        <p:spPr>
          <a:xfrm>
            <a:off x="9033311" y="2197784"/>
            <a:ext cx="1476000" cy="216000"/>
          </a:xfrm>
          <a:prstGeom prst="leftRightArrow">
            <a:avLst>
              <a:gd name="adj1" fmla="val 35755"/>
              <a:gd name="adj2" fmla="val 50000"/>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1" name="CaixaDeTexto 140">
            <a:extLst>
              <a:ext uri="{FF2B5EF4-FFF2-40B4-BE49-F238E27FC236}">
                <a16:creationId xmlns:a16="http://schemas.microsoft.com/office/drawing/2014/main" id="{D3971052-A597-FAAE-7CA3-1AECB78B465F}"/>
              </a:ext>
            </a:extLst>
          </p:cNvPr>
          <p:cNvSpPr txBox="1"/>
          <p:nvPr/>
        </p:nvSpPr>
        <p:spPr>
          <a:xfrm>
            <a:off x="9047179" y="1954930"/>
            <a:ext cx="1448264" cy="338554"/>
          </a:xfrm>
          <a:prstGeom prst="rect">
            <a:avLst/>
          </a:prstGeom>
          <a:noFill/>
        </p:spPr>
        <p:txBody>
          <a:bodyPr wrap="square" rtlCol="0">
            <a:spAutoFit/>
          </a:bodyPr>
          <a:lstStyle/>
          <a:p>
            <a:pPr algn="ctr"/>
            <a:r>
              <a:rPr lang="en-GB" sz="1600" noProof="0" dirty="0">
                <a:latin typeface="Times New Roman" panose="02020603050405020304" pitchFamily="18" charset="0"/>
                <a:cs typeface="Times New Roman" panose="02020603050405020304" pitchFamily="18" charset="0"/>
              </a:rPr>
              <a:t>Debye length</a:t>
            </a:r>
          </a:p>
        </p:txBody>
      </p:sp>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31ECE29D-369B-3E54-BED2-8BB0ECB59443}"/>
                  </a:ext>
                </a:extLst>
              </p:cNvPr>
              <p:cNvSpPr txBox="1"/>
              <p:nvPr/>
            </p:nvSpPr>
            <p:spPr>
              <a:xfrm>
                <a:off x="284480" y="817045"/>
                <a:ext cx="6559591" cy="2051844"/>
              </a:xfrm>
              <a:prstGeom prst="rect">
                <a:avLst/>
              </a:prstGeom>
              <a:noFill/>
            </p:spPr>
            <p:txBody>
              <a:bodyPr wrap="square" rtlCol="0">
                <a:spAutoFit/>
              </a:bodyPr>
              <a:lstStyle/>
              <a:p>
                <a:pPr indent="-342900" algn="just">
                  <a:lnSpc>
                    <a:spcPct val="250000"/>
                  </a:lnSpc>
                  <a:buFont typeface="+mj-lt"/>
                  <a:buAutoNum type="arabicPeriod"/>
                </a:pPr>
                <a:r>
                  <a:rPr lang="en-US" dirty="0">
                    <a:latin typeface="Bahnschrift SemiCondensed" panose="020B0502040204020203" pitchFamily="34" charset="0"/>
                  </a:rPr>
                  <a:t>Laser impinges on the target </a:t>
                </a:r>
                <a14:m>
                  <m:oMath xmlns:m="http://schemas.openxmlformats.org/officeDocument/2006/math">
                    <m:r>
                      <a:rPr lang="en-US" b="0" i="1" smtClean="0">
                        <a:latin typeface="Cambria Math" panose="02040503050406030204" pitchFamily="18" charset="0"/>
                        <a:ea typeface="Cambria Math" panose="02040503050406030204" pitchFamily="18" charset="0"/>
                      </a:rPr>
                      <m:t>⟹</m:t>
                    </m:r>
                  </m:oMath>
                </a14:m>
                <a:r>
                  <a:rPr lang="en-US" dirty="0">
                    <a:latin typeface="Bahnschrift SemiCondensed" panose="020B0502040204020203" pitchFamily="34" charset="0"/>
                  </a:rPr>
                  <a:t> a cloud of hot electrons is formed. </a:t>
                </a:r>
              </a:p>
              <a:p>
                <a:pPr marL="342900" indent="-342900" algn="just">
                  <a:lnSpc>
                    <a:spcPct val="250000"/>
                  </a:lnSpc>
                  <a:buFont typeface="+mj-lt"/>
                  <a:buAutoNum type="arabicPeriod"/>
                </a:pPr>
                <a:r>
                  <a:rPr lang="en-US" dirty="0">
                    <a:latin typeface="Bahnschrift SemiCondensed" panose="020B0502040204020203" pitchFamily="34" charset="0"/>
                  </a:rPr>
                  <a:t>A Debye-sheath from the target’s rear side is formed.</a:t>
                </a:r>
              </a:p>
              <a:p>
                <a:pPr marL="342900" indent="-342900" algn="just">
                  <a:lnSpc>
                    <a:spcPct val="250000"/>
                  </a:lnSpc>
                  <a:buFont typeface="+mj-lt"/>
                  <a:buAutoNum type="arabicPeriod"/>
                </a:pPr>
                <a:r>
                  <a:rPr lang="en-US" dirty="0">
                    <a:latin typeface="Bahnschrift SemiCondensed" panose="020B0502040204020203" pitchFamily="34" charset="0"/>
                  </a:rPr>
                  <a:t>The ideal target       </a:t>
                </a:r>
                <a:r>
                  <a:rPr lang="en-US" b="1" dirty="0">
                    <a:latin typeface="Bahnschrift SemiCondensed" panose="020B0502040204020203" pitchFamily="34" charset="0"/>
                  </a:rPr>
                  <a:t>ultra-thin, low-Z, highly conducting</a:t>
                </a:r>
                <a:r>
                  <a:rPr lang="en-US" dirty="0">
                    <a:latin typeface="Bahnschrift SemiCondensed" panose="020B0502040204020203" pitchFamily="34" charset="0"/>
                  </a:rPr>
                  <a:t> target. </a:t>
                </a:r>
                <a:endParaRPr lang="pt-PT" dirty="0">
                  <a:latin typeface="Bahnschrift SemiCondensed" panose="020B0502040204020203" pitchFamily="34" charset="0"/>
                </a:endParaRPr>
              </a:p>
            </p:txBody>
          </p:sp>
        </mc:Choice>
        <mc:Fallback xmlns="">
          <p:sp>
            <p:nvSpPr>
              <p:cNvPr id="3" name="CaixaDeTexto 2">
                <a:extLst>
                  <a:ext uri="{FF2B5EF4-FFF2-40B4-BE49-F238E27FC236}">
                    <a16:creationId xmlns:a16="http://schemas.microsoft.com/office/drawing/2014/main" id="{31ECE29D-369B-3E54-BED2-8BB0ECB59443}"/>
                  </a:ext>
                </a:extLst>
              </p:cNvPr>
              <p:cNvSpPr txBox="1">
                <a:spLocks noRot="1" noChangeAspect="1" noMove="1" noResize="1" noEditPoints="1" noAdjustHandles="1" noChangeArrowheads="1" noChangeShapeType="1" noTextEdit="1"/>
              </p:cNvSpPr>
              <p:nvPr/>
            </p:nvSpPr>
            <p:spPr>
              <a:xfrm>
                <a:off x="284480" y="817045"/>
                <a:ext cx="6559591" cy="2051844"/>
              </a:xfrm>
              <a:prstGeom prst="rect">
                <a:avLst/>
              </a:prstGeom>
              <a:blipFill>
                <a:blip r:embed="rId4"/>
                <a:stretch>
                  <a:fillRect l="-743" r="-1394" b="-3858"/>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06DA7B8D-2396-5EB9-89CE-29E9CD043174}"/>
                  </a:ext>
                </a:extLst>
              </p:cNvPr>
              <p:cNvSpPr txBox="1"/>
              <p:nvPr/>
            </p:nvSpPr>
            <p:spPr>
              <a:xfrm>
                <a:off x="2051127" y="2400251"/>
                <a:ext cx="4572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oMath>
                  </m:oMathPara>
                </a14:m>
                <a:endParaRPr lang="pt-PT" sz="2800" dirty="0"/>
              </a:p>
            </p:txBody>
          </p:sp>
        </mc:Choice>
        <mc:Fallback xmlns="">
          <p:sp>
            <p:nvSpPr>
              <p:cNvPr id="4" name="CaixaDeTexto 3">
                <a:extLst>
                  <a:ext uri="{FF2B5EF4-FFF2-40B4-BE49-F238E27FC236}">
                    <a16:creationId xmlns:a16="http://schemas.microsoft.com/office/drawing/2014/main" id="{06DA7B8D-2396-5EB9-89CE-29E9CD043174}"/>
                  </a:ext>
                </a:extLst>
              </p:cNvPr>
              <p:cNvSpPr txBox="1">
                <a:spLocks noRot="1" noChangeAspect="1" noMove="1" noResize="1" noEditPoints="1" noAdjustHandles="1" noChangeArrowheads="1" noChangeShapeType="1" noTextEdit="1"/>
              </p:cNvSpPr>
              <p:nvPr/>
            </p:nvSpPr>
            <p:spPr>
              <a:xfrm>
                <a:off x="2051127" y="2400251"/>
                <a:ext cx="457200" cy="523220"/>
              </a:xfrm>
              <a:prstGeom prst="rect">
                <a:avLst/>
              </a:prstGeom>
              <a:blipFill>
                <a:blip r:embed="rId5"/>
                <a:stretch>
                  <a:fillRect/>
                </a:stretch>
              </a:blipFill>
            </p:spPr>
            <p:txBody>
              <a:bodyPr/>
              <a:lstStyle/>
              <a:p>
                <a:r>
                  <a:rPr lang="pt-PT">
                    <a:noFill/>
                  </a:rPr>
                  <a:t> </a:t>
                </a:r>
              </a:p>
            </p:txBody>
          </p:sp>
        </mc:Fallback>
      </mc:AlternateContent>
      <p:pic>
        <p:nvPicPr>
          <p:cNvPr id="6" name="Imagem 5" descr="Uma imagem com texto, captura de ecrã, diagrama, Tipo de letra&#10;&#10;Descrição gerada automaticamente">
            <a:extLst>
              <a:ext uri="{FF2B5EF4-FFF2-40B4-BE49-F238E27FC236}">
                <a16:creationId xmlns:a16="http://schemas.microsoft.com/office/drawing/2014/main" id="{69A4510F-B65A-B963-EDA4-3F2E92F8DE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499" y="3160054"/>
            <a:ext cx="3998742" cy="3296260"/>
          </a:xfrm>
          <a:prstGeom prst="rect">
            <a:avLst/>
          </a:prstGeom>
        </p:spPr>
      </p:pic>
      <p:sp>
        <p:nvSpPr>
          <p:cNvPr id="8" name="CaixaDeTexto 7">
            <a:extLst>
              <a:ext uri="{FF2B5EF4-FFF2-40B4-BE49-F238E27FC236}">
                <a16:creationId xmlns:a16="http://schemas.microsoft.com/office/drawing/2014/main" id="{9218A998-2DC6-3525-6072-08C480149A0D}"/>
              </a:ext>
            </a:extLst>
          </p:cNvPr>
          <p:cNvSpPr txBox="1"/>
          <p:nvPr/>
        </p:nvSpPr>
        <p:spPr>
          <a:xfrm>
            <a:off x="3784819" y="4859046"/>
            <a:ext cx="2082330" cy="523220"/>
          </a:xfrm>
          <a:prstGeom prst="rect">
            <a:avLst/>
          </a:prstGeom>
          <a:noFill/>
        </p:spPr>
        <p:txBody>
          <a:bodyPr wrap="square">
            <a:spAutoFit/>
          </a:bodyPr>
          <a:lstStyle/>
          <a:p>
            <a:r>
              <a:rPr lang="en-GB" sz="1400" dirty="0">
                <a:latin typeface="Calibri Light" panose="020F0302020204030204" pitchFamily="34" charset="0"/>
                <a:ea typeface="Calibri Light" panose="020F0302020204030204" pitchFamily="34" charset="0"/>
                <a:cs typeface="Calibri Light" panose="020F0302020204030204" pitchFamily="34" charset="0"/>
              </a:rPr>
              <a:t>Different laser-driven acceleration mechanisms.</a:t>
            </a:r>
            <a:endParaRPr lang="pt-PT" sz="1600" dirty="0">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11" name="Agrupar 10">
            <a:extLst>
              <a:ext uri="{FF2B5EF4-FFF2-40B4-BE49-F238E27FC236}">
                <a16:creationId xmlns:a16="http://schemas.microsoft.com/office/drawing/2014/main" id="{E3ABD209-33DA-A725-723B-E3B9DD93006F}"/>
              </a:ext>
            </a:extLst>
          </p:cNvPr>
          <p:cNvGrpSpPr/>
          <p:nvPr/>
        </p:nvGrpSpPr>
        <p:grpSpPr>
          <a:xfrm>
            <a:off x="2601171" y="4418793"/>
            <a:ext cx="252000" cy="252000"/>
            <a:chOff x="6953255" y="3349369"/>
            <a:chExt cx="252000" cy="252000"/>
          </a:xfrm>
        </p:grpSpPr>
        <p:sp>
          <p:nvSpPr>
            <p:cNvPr id="142" name="Oval 141">
              <a:extLst>
                <a:ext uri="{FF2B5EF4-FFF2-40B4-BE49-F238E27FC236}">
                  <a16:creationId xmlns:a16="http://schemas.microsoft.com/office/drawing/2014/main" id="{00729A13-E5E0-BEB7-71A3-1ADDDAD7A242}"/>
                </a:ext>
              </a:extLst>
            </p:cNvPr>
            <p:cNvSpPr/>
            <p:nvPr/>
          </p:nvSpPr>
          <p:spPr>
            <a:xfrm>
              <a:off x="6953255" y="3349369"/>
              <a:ext cx="252000" cy="252000"/>
            </a:xfrm>
            <a:prstGeom prst="ellipse">
              <a:avLst/>
            </a:prstGeom>
            <a:solidFill>
              <a:srgbClr val="000000">
                <a:alpha val="40000"/>
              </a:srgb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3" name="Oval 142">
              <a:extLst>
                <a:ext uri="{FF2B5EF4-FFF2-40B4-BE49-F238E27FC236}">
                  <a16:creationId xmlns:a16="http://schemas.microsoft.com/office/drawing/2014/main" id="{1EF7D6D9-7F22-2A25-BA0C-4764F3D882DD}"/>
                </a:ext>
              </a:extLst>
            </p:cNvPr>
            <p:cNvSpPr/>
            <p:nvPr/>
          </p:nvSpPr>
          <p:spPr>
            <a:xfrm>
              <a:off x="7052255" y="3448369"/>
              <a:ext cx="54000" cy="54000"/>
            </a:xfrm>
            <a:prstGeom prst="ellipse">
              <a:avLst/>
            </a:prstGeom>
            <a:solidFill>
              <a:schemeClr val="accent5">
                <a:lumMod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44" name="CaixaDeTexto 143">
            <a:extLst>
              <a:ext uri="{FF2B5EF4-FFF2-40B4-BE49-F238E27FC236}">
                <a16:creationId xmlns:a16="http://schemas.microsoft.com/office/drawing/2014/main" id="{6E65D908-7854-CD57-961A-5CAD00DF1297}"/>
              </a:ext>
            </a:extLst>
          </p:cNvPr>
          <p:cNvSpPr txBox="1"/>
          <p:nvPr/>
        </p:nvSpPr>
        <p:spPr>
          <a:xfrm>
            <a:off x="4109747" y="5495457"/>
            <a:ext cx="2332922" cy="830997"/>
          </a:xfrm>
          <a:prstGeom prst="rect">
            <a:avLst/>
          </a:prstGeom>
          <a:noFill/>
        </p:spPr>
        <p:txBody>
          <a:bodyPr wrap="square" rtlCol="0">
            <a:spAutoFit/>
          </a:bodyPr>
          <a:lstStyle/>
          <a:p>
            <a:r>
              <a:rPr lang="pt-PT" sz="1200" i="1" u="sng" dirty="0" err="1">
                <a:latin typeface="Calibri Light" panose="020F0302020204030204" pitchFamily="34" charset="0"/>
                <a:ea typeface="Calibri Light" panose="020F0302020204030204" pitchFamily="34" charset="0"/>
                <a:cs typeface="Calibri Light" panose="020F0302020204030204" pitchFamily="34" charset="0"/>
              </a:rPr>
              <a:t>Kojima</a:t>
            </a:r>
            <a:r>
              <a:rPr lang="pt-PT" sz="12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200" i="1" u="sng" dirty="0" err="1">
                <a:latin typeface="Calibri Light" panose="020F0302020204030204" pitchFamily="34" charset="0"/>
                <a:ea typeface="Calibri Light" panose="020F0302020204030204" pitchFamily="34" charset="0"/>
                <a:cs typeface="Calibri Light" panose="020F0302020204030204" pitchFamily="34" charset="0"/>
              </a:rPr>
              <a:t>and</a:t>
            </a:r>
            <a:r>
              <a:rPr lang="pt-PT" sz="12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200" i="1" u="sng" dirty="0" err="1">
                <a:latin typeface="Calibri Light" panose="020F0302020204030204" pitchFamily="34" charset="0"/>
                <a:ea typeface="Calibri Light" panose="020F0302020204030204" pitchFamily="34" charset="0"/>
                <a:cs typeface="Calibri Light" panose="020F0302020204030204" pitchFamily="34" charset="0"/>
              </a:rPr>
              <a:t>Hata</a:t>
            </a:r>
            <a:r>
              <a:rPr lang="pt-PT" sz="1200" i="1" u="sng" dirty="0">
                <a:latin typeface="Calibri Light" panose="020F0302020204030204" pitchFamily="34" charset="0"/>
                <a:ea typeface="Calibri Light" panose="020F0302020204030204" pitchFamily="34" charset="0"/>
                <a:cs typeface="Calibri Light" panose="020F0302020204030204" pitchFamily="34" charset="0"/>
              </a:rPr>
              <a:t>, </a:t>
            </a:r>
          </a:p>
          <a:p>
            <a:r>
              <a:rPr lang="en-US" sz="1200" i="1" u="sng" dirty="0">
                <a:latin typeface="Calibri Light" panose="020F0302020204030204" pitchFamily="34" charset="0"/>
                <a:ea typeface="Calibri Light" panose="020F0302020204030204" pitchFamily="34" charset="0"/>
                <a:cs typeface="Calibri Light" panose="020F0302020204030204" pitchFamily="34" charset="0"/>
              </a:rPr>
              <a:t>Advances in Accelerators and Medical Physics (Book), </a:t>
            </a:r>
          </a:p>
          <a:p>
            <a:r>
              <a:rPr lang="en-US" sz="1200" i="1" u="sng" dirty="0">
                <a:latin typeface="Calibri Light" panose="020F0302020204030204" pitchFamily="34" charset="0"/>
                <a:ea typeface="Calibri Light" panose="020F0302020204030204" pitchFamily="34" charset="0"/>
                <a:cs typeface="Calibri Light" panose="020F0302020204030204" pitchFamily="34" charset="0"/>
              </a:rPr>
              <a:t>Chapter 31 (2023)</a:t>
            </a:r>
            <a:endParaRPr lang="pt-PT" sz="1200" i="1" u="sng" dirty="0">
              <a:latin typeface="Calibri Light" panose="020F0302020204030204" pitchFamily="34" charset="0"/>
              <a:ea typeface="Calibri Light" panose="020F0302020204030204" pitchFamily="34" charset="0"/>
              <a:cs typeface="Calibri Light" panose="020F0302020204030204" pitchFamily="34" charset="0"/>
            </a:endParaRPr>
          </a:p>
        </p:txBody>
      </p:sp>
      <p:cxnSp>
        <p:nvCxnSpPr>
          <p:cNvPr id="145" name="Conexão reta unidirecional 144">
            <a:extLst>
              <a:ext uri="{FF2B5EF4-FFF2-40B4-BE49-F238E27FC236}">
                <a16:creationId xmlns:a16="http://schemas.microsoft.com/office/drawing/2014/main" id="{A4FB8B87-6176-072D-2C33-8EE8B35941AA}"/>
              </a:ext>
            </a:extLst>
          </p:cNvPr>
          <p:cNvCxnSpPr>
            <a:cxnSpLocks/>
          </p:cNvCxnSpPr>
          <p:nvPr/>
        </p:nvCxnSpPr>
        <p:spPr>
          <a:xfrm flipV="1">
            <a:off x="2928510" y="4312393"/>
            <a:ext cx="1429406" cy="18000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6" name="CaixaDeTexto 145">
            <a:extLst>
              <a:ext uri="{FF2B5EF4-FFF2-40B4-BE49-F238E27FC236}">
                <a16:creationId xmlns:a16="http://schemas.microsoft.com/office/drawing/2014/main" id="{3ADBB832-6919-29CA-8EEE-1D05337B082A}"/>
              </a:ext>
            </a:extLst>
          </p:cNvPr>
          <p:cNvSpPr txBox="1"/>
          <p:nvPr/>
        </p:nvSpPr>
        <p:spPr>
          <a:xfrm>
            <a:off x="4357916" y="4123061"/>
            <a:ext cx="1198180" cy="369332"/>
          </a:xfrm>
          <a:prstGeom prst="rect">
            <a:avLst/>
          </a:prstGeom>
          <a:noFill/>
        </p:spPr>
        <p:txBody>
          <a:bodyPr wrap="square">
            <a:spAutoFit/>
          </a:bodyPr>
          <a:lstStyle/>
          <a:p>
            <a:r>
              <a:rPr lang="en-GB" sz="1800" u="sng" dirty="0">
                <a:latin typeface="Calibri Light" panose="020F0302020204030204" pitchFamily="34" charset="0"/>
                <a:ea typeface="Calibri Light" panose="020F0302020204030204" pitchFamily="34" charset="0"/>
                <a:cs typeface="Calibri Light" panose="020F0302020204030204" pitchFamily="34" charset="0"/>
              </a:rPr>
              <a:t>This work</a:t>
            </a:r>
            <a:endParaRPr lang="pt-PT" u="sng" dirty="0"/>
          </a:p>
        </p:txBody>
      </p:sp>
    </p:spTree>
    <p:extLst>
      <p:ext uri="{BB962C8B-B14F-4D97-AF65-F5344CB8AC3E}">
        <p14:creationId xmlns:p14="http://schemas.microsoft.com/office/powerpoint/2010/main" val="2323255310"/>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A9A3-E8B9-D551-C4C8-CF322D1214F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BC78C2D-257B-D759-45E4-4D34F925B711}"/>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Target production – </a:t>
            </a:r>
            <a:r>
              <a:rPr lang="en-GB" sz="3600" b="1" dirty="0">
                <a:latin typeface="Arial Narrow" panose="020B0606020202030204" pitchFamily="34" charset="0"/>
              </a:rPr>
              <a:t>Formvar foils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F7007624-DF87-EEE5-380E-201BF704D7E2}"/>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722762B0-876D-6D48-D75D-2821700039A5}"/>
              </a:ext>
            </a:extLst>
          </p:cNvPr>
          <p:cNvSpPr>
            <a:spLocks noGrp="1"/>
          </p:cNvSpPr>
          <p:nvPr>
            <p:ph type="dt" sz="half" idx="10"/>
          </p:nvPr>
        </p:nvSpPr>
        <p:spPr>
          <a:xfrm>
            <a:off x="11143" y="6492875"/>
            <a:ext cx="2623902"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C1FDF9D1-BFAD-E367-2F3A-AD93824D7623}"/>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F8DAE90E-D137-2AD3-7047-2619E88F415A}"/>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4630150D-0DD4-6E9F-B666-A239654D2F69}"/>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93EEF457-C3A0-36F4-213B-07A76BD20C94}"/>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4</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Imagem 4">
            <a:extLst>
              <a:ext uri="{FF2B5EF4-FFF2-40B4-BE49-F238E27FC236}">
                <a16:creationId xmlns:a16="http://schemas.microsoft.com/office/drawing/2014/main" id="{699AC750-309A-60D0-3094-75DD4515A02E}"/>
              </a:ext>
            </a:extLst>
          </p:cNvPr>
          <p:cNvPicPr>
            <a:picLocks noChangeAspect="1"/>
          </p:cNvPicPr>
          <p:nvPr/>
        </p:nvPicPr>
        <p:blipFill>
          <a:blip r:embed="rId3">
            <a:extLst>
              <a:ext uri="{28A0092B-C50C-407E-A947-70E740481C1C}">
                <a14:useLocalDpi xmlns:a14="http://schemas.microsoft.com/office/drawing/2010/main" val="0"/>
              </a:ext>
            </a:extLst>
          </a:blip>
          <a:srcRect l="20677" r="28660"/>
          <a:stretch/>
        </p:blipFill>
        <p:spPr>
          <a:xfrm>
            <a:off x="7869603" y="1527618"/>
            <a:ext cx="2188636" cy="3240000"/>
          </a:xfrm>
          <a:prstGeom prst="rect">
            <a:avLst/>
          </a:prstGeom>
        </p:spPr>
      </p:pic>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756F592D-010A-286B-3210-12B764E41F15}"/>
                  </a:ext>
                </a:extLst>
              </p:cNvPr>
              <p:cNvSpPr txBox="1"/>
              <p:nvPr/>
            </p:nvSpPr>
            <p:spPr>
              <a:xfrm>
                <a:off x="284480" y="1288150"/>
                <a:ext cx="4503830" cy="3465372"/>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n-US" sz="1600" dirty="0">
                    <a:latin typeface="Bahnschrift SemiCondensed" panose="020B0502040204020203" pitchFamily="34" charset="0"/>
                  </a:rPr>
                  <a:t>Polyvinyl formal is a hydrophilic and oleophilic polymer </a:t>
                </a:r>
                <a:r>
                  <a:rPr lang="en-US" sz="1600" b="1" dirty="0">
                    <a:latin typeface="Assistant" panose="020F0502020204030204" pitchFamily="2" charset="-79"/>
                    <a:cs typeface="Assistant" panose="020F0502020204030204" pitchFamily="2" charset="-79"/>
                  </a:rPr>
                  <a:t>→</a:t>
                </a:r>
                <a:r>
                  <a:rPr lang="en-US" sz="1600" dirty="0">
                    <a:latin typeface="Assistant" panose="020F0502020204030204" pitchFamily="2" charset="-79"/>
                    <a:cs typeface="Assistant" panose="020F0502020204030204" pitchFamily="2" charset="-79"/>
                  </a:rPr>
                  <a:t> </a:t>
                </a:r>
                <a:r>
                  <a:rPr lang="en-US" sz="1600" dirty="0">
                    <a:latin typeface="Bahnschrift SemiCondensed" panose="020B0502040204020203" pitchFamily="34" charset="0"/>
                  </a:rPr>
                  <a:t>a </a:t>
                </a:r>
                <a:r>
                  <a:rPr lang="en-US" sz="1600" b="1" dirty="0">
                    <a:latin typeface="Bahnschrift SemiCondensed" panose="020B0502040204020203" pitchFamily="34" charset="0"/>
                  </a:rPr>
                  <a:t>resin</a:t>
                </a:r>
                <a:r>
                  <a:rPr lang="en-US" sz="1600" dirty="0">
                    <a:latin typeface="Bahnschrift SemiCondensed" panose="020B0502040204020203" pitchFamily="34" charset="0"/>
                  </a:rPr>
                  <a:t>. </a:t>
                </a:r>
              </a:p>
              <a:p>
                <a:pPr marL="285750" indent="-285750" algn="just">
                  <a:lnSpc>
                    <a:spcPct val="200000"/>
                  </a:lnSpc>
                  <a:buFont typeface="Arial" panose="020B0604020202020204" pitchFamily="34" charset="0"/>
                  <a:buChar char="•"/>
                </a:pPr>
                <a:r>
                  <a:rPr lang="en-US" sz="1600" dirty="0">
                    <a:latin typeface="Bahnschrift SemiCondensed" panose="020B0502040204020203" pitchFamily="34" charset="0"/>
                  </a:rPr>
                  <a:t>The resin used was:</a:t>
                </a:r>
              </a:p>
              <a:p>
                <a:pPr marL="800100" lvl="1" indent="-342900">
                  <a:lnSpc>
                    <a:spcPct val="200000"/>
                  </a:lnSpc>
                  <a:buFont typeface="Courier New" panose="02070309020205020404" pitchFamily="49" charset="0"/>
                  <a:buChar char="o"/>
                </a:pPr>
                <a:r>
                  <a:rPr lang="en-US" sz="1600" dirty="0">
                    <a:latin typeface="Bahnschrift SemiCondensed" panose="020B0502040204020203" pitchFamily="34" charset="0"/>
                  </a:rPr>
                  <a:t> </a:t>
                </a:r>
                <a:r>
                  <a:rPr lang="en-US" sz="1600" dirty="0" err="1">
                    <a:latin typeface="Bahnschrift SemiCondensed" panose="020B0502040204020203" pitchFamily="34" charset="0"/>
                  </a:rPr>
                  <a:t>Vinylec</a:t>
                </a:r>
                <a:r>
                  <a:rPr lang="en-US" sz="1600" dirty="0">
                    <a:latin typeface="Bahnschrift SemiCondensed" panose="020B0502040204020203" pitchFamily="34" charset="0"/>
                  </a:rPr>
                  <a:t> E Polyvinyl Formal Resin;</a:t>
                </a:r>
              </a:p>
              <a:p>
                <a:pPr marL="800100" lvl="1" indent="-342900">
                  <a:lnSpc>
                    <a:spcPct val="200000"/>
                  </a:lnSpc>
                  <a:buFont typeface="Courier New" panose="02070309020205020404" pitchFamily="49" charset="0"/>
                  <a:buChar char="o"/>
                </a:pPr>
                <a:r>
                  <a:rPr lang="en-US" sz="1600" dirty="0">
                    <a:latin typeface="Bahnschrift SemiCondensed" panose="020B0502040204020203" pitchFamily="34" charset="0"/>
                  </a:rPr>
                  <a:t>Chemical monomer: </a:t>
                </a:r>
                <a14:m>
                  <m:oMath xmlns:m="http://schemas.openxmlformats.org/officeDocument/2006/math">
                    <m:sSub>
                      <m:sSubPr>
                        <m:ctrlPr>
                          <a:rPr lang="en-US" sz="1600" i="1" smtClean="0">
                            <a:latin typeface="Cambria Math" panose="02040503050406030204" pitchFamily="18" charset="0"/>
                          </a:rPr>
                        </m:ctrlPr>
                      </m:sSubPr>
                      <m:e>
                        <m:d>
                          <m:dPr>
                            <m:begChr m:val="["/>
                            <m:endChr m:val="]"/>
                            <m:ctrlPr>
                              <a:rPr lang="en-US" sz="1600" i="1" smtClean="0">
                                <a:latin typeface="Cambria Math" panose="02040503050406030204" pitchFamily="18" charset="0"/>
                              </a:rPr>
                            </m:ctrlPr>
                          </m:dPr>
                          <m:e>
                            <m:sSub>
                              <m:sSubPr>
                                <m:ctrlPr>
                                  <a:rPr lang="en-US" sz="1600" i="1" smtClean="0">
                                    <a:latin typeface="Cambria Math" panose="02040503050406030204" pitchFamily="18" charset="0"/>
                                  </a:rPr>
                                </m:ctrlPr>
                              </m:sSubPr>
                              <m:e>
                                <m:r>
                                  <m:rPr>
                                    <m:sty m:val="p"/>
                                  </m:rPr>
                                  <a:rPr lang="pt-PT" sz="1600" b="0" i="0" smtClean="0">
                                    <a:latin typeface="Cambria Math" panose="02040503050406030204" pitchFamily="18" charset="0"/>
                                  </a:rPr>
                                  <m:t>C</m:t>
                                </m:r>
                              </m:e>
                              <m:sub>
                                <m:r>
                                  <a:rPr lang="pt-PT" sz="1600" b="0" i="0" smtClean="0">
                                    <a:latin typeface="Cambria Math" panose="02040503050406030204" pitchFamily="18" charset="0"/>
                                  </a:rPr>
                                  <m:t>5</m:t>
                                </m:r>
                              </m:sub>
                            </m:sSub>
                            <m:sSub>
                              <m:sSubPr>
                                <m:ctrlPr>
                                  <a:rPr lang="en-US" sz="1600" i="1" smtClean="0">
                                    <a:latin typeface="Cambria Math" panose="02040503050406030204" pitchFamily="18" charset="0"/>
                                  </a:rPr>
                                </m:ctrlPr>
                              </m:sSubPr>
                              <m:e>
                                <m:r>
                                  <m:rPr>
                                    <m:sty m:val="p"/>
                                  </m:rPr>
                                  <a:rPr lang="pt-PT" sz="1600" b="0" i="0" smtClean="0">
                                    <a:latin typeface="Cambria Math" panose="02040503050406030204" pitchFamily="18" charset="0"/>
                                  </a:rPr>
                                  <m:t>H</m:t>
                                </m:r>
                              </m:e>
                              <m:sub>
                                <m:r>
                                  <a:rPr lang="pt-PT" sz="1600" b="0" i="0" smtClean="0">
                                    <a:latin typeface="Cambria Math" panose="02040503050406030204" pitchFamily="18" charset="0"/>
                                  </a:rPr>
                                  <m:t>8</m:t>
                                </m:r>
                              </m:sub>
                            </m:sSub>
                            <m:sSub>
                              <m:sSubPr>
                                <m:ctrlPr>
                                  <a:rPr lang="en-US" sz="1600" i="1" smtClean="0">
                                    <a:latin typeface="Cambria Math" panose="02040503050406030204" pitchFamily="18" charset="0"/>
                                  </a:rPr>
                                </m:ctrlPr>
                              </m:sSubPr>
                              <m:e>
                                <m:r>
                                  <m:rPr>
                                    <m:sty m:val="p"/>
                                  </m:rPr>
                                  <a:rPr lang="pt-PT" sz="1600" b="0" i="0" smtClean="0">
                                    <a:latin typeface="Cambria Math" panose="02040503050406030204" pitchFamily="18" charset="0"/>
                                  </a:rPr>
                                  <m:t>O</m:t>
                                </m:r>
                              </m:e>
                              <m:sub>
                                <m:r>
                                  <a:rPr lang="pt-PT" sz="1600" b="0" i="0" smtClean="0">
                                    <a:latin typeface="Cambria Math" panose="02040503050406030204" pitchFamily="18" charset="0"/>
                                  </a:rPr>
                                  <m:t>2</m:t>
                                </m:r>
                              </m:sub>
                            </m:sSub>
                          </m:e>
                        </m:d>
                      </m:e>
                      <m:sub>
                        <m:r>
                          <m:rPr>
                            <m:sty m:val="p"/>
                          </m:rPr>
                          <a:rPr lang="pt-PT" sz="1600" b="0" i="0" smtClean="0">
                            <a:latin typeface="Cambria Math" panose="02040503050406030204" pitchFamily="18" charset="0"/>
                          </a:rPr>
                          <m:t>n</m:t>
                        </m:r>
                      </m:sub>
                    </m:sSub>
                  </m:oMath>
                </a14:m>
                <a:r>
                  <a:rPr lang="en-US" sz="1600" dirty="0">
                    <a:latin typeface="Bahnschrift SemiCondensed" panose="020B0502040204020203" pitchFamily="34" charset="0"/>
                  </a:rPr>
                  <a:t> ;</a:t>
                </a:r>
              </a:p>
              <a:p>
                <a:pPr marL="800100" lvl="1" indent="-342900">
                  <a:lnSpc>
                    <a:spcPct val="200000"/>
                  </a:lnSpc>
                  <a:buFont typeface="Courier New" panose="02070309020205020404" pitchFamily="49" charset="0"/>
                  <a:buChar char="o"/>
                </a:pPr>
                <a:r>
                  <a:rPr lang="en-US" sz="1600" dirty="0">
                    <a:latin typeface="Bahnschrift SemiCondensed" panose="020B0502040204020203" pitchFamily="34" charset="0"/>
                  </a:rPr>
                  <a:t>Density: </a:t>
                </a:r>
                <a14:m>
                  <m:oMath xmlns:m="http://schemas.openxmlformats.org/officeDocument/2006/math">
                    <m:r>
                      <a:rPr lang="en-US" sz="1600" i="1" smtClean="0">
                        <a:latin typeface="Cambria Math" panose="02040503050406030204" pitchFamily="18" charset="0"/>
                        <a:ea typeface="Cambria Math" panose="02040503050406030204" pitchFamily="18" charset="0"/>
                      </a:rPr>
                      <m:t>𝜌</m:t>
                    </m:r>
                    <m:r>
                      <a:rPr lang="pt-PT" sz="1600" b="0" i="1" smtClean="0">
                        <a:latin typeface="Cambria Math" panose="02040503050406030204" pitchFamily="18" charset="0"/>
                        <a:ea typeface="Cambria Math" panose="02040503050406030204" pitchFamily="18" charset="0"/>
                      </a:rPr>
                      <m:t>=1.23 </m:t>
                    </m:r>
                    <m:r>
                      <m:rPr>
                        <m:sty m:val="p"/>
                      </m:rPr>
                      <a:rPr lang="pt-PT" sz="1600" b="0" i="0" smtClean="0">
                        <a:latin typeface="Cambria Math" panose="02040503050406030204" pitchFamily="18" charset="0"/>
                        <a:ea typeface="Cambria Math" panose="02040503050406030204" pitchFamily="18" charset="0"/>
                      </a:rPr>
                      <m:t>g</m:t>
                    </m:r>
                    <m:r>
                      <a:rPr lang="pt-PT" sz="1600" b="0" i="0" smtClean="0">
                        <a:latin typeface="Cambria Math" panose="02040503050406030204" pitchFamily="18" charset="0"/>
                        <a:ea typeface="Cambria Math" panose="02040503050406030204" pitchFamily="18" charset="0"/>
                      </a:rPr>
                      <m:t>/</m:t>
                    </m:r>
                    <m:sSup>
                      <m:sSupPr>
                        <m:ctrlPr>
                          <a:rPr lang="pt-PT" sz="1600" b="0" i="1" smtClean="0">
                            <a:latin typeface="Cambria Math" panose="02040503050406030204" pitchFamily="18" charset="0"/>
                            <a:ea typeface="Cambria Math" panose="02040503050406030204" pitchFamily="18" charset="0"/>
                          </a:rPr>
                        </m:ctrlPr>
                      </m:sSupPr>
                      <m:e>
                        <m:r>
                          <m:rPr>
                            <m:sty m:val="p"/>
                          </m:rPr>
                          <a:rPr lang="pt-PT" sz="1600" b="0" i="0" smtClean="0">
                            <a:latin typeface="Cambria Math" panose="02040503050406030204" pitchFamily="18" charset="0"/>
                            <a:ea typeface="Cambria Math" panose="02040503050406030204" pitchFamily="18" charset="0"/>
                          </a:rPr>
                          <m:t>cm</m:t>
                        </m:r>
                      </m:e>
                      <m:sup>
                        <m:r>
                          <a:rPr lang="pt-PT" sz="1600" b="0" i="0" smtClean="0">
                            <a:latin typeface="Cambria Math" panose="02040503050406030204" pitchFamily="18" charset="0"/>
                            <a:ea typeface="Cambria Math" panose="02040503050406030204" pitchFamily="18" charset="0"/>
                          </a:rPr>
                          <m:t>3</m:t>
                        </m:r>
                      </m:sup>
                    </m:sSup>
                  </m:oMath>
                </a14:m>
                <a:r>
                  <a:rPr lang="en-US" sz="1600" dirty="0">
                    <a:latin typeface="Bahnschrift SemiCondensed" panose="020B0502040204020203" pitchFamily="34" charset="0"/>
                  </a:rPr>
                  <a:t>. </a:t>
                </a:r>
              </a:p>
              <a:p>
                <a:pPr marL="285750" indent="-285750" algn="just">
                  <a:lnSpc>
                    <a:spcPct val="200000"/>
                  </a:lnSpc>
                  <a:buFont typeface="Arial" panose="020B0604020202020204" pitchFamily="34" charset="0"/>
                  <a:buChar char="•"/>
                </a:pPr>
                <a:r>
                  <a:rPr lang="en-US" sz="1600" dirty="0">
                    <a:latin typeface="Bahnschrift SemiCondensed" panose="020B0502040204020203" pitchFamily="34" charset="0"/>
                  </a:rPr>
                  <a:t>The resin was dissolved in </a:t>
                </a:r>
                <a:r>
                  <a:rPr lang="en-US" sz="1600" b="1" dirty="0">
                    <a:latin typeface="Bahnschrift SemiCondensed" panose="020B0502040204020203" pitchFamily="34" charset="0"/>
                  </a:rPr>
                  <a:t>chloroform</a:t>
                </a:r>
                <a:r>
                  <a:rPr lang="en-US" sz="1600" dirty="0">
                    <a:latin typeface="Bahnschrift SemiCondensed" panose="020B0502040204020203" pitchFamily="34" charset="0"/>
                  </a:rPr>
                  <a:t>. </a:t>
                </a:r>
              </a:p>
            </p:txBody>
          </p:sp>
        </mc:Choice>
        <mc:Fallback xmlns="">
          <p:sp>
            <p:nvSpPr>
              <p:cNvPr id="3" name="CaixaDeTexto 2">
                <a:extLst>
                  <a:ext uri="{FF2B5EF4-FFF2-40B4-BE49-F238E27FC236}">
                    <a16:creationId xmlns:a16="http://schemas.microsoft.com/office/drawing/2014/main" id="{756F592D-010A-286B-3210-12B764E41F15}"/>
                  </a:ext>
                </a:extLst>
              </p:cNvPr>
              <p:cNvSpPr txBox="1">
                <a:spLocks noRot="1" noChangeAspect="1" noMove="1" noResize="1" noEditPoints="1" noAdjustHandles="1" noChangeArrowheads="1" noChangeShapeType="1" noTextEdit="1"/>
              </p:cNvSpPr>
              <p:nvPr/>
            </p:nvSpPr>
            <p:spPr>
              <a:xfrm>
                <a:off x="284480" y="1288150"/>
                <a:ext cx="4503830" cy="3465372"/>
              </a:xfrm>
              <a:prstGeom prst="rect">
                <a:avLst/>
              </a:prstGeom>
              <a:blipFill>
                <a:blip r:embed="rId4"/>
                <a:stretch>
                  <a:fillRect l="-542" r="-2033" b="-1230"/>
                </a:stretch>
              </a:blipFill>
            </p:spPr>
            <p:txBody>
              <a:bodyPr/>
              <a:lstStyle/>
              <a:p>
                <a:r>
                  <a:rPr lang="pt-PT">
                    <a:noFill/>
                  </a:rPr>
                  <a:t> </a:t>
                </a:r>
              </a:p>
            </p:txBody>
          </p:sp>
        </mc:Fallback>
      </mc:AlternateContent>
      <p:pic>
        <p:nvPicPr>
          <p:cNvPr id="8" name="Imagem 7">
            <a:extLst>
              <a:ext uri="{FF2B5EF4-FFF2-40B4-BE49-F238E27FC236}">
                <a16:creationId xmlns:a16="http://schemas.microsoft.com/office/drawing/2014/main" id="{757776DE-4DF4-F5D5-86C6-37FB72CCF6D5}"/>
              </a:ext>
            </a:extLst>
          </p:cNvPr>
          <p:cNvPicPr>
            <a:picLocks noChangeAspect="1"/>
          </p:cNvPicPr>
          <p:nvPr/>
        </p:nvPicPr>
        <p:blipFill>
          <a:blip r:embed="rId5">
            <a:extLst>
              <a:ext uri="{28A0092B-C50C-407E-A947-70E740481C1C}">
                <a14:useLocalDpi xmlns:a14="http://schemas.microsoft.com/office/drawing/2010/main" val="0"/>
              </a:ext>
            </a:extLst>
          </a:blip>
          <a:srcRect l="14840" t="14385" r="15629" b="10370"/>
          <a:stretch/>
        </p:blipFill>
        <p:spPr>
          <a:xfrm>
            <a:off x="5566474" y="1527618"/>
            <a:ext cx="2245473" cy="3240000"/>
          </a:xfrm>
          <a:prstGeom prst="rect">
            <a:avLst/>
          </a:prstGeom>
        </p:spPr>
      </p:pic>
      <p:sp>
        <p:nvSpPr>
          <p:cNvPr id="13" name="CaixaDeTexto 12">
            <a:extLst>
              <a:ext uri="{FF2B5EF4-FFF2-40B4-BE49-F238E27FC236}">
                <a16:creationId xmlns:a16="http://schemas.microsoft.com/office/drawing/2014/main" id="{5D72DE99-3E6C-8838-E54E-009A6AF90075}"/>
              </a:ext>
            </a:extLst>
          </p:cNvPr>
          <p:cNvSpPr txBox="1"/>
          <p:nvPr/>
        </p:nvSpPr>
        <p:spPr>
          <a:xfrm>
            <a:off x="5642856" y="4767617"/>
            <a:ext cx="2092708" cy="292388"/>
          </a:xfrm>
          <a:prstGeom prst="rect">
            <a:avLst/>
          </a:prstGeom>
          <a:noFill/>
        </p:spPr>
        <p:txBody>
          <a:bodyPr wrap="square">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Polyvinyl formal resin.</a:t>
            </a:r>
            <a:endParaRPr lang="pt-PT" sz="1300" dirty="0"/>
          </a:p>
        </p:txBody>
      </p:sp>
      <p:pic>
        <p:nvPicPr>
          <p:cNvPr id="15" name="Imagem 14">
            <a:extLst>
              <a:ext uri="{FF2B5EF4-FFF2-40B4-BE49-F238E27FC236}">
                <a16:creationId xmlns:a16="http://schemas.microsoft.com/office/drawing/2014/main" id="{6BAFDA01-5C64-0472-8CE2-FFF3218C5C59}"/>
              </a:ext>
            </a:extLst>
          </p:cNvPr>
          <p:cNvPicPr>
            <a:picLocks noChangeAspect="1"/>
          </p:cNvPicPr>
          <p:nvPr/>
        </p:nvPicPr>
        <p:blipFill>
          <a:blip r:embed="rId6">
            <a:extLst>
              <a:ext uri="{28A0092B-C50C-407E-A947-70E740481C1C}">
                <a14:useLocalDpi xmlns:a14="http://schemas.microsoft.com/office/drawing/2010/main" val="0"/>
              </a:ext>
            </a:extLst>
          </a:blip>
          <a:srcRect l="15376" r="9991"/>
          <a:stretch>
            <a:fillRect/>
          </a:stretch>
        </p:blipFill>
        <p:spPr>
          <a:xfrm>
            <a:off x="10115894" y="1527618"/>
            <a:ext cx="1813588" cy="3240000"/>
          </a:xfrm>
          <a:prstGeom prst="rect">
            <a:avLst/>
          </a:prstGeom>
        </p:spPr>
      </p:pic>
      <p:sp>
        <p:nvSpPr>
          <p:cNvPr id="4" name="CaixaDeTexto 3">
            <a:extLst>
              <a:ext uri="{FF2B5EF4-FFF2-40B4-BE49-F238E27FC236}">
                <a16:creationId xmlns:a16="http://schemas.microsoft.com/office/drawing/2014/main" id="{8731844F-0E1D-8B63-8391-8113B46D760D}"/>
              </a:ext>
            </a:extLst>
          </p:cNvPr>
          <p:cNvSpPr txBox="1"/>
          <p:nvPr/>
        </p:nvSpPr>
        <p:spPr>
          <a:xfrm>
            <a:off x="7917567" y="4767617"/>
            <a:ext cx="2092708" cy="492443"/>
          </a:xfrm>
          <a:prstGeom prst="rect">
            <a:avLst/>
          </a:prstGeom>
          <a:noFill/>
        </p:spPr>
        <p:txBody>
          <a:bodyPr wrap="square">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Dipping glass slide in Formvar solution.</a:t>
            </a:r>
            <a:endParaRPr lang="pt-PT" sz="1300" dirty="0"/>
          </a:p>
        </p:txBody>
      </p:sp>
      <p:sp>
        <p:nvSpPr>
          <p:cNvPr id="6" name="CaixaDeTexto 5">
            <a:extLst>
              <a:ext uri="{FF2B5EF4-FFF2-40B4-BE49-F238E27FC236}">
                <a16:creationId xmlns:a16="http://schemas.microsoft.com/office/drawing/2014/main" id="{F5E21A50-F0E1-E13F-9EF2-52108EE3A0FA}"/>
              </a:ext>
            </a:extLst>
          </p:cNvPr>
          <p:cNvSpPr txBox="1"/>
          <p:nvPr/>
        </p:nvSpPr>
        <p:spPr>
          <a:xfrm>
            <a:off x="10134388" y="4767617"/>
            <a:ext cx="1776599" cy="492443"/>
          </a:xfrm>
          <a:prstGeom prst="rect">
            <a:avLst/>
          </a:prstGeom>
          <a:noFill/>
        </p:spPr>
        <p:txBody>
          <a:bodyPr wrap="square">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Getting a Formvar foil into target frames.</a:t>
            </a:r>
            <a:endParaRPr lang="pt-PT" sz="1300" dirty="0"/>
          </a:p>
        </p:txBody>
      </p:sp>
    </p:spTree>
    <p:extLst>
      <p:ext uri="{BB962C8B-B14F-4D97-AF65-F5344CB8AC3E}">
        <p14:creationId xmlns:p14="http://schemas.microsoft.com/office/powerpoint/2010/main" val="52416713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7A956-83C2-B772-F91B-20DFF73C9A9D}"/>
            </a:ext>
          </a:extLst>
        </p:cNvPr>
        <p:cNvGrpSpPr/>
        <p:nvPr/>
      </p:nvGrpSpPr>
      <p:grpSpPr>
        <a:xfrm>
          <a:off x="0" y="0"/>
          <a:ext cx="0" cy="0"/>
          <a:chOff x="0" y="0"/>
          <a:chExt cx="0" cy="0"/>
        </a:xfrm>
      </p:grpSpPr>
      <p:pic>
        <p:nvPicPr>
          <p:cNvPr id="16" name="Imagem 15">
            <a:extLst>
              <a:ext uri="{FF2B5EF4-FFF2-40B4-BE49-F238E27FC236}">
                <a16:creationId xmlns:a16="http://schemas.microsoft.com/office/drawing/2014/main" id="{97C40E6C-DC4C-1192-0627-633249ECD732}"/>
              </a:ext>
            </a:extLst>
          </p:cNvPr>
          <p:cNvPicPr>
            <a:picLocks noChangeAspect="1"/>
          </p:cNvPicPr>
          <p:nvPr/>
        </p:nvPicPr>
        <p:blipFill>
          <a:blip r:embed="rId3">
            <a:extLst>
              <a:ext uri="{28A0092B-C50C-407E-A947-70E740481C1C}">
                <a14:useLocalDpi xmlns:a14="http://schemas.microsoft.com/office/drawing/2010/main" val="0"/>
              </a:ext>
            </a:extLst>
          </a:blip>
          <a:srcRect t="9788"/>
          <a:stretch>
            <a:fillRect/>
          </a:stretch>
        </p:blipFill>
        <p:spPr>
          <a:xfrm>
            <a:off x="8153400" y="1453048"/>
            <a:ext cx="3816202" cy="4574949"/>
          </a:xfrm>
          <a:prstGeom prst="rect">
            <a:avLst/>
          </a:prstGeom>
        </p:spPr>
      </p:pic>
      <p:sp>
        <p:nvSpPr>
          <p:cNvPr id="2" name="Título 1">
            <a:extLst>
              <a:ext uri="{FF2B5EF4-FFF2-40B4-BE49-F238E27FC236}">
                <a16:creationId xmlns:a16="http://schemas.microsoft.com/office/drawing/2014/main" id="{CFD23D37-B0FA-E237-A3F7-9F69FF5F1878}"/>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Target production – </a:t>
            </a:r>
            <a:r>
              <a:rPr lang="en-GB" sz="3600" b="1" dirty="0">
                <a:latin typeface="Arial Narrow" panose="020B0606020202030204" pitchFamily="34" charset="0"/>
              </a:rPr>
              <a:t>Metal coatings</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D7BB19BB-F459-49C5-3FA3-89FADD86220C}"/>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91159B6E-AE39-90C8-2851-C808669E6116}"/>
              </a:ext>
            </a:extLst>
          </p:cNvPr>
          <p:cNvSpPr>
            <a:spLocks noGrp="1"/>
          </p:cNvSpPr>
          <p:nvPr>
            <p:ph type="dt" sz="half" idx="10"/>
          </p:nvPr>
        </p:nvSpPr>
        <p:spPr>
          <a:xfrm>
            <a:off x="11142" y="6492875"/>
            <a:ext cx="3036857"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7074E04C-5B7F-38E6-53B8-3DC61EF166E3}"/>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B4CB867B-FEEF-2EB4-4FD9-70481B9B8287}"/>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54C81C3C-66E3-1830-D796-9EA035CAD419}"/>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D70C022D-41C1-8E5D-81DD-69C6957E81DF}"/>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5</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C84A76BA-AC7B-47A1-2B54-DF0015F0288F}"/>
              </a:ext>
            </a:extLst>
          </p:cNvPr>
          <p:cNvSpPr txBox="1"/>
          <p:nvPr/>
        </p:nvSpPr>
        <p:spPr>
          <a:xfrm>
            <a:off x="284480" y="1105864"/>
            <a:ext cx="5811520" cy="2258247"/>
          </a:xfrm>
          <a:prstGeom prst="rect">
            <a:avLst/>
          </a:prstGeom>
          <a:noFill/>
        </p:spPr>
        <p:txBody>
          <a:bodyPr wrap="square" rtlCol="0">
            <a:spAutoFit/>
          </a:bodyPr>
          <a:lstStyle/>
          <a:p>
            <a:pPr algn="just">
              <a:lnSpc>
                <a:spcPct val="150000"/>
              </a:lnSpc>
            </a:pPr>
            <a:r>
              <a:rPr lang="en-US" sz="1600" dirty="0">
                <a:latin typeface="Bahnschrift SemiCondensed" panose="020B0502040204020203" pitchFamily="34" charset="0"/>
              </a:rPr>
              <a:t>Thermal vacuum evaporation is targeted for “materials with a melting point </a:t>
            </a:r>
            <a:r>
              <a:rPr lang="en-US" sz="1600" u="sng" dirty="0">
                <a:latin typeface="Bahnschrift SemiCondensed" panose="020B0502040204020203" pitchFamily="34" charset="0"/>
              </a:rPr>
              <a:t>lower than 1850 K</a:t>
            </a:r>
            <a:r>
              <a:rPr lang="en-US" sz="1600" dirty="0">
                <a:latin typeface="Bahnschrift SemiCondensed" panose="020B0502040204020203" pitchFamily="34" charset="0"/>
              </a:rPr>
              <a:t>”. </a:t>
            </a:r>
          </a:p>
          <a:p>
            <a:pPr algn="just">
              <a:lnSpc>
                <a:spcPct val="150000"/>
              </a:lnSpc>
            </a:pPr>
            <a:endParaRPr lang="en-US" sz="1600" dirty="0">
              <a:latin typeface="Bahnschrift SemiCondensed" panose="020B0502040204020203" pitchFamily="34" charset="0"/>
            </a:endParaRPr>
          </a:p>
          <a:p>
            <a:pPr algn="just">
              <a:lnSpc>
                <a:spcPct val="150000"/>
              </a:lnSpc>
            </a:pPr>
            <a:r>
              <a:rPr lang="en-US" sz="1600" dirty="0">
                <a:latin typeface="Bahnschrift SemiCondensed" panose="020B0502040204020203" pitchFamily="34" charset="0"/>
              </a:rPr>
              <a:t>Evaporations were performed under similar conditions: </a:t>
            </a:r>
          </a:p>
          <a:p>
            <a:pPr marL="342900" indent="-342900" algn="just">
              <a:lnSpc>
                <a:spcPct val="150000"/>
              </a:lnSpc>
              <a:buFont typeface="+mj-lt"/>
              <a:buAutoNum type="arabicPeriod"/>
            </a:pPr>
            <a:r>
              <a:rPr lang="en-US" sz="1600" dirty="0">
                <a:latin typeface="Bahnschrift SemiCondensed" panose="020B0502040204020203" pitchFamily="34" charset="0"/>
              </a:rPr>
              <a:t>To </a:t>
            </a:r>
            <a:r>
              <a:rPr lang="en-US" sz="1600" dirty="0" err="1">
                <a:latin typeface="Bahnschrift SemiCondensed" panose="020B0502040204020203" pitchFamily="34" charset="0"/>
              </a:rPr>
              <a:t>characterise</a:t>
            </a:r>
            <a:r>
              <a:rPr lang="en-US" sz="1600" dirty="0">
                <a:latin typeface="Bahnschrift SemiCondensed" panose="020B0502040204020203" pitchFamily="34" charset="0"/>
              </a:rPr>
              <a:t> the coatings;</a:t>
            </a:r>
          </a:p>
          <a:p>
            <a:pPr marL="342900" indent="-342900" algn="just">
              <a:lnSpc>
                <a:spcPct val="150000"/>
              </a:lnSpc>
              <a:buFont typeface="+mj-lt"/>
              <a:buAutoNum type="arabicPeriod"/>
            </a:pPr>
            <a:r>
              <a:rPr lang="en-US" sz="1600" dirty="0">
                <a:latin typeface="Bahnschrift SemiCondensed" panose="020B0502040204020203" pitchFamily="34" charset="0"/>
              </a:rPr>
              <a:t>To test the performance in laser-driven proton acceleration. </a:t>
            </a:r>
          </a:p>
        </p:txBody>
      </p:sp>
      <p:pic>
        <p:nvPicPr>
          <p:cNvPr id="8" name="Imagem 7">
            <a:extLst>
              <a:ext uri="{FF2B5EF4-FFF2-40B4-BE49-F238E27FC236}">
                <a16:creationId xmlns:a16="http://schemas.microsoft.com/office/drawing/2014/main" id="{2F420115-C75C-E241-2AFD-8F31874DDCD9}"/>
              </a:ext>
            </a:extLst>
          </p:cNvPr>
          <p:cNvPicPr>
            <a:picLocks noChangeAspect="1"/>
          </p:cNvPicPr>
          <p:nvPr/>
        </p:nvPicPr>
        <p:blipFill>
          <a:blip r:embed="rId4">
            <a:extLst>
              <a:ext uri="{28A0092B-C50C-407E-A947-70E740481C1C}">
                <a14:useLocalDpi xmlns:a14="http://schemas.microsoft.com/office/drawing/2010/main" val="0"/>
              </a:ext>
            </a:extLst>
          </a:blip>
          <a:srcRect l="12547" r="8519" b="10519"/>
          <a:stretch/>
        </p:blipFill>
        <p:spPr>
          <a:xfrm>
            <a:off x="5384178" y="4210005"/>
            <a:ext cx="1979179" cy="1794930"/>
          </a:xfrm>
          <a:prstGeom prst="rect">
            <a:avLst/>
          </a:prstGeom>
          <a:ln w="38100">
            <a:solidFill>
              <a:srgbClr val="FF0000"/>
            </a:solidFill>
          </a:ln>
        </p:spPr>
      </p:pic>
      <p:sp>
        <p:nvSpPr>
          <p:cNvPr id="142" name="Retângulo 141">
            <a:extLst>
              <a:ext uri="{FF2B5EF4-FFF2-40B4-BE49-F238E27FC236}">
                <a16:creationId xmlns:a16="http://schemas.microsoft.com/office/drawing/2014/main" id="{1085525B-C21F-97F4-487A-5AA2B78BE116}"/>
              </a:ext>
            </a:extLst>
          </p:cNvPr>
          <p:cNvSpPr/>
          <p:nvPr/>
        </p:nvSpPr>
        <p:spPr>
          <a:xfrm>
            <a:off x="9854184" y="4023592"/>
            <a:ext cx="629920" cy="6183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43" name="Conexão: Ângulo Reto 142">
            <a:extLst>
              <a:ext uri="{FF2B5EF4-FFF2-40B4-BE49-F238E27FC236}">
                <a16:creationId xmlns:a16="http://schemas.microsoft.com/office/drawing/2014/main" id="{8588FC44-C280-9588-E882-A4E81C802348}"/>
              </a:ext>
            </a:extLst>
          </p:cNvPr>
          <p:cNvCxnSpPr>
            <a:cxnSpLocks/>
            <a:stCxn id="142" idx="2"/>
          </p:cNvCxnSpPr>
          <p:nvPr/>
        </p:nvCxnSpPr>
        <p:spPr>
          <a:xfrm rot="5400000">
            <a:off x="8655211" y="3592876"/>
            <a:ext cx="464877" cy="2562990"/>
          </a:xfrm>
          <a:prstGeom prst="bentConnector2">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4" name="CaixaDeTexto 143">
            <a:extLst>
              <a:ext uri="{FF2B5EF4-FFF2-40B4-BE49-F238E27FC236}">
                <a16:creationId xmlns:a16="http://schemas.microsoft.com/office/drawing/2014/main" id="{75674388-FA70-EDE5-41F8-FAAEB1824A7F}"/>
              </a:ext>
            </a:extLst>
          </p:cNvPr>
          <p:cNvSpPr txBox="1"/>
          <p:nvPr/>
        </p:nvSpPr>
        <p:spPr>
          <a:xfrm>
            <a:off x="4544358" y="6035722"/>
            <a:ext cx="3658818" cy="307777"/>
          </a:xfrm>
          <a:prstGeom prst="rect">
            <a:avLst/>
          </a:prstGeom>
          <a:noFill/>
        </p:spPr>
        <p:txBody>
          <a:bodyPr wrap="square">
            <a:spAutoFit/>
          </a:bodyPr>
          <a:lstStyle/>
          <a:p>
            <a:pPr algn="ctr"/>
            <a:r>
              <a:rPr lang="en-GB" sz="1400" dirty="0">
                <a:latin typeface="Calibri Light" panose="020F0302020204030204" pitchFamily="34" charset="0"/>
                <a:ea typeface="Calibri Light" panose="020F0302020204030204" pitchFamily="34" charset="0"/>
                <a:cs typeface="Calibri Light" panose="020F0302020204030204" pitchFamily="34" charset="0"/>
              </a:rPr>
              <a:t>Boat heating-up during evaporation.</a:t>
            </a:r>
            <a:endParaRPr lang="pt-PT" sz="1400" dirty="0"/>
          </a:p>
        </p:txBody>
      </p:sp>
      <p:pic>
        <p:nvPicPr>
          <p:cNvPr id="5" name="Imagem 4">
            <a:extLst>
              <a:ext uri="{FF2B5EF4-FFF2-40B4-BE49-F238E27FC236}">
                <a16:creationId xmlns:a16="http://schemas.microsoft.com/office/drawing/2014/main" id="{CD7C0F0D-CD32-B4DC-B992-926B2A8A5A8C}"/>
              </a:ext>
            </a:extLst>
          </p:cNvPr>
          <p:cNvPicPr>
            <a:picLocks noChangeAspect="1"/>
          </p:cNvPicPr>
          <p:nvPr/>
        </p:nvPicPr>
        <p:blipFill>
          <a:blip r:embed="rId5">
            <a:extLst>
              <a:ext uri="{28A0092B-C50C-407E-A947-70E740481C1C}">
                <a14:useLocalDpi xmlns:a14="http://schemas.microsoft.com/office/drawing/2010/main" val="0"/>
              </a:ext>
            </a:extLst>
          </a:blip>
          <a:srcRect l="18561" t="1855" b="21519"/>
          <a:stretch/>
        </p:blipFill>
        <p:spPr>
          <a:xfrm>
            <a:off x="698811" y="3829894"/>
            <a:ext cx="3398928" cy="2398508"/>
          </a:xfrm>
          <a:prstGeom prst="rect">
            <a:avLst/>
          </a:prstGeom>
          <a:ln w="19050">
            <a:solidFill>
              <a:schemeClr val="tx1"/>
            </a:solidFill>
          </a:ln>
        </p:spPr>
      </p:pic>
      <p:sp>
        <p:nvSpPr>
          <p:cNvPr id="10" name="CaixaDeTexto 9">
            <a:extLst>
              <a:ext uri="{FF2B5EF4-FFF2-40B4-BE49-F238E27FC236}">
                <a16:creationId xmlns:a16="http://schemas.microsoft.com/office/drawing/2014/main" id="{DDF903B3-1652-6731-B45F-A66ECB18A72A}"/>
              </a:ext>
            </a:extLst>
          </p:cNvPr>
          <p:cNvSpPr txBox="1"/>
          <p:nvPr/>
        </p:nvSpPr>
        <p:spPr>
          <a:xfrm>
            <a:off x="698811" y="6215709"/>
            <a:ext cx="3398928" cy="307777"/>
          </a:xfrm>
          <a:prstGeom prst="rect">
            <a:avLst/>
          </a:prstGeom>
          <a:noFill/>
        </p:spPr>
        <p:txBody>
          <a:bodyPr wrap="square">
            <a:spAutoFit/>
          </a:bodyPr>
          <a:lstStyle/>
          <a:p>
            <a:pPr algn="ctr"/>
            <a:r>
              <a:rPr lang="en-GB" sz="1400" dirty="0">
                <a:latin typeface="Calibri Light" panose="020F0302020204030204" pitchFamily="34" charset="0"/>
                <a:ea typeface="Calibri Light" panose="020F0302020204030204" pitchFamily="34" charset="0"/>
                <a:cs typeface="Calibri Light" panose="020F0302020204030204" pitchFamily="34" charset="0"/>
              </a:rPr>
              <a:t>Top-view of the support for the glass slides.</a:t>
            </a:r>
            <a:endParaRPr lang="pt-PT" sz="1400" dirty="0"/>
          </a:p>
        </p:txBody>
      </p:sp>
      <p:grpSp>
        <p:nvGrpSpPr>
          <p:cNvPr id="14" name="Agrupar 13">
            <a:extLst>
              <a:ext uri="{FF2B5EF4-FFF2-40B4-BE49-F238E27FC236}">
                <a16:creationId xmlns:a16="http://schemas.microsoft.com/office/drawing/2014/main" id="{E650DF38-1CBC-1D50-D4D4-CFFE321F618F}"/>
              </a:ext>
            </a:extLst>
          </p:cNvPr>
          <p:cNvGrpSpPr/>
          <p:nvPr/>
        </p:nvGrpSpPr>
        <p:grpSpPr>
          <a:xfrm>
            <a:off x="7736490" y="986615"/>
            <a:ext cx="1407160" cy="932865"/>
            <a:chOff x="7747000" y="986616"/>
            <a:chExt cx="1407160" cy="932865"/>
          </a:xfrm>
        </p:grpSpPr>
        <p:sp>
          <p:nvSpPr>
            <p:cNvPr id="13" name="Retângulo 12">
              <a:extLst>
                <a:ext uri="{FF2B5EF4-FFF2-40B4-BE49-F238E27FC236}">
                  <a16:creationId xmlns:a16="http://schemas.microsoft.com/office/drawing/2014/main" id="{E967698C-158A-D3F7-15B1-663F3135C505}"/>
                </a:ext>
              </a:extLst>
            </p:cNvPr>
            <p:cNvSpPr/>
            <p:nvPr/>
          </p:nvSpPr>
          <p:spPr>
            <a:xfrm>
              <a:off x="7747000" y="986616"/>
              <a:ext cx="1407160" cy="93286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7" name="Imagem 6" descr="Uma imagem com captura de ecrã, preto&#10;&#10;Descrição gerada automaticamente">
              <a:extLst>
                <a:ext uri="{FF2B5EF4-FFF2-40B4-BE49-F238E27FC236}">
                  <a16:creationId xmlns:a16="http://schemas.microsoft.com/office/drawing/2014/main" id="{7A0CA00D-564A-5C45-FBEF-94A42BF43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2024" y="1006929"/>
              <a:ext cx="1317113" cy="892238"/>
            </a:xfrm>
            <a:prstGeom prst="rect">
              <a:avLst/>
            </a:prstGeom>
          </p:spPr>
        </p:pic>
      </p:grpSp>
      <p:sp>
        <p:nvSpPr>
          <p:cNvPr id="12" name="CaixaDeTexto 11">
            <a:extLst>
              <a:ext uri="{FF2B5EF4-FFF2-40B4-BE49-F238E27FC236}">
                <a16:creationId xmlns:a16="http://schemas.microsoft.com/office/drawing/2014/main" id="{B8C42D5B-C9FA-6777-55C0-12410B1D5AA5}"/>
              </a:ext>
            </a:extLst>
          </p:cNvPr>
          <p:cNvSpPr txBox="1"/>
          <p:nvPr/>
        </p:nvSpPr>
        <p:spPr>
          <a:xfrm>
            <a:off x="8153400" y="6004736"/>
            <a:ext cx="3863329" cy="553998"/>
          </a:xfrm>
          <a:prstGeom prst="rect">
            <a:avLst/>
          </a:prstGeom>
          <a:noFill/>
        </p:spPr>
        <p:txBody>
          <a:bodyPr wrap="square">
            <a:spAutoFit/>
          </a:bodyPr>
          <a:lstStyle/>
          <a:p>
            <a:pPr algn="ctr"/>
            <a:r>
              <a:rPr lang="en-GB" sz="1500" dirty="0">
                <a:latin typeface="Calibri Light" panose="020F0302020204030204" pitchFamily="34" charset="0"/>
                <a:ea typeface="Calibri Light" panose="020F0302020204030204" pitchFamily="34" charset="0"/>
                <a:cs typeface="Calibri Light" panose="020F0302020204030204" pitchFamily="34" charset="0"/>
              </a:rPr>
              <a:t>Evaporation facility at the</a:t>
            </a:r>
          </a:p>
          <a:p>
            <a:pPr algn="ctr"/>
            <a:r>
              <a:rPr lang="en-GB" sz="1500" b="1" dirty="0">
                <a:latin typeface="Calibri Light" panose="020F0302020204030204" pitchFamily="34" charset="0"/>
                <a:ea typeface="Calibri Light" panose="020F0302020204030204" pitchFamily="34" charset="0"/>
                <a:cs typeface="Calibri Light" panose="020F0302020204030204" pitchFamily="34" charset="0"/>
              </a:rPr>
              <a:t>Target Design Laboratory.</a:t>
            </a:r>
            <a:endParaRPr lang="pt-PT" sz="1500" b="1" dirty="0"/>
          </a:p>
        </p:txBody>
      </p:sp>
      <p:sp>
        <p:nvSpPr>
          <p:cNvPr id="27" name="Seta: Para Baixo 26">
            <a:extLst>
              <a:ext uri="{FF2B5EF4-FFF2-40B4-BE49-F238E27FC236}">
                <a16:creationId xmlns:a16="http://schemas.microsoft.com/office/drawing/2014/main" id="{9509CCE4-A4DE-9A34-37CF-9089D8032A92}"/>
              </a:ext>
            </a:extLst>
          </p:cNvPr>
          <p:cNvSpPr/>
          <p:nvPr/>
        </p:nvSpPr>
        <p:spPr>
          <a:xfrm rot="5400000">
            <a:off x="4469927" y="4757934"/>
            <a:ext cx="510533" cy="697751"/>
          </a:xfrm>
          <a:prstGeom prst="downArrow">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CaixaDeTexto 14">
            <a:extLst>
              <a:ext uri="{FF2B5EF4-FFF2-40B4-BE49-F238E27FC236}">
                <a16:creationId xmlns:a16="http://schemas.microsoft.com/office/drawing/2014/main" id="{F1CE4FCB-0C3F-F8ED-F7AE-A6B69A8D0498}"/>
              </a:ext>
            </a:extLst>
          </p:cNvPr>
          <p:cNvSpPr txBox="1"/>
          <p:nvPr/>
        </p:nvSpPr>
        <p:spPr>
          <a:xfrm>
            <a:off x="3323902" y="1866971"/>
            <a:ext cx="3369761" cy="307777"/>
          </a:xfrm>
          <a:prstGeom prst="rect">
            <a:avLst/>
          </a:prstGeom>
          <a:noFill/>
        </p:spPr>
        <p:txBody>
          <a:bodyPr wrap="square">
            <a:spAutoFit/>
          </a:bodyPr>
          <a:lstStyle/>
          <a:p>
            <a:pPr algn="ctr"/>
            <a:r>
              <a:rPr lang="en-US" sz="1400" i="1" dirty="0">
                <a:latin typeface="Bahnschrift SemiCondensed" panose="020B0502040204020203" pitchFamily="34" charset="0"/>
              </a:rPr>
              <a:t>A. Stolarz, J </a:t>
            </a:r>
            <a:r>
              <a:rPr lang="en-US" sz="1400" i="1" dirty="0" err="1">
                <a:latin typeface="Bahnschrift SemiCondensed" panose="020B0502040204020203" pitchFamily="34" charset="0"/>
              </a:rPr>
              <a:t>Radioanal</a:t>
            </a:r>
            <a:r>
              <a:rPr lang="en-US" sz="1400" i="1" dirty="0">
                <a:latin typeface="Bahnschrift SemiCondensed" panose="020B0502040204020203" pitchFamily="34" charset="0"/>
              </a:rPr>
              <a:t> </a:t>
            </a:r>
            <a:r>
              <a:rPr lang="en-US" sz="1400" i="1" dirty="0" err="1">
                <a:latin typeface="Bahnschrift SemiCondensed" panose="020B0502040204020203" pitchFamily="34" charset="0"/>
              </a:rPr>
              <a:t>Nucl</a:t>
            </a:r>
            <a:r>
              <a:rPr lang="en-US" sz="1400" i="1" dirty="0">
                <a:latin typeface="Bahnschrift SemiCondensed" panose="020B0502040204020203" pitchFamily="34" charset="0"/>
              </a:rPr>
              <a:t> Chem 299, (2014) </a:t>
            </a:r>
            <a:endParaRPr lang="pt-PT" sz="1400" dirty="0"/>
          </a:p>
        </p:txBody>
      </p:sp>
      <p:cxnSp>
        <p:nvCxnSpPr>
          <p:cNvPr id="18" name="Conexão reta unidirecional 17">
            <a:extLst>
              <a:ext uri="{FF2B5EF4-FFF2-40B4-BE49-F238E27FC236}">
                <a16:creationId xmlns:a16="http://schemas.microsoft.com/office/drawing/2014/main" id="{5ECBCC1F-36C7-94E3-9E1B-AA477F6FE338}"/>
              </a:ext>
            </a:extLst>
          </p:cNvPr>
          <p:cNvCxnSpPr>
            <a:cxnSpLocks/>
          </p:cNvCxnSpPr>
          <p:nvPr/>
        </p:nvCxnSpPr>
        <p:spPr>
          <a:xfrm rot="5400000">
            <a:off x="4792782" y="1697959"/>
            <a:ext cx="432000" cy="0"/>
          </a:xfrm>
          <a:prstGeom prst="straightConnector1">
            <a:avLst/>
          </a:prstGeom>
          <a:ln>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70211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C3397-D68B-097C-7327-6D3F1DB1516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6A3D11D-169C-FB94-4483-95BA4965398A}"/>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Target characterisation</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A890891B-BCDF-A706-82F3-301B43F4DD1C}"/>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C1493C41-5D5F-70D4-9490-C2C9063ABEB7}"/>
              </a:ext>
            </a:extLst>
          </p:cNvPr>
          <p:cNvSpPr>
            <a:spLocks noGrp="1"/>
          </p:cNvSpPr>
          <p:nvPr>
            <p:ph type="dt" sz="half" idx="10"/>
          </p:nvPr>
        </p:nvSpPr>
        <p:spPr>
          <a:xfrm>
            <a:off x="11142" y="6492875"/>
            <a:ext cx="2663231"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A59D583A-5623-32EE-EC95-C3CA81D9E777}"/>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E74C95D2-3F11-93C9-0881-5D118BF4B8B7}"/>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F1F80958-9BEF-2C65-5215-80D4CA4811C4}"/>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25D8F548-4FAE-31DA-34E3-1E087855C07D}"/>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6</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ítulo 1">
            <a:extLst>
              <a:ext uri="{FF2B5EF4-FFF2-40B4-BE49-F238E27FC236}">
                <a16:creationId xmlns:a16="http://schemas.microsoft.com/office/drawing/2014/main" id="{F127369E-C043-37A3-2EA9-1A0E0F26A9B7}"/>
              </a:ext>
            </a:extLst>
          </p:cNvPr>
          <p:cNvSpPr txBox="1">
            <a:spLocks/>
          </p:cNvSpPr>
          <p:nvPr/>
        </p:nvSpPr>
        <p:spPr>
          <a:xfrm>
            <a:off x="815495" y="3504584"/>
            <a:ext cx="3272445" cy="11836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PT" sz="2400" dirty="0" err="1">
                <a:latin typeface="Bahnschrift SemiBold" panose="020B0502040204020203" pitchFamily="34" charset="0"/>
              </a:rPr>
              <a:t>Alpha</a:t>
            </a:r>
            <a:r>
              <a:rPr lang="pt-PT" sz="2400" dirty="0">
                <a:latin typeface="Bahnschrift SemiBold" panose="020B0502040204020203" pitchFamily="34" charset="0"/>
              </a:rPr>
              <a:t> </a:t>
            </a:r>
            <a:r>
              <a:rPr lang="pt-PT" sz="2400" dirty="0" err="1">
                <a:latin typeface="Bahnschrift SemiBold" panose="020B0502040204020203" pitchFamily="34" charset="0"/>
              </a:rPr>
              <a:t>Energy</a:t>
            </a:r>
            <a:r>
              <a:rPr lang="pt-PT" sz="2400" dirty="0">
                <a:latin typeface="Bahnschrift SemiBold" panose="020B0502040204020203" pitchFamily="34" charset="0"/>
              </a:rPr>
              <a:t> </a:t>
            </a:r>
            <a:r>
              <a:rPr lang="pt-PT" sz="2400" dirty="0" err="1">
                <a:latin typeface="Bahnschrift SemiBold" panose="020B0502040204020203" pitchFamily="34" charset="0"/>
              </a:rPr>
              <a:t>Loss</a:t>
            </a:r>
            <a:r>
              <a:rPr lang="pt-PT" sz="2400" dirty="0">
                <a:latin typeface="Bahnschrift SemiBold" panose="020B0502040204020203" pitchFamily="34" charset="0"/>
              </a:rPr>
              <a:t> </a:t>
            </a:r>
            <a:r>
              <a:rPr lang="pt-PT" sz="2400" dirty="0" err="1">
                <a:latin typeface="Bahnschrift SemiBold" panose="020B0502040204020203" pitchFamily="34" charset="0"/>
              </a:rPr>
              <a:t>technique</a:t>
            </a:r>
            <a:endParaRPr lang="pt-PT" sz="2400" dirty="0">
              <a:latin typeface="Bahnschrift SemiBold" panose="020B0502040204020203" pitchFamily="34" charset="0"/>
            </a:endParaRPr>
          </a:p>
        </p:txBody>
      </p:sp>
      <p:sp>
        <p:nvSpPr>
          <p:cNvPr id="6" name="Seta: Para Baixo 5">
            <a:extLst>
              <a:ext uri="{FF2B5EF4-FFF2-40B4-BE49-F238E27FC236}">
                <a16:creationId xmlns:a16="http://schemas.microsoft.com/office/drawing/2014/main" id="{4078F193-FEBD-321D-5BDC-3C16F8BF80A6}"/>
              </a:ext>
            </a:extLst>
          </p:cNvPr>
          <p:cNvSpPr/>
          <p:nvPr/>
        </p:nvSpPr>
        <p:spPr>
          <a:xfrm>
            <a:off x="2073975" y="4711198"/>
            <a:ext cx="755487" cy="1032532"/>
          </a:xfrm>
          <a:prstGeom prst="downArrow">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CaixaDeTexto 7">
            <a:extLst>
              <a:ext uri="{FF2B5EF4-FFF2-40B4-BE49-F238E27FC236}">
                <a16:creationId xmlns:a16="http://schemas.microsoft.com/office/drawing/2014/main" id="{5EBA5F2E-F832-BFB8-B40A-B6F96A440FB4}"/>
              </a:ext>
            </a:extLst>
          </p:cNvPr>
          <p:cNvSpPr txBox="1"/>
          <p:nvPr/>
        </p:nvSpPr>
        <p:spPr>
          <a:xfrm>
            <a:off x="1438893" y="5894891"/>
            <a:ext cx="2025650" cy="492443"/>
          </a:xfrm>
          <a:prstGeom prst="rect">
            <a:avLst/>
          </a:prstGeom>
          <a:noFill/>
        </p:spPr>
        <p:txBody>
          <a:bodyPr wrap="square">
            <a:spAutoFit/>
          </a:bodyPr>
          <a:lstStyle/>
          <a:p>
            <a:pPr algn="ctr"/>
            <a:r>
              <a:rPr lang="en-GB" sz="2600" dirty="0">
                <a:latin typeface="Bahnschrift SemiCondensed" panose="020B0502040204020203" pitchFamily="34" charset="0"/>
              </a:rPr>
              <a:t>Formvar foils</a:t>
            </a:r>
            <a:endParaRPr lang="pt-PT" sz="2600" dirty="0"/>
          </a:p>
        </p:txBody>
      </p:sp>
      <p:sp>
        <p:nvSpPr>
          <p:cNvPr id="11" name="Título 1">
            <a:extLst>
              <a:ext uri="{FF2B5EF4-FFF2-40B4-BE49-F238E27FC236}">
                <a16:creationId xmlns:a16="http://schemas.microsoft.com/office/drawing/2014/main" id="{A71BED89-0C83-682E-57B6-BB38222CE830}"/>
              </a:ext>
            </a:extLst>
          </p:cNvPr>
          <p:cNvSpPr txBox="1">
            <a:spLocks/>
          </p:cNvSpPr>
          <p:nvPr/>
        </p:nvSpPr>
        <p:spPr>
          <a:xfrm>
            <a:off x="5074920" y="3353833"/>
            <a:ext cx="3832111" cy="13985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PT" sz="2400" dirty="0">
                <a:latin typeface="Bahnschrift SemiBold" panose="020B0502040204020203" pitchFamily="34" charset="0"/>
              </a:rPr>
              <a:t>Rutherford </a:t>
            </a:r>
            <a:r>
              <a:rPr lang="pt-PT" sz="2400" dirty="0" err="1">
                <a:latin typeface="Bahnschrift SemiBold" panose="020B0502040204020203" pitchFamily="34" charset="0"/>
              </a:rPr>
              <a:t>Backscattering</a:t>
            </a:r>
            <a:r>
              <a:rPr lang="pt-PT" sz="2400" dirty="0">
                <a:latin typeface="Bahnschrift SemiBold" panose="020B0502040204020203" pitchFamily="34" charset="0"/>
              </a:rPr>
              <a:t> </a:t>
            </a:r>
            <a:r>
              <a:rPr lang="pt-PT" sz="2400" dirty="0" err="1">
                <a:latin typeface="Bahnschrift SemiBold" panose="020B0502040204020203" pitchFamily="34" charset="0"/>
              </a:rPr>
              <a:t>Spectrometry</a:t>
            </a:r>
            <a:r>
              <a:rPr lang="pt-PT" sz="2400" dirty="0">
                <a:latin typeface="Bahnschrift SemiBold" panose="020B0502040204020203" pitchFamily="34" charset="0"/>
              </a:rPr>
              <a:t> </a:t>
            </a:r>
            <a:r>
              <a:rPr lang="pt-PT" sz="2400" dirty="0" err="1">
                <a:latin typeface="Bahnschrift SemiBold" panose="020B0502040204020203" pitchFamily="34" charset="0"/>
              </a:rPr>
              <a:t>technique</a:t>
            </a:r>
            <a:endParaRPr lang="pt-PT" sz="2800" dirty="0">
              <a:latin typeface="Bahnschrift SemiBold" panose="020B0502040204020203" pitchFamily="34" charset="0"/>
            </a:endParaRPr>
          </a:p>
        </p:txBody>
      </p:sp>
      <p:sp>
        <p:nvSpPr>
          <p:cNvPr id="12" name="Seta: Para Baixo 11">
            <a:extLst>
              <a:ext uri="{FF2B5EF4-FFF2-40B4-BE49-F238E27FC236}">
                <a16:creationId xmlns:a16="http://schemas.microsoft.com/office/drawing/2014/main" id="{C57EC9F4-B938-3D02-7B7F-BBD809A0F1A6}"/>
              </a:ext>
            </a:extLst>
          </p:cNvPr>
          <p:cNvSpPr/>
          <p:nvPr/>
        </p:nvSpPr>
        <p:spPr>
          <a:xfrm rot="19578490">
            <a:off x="7756665" y="4628226"/>
            <a:ext cx="755487" cy="1032532"/>
          </a:xfrm>
          <a:prstGeom prst="downArrow">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CaixaDeTexto 12">
            <a:extLst>
              <a:ext uri="{FF2B5EF4-FFF2-40B4-BE49-F238E27FC236}">
                <a16:creationId xmlns:a16="http://schemas.microsoft.com/office/drawing/2014/main" id="{32285F17-A608-8D2C-B2D1-C5A3EE657956}"/>
              </a:ext>
            </a:extLst>
          </p:cNvPr>
          <p:cNvSpPr txBox="1"/>
          <p:nvPr/>
        </p:nvSpPr>
        <p:spPr>
          <a:xfrm>
            <a:off x="7950795" y="5895302"/>
            <a:ext cx="2197158" cy="492443"/>
          </a:xfrm>
          <a:prstGeom prst="rect">
            <a:avLst/>
          </a:prstGeom>
          <a:noFill/>
        </p:spPr>
        <p:txBody>
          <a:bodyPr wrap="square">
            <a:spAutoFit/>
          </a:bodyPr>
          <a:lstStyle/>
          <a:p>
            <a:pPr algn="ctr"/>
            <a:r>
              <a:rPr lang="en-GB" sz="2600" dirty="0">
                <a:latin typeface="Bahnschrift SemiCondensed" panose="020B0502040204020203" pitchFamily="34" charset="0"/>
              </a:rPr>
              <a:t>Metal-coatings</a:t>
            </a:r>
            <a:endParaRPr lang="pt-PT" sz="2600" dirty="0"/>
          </a:p>
        </p:txBody>
      </p:sp>
      <p:sp>
        <p:nvSpPr>
          <p:cNvPr id="14" name="Seta: Para Baixo 13">
            <a:extLst>
              <a:ext uri="{FF2B5EF4-FFF2-40B4-BE49-F238E27FC236}">
                <a16:creationId xmlns:a16="http://schemas.microsoft.com/office/drawing/2014/main" id="{2A39C202-37A3-58A2-6CDD-FFDB140A9E2E}"/>
              </a:ext>
            </a:extLst>
          </p:cNvPr>
          <p:cNvSpPr/>
          <p:nvPr/>
        </p:nvSpPr>
        <p:spPr>
          <a:xfrm rot="2021510" flipH="1">
            <a:off x="9770210" y="4628226"/>
            <a:ext cx="755487" cy="1032532"/>
          </a:xfrm>
          <a:prstGeom prst="downArrow">
            <a:avLst/>
          </a:prstGeom>
          <a:solidFill>
            <a:srgbClr val="FF434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Título 1">
            <a:extLst>
              <a:ext uri="{FF2B5EF4-FFF2-40B4-BE49-F238E27FC236}">
                <a16:creationId xmlns:a16="http://schemas.microsoft.com/office/drawing/2014/main" id="{C46779BD-8DCE-94A4-F0FF-F46D20C8F0BA}"/>
              </a:ext>
            </a:extLst>
          </p:cNvPr>
          <p:cNvSpPr txBox="1">
            <a:spLocks/>
          </p:cNvSpPr>
          <p:nvPr/>
        </p:nvSpPr>
        <p:spPr>
          <a:xfrm>
            <a:off x="9258300" y="3639127"/>
            <a:ext cx="2966896" cy="82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PT" sz="2400" dirty="0">
                <a:latin typeface="Bahnschrift SemiBold" panose="020B0502040204020203" pitchFamily="34" charset="0"/>
              </a:rPr>
              <a:t>X-</a:t>
            </a:r>
            <a:r>
              <a:rPr lang="pt-PT" sz="2400" dirty="0" err="1">
                <a:latin typeface="Bahnschrift SemiBold" panose="020B0502040204020203" pitchFamily="34" charset="0"/>
              </a:rPr>
              <a:t>Ray</a:t>
            </a:r>
            <a:r>
              <a:rPr lang="pt-PT" sz="2400" dirty="0">
                <a:latin typeface="Bahnschrift SemiBold" panose="020B0502040204020203" pitchFamily="34" charset="0"/>
              </a:rPr>
              <a:t> </a:t>
            </a:r>
            <a:r>
              <a:rPr lang="pt-PT" sz="2400" dirty="0" err="1">
                <a:latin typeface="Bahnschrift SemiBold" panose="020B0502040204020203" pitchFamily="34" charset="0"/>
              </a:rPr>
              <a:t>Attenuation</a:t>
            </a:r>
            <a:r>
              <a:rPr lang="pt-PT" sz="2400" dirty="0">
                <a:latin typeface="Bahnschrift SemiBold" panose="020B0502040204020203" pitchFamily="34" charset="0"/>
              </a:rPr>
              <a:t> </a:t>
            </a:r>
            <a:r>
              <a:rPr lang="pt-PT" sz="2400" dirty="0" err="1">
                <a:latin typeface="Bahnschrift SemiBold" panose="020B0502040204020203" pitchFamily="34" charset="0"/>
              </a:rPr>
              <a:t>technique</a:t>
            </a:r>
            <a:endParaRPr lang="pt-PT" sz="2400" dirty="0">
              <a:latin typeface="Bahnschrift SemiBold" panose="020B0502040204020203" pitchFamily="34" charset="0"/>
            </a:endParaRPr>
          </a:p>
        </p:txBody>
      </p:sp>
      <p:pic>
        <p:nvPicPr>
          <p:cNvPr id="4" name="Imagem 3">
            <a:extLst>
              <a:ext uri="{FF2B5EF4-FFF2-40B4-BE49-F238E27FC236}">
                <a16:creationId xmlns:a16="http://schemas.microsoft.com/office/drawing/2014/main" id="{6CE388DC-F753-70D5-7EC9-036D50E8897E}"/>
              </a:ext>
            </a:extLst>
          </p:cNvPr>
          <p:cNvPicPr>
            <a:picLocks noChangeAspect="1"/>
          </p:cNvPicPr>
          <p:nvPr/>
        </p:nvPicPr>
        <p:blipFill>
          <a:blip r:embed="rId3">
            <a:extLst>
              <a:ext uri="{28A0092B-C50C-407E-A947-70E740481C1C}">
                <a14:useLocalDpi xmlns:a14="http://schemas.microsoft.com/office/drawing/2010/main" val="0"/>
              </a:ext>
            </a:extLst>
          </a:blip>
          <a:srcRect l="292" t="39990" r="17588" b="8335"/>
          <a:stretch>
            <a:fillRect/>
          </a:stretch>
        </p:blipFill>
        <p:spPr>
          <a:xfrm>
            <a:off x="5811001" y="1509880"/>
            <a:ext cx="2359947" cy="1980000"/>
          </a:xfrm>
          <a:prstGeom prst="rect">
            <a:avLst/>
          </a:prstGeom>
        </p:spPr>
      </p:pic>
      <p:pic>
        <p:nvPicPr>
          <p:cNvPr id="7" name="Imagem 6">
            <a:extLst>
              <a:ext uri="{FF2B5EF4-FFF2-40B4-BE49-F238E27FC236}">
                <a16:creationId xmlns:a16="http://schemas.microsoft.com/office/drawing/2014/main" id="{4561065C-B7C9-EF45-6AF7-06A3C031F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4248" y="1509880"/>
            <a:ext cx="2475000" cy="1980000"/>
          </a:xfrm>
          <a:prstGeom prst="rect">
            <a:avLst/>
          </a:prstGeom>
        </p:spPr>
      </p:pic>
      <p:pic>
        <p:nvPicPr>
          <p:cNvPr id="16" name="Imagem 15">
            <a:extLst>
              <a:ext uri="{FF2B5EF4-FFF2-40B4-BE49-F238E27FC236}">
                <a16:creationId xmlns:a16="http://schemas.microsoft.com/office/drawing/2014/main" id="{A9C1482E-CC61-9FC1-4C53-2714CE4B39D5}"/>
              </a:ext>
            </a:extLst>
          </p:cNvPr>
          <p:cNvPicPr>
            <a:picLocks noChangeAspect="1"/>
          </p:cNvPicPr>
          <p:nvPr/>
        </p:nvPicPr>
        <p:blipFill>
          <a:blip r:embed="rId5">
            <a:extLst>
              <a:ext uri="{28A0092B-C50C-407E-A947-70E740481C1C}">
                <a14:useLocalDpi xmlns:a14="http://schemas.microsoft.com/office/drawing/2010/main" val="0"/>
              </a:ext>
            </a:extLst>
          </a:blip>
          <a:srcRect t="25950" b="8387"/>
          <a:stretch>
            <a:fillRect/>
          </a:stretch>
        </p:blipFill>
        <p:spPr>
          <a:xfrm>
            <a:off x="1320944" y="1509880"/>
            <a:ext cx="2261545" cy="1980000"/>
          </a:xfrm>
          <a:prstGeom prst="rect">
            <a:avLst/>
          </a:prstGeom>
        </p:spPr>
      </p:pic>
    </p:spTree>
    <p:extLst>
      <p:ext uri="{BB962C8B-B14F-4D97-AF65-F5344CB8AC3E}">
        <p14:creationId xmlns:p14="http://schemas.microsoft.com/office/powerpoint/2010/main" val="373862429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6A58D-A912-CD91-6877-96787E87717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4D335F6-6838-BF30-468C-B5A10D41B3ED}"/>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Formvar foil characterisation</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C156C8E4-10A4-5860-70FA-BCF29C4A2E88}"/>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761F1240-01CF-ACF9-A558-EFFF7BF9EC57}"/>
              </a:ext>
            </a:extLst>
          </p:cNvPr>
          <p:cNvSpPr>
            <a:spLocks noGrp="1"/>
          </p:cNvSpPr>
          <p:nvPr>
            <p:ph type="dt" sz="half" idx="10"/>
          </p:nvPr>
        </p:nvSpPr>
        <p:spPr>
          <a:xfrm>
            <a:off x="11142" y="6492875"/>
            <a:ext cx="2722225"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7A285DF8-0D35-3BB6-9B10-7B337A21ABFC}"/>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7C57E1C7-A1A9-2B3A-592A-35634D9F9E72}"/>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82C4F21F-E5C0-A2D1-A186-23061D7284AA}"/>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322C3B01-4AB2-98AD-E671-DEFD39C7BB09}"/>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7</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4" name="CaixaDeTexto 3">
                <a:extLst>
                  <a:ext uri="{FF2B5EF4-FFF2-40B4-BE49-F238E27FC236}">
                    <a16:creationId xmlns:a16="http://schemas.microsoft.com/office/drawing/2014/main" id="{74E4DC93-138D-A7B7-9374-4334D5B03C7C}"/>
                  </a:ext>
                </a:extLst>
              </p:cNvPr>
              <p:cNvSpPr txBox="1"/>
              <p:nvPr/>
            </p:nvSpPr>
            <p:spPr>
              <a:xfrm>
                <a:off x="3398452" y="5942168"/>
                <a:ext cx="283802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pt-PT" sz="2400" i="1" smtClean="0">
                              <a:latin typeface="Cambria Math" panose="02040503050406030204" pitchFamily="18" charset="0"/>
                            </a:rPr>
                          </m:ctrlPr>
                        </m:dPr>
                        <m:e>
                          <m:r>
                            <a:rPr lang="pt-PT" sz="2400" b="0" i="1" smtClean="0">
                              <a:latin typeface="Cambria Math" panose="02040503050406030204" pitchFamily="18" charset="0"/>
                            </a:rPr>
                            <m:t>𝑑</m:t>
                          </m:r>
                        </m:e>
                      </m:d>
                      <m:r>
                        <a:rPr lang="pt-PT" sz="2400" b="0" i="1" smtClean="0">
                          <a:latin typeface="Cambria Math" panose="02040503050406030204" pitchFamily="18" charset="0"/>
                        </a:rPr>
                        <m:t>=</m:t>
                      </m:r>
                      <m:d>
                        <m:dPr>
                          <m:ctrlPr>
                            <a:rPr lang="pt-PT" sz="2400" b="0" i="1" smtClean="0">
                              <a:latin typeface="Cambria Math" panose="02040503050406030204" pitchFamily="18" charset="0"/>
                            </a:rPr>
                          </m:ctrlPr>
                        </m:dPr>
                        <m:e>
                          <m:r>
                            <a:rPr lang="pt-PT" sz="2400" b="0" i="1" smtClean="0">
                              <a:latin typeface="Cambria Math" panose="02040503050406030204" pitchFamily="18" charset="0"/>
                            </a:rPr>
                            <m:t>290</m:t>
                          </m:r>
                          <m:r>
                            <a:rPr lang="pt-PT" sz="2400" b="0" i="1" smtClean="0">
                              <a:latin typeface="Cambria Math" panose="02040503050406030204" pitchFamily="18" charset="0"/>
                              <a:ea typeface="Cambria Math" panose="02040503050406030204" pitchFamily="18" charset="0"/>
                            </a:rPr>
                            <m:t>±70</m:t>
                          </m:r>
                        </m:e>
                      </m:d>
                      <m:r>
                        <a:rPr lang="pt-PT" sz="2400" b="0" i="1" smtClean="0">
                          <a:latin typeface="Cambria Math" panose="02040503050406030204" pitchFamily="18" charset="0"/>
                        </a:rPr>
                        <m:t> </m:t>
                      </m:r>
                      <m:r>
                        <m:rPr>
                          <m:sty m:val="p"/>
                        </m:rPr>
                        <a:rPr lang="pt-PT" sz="2400" b="0" i="0" smtClean="0">
                          <a:latin typeface="Cambria Math" panose="02040503050406030204" pitchFamily="18" charset="0"/>
                        </a:rPr>
                        <m:t>nm</m:t>
                      </m:r>
                    </m:oMath>
                  </m:oMathPara>
                </a14:m>
                <a:endParaRPr lang="pt-PT" sz="2400" dirty="0"/>
              </a:p>
            </p:txBody>
          </p:sp>
        </mc:Choice>
        <mc:Fallback xmlns="">
          <p:sp>
            <p:nvSpPr>
              <p:cNvPr id="4" name="CaixaDeTexto 3">
                <a:extLst>
                  <a:ext uri="{FF2B5EF4-FFF2-40B4-BE49-F238E27FC236}">
                    <a16:creationId xmlns:a16="http://schemas.microsoft.com/office/drawing/2014/main" id="{74E4DC93-138D-A7B7-9374-4334D5B03C7C}"/>
                  </a:ext>
                </a:extLst>
              </p:cNvPr>
              <p:cNvSpPr txBox="1">
                <a:spLocks noRot="1" noChangeAspect="1" noMove="1" noResize="1" noEditPoints="1" noAdjustHandles="1" noChangeArrowheads="1" noChangeShapeType="1" noTextEdit="1"/>
              </p:cNvSpPr>
              <p:nvPr/>
            </p:nvSpPr>
            <p:spPr>
              <a:xfrm>
                <a:off x="3398452" y="5942168"/>
                <a:ext cx="2838021" cy="369332"/>
              </a:xfrm>
              <a:prstGeom prst="rect">
                <a:avLst/>
              </a:prstGeom>
              <a:blipFill>
                <a:blip r:embed="rId3"/>
                <a:stretch>
                  <a:fillRect r="-1288" b="-15000"/>
                </a:stretch>
              </a:blipFill>
            </p:spPr>
            <p:txBody>
              <a:bodyPr/>
              <a:lstStyle/>
              <a:p>
                <a:r>
                  <a:rPr lang="pt-PT">
                    <a:noFill/>
                  </a:rPr>
                  <a:t> </a:t>
                </a:r>
              </a:p>
            </p:txBody>
          </p:sp>
        </mc:Fallback>
      </mc:AlternateContent>
      <p:sp>
        <p:nvSpPr>
          <p:cNvPr id="5" name="CaixaDeTexto 4">
            <a:extLst>
              <a:ext uri="{FF2B5EF4-FFF2-40B4-BE49-F238E27FC236}">
                <a16:creationId xmlns:a16="http://schemas.microsoft.com/office/drawing/2014/main" id="{D0391401-E2B8-A9A0-8AF4-900B7D654A7F}"/>
              </a:ext>
            </a:extLst>
          </p:cNvPr>
          <p:cNvSpPr txBox="1"/>
          <p:nvPr/>
        </p:nvSpPr>
        <p:spPr>
          <a:xfrm>
            <a:off x="2905656" y="5476910"/>
            <a:ext cx="3715234" cy="369332"/>
          </a:xfrm>
          <a:prstGeom prst="rect">
            <a:avLst/>
          </a:prstGeom>
          <a:noFill/>
        </p:spPr>
        <p:txBody>
          <a:bodyPr wrap="square" rtlCol="0">
            <a:spAutoFit/>
          </a:bodyPr>
          <a:lstStyle/>
          <a:p>
            <a:pPr algn="ctr"/>
            <a:r>
              <a:rPr lang="en-GB" dirty="0">
                <a:latin typeface="Calibri Light" panose="020F0302020204030204" pitchFamily="34" charset="0"/>
                <a:ea typeface="Calibri Light" panose="020F0302020204030204" pitchFamily="34" charset="0"/>
                <a:cs typeface="Calibri Light" panose="020F0302020204030204" pitchFamily="34" charset="0"/>
              </a:rPr>
              <a:t>Thickness of Formvar 1.5 % w/v foils.</a:t>
            </a:r>
          </a:p>
        </p:txBody>
      </p:sp>
      <p:graphicFrame>
        <p:nvGraphicFramePr>
          <p:cNvPr id="7" name="Gráfico 6">
            <a:extLst>
              <a:ext uri="{FF2B5EF4-FFF2-40B4-BE49-F238E27FC236}">
                <a16:creationId xmlns:a16="http://schemas.microsoft.com/office/drawing/2014/main" id="{1414E861-979E-33F0-75EC-3668FFCBD09C}"/>
              </a:ext>
            </a:extLst>
          </p:cNvPr>
          <p:cNvGraphicFramePr>
            <a:graphicFrameLocks/>
          </p:cNvGraphicFramePr>
          <p:nvPr>
            <p:extLst>
              <p:ext uri="{D42A27DB-BD31-4B8C-83A1-F6EECF244321}">
                <p14:modId xmlns:p14="http://schemas.microsoft.com/office/powerpoint/2010/main" val="2699302116"/>
              </p:ext>
            </p:extLst>
          </p:nvPr>
        </p:nvGraphicFramePr>
        <p:xfrm>
          <a:off x="2142894" y="1904172"/>
          <a:ext cx="5240758" cy="3564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CaixaDeTexto 9">
            <a:extLst>
              <a:ext uri="{FF2B5EF4-FFF2-40B4-BE49-F238E27FC236}">
                <a16:creationId xmlns:a16="http://schemas.microsoft.com/office/drawing/2014/main" id="{5DEAF8B4-7469-BE96-F275-55B28DB3FE3F}"/>
              </a:ext>
            </a:extLst>
          </p:cNvPr>
          <p:cNvSpPr txBox="1"/>
          <p:nvPr/>
        </p:nvSpPr>
        <p:spPr>
          <a:xfrm>
            <a:off x="7688054" y="5578631"/>
            <a:ext cx="4015675" cy="369332"/>
          </a:xfrm>
          <a:prstGeom prst="rect">
            <a:avLst/>
          </a:prstGeom>
          <a:noFill/>
        </p:spPr>
        <p:txBody>
          <a:bodyPr wrap="square" rtlCol="0">
            <a:spAutoFit/>
          </a:bodyPr>
          <a:lstStyle/>
          <a:p>
            <a:pPr algn="ctr"/>
            <a:r>
              <a:rPr lang="en-GB" dirty="0">
                <a:latin typeface="Calibri Light" panose="020F0302020204030204" pitchFamily="34" charset="0"/>
                <a:ea typeface="Calibri Light" panose="020F0302020204030204" pitchFamily="34" charset="0"/>
                <a:cs typeface="Calibri Light" panose="020F0302020204030204" pitchFamily="34" charset="0"/>
              </a:rPr>
              <a:t>Thickness of Formvar 3 % w/v foils.</a:t>
            </a:r>
          </a:p>
        </p:txBody>
      </p:sp>
      <mc:AlternateContent xmlns:mc="http://schemas.openxmlformats.org/markup-compatibility/2006" xmlns:a14="http://schemas.microsoft.com/office/drawing/2010/main">
        <mc:Choice Requires="a14">
          <p:sp>
            <p:nvSpPr>
              <p:cNvPr id="16" name="CaixaDeTexto 15">
                <a:extLst>
                  <a:ext uri="{FF2B5EF4-FFF2-40B4-BE49-F238E27FC236}">
                    <a16:creationId xmlns:a16="http://schemas.microsoft.com/office/drawing/2014/main" id="{3E4D11DA-844B-0288-EF23-1D418D4E2566}"/>
                  </a:ext>
                </a:extLst>
              </p:cNvPr>
              <p:cNvSpPr txBox="1"/>
              <p:nvPr/>
            </p:nvSpPr>
            <p:spPr>
              <a:xfrm>
                <a:off x="8191923" y="5942168"/>
                <a:ext cx="30079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pt-PT" sz="2400" i="1" smtClean="0">
                              <a:latin typeface="Cambria Math" panose="02040503050406030204" pitchFamily="18" charset="0"/>
                            </a:rPr>
                          </m:ctrlPr>
                        </m:dPr>
                        <m:e>
                          <m:r>
                            <a:rPr lang="pt-PT" sz="2400" b="0" i="1" smtClean="0">
                              <a:latin typeface="Cambria Math" panose="02040503050406030204" pitchFamily="18" charset="0"/>
                            </a:rPr>
                            <m:t>𝑑</m:t>
                          </m:r>
                        </m:e>
                      </m:d>
                      <m:r>
                        <a:rPr lang="pt-PT" sz="2400" b="0" i="1" smtClean="0">
                          <a:latin typeface="Cambria Math" panose="02040503050406030204" pitchFamily="18" charset="0"/>
                        </a:rPr>
                        <m:t>=</m:t>
                      </m:r>
                      <m:d>
                        <m:dPr>
                          <m:ctrlPr>
                            <a:rPr lang="pt-PT" sz="2400" b="0" i="1" smtClean="0">
                              <a:latin typeface="Cambria Math" panose="02040503050406030204" pitchFamily="18" charset="0"/>
                            </a:rPr>
                          </m:ctrlPr>
                        </m:dPr>
                        <m:e>
                          <m:r>
                            <a:rPr lang="pt-PT" sz="2400" b="0" i="1" smtClean="0">
                              <a:latin typeface="Cambria Math" panose="02040503050406030204" pitchFamily="18" charset="0"/>
                            </a:rPr>
                            <m:t>870</m:t>
                          </m:r>
                          <m:r>
                            <a:rPr lang="pt-PT" sz="2400" b="0" i="1" smtClean="0">
                              <a:latin typeface="Cambria Math" panose="02040503050406030204" pitchFamily="18" charset="0"/>
                              <a:ea typeface="Cambria Math" panose="02040503050406030204" pitchFamily="18" charset="0"/>
                            </a:rPr>
                            <m:t>±140</m:t>
                          </m:r>
                        </m:e>
                      </m:d>
                      <m:r>
                        <a:rPr lang="pt-PT" sz="2400" b="0" i="1" smtClean="0">
                          <a:latin typeface="Cambria Math" panose="02040503050406030204" pitchFamily="18" charset="0"/>
                        </a:rPr>
                        <m:t> </m:t>
                      </m:r>
                      <m:r>
                        <m:rPr>
                          <m:sty m:val="p"/>
                        </m:rPr>
                        <a:rPr lang="pt-PT" sz="2400" b="0" i="0" smtClean="0">
                          <a:latin typeface="Cambria Math" panose="02040503050406030204" pitchFamily="18" charset="0"/>
                        </a:rPr>
                        <m:t>nm</m:t>
                      </m:r>
                    </m:oMath>
                  </m:oMathPara>
                </a14:m>
                <a:endParaRPr lang="pt-PT" sz="2400" dirty="0"/>
              </a:p>
            </p:txBody>
          </p:sp>
        </mc:Choice>
        <mc:Fallback xmlns="">
          <p:sp>
            <p:nvSpPr>
              <p:cNvPr id="16" name="CaixaDeTexto 15">
                <a:extLst>
                  <a:ext uri="{FF2B5EF4-FFF2-40B4-BE49-F238E27FC236}">
                    <a16:creationId xmlns:a16="http://schemas.microsoft.com/office/drawing/2014/main" id="{3E4D11DA-844B-0288-EF23-1D418D4E2566}"/>
                  </a:ext>
                </a:extLst>
              </p:cNvPr>
              <p:cNvSpPr txBox="1">
                <a:spLocks noRot="1" noChangeAspect="1" noMove="1" noResize="1" noEditPoints="1" noAdjustHandles="1" noChangeArrowheads="1" noChangeShapeType="1" noTextEdit="1"/>
              </p:cNvSpPr>
              <p:nvPr/>
            </p:nvSpPr>
            <p:spPr>
              <a:xfrm>
                <a:off x="8191923" y="5942168"/>
                <a:ext cx="3007939" cy="369332"/>
              </a:xfrm>
              <a:prstGeom prst="rect">
                <a:avLst/>
              </a:prstGeom>
              <a:blipFill>
                <a:blip r:embed="rId5"/>
                <a:stretch>
                  <a:fillRect r="-1217" b="-15000"/>
                </a:stretch>
              </a:blipFill>
            </p:spPr>
            <p:txBody>
              <a:bodyPr/>
              <a:lstStyle/>
              <a:p>
                <a:r>
                  <a:rPr lang="pt-PT">
                    <a:noFill/>
                  </a:rPr>
                  <a:t> </a:t>
                </a:r>
              </a:p>
            </p:txBody>
          </p:sp>
        </mc:Fallback>
      </mc:AlternateContent>
      <p:graphicFrame>
        <p:nvGraphicFramePr>
          <p:cNvPr id="17" name="Gráfico 16">
            <a:extLst>
              <a:ext uri="{FF2B5EF4-FFF2-40B4-BE49-F238E27FC236}">
                <a16:creationId xmlns:a16="http://schemas.microsoft.com/office/drawing/2014/main" id="{3EF161A6-2008-E18B-28AB-FAA2B74BA656}"/>
              </a:ext>
            </a:extLst>
          </p:cNvPr>
          <p:cNvGraphicFramePr>
            <a:graphicFrameLocks/>
          </p:cNvGraphicFramePr>
          <p:nvPr>
            <p:extLst>
              <p:ext uri="{D42A27DB-BD31-4B8C-83A1-F6EECF244321}">
                <p14:modId xmlns:p14="http://schemas.microsoft.com/office/powerpoint/2010/main" val="3098662615"/>
              </p:ext>
            </p:extLst>
          </p:nvPr>
        </p:nvGraphicFramePr>
        <p:xfrm>
          <a:off x="7325360" y="1869862"/>
          <a:ext cx="4741066" cy="3564000"/>
        </p:xfrm>
        <a:graphic>
          <a:graphicData uri="http://schemas.openxmlformats.org/drawingml/2006/chart">
            <c:chart xmlns:c="http://schemas.openxmlformats.org/drawingml/2006/chart" xmlns:r="http://schemas.openxmlformats.org/officeDocument/2006/relationships" r:id="rId6"/>
          </a:graphicData>
        </a:graphic>
      </p:graphicFrame>
      <p:pic>
        <p:nvPicPr>
          <p:cNvPr id="18" name="Imagem 17">
            <a:extLst>
              <a:ext uri="{FF2B5EF4-FFF2-40B4-BE49-F238E27FC236}">
                <a16:creationId xmlns:a16="http://schemas.microsoft.com/office/drawing/2014/main" id="{CB37506F-A792-A78A-7CA2-F0F8C8A8C16E}"/>
              </a:ext>
            </a:extLst>
          </p:cNvPr>
          <p:cNvPicPr>
            <a:picLocks noChangeAspect="1"/>
          </p:cNvPicPr>
          <p:nvPr/>
        </p:nvPicPr>
        <p:blipFill>
          <a:blip r:embed="rId7">
            <a:alphaModFix/>
            <a:extLst>
              <a:ext uri="{28A0092B-C50C-407E-A947-70E740481C1C}">
                <a14:useLocalDpi xmlns:a14="http://schemas.microsoft.com/office/drawing/2010/main" val="0"/>
              </a:ext>
            </a:extLst>
          </a:blip>
          <a:srcRect r="8291"/>
          <a:stretch>
            <a:fillRect/>
          </a:stretch>
        </p:blipFill>
        <p:spPr>
          <a:xfrm>
            <a:off x="176374" y="2126960"/>
            <a:ext cx="1966520" cy="2858585"/>
          </a:xfrm>
          <a:prstGeom prst="rect">
            <a:avLst/>
          </a:prstGeom>
          <a:solidFill>
            <a:schemeClr val="tx1"/>
          </a:solidFill>
          <a:ln>
            <a:noFill/>
          </a:ln>
        </p:spPr>
      </p:pic>
      <mc:AlternateContent xmlns:mc="http://schemas.openxmlformats.org/markup-compatibility/2006" xmlns:a14="http://schemas.microsoft.com/office/drawing/2010/main">
        <mc:Choice Requires="a14">
          <p:sp>
            <p:nvSpPr>
              <p:cNvPr id="19" name="CaixaDeTexto 18">
                <a:extLst>
                  <a:ext uri="{FF2B5EF4-FFF2-40B4-BE49-F238E27FC236}">
                    <a16:creationId xmlns:a16="http://schemas.microsoft.com/office/drawing/2014/main" id="{775B9251-F6B1-7B45-6662-31B025833533}"/>
                  </a:ext>
                </a:extLst>
              </p:cNvPr>
              <p:cNvSpPr txBox="1"/>
              <p:nvPr/>
            </p:nvSpPr>
            <p:spPr>
              <a:xfrm>
                <a:off x="5648325" y="856416"/>
                <a:ext cx="1807546" cy="7704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PT" sz="1600" b="0" i="1" smtClean="0">
                          <a:latin typeface="Cambria Math" panose="02040503050406030204" pitchFamily="18" charset="0"/>
                        </a:rPr>
                        <m:t>𝑑</m:t>
                      </m:r>
                      <m:r>
                        <a:rPr lang="pt-PT" sz="1600" b="0" i="1" smtClean="0">
                          <a:latin typeface="Cambria Math" panose="02040503050406030204" pitchFamily="18" charset="0"/>
                        </a:rPr>
                        <m:t>=</m:t>
                      </m:r>
                      <m:nary>
                        <m:naryPr>
                          <m:chr m:val="∑"/>
                          <m:ctrlPr>
                            <a:rPr lang="pt-PT" sz="1600" b="0" i="1" smtClean="0">
                              <a:latin typeface="Cambria Math" panose="02040503050406030204" pitchFamily="18" charset="0"/>
                            </a:rPr>
                          </m:ctrlPr>
                        </m:naryPr>
                        <m:sub>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𝐸</m:t>
                              </m:r>
                            </m:e>
                            <m:sub>
                              <m:r>
                                <a:rPr lang="pt-PT" sz="1600" b="0" i="1" smtClean="0">
                                  <a:latin typeface="Cambria Math" panose="02040503050406030204" pitchFamily="18" charset="0"/>
                                </a:rPr>
                                <m:t>𝑗</m:t>
                              </m:r>
                            </m:sub>
                          </m:sSub>
                          <m:r>
                            <m:rPr>
                              <m:brk m:alnAt="23"/>
                            </m:rPr>
                            <a:rPr lang="pt-PT" sz="1600" b="0" i="1" smtClean="0">
                              <a:latin typeface="Cambria Math" panose="02040503050406030204" pitchFamily="18" charset="0"/>
                            </a:rPr>
                            <m:t>=</m:t>
                          </m:r>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𝐸</m:t>
                              </m:r>
                            </m:e>
                            <m:sub>
                              <m:r>
                                <a:rPr lang="pt-PT" sz="1600" b="0" i="1" smtClean="0">
                                  <a:latin typeface="Cambria Math" panose="02040503050406030204" pitchFamily="18" charset="0"/>
                                </a:rPr>
                                <m:t>𝑖</m:t>
                              </m:r>
                            </m:sub>
                          </m:sSub>
                        </m:sub>
                        <m:sup>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𝐸</m:t>
                              </m:r>
                            </m:e>
                            <m:sub>
                              <m:r>
                                <a:rPr lang="pt-PT" sz="1600" b="0" i="1" smtClean="0">
                                  <a:latin typeface="Cambria Math" panose="02040503050406030204" pitchFamily="18" charset="0"/>
                                </a:rPr>
                                <m:t>𝑓</m:t>
                              </m:r>
                            </m:sub>
                          </m:sSub>
                        </m:sup>
                        <m:e>
                          <m:r>
                            <a:rPr lang="pt-PT" sz="1600" b="0" i="1" smtClean="0">
                              <a:latin typeface="Cambria Math" panose="02040503050406030204" pitchFamily="18" charset="0"/>
                            </a:rPr>
                            <m:t>−</m:t>
                          </m:r>
                          <m:f>
                            <m:fPr>
                              <m:ctrlPr>
                                <a:rPr lang="pt-PT" sz="1600" b="0" i="1" smtClean="0">
                                  <a:latin typeface="Cambria Math" panose="02040503050406030204" pitchFamily="18" charset="0"/>
                                </a:rPr>
                              </m:ctrlPr>
                            </m:fPr>
                            <m:num>
                              <m:r>
                                <a:rPr lang="pt-PT" sz="1600" i="1">
                                  <a:latin typeface="Cambria Math" panose="02040503050406030204" pitchFamily="18" charset="0"/>
                                  <a:ea typeface="Cambria Math" panose="02040503050406030204" pitchFamily="18" charset="0"/>
                                </a:rPr>
                                <m:t>𝛿</m:t>
                              </m:r>
                              <m:r>
                                <a:rPr lang="pt-PT" sz="1600" b="0" i="1" smtClean="0">
                                  <a:latin typeface="Cambria Math" panose="02040503050406030204" pitchFamily="18" charset="0"/>
                                  <a:ea typeface="Cambria Math" panose="02040503050406030204" pitchFamily="18" charset="0"/>
                                </a:rPr>
                                <m:t>𝐸</m:t>
                              </m:r>
                            </m:num>
                            <m:den>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𝑆</m:t>
                                  </m:r>
                                </m:e>
                                <m:sub>
                                  <m:r>
                                    <m:rPr>
                                      <m:sty m:val="p"/>
                                    </m:rPr>
                                    <a:rPr lang="pt-PT" sz="1600" b="0" i="0" smtClean="0">
                                      <a:latin typeface="Cambria Math" panose="02040503050406030204" pitchFamily="18" charset="0"/>
                                    </a:rPr>
                                    <m:t>avg</m:t>
                                  </m:r>
                                </m:sub>
                              </m:sSub>
                              <m:d>
                                <m:dPr>
                                  <m:ctrlPr>
                                    <a:rPr lang="pt-PT" sz="1600" b="0" i="1" smtClean="0">
                                      <a:latin typeface="Cambria Math" panose="02040503050406030204" pitchFamily="18" charset="0"/>
                                    </a:rPr>
                                  </m:ctrlPr>
                                </m:dPr>
                                <m:e>
                                  <m:sSub>
                                    <m:sSubPr>
                                      <m:ctrlPr>
                                        <a:rPr lang="pt-PT" sz="1600" b="0" i="1" smtClean="0">
                                          <a:latin typeface="Cambria Math" panose="02040503050406030204" pitchFamily="18" charset="0"/>
                                        </a:rPr>
                                      </m:ctrlPr>
                                    </m:sSubPr>
                                    <m:e>
                                      <m:r>
                                        <a:rPr lang="pt-PT" sz="1600" b="0" i="1" smtClean="0">
                                          <a:latin typeface="Cambria Math" panose="02040503050406030204" pitchFamily="18" charset="0"/>
                                        </a:rPr>
                                        <m:t>𝐸</m:t>
                                      </m:r>
                                    </m:e>
                                    <m:sub>
                                      <m:r>
                                        <a:rPr lang="pt-PT" sz="1600" b="0" i="1" smtClean="0">
                                          <a:latin typeface="Cambria Math" panose="02040503050406030204" pitchFamily="18" charset="0"/>
                                        </a:rPr>
                                        <m:t>𝑗</m:t>
                                      </m:r>
                                    </m:sub>
                                  </m:sSub>
                                </m:e>
                              </m:d>
                            </m:den>
                          </m:f>
                        </m:e>
                      </m:nary>
                    </m:oMath>
                  </m:oMathPara>
                </a14:m>
                <a:endParaRPr lang="pt-PT" sz="1600" dirty="0"/>
              </a:p>
            </p:txBody>
          </p:sp>
        </mc:Choice>
        <mc:Fallback xmlns="">
          <p:sp>
            <p:nvSpPr>
              <p:cNvPr id="19" name="CaixaDeTexto 18">
                <a:extLst>
                  <a:ext uri="{FF2B5EF4-FFF2-40B4-BE49-F238E27FC236}">
                    <a16:creationId xmlns:a16="http://schemas.microsoft.com/office/drawing/2014/main" id="{775B9251-F6B1-7B45-6662-31B025833533}"/>
                  </a:ext>
                </a:extLst>
              </p:cNvPr>
              <p:cNvSpPr txBox="1">
                <a:spLocks noRot="1" noChangeAspect="1" noMove="1" noResize="1" noEditPoints="1" noAdjustHandles="1" noChangeArrowheads="1" noChangeShapeType="1" noTextEdit="1"/>
              </p:cNvSpPr>
              <p:nvPr/>
            </p:nvSpPr>
            <p:spPr>
              <a:xfrm>
                <a:off x="5648325" y="856416"/>
                <a:ext cx="1807546" cy="770467"/>
              </a:xfrm>
              <a:prstGeom prst="rect">
                <a:avLst/>
              </a:prstGeom>
              <a:blipFill>
                <a:blip r:embed="rId8"/>
                <a:stretch>
                  <a:fillRect/>
                </a:stretch>
              </a:blipFill>
            </p:spPr>
            <p:txBody>
              <a:bodyPr/>
              <a:lstStyle/>
              <a:p>
                <a:r>
                  <a:rPr lang="pt-PT">
                    <a:noFill/>
                  </a:rPr>
                  <a:t> </a:t>
                </a:r>
              </a:p>
            </p:txBody>
          </p:sp>
        </mc:Fallback>
      </mc:AlternateContent>
      <p:sp>
        <p:nvSpPr>
          <p:cNvPr id="26" name="CaixaDeTexto 25">
            <a:extLst>
              <a:ext uri="{FF2B5EF4-FFF2-40B4-BE49-F238E27FC236}">
                <a16:creationId xmlns:a16="http://schemas.microsoft.com/office/drawing/2014/main" id="{66790EDB-374D-AD1B-335B-3B45D67749C4}"/>
              </a:ext>
            </a:extLst>
          </p:cNvPr>
          <p:cNvSpPr txBox="1"/>
          <p:nvPr/>
        </p:nvSpPr>
        <p:spPr>
          <a:xfrm>
            <a:off x="284480" y="1075307"/>
            <a:ext cx="6295874" cy="323165"/>
          </a:xfrm>
          <a:prstGeom prst="rect">
            <a:avLst/>
          </a:prstGeom>
          <a:noFill/>
        </p:spPr>
        <p:txBody>
          <a:bodyPr wrap="square">
            <a:spAutoFit/>
          </a:bodyPr>
          <a:lstStyle/>
          <a:p>
            <a:pPr algn="just"/>
            <a:r>
              <a:rPr lang="en-US" sz="1500" noProof="0" dirty="0">
                <a:latin typeface="Bahnschrift SemiCondensed" panose="020B0502040204020203" pitchFamily="34" charset="0"/>
              </a:rPr>
              <a:t>For the AEL technique, the foil thickness is calculated through CSDA</a:t>
            </a:r>
            <a:r>
              <a:rPr lang="pt-PT" sz="1500" dirty="0">
                <a:latin typeface="Bahnschrift SemiCondensed" panose="020B0502040204020203" pitchFamily="34" charset="0"/>
              </a:rPr>
              <a:t>:</a:t>
            </a:r>
          </a:p>
        </p:txBody>
      </p:sp>
    </p:spTree>
    <p:extLst>
      <p:ext uri="{BB962C8B-B14F-4D97-AF65-F5344CB8AC3E}">
        <p14:creationId xmlns:p14="http://schemas.microsoft.com/office/powerpoint/2010/main" val="372092120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07C8-335E-56D4-0F44-A679F83E985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4B193CB-1B96-1918-3A31-9E62917C9D11}"/>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Metal-coating characterisation</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26437377-1626-067C-8E37-6867AA0E57CA}"/>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26DFC297-7671-0A4F-6745-F6B47A00D146}"/>
              </a:ext>
            </a:extLst>
          </p:cNvPr>
          <p:cNvSpPr>
            <a:spLocks noGrp="1"/>
          </p:cNvSpPr>
          <p:nvPr>
            <p:ph type="dt" sz="half" idx="10"/>
          </p:nvPr>
        </p:nvSpPr>
        <p:spPr>
          <a:xfrm>
            <a:off x="11142" y="6492875"/>
            <a:ext cx="3272831"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A3ABDCD0-D949-31A4-44BE-7EDA65C83977}"/>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DD87DF32-8640-EF9F-7098-E63E61FD532A}"/>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BCC1DBB9-1937-3983-7770-708F33E6AB08}"/>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D7B97A40-09BA-89A7-591F-3A3C3EF14EEE}"/>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8</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graphicFrame>
            <p:nvGraphicFramePr>
              <p:cNvPr id="29" name="Tabela 28">
                <a:extLst>
                  <a:ext uri="{FF2B5EF4-FFF2-40B4-BE49-F238E27FC236}">
                    <a16:creationId xmlns:a16="http://schemas.microsoft.com/office/drawing/2014/main" id="{E1F0E993-9AF2-7AEF-5015-430549F62CDB}"/>
                  </a:ext>
                </a:extLst>
              </p:cNvPr>
              <p:cNvGraphicFramePr>
                <a:graphicFrameLocks noGrp="1"/>
              </p:cNvGraphicFramePr>
              <p:nvPr>
                <p:extLst>
                  <p:ext uri="{D42A27DB-BD31-4B8C-83A1-F6EECF244321}">
                    <p14:modId xmlns:p14="http://schemas.microsoft.com/office/powerpoint/2010/main" val="1790700852"/>
                  </p:ext>
                </p:extLst>
              </p:nvPr>
            </p:nvGraphicFramePr>
            <p:xfrm>
              <a:off x="8253143" y="3840486"/>
              <a:ext cx="3524476" cy="2196102"/>
            </p:xfrm>
            <a:graphic>
              <a:graphicData uri="http://schemas.openxmlformats.org/drawingml/2006/table">
                <a:tbl>
                  <a:tblPr firstRow="1" bandRow="1">
                    <a:tableStyleId>{5C22544A-7EE6-4342-B048-85BDC9FD1C3A}</a:tableStyleId>
                  </a:tblPr>
                  <a:tblGrid>
                    <a:gridCol w="875369">
                      <a:extLst>
                        <a:ext uri="{9D8B030D-6E8A-4147-A177-3AD203B41FA5}">
                          <a16:colId xmlns:a16="http://schemas.microsoft.com/office/drawing/2014/main" val="1904379022"/>
                        </a:ext>
                      </a:extLst>
                    </a:gridCol>
                    <a:gridCol w="1358787">
                      <a:extLst>
                        <a:ext uri="{9D8B030D-6E8A-4147-A177-3AD203B41FA5}">
                          <a16:colId xmlns:a16="http://schemas.microsoft.com/office/drawing/2014/main" val="62471548"/>
                        </a:ext>
                      </a:extLst>
                    </a:gridCol>
                    <a:gridCol w="1290320">
                      <a:extLst>
                        <a:ext uri="{9D8B030D-6E8A-4147-A177-3AD203B41FA5}">
                          <a16:colId xmlns:a16="http://schemas.microsoft.com/office/drawing/2014/main" val="3235184995"/>
                        </a:ext>
                      </a:extLst>
                    </a:gridCol>
                  </a:tblGrid>
                  <a:tr h="411480">
                    <a:tc>
                      <a:txBody>
                        <a:bodyPr/>
                        <a:lstStyle/>
                        <a:p>
                          <a:pPr algn="ctr"/>
                          <a:r>
                            <a:rPr lang="pt-PT" sz="1400" dirty="0" err="1">
                              <a:solidFill>
                                <a:schemeClr val="tx1"/>
                              </a:solidFill>
                            </a:rPr>
                            <a:t>Film</a:t>
                          </a:r>
                          <a:r>
                            <a:rPr lang="pt-PT" sz="1400" dirty="0">
                              <a:solidFill>
                                <a:schemeClr val="tx1"/>
                              </a:solidFill>
                            </a:rPr>
                            <a:t>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PT" sz="1400" dirty="0">
                              <a:solidFill>
                                <a:schemeClr val="tx1"/>
                              </a:solidFill>
                            </a:rPr>
                            <a:t>XRA (</a:t>
                          </a:r>
                          <a14:m>
                            <m:oMath xmlns:m="http://schemas.openxmlformats.org/officeDocument/2006/math">
                              <m:r>
                                <a:rPr lang="pt-PT" sz="1400" b="1" i="0" smtClean="0">
                                  <a:solidFill>
                                    <a:schemeClr val="tx1"/>
                                  </a:solidFill>
                                  <a:latin typeface="Cambria Math" panose="02040503050406030204" pitchFamily="18" charset="0"/>
                                  <a:ea typeface="Cambria Math" panose="02040503050406030204" pitchFamily="18" charset="0"/>
                                </a:rPr>
                                <m:t>𝛍</m:t>
                              </m:r>
                              <m:r>
                                <a:rPr lang="pt-PT" sz="1400" b="1" i="0" smtClean="0">
                                  <a:solidFill>
                                    <a:schemeClr val="tx1"/>
                                  </a:solidFill>
                                  <a:latin typeface="Cambria Math" panose="02040503050406030204" pitchFamily="18" charset="0"/>
                                  <a:ea typeface="Cambria Math" panose="02040503050406030204" pitchFamily="18" charset="0"/>
                                </a:rPr>
                                <m:t>𝐠</m:t>
                              </m:r>
                              <m:r>
                                <a:rPr lang="pt-PT" sz="1400" b="1" i="0" smtClean="0">
                                  <a:solidFill>
                                    <a:schemeClr val="tx1"/>
                                  </a:solidFill>
                                  <a:latin typeface="Cambria Math" panose="02040503050406030204" pitchFamily="18" charset="0"/>
                                  <a:ea typeface="Cambria Math" panose="02040503050406030204" pitchFamily="18" charset="0"/>
                                </a:rPr>
                                <m:t>/</m:t>
                              </m:r>
                              <m:sSup>
                                <m:sSupPr>
                                  <m:ctrlPr>
                                    <a:rPr lang="pt-PT" sz="1400" b="1" i="1" smtClean="0">
                                      <a:solidFill>
                                        <a:schemeClr val="tx1"/>
                                      </a:solidFill>
                                      <a:latin typeface="Cambria Math" panose="02040503050406030204" pitchFamily="18" charset="0"/>
                                      <a:ea typeface="Cambria Math" panose="02040503050406030204" pitchFamily="18" charset="0"/>
                                    </a:rPr>
                                  </m:ctrlPr>
                                </m:sSupPr>
                                <m:e>
                                  <m:r>
                                    <a:rPr lang="pt-PT" sz="1400" b="1" i="0" smtClean="0">
                                      <a:solidFill>
                                        <a:schemeClr val="tx1"/>
                                      </a:solidFill>
                                      <a:latin typeface="Cambria Math" panose="02040503050406030204" pitchFamily="18" charset="0"/>
                                      <a:ea typeface="Cambria Math" panose="02040503050406030204" pitchFamily="18" charset="0"/>
                                    </a:rPr>
                                    <m:t>𝐜𝐦</m:t>
                                  </m:r>
                                </m:e>
                                <m:sup>
                                  <m:r>
                                    <a:rPr lang="pt-PT" sz="1400" b="1" i="0" smtClean="0">
                                      <a:solidFill>
                                        <a:schemeClr val="tx1"/>
                                      </a:solidFill>
                                      <a:latin typeface="Cambria Math" panose="02040503050406030204" pitchFamily="18" charset="0"/>
                                      <a:ea typeface="Cambria Math" panose="02040503050406030204" pitchFamily="18" charset="0"/>
                                    </a:rPr>
                                    <m:t>𝟐</m:t>
                                  </m:r>
                                </m:sup>
                              </m:sSup>
                            </m:oMath>
                          </a14:m>
                          <a:r>
                            <a:rPr lang="pt-PT" sz="14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PT" sz="1400" dirty="0">
                              <a:solidFill>
                                <a:schemeClr val="tx1"/>
                              </a:solidFill>
                            </a:rPr>
                            <a:t>RBS (</a:t>
                          </a:r>
                          <a14:m>
                            <m:oMath xmlns:m="http://schemas.openxmlformats.org/officeDocument/2006/math">
                              <m:r>
                                <a:rPr lang="pt-PT" sz="1400" b="1" i="0" smtClean="0">
                                  <a:solidFill>
                                    <a:schemeClr val="tx1"/>
                                  </a:solidFill>
                                  <a:latin typeface="Cambria Math" panose="02040503050406030204" pitchFamily="18" charset="0"/>
                                  <a:ea typeface="Cambria Math" panose="02040503050406030204" pitchFamily="18" charset="0"/>
                                </a:rPr>
                                <m:t>𝛍</m:t>
                              </m:r>
                              <m:r>
                                <a:rPr lang="pt-PT" sz="1400" b="1" i="0" smtClean="0">
                                  <a:solidFill>
                                    <a:schemeClr val="tx1"/>
                                  </a:solidFill>
                                  <a:latin typeface="Cambria Math" panose="02040503050406030204" pitchFamily="18" charset="0"/>
                                  <a:ea typeface="Cambria Math" panose="02040503050406030204" pitchFamily="18" charset="0"/>
                                </a:rPr>
                                <m:t>𝐠</m:t>
                              </m:r>
                              <m:r>
                                <a:rPr lang="pt-PT" sz="1400" b="1" i="0" smtClean="0">
                                  <a:solidFill>
                                    <a:schemeClr val="tx1"/>
                                  </a:solidFill>
                                  <a:latin typeface="Cambria Math" panose="02040503050406030204" pitchFamily="18" charset="0"/>
                                  <a:ea typeface="Cambria Math" panose="02040503050406030204" pitchFamily="18" charset="0"/>
                                </a:rPr>
                                <m:t>/</m:t>
                              </m:r>
                              <m:sSup>
                                <m:sSupPr>
                                  <m:ctrlPr>
                                    <a:rPr lang="pt-PT" sz="1400" b="1" i="1" smtClean="0">
                                      <a:solidFill>
                                        <a:schemeClr val="tx1"/>
                                      </a:solidFill>
                                      <a:latin typeface="Cambria Math" panose="02040503050406030204" pitchFamily="18" charset="0"/>
                                      <a:ea typeface="Cambria Math" panose="02040503050406030204" pitchFamily="18" charset="0"/>
                                    </a:rPr>
                                  </m:ctrlPr>
                                </m:sSupPr>
                                <m:e>
                                  <m:r>
                                    <a:rPr lang="pt-PT" sz="1400" b="1" i="0" smtClean="0">
                                      <a:solidFill>
                                        <a:schemeClr val="tx1"/>
                                      </a:solidFill>
                                      <a:latin typeface="Cambria Math" panose="02040503050406030204" pitchFamily="18" charset="0"/>
                                      <a:ea typeface="Cambria Math" panose="02040503050406030204" pitchFamily="18" charset="0"/>
                                    </a:rPr>
                                    <m:t>𝐜𝐦</m:t>
                                  </m:r>
                                </m:e>
                                <m:sup>
                                  <m:r>
                                    <a:rPr lang="pt-PT" sz="1400" b="1" i="0" smtClean="0">
                                      <a:solidFill>
                                        <a:schemeClr val="tx1"/>
                                      </a:solidFill>
                                      <a:latin typeface="Cambria Math" panose="02040503050406030204" pitchFamily="18" charset="0"/>
                                      <a:ea typeface="Cambria Math" panose="02040503050406030204" pitchFamily="18" charset="0"/>
                                    </a:rPr>
                                    <m:t>𝟐</m:t>
                                  </m:r>
                                </m:sup>
                              </m:sSup>
                            </m:oMath>
                          </a14:m>
                          <a:r>
                            <a:rPr lang="pt-PT" sz="14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414902"/>
                      </a:ext>
                    </a:extLst>
                  </a:tr>
                  <a:tr h="297437">
                    <a:tc>
                      <a:txBody>
                        <a:bodyPr/>
                        <a:lstStyle/>
                        <a:p>
                          <a:pPr algn="ctr"/>
                          <a:r>
                            <a:rPr lang="pt-PT" sz="1300" b="1" dirty="0">
                              <a:solidFill>
                                <a:srgbClr val="00B05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ea typeface="Cambria Math" panose="02040503050406030204" pitchFamily="18" charset="0"/>
                                  </a:rPr>
                                  <m:t>70±10</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rPr>
                                  <m:t>71</m:t>
                                </m:r>
                                <m:r>
                                  <a:rPr lang="pt-PT" sz="1300" b="0" i="1" smtClean="0">
                                    <a:latin typeface="Cambria Math" panose="02040503050406030204" pitchFamily="18" charset="0"/>
                                    <a:ea typeface="Cambria Math" panose="02040503050406030204" pitchFamily="18" charset="0"/>
                                  </a:rPr>
                                  <m:t>±4</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2541465"/>
                      </a:ext>
                    </a:extLst>
                  </a:tr>
                  <a:tr h="297437">
                    <a:tc>
                      <a:txBody>
                        <a:bodyPr/>
                        <a:lstStyle/>
                        <a:p>
                          <a:pPr algn="ctr"/>
                          <a:r>
                            <a:rPr lang="pt-PT" sz="1300" b="1" dirty="0">
                              <a:solidFill>
                                <a:srgbClr val="00B05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ea typeface="Cambria Math" panose="02040503050406030204" pitchFamily="18" charset="0"/>
                                  </a:rPr>
                                  <m:t>77±7</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PT" sz="13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9752348"/>
                      </a:ext>
                    </a:extLst>
                  </a:tr>
                  <a:tr h="297437">
                    <a:tc>
                      <a:txBody>
                        <a:bodyPr/>
                        <a:lstStyle/>
                        <a:p>
                          <a:pPr algn="ctr"/>
                          <a:r>
                            <a:rPr lang="pt-PT" sz="1300" b="1" dirty="0">
                              <a:solidFill>
                                <a:srgbClr val="FF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rPr>
                                  <m:t>110</m:t>
                                </m:r>
                                <m:r>
                                  <a:rPr lang="pt-PT" sz="1300" b="0" i="1" smtClean="0">
                                    <a:latin typeface="Cambria Math" panose="02040503050406030204" pitchFamily="18" charset="0"/>
                                    <a:ea typeface="Cambria Math" panose="02040503050406030204" pitchFamily="18" charset="0"/>
                                  </a:rPr>
                                  <m:t>±30</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PT" sz="13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5543397"/>
                      </a:ext>
                    </a:extLst>
                  </a:tr>
                  <a:tr h="297437">
                    <a:tc>
                      <a:txBody>
                        <a:bodyPr/>
                        <a:lstStyle/>
                        <a:p>
                          <a:pPr algn="ctr"/>
                          <a:r>
                            <a:rPr lang="pt-PT" sz="1300" b="1" dirty="0">
                              <a:solidFill>
                                <a:srgbClr val="FF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rPr>
                                  <m:t>90</m:t>
                                </m:r>
                                <m:r>
                                  <a:rPr lang="pt-PT" sz="1300" b="0" i="1" smtClean="0">
                                    <a:latin typeface="Cambria Math" panose="02040503050406030204" pitchFamily="18" charset="0"/>
                                    <a:ea typeface="Cambria Math" panose="02040503050406030204" pitchFamily="18" charset="0"/>
                                  </a:rPr>
                                  <m:t>±10</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rPr>
                                  <m:t>78</m:t>
                                </m:r>
                                <m:r>
                                  <a:rPr lang="pt-PT" sz="1300" b="0" i="1" smtClean="0">
                                    <a:latin typeface="Cambria Math" panose="02040503050406030204" pitchFamily="18" charset="0"/>
                                    <a:ea typeface="Cambria Math" panose="02040503050406030204" pitchFamily="18" charset="0"/>
                                  </a:rPr>
                                  <m:t>±4</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4016217"/>
                      </a:ext>
                    </a:extLst>
                  </a:tr>
                  <a:tr h="297437">
                    <a:tc>
                      <a:txBody>
                        <a:bodyPr/>
                        <a:lstStyle/>
                        <a:p>
                          <a:pPr algn="ctr"/>
                          <a:r>
                            <a:rPr lang="pt-PT" sz="1300" b="1" dirty="0">
                              <a:solidFill>
                                <a:srgbClr val="FF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ea typeface="Cambria Math" panose="02040503050406030204" pitchFamily="18" charset="0"/>
                                  </a:rPr>
                                  <m:t>90±10</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rPr>
                                  <m:t>79</m:t>
                                </m:r>
                                <m:r>
                                  <a:rPr lang="pt-PT" sz="1300" b="0" i="1" smtClean="0">
                                    <a:latin typeface="Cambria Math" panose="02040503050406030204" pitchFamily="18" charset="0"/>
                                    <a:ea typeface="Cambria Math" panose="02040503050406030204" pitchFamily="18" charset="0"/>
                                  </a:rPr>
                                  <m:t>±9</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9752667"/>
                      </a:ext>
                    </a:extLst>
                  </a:tr>
                  <a:tr h="297437">
                    <a:tc>
                      <a:txBody>
                        <a:bodyPr/>
                        <a:lstStyle/>
                        <a:p>
                          <a:pPr algn="ctr"/>
                          <a:r>
                            <a:rPr lang="pt-PT" sz="1300" b="1" dirty="0">
                              <a:solidFill>
                                <a:srgbClr val="FF0000"/>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rPr>
                                  <m:t>100</m:t>
                                </m:r>
                                <m:r>
                                  <a:rPr lang="pt-PT" sz="1300" b="0" i="1" smtClean="0">
                                    <a:latin typeface="Cambria Math" panose="02040503050406030204" pitchFamily="18" charset="0"/>
                                    <a:ea typeface="Cambria Math" panose="02040503050406030204" pitchFamily="18" charset="0"/>
                                  </a:rPr>
                                  <m:t>±10</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pt-PT" sz="1300" b="0" i="1" smtClean="0">
                                    <a:latin typeface="Cambria Math" panose="02040503050406030204" pitchFamily="18" charset="0"/>
                                  </a:rPr>
                                  <m:t>81</m:t>
                                </m:r>
                                <m:r>
                                  <a:rPr lang="pt-PT" sz="1300" b="0" i="1" smtClean="0">
                                    <a:latin typeface="Cambria Math" panose="02040503050406030204" pitchFamily="18" charset="0"/>
                                    <a:ea typeface="Cambria Math" panose="02040503050406030204" pitchFamily="18" charset="0"/>
                                  </a:rPr>
                                  <m:t>±9</m:t>
                                </m:r>
                              </m:oMath>
                            </m:oMathPara>
                          </a14:m>
                          <a:endParaRPr lang="pt-PT"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9456989"/>
                      </a:ext>
                    </a:extLst>
                  </a:tr>
                </a:tbl>
              </a:graphicData>
            </a:graphic>
          </p:graphicFrame>
        </mc:Choice>
        <mc:Fallback xmlns="">
          <p:graphicFrame>
            <p:nvGraphicFramePr>
              <p:cNvPr id="29" name="Tabela 28">
                <a:extLst>
                  <a:ext uri="{FF2B5EF4-FFF2-40B4-BE49-F238E27FC236}">
                    <a16:creationId xmlns:a16="http://schemas.microsoft.com/office/drawing/2014/main" id="{E1F0E993-9AF2-7AEF-5015-430549F62CDB}"/>
                  </a:ext>
                </a:extLst>
              </p:cNvPr>
              <p:cNvGraphicFramePr>
                <a:graphicFrameLocks noGrp="1"/>
              </p:cNvGraphicFramePr>
              <p:nvPr>
                <p:extLst>
                  <p:ext uri="{D42A27DB-BD31-4B8C-83A1-F6EECF244321}">
                    <p14:modId xmlns:p14="http://schemas.microsoft.com/office/powerpoint/2010/main" val="1790700852"/>
                  </p:ext>
                </p:extLst>
              </p:nvPr>
            </p:nvGraphicFramePr>
            <p:xfrm>
              <a:off x="8253143" y="3840486"/>
              <a:ext cx="3524476" cy="2196102"/>
            </p:xfrm>
            <a:graphic>
              <a:graphicData uri="http://schemas.openxmlformats.org/drawingml/2006/table">
                <a:tbl>
                  <a:tblPr firstRow="1" bandRow="1">
                    <a:tableStyleId>{5C22544A-7EE6-4342-B048-85BDC9FD1C3A}</a:tableStyleId>
                  </a:tblPr>
                  <a:tblGrid>
                    <a:gridCol w="875369">
                      <a:extLst>
                        <a:ext uri="{9D8B030D-6E8A-4147-A177-3AD203B41FA5}">
                          <a16:colId xmlns:a16="http://schemas.microsoft.com/office/drawing/2014/main" val="1904379022"/>
                        </a:ext>
                      </a:extLst>
                    </a:gridCol>
                    <a:gridCol w="1358787">
                      <a:extLst>
                        <a:ext uri="{9D8B030D-6E8A-4147-A177-3AD203B41FA5}">
                          <a16:colId xmlns:a16="http://schemas.microsoft.com/office/drawing/2014/main" val="62471548"/>
                        </a:ext>
                      </a:extLst>
                    </a:gridCol>
                    <a:gridCol w="1290320">
                      <a:extLst>
                        <a:ext uri="{9D8B030D-6E8A-4147-A177-3AD203B41FA5}">
                          <a16:colId xmlns:a16="http://schemas.microsoft.com/office/drawing/2014/main" val="3235184995"/>
                        </a:ext>
                      </a:extLst>
                    </a:gridCol>
                  </a:tblGrid>
                  <a:tr h="411480">
                    <a:tc>
                      <a:txBody>
                        <a:bodyPr/>
                        <a:lstStyle/>
                        <a:p>
                          <a:pPr algn="ctr"/>
                          <a:r>
                            <a:rPr lang="pt-PT" sz="1400" dirty="0" err="1">
                              <a:solidFill>
                                <a:schemeClr val="tx1"/>
                              </a:solidFill>
                            </a:rPr>
                            <a:t>Film</a:t>
                          </a:r>
                          <a:r>
                            <a:rPr lang="pt-PT" sz="1400" dirty="0">
                              <a:solidFill>
                                <a:schemeClr val="tx1"/>
                              </a:solidFill>
                            </a:rPr>
                            <a:t>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t-P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732" t="-2941" r="-95536" b="-441176"/>
                          </a:stretch>
                        </a:blipFill>
                      </a:tcPr>
                    </a:tc>
                    <a:tc>
                      <a:txBody>
                        <a:bodyPr/>
                        <a:lstStyle/>
                        <a:p>
                          <a:endParaRPr lang="pt-P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4057" t="-2941" r="-943" b="-441176"/>
                          </a:stretch>
                        </a:blipFill>
                      </a:tcPr>
                    </a:tc>
                    <a:extLst>
                      <a:ext uri="{0D108BD9-81ED-4DB2-BD59-A6C34878D82A}">
                        <a16:rowId xmlns:a16="http://schemas.microsoft.com/office/drawing/2014/main" val="3069414902"/>
                      </a:ext>
                    </a:extLst>
                  </a:tr>
                  <a:tr h="297437">
                    <a:tc>
                      <a:txBody>
                        <a:bodyPr/>
                        <a:lstStyle/>
                        <a:p>
                          <a:pPr algn="ctr"/>
                          <a:r>
                            <a:rPr lang="pt-PT" sz="1300" b="1" dirty="0">
                              <a:solidFill>
                                <a:srgbClr val="00B05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732" t="-142857" r="-95536" b="-512245"/>
                          </a:stretch>
                        </a:blip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4057" t="-142857" r="-943" b="-512245"/>
                          </a:stretch>
                        </a:blipFill>
                      </a:tcPr>
                    </a:tc>
                    <a:extLst>
                      <a:ext uri="{0D108BD9-81ED-4DB2-BD59-A6C34878D82A}">
                        <a16:rowId xmlns:a16="http://schemas.microsoft.com/office/drawing/2014/main" val="3642541465"/>
                      </a:ext>
                    </a:extLst>
                  </a:tr>
                  <a:tr h="297437">
                    <a:tc>
                      <a:txBody>
                        <a:bodyPr/>
                        <a:lstStyle/>
                        <a:p>
                          <a:pPr algn="ctr"/>
                          <a:r>
                            <a:rPr lang="pt-PT" sz="1300" b="1" dirty="0">
                              <a:solidFill>
                                <a:srgbClr val="00B05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732" t="-247917" r="-95536" b="-422917"/>
                          </a:stretch>
                        </a:blipFill>
                      </a:tcPr>
                    </a:tc>
                    <a:tc>
                      <a:txBody>
                        <a:bodyPr/>
                        <a:lstStyle/>
                        <a:p>
                          <a:pPr algn="ctr"/>
                          <a:r>
                            <a:rPr lang="pt-PT" sz="13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9752348"/>
                      </a:ext>
                    </a:extLst>
                  </a:tr>
                  <a:tr h="297437">
                    <a:tc>
                      <a:txBody>
                        <a:bodyPr/>
                        <a:lstStyle/>
                        <a:p>
                          <a:pPr algn="ctr"/>
                          <a:r>
                            <a:rPr lang="pt-PT" sz="1300" b="1" dirty="0">
                              <a:solidFill>
                                <a:srgbClr val="FF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732" t="-340816" r="-95536" b="-314286"/>
                          </a:stretch>
                        </a:blipFill>
                      </a:tcPr>
                    </a:tc>
                    <a:tc>
                      <a:txBody>
                        <a:bodyPr/>
                        <a:lstStyle/>
                        <a:p>
                          <a:pPr algn="ctr"/>
                          <a:r>
                            <a:rPr lang="pt-PT" sz="13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5543397"/>
                      </a:ext>
                    </a:extLst>
                  </a:tr>
                  <a:tr h="297437">
                    <a:tc>
                      <a:txBody>
                        <a:bodyPr/>
                        <a:lstStyle/>
                        <a:p>
                          <a:pPr algn="ctr"/>
                          <a:r>
                            <a:rPr lang="pt-PT" sz="1300" b="1" dirty="0">
                              <a:solidFill>
                                <a:srgbClr val="FF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732" t="-440816" r="-95536" b="-214286"/>
                          </a:stretch>
                        </a:blip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4057" t="-440816" r="-943" b="-214286"/>
                          </a:stretch>
                        </a:blipFill>
                      </a:tcPr>
                    </a:tc>
                    <a:extLst>
                      <a:ext uri="{0D108BD9-81ED-4DB2-BD59-A6C34878D82A}">
                        <a16:rowId xmlns:a16="http://schemas.microsoft.com/office/drawing/2014/main" val="2264016217"/>
                      </a:ext>
                    </a:extLst>
                  </a:tr>
                  <a:tr h="297437">
                    <a:tc>
                      <a:txBody>
                        <a:bodyPr/>
                        <a:lstStyle/>
                        <a:p>
                          <a:pPr algn="ctr"/>
                          <a:r>
                            <a:rPr lang="pt-PT" sz="1300" b="1" dirty="0">
                              <a:solidFill>
                                <a:srgbClr val="FF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732" t="-540816" r="-95536" b="-114286"/>
                          </a:stretch>
                        </a:blip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4057" t="-540816" r="-943" b="-114286"/>
                          </a:stretch>
                        </a:blipFill>
                      </a:tcPr>
                    </a:tc>
                    <a:extLst>
                      <a:ext uri="{0D108BD9-81ED-4DB2-BD59-A6C34878D82A}">
                        <a16:rowId xmlns:a16="http://schemas.microsoft.com/office/drawing/2014/main" val="1619752667"/>
                      </a:ext>
                    </a:extLst>
                  </a:tr>
                  <a:tr h="297437">
                    <a:tc>
                      <a:txBody>
                        <a:bodyPr/>
                        <a:lstStyle/>
                        <a:p>
                          <a:pPr algn="ctr"/>
                          <a:r>
                            <a:rPr lang="pt-PT" sz="1300" b="1" dirty="0">
                              <a:solidFill>
                                <a:srgbClr val="FF0000"/>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4732" t="-640816" r="-95536" b="-14286"/>
                          </a:stretch>
                        </a:blipFill>
                      </a:tcPr>
                    </a:tc>
                    <a:tc>
                      <a:txBody>
                        <a:bodyPr/>
                        <a:lstStyle/>
                        <a:p>
                          <a:endParaRPr lang="pt-P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4057" t="-640816" r="-943" b="-14286"/>
                          </a:stretch>
                        </a:blipFill>
                      </a:tcPr>
                    </a:tc>
                    <a:extLst>
                      <a:ext uri="{0D108BD9-81ED-4DB2-BD59-A6C34878D82A}">
                        <a16:rowId xmlns:a16="http://schemas.microsoft.com/office/drawing/2014/main" val="3859456989"/>
                      </a:ext>
                    </a:extLst>
                  </a:tr>
                </a:tbl>
              </a:graphicData>
            </a:graphic>
          </p:graphicFrame>
        </mc:Fallback>
      </mc:AlternateContent>
      <p:grpSp>
        <p:nvGrpSpPr>
          <p:cNvPr id="19" name="Agrupar 18">
            <a:extLst>
              <a:ext uri="{FF2B5EF4-FFF2-40B4-BE49-F238E27FC236}">
                <a16:creationId xmlns:a16="http://schemas.microsoft.com/office/drawing/2014/main" id="{D6559365-10D2-45F2-79C7-6031EA19092E}"/>
              </a:ext>
            </a:extLst>
          </p:cNvPr>
          <p:cNvGrpSpPr/>
          <p:nvPr/>
        </p:nvGrpSpPr>
        <p:grpSpPr>
          <a:xfrm>
            <a:off x="8434282" y="1120565"/>
            <a:ext cx="3162195" cy="1487167"/>
            <a:chOff x="8693538" y="993267"/>
            <a:chExt cx="2658034" cy="1250062"/>
          </a:xfrm>
        </p:grpSpPr>
        <p:pic>
          <p:nvPicPr>
            <p:cNvPr id="15" name="Imagem 14">
              <a:extLst>
                <a:ext uri="{FF2B5EF4-FFF2-40B4-BE49-F238E27FC236}">
                  <a16:creationId xmlns:a16="http://schemas.microsoft.com/office/drawing/2014/main" id="{C9082E43-E04B-9D82-318B-B3B3A8B4775D}"/>
                </a:ext>
              </a:extLst>
            </p:cNvPr>
            <p:cNvPicPr>
              <a:picLocks noChangeAspect="1"/>
            </p:cNvPicPr>
            <p:nvPr/>
          </p:nvPicPr>
          <p:blipFill>
            <a:blip r:embed="rId4">
              <a:extLst>
                <a:ext uri="{28A0092B-C50C-407E-A947-70E740481C1C}">
                  <a14:useLocalDpi xmlns:a14="http://schemas.microsoft.com/office/drawing/2010/main" val="0"/>
                </a:ext>
              </a:extLst>
            </a:blip>
            <a:srcRect l="20961" t="22939" r="1984" b="28742"/>
            <a:stretch>
              <a:fillRect/>
            </a:stretch>
          </p:blipFill>
          <p:spPr>
            <a:xfrm>
              <a:off x="8693538" y="993267"/>
              <a:ext cx="2658034" cy="1250062"/>
            </a:xfrm>
            <a:prstGeom prst="rect">
              <a:avLst/>
            </a:prstGeom>
            <a:ln w="19050">
              <a:solidFill>
                <a:schemeClr val="tx1"/>
              </a:solidFill>
            </a:ln>
          </p:spPr>
        </p:pic>
        <p:sp>
          <p:nvSpPr>
            <p:cNvPr id="11" name="CaixaDeTexto 10">
              <a:extLst>
                <a:ext uri="{FF2B5EF4-FFF2-40B4-BE49-F238E27FC236}">
                  <a16:creationId xmlns:a16="http://schemas.microsoft.com/office/drawing/2014/main" id="{9FFE15D0-461D-1DF7-6137-D5524AFD3421}"/>
                </a:ext>
              </a:extLst>
            </p:cNvPr>
            <p:cNvSpPr txBox="1"/>
            <p:nvPr/>
          </p:nvSpPr>
          <p:spPr>
            <a:xfrm>
              <a:off x="9733171" y="1145136"/>
              <a:ext cx="282209" cy="905473"/>
            </a:xfrm>
            <a:prstGeom prst="rect">
              <a:avLst/>
            </a:prstGeom>
            <a:noFill/>
          </p:spPr>
          <p:txBody>
            <a:bodyPr wrap="square" rtlCol="0">
              <a:spAutoFit/>
            </a:bodyPr>
            <a:lstStyle/>
            <a:p>
              <a:pPr algn="ctr"/>
              <a:r>
                <a:rPr lang="pt-PT" sz="1600" b="1" dirty="0">
                  <a:ln w="3175">
                    <a:solidFill>
                      <a:srgbClr val="C00000"/>
                    </a:solidFill>
                  </a:ln>
                  <a:solidFill>
                    <a:srgbClr val="FF0000"/>
                  </a:solidFill>
                </a:rPr>
                <a:t>3</a:t>
              </a:r>
            </a:p>
            <a:p>
              <a:pPr algn="ctr"/>
              <a:r>
                <a:rPr lang="pt-PT" sz="1600" b="1" dirty="0">
                  <a:ln w="3175">
                    <a:solidFill>
                      <a:srgbClr val="C00000"/>
                    </a:solidFill>
                  </a:ln>
                  <a:solidFill>
                    <a:srgbClr val="FF0000"/>
                  </a:solidFill>
                </a:rPr>
                <a:t>4</a:t>
              </a:r>
            </a:p>
            <a:p>
              <a:pPr algn="ctr"/>
              <a:r>
                <a:rPr lang="pt-PT" sz="1600" b="1" dirty="0">
                  <a:ln w="3175">
                    <a:solidFill>
                      <a:srgbClr val="C00000"/>
                    </a:solidFill>
                  </a:ln>
                  <a:solidFill>
                    <a:srgbClr val="FF0000"/>
                  </a:solidFill>
                </a:rPr>
                <a:t>56</a:t>
              </a:r>
            </a:p>
          </p:txBody>
        </p:sp>
        <p:sp>
          <p:nvSpPr>
            <p:cNvPr id="13" name="CaixaDeTexto 12">
              <a:extLst>
                <a:ext uri="{FF2B5EF4-FFF2-40B4-BE49-F238E27FC236}">
                  <a16:creationId xmlns:a16="http://schemas.microsoft.com/office/drawing/2014/main" id="{0143609C-E835-70D1-A311-5D93353299A4}"/>
                </a:ext>
              </a:extLst>
            </p:cNvPr>
            <p:cNvSpPr txBox="1"/>
            <p:nvPr/>
          </p:nvSpPr>
          <p:spPr>
            <a:xfrm>
              <a:off x="9338023" y="1174251"/>
              <a:ext cx="282209" cy="284577"/>
            </a:xfrm>
            <a:prstGeom prst="rect">
              <a:avLst/>
            </a:prstGeom>
            <a:noFill/>
          </p:spPr>
          <p:txBody>
            <a:bodyPr wrap="square" rtlCol="0">
              <a:spAutoFit/>
            </a:bodyPr>
            <a:lstStyle/>
            <a:p>
              <a:pPr algn="ctr"/>
              <a:r>
                <a:rPr lang="pt-PT" sz="1600" b="1" dirty="0">
                  <a:ln w="3175">
                    <a:solidFill>
                      <a:schemeClr val="accent3">
                        <a:lumMod val="75000"/>
                      </a:schemeClr>
                    </a:solidFill>
                  </a:ln>
                  <a:solidFill>
                    <a:schemeClr val="accent3">
                      <a:lumMod val="60000"/>
                      <a:lumOff val="40000"/>
                    </a:schemeClr>
                  </a:solidFill>
                </a:rPr>
                <a:t>1</a:t>
              </a:r>
            </a:p>
          </p:txBody>
        </p:sp>
        <p:sp>
          <p:nvSpPr>
            <p:cNvPr id="37" name="CaixaDeTexto 36">
              <a:extLst>
                <a:ext uri="{FF2B5EF4-FFF2-40B4-BE49-F238E27FC236}">
                  <a16:creationId xmlns:a16="http://schemas.microsoft.com/office/drawing/2014/main" id="{B6C843E1-8931-1E25-D397-179394FA7827}"/>
                </a:ext>
              </a:extLst>
            </p:cNvPr>
            <p:cNvSpPr txBox="1"/>
            <p:nvPr/>
          </p:nvSpPr>
          <p:spPr>
            <a:xfrm>
              <a:off x="10460438" y="1174251"/>
              <a:ext cx="282209" cy="284577"/>
            </a:xfrm>
            <a:prstGeom prst="rect">
              <a:avLst/>
            </a:prstGeom>
            <a:noFill/>
          </p:spPr>
          <p:txBody>
            <a:bodyPr wrap="square" rtlCol="0">
              <a:spAutoFit/>
            </a:bodyPr>
            <a:lstStyle/>
            <a:p>
              <a:pPr algn="ctr"/>
              <a:r>
                <a:rPr lang="pt-PT" sz="1600" b="1" dirty="0">
                  <a:ln w="6350">
                    <a:solidFill>
                      <a:schemeClr val="accent3">
                        <a:lumMod val="75000"/>
                      </a:schemeClr>
                    </a:solidFill>
                  </a:ln>
                  <a:solidFill>
                    <a:schemeClr val="accent3">
                      <a:lumMod val="60000"/>
                      <a:lumOff val="40000"/>
                    </a:schemeClr>
                  </a:solidFill>
                </a:rPr>
                <a:t>2</a:t>
              </a:r>
            </a:p>
          </p:txBody>
        </p:sp>
      </p:grpSp>
      <p:sp>
        <p:nvSpPr>
          <p:cNvPr id="4" name="CaixaDeTexto 3">
            <a:extLst>
              <a:ext uri="{FF2B5EF4-FFF2-40B4-BE49-F238E27FC236}">
                <a16:creationId xmlns:a16="http://schemas.microsoft.com/office/drawing/2014/main" id="{AB7E4066-4617-CF97-31B2-464A2A3BD948}"/>
              </a:ext>
            </a:extLst>
          </p:cNvPr>
          <p:cNvSpPr txBox="1"/>
          <p:nvPr/>
        </p:nvSpPr>
        <p:spPr>
          <a:xfrm>
            <a:off x="290278" y="1389573"/>
            <a:ext cx="3292773" cy="3374706"/>
          </a:xfrm>
          <a:prstGeom prst="rect">
            <a:avLst/>
          </a:prstGeom>
          <a:noFill/>
        </p:spPr>
        <p:txBody>
          <a:bodyPr wrap="square">
            <a:spAutoFit/>
          </a:bodyPr>
          <a:lstStyle/>
          <a:p>
            <a:pPr algn="just">
              <a:lnSpc>
                <a:spcPct val="150000"/>
              </a:lnSpc>
            </a:pPr>
            <a:r>
              <a:rPr lang="en-US" sz="1600" dirty="0">
                <a:latin typeface="Bahnschrift SemiCondensed" panose="020B0502040204020203" pitchFamily="34" charset="0"/>
              </a:rPr>
              <a:t>The closest facility where we could perform RBS measurements: </a:t>
            </a:r>
          </a:p>
          <a:p>
            <a:pPr marL="285750" indent="-285750" algn="just">
              <a:lnSpc>
                <a:spcPct val="150000"/>
              </a:lnSpc>
              <a:buFont typeface="Wingdings" panose="05000000000000000000" pitchFamily="2" charset="2"/>
              <a:buChar char="§"/>
            </a:pPr>
            <a:r>
              <a:rPr lang="en-US" sz="1600" dirty="0">
                <a:latin typeface="Bahnschrift SemiCondensed" panose="020B0502040204020203" pitchFamily="34" charset="0"/>
              </a:rPr>
              <a:t>LATR facility of the CTN-IST. </a:t>
            </a:r>
          </a:p>
          <a:p>
            <a:pPr algn="just">
              <a:lnSpc>
                <a:spcPct val="150000"/>
              </a:lnSpc>
            </a:pPr>
            <a:endParaRPr lang="en-US" sz="1600" dirty="0">
              <a:latin typeface="Bahnschrift SemiCondensed" panose="020B0502040204020203" pitchFamily="34" charset="0"/>
            </a:endParaRPr>
          </a:p>
          <a:p>
            <a:pPr algn="just">
              <a:lnSpc>
                <a:spcPct val="150000"/>
              </a:lnSpc>
            </a:pPr>
            <a:r>
              <a:rPr lang="en-US" sz="1600" dirty="0">
                <a:latin typeface="Bahnschrift SemiCondensed" panose="020B0502040204020203" pitchFamily="34" charset="0"/>
              </a:rPr>
              <a:t>Soft X-ray attenuation of Formvar foils is very low!</a:t>
            </a:r>
          </a:p>
          <a:p>
            <a:pPr marL="285750" indent="-285750" algn="just">
              <a:lnSpc>
                <a:spcPct val="150000"/>
              </a:lnSpc>
              <a:buFont typeface="Wingdings" panose="05000000000000000000" pitchFamily="2" charset="2"/>
              <a:buChar char="Ø"/>
            </a:pPr>
            <a:r>
              <a:rPr lang="en-US" sz="1600" dirty="0">
                <a:latin typeface="Bahnschrift SemiCondensed" panose="020B0502040204020203" pitchFamily="34" charset="0"/>
              </a:rPr>
              <a:t>Allows to characterize the metal-coatings’ thickness with accuracy </a:t>
            </a:r>
            <a:r>
              <a:rPr lang="en-US" sz="1600" i="1" dirty="0">
                <a:latin typeface="Bahnschrift SemiCondensed" panose="020B0502040204020203" pitchFamily="34" charset="0"/>
              </a:rPr>
              <a:t>in situ.</a:t>
            </a:r>
            <a:endParaRPr lang="en-GB" sz="1600" i="1" dirty="0">
              <a:latin typeface="Bahnschrift SemiCondensed" panose="020B0502040204020203" pitchFamily="34" charset="0"/>
            </a:endParaRPr>
          </a:p>
        </p:txBody>
      </p:sp>
      <p:pic>
        <p:nvPicPr>
          <p:cNvPr id="5" name="Imagem 4">
            <a:extLst>
              <a:ext uri="{FF2B5EF4-FFF2-40B4-BE49-F238E27FC236}">
                <a16:creationId xmlns:a16="http://schemas.microsoft.com/office/drawing/2014/main" id="{84DE5816-2B4A-2BBC-4809-8ED850D4A194}"/>
              </a:ext>
            </a:extLst>
          </p:cNvPr>
          <p:cNvPicPr>
            <a:picLocks noChangeAspect="1"/>
          </p:cNvPicPr>
          <p:nvPr/>
        </p:nvPicPr>
        <p:blipFill>
          <a:blip r:embed="rId5">
            <a:extLst>
              <a:ext uri="{28A0092B-C50C-407E-A947-70E740481C1C}">
                <a14:useLocalDpi xmlns:a14="http://schemas.microsoft.com/office/drawing/2010/main" val="0"/>
              </a:ext>
            </a:extLst>
          </a:blip>
          <a:srcRect l="2973" t="40433" r="17533" b="11652"/>
          <a:stretch>
            <a:fillRect/>
          </a:stretch>
        </p:blipFill>
        <p:spPr>
          <a:xfrm>
            <a:off x="4372630" y="1282280"/>
            <a:ext cx="2700000" cy="2169891"/>
          </a:xfrm>
          <a:prstGeom prst="rect">
            <a:avLst/>
          </a:prstGeom>
        </p:spPr>
      </p:pic>
      <p:sp>
        <p:nvSpPr>
          <p:cNvPr id="6" name="CaixaDeTexto 5">
            <a:extLst>
              <a:ext uri="{FF2B5EF4-FFF2-40B4-BE49-F238E27FC236}">
                <a16:creationId xmlns:a16="http://schemas.microsoft.com/office/drawing/2014/main" id="{8A3215C5-4B8E-3D4F-C67C-8A12197FF95A}"/>
              </a:ext>
            </a:extLst>
          </p:cNvPr>
          <p:cNvSpPr txBox="1"/>
          <p:nvPr/>
        </p:nvSpPr>
        <p:spPr>
          <a:xfrm>
            <a:off x="3846382" y="993267"/>
            <a:ext cx="3715666" cy="292388"/>
          </a:xfrm>
          <a:prstGeom prst="rect">
            <a:avLst/>
          </a:prstGeom>
          <a:noFill/>
        </p:spPr>
        <p:txBody>
          <a:bodyPr wrap="square" rtlCol="0">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2.5 MV Van de Graaff accelerator at LATR.</a:t>
            </a:r>
          </a:p>
        </p:txBody>
      </p:sp>
      <p:pic>
        <p:nvPicPr>
          <p:cNvPr id="7" name="Imagem 6">
            <a:extLst>
              <a:ext uri="{FF2B5EF4-FFF2-40B4-BE49-F238E27FC236}">
                <a16:creationId xmlns:a16="http://schemas.microsoft.com/office/drawing/2014/main" id="{CC45B92B-8219-D75D-C01C-71259F94C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2630" y="4092660"/>
            <a:ext cx="2700000" cy="2160000"/>
          </a:xfrm>
          <a:prstGeom prst="rect">
            <a:avLst/>
          </a:prstGeom>
        </p:spPr>
      </p:pic>
      <p:sp>
        <p:nvSpPr>
          <p:cNvPr id="8" name="CaixaDeTexto 7">
            <a:extLst>
              <a:ext uri="{FF2B5EF4-FFF2-40B4-BE49-F238E27FC236}">
                <a16:creationId xmlns:a16="http://schemas.microsoft.com/office/drawing/2014/main" id="{F1188AC2-159F-302A-C51C-4D68C7A97EC6}"/>
              </a:ext>
            </a:extLst>
          </p:cNvPr>
          <p:cNvSpPr txBox="1"/>
          <p:nvPr/>
        </p:nvSpPr>
        <p:spPr>
          <a:xfrm>
            <a:off x="3846244" y="3805314"/>
            <a:ext cx="3715666" cy="292388"/>
          </a:xfrm>
          <a:prstGeom prst="rect">
            <a:avLst/>
          </a:prstGeom>
          <a:noFill/>
        </p:spPr>
        <p:txBody>
          <a:bodyPr wrap="square" rtlCol="0">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Setup to characterize targets with X-rays.</a:t>
            </a:r>
          </a:p>
        </p:txBody>
      </p:sp>
      <p:grpSp>
        <p:nvGrpSpPr>
          <p:cNvPr id="10" name="Agrupar 9">
            <a:extLst>
              <a:ext uri="{FF2B5EF4-FFF2-40B4-BE49-F238E27FC236}">
                <a16:creationId xmlns:a16="http://schemas.microsoft.com/office/drawing/2014/main" id="{7F6DBA27-4E46-A3FB-9403-93C9E0B43BFE}"/>
              </a:ext>
            </a:extLst>
          </p:cNvPr>
          <p:cNvGrpSpPr/>
          <p:nvPr/>
        </p:nvGrpSpPr>
        <p:grpSpPr>
          <a:xfrm>
            <a:off x="6800481" y="3074479"/>
            <a:ext cx="516858" cy="516858"/>
            <a:chOff x="6728906" y="2921544"/>
            <a:chExt cx="648000" cy="648000"/>
          </a:xfrm>
        </p:grpSpPr>
        <p:sp>
          <p:nvSpPr>
            <p:cNvPr id="3" name="Retângulo 2">
              <a:extLst>
                <a:ext uri="{FF2B5EF4-FFF2-40B4-BE49-F238E27FC236}">
                  <a16:creationId xmlns:a16="http://schemas.microsoft.com/office/drawing/2014/main" id="{9D2DAFAB-FE43-70ED-616B-1635479DE775}"/>
                </a:ext>
              </a:extLst>
            </p:cNvPr>
            <p:cNvSpPr/>
            <p:nvPr/>
          </p:nvSpPr>
          <p:spPr>
            <a:xfrm>
              <a:off x="6728906" y="2921544"/>
              <a:ext cx="648000" cy="648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4" name="Imagem 13">
              <a:extLst>
                <a:ext uri="{FF2B5EF4-FFF2-40B4-BE49-F238E27FC236}">
                  <a16:creationId xmlns:a16="http://schemas.microsoft.com/office/drawing/2014/main" id="{C14E908D-ABA1-ABE7-9D08-8860D8E1D7C7}"/>
                </a:ext>
              </a:extLst>
            </p:cNvPr>
            <p:cNvPicPr>
              <a:picLocks noChangeAspect="1"/>
            </p:cNvPicPr>
            <p:nvPr/>
          </p:nvPicPr>
          <p:blipFill>
            <a:blip r:embed="rId7">
              <a:extLst>
                <a:ext uri="{28A0092B-C50C-407E-A947-70E740481C1C}">
                  <a14:useLocalDpi xmlns:a14="http://schemas.microsoft.com/office/drawing/2010/main" val="0"/>
                </a:ext>
              </a:extLst>
            </a:blip>
            <a:srcRect l="3978" t="11986" r="63852" b="5674"/>
            <a:stretch>
              <a:fillRect/>
            </a:stretch>
          </p:blipFill>
          <p:spPr>
            <a:xfrm>
              <a:off x="6782906" y="2941770"/>
              <a:ext cx="540000" cy="607549"/>
            </a:xfrm>
            <a:prstGeom prst="rect">
              <a:avLst/>
            </a:prstGeom>
          </p:spPr>
        </p:pic>
      </p:grpSp>
      <p:pic>
        <p:nvPicPr>
          <p:cNvPr id="16" name="Imagem 15">
            <a:extLst>
              <a:ext uri="{FF2B5EF4-FFF2-40B4-BE49-F238E27FC236}">
                <a16:creationId xmlns:a16="http://schemas.microsoft.com/office/drawing/2014/main" id="{22A1349F-E65F-37B8-6B5B-F4905FF78D3B}"/>
              </a:ext>
            </a:extLst>
          </p:cNvPr>
          <p:cNvPicPr>
            <a:picLocks noChangeAspect="1"/>
          </p:cNvPicPr>
          <p:nvPr/>
        </p:nvPicPr>
        <p:blipFill>
          <a:blip r:embed="rId8">
            <a:extLst>
              <a:ext uri="{28A0092B-C50C-407E-A947-70E740481C1C}">
                <a14:useLocalDpi xmlns:a14="http://schemas.microsoft.com/office/drawing/2010/main" val="0"/>
              </a:ext>
            </a:extLst>
          </a:blip>
          <a:srcRect l="1" r="59462"/>
          <a:stretch>
            <a:fillRect/>
          </a:stretch>
        </p:blipFill>
        <p:spPr>
          <a:xfrm>
            <a:off x="4155750" y="5840134"/>
            <a:ext cx="576000" cy="577175"/>
          </a:xfrm>
          <a:prstGeom prst="rect">
            <a:avLst/>
          </a:prstGeom>
          <a:ln w="19050">
            <a:solidFill>
              <a:schemeClr val="tx1"/>
            </a:solidFill>
          </a:ln>
        </p:spPr>
      </p:pic>
      <p:sp>
        <p:nvSpPr>
          <p:cNvPr id="17" name="CaixaDeTexto 16">
            <a:extLst>
              <a:ext uri="{FF2B5EF4-FFF2-40B4-BE49-F238E27FC236}">
                <a16:creationId xmlns:a16="http://schemas.microsoft.com/office/drawing/2014/main" id="{69D0F5BF-E7BE-D805-6AAC-CC628B74CFB3}"/>
              </a:ext>
            </a:extLst>
          </p:cNvPr>
          <p:cNvSpPr txBox="1"/>
          <p:nvPr/>
        </p:nvSpPr>
        <p:spPr>
          <a:xfrm>
            <a:off x="7984470" y="2673354"/>
            <a:ext cx="4061821" cy="492443"/>
          </a:xfrm>
          <a:prstGeom prst="rect">
            <a:avLst/>
          </a:prstGeom>
          <a:noFill/>
        </p:spPr>
        <p:txBody>
          <a:bodyPr wrap="square" rtlCol="0">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Position of characterised targets from glass slides </a:t>
            </a:r>
          </a:p>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(viewed from </a:t>
            </a:r>
            <a:r>
              <a:rPr lang="en-GB" sz="1300" u="sng" dirty="0">
                <a:latin typeface="Calibri Light" panose="020F0302020204030204" pitchFamily="34" charset="0"/>
                <a:ea typeface="Calibri Light" panose="020F0302020204030204" pitchFamily="34" charset="0"/>
                <a:cs typeface="Calibri Light" panose="020F0302020204030204" pitchFamily="34" charset="0"/>
              </a:rPr>
              <a:t>above</a:t>
            </a:r>
            <a:r>
              <a:rPr lang="en-GB" sz="1300" dirty="0">
                <a:latin typeface="Calibri Light" panose="020F0302020204030204" pitchFamily="34" charset="0"/>
                <a:ea typeface="Calibri Light" panose="020F0302020204030204" pitchFamily="34" charset="0"/>
                <a:cs typeface="Calibri Light" panose="020F0302020204030204" pitchFamily="34" charset="0"/>
              </a:rPr>
              <a:t>).</a:t>
            </a:r>
          </a:p>
        </p:txBody>
      </p:sp>
      <p:sp>
        <p:nvSpPr>
          <p:cNvPr id="18" name="CaixaDeTexto 17">
            <a:extLst>
              <a:ext uri="{FF2B5EF4-FFF2-40B4-BE49-F238E27FC236}">
                <a16:creationId xmlns:a16="http://schemas.microsoft.com/office/drawing/2014/main" id="{FA14EE1A-0AEF-5CC3-6757-2E789864A5DD}"/>
              </a:ext>
            </a:extLst>
          </p:cNvPr>
          <p:cNvSpPr txBox="1"/>
          <p:nvPr/>
        </p:nvSpPr>
        <p:spPr>
          <a:xfrm>
            <a:off x="8157548" y="3554841"/>
            <a:ext cx="3715666" cy="292388"/>
          </a:xfrm>
          <a:prstGeom prst="rect">
            <a:avLst/>
          </a:prstGeom>
          <a:noFill/>
        </p:spPr>
        <p:txBody>
          <a:bodyPr wrap="square" rtlCol="0">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Characterisation of the Ag-coatings.</a:t>
            </a:r>
          </a:p>
        </p:txBody>
      </p:sp>
    </p:spTree>
    <p:extLst>
      <p:ext uri="{BB962C8B-B14F-4D97-AF65-F5344CB8AC3E}">
        <p14:creationId xmlns:p14="http://schemas.microsoft.com/office/powerpoint/2010/main" val="38710881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AD296-2E02-D824-8617-95F6961C0A9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0A50146-858D-59F1-6D0E-A715D4C54563}"/>
              </a:ext>
            </a:extLst>
          </p:cNvPr>
          <p:cNvSpPr>
            <a:spLocks noGrp="1"/>
          </p:cNvSpPr>
          <p:nvPr>
            <p:ph type="ctrTitle"/>
          </p:nvPr>
        </p:nvSpPr>
        <p:spPr>
          <a:xfrm>
            <a:off x="284480" y="328"/>
            <a:ext cx="11907520" cy="751512"/>
          </a:xfrm>
        </p:spPr>
        <p:txBody>
          <a:bodyPr>
            <a:normAutofit/>
          </a:bodyPr>
          <a:lstStyle/>
          <a:p>
            <a:pPr algn="l"/>
            <a:r>
              <a:rPr lang="en-GB" sz="4400" b="1" dirty="0">
                <a:latin typeface="Arial Narrow" panose="020B0606020202030204" pitchFamily="34" charset="0"/>
              </a:rPr>
              <a:t>L2A2 setup</a:t>
            </a:r>
            <a:endParaRPr lang="pt-PT" sz="4400" dirty="0">
              <a:latin typeface="Arial Narrow" panose="020B0606020202030204" pitchFamily="34" charset="0"/>
            </a:endParaRPr>
          </a:p>
        </p:txBody>
      </p:sp>
      <p:sp>
        <p:nvSpPr>
          <p:cNvPr id="22" name="Retângulo 21">
            <a:extLst>
              <a:ext uri="{FF2B5EF4-FFF2-40B4-BE49-F238E27FC236}">
                <a16:creationId xmlns:a16="http://schemas.microsoft.com/office/drawing/2014/main" id="{A7CF6BF7-EC41-FFBD-A787-583D2351DCD3}"/>
              </a:ext>
            </a:extLst>
          </p:cNvPr>
          <p:cNvSpPr/>
          <p:nvPr/>
        </p:nvSpPr>
        <p:spPr>
          <a:xfrm>
            <a:off x="0" y="6492874"/>
            <a:ext cx="12192000" cy="37000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Marcador de Posição da Data 5">
            <a:extLst>
              <a:ext uri="{FF2B5EF4-FFF2-40B4-BE49-F238E27FC236}">
                <a16:creationId xmlns:a16="http://schemas.microsoft.com/office/drawing/2014/main" id="{79A98CFF-CD0E-4D7F-BB97-5134EB466FC8}"/>
              </a:ext>
            </a:extLst>
          </p:cNvPr>
          <p:cNvSpPr>
            <a:spLocks noGrp="1"/>
          </p:cNvSpPr>
          <p:nvPr>
            <p:ph type="dt" sz="half" idx="10"/>
          </p:nvPr>
        </p:nvSpPr>
        <p:spPr>
          <a:xfrm>
            <a:off x="11142" y="6492875"/>
            <a:ext cx="2663231" cy="365125"/>
          </a:xfrm>
        </p:spPr>
        <p:txBody>
          <a:bodyPr/>
          <a:lstStyle/>
          <a:p>
            <a:r>
              <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25/09/2025, EuNPC25 Caen, France</a:t>
            </a:r>
          </a:p>
        </p:txBody>
      </p:sp>
      <p:cxnSp>
        <p:nvCxnSpPr>
          <p:cNvPr id="20" name="Conexão reta 19">
            <a:extLst>
              <a:ext uri="{FF2B5EF4-FFF2-40B4-BE49-F238E27FC236}">
                <a16:creationId xmlns:a16="http://schemas.microsoft.com/office/drawing/2014/main" id="{270E3C35-7F7D-3B11-2817-61BE10EC3731}"/>
              </a:ext>
            </a:extLst>
          </p:cNvPr>
          <p:cNvCxnSpPr/>
          <p:nvPr/>
        </p:nvCxnSpPr>
        <p:spPr>
          <a:xfrm>
            <a:off x="-233680" y="73152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exão reta 20">
            <a:extLst>
              <a:ext uri="{FF2B5EF4-FFF2-40B4-BE49-F238E27FC236}">
                <a16:creationId xmlns:a16="http://schemas.microsoft.com/office/drawing/2014/main" id="{3DFB5B6C-3131-A20B-6D17-2D852FA80119}"/>
              </a:ext>
            </a:extLst>
          </p:cNvPr>
          <p:cNvCxnSpPr/>
          <p:nvPr/>
        </p:nvCxnSpPr>
        <p:spPr>
          <a:xfrm>
            <a:off x="-233680" y="822960"/>
            <a:ext cx="125679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Marcador de Posição do Rodapé 22">
            <a:extLst>
              <a:ext uri="{FF2B5EF4-FFF2-40B4-BE49-F238E27FC236}">
                <a16:creationId xmlns:a16="http://schemas.microsoft.com/office/drawing/2014/main" id="{A641D87A-338B-85D3-F62A-7D06F88114DD}"/>
              </a:ext>
            </a:extLst>
          </p:cNvPr>
          <p:cNvSpPr>
            <a:spLocks noGrp="1"/>
          </p:cNvSpPr>
          <p:nvPr>
            <p:ph type="ftr" sz="quarter" idx="11"/>
          </p:nvPr>
        </p:nvSpPr>
        <p:spPr>
          <a:xfrm>
            <a:off x="4038600" y="6488430"/>
            <a:ext cx="4114800" cy="365125"/>
          </a:xfrm>
        </p:spPr>
        <p:txBody>
          <a:bodyPr/>
          <a:lstStyle/>
          <a:p>
            <a:r>
              <a:rPr lang="pt-PT" sz="13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Afonso Vicente, LIP</a:t>
            </a:r>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4" name="Marcador de Posição do Número do Diapositivo 23">
            <a:extLst>
              <a:ext uri="{FF2B5EF4-FFF2-40B4-BE49-F238E27FC236}">
                <a16:creationId xmlns:a16="http://schemas.microsoft.com/office/drawing/2014/main" id="{7D7A8C26-1B86-C019-1B51-D1DFB14318E1}"/>
              </a:ext>
            </a:extLst>
          </p:cNvPr>
          <p:cNvSpPr>
            <a:spLocks noGrp="1"/>
          </p:cNvSpPr>
          <p:nvPr>
            <p:ph type="sldNum" sz="quarter" idx="12"/>
          </p:nvPr>
        </p:nvSpPr>
        <p:spPr>
          <a:xfrm>
            <a:off x="10515600" y="6488430"/>
            <a:ext cx="1651000" cy="365125"/>
          </a:xfrm>
        </p:spPr>
        <p:txBody>
          <a:bodyPr/>
          <a:lstStyle/>
          <a:p>
            <a:fld id="{2378D241-9981-4EC6-A9A1-3DA5727923E8}" type="slidenum">
              <a:rPr lang="pt-PT" sz="1300" b="1"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9</a:t>
            </a:fld>
            <a:endParaRPr lang="pt-PT" sz="13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Imagem 4">
            <a:extLst>
              <a:ext uri="{FF2B5EF4-FFF2-40B4-BE49-F238E27FC236}">
                <a16:creationId xmlns:a16="http://schemas.microsoft.com/office/drawing/2014/main" id="{CBA41ECB-EA6A-7FCD-5BE7-8B551759CD1E}"/>
              </a:ext>
            </a:extLst>
          </p:cNvPr>
          <p:cNvPicPr>
            <a:picLocks noChangeAspect="1"/>
          </p:cNvPicPr>
          <p:nvPr/>
        </p:nvPicPr>
        <p:blipFill>
          <a:blip r:embed="rId3"/>
          <a:stretch>
            <a:fillRect/>
          </a:stretch>
        </p:blipFill>
        <p:spPr>
          <a:xfrm>
            <a:off x="284480" y="1085776"/>
            <a:ext cx="4505874" cy="3018992"/>
          </a:xfrm>
          <a:prstGeom prst="rect">
            <a:avLst/>
          </a:prstGeom>
        </p:spPr>
      </p:pic>
      <p:pic>
        <p:nvPicPr>
          <p:cNvPr id="14" name="Imagem 13">
            <a:extLst>
              <a:ext uri="{FF2B5EF4-FFF2-40B4-BE49-F238E27FC236}">
                <a16:creationId xmlns:a16="http://schemas.microsoft.com/office/drawing/2014/main" id="{680165D5-3E07-3296-CCD9-14B929928D55}"/>
              </a:ext>
            </a:extLst>
          </p:cNvPr>
          <p:cNvPicPr>
            <a:picLocks noChangeAspect="1"/>
          </p:cNvPicPr>
          <p:nvPr/>
        </p:nvPicPr>
        <p:blipFill>
          <a:blip r:embed="rId4">
            <a:extLst>
              <a:ext uri="{28A0092B-C50C-407E-A947-70E740481C1C}">
                <a14:useLocalDpi xmlns:a14="http://schemas.microsoft.com/office/drawing/2010/main" val="0"/>
              </a:ext>
            </a:extLst>
          </a:blip>
          <a:srcRect l="11557" t="7215" r="13447" b="11976"/>
          <a:stretch/>
        </p:blipFill>
        <p:spPr>
          <a:xfrm>
            <a:off x="284480" y="4390486"/>
            <a:ext cx="3207405" cy="1944000"/>
          </a:xfrm>
          <a:prstGeom prst="rect">
            <a:avLst/>
          </a:prstGeom>
        </p:spPr>
      </p:pic>
      <p:pic>
        <p:nvPicPr>
          <p:cNvPr id="26" name="Imagem 25">
            <a:extLst>
              <a:ext uri="{FF2B5EF4-FFF2-40B4-BE49-F238E27FC236}">
                <a16:creationId xmlns:a16="http://schemas.microsoft.com/office/drawing/2014/main" id="{E6E72AB6-63A2-74F6-E5D5-7843503A7B58}"/>
              </a:ext>
            </a:extLst>
          </p:cNvPr>
          <p:cNvPicPr>
            <a:picLocks noChangeAspect="1"/>
          </p:cNvPicPr>
          <p:nvPr/>
        </p:nvPicPr>
        <p:blipFill>
          <a:blip r:embed="rId5">
            <a:extLst>
              <a:ext uri="{28A0092B-C50C-407E-A947-70E740481C1C}">
                <a14:useLocalDpi xmlns:a14="http://schemas.microsoft.com/office/drawing/2010/main" val="0"/>
              </a:ext>
            </a:extLst>
          </a:blip>
          <a:srcRect t="17318"/>
          <a:stretch>
            <a:fillRect/>
          </a:stretch>
        </p:blipFill>
        <p:spPr>
          <a:xfrm>
            <a:off x="6705437" y="3380504"/>
            <a:ext cx="4528193" cy="2808000"/>
          </a:xfrm>
          <a:prstGeom prst="rect">
            <a:avLst/>
          </a:prstGeom>
        </p:spPr>
      </p:pic>
      <p:sp>
        <p:nvSpPr>
          <p:cNvPr id="3" name="Seta: Para Cima 2">
            <a:extLst>
              <a:ext uri="{FF2B5EF4-FFF2-40B4-BE49-F238E27FC236}">
                <a16:creationId xmlns:a16="http://schemas.microsoft.com/office/drawing/2014/main" id="{95A73081-5370-202D-5805-9104B9FAAE68}"/>
              </a:ext>
            </a:extLst>
          </p:cNvPr>
          <p:cNvSpPr/>
          <p:nvPr/>
        </p:nvSpPr>
        <p:spPr>
          <a:xfrm flipV="1">
            <a:off x="2980985" y="3430923"/>
            <a:ext cx="325075" cy="1080000"/>
          </a:xfrm>
          <a:prstGeom prst="upArrow">
            <a:avLst>
              <a:gd name="adj1" fmla="val 39040"/>
              <a:gd name="adj2" fmla="val 89068"/>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a:extLst>
              <a:ext uri="{FF2B5EF4-FFF2-40B4-BE49-F238E27FC236}">
                <a16:creationId xmlns:a16="http://schemas.microsoft.com/office/drawing/2014/main" id="{C2FE64F6-7AF3-3946-072F-9D43F2D7FE3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7000"/>
                    </a14:imgEffect>
                  </a14:imgLayer>
                </a14:imgProps>
              </a:ext>
              <a:ext uri="{28A0092B-C50C-407E-A947-70E740481C1C}">
                <a14:useLocalDpi xmlns:a14="http://schemas.microsoft.com/office/drawing/2010/main" val="0"/>
              </a:ext>
            </a:extLst>
          </a:blip>
          <a:srcRect l="31071" t="4030" r="2714" b="9810"/>
          <a:stretch/>
        </p:blipFill>
        <p:spPr>
          <a:xfrm flipV="1">
            <a:off x="3652000" y="4390486"/>
            <a:ext cx="1984137" cy="1944000"/>
          </a:xfrm>
          <a:prstGeom prst="rect">
            <a:avLst/>
          </a:prstGeom>
        </p:spPr>
      </p:pic>
      <mc:AlternateContent xmlns:mc="http://schemas.openxmlformats.org/markup-compatibility/2006" xmlns:a14="http://schemas.microsoft.com/office/drawing/2010/main">
        <mc:Choice Requires="a14">
          <p:sp>
            <p:nvSpPr>
              <p:cNvPr id="7" name="CaixaDeTexto 6">
                <a:extLst>
                  <a:ext uri="{FF2B5EF4-FFF2-40B4-BE49-F238E27FC236}">
                    <a16:creationId xmlns:a16="http://schemas.microsoft.com/office/drawing/2014/main" id="{44399170-635C-F65E-EDCE-7E45AFB24095}"/>
                  </a:ext>
                </a:extLst>
              </p:cNvPr>
              <p:cNvSpPr txBox="1"/>
              <p:nvPr/>
            </p:nvSpPr>
            <p:spPr>
              <a:xfrm>
                <a:off x="4886900" y="906225"/>
                <a:ext cx="3770718" cy="1858137"/>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n-US" sz="1600" dirty="0">
                    <a:latin typeface="Bahnschrift SemiCondensed" panose="020B0502040204020203" pitchFamily="34" charset="0"/>
                  </a:rPr>
                  <a:t>STELA laser system:</a:t>
                </a:r>
              </a:p>
              <a:p>
                <a:pPr marL="742950" lvl="1" indent="-285750" algn="just">
                  <a:lnSpc>
                    <a:spcPct val="200000"/>
                  </a:lnSpc>
                  <a:buFont typeface="Arial" panose="020B0604020202020204" pitchFamily="34" charset="0"/>
                  <a:buChar char="•"/>
                </a:pPr>
                <a:r>
                  <a:rPr lang="en-US" sz="1400" dirty="0" err="1">
                    <a:latin typeface="Bahnschrift SemiCondensed" panose="020B0502040204020203" pitchFamily="34" charset="0"/>
                  </a:rPr>
                  <a:t>Ti:Sapphire</a:t>
                </a:r>
                <a:r>
                  <a:rPr lang="en-US" sz="1400" dirty="0">
                    <a:latin typeface="Bahnschrift SemiCondensed" panose="020B0502040204020203" pitchFamily="34" charset="0"/>
                  </a:rPr>
                  <a:t>, 45 TW laser;</a:t>
                </a:r>
              </a:p>
              <a:p>
                <a:pPr marL="742950" lvl="1" indent="-285750" algn="just">
                  <a:lnSpc>
                    <a:spcPct val="200000"/>
                  </a:lnSpc>
                  <a:buFont typeface="Arial" panose="020B0604020202020204" pitchFamily="34" charset="0"/>
                  <a:buChar char="•"/>
                </a:pPr>
                <a:r>
                  <a:rPr lang="en-US" sz="1400" dirty="0">
                    <a:latin typeface="Bahnschrift SemiCondensed" panose="020B0502040204020203" pitchFamily="34" charset="0"/>
                  </a:rPr>
                  <a:t>p-polarized, 800 nm-wavelength pulses;</a:t>
                </a:r>
              </a:p>
              <a:p>
                <a:pPr marL="742950" lvl="1" indent="-285750" algn="just">
                  <a:lnSpc>
                    <a:spcPct val="200000"/>
                  </a:lnSpc>
                  <a:buFont typeface="Arial" panose="020B0604020202020204" pitchFamily="34" charset="0"/>
                  <a:buChar char="•"/>
                </a:pPr>
                <a:r>
                  <a:rPr lang="en-US" sz="1400" dirty="0">
                    <a:latin typeface="Bahnschrift SemiCondensed" panose="020B0502040204020203" pitchFamily="34" charset="0"/>
                  </a:rPr>
                  <a:t>Intensity: </a:t>
                </a:r>
                <a14:m>
                  <m:oMath xmlns:m="http://schemas.openxmlformats.org/officeDocument/2006/math">
                    <m:r>
                      <a:rPr lang="pt-PT" sz="1400" b="0" i="1" dirty="0" smtClean="0">
                        <a:latin typeface="Cambria Math" panose="02040503050406030204" pitchFamily="18" charset="0"/>
                      </a:rPr>
                      <m:t>𝐼</m:t>
                    </m:r>
                    <m:r>
                      <a:rPr lang="pt-PT" sz="1400" b="0" i="1" dirty="0" smtClean="0">
                        <a:latin typeface="Cambria Math" panose="02040503050406030204" pitchFamily="18" charset="0"/>
                        <a:ea typeface="Cambria Math" panose="02040503050406030204" pitchFamily="18" charset="0"/>
                      </a:rPr>
                      <m:t>~7×</m:t>
                    </m:r>
                    <m:sSup>
                      <m:sSupPr>
                        <m:ctrlPr>
                          <a:rPr lang="pt-PT" sz="1400" b="0" i="1" dirty="0" smtClean="0">
                            <a:latin typeface="Cambria Math" panose="02040503050406030204" pitchFamily="18" charset="0"/>
                            <a:ea typeface="Cambria Math" panose="02040503050406030204" pitchFamily="18" charset="0"/>
                          </a:rPr>
                        </m:ctrlPr>
                      </m:sSupPr>
                      <m:e>
                        <m:r>
                          <a:rPr lang="pt-PT" sz="1400" b="0" i="1" dirty="0" smtClean="0">
                            <a:latin typeface="Cambria Math" panose="02040503050406030204" pitchFamily="18" charset="0"/>
                            <a:ea typeface="Cambria Math" panose="02040503050406030204" pitchFamily="18" charset="0"/>
                          </a:rPr>
                          <m:t>10</m:t>
                        </m:r>
                      </m:e>
                      <m:sup>
                        <m:r>
                          <a:rPr lang="pt-PT" sz="1400" b="0" i="1" dirty="0" smtClean="0">
                            <a:latin typeface="Cambria Math" panose="02040503050406030204" pitchFamily="18" charset="0"/>
                            <a:ea typeface="Cambria Math" panose="02040503050406030204" pitchFamily="18" charset="0"/>
                          </a:rPr>
                          <m:t>19</m:t>
                        </m:r>
                      </m:sup>
                    </m:sSup>
                    <m:r>
                      <a:rPr lang="pt-PT" sz="1400" b="0" i="1" dirty="0" smtClean="0">
                        <a:latin typeface="Cambria Math" panose="02040503050406030204" pitchFamily="18" charset="0"/>
                        <a:ea typeface="Cambria Math" panose="02040503050406030204" pitchFamily="18" charset="0"/>
                      </a:rPr>
                      <m:t>  </m:t>
                    </m:r>
                    <m:r>
                      <m:rPr>
                        <m:sty m:val="p"/>
                      </m:rPr>
                      <a:rPr lang="pt-PT" sz="1400" b="0" i="0" dirty="0" smtClean="0">
                        <a:latin typeface="Cambria Math" panose="02040503050406030204" pitchFamily="18" charset="0"/>
                        <a:ea typeface="Cambria Math" panose="02040503050406030204" pitchFamily="18" charset="0"/>
                      </a:rPr>
                      <m:t>W</m:t>
                    </m:r>
                    <m:r>
                      <a:rPr lang="pt-PT" sz="1400" b="0" i="0" dirty="0" smtClean="0">
                        <a:latin typeface="Cambria Math" panose="02040503050406030204" pitchFamily="18" charset="0"/>
                        <a:ea typeface="Cambria Math" panose="02040503050406030204" pitchFamily="18" charset="0"/>
                      </a:rPr>
                      <m:t> </m:t>
                    </m:r>
                    <m:sSup>
                      <m:sSupPr>
                        <m:ctrlPr>
                          <a:rPr lang="pt-PT" sz="1400" b="0" i="1" dirty="0" smtClean="0">
                            <a:latin typeface="Cambria Math" panose="02040503050406030204" pitchFamily="18" charset="0"/>
                            <a:ea typeface="Cambria Math" panose="02040503050406030204" pitchFamily="18" charset="0"/>
                          </a:rPr>
                        </m:ctrlPr>
                      </m:sSupPr>
                      <m:e>
                        <m:r>
                          <m:rPr>
                            <m:sty m:val="p"/>
                          </m:rPr>
                          <a:rPr lang="pt-PT" sz="1400" b="0" i="0" dirty="0" smtClean="0">
                            <a:latin typeface="Cambria Math" panose="02040503050406030204" pitchFamily="18" charset="0"/>
                            <a:ea typeface="Cambria Math" panose="02040503050406030204" pitchFamily="18" charset="0"/>
                          </a:rPr>
                          <m:t>cm</m:t>
                        </m:r>
                      </m:e>
                      <m:sup>
                        <m:r>
                          <a:rPr lang="pt-PT" sz="1400" b="0" i="0" dirty="0" smtClean="0">
                            <a:latin typeface="Cambria Math" panose="02040503050406030204" pitchFamily="18" charset="0"/>
                            <a:ea typeface="Cambria Math" panose="02040503050406030204" pitchFamily="18" charset="0"/>
                          </a:rPr>
                          <m:t>−2</m:t>
                        </m:r>
                      </m:sup>
                    </m:sSup>
                  </m:oMath>
                </a14:m>
                <a:r>
                  <a:rPr lang="en-US" sz="1600" dirty="0">
                    <a:latin typeface="Bahnschrift SemiCondensed" panose="020B0502040204020203" pitchFamily="34" charset="0"/>
                  </a:rPr>
                  <a:t>.</a:t>
                </a:r>
              </a:p>
            </p:txBody>
          </p:sp>
        </mc:Choice>
        <mc:Fallback xmlns="">
          <p:sp>
            <p:nvSpPr>
              <p:cNvPr id="7" name="CaixaDeTexto 6">
                <a:extLst>
                  <a:ext uri="{FF2B5EF4-FFF2-40B4-BE49-F238E27FC236}">
                    <a16:creationId xmlns:a16="http://schemas.microsoft.com/office/drawing/2014/main" id="{44399170-635C-F65E-EDCE-7E45AFB24095}"/>
                  </a:ext>
                </a:extLst>
              </p:cNvPr>
              <p:cNvSpPr txBox="1">
                <a:spLocks noRot="1" noChangeAspect="1" noMove="1" noResize="1" noEditPoints="1" noAdjustHandles="1" noChangeArrowheads="1" noChangeShapeType="1" noTextEdit="1"/>
              </p:cNvSpPr>
              <p:nvPr/>
            </p:nvSpPr>
            <p:spPr>
              <a:xfrm>
                <a:off x="4886900" y="906225"/>
                <a:ext cx="3770718" cy="1858137"/>
              </a:xfrm>
              <a:prstGeom prst="rect">
                <a:avLst/>
              </a:prstGeom>
              <a:blipFill>
                <a:blip r:embed="rId8"/>
                <a:stretch>
                  <a:fillRect l="-647" r="-324" b="-3289"/>
                </a:stretch>
              </a:blipFill>
            </p:spPr>
            <p:txBody>
              <a:bodyPr/>
              <a:lstStyle/>
              <a:p>
                <a:r>
                  <a:rPr lang="pt-PT">
                    <a:noFill/>
                  </a:rPr>
                  <a:t> </a:t>
                </a:r>
              </a:p>
            </p:txBody>
          </p:sp>
        </mc:Fallback>
      </mc:AlternateContent>
      <p:sp>
        <p:nvSpPr>
          <p:cNvPr id="10" name="CaixaDeTexto 9">
            <a:extLst>
              <a:ext uri="{FF2B5EF4-FFF2-40B4-BE49-F238E27FC236}">
                <a16:creationId xmlns:a16="http://schemas.microsoft.com/office/drawing/2014/main" id="{3C21F9AE-B579-6008-1A61-3106887A71B4}"/>
              </a:ext>
            </a:extLst>
          </p:cNvPr>
          <p:cNvSpPr txBox="1"/>
          <p:nvPr/>
        </p:nvSpPr>
        <p:spPr>
          <a:xfrm>
            <a:off x="8657618" y="906224"/>
            <a:ext cx="3269303" cy="1375761"/>
          </a:xfrm>
          <a:prstGeom prst="rect">
            <a:avLst/>
          </a:prstGeom>
          <a:noFill/>
        </p:spPr>
        <p:txBody>
          <a:bodyPr wrap="square">
            <a:spAutoFit/>
          </a:bodyPr>
          <a:lstStyle/>
          <a:p>
            <a:pPr marL="285750" indent="-285750" algn="just">
              <a:lnSpc>
                <a:spcPct val="200000"/>
              </a:lnSpc>
              <a:buFont typeface="Arial" panose="020B0604020202020204" pitchFamily="34" charset="0"/>
              <a:buChar char="•"/>
            </a:pPr>
            <a:r>
              <a:rPr lang="en-US" sz="1600" dirty="0">
                <a:latin typeface="Bahnschrift SemiCondensed" panose="020B0502040204020203" pitchFamily="34" charset="0"/>
              </a:rPr>
              <a:t>Multi-shot target wheel assembly:</a:t>
            </a:r>
          </a:p>
          <a:p>
            <a:pPr marL="742950" lvl="1" indent="-285750" algn="just">
              <a:lnSpc>
                <a:spcPct val="200000"/>
              </a:lnSpc>
              <a:buFont typeface="Arial" panose="020B0604020202020204" pitchFamily="34" charset="0"/>
              <a:buChar char="•"/>
            </a:pPr>
            <a:r>
              <a:rPr lang="en-US" sz="1400" dirty="0">
                <a:latin typeface="Bahnschrift SemiCondensed" panose="020B0502040204020203" pitchFamily="34" charset="0"/>
              </a:rPr>
              <a:t>Hosts more than 5000 targets;</a:t>
            </a:r>
          </a:p>
          <a:p>
            <a:pPr marL="742950" lvl="1" indent="-285750" algn="just">
              <a:lnSpc>
                <a:spcPct val="200000"/>
              </a:lnSpc>
              <a:buFont typeface="Arial" panose="020B0604020202020204" pitchFamily="34" charset="0"/>
              <a:buChar char="•"/>
            </a:pPr>
            <a:r>
              <a:rPr lang="en-US" sz="1400" dirty="0">
                <a:latin typeface="Bahnschrift SemiCondensed" panose="020B0502040204020203" pitchFamily="34" charset="0"/>
              </a:rPr>
              <a:t>Operates at rates up to 10 Hz.</a:t>
            </a:r>
          </a:p>
        </p:txBody>
      </p:sp>
      <p:grpSp>
        <p:nvGrpSpPr>
          <p:cNvPr id="12" name="Agrupar 11">
            <a:extLst>
              <a:ext uri="{FF2B5EF4-FFF2-40B4-BE49-F238E27FC236}">
                <a16:creationId xmlns:a16="http://schemas.microsoft.com/office/drawing/2014/main" id="{981A1F3F-69A5-B896-F84D-9AFB34D45C46}"/>
              </a:ext>
            </a:extLst>
          </p:cNvPr>
          <p:cNvGrpSpPr/>
          <p:nvPr/>
        </p:nvGrpSpPr>
        <p:grpSpPr>
          <a:xfrm>
            <a:off x="10857397" y="3007280"/>
            <a:ext cx="712874" cy="712874"/>
            <a:chOff x="10022790" y="934900"/>
            <a:chExt cx="1583239" cy="1583239"/>
          </a:xfrm>
        </p:grpSpPr>
        <p:sp>
          <p:nvSpPr>
            <p:cNvPr id="13" name="Retângulo 12">
              <a:extLst>
                <a:ext uri="{FF2B5EF4-FFF2-40B4-BE49-F238E27FC236}">
                  <a16:creationId xmlns:a16="http://schemas.microsoft.com/office/drawing/2014/main" id="{EC54A82C-7741-E1C7-FFAD-64215780E7A0}"/>
                </a:ext>
              </a:extLst>
            </p:cNvPr>
            <p:cNvSpPr/>
            <p:nvPr/>
          </p:nvSpPr>
          <p:spPr>
            <a:xfrm>
              <a:off x="10022790" y="934900"/>
              <a:ext cx="1583239" cy="1583239"/>
            </a:xfrm>
            <a:prstGeom prst="rect">
              <a:avLst/>
            </a:prstGeom>
            <a:solidFill>
              <a:schemeClr val="bg1"/>
            </a:solidFill>
            <a:ln w="952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5" name="Imagem 14">
              <a:extLst>
                <a:ext uri="{FF2B5EF4-FFF2-40B4-BE49-F238E27FC236}">
                  <a16:creationId xmlns:a16="http://schemas.microsoft.com/office/drawing/2014/main" id="{B03A3752-49C0-7204-BF2D-BD181E0349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3632" y="962346"/>
              <a:ext cx="1521554" cy="1528348"/>
            </a:xfrm>
            <a:prstGeom prst="rect">
              <a:avLst/>
            </a:prstGeom>
          </p:spPr>
        </p:pic>
      </p:grpSp>
      <p:sp>
        <p:nvSpPr>
          <p:cNvPr id="16" name="CaixaDeTexto 15">
            <a:extLst>
              <a:ext uri="{FF2B5EF4-FFF2-40B4-BE49-F238E27FC236}">
                <a16:creationId xmlns:a16="http://schemas.microsoft.com/office/drawing/2014/main" id="{A8F5190B-85FB-BDF2-882F-1980A11FB9FD}"/>
              </a:ext>
            </a:extLst>
          </p:cNvPr>
          <p:cNvSpPr txBox="1"/>
          <p:nvPr/>
        </p:nvSpPr>
        <p:spPr>
          <a:xfrm>
            <a:off x="5785617" y="6183168"/>
            <a:ext cx="6367835" cy="292388"/>
          </a:xfrm>
          <a:prstGeom prst="rect">
            <a:avLst/>
          </a:prstGeom>
          <a:noFill/>
        </p:spPr>
        <p:txBody>
          <a:bodyPr wrap="square" rtlCol="0">
            <a:spAutoFit/>
          </a:bodyPr>
          <a:lstStyle/>
          <a:p>
            <a:pPr algn="ctr"/>
            <a:r>
              <a:rPr lang="en-GB" sz="1300" dirty="0">
                <a:latin typeface="Calibri Light" panose="020F0302020204030204" pitchFamily="34" charset="0"/>
                <a:ea typeface="Calibri Light" panose="020F0302020204030204" pitchFamily="34" charset="0"/>
                <a:cs typeface="Calibri Light" panose="020F0302020204030204" pitchFamily="34" charset="0"/>
              </a:rPr>
              <a:t>Picture of the vacuum chamber’s interior from the experimental setup used at L2A2-USC.</a:t>
            </a:r>
          </a:p>
        </p:txBody>
      </p:sp>
      <p:grpSp>
        <p:nvGrpSpPr>
          <p:cNvPr id="17" name="Agrupar 16">
            <a:extLst>
              <a:ext uri="{FF2B5EF4-FFF2-40B4-BE49-F238E27FC236}">
                <a16:creationId xmlns:a16="http://schemas.microsoft.com/office/drawing/2014/main" id="{45E9902E-94D1-C851-4B29-61AB5566A721}"/>
              </a:ext>
            </a:extLst>
          </p:cNvPr>
          <p:cNvGrpSpPr/>
          <p:nvPr/>
        </p:nvGrpSpPr>
        <p:grpSpPr>
          <a:xfrm>
            <a:off x="248563" y="3421059"/>
            <a:ext cx="646331" cy="638038"/>
            <a:chOff x="248563" y="3421059"/>
            <a:chExt cx="646331" cy="638038"/>
          </a:xfrm>
        </p:grpSpPr>
        <p:sp>
          <p:nvSpPr>
            <p:cNvPr id="6" name="Retângulo 5">
              <a:extLst>
                <a:ext uri="{FF2B5EF4-FFF2-40B4-BE49-F238E27FC236}">
                  <a16:creationId xmlns:a16="http://schemas.microsoft.com/office/drawing/2014/main" id="{73CB8C4D-DD55-EB76-65DB-684D8AF3AAA6}"/>
                </a:ext>
              </a:extLst>
            </p:cNvPr>
            <p:cNvSpPr/>
            <p:nvPr/>
          </p:nvSpPr>
          <p:spPr>
            <a:xfrm>
              <a:off x="332941" y="3452599"/>
              <a:ext cx="477573" cy="606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CaixaDeTexto 7">
              <a:extLst>
                <a:ext uri="{FF2B5EF4-FFF2-40B4-BE49-F238E27FC236}">
                  <a16:creationId xmlns:a16="http://schemas.microsoft.com/office/drawing/2014/main" id="{40A009C0-C711-6C10-7F81-A224019EC6E6}"/>
                </a:ext>
              </a:extLst>
            </p:cNvPr>
            <p:cNvSpPr txBox="1"/>
            <p:nvPr/>
          </p:nvSpPr>
          <p:spPr>
            <a:xfrm>
              <a:off x="248563" y="3421059"/>
              <a:ext cx="646331" cy="600164"/>
            </a:xfrm>
            <a:prstGeom prst="rect">
              <a:avLst/>
            </a:prstGeom>
            <a:noFill/>
          </p:spPr>
          <p:txBody>
            <a:bodyPr wrap="none" rtlCol="0">
              <a:spAutoFit/>
            </a:bodyPr>
            <a:lstStyle/>
            <a:p>
              <a:pPr algn="ctr"/>
              <a:r>
                <a:rPr lang="pt-PT" sz="1100" dirty="0">
                  <a:solidFill>
                    <a:srgbClr val="C20E0E"/>
                  </a:solidFill>
                  <a:latin typeface="Cambria" panose="02040503050406030204" pitchFamily="18" charset="0"/>
                  <a:ea typeface="Cambria" panose="02040503050406030204" pitchFamily="18" charset="0"/>
                  <a:cs typeface="Times New Roman" panose="02020603050405020304" pitchFamily="18" charset="0"/>
                </a:rPr>
                <a:t>800 </a:t>
              </a:r>
              <a:r>
                <a:rPr lang="pt-PT" sz="1100" dirty="0" err="1">
                  <a:solidFill>
                    <a:srgbClr val="C20E0E"/>
                  </a:solidFill>
                  <a:latin typeface="Cambria" panose="02040503050406030204" pitchFamily="18" charset="0"/>
                  <a:ea typeface="Cambria" panose="02040503050406030204" pitchFamily="18" charset="0"/>
                  <a:cs typeface="Times New Roman" panose="02020603050405020304" pitchFamily="18" charset="0"/>
                </a:rPr>
                <a:t>nm</a:t>
              </a:r>
              <a:endParaRPr lang="pt-PT" sz="1100" dirty="0">
                <a:solidFill>
                  <a:srgbClr val="C20E0E"/>
                </a:solidFill>
                <a:latin typeface="Cambria" panose="02040503050406030204" pitchFamily="18" charset="0"/>
                <a:ea typeface="Cambria" panose="02040503050406030204" pitchFamily="18" charset="0"/>
                <a:cs typeface="Times New Roman" panose="02020603050405020304" pitchFamily="18" charset="0"/>
              </a:endParaRPr>
            </a:p>
            <a:p>
              <a:pPr algn="ctr"/>
              <a:r>
                <a:rPr lang="pt-PT" sz="1100" dirty="0">
                  <a:solidFill>
                    <a:srgbClr val="C20E0E"/>
                  </a:solidFill>
                  <a:latin typeface="Cambria" panose="02040503050406030204" pitchFamily="18" charset="0"/>
                  <a:ea typeface="Cambria" panose="02040503050406030204" pitchFamily="18" charset="0"/>
                  <a:cs typeface="Times New Roman" panose="02020603050405020304" pitchFamily="18" charset="0"/>
                </a:rPr>
                <a:t>35 </a:t>
              </a:r>
              <a:r>
                <a:rPr lang="pt-PT" sz="1100" dirty="0" err="1">
                  <a:solidFill>
                    <a:srgbClr val="C20E0E"/>
                  </a:solidFill>
                  <a:latin typeface="Cambria" panose="02040503050406030204" pitchFamily="18" charset="0"/>
                  <a:ea typeface="Cambria" panose="02040503050406030204" pitchFamily="18" charset="0"/>
                  <a:cs typeface="Times New Roman" panose="02020603050405020304" pitchFamily="18" charset="0"/>
                </a:rPr>
                <a:t>fs</a:t>
              </a:r>
              <a:endParaRPr lang="pt-PT" sz="1100" dirty="0">
                <a:solidFill>
                  <a:srgbClr val="C20E0E"/>
                </a:solidFill>
                <a:latin typeface="Cambria" panose="02040503050406030204" pitchFamily="18" charset="0"/>
                <a:ea typeface="Cambria" panose="02040503050406030204" pitchFamily="18" charset="0"/>
                <a:cs typeface="Times New Roman" panose="02020603050405020304" pitchFamily="18" charset="0"/>
              </a:endParaRPr>
            </a:p>
            <a:p>
              <a:pPr algn="ctr"/>
              <a:r>
                <a:rPr lang="pt-PT" sz="1100" dirty="0">
                  <a:solidFill>
                    <a:srgbClr val="C20E0E"/>
                  </a:solidFill>
                  <a:latin typeface="Cambria" panose="02040503050406030204" pitchFamily="18" charset="0"/>
                  <a:ea typeface="Cambria" panose="02040503050406030204" pitchFamily="18" charset="0"/>
                  <a:cs typeface="Times New Roman" panose="02020603050405020304" pitchFamily="18" charset="0"/>
                </a:rPr>
                <a:t>0.8 J</a:t>
              </a:r>
              <a:endParaRPr lang="pt-PT" sz="1200" dirty="0">
                <a:solidFill>
                  <a:srgbClr val="C20E0E"/>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8" name="Seta: Para a Direita 17">
            <a:extLst>
              <a:ext uri="{FF2B5EF4-FFF2-40B4-BE49-F238E27FC236}">
                <a16:creationId xmlns:a16="http://schemas.microsoft.com/office/drawing/2014/main" id="{E3BDC5A3-79F1-CC97-E643-A1F111108B97}"/>
              </a:ext>
            </a:extLst>
          </p:cNvPr>
          <p:cNvSpPr/>
          <p:nvPr/>
        </p:nvSpPr>
        <p:spPr>
          <a:xfrm>
            <a:off x="1220101" y="3568729"/>
            <a:ext cx="324000" cy="108000"/>
          </a:xfrm>
          <a:prstGeom prst="rightArrow">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CaixaDeTexto 18">
            <a:extLst>
              <a:ext uri="{FF2B5EF4-FFF2-40B4-BE49-F238E27FC236}">
                <a16:creationId xmlns:a16="http://schemas.microsoft.com/office/drawing/2014/main" id="{F290C63F-1803-044C-2CA2-286BD5EEF71E}"/>
              </a:ext>
            </a:extLst>
          </p:cNvPr>
          <p:cNvSpPr txBox="1"/>
          <p:nvPr/>
        </p:nvSpPr>
        <p:spPr>
          <a:xfrm>
            <a:off x="4766050" y="3332029"/>
            <a:ext cx="1761959" cy="830997"/>
          </a:xfrm>
          <a:prstGeom prst="rect">
            <a:avLst/>
          </a:prstGeom>
          <a:noFill/>
        </p:spPr>
        <p:txBody>
          <a:bodyPr wrap="square" rtlCol="0">
            <a:spAutoFit/>
          </a:bodyPr>
          <a:lstStyle/>
          <a:p>
            <a:r>
              <a:rPr lang="pt-PT" sz="1200" i="1" u="sng" dirty="0">
                <a:latin typeface="Calibri Light" panose="020F0302020204030204" pitchFamily="34" charset="0"/>
                <a:ea typeface="Calibri Light" panose="020F0302020204030204" pitchFamily="34" charset="0"/>
                <a:cs typeface="Calibri Light" panose="020F0302020204030204" pitchFamily="34" charset="0"/>
              </a:rPr>
              <a:t>J. </a:t>
            </a:r>
            <a:r>
              <a:rPr lang="pt-PT" sz="1200" i="1" u="sng" dirty="0" err="1">
                <a:latin typeface="Calibri Light" panose="020F0302020204030204" pitchFamily="34" charset="0"/>
                <a:ea typeface="Calibri Light" panose="020F0302020204030204" pitchFamily="34" charset="0"/>
                <a:cs typeface="Calibri Light" panose="020F0302020204030204" pitchFamily="34" charset="0"/>
              </a:rPr>
              <a:t>Penãs</a:t>
            </a:r>
            <a:r>
              <a:rPr lang="pt-PT" sz="1200" i="1" u="sng" dirty="0">
                <a:latin typeface="Calibri Light" panose="020F0302020204030204" pitchFamily="34" charset="0"/>
                <a:ea typeface="Calibri Light" panose="020F0302020204030204" pitchFamily="34" charset="0"/>
                <a:cs typeface="Calibri Light" panose="020F0302020204030204" pitchFamily="34" charset="0"/>
              </a:rPr>
              <a:t> </a:t>
            </a:r>
            <a:r>
              <a:rPr lang="pt-PT" sz="1200" i="1" u="sng" dirty="0" err="1">
                <a:latin typeface="Calibri Light" panose="020F0302020204030204" pitchFamily="34" charset="0"/>
                <a:ea typeface="Calibri Light" panose="020F0302020204030204" pitchFamily="34" charset="0"/>
                <a:cs typeface="Calibri Light" panose="020F0302020204030204" pitchFamily="34" charset="0"/>
              </a:rPr>
              <a:t>et</a:t>
            </a:r>
            <a:r>
              <a:rPr lang="pt-PT" sz="1200" i="1" u="sng" dirty="0">
                <a:latin typeface="Calibri Light" panose="020F0302020204030204" pitchFamily="34" charset="0"/>
                <a:ea typeface="Calibri Light" panose="020F0302020204030204" pitchFamily="34" charset="0"/>
                <a:cs typeface="Calibri Light" panose="020F0302020204030204" pitchFamily="34" charset="0"/>
              </a:rPr>
              <a:t> al, </a:t>
            </a:r>
          </a:p>
          <a:p>
            <a:r>
              <a:rPr lang="en-US" sz="1200" i="1" u="sng" dirty="0">
                <a:latin typeface="Calibri Light" panose="020F0302020204030204" pitchFamily="34" charset="0"/>
                <a:ea typeface="Calibri Light" panose="020F0302020204030204" pitchFamily="34" charset="0"/>
                <a:cs typeface="Calibri Light" panose="020F0302020204030204" pitchFamily="34" charset="0"/>
              </a:rPr>
              <a:t>High Power Laser Science and Engineering, Vol. 12 (2024)</a:t>
            </a:r>
            <a:endParaRPr lang="pt-PT" sz="1200" i="1" u="sng"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7" name="Retângulo: Cantos Arredondados 26">
            <a:extLst>
              <a:ext uri="{FF2B5EF4-FFF2-40B4-BE49-F238E27FC236}">
                <a16:creationId xmlns:a16="http://schemas.microsoft.com/office/drawing/2014/main" id="{2BE8D497-A9E1-EFB7-C9FF-F820953E1FB2}"/>
              </a:ext>
            </a:extLst>
          </p:cNvPr>
          <p:cNvSpPr/>
          <p:nvPr/>
        </p:nvSpPr>
        <p:spPr>
          <a:xfrm>
            <a:off x="9061448" y="4120561"/>
            <a:ext cx="540000" cy="252000"/>
          </a:xfrm>
          <a:prstGeom prst="roundRect">
            <a:avLst/>
          </a:prstGeom>
          <a:solidFill>
            <a:srgbClr val="FFE161">
              <a:alpha val="80000"/>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CaixaDeTexto 28">
            <a:extLst>
              <a:ext uri="{FF2B5EF4-FFF2-40B4-BE49-F238E27FC236}">
                <a16:creationId xmlns:a16="http://schemas.microsoft.com/office/drawing/2014/main" id="{EC9C4D55-DEC5-680B-D480-6FAC4625E340}"/>
              </a:ext>
            </a:extLst>
          </p:cNvPr>
          <p:cNvSpPr txBox="1"/>
          <p:nvPr/>
        </p:nvSpPr>
        <p:spPr>
          <a:xfrm>
            <a:off x="9002646" y="4059097"/>
            <a:ext cx="657604" cy="369332"/>
          </a:xfrm>
          <a:prstGeom prst="rect">
            <a:avLst/>
          </a:prstGeom>
          <a:noFill/>
        </p:spPr>
        <p:txBody>
          <a:bodyPr wrap="square">
            <a:spAutoFit/>
          </a:bodyPr>
          <a:lstStyle/>
          <a:p>
            <a:pPr algn="ctr"/>
            <a:r>
              <a:rPr lang="en-AE" sz="900" b="1" noProof="0" dirty="0">
                <a:solidFill>
                  <a:schemeClr val="tx1"/>
                </a:solidFill>
                <a:latin typeface="Calibri" panose="020F0502020204030204" pitchFamily="34" charset="0"/>
                <a:ea typeface="Calibri" panose="020F0502020204030204" pitchFamily="34" charset="0"/>
                <a:cs typeface="Calibri" panose="020F0502020204030204" pitchFamily="34" charset="0"/>
              </a:rPr>
              <a:t>Gold</a:t>
            </a:r>
          </a:p>
          <a:p>
            <a:pPr algn="ctr"/>
            <a:r>
              <a:rPr lang="en-AE" sz="900" b="1" noProof="0" dirty="0">
                <a:solidFill>
                  <a:schemeClr val="tx1"/>
                </a:solidFill>
                <a:latin typeface="Calibri" panose="020F0502020204030204" pitchFamily="34" charset="0"/>
                <a:ea typeface="Calibri" panose="020F0502020204030204" pitchFamily="34" charset="0"/>
                <a:cs typeface="Calibri" panose="020F0502020204030204" pitchFamily="34" charset="0"/>
              </a:rPr>
              <a:t>parabola</a:t>
            </a:r>
          </a:p>
        </p:txBody>
      </p:sp>
      <p:sp>
        <p:nvSpPr>
          <p:cNvPr id="30" name="Retângulo: Cantos Arredondados 29">
            <a:extLst>
              <a:ext uri="{FF2B5EF4-FFF2-40B4-BE49-F238E27FC236}">
                <a16:creationId xmlns:a16="http://schemas.microsoft.com/office/drawing/2014/main" id="{4BC93259-9A6A-9554-DB46-A100DA5275BC}"/>
              </a:ext>
            </a:extLst>
          </p:cNvPr>
          <p:cNvSpPr/>
          <p:nvPr/>
        </p:nvSpPr>
        <p:spPr>
          <a:xfrm>
            <a:off x="8153400" y="4059097"/>
            <a:ext cx="540000" cy="288000"/>
          </a:xfrm>
          <a:prstGeom prst="roundRect">
            <a:avLst/>
          </a:prstGeom>
          <a:solidFill>
            <a:srgbClr val="BFBFBF">
              <a:alpha val="85098"/>
            </a:srgb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35" name="Conexão: Ângulo Reto 34">
            <a:extLst>
              <a:ext uri="{FF2B5EF4-FFF2-40B4-BE49-F238E27FC236}">
                <a16:creationId xmlns:a16="http://schemas.microsoft.com/office/drawing/2014/main" id="{BB3B354D-4733-9B2F-D065-EBC9F0E0459E}"/>
              </a:ext>
            </a:extLst>
          </p:cNvPr>
          <p:cNvCxnSpPr>
            <a:cxnSpLocks/>
            <a:stCxn id="30" idx="2"/>
          </p:cNvCxnSpPr>
          <p:nvPr/>
        </p:nvCxnSpPr>
        <p:spPr>
          <a:xfrm rot="16200000" flipH="1">
            <a:off x="8445016" y="4325481"/>
            <a:ext cx="199372" cy="242604"/>
          </a:xfrm>
          <a:prstGeom prst="bentConnector2">
            <a:avLst/>
          </a:prstGeom>
          <a:ln w="12700">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CaixaDeTexto 40">
            <a:extLst>
              <a:ext uri="{FF2B5EF4-FFF2-40B4-BE49-F238E27FC236}">
                <a16:creationId xmlns:a16="http://schemas.microsoft.com/office/drawing/2014/main" id="{EE8210CA-C297-5CA9-AD89-B2C30798CAB6}"/>
              </a:ext>
            </a:extLst>
          </p:cNvPr>
          <p:cNvSpPr txBox="1"/>
          <p:nvPr/>
        </p:nvSpPr>
        <p:spPr>
          <a:xfrm>
            <a:off x="8094598" y="4024024"/>
            <a:ext cx="657604" cy="369332"/>
          </a:xfrm>
          <a:prstGeom prst="rect">
            <a:avLst/>
          </a:prstGeom>
          <a:noFill/>
        </p:spPr>
        <p:txBody>
          <a:bodyPr wrap="square">
            <a:spAutoFit/>
          </a:bodyPr>
          <a:lstStyle/>
          <a:p>
            <a:pPr algn="ctr"/>
            <a:r>
              <a:rPr lang="en-AE" sz="900" b="1" noProof="0" dirty="0">
                <a:solidFill>
                  <a:schemeClr val="tx1"/>
                </a:solidFill>
                <a:latin typeface="Calibri" panose="020F0502020204030204" pitchFamily="34" charset="0"/>
                <a:ea typeface="Calibri" panose="020F0502020204030204" pitchFamily="34" charset="0"/>
                <a:cs typeface="Calibri" panose="020F0502020204030204" pitchFamily="34" charset="0"/>
              </a:rPr>
              <a:t>Wheel</a:t>
            </a:r>
          </a:p>
          <a:p>
            <a:pPr algn="ctr"/>
            <a:r>
              <a:rPr lang="en-AE" sz="900" b="1" dirty="0">
                <a:latin typeface="Calibri" panose="020F0502020204030204" pitchFamily="34" charset="0"/>
                <a:ea typeface="Calibri" panose="020F0502020204030204" pitchFamily="34" charset="0"/>
                <a:cs typeface="Calibri" panose="020F0502020204030204" pitchFamily="34" charset="0"/>
              </a:rPr>
              <a:t>motor</a:t>
            </a:r>
            <a:endParaRPr lang="en-AE" sz="900" b="1"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468589"/>
      </p:ext>
    </p:extLst>
  </p:cSld>
  <p:clrMapOvr>
    <a:masterClrMapping/>
  </p:clrMapOvr>
  <p:transition spd="slow">
    <p:push/>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11125</TotalTime>
  <Words>3552</Words>
  <Application>Microsoft Office PowerPoint</Application>
  <PresentationFormat>Ecrã Panorâmico</PresentationFormat>
  <Paragraphs>351</Paragraphs>
  <Slides>22</Slides>
  <Notes>16</Notes>
  <HiddenSlides>0</HiddenSlides>
  <MMClips>0</MMClips>
  <ScaleCrop>false</ScaleCrop>
  <HeadingPairs>
    <vt:vector size="6" baseType="variant">
      <vt:variant>
        <vt:lpstr>Tipos de letra usados</vt:lpstr>
      </vt:variant>
      <vt:variant>
        <vt:i4>15</vt:i4>
      </vt:variant>
      <vt:variant>
        <vt:lpstr>Tema</vt:lpstr>
      </vt:variant>
      <vt:variant>
        <vt:i4>1</vt:i4>
      </vt:variant>
      <vt:variant>
        <vt:lpstr>Títulos dos diapositivos</vt:lpstr>
      </vt:variant>
      <vt:variant>
        <vt:i4>22</vt:i4>
      </vt:variant>
    </vt:vector>
  </HeadingPairs>
  <TitlesOfParts>
    <vt:vector size="38" baseType="lpstr">
      <vt:lpstr>Aptos</vt:lpstr>
      <vt:lpstr>Aptos Display</vt:lpstr>
      <vt:lpstr>Arial</vt:lpstr>
      <vt:lpstr>Arial Narrow</vt:lpstr>
      <vt:lpstr>Assistant</vt:lpstr>
      <vt:lpstr>Bahnschrift SemiBold</vt:lpstr>
      <vt:lpstr>Bahnschrift SemiBold Condensed</vt:lpstr>
      <vt:lpstr>Bahnschrift SemiCondensed</vt:lpstr>
      <vt:lpstr>Calibri</vt:lpstr>
      <vt:lpstr>Calibri Light</vt:lpstr>
      <vt:lpstr>Cambria</vt:lpstr>
      <vt:lpstr>Cambria Math</vt:lpstr>
      <vt:lpstr>Courier New</vt:lpstr>
      <vt:lpstr>Times New Roman</vt:lpstr>
      <vt:lpstr>Wingdings</vt:lpstr>
      <vt:lpstr>Tema do Office</vt:lpstr>
      <vt:lpstr>Enhanced laser-driven proton acceleration through Formvar film production</vt:lpstr>
      <vt:lpstr>Introduction</vt:lpstr>
      <vt:lpstr>TNSA mechanism</vt:lpstr>
      <vt:lpstr>Target production – Formvar foils</vt:lpstr>
      <vt:lpstr>Target production – Metal coatings</vt:lpstr>
      <vt:lpstr>Target characterisation</vt:lpstr>
      <vt:lpstr>Formvar foil characterisation</vt:lpstr>
      <vt:lpstr>Metal-coating characterisation</vt:lpstr>
      <vt:lpstr>L2A2 setup</vt:lpstr>
      <vt:lpstr>Proton cut-off energy – plain Al and Formvar foils</vt:lpstr>
      <vt:lpstr>Proton cut-off energy – plain Formvar foils</vt:lpstr>
      <vt:lpstr>Proton cut-off energy – plain Formvar foils</vt:lpstr>
      <vt:lpstr>Proton cut-off energy – Ag-coated Formvar films</vt:lpstr>
      <vt:lpstr>Proton flux – plain Al foils</vt:lpstr>
      <vt:lpstr>Proton flux – improvements from plain Formvar foils</vt:lpstr>
      <vt:lpstr>Conclusion</vt:lpstr>
      <vt:lpstr>Acknowledgements</vt:lpstr>
      <vt:lpstr>Apresentação do PowerPoint</vt:lpstr>
      <vt:lpstr>Time of flight techniques</vt:lpstr>
      <vt:lpstr>Compared to other studies…</vt:lpstr>
      <vt:lpstr>Normalisation to laser energy</vt:lpstr>
      <vt:lpstr>Formvar production – Protocol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Afonso Vicente</dc:creator>
  <cp:lastModifiedBy>Afonso Vicente</cp:lastModifiedBy>
  <cp:revision>67</cp:revision>
  <dcterms:created xsi:type="dcterms:W3CDTF">2025-08-26T14:42:11Z</dcterms:created>
  <dcterms:modified xsi:type="dcterms:W3CDTF">2025-09-23T22:11:57Z</dcterms:modified>
</cp:coreProperties>
</file>