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9.svg" ContentType="image/sv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448" r:id="rId3"/>
    <p:sldId id="601" r:id="rId4"/>
    <p:sldId id="602" r:id="rId5"/>
    <p:sldId id="614" r:id="rId6"/>
    <p:sldId id="608" r:id="rId7"/>
    <p:sldId id="609" r:id="rId8"/>
    <p:sldId id="613" r:id="rId9"/>
    <p:sldId id="616" r:id="rId10"/>
    <p:sldId id="603" r:id="rId11"/>
    <p:sldId id="606" r:id="rId12"/>
    <p:sldId id="612" r:id="rId13"/>
    <p:sldId id="447" r:id="rId14"/>
    <p:sldId id="452" r:id="rId15"/>
    <p:sldId id="441" r:id="rId16"/>
    <p:sldId id="611" r:id="rId17"/>
    <p:sldId id="607" r:id="rId18"/>
  </p:sldIdLst>
  <p:sldSz cx="9144000" cy="5143500" type="screen16x9"/>
  <p:notesSz cx="6797675" cy="9926638"/>
  <p:defaultTextStyle>
    <a:defPPr>
      <a:defRPr lang="de-DE"/>
    </a:defPPr>
    <a:lvl1pPr marL="0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34289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EEEEEE"/>
    <a:srgbClr val="FFBF00"/>
    <a:srgbClr val="D06C2E"/>
    <a:srgbClr val="4F81BD"/>
    <a:srgbClr val="0000FF"/>
    <a:srgbClr val="FF0000"/>
    <a:srgbClr val="C0C0C0"/>
    <a:srgbClr val="0070C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26" autoAdjust="0"/>
    <p:restoredTop sz="94655" autoAdjust="0"/>
  </p:normalViewPr>
  <p:slideViewPr>
    <p:cSldViewPr snapToGrid="0" snapToObjects="1">
      <p:cViewPr varScale="1">
        <p:scale>
          <a:sx n="153" d="100"/>
          <a:sy n="153" d="100"/>
        </p:scale>
        <p:origin x="168" y="5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16.09.25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16.09.25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3428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62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650813" y="919187"/>
            <a:ext cx="7340791" cy="4020826"/>
            <a:chOff x="1502578" y="976199"/>
            <a:chExt cx="7426269" cy="3877686"/>
          </a:xfrm>
        </p:grpSpPr>
        <p:sp>
          <p:nvSpPr>
            <p:cNvPr id="9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 dirty="0"/>
            </a:p>
          </p:txBody>
        </p:sp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47929" y="2343152"/>
            <a:ext cx="3762375" cy="979823"/>
          </a:xfr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6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76526" y="3322972"/>
            <a:ext cx="3314700" cy="677528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0" y="203505"/>
            <a:ext cx="5584535" cy="59066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4733846" y="4970054"/>
            <a:ext cx="441015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750" dirty="0">
                <a:latin typeface="+mj-lt"/>
              </a:rPr>
              <a:t>Zoran Andelkovic					</a:t>
            </a:r>
            <a:fld id="{71719FE7-0B30-4DD6-82FE-DDDB32847A08}" type="slidenum">
              <a:rPr lang="de-DE" sz="750" smtClean="0">
                <a:latin typeface="+mj-lt"/>
              </a:rPr>
              <a:pPr algn="ctr"/>
              <a:t>‹#›</a:t>
            </a:fld>
            <a:r>
              <a:rPr lang="de-DE" sz="750" dirty="0">
                <a:latin typeface="+mj-lt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 Box 34"/>
          <p:cNvSpPr txBox="1">
            <a:spLocks noChangeArrowheads="1"/>
          </p:cNvSpPr>
          <p:nvPr userDrawn="1"/>
        </p:nvSpPr>
        <p:spPr bwMode="auto">
          <a:xfrm>
            <a:off x="4733846" y="4970054"/>
            <a:ext cx="441015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750" dirty="0">
                <a:latin typeface="+mj-lt"/>
              </a:rPr>
              <a:t>Zoran Andelkovic					</a:t>
            </a:r>
            <a:fld id="{71719FE7-0B30-4DD6-82FE-DDDB32847A08}" type="slidenum">
              <a:rPr lang="de-DE" sz="750" smtClean="0">
                <a:latin typeface="+mj-lt"/>
              </a:rPr>
              <a:pPr algn="ctr"/>
              <a:t>‹#›</a:t>
            </a:fld>
            <a:r>
              <a:rPr lang="de-DE" sz="750" dirty="0">
                <a:latin typeface="+mj-lt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4733846" y="4970054"/>
            <a:ext cx="441015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750" dirty="0">
                <a:latin typeface="+mj-lt"/>
              </a:rPr>
              <a:t>Zoran Andelkovic					</a:t>
            </a:r>
            <a:fld id="{71719FE7-0B30-4DD6-82FE-DDDB32847A08}" type="slidenum">
              <a:rPr lang="de-DE" sz="750" smtClean="0">
                <a:latin typeface="+mj-lt"/>
              </a:rPr>
              <a:pPr algn="ctr"/>
              <a:t>‹#›</a:t>
            </a:fld>
            <a:r>
              <a:rPr lang="de-DE" sz="750" dirty="0">
                <a:latin typeface="+mj-lt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4959308"/>
            <a:ext cx="9144000" cy="1917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088016"/>
            <a:ext cx="8211834" cy="3677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4" y="4914486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801205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4950521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70" y="202503"/>
            <a:ext cx="5584535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4957403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7" y="4914486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62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38" y="322561"/>
            <a:ext cx="1137154" cy="379052"/>
          </a:xfrm>
          <a:prstGeom prst="rect">
            <a:avLst/>
          </a:prstGeom>
        </p:spPr>
      </p:pic>
      <p:pic>
        <p:nvPicPr>
          <p:cNvPr id="15" name="Bild 12" descr="FAIR_Logo_rgb.png">
            <a:extLst>
              <a:ext uri="{FF2B5EF4-FFF2-40B4-BE49-F238E27FC236}">
                <a16:creationId xmlns:a16="http://schemas.microsoft.com/office/drawing/2014/main" id="{0EBD3F75-24B9-47EC-928B-55522F3F81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21" y="172903"/>
            <a:ext cx="780596" cy="6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887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65" indent="-257165" algn="l" defTabSz="342887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193" indent="-214306" algn="l" defTabSz="342887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19" indent="-171444" algn="l" defTabSz="342887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08" indent="-171444" algn="l" defTabSz="342887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2997" indent="-171444" algn="l" defTabSz="342887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884" indent="-171444" algn="l" defTabSz="34288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2" indent="-171444" algn="l" defTabSz="34288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0" indent="-171444" algn="l" defTabSz="34288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48" indent="-171444" algn="l" defTabSz="34288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6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4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3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0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27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6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05" algn="l" defTabSz="3428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03046" y="2013998"/>
            <a:ext cx="4863635" cy="1816687"/>
          </a:xfrm>
        </p:spPr>
        <p:txBody>
          <a:bodyPr/>
          <a:lstStyle/>
          <a:p>
            <a:r>
              <a:rPr lang="en-US" sz="3150" dirty="0"/>
              <a:t>CRYRING@ESR Facility for Low-Energy Ion Beams</a:t>
            </a:r>
            <a:endParaRPr lang="de-DE" sz="2100" b="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483335" y="3858768"/>
            <a:ext cx="5896614" cy="3462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800" dirty="0"/>
              <a:t>Zoran Andelkovic – Accelerator Operations / Decelerator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DEECD9-BD7A-9805-2310-217370FD893E}"/>
              </a:ext>
            </a:extLst>
          </p:cNvPr>
          <p:cNvGrpSpPr/>
          <p:nvPr/>
        </p:nvGrpSpPr>
        <p:grpSpPr>
          <a:xfrm>
            <a:off x="-1" y="1010705"/>
            <a:ext cx="3254188" cy="3942564"/>
            <a:chOff x="-1" y="1010705"/>
            <a:chExt cx="3254188" cy="3942564"/>
          </a:xfrm>
        </p:grpSpPr>
        <p:pic>
          <p:nvPicPr>
            <p:cNvPr id="8" name="Grafik 2">
              <a:extLst>
                <a:ext uri="{FF2B5EF4-FFF2-40B4-BE49-F238E27FC236}">
                  <a16:creationId xmlns:a16="http://schemas.microsoft.com/office/drawing/2014/main" id="{4E96584F-2FDB-4990-A0ED-E1F226D18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888"/>
            <a:stretch/>
          </p:blipFill>
          <p:spPr bwMode="auto">
            <a:xfrm>
              <a:off x="-1" y="2920185"/>
              <a:ext cx="3254188" cy="2033084"/>
            </a:xfrm>
            <a:prstGeom prst="rect">
              <a:avLst/>
            </a:prstGeom>
          </p:spPr>
        </p:pic>
        <p:sp>
          <p:nvSpPr>
            <p:cNvPr id="9" name="Rechteck 3">
              <a:extLst>
                <a:ext uri="{FF2B5EF4-FFF2-40B4-BE49-F238E27FC236}">
                  <a16:creationId xmlns:a16="http://schemas.microsoft.com/office/drawing/2014/main" id="{ADBBD21E-E185-445E-ADD6-336114BFBE6F}"/>
                </a:ext>
              </a:extLst>
            </p:cNvPr>
            <p:cNvSpPr/>
            <p:nvPr/>
          </p:nvSpPr>
          <p:spPr bwMode="auto">
            <a:xfrm>
              <a:off x="1082340" y="3050449"/>
              <a:ext cx="59268" cy="163033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0" name="Grafik 6">
              <a:extLst>
                <a:ext uri="{FF2B5EF4-FFF2-40B4-BE49-F238E27FC236}">
                  <a16:creationId xmlns:a16="http://schemas.microsoft.com/office/drawing/2014/main" id="{57271E1C-A8E8-4CF4-AD50-1AC6073F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38199" y="1010705"/>
              <a:ext cx="2764629" cy="1943401"/>
            </a:xfrm>
            <a:prstGeom prst="rect">
              <a:avLst/>
            </a:prstGeom>
          </p:spPr>
        </p:pic>
        <p:sp>
          <p:nvSpPr>
            <p:cNvPr id="12" name="Rechteck 3">
              <a:extLst>
                <a:ext uri="{FF2B5EF4-FFF2-40B4-BE49-F238E27FC236}">
                  <a16:creationId xmlns:a16="http://schemas.microsoft.com/office/drawing/2014/main" id="{B120680C-E2DC-4830-80E2-B7F5C970256C}"/>
                </a:ext>
              </a:extLst>
            </p:cNvPr>
            <p:cNvSpPr/>
            <p:nvPr/>
          </p:nvSpPr>
          <p:spPr bwMode="auto">
            <a:xfrm>
              <a:off x="1476381" y="3053977"/>
              <a:ext cx="59268" cy="163033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Rechteck 3">
              <a:extLst>
                <a:ext uri="{FF2B5EF4-FFF2-40B4-BE49-F238E27FC236}">
                  <a16:creationId xmlns:a16="http://schemas.microsoft.com/office/drawing/2014/main" id="{950204EC-2FE7-4AF9-9FCA-C332AC7EE0AA}"/>
                </a:ext>
              </a:extLst>
            </p:cNvPr>
            <p:cNvSpPr/>
            <p:nvPr/>
          </p:nvSpPr>
          <p:spPr bwMode="auto">
            <a:xfrm>
              <a:off x="1889038" y="3054374"/>
              <a:ext cx="59268" cy="163033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" name="Rechteck 3">
              <a:extLst>
                <a:ext uri="{FF2B5EF4-FFF2-40B4-BE49-F238E27FC236}">
                  <a16:creationId xmlns:a16="http://schemas.microsoft.com/office/drawing/2014/main" id="{9647AA9A-49A4-44DC-9B71-B2ACE330B26B}"/>
                </a:ext>
              </a:extLst>
            </p:cNvPr>
            <p:cNvSpPr/>
            <p:nvPr/>
          </p:nvSpPr>
          <p:spPr bwMode="auto">
            <a:xfrm>
              <a:off x="2448524" y="3054373"/>
              <a:ext cx="59268" cy="163033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4259EE-C497-437A-AABA-CF4B6121A071}"/>
              </a:ext>
            </a:extLst>
          </p:cNvPr>
          <p:cNvSpPr txBox="1"/>
          <p:nvPr/>
        </p:nvSpPr>
        <p:spPr>
          <a:xfrm>
            <a:off x="3351972" y="1010705"/>
            <a:ext cx="5584534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spc="-1" noProof="0" dirty="0">
                <a:latin typeface="Calibri" panose="020F0502020204030204" pitchFamily="34" charset="0"/>
                <a:cs typeface="Calibri" panose="020F0502020204030204" pitchFamily="34" charset="0"/>
              </a:rPr>
              <a:t>Big Bang Nucleosynthesis: D(</a:t>
            </a:r>
            <a:r>
              <a:rPr lang="en-US" sz="1600" b="1" spc="-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D,p</a:t>
            </a:r>
            <a:r>
              <a:rPr lang="en-US" sz="1600" b="1" spc="-1" noProof="0" dirty="0">
                <a:latin typeface="Calibri" panose="020F0502020204030204" pitchFamily="34" charset="0"/>
                <a:cs typeface="Calibri" panose="020F0502020204030204" pitchFamily="34" charset="0"/>
              </a:rPr>
              <a:t>)3H</a:t>
            </a:r>
            <a:r>
              <a:rPr lang="en-US" sz="1600" spc="-1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5∙10</a:t>
            </a:r>
            <a:r>
              <a:rPr lang="en-US" sz="16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locally produced D</a:t>
            </a:r>
            <a:r>
              <a:rPr lang="en-US" sz="16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ions, </a:t>
            </a:r>
            <a:r>
              <a:rPr lang="en-US" sz="1600" i="1" noProof="0" dirty="0">
                <a:latin typeface="Calibri" panose="020F0502020204030204" pitchFamily="34" charset="0"/>
                <a:cs typeface="Calibri" panose="020F0502020204030204" pitchFamily="34" charset="0"/>
              </a:rPr>
              <a:t>E ≥</a:t>
            </a: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90 keV/u,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f =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300 kHz</a:t>
            </a:r>
            <a:endParaRPr lang="en-US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usually not feasible due to D-T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a thick gas target would mask the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detection with Double-sided Silicon Strip Detectors (CARME)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possible for the first time at CRYRING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AE7B97-545B-4A5A-A251-C51112D2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Gas Target</a:t>
            </a:r>
            <a:r>
              <a:rPr lang="de-DE" dirty="0"/>
              <a:t> &amp; CARME </a:t>
            </a:r>
            <a:r>
              <a:rPr lang="de-DE" dirty="0" err="1"/>
              <a:t>spectrometer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0ED7C-0F66-ACEA-DDBD-004498FD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347" y="2634690"/>
            <a:ext cx="5743911" cy="2158937"/>
          </a:xfrm>
          <a:prstGeom prst="rect">
            <a:avLst/>
          </a:prstGeom>
        </p:spPr>
      </p:pic>
      <p:sp>
        <p:nvSpPr>
          <p:cNvPr id="15" name="Textfeld 34">
            <a:extLst>
              <a:ext uri="{FF2B5EF4-FFF2-40B4-BE49-F238E27FC236}">
                <a16:creationId xmlns:a16="http://schemas.microsoft.com/office/drawing/2014/main" id="{8BDB3322-6871-49B5-A9B3-C0E01E4A23F4}"/>
              </a:ext>
            </a:extLst>
          </p:cNvPr>
          <p:cNvSpPr txBox="1"/>
          <p:nvPr/>
        </p:nvSpPr>
        <p:spPr bwMode="auto">
          <a:xfrm>
            <a:off x="3359754" y="4714690"/>
            <a:ext cx="2806878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en-US" sz="1000" dirty="0"/>
              <a:t>Jordan Marsh, Carlo Bruno et al. (CARME)</a:t>
            </a:r>
          </a:p>
        </p:txBody>
      </p:sp>
    </p:spTree>
    <p:extLst>
      <p:ext uri="{BB962C8B-B14F-4D97-AF65-F5344CB8AC3E}">
        <p14:creationId xmlns:p14="http://schemas.microsoft.com/office/powerpoint/2010/main" val="3328419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C918658-2A8B-44C3-9F1E-88DCE877D434}"/>
              </a:ext>
            </a:extLst>
          </p:cNvPr>
          <p:cNvGrpSpPr/>
          <p:nvPr/>
        </p:nvGrpSpPr>
        <p:grpSpPr>
          <a:xfrm>
            <a:off x="1820490" y="2203273"/>
            <a:ext cx="4796110" cy="3408393"/>
            <a:chOff x="2949885" y="2392218"/>
            <a:chExt cx="4432681" cy="3132358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7301A62-1B2C-4493-B1D1-BC58CEF2E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49885" y="2392218"/>
              <a:ext cx="4432681" cy="313235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4D4A18-47D7-4D9D-A78A-4A2BA7B53A19}"/>
                </a:ext>
              </a:extLst>
            </p:cNvPr>
            <p:cNvSpPr/>
            <p:nvPr/>
          </p:nvSpPr>
          <p:spPr>
            <a:xfrm>
              <a:off x="3592945" y="3128663"/>
              <a:ext cx="616986" cy="393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CA7ECC2A-36C9-418C-BD8A-9EE2C7A3E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070" y="936292"/>
            <a:ext cx="3925489" cy="2243135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28836-63F5-41B5-AB9F-9DC23238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Section</a:t>
            </a:r>
            <a:r>
              <a:rPr lang="de-DE" dirty="0"/>
              <a:t> YR07: </a:t>
            </a:r>
            <a:r>
              <a:rPr lang="en-DE"/>
              <a:t>Laser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&amp; </a:t>
            </a:r>
            <a:r>
              <a:rPr lang="de-DE" dirty="0" err="1"/>
              <a:t>Extraction</a:t>
            </a:r>
            <a:endParaRPr lang="en-US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40140752-EBB6-4628-BBF6-1433FEAE9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440" y="923289"/>
            <a:ext cx="3443119" cy="2300775"/>
          </a:xfrm>
          <a:prstGeom prst="rect">
            <a:avLst/>
          </a:prstGeom>
        </p:spPr>
      </p:pic>
      <p:pic>
        <p:nvPicPr>
          <p:cNvPr id="5" name="sc_optimization">
            <a:hlinkClick r:id="" action="ppaction://media"/>
            <a:extLst>
              <a:ext uri="{FF2B5EF4-FFF2-40B4-BE49-F238E27FC236}">
                <a16:creationId xmlns:a16="http://schemas.microsoft.com/office/drawing/2014/main" id="{333F6758-0DC1-409E-94FA-ADDD98438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8070" y="923289"/>
            <a:ext cx="3948243" cy="2256138"/>
          </a:xfrm>
          <a:prstGeom prst="rect">
            <a:avLst/>
          </a:prstGeom>
        </p:spPr>
      </p:pic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77F3317A-0629-4003-A5F3-A8B04F29B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8512" y="936292"/>
            <a:ext cx="3925488" cy="22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36">
            <a:extLst>
              <a:ext uri="{FF2B5EF4-FFF2-40B4-BE49-F238E27FC236}">
                <a16:creationId xmlns:a16="http://schemas.microsoft.com/office/drawing/2014/main" id="{D74D8FBB-BF1C-41BB-9CEE-3AB0C63FD195}"/>
              </a:ext>
            </a:extLst>
          </p:cNvPr>
          <p:cNvSpPr txBox="1">
            <a:spLocks/>
          </p:cNvSpPr>
          <p:nvPr/>
        </p:nvSpPr>
        <p:spPr>
          <a:xfrm>
            <a:off x="30440" y="1006280"/>
            <a:ext cx="5188071" cy="1196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9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675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675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Spectrscopy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of Mg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Li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0.2 – 2 MeV/u, 10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Extraction and Raman spectroscopy of Au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75+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4.8 MeV/u for swift HCI – surface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Lowest possible energy: HCI 0.8 MeV/u, LCI 90 keV/u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466B5-ECF6-4277-8523-15E003236AAD}"/>
              </a:ext>
            </a:extLst>
          </p:cNvPr>
          <p:cNvSpPr txBox="1"/>
          <p:nvPr/>
        </p:nvSpPr>
        <p:spPr>
          <a:xfrm>
            <a:off x="6660804" y="3237067"/>
            <a:ext cx="2658687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i="1" dirty="0"/>
              <a:t>K. Mohr, PhD Thesis, TU Darmstadt 2022</a:t>
            </a:r>
            <a:endParaRPr lang="de-DE" sz="1000" i="1" dirty="0"/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20D7C556-35FF-413C-A371-CECA035BC1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8"/>
          <a:stretch/>
        </p:blipFill>
        <p:spPr>
          <a:xfrm>
            <a:off x="5881051" y="3540927"/>
            <a:ext cx="3215538" cy="1411289"/>
          </a:xfrm>
          <a:prstGeom prst="rect">
            <a:avLst/>
          </a:prstGeom>
          <a:ln w="38100">
            <a:noFill/>
          </a:ln>
          <a:effectLst/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2F0935-A24C-48A0-9BFF-E651C48FA269}"/>
              </a:ext>
            </a:extLst>
          </p:cNvPr>
          <p:cNvCxnSpPr>
            <a:cxnSpLocks/>
          </p:cNvCxnSpPr>
          <p:nvPr/>
        </p:nvCxnSpPr>
        <p:spPr>
          <a:xfrm flipH="1">
            <a:off x="3616036" y="4054764"/>
            <a:ext cx="2703376" cy="16544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7503AC-8EC8-4C4A-9A95-D7147AC8D1A8}"/>
              </a:ext>
            </a:extLst>
          </p:cNvPr>
          <p:cNvSpPr txBox="1"/>
          <p:nvPr/>
        </p:nvSpPr>
        <p:spPr>
          <a:xfrm>
            <a:off x="5377013" y="3149554"/>
            <a:ext cx="809837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e-cooler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00ABAB-FAE3-404F-CA15-DD56A9D9435F}"/>
              </a:ext>
            </a:extLst>
          </p:cNvPr>
          <p:cNvCxnSpPr>
            <a:cxnSpLocks/>
          </p:cNvCxnSpPr>
          <p:nvPr/>
        </p:nvCxnSpPr>
        <p:spPr>
          <a:xfrm flipH="1">
            <a:off x="4663440" y="3360177"/>
            <a:ext cx="735874" cy="44353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B12DB1A-CD15-D293-A889-FDB0A6A9C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67" y="2203273"/>
            <a:ext cx="2158607" cy="273672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DB7F2D-3177-8018-AC1D-DE02A64C62B9}"/>
              </a:ext>
            </a:extLst>
          </p:cNvPr>
          <p:cNvCxnSpPr>
            <a:cxnSpLocks/>
          </p:cNvCxnSpPr>
          <p:nvPr/>
        </p:nvCxnSpPr>
        <p:spPr>
          <a:xfrm>
            <a:off x="1637607" y="3128855"/>
            <a:ext cx="1535874" cy="127689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6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C590-185B-43F8-82C0-ADEAAE63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Beamtime Schedule 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4FAA1-627B-4A23-8F89-53363B689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2918691"/>
            <a:ext cx="8211834" cy="1847014"/>
          </a:xfrm>
        </p:spPr>
        <p:txBody>
          <a:bodyPr/>
          <a:lstStyle/>
          <a:p>
            <a:r>
              <a:rPr lang="en-US" noProof="0" dirty="0"/>
              <a:t>2021-25 ca. 5 months of GSI beamtime, going towards 8-9 months per year</a:t>
            </a:r>
          </a:p>
          <a:p>
            <a:r>
              <a:rPr lang="en-US" noProof="0" dirty="0"/>
              <a:t>typical CRYRING beamtime 1-2 weeks, scheduled by GSI PAC</a:t>
            </a:r>
          </a:p>
          <a:p>
            <a:r>
              <a:rPr lang="en-US" noProof="0" dirty="0"/>
              <a:t>proposals submitted in two-year cycles through collaborations, e.g. SPARC</a:t>
            </a:r>
          </a:p>
          <a:p>
            <a:r>
              <a:rPr lang="en-US" noProof="0" dirty="0"/>
              <a:t>intensity goals and beam quality always met or closely met</a:t>
            </a:r>
          </a:p>
          <a:p>
            <a:r>
              <a:rPr lang="en-US" noProof="0" dirty="0"/>
              <a:t>New proposals welcome!</a:t>
            </a:r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E1A09E94-5702-4206-A9BF-F60212D65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4" b="33131"/>
          <a:stretch/>
        </p:blipFill>
        <p:spPr bwMode="auto">
          <a:xfrm>
            <a:off x="104670" y="1184746"/>
            <a:ext cx="8963130" cy="684696"/>
          </a:xfrm>
          <a:prstGeom prst="rect">
            <a:avLst/>
          </a:prstGeom>
        </p:spPr>
      </p:pic>
      <p:sp>
        <p:nvSpPr>
          <p:cNvPr id="7" name="Rechteck 9">
            <a:extLst>
              <a:ext uri="{FF2B5EF4-FFF2-40B4-BE49-F238E27FC236}">
                <a16:creationId xmlns:a16="http://schemas.microsoft.com/office/drawing/2014/main" id="{F82F7CEA-17D1-46DD-9D6B-71D130F92A33}"/>
              </a:ext>
            </a:extLst>
          </p:cNvPr>
          <p:cNvSpPr/>
          <p:nvPr/>
        </p:nvSpPr>
        <p:spPr bwMode="auto">
          <a:xfrm>
            <a:off x="7145580" y="2327059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/>
              <a:t>5</a:t>
            </a:r>
            <a:r>
              <a:rPr lang="en-US" sz="900">
                <a:solidFill>
                  <a:schemeClr val="tx2"/>
                </a:solidFill>
              </a:rPr>
              <a:t> </a:t>
            </a:r>
            <a:r>
              <a:rPr lang="en-US" sz="900"/>
              <a:t>⋅ 10</a:t>
            </a:r>
            <a:r>
              <a:rPr lang="en-US" sz="900" baseline="30000"/>
              <a:t>7</a:t>
            </a:r>
          </a:p>
        </p:txBody>
      </p:sp>
      <p:sp>
        <p:nvSpPr>
          <p:cNvPr id="8" name="Legende mit Linie (1) 36">
            <a:extLst>
              <a:ext uri="{FF2B5EF4-FFF2-40B4-BE49-F238E27FC236}">
                <a16:creationId xmlns:a16="http://schemas.microsoft.com/office/drawing/2014/main" id="{44B9FBA0-795E-4383-A8A5-57FC0E586CFC}"/>
              </a:ext>
            </a:extLst>
          </p:cNvPr>
          <p:cNvSpPr/>
          <p:nvPr/>
        </p:nvSpPr>
        <p:spPr bwMode="auto">
          <a:xfrm>
            <a:off x="6967341" y="2011452"/>
            <a:ext cx="72499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>
                <a:solidFill>
                  <a:schemeClr val="tx2"/>
                </a:solidFill>
              </a:rPr>
              <a:t>4⋅10</a:t>
            </a:r>
            <a:r>
              <a:rPr lang="en-US" sz="1600" baseline="300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386A5ACD-8B8E-43E1-8228-271F5C789164}"/>
              </a:ext>
            </a:extLst>
          </p:cNvPr>
          <p:cNvSpPr/>
          <p:nvPr/>
        </p:nvSpPr>
        <p:spPr bwMode="auto">
          <a:xfrm>
            <a:off x="2625642" y="2265834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/>
              <a:t>5 ⋅ 10</a:t>
            </a:r>
            <a:r>
              <a:rPr lang="en-US" sz="900" baseline="30000" dirty="0"/>
              <a:t>6</a:t>
            </a:r>
            <a:endParaRPr sz="1600" dirty="0"/>
          </a:p>
        </p:txBody>
      </p:sp>
      <p:sp>
        <p:nvSpPr>
          <p:cNvPr id="10" name="Legende mit Linie (1) 33">
            <a:extLst>
              <a:ext uri="{FF2B5EF4-FFF2-40B4-BE49-F238E27FC236}">
                <a16:creationId xmlns:a16="http://schemas.microsoft.com/office/drawing/2014/main" id="{60EB8A1E-FE73-44D0-BE1D-AF47344A5850}"/>
              </a:ext>
            </a:extLst>
          </p:cNvPr>
          <p:cNvSpPr/>
          <p:nvPr/>
        </p:nvSpPr>
        <p:spPr bwMode="auto">
          <a:xfrm>
            <a:off x="2441093" y="1958908"/>
            <a:ext cx="72499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</a:rPr>
              <a:t>1⋅10</a:t>
            </a:r>
            <a:r>
              <a:rPr lang="en-US" sz="1600" baseline="30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1416C98C-4E2D-4152-AF1E-7FC26C58C6C3}"/>
              </a:ext>
            </a:extLst>
          </p:cNvPr>
          <p:cNvSpPr/>
          <p:nvPr/>
        </p:nvSpPr>
        <p:spPr bwMode="auto">
          <a:xfrm>
            <a:off x="5551735" y="2012070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/>
              <a:t>5 ⋅ 10</a:t>
            </a:r>
            <a:r>
              <a:rPr lang="en-US" sz="900" baseline="30000"/>
              <a:t>7</a:t>
            </a:r>
          </a:p>
        </p:txBody>
      </p:sp>
      <p:sp>
        <p:nvSpPr>
          <p:cNvPr id="12" name="Legende mit Linie (1) 34">
            <a:extLst>
              <a:ext uri="{FF2B5EF4-FFF2-40B4-BE49-F238E27FC236}">
                <a16:creationId xmlns:a16="http://schemas.microsoft.com/office/drawing/2014/main" id="{A3FA1919-3801-4EFE-BC46-9F965F0FBF10}"/>
              </a:ext>
            </a:extLst>
          </p:cNvPr>
          <p:cNvSpPr/>
          <p:nvPr/>
        </p:nvSpPr>
        <p:spPr bwMode="auto">
          <a:xfrm>
            <a:off x="5366174" y="2242035"/>
            <a:ext cx="72499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</a:rPr>
              <a:t>2⋅10</a:t>
            </a:r>
            <a:r>
              <a:rPr lang="en-US" sz="1600" baseline="30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3" name="Rechteck 19">
            <a:extLst>
              <a:ext uri="{FF2B5EF4-FFF2-40B4-BE49-F238E27FC236}">
                <a16:creationId xmlns:a16="http://schemas.microsoft.com/office/drawing/2014/main" id="{83752B1E-5C4F-48D4-BD0F-B86E87460468}"/>
              </a:ext>
            </a:extLst>
          </p:cNvPr>
          <p:cNvSpPr/>
          <p:nvPr/>
        </p:nvSpPr>
        <p:spPr bwMode="auto">
          <a:xfrm>
            <a:off x="4765258" y="2301955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/>
              <a:t>3 ⋅ 10</a:t>
            </a:r>
            <a:r>
              <a:rPr lang="en-US" sz="900" baseline="30000" dirty="0"/>
              <a:t>6</a:t>
            </a:r>
          </a:p>
        </p:txBody>
      </p:sp>
      <p:sp>
        <p:nvSpPr>
          <p:cNvPr id="14" name="Legende mit Linie (1) 35">
            <a:extLst>
              <a:ext uri="{FF2B5EF4-FFF2-40B4-BE49-F238E27FC236}">
                <a16:creationId xmlns:a16="http://schemas.microsoft.com/office/drawing/2014/main" id="{1E50F68A-0B34-420A-88F1-9FCB647AD9A7}"/>
              </a:ext>
            </a:extLst>
          </p:cNvPr>
          <p:cNvSpPr/>
          <p:nvPr/>
        </p:nvSpPr>
        <p:spPr bwMode="auto">
          <a:xfrm>
            <a:off x="4587019" y="1988835"/>
            <a:ext cx="72499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>
                <a:solidFill>
                  <a:schemeClr val="tx2"/>
                </a:solidFill>
              </a:rPr>
              <a:t>8⋅10</a:t>
            </a:r>
            <a:r>
              <a:rPr lang="en-US" sz="1600" baseline="300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5" name="Rechteck 21">
            <a:extLst>
              <a:ext uri="{FF2B5EF4-FFF2-40B4-BE49-F238E27FC236}">
                <a16:creationId xmlns:a16="http://schemas.microsoft.com/office/drawing/2014/main" id="{CD242C47-2C37-45AC-A4B7-6943D214C06B}"/>
              </a:ext>
            </a:extLst>
          </p:cNvPr>
          <p:cNvSpPr/>
          <p:nvPr/>
        </p:nvSpPr>
        <p:spPr bwMode="auto">
          <a:xfrm>
            <a:off x="6324796" y="2012070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/>
              <a:t>5 ⋅ 10</a:t>
            </a:r>
            <a:r>
              <a:rPr lang="en-US" sz="900" baseline="30000"/>
              <a:t>7</a:t>
            </a:r>
          </a:p>
        </p:txBody>
      </p:sp>
      <p:sp>
        <p:nvSpPr>
          <p:cNvPr id="16" name="Legende mit Linie (1) 34">
            <a:extLst>
              <a:ext uri="{FF2B5EF4-FFF2-40B4-BE49-F238E27FC236}">
                <a16:creationId xmlns:a16="http://schemas.microsoft.com/office/drawing/2014/main" id="{7E7C845C-72F7-4291-8F8E-F9067E5EB1EE}"/>
              </a:ext>
            </a:extLst>
          </p:cNvPr>
          <p:cNvSpPr/>
          <p:nvPr/>
        </p:nvSpPr>
        <p:spPr bwMode="auto">
          <a:xfrm>
            <a:off x="6139887" y="2242035"/>
            <a:ext cx="72499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>
                <a:solidFill>
                  <a:schemeClr val="tx2"/>
                </a:solidFill>
              </a:rPr>
              <a:t>8⋅10</a:t>
            </a:r>
            <a:r>
              <a:rPr lang="en-US" sz="1600" baseline="300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" name="Rechteck 25">
            <a:extLst>
              <a:ext uri="{FF2B5EF4-FFF2-40B4-BE49-F238E27FC236}">
                <a16:creationId xmlns:a16="http://schemas.microsoft.com/office/drawing/2014/main" id="{249AB371-87AB-40F0-92E7-D19A11D3BAB1}"/>
              </a:ext>
            </a:extLst>
          </p:cNvPr>
          <p:cNvSpPr/>
          <p:nvPr/>
        </p:nvSpPr>
        <p:spPr bwMode="auto">
          <a:xfrm>
            <a:off x="8346617" y="2036473"/>
            <a:ext cx="546755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/>
              <a:t>2 ⋅ 10</a:t>
            </a:r>
            <a:r>
              <a:rPr lang="en-US" sz="900" baseline="30000"/>
              <a:t>6</a:t>
            </a:r>
          </a:p>
        </p:txBody>
      </p:sp>
      <p:sp>
        <p:nvSpPr>
          <p:cNvPr id="18" name="Legende mit Linie (1) 34">
            <a:extLst>
              <a:ext uri="{FF2B5EF4-FFF2-40B4-BE49-F238E27FC236}">
                <a16:creationId xmlns:a16="http://schemas.microsoft.com/office/drawing/2014/main" id="{F7A05BC3-E2D1-4DF2-B430-1C3FD6EDBA18}"/>
              </a:ext>
            </a:extLst>
          </p:cNvPr>
          <p:cNvSpPr/>
          <p:nvPr/>
        </p:nvSpPr>
        <p:spPr bwMode="auto">
          <a:xfrm>
            <a:off x="7973034" y="2266438"/>
            <a:ext cx="920337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</a:rPr>
              <a:t>1.4⋅10</a:t>
            </a:r>
            <a:r>
              <a:rPr lang="en-US" sz="1600" baseline="30000" dirty="0">
                <a:solidFill>
                  <a:schemeClr val="tx2"/>
                </a:solidFill>
              </a:rPr>
              <a:t>6</a:t>
            </a:r>
            <a:endParaRPr sz="1600" dirty="0"/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2D1E998F-31BA-4CD0-83E8-38E6DE9AF6B6}"/>
              </a:ext>
            </a:extLst>
          </p:cNvPr>
          <p:cNvSpPr/>
          <p:nvPr/>
        </p:nvSpPr>
        <p:spPr bwMode="auto">
          <a:xfrm>
            <a:off x="9946" y="2261394"/>
            <a:ext cx="1603479" cy="199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/>
              <a:t>requested in proposal</a:t>
            </a:r>
            <a:endParaRPr sz="1600" dirty="0"/>
          </a:p>
        </p:txBody>
      </p:sp>
      <p:sp>
        <p:nvSpPr>
          <p:cNvPr id="20" name="Legende mit Linie (1) 33">
            <a:extLst>
              <a:ext uri="{FF2B5EF4-FFF2-40B4-BE49-F238E27FC236}">
                <a16:creationId xmlns:a16="http://schemas.microsoft.com/office/drawing/2014/main" id="{68875B1F-B0FE-4C5A-9696-59C5B787A147}"/>
              </a:ext>
            </a:extLst>
          </p:cNvPr>
          <p:cNvSpPr/>
          <p:nvPr/>
        </p:nvSpPr>
        <p:spPr bwMode="auto">
          <a:xfrm>
            <a:off x="143834" y="1948275"/>
            <a:ext cx="1451119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050" dirty="0">
                <a:solidFill>
                  <a:schemeClr val="tx2"/>
                </a:solidFill>
              </a:rPr>
              <a:t>achieved intensity </a:t>
            </a:r>
            <a:endParaRPr lang="en-US" sz="1050" baseline="30000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38F9AC-C5D0-44BF-B407-953F51555890}"/>
              </a:ext>
            </a:extLst>
          </p:cNvPr>
          <p:cNvSpPr txBox="1"/>
          <p:nvPr/>
        </p:nvSpPr>
        <p:spPr>
          <a:xfrm>
            <a:off x="143834" y="1566321"/>
            <a:ext cx="2210513" cy="230832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DE" sz="900" dirty="0">
                <a:latin typeface="Calibri" panose="020F0502020204030204" pitchFamily="34" charset="0"/>
                <a:cs typeface="Calibri" panose="020F0502020204030204" pitchFamily="34" charset="0"/>
              </a:rPr>
              <a:t>HITRAP 197Au79+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423ADB-57A9-4347-BF14-0BBC3E28F36B}"/>
              </a:ext>
            </a:extLst>
          </p:cNvPr>
          <p:cNvSpPr txBox="1"/>
          <p:nvPr/>
        </p:nvSpPr>
        <p:spPr>
          <a:xfrm>
            <a:off x="3509818" y="1566534"/>
            <a:ext cx="1141788" cy="261610"/>
          </a:xfrm>
          <a:prstGeom prst="rect">
            <a:avLst/>
          </a:prstGeom>
          <a:solidFill>
            <a:srgbClr val="CCCC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DE" sz="1100">
                <a:latin typeface="Calibri" panose="020F0502020204030204" pitchFamily="34" charset="0"/>
                <a:cs typeface="Calibri" panose="020F0502020204030204" pitchFamily="34" charset="0"/>
              </a:rPr>
              <a:t>Easter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break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0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 if </a:t>
            </a:r>
            <a:r>
              <a:rPr lang="en-DE"/>
              <a:t>we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185274" y="2054110"/>
            <a:ext cx="925253" cy="334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75" dirty="0"/>
              <a:t>UNILAC</a:t>
            </a:r>
          </a:p>
        </p:txBody>
      </p:sp>
      <p:sp>
        <p:nvSpPr>
          <p:cNvPr id="5" name="Right Arrow 5">
            <a:extLst>
              <a:ext uri="{FF2B5EF4-FFF2-40B4-BE49-F238E27FC236}">
                <a16:creationId xmlns:a16="http://schemas.microsoft.com/office/drawing/2014/main" id="{B3665169-709C-43C2-B7C4-FB592433B6C0}"/>
              </a:ext>
            </a:extLst>
          </p:cNvPr>
          <p:cNvSpPr/>
          <p:nvPr/>
        </p:nvSpPr>
        <p:spPr>
          <a:xfrm>
            <a:off x="1155076" y="2170280"/>
            <a:ext cx="496124" cy="107157"/>
          </a:xfrm>
          <a:prstGeom prst="rightArrow">
            <a:avLst>
              <a:gd name="adj1" fmla="val 50000"/>
              <a:gd name="adj2" fmla="val 134114"/>
            </a:avLst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6C8334-BC0F-4BA6-A80A-C0F5C5154316}"/>
              </a:ext>
            </a:extLst>
          </p:cNvPr>
          <p:cNvSpPr/>
          <p:nvPr/>
        </p:nvSpPr>
        <p:spPr>
          <a:xfrm>
            <a:off x="1749118" y="1714861"/>
            <a:ext cx="1017992" cy="1017992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chemeClr val="tx1"/>
                </a:solidFill>
              </a:rPr>
              <a:t>SIS18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21E2E-AA55-4D4F-8098-1BE852916C3C}"/>
              </a:ext>
            </a:extLst>
          </p:cNvPr>
          <p:cNvSpPr txBox="1"/>
          <p:nvPr/>
        </p:nvSpPr>
        <p:spPr>
          <a:xfrm>
            <a:off x="3435544" y="1953786"/>
            <a:ext cx="857928" cy="57708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r-Latn-RS" sz="1575" dirty="0"/>
              <a:t>stripper</a:t>
            </a:r>
          </a:p>
          <a:p>
            <a:pPr algn="ctr"/>
            <a:r>
              <a:rPr lang="sr-Latn-RS" sz="1575" dirty="0"/>
              <a:t>target</a:t>
            </a:r>
            <a:endParaRPr lang="en-US" sz="1575" dirty="0"/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4232690D-14BD-45BF-BCE9-4D13FD3C2911}"/>
              </a:ext>
            </a:extLst>
          </p:cNvPr>
          <p:cNvSpPr/>
          <p:nvPr/>
        </p:nvSpPr>
        <p:spPr>
          <a:xfrm>
            <a:off x="4935533" y="1473759"/>
            <a:ext cx="1071570" cy="1500198"/>
          </a:xfrm>
          <a:prstGeom prst="roundRect">
            <a:avLst>
              <a:gd name="adj" fmla="val 44095"/>
            </a:avLst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chemeClr val="tx1"/>
                </a:solidFill>
              </a:rPr>
              <a:t>ESR</a:t>
            </a:r>
          </a:p>
        </p:txBody>
      </p:sp>
      <p:sp>
        <p:nvSpPr>
          <p:cNvPr id="9" name="Right Arrow 13">
            <a:extLst>
              <a:ext uri="{FF2B5EF4-FFF2-40B4-BE49-F238E27FC236}">
                <a16:creationId xmlns:a16="http://schemas.microsoft.com/office/drawing/2014/main" id="{719B1DF7-8CFF-4023-BD0D-DABA4799A8CC}"/>
              </a:ext>
            </a:extLst>
          </p:cNvPr>
          <p:cNvSpPr/>
          <p:nvPr/>
        </p:nvSpPr>
        <p:spPr>
          <a:xfrm>
            <a:off x="2871169" y="2170280"/>
            <a:ext cx="496124" cy="107157"/>
          </a:xfrm>
          <a:prstGeom prst="rightArrow">
            <a:avLst>
              <a:gd name="adj1" fmla="val 50000"/>
              <a:gd name="adj2" fmla="val 134114"/>
            </a:avLst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ight Arrow 14">
            <a:extLst>
              <a:ext uri="{FF2B5EF4-FFF2-40B4-BE49-F238E27FC236}">
                <a16:creationId xmlns:a16="http://schemas.microsoft.com/office/drawing/2014/main" id="{ADAA3C94-C111-45B9-8681-2681BA914AFA}"/>
              </a:ext>
            </a:extLst>
          </p:cNvPr>
          <p:cNvSpPr/>
          <p:nvPr/>
        </p:nvSpPr>
        <p:spPr>
          <a:xfrm>
            <a:off x="4340938" y="2170280"/>
            <a:ext cx="496124" cy="107157"/>
          </a:xfrm>
          <a:prstGeom prst="rightArrow">
            <a:avLst>
              <a:gd name="adj1" fmla="val 50000"/>
              <a:gd name="adj2" fmla="val 134114"/>
            </a:avLst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5" descr="Dresden EBIT setup">
            <a:extLst>
              <a:ext uri="{FF2B5EF4-FFF2-40B4-BE49-F238E27FC236}">
                <a16:creationId xmlns:a16="http://schemas.microsoft.com/office/drawing/2014/main" id="{6351598D-F640-4281-BAAC-6FC7F115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442" y="3778171"/>
            <a:ext cx="1682863" cy="8750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14" name="Right Arrow 19">
            <a:extLst>
              <a:ext uri="{FF2B5EF4-FFF2-40B4-BE49-F238E27FC236}">
                <a16:creationId xmlns:a16="http://schemas.microsoft.com/office/drawing/2014/main" id="{4D1BA79E-3BAF-4A8F-9AA4-6D9044CE1DF7}"/>
              </a:ext>
            </a:extLst>
          </p:cNvPr>
          <p:cNvSpPr/>
          <p:nvPr/>
        </p:nvSpPr>
        <p:spPr>
          <a:xfrm>
            <a:off x="2043973" y="4130612"/>
            <a:ext cx="496124" cy="107157"/>
          </a:xfrm>
          <a:prstGeom prst="rightArrow">
            <a:avLst>
              <a:gd name="adj1" fmla="val 50000"/>
              <a:gd name="adj2" fmla="val 134114"/>
            </a:avLst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64A0E-779C-450D-BBD5-F38836167634}"/>
              </a:ext>
            </a:extLst>
          </p:cNvPr>
          <p:cNvSpPr txBox="1"/>
          <p:nvPr/>
        </p:nvSpPr>
        <p:spPr>
          <a:xfrm>
            <a:off x="3634391" y="1564880"/>
            <a:ext cx="133562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/>
              <a:t>~ </a:t>
            </a:r>
            <a:r>
              <a:rPr lang="sr-Latn-RS" sz="1575" dirty="0"/>
              <a:t>400 MeV/u</a:t>
            </a:r>
            <a:endParaRPr lang="en-US" sz="157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6915C-7E42-4BA6-8E0D-F14EFFED0DB8}"/>
              </a:ext>
            </a:extLst>
          </p:cNvPr>
          <p:cNvSpPr txBox="1"/>
          <p:nvPr/>
        </p:nvSpPr>
        <p:spPr>
          <a:xfrm>
            <a:off x="525892" y="1595754"/>
            <a:ext cx="1156086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/>
              <a:t>~ 10</a:t>
            </a:r>
            <a:r>
              <a:rPr lang="sr-Latn-RS" sz="1575" dirty="0"/>
              <a:t> </a:t>
            </a:r>
            <a:r>
              <a:rPr lang="en-US" sz="1575" dirty="0"/>
              <a:t>k</a:t>
            </a:r>
            <a:r>
              <a:rPr lang="sr-Latn-RS" sz="1575" dirty="0"/>
              <a:t>eV/u</a:t>
            </a:r>
            <a:endParaRPr lang="en-US" sz="1575" dirty="0"/>
          </a:p>
        </p:txBody>
      </p:sp>
      <p:sp>
        <p:nvSpPr>
          <p:cNvPr id="17" name="U-Turn Arrow 17">
            <a:extLst>
              <a:ext uri="{FF2B5EF4-FFF2-40B4-BE49-F238E27FC236}">
                <a16:creationId xmlns:a16="http://schemas.microsoft.com/office/drawing/2014/main" id="{2E6AC668-92F2-4FDE-B44A-EE6C49BEA026}"/>
              </a:ext>
            </a:extLst>
          </p:cNvPr>
          <p:cNvSpPr/>
          <p:nvPr/>
        </p:nvSpPr>
        <p:spPr>
          <a:xfrm rot="5400000">
            <a:off x="5459324" y="2866055"/>
            <a:ext cx="2086871" cy="695322"/>
          </a:xfrm>
          <a:prstGeom prst="uturnArrow">
            <a:avLst>
              <a:gd name="adj1" fmla="val 7913"/>
              <a:gd name="adj2" fmla="val 10194"/>
              <a:gd name="adj3" fmla="val 24082"/>
              <a:gd name="adj4" fmla="val 42701"/>
              <a:gd name="adj5" fmla="val 100000"/>
            </a:avLst>
          </a:prstGeom>
          <a:solidFill>
            <a:srgbClr val="4F81BD"/>
          </a:solidFill>
          <a:ln w="25400"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5698042" y="3007175"/>
            <a:ext cx="111120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/>
              <a:t>~ 4</a:t>
            </a:r>
            <a:r>
              <a:rPr lang="sr-Latn-RS" sz="1575" dirty="0"/>
              <a:t> </a:t>
            </a:r>
            <a:r>
              <a:rPr lang="en-US" sz="1575" dirty="0"/>
              <a:t>M</a:t>
            </a:r>
            <a:r>
              <a:rPr lang="sr-Latn-RS" sz="1575" dirty="0"/>
              <a:t>eV/u</a:t>
            </a:r>
            <a:endParaRPr lang="en-US" sz="1575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81016F-B27F-49B1-B279-F8D170E82C5E}"/>
              </a:ext>
            </a:extLst>
          </p:cNvPr>
          <p:cNvGrpSpPr/>
          <p:nvPr/>
        </p:nvGrpSpPr>
        <p:grpSpPr>
          <a:xfrm>
            <a:off x="206954" y="2849591"/>
            <a:ext cx="4582623" cy="784830"/>
            <a:chOff x="-32" y="4786322"/>
            <a:chExt cx="5073066" cy="8577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382390-69A7-4DF2-8A32-0F78FE3DB8A3}"/>
                </a:ext>
              </a:extLst>
            </p:cNvPr>
            <p:cNvSpPr txBox="1"/>
            <p:nvPr/>
          </p:nvSpPr>
          <p:spPr>
            <a:xfrm>
              <a:off x="-32" y="4786322"/>
              <a:ext cx="559342" cy="85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4500" dirty="0">
                  <a:solidFill>
                    <a:srgbClr val="FF0000"/>
                  </a:solidFill>
                </a:rPr>
                <a:t>2</a:t>
              </a:r>
              <a:endParaRPr lang="en-US" sz="45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B3B7D2-7DFA-47B6-9608-7698AECD6059}"/>
                </a:ext>
              </a:extLst>
            </p:cNvPr>
            <p:cNvSpPr txBox="1"/>
            <p:nvPr/>
          </p:nvSpPr>
          <p:spPr>
            <a:xfrm>
              <a:off x="571472" y="5092252"/>
              <a:ext cx="4501562" cy="391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sr-Latn-RS" sz="1725" dirty="0">
                  <a:solidFill>
                    <a:srgbClr val="FF0000"/>
                  </a:solidFill>
                </a:rPr>
                <a:t> E</a:t>
              </a:r>
              <a:r>
                <a:rPr lang="en-US" sz="1725" dirty="0">
                  <a:solidFill>
                    <a:srgbClr val="FF0000"/>
                  </a:solidFill>
                </a:rPr>
                <a:t>BIT (a high charge IS + a beamline)</a:t>
              </a:r>
              <a:endParaRPr lang="sr-Latn-RS" sz="1725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4525607" y="3907192"/>
            <a:ext cx="1555493" cy="57708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linear decelerator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580F7F-F6AC-477F-9145-183C052F05CB}"/>
              </a:ext>
            </a:extLst>
          </p:cNvPr>
          <p:cNvSpPr txBox="1"/>
          <p:nvPr/>
        </p:nvSpPr>
        <p:spPr>
          <a:xfrm>
            <a:off x="1978792" y="3780947"/>
            <a:ext cx="1043876" cy="819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/>
              <a:t>~ 4</a:t>
            </a:r>
            <a:r>
              <a:rPr lang="sr-Latn-RS" sz="1575" dirty="0"/>
              <a:t> </a:t>
            </a:r>
            <a:r>
              <a:rPr lang="en-US" sz="1575" dirty="0"/>
              <a:t>k</a:t>
            </a:r>
            <a:r>
              <a:rPr lang="sr-Latn-RS" sz="1575" dirty="0"/>
              <a:t>eV/u</a:t>
            </a:r>
            <a:endParaRPr lang="en-US" sz="1575" dirty="0"/>
          </a:p>
          <a:p>
            <a:endParaRPr lang="en-US" sz="1575" dirty="0"/>
          </a:p>
          <a:p>
            <a:r>
              <a:rPr lang="en-US" sz="1575" dirty="0"/>
              <a:t>Xe</a:t>
            </a:r>
            <a:r>
              <a:rPr lang="en-US" sz="1575" baseline="30000" dirty="0"/>
              <a:t>44+</a:t>
            </a:r>
          </a:p>
        </p:txBody>
      </p:sp>
      <p:sp>
        <p:nvSpPr>
          <p:cNvPr id="24" name="Right Arrow 14">
            <a:extLst>
              <a:ext uri="{FF2B5EF4-FFF2-40B4-BE49-F238E27FC236}">
                <a16:creationId xmlns:a16="http://schemas.microsoft.com/office/drawing/2014/main" id="{0CE2A5EC-A060-4E00-8565-81377079DC58}"/>
              </a:ext>
            </a:extLst>
          </p:cNvPr>
          <p:cNvSpPr/>
          <p:nvPr/>
        </p:nvSpPr>
        <p:spPr>
          <a:xfrm rot="10800000">
            <a:off x="3927838" y="4139587"/>
            <a:ext cx="496124" cy="107157"/>
          </a:xfrm>
          <a:prstGeom prst="rightArrow">
            <a:avLst>
              <a:gd name="adj1" fmla="val 50000"/>
              <a:gd name="adj2" fmla="val 134114"/>
            </a:avLst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88E3E3-706A-4380-BA57-270CFA01B522}"/>
              </a:ext>
            </a:extLst>
          </p:cNvPr>
          <p:cNvSpPr txBox="1"/>
          <p:nvPr/>
        </p:nvSpPr>
        <p:spPr>
          <a:xfrm>
            <a:off x="4519412" y="4532869"/>
            <a:ext cx="1555493" cy="334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buffer gas cell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FC1EBC-7ADC-447C-AB4D-71089D659F68}"/>
              </a:ext>
            </a:extLst>
          </p:cNvPr>
          <p:cNvSpPr txBox="1"/>
          <p:nvPr/>
        </p:nvSpPr>
        <p:spPr>
          <a:xfrm>
            <a:off x="4514309" y="3524408"/>
            <a:ext cx="1555493" cy="334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ESR to low-E</a:t>
            </a:r>
          </a:p>
        </p:txBody>
      </p:sp>
      <p:sp>
        <p:nvSpPr>
          <p:cNvPr id="27" name="Multiplication Sign 37">
            <a:extLst>
              <a:ext uri="{FF2B5EF4-FFF2-40B4-BE49-F238E27FC236}">
                <a16:creationId xmlns:a16="http://schemas.microsoft.com/office/drawing/2014/main" id="{C1F03112-4D74-4D31-B647-F1CA2C0DF7C8}"/>
              </a:ext>
            </a:extLst>
          </p:cNvPr>
          <p:cNvSpPr/>
          <p:nvPr/>
        </p:nvSpPr>
        <p:spPr>
          <a:xfrm>
            <a:off x="3634394" y="3397183"/>
            <a:ext cx="3290825" cy="564518"/>
          </a:xfrm>
          <a:prstGeom prst="mathMultiply">
            <a:avLst>
              <a:gd name="adj1" fmla="val 7468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sz="1013"/>
          </a:p>
        </p:txBody>
      </p:sp>
      <p:pic>
        <p:nvPicPr>
          <p:cNvPr id="28" name="Picture 3" descr="D:\posao\Solid Edge Files\NewTrap\justtrap.jpg">
            <a:extLst>
              <a:ext uri="{FF2B5EF4-FFF2-40B4-BE49-F238E27FC236}">
                <a16:creationId xmlns:a16="http://schemas.microsoft.com/office/drawing/2014/main" id="{0820B50E-63BF-4FB4-9A84-ED020AC9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54486">
            <a:off x="2955372" y="3534383"/>
            <a:ext cx="563774" cy="1387471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D60721-FEB6-45B1-BEB3-EC8636C81620}"/>
              </a:ext>
            </a:extLst>
          </p:cNvPr>
          <p:cNvSpPr txBox="1"/>
          <p:nvPr/>
        </p:nvSpPr>
        <p:spPr>
          <a:xfrm>
            <a:off x="3498817" y="4382810"/>
            <a:ext cx="10438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/>
              <a:t>~ 4</a:t>
            </a:r>
            <a:r>
              <a:rPr lang="sr-Latn-RS" sz="1575" dirty="0"/>
              <a:t> </a:t>
            </a:r>
            <a:r>
              <a:rPr lang="en-US" sz="1575" dirty="0"/>
              <a:t>k</a:t>
            </a:r>
            <a:r>
              <a:rPr lang="sr-Latn-RS" sz="1575" dirty="0"/>
              <a:t>eV/u</a:t>
            </a:r>
            <a:endParaRPr lang="en-US" sz="1575" dirty="0"/>
          </a:p>
          <a:p>
            <a:r>
              <a:rPr lang="en-US" sz="1575" dirty="0"/>
              <a:t>U</a:t>
            </a:r>
            <a:r>
              <a:rPr lang="en-US" sz="1575" baseline="30000" dirty="0"/>
              <a:t>91+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919DB4-A867-489E-882A-D88C2CE67A9A}"/>
              </a:ext>
            </a:extLst>
          </p:cNvPr>
          <p:cNvGrpSpPr/>
          <p:nvPr/>
        </p:nvGrpSpPr>
        <p:grpSpPr>
          <a:xfrm>
            <a:off x="97996" y="849840"/>
            <a:ext cx="5335982" cy="784830"/>
            <a:chOff x="25145" y="1700525"/>
            <a:chExt cx="5870335" cy="85770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FE5492-A6B1-4FF1-AA2F-F34A995F0B13}"/>
                </a:ext>
              </a:extLst>
            </p:cNvPr>
            <p:cNvSpPr txBox="1"/>
            <p:nvPr/>
          </p:nvSpPr>
          <p:spPr>
            <a:xfrm>
              <a:off x="25145" y="1700525"/>
              <a:ext cx="555865" cy="85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4500" dirty="0">
                  <a:solidFill>
                    <a:srgbClr val="4F81BD"/>
                  </a:solidFill>
                </a:rPr>
                <a:t>1</a:t>
              </a:r>
              <a:endParaRPr lang="en-US" sz="4500" dirty="0">
                <a:solidFill>
                  <a:srgbClr val="4F81BD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314522-9A7A-43C2-B6FD-CCC31D4A2D76}"/>
                </a:ext>
              </a:extLst>
            </p:cNvPr>
            <p:cNvSpPr txBox="1"/>
            <p:nvPr/>
          </p:nvSpPr>
          <p:spPr>
            <a:xfrm>
              <a:off x="525178" y="1996932"/>
              <a:ext cx="5370302" cy="391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sr-Latn-RS" sz="1725" dirty="0">
                  <a:solidFill>
                    <a:srgbClr val="4F81BD"/>
                  </a:solidFill>
                </a:rPr>
                <a:t> GSI</a:t>
              </a:r>
              <a:r>
                <a:rPr lang="en-US" sz="1725" dirty="0">
                  <a:solidFill>
                    <a:srgbClr val="4F81BD"/>
                  </a:solidFill>
                </a:rPr>
                <a:t> (a low-charge IS + an accelerator facility)</a:t>
              </a:r>
              <a:endParaRPr lang="sr-Latn-RS" sz="1725" dirty="0">
                <a:solidFill>
                  <a:srgbClr val="4F81BD"/>
                </a:solidFill>
              </a:endParaRPr>
            </a:p>
          </p:txBody>
        </p:sp>
      </p:grpSp>
      <p:sp>
        <p:nvSpPr>
          <p:cNvPr id="50" name="Multiplication Sign 38">
            <a:extLst>
              <a:ext uri="{FF2B5EF4-FFF2-40B4-BE49-F238E27FC236}">
                <a16:creationId xmlns:a16="http://schemas.microsoft.com/office/drawing/2014/main" id="{B2CB3402-3F31-4D61-B09F-137F007607FA}"/>
              </a:ext>
            </a:extLst>
          </p:cNvPr>
          <p:cNvSpPr/>
          <p:nvPr/>
        </p:nvSpPr>
        <p:spPr>
          <a:xfrm>
            <a:off x="3646642" y="4413361"/>
            <a:ext cx="3290825" cy="564518"/>
          </a:xfrm>
          <a:prstGeom prst="mathMultiply">
            <a:avLst>
              <a:gd name="adj1" fmla="val 7468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sz="1013"/>
          </a:p>
        </p:txBody>
      </p:sp>
      <p:grpSp>
        <p:nvGrpSpPr>
          <p:cNvPr id="31" name="Group 30"/>
          <p:cNvGrpSpPr/>
          <p:nvPr/>
        </p:nvGrpSpPr>
        <p:grpSpPr>
          <a:xfrm>
            <a:off x="6866973" y="974791"/>
            <a:ext cx="2261356" cy="3781580"/>
            <a:chOff x="126483" y="1370197"/>
            <a:chExt cx="3015143" cy="5042106"/>
          </a:xfrm>
        </p:grpSpPr>
        <p:sp>
          <p:nvSpPr>
            <p:cNvPr id="32" name="Textfeld 21">
              <a:extLst>
                <a:ext uri="{FF2B5EF4-FFF2-40B4-BE49-F238E27FC236}">
                  <a16:creationId xmlns:a16="http://schemas.microsoft.com/office/drawing/2014/main" id="{BCD8CCDA-17D0-447A-BC45-F34017D75F72}"/>
                </a:ext>
              </a:extLst>
            </p:cNvPr>
            <p:cNvSpPr txBox="1"/>
            <p:nvPr/>
          </p:nvSpPr>
          <p:spPr>
            <a:xfrm>
              <a:off x="2213549" y="1796649"/>
              <a:ext cx="774145" cy="4308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ESR</a:t>
              </a:r>
            </a:p>
          </p:txBody>
        </p:sp>
        <p:sp>
          <p:nvSpPr>
            <p:cNvPr id="33" name="Textfeld 20">
              <a:extLst>
                <a:ext uri="{FF2B5EF4-FFF2-40B4-BE49-F238E27FC236}">
                  <a16:creationId xmlns:a16="http://schemas.microsoft.com/office/drawing/2014/main" id="{55822FF1-65E8-49ED-9A91-49BD2479C52A}"/>
                </a:ext>
              </a:extLst>
            </p:cNvPr>
            <p:cNvSpPr txBox="1"/>
            <p:nvPr/>
          </p:nvSpPr>
          <p:spPr>
            <a:xfrm>
              <a:off x="1720808" y="3006735"/>
              <a:ext cx="1420818" cy="4308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CRYRING</a:t>
              </a:r>
            </a:p>
          </p:txBody>
        </p:sp>
        <p:sp>
          <p:nvSpPr>
            <p:cNvPr id="34" name="AutoShape 15">
              <a:extLst>
                <a:ext uri="{FF2B5EF4-FFF2-40B4-BE49-F238E27FC236}">
                  <a16:creationId xmlns:a16="http://schemas.microsoft.com/office/drawing/2014/main" id="{4C1C2A7F-5E18-4E9E-A693-759B6846F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09230" y="3002749"/>
              <a:ext cx="1590258" cy="385878"/>
            </a:xfrm>
            <a:prstGeom prst="leftRightArrow">
              <a:avLst>
                <a:gd name="adj1" fmla="val 50000"/>
                <a:gd name="adj2" fmla="val 78978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10800000" scaled="0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013">
                <a:solidFill>
                  <a:prstClr val="black"/>
                </a:solidFill>
              </a:endParaRPr>
            </a:p>
          </p:txBody>
        </p:sp>
        <p:sp>
          <p:nvSpPr>
            <p:cNvPr id="35" name="AutoShape 15">
              <a:extLst>
                <a:ext uri="{FF2B5EF4-FFF2-40B4-BE49-F238E27FC236}">
                  <a16:creationId xmlns:a16="http://schemas.microsoft.com/office/drawing/2014/main" id="{19369B30-B64F-40CF-9B01-9AA29A7271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8841" y="4983276"/>
              <a:ext cx="2238783" cy="425269"/>
            </a:xfrm>
            <a:prstGeom prst="leftRightArrow">
              <a:avLst>
                <a:gd name="adj1" fmla="val 50000"/>
                <a:gd name="adj2" fmla="val 78978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10800000" scaled="0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013">
                <a:solidFill>
                  <a:prstClr val="black"/>
                </a:solidFill>
              </a:endParaRPr>
            </a:p>
          </p:txBody>
        </p:sp>
        <p:sp>
          <p:nvSpPr>
            <p:cNvPr id="36" name="AutoShape 15">
              <a:extLst>
                <a:ext uri="{FF2B5EF4-FFF2-40B4-BE49-F238E27FC236}">
                  <a16:creationId xmlns:a16="http://schemas.microsoft.com/office/drawing/2014/main" id="{07DF5C62-1F71-43D5-A29E-0A13220196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332404" y="1805364"/>
              <a:ext cx="1116760" cy="396021"/>
            </a:xfrm>
            <a:prstGeom prst="leftRightArrow">
              <a:avLst>
                <a:gd name="adj1" fmla="val 50000"/>
                <a:gd name="adj2" fmla="val 78978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0"/>
              <a:tileRect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013">
                <a:solidFill>
                  <a:prstClr val="black"/>
                </a:solidFill>
              </a:endParaRPr>
            </a:p>
          </p:txBody>
        </p:sp>
        <p:sp>
          <p:nvSpPr>
            <p:cNvPr id="37" name="Textfeld 3">
              <a:extLst>
                <a:ext uri="{FF2B5EF4-FFF2-40B4-BE49-F238E27FC236}">
                  <a16:creationId xmlns:a16="http://schemas.microsoft.com/office/drawing/2014/main" id="{AB1461EC-3AFB-476A-9188-A412CE31B2FA}"/>
                </a:ext>
              </a:extLst>
            </p:cNvPr>
            <p:cNvSpPr txBox="1"/>
            <p:nvPr/>
          </p:nvSpPr>
          <p:spPr>
            <a:xfrm>
              <a:off x="1735113" y="5108154"/>
              <a:ext cx="1201613" cy="4308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rgbClr val="0D0D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HITRAP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7E37DE-32A0-4F04-BE09-F404CCE91ACD}"/>
                </a:ext>
              </a:extLst>
            </p:cNvPr>
            <p:cNvGrpSpPr/>
            <p:nvPr/>
          </p:nvGrpSpPr>
          <p:grpSpPr>
            <a:xfrm>
              <a:off x="493609" y="1370197"/>
              <a:ext cx="717061" cy="5042106"/>
              <a:chOff x="3759445" y="1204988"/>
              <a:chExt cx="717061" cy="5042106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0A158D8-713A-41A4-B7F2-3E4709FE0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445" y="1279787"/>
                <a:ext cx="704850" cy="4876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15">
                <a:extLst>
                  <a:ext uri="{FF2B5EF4-FFF2-40B4-BE49-F238E27FC236}">
                    <a16:creationId xmlns:a16="http://schemas.microsoft.com/office/drawing/2014/main" id="{6BC94F1E-169B-4902-AD10-93EF067F5D98}"/>
                  </a:ext>
                </a:extLst>
              </p:cNvPr>
              <p:cNvSpPr/>
              <p:nvPr/>
            </p:nvSpPr>
            <p:spPr bwMode="auto">
              <a:xfrm>
                <a:off x="4231719" y="1204988"/>
                <a:ext cx="244787" cy="504210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tint val="50000"/>
                      <a:satMod val="300000"/>
                      <a:alpha val="32000"/>
                    </a:schemeClr>
                  </a:gs>
                  <a:gs pos="35000">
                    <a:schemeClr val="accent2">
                      <a:tint val="37000"/>
                      <a:satMod val="300000"/>
                      <a:alpha val="32000"/>
                    </a:schemeClr>
                  </a:gs>
                  <a:gs pos="100000">
                    <a:schemeClr val="accent2">
                      <a:tint val="15000"/>
                      <a:satMod val="350000"/>
                      <a:alpha val="32000"/>
                    </a:schemeClr>
                  </a:gs>
                </a:gsLst>
                <a:lin ang="16200000" scaled="1"/>
                <a:tileRect/>
              </a:gradFill>
              <a:ln w="19050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chemeClr val="tx1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E7442E-4F86-4404-AD09-7967E6292BB8}"/>
                </a:ext>
              </a:extLst>
            </p:cNvPr>
            <p:cNvSpPr txBox="1"/>
            <p:nvPr/>
          </p:nvSpPr>
          <p:spPr>
            <a:xfrm>
              <a:off x="126483" y="5077377"/>
              <a:ext cx="78098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b="1" dirty="0"/>
                <a:t>eV/u</a:t>
              </a:r>
              <a:endParaRPr lang="en-DE" sz="165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36F916-D059-4C2B-947B-5AE17FA70E4C}"/>
                </a:ext>
              </a:extLst>
            </p:cNvPr>
            <p:cNvSpPr txBox="1"/>
            <p:nvPr/>
          </p:nvSpPr>
          <p:spPr>
            <a:xfrm>
              <a:off x="323607" y="2715347"/>
              <a:ext cx="60144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dirty="0"/>
                <a:t>10</a:t>
              </a:r>
              <a:r>
                <a:rPr lang="en-US" sz="1650" baseline="30000" dirty="0"/>
                <a:t>6</a:t>
              </a:r>
              <a:endParaRPr lang="en-DE" sz="1650" baseline="300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30EB14C-CCC1-4E30-85F2-088237A17DFC}"/>
                </a:ext>
              </a:extLst>
            </p:cNvPr>
            <p:cNvSpPr txBox="1"/>
            <p:nvPr/>
          </p:nvSpPr>
          <p:spPr>
            <a:xfrm>
              <a:off x="323607" y="3645630"/>
              <a:ext cx="60144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dirty="0"/>
                <a:t>10</a:t>
              </a:r>
              <a:r>
                <a:rPr lang="en-US" sz="1650" baseline="30000" dirty="0"/>
                <a:t>4</a:t>
              </a:r>
              <a:endParaRPr lang="en-DE" sz="1650" baseline="30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25B2E8-BF48-45F4-9CCF-02E9E619D464}"/>
                </a:ext>
              </a:extLst>
            </p:cNvPr>
            <p:cNvSpPr txBox="1"/>
            <p:nvPr/>
          </p:nvSpPr>
          <p:spPr>
            <a:xfrm>
              <a:off x="336818" y="4554391"/>
              <a:ext cx="60144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dirty="0"/>
                <a:t>10</a:t>
              </a:r>
              <a:r>
                <a:rPr lang="en-US" sz="1650" baseline="30000" dirty="0"/>
                <a:t>2</a:t>
              </a:r>
              <a:endParaRPr lang="en-DE" sz="1650" baseline="30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76D7A-71E8-499A-A61C-54A36CF7B8E8}"/>
                </a:ext>
              </a:extLst>
            </p:cNvPr>
            <p:cNvSpPr txBox="1"/>
            <p:nvPr/>
          </p:nvSpPr>
          <p:spPr>
            <a:xfrm>
              <a:off x="274107" y="5833036"/>
              <a:ext cx="66343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dirty="0"/>
                <a:t>10</a:t>
              </a:r>
              <a:r>
                <a:rPr lang="en-US" sz="1650" baseline="30000" dirty="0"/>
                <a:t>-4</a:t>
              </a:r>
              <a:endParaRPr lang="en-DE" sz="1650" baseline="30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6596CAF-4613-4809-9057-43A48A1C8C4E}"/>
                </a:ext>
              </a:extLst>
            </p:cNvPr>
            <p:cNvSpPr txBox="1"/>
            <p:nvPr/>
          </p:nvSpPr>
          <p:spPr>
            <a:xfrm>
              <a:off x="345122" y="1786710"/>
              <a:ext cx="60144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1650" dirty="0"/>
                <a:t>10</a:t>
              </a:r>
              <a:r>
                <a:rPr lang="en-US" sz="1650" baseline="30000" dirty="0"/>
                <a:t>8</a:t>
              </a:r>
              <a:endParaRPr lang="en-DE" sz="165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2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HITRAP: a linear decelerator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2" y="999253"/>
            <a:ext cx="4743725" cy="114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45" y="2488716"/>
            <a:ext cx="2318419" cy="1026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518557"/>
            <a:ext cx="3332729" cy="1385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9425" y="3980625"/>
            <a:ext cx="839012" cy="62324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US" sz="1200" dirty="0"/>
              <a:t>4 MeV/u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/>
              <a:t>0.5 MeV/u</a:t>
            </a:r>
            <a:endParaRPr lang="de-DE" sz="1200" dirty="0"/>
          </a:p>
        </p:txBody>
      </p:sp>
      <p:pic>
        <p:nvPicPr>
          <p:cNvPr id="38" name="Grafik 2">
            <a:extLst>
              <a:ext uri="{FF2B5EF4-FFF2-40B4-BE49-F238E27FC236}">
                <a16:creationId xmlns:a16="http://schemas.microsoft.com/office/drawing/2014/main" id="{4B2BB753-A905-462B-B0E2-2997D1CF05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90" y="2767856"/>
            <a:ext cx="3425320" cy="2008830"/>
          </a:xfrm>
          <a:prstGeom prst="rect">
            <a:avLst/>
          </a:prstGeom>
        </p:spPr>
      </p:pic>
      <p:sp>
        <p:nvSpPr>
          <p:cNvPr id="39" name="Textfeld 10">
            <a:extLst>
              <a:ext uri="{FF2B5EF4-FFF2-40B4-BE49-F238E27FC236}">
                <a16:creationId xmlns:a16="http://schemas.microsoft.com/office/drawing/2014/main" id="{40BE193F-ACA3-46ED-90B9-EF8119B1CFD4}"/>
              </a:ext>
            </a:extLst>
          </p:cNvPr>
          <p:cNvSpPr txBox="1"/>
          <p:nvPr/>
        </p:nvSpPr>
        <p:spPr>
          <a:xfrm>
            <a:off x="5990242" y="2302006"/>
            <a:ext cx="3101368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DE" sz="1800" dirty="0">
                <a:latin typeface="Calibri" panose="020F0502020204030204" pitchFamily="34" charset="0"/>
                <a:cs typeface="Calibri" panose="020F0502020204030204" pitchFamily="34" charset="0"/>
              </a:rPr>
              <a:t>ion trap with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e-DE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de-DE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16+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/ 10</a:t>
            </a:r>
            <a:r>
              <a:rPr lang="de-DE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BF67EC-5613-4863-BDAC-8850D3E4C6E2}"/>
              </a:ext>
            </a:extLst>
          </p:cNvPr>
          <p:cNvGrpSpPr/>
          <p:nvPr/>
        </p:nvGrpSpPr>
        <p:grpSpPr>
          <a:xfrm>
            <a:off x="6026830" y="995044"/>
            <a:ext cx="2373745" cy="1142008"/>
            <a:chOff x="6289964" y="1089891"/>
            <a:chExt cx="2373745" cy="11420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F0F32D-4B88-4DD0-8238-46CB49C3ADB5}"/>
                </a:ext>
              </a:extLst>
            </p:cNvPr>
            <p:cNvGrpSpPr/>
            <p:nvPr/>
          </p:nvGrpSpPr>
          <p:grpSpPr>
            <a:xfrm>
              <a:off x="6512836" y="1188549"/>
              <a:ext cx="1983275" cy="1017652"/>
              <a:chOff x="3773494" y="3752949"/>
              <a:chExt cx="2519725" cy="129291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05CC09E-ECF5-405E-8026-32DFE89FDF0C}"/>
                  </a:ext>
                </a:extLst>
              </p:cNvPr>
              <p:cNvGrpSpPr/>
              <p:nvPr/>
            </p:nvGrpSpPr>
            <p:grpSpPr>
              <a:xfrm>
                <a:off x="3773494" y="3752949"/>
                <a:ext cx="2519725" cy="995968"/>
                <a:chOff x="6137302" y="1515624"/>
                <a:chExt cx="2508250" cy="1154112"/>
              </a:xfrm>
            </p:grpSpPr>
            <p:sp>
              <p:nvSpPr>
                <p:cNvPr id="17" name="Freeform 2">
                  <a:extLst>
                    <a:ext uri="{FF2B5EF4-FFF2-40B4-BE49-F238E27FC236}">
                      <a16:creationId xmlns:a16="http://schemas.microsoft.com/office/drawing/2014/main" id="{610680F8-DC3C-4956-8116-C9247B6C1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7302" y="1515624"/>
                  <a:ext cx="2508250" cy="1154112"/>
                </a:xfrm>
                <a:custGeom>
                  <a:avLst/>
                  <a:gdLst/>
                  <a:ahLst/>
                  <a:cxnLst>
                    <a:cxn ang="0">
                      <a:pos x="0" y="4278"/>
                    </a:cxn>
                    <a:cxn ang="0">
                      <a:pos x="840" y="126"/>
                    </a:cxn>
                    <a:cxn ang="0">
                      <a:pos x="1620" y="4026"/>
                    </a:cxn>
                    <a:cxn ang="0">
                      <a:pos x="2737" y="3402"/>
                    </a:cxn>
                    <a:cxn ang="0">
                      <a:pos x="3828" y="4158"/>
                    </a:cxn>
                    <a:cxn ang="0">
                      <a:pos x="4861" y="3486"/>
                    </a:cxn>
                    <a:cxn ang="0">
                      <a:pos x="5977" y="4026"/>
                    </a:cxn>
                    <a:cxn ang="0">
                      <a:pos x="6708" y="30"/>
                    </a:cxn>
                    <a:cxn ang="0">
                      <a:pos x="7549" y="4206"/>
                    </a:cxn>
                  </a:cxnLst>
                  <a:rect l="0" t="0" r="r" b="b"/>
                  <a:pathLst>
                    <a:path w="7549" h="4602">
                      <a:moveTo>
                        <a:pt x="0" y="4278"/>
                      </a:moveTo>
                      <a:cubicBezTo>
                        <a:pt x="285" y="2223"/>
                        <a:pt x="570" y="168"/>
                        <a:pt x="840" y="126"/>
                      </a:cubicBezTo>
                      <a:cubicBezTo>
                        <a:pt x="1110" y="84"/>
                        <a:pt x="1304" y="3480"/>
                        <a:pt x="1620" y="4026"/>
                      </a:cubicBezTo>
                      <a:cubicBezTo>
                        <a:pt x="1936" y="4572"/>
                        <a:pt x="2369" y="3380"/>
                        <a:pt x="2737" y="3402"/>
                      </a:cubicBezTo>
                      <a:cubicBezTo>
                        <a:pt x="3105" y="3424"/>
                        <a:pt x="3474" y="4144"/>
                        <a:pt x="3828" y="4158"/>
                      </a:cubicBezTo>
                      <a:cubicBezTo>
                        <a:pt x="4182" y="4172"/>
                        <a:pt x="4503" y="3508"/>
                        <a:pt x="4861" y="3486"/>
                      </a:cubicBezTo>
                      <a:cubicBezTo>
                        <a:pt x="5219" y="3464"/>
                        <a:pt x="5669" y="4602"/>
                        <a:pt x="5977" y="4026"/>
                      </a:cubicBezTo>
                      <a:cubicBezTo>
                        <a:pt x="6285" y="3450"/>
                        <a:pt x="6446" y="0"/>
                        <a:pt x="6708" y="30"/>
                      </a:cubicBezTo>
                      <a:cubicBezTo>
                        <a:pt x="6970" y="60"/>
                        <a:pt x="7409" y="3510"/>
                        <a:pt x="7549" y="420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18" name="Oval 3">
                  <a:extLst>
                    <a:ext uri="{FF2B5EF4-FFF2-40B4-BE49-F238E27FC236}">
                      <a16:creationId xmlns:a16="http://schemas.microsoft.com/office/drawing/2014/main" id="{E1A44F96-038F-4D14-BE1D-387B7A461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24702" y="2333136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19" name="Oval 4">
                  <a:extLst>
                    <a:ext uri="{FF2B5EF4-FFF2-40B4-BE49-F238E27FC236}">
                      <a16:creationId xmlns:a16="http://schemas.microsoft.com/office/drawing/2014/main" id="{32A4EF41-9078-48A6-BFD9-825F80F22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152" y="2270695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0" name="Oval 5">
                  <a:extLst>
                    <a:ext uri="{FF2B5EF4-FFF2-40B4-BE49-F238E27FC236}">
                      <a16:creationId xmlns:a16="http://schemas.microsoft.com/office/drawing/2014/main" id="{5A40FA09-B7C3-408C-B458-8A9788A3A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56440" y="2271224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1" name="Oval 6">
                  <a:extLst>
                    <a:ext uri="{FF2B5EF4-FFF2-40B4-BE49-F238E27FC236}">
                      <a16:creationId xmlns:a16="http://schemas.microsoft.com/office/drawing/2014/main" id="{91F30486-8353-4DC2-90AD-D315DF0B1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85027" y="2409336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2" name="Oval 7">
                  <a:extLst>
                    <a:ext uri="{FF2B5EF4-FFF2-40B4-BE49-F238E27FC236}">
                      <a16:creationId xmlns:a16="http://schemas.microsoft.com/office/drawing/2014/main" id="{FC37E313-8499-4EEB-A614-D40A2031E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77102" y="2317261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3" name="Oval 8">
                  <a:extLst>
                    <a:ext uri="{FF2B5EF4-FFF2-40B4-BE49-F238E27FC236}">
                      <a16:creationId xmlns:a16="http://schemas.microsoft.com/office/drawing/2014/main" id="{D97FBF24-F64D-4FF8-9697-69F78F7BC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32627" y="2395049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4" name="Oval 9">
                  <a:extLst>
                    <a:ext uri="{FF2B5EF4-FFF2-40B4-BE49-F238E27FC236}">
                      <a16:creationId xmlns:a16="http://schemas.microsoft.com/office/drawing/2014/main" id="{B7EFE28A-E09F-4F15-A070-F3C68DC3E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17901" y="2503048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5" name="Oval 10">
                  <a:extLst>
                    <a:ext uri="{FF2B5EF4-FFF2-40B4-BE49-F238E27FC236}">
                      <a16:creationId xmlns:a16="http://schemas.microsoft.com/office/drawing/2014/main" id="{470AE8FB-26B0-472E-93A4-53455E707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9639" y="2503048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6" name="Oval 11">
                  <a:extLst>
                    <a:ext uri="{FF2B5EF4-FFF2-40B4-BE49-F238E27FC236}">
                      <a16:creationId xmlns:a16="http://schemas.microsoft.com/office/drawing/2014/main" id="{56034BCE-6942-47A1-9477-F9AF012E7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9476" y="2499311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C55471C6-E54D-4A62-9F91-26770BFE8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1539" y="2571311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8" name="Oval 13">
                  <a:extLst>
                    <a:ext uri="{FF2B5EF4-FFF2-40B4-BE49-F238E27FC236}">
                      <a16:creationId xmlns:a16="http://schemas.microsoft.com/office/drawing/2014/main" id="{5C260D5D-A93E-4A54-B264-15116128B7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9476" y="2441136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29" name="Oval 14">
                  <a:extLst>
                    <a:ext uri="{FF2B5EF4-FFF2-40B4-BE49-F238E27FC236}">
                      <a16:creationId xmlns:a16="http://schemas.microsoft.com/office/drawing/2014/main" id="{1EB6198B-1903-4EC3-9E08-880195284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17902" y="2563373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0" name="Oval 15">
                  <a:extLst>
                    <a:ext uri="{FF2B5EF4-FFF2-40B4-BE49-F238E27FC236}">
                      <a16:creationId xmlns:a16="http://schemas.microsoft.com/office/drawing/2014/main" id="{BE492141-D84D-45BF-A328-FEC5CDA5C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87739" y="2449073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1" name="Oval 16">
                  <a:extLst>
                    <a:ext uri="{FF2B5EF4-FFF2-40B4-BE49-F238E27FC236}">
                      <a16:creationId xmlns:a16="http://schemas.microsoft.com/office/drawing/2014/main" id="{A464A0C6-348E-4F89-A3C7-EF7FEEAE2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58052" y="25030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2" name="Oval 17">
                  <a:extLst>
                    <a:ext uri="{FF2B5EF4-FFF2-40B4-BE49-F238E27FC236}">
                      <a16:creationId xmlns:a16="http://schemas.microsoft.com/office/drawing/2014/main" id="{D4B4F9D5-2B7E-4EBC-8B75-19D02012BE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9790" y="25030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3" name="Oval 18">
                  <a:extLst>
                    <a:ext uri="{FF2B5EF4-FFF2-40B4-BE49-F238E27FC236}">
                      <a16:creationId xmlns:a16="http://schemas.microsoft.com/office/drawing/2014/main" id="{E33DFE58-6BE4-433D-8D14-70EBE7900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99302" y="250939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4" name="Oval 19">
                  <a:extLst>
                    <a:ext uri="{FF2B5EF4-FFF2-40B4-BE49-F238E27FC236}">
                      <a16:creationId xmlns:a16="http://schemas.microsoft.com/office/drawing/2014/main" id="{C2173915-70CF-4C0E-ABDE-5351A8B4A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1690" y="2571311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5" name="Oval 20">
                  <a:extLst>
                    <a:ext uri="{FF2B5EF4-FFF2-40B4-BE49-F238E27FC236}">
                      <a16:creationId xmlns:a16="http://schemas.microsoft.com/office/drawing/2014/main" id="{2B026221-9FBF-4988-B693-B601B9783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9627" y="2441136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6" name="Oval 21">
                  <a:extLst>
                    <a:ext uri="{FF2B5EF4-FFF2-40B4-BE49-F238E27FC236}">
                      <a16:creationId xmlns:a16="http://schemas.microsoft.com/office/drawing/2014/main" id="{178FFD67-4053-422D-9FFA-1AD5631E5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58053" y="2563374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  <p:sp>
              <p:nvSpPr>
                <p:cNvPr id="37" name="Oval 22">
                  <a:extLst>
                    <a:ext uri="{FF2B5EF4-FFF2-40B4-BE49-F238E27FC236}">
                      <a16:creationId xmlns:a16="http://schemas.microsoft.com/office/drawing/2014/main" id="{886BAEDE-50BF-4880-A353-F2DBC980F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7890" y="2449074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2D050"/>
                    </a:gs>
                    <a:gs pos="100000">
                      <a:srgbClr val="92D05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prstShdw prst="shdw18" dist="17961" dir="13500000">
                    <a:srgbClr val="92D050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13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2ABF6-FE08-4EB5-9B77-180417772368}"/>
                  </a:ext>
                </a:extLst>
              </p:cNvPr>
              <p:cNvSpPr txBox="1"/>
              <p:nvPr/>
            </p:nvSpPr>
            <p:spPr>
              <a:xfrm>
                <a:off x="4192666" y="4623498"/>
                <a:ext cx="398942" cy="422365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spAutoFit/>
              </a:bodyPr>
              <a:lstStyle/>
              <a:p>
                <a:pPr algn="l"/>
                <a:r>
                  <a:rPr lang="en-US" sz="1650" dirty="0"/>
                  <a:t>e</a:t>
                </a:r>
                <a:r>
                  <a:rPr lang="en-US" sz="1650" baseline="30000" dirty="0"/>
                  <a:t>-</a:t>
                </a:r>
                <a:endParaRPr lang="de-DE" sz="1650" baseline="300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B6E1F6-E986-4B0E-86E9-90C05DC4EFA7}"/>
                  </a:ext>
                </a:extLst>
              </p:cNvPr>
              <p:cNvSpPr txBox="1"/>
              <p:nvPr/>
            </p:nvSpPr>
            <p:spPr>
              <a:xfrm>
                <a:off x="5551327" y="4610550"/>
                <a:ext cx="460080" cy="422363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spAutoFit/>
              </a:bodyPr>
              <a:lstStyle/>
              <a:p>
                <a:pPr algn="l"/>
                <a:r>
                  <a:rPr lang="en-US" sz="1650" dirty="0"/>
                  <a:t>e</a:t>
                </a:r>
                <a:r>
                  <a:rPr lang="en-US" sz="1650" baseline="30000" dirty="0"/>
                  <a:t>-</a:t>
                </a:r>
                <a:endParaRPr lang="de-DE" sz="1650" baseline="30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1CA8B8-DB05-4A64-8C04-072B4E6DCDB9}"/>
                  </a:ext>
                </a:extLst>
              </p:cNvPr>
              <p:cNvSpPr txBox="1"/>
              <p:nvPr/>
            </p:nvSpPr>
            <p:spPr>
              <a:xfrm>
                <a:off x="4756822" y="3973022"/>
                <a:ext cx="711905" cy="410577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spAutoFit/>
              </a:bodyPr>
              <a:lstStyle/>
              <a:p>
                <a:pPr algn="l"/>
                <a:r>
                  <a:rPr lang="en-US" sz="1650" dirty="0"/>
                  <a:t>HCI</a:t>
                </a:r>
                <a:endParaRPr lang="de-DE" sz="1650" baseline="30000" dirty="0"/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A235711-719F-4FE1-95BF-DC80FFA9B637}"/>
                </a:ext>
              </a:extLst>
            </p:cNvPr>
            <p:cNvSpPr/>
            <p:nvPr/>
          </p:nvSpPr>
          <p:spPr>
            <a:xfrm>
              <a:off x="6289964" y="1089891"/>
              <a:ext cx="2373745" cy="1142008"/>
            </a:xfrm>
            <a:prstGeom prst="roundRect">
              <a:avLst/>
            </a:prstGeom>
            <a:noFill/>
            <a:ln w="50800">
              <a:solidFill>
                <a:srgbClr val="D06C2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3" name="Grafik 32">
            <a:extLst>
              <a:ext uri="{FF2B5EF4-FFF2-40B4-BE49-F238E27FC236}">
                <a16:creationId xmlns:a16="http://schemas.microsoft.com/office/drawing/2014/main" id="{3E0CD557-DB08-41BE-B537-98D625199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447" y="1004280"/>
            <a:ext cx="381571" cy="308552"/>
          </a:xfrm>
          <a:prstGeom prst="rect">
            <a:avLst/>
          </a:prstGeom>
        </p:spPr>
      </p:pic>
      <p:pic>
        <p:nvPicPr>
          <p:cNvPr id="46" name="Grafik 35">
            <a:extLst>
              <a:ext uri="{FF2B5EF4-FFF2-40B4-BE49-F238E27FC236}">
                <a16:creationId xmlns:a16="http://schemas.microsoft.com/office/drawing/2014/main" id="{E4F13BA2-2C76-45E1-9D85-72A6927AB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669" y="1407244"/>
            <a:ext cx="381571" cy="315373"/>
          </a:xfrm>
          <a:prstGeom prst="rect">
            <a:avLst/>
          </a:prstGeom>
        </p:spPr>
      </p:pic>
      <p:pic>
        <p:nvPicPr>
          <p:cNvPr id="49" name="Grafik 38">
            <a:extLst>
              <a:ext uri="{FF2B5EF4-FFF2-40B4-BE49-F238E27FC236}">
                <a16:creationId xmlns:a16="http://schemas.microsoft.com/office/drawing/2014/main" id="{DF4478FB-41C8-4142-B5B0-08F1B097D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3669" y="1833633"/>
            <a:ext cx="381571" cy="31182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91EA0B-3B31-4A3B-AF5B-1CBD2127DCBC}"/>
              </a:ext>
            </a:extLst>
          </p:cNvPr>
          <p:cNvCxnSpPr/>
          <p:nvPr/>
        </p:nvCxnSpPr>
        <p:spPr>
          <a:xfrm>
            <a:off x="92364" y="1575876"/>
            <a:ext cx="508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29D55A-D876-4A0F-B76D-2F8486806BB9}"/>
              </a:ext>
            </a:extLst>
          </p:cNvPr>
          <p:cNvCxnSpPr/>
          <p:nvPr/>
        </p:nvCxnSpPr>
        <p:spPr>
          <a:xfrm>
            <a:off x="5429385" y="1583347"/>
            <a:ext cx="508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50B25A8-0BE0-426B-A643-C17B9D60AA1A}"/>
              </a:ext>
            </a:extLst>
          </p:cNvPr>
          <p:cNvSpPr txBox="1"/>
          <p:nvPr/>
        </p:nvSpPr>
        <p:spPr>
          <a:xfrm>
            <a:off x="-15201" y="975253"/>
            <a:ext cx="694421" cy="5078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b="1" dirty="0">
                <a:solidFill>
                  <a:srgbClr val="D06C2E"/>
                </a:solidFill>
              </a:rPr>
              <a:t>4.02</a:t>
            </a:r>
          </a:p>
          <a:p>
            <a:pPr algn="l"/>
            <a:r>
              <a:rPr lang="en-DE" b="1" dirty="0">
                <a:solidFill>
                  <a:srgbClr val="D06C2E"/>
                </a:solidFill>
              </a:rPr>
              <a:t>MeV/u</a:t>
            </a:r>
            <a:endParaRPr lang="en-US" b="1" dirty="0">
              <a:solidFill>
                <a:srgbClr val="D06C2E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D2AD98-294C-401C-944A-ED43A0C00570}"/>
              </a:ext>
            </a:extLst>
          </p:cNvPr>
          <p:cNvSpPr txBox="1"/>
          <p:nvPr/>
        </p:nvSpPr>
        <p:spPr>
          <a:xfrm>
            <a:off x="5347589" y="1711570"/>
            <a:ext cx="694421" cy="5078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b="1" dirty="0">
                <a:solidFill>
                  <a:srgbClr val="D06C2E"/>
                </a:solidFill>
              </a:rPr>
              <a:t>0.006</a:t>
            </a:r>
          </a:p>
          <a:p>
            <a:pPr algn="l"/>
            <a:r>
              <a:rPr lang="en-DE" b="1" dirty="0">
                <a:solidFill>
                  <a:srgbClr val="D06C2E"/>
                </a:solidFill>
              </a:rPr>
              <a:t>MeV/u</a:t>
            </a:r>
            <a:endParaRPr lang="en-US" b="1" dirty="0">
              <a:solidFill>
                <a:srgbClr val="D06C2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F5303-E2C8-8BA3-94E2-2D9976FB5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48" y="3593296"/>
            <a:ext cx="1242578" cy="12665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D185EB8-8315-6F65-0135-0ACF33063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23495"/>
              </p:ext>
            </p:extLst>
          </p:nvPr>
        </p:nvGraphicFramePr>
        <p:xfrm>
          <a:off x="52390" y="2202776"/>
          <a:ext cx="2736194" cy="124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915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Decelerated beam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1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GB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1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+/- 1keV/u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1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ca. 10</a:t>
                      </a:r>
                      <a:r>
                        <a:rPr lang="en-GB" sz="14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particles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276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4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Experiments with ions at rest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19" y="1022091"/>
            <a:ext cx="5133765" cy="3677689"/>
          </a:xfrm>
        </p:spPr>
        <p:txBody>
          <a:bodyPr>
            <a:normAutofit/>
          </a:bodyPr>
          <a:lstStyle/>
          <a:p>
            <a:r>
              <a:rPr lang="en-DE" dirty="0"/>
              <a:t>First experiment delivered this year</a:t>
            </a:r>
            <a:endParaRPr lang="en-US" dirty="0"/>
          </a:p>
          <a:p>
            <a:pPr lvl="1"/>
            <a:r>
              <a:rPr lang="en-US" dirty="0"/>
              <a:t>HCI strikes the surface and penetrates the material</a:t>
            </a:r>
          </a:p>
          <a:p>
            <a:pPr lvl="1"/>
            <a:r>
              <a:rPr lang="en-US" dirty="0"/>
              <a:t>Formation of </a:t>
            </a:r>
            <a:r>
              <a:rPr lang="en-US" dirty="0" err="1"/>
              <a:t>Hillocs</a:t>
            </a:r>
            <a:r>
              <a:rPr lang="en-US" dirty="0"/>
              <a:t> through energy transfer </a:t>
            </a:r>
            <a:endParaRPr lang="en-DE" dirty="0"/>
          </a:p>
          <a:p>
            <a:r>
              <a:rPr lang="en-DE" dirty="0"/>
              <a:t>Optical Clocks with HCI</a:t>
            </a:r>
          </a:p>
          <a:p>
            <a:r>
              <a:rPr lang="de-DE" dirty="0"/>
              <a:t>Laser </a:t>
            </a:r>
            <a:r>
              <a:rPr lang="en-DE"/>
              <a:t>Fluorescence </a:t>
            </a:r>
            <a:r>
              <a:rPr lang="en-DE" dirty="0"/>
              <a:t>Spectroscopy</a:t>
            </a:r>
          </a:p>
          <a:p>
            <a:r>
              <a:rPr lang="en-DE"/>
              <a:t>Thorium</a:t>
            </a:r>
            <a:r>
              <a:rPr lang="de-DE" dirty="0"/>
              <a:t> </a:t>
            </a:r>
            <a:r>
              <a:rPr lang="de-DE" dirty="0" err="1"/>
              <a:t>nucleus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847" y="980452"/>
            <a:ext cx="1591298" cy="15912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918036" y="982837"/>
            <a:ext cx="2161309" cy="1123712"/>
          </a:xfrm>
          <a:prstGeom prst="roundRect">
            <a:avLst>
              <a:gd name="adj" fmla="val 16667"/>
            </a:avLst>
          </a:prstGeom>
          <a:solidFill>
            <a:srgbClr val="B0EA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5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AFM Topographic Picture of CaF</a:t>
            </a:r>
            <a:r>
              <a:rPr lang="en-US" sz="1500" b="1" baseline="-25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lang="en-US" sz="15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surface after irradiation with 3 </a:t>
            </a:r>
            <a:r>
              <a:rPr lang="en-US" sz="15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keV</a:t>
            </a:r>
            <a:r>
              <a:rPr lang="en-US" sz="15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/u Xe</a:t>
            </a:r>
            <a:r>
              <a:rPr lang="en-US" sz="1500" b="1" baseline="30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BDB07-902C-4C6C-A4B9-D3E668684DCE}"/>
              </a:ext>
            </a:extLst>
          </p:cNvPr>
          <p:cNvSpPr txBox="1"/>
          <p:nvPr/>
        </p:nvSpPr>
        <p:spPr>
          <a:xfrm>
            <a:off x="6779488" y="2113623"/>
            <a:ext cx="2364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i="1" dirty="0">
                <a:latin typeface="Calibri" panose="020F0502020204030204" pitchFamily="34" charset="0"/>
                <a:cs typeface="Calibri" panose="020F0502020204030204" pitchFamily="34" charset="0"/>
              </a:rPr>
              <a:t>A. S. El-Said, et al., NIM B 258, 167 (2007).</a:t>
            </a:r>
          </a:p>
          <a:p>
            <a:r>
              <a:rPr lang="nb-NO" sz="1000" i="1" dirty="0">
                <a:latin typeface="Calibri" panose="020F0502020204030204" pitchFamily="34" charset="0"/>
                <a:cs typeface="Calibri" panose="020F0502020204030204" pitchFamily="34" charset="0"/>
              </a:rPr>
              <a:t>A. S. El-Said, et al., Phys. Rev. Lett. 100, 237601 (2008).</a:t>
            </a:r>
          </a:p>
        </p:txBody>
      </p:sp>
      <p:pic>
        <p:nvPicPr>
          <p:cNvPr id="15" name="Picture 35">
            <a:extLst>
              <a:ext uri="{FF2B5EF4-FFF2-40B4-BE49-F238E27FC236}">
                <a16:creationId xmlns:a16="http://schemas.microsoft.com/office/drawing/2014/main" id="{062FBFCB-3D44-4F0E-A994-09DBF2EA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250" y="2940574"/>
            <a:ext cx="1713095" cy="1049299"/>
          </a:xfrm>
          <a:prstGeom prst="rect">
            <a:avLst/>
          </a:prstGeom>
        </p:spPr>
      </p:pic>
      <p:sp>
        <p:nvSpPr>
          <p:cNvPr id="16" name="Rectangle 33">
            <a:extLst>
              <a:ext uri="{FF2B5EF4-FFF2-40B4-BE49-F238E27FC236}">
                <a16:creationId xmlns:a16="http://schemas.microsoft.com/office/drawing/2014/main" id="{52475423-3E65-4EC0-9516-9F7938CB606B}"/>
              </a:ext>
            </a:extLst>
          </p:cNvPr>
          <p:cNvSpPr/>
          <p:nvPr/>
        </p:nvSpPr>
        <p:spPr>
          <a:xfrm>
            <a:off x="7280646" y="3993822"/>
            <a:ext cx="18448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i="1" dirty="0">
                <a:latin typeface="Calibri" panose="020F0502020204030204" pitchFamily="34" charset="0"/>
                <a:cs typeface="Calibri" panose="020F0502020204030204" pitchFamily="34" charset="0"/>
              </a:rPr>
              <a:t>Optical Clocks with HCI, e.g. Micke, Leopold, King et al., Nature 578 (2020)</a:t>
            </a:r>
            <a:endParaRPr lang="de-DE" sz="105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Bild 2" descr="wolke.pdf">
            <a:extLst>
              <a:ext uri="{FF2B5EF4-FFF2-40B4-BE49-F238E27FC236}">
                <a16:creationId xmlns:a16="http://schemas.microsoft.com/office/drawing/2014/main" id="{097DB2D7-0D0B-43FD-9C8F-825F6AC39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2" y="3359277"/>
            <a:ext cx="2901511" cy="9598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951E9E-43CF-1403-7487-F833EA423FA3}"/>
              </a:ext>
            </a:extLst>
          </p:cNvPr>
          <p:cNvGrpSpPr/>
          <p:nvPr/>
        </p:nvGrpSpPr>
        <p:grpSpPr>
          <a:xfrm>
            <a:off x="3628583" y="2917742"/>
            <a:ext cx="2764408" cy="1769423"/>
            <a:chOff x="53606" y="1343902"/>
            <a:chExt cx="4920436" cy="314943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56F21B7-C9D6-99E9-D3BD-7E151EE4E1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606" y="1343902"/>
              <a:ext cx="4920436" cy="314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ED1923-BFEB-8DF0-1E2C-685EB5C65336}"/>
                </a:ext>
              </a:extLst>
            </p:cNvPr>
            <p:cNvSpPr txBox="1"/>
            <p:nvPr/>
          </p:nvSpPr>
          <p:spPr>
            <a:xfrm>
              <a:off x="1511483" y="2258813"/>
              <a:ext cx="2080336" cy="13147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Thorium in Experimental Storage Ring</a:t>
              </a:r>
            </a:p>
          </p:txBody>
        </p:sp>
      </p:grpSp>
      <p:sp>
        <p:nvSpPr>
          <p:cNvPr id="9" name="Rectangle 33">
            <a:extLst>
              <a:ext uri="{FF2B5EF4-FFF2-40B4-BE49-F238E27FC236}">
                <a16:creationId xmlns:a16="http://schemas.microsoft.com/office/drawing/2014/main" id="{BADAB3E6-4D12-C664-2098-07882C123E7B}"/>
              </a:ext>
            </a:extLst>
          </p:cNvPr>
          <p:cNvSpPr/>
          <p:nvPr/>
        </p:nvSpPr>
        <p:spPr>
          <a:xfrm>
            <a:off x="310411" y="4268591"/>
            <a:ext cx="2764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Sympathetic cooling in two-species ion crystals; Schmidt, </a:t>
            </a:r>
            <a:r>
              <a:rPr lang="en-US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Murböck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, Andelkovic et </a:t>
            </a:r>
            <a:r>
              <a:rPr lang="en-US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al.,J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. Mod. Opt. 64, 5 (2018)</a:t>
            </a:r>
          </a:p>
        </p:txBody>
      </p:sp>
    </p:spTree>
    <p:extLst>
      <p:ext uri="{BB962C8B-B14F-4D97-AF65-F5344CB8AC3E}">
        <p14:creationId xmlns:p14="http://schemas.microsoft.com/office/powerpoint/2010/main" val="264450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92ED-2F43-4BBE-A4AA-80067738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94DB-BECC-44A2-9A1D-CE1088721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005840"/>
            <a:ext cx="8211834" cy="3134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Ion beam deceleration works, it is hard work…</a:t>
            </a:r>
          </a:p>
          <a:p>
            <a:pPr marL="0" indent="0">
              <a:buNone/>
            </a:pPr>
            <a:r>
              <a:rPr lang="en-US" dirty="0"/>
              <a:t>	… but it offers a unique access to highly charged ions at low-energies</a:t>
            </a:r>
            <a:endParaRPr lang="en-US" noProof="0" dirty="0"/>
          </a:p>
          <a:p>
            <a:pPr marL="0" indent="0">
              <a:buNone/>
            </a:pPr>
            <a:r>
              <a:rPr lang="en-US" b="1" noProof="0" dirty="0"/>
              <a:t>CRYRING@ESR – HCI at low energies</a:t>
            </a:r>
          </a:p>
          <a:p>
            <a:r>
              <a:rPr lang="en-US" noProof="0" dirty="0"/>
              <a:t>in operation - delivers cooled beam to experiments</a:t>
            </a:r>
          </a:p>
          <a:p>
            <a:r>
              <a:rPr lang="en-US" noProof="0" dirty="0"/>
              <a:t>many opportunities for experiments at astrophysical energies of 100s of keV/u up to MeV/u energies &amp; beam cooling</a:t>
            </a:r>
          </a:p>
          <a:p>
            <a:pPr marL="0" indent="0">
              <a:buNone/>
            </a:pPr>
            <a:r>
              <a:rPr lang="en-US" b="1" noProof="0" dirty="0"/>
              <a:t>HITRAP – HCI at rest</a:t>
            </a:r>
          </a:p>
          <a:p>
            <a:r>
              <a:rPr lang="en-US" dirty="0"/>
              <a:t>in development - c</a:t>
            </a:r>
            <a:r>
              <a:rPr lang="en-US" noProof="0" dirty="0" err="1"/>
              <a:t>apture</a:t>
            </a:r>
            <a:r>
              <a:rPr lang="en-US" noProof="0" dirty="0"/>
              <a:t> and cooling of HCI demonstrated</a:t>
            </a:r>
          </a:p>
          <a:p>
            <a:r>
              <a:rPr lang="en-US" dirty="0"/>
              <a:t>planned to expand for optical clocks and spectroscopy of Thorium</a:t>
            </a:r>
            <a:endParaRPr lang="en-US" noProof="0" dirty="0"/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E745B269-CB71-2B95-9557-75CDCD4D4EF5}"/>
              </a:ext>
            </a:extLst>
          </p:cNvPr>
          <p:cNvSpPr txBox="1">
            <a:spLocks/>
          </p:cNvSpPr>
          <p:nvPr/>
        </p:nvSpPr>
        <p:spPr>
          <a:xfrm>
            <a:off x="69449" y="4065881"/>
            <a:ext cx="8717104" cy="88178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to the DEC team and collaborators:</a:t>
            </a:r>
          </a:p>
          <a:p>
            <a:pPr marL="0" indent="0">
              <a:buNone/>
            </a:pPr>
            <a:r>
              <a:rPr lang="en-US" sz="165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Fedotova, W. Geithner, F. Herfurth, J. Ködel, N. Kehl, N. Kotovskiy, I. Kraus, K. Mohr, D. Neidherr, D. Racano, S. Rausch, N. Stallkamp, S. Trotsenko, G. Vorobyev, W. </a:t>
            </a:r>
            <a:r>
              <a:rPr lang="en-US" sz="165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Nörtershäuser</a:t>
            </a:r>
            <a:r>
              <a:rPr lang="en-US" sz="165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D. Zisis</a:t>
            </a:r>
          </a:p>
        </p:txBody>
      </p:sp>
    </p:spTree>
    <p:extLst>
      <p:ext uri="{BB962C8B-B14F-4D97-AF65-F5344CB8AC3E}">
        <p14:creationId xmlns:p14="http://schemas.microsoft.com/office/powerpoint/2010/main" val="130471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01CF-664D-40F2-8236-EE50113B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Low-</a:t>
            </a:r>
            <a:r>
              <a:rPr lang="de-DE" dirty="0" err="1"/>
              <a:t>energy</a:t>
            </a:r>
            <a:r>
              <a:rPr lang="de-DE" dirty="0"/>
              <a:t> b</a:t>
            </a:r>
            <a:r>
              <a:rPr lang="en-DE"/>
              <a:t>eam </a:t>
            </a:r>
            <a:r>
              <a:rPr lang="de-DE" dirty="0"/>
              <a:t>d</a:t>
            </a:r>
            <a:r>
              <a:rPr lang="en-DE"/>
              <a:t>iagnostics</a:t>
            </a:r>
            <a:r>
              <a:rPr lang="de-DE" dirty="0"/>
              <a:t>: IPM &amp; Schottky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ADBBE-06CF-4137-AB35-33529F19BE5F}"/>
              </a:ext>
            </a:extLst>
          </p:cNvPr>
          <p:cNvPicPr/>
          <p:nvPr/>
        </p:nvPicPr>
        <p:blipFill rotWithShape="1">
          <a:blip r:embed="rId2"/>
          <a:srcRect l="15005" t="57482" r="64982" b="10610"/>
          <a:stretch/>
        </p:blipFill>
        <p:spPr>
          <a:xfrm>
            <a:off x="2888654" y="2746327"/>
            <a:ext cx="2031722" cy="1815225"/>
          </a:xfrm>
          <a:prstGeom prst="rect">
            <a:avLst/>
          </a:prstGeom>
          <a:ln w="0">
            <a:noFill/>
          </a:ln>
        </p:spPr>
      </p:pic>
      <p:sp>
        <p:nvSpPr>
          <p:cNvPr id="12" name="Textfeld 12">
            <a:extLst>
              <a:ext uri="{FF2B5EF4-FFF2-40B4-BE49-F238E27FC236}">
                <a16:creationId xmlns:a16="http://schemas.microsoft.com/office/drawing/2014/main" id="{6C61A282-36DA-C2F4-829C-C8E353B98E45}"/>
              </a:ext>
            </a:extLst>
          </p:cNvPr>
          <p:cNvSpPr/>
          <p:nvPr/>
        </p:nvSpPr>
        <p:spPr>
          <a:xfrm>
            <a:off x="74934" y="4670778"/>
            <a:ext cx="4551544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00" b="0" i="1" u="none" strike="noStrike" dirty="0">
                <a:solidFill>
                  <a:schemeClr val="dk1"/>
                </a:solidFill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Bowen Zhou, Zoran Andelkovic, Rudi Hettinger, Nikita </a:t>
            </a:r>
            <a:r>
              <a:rPr lang="en-US" sz="1000" b="0" i="1" u="none" strike="noStrike" dirty="0" err="1">
                <a:solidFill>
                  <a:schemeClr val="dk1"/>
                </a:solidFill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Kotovsky</a:t>
            </a:r>
            <a:r>
              <a:rPr lang="en-US" sz="1000" b="0" i="1" u="none" strike="noStrike" dirty="0">
                <a:solidFill>
                  <a:schemeClr val="dk1"/>
                </a:solidFill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Andreas Reiter et al.</a:t>
            </a:r>
            <a:endParaRPr lang="en-US" sz="1000" b="0" u="none" strike="noStrike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pieren 3">
            <a:extLst>
              <a:ext uri="{FF2B5EF4-FFF2-40B4-BE49-F238E27FC236}">
                <a16:creationId xmlns:a16="http://schemas.microsoft.com/office/drawing/2014/main" id="{AD15DB60-74ED-1D17-9F47-591FA0AC3E94}"/>
              </a:ext>
            </a:extLst>
          </p:cNvPr>
          <p:cNvGrpSpPr/>
          <p:nvPr/>
        </p:nvGrpSpPr>
        <p:grpSpPr>
          <a:xfrm>
            <a:off x="163351" y="2312166"/>
            <a:ext cx="2512800" cy="2377080"/>
            <a:chOff x="109080" y="2188440"/>
            <a:chExt cx="2512800" cy="2377080"/>
          </a:xfrm>
        </p:grpSpPr>
        <p:pic>
          <p:nvPicPr>
            <p:cNvPr id="14" name="Content Placeholder 3">
              <a:extLst>
                <a:ext uri="{FF2B5EF4-FFF2-40B4-BE49-F238E27FC236}">
                  <a16:creationId xmlns:a16="http://schemas.microsoft.com/office/drawing/2014/main" id="{78E5B0F8-3A41-1A07-EB77-C8AC1CC1F485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09080" y="2188440"/>
              <a:ext cx="2512800" cy="237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Plus 13">
              <a:extLst>
                <a:ext uri="{FF2B5EF4-FFF2-40B4-BE49-F238E27FC236}">
                  <a16:creationId xmlns:a16="http://schemas.microsoft.com/office/drawing/2014/main" id="{EC1F1B89-D4A6-0E20-AB90-3FC79729151C}"/>
                </a:ext>
              </a:extLst>
            </p:cNvPr>
            <p:cNvSpPr/>
            <p:nvPr/>
          </p:nvSpPr>
          <p:spPr>
            <a:xfrm>
              <a:off x="1532520" y="3377880"/>
              <a:ext cx="163440" cy="16344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 w="25560">
              <a:solidFill>
                <a:srgbClr val="629D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080" rIns="90000" bIns="190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6" name="Plus 14">
              <a:extLst>
                <a:ext uri="{FF2B5EF4-FFF2-40B4-BE49-F238E27FC236}">
                  <a16:creationId xmlns:a16="http://schemas.microsoft.com/office/drawing/2014/main" id="{B56A27BE-B337-B2E8-A8A0-1A8C5FEFB9CF}"/>
                </a:ext>
              </a:extLst>
            </p:cNvPr>
            <p:cNvSpPr/>
            <p:nvPr/>
          </p:nvSpPr>
          <p:spPr>
            <a:xfrm>
              <a:off x="484920" y="4087440"/>
              <a:ext cx="163440" cy="16344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 w="25560">
              <a:solidFill>
                <a:srgbClr val="629D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080" rIns="90000" bIns="190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" name="Plus 15">
              <a:extLst>
                <a:ext uri="{FF2B5EF4-FFF2-40B4-BE49-F238E27FC236}">
                  <a16:creationId xmlns:a16="http://schemas.microsoft.com/office/drawing/2014/main" id="{FFFC14DA-E3BA-1DCC-4E13-A6F8A957975E}"/>
                </a:ext>
              </a:extLst>
            </p:cNvPr>
            <p:cNvSpPr/>
            <p:nvPr/>
          </p:nvSpPr>
          <p:spPr>
            <a:xfrm>
              <a:off x="809280" y="2926800"/>
              <a:ext cx="163440" cy="16344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 w="25560">
              <a:solidFill>
                <a:srgbClr val="629D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080" rIns="90000" bIns="190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8" name="Minus 16">
              <a:extLst>
                <a:ext uri="{FF2B5EF4-FFF2-40B4-BE49-F238E27FC236}">
                  <a16:creationId xmlns:a16="http://schemas.microsoft.com/office/drawing/2014/main" id="{48F33581-9244-60E3-4E8F-12EBB98CBEB5}"/>
                </a:ext>
              </a:extLst>
            </p:cNvPr>
            <p:cNvSpPr/>
            <p:nvPr/>
          </p:nvSpPr>
          <p:spPr>
            <a:xfrm>
              <a:off x="478440" y="3089160"/>
              <a:ext cx="169920" cy="14688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25560">
              <a:solidFill>
                <a:srgbClr val="4A6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7280" rIns="90000" bIns="172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9" name="Minus 17">
              <a:extLst>
                <a:ext uri="{FF2B5EF4-FFF2-40B4-BE49-F238E27FC236}">
                  <a16:creationId xmlns:a16="http://schemas.microsoft.com/office/drawing/2014/main" id="{0A0B3429-B97B-8BD2-2604-972D537FF63B}"/>
                </a:ext>
              </a:extLst>
            </p:cNvPr>
            <p:cNvSpPr/>
            <p:nvPr/>
          </p:nvSpPr>
          <p:spPr>
            <a:xfrm>
              <a:off x="789120" y="3883320"/>
              <a:ext cx="169920" cy="14688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25560">
              <a:solidFill>
                <a:srgbClr val="4A6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7280" rIns="90000" bIns="172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0" name="Minus 18">
              <a:extLst>
                <a:ext uri="{FF2B5EF4-FFF2-40B4-BE49-F238E27FC236}">
                  <a16:creationId xmlns:a16="http://schemas.microsoft.com/office/drawing/2014/main" id="{C613BD7E-E185-520A-0CAB-0F4C1AF60C24}"/>
                </a:ext>
              </a:extLst>
            </p:cNvPr>
            <p:cNvSpPr/>
            <p:nvPr/>
          </p:nvSpPr>
          <p:spPr>
            <a:xfrm>
              <a:off x="1532520" y="2396520"/>
              <a:ext cx="169920" cy="14688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25560">
              <a:solidFill>
                <a:srgbClr val="4A6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7280" rIns="90000" bIns="17280" numCol="1" spcCol="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</p:grpSp>
      <p:pic>
        <p:nvPicPr>
          <p:cNvPr id="23" name="Grafik 36">
            <a:extLst>
              <a:ext uri="{FF2B5EF4-FFF2-40B4-BE49-F238E27FC236}">
                <a16:creationId xmlns:a16="http://schemas.microsoft.com/office/drawing/2014/main" id="{406FB458-6CF3-DCC5-379D-98B2E6764C75}"/>
              </a:ext>
            </a:extLst>
          </p:cNvPr>
          <p:cNvPicPr/>
          <p:nvPr/>
        </p:nvPicPr>
        <p:blipFill>
          <a:blip r:embed="rId4"/>
          <a:srcRect r="52186"/>
          <a:stretch/>
        </p:blipFill>
        <p:spPr>
          <a:xfrm>
            <a:off x="-157" y="1000006"/>
            <a:ext cx="1393013" cy="1474955"/>
          </a:xfrm>
          <a:prstGeom prst="rect">
            <a:avLst/>
          </a:prstGeom>
          <a:ln w="0">
            <a:noFill/>
          </a:ln>
        </p:spPr>
      </p:pic>
      <p:pic>
        <p:nvPicPr>
          <p:cNvPr id="24" name="Grafik 85">
            <a:extLst>
              <a:ext uri="{FF2B5EF4-FFF2-40B4-BE49-F238E27FC236}">
                <a16:creationId xmlns:a16="http://schemas.microsoft.com/office/drawing/2014/main" id="{8BB37E28-28D0-2283-62C6-B0949AFFE3E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27609" y="1063020"/>
            <a:ext cx="3567988" cy="1595397"/>
          </a:xfrm>
          <a:prstGeom prst="rect">
            <a:avLst/>
          </a:prstGeom>
          <a:ln w="0">
            <a:noFill/>
          </a:ln>
        </p:spPr>
      </p:pic>
      <p:sp>
        <p:nvSpPr>
          <p:cNvPr id="25" name="Abgerundetes Rechteck 86">
            <a:extLst>
              <a:ext uri="{FF2B5EF4-FFF2-40B4-BE49-F238E27FC236}">
                <a16:creationId xmlns:a16="http://schemas.microsoft.com/office/drawing/2014/main" id="{DBFE43B4-A13D-6761-BB5A-7F0431719499}"/>
              </a:ext>
            </a:extLst>
          </p:cNvPr>
          <p:cNvSpPr/>
          <p:nvPr/>
        </p:nvSpPr>
        <p:spPr>
          <a:xfrm>
            <a:off x="241921" y="943597"/>
            <a:ext cx="1191005" cy="217870"/>
          </a:xfrm>
          <a:prstGeom prst="roundRect">
            <a:avLst>
              <a:gd name="adj" fmla="val 16667"/>
            </a:avLst>
          </a:prstGeom>
          <a:solidFill>
            <a:srgbClr val="FDBB63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200" dirty="0">
                <a:solidFill>
                  <a:schemeClr val="lt1"/>
                </a:solidFill>
                <a:latin typeface="Arial"/>
                <a:ea typeface="DejaVu Sans"/>
              </a:rPr>
              <a:t>standard</a:t>
            </a:r>
            <a:r>
              <a:rPr lang="en-US" sz="1200" b="0" u="none" strike="noStrike" dirty="0">
                <a:solidFill>
                  <a:schemeClr val="lt1"/>
                </a:solidFill>
                <a:uFillTx/>
                <a:latin typeface="Arial"/>
                <a:ea typeface="DejaVu Sans"/>
              </a:rPr>
              <a:t> IPM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" name="Pfeil nach rechts 87">
            <a:extLst>
              <a:ext uri="{FF2B5EF4-FFF2-40B4-BE49-F238E27FC236}">
                <a16:creationId xmlns:a16="http://schemas.microsoft.com/office/drawing/2014/main" id="{F2727283-F9FF-9156-CA4C-AF603A33FC0B}"/>
              </a:ext>
            </a:extLst>
          </p:cNvPr>
          <p:cNvSpPr/>
          <p:nvPr/>
        </p:nvSpPr>
        <p:spPr>
          <a:xfrm>
            <a:off x="1468107" y="1754900"/>
            <a:ext cx="343276" cy="2393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DBB63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7" name="Abgerundetes Rechteck 88">
            <a:extLst>
              <a:ext uri="{FF2B5EF4-FFF2-40B4-BE49-F238E27FC236}">
                <a16:creationId xmlns:a16="http://schemas.microsoft.com/office/drawing/2014/main" id="{64BEBC65-9276-0DC0-7007-1C3B1BA7969E}"/>
              </a:ext>
            </a:extLst>
          </p:cNvPr>
          <p:cNvSpPr/>
          <p:nvPr/>
        </p:nvSpPr>
        <p:spPr>
          <a:xfrm>
            <a:off x="2362389" y="947873"/>
            <a:ext cx="2514445" cy="217870"/>
          </a:xfrm>
          <a:prstGeom prst="roundRect">
            <a:avLst>
              <a:gd name="adj" fmla="val 16667"/>
            </a:avLst>
          </a:prstGeom>
          <a:solidFill>
            <a:srgbClr val="FDBB63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200" b="0" u="none" strike="noStrike" dirty="0">
                <a:solidFill>
                  <a:schemeClr val="lt1"/>
                </a:solidFill>
                <a:uFillTx/>
                <a:latin typeface="Arial"/>
                <a:ea typeface="DejaVu Sans"/>
              </a:rPr>
              <a:t>low Energy IPM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182211-762F-DE47-6C5E-E672272A88F2}"/>
              </a:ext>
            </a:extLst>
          </p:cNvPr>
          <p:cNvGrpSpPr/>
          <p:nvPr/>
        </p:nvGrpSpPr>
        <p:grpSpPr>
          <a:xfrm>
            <a:off x="5419276" y="2370236"/>
            <a:ext cx="3473515" cy="1843445"/>
            <a:chOff x="130666" y="1378939"/>
            <a:chExt cx="4441334" cy="51050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39AE07-617A-0370-0E5C-84AECA1B8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66" y="3932067"/>
              <a:ext cx="4441334" cy="255195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633A30-85D3-2834-43D4-7AFED931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66" y="1378939"/>
              <a:ext cx="4441334" cy="255312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82B6EF-CF15-0F7A-ABAF-E72A02C2C5DB}"/>
              </a:ext>
            </a:extLst>
          </p:cNvPr>
          <p:cNvSpPr txBox="1"/>
          <p:nvPr/>
        </p:nvSpPr>
        <p:spPr>
          <a:xfrm>
            <a:off x="5693085" y="2383032"/>
            <a:ext cx="1080564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zero-span</a:t>
            </a:r>
          </a:p>
          <a:p>
            <a:pPr algn="l"/>
            <a:r>
              <a:rPr lang="en-US" dirty="0" err="1"/>
              <a:t>ecooler</a:t>
            </a:r>
            <a:r>
              <a:rPr lang="en-US" dirty="0"/>
              <a:t> off</a:t>
            </a:r>
            <a:endParaRPr lang="en-D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9470A-A72C-BA30-E86C-59D295C2D14B}"/>
              </a:ext>
            </a:extLst>
          </p:cNvPr>
          <p:cNvSpPr txBox="1"/>
          <p:nvPr/>
        </p:nvSpPr>
        <p:spPr>
          <a:xfrm>
            <a:off x="5657150" y="3256548"/>
            <a:ext cx="1084144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zero-span</a:t>
            </a:r>
          </a:p>
          <a:p>
            <a:pPr algn="l"/>
            <a:r>
              <a:rPr lang="en-US" dirty="0" err="1"/>
              <a:t>ecooler</a:t>
            </a:r>
            <a:r>
              <a:rPr lang="en-US" dirty="0"/>
              <a:t> on</a:t>
            </a:r>
            <a:endParaRPr lang="en-D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411E22D-CC9C-09A8-935B-6CEDA4422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9011" y="3776262"/>
            <a:ext cx="1943899" cy="12264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01218FB-1190-8899-2978-150EEE7C99BD}"/>
              </a:ext>
            </a:extLst>
          </p:cNvPr>
          <p:cNvSpPr txBox="1"/>
          <p:nvPr/>
        </p:nvSpPr>
        <p:spPr>
          <a:xfrm>
            <a:off x="5408706" y="968672"/>
            <a:ext cx="3735293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Typical storage ring detectors become: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Destructive (IPM)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Insensitive (current transformer, BPM)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Difficult (Schottky)</a:t>
            </a:r>
          </a:p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=&gt; min. intensity 10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charges for setup</a:t>
            </a:r>
          </a:p>
        </p:txBody>
      </p:sp>
    </p:spTree>
    <p:extLst>
      <p:ext uri="{BB962C8B-B14F-4D97-AF65-F5344CB8AC3E}">
        <p14:creationId xmlns:p14="http://schemas.microsoft.com/office/powerpoint/2010/main" val="264456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ion at low energy?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8723" y="1088015"/>
                <a:ext cx="5148470" cy="367768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refer to ions as low energy if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binding (potential) energy of its last e</a:t>
                </a:r>
                <a:r>
                  <a:rPr lang="en-US" i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its kinetic energy per mass unit are of a similar order of magnitude.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examples of low E are: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2+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 beam with 10 eV/u (&lt; 40 eV)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81+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 beam with 10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/u (&lt; 100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any species in a</a:t>
                </a:r>
                <a:r>
                  <a:rPr lang="en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ion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trap (E = thermal)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 of borderline low-E: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81+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 beam with 1 MeV/u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(&gt; 100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but still difficult to handle)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 interesting consequence: electrostatic devices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=&gt; energy often expressed in eV/q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DE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u</m:t>
                        </m:r>
                      </m:den>
                    </m:f>
                    <m:r>
                      <a:rPr lang="en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f>
                      <m:fPr>
                        <m:ctrlPr>
                          <a:rPr lang="en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q</m:t>
                        </m:r>
                      </m:den>
                    </m:f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723" y="1088015"/>
                <a:ext cx="5148470" cy="3677689"/>
              </a:xfrm>
              <a:blipFill>
                <a:blip r:embed="rId2"/>
                <a:stretch>
                  <a:fillRect l="-947" t="-1490" r="-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462" y="1376249"/>
            <a:ext cx="3449012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0B93417-8112-41AD-A2B1-7AF32010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70" y="203505"/>
            <a:ext cx="5584535" cy="59066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Slow, Heavy, </a:t>
            </a:r>
            <a:r>
              <a:rPr lang="de-DE" b="1" dirty="0" err="1"/>
              <a:t>Highly-Charged</a:t>
            </a:r>
            <a:r>
              <a:rPr lang="de-DE" b="1" dirty="0"/>
              <a:t> Ions @ GSI/FAIR</a:t>
            </a:r>
            <a:endParaRPr lang="fr-DE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A17FBF-23DD-4D40-B890-59C115973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7" y="965572"/>
            <a:ext cx="5318746" cy="3935008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4093A41D-4F07-41EE-BCF4-7CF60DB1A17A}"/>
              </a:ext>
            </a:extLst>
          </p:cNvPr>
          <p:cNvSpPr txBox="1"/>
          <p:nvPr/>
        </p:nvSpPr>
        <p:spPr>
          <a:xfrm>
            <a:off x="2932172" y="1895616"/>
            <a:ext cx="115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UNILAC</a:t>
            </a:r>
          </a:p>
        </p:txBody>
      </p:sp>
      <p:sp>
        <p:nvSpPr>
          <p:cNvPr id="37" name="Explosion 1 15">
            <a:extLst>
              <a:ext uri="{FF2B5EF4-FFF2-40B4-BE49-F238E27FC236}">
                <a16:creationId xmlns:a16="http://schemas.microsoft.com/office/drawing/2014/main" id="{99293589-2562-44E9-9700-97F43E5D54C2}"/>
              </a:ext>
            </a:extLst>
          </p:cNvPr>
          <p:cNvSpPr/>
          <p:nvPr/>
        </p:nvSpPr>
        <p:spPr bwMode="auto">
          <a:xfrm>
            <a:off x="6090165" y="2212299"/>
            <a:ext cx="353536" cy="2424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75000"/>
              </a:srgbClr>
            </a:glo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050A4A-7B01-42FE-B55F-1209161A9D3D}"/>
              </a:ext>
            </a:extLst>
          </p:cNvPr>
          <p:cNvSpPr txBox="1"/>
          <p:nvPr/>
        </p:nvSpPr>
        <p:spPr>
          <a:xfrm>
            <a:off x="6443701" y="2095671"/>
            <a:ext cx="152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production</a:t>
            </a: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BCFD754B-911D-4E4B-89EE-2C58AA02F9D5}"/>
              </a:ext>
            </a:extLst>
          </p:cNvPr>
          <p:cNvSpPr txBox="1"/>
          <p:nvPr/>
        </p:nvSpPr>
        <p:spPr>
          <a:xfrm>
            <a:off x="5825145" y="1161970"/>
            <a:ext cx="88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SIS18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9374E877-34C7-496F-99F2-1B0DCF4A3016}"/>
              </a:ext>
            </a:extLst>
          </p:cNvPr>
          <p:cNvSpPr txBox="1"/>
          <p:nvPr/>
        </p:nvSpPr>
        <p:spPr>
          <a:xfrm>
            <a:off x="5809228" y="3162052"/>
            <a:ext cx="71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ESR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E8297DDB-690F-4C1B-8570-4DFC1D2953D0}"/>
              </a:ext>
            </a:extLst>
          </p:cNvPr>
          <p:cNvSpPr txBox="1"/>
          <p:nvPr/>
        </p:nvSpPr>
        <p:spPr>
          <a:xfrm>
            <a:off x="6154884" y="2633796"/>
            <a:ext cx="699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FRS</a:t>
            </a: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FFC058B5-6DA0-4F3C-857B-21EA48454D88}"/>
              </a:ext>
            </a:extLst>
          </p:cNvPr>
          <p:cNvSpPr txBox="1"/>
          <p:nvPr/>
        </p:nvSpPr>
        <p:spPr>
          <a:xfrm>
            <a:off x="5261653" y="4325878"/>
            <a:ext cx="13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CRYRING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9C127EE7-6FD2-4790-B6F6-CA3909937F4C}"/>
              </a:ext>
            </a:extLst>
          </p:cNvPr>
          <p:cNvSpPr txBox="1"/>
          <p:nvPr/>
        </p:nvSpPr>
        <p:spPr>
          <a:xfrm>
            <a:off x="437833" y="1671481"/>
            <a:ext cx="1203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Ion Sources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E227E997-F4CD-48E7-888C-FDDF82F7BCDC}"/>
              </a:ext>
            </a:extLst>
          </p:cNvPr>
          <p:cNvSpPr txBox="1"/>
          <p:nvPr/>
        </p:nvSpPr>
        <p:spPr>
          <a:xfrm>
            <a:off x="4647846" y="2458475"/>
            <a:ext cx="114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HITRAP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D3A6A3-7CBE-4EDC-A52D-AF709320AFA7}"/>
              </a:ext>
            </a:extLst>
          </p:cNvPr>
          <p:cNvCxnSpPr>
            <a:cxnSpLocks/>
          </p:cNvCxnSpPr>
          <p:nvPr/>
        </p:nvCxnSpPr>
        <p:spPr>
          <a:xfrm flipV="1">
            <a:off x="5669094" y="2544790"/>
            <a:ext cx="206366" cy="438209"/>
          </a:xfrm>
          <a:prstGeom prst="line">
            <a:avLst/>
          </a:prstGeom>
          <a:ln w="38100">
            <a:solidFill>
              <a:srgbClr val="1D226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13">
            <a:extLst>
              <a:ext uri="{FF2B5EF4-FFF2-40B4-BE49-F238E27FC236}">
                <a16:creationId xmlns:a16="http://schemas.microsoft.com/office/drawing/2014/main" id="{75F92479-B9B0-47BC-A333-F061A3A45B12}"/>
              </a:ext>
            </a:extLst>
          </p:cNvPr>
          <p:cNvSpPr txBox="1"/>
          <p:nvPr/>
        </p:nvSpPr>
        <p:spPr>
          <a:xfrm>
            <a:off x="7949542" y="1281737"/>
            <a:ext cx="77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FAIR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683E71A5-E20F-467D-9145-7AAFBE514935}"/>
              </a:ext>
            </a:extLst>
          </p:cNvPr>
          <p:cNvSpPr txBox="1"/>
          <p:nvPr/>
        </p:nvSpPr>
        <p:spPr>
          <a:xfrm>
            <a:off x="7920319" y="3959799"/>
            <a:ext cx="77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FAIR</a:t>
            </a:r>
          </a:p>
        </p:txBody>
      </p:sp>
      <p:sp>
        <p:nvSpPr>
          <p:cNvPr id="48" name="Left-Right Arrow 31">
            <a:extLst>
              <a:ext uri="{FF2B5EF4-FFF2-40B4-BE49-F238E27FC236}">
                <a16:creationId xmlns:a16="http://schemas.microsoft.com/office/drawing/2014/main" id="{80802FEA-CF3D-464C-AC20-1BFFA3CA1F51}"/>
              </a:ext>
            </a:extLst>
          </p:cNvPr>
          <p:cNvSpPr/>
          <p:nvPr/>
        </p:nvSpPr>
        <p:spPr bwMode="auto">
          <a:xfrm rot="841320">
            <a:off x="701870" y="4025636"/>
            <a:ext cx="3363461" cy="474540"/>
          </a:xfrm>
          <a:prstGeom prst="leftRightArrow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0"/>
              </a:rPr>
              <a:t>2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rPr>
              <a:t>00 m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AA8CCB-3B49-4782-9C2E-0C0809C071E3}"/>
              </a:ext>
            </a:extLst>
          </p:cNvPr>
          <p:cNvCxnSpPr/>
          <p:nvPr/>
        </p:nvCxnSpPr>
        <p:spPr>
          <a:xfrm flipV="1">
            <a:off x="5055287" y="2763894"/>
            <a:ext cx="206366" cy="438209"/>
          </a:xfrm>
          <a:prstGeom prst="line">
            <a:avLst/>
          </a:prstGeom>
          <a:ln w="38100">
            <a:solidFill>
              <a:srgbClr val="1D226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Explosion 1 15">
            <a:extLst>
              <a:ext uri="{FF2B5EF4-FFF2-40B4-BE49-F238E27FC236}">
                <a16:creationId xmlns:a16="http://schemas.microsoft.com/office/drawing/2014/main" id="{73923640-E1C2-457E-8419-C07EE859ABA9}"/>
              </a:ext>
            </a:extLst>
          </p:cNvPr>
          <p:cNvSpPr/>
          <p:nvPr/>
        </p:nvSpPr>
        <p:spPr bwMode="auto">
          <a:xfrm>
            <a:off x="3532410" y="2549474"/>
            <a:ext cx="353536" cy="2424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75000"/>
              </a:srgbClr>
            </a:glo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2A8F47-1500-4B5D-8D62-7126D0117BFD}"/>
              </a:ext>
            </a:extLst>
          </p:cNvPr>
          <p:cNvSpPr txBox="1"/>
          <p:nvPr/>
        </p:nvSpPr>
        <p:spPr>
          <a:xfrm>
            <a:off x="2383600" y="2733021"/>
            <a:ext cx="152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14984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D16F-838C-4D7D-B4CC-0DE1D623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CRYRING@ESR and local injector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D1AFA7-7334-42C6-A940-159DF2993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231">
            <a:off x="3607843" y="826232"/>
            <a:ext cx="4621420" cy="14441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BA6EE8-9D7B-9914-A60E-01FC770E5C76}"/>
              </a:ext>
            </a:extLst>
          </p:cNvPr>
          <p:cNvGrpSpPr/>
          <p:nvPr/>
        </p:nvGrpSpPr>
        <p:grpSpPr>
          <a:xfrm>
            <a:off x="153945" y="930485"/>
            <a:ext cx="3331186" cy="3927450"/>
            <a:chOff x="153945" y="930485"/>
            <a:chExt cx="3331186" cy="39274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0E1B89D-0002-4CE4-961F-65985AEDA0D2}"/>
                </a:ext>
              </a:extLst>
            </p:cNvPr>
            <p:cNvGrpSpPr/>
            <p:nvPr/>
          </p:nvGrpSpPr>
          <p:grpSpPr>
            <a:xfrm>
              <a:off x="153945" y="977909"/>
              <a:ext cx="3331186" cy="3880026"/>
              <a:chOff x="343527" y="977909"/>
              <a:chExt cx="3331186" cy="388002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E4A71E2-FDC7-4864-9268-5F55FCADA0E4}"/>
                  </a:ext>
                </a:extLst>
              </p:cNvPr>
              <p:cNvGrpSpPr/>
              <p:nvPr/>
            </p:nvGrpSpPr>
            <p:grpSpPr>
              <a:xfrm>
                <a:off x="377389" y="977910"/>
                <a:ext cx="3297324" cy="3880025"/>
                <a:chOff x="377389" y="977910"/>
                <a:chExt cx="3297324" cy="388002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CEE10E5-F722-4202-839F-6CB5E7BD00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86038" y="1269261"/>
                  <a:ext cx="3880025" cy="3297324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5D120D9-80A7-4A18-ACD7-272F5D52597A}"/>
                    </a:ext>
                  </a:extLst>
                </p:cNvPr>
                <p:cNvSpPr/>
                <p:nvPr/>
              </p:nvSpPr>
              <p:spPr>
                <a:xfrm>
                  <a:off x="891095" y="3373190"/>
                  <a:ext cx="378630" cy="2462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8BCFE9-F88F-4CDC-BE9D-B1B067E3BD01}"/>
                  </a:ext>
                </a:extLst>
              </p:cNvPr>
              <p:cNvSpPr/>
              <p:nvPr/>
            </p:nvSpPr>
            <p:spPr>
              <a:xfrm>
                <a:off x="343527" y="977909"/>
                <a:ext cx="378630" cy="109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F278E9-170A-4E73-80D7-8B6AC1A6A4DF}"/>
                </a:ext>
              </a:extLst>
            </p:cNvPr>
            <p:cNvSpPr txBox="1"/>
            <p:nvPr/>
          </p:nvSpPr>
          <p:spPr>
            <a:xfrm>
              <a:off x="2229478" y="2917923"/>
              <a:ext cx="67518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target</a:t>
              </a:r>
            </a:p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section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C7C43-AD68-4CD2-B892-8729D1D4C86A}"/>
                </a:ext>
              </a:extLst>
            </p:cNvPr>
            <p:cNvSpPr txBox="1"/>
            <p:nvPr/>
          </p:nvSpPr>
          <p:spPr>
            <a:xfrm rot="18517749">
              <a:off x="747662" y="1172379"/>
              <a:ext cx="776175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injection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D6FFCA-97F3-4A6F-923E-95956BDC220E}"/>
                </a:ext>
              </a:extLst>
            </p:cNvPr>
            <p:cNvSpPr txBox="1"/>
            <p:nvPr/>
          </p:nvSpPr>
          <p:spPr>
            <a:xfrm>
              <a:off x="630510" y="2617777"/>
              <a:ext cx="37863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DE" sz="13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B794E8-589D-47D4-BFD3-64306C2042B3}"/>
                </a:ext>
              </a:extLst>
            </p:cNvPr>
            <p:cNvSpPr txBox="1"/>
            <p:nvPr/>
          </p:nvSpPr>
          <p:spPr>
            <a:xfrm>
              <a:off x="549992" y="2894477"/>
              <a:ext cx="74783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electron</a:t>
              </a:r>
            </a:p>
            <a:p>
              <a:pPr algn="l"/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cooler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9628C2-0FB3-4B27-9B68-A6ACE4B098F5}"/>
                </a:ext>
              </a:extLst>
            </p:cNvPr>
            <p:cNvSpPr txBox="1"/>
            <p:nvPr/>
          </p:nvSpPr>
          <p:spPr>
            <a:xfrm>
              <a:off x="797311" y="3556927"/>
              <a:ext cx="126188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L="285750" indent="-285750" algn="l">
                <a:buClr>
                  <a:srgbClr val="FFC000"/>
                </a:buClr>
                <a:buFont typeface="Wingdings" panose="05000000000000000000" pitchFamily="2" charset="2"/>
                <a:buChar char="q"/>
              </a:pPr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dipole</a:t>
              </a:r>
            </a:p>
            <a:p>
              <a:pPr marL="285750" indent="-285750" algn="l"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53C2B9-8B93-7C11-D8F3-7F019F8CD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348236"/>
              </p:ext>
            </p:extLst>
          </p:nvPr>
        </p:nvGraphicFramePr>
        <p:xfrm>
          <a:off x="3840480" y="3393329"/>
          <a:ext cx="5188527" cy="147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709">
                  <a:extLst>
                    <a:ext uri="{9D8B030D-6E8A-4147-A177-3AD203B41FA5}">
                      <a16:colId xmlns:a16="http://schemas.microsoft.com/office/drawing/2014/main" val="3338045930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436594430"/>
                    </a:ext>
                  </a:extLst>
                </a:gridCol>
                <a:gridCol w="1233950">
                  <a:extLst>
                    <a:ext uri="{9D8B030D-6E8A-4147-A177-3AD203B41FA5}">
                      <a16:colId xmlns:a16="http://schemas.microsoft.com/office/drawing/2014/main" val="272461864"/>
                    </a:ext>
                  </a:extLst>
                </a:gridCol>
                <a:gridCol w="1072040">
                  <a:extLst>
                    <a:ext uri="{9D8B030D-6E8A-4147-A177-3AD203B41FA5}">
                      <a16:colId xmlns:a16="http://schemas.microsoft.com/office/drawing/2014/main" val="2899148200"/>
                    </a:ext>
                  </a:extLst>
                </a:gridCol>
              </a:tblGrid>
              <a:tr h="36988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charge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charge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95826"/>
                  </a:ext>
                </a:extLst>
              </a:tr>
              <a:tr h="110175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6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D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Li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1..5+</a:t>
                      </a:r>
                      <a:r>
                        <a:rPr lang="en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2..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DE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  <a:r>
                        <a:rPr lang="en-DE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2..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,25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DE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3+</a:t>
                      </a:r>
                      <a:r>
                        <a:rPr lang="en-DE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DE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/u (inj.)</a:t>
                      </a:r>
                    </a:p>
                    <a:p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 keV (Mg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MeV (D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18+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Ag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Au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DE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5..7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Pb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78..81+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U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91+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MeV/u</a:t>
                      </a:r>
                    </a:p>
                    <a:p>
                      <a:r>
                        <a:rPr lang="en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MeV/u</a:t>
                      </a:r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461187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5008F1-2EBD-6302-E178-4D1810BC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262" y="1628814"/>
            <a:ext cx="5101352" cy="174437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C=54 meters, 0.04-1.44 Tm rigidity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injection from GSI and local ion source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Max. up to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, min. down to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charges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mbar, 1 second to 1 hour ion lifetime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three experimental sections + beam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27404-A354-3629-52D0-E1DF88BD896C}"/>
              </a:ext>
            </a:extLst>
          </p:cNvPr>
          <p:cNvSpPr txBox="1"/>
          <p:nvPr/>
        </p:nvSpPr>
        <p:spPr>
          <a:xfrm>
            <a:off x="5324857" y="1079762"/>
            <a:ext cx="550151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RFQ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FEBA8-C6AE-7F86-1E9C-30F6DFD9285E}"/>
              </a:ext>
            </a:extLst>
          </p:cNvPr>
          <p:cNvSpPr txBox="1"/>
          <p:nvPr/>
        </p:nvSpPr>
        <p:spPr>
          <a:xfrm>
            <a:off x="8058674" y="2068802"/>
            <a:ext cx="771365" cy="5078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10 GHz</a:t>
            </a:r>
          </a:p>
          <a:p>
            <a:pPr algn="l"/>
            <a:r>
              <a:rPr lang="en-US" dirty="0"/>
              <a:t>ECRIS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77619-355C-38AC-B340-48309F9F3457}"/>
              </a:ext>
            </a:extLst>
          </p:cNvPr>
          <p:cNvSpPr txBox="1"/>
          <p:nvPr/>
        </p:nvSpPr>
        <p:spPr>
          <a:xfrm>
            <a:off x="7247367" y="1044926"/>
            <a:ext cx="1281120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sector magnet</a:t>
            </a:r>
          </a:p>
        </p:txBody>
      </p:sp>
    </p:spTree>
    <p:extLst>
      <p:ext uri="{BB962C8B-B14F-4D97-AF65-F5344CB8AC3E}">
        <p14:creationId xmlns:p14="http://schemas.microsoft.com/office/powerpoint/2010/main" val="40643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22">
            <a:extLst>
              <a:ext uri="{FF2B5EF4-FFF2-40B4-BE49-F238E27FC236}">
                <a16:creationId xmlns:a16="http://schemas.microsoft.com/office/drawing/2014/main" id="{60C207A3-0A77-4181-320B-27CCEAD33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529">
            <a:off x="4047707" y="2092433"/>
            <a:ext cx="4485292" cy="194208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A73EC-40CC-3C92-03D9-18C0ACDC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YR03: Electron Cooler</a:t>
            </a:r>
          </a:p>
        </p:txBody>
      </p:sp>
      <p:grpSp>
        <p:nvGrpSpPr>
          <p:cNvPr id="26" name="Gruppieren 13">
            <a:extLst>
              <a:ext uri="{FF2B5EF4-FFF2-40B4-BE49-F238E27FC236}">
                <a16:creationId xmlns:a16="http://schemas.microsoft.com/office/drawing/2014/main" id="{EF7225B6-6D0C-E57B-0C95-1029A20D0D56}"/>
              </a:ext>
            </a:extLst>
          </p:cNvPr>
          <p:cNvGrpSpPr/>
          <p:nvPr/>
        </p:nvGrpSpPr>
        <p:grpSpPr>
          <a:xfrm>
            <a:off x="153529" y="1037518"/>
            <a:ext cx="3015005" cy="2315037"/>
            <a:chOff x="3099472" y="1443599"/>
            <a:chExt cx="3015005" cy="2315037"/>
          </a:xfrm>
        </p:grpSpPr>
        <p:grpSp>
          <p:nvGrpSpPr>
            <p:cNvPr id="27" name="Gruppieren 14">
              <a:extLst>
                <a:ext uri="{FF2B5EF4-FFF2-40B4-BE49-F238E27FC236}">
                  <a16:creationId xmlns:a16="http://schemas.microsoft.com/office/drawing/2014/main" id="{BBF85480-9AF4-AF22-BB61-60114D5DDA25}"/>
                </a:ext>
              </a:extLst>
            </p:cNvPr>
            <p:cNvGrpSpPr/>
            <p:nvPr/>
          </p:nvGrpSpPr>
          <p:grpSpPr>
            <a:xfrm>
              <a:off x="3143672" y="1443599"/>
              <a:ext cx="2970805" cy="2273433"/>
              <a:chOff x="1549244" y="1569492"/>
              <a:chExt cx="2970805" cy="2273433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5E3248B3-A120-0097-9E6D-59FB2F729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" t="11311" r="31390"/>
              <a:stretch/>
            </p:blipFill>
            <p:spPr bwMode="auto">
              <a:xfrm>
                <a:off x="1549244" y="1625778"/>
                <a:ext cx="2818564" cy="2217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ihandform 30">
                <a:extLst>
                  <a:ext uri="{FF2B5EF4-FFF2-40B4-BE49-F238E27FC236}">
                    <a16:creationId xmlns:a16="http://schemas.microsoft.com/office/drawing/2014/main" id="{134A6F67-FA53-14EB-3D2C-913DD932D523}"/>
                  </a:ext>
                </a:extLst>
              </p:cNvPr>
              <p:cNvSpPr/>
              <p:nvPr/>
            </p:nvSpPr>
            <p:spPr bwMode="auto">
              <a:xfrm>
                <a:off x="2989592" y="1569492"/>
                <a:ext cx="1530457" cy="537526"/>
              </a:xfrm>
              <a:custGeom>
                <a:avLst/>
                <a:gdLst>
                  <a:gd name="connsiteX0" fmla="*/ 0 w 2082800"/>
                  <a:gd name="connsiteY0" fmla="*/ 81280 h 731520"/>
                  <a:gd name="connsiteX1" fmla="*/ 20320 w 2082800"/>
                  <a:gd name="connsiteY1" fmla="*/ 162560 h 731520"/>
                  <a:gd name="connsiteX2" fmla="*/ 203200 w 2082800"/>
                  <a:gd name="connsiteY2" fmla="*/ 157480 h 731520"/>
                  <a:gd name="connsiteX3" fmla="*/ 203200 w 2082800"/>
                  <a:gd name="connsiteY3" fmla="*/ 243840 h 731520"/>
                  <a:gd name="connsiteX4" fmla="*/ 381000 w 2082800"/>
                  <a:gd name="connsiteY4" fmla="*/ 248920 h 731520"/>
                  <a:gd name="connsiteX5" fmla="*/ 421640 w 2082800"/>
                  <a:gd name="connsiteY5" fmla="*/ 213360 h 731520"/>
                  <a:gd name="connsiteX6" fmla="*/ 457200 w 2082800"/>
                  <a:gd name="connsiteY6" fmla="*/ 284480 h 731520"/>
                  <a:gd name="connsiteX7" fmla="*/ 695960 w 2082800"/>
                  <a:gd name="connsiteY7" fmla="*/ 254000 h 731520"/>
                  <a:gd name="connsiteX8" fmla="*/ 919480 w 2082800"/>
                  <a:gd name="connsiteY8" fmla="*/ 304800 h 731520"/>
                  <a:gd name="connsiteX9" fmla="*/ 1122680 w 2082800"/>
                  <a:gd name="connsiteY9" fmla="*/ 335280 h 731520"/>
                  <a:gd name="connsiteX10" fmla="*/ 2082800 w 2082800"/>
                  <a:gd name="connsiteY10" fmla="*/ 731520 h 731520"/>
                  <a:gd name="connsiteX11" fmla="*/ 2037080 w 2082800"/>
                  <a:gd name="connsiteY11" fmla="*/ 0 h 731520"/>
                  <a:gd name="connsiteX12" fmla="*/ 462280 w 2082800"/>
                  <a:gd name="connsiteY12" fmla="*/ 30480 h 731520"/>
                  <a:gd name="connsiteX13" fmla="*/ 0 w 2082800"/>
                  <a:gd name="connsiteY13" fmla="*/ 8128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82800" h="731520">
                    <a:moveTo>
                      <a:pt x="0" y="81280"/>
                    </a:moveTo>
                    <a:lnTo>
                      <a:pt x="20320" y="162560"/>
                    </a:lnTo>
                    <a:lnTo>
                      <a:pt x="203200" y="157480"/>
                    </a:lnTo>
                    <a:lnTo>
                      <a:pt x="203200" y="243840"/>
                    </a:lnTo>
                    <a:lnTo>
                      <a:pt x="381000" y="248920"/>
                    </a:lnTo>
                    <a:lnTo>
                      <a:pt x="421640" y="213360"/>
                    </a:lnTo>
                    <a:lnTo>
                      <a:pt x="457200" y="284480"/>
                    </a:lnTo>
                    <a:lnTo>
                      <a:pt x="695960" y="254000"/>
                    </a:lnTo>
                    <a:lnTo>
                      <a:pt x="919480" y="304800"/>
                    </a:lnTo>
                    <a:lnTo>
                      <a:pt x="1122680" y="335280"/>
                    </a:lnTo>
                    <a:lnTo>
                      <a:pt x="2082800" y="731520"/>
                    </a:lnTo>
                    <a:lnTo>
                      <a:pt x="2037080" y="0"/>
                    </a:lnTo>
                    <a:lnTo>
                      <a:pt x="462280" y="30480"/>
                    </a:lnTo>
                    <a:lnTo>
                      <a:pt x="0" y="812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Rechteck 15">
              <a:extLst>
                <a:ext uri="{FF2B5EF4-FFF2-40B4-BE49-F238E27FC236}">
                  <a16:creationId xmlns:a16="http://schemas.microsoft.com/office/drawing/2014/main" id="{F3FE51DF-5B87-633E-4289-0F0C1EAE44FE}"/>
                </a:ext>
              </a:extLst>
            </p:cNvPr>
            <p:cNvSpPr/>
            <p:nvPr/>
          </p:nvSpPr>
          <p:spPr bwMode="auto">
            <a:xfrm>
              <a:off x="3099472" y="1443600"/>
              <a:ext cx="2916295" cy="23150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Ellipse 23">
            <a:extLst>
              <a:ext uri="{FF2B5EF4-FFF2-40B4-BE49-F238E27FC236}">
                <a16:creationId xmlns:a16="http://schemas.microsoft.com/office/drawing/2014/main" id="{AAE8394D-55DE-8BEB-3EAF-E51CDC99CA5B}"/>
              </a:ext>
            </a:extLst>
          </p:cNvPr>
          <p:cNvSpPr/>
          <p:nvPr/>
        </p:nvSpPr>
        <p:spPr bwMode="auto">
          <a:xfrm rot="20094921">
            <a:off x="1402339" y="2211313"/>
            <a:ext cx="1539801" cy="117773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2" name="Gruppieren 24">
            <a:extLst>
              <a:ext uri="{FF2B5EF4-FFF2-40B4-BE49-F238E27FC236}">
                <a16:creationId xmlns:a16="http://schemas.microsoft.com/office/drawing/2014/main" id="{0E694BB1-E1F2-C7EB-2C81-5E122C08BD3E}"/>
              </a:ext>
            </a:extLst>
          </p:cNvPr>
          <p:cNvGrpSpPr/>
          <p:nvPr/>
        </p:nvGrpSpPr>
        <p:grpSpPr>
          <a:xfrm>
            <a:off x="3856146" y="1036306"/>
            <a:ext cx="4919826" cy="2879400"/>
            <a:chOff x="3099472" y="1443599"/>
            <a:chExt cx="3015005" cy="2315037"/>
          </a:xfrm>
        </p:grpSpPr>
        <p:sp>
          <p:nvSpPr>
            <p:cNvPr id="33" name="Freihandform 30">
              <a:extLst>
                <a:ext uri="{FF2B5EF4-FFF2-40B4-BE49-F238E27FC236}">
                  <a16:creationId xmlns:a16="http://schemas.microsoft.com/office/drawing/2014/main" id="{7132B023-AEBB-8E2A-1D9D-1FAC5ADACC01}"/>
                </a:ext>
              </a:extLst>
            </p:cNvPr>
            <p:cNvSpPr/>
            <p:nvPr/>
          </p:nvSpPr>
          <p:spPr bwMode="auto">
            <a:xfrm>
              <a:off x="4584020" y="1443599"/>
              <a:ext cx="1530457" cy="537526"/>
            </a:xfrm>
            <a:custGeom>
              <a:avLst/>
              <a:gdLst>
                <a:gd name="connsiteX0" fmla="*/ 0 w 2082800"/>
                <a:gd name="connsiteY0" fmla="*/ 81280 h 731520"/>
                <a:gd name="connsiteX1" fmla="*/ 20320 w 2082800"/>
                <a:gd name="connsiteY1" fmla="*/ 162560 h 731520"/>
                <a:gd name="connsiteX2" fmla="*/ 203200 w 2082800"/>
                <a:gd name="connsiteY2" fmla="*/ 157480 h 731520"/>
                <a:gd name="connsiteX3" fmla="*/ 203200 w 2082800"/>
                <a:gd name="connsiteY3" fmla="*/ 243840 h 731520"/>
                <a:gd name="connsiteX4" fmla="*/ 381000 w 2082800"/>
                <a:gd name="connsiteY4" fmla="*/ 248920 h 731520"/>
                <a:gd name="connsiteX5" fmla="*/ 421640 w 2082800"/>
                <a:gd name="connsiteY5" fmla="*/ 213360 h 731520"/>
                <a:gd name="connsiteX6" fmla="*/ 457200 w 2082800"/>
                <a:gd name="connsiteY6" fmla="*/ 284480 h 731520"/>
                <a:gd name="connsiteX7" fmla="*/ 695960 w 2082800"/>
                <a:gd name="connsiteY7" fmla="*/ 254000 h 731520"/>
                <a:gd name="connsiteX8" fmla="*/ 919480 w 2082800"/>
                <a:gd name="connsiteY8" fmla="*/ 304800 h 731520"/>
                <a:gd name="connsiteX9" fmla="*/ 1122680 w 2082800"/>
                <a:gd name="connsiteY9" fmla="*/ 335280 h 731520"/>
                <a:gd name="connsiteX10" fmla="*/ 2082800 w 2082800"/>
                <a:gd name="connsiteY10" fmla="*/ 731520 h 731520"/>
                <a:gd name="connsiteX11" fmla="*/ 2037080 w 2082800"/>
                <a:gd name="connsiteY11" fmla="*/ 0 h 731520"/>
                <a:gd name="connsiteX12" fmla="*/ 462280 w 2082800"/>
                <a:gd name="connsiteY12" fmla="*/ 30480 h 731520"/>
                <a:gd name="connsiteX13" fmla="*/ 0 w 2082800"/>
                <a:gd name="connsiteY13" fmla="*/ 8128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82800" h="731520">
                  <a:moveTo>
                    <a:pt x="0" y="81280"/>
                  </a:moveTo>
                  <a:lnTo>
                    <a:pt x="20320" y="162560"/>
                  </a:lnTo>
                  <a:lnTo>
                    <a:pt x="203200" y="157480"/>
                  </a:lnTo>
                  <a:lnTo>
                    <a:pt x="203200" y="243840"/>
                  </a:lnTo>
                  <a:lnTo>
                    <a:pt x="381000" y="248920"/>
                  </a:lnTo>
                  <a:lnTo>
                    <a:pt x="421640" y="213360"/>
                  </a:lnTo>
                  <a:lnTo>
                    <a:pt x="457200" y="284480"/>
                  </a:lnTo>
                  <a:lnTo>
                    <a:pt x="695960" y="254000"/>
                  </a:lnTo>
                  <a:lnTo>
                    <a:pt x="919480" y="304800"/>
                  </a:lnTo>
                  <a:lnTo>
                    <a:pt x="1122680" y="335280"/>
                  </a:lnTo>
                  <a:lnTo>
                    <a:pt x="2082800" y="731520"/>
                  </a:lnTo>
                  <a:lnTo>
                    <a:pt x="2037080" y="0"/>
                  </a:lnTo>
                  <a:lnTo>
                    <a:pt x="462280" y="304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hteck 26">
              <a:extLst>
                <a:ext uri="{FF2B5EF4-FFF2-40B4-BE49-F238E27FC236}">
                  <a16:creationId xmlns:a16="http://schemas.microsoft.com/office/drawing/2014/main" id="{8D3B5194-6F3C-2BB0-A112-81DDE37AC300}"/>
                </a:ext>
              </a:extLst>
            </p:cNvPr>
            <p:cNvSpPr/>
            <p:nvPr/>
          </p:nvSpPr>
          <p:spPr bwMode="auto">
            <a:xfrm>
              <a:off x="3099472" y="1443600"/>
              <a:ext cx="2916295" cy="2315036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35" name="Gerade Verbindung 53">
            <a:extLst>
              <a:ext uri="{FF2B5EF4-FFF2-40B4-BE49-F238E27FC236}">
                <a16:creationId xmlns:a16="http://schemas.microsoft.com/office/drawing/2014/main" id="{7B387220-0770-8279-B3BD-78247C30B24E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2488762" y="1036306"/>
            <a:ext cx="1367384" cy="1155953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52">
            <a:extLst>
              <a:ext uri="{FF2B5EF4-FFF2-40B4-BE49-F238E27FC236}">
                <a16:creationId xmlns:a16="http://schemas.microsoft.com/office/drawing/2014/main" id="{CBB79DF2-E374-0814-BE53-B8CC65920F35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1855717" y="3408104"/>
            <a:ext cx="2000429" cy="507602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9">
            <a:extLst>
              <a:ext uri="{FF2B5EF4-FFF2-40B4-BE49-F238E27FC236}">
                <a16:creationId xmlns:a16="http://schemas.microsoft.com/office/drawing/2014/main" id="{5DC6345E-8158-19EF-52B3-0401A1758CAA}"/>
              </a:ext>
            </a:extLst>
          </p:cNvPr>
          <p:cNvSpPr txBox="1"/>
          <p:nvPr/>
        </p:nvSpPr>
        <p:spPr>
          <a:xfrm>
            <a:off x="7672422" y="2507793"/>
            <a:ext cx="105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detectors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80EC009B-0F1E-4CB0-B318-F090E1C30C19" descr="IMG_3756.JPG">
            <a:extLst>
              <a:ext uri="{FF2B5EF4-FFF2-40B4-BE49-F238E27FC236}">
                <a16:creationId xmlns:a16="http://schemas.microsoft.com/office/drawing/2014/main" id="{AFE42132-88F8-F73C-12BC-C43A7B80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9010" y="952102"/>
            <a:ext cx="2379477" cy="17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525BB4D-C9FF-75C5-1DB3-2F7A9D9A0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9" y="3682989"/>
            <a:ext cx="2335233" cy="126339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7373AA2-21F3-D6D0-57E6-BDE069EB5639}"/>
              </a:ext>
            </a:extLst>
          </p:cNvPr>
          <p:cNvGrpSpPr/>
          <p:nvPr/>
        </p:nvGrpSpPr>
        <p:grpSpPr>
          <a:xfrm>
            <a:off x="7898224" y="3164336"/>
            <a:ext cx="1015950" cy="1630139"/>
            <a:chOff x="5340360" y="2571750"/>
            <a:chExt cx="1015950" cy="1630139"/>
          </a:xfrm>
        </p:grpSpPr>
        <p:cxnSp>
          <p:nvCxnSpPr>
            <p:cNvPr id="42" name="Gerade Verbindung mit Pfeil 50">
              <a:extLst>
                <a:ext uri="{FF2B5EF4-FFF2-40B4-BE49-F238E27FC236}">
                  <a16:creationId xmlns:a16="http://schemas.microsoft.com/office/drawing/2014/main" id="{A4E4B258-99F8-F933-B283-B006861FA933}"/>
                </a:ext>
              </a:extLst>
            </p:cNvPr>
            <p:cNvCxnSpPr>
              <a:cxnSpLocks/>
            </p:cNvCxnSpPr>
            <p:nvPr/>
          </p:nvCxnSpPr>
          <p:spPr>
            <a:xfrm>
              <a:off x="5454313" y="2992034"/>
              <a:ext cx="0" cy="365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52B0E68-509E-C29C-7D44-749F22D69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0360" y="2571750"/>
              <a:ext cx="1015950" cy="1630139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9E46892-EB39-2AD6-1718-1BFCD9B598E8}"/>
                </a:ext>
              </a:extLst>
            </p:cNvPr>
            <p:cNvCxnSpPr/>
            <p:nvPr/>
          </p:nvCxnSpPr>
          <p:spPr>
            <a:xfrm flipV="1">
              <a:off x="5424873" y="2706080"/>
              <a:ext cx="0" cy="126004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E50C5A5-6D14-1D50-097E-95E40DD61B28}"/>
                </a:ext>
              </a:extLst>
            </p:cNvPr>
            <p:cNvSpPr txBox="1"/>
            <p:nvPr/>
          </p:nvSpPr>
          <p:spPr>
            <a:xfrm>
              <a:off x="5424873" y="2756274"/>
              <a:ext cx="452368" cy="30008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 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AE7E097-31A1-463A-AB7E-81B85DD0A2A5}"/>
              </a:ext>
            </a:extLst>
          </p:cNvPr>
          <p:cNvSpPr txBox="1"/>
          <p:nvPr/>
        </p:nvSpPr>
        <p:spPr>
          <a:xfrm>
            <a:off x="2403305" y="3952429"/>
            <a:ext cx="2000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electron cooling in the center of mass frame: </a:t>
            </a:r>
            <a:r>
              <a:rPr lang="en-US" i="1" dirty="0">
                <a:solidFill>
                  <a:srgbClr val="FB0007"/>
                </a:solidFill>
                <a:latin typeface="Arial" panose="020B0604020202020204" pitchFamily="34" charset="0"/>
              </a:rPr>
              <a:t>“</a:t>
            </a:r>
            <a:r>
              <a:rPr lang="en-US" i="1" dirty="0">
                <a:solidFill>
                  <a:srgbClr val="FB0007"/>
                </a:solidFill>
                <a:effectLst/>
                <a:latin typeface="Arial" panose="020B0604020202020204" pitchFamily="34" charset="0"/>
              </a:rPr>
              <a:t>hot” ions</a:t>
            </a:r>
            <a:r>
              <a:rPr lang="en-US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a bath of</a:t>
            </a:r>
            <a:r>
              <a:rPr lang="en-US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608CC4"/>
                </a:solidFill>
                <a:effectLst/>
                <a:latin typeface="Arial" panose="020B0604020202020204" pitchFamily="34" charset="0"/>
              </a:rPr>
              <a:t>“cold” electrons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feld 39">
            <a:extLst>
              <a:ext uri="{FF2B5EF4-FFF2-40B4-BE49-F238E27FC236}">
                <a16:creationId xmlns:a16="http://schemas.microsoft.com/office/drawing/2014/main" id="{2C59AED7-9727-018C-7B5A-9292D56A0941}"/>
              </a:ext>
            </a:extLst>
          </p:cNvPr>
          <p:cNvSpPr txBox="1"/>
          <p:nvPr/>
        </p:nvSpPr>
        <p:spPr>
          <a:xfrm>
            <a:off x="4908137" y="2705026"/>
            <a:ext cx="156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Cooler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95AAC4-114C-A0DE-E42A-987A5B22C2BF}"/>
              </a:ext>
            </a:extLst>
          </p:cNvPr>
          <p:cNvCxnSpPr>
            <a:stCxn id="50" idx="1"/>
          </p:cNvCxnSpPr>
          <p:nvPr/>
        </p:nvCxnSpPr>
        <p:spPr>
          <a:xfrm flipH="1" flipV="1">
            <a:off x="6278602" y="3514165"/>
            <a:ext cx="1619622" cy="465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7418B2-0AE7-6B6A-1514-AA7ECC599F25}"/>
              </a:ext>
            </a:extLst>
          </p:cNvPr>
          <p:cNvCxnSpPr>
            <a:stCxn id="50" idx="1"/>
          </p:cNvCxnSpPr>
          <p:nvPr/>
        </p:nvCxnSpPr>
        <p:spPr>
          <a:xfrm flipH="1" flipV="1">
            <a:off x="7602071" y="3164336"/>
            <a:ext cx="296153" cy="815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7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EB414-8FF0-4DFE-9740-FD584E56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</a:t>
            </a:r>
            <a:r>
              <a:rPr lang="en-DE"/>
              <a:t>ooling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 and </a:t>
            </a:r>
            <a:r>
              <a:rPr lang="de-DE" dirty="0" err="1"/>
              <a:t>dielectronic</a:t>
            </a:r>
            <a:r>
              <a:rPr lang="de-DE" dirty="0"/>
              <a:t> </a:t>
            </a:r>
            <a:r>
              <a:rPr lang="de-DE" dirty="0" err="1"/>
              <a:t>recombination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C0A18-9D99-4B13-B25C-552E61EF2462}"/>
              </a:ext>
            </a:extLst>
          </p:cNvPr>
          <p:cNvPicPr/>
          <p:nvPr/>
        </p:nvPicPr>
        <p:blipFill rotWithShape="1">
          <a:blip r:embed="rId2"/>
          <a:srcRect l="6524" t="-18882" r="6524" b="72961"/>
          <a:stretch>
            <a:fillRect/>
          </a:stretch>
        </p:blipFill>
        <p:spPr>
          <a:xfrm>
            <a:off x="4573462" y="550610"/>
            <a:ext cx="4572000" cy="914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08AF2-5BE0-4FDA-B8F9-EC5171EEF5B2}"/>
              </a:ext>
            </a:extLst>
          </p:cNvPr>
          <p:cNvPicPr/>
          <p:nvPr/>
        </p:nvPicPr>
        <p:blipFill>
          <a:blip r:embed="rId3"/>
          <a:srcRect l="52218"/>
          <a:stretch/>
        </p:blipFill>
        <p:spPr>
          <a:xfrm>
            <a:off x="6279455" y="1440626"/>
            <a:ext cx="2743593" cy="3506529"/>
          </a:xfrm>
          <a:prstGeom prst="rect">
            <a:avLst/>
          </a:prstGeom>
          <a:ln w="0">
            <a:noFill/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CCED50F5-4DE9-47D4-B3EE-F8E05C815CA9}"/>
              </a:ext>
            </a:extLst>
          </p:cNvPr>
          <p:cNvSpPr/>
          <p:nvPr/>
        </p:nvSpPr>
        <p:spPr>
          <a:xfrm>
            <a:off x="6982274" y="3309886"/>
            <a:ext cx="882009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050" b="0" i="1" u="none" strike="noStrike" dirty="0">
                <a:solidFill>
                  <a:schemeClr val="dk1"/>
                </a:solidFill>
                <a:uFillTx/>
                <a:latin typeface="Arial"/>
                <a:ea typeface="DejaVu Sans"/>
              </a:rPr>
              <a:t>Data and graphics courtesy of C. Krantz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" name="Picture 7" descr="ecollision-tempplot">
            <a:extLst>
              <a:ext uri="{FF2B5EF4-FFF2-40B4-BE49-F238E27FC236}">
                <a16:creationId xmlns:a16="http://schemas.microsoft.com/office/drawing/2014/main" id="{0F8D5C06-C2DB-4C9A-AF64-9E180EB1A032}"/>
              </a:ext>
            </a:extLst>
          </p:cNvPr>
          <p:cNvPicPr/>
          <p:nvPr/>
        </p:nvPicPr>
        <p:blipFill>
          <a:blip r:embed="rId4"/>
          <a:stretch/>
        </p:blipFill>
        <p:spPr>
          <a:xfrm rot="5400000">
            <a:off x="636528" y="2036311"/>
            <a:ext cx="2305458" cy="3388869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825030-1D65-BACF-F349-8E5F1DB13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879" y="2897458"/>
            <a:ext cx="2796696" cy="16954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83DF23-65CA-B999-89A9-EC0D29415FBA}"/>
              </a:ext>
            </a:extLst>
          </p:cNvPr>
          <p:cNvSpPr txBox="1"/>
          <p:nvPr/>
        </p:nvSpPr>
        <p:spPr>
          <a:xfrm>
            <a:off x="33862" y="955556"/>
            <a:ext cx="4712305" cy="18158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Cooling: ion velocity = electron velocity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Measurement: variation of cooler voltage</a:t>
            </a:r>
          </a:p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→ relative energy between electrons and 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Scan of relative energies →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DR of F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6+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as a benchmark for the highest spectroscopic resolution in electron-target mode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5706F6-B393-CC2A-9207-19FDB046BB16}"/>
              </a:ext>
            </a:extLst>
          </p:cNvPr>
          <p:cNvSpPr/>
          <p:nvPr/>
        </p:nvSpPr>
        <p:spPr>
          <a:xfrm>
            <a:off x="292608" y="4197531"/>
            <a:ext cx="970135" cy="56605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6ABD18-8B12-2B16-44B2-132C50AB6164}"/>
              </a:ext>
            </a:extLst>
          </p:cNvPr>
          <p:cNvSpPr/>
          <p:nvPr/>
        </p:nvSpPr>
        <p:spPr>
          <a:xfrm>
            <a:off x="6982274" y="1465010"/>
            <a:ext cx="970135" cy="56605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04BF2-BB76-7026-063F-F64DEC5CED97}"/>
              </a:ext>
            </a:extLst>
          </p:cNvPr>
          <p:cNvSpPr txBox="1"/>
          <p:nvPr/>
        </p:nvSpPr>
        <p:spPr>
          <a:xfrm>
            <a:off x="4807128" y="1808724"/>
            <a:ext cx="1410874" cy="73866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100x expansion of the e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beam:</a:t>
            </a:r>
          </a:p>
          <a:p>
            <a:pPr algn="l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= 1.5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3443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130B-2BF5-4FD3-8ADD-7FD6BDA9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70" y="203505"/>
            <a:ext cx="6375919" cy="590668"/>
          </a:xfrm>
        </p:spPr>
        <p:txBody>
          <a:bodyPr>
            <a:normAutofit/>
          </a:bodyPr>
          <a:lstStyle/>
          <a:p>
            <a:r>
              <a:rPr lang="en-DE"/>
              <a:t>Dielectronic </a:t>
            </a:r>
            <a:r>
              <a:rPr lang="en-DE" dirty="0"/>
              <a:t>Recombination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CD279-3B1B-4646-A1F8-862B3E5E5DBF}"/>
              </a:ext>
            </a:extLst>
          </p:cNvPr>
          <p:cNvGrpSpPr/>
          <p:nvPr/>
        </p:nvGrpSpPr>
        <p:grpSpPr>
          <a:xfrm>
            <a:off x="1464598" y="966769"/>
            <a:ext cx="6750884" cy="1887267"/>
            <a:chOff x="13942208" y="23481726"/>
            <a:chExt cx="13515975" cy="3778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0074E9-9FF0-49AF-80B8-B9276F1B2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42208" y="23555005"/>
              <a:ext cx="13515975" cy="37052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E5B422-0598-46B8-9B79-74748AEF870A}"/>
                </a:ext>
              </a:extLst>
            </p:cNvPr>
            <p:cNvSpPr/>
            <p:nvPr/>
          </p:nvSpPr>
          <p:spPr>
            <a:xfrm>
              <a:off x="24621215" y="23481726"/>
              <a:ext cx="2836967" cy="927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13F3D1-70DB-4442-A739-BABB72E9F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4" y="2783221"/>
            <a:ext cx="2791448" cy="2162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CEF1D-E431-4ED4-BDDF-B359E668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704" y="2749639"/>
            <a:ext cx="2963182" cy="2162629"/>
          </a:xfrm>
          <a:prstGeom prst="rect">
            <a:avLst/>
          </a:prstGeom>
        </p:spPr>
      </p:pic>
      <p:sp>
        <p:nvSpPr>
          <p:cNvPr id="9" name="Textfeld 34">
            <a:extLst>
              <a:ext uri="{FF2B5EF4-FFF2-40B4-BE49-F238E27FC236}">
                <a16:creationId xmlns:a16="http://schemas.microsoft.com/office/drawing/2014/main" id="{ACFCF191-418C-47B5-B30B-48365B1D2E09}"/>
              </a:ext>
            </a:extLst>
          </p:cNvPr>
          <p:cNvSpPr txBox="1"/>
          <p:nvPr/>
        </p:nvSpPr>
        <p:spPr bwMode="auto">
          <a:xfrm>
            <a:off x="7325541" y="2890637"/>
            <a:ext cx="118456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en-US" sz="1000" dirty="0"/>
              <a:t>E. Hanu, M. </a:t>
            </a:r>
            <a:r>
              <a:rPr lang="en-US" sz="1000" dirty="0" err="1"/>
              <a:t>Lestinsky</a:t>
            </a:r>
            <a:r>
              <a:rPr lang="en-US" sz="1000" dirty="0"/>
              <a:t>, et. al.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BBA7375-DBAB-4401-A061-9DC029D03746}"/>
              </a:ext>
            </a:extLst>
          </p:cNvPr>
          <p:cNvSpPr/>
          <p:nvPr/>
        </p:nvSpPr>
        <p:spPr>
          <a:xfrm>
            <a:off x="409420" y="3422783"/>
            <a:ext cx="1621380" cy="414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DE" sz="1050" b="0" i="1" u="none" strike="noStrike" dirty="0">
                <a:solidFill>
                  <a:schemeClr val="dk1"/>
                </a:solidFill>
                <a:uFillTx/>
                <a:latin typeface="Arial"/>
                <a:ea typeface="DejaVu Sans"/>
              </a:rPr>
              <a:t>S. Schippers et al</a:t>
            </a:r>
            <a:r>
              <a:rPr lang="en-DE" sz="1050" i="1" dirty="0">
                <a:solidFill>
                  <a:schemeClr val="dk1"/>
                </a:solidFill>
                <a:ea typeface="DejaVu Sans"/>
              </a:rPr>
              <a:t>. PRL 135, 113001 (2025)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7D981-0042-44CF-8EA1-366D23A974D0}"/>
              </a:ext>
            </a:extLst>
          </p:cNvPr>
          <p:cNvSpPr txBox="1"/>
          <p:nvPr/>
        </p:nvSpPr>
        <p:spPr>
          <a:xfrm>
            <a:off x="1524580" y="765890"/>
            <a:ext cx="1737976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DE" dirty="0" err="1"/>
              <a:t>U_cooler</a:t>
            </a:r>
            <a:r>
              <a:rPr lang="en-DE" dirty="0"/>
              <a:t> + </a:t>
            </a:r>
            <a:r>
              <a:rPr lang="en-DE" dirty="0" err="1"/>
              <a:t>U_ramp</a:t>
            </a:r>
            <a:r>
              <a:rPr lang="en-DE" dirty="0"/>
              <a:t> </a:t>
            </a:r>
            <a:endParaRPr lang="en-US" dirty="0"/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8457E0F5-43BD-EC7C-7EDE-054E16C8048D}"/>
              </a:ext>
            </a:extLst>
          </p:cNvPr>
          <p:cNvSpPr txBox="1"/>
          <p:nvPr/>
        </p:nvSpPr>
        <p:spPr>
          <a:xfrm>
            <a:off x="173380" y="1029738"/>
            <a:ext cx="1291217" cy="1131079"/>
          </a:xfrm>
          <a:prstGeom prst="rect">
            <a:avLst/>
          </a:prstGeom>
          <a:solidFill>
            <a:schemeClr val="bg1"/>
          </a:solidFill>
          <a:ln w="19050">
            <a:solidFill>
              <a:srgbClr val="0A2D6E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· Pb</a:t>
            </a:r>
            <a:r>
              <a:rPr lang="de-DE" b="1" baseline="30000" dirty="0"/>
              <a:t>78+</a:t>
            </a:r>
            <a:r>
              <a:rPr lang="de-DE" b="1" dirty="0"/>
              <a:t> </a:t>
            </a:r>
          </a:p>
          <a:p>
            <a:r>
              <a:rPr lang="de-DE" b="1" dirty="0"/>
              <a:t>  11 MeV/</a:t>
            </a:r>
            <a:r>
              <a:rPr lang="de-DE" b="1" dirty="0" err="1"/>
              <a:t>u</a:t>
            </a:r>
            <a:endParaRPr lang="de-DE" b="1" dirty="0"/>
          </a:p>
          <a:p>
            <a:r>
              <a:rPr lang="de-DE" b="1" dirty="0"/>
              <a:t>· Ne</a:t>
            </a:r>
            <a:r>
              <a:rPr lang="de-DE" b="1" baseline="30000" dirty="0"/>
              <a:t>3+</a:t>
            </a:r>
            <a:r>
              <a:rPr lang="de-DE" b="1" dirty="0"/>
              <a:t> O</a:t>
            </a:r>
            <a:r>
              <a:rPr lang="de-DE" b="1" baseline="30000" dirty="0"/>
              <a:t>2+</a:t>
            </a:r>
            <a:r>
              <a:rPr lang="de-DE" b="1" dirty="0"/>
              <a:t> </a:t>
            </a:r>
          </a:p>
          <a:p>
            <a:r>
              <a:rPr lang="de-DE" b="1" dirty="0"/>
              <a:t>   2 MeV/</a:t>
            </a:r>
            <a:r>
              <a:rPr lang="de-DE" b="1" dirty="0" err="1"/>
              <a:t>u</a:t>
            </a:r>
            <a:endParaRPr lang="de-DE" b="1" dirty="0"/>
          </a:p>
          <a:p>
            <a:r>
              <a:rPr lang="de-DE" b="1" dirty="0"/>
              <a:t>· 10</a:t>
            </a:r>
            <a:r>
              <a:rPr lang="de-DE" b="1" baseline="30000" dirty="0"/>
              <a:t>6</a:t>
            </a:r>
            <a:r>
              <a:rPr lang="de-DE" b="1" dirty="0"/>
              <a:t>-10</a:t>
            </a:r>
            <a:r>
              <a:rPr lang="de-DE" b="1" baseline="30000" dirty="0"/>
              <a:t>7</a:t>
            </a:r>
            <a:r>
              <a:rPr lang="de-DE" b="1" dirty="0"/>
              <a:t> </a:t>
            </a:r>
            <a:r>
              <a:rPr lang="de-DE" b="1" dirty="0" err="1"/>
              <a:t>ions</a:t>
            </a:r>
            <a:endParaRPr lang="de-DE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D78EE-A809-F5E3-CDA0-F933077A345A}"/>
              </a:ext>
            </a:extLst>
          </p:cNvPr>
          <p:cNvSpPr txBox="1"/>
          <p:nvPr/>
        </p:nvSpPr>
        <p:spPr>
          <a:xfrm>
            <a:off x="2883787" y="2852229"/>
            <a:ext cx="3220917" cy="21698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u="sng" dirty="0"/>
              <a:t>Highly charged ions (e.g. Pb</a:t>
            </a:r>
            <a:r>
              <a:rPr lang="en-US" u="sng" baseline="30000" dirty="0"/>
              <a:t>78+</a:t>
            </a:r>
            <a:r>
              <a:rPr lang="en-US" u="sng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few-e</a:t>
            </a:r>
            <a:r>
              <a:rPr lang="en-US" baseline="30000" dirty="0"/>
              <a:t>-</a:t>
            </a:r>
            <a:r>
              <a:rPr lang="en-US" dirty="0"/>
              <a:t> ions with a simple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ideal test cases for QED theory</a:t>
            </a:r>
          </a:p>
          <a:p>
            <a:endParaRPr lang="en-US" dirty="0"/>
          </a:p>
          <a:p>
            <a:pPr algn="r"/>
            <a:r>
              <a:rPr lang="en-US" u="sng" dirty="0"/>
              <a:t>Low charged ions (e.g. Ne</a:t>
            </a:r>
            <a:r>
              <a:rPr lang="en-US" u="sng" baseline="30000" dirty="0"/>
              <a:t>3+</a:t>
            </a:r>
            <a:r>
              <a:rPr lang="en-US" u="sng" dirty="0"/>
              <a:t>, O</a:t>
            </a:r>
            <a:r>
              <a:rPr lang="en-US" u="sng" baseline="30000" dirty="0"/>
              <a:t>2+</a:t>
            </a:r>
            <a:r>
              <a:rPr lang="en-US" u="sng" dirty="0"/>
              <a:t>):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dominant in astrophysical plasmas for the charge state population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DR rates are applied to estimate plasma densities and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9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405F7-A508-395A-303F-4571B166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9B09-6250-B333-C504-A701495B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70" y="203505"/>
            <a:ext cx="6375919" cy="590668"/>
          </a:xfrm>
        </p:spPr>
        <p:txBody>
          <a:bodyPr>
            <a:normAutofit/>
          </a:bodyPr>
          <a:lstStyle/>
          <a:p>
            <a:r>
              <a:rPr lang="de-DE" dirty="0"/>
              <a:t>X-Ray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</a:t>
            </a:r>
            <a:r>
              <a:rPr lang="de-DE" baseline="30000" dirty="0"/>
              <a:t>90+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212A5F-DEC2-8458-0845-8EBF68DFF670}"/>
              </a:ext>
            </a:extLst>
          </p:cNvPr>
          <p:cNvGrpSpPr/>
          <p:nvPr/>
        </p:nvGrpSpPr>
        <p:grpSpPr>
          <a:xfrm>
            <a:off x="1464598" y="966769"/>
            <a:ext cx="6750884" cy="1887267"/>
            <a:chOff x="13942208" y="23481726"/>
            <a:chExt cx="13515975" cy="3778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0C869B-E79D-15E2-02F0-F43BBAE12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42208" y="23555005"/>
              <a:ext cx="13515975" cy="37052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B87BBE-A6DF-B6D6-79EB-46ECD7B41A7C}"/>
                </a:ext>
              </a:extLst>
            </p:cNvPr>
            <p:cNvSpPr/>
            <p:nvPr/>
          </p:nvSpPr>
          <p:spPr>
            <a:xfrm>
              <a:off x="24621215" y="23481726"/>
              <a:ext cx="2836967" cy="927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feld 16">
            <a:extLst>
              <a:ext uri="{FF2B5EF4-FFF2-40B4-BE49-F238E27FC236}">
                <a16:creationId xmlns:a16="http://schemas.microsoft.com/office/drawing/2014/main" id="{45284A07-DBD8-2ACD-3CAC-5FE9294EDE5C}"/>
              </a:ext>
            </a:extLst>
          </p:cNvPr>
          <p:cNvSpPr txBox="1"/>
          <p:nvPr/>
        </p:nvSpPr>
        <p:spPr>
          <a:xfrm>
            <a:off x="8086587" y="1623838"/>
            <a:ext cx="97492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57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noProof="0" dirty="0"/>
              <a:t>U</a:t>
            </a:r>
            <a:r>
              <a:rPr lang="en-US" sz="1200" b="1" baseline="30000" noProof="0" dirty="0"/>
              <a:t>90+</a:t>
            </a:r>
            <a:r>
              <a:rPr lang="en-US" sz="1200" b="1" noProof="0" dirty="0"/>
              <a:t> ions</a:t>
            </a:r>
          </a:p>
          <a:p>
            <a:pPr algn="ctr"/>
            <a:r>
              <a:rPr lang="en-US" sz="1200" b="1" noProof="0" dirty="0"/>
              <a:t>stopped by particle detector</a:t>
            </a:r>
          </a:p>
        </p:txBody>
      </p:sp>
      <p:grpSp>
        <p:nvGrpSpPr>
          <p:cNvPr id="16" name="Gruppieren 5">
            <a:extLst>
              <a:ext uri="{FF2B5EF4-FFF2-40B4-BE49-F238E27FC236}">
                <a16:creationId xmlns:a16="http://schemas.microsoft.com/office/drawing/2014/main" id="{4D352D2A-B6B0-9BF3-84C7-78A48F90D194}"/>
              </a:ext>
            </a:extLst>
          </p:cNvPr>
          <p:cNvGrpSpPr/>
          <p:nvPr/>
        </p:nvGrpSpPr>
        <p:grpSpPr>
          <a:xfrm>
            <a:off x="5430787" y="2966764"/>
            <a:ext cx="1279392" cy="462156"/>
            <a:chOff x="4847525" y="5242053"/>
            <a:chExt cx="3312366" cy="1196529"/>
          </a:xfrm>
        </p:grpSpPr>
        <p:sp>
          <p:nvSpPr>
            <p:cNvPr id="22" name="Rechteck 4">
              <a:extLst>
                <a:ext uri="{FF2B5EF4-FFF2-40B4-BE49-F238E27FC236}">
                  <a16:creationId xmlns:a16="http://schemas.microsoft.com/office/drawing/2014/main" id="{E7F6F2B9-7E27-35E5-86CF-254E2FD38F56}"/>
                </a:ext>
              </a:extLst>
            </p:cNvPr>
            <p:cNvSpPr/>
            <p:nvPr/>
          </p:nvSpPr>
          <p:spPr bwMode="auto">
            <a:xfrm>
              <a:off x="4870849" y="5334564"/>
              <a:ext cx="2876970" cy="1104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feld 3">
              <a:extLst>
                <a:ext uri="{FF2B5EF4-FFF2-40B4-BE49-F238E27FC236}">
                  <a16:creationId xmlns:a16="http://schemas.microsoft.com/office/drawing/2014/main" id="{CB31F55E-7DCE-38EB-F105-D1E1292EBD7B}"/>
                </a:ext>
              </a:extLst>
            </p:cNvPr>
            <p:cNvSpPr txBox="1"/>
            <p:nvPr/>
          </p:nvSpPr>
          <p:spPr>
            <a:xfrm>
              <a:off x="4847525" y="5242053"/>
              <a:ext cx="3312366" cy="119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noProof="0" dirty="0"/>
                <a:t>Coincidence</a:t>
              </a:r>
            </a:p>
            <a:p>
              <a:r>
                <a:rPr lang="en-US" sz="1200" b="1" noProof="0" dirty="0"/>
                <a:t>condition</a:t>
              </a:r>
            </a:p>
          </p:txBody>
        </p:sp>
        <p:pic>
          <p:nvPicPr>
            <p:cNvPr id="24" name="Picture 4" descr="Free Icon | Stopwatch">
              <a:extLst>
                <a:ext uri="{FF2B5EF4-FFF2-40B4-BE49-F238E27FC236}">
                  <a16:creationId xmlns:a16="http://schemas.microsoft.com/office/drawing/2014/main" id="{9C392BC7-FAAE-3908-F166-0C5323E3D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226" y="5898030"/>
              <a:ext cx="494184" cy="49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Gerader Verbinder 22">
            <a:extLst>
              <a:ext uri="{FF2B5EF4-FFF2-40B4-BE49-F238E27FC236}">
                <a16:creationId xmlns:a16="http://schemas.microsoft.com/office/drawing/2014/main" id="{75D9D05D-704D-BD82-23F1-8B7449E5A510}"/>
              </a:ext>
            </a:extLst>
          </p:cNvPr>
          <p:cNvCxnSpPr>
            <a:cxnSpLocks/>
          </p:cNvCxnSpPr>
          <p:nvPr/>
        </p:nvCxnSpPr>
        <p:spPr>
          <a:xfrm>
            <a:off x="2384859" y="2490464"/>
            <a:ext cx="0" cy="631285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23">
            <a:extLst>
              <a:ext uri="{FF2B5EF4-FFF2-40B4-BE49-F238E27FC236}">
                <a16:creationId xmlns:a16="http://schemas.microsoft.com/office/drawing/2014/main" id="{1BF2533F-8177-CCDE-2E5A-6A419836291D}"/>
              </a:ext>
            </a:extLst>
          </p:cNvPr>
          <p:cNvCxnSpPr>
            <a:cxnSpLocks/>
          </p:cNvCxnSpPr>
          <p:nvPr/>
        </p:nvCxnSpPr>
        <p:spPr>
          <a:xfrm flipV="1">
            <a:off x="2384859" y="3096125"/>
            <a:ext cx="3045928" cy="27858"/>
          </a:xfrm>
          <a:prstGeom prst="lin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29">
            <a:extLst>
              <a:ext uri="{FF2B5EF4-FFF2-40B4-BE49-F238E27FC236}">
                <a16:creationId xmlns:a16="http://schemas.microsoft.com/office/drawing/2014/main" id="{AE5A1966-1E36-EEFC-44F2-2F2ACF442976}"/>
              </a:ext>
            </a:extLst>
          </p:cNvPr>
          <p:cNvCxnSpPr>
            <a:cxnSpLocks/>
          </p:cNvCxnSpPr>
          <p:nvPr/>
        </p:nvCxnSpPr>
        <p:spPr>
          <a:xfrm>
            <a:off x="6993910" y="2462502"/>
            <a:ext cx="0" cy="659247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30">
            <a:extLst>
              <a:ext uri="{FF2B5EF4-FFF2-40B4-BE49-F238E27FC236}">
                <a16:creationId xmlns:a16="http://schemas.microsoft.com/office/drawing/2014/main" id="{28582700-B7D6-416A-865D-B3B6D2A58DBC}"/>
              </a:ext>
            </a:extLst>
          </p:cNvPr>
          <p:cNvCxnSpPr>
            <a:cxnSpLocks/>
          </p:cNvCxnSpPr>
          <p:nvPr/>
        </p:nvCxnSpPr>
        <p:spPr>
          <a:xfrm flipH="1">
            <a:off x="6551018" y="3121749"/>
            <a:ext cx="442892" cy="0"/>
          </a:xfrm>
          <a:prstGeom prst="lin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3">
            <a:extLst>
              <a:ext uri="{FF2B5EF4-FFF2-40B4-BE49-F238E27FC236}">
                <a16:creationId xmlns:a16="http://schemas.microsoft.com/office/drawing/2014/main" id="{279C1498-F2C2-3232-76CD-5795585E52F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574047" y="2454835"/>
            <a:ext cx="1" cy="879193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36">
            <a:extLst>
              <a:ext uri="{FF2B5EF4-FFF2-40B4-BE49-F238E27FC236}">
                <a16:creationId xmlns:a16="http://schemas.microsoft.com/office/drawing/2014/main" id="{ECF766AC-6685-7619-52F4-2B89495E4A25}"/>
              </a:ext>
            </a:extLst>
          </p:cNvPr>
          <p:cNvCxnSpPr>
            <a:cxnSpLocks/>
          </p:cNvCxnSpPr>
          <p:nvPr/>
        </p:nvCxnSpPr>
        <p:spPr>
          <a:xfrm flipH="1">
            <a:off x="6551018" y="3334028"/>
            <a:ext cx="2023029" cy="0"/>
          </a:xfrm>
          <a:prstGeom prst="line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">
            <a:extLst>
              <a:ext uri="{FF2B5EF4-FFF2-40B4-BE49-F238E27FC236}">
                <a16:creationId xmlns:a16="http://schemas.microsoft.com/office/drawing/2014/main" id="{ECAB444C-1A9C-C692-FDDA-FE2FD1943FDF}"/>
              </a:ext>
            </a:extLst>
          </p:cNvPr>
          <p:cNvSpPr txBox="1"/>
          <p:nvPr/>
        </p:nvSpPr>
        <p:spPr>
          <a:xfrm>
            <a:off x="143456" y="1029738"/>
            <a:ext cx="1152684" cy="1131079"/>
          </a:xfrm>
          <a:prstGeom prst="rect">
            <a:avLst/>
          </a:prstGeom>
          <a:solidFill>
            <a:schemeClr val="bg1"/>
          </a:solidFill>
          <a:ln w="19050">
            <a:solidFill>
              <a:srgbClr val="0A2D6E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· U</a:t>
            </a:r>
            <a:r>
              <a:rPr lang="de-DE" b="1" baseline="30000" dirty="0"/>
              <a:t>91+</a:t>
            </a:r>
            <a:r>
              <a:rPr lang="de-DE" b="1" dirty="0"/>
              <a:t> beam</a:t>
            </a:r>
          </a:p>
          <a:p>
            <a:r>
              <a:rPr lang="de-DE" b="1" dirty="0"/>
              <a:t>  13 MeV/</a:t>
            </a:r>
            <a:r>
              <a:rPr lang="de-DE" b="1" dirty="0" err="1"/>
              <a:t>u</a:t>
            </a:r>
            <a:endParaRPr lang="de-DE" b="1" dirty="0"/>
          </a:p>
          <a:p>
            <a:r>
              <a:rPr lang="de-DE" b="1" dirty="0"/>
              <a:t>· Duty </a:t>
            </a:r>
            <a:r>
              <a:rPr lang="de-DE" b="1" dirty="0" err="1"/>
              <a:t>cycle</a:t>
            </a:r>
            <a:endParaRPr lang="de-DE" b="1" dirty="0"/>
          </a:p>
          <a:p>
            <a:r>
              <a:rPr lang="de-DE" b="1" dirty="0"/>
              <a:t>  40 sec.</a:t>
            </a:r>
          </a:p>
          <a:p>
            <a:r>
              <a:rPr lang="de-DE" b="1" dirty="0"/>
              <a:t>· 5∙10</a:t>
            </a:r>
            <a:r>
              <a:rPr lang="de-DE" b="1" baseline="30000" dirty="0"/>
              <a:t>6</a:t>
            </a:r>
            <a:r>
              <a:rPr lang="de-DE" b="1" dirty="0"/>
              <a:t> </a:t>
            </a:r>
            <a:r>
              <a:rPr lang="de-DE" b="1" dirty="0" err="1"/>
              <a:t>ions</a:t>
            </a:r>
            <a:endParaRPr lang="de-DE" b="1" dirty="0"/>
          </a:p>
        </p:txBody>
      </p:sp>
      <p:sp>
        <p:nvSpPr>
          <p:cNvPr id="31" name="Textfeld 12">
            <a:extLst>
              <a:ext uri="{FF2B5EF4-FFF2-40B4-BE49-F238E27FC236}">
                <a16:creationId xmlns:a16="http://schemas.microsoft.com/office/drawing/2014/main" id="{4718A230-9464-875B-4673-67C73ADC3191}"/>
              </a:ext>
            </a:extLst>
          </p:cNvPr>
          <p:cNvSpPr txBox="1"/>
          <p:nvPr/>
        </p:nvSpPr>
        <p:spPr>
          <a:xfrm>
            <a:off x="1539310" y="2209470"/>
            <a:ext cx="746258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maXs</a:t>
            </a:r>
            <a:endParaRPr lang="de-DE" b="1" dirty="0"/>
          </a:p>
          <a:p>
            <a:pPr algn="ctr"/>
            <a:r>
              <a:rPr lang="de-DE" b="1" dirty="0"/>
              <a:t>180°</a:t>
            </a:r>
          </a:p>
        </p:txBody>
      </p:sp>
      <p:sp>
        <p:nvSpPr>
          <p:cNvPr id="32" name="Textfeld 14">
            <a:extLst>
              <a:ext uri="{FF2B5EF4-FFF2-40B4-BE49-F238E27FC236}">
                <a16:creationId xmlns:a16="http://schemas.microsoft.com/office/drawing/2014/main" id="{07048C81-3D36-EA6C-CB67-3E43ADDE4AF5}"/>
              </a:ext>
            </a:extLst>
          </p:cNvPr>
          <p:cNvSpPr txBox="1"/>
          <p:nvPr/>
        </p:nvSpPr>
        <p:spPr>
          <a:xfrm>
            <a:off x="7103485" y="2208587"/>
            <a:ext cx="740131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maXs</a:t>
            </a:r>
            <a:endParaRPr lang="de-DE" b="1" dirty="0"/>
          </a:p>
          <a:p>
            <a:pPr algn="ctr"/>
            <a:r>
              <a:rPr lang="de-DE" b="1" dirty="0"/>
              <a:t>0°</a:t>
            </a:r>
          </a:p>
        </p:txBody>
      </p:sp>
      <p:sp>
        <p:nvSpPr>
          <p:cNvPr id="33" name="Textfeld 15">
            <a:extLst>
              <a:ext uri="{FF2B5EF4-FFF2-40B4-BE49-F238E27FC236}">
                <a16:creationId xmlns:a16="http://schemas.microsoft.com/office/drawing/2014/main" id="{3DD59A6D-4A74-EC89-DA8F-B7F4C9FB03BA}"/>
              </a:ext>
            </a:extLst>
          </p:cNvPr>
          <p:cNvSpPr txBox="1"/>
          <p:nvPr/>
        </p:nvSpPr>
        <p:spPr>
          <a:xfrm>
            <a:off x="1805746" y="1116007"/>
            <a:ext cx="875205" cy="507831"/>
          </a:xfrm>
          <a:prstGeom prst="rect">
            <a:avLst/>
          </a:prstGeom>
          <a:solidFill>
            <a:schemeClr val="bg1"/>
          </a:solidFill>
          <a:ln w="19050">
            <a:solidFill>
              <a:srgbClr val="1E9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</a:t>
            </a:r>
            <a:r>
              <a:rPr lang="de-DE" sz="2000" b="1" baseline="30000" dirty="0"/>
              <a:t>-</a:t>
            </a:r>
            <a:r>
              <a:rPr lang="de-DE" b="1" dirty="0"/>
              <a:t> beam</a:t>
            </a:r>
          </a:p>
          <a:p>
            <a:pPr algn="ctr"/>
            <a:r>
              <a:rPr lang="de-DE" b="1" dirty="0"/>
              <a:t>30 mA</a:t>
            </a:r>
          </a:p>
        </p:txBody>
      </p:sp>
      <p:sp>
        <p:nvSpPr>
          <p:cNvPr id="34" name="Textfeld 17">
            <a:extLst>
              <a:ext uri="{FF2B5EF4-FFF2-40B4-BE49-F238E27FC236}">
                <a16:creationId xmlns:a16="http://schemas.microsoft.com/office/drawing/2014/main" id="{856A490A-DDFD-33D8-AC92-0077888FD412}"/>
              </a:ext>
            </a:extLst>
          </p:cNvPr>
          <p:cNvSpPr txBox="1"/>
          <p:nvPr/>
        </p:nvSpPr>
        <p:spPr>
          <a:xfrm>
            <a:off x="3418786" y="2438342"/>
            <a:ext cx="2551481" cy="507831"/>
          </a:xfrm>
          <a:prstGeom prst="rect">
            <a:avLst/>
          </a:prstGeom>
          <a:solidFill>
            <a:schemeClr val="bg1"/>
          </a:solidFill>
          <a:ln w="19050">
            <a:solidFill>
              <a:srgbClr val="C7158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Radiative recombination followed by photon emission</a:t>
            </a:r>
          </a:p>
        </p:txBody>
      </p:sp>
      <p:sp>
        <p:nvSpPr>
          <p:cNvPr id="36" name="Textfeld 42">
            <a:extLst>
              <a:ext uri="{FF2B5EF4-FFF2-40B4-BE49-F238E27FC236}">
                <a16:creationId xmlns:a16="http://schemas.microsoft.com/office/drawing/2014/main" id="{6A1B625D-8424-89B5-6D8E-0AA7C7868E2A}"/>
              </a:ext>
            </a:extLst>
          </p:cNvPr>
          <p:cNvSpPr txBox="1"/>
          <p:nvPr/>
        </p:nvSpPr>
        <p:spPr>
          <a:xfrm>
            <a:off x="7692401" y="1036264"/>
            <a:ext cx="946094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0057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U</a:t>
            </a:r>
            <a:r>
              <a:rPr lang="de-DE" b="1" baseline="30000" dirty="0"/>
              <a:t>91+</a:t>
            </a:r>
            <a:r>
              <a:rPr lang="de-DE" b="1" dirty="0"/>
              <a:t> </a:t>
            </a:r>
            <a:r>
              <a:rPr lang="de-DE" b="1" dirty="0" err="1"/>
              <a:t>ions</a:t>
            </a:r>
            <a:endParaRPr lang="de-DE" b="1" dirty="0"/>
          </a:p>
        </p:txBody>
      </p:sp>
      <p:sp>
        <p:nvSpPr>
          <p:cNvPr id="49" name="Textfeld 35">
            <a:extLst>
              <a:ext uri="{FF2B5EF4-FFF2-40B4-BE49-F238E27FC236}">
                <a16:creationId xmlns:a16="http://schemas.microsoft.com/office/drawing/2014/main" id="{95C164D8-CD98-5EF2-0513-2DF3FCD815C6}"/>
              </a:ext>
            </a:extLst>
          </p:cNvPr>
          <p:cNvSpPr txBox="1"/>
          <p:nvPr/>
        </p:nvSpPr>
        <p:spPr>
          <a:xfrm>
            <a:off x="5175061" y="3526385"/>
            <a:ext cx="38864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(!) identification of K</a:t>
            </a:r>
            <a:r>
              <a:rPr lang="en-US" sz="1400" noProof="0">
                <a:solidFill>
                  <a:srgbClr val="002060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sz="1400" noProof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in a high-Z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energies in agreement with bound-state QED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Uncertainty dominated by counting statistics</a:t>
            </a:r>
          </a:p>
        </p:txBody>
      </p:sp>
      <p:pic>
        <p:nvPicPr>
          <p:cNvPr id="50" name="Grafik 3">
            <a:extLst>
              <a:ext uri="{FF2B5EF4-FFF2-40B4-BE49-F238E27FC236}">
                <a16:creationId xmlns:a16="http://schemas.microsoft.com/office/drawing/2014/main" id="{A3E7D923-4224-568A-9B3F-B9D6C9C86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153817" y="3216120"/>
            <a:ext cx="2707850" cy="1706705"/>
          </a:xfrm>
          <a:prstGeom prst="rect">
            <a:avLst/>
          </a:prstGeom>
          <a:ln w="0">
            <a:noFill/>
          </a:ln>
        </p:spPr>
      </p:pic>
      <p:pic>
        <p:nvPicPr>
          <p:cNvPr id="51" name="Grafik 34">
            <a:extLst>
              <a:ext uri="{FF2B5EF4-FFF2-40B4-BE49-F238E27FC236}">
                <a16:creationId xmlns:a16="http://schemas.microsoft.com/office/drawing/2014/main" id="{D229FC4C-BD85-B19C-B840-02D4E852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5" y="3113545"/>
            <a:ext cx="2058880" cy="166948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5ADA81-D7C3-1F72-76D2-922EF4F99B64}"/>
              </a:ext>
            </a:extLst>
          </p:cNvPr>
          <p:cNvCxnSpPr>
            <a:cxnSpLocks/>
          </p:cNvCxnSpPr>
          <p:nvPr/>
        </p:nvCxnSpPr>
        <p:spPr>
          <a:xfrm>
            <a:off x="2523744" y="2438342"/>
            <a:ext cx="4311321" cy="3354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7EC4F6-C559-C66D-0F57-2A6B68AE998C}"/>
              </a:ext>
            </a:extLst>
          </p:cNvPr>
          <p:cNvSpPr/>
          <p:nvPr/>
        </p:nvSpPr>
        <p:spPr>
          <a:xfrm>
            <a:off x="943112" y="4704249"/>
            <a:ext cx="1927629" cy="2524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050" b="0" i="1" u="none" strike="noStrike" dirty="0">
                <a:solidFill>
                  <a:schemeClr val="dk1"/>
                </a:solidFill>
                <a:uFillTx/>
                <a:latin typeface="Arial"/>
                <a:ea typeface="DejaVu Sans"/>
              </a:rPr>
              <a:t>G. Weber, T. </a:t>
            </a:r>
            <a:r>
              <a:rPr lang="de-DE" sz="1050" b="0" i="1" u="none" strike="noStrike" dirty="0" err="1">
                <a:solidFill>
                  <a:schemeClr val="dk1"/>
                </a:solidFill>
                <a:uFillTx/>
                <a:latin typeface="Arial"/>
                <a:ea typeface="DejaVu Sans"/>
              </a:rPr>
              <a:t>Stöhlker</a:t>
            </a:r>
            <a:r>
              <a:rPr lang="de-DE" sz="1050" b="0" i="1" u="none" strike="noStrike" dirty="0">
                <a:solidFill>
                  <a:schemeClr val="dk1"/>
                </a:solidFill>
                <a:uFillTx/>
                <a:latin typeface="Arial"/>
                <a:ea typeface="DejaVu Sans"/>
              </a:rPr>
              <a:t>, et al.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911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8E69-23D0-F734-8E4C-A8405726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YR09: nuclear astrophysics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56FF9B61-4BEE-2DF6-3743-1F0949F8D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3" y="1088017"/>
            <a:ext cx="3202973" cy="2033663"/>
          </a:xfrm>
        </p:spPr>
        <p:txBody>
          <a:bodyPr>
            <a:normAutofit/>
          </a:bodyPr>
          <a:lstStyle/>
          <a:p>
            <a:r>
              <a:rPr lang="en-US" sz="1600" noProof="0" dirty="0"/>
              <a:t>extensive user </a:t>
            </a:r>
            <a:r>
              <a:rPr lang="en-US" sz="1600" noProof="0" dirty="0" err="1"/>
              <a:t>acitvity</a:t>
            </a:r>
            <a:r>
              <a:rPr lang="en-US" sz="1600" noProof="0" dirty="0"/>
              <a:t> : installation of detectors and targets with support of local expert groups </a:t>
            </a:r>
          </a:p>
          <a:p>
            <a:r>
              <a:rPr lang="en-US" sz="1600" noProof="0" dirty="0"/>
              <a:t>section is now ready for the upcoming user run(s)</a:t>
            </a:r>
          </a:p>
        </p:txBody>
      </p:sp>
      <p:grpSp>
        <p:nvGrpSpPr>
          <p:cNvPr id="7" name="Gruppieren 12">
            <a:extLst>
              <a:ext uri="{FF2B5EF4-FFF2-40B4-BE49-F238E27FC236}">
                <a16:creationId xmlns:a16="http://schemas.microsoft.com/office/drawing/2014/main" id="{2B83BDEF-761E-9AA5-5C8B-CE2BAA371C17}"/>
              </a:ext>
            </a:extLst>
          </p:cNvPr>
          <p:cNvGrpSpPr/>
          <p:nvPr/>
        </p:nvGrpSpPr>
        <p:grpSpPr>
          <a:xfrm>
            <a:off x="3524553" y="1088017"/>
            <a:ext cx="5246270" cy="3740154"/>
            <a:chOff x="978078" y="0"/>
            <a:chExt cx="7214728" cy="514350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AB9EC72-9E5D-2A37-2B50-0AA93CB52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978078" y="0"/>
              <a:ext cx="7214728" cy="5143500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B4694C3-E7D6-9401-52DF-28015BE7BE2E}"/>
                </a:ext>
              </a:extLst>
            </p:cNvPr>
            <p:cNvSpPr txBox="1"/>
            <p:nvPr/>
          </p:nvSpPr>
          <p:spPr bwMode="auto">
            <a:xfrm>
              <a:off x="6899574" y="4861183"/>
              <a:ext cx="1126923" cy="25395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>
                <a:defRPr/>
              </a:pPr>
              <a:r>
                <a:rPr lang="en-US" sz="600" i="1" dirty="0">
                  <a:solidFill>
                    <a:schemeClr val="bg1"/>
                  </a:solidFill>
                </a:rPr>
                <a:t>Photo: C. Brandau</a:t>
              </a:r>
              <a:endParaRPr lang="de-DE" sz="600" i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7">
              <a:extLst>
                <a:ext uri="{FF2B5EF4-FFF2-40B4-BE49-F238E27FC236}">
                  <a16:creationId xmlns:a16="http://schemas.microsoft.com/office/drawing/2014/main" id="{7B6D6B13-76DB-9581-7E69-D4CFEE2798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5167" y="1574506"/>
              <a:ext cx="6077311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9E6CEAF-D2D4-6FAE-F9AE-767AAA5CB256}"/>
                </a:ext>
              </a:extLst>
            </p:cNvPr>
            <p:cNvSpPr/>
            <p:nvPr/>
          </p:nvSpPr>
          <p:spPr bwMode="auto">
            <a:xfrm>
              <a:off x="2024754" y="823647"/>
              <a:ext cx="1935480" cy="3642360"/>
            </a:xfrm>
            <a:prstGeom prst="roundRect">
              <a:avLst>
                <a:gd name="adj" fmla="val 9529"/>
              </a:avLst>
            </a:prstGeom>
            <a:noFill/>
            <a:ln w="571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/>
                <a:t>Electron target</a:t>
              </a:r>
              <a:endParaRPr lang="de-DE" dirty="0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0B2B88F7-D1F1-28D2-8BBB-25AE75B7FC81}"/>
                </a:ext>
              </a:extLst>
            </p:cNvPr>
            <p:cNvSpPr/>
            <p:nvPr/>
          </p:nvSpPr>
          <p:spPr bwMode="auto">
            <a:xfrm>
              <a:off x="4091095" y="823647"/>
              <a:ext cx="1111351" cy="364236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err="1"/>
                <a:t>Gasjet</a:t>
              </a:r>
              <a:r>
                <a:rPr lang="en-US" dirty="0"/>
                <a:t> target</a:t>
              </a:r>
              <a:endParaRPr lang="de-DE" dirty="0"/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D9221F95-44E6-DD59-1C56-A8196051FE7C}"/>
                </a:ext>
              </a:extLst>
            </p:cNvPr>
            <p:cNvSpPr/>
            <p:nvPr/>
          </p:nvSpPr>
          <p:spPr bwMode="auto">
            <a:xfrm>
              <a:off x="5344756" y="823647"/>
              <a:ext cx="1857344" cy="3642360"/>
            </a:xfrm>
            <a:prstGeom prst="roundRect">
              <a:avLst>
                <a:gd name="adj" fmla="val 7812"/>
              </a:avLst>
            </a:prstGeom>
            <a:noFill/>
            <a:ln w="571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/>
            </a:p>
            <a:p>
              <a:pPr algn="ctr">
                <a:defRPr/>
              </a:pPr>
              <a:endParaRPr lang="en-US"/>
            </a:p>
            <a:p>
              <a:pPr algn="ctr">
                <a:defRPr/>
              </a:pPr>
              <a:endParaRPr lang="en-US"/>
            </a:p>
            <a:p>
              <a:pPr algn="ctr">
                <a:defRPr/>
              </a:pPr>
              <a:endParaRPr lang="en-US"/>
            </a:p>
            <a:p>
              <a:pPr algn="ctr">
                <a:defRPr/>
              </a:pPr>
              <a:endParaRPr lang="en-US"/>
            </a:p>
            <a:p>
              <a:pPr algn="ctr">
                <a:defRPr/>
              </a:pPr>
              <a:r>
                <a:rPr lang="en-US"/>
                <a:t>CARME</a:t>
              </a:r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098EE92C-DFBF-8DBF-CFDB-DEEDF3B68E11}"/>
              </a:ext>
            </a:extLst>
          </p:cNvPr>
          <p:cNvSpPr txBox="1"/>
          <p:nvPr/>
        </p:nvSpPr>
        <p:spPr>
          <a:xfrm rot="16200000">
            <a:off x="7437037" y="2697092"/>
            <a:ext cx="307007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i="1" dirty="0" err="1"/>
              <a:t>coordination</a:t>
            </a:r>
            <a:r>
              <a:rPr lang="de-DE" sz="1200" i="1" dirty="0"/>
              <a:t> </a:t>
            </a:r>
            <a:r>
              <a:rPr lang="de-DE" sz="1200" i="1" dirty="0" err="1"/>
              <a:t>of</a:t>
            </a:r>
            <a:r>
              <a:rPr lang="de-DE" sz="1200" i="1" dirty="0"/>
              <a:t> </a:t>
            </a:r>
            <a:r>
              <a:rPr lang="de-DE" sz="1200" i="1" dirty="0" err="1"/>
              <a:t>user</a:t>
            </a:r>
            <a:r>
              <a:rPr lang="de-DE" sz="1200" i="1" dirty="0"/>
              <a:t> </a:t>
            </a:r>
            <a:r>
              <a:rPr lang="de-DE" sz="1200" i="1" dirty="0" err="1"/>
              <a:t>activites</a:t>
            </a:r>
            <a:r>
              <a:rPr lang="de-DE" sz="1200" i="1" dirty="0"/>
              <a:t>: M. </a:t>
            </a:r>
            <a:r>
              <a:rPr lang="de-DE" sz="1200" i="1" dirty="0" err="1"/>
              <a:t>Lestinsky</a:t>
            </a:r>
            <a:endParaRPr lang="en-US" sz="12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91EDC-5AD4-A322-7A46-1AD036464FFB}"/>
              </a:ext>
            </a:extLst>
          </p:cNvPr>
          <p:cNvSpPr txBox="1"/>
          <p:nvPr/>
        </p:nvSpPr>
        <p:spPr>
          <a:xfrm>
            <a:off x="373177" y="3121680"/>
            <a:ext cx="2923271" cy="159353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>
                <a:latin typeface="Open Sans" pitchFamily="34"/>
              </a:defRPr>
            </a:pPr>
            <a:r>
              <a:rPr lang="en-US" sz="1600" b="0" i="0" u="none" strike="noStrike" kern="1200" cap="none" noProof="0" dirty="0" err="1">
                <a:ln>
                  <a:noFill/>
                </a:ln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Gasjet</a:t>
            </a:r>
            <a:r>
              <a:rPr lang="en-US" sz="1600" b="0" i="0" u="none" strike="noStrike" kern="1200" cap="none" noProof="0" dirty="0">
                <a:ln>
                  <a:noFill/>
                </a:ln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target area densities:</a:t>
            </a:r>
            <a:br>
              <a:rPr lang="en-US" sz="1600" b="0" i="0" u="none" strike="noStrike" kern="1200" cap="none" noProof="0" dirty="0">
                <a:ln>
                  <a:noFill/>
                </a:ln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</a:br>
            <a:r>
              <a:rPr lang="en-US" sz="1600" b="0" i="0" u="none" strike="noStrike" kern="1200" cap="none" noProof="0" dirty="0">
                <a:ln>
                  <a:noFill/>
                </a:ln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Helium: 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6 </a:t>
            </a:r>
            <a:r>
              <a:rPr lang="en-US" sz="1600" b="1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.</a:t>
            </a:r>
            <a:r>
              <a:rPr lang="en-US" sz="1600" b="0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10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11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cm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-2</a:t>
            </a:r>
            <a:b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</a:b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Hydrogen: 	2 </a:t>
            </a:r>
            <a:r>
              <a:rPr lang="en-US" sz="1600" b="1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.</a:t>
            </a:r>
            <a:r>
              <a:rPr lang="en-US" sz="1600" b="0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 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10</a:t>
            </a:r>
            <a:r>
              <a:rPr lang="en-US" sz="1600" b="0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14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cm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-2</a:t>
            </a:r>
            <a:b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</a:b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Nitrogen: 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6 </a:t>
            </a:r>
            <a:r>
              <a:rPr lang="en-US" sz="1600" b="1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.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10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11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cm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-2</a:t>
            </a:r>
            <a:b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</a:b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Krypton: 	2 </a:t>
            </a:r>
            <a:r>
              <a:rPr lang="en-US" sz="1600" b="1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.</a:t>
            </a:r>
            <a:r>
              <a:rPr lang="en-US" sz="1600" b="0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 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10</a:t>
            </a:r>
            <a:r>
              <a:rPr lang="en-US" sz="1600" b="0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12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cm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-2</a:t>
            </a:r>
            <a:b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</a:b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Droid Sans Fallback" pitchFamily="2"/>
                <a:cs typeface="Calibri" panose="020F0502020204030204" pitchFamily="34" charset="0"/>
              </a:rPr>
              <a:t>Xenon: 		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6 </a:t>
            </a:r>
            <a:r>
              <a:rPr lang="en-US" sz="1600" b="1" i="0" u="none" strike="noStrike" kern="1200" cap="none" spc="0" baseline="33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.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10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12</a:t>
            </a:r>
            <a:r>
              <a:rPr lang="en-US" sz="1600" b="0" i="0" u="none" strike="noStrike" kern="1200" cap="none" spc="0" baseline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 cm</a:t>
            </a:r>
            <a:r>
              <a:rPr lang="en-US" sz="1600" b="0" i="0" u="none" strike="noStrike" kern="1200" cap="none" spc="0" baseline="3000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Noto Sans" pitchFamily="2"/>
                <a:cs typeface="Calibri" panose="020F0502020204030204" pitchFamily="34" charset="0"/>
              </a:rPr>
              <a:t>-2 </a:t>
            </a:r>
            <a:endParaRPr lang="en-US" sz="1600" b="1" i="0" u="none" strike="noStrike" kern="1200" cap="none" spc="0" baseline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ea typeface="Noto Sans" pitchFamily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35451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gsi-folienmaster_2018</Template>
  <TotalTime>4045</TotalTime>
  <Words>1461</Words>
  <Application>Microsoft Macintosh PowerPoint</Application>
  <PresentationFormat>On-screen Show (16:9)</PresentationFormat>
  <Paragraphs>258</Paragraphs>
  <Slides>17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DejaVu Sans</vt:lpstr>
      <vt:lpstr>Symbol</vt:lpstr>
      <vt:lpstr>Wingdings</vt:lpstr>
      <vt:lpstr>gsi-folienmaster_2018</vt:lpstr>
      <vt:lpstr>CRYRING@ESR Facility for Low-Energy Ion Beams</vt:lpstr>
      <vt:lpstr>What is an ion at low energy?</vt:lpstr>
      <vt:lpstr>Slow, Heavy, Highly-Charged Ions @ GSI/FAIR</vt:lpstr>
      <vt:lpstr>CRYRING@ESR and local injector</vt:lpstr>
      <vt:lpstr>Section YR03: Electron Cooler</vt:lpstr>
      <vt:lpstr>Cooling limit and dielectronic recombination</vt:lpstr>
      <vt:lpstr>Dielectronic Recombination</vt:lpstr>
      <vt:lpstr>X-Ray Spectroscopy of U90+</vt:lpstr>
      <vt:lpstr>Section YR09: nuclear astrophysics</vt:lpstr>
      <vt:lpstr>Gas Target &amp; CARME spectrometer</vt:lpstr>
      <vt:lpstr>Section YR07: Laser Spectroscopy &amp; Extraction</vt:lpstr>
      <vt:lpstr>Beamtime Schedule 2025</vt:lpstr>
      <vt:lpstr>What if we need even lower energies?</vt:lpstr>
      <vt:lpstr>HITRAP: a linear decelerator</vt:lpstr>
      <vt:lpstr>Experiments with ions at rest</vt:lpstr>
      <vt:lpstr>Summary</vt:lpstr>
      <vt:lpstr>Low-energy beam diagnostics: IPM &amp; Schottky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Andelkovic, Zoran Dr.</dc:creator>
  <cp:lastModifiedBy>Zoran Andelkovic</cp:lastModifiedBy>
  <cp:revision>794</cp:revision>
  <cp:lastPrinted>2018-09-20T11:47:47Z</cp:lastPrinted>
  <dcterms:created xsi:type="dcterms:W3CDTF">2018-09-13T08:53:31Z</dcterms:created>
  <dcterms:modified xsi:type="dcterms:W3CDTF">2025-09-18T07:11:49Z</dcterms:modified>
</cp:coreProperties>
</file>