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323" r:id="rId4"/>
    <p:sldId id="327" r:id="rId5"/>
    <p:sldId id="326" r:id="rId6"/>
    <p:sldId id="325" r:id="rId7"/>
    <p:sldId id="324" r:id="rId8"/>
    <p:sldId id="263" r:id="rId9"/>
    <p:sldId id="267" r:id="rId10"/>
    <p:sldId id="274" r:id="rId11"/>
    <p:sldId id="328" r:id="rId12"/>
    <p:sldId id="279" r:id="rId13"/>
    <p:sldId id="282" r:id="rId14"/>
    <p:sldId id="284" r:id="rId15"/>
    <p:sldId id="292" r:id="rId16"/>
    <p:sldId id="322" r:id="rId17"/>
    <p:sldId id="277" r:id="rId18"/>
    <p:sldId id="301" r:id="rId19"/>
    <p:sldId id="300" r:id="rId20"/>
    <p:sldId id="278" r:id="rId21"/>
    <p:sldId id="302" r:id="rId22"/>
    <p:sldId id="314" r:id="rId23"/>
    <p:sldId id="315" r:id="rId24"/>
    <p:sldId id="303" r:id="rId25"/>
    <p:sldId id="329" r:id="rId26"/>
    <p:sldId id="317" r:id="rId27"/>
    <p:sldId id="304" r:id="rId28"/>
    <p:sldId id="318" r:id="rId29"/>
    <p:sldId id="297" r:id="rId30"/>
    <p:sldId id="306" r:id="rId31"/>
    <p:sldId id="307" r:id="rId32"/>
    <p:sldId id="305" r:id="rId33"/>
    <p:sldId id="308" r:id="rId34"/>
    <p:sldId id="309" r:id="rId35"/>
    <p:sldId id="310" r:id="rId36"/>
    <p:sldId id="275" r:id="rId37"/>
    <p:sldId id="313" r:id="rId38"/>
    <p:sldId id="312" r:id="rId39"/>
    <p:sldId id="290" r:id="rId40"/>
    <p:sldId id="294" r:id="rId41"/>
    <p:sldId id="319" r:id="rId42"/>
    <p:sldId id="298" r:id="rId43"/>
    <p:sldId id="311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00"/>
    <a:srgbClr val="261F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9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248B-E4F9-44C4-86EB-E90623466F26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21847-1997-4C08-939C-DBE727698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6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23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86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13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92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8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68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7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14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9FF0-1937-4317-9043-E5B126345054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8495-67BD-445C-8C5B-E6939B52A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-10160" y="5504741"/>
            <a:ext cx="12192000" cy="134408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7506"/>
            <a:ext cx="11998960" cy="370545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08910" y="3875361"/>
            <a:ext cx="11983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9900"/>
                </a:solidFill>
              </a:rPr>
              <a:t>Results on the CROSSTEST@LNL experiment for NArCoS: </a:t>
            </a:r>
          </a:p>
          <a:p>
            <a:r>
              <a:rPr lang="en-US" sz="4000" dirty="0" smtClean="0">
                <a:solidFill>
                  <a:srgbClr val="FF9900"/>
                </a:solidFill>
              </a:rPr>
              <a:t>the Cross-talk problem</a:t>
            </a:r>
            <a:endParaRPr lang="it-IT" sz="4000" dirty="0">
              <a:solidFill>
                <a:srgbClr val="FF99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9" y="311100"/>
            <a:ext cx="6959624" cy="103016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44877" y="5603376"/>
            <a:ext cx="283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261F4D"/>
                </a:solidFill>
              </a:rPr>
              <a:t>Brunilde Gnoffo</a:t>
            </a:r>
            <a:endParaRPr lang="it-IT" sz="3200" dirty="0">
              <a:solidFill>
                <a:srgbClr val="261F4D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55" y="5824496"/>
            <a:ext cx="2333124" cy="109034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779" y="6075049"/>
            <a:ext cx="855573" cy="5540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320" y="6346091"/>
            <a:ext cx="1302790" cy="493583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4" name="Rettangolo 3"/>
          <p:cNvSpPr/>
          <p:nvPr/>
        </p:nvSpPr>
        <p:spPr>
          <a:xfrm>
            <a:off x="300350" y="731520"/>
            <a:ext cx="3133730" cy="609749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21-26 </a:t>
            </a:r>
            <a:r>
              <a:rPr lang="it-IT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</a:t>
            </a:r>
            <a:r>
              <a:rPr lang="it-IT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2025</a:t>
            </a:r>
          </a:p>
          <a:p>
            <a:pPr algn="just"/>
            <a:r>
              <a:rPr lang="it-IT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Caen</a:t>
            </a:r>
            <a:endParaRPr lang="it-IT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80" y="4951738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16296" y="78882"/>
            <a:ext cx="442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err="1" smtClean="0">
                <a:solidFill>
                  <a:srgbClr val="FF9900"/>
                </a:solidFill>
              </a:rPr>
              <a:t>NArcoS</a:t>
            </a:r>
            <a:r>
              <a:rPr lang="en-GB" sz="2800" dirty="0" smtClean="0">
                <a:solidFill>
                  <a:srgbClr val="FF9900"/>
                </a:solidFill>
              </a:rPr>
              <a:t>: </a:t>
            </a:r>
            <a:r>
              <a:rPr lang="en-GB" sz="2800" dirty="0" err="1" smtClean="0">
                <a:solidFill>
                  <a:srgbClr val="FF9900"/>
                </a:solidFill>
              </a:rPr>
              <a:t>SiPM</a:t>
            </a:r>
            <a:r>
              <a:rPr lang="en-GB" sz="2800" dirty="0" smtClean="0">
                <a:solidFill>
                  <a:srgbClr val="FF9900"/>
                </a:solidFill>
              </a:rPr>
              <a:t> and mechanics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11" name="FIG1.png" descr="FIG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698" y="981960"/>
            <a:ext cx="3125598" cy="261699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tangolo 12"/>
          <p:cNvSpPr/>
          <p:nvPr/>
        </p:nvSpPr>
        <p:spPr>
          <a:xfrm>
            <a:off x="156942" y="3785114"/>
            <a:ext cx="404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5875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Each elementary cell of EJ276G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or EJ276 (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3x3x3 cm3)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is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read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with a matrix of 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25 </a:t>
            </a:r>
            <a:r>
              <a:rPr lang="en-US" sz="2000" dirty="0" err="1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(6x6 mm2) of 30 𝜇m of thickness (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≈ 40k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microcells). The </a:t>
            </a:r>
            <a:r>
              <a:rPr lang="en-US" sz="2000" dirty="0" err="1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matrix is coupled with the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plastic and provided of its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PAC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and bias/temperature compensation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circuit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87" y="2069451"/>
            <a:ext cx="3324295" cy="2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80" y="4951738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16296" y="78882"/>
            <a:ext cx="442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err="1" smtClean="0">
                <a:solidFill>
                  <a:srgbClr val="FF9900"/>
                </a:solidFill>
              </a:rPr>
              <a:t>NArcoS</a:t>
            </a:r>
            <a:r>
              <a:rPr lang="en-GB" sz="2800" dirty="0" smtClean="0">
                <a:solidFill>
                  <a:srgbClr val="FF9900"/>
                </a:solidFill>
              </a:rPr>
              <a:t>: </a:t>
            </a:r>
            <a:r>
              <a:rPr lang="en-GB" sz="2800" dirty="0" err="1" smtClean="0">
                <a:solidFill>
                  <a:srgbClr val="FF9900"/>
                </a:solidFill>
              </a:rPr>
              <a:t>SiPM</a:t>
            </a:r>
            <a:r>
              <a:rPr lang="en-GB" sz="2800" dirty="0" smtClean="0">
                <a:solidFill>
                  <a:srgbClr val="FF9900"/>
                </a:solidFill>
              </a:rPr>
              <a:t> and mechanics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11" name="FIG1.png" descr="FIG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698" y="981960"/>
            <a:ext cx="3125598" cy="261699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tangolo 12"/>
          <p:cNvSpPr/>
          <p:nvPr/>
        </p:nvSpPr>
        <p:spPr>
          <a:xfrm>
            <a:off x="156942" y="3785114"/>
            <a:ext cx="404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5875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Each elementary cell of EJ276G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or EJ276 (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3x3x3 cm3)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is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read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with a matrix of 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25 </a:t>
            </a:r>
            <a:r>
              <a:rPr lang="en-US" sz="2000" dirty="0" err="1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(6x6 mm2) of 30 𝜇m of thickness (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≈ 40k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microcells). The </a:t>
            </a:r>
            <a:r>
              <a:rPr lang="en-US" sz="2000" dirty="0" err="1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matrix is coupled with the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plastic and provided of its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PAC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and bias/temperature compensation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circuit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821" y="3633876"/>
            <a:ext cx="3269642" cy="245039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522639" y="958208"/>
            <a:ext cx="3215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Prototype Electronic Board </a:t>
            </a:r>
            <a:r>
              <a:rPr lang="en-US" sz="2000" dirty="0" smtClean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for housing the 9 elementary cells with their electronic readout boards, with the out of the signals, test inputs, temperature monitoring and bias input</a:t>
            </a:r>
            <a:endParaRPr lang="en-US" sz="2000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87" y="2069451"/>
            <a:ext cx="3324295" cy="2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35560" y="4951738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16296" y="78882"/>
            <a:ext cx="442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err="1" smtClean="0">
                <a:solidFill>
                  <a:srgbClr val="FF9900"/>
                </a:solidFill>
              </a:rPr>
              <a:t>NArcoS</a:t>
            </a:r>
            <a:r>
              <a:rPr lang="en-GB" sz="2800" dirty="0" smtClean="0">
                <a:solidFill>
                  <a:srgbClr val="FF9900"/>
                </a:solidFill>
              </a:rPr>
              <a:t>: </a:t>
            </a:r>
            <a:r>
              <a:rPr lang="en-GB" sz="2800" dirty="0" err="1" smtClean="0">
                <a:solidFill>
                  <a:srgbClr val="FF9900"/>
                </a:solidFill>
              </a:rPr>
              <a:t>SiPM</a:t>
            </a:r>
            <a:r>
              <a:rPr lang="en-GB" sz="2800" dirty="0" smtClean="0">
                <a:solidFill>
                  <a:srgbClr val="FF9900"/>
                </a:solidFill>
              </a:rPr>
              <a:t> and mechanics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11" name="FIG1.png" descr="FIG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698" y="981960"/>
            <a:ext cx="3125598" cy="261699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tangolo 12"/>
          <p:cNvSpPr/>
          <p:nvPr/>
        </p:nvSpPr>
        <p:spPr>
          <a:xfrm>
            <a:off x="156942" y="3785114"/>
            <a:ext cx="404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5875"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Each elementary cell of EJ276G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or EJ276 (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3x3x3 cm3)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is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read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with a matrix of 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25 </a:t>
            </a:r>
            <a:r>
              <a:rPr lang="en-US" sz="2000" dirty="0" err="1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CC99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(6x6 mm2) of 30 𝜇m of thickness (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≈ 40k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microcells). The </a:t>
            </a:r>
            <a:r>
              <a:rPr lang="en-US" sz="2000" dirty="0" err="1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SiPM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 matrix is coupled with the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plastic and provided of its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PAC </a:t>
            </a:r>
            <a:r>
              <a:rPr lang="en-US" sz="2000" dirty="0" smtClean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and bias/temperature compensation </a:t>
            </a:r>
            <a:r>
              <a:rPr lang="en-US" sz="2000" dirty="0">
                <a:solidFill>
                  <a:srgbClr val="FF9900"/>
                </a:solidFill>
                <a:latin typeface="Calibri" panose="020F0502020204030204" pitchFamily="34" charset="0"/>
                <a:ea typeface="Yu Gothic Medium" panose="020B0500000000000000" pitchFamily="34" charset="-128"/>
              </a:rPr>
              <a:t>circuit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197" y="3635531"/>
            <a:ext cx="3269642" cy="2450394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525197" y="964160"/>
            <a:ext cx="3215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Prototype Electronic Board </a:t>
            </a:r>
            <a:r>
              <a:rPr lang="en-US" sz="2000" dirty="0" smtClean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for housing the 9 elementary cells with their electronic readout boards, with the out of the signals, test inputs, temperature monitoring and bias input</a:t>
            </a:r>
            <a:endParaRPr lang="en-US" sz="2000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313553" y="4162563"/>
            <a:ext cx="3617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Sampling frequency: 1 </a:t>
            </a:r>
            <a:r>
              <a:rPr lang="en-US" dirty="0" smtClean="0">
                <a:solidFill>
                  <a:srgbClr val="FF9900"/>
                </a:solidFill>
              </a:rPr>
              <a:t>GHz 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Trigger</a:t>
            </a:r>
            <a:r>
              <a:rPr lang="en-US" dirty="0">
                <a:solidFill>
                  <a:srgbClr val="FF9900"/>
                </a:solidFill>
              </a:rPr>
              <a:t>: </a:t>
            </a:r>
            <a:r>
              <a:rPr lang="en-US" dirty="0" smtClean="0">
                <a:solidFill>
                  <a:srgbClr val="FF9900"/>
                </a:solidFill>
              </a:rPr>
              <a:t>internal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(</a:t>
            </a:r>
            <a:r>
              <a:rPr lang="en-US" dirty="0">
                <a:solidFill>
                  <a:srgbClr val="FF9900"/>
                </a:solidFill>
              </a:rPr>
              <a:t>only the central plastic detector) </a:t>
            </a:r>
            <a:endParaRPr lang="it-IT" dirty="0">
              <a:solidFill>
                <a:srgbClr val="FF9900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752" y="1340969"/>
            <a:ext cx="3769565" cy="19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4686" y="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Variables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used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the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identification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7821" y="714404"/>
            <a:ext cx="10323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10% of the Rise time ≤ </a:t>
            </a:r>
            <a:r>
              <a:rPr lang="it-IT" sz="2400" dirty="0" smtClean="0">
                <a:solidFill>
                  <a:srgbClr val="FFCC99"/>
                </a:solidFill>
                <a:ea typeface="Yu Gothic Medium" panose="020B0500000000000000" pitchFamily="34" charset="-128"/>
              </a:rPr>
              <a:t>FAST</a:t>
            </a:r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 ≤ 10% of the Rise time+30 ns</a:t>
            </a:r>
          </a:p>
          <a:p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10% of the Rise time+140 ns ≤ </a:t>
            </a:r>
            <a:r>
              <a:rPr lang="it-IT" sz="2400" dirty="0" smtClean="0">
                <a:solidFill>
                  <a:srgbClr val="FFCC99"/>
                </a:solidFill>
                <a:ea typeface="Yu Gothic Medium" panose="020B0500000000000000" pitchFamily="34" charset="-128"/>
              </a:rPr>
              <a:t>SLOW</a:t>
            </a:r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 ≤ 10% of the Rise time+260 ns</a:t>
            </a:r>
          </a:p>
          <a:p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10% of the Rise time ≤ </a:t>
            </a:r>
            <a:r>
              <a:rPr lang="it-IT" sz="2400" dirty="0" smtClean="0">
                <a:solidFill>
                  <a:srgbClr val="FFCC99"/>
                </a:solidFill>
                <a:ea typeface="Yu Gothic Medium" panose="020B0500000000000000" pitchFamily="34" charset="-128"/>
              </a:rPr>
              <a:t>TOTAL</a:t>
            </a:r>
            <a:r>
              <a:rPr lang="it-IT" sz="24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 ≤ 10% of the Rise time+260 ns</a:t>
            </a:r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878790" y="2120026"/>
            <a:ext cx="6444580" cy="4024305"/>
            <a:chOff x="1147289" y="1125627"/>
            <a:chExt cx="6862195" cy="4214469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289" y="1125627"/>
              <a:ext cx="6862195" cy="4214469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5097753" y="3959813"/>
              <a:ext cx="278958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TOT=FAST+SLOW</a:t>
              </a:r>
            </a:p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PIDTOT=SLOW/ TOT</a:t>
              </a:r>
            </a:p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PIDTOTAL= SLOW/TOTAL</a:t>
              </a:r>
              <a:endPara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6570909" y="4563406"/>
            <a:ext cx="268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Tau=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it-IT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falltime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4686" y="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1964814" y="1305468"/>
            <a:ext cx="8429882" cy="4775986"/>
            <a:chOff x="271432" y="1559636"/>
            <a:chExt cx="8678604" cy="5183307"/>
          </a:xfrm>
        </p:grpSpPr>
        <p:grpSp>
          <p:nvGrpSpPr>
            <p:cNvPr id="23" name="Gruppo 22"/>
            <p:cNvGrpSpPr/>
            <p:nvPr/>
          </p:nvGrpSpPr>
          <p:grpSpPr>
            <a:xfrm>
              <a:off x="271432" y="1559636"/>
              <a:ext cx="8678604" cy="5183307"/>
              <a:chOff x="234487" y="743355"/>
              <a:chExt cx="8704605" cy="5650326"/>
            </a:xfrm>
          </p:grpSpPr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87" y="814197"/>
                <a:ext cx="8704605" cy="5579484"/>
              </a:xfrm>
              <a:prstGeom prst="rect">
                <a:avLst/>
              </a:prstGeom>
            </p:spPr>
          </p:pic>
          <p:sp>
            <p:nvSpPr>
              <p:cNvPr id="29" name="CasellaDiTesto 28"/>
              <p:cNvSpPr txBox="1"/>
              <p:nvPr/>
            </p:nvSpPr>
            <p:spPr>
              <a:xfrm>
                <a:off x="1496345" y="743355"/>
                <a:ext cx="1578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 vs TOTAL</a:t>
                </a:r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5704133" y="782083"/>
                <a:ext cx="23323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PIDTOTAL vs TOTAL</a:t>
                </a:r>
              </a:p>
            </p:txBody>
          </p:sp>
        </p:grpSp>
        <p:sp>
          <p:nvSpPr>
            <p:cNvPr id="24" name="Rettangolo 23"/>
            <p:cNvSpPr/>
            <p:nvPr/>
          </p:nvSpPr>
          <p:spPr>
            <a:xfrm>
              <a:off x="295651" y="4112046"/>
              <a:ext cx="5429089" cy="2189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812145" y="4253578"/>
              <a:ext cx="4008581" cy="233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00" y="4183783"/>
              <a:ext cx="4144727" cy="2559160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5724740" y="4183783"/>
              <a:ext cx="925442" cy="69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4334794" y="1816"/>
            <a:ext cx="354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Identification</a:t>
            </a:r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matrices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3400" y="673683"/>
            <a:ext cx="1094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Pulse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shape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discrimination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by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using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different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variables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, for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one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of the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plastic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ea typeface="Yu Gothic Medium" panose="020B0500000000000000" pitchFamily="34" charset="-128"/>
              </a:rPr>
              <a:t> detector.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6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698" y="1942953"/>
            <a:ext cx="6592487" cy="435410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9551" y="0"/>
            <a:ext cx="1168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Figures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merit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, in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different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energy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ranges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,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slice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of 200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</a:p>
          <a:p>
            <a:pPr lvl="0" algn="ctr"/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for 0 &lt; E &lt; 1200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endParaRPr lang="it-IT" sz="2800" b="1" dirty="0" smtClean="0">
              <a:solidFill>
                <a:srgbClr val="FF9900"/>
              </a:solidFill>
              <a:ea typeface="Yu Gothic Medium" panose="020B0500000000000000" pitchFamily="34" charset="-128"/>
            </a:endParaRPr>
          </a:p>
          <a:p>
            <a:pPr lvl="0" algn="just"/>
            <a:r>
              <a:rPr lang="it-IT" sz="2000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FoM</a:t>
            </a:r>
            <a:r>
              <a:rPr lang="it-IT" sz="20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(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distance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between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two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peaks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divided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by the sum of the 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FWHMs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each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peak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)  </a:t>
            </a:r>
          </a:p>
          <a:p>
            <a:pPr algn="just"/>
            <a:r>
              <a:rPr lang="en-US" sz="20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6 </a:t>
            </a:r>
            <a:r>
              <a:rPr lang="en-US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projections of the 2D Tau Vs Total matrix on the Y axis (Tau) for each of the energy intervals of the Total </a:t>
            </a:r>
            <a:r>
              <a:rPr lang="en-US" sz="20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       component in </a:t>
            </a:r>
            <a:r>
              <a:rPr lang="en-US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r>
              <a:rPr lang="en-US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(0,200); (200,400); (400,600); (600,800); (800.1000); (1000,1200).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06106" y="6235618"/>
            <a:ext cx="37096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50" i="1" dirty="0">
                <a:solidFill>
                  <a:srgbClr val="FFCC99"/>
                </a:solidFill>
              </a:rPr>
              <a:t>Gnoffo B., Pagano E.V. et al., IL NUOVO CIMENTO 48 C (2025) 12</a:t>
            </a:r>
          </a:p>
        </p:txBody>
      </p:sp>
    </p:spTree>
    <p:extLst>
      <p:ext uri="{BB962C8B-B14F-4D97-AF65-F5344CB8AC3E}">
        <p14:creationId xmlns:p14="http://schemas.microsoft.com/office/powerpoint/2010/main" val="2902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698" y="1942953"/>
            <a:ext cx="6592487" cy="435410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9551" y="0"/>
            <a:ext cx="1168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Figures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merit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, in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different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energy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ranges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,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at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slice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of 200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</a:p>
          <a:p>
            <a:pPr lvl="0" algn="ctr"/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for 0 &lt; E &lt; 1200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endParaRPr lang="it-IT" sz="2800" b="1" dirty="0" smtClean="0">
              <a:solidFill>
                <a:srgbClr val="FF9900"/>
              </a:solidFill>
              <a:ea typeface="Yu Gothic Medium" panose="020B0500000000000000" pitchFamily="34" charset="-128"/>
            </a:endParaRPr>
          </a:p>
          <a:p>
            <a:pPr algn="just"/>
            <a:r>
              <a:rPr lang="it-IT" sz="2000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en-US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The value of the </a:t>
            </a:r>
            <a:r>
              <a:rPr lang="en-US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FoM</a:t>
            </a:r>
            <a:r>
              <a:rPr lang="en-US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is shown in each panel.</a:t>
            </a:r>
            <a:endParaRPr lang="it-IT" sz="2000" dirty="0">
              <a:solidFill>
                <a:srgbClr val="FF9900"/>
              </a:solidFill>
              <a:ea typeface="Yu Gothic Medium" panose="020B0500000000000000" pitchFamily="34" charset="-128"/>
            </a:endParaRPr>
          </a:p>
          <a:p>
            <a:pPr algn="just"/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A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good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separation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is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obtained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from 600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KeVee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where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FoM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0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is</a:t>
            </a:r>
            <a:r>
              <a:rPr lang="it-IT" sz="2000" dirty="0">
                <a:solidFill>
                  <a:srgbClr val="FF9900"/>
                </a:solidFill>
                <a:ea typeface="Yu Gothic Medium" panose="020B0500000000000000" pitchFamily="34" charset="-128"/>
              </a:rPr>
              <a:t> ≳1 </a:t>
            </a:r>
          </a:p>
        </p:txBody>
      </p:sp>
    </p:spTree>
    <p:extLst>
      <p:ext uri="{BB962C8B-B14F-4D97-AF65-F5344CB8AC3E}">
        <p14:creationId xmlns:p14="http://schemas.microsoft.com/office/powerpoint/2010/main" val="3515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09339" y="997547"/>
            <a:ext cx="11776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</a:rPr>
              <a:t>The experiment was performed at CN accelerator of INFN-LNL laboratory using a proton beam of </a:t>
            </a:r>
            <a:r>
              <a:rPr lang="en-US" sz="2400" dirty="0" smtClean="0">
                <a:solidFill>
                  <a:srgbClr val="FF9900"/>
                </a:solidFill>
              </a:rPr>
              <a:t>5 </a:t>
            </a:r>
            <a:r>
              <a:rPr lang="en-US" sz="2400" dirty="0">
                <a:solidFill>
                  <a:srgbClr val="FF9900"/>
                </a:solidFill>
              </a:rPr>
              <a:t>MeV on a </a:t>
            </a:r>
            <a:r>
              <a:rPr lang="en-US" sz="2400" dirty="0" err="1">
                <a:solidFill>
                  <a:srgbClr val="FF9900"/>
                </a:solidFill>
              </a:rPr>
              <a:t>LiF</a:t>
            </a:r>
            <a:r>
              <a:rPr lang="en-US" sz="2400" dirty="0">
                <a:solidFill>
                  <a:srgbClr val="FF9900"/>
                </a:solidFill>
              </a:rPr>
              <a:t> target producing </a:t>
            </a:r>
            <a:r>
              <a:rPr lang="en-US" sz="2400" dirty="0" smtClean="0">
                <a:solidFill>
                  <a:srgbClr val="FF9900"/>
                </a:solidFill>
              </a:rPr>
              <a:t>a neutron </a:t>
            </a:r>
            <a:r>
              <a:rPr lang="en-US" sz="2400" dirty="0">
                <a:solidFill>
                  <a:srgbClr val="FF9900"/>
                </a:solidFill>
              </a:rPr>
              <a:t>beam having energy </a:t>
            </a:r>
            <a:r>
              <a:rPr lang="en-US" sz="2400" dirty="0" err="1">
                <a:solidFill>
                  <a:srgbClr val="FF9900"/>
                </a:solidFill>
              </a:rPr>
              <a:t>En</a:t>
            </a:r>
            <a:r>
              <a:rPr lang="en-US" sz="2400" dirty="0">
                <a:solidFill>
                  <a:srgbClr val="FF9900"/>
                </a:solidFill>
              </a:rPr>
              <a:t> &lt; 4.5 MeV (</a:t>
            </a:r>
            <a:r>
              <a:rPr lang="en-US" sz="2400" dirty="0" smtClean="0">
                <a:solidFill>
                  <a:srgbClr val="FF9900"/>
                </a:solidFill>
              </a:rPr>
              <a:t>neutron experimental </a:t>
            </a:r>
            <a:r>
              <a:rPr lang="en-US" sz="2400" dirty="0">
                <a:solidFill>
                  <a:srgbClr val="FF9900"/>
                </a:solidFill>
              </a:rPr>
              <a:t>threshold 1.5 MeV</a:t>
            </a:r>
            <a:r>
              <a:rPr lang="en-US" sz="2400" dirty="0" smtClean="0">
                <a:solidFill>
                  <a:srgbClr val="FF9900"/>
                </a:solidFill>
              </a:rPr>
              <a:t>)-&gt; </a:t>
            </a:r>
            <a:r>
              <a:rPr lang="it-IT" sz="2800" dirty="0">
                <a:solidFill>
                  <a:srgbClr val="FFCC99"/>
                </a:solidFill>
              </a:rPr>
              <a:t>p +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Li —-&gt;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Be + n </a:t>
            </a:r>
          </a:p>
        </p:txBody>
      </p:sp>
    </p:spTree>
    <p:extLst>
      <p:ext uri="{BB962C8B-B14F-4D97-AF65-F5344CB8AC3E}">
        <p14:creationId xmlns:p14="http://schemas.microsoft.com/office/powerpoint/2010/main" val="6312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09339" y="997547"/>
            <a:ext cx="11776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</a:rPr>
              <a:t>The experiment was performed at CN accelerator of INFN-LNL laboratory using a proton beam of </a:t>
            </a:r>
            <a:r>
              <a:rPr lang="en-US" sz="2400" dirty="0" smtClean="0">
                <a:solidFill>
                  <a:srgbClr val="FF9900"/>
                </a:solidFill>
              </a:rPr>
              <a:t>5 </a:t>
            </a:r>
            <a:r>
              <a:rPr lang="en-US" sz="2400" dirty="0">
                <a:solidFill>
                  <a:srgbClr val="FF9900"/>
                </a:solidFill>
              </a:rPr>
              <a:t>MeV on a </a:t>
            </a:r>
            <a:r>
              <a:rPr lang="en-US" sz="2400" dirty="0" err="1">
                <a:solidFill>
                  <a:srgbClr val="FF9900"/>
                </a:solidFill>
              </a:rPr>
              <a:t>LiF</a:t>
            </a:r>
            <a:r>
              <a:rPr lang="en-US" sz="2400" dirty="0">
                <a:solidFill>
                  <a:srgbClr val="FF9900"/>
                </a:solidFill>
              </a:rPr>
              <a:t> target producing </a:t>
            </a:r>
            <a:r>
              <a:rPr lang="en-US" sz="2400" dirty="0" smtClean="0">
                <a:solidFill>
                  <a:srgbClr val="FF9900"/>
                </a:solidFill>
              </a:rPr>
              <a:t>a neutron </a:t>
            </a:r>
            <a:r>
              <a:rPr lang="en-US" sz="2400" dirty="0">
                <a:solidFill>
                  <a:srgbClr val="FF9900"/>
                </a:solidFill>
              </a:rPr>
              <a:t>beam having energy </a:t>
            </a:r>
            <a:r>
              <a:rPr lang="en-US" sz="2400" dirty="0" err="1">
                <a:solidFill>
                  <a:srgbClr val="FF9900"/>
                </a:solidFill>
              </a:rPr>
              <a:t>En</a:t>
            </a:r>
            <a:r>
              <a:rPr lang="en-US" sz="2400" dirty="0">
                <a:solidFill>
                  <a:srgbClr val="FF9900"/>
                </a:solidFill>
              </a:rPr>
              <a:t> &lt; 4.5 MeV (</a:t>
            </a:r>
            <a:r>
              <a:rPr lang="en-US" sz="2400" dirty="0" smtClean="0">
                <a:solidFill>
                  <a:srgbClr val="FF9900"/>
                </a:solidFill>
              </a:rPr>
              <a:t>neutron experimental </a:t>
            </a:r>
            <a:r>
              <a:rPr lang="en-US" sz="2400" dirty="0">
                <a:solidFill>
                  <a:srgbClr val="FF9900"/>
                </a:solidFill>
              </a:rPr>
              <a:t>threshold 1.5 MeV</a:t>
            </a:r>
            <a:r>
              <a:rPr lang="en-US" sz="2400" dirty="0" smtClean="0">
                <a:solidFill>
                  <a:srgbClr val="FF9900"/>
                </a:solidFill>
              </a:rPr>
              <a:t>)-&gt; </a:t>
            </a:r>
            <a:r>
              <a:rPr lang="it-IT" sz="2800" dirty="0">
                <a:solidFill>
                  <a:srgbClr val="FFCC99"/>
                </a:solidFill>
              </a:rPr>
              <a:t>p +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Li —-&gt;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Be + n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384465" y="2346623"/>
            <a:ext cx="6081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99"/>
                </a:solidFill>
              </a:rPr>
              <a:t>Two configurations </a:t>
            </a:r>
            <a:r>
              <a:rPr lang="en-US" sz="2400" dirty="0" smtClean="0">
                <a:solidFill>
                  <a:srgbClr val="FFCC99"/>
                </a:solidFill>
              </a:rPr>
              <a:t>were </a:t>
            </a:r>
            <a:r>
              <a:rPr lang="en-US" sz="2400" dirty="0">
                <a:solidFill>
                  <a:srgbClr val="FFCC99"/>
                </a:solidFill>
              </a:rPr>
              <a:t>tested</a:t>
            </a:r>
            <a:endParaRPr lang="it-IT" sz="2400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2" y="3330816"/>
            <a:ext cx="4874495" cy="2948668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209339" y="997547"/>
            <a:ext cx="11776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</a:rPr>
              <a:t>The experiment was performed at CN accelerator of INFN-LNL laboratory using a proton beam of </a:t>
            </a:r>
            <a:r>
              <a:rPr lang="en-US" sz="2400" dirty="0" smtClean="0">
                <a:solidFill>
                  <a:srgbClr val="FF9900"/>
                </a:solidFill>
              </a:rPr>
              <a:t>5 </a:t>
            </a:r>
            <a:r>
              <a:rPr lang="en-US" sz="2400" dirty="0">
                <a:solidFill>
                  <a:srgbClr val="FF9900"/>
                </a:solidFill>
              </a:rPr>
              <a:t>MeV on a </a:t>
            </a:r>
            <a:r>
              <a:rPr lang="en-US" sz="2400" dirty="0" err="1">
                <a:solidFill>
                  <a:srgbClr val="FF9900"/>
                </a:solidFill>
              </a:rPr>
              <a:t>LiF</a:t>
            </a:r>
            <a:r>
              <a:rPr lang="en-US" sz="2400" dirty="0">
                <a:solidFill>
                  <a:srgbClr val="FF9900"/>
                </a:solidFill>
              </a:rPr>
              <a:t> target producing </a:t>
            </a:r>
            <a:r>
              <a:rPr lang="en-US" sz="2400" dirty="0" smtClean="0">
                <a:solidFill>
                  <a:srgbClr val="FF9900"/>
                </a:solidFill>
              </a:rPr>
              <a:t>a neutron </a:t>
            </a:r>
            <a:r>
              <a:rPr lang="en-US" sz="2400" dirty="0">
                <a:solidFill>
                  <a:srgbClr val="FF9900"/>
                </a:solidFill>
              </a:rPr>
              <a:t>beam having energy </a:t>
            </a:r>
            <a:r>
              <a:rPr lang="en-US" sz="2400" dirty="0" err="1">
                <a:solidFill>
                  <a:srgbClr val="FF9900"/>
                </a:solidFill>
              </a:rPr>
              <a:t>En</a:t>
            </a:r>
            <a:r>
              <a:rPr lang="en-US" sz="2400" dirty="0">
                <a:solidFill>
                  <a:srgbClr val="FF9900"/>
                </a:solidFill>
              </a:rPr>
              <a:t> &lt; 4.5 MeV (</a:t>
            </a:r>
            <a:r>
              <a:rPr lang="en-US" sz="2400" dirty="0" smtClean="0">
                <a:solidFill>
                  <a:srgbClr val="FF9900"/>
                </a:solidFill>
              </a:rPr>
              <a:t>neutron experimental </a:t>
            </a:r>
            <a:r>
              <a:rPr lang="en-US" sz="2400" dirty="0">
                <a:solidFill>
                  <a:srgbClr val="FF9900"/>
                </a:solidFill>
              </a:rPr>
              <a:t>threshold 1.5 MeV</a:t>
            </a:r>
            <a:r>
              <a:rPr lang="en-US" sz="2400" dirty="0" smtClean="0">
                <a:solidFill>
                  <a:srgbClr val="FF9900"/>
                </a:solidFill>
              </a:rPr>
              <a:t>)-&gt; </a:t>
            </a:r>
            <a:r>
              <a:rPr lang="it-IT" sz="2800" dirty="0">
                <a:solidFill>
                  <a:srgbClr val="FFCC99"/>
                </a:solidFill>
              </a:rPr>
              <a:t>p +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Li </a:t>
            </a:r>
            <a:r>
              <a:rPr lang="it-IT" sz="2800" dirty="0" smtClean="0">
                <a:solidFill>
                  <a:srgbClr val="FFCC99"/>
                </a:solidFill>
              </a:rPr>
              <a:t>—-&gt;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Be + n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384465" y="2346623"/>
            <a:ext cx="6081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99"/>
                </a:solidFill>
              </a:rPr>
              <a:t>Two configurations </a:t>
            </a:r>
            <a:r>
              <a:rPr lang="en-US" sz="2400" dirty="0" smtClean="0">
                <a:solidFill>
                  <a:srgbClr val="FFCC99"/>
                </a:solidFill>
              </a:rPr>
              <a:t>were </a:t>
            </a:r>
            <a:r>
              <a:rPr lang="en-US" sz="2400" dirty="0">
                <a:solidFill>
                  <a:srgbClr val="FFCC99"/>
                </a:solidFill>
              </a:rPr>
              <a:t>tested</a:t>
            </a:r>
            <a:endParaRPr lang="it-IT" sz="2400" dirty="0">
              <a:solidFill>
                <a:srgbClr val="FFCC99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87120" y="295742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AAAABK+TimesNewRomanPSMT"/>
              </a:rPr>
              <a:t>The 3x3 Matrix (surface crosstalk) 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57762" y="333720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AAABK+TimesNewRomanPSMT"/>
              </a:rPr>
              <a:t>3x3 Matrix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80056" y="35235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dirty="0" smtClean="0">
                <a:solidFill>
                  <a:srgbClr val="FF9900"/>
                </a:solidFill>
              </a:rPr>
              <a:t>Outline</a:t>
            </a:r>
            <a:endParaRPr lang="en-GB" sz="3200" dirty="0">
              <a:solidFill>
                <a:srgbClr val="FF99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3400" y="149266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Description </a:t>
            </a:r>
            <a:r>
              <a:rPr lang="it-IT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of </a:t>
            </a:r>
            <a:r>
              <a:rPr lang="it-IT" sz="2800" dirty="0" smtClean="0">
                <a:solidFill>
                  <a:srgbClr val="FF9900"/>
                </a:solidFill>
                <a:ea typeface="Yu Gothic Light" panose="020B0300000000000000" pitchFamily="34" charset="-128"/>
              </a:rPr>
              <a:t>NArCoS</a:t>
            </a:r>
            <a:endParaRPr lang="it-IT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FF9900"/>
                </a:solidFill>
                <a:ea typeface="Yu Gothic Light" panose="020B0300000000000000" pitchFamily="34" charset="-128"/>
              </a:rPr>
              <a:t>Study</a:t>
            </a:r>
            <a:r>
              <a:rPr lang="it-IT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 of the </a:t>
            </a:r>
            <a:r>
              <a:rPr lang="it-IT" sz="2800" dirty="0" err="1">
                <a:solidFill>
                  <a:srgbClr val="FF9900"/>
                </a:solidFill>
                <a:ea typeface="Yu Gothic Light" panose="020B0300000000000000" pitchFamily="34" charset="-128"/>
              </a:rPr>
              <a:t>identification</a:t>
            </a:r>
            <a:r>
              <a:rPr lang="it-IT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 </a:t>
            </a:r>
            <a:r>
              <a:rPr lang="it-IT" sz="2800" dirty="0" err="1">
                <a:solidFill>
                  <a:srgbClr val="FF9900"/>
                </a:solidFill>
                <a:ea typeface="Yu Gothic Light" panose="020B0300000000000000" pitchFamily="34" charset="-128"/>
              </a:rPr>
              <a:t>capabilities</a:t>
            </a:r>
            <a:endParaRPr lang="it-IT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FF9900"/>
                </a:solidFill>
                <a:ea typeface="Yu Gothic Light" panose="020B0300000000000000" pitchFamily="34" charset="-128"/>
              </a:rPr>
              <a:t>Study</a:t>
            </a:r>
            <a:r>
              <a:rPr lang="it-IT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 of </a:t>
            </a:r>
            <a:r>
              <a:rPr lang="it-IT" sz="2800" dirty="0" smtClean="0">
                <a:solidFill>
                  <a:srgbClr val="FF9900"/>
                </a:solidFill>
                <a:ea typeface="Yu Gothic Light" panose="020B0300000000000000" pitchFamily="34" charset="-128"/>
              </a:rPr>
              <a:t>the </a:t>
            </a:r>
            <a:r>
              <a:rPr lang="it-IT" sz="2800" dirty="0">
                <a:solidFill>
                  <a:srgbClr val="FF9900"/>
                </a:solidFill>
                <a:ea typeface="Yu Gothic Light" panose="020B0300000000000000" pitchFamily="34" charset="-128"/>
              </a:rPr>
              <a:t>cross-talk </a:t>
            </a:r>
            <a:r>
              <a:rPr lang="it-IT" sz="2800" dirty="0" err="1" smtClean="0">
                <a:solidFill>
                  <a:srgbClr val="FF9900"/>
                </a:solidFill>
                <a:ea typeface="Yu Gothic Light" panose="020B0300000000000000" pitchFamily="34" charset="-128"/>
              </a:rPr>
              <a:t>problem</a:t>
            </a:r>
            <a:endParaRPr lang="it-IT" sz="2800" dirty="0" smtClean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9900"/>
                </a:solidFill>
                <a:ea typeface="Yu Gothic Light" panose="020B0300000000000000" pitchFamily="34" charset="-128"/>
              </a:rPr>
              <a:t>Conclusions and perspectives</a:t>
            </a:r>
            <a:endParaRPr lang="en-GB" sz="2800" dirty="0">
              <a:solidFill>
                <a:srgbClr val="FF9900"/>
              </a:solidFill>
              <a:ea typeface="Yu Gothic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1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2" y="3330816"/>
            <a:ext cx="4874495" cy="2948668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7163490" y="3338782"/>
            <a:ext cx="4452615" cy="3043106"/>
            <a:chOff x="6908938" y="1400197"/>
            <a:chExt cx="4452615" cy="3043106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8938" y="1400197"/>
              <a:ext cx="4452615" cy="2954534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>
            <a:xfrm>
              <a:off x="10211398" y="4178159"/>
              <a:ext cx="779417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10211398" y="3311298"/>
              <a:ext cx="0" cy="866862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10211398" y="3566160"/>
              <a:ext cx="543688" cy="602787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9893288" y="3293387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rgbClr val="FF0000"/>
                  </a:solidFill>
                </a:rPr>
                <a:t>y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0667624" y="3594712"/>
              <a:ext cx="355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</a:rPr>
                <a:t>z</a:t>
              </a:r>
              <a:endParaRPr lang="it-IT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0973886" y="3981638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FF0000"/>
                  </a:solidFill>
                </a:rPr>
                <a:t>x</a:t>
              </a:r>
              <a:endParaRPr lang="it-IT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209339" y="997547"/>
            <a:ext cx="11776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</a:rPr>
              <a:t>The experiment was performed at CN accelerator of INFN-LNL laboratory using a proton beam of </a:t>
            </a:r>
            <a:r>
              <a:rPr lang="en-US" sz="2400" dirty="0" smtClean="0">
                <a:solidFill>
                  <a:srgbClr val="FF9900"/>
                </a:solidFill>
              </a:rPr>
              <a:t>5 </a:t>
            </a:r>
            <a:r>
              <a:rPr lang="en-US" sz="2400" dirty="0">
                <a:solidFill>
                  <a:srgbClr val="FF9900"/>
                </a:solidFill>
              </a:rPr>
              <a:t>MeV on a </a:t>
            </a:r>
            <a:r>
              <a:rPr lang="en-US" sz="2400" dirty="0" err="1">
                <a:solidFill>
                  <a:srgbClr val="FF9900"/>
                </a:solidFill>
              </a:rPr>
              <a:t>LiF</a:t>
            </a:r>
            <a:r>
              <a:rPr lang="en-US" sz="2400" dirty="0">
                <a:solidFill>
                  <a:srgbClr val="FF9900"/>
                </a:solidFill>
              </a:rPr>
              <a:t> target producing </a:t>
            </a:r>
            <a:r>
              <a:rPr lang="en-US" sz="2400" dirty="0" smtClean="0">
                <a:solidFill>
                  <a:srgbClr val="FF9900"/>
                </a:solidFill>
              </a:rPr>
              <a:t>a neutron </a:t>
            </a:r>
            <a:r>
              <a:rPr lang="en-US" sz="2400" dirty="0">
                <a:solidFill>
                  <a:srgbClr val="FF9900"/>
                </a:solidFill>
              </a:rPr>
              <a:t>beam having energy </a:t>
            </a:r>
            <a:r>
              <a:rPr lang="en-US" sz="2400" dirty="0" err="1">
                <a:solidFill>
                  <a:srgbClr val="FF9900"/>
                </a:solidFill>
              </a:rPr>
              <a:t>En</a:t>
            </a:r>
            <a:r>
              <a:rPr lang="en-US" sz="2400" dirty="0">
                <a:solidFill>
                  <a:srgbClr val="FF9900"/>
                </a:solidFill>
              </a:rPr>
              <a:t> &lt; 4.5 MeV (</a:t>
            </a:r>
            <a:r>
              <a:rPr lang="en-US" sz="2400" dirty="0" smtClean="0">
                <a:solidFill>
                  <a:srgbClr val="FF9900"/>
                </a:solidFill>
              </a:rPr>
              <a:t>neutron experimental </a:t>
            </a:r>
            <a:r>
              <a:rPr lang="en-US" sz="2400" dirty="0">
                <a:solidFill>
                  <a:srgbClr val="FF9900"/>
                </a:solidFill>
              </a:rPr>
              <a:t>threshold 1.5 MeV</a:t>
            </a:r>
            <a:r>
              <a:rPr lang="en-US" sz="2400" dirty="0" smtClean="0">
                <a:solidFill>
                  <a:srgbClr val="FF9900"/>
                </a:solidFill>
              </a:rPr>
              <a:t>)-&gt; </a:t>
            </a:r>
            <a:r>
              <a:rPr lang="it-IT" sz="2800" dirty="0">
                <a:solidFill>
                  <a:srgbClr val="FFCC99"/>
                </a:solidFill>
              </a:rPr>
              <a:t>p +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Li —-&gt;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Be + n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4384465" y="2346623"/>
            <a:ext cx="6081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99"/>
                </a:solidFill>
              </a:rPr>
              <a:t>Two configurations </a:t>
            </a:r>
            <a:r>
              <a:rPr lang="en-US" sz="2400" dirty="0" smtClean="0">
                <a:solidFill>
                  <a:srgbClr val="FFCC99"/>
                </a:solidFill>
              </a:rPr>
              <a:t>were </a:t>
            </a:r>
            <a:r>
              <a:rPr lang="en-US" sz="2400" dirty="0">
                <a:solidFill>
                  <a:srgbClr val="FFCC99"/>
                </a:solidFill>
              </a:rPr>
              <a:t>tested</a:t>
            </a:r>
            <a:endParaRPr lang="it-IT" sz="2400" dirty="0">
              <a:solidFill>
                <a:srgbClr val="FFCC99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87120" y="295742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AAAABK+TimesNewRomanPSMT"/>
              </a:rPr>
              <a:t>The 3x3 Matrix (surface crosstalk) 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7773646" y="2977545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00"/>
                </a:solidFill>
                <a:latin typeface="AAAABK+TimesNewRomanPSMT"/>
              </a:rPr>
              <a:t>The 3 clusters (linear crosstalk) 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57762" y="333720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AAABK+TimesNewRomanPSMT"/>
              </a:rPr>
              <a:t>3x3 Matrix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346255" y="333878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AAABK+TimesNewRomanPSMT"/>
              </a:rPr>
              <a:t>3 clusters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70" y="1766832"/>
            <a:ext cx="3735276" cy="23898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41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CC99"/>
                </a:solidFill>
              </a:rPr>
              <a:t>Matrix </a:t>
            </a:r>
            <a:r>
              <a:rPr lang="it-IT" sz="2000" b="1" dirty="0" err="1">
                <a:solidFill>
                  <a:srgbClr val="FFCC99"/>
                </a:solidFill>
              </a:rPr>
              <a:t>configuration</a:t>
            </a:r>
            <a:r>
              <a:rPr lang="it-IT" sz="2000" b="1" dirty="0">
                <a:solidFill>
                  <a:srgbClr val="FFCC99"/>
                </a:solidFill>
              </a:rPr>
              <a:t> (</a:t>
            </a:r>
            <a:r>
              <a:rPr lang="it-IT" sz="2000" b="1" dirty="0" err="1">
                <a:solidFill>
                  <a:srgbClr val="FFCC99"/>
                </a:solidFill>
              </a:rPr>
              <a:t>surface</a:t>
            </a:r>
            <a:r>
              <a:rPr lang="it-IT" sz="2000" b="1" dirty="0">
                <a:solidFill>
                  <a:srgbClr val="FFCC99"/>
                </a:solidFill>
              </a:rPr>
              <a:t> </a:t>
            </a:r>
            <a:r>
              <a:rPr lang="it-IT" sz="2000" b="1" dirty="0" err="1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525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central plastic scintillator was in trigger </a:t>
            </a:r>
            <a:endParaRPr lang="it-IT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09275" y="4089681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70" y="1766832"/>
            <a:ext cx="3735276" cy="23898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41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CC99"/>
                </a:solidFill>
              </a:rPr>
              <a:t>Matrix </a:t>
            </a:r>
            <a:r>
              <a:rPr lang="it-IT" sz="2000" b="1" dirty="0" err="1">
                <a:solidFill>
                  <a:srgbClr val="FFCC99"/>
                </a:solidFill>
              </a:rPr>
              <a:t>configuration</a:t>
            </a:r>
            <a:r>
              <a:rPr lang="it-IT" sz="2000" b="1" dirty="0">
                <a:solidFill>
                  <a:srgbClr val="FFCC99"/>
                </a:solidFill>
              </a:rPr>
              <a:t> (</a:t>
            </a:r>
            <a:r>
              <a:rPr lang="it-IT" sz="2000" b="1" dirty="0" err="1">
                <a:solidFill>
                  <a:srgbClr val="FFCC99"/>
                </a:solidFill>
              </a:rPr>
              <a:t>surface</a:t>
            </a:r>
            <a:r>
              <a:rPr lang="it-IT" sz="2000" b="1" dirty="0">
                <a:solidFill>
                  <a:srgbClr val="FFCC99"/>
                </a:solidFill>
              </a:rPr>
              <a:t> </a:t>
            </a:r>
            <a:r>
              <a:rPr lang="it-IT" sz="2000" b="1" dirty="0" err="1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525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central plastic scintillator was in trigger </a:t>
            </a:r>
            <a:endParaRPr lang="it-IT" sz="2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387189" y="4276045"/>
                <a:ext cx="9859931" cy="73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CC99"/>
                    </a:solidFill>
                  </a:rPr>
                  <a:t>Crosstalk probability</a:t>
                </a:r>
                <a:r>
                  <a:rPr lang="en-US" sz="2400" i="1" dirty="0" smtClean="0">
                    <a:solidFill>
                      <a:srgbClr val="FF99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neutrons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neutron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central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cell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i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9900"/>
                    </a:solidFill>
                  </a:rPr>
                  <a:t>x 100 % </a:t>
                </a:r>
                <a:endParaRPr lang="it-IT" sz="2400" i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9" y="4276045"/>
                <a:ext cx="9859931" cy="738407"/>
              </a:xfrm>
              <a:prstGeom prst="rect">
                <a:avLst/>
              </a:prstGeom>
              <a:blipFill>
                <a:blip r:embed="rId6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8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09275" y="4089681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70" y="1766832"/>
            <a:ext cx="3735276" cy="23898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41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CC99"/>
                </a:solidFill>
              </a:rPr>
              <a:t>Matrix </a:t>
            </a:r>
            <a:r>
              <a:rPr lang="it-IT" sz="2000" b="1" dirty="0" err="1">
                <a:solidFill>
                  <a:srgbClr val="FFCC99"/>
                </a:solidFill>
              </a:rPr>
              <a:t>configuration</a:t>
            </a:r>
            <a:r>
              <a:rPr lang="it-IT" sz="2000" b="1" dirty="0">
                <a:solidFill>
                  <a:srgbClr val="FFCC99"/>
                </a:solidFill>
              </a:rPr>
              <a:t> (</a:t>
            </a:r>
            <a:r>
              <a:rPr lang="it-IT" sz="2000" b="1" dirty="0" err="1">
                <a:solidFill>
                  <a:srgbClr val="FFCC99"/>
                </a:solidFill>
              </a:rPr>
              <a:t>surface</a:t>
            </a:r>
            <a:r>
              <a:rPr lang="it-IT" sz="2000" b="1" dirty="0">
                <a:solidFill>
                  <a:srgbClr val="FFCC99"/>
                </a:solidFill>
              </a:rPr>
              <a:t> </a:t>
            </a:r>
            <a:r>
              <a:rPr lang="it-IT" sz="2000" b="1" dirty="0" err="1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525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central plastic scintillator was in trigger </a:t>
            </a:r>
            <a:endParaRPr lang="it-IT" sz="2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387189" y="4276045"/>
                <a:ext cx="9859931" cy="73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CC99"/>
                    </a:solidFill>
                  </a:rPr>
                  <a:t>Crosstalk probability</a:t>
                </a:r>
                <a:r>
                  <a:rPr lang="en-US" sz="2400" i="1" dirty="0" smtClean="0">
                    <a:solidFill>
                      <a:srgbClr val="FF99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neutrons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neutron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central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cell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i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9900"/>
                    </a:solidFill>
                  </a:rPr>
                  <a:t>x 100 % </a:t>
                </a:r>
                <a:endParaRPr lang="it-IT" sz="2400" i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89" y="4276045"/>
                <a:ext cx="9859931" cy="738407"/>
              </a:xfrm>
              <a:prstGeom prst="rect">
                <a:avLst/>
              </a:prstGeom>
              <a:blipFill>
                <a:blip r:embed="rId6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2699208" y="53093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FFCC99"/>
                </a:solidFill>
              </a:rPr>
              <a:t>P </a:t>
            </a:r>
            <a:r>
              <a:rPr lang="it-IT" sz="2400" dirty="0">
                <a:solidFill>
                  <a:srgbClr val="FFCC99"/>
                </a:solidFill>
              </a:rPr>
              <a:t>(%) = </a:t>
            </a:r>
            <a:r>
              <a:rPr lang="it-IT" sz="2400" i="1" dirty="0" err="1">
                <a:solidFill>
                  <a:srgbClr val="FFCC99"/>
                </a:solidFill>
              </a:rPr>
              <a:t>prob</a:t>
            </a:r>
            <a:r>
              <a:rPr lang="it-IT" sz="2400" i="1" dirty="0">
                <a:solidFill>
                  <a:srgbClr val="FFCC99"/>
                </a:solidFill>
              </a:rPr>
              <a:t> </a:t>
            </a:r>
            <a:r>
              <a:rPr lang="it-IT" sz="2400" dirty="0">
                <a:solidFill>
                  <a:srgbClr val="FFCC99"/>
                </a:solidFill>
              </a:rPr>
              <a:t>(%) ± </a:t>
            </a:r>
            <a:r>
              <a:rPr lang="it-IT" sz="2400" i="1" dirty="0" err="1">
                <a:solidFill>
                  <a:srgbClr val="FFCC99"/>
                </a:solidFill>
              </a:rPr>
              <a:t>Erass</a:t>
            </a:r>
            <a:r>
              <a:rPr lang="it-IT" sz="2400" i="1" dirty="0">
                <a:solidFill>
                  <a:srgbClr val="FFCC99"/>
                </a:solidFill>
              </a:rPr>
              <a:t> </a:t>
            </a:r>
            <a:r>
              <a:rPr lang="it-IT" sz="2400" dirty="0">
                <a:solidFill>
                  <a:srgbClr val="FFCC99"/>
                </a:solidFill>
              </a:rPr>
              <a:t>(%) = (0.117 ± 0.008) </a:t>
            </a:r>
            <a:r>
              <a:rPr lang="it-IT" sz="2400" dirty="0" smtClean="0">
                <a:solidFill>
                  <a:srgbClr val="FFCC99"/>
                </a:solidFill>
              </a:rPr>
              <a:t>%</a:t>
            </a:r>
          </a:p>
          <a:p>
            <a:pPr algn="ctr"/>
            <a:r>
              <a:rPr lang="it-IT" sz="2400" dirty="0" smtClean="0">
                <a:solidFill>
                  <a:srgbClr val="FFCC99"/>
                </a:solidFill>
              </a:rPr>
              <a:t> </a:t>
            </a:r>
            <a:r>
              <a:rPr lang="it-IT" sz="2400" i="1" dirty="0">
                <a:solidFill>
                  <a:srgbClr val="FFCC99"/>
                </a:solidFill>
              </a:rPr>
              <a:t>P </a:t>
            </a:r>
            <a:r>
              <a:rPr lang="it-IT" sz="2400" dirty="0">
                <a:solidFill>
                  <a:srgbClr val="FFCC99"/>
                </a:solidFill>
              </a:rPr>
              <a:t>(%) ≈ 0.1 </a:t>
            </a:r>
            <a:r>
              <a:rPr lang="it-IT" sz="2400" dirty="0" smtClean="0">
                <a:solidFill>
                  <a:srgbClr val="FFCC99"/>
                </a:solidFill>
              </a:rPr>
              <a:t>%</a:t>
            </a:r>
            <a:endParaRPr lang="it-IT" sz="2400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09275" y="4089681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28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CC99"/>
                </a:solidFill>
              </a:rPr>
              <a:t>Cluster </a:t>
            </a:r>
            <a:r>
              <a:rPr lang="it-IT" sz="2000" b="1" dirty="0" err="1" smtClean="0">
                <a:solidFill>
                  <a:srgbClr val="FFCC99"/>
                </a:solidFill>
              </a:rPr>
              <a:t>configuration</a:t>
            </a:r>
            <a:r>
              <a:rPr lang="it-IT" sz="2000" b="1" dirty="0" smtClean="0">
                <a:solidFill>
                  <a:srgbClr val="FFCC99"/>
                </a:solidFill>
              </a:rPr>
              <a:t> (</a:t>
            </a:r>
            <a:r>
              <a:rPr lang="it-IT" sz="2000" b="1" dirty="0" smtClean="0">
                <a:solidFill>
                  <a:srgbClr val="FFCC99"/>
                </a:solidFill>
              </a:rPr>
              <a:t>linear </a:t>
            </a:r>
            <a:r>
              <a:rPr lang="it-IT" sz="2000" b="1" dirty="0" err="1" smtClean="0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8104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</a:t>
            </a:r>
            <a:r>
              <a:rPr lang="en-US" sz="2000" dirty="0" smtClean="0">
                <a:solidFill>
                  <a:srgbClr val="FF9900"/>
                </a:solidFill>
              </a:rPr>
              <a:t>plastic </a:t>
            </a:r>
            <a:r>
              <a:rPr lang="en-US" sz="2000" dirty="0">
                <a:solidFill>
                  <a:srgbClr val="FF9900"/>
                </a:solidFill>
              </a:rPr>
              <a:t>scintillator </a:t>
            </a:r>
            <a:r>
              <a:rPr lang="en-US" sz="2000" dirty="0" smtClean="0">
                <a:solidFill>
                  <a:srgbClr val="FF9900"/>
                </a:solidFill>
              </a:rPr>
              <a:t>of the first cell of the central block was </a:t>
            </a:r>
            <a:r>
              <a:rPr lang="en-US" sz="2000" dirty="0">
                <a:solidFill>
                  <a:srgbClr val="FF9900"/>
                </a:solidFill>
              </a:rPr>
              <a:t>in trigger </a:t>
            </a:r>
            <a:endParaRPr lang="it-IT" sz="2000" dirty="0">
              <a:solidFill>
                <a:srgbClr val="FF99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81" y="1812262"/>
            <a:ext cx="4083570" cy="22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09275" y="4089681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28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CC99"/>
                </a:solidFill>
              </a:rPr>
              <a:t>Cluster </a:t>
            </a:r>
            <a:r>
              <a:rPr lang="it-IT" sz="2000" b="1" dirty="0" err="1" smtClean="0">
                <a:solidFill>
                  <a:srgbClr val="FFCC99"/>
                </a:solidFill>
              </a:rPr>
              <a:t>configuration</a:t>
            </a:r>
            <a:r>
              <a:rPr lang="it-IT" sz="2000" b="1" dirty="0" smtClean="0">
                <a:solidFill>
                  <a:srgbClr val="FFCC99"/>
                </a:solidFill>
              </a:rPr>
              <a:t> (</a:t>
            </a:r>
            <a:r>
              <a:rPr lang="it-IT" sz="2000" b="1" dirty="0" smtClean="0">
                <a:solidFill>
                  <a:srgbClr val="FFCC99"/>
                </a:solidFill>
              </a:rPr>
              <a:t>linear</a:t>
            </a:r>
            <a:r>
              <a:rPr lang="it-IT" sz="2000" b="1" dirty="0" smtClean="0">
                <a:solidFill>
                  <a:srgbClr val="FFCC99"/>
                </a:solidFill>
              </a:rPr>
              <a:t> </a:t>
            </a:r>
            <a:r>
              <a:rPr lang="it-IT" sz="2000" b="1" dirty="0" err="1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8206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</a:t>
            </a:r>
            <a:r>
              <a:rPr lang="en-US" sz="2000" dirty="0" smtClean="0">
                <a:solidFill>
                  <a:srgbClr val="FF9900"/>
                </a:solidFill>
              </a:rPr>
              <a:t>plastic scintillator of the first cell of the central block </a:t>
            </a:r>
            <a:r>
              <a:rPr lang="en-US" sz="2000" dirty="0">
                <a:solidFill>
                  <a:srgbClr val="FF9900"/>
                </a:solidFill>
              </a:rPr>
              <a:t>was in trigger </a:t>
            </a:r>
            <a:endParaRPr lang="it-IT" sz="2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47613" y="4276045"/>
                <a:ext cx="11954740" cy="73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CC99"/>
                    </a:solidFill>
                  </a:rPr>
                  <a:t>Crosstalk probability</a:t>
                </a:r>
                <a:r>
                  <a:rPr lang="en-US" sz="2400" i="1" dirty="0" smtClean="0">
                    <a:solidFill>
                      <a:srgbClr val="FF99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neutrons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neutron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cell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central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block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i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9900"/>
                    </a:solidFill>
                  </a:rPr>
                  <a:t>x 100 % </a:t>
                </a:r>
                <a:endParaRPr lang="it-IT" sz="2400" i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" y="4276045"/>
                <a:ext cx="11954740" cy="738407"/>
              </a:xfrm>
              <a:prstGeom prst="rect">
                <a:avLst/>
              </a:prstGeom>
              <a:blipFill>
                <a:blip r:embed="rId5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81" y="1812262"/>
            <a:ext cx="4083570" cy="22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09275" y="4089681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00541" y="1322752"/>
            <a:ext cx="428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CC99"/>
                </a:solidFill>
              </a:rPr>
              <a:t>Cluster</a:t>
            </a:r>
            <a:r>
              <a:rPr lang="it-IT" sz="2000" b="1" dirty="0" smtClean="0">
                <a:solidFill>
                  <a:srgbClr val="FFCC99"/>
                </a:solidFill>
              </a:rPr>
              <a:t> </a:t>
            </a:r>
            <a:r>
              <a:rPr lang="it-IT" sz="2000" b="1" dirty="0" err="1">
                <a:solidFill>
                  <a:srgbClr val="FFCC99"/>
                </a:solidFill>
              </a:rPr>
              <a:t>configuration</a:t>
            </a:r>
            <a:r>
              <a:rPr lang="it-IT" sz="2000" b="1" dirty="0">
                <a:solidFill>
                  <a:srgbClr val="FFCC99"/>
                </a:solidFill>
              </a:rPr>
              <a:t> </a:t>
            </a:r>
            <a:r>
              <a:rPr lang="it-IT" sz="2000" b="1" dirty="0" smtClean="0">
                <a:solidFill>
                  <a:srgbClr val="FFCC99"/>
                </a:solidFill>
              </a:rPr>
              <a:t>(</a:t>
            </a:r>
            <a:r>
              <a:rPr lang="it-IT" sz="2000" b="1" dirty="0" smtClean="0">
                <a:solidFill>
                  <a:srgbClr val="FFCC99"/>
                </a:solidFill>
              </a:rPr>
              <a:t>linear </a:t>
            </a:r>
            <a:r>
              <a:rPr lang="it-IT" sz="2000" b="1" dirty="0" err="1" smtClean="0">
                <a:solidFill>
                  <a:srgbClr val="FFCC99"/>
                </a:solidFill>
              </a:rPr>
              <a:t>crosstalk</a:t>
            </a:r>
            <a:r>
              <a:rPr lang="it-IT" sz="2000" b="1" dirty="0">
                <a:solidFill>
                  <a:srgbClr val="FFCC99"/>
                </a:solidFill>
              </a:rPr>
              <a:t>)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612" y="641301"/>
            <a:ext cx="11852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Neutrons in other plastics in the same event (with multiplicity equal to 2) are crosstalk (or background)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47612" y="909450"/>
            <a:ext cx="8206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Only the </a:t>
            </a:r>
            <a:r>
              <a:rPr lang="en-US" sz="2000" dirty="0" smtClean="0">
                <a:solidFill>
                  <a:srgbClr val="FF9900"/>
                </a:solidFill>
              </a:rPr>
              <a:t>plastic scintillator of the first cell of the central block </a:t>
            </a:r>
            <a:r>
              <a:rPr lang="en-US" sz="2000" dirty="0">
                <a:solidFill>
                  <a:srgbClr val="FF9900"/>
                </a:solidFill>
              </a:rPr>
              <a:t>was in trigger </a:t>
            </a:r>
            <a:endParaRPr lang="it-IT" sz="20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147613" y="4276045"/>
                <a:ext cx="11954740" cy="738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CC99"/>
                    </a:solidFill>
                  </a:rPr>
                  <a:t>Crosstalk probability</a:t>
                </a:r>
                <a:r>
                  <a:rPr lang="en-US" sz="2400" i="1" dirty="0" smtClean="0">
                    <a:solidFill>
                      <a:srgbClr val="FF99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neutrons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smtClean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neutron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trigger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cell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central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2400" b="0" i="1" dirty="0" smtClean="0">
                            <a:solidFill>
                              <a:srgbClr val="FF9900"/>
                            </a:solidFill>
                          </a:rPr>
                          <m:t>block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99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i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9900"/>
                    </a:solidFill>
                  </a:rPr>
                  <a:t>x 100 % </a:t>
                </a:r>
                <a:endParaRPr lang="it-IT" sz="2400" i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3" y="4276045"/>
                <a:ext cx="11954740" cy="738407"/>
              </a:xfrm>
              <a:prstGeom prst="rect">
                <a:avLst/>
              </a:prstGeom>
              <a:blipFill>
                <a:blip r:embed="rId5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2699208" y="53093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i="1" dirty="0">
                <a:solidFill>
                  <a:srgbClr val="FFCC99"/>
                </a:solidFill>
              </a:rPr>
              <a:t>P </a:t>
            </a:r>
            <a:r>
              <a:rPr lang="it-IT" sz="2400" dirty="0">
                <a:solidFill>
                  <a:srgbClr val="FFCC99"/>
                </a:solidFill>
              </a:rPr>
              <a:t>(%) = </a:t>
            </a:r>
            <a:r>
              <a:rPr lang="it-IT" sz="2400" i="1" dirty="0" err="1">
                <a:solidFill>
                  <a:srgbClr val="FFCC99"/>
                </a:solidFill>
              </a:rPr>
              <a:t>prob</a:t>
            </a:r>
            <a:r>
              <a:rPr lang="it-IT" sz="2400" i="1" dirty="0">
                <a:solidFill>
                  <a:srgbClr val="FFCC99"/>
                </a:solidFill>
              </a:rPr>
              <a:t> </a:t>
            </a:r>
            <a:r>
              <a:rPr lang="it-IT" sz="2400" dirty="0">
                <a:solidFill>
                  <a:srgbClr val="FFCC99"/>
                </a:solidFill>
              </a:rPr>
              <a:t>(%) ± </a:t>
            </a:r>
            <a:r>
              <a:rPr lang="it-IT" sz="2400" i="1" dirty="0" err="1">
                <a:solidFill>
                  <a:srgbClr val="FFCC99"/>
                </a:solidFill>
              </a:rPr>
              <a:t>Erass</a:t>
            </a:r>
            <a:r>
              <a:rPr lang="it-IT" sz="2400" i="1" dirty="0">
                <a:solidFill>
                  <a:srgbClr val="FFCC99"/>
                </a:solidFill>
              </a:rPr>
              <a:t> </a:t>
            </a:r>
            <a:r>
              <a:rPr lang="it-IT" sz="2400" dirty="0">
                <a:solidFill>
                  <a:srgbClr val="FFCC99"/>
                </a:solidFill>
              </a:rPr>
              <a:t>(%) = (</a:t>
            </a:r>
            <a:r>
              <a:rPr lang="it-IT" sz="2400" dirty="0" smtClean="0">
                <a:solidFill>
                  <a:srgbClr val="FFCC99"/>
                </a:solidFill>
              </a:rPr>
              <a:t>0.163 </a:t>
            </a:r>
            <a:r>
              <a:rPr lang="it-IT" sz="2400" dirty="0">
                <a:solidFill>
                  <a:srgbClr val="FFCC99"/>
                </a:solidFill>
              </a:rPr>
              <a:t>± </a:t>
            </a:r>
            <a:r>
              <a:rPr lang="it-IT" sz="2400" dirty="0" smtClean="0">
                <a:solidFill>
                  <a:srgbClr val="FFCC99"/>
                </a:solidFill>
              </a:rPr>
              <a:t>0.005) %</a:t>
            </a:r>
          </a:p>
          <a:p>
            <a:pPr algn="ctr"/>
            <a:r>
              <a:rPr lang="it-IT" sz="2400" dirty="0" smtClean="0">
                <a:solidFill>
                  <a:srgbClr val="FFCC99"/>
                </a:solidFill>
              </a:rPr>
              <a:t> </a:t>
            </a:r>
            <a:r>
              <a:rPr lang="it-IT" sz="2400" i="1" dirty="0">
                <a:solidFill>
                  <a:srgbClr val="FFCC99"/>
                </a:solidFill>
              </a:rPr>
              <a:t>P </a:t>
            </a:r>
            <a:r>
              <a:rPr lang="it-IT" sz="2400" dirty="0">
                <a:solidFill>
                  <a:srgbClr val="FFCC99"/>
                </a:solidFill>
              </a:rPr>
              <a:t>(%) ≈ </a:t>
            </a:r>
            <a:r>
              <a:rPr lang="it-IT" sz="2400" dirty="0" smtClean="0">
                <a:solidFill>
                  <a:srgbClr val="FFCC99"/>
                </a:solidFill>
              </a:rPr>
              <a:t>0.2 %</a:t>
            </a:r>
            <a:endParaRPr lang="it-IT" sz="2400" dirty="0">
              <a:solidFill>
                <a:srgbClr val="FFCC9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81" y="1812262"/>
            <a:ext cx="4083570" cy="22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69207" y="629701"/>
            <a:ext cx="757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C99"/>
                </a:solidFill>
              </a:rPr>
              <a:t>Crosstalk Measurement and comparison with MC based simulation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5363" y="1139486"/>
            <a:ext cx="12019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The simulated value was obtained form </a:t>
            </a:r>
            <a:r>
              <a:rPr lang="en-US" sz="2000" dirty="0" smtClean="0">
                <a:solidFill>
                  <a:srgbClr val="FF9900"/>
                </a:solidFill>
              </a:rPr>
              <a:t>GEANT4 </a:t>
            </a:r>
            <a:r>
              <a:rPr lang="en-US" sz="2000" dirty="0">
                <a:solidFill>
                  <a:srgbClr val="FF9900"/>
                </a:solidFill>
              </a:rPr>
              <a:t>toolkit simulation (G. Santagati and L. </a:t>
            </a:r>
            <a:r>
              <a:rPr lang="en-US" sz="2000" dirty="0" err="1">
                <a:solidFill>
                  <a:srgbClr val="FF9900"/>
                </a:solidFill>
              </a:rPr>
              <a:t>Quattrocchi</a:t>
            </a:r>
            <a:r>
              <a:rPr lang="en-US" sz="2000" dirty="0">
                <a:solidFill>
                  <a:srgbClr val="FF9900"/>
                </a:solidFill>
              </a:rPr>
              <a:t>) </a:t>
            </a:r>
            <a:r>
              <a:rPr lang="en-US" sz="2000" dirty="0" smtClean="0">
                <a:solidFill>
                  <a:srgbClr val="FF9900"/>
                </a:solidFill>
              </a:rPr>
              <a:t>and </a:t>
            </a:r>
            <a:r>
              <a:rPr lang="en-US" sz="2000" dirty="0">
                <a:solidFill>
                  <a:srgbClr val="FF9900"/>
                </a:solidFill>
              </a:rPr>
              <a:t>from MCNPX toolkit simulation (L. </a:t>
            </a:r>
            <a:r>
              <a:rPr lang="en-US" sz="2000" dirty="0" err="1">
                <a:solidFill>
                  <a:srgbClr val="FF9900"/>
                </a:solidFill>
              </a:rPr>
              <a:t>Quattrocchi</a:t>
            </a:r>
            <a:r>
              <a:rPr lang="en-US" sz="2000" dirty="0">
                <a:solidFill>
                  <a:srgbClr val="FF9900"/>
                </a:solidFill>
              </a:rPr>
              <a:t>) The two simulation software were in good agreement </a:t>
            </a:r>
            <a:endParaRPr lang="it-IT" sz="2000" dirty="0">
              <a:solidFill>
                <a:srgbClr val="FF99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1" y="2035939"/>
            <a:ext cx="9186994" cy="29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69207" y="629701"/>
            <a:ext cx="757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C99"/>
                </a:solidFill>
              </a:rPr>
              <a:t>Crosstalk Measurement and comparison with MC based simulation </a:t>
            </a:r>
            <a:endParaRPr lang="it-IT" sz="2000" dirty="0">
              <a:solidFill>
                <a:srgbClr val="FFCC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5363" y="1139486"/>
            <a:ext cx="12019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00"/>
                </a:solidFill>
              </a:rPr>
              <a:t>The simulated value was obtained form </a:t>
            </a:r>
            <a:r>
              <a:rPr lang="en-US" sz="2000" dirty="0" smtClean="0">
                <a:solidFill>
                  <a:srgbClr val="FF9900"/>
                </a:solidFill>
              </a:rPr>
              <a:t>GEANT4 </a:t>
            </a:r>
            <a:r>
              <a:rPr lang="en-US" sz="2000" dirty="0">
                <a:solidFill>
                  <a:srgbClr val="FF9900"/>
                </a:solidFill>
              </a:rPr>
              <a:t>toolkit simulation (G. Santagati and L. </a:t>
            </a:r>
            <a:r>
              <a:rPr lang="en-US" sz="2000" dirty="0" err="1">
                <a:solidFill>
                  <a:srgbClr val="FF9900"/>
                </a:solidFill>
              </a:rPr>
              <a:t>Quattrocchi</a:t>
            </a:r>
            <a:r>
              <a:rPr lang="en-US" sz="2000" dirty="0">
                <a:solidFill>
                  <a:srgbClr val="FF9900"/>
                </a:solidFill>
              </a:rPr>
              <a:t>) </a:t>
            </a:r>
            <a:r>
              <a:rPr lang="en-US" sz="2000" dirty="0" smtClean="0">
                <a:solidFill>
                  <a:srgbClr val="FF9900"/>
                </a:solidFill>
              </a:rPr>
              <a:t>and </a:t>
            </a:r>
            <a:r>
              <a:rPr lang="en-US" sz="2000" dirty="0">
                <a:solidFill>
                  <a:srgbClr val="FF9900"/>
                </a:solidFill>
              </a:rPr>
              <a:t>from MCNPX toolkit simulation (L. </a:t>
            </a:r>
            <a:r>
              <a:rPr lang="en-US" sz="2000" dirty="0" err="1">
                <a:solidFill>
                  <a:srgbClr val="FF9900"/>
                </a:solidFill>
              </a:rPr>
              <a:t>Quattrocchi</a:t>
            </a:r>
            <a:r>
              <a:rPr lang="en-US" sz="2000" dirty="0">
                <a:solidFill>
                  <a:srgbClr val="FF9900"/>
                </a:solidFill>
              </a:rPr>
              <a:t>) The two simulation software were in good agreement </a:t>
            </a:r>
            <a:endParaRPr lang="it-IT" sz="2000" dirty="0">
              <a:solidFill>
                <a:srgbClr val="FF99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1" y="2035939"/>
            <a:ext cx="9186994" cy="297097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33400" y="5142131"/>
            <a:ext cx="11161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9900"/>
                </a:solidFill>
              </a:rPr>
              <a:t>The differences between the measured and the simulated values are not very large in absolute terms, but they become significant in relative terms: </a:t>
            </a:r>
            <a:r>
              <a:rPr lang="en-US" sz="2000" dirty="0">
                <a:solidFill>
                  <a:srgbClr val="FFCC99"/>
                </a:solidFill>
              </a:rPr>
              <a:t>a factor of 4 for the matrix configuration, and nearly an order of magnitude for the cluster configuration.</a:t>
            </a:r>
            <a:r>
              <a:rPr lang="en-US" sz="2000" dirty="0">
                <a:solidFill>
                  <a:srgbClr val="FF9900"/>
                </a:solidFill>
              </a:rPr>
              <a:t> Further investigation is therefore required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430" y="787665"/>
            <a:ext cx="2588145" cy="9162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5804" y="1168950"/>
            <a:ext cx="673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00"/>
                </a:solidFill>
              </a:rPr>
              <a:t>The results </a:t>
            </a:r>
            <a:r>
              <a:rPr lang="en-US" dirty="0">
                <a:solidFill>
                  <a:srgbClr val="FF9900"/>
                </a:solidFill>
              </a:rPr>
              <a:t>of CROSSTEST exp. @LNL (end of 2023</a:t>
            </a:r>
            <a:r>
              <a:rPr lang="en-US" dirty="0" smtClean="0">
                <a:solidFill>
                  <a:srgbClr val="FF9900"/>
                </a:solidFill>
              </a:rPr>
              <a:t>) were presented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3323" y="365630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1852" y="-32036"/>
            <a:ext cx="748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NARCOS: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ARray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COrrelation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Studies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1600" y="512816"/>
            <a:ext cx="1191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dirty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</a:rPr>
              <a:t>NArCoS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realized in Catania in the context of the ANCHISE (Array for Neutron and Charged particles with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HIgh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linear momentum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SElection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) project, approved and financed by national PRIN2020 funding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call and in the context of INFN-CSN3.</a:t>
            </a:r>
            <a:endParaRPr lang="en-US" altLang="it-IT" i="1" dirty="0">
              <a:solidFill>
                <a:srgbClr val="FF9900"/>
              </a:solidFill>
              <a:latin typeface="+mn-lt"/>
              <a:ea typeface="Yu Gothic Medium" panose="020B0500000000000000" pitchFamily="34" charset="-128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 compact and segmented transportable apparatus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 consisting of plastic scintillators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it-IT" b="1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smtClean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EJ276G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(ex 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EJ299-33) (3x3x3cm</a:t>
            </a:r>
            <a:r>
              <a:rPr lang="en-US" baseline="30000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44" indent="-285744" eaLnBrk="1" hangingPunct="1">
              <a:buFont typeface="Wingdings" panose="05000000000000000000" pitchFamily="2" charset="2"/>
              <a:buChar char="à"/>
            </a:pPr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2" y="1656022"/>
            <a:ext cx="1269034" cy="16789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13" y="1647922"/>
            <a:ext cx="3567107" cy="2148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" y="3833043"/>
            <a:ext cx="11458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51" y="1646708"/>
            <a:ext cx="2580918" cy="21513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7858" y="3805006"/>
            <a:ext cx="4478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rgbClr val="FFCC99"/>
                </a:solidFill>
              </a:rPr>
              <a:t>Pagano E.V. et al., N.S.,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A, 905 (2018) 47-52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7481" y="3789641"/>
            <a:ext cx="3724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rgbClr val="FFCC99"/>
                </a:solidFill>
              </a:rPr>
              <a:t>Pagano E.V. et </a:t>
            </a:r>
            <a:r>
              <a:rPr lang="it-IT" sz="1050" i="1" dirty="0">
                <a:solidFill>
                  <a:srgbClr val="FFCC99"/>
                </a:solidFill>
              </a:rPr>
              <a:t>al.,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 1064 (2024) 169425</a:t>
            </a:r>
            <a:r>
              <a:rPr lang="it-IT" sz="105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7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571744" y="2569938"/>
            <a:ext cx="2186508" cy="1514306"/>
            <a:chOff x="-482373" y="1595162"/>
            <a:chExt cx="9432406" cy="10670306"/>
          </a:xfrm>
        </p:grpSpPr>
        <p:grpSp>
          <p:nvGrpSpPr>
            <p:cNvPr id="13" name="Gruppo 12"/>
            <p:cNvGrpSpPr/>
            <p:nvPr/>
          </p:nvGrpSpPr>
          <p:grpSpPr>
            <a:xfrm>
              <a:off x="-482373" y="1595162"/>
              <a:ext cx="9432406" cy="10670306"/>
              <a:chOff x="-521576" y="782082"/>
              <a:chExt cx="9460665" cy="11631707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84" y="814197"/>
                <a:ext cx="8704605" cy="5579484"/>
              </a:xfrm>
              <a:prstGeom prst="rect">
                <a:avLst/>
              </a:prstGeom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-521576" y="11161430"/>
                <a:ext cx="602699" cy="1252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5704134" y="782082"/>
                <a:ext cx="602699" cy="1252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295651" y="4112046"/>
              <a:ext cx="5429089" cy="2189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812145" y="4253578"/>
              <a:ext cx="4008581" cy="233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00" y="4183783"/>
              <a:ext cx="4144727" cy="2559160"/>
            </a:xfrm>
            <a:prstGeom prst="rect">
              <a:avLst/>
            </a:prstGeom>
          </p:spPr>
        </p:pic>
        <p:sp>
          <p:nvSpPr>
            <p:cNvPr id="21" name="Rettangolo 20"/>
            <p:cNvSpPr/>
            <p:nvPr/>
          </p:nvSpPr>
          <p:spPr>
            <a:xfrm>
              <a:off x="5724740" y="4183783"/>
              <a:ext cx="925442" cy="69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686" y="2394734"/>
            <a:ext cx="1705374" cy="11263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430" y="787665"/>
            <a:ext cx="2588145" cy="9162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5804" y="1168950"/>
            <a:ext cx="673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00"/>
                </a:solidFill>
              </a:rPr>
              <a:t>The results </a:t>
            </a:r>
            <a:r>
              <a:rPr lang="en-US" dirty="0">
                <a:solidFill>
                  <a:srgbClr val="FF9900"/>
                </a:solidFill>
              </a:rPr>
              <a:t>of CROSSTEST exp. @LNL (end of 2023</a:t>
            </a:r>
            <a:r>
              <a:rPr lang="en-US" dirty="0" smtClean="0">
                <a:solidFill>
                  <a:srgbClr val="FF9900"/>
                </a:solidFill>
              </a:rPr>
              <a:t>) were presented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0074" y="272627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9900"/>
                </a:solidFill>
                <a:latin typeface="AAAACA+HelveticaNeue"/>
              </a:rPr>
              <a:t>A good </a:t>
            </a:r>
            <a:r>
              <a:rPr lang="en-US" sz="1500" dirty="0">
                <a:solidFill>
                  <a:srgbClr val="FF9900"/>
                </a:solidFill>
                <a:latin typeface="AAAACA+HelveticaNeue"/>
              </a:rPr>
              <a:t>separation between neutron and gamma with a </a:t>
            </a:r>
            <a:r>
              <a:rPr lang="en-US" sz="1500" dirty="0" err="1">
                <a:solidFill>
                  <a:srgbClr val="FF9900"/>
                </a:solidFill>
                <a:latin typeface="AAAACA+HelveticaNeue"/>
              </a:rPr>
              <a:t>FoM</a:t>
            </a:r>
            <a:r>
              <a:rPr lang="en-US" sz="1500" dirty="0">
                <a:solidFill>
                  <a:srgbClr val="FF9900"/>
                </a:solidFill>
                <a:latin typeface="AAAACA+HelveticaNeue"/>
              </a:rPr>
              <a:t> of 1.2 at 4 MeV of neutrons with three different 2D identification matrix, 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571744" y="2569938"/>
            <a:ext cx="2186508" cy="1514306"/>
            <a:chOff x="-482373" y="1595162"/>
            <a:chExt cx="9432406" cy="10670306"/>
          </a:xfrm>
        </p:grpSpPr>
        <p:grpSp>
          <p:nvGrpSpPr>
            <p:cNvPr id="13" name="Gruppo 12"/>
            <p:cNvGrpSpPr/>
            <p:nvPr/>
          </p:nvGrpSpPr>
          <p:grpSpPr>
            <a:xfrm>
              <a:off x="-482373" y="1595162"/>
              <a:ext cx="9432406" cy="10670306"/>
              <a:chOff x="-521576" y="782082"/>
              <a:chExt cx="9460665" cy="11631707"/>
            </a:xfrm>
          </p:grpSpPr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484" y="814197"/>
                <a:ext cx="8704605" cy="5579484"/>
              </a:xfrm>
              <a:prstGeom prst="rect">
                <a:avLst/>
              </a:prstGeom>
            </p:spPr>
          </p:pic>
          <p:sp>
            <p:nvSpPr>
              <p:cNvPr id="23" name="CasellaDiTesto 22"/>
              <p:cNvSpPr txBox="1"/>
              <p:nvPr/>
            </p:nvSpPr>
            <p:spPr>
              <a:xfrm>
                <a:off x="-521576" y="11161430"/>
                <a:ext cx="602699" cy="1252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5704134" y="782082"/>
                <a:ext cx="602699" cy="1252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295651" y="4112046"/>
              <a:ext cx="5429089" cy="2189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812145" y="4253578"/>
              <a:ext cx="4008581" cy="233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00" y="4183783"/>
              <a:ext cx="4144727" cy="2559160"/>
            </a:xfrm>
            <a:prstGeom prst="rect">
              <a:avLst/>
            </a:prstGeom>
          </p:spPr>
        </p:pic>
        <p:sp>
          <p:nvSpPr>
            <p:cNvPr id="21" name="Rettangolo 20"/>
            <p:cNvSpPr/>
            <p:nvPr/>
          </p:nvSpPr>
          <p:spPr>
            <a:xfrm>
              <a:off x="5724740" y="4183783"/>
              <a:ext cx="925442" cy="69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686" y="2394734"/>
            <a:ext cx="1705374" cy="112634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608" y="4342397"/>
            <a:ext cx="1972736" cy="119334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9528" y="4355675"/>
            <a:ext cx="1873501" cy="12931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0430" y="787665"/>
            <a:ext cx="2588145" cy="9162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5804" y="1168950"/>
            <a:ext cx="673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00"/>
                </a:solidFill>
              </a:rPr>
              <a:t>The results </a:t>
            </a:r>
            <a:r>
              <a:rPr lang="en-US" dirty="0">
                <a:solidFill>
                  <a:srgbClr val="FF9900"/>
                </a:solidFill>
              </a:rPr>
              <a:t>of CROSSTEST exp. @LNL (end of 2023</a:t>
            </a:r>
            <a:r>
              <a:rPr lang="en-US" dirty="0" smtClean="0">
                <a:solidFill>
                  <a:srgbClr val="FF9900"/>
                </a:solidFill>
              </a:rPr>
              <a:t>) were presented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0074" y="272627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FF9900"/>
                </a:solidFill>
                <a:latin typeface="AAAACA+HelveticaNeue"/>
              </a:rPr>
              <a:t>A good </a:t>
            </a:r>
            <a:r>
              <a:rPr lang="en-US" sz="1500" dirty="0">
                <a:solidFill>
                  <a:srgbClr val="FF9900"/>
                </a:solidFill>
                <a:latin typeface="AAAACA+HelveticaNeue"/>
              </a:rPr>
              <a:t>separation between neutron and gamma with a </a:t>
            </a:r>
            <a:r>
              <a:rPr lang="en-US" sz="1500" dirty="0" err="1">
                <a:solidFill>
                  <a:srgbClr val="FF9900"/>
                </a:solidFill>
                <a:latin typeface="AAAACA+HelveticaNeue"/>
              </a:rPr>
              <a:t>FoM</a:t>
            </a:r>
            <a:r>
              <a:rPr lang="en-US" sz="1500" dirty="0">
                <a:solidFill>
                  <a:srgbClr val="FF9900"/>
                </a:solidFill>
                <a:latin typeface="AAAACA+HelveticaNeue"/>
              </a:rPr>
              <a:t> of 1.2 at 4 MeV of neutrons with three different 2D identification matrix, 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0074" y="4477404"/>
            <a:ext cx="7488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The crosstalk </a:t>
            </a:r>
            <a:r>
              <a:rPr lang="en-US" dirty="0" smtClean="0">
                <a:solidFill>
                  <a:srgbClr val="FF9900"/>
                </a:solidFill>
              </a:rPr>
              <a:t>value </a:t>
            </a:r>
            <a:r>
              <a:rPr lang="en-US" dirty="0">
                <a:solidFill>
                  <a:srgbClr val="FF9900"/>
                </a:solidFill>
              </a:rPr>
              <a:t>at 4.5 MeV of neutrons was measured for the matrix configuration is about P(%) = 0.1% and for the cluster configuration is about P(%) = 0.2%. 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2856" y="904979"/>
            <a:ext cx="1040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test are on going at LNS-INFN in order to measure the time resolution 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2856" y="904979"/>
            <a:ext cx="1040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test are on going at LNS-INFN in order to measure the time resolution 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2856" y="1907244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experiments have to be performed in order to test the crosstalk at higher neutron energies in Catania at LNS-INFN and in </a:t>
            </a:r>
            <a:r>
              <a:rPr lang="en-US" dirty="0" err="1">
                <a:solidFill>
                  <a:srgbClr val="FF9900"/>
                </a:solidFill>
              </a:rPr>
              <a:t>Legnaro</a:t>
            </a:r>
            <a:r>
              <a:rPr lang="en-US" dirty="0">
                <a:solidFill>
                  <a:srgbClr val="FF9900"/>
                </a:solidFill>
              </a:rPr>
              <a:t> at LNL-INFN. 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</a:t>
            </a:r>
            <a:r>
              <a:rPr lang="it-IT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and </a:t>
            </a:r>
            <a:r>
              <a:rPr lang="it-IT" sz="24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Perspectives</a:t>
            </a:r>
            <a:endParaRPr lang="it-IT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2856" y="904979"/>
            <a:ext cx="1040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test are on going at LNS-INFN in order to measure the time resolution 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2856" y="1907244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experiments have to be performed in order to test the crosstalk at higher neutron energies in Catania at LNS-INFN and in </a:t>
            </a:r>
            <a:r>
              <a:rPr lang="en-US" dirty="0" err="1">
                <a:solidFill>
                  <a:srgbClr val="FF9900"/>
                </a:solidFill>
              </a:rPr>
              <a:t>Legnaro</a:t>
            </a:r>
            <a:r>
              <a:rPr lang="en-US" dirty="0">
                <a:solidFill>
                  <a:srgbClr val="FF9900"/>
                </a:solidFill>
              </a:rPr>
              <a:t> at LNL-INFN. 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2856" y="3078173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9900"/>
                </a:solidFill>
              </a:rPr>
              <a:t>MoReNA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experiment. The goal of the experiment is to test the feasibility of using NArCoS for the study of molecular states </a:t>
            </a:r>
            <a:r>
              <a:rPr lang="en-US" dirty="0" smtClean="0">
                <a:solidFill>
                  <a:srgbClr val="FF9900"/>
                </a:solidFill>
              </a:rPr>
              <a:t>with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low neutron multiplicity, focusing on the decay channel </a:t>
            </a:r>
            <a:r>
              <a:rPr lang="en-US" baseline="30000" dirty="0">
                <a:solidFill>
                  <a:srgbClr val="FF9900"/>
                </a:solidFill>
              </a:rPr>
              <a:t>13</a:t>
            </a:r>
            <a:r>
              <a:rPr lang="en-US" dirty="0">
                <a:solidFill>
                  <a:srgbClr val="FF9900"/>
                </a:solidFill>
              </a:rPr>
              <a:t>C → n + </a:t>
            </a:r>
            <a:r>
              <a:rPr lang="en-US" baseline="30000" dirty="0">
                <a:solidFill>
                  <a:srgbClr val="FF9900"/>
                </a:solidFill>
              </a:rPr>
              <a:t>12</a:t>
            </a:r>
            <a:r>
              <a:rPr lang="en-US" dirty="0">
                <a:solidFill>
                  <a:srgbClr val="FF9900"/>
                </a:solidFill>
              </a:rPr>
              <a:t>C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125967" y="41214"/>
            <a:ext cx="391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Conclusions and Perspectives</a:t>
            </a:r>
            <a:endParaRPr lang="en-GB" sz="24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1" y="4249102"/>
            <a:ext cx="2834656" cy="11389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52856" y="42256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In its final version, the demonstrator will include </a:t>
            </a:r>
            <a:r>
              <a:rPr lang="en-US" dirty="0">
                <a:solidFill>
                  <a:srgbClr val="FFCC99"/>
                </a:solidFill>
              </a:rPr>
              <a:t>16 clusters</a:t>
            </a:r>
            <a:r>
              <a:rPr lang="en-US" dirty="0">
                <a:solidFill>
                  <a:srgbClr val="FF9900"/>
                </a:solidFill>
              </a:rPr>
              <a:t>, each consisting of an </a:t>
            </a:r>
            <a:r>
              <a:rPr lang="en-US" dirty="0">
                <a:solidFill>
                  <a:srgbClr val="FFCC99"/>
                </a:solidFill>
              </a:rPr>
              <a:t>array of 4 elementary cells arranged in line along the beam axis and mounted on a 4×1 PCB motherboard</a:t>
            </a:r>
            <a:r>
              <a:rPr lang="en-US" dirty="0">
                <a:solidFill>
                  <a:srgbClr val="FF9900"/>
                </a:solidFill>
              </a:rPr>
              <a:t>. 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2856" y="904979"/>
            <a:ext cx="1040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test are on going at LNS-INFN in order to measure the time resolution 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2856" y="1907244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00"/>
                </a:solidFill>
              </a:rPr>
              <a:t>New experiments have to be performed in order to test the crosstalk at higher neutron energies in Catania at LNS-INFN and in </a:t>
            </a:r>
            <a:r>
              <a:rPr lang="en-US" dirty="0" err="1">
                <a:solidFill>
                  <a:srgbClr val="FF9900"/>
                </a:solidFill>
              </a:rPr>
              <a:t>Legnaro</a:t>
            </a:r>
            <a:r>
              <a:rPr lang="en-US" dirty="0">
                <a:solidFill>
                  <a:srgbClr val="FF9900"/>
                </a:solidFill>
              </a:rPr>
              <a:t> at LNL-INFN. </a:t>
            </a:r>
            <a:endParaRPr lang="it-IT" dirty="0">
              <a:solidFill>
                <a:srgbClr val="FF99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2856" y="3078173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9900"/>
                </a:solidFill>
              </a:rPr>
              <a:t>MoReNA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experiment. The goal of the experiment is to test the feasibility of using NArCoS for the study of molecular states </a:t>
            </a:r>
            <a:r>
              <a:rPr lang="en-US" dirty="0" smtClean="0">
                <a:solidFill>
                  <a:srgbClr val="FF9900"/>
                </a:solidFill>
              </a:rPr>
              <a:t>with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rgbClr val="FF9900"/>
                </a:solidFill>
              </a:rPr>
              <a:t>low neutron multiplicity, focusing on the decay channel </a:t>
            </a:r>
            <a:r>
              <a:rPr lang="en-US" baseline="30000" dirty="0">
                <a:solidFill>
                  <a:srgbClr val="FF9900"/>
                </a:solidFill>
              </a:rPr>
              <a:t>13</a:t>
            </a:r>
            <a:r>
              <a:rPr lang="en-US" dirty="0">
                <a:solidFill>
                  <a:srgbClr val="FF9900"/>
                </a:solidFill>
              </a:rPr>
              <a:t>C → n + </a:t>
            </a:r>
            <a:r>
              <a:rPr lang="en-US" baseline="30000" dirty="0">
                <a:solidFill>
                  <a:srgbClr val="FF9900"/>
                </a:solidFill>
              </a:rPr>
              <a:t>12</a:t>
            </a:r>
            <a:r>
              <a:rPr lang="en-US" dirty="0">
                <a:solidFill>
                  <a:srgbClr val="FF9900"/>
                </a:solidFill>
              </a:rPr>
              <a:t>C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3095" y="203493"/>
            <a:ext cx="1205890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9900"/>
                </a:solidFill>
              </a:rPr>
              <a:t>For more info </a:t>
            </a:r>
            <a:r>
              <a:rPr lang="it-IT" sz="2800" b="1" dirty="0" err="1">
                <a:solidFill>
                  <a:srgbClr val="FF9900"/>
                </a:solidFill>
              </a:rPr>
              <a:t>see</a:t>
            </a:r>
            <a:r>
              <a:rPr lang="it-IT" sz="2800" b="1" dirty="0">
                <a:solidFill>
                  <a:srgbClr val="FF9900"/>
                </a:solidFill>
              </a:rPr>
              <a:t> :</a:t>
            </a:r>
            <a:r>
              <a:rPr lang="it-IT" sz="3400" b="1" dirty="0">
                <a:solidFill>
                  <a:srgbClr val="ED210A"/>
                </a:solidFill>
                <a:latin typeface="AAAAAD+HelveticaNeue-Bold"/>
              </a:rPr>
              <a:t> </a:t>
            </a:r>
            <a:endParaRPr lang="it-IT" sz="3400" b="1" dirty="0" smtClean="0">
              <a:solidFill>
                <a:srgbClr val="ED210A"/>
              </a:solidFill>
              <a:latin typeface="AAAAAD+HelveticaNeue-Bold"/>
            </a:endParaRPr>
          </a:p>
          <a:p>
            <a:endParaRPr lang="it-IT" sz="1600" dirty="0" smtClean="0">
              <a:solidFill>
                <a:srgbClr val="FF9900"/>
              </a:solidFill>
            </a:endParaRPr>
          </a:p>
          <a:p>
            <a:pPr marL="342900" indent="-342900">
              <a:buAutoNum type="arabicParenR"/>
            </a:pPr>
            <a:r>
              <a:rPr lang="it-IT" sz="1600" dirty="0" smtClean="0">
                <a:solidFill>
                  <a:srgbClr val="FF9900"/>
                </a:solidFill>
              </a:rPr>
              <a:t>Pagano E.V. et al., N.S.,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A, 889 (2018) 83-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2) Pagano E.V. et al., N.S.,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A, 905 (2018) 47-52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3) Pagano E.V. et al., IL NUOVO CIMENTO 41 C (2018) 181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4) Pagano E.V. et al., JPS </a:t>
            </a:r>
            <a:r>
              <a:rPr lang="it-IT" sz="1600" dirty="0" err="1" smtClean="0">
                <a:solidFill>
                  <a:srgbClr val="FF9900"/>
                </a:solidFill>
              </a:rPr>
              <a:t>Conf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Proc</a:t>
            </a:r>
            <a:r>
              <a:rPr lang="it-IT" sz="1600" dirty="0" smtClean="0">
                <a:solidFill>
                  <a:srgbClr val="FF9900"/>
                </a:solidFill>
              </a:rPr>
              <a:t>. 32, 010096 (2020)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5) Pagano E.V. et al., IL NUOVO CIMENTO 43 C (2020) 12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6) Pagano E.V. et al., J. </a:t>
            </a:r>
            <a:r>
              <a:rPr lang="it-IT" sz="1600" dirty="0" err="1" smtClean="0">
                <a:solidFill>
                  <a:srgbClr val="FF9900"/>
                </a:solidFill>
              </a:rPr>
              <a:t>Phys</a:t>
            </a:r>
            <a:r>
              <a:rPr lang="it-IT" sz="1600" dirty="0" smtClean="0">
                <a:solidFill>
                  <a:srgbClr val="FF9900"/>
                </a:solidFill>
              </a:rPr>
              <a:t>.: </a:t>
            </a:r>
            <a:r>
              <a:rPr lang="it-IT" sz="1600" dirty="0" err="1" smtClean="0">
                <a:solidFill>
                  <a:srgbClr val="FF9900"/>
                </a:solidFill>
              </a:rPr>
              <a:t>Conf</a:t>
            </a:r>
            <a:r>
              <a:rPr lang="it-IT" sz="1600" dirty="0" smtClean="0">
                <a:solidFill>
                  <a:srgbClr val="FF9900"/>
                </a:solidFill>
              </a:rPr>
              <a:t>. Ser. 1643 (2020) 012037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7) Pagano E.V. et al., IL NUOVO CIMENTO 45 C (2022) 64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8) Pagano E.V. et al., Front. </a:t>
            </a:r>
            <a:r>
              <a:rPr lang="it-IT" sz="1600" dirty="0" err="1" smtClean="0">
                <a:solidFill>
                  <a:srgbClr val="FF9900"/>
                </a:solidFill>
              </a:rPr>
              <a:t>Phys</a:t>
            </a:r>
            <a:r>
              <a:rPr lang="it-IT" sz="1600" dirty="0" smtClean="0">
                <a:solidFill>
                  <a:srgbClr val="FF9900"/>
                </a:solidFill>
              </a:rPr>
              <a:t>. 10:1051058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9) Pagano E.V. et al., LNS Report (2022)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10) Pagano E.V., G. Politi, A. </a:t>
            </a:r>
            <a:r>
              <a:rPr lang="it-IT" sz="1600" dirty="0" err="1" smtClean="0">
                <a:solidFill>
                  <a:srgbClr val="FF9900"/>
                </a:solidFill>
              </a:rPr>
              <a:t>Simancas</a:t>
            </a:r>
            <a:r>
              <a:rPr lang="it-IT" sz="1600" dirty="0" smtClean="0">
                <a:solidFill>
                  <a:srgbClr val="FF9900"/>
                </a:solidFill>
              </a:rPr>
              <a:t> et al.,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 1064 (2024) 169425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11) </a:t>
            </a:r>
            <a:r>
              <a:rPr lang="it-IT" sz="1600" dirty="0" err="1" smtClean="0">
                <a:solidFill>
                  <a:srgbClr val="FF9900"/>
                </a:solidFill>
              </a:rPr>
              <a:t>Santagati</a:t>
            </a:r>
            <a:r>
              <a:rPr lang="it-IT" sz="1600" dirty="0" smtClean="0">
                <a:solidFill>
                  <a:srgbClr val="FF9900"/>
                </a:solidFill>
              </a:rPr>
              <a:t> G., Pagano E.V. et al., RAD Conference </a:t>
            </a:r>
            <a:r>
              <a:rPr lang="it-IT" sz="1600" dirty="0" err="1" smtClean="0">
                <a:solidFill>
                  <a:srgbClr val="FF9900"/>
                </a:solidFill>
              </a:rPr>
              <a:t>Proceedings</a:t>
            </a:r>
            <a:r>
              <a:rPr lang="it-IT" sz="1600" dirty="0" smtClean="0">
                <a:solidFill>
                  <a:srgbClr val="FF9900"/>
                </a:solidFill>
              </a:rPr>
              <a:t>, vol. 7, pp. 52-58, 2023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12) </a:t>
            </a:r>
            <a:r>
              <a:rPr lang="it-IT" sz="1600" dirty="0" err="1" smtClean="0">
                <a:solidFill>
                  <a:srgbClr val="FF9900"/>
                </a:solidFill>
              </a:rPr>
              <a:t>Santagati</a:t>
            </a:r>
            <a:r>
              <a:rPr lang="it-IT" sz="1600" dirty="0" smtClean="0">
                <a:solidFill>
                  <a:srgbClr val="FF9900"/>
                </a:solidFill>
              </a:rPr>
              <a:t> G., Pagano E.V. et al., IL NUOVO CIMENTO C, vol. 48, (2025) 13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13) Pagano E.V. et al., IL NUOVO CIMENTO C, vol. 48, (2025) 12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14 ) Quattrocchi L., Gnoffo B., Pagano E.V. et al., (</a:t>
            </a:r>
            <a:r>
              <a:rPr lang="it-IT" sz="1600" dirty="0" err="1" smtClean="0">
                <a:solidFill>
                  <a:srgbClr val="FF9900"/>
                </a:solidFill>
              </a:rPr>
              <a:t>Proceedings</a:t>
            </a:r>
            <a:r>
              <a:rPr lang="it-IT" sz="1600" dirty="0" smtClean="0">
                <a:solidFill>
                  <a:srgbClr val="FF9900"/>
                </a:solidFill>
              </a:rPr>
              <a:t> of the International Conference </a:t>
            </a:r>
            <a:r>
              <a:rPr lang="it-IT" sz="1600" dirty="0" err="1" smtClean="0">
                <a:solidFill>
                  <a:srgbClr val="FF9900"/>
                </a:solidFill>
              </a:rPr>
              <a:t>Applied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</a:rPr>
              <a:t>Nuclear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</a:rPr>
              <a:t>Physics</a:t>
            </a:r>
            <a:r>
              <a:rPr lang="it-IT" sz="1600" dirty="0" smtClean="0">
                <a:solidFill>
                  <a:srgbClr val="FF9900"/>
                </a:solidFill>
              </a:rPr>
              <a:t> 2024 to be </a:t>
            </a:r>
            <a:r>
              <a:rPr lang="it-IT" sz="1600" dirty="0" err="1" smtClean="0">
                <a:solidFill>
                  <a:srgbClr val="FF9900"/>
                </a:solidFill>
              </a:rPr>
              <a:t>published</a:t>
            </a:r>
            <a:r>
              <a:rPr lang="it-IT" sz="1600" dirty="0" smtClean="0">
                <a:solidFill>
                  <a:srgbClr val="FF9900"/>
                </a:solidFill>
              </a:rPr>
              <a:t>)</a:t>
            </a:r>
          </a:p>
          <a:p>
            <a:pPr marL="342900" indent="-342900">
              <a:buAutoNum type="arabicParenR" startAt="15"/>
            </a:pPr>
            <a:r>
              <a:rPr lang="it-IT" sz="1600" dirty="0" smtClean="0">
                <a:solidFill>
                  <a:srgbClr val="FF9900"/>
                </a:solidFill>
              </a:rPr>
              <a:t>Gnoffo </a:t>
            </a:r>
            <a:r>
              <a:rPr lang="it-IT" sz="1600" dirty="0">
                <a:solidFill>
                  <a:srgbClr val="FF9900"/>
                </a:solidFill>
              </a:rPr>
              <a:t>B., Pagano E.V. et al., IL NUOVO CIMENTO 48 C (2025) </a:t>
            </a:r>
            <a:r>
              <a:rPr lang="it-IT" sz="1600" dirty="0" smtClean="0">
                <a:solidFill>
                  <a:srgbClr val="FF9900"/>
                </a:solidFill>
              </a:rPr>
              <a:t>12</a:t>
            </a:r>
          </a:p>
          <a:p>
            <a:pPr marL="342900" indent="-342900">
              <a:buAutoNum type="arabicParenR" startAt="15"/>
            </a:pPr>
            <a:r>
              <a:rPr lang="it-IT" sz="1600" dirty="0">
                <a:solidFill>
                  <a:srgbClr val="FF9900"/>
                </a:solidFill>
              </a:rPr>
              <a:t>Gnoffo B., Pagano E.V. et al., </a:t>
            </a:r>
            <a:r>
              <a:rPr lang="it-IT" sz="1600" dirty="0" smtClean="0">
                <a:solidFill>
                  <a:srgbClr val="FF9900"/>
                </a:solidFill>
              </a:rPr>
              <a:t>2025 </a:t>
            </a:r>
            <a:r>
              <a:rPr lang="it-IT" sz="1600" dirty="0">
                <a:solidFill>
                  <a:srgbClr val="FF9900"/>
                </a:solidFill>
              </a:rPr>
              <a:t>JINST 20</a:t>
            </a:r>
            <a:endParaRPr lang="it-IT" sz="1600" dirty="0" smtClean="0">
              <a:solidFill>
                <a:srgbClr val="FF9900"/>
              </a:solidFill>
            </a:endParaRPr>
          </a:p>
          <a:p>
            <a:r>
              <a:rPr lang="it-IT" sz="1600" dirty="0" smtClean="0">
                <a:solidFill>
                  <a:srgbClr val="FF9900"/>
                </a:solidFill>
              </a:rPr>
              <a:t>16) Gnoffo B., Pagano E.V. et al., on timing performances in </a:t>
            </a:r>
            <a:r>
              <a:rPr lang="it-IT" sz="1600" dirty="0" err="1" smtClean="0">
                <a:solidFill>
                  <a:srgbClr val="FF9900"/>
                </a:solidFill>
              </a:rPr>
              <a:t>preparations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17) Pagano E.V. et al., on </a:t>
            </a:r>
            <a:r>
              <a:rPr lang="it-IT" sz="1600" dirty="0" err="1" smtClean="0">
                <a:solidFill>
                  <a:srgbClr val="FF9900"/>
                </a:solidFill>
              </a:rPr>
              <a:t>croostalk</a:t>
            </a:r>
            <a:r>
              <a:rPr lang="it-IT" sz="1600" dirty="0" smtClean="0">
                <a:solidFill>
                  <a:srgbClr val="FF9900"/>
                </a:solidFill>
              </a:rPr>
              <a:t> al 4.5 MeV </a:t>
            </a:r>
            <a:r>
              <a:rPr lang="it-IT" sz="1600" dirty="0" err="1" smtClean="0">
                <a:solidFill>
                  <a:srgbClr val="FF9900"/>
                </a:solidFill>
              </a:rPr>
              <a:t>neutron</a:t>
            </a:r>
            <a:r>
              <a:rPr lang="it-IT" sz="1600" dirty="0" smtClean="0">
                <a:solidFill>
                  <a:srgbClr val="FF9900"/>
                </a:solidFill>
              </a:rPr>
              <a:t> in </a:t>
            </a:r>
            <a:r>
              <a:rPr lang="it-IT" sz="1600" dirty="0" err="1">
                <a:solidFill>
                  <a:srgbClr val="FF9900"/>
                </a:solidFill>
              </a:rPr>
              <a:t>preparation</a:t>
            </a:r>
            <a:r>
              <a:rPr lang="it-IT" sz="160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4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9465" y="617780"/>
            <a:ext cx="103871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9900"/>
                </a:solidFill>
              </a:rPr>
              <a:t>B. Gnoffo</a:t>
            </a:r>
            <a:r>
              <a:rPr lang="it-IT" sz="2400" b="1" baseline="30000" dirty="0">
                <a:solidFill>
                  <a:srgbClr val="FF9900"/>
                </a:solidFill>
              </a:rPr>
              <a:t>1,2</a:t>
            </a:r>
            <a:r>
              <a:rPr lang="it-IT" sz="2400" b="1" dirty="0">
                <a:solidFill>
                  <a:srgbClr val="FF9900"/>
                </a:solidFill>
              </a:rPr>
              <a:t>, E. V. Pagano</a:t>
            </a:r>
            <a:r>
              <a:rPr lang="it-IT" sz="2400" b="1" baseline="30000" dirty="0">
                <a:solidFill>
                  <a:srgbClr val="FF9900"/>
                </a:solidFill>
              </a:rPr>
              <a:t>3</a:t>
            </a:r>
            <a:r>
              <a:rPr lang="it-IT" sz="2400" b="1" dirty="0">
                <a:solidFill>
                  <a:srgbClr val="FF9900"/>
                </a:solidFill>
              </a:rPr>
              <a:t>, C. Boiano</a:t>
            </a:r>
            <a:r>
              <a:rPr lang="it-IT" sz="2400" b="1" baseline="30000" dirty="0">
                <a:solidFill>
                  <a:srgbClr val="FF9900"/>
                </a:solidFill>
              </a:rPr>
              <a:t>4</a:t>
            </a:r>
            <a:r>
              <a:rPr lang="it-IT" sz="2400" b="1" dirty="0">
                <a:solidFill>
                  <a:srgbClr val="FF9900"/>
                </a:solidFill>
              </a:rPr>
              <a:t>, G. Cardella</a:t>
            </a:r>
            <a:r>
              <a:rPr lang="it-IT" sz="2400" b="1" baseline="30000" dirty="0">
                <a:solidFill>
                  <a:srgbClr val="FF9900"/>
                </a:solidFill>
              </a:rPr>
              <a:t>2</a:t>
            </a:r>
            <a:r>
              <a:rPr lang="it-IT" sz="2400" b="1" dirty="0">
                <a:solidFill>
                  <a:srgbClr val="FF9900"/>
                </a:solidFill>
              </a:rPr>
              <a:t>, A. Castoldi</a:t>
            </a:r>
            <a:r>
              <a:rPr lang="it-IT" sz="2400" b="1" baseline="30000" dirty="0">
                <a:solidFill>
                  <a:srgbClr val="FF9900"/>
                </a:solidFill>
              </a:rPr>
              <a:t>4,5</a:t>
            </a:r>
            <a:r>
              <a:rPr lang="it-IT" sz="2400" b="1" dirty="0">
                <a:solidFill>
                  <a:srgbClr val="FF9900"/>
                </a:solidFill>
              </a:rPr>
              <a:t>, E. De Filippo</a:t>
            </a:r>
            <a:r>
              <a:rPr lang="it-IT" sz="2400" b="1" baseline="30000" dirty="0">
                <a:solidFill>
                  <a:srgbClr val="FF9900"/>
                </a:solidFill>
              </a:rPr>
              <a:t>2</a:t>
            </a:r>
            <a:r>
              <a:rPr lang="it-IT" sz="2400" b="1" dirty="0">
                <a:solidFill>
                  <a:srgbClr val="FF9900"/>
                </a:solidFill>
              </a:rPr>
              <a:t>, E. Geraci</a:t>
            </a:r>
            <a:r>
              <a:rPr lang="it-IT" sz="2400" b="1" baseline="30000" dirty="0">
                <a:solidFill>
                  <a:srgbClr val="FF9900"/>
                </a:solidFill>
              </a:rPr>
              <a:t>1,2</a:t>
            </a:r>
            <a:r>
              <a:rPr lang="it-IT" sz="2400" b="1" dirty="0">
                <a:solidFill>
                  <a:srgbClr val="FF9900"/>
                </a:solidFill>
              </a:rPr>
              <a:t>, C. </a:t>
            </a:r>
            <a:r>
              <a:rPr lang="it-IT" sz="2400" b="1" dirty="0" smtClean="0">
                <a:solidFill>
                  <a:srgbClr val="FF9900"/>
                </a:solidFill>
              </a:rPr>
              <a:t>Guazzoni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4,5</a:t>
            </a:r>
            <a:r>
              <a:rPr lang="it-IT" sz="2400" b="1" dirty="0" smtClean="0">
                <a:solidFill>
                  <a:srgbClr val="FF9900"/>
                </a:solidFill>
              </a:rPr>
              <a:t>,G.Lanzalone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3,6</a:t>
            </a:r>
            <a:r>
              <a:rPr lang="it-IT" sz="2400" b="1" dirty="0">
                <a:solidFill>
                  <a:srgbClr val="FF9900"/>
                </a:solidFill>
              </a:rPr>
              <a:t>, C. Maiolino</a:t>
            </a:r>
            <a:r>
              <a:rPr lang="it-IT" sz="2400" b="1" baseline="30000" dirty="0">
                <a:solidFill>
                  <a:srgbClr val="FF9900"/>
                </a:solidFill>
              </a:rPr>
              <a:t>3</a:t>
            </a:r>
            <a:r>
              <a:rPr lang="it-IT" sz="2400" b="1" dirty="0">
                <a:solidFill>
                  <a:srgbClr val="FF9900"/>
                </a:solidFill>
              </a:rPr>
              <a:t>, N.S. </a:t>
            </a:r>
            <a:r>
              <a:rPr lang="it-IT" sz="2400" b="1" dirty="0" smtClean="0">
                <a:solidFill>
                  <a:srgbClr val="FF9900"/>
                </a:solidFill>
              </a:rPr>
              <a:t>Martorana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2</a:t>
            </a:r>
            <a:r>
              <a:rPr lang="it-IT" sz="2400" b="1" dirty="0" smtClean="0">
                <a:solidFill>
                  <a:srgbClr val="FF9900"/>
                </a:solidFill>
              </a:rPr>
              <a:t>, </a:t>
            </a:r>
          </a:p>
          <a:p>
            <a:pPr algn="ctr"/>
            <a:r>
              <a:rPr lang="it-IT" sz="2400" b="1" dirty="0" smtClean="0">
                <a:solidFill>
                  <a:srgbClr val="FF9900"/>
                </a:solidFill>
              </a:rPr>
              <a:t>S</a:t>
            </a:r>
            <a:r>
              <a:rPr lang="it-IT" sz="2400" b="1" dirty="0">
                <a:solidFill>
                  <a:srgbClr val="FF9900"/>
                </a:solidFill>
              </a:rPr>
              <a:t>. </a:t>
            </a:r>
            <a:r>
              <a:rPr lang="it-IT" sz="2400" b="1" dirty="0" smtClean="0">
                <a:solidFill>
                  <a:srgbClr val="FF9900"/>
                </a:solidFill>
              </a:rPr>
              <a:t>Pirrone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2</a:t>
            </a:r>
            <a:r>
              <a:rPr lang="it-IT" sz="2400" b="1" dirty="0" smtClean="0">
                <a:solidFill>
                  <a:srgbClr val="FF9900"/>
                </a:solidFill>
              </a:rPr>
              <a:t>, G</a:t>
            </a:r>
            <a:r>
              <a:rPr lang="it-IT" sz="2400" b="1" dirty="0">
                <a:solidFill>
                  <a:srgbClr val="FF9900"/>
                </a:solidFill>
              </a:rPr>
              <a:t>. Politi</a:t>
            </a:r>
            <a:r>
              <a:rPr lang="it-IT" sz="2400" b="1" baseline="30000" dirty="0">
                <a:solidFill>
                  <a:srgbClr val="FF9900"/>
                </a:solidFill>
              </a:rPr>
              <a:t>1,2</a:t>
            </a:r>
            <a:r>
              <a:rPr lang="it-IT" sz="2400" b="1" dirty="0">
                <a:solidFill>
                  <a:srgbClr val="FF9900"/>
                </a:solidFill>
              </a:rPr>
              <a:t>, L. Quattrocchi</a:t>
            </a:r>
            <a:r>
              <a:rPr lang="it-IT" sz="2400" b="1" baseline="30000" dirty="0">
                <a:solidFill>
                  <a:srgbClr val="FF9900"/>
                </a:solidFill>
              </a:rPr>
              <a:t>2,7</a:t>
            </a:r>
            <a:r>
              <a:rPr lang="it-IT" sz="2400" b="1" dirty="0">
                <a:solidFill>
                  <a:srgbClr val="FF9900"/>
                </a:solidFill>
              </a:rPr>
              <a:t>,</a:t>
            </a:r>
            <a:r>
              <a:rPr lang="it-IT" sz="2400" b="1" baseline="30000" dirty="0">
                <a:solidFill>
                  <a:srgbClr val="FF9900"/>
                </a:solidFill>
              </a:rPr>
              <a:t> </a:t>
            </a:r>
            <a:r>
              <a:rPr lang="it-IT" sz="2400" b="1" dirty="0">
                <a:solidFill>
                  <a:srgbClr val="FF9900"/>
                </a:solidFill>
              </a:rPr>
              <a:t>F. Risitano</a:t>
            </a:r>
            <a:r>
              <a:rPr lang="it-IT" sz="2400" b="1" baseline="30000" dirty="0">
                <a:solidFill>
                  <a:srgbClr val="FF9900"/>
                </a:solidFill>
              </a:rPr>
              <a:t>2,7</a:t>
            </a:r>
            <a:r>
              <a:rPr lang="it-IT" sz="2400" b="1" dirty="0">
                <a:solidFill>
                  <a:srgbClr val="FF9900"/>
                </a:solidFill>
              </a:rPr>
              <a:t>, F. Rizzo</a:t>
            </a:r>
            <a:r>
              <a:rPr lang="it-IT" sz="2400" b="1" baseline="30000" dirty="0">
                <a:solidFill>
                  <a:srgbClr val="FF9900"/>
                </a:solidFill>
              </a:rPr>
              <a:t>1,3</a:t>
            </a:r>
            <a:r>
              <a:rPr lang="it-IT" sz="2400" b="1" dirty="0">
                <a:solidFill>
                  <a:srgbClr val="FF9900"/>
                </a:solidFill>
              </a:rPr>
              <a:t>, P. Russotto</a:t>
            </a:r>
            <a:r>
              <a:rPr lang="it-IT" sz="2400" b="1" baseline="30000" dirty="0">
                <a:solidFill>
                  <a:srgbClr val="FF9900"/>
                </a:solidFill>
              </a:rPr>
              <a:t>3</a:t>
            </a:r>
            <a:r>
              <a:rPr lang="it-IT" sz="2400" b="1" dirty="0">
                <a:solidFill>
                  <a:srgbClr val="FF9900"/>
                </a:solidFill>
              </a:rPr>
              <a:t>, </a:t>
            </a:r>
            <a:endParaRPr lang="it-IT" sz="2400" b="1" dirty="0" smtClean="0">
              <a:solidFill>
                <a:srgbClr val="FF99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9900"/>
                </a:solidFill>
              </a:rPr>
              <a:t>G. Saccà</a:t>
            </a:r>
            <a:r>
              <a:rPr lang="it-IT" sz="2400" b="1" baseline="30000" dirty="0">
                <a:solidFill>
                  <a:srgbClr val="FF9900"/>
                </a:solidFill>
              </a:rPr>
              <a:t>2</a:t>
            </a:r>
            <a:r>
              <a:rPr lang="it-IT" sz="2400" b="1" dirty="0">
                <a:solidFill>
                  <a:srgbClr val="FF9900"/>
                </a:solidFill>
              </a:rPr>
              <a:t>,  </a:t>
            </a:r>
            <a:r>
              <a:rPr lang="it-IT" sz="2400" b="1" dirty="0" smtClean="0">
                <a:solidFill>
                  <a:srgbClr val="FF9900"/>
                </a:solidFill>
              </a:rPr>
              <a:t>G</a:t>
            </a:r>
            <a:r>
              <a:rPr lang="it-IT" sz="2400" b="1" dirty="0">
                <a:solidFill>
                  <a:srgbClr val="FF9900"/>
                </a:solidFill>
              </a:rPr>
              <a:t>. </a:t>
            </a:r>
            <a:r>
              <a:rPr lang="it-IT" sz="2400" b="1" dirty="0" smtClean="0">
                <a:solidFill>
                  <a:srgbClr val="FF9900"/>
                </a:solidFill>
              </a:rPr>
              <a:t>Santagati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3,8</a:t>
            </a:r>
            <a:r>
              <a:rPr lang="it-IT" sz="2400" b="1" dirty="0" smtClean="0">
                <a:solidFill>
                  <a:srgbClr val="FF9900"/>
                </a:solidFill>
              </a:rPr>
              <a:t>, M.Trimarchi</a:t>
            </a:r>
            <a:r>
              <a:rPr lang="it-IT" sz="2400" b="1" baseline="30000" dirty="0" smtClean="0">
                <a:solidFill>
                  <a:srgbClr val="FF9900"/>
                </a:solidFill>
              </a:rPr>
              <a:t>2,7</a:t>
            </a:r>
            <a:r>
              <a:rPr lang="it-IT" sz="2400" b="1" dirty="0" smtClean="0">
                <a:solidFill>
                  <a:srgbClr val="FF9900"/>
                </a:solidFill>
              </a:rPr>
              <a:t>and </a:t>
            </a:r>
            <a:r>
              <a:rPr lang="it-IT" sz="2400" b="1" dirty="0">
                <a:solidFill>
                  <a:srgbClr val="FF9900"/>
                </a:solidFill>
              </a:rPr>
              <a:t>C. Zagami</a:t>
            </a:r>
            <a:r>
              <a:rPr lang="it-IT" sz="2400" b="1" baseline="30000" dirty="0">
                <a:solidFill>
                  <a:srgbClr val="FF9900"/>
                </a:solidFill>
              </a:rPr>
              <a:t>1,3</a:t>
            </a:r>
          </a:p>
          <a:p>
            <a:pPr algn="ctr"/>
            <a:endParaRPr lang="it-IT" dirty="0">
              <a:solidFill>
                <a:srgbClr val="FFCC99"/>
              </a:solidFill>
            </a:endParaRP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1Dipartimento di Fisica ed Astronomia, Università di Catania, Catania,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endParaRPr lang="it-IT" i="1" dirty="0">
              <a:solidFill>
                <a:srgbClr val="FFCC99"/>
              </a:solidFill>
              <a:ea typeface="Yu Gothic Medium" panose="020B0500000000000000" pitchFamily="34" charset="-128"/>
            </a:endParaRP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2INFN, Sezione di Catania, Catania,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endParaRPr lang="it-IT" i="1" dirty="0">
              <a:solidFill>
                <a:srgbClr val="FFCC99"/>
              </a:solidFill>
              <a:ea typeface="Yu Gothic Medium" panose="020B0500000000000000" pitchFamily="34" charset="-128"/>
            </a:endParaRP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3INFN, Laboratori Nazionali del Sud, Catania,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endParaRPr lang="it-IT" i="1" dirty="0">
              <a:solidFill>
                <a:srgbClr val="FFCC99"/>
              </a:solidFill>
              <a:ea typeface="Yu Gothic Medium" panose="020B0500000000000000" pitchFamily="34" charset="-128"/>
            </a:endParaRP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4INFN, Sezione di Milano, Milano,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.</a:t>
            </a: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5Politecnico di Milano,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Dip</a:t>
            </a:r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. Elettronica, Informazione e Bioingegneria, Milano,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endParaRPr lang="it-IT" i="1" dirty="0">
              <a:solidFill>
                <a:srgbClr val="FFCC99"/>
              </a:solidFill>
              <a:ea typeface="Yu Gothic Medium" panose="020B0500000000000000" pitchFamily="34" charset="-128"/>
            </a:endParaRP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6Università di Enna ‘‘Kore’’, Enna,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.</a:t>
            </a:r>
          </a:p>
          <a:p>
            <a:pPr algn="ctr"/>
            <a:r>
              <a:rPr lang="it-IT" i="1" dirty="0">
                <a:solidFill>
                  <a:srgbClr val="FFCC99"/>
                </a:solidFill>
                <a:ea typeface="Yu Gothic Medium" panose="020B0500000000000000" pitchFamily="34" charset="-128"/>
              </a:rPr>
              <a:t>7Dipartimento di Scienze MIFT, Università di Messina, Messina, </a:t>
            </a:r>
            <a:r>
              <a:rPr lang="it-IT" i="1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Italy</a:t>
            </a:r>
            <a:r>
              <a:rPr lang="it-IT" i="1" dirty="0" smtClean="0">
                <a:solidFill>
                  <a:srgbClr val="FFCC99"/>
                </a:solidFill>
              </a:rPr>
              <a:t>.</a:t>
            </a:r>
          </a:p>
          <a:p>
            <a:pPr algn="ctr"/>
            <a:r>
              <a:rPr lang="it-IT" i="1" dirty="0" smtClean="0">
                <a:solidFill>
                  <a:srgbClr val="FFCC99"/>
                </a:solidFill>
              </a:rPr>
              <a:t>8</a:t>
            </a:r>
            <a:r>
              <a:rPr lang="it-IT" dirty="0">
                <a:solidFill>
                  <a:srgbClr val="707070"/>
                </a:solidFill>
                <a:latin typeface="ElsevierSans"/>
              </a:rPr>
              <a:t> </a:t>
            </a:r>
            <a:r>
              <a:rPr lang="it-IT" i="1" dirty="0" smtClean="0">
                <a:solidFill>
                  <a:srgbClr val="FFCC99"/>
                </a:solidFill>
              </a:rPr>
              <a:t>Istituto </a:t>
            </a:r>
            <a:r>
              <a:rPr lang="it-IT" i="1" dirty="0">
                <a:solidFill>
                  <a:srgbClr val="FFCC99"/>
                </a:solidFill>
              </a:rPr>
              <a:t>di Scienze del Patrimonio Culturale - Consiglio Nazionale delle Ricerche (</a:t>
            </a:r>
            <a:r>
              <a:rPr lang="it-IT" i="1" dirty="0" smtClean="0">
                <a:solidFill>
                  <a:srgbClr val="FFCC99"/>
                </a:solidFill>
              </a:rPr>
              <a:t>ISPC-CNR), Catania</a:t>
            </a:r>
            <a:r>
              <a:rPr lang="it-IT" i="1" dirty="0">
                <a:solidFill>
                  <a:srgbClr val="FFCC99"/>
                </a:solidFill>
              </a:rPr>
              <a:t>, </a:t>
            </a:r>
            <a:r>
              <a:rPr lang="it-IT" i="1" dirty="0" err="1">
                <a:solidFill>
                  <a:srgbClr val="FFCC99"/>
                </a:solidFill>
              </a:rPr>
              <a:t>Italy</a:t>
            </a:r>
            <a:endParaRPr lang="it-IT" i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3095" y="203493"/>
            <a:ext cx="120589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9900"/>
                </a:solidFill>
              </a:rPr>
              <a:t>For more info </a:t>
            </a:r>
            <a:r>
              <a:rPr lang="it-IT" sz="2800" b="1" dirty="0" err="1">
                <a:solidFill>
                  <a:srgbClr val="FF9900"/>
                </a:solidFill>
              </a:rPr>
              <a:t>see</a:t>
            </a:r>
            <a:r>
              <a:rPr lang="it-IT" sz="2800" b="1" dirty="0">
                <a:solidFill>
                  <a:srgbClr val="FF9900"/>
                </a:solidFill>
              </a:rPr>
              <a:t> :</a:t>
            </a:r>
            <a:r>
              <a:rPr lang="it-IT" sz="3400" b="1" dirty="0">
                <a:solidFill>
                  <a:srgbClr val="ED210A"/>
                </a:solidFill>
                <a:latin typeface="AAAAAD+HelveticaNeue-Bold"/>
              </a:rPr>
              <a:t> </a:t>
            </a:r>
            <a:endParaRPr lang="it-IT" sz="3400" b="1" dirty="0" smtClean="0">
              <a:solidFill>
                <a:srgbClr val="ED210A"/>
              </a:solidFill>
              <a:latin typeface="AAAAAD+HelveticaNeue-Bold"/>
            </a:endParaRPr>
          </a:p>
          <a:p>
            <a:endParaRPr lang="it-IT" sz="1600" dirty="0" smtClean="0">
              <a:solidFill>
                <a:srgbClr val="FF9900"/>
              </a:solidFill>
            </a:endParaRPr>
          </a:p>
          <a:p>
            <a:pPr marL="342900" indent="-342900">
              <a:buAutoNum type="arabicParenR"/>
            </a:pPr>
            <a:r>
              <a:rPr lang="it-IT" sz="1600" dirty="0" smtClean="0">
                <a:solidFill>
                  <a:srgbClr val="FF9900"/>
                </a:solidFill>
              </a:rPr>
              <a:t>Pagano E.V. et al., N.S.,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A, 889 (2018) 83-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2) Pagano E.V. et al., N.S.,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A, 905 (2018) 47-52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3) Pagano E.V. et al., IL NUOVO CIMENTO 41 C (2018) 181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4) Pagano E.V. et al., JPS </a:t>
            </a:r>
            <a:r>
              <a:rPr lang="it-IT" sz="1600" dirty="0" err="1" smtClean="0">
                <a:solidFill>
                  <a:srgbClr val="FF9900"/>
                </a:solidFill>
              </a:rPr>
              <a:t>Conf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Proc</a:t>
            </a:r>
            <a:r>
              <a:rPr lang="it-IT" sz="1600" dirty="0" smtClean="0">
                <a:solidFill>
                  <a:srgbClr val="FF9900"/>
                </a:solidFill>
              </a:rPr>
              <a:t>. 32, 010096 (2020)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5) Pagano E.V. et al., IL NUOVO CIMENTO 43 C (2020) 12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6) Pagano E.V. et al., J. </a:t>
            </a:r>
            <a:r>
              <a:rPr lang="it-IT" sz="1600" dirty="0" err="1" smtClean="0">
                <a:solidFill>
                  <a:srgbClr val="FF9900"/>
                </a:solidFill>
              </a:rPr>
              <a:t>Phys</a:t>
            </a:r>
            <a:r>
              <a:rPr lang="it-IT" sz="1600" dirty="0" smtClean="0">
                <a:solidFill>
                  <a:srgbClr val="FF9900"/>
                </a:solidFill>
              </a:rPr>
              <a:t>.: </a:t>
            </a:r>
            <a:r>
              <a:rPr lang="it-IT" sz="1600" dirty="0" err="1" smtClean="0">
                <a:solidFill>
                  <a:srgbClr val="FF9900"/>
                </a:solidFill>
              </a:rPr>
              <a:t>Conf</a:t>
            </a:r>
            <a:r>
              <a:rPr lang="it-IT" sz="1600" dirty="0" smtClean="0">
                <a:solidFill>
                  <a:srgbClr val="FF9900"/>
                </a:solidFill>
              </a:rPr>
              <a:t>. Ser. 1643 (2020) 012037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7) Pagano E.V. et al., IL NUOVO CIMENTO 45 C (2022) 64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8) Pagano E.V. et al., Front. </a:t>
            </a:r>
            <a:r>
              <a:rPr lang="it-IT" sz="1600" dirty="0" err="1" smtClean="0">
                <a:solidFill>
                  <a:srgbClr val="FF9900"/>
                </a:solidFill>
              </a:rPr>
              <a:t>Phys</a:t>
            </a:r>
            <a:r>
              <a:rPr lang="it-IT" sz="1600" dirty="0" smtClean="0">
                <a:solidFill>
                  <a:srgbClr val="FF9900"/>
                </a:solidFill>
              </a:rPr>
              <a:t>. 10:1051058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 9) Pagano E.V. et al., LNS Report (2022)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10) Pagano E.V., G. Politi, A. </a:t>
            </a:r>
            <a:r>
              <a:rPr lang="it-IT" sz="1600" dirty="0" err="1" smtClean="0">
                <a:solidFill>
                  <a:srgbClr val="FF9900"/>
                </a:solidFill>
              </a:rPr>
              <a:t>Simancas</a:t>
            </a:r>
            <a:r>
              <a:rPr lang="it-IT" sz="1600" dirty="0" smtClean="0">
                <a:solidFill>
                  <a:srgbClr val="FF9900"/>
                </a:solidFill>
              </a:rPr>
              <a:t> et al., </a:t>
            </a:r>
            <a:r>
              <a:rPr lang="it-IT" sz="1600" dirty="0" err="1" smtClean="0">
                <a:solidFill>
                  <a:srgbClr val="FF9900"/>
                </a:solidFill>
              </a:rPr>
              <a:t>Nucl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Instrum</a:t>
            </a:r>
            <a:r>
              <a:rPr lang="it-IT" sz="1600" dirty="0" smtClean="0">
                <a:solidFill>
                  <a:srgbClr val="FF9900"/>
                </a:solidFill>
              </a:rPr>
              <a:t>. </a:t>
            </a:r>
            <a:r>
              <a:rPr lang="it-IT" sz="1600" dirty="0" err="1" smtClean="0">
                <a:solidFill>
                  <a:srgbClr val="FF9900"/>
                </a:solidFill>
              </a:rPr>
              <a:t>Methods</a:t>
            </a:r>
            <a:r>
              <a:rPr lang="it-IT" sz="1600" dirty="0" smtClean="0">
                <a:solidFill>
                  <a:srgbClr val="FF9900"/>
                </a:solidFill>
              </a:rPr>
              <a:t> A 1064 (2024) 169425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11) </a:t>
            </a:r>
            <a:r>
              <a:rPr lang="it-IT" sz="1600" dirty="0" err="1" smtClean="0">
                <a:solidFill>
                  <a:srgbClr val="FF9900"/>
                </a:solidFill>
              </a:rPr>
              <a:t>Santagati</a:t>
            </a:r>
            <a:r>
              <a:rPr lang="it-IT" sz="1600" dirty="0" smtClean="0">
                <a:solidFill>
                  <a:srgbClr val="FF9900"/>
                </a:solidFill>
              </a:rPr>
              <a:t> G., Pagano E.V. et al., RAD Conference </a:t>
            </a:r>
            <a:r>
              <a:rPr lang="it-IT" sz="1600" dirty="0" err="1" smtClean="0">
                <a:solidFill>
                  <a:srgbClr val="FF9900"/>
                </a:solidFill>
              </a:rPr>
              <a:t>Proceedings</a:t>
            </a:r>
            <a:r>
              <a:rPr lang="it-IT" sz="1600" dirty="0" smtClean="0">
                <a:solidFill>
                  <a:srgbClr val="FF9900"/>
                </a:solidFill>
              </a:rPr>
              <a:t>, vol. 7, pp. 52-58, 2023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12) </a:t>
            </a:r>
            <a:r>
              <a:rPr lang="it-IT" sz="1600" dirty="0" err="1" smtClean="0">
                <a:solidFill>
                  <a:srgbClr val="FF9900"/>
                </a:solidFill>
              </a:rPr>
              <a:t>Santagati</a:t>
            </a:r>
            <a:r>
              <a:rPr lang="it-IT" sz="1600" dirty="0" smtClean="0">
                <a:solidFill>
                  <a:srgbClr val="FF9900"/>
                </a:solidFill>
              </a:rPr>
              <a:t> G., Pagano E.V. et al., IL NUOVO CIMENTO C, vol. 48, (2025) 13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13) Pagano E.V. et al., IL NUOVO CIMENTO C, vol. 48, (2025) 12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14 ) Quattrocchi L., Gnoffo B., Pagano E.V. et al., (</a:t>
            </a:r>
            <a:r>
              <a:rPr lang="it-IT" sz="1600" dirty="0" err="1" smtClean="0">
                <a:solidFill>
                  <a:srgbClr val="FF9900"/>
                </a:solidFill>
              </a:rPr>
              <a:t>Proceedings</a:t>
            </a:r>
            <a:r>
              <a:rPr lang="it-IT" sz="1600" dirty="0" smtClean="0">
                <a:solidFill>
                  <a:srgbClr val="FF9900"/>
                </a:solidFill>
              </a:rPr>
              <a:t> of the International Conference </a:t>
            </a:r>
            <a:r>
              <a:rPr lang="it-IT" sz="1600" dirty="0" err="1" smtClean="0">
                <a:solidFill>
                  <a:srgbClr val="FF9900"/>
                </a:solidFill>
              </a:rPr>
              <a:t>Applied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</a:rPr>
              <a:t>Nuclear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</a:rPr>
              <a:t>Physics</a:t>
            </a:r>
            <a:r>
              <a:rPr lang="it-IT" sz="1600" dirty="0" smtClean="0">
                <a:solidFill>
                  <a:srgbClr val="FF9900"/>
                </a:solidFill>
              </a:rPr>
              <a:t> 2024 to be </a:t>
            </a:r>
            <a:r>
              <a:rPr lang="it-IT" sz="1600" dirty="0" err="1" smtClean="0">
                <a:solidFill>
                  <a:srgbClr val="FF9900"/>
                </a:solidFill>
              </a:rPr>
              <a:t>published</a:t>
            </a:r>
            <a:r>
              <a:rPr lang="it-IT" sz="1600" dirty="0" smtClean="0">
                <a:solidFill>
                  <a:srgbClr val="FF9900"/>
                </a:solidFill>
              </a:rPr>
              <a:t>)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15) Gnoffo B., Pagano E.V. et al., on timing performances in </a:t>
            </a:r>
            <a:r>
              <a:rPr lang="it-IT" sz="1600" dirty="0" err="1" smtClean="0">
                <a:solidFill>
                  <a:srgbClr val="FF9900"/>
                </a:solidFill>
              </a:rPr>
              <a:t>preparations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</a:p>
          <a:p>
            <a:r>
              <a:rPr lang="it-IT" sz="1600" dirty="0" smtClean="0">
                <a:solidFill>
                  <a:srgbClr val="FF9900"/>
                </a:solidFill>
              </a:rPr>
              <a:t>16) Pagano E.V. et al., on </a:t>
            </a:r>
            <a:r>
              <a:rPr lang="it-IT" sz="1600" dirty="0" err="1" smtClean="0">
                <a:solidFill>
                  <a:srgbClr val="FF9900"/>
                </a:solidFill>
              </a:rPr>
              <a:t>croostalk</a:t>
            </a:r>
            <a:r>
              <a:rPr lang="it-IT" sz="1600" dirty="0" smtClean="0">
                <a:solidFill>
                  <a:srgbClr val="FF9900"/>
                </a:solidFill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</a:rPr>
              <a:t>at</a:t>
            </a:r>
            <a:r>
              <a:rPr lang="it-IT" sz="1600" dirty="0" smtClean="0">
                <a:solidFill>
                  <a:srgbClr val="FF9900"/>
                </a:solidFill>
              </a:rPr>
              <a:t> 4.5 MeV </a:t>
            </a:r>
            <a:r>
              <a:rPr lang="it-IT" sz="1600" dirty="0" err="1" smtClean="0">
                <a:solidFill>
                  <a:srgbClr val="FF9900"/>
                </a:solidFill>
              </a:rPr>
              <a:t>neutron</a:t>
            </a:r>
            <a:r>
              <a:rPr lang="it-IT" sz="1600" dirty="0" smtClean="0">
                <a:solidFill>
                  <a:srgbClr val="FF9900"/>
                </a:solidFill>
              </a:rPr>
              <a:t> in </a:t>
            </a:r>
            <a:r>
              <a:rPr lang="it-IT" sz="1600" dirty="0" err="1">
                <a:solidFill>
                  <a:srgbClr val="FF9900"/>
                </a:solidFill>
              </a:rPr>
              <a:t>preparation</a:t>
            </a:r>
            <a:r>
              <a:rPr lang="it-IT" sz="160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5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35542" y="77904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4073770" y="25993"/>
            <a:ext cx="346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Gamma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rays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selection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006374" y="1847758"/>
            <a:ext cx="8263925" cy="4207820"/>
            <a:chOff x="1821003" y="1452761"/>
            <a:chExt cx="8700266" cy="5144990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03" y="1511442"/>
              <a:ext cx="8700266" cy="5086309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376566" y="1453190"/>
              <a:ext cx="1173519" cy="338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Tau vs TOTAL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187148" y="1452761"/>
              <a:ext cx="1701347" cy="338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PIDTOTAL vs TOTAL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925481" y="4054595"/>
              <a:ext cx="8417422" cy="2309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65" y="3980843"/>
              <a:ext cx="4402059" cy="2529045"/>
            </a:xfrm>
            <a:prstGeom prst="rect">
              <a:avLst/>
            </a:prstGeom>
          </p:spPr>
        </p:pic>
        <p:sp>
          <p:nvSpPr>
            <p:cNvPr id="34" name="Rettangolo 33"/>
            <p:cNvSpPr/>
            <p:nvPr/>
          </p:nvSpPr>
          <p:spPr>
            <a:xfrm>
              <a:off x="5500993" y="3843736"/>
              <a:ext cx="1298338" cy="338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PIDTOT vs TOT</a:t>
              </a:r>
            </a:p>
          </p:txBody>
        </p:sp>
      </p:grpSp>
      <p:sp>
        <p:nvSpPr>
          <p:cNvPr id="3" name="Rettangolo 2"/>
          <p:cNvSpPr/>
          <p:nvPr/>
        </p:nvSpPr>
        <p:spPr>
          <a:xfrm>
            <a:off x="293919" y="558857"/>
            <a:ext cx="1168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To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select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gamma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rays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, 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a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cut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around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the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corresponding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line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was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made in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each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of the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bidimensional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matrices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obtained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during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runs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in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which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  <a:r>
              <a:rPr lang="it-IT" sz="2400" baseline="30000" dirty="0">
                <a:solidFill>
                  <a:srgbClr val="FF9900"/>
                </a:solidFill>
                <a:ea typeface="Yu Gothic Medium" panose="020B0500000000000000" pitchFamily="34" charset="-128"/>
              </a:rPr>
              <a:t>60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Co  source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was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used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for the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calibtration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5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3323" y="365630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1852" y="-32036"/>
            <a:ext cx="748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NARCOS: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ARray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COrrelation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Studies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1600" y="512816"/>
            <a:ext cx="1191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dirty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</a:rPr>
              <a:t>NArCoS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realized in Catania in the context of the ANCHISE (Array for Neutron and Charged particles with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HIgh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linear momentum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SElection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) project, approved and financed by national PRIN2020 funding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call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and in the context of INFN-CSN3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.</a:t>
            </a:r>
            <a:endParaRPr lang="en-US" altLang="it-IT" i="1" dirty="0">
              <a:solidFill>
                <a:srgbClr val="FF9900"/>
              </a:solidFill>
              <a:latin typeface="+mn-lt"/>
              <a:ea typeface="Yu Gothic Medium" panose="020B0500000000000000" pitchFamily="34" charset="-128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 compact and segmented transportable apparatus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 consisting of plastic scintillators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it-IT" b="1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smtClean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EJ276G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(ex 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EJ299-33) (3x3x3cm</a:t>
            </a:r>
            <a:r>
              <a:rPr lang="en-US" baseline="30000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44" indent="-285744" eaLnBrk="1" hangingPunct="1">
              <a:buFont typeface="Wingdings" panose="05000000000000000000" pitchFamily="2" charset="2"/>
              <a:buChar char="à"/>
            </a:pPr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2" y="1656022"/>
            <a:ext cx="1269034" cy="16789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13" y="1647922"/>
            <a:ext cx="3567107" cy="2148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" y="3833043"/>
            <a:ext cx="1145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Reading the light signal: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Si-PM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51" y="1646708"/>
            <a:ext cx="2580918" cy="21513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7858" y="3805006"/>
            <a:ext cx="4478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rgbClr val="FFCC99"/>
                </a:solidFill>
              </a:rPr>
              <a:t>Pagano E.V. et al., N.S.,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A, 905 (2018) 47-52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7481" y="3789641"/>
            <a:ext cx="3724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rgbClr val="FFCC99"/>
                </a:solidFill>
              </a:rPr>
              <a:t>Pagano E.V. et </a:t>
            </a:r>
            <a:r>
              <a:rPr lang="it-IT" sz="1050" i="1" dirty="0">
                <a:solidFill>
                  <a:srgbClr val="FFCC99"/>
                </a:solidFill>
              </a:rPr>
              <a:t>al.,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 1064 (2024) 169425</a:t>
            </a:r>
            <a:r>
              <a:rPr lang="it-IT" sz="105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35542" y="77904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4652216" y="71988"/>
            <a:ext cx="285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sz="2800" b="1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selection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3919" y="558857"/>
            <a:ext cx="1168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In the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beam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runs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, to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select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, a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cut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around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the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corresponding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line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was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made in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each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of the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bidimensional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matrices</a:t>
            </a:r>
            <a:r>
              <a:rPr lang="it-IT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obtained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after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subtracted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gamma band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selected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as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described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above</a:t>
            </a:r>
            <a:r>
              <a:rPr lang="it-IT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48" y="1560906"/>
            <a:ext cx="7303387" cy="46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35542" y="77904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4250477" y="-8649"/>
            <a:ext cx="370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energy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spectra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3917" y="447365"/>
            <a:ext cx="1168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Energy spectra in </a:t>
            </a:r>
            <a:r>
              <a:rPr lang="en-US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MeVee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, of neutrons selected as </a:t>
            </a:r>
            <a:r>
              <a:rPr lang="en-US" sz="2400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descibed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above, shown in 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black 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when the selection was made from the 2d plot 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tau vs TOTAL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, in 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red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for the selection made from the </a:t>
            </a:r>
            <a:r>
              <a:rPr lang="en-US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Pidtot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vs TOT 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matrix and in 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green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 for the selection from </a:t>
            </a:r>
            <a:r>
              <a:rPr lang="en-US" sz="2400" dirty="0" err="1">
                <a:solidFill>
                  <a:srgbClr val="FFCC99"/>
                </a:solidFill>
                <a:ea typeface="Yu Gothic Medium" panose="020B0500000000000000" pitchFamily="34" charset="-128"/>
              </a:rPr>
              <a:t>Pidtotal</a:t>
            </a:r>
            <a:r>
              <a:rPr lang="en-US" sz="2400" dirty="0">
                <a:solidFill>
                  <a:srgbClr val="FFCC99"/>
                </a:solidFill>
                <a:ea typeface="Yu Gothic Medium" panose="020B0500000000000000" pitchFamily="34" charset="-128"/>
              </a:rPr>
              <a:t> vs TOTAL</a:t>
            </a:r>
            <a:r>
              <a:rPr lang="en-US" sz="2400" dirty="0">
                <a:solidFill>
                  <a:srgbClr val="FF9900"/>
                </a:solidFill>
                <a:ea typeface="Yu Gothic Medium" panose="020B0500000000000000" pitchFamily="34" charset="-128"/>
              </a:rPr>
              <a:t>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86" y="1647694"/>
            <a:ext cx="7368988" cy="46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42606" y="-5152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68" y="2274151"/>
            <a:ext cx="5957643" cy="3934815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003789" y="-14302"/>
            <a:ext cx="2532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Figures</a:t>
            </a:r>
            <a:r>
              <a:rPr 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merit</a:t>
            </a:r>
            <a:endParaRPr lang="it-IT" sz="2800" b="1" dirty="0">
              <a:solidFill>
                <a:srgbClr val="FF9900"/>
              </a:solidFill>
              <a:ea typeface="Yu Gothic Medium" panose="020B0500000000000000" pitchFamily="34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4693" y="475539"/>
            <a:ext cx="11792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Figures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merit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, in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different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energy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ranges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,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at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slice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of 200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KeV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 for 0 &lt; E &lt; 1200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KeV</a:t>
            </a:r>
            <a:endParaRPr lang="it-IT" dirty="0" smtClean="0">
              <a:solidFill>
                <a:srgbClr val="FF9900"/>
              </a:solidFill>
              <a:ea typeface="Yu Gothic Medium" panose="020B0500000000000000" pitchFamily="34" charset="-128"/>
            </a:endParaRPr>
          </a:p>
          <a:p>
            <a:pPr lvl="0" algn="just"/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FoM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(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distance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between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two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peaks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divided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by the sum of the 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FWHMs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of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each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peak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)  </a:t>
            </a:r>
          </a:p>
          <a:p>
            <a:pPr lvl="0" algn="just"/>
            <a:r>
              <a:rPr lang="it-IT" dirty="0" err="1" smtClean="0">
                <a:solidFill>
                  <a:srgbClr val="FF9900"/>
                </a:solidFill>
                <a:ea typeface="Yu Gothic Medium" panose="020B0500000000000000" pitchFamily="34" charset="-128"/>
              </a:rPr>
              <a:t>Calculation</a:t>
            </a:r>
            <a:r>
              <a:rPr lang="it-IT" dirty="0" smtClean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procedure: </a:t>
            </a:r>
          </a:p>
          <a:p>
            <a:pPr marL="342900" lvl="0" indent="-342900" algn="just">
              <a:buFontTx/>
              <a:buAutoNum type="arabicParenR"/>
            </a:pP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two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separated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gaussian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fits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each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peak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in the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corresponding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interval</a:t>
            </a:r>
            <a:endParaRPr lang="it-IT" dirty="0">
              <a:solidFill>
                <a:srgbClr val="FF9900"/>
              </a:solidFill>
              <a:ea typeface="Yu Gothic Medium" panose="020B0500000000000000" pitchFamily="34" charset="-128"/>
            </a:endParaRPr>
          </a:p>
          <a:p>
            <a:pPr marL="342900" lvl="0" indent="-342900" algn="just">
              <a:buFontTx/>
              <a:buAutoNum type="arabicParenR"/>
            </a:pP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The 6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calculated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parameters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are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used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the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entrance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parameter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in a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fit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of the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entire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spectrum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, by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using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fitting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function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the sum of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two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gaussians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, relative to the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two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corresponding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intervals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(</a:t>
            </a:r>
            <a:r>
              <a:rPr lang="it-IT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red</a:t>
            </a:r>
            <a:r>
              <a:rPr lang="it-IT" dirty="0">
                <a:solidFill>
                  <a:srgbClr val="FF9900"/>
                </a:solidFill>
                <a:ea typeface="Yu Gothic Medium" panose="020B0500000000000000" pitchFamily="34" charset="-128"/>
              </a:rPr>
              <a:t> line in the plot)</a:t>
            </a:r>
          </a:p>
        </p:txBody>
      </p:sp>
    </p:spTree>
    <p:extLst>
      <p:ext uri="{BB962C8B-B14F-4D97-AF65-F5344CB8AC3E}">
        <p14:creationId xmlns:p14="http://schemas.microsoft.com/office/powerpoint/2010/main" val="27835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698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649" y="2854148"/>
            <a:ext cx="4889926" cy="253733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771326" y="19804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Sampling frequency: 1 </a:t>
            </a:r>
            <a:r>
              <a:rPr lang="en-US" dirty="0" err="1">
                <a:solidFill>
                  <a:srgbClr val="FF9900"/>
                </a:solidFill>
              </a:rPr>
              <a:t>Gs</a:t>
            </a:r>
            <a:r>
              <a:rPr lang="en-US" dirty="0">
                <a:solidFill>
                  <a:srgbClr val="FF9900"/>
                </a:solidFill>
              </a:rPr>
              <a:t>/s Trigger: internal (only the central plastic detector) </a:t>
            </a:r>
            <a:endParaRPr lang="it-IT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3323" y="365630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1852" y="-32036"/>
            <a:ext cx="748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NARCOS: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ARray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COrrelation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Studies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1600" y="512816"/>
            <a:ext cx="1191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dirty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</a:rPr>
              <a:t>NArCoS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realized in Catania in the context of the ANCHISE (Array for Neutron and Charged particles with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HIgh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linear momentum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SElection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) project, approved and financed by national PRIN2020 funding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call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and in the context of INFN-CSN3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.</a:t>
            </a:r>
            <a:endParaRPr lang="en-US" altLang="it-IT" i="1" dirty="0">
              <a:solidFill>
                <a:srgbClr val="FF9900"/>
              </a:solidFill>
              <a:latin typeface="+mn-lt"/>
              <a:ea typeface="Yu Gothic Medium" panose="020B0500000000000000" pitchFamily="34" charset="-128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 compact and segmented transportable apparatus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 consisting of plastic scintillators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it-IT" b="1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smtClean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EJ276G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(ex 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EJ299-33) (3x3x3cm</a:t>
            </a:r>
            <a:r>
              <a:rPr lang="en-US" baseline="30000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44" indent="-285744" eaLnBrk="1" hangingPunct="1">
              <a:buFont typeface="Wingdings" panose="05000000000000000000" pitchFamily="2" charset="2"/>
              <a:buChar char="à"/>
            </a:pPr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2" y="1656022"/>
            <a:ext cx="1269034" cy="16789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13" y="1647922"/>
            <a:ext cx="3567107" cy="2148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" y="3833043"/>
            <a:ext cx="11458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Reading the light signal: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Si-PM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Modular, reconfigurable (in mechanic and electronic)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-&gt;64 detection cells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51" y="1646708"/>
            <a:ext cx="2580918" cy="21513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7858" y="3805006"/>
            <a:ext cx="4478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rgbClr val="FFCC99"/>
                </a:solidFill>
              </a:rPr>
              <a:t>Pagano E.V. et al., N.S.,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A, 905 (2018) 47-52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7481" y="3789641"/>
            <a:ext cx="3724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rgbClr val="FFCC99"/>
                </a:solidFill>
              </a:rPr>
              <a:t>Pagano E.V. et </a:t>
            </a:r>
            <a:r>
              <a:rPr lang="it-IT" sz="1050" i="1" dirty="0">
                <a:solidFill>
                  <a:srgbClr val="FFCC99"/>
                </a:solidFill>
              </a:rPr>
              <a:t>al.,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 1064 (2024) 169425</a:t>
            </a:r>
            <a:r>
              <a:rPr lang="it-IT" sz="105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8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3323" y="365630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1852" y="-32036"/>
            <a:ext cx="748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NARCOS: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ARray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COrrelation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Studies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1600" y="512816"/>
            <a:ext cx="1191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dirty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</a:rPr>
              <a:t>NArCoS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realized in Catania in the context of the ANCHISE (Array for Neutron and Charged particles with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HIgh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linear momentum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SElection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) project, approved and financed by national PRIN2020 funding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call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and in the context of INFN-CSN3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.</a:t>
            </a:r>
            <a:endParaRPr lang="en-US" altLang="it-IT" i="1" dirty="0">
              <a:solidFill>
                <a:srgbClr val="FF9900"/>
              </a:solidFill>
              <a:latin typeface="+mn-lt"/>
              <a:ea typeface="Yu Gothic Medium" panose="020B0500000000000000" pitchFamily="34" charset="-128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 compact and segmented transportable apparatus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 consisting of plastic scintillators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it-IT" b="1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smtClean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EJ276G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(ex 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EJ299-33) (3x3x3cm</a:t>
            </a:r>
            <a:r>
              <a:rPr lang="en-US" baseline="30000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44" indent="-285744" eaLnBrk="1" hangingPunct="1">
              <a:buFont typeface="Wingdings" panose="05000000000000000000" pitchFamily="2" charset="2"/>
              <a:buChar char="à"/>
            </a:pPr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2" y="1656022"/>
            <a:ext cx="1269034" cy="16789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13" y="1647922"/>
            <a:ext cx="3567107" cy="2148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" y="3833043"/>
            <a:ext cx="1145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Reading the light signal: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Si-PM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Modular, reconfigurable (in mechanic and electronic)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-&gt;64 detection cells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44" indent="-285744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Energy measurement from </a:t>
            </a:r>
            <a:r>
              <a:rPr lang="en-US" dirty="0" err="1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ToF</a:t>
            </a: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Δt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≤ 500 </a:t>
            </a:r>
            <a:r>
              <a:rPr lang="en-US" dirty="0" err="1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ps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and LToF≈1m)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solidFill>
                  <a:srgbClr val="FF9900"/>
                </a:solidFill>
                <a:ea typeface="Yu Gothic Medium" panose="020B0500000000000000" pitchFamily="34" charset="-128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TOF measured using the RF of the CS or with a MCP (in case of low intensity exotic beams) or kinematic coincidence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51" y="1646708"/>
            <a:ext cx="2580918" cy="21513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7858" y="3805006"/>
            <a:ext cx="4478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rgbClr val="FFCC99"/>
                </a:solidFill>
              </a:rPr>
              <a:t>Pagano E.V. et al., N.S.,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A, 905 (2018) 47-52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7481" y="3789641"/>
            <a:ext cx="3724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rgbClr val="FFCC99"/>
                </a:solidFill>
              </a:rPr>
              <a:t>Pagano E.V. et </a:t>
            </a:r>
            <a:r>
              <a:rPr lang="it-IT" sz="1050" i="1" dirty="0">
                <a:solidFill>
                  <a:srgbClr val="FFCC99"/>
                </a:solidFill>
              </a:rPr>
              <a:t>al.,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 1064 (2024) 169425</a:t>
            </a:r>
            <a:r>
              <a:rPr lang="it-IT" sz="105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2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3323" y="365630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41852" y="-32036"/>
            <a:ext cx="748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NARCOS: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Neutron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ARray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for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COrrelation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</a:t>
            </a:r>
            <a:r>
              <a:rPr lang="it-IT" altLang="it-IT" sz="2800" b="1" dirty="0" err="1">
                <a:solidFill>
                  <a:srgbClr val="FF9900"/>
                </a:solidFill>
                <a:ea typeface="Yu Gothic Medium" panose="020B0500000000000000" pitchFamily="34" charset="-128"/>
              </a:rPr>
              <a:t>Studies</a:t>
            </a:r>
            <a:r>
              <a:rPr lang="it-IT" altLang="it-IT" sz="2800" b="1" dirty="0">
                <a:solidFill>
                  <a:srgbClr val="FF9900"/>
                </a:solidFill>
                <a:ea typeface="Yu Gothic Medium" panose="020B0500000000000000" pitchFamily="34" charset="-128"/>
              </a:rPr>
              <a:t>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1600" y="512816"/>
            <a:ext cx="11912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t-IT" dirty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</a:rPr>
              <a:t>NArCoS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realized in Catania in the context of the ANCHISE (Array for Neutron and Charged particles with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HIgh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 linear momentum </a:t>
            </a:r>
            <a:r>
              <a:rPr lang="en-US" altLang="it-IT" dirty="0" err="1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SElection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) project, approved and financed by national PRIN2020 funding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call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and in the context of INFN-CSN3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.</a:t>
            </a:r>
            <a:endParaRPr lang="en-US" altLang="it-IT" i="1" dirty="0">
              <a:solidFill>
                <a:srgbClr val="FF9900"/>
              </a:solidFill>
              <a:latin typeface="+mn-lt"/>
              <a:ea typeface="Yu Gothic Medium" panose="020B0500000000000000" pitchFamily="34" charset="-128"/>
              <a:sym typeface="Wingdings" panose="05000000000000000000" pitchFamily="2" charset="2"/>
            </a:endParaRPr>
          </a:p>
          <a:p>
            <a:pPr algn="just" eaLnBrk="1" hangingPunct="1"/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</a:rPr>
              <a:t>A compact and segmented transportable apparatus </a:t>
            </a:r>
            <a:r>
              <a:rPr lang="en-US" altLang="it-IT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 consisting of plastic scintillators 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</a:t>
            </a:r>
            <a:r>
              <a:rPr lang="en-US" altLang="it-IT" b="1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smtClean="0">
                <a:solidFill>
                  <a:srgbClr val="FFCC99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EJ276G</a:t>
            </a:r>
            <a:r>
              <a:rPr lang="en-US" altLang="it-IT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(ex 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EJ299-33) (3x3x3cm</a:t>
            </a:r>
            <a:r>
              <a:rPr lang="en-US" baseline="30000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FF9900"/>
                </a:solidFill>
                <a:latin typeface="+mn-lt"/>
                <a:ea typeface="Yu Gothic Medium" panose="020B0500000000000000" pitchFamily="34" charset="-128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44" indent="-285744" eaLnBrk="1" hangingPunct="1">
              <a:buFont typeface="Wingdings" panose="05000000000000000000" pitchFamily="2" charset="2"/>
              <a:buChar char="à"/>
            </a:pPr>
            <a:endParaRPr lang="en-US" altLang="it-IT" b="1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62" y="1656022"/>
            <a:ext cx="1269034" cy="16789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13" y="1647922"/>
            <a:ext cx="3567107" cy="21489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01600" y="3833043"/>
            <a:ext cx="11458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Reading the light signal: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Si-PM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Modular, reconfigurable (in mechanic and electronic)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-&gt;64 detection cells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44" indent="-285744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Energy measurement from </a:t>
            </a:r>
            <a:r>
              <a:rPr lang="en-US" dirty="0" err="1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ToF</a:t>
            </a: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Δt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≤ 500 </a:t>
            </a:r>
            <a:r>
              <a:rPr lang="en-US" dirty="0" err="1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ps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and LToF≈1m)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it-IT" dirty="0">
                <a:solidFill>
                  <a:srgbClr val="FF9900"/>
                </a:solidFill>
                <a:ea typeface="Yu Gothic Medium" panose="020B0500000000000000" pitchFamily="34" charset="-128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TOF measured using the RF of the CS or with a MCP (in case of low intensity exotic beams) or kinematic coincidence</a:t>
            </a:r>
          </a:p>
          <a:p>
            <a:pPr algn="just"/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Discrimination of n/γ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light charged </a:t>
            </a:r>
            <a:r>
              <a:rPr lang="en-US" dirty="0" smtClean="0">
                <a:solidFill>
                  <a:srgbClr val="FFCC99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particles </a:t>
            </a:r>
            <a:r>
              <a:rPr lang="en-US" dirty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solidFill>
                  <a:srgbClr val="FF9900"/>
                </a:solidFill>
                <a:ea typeface="Yu Gothic Medium" panose="020B0500000000000000" pitchFamily="34" charset="-128"/>
                <a:cs typeface="Times New Roman" panose="02020603050405020304" pitchFamily="18" charset="0"/>
              </a:rPr>
              <a:t>PSD </a:t>
            </a:r>
            <a:endParaRPr lang="en-US" dirty="0">
              <a:solidFill>
                <a:srgbClr val="FF9900"/>
              </a:solidFill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51" y="1646708"/>
            <a:ext cx="2580918" cy="21513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7858" y="3805006"/>
            <a:ext cx="4478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rgbClr val="FFCC99"/>
                </a:solidFill>
              </a:rPr>
              <a:t>Pagano E.V. et al., N.S.,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A, 905 (2018) 47-52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47481" y="3789641"/>
            <a:ext cx="3724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 smtClean="0">
                <a:solidFill>
                  <a:srgbClr val="FFCC99"/>
                </a:solidFill>
              </a:rPr>
              <a:t>Pagano E.V. et </a:t>
            </a:r>
            <a:r>
              <a:rPr lang="it-IT" sz="1050" i="1" dirty="0">
                <a:solidFill>
                  <a:srgbClr val="FFCC99"/>
                </a:solidFill>
              </a:rPr>
              <a:t>al., </a:t>
            </a:r>
            <a:r>
              <a:rPr lang="it-IT" sz="1050" i="1" dirty="0" err="1">
                <a:solidFill>
                  <a:srgbClr val="FFCC99"/>
                </a:solidFill>
              </a:rPr>
              <a:t>Nucl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Instrum</a:t>
            </a:r>
            <a:r>
              <a:rPr lang="it-IT" sz="1050" i="1" dirty="0">
                <a:solidFill>
                  <a:srgbClr val="FFCC99"/>
                </a:solidFill>
              </a:rPr>
              <a:t>. </a:t>
            </a:r>
            <a:r>
              <a:rPr lang="it-IT" sz="1050" i="1" dirty="0" err="1">
                <a:solidFill>
                  <a:srgbClr val="FFCC99"/>
                </a:solidFill>
              </a:rPr>
              <a:t>Methods</a:t>
            </a:r>
            <a:r>
              <a:rPr lang="it-IT" sz="1050" i="1" dirty="0">
                <a:solidFill>
                  <a:srgbClr val="FFCC99"/>
                </a:solidFill>
              </a:rPr>
              <a:t> A 1064 (2024) 169425</a:t>
            </a:r>
            <a:r>
              <a:rPr lang="it-IT" sz="1050" dirty="0">
                <a:solidFill>
                  <a:srgbClr val="FF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2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261F4D"/>
                </a:solidFill>
              </a:rPr>
              <a:t>Brunilde Gnoffo</a:t>
            </a:r>
            <a:endParaRPr lang="it-IT" dirty="0">
              <a:solidFill>
                <a:srgbClr val="261F4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600" y="3566160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04577" y="98352"/>
            <a:ext cx="7615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9900"/>
                </a:solidFill>
              </a:rPr>
              <a:t>Results of CROSSTEST exp. @LNL (end of 2023)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08376" y="589431"/>
            <a:ext cx="581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CC99"/>
                </a:solidFill>
              </a:rPr>
              <a:t>Spokesperson</a:t>
            </a:r>
            <a:r>
              <a:rPr lang="it-IT" i="1" dirty="0">
                <a:solidFill>
                  <a:srgbClr val="FFCC99"/>
                </a:solidFill>
              </a:rPr>
              <a:t>(s): E.V. Pagano, G. Politi, P. </a:t>
            </a:r>
            <a:r>
              <a:rPr lang="it-IT" i="1" dirty="0" err="1">
                <a:solidFill>
                  <a:srgbClr val="FFCC99"/>
                </a:solidFill>
              </a:rPr>
              <a:t>Russotto</a:t>
            </a:r>
            <a:r>
              <a:rPr lang="it-IT" i="1" dirty="0">
                <a:solidFill>
                  <a:srgbClr val="FFCC99"/>
                </a:solidFill>
              </a:rPr>
              <a:t>, T. Marchi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09339" y="997547"/>
            <a:ext cx="117769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9900"/>
                </a:solidFill>
              </a:rPr>
              <a:t>The experiment was performed at CN accelerator of INFN-LNL laboratory using a proton beam of </a:t>
            </a:r>
            <a:r>
              <a:rPr lang="en-US" sz="2400" dirty="0" smtClean="0">
                <a:solidFill>
                  <a:srgbClr val="FF9900"/>
                </a:solidFill>
              </a:rPr>
              <a:t>5 </a:t>
            </a:r>
            <a:r>
              <a:rPr lang="en-US" sz="2400" dirty="0">
                <a:solidFill>
                  <a:srgbClr val="FF9900"/>
                </a:solidFill>
              </a:rPr>
              <a:t>MeV on a </a:t>
            </a:r>
            <a:r>
              <a:rPr lang="en-US" sz="2400" dirty="0" err="1">
                <a:solidFill>
                  <a:srgbClr val="FF9900"/>
                </a:solidFill>
              </a:rPr>
              <a:t>LiF</a:t>
            </a:r>
            <a:r>
              <a:rPr lang="en-US" sz="2400" dirty="0">
                <a:solidFill>
                  <a:srgbClr val="FF9900"/>
                </a:solidFill>
              </a:rPr>
              <a:t> target producing </a:t>
            </a:r>
            <a:r>
              <a:rPr lang="en-US" sz="2400" dirty="0" smtClean="0">
                <a:solidFill>
                  <a:srgbClr val="FF9900"/>
                </a:solidFill>
              </a:rPr>
              <a:t>a neutron </a:t>
            </a:r>
            <a:r>
              <a:rPr lang="en-US" sz="2400" dirty="0">
                <a:solidFill>
                  <a:srgbClr val="FF9900"/>
                </a:solidFill>
              </a:rPr>
              <a:t>beam having energy </a:t>
            </a:r>
            <a:r>
              <a:rPr lang="en-US" sz="2400" dirty="0" err="1">
                <a:solidFill>
                  <a:srgbClr val="FFCC99"/>
                </a:solidFill>
              </a:rPr>
              <a:t>En</a:t>
            </a:r>
            <a:r>
              <a:rPr lang="en-US" sz="2400" dirty="0">
                <a:solidFill>
                  <a:srgbClr val="FFCC99"/>
                </a:solidFill>
              </a:rPr>
              <a:t> &lt; 4.5 MeV </a:t>
            </a:r>
            <a:r>
              <a:rPr lang="en-US" sz="2400" dirty="0">
                <a:solidFill>
                  <a:srgbClr val="FF9900"/>
                </a:solidFill>
              </a:rPr>
              <a:t>(</a:t>
            </a:r>
            <a:r>
              <a:rPr lang="en-US" sz="2400" dirty="0" smtClean="0">
                <a:solidFill>
                  <a:srgbClr val="FF9900"/>
                </a:solidFill>
              </a:rPr>
              <a:t>neutron experimental </a:t>
            </a:r>
            <a:r>
              <a:rPr lang="en-US" sz="2400" dirty="0">
                <a:solidFill>
                  <a:srgbClr val="FF9900"/>
                </a:solidFill>
              </a:rPr>
              <a:t>threshold 1.5 MeV</a:t>
            </a:r>
            <a:r>
              <a:rPr lang="en-US" sz="2400" dirty="0" smtClean="0">
                <a:solidFill>
                  <a:srgbClr val="FF9900"/>
                </a:solidFill>
              </a:rPr>
              <a:t>)-&gt; </a:t>
            </a:r>
            <a:r>
              <a:rPr lang="it-IT" sz="2800" dirty="0">
                <a:solidFill>
                  <a:srgbClr val="FFCC99"/>
                </a:solidFill>
              </a:rPr>
              <a:t>p +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Li —-&gt; </a:t>
            </a:r>
            <a:r>
              <a:rPr lang="it-IT" sz="2800" baseline="30000" dirty="0">
                <a:solidFill>
                  <a:srgbClr val="FFCC99"/>
                </a:solidFill>
              </a:rPr>
              <a:t>7</a:t>
            </a:r>
            <a:r>
              <a:rPr lang="it-IT" sz="2800" dirty="0">
                <a:solidFill>
                  <a:srgbClr val="FFCC99"/>
                </a:solidFill>
              </a:rPr>
              <a:t>Be + n 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60" y="2789225"/>
            <a:ext cx="9822797" cy="3186952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3371233" y="2522199"/>
            <a:ext cx="4147167" cy="121224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340860" y="5820230"/>
            <a:ext cx="1503940" cy="422974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7369433" y="2581467"/>
            <a:ext cx="4147167" cy="389264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080" y="6428231"/>
            <a:ext cx="12192000" cy="4238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261F4D"/>
                </a:solidFill>
              </a:rPr>
              <a:t>Brunilde Gnoffo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80" y="4951738"/>
            <a:ext cx="5999480" cy="788571"/>
          </a:xfrm>
          <a:prstGeom prst="rect">
            <a:avLst/>
          </a:prstGeom>
          <a:solidFill>
            <a:srgbClr val="261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716296" y="78882"/>
            <a:ext cx="442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err="1" smtClean="0">
                <a:solidFill>
                  <a:srgbClr val="FF9900"/>
                </a:solidFill>
              </a:rPr>
              <a:t>NArcoS</a:t>
            </a:r>
            <a:r>
              <a:rPr lang="en-GB" sz="2800" dirty="0" smtClean="0">
                <a:solidFill>
                  <a:srgbClr val="FF9900"/>
                </a:solidFill>
              </a:rPr>
              <a:t>: </a:t>
            </a:r>
            <a:r>
              <a:rPr lang="en-GB" sz="2800" dirty="0" err="1" smtClean="0">
                <a:solidFill>
                  <a:srgbClr val="FF9900"/>
                </a:solidFill>
              </a:rPr>
              <a:t>SiPM</a:t>
            </a:r>
            <a:r>
              <a:rPr lang="en-GB" sz="2800" dirty="0" smtClean="0">
                <a:solidFill>
                  <a:srgbClr val="FF9900"/>
                </a:solidFill>
              </a:rPr>
              <a:t> and mechanics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6420102"/>
            <a:ext cx="1107440" cy="419572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35" y="6339659"/>
            <a:ext cx="1109145" cy="5183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75" y="6447960"/>
            <a:ext cx="465956" cy="30173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87" y="2069451"/>
            <a:ext cx="3324295" cy="2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12728</TotalTime>
  <Words>3726</Words>
  <Application>Microsoft Office PowerPoint</Application>
  <PresentationFormat>Widescreen</PresentationFormat>
  <Paragraphs>290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7" baseType="lpstr">
      <vt:lpstr>Yu Gothic Light</vt:lpstr>
      <vt:lpstr>Yu Gothic Medium</vt:lpstr>
      <vt:lpstr>AAAAAD+HelveticaNeue-Bold</vt:lpstr>
      <vt:lpstr>AAAABK+TimesNewRomanPSMT</vt:lpstr>
      <vt:lpstr>AAAACA+HelveticaNeue</vt:lpstr>
      <vt:lpstr>Arial</vt:lpstr>
      <vt:lpstr>Calibri</vt:lpstr>
      <vt:lpstr>Calibri Light</vt:lpstr>
      <vt:lpstr>Cambria Math</vt:lpstr>
      <vt:lpstr>ElsevierSans</vt:lpstr>
      <vt:lpstr>Segoe UI Semibold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brunilde</dc:creator>
  <cp:lastModifiedBy>brunilde</cp:lastModifiedBy>
  <cp:revision>87</cp:revision>
  <dcterms:created xsi:type="dcterms:W3CDTF">2025-09-03T12:52:03Z</dcterms:created>
  <dcterms:modified xsi:type="dcterms:W3CDTF">2025-09-25T09:48:09Z</dcterms:modified>
</cp:coreProperties>
</file>