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7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5" r:id="rId1"/>
  </p:sldMasterIdLst>
  <p:notesMasterIdLst>
    <p:notesMasterId r:id="rId46"/>
  </p:notesMasterIdLst>
  <p:handoutMasterIdLst>
    <p:handoutMasterId r:id="rId47"/>
  </p:handoutMasterIdLst>
  <p:sldIdLst>
    <p:sldId id="256" r:id="rId2"/>
    <p:sldId id="362" r:id="rId3"/>
    <p:sldId id="363" r:id="rId4"/>
    <p:sldId id="384" r:id="rId5"/>
    <p:sldId id="385" r:id="rId6"/>
    <p:sldId id="364" r:id="rId7"/>
    <p:sldId id="387" r:id="rId8"/>
    <p:sldId id="366" r:id="rId9"/>
    <p:sldId id="372" r:id="rId10"/>
    <p:sldId id="374" r:id="rId11"/>
    <p:sldId id="379" r:id="rId12"/>
    <p:sldId id="392" r:id="rId13"/>
    <p:sldId id="393" r:id="rId14"/>
    <p:sldId id="395" r:id="rId15"/>
    <p:sldId id="369" r:id="rId16"/>
    <p:sldId id="370" r:id="rId17"/>
    <p:sldId id="375" r:id="rId18"/>
    <p:sldId id="266" r:id="rId19"/>
    <p:sldId id="389" r:id="rId20"/>
    <p:sldId id="326" r:id="rId21"/>
    <p:sldId id="328" r:id="rId22"/>
    <p:sldId id="327" r:id="rId23"/>
    <p:sldId id="357" r:id="rId24"/>
    <p:sldId id="383" r:id="rId25"/>
    <p:sldId id="335" r:id="rId26"/>
    <p:sldId id="390" r:id="rId27"/>
    <p:sldId id="378" r:id="rId28"/>
    <p:sldId id="371" r:id="rId29"/>
    <p:sldId id="267" r:id="rId30"/>
    <p:sldId id="336" r:id="rId31"/>
    <p:sldId id="299" r:id="rId32"/>
    <p:sldId id="345" r:id="rId33"/>
    <p:sldId id="331" r:id="rId34"/>
    <p:sldId id="354" r:id="rId35"/>
    <p:sldId id="355" r:id="rId36"/>
    <p:sldId id="270" r:id="rId37"/>
    <p:sldId id="271" r:id="rId38"/>
    <p:sldId id="306" r:id="rId39"/>
    <p:sldId id="358" r:id="rId40"/>
    <p:sldId id="344" r:id="rId41"/>
    <p:sldId id="329" r:id="rId42"/>
    <p:sldId id="330" r:id="rId43"/>
    <p:sldId id="333" r:id="rId44"/>
    <p:sldId id="348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 autoAdjust="0"/>
  </p:normalViewPr>
  <p:slideViewPr>
    <p:cSldViewPr snapToGrid="0">
      <p:cViewPr>
        <p:scale>
          <a:sx n="125" d="100"/>
          <a:sy n="125" d="100"/>
        </p:scale>
        <p:origin x="1056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9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49B150-3119-651E-81A6-8C2BA70A29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4D5BD-BB5D-83EE-EAAD-C410BF46AC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A647E-3D64-44C2-9464-B1FAE6D691CB}" type="datetimeFigureOut">
              <a:rPr lang="de-CH" smtClean="0"/>
              <a:t>19.09.2025</a:t>
            </a:fld>
            <a:endParaRPr lang="de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CCA5A-B523-EF81-F7E4-7C27AA371B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F2D4-B20B-CFE6-5D97-73B24B0591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8043B-4A31-4869-957B-D4A4185DA344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98470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499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Shape 1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6" name="Shape 1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reduce text - mostly broad, just say</a:t>
            </a:r>
          </a:p>
          <a:p>
            <a:endParaRPr/>
          </a:p>
          <a:p>
            <a:r>
              <a:t>eg. “Express Schiff moment in terms of dmu”</a:t>
            </a:r>
          </a:p>
          <a:p>
            <a:endParaRPr/>
          </a:p>
          <a:p>
            <a:r>
              <a:t>dont forget to introduce the muon in the plot</a:t>
            </a:r>
          </a:p>
          <a:p>
            <a:r>
              <a:t>could hide the additional ones not mentioned</a:t>
            </a:r>
          </a:p>
          <a:p>
            <a:endParaRPr/>
          </a:p>
          <a:p>
            <a:r>
              <a:t>add the sensitivity we are targeting on the plot for context</a:t>
            </a:r>
          </a:p>
          <a:p>
            <a:endParaRPr/>
          </a:p>
          <a:p>
            <a:r>
              <a:t>worthwhile to explore full parameter space, with other flavour structures</a:t>
            </a:r>
            <a:br/>
            <a:br/>
            <a:br/>
            <a:br/>
            <a:br/>
            <a:br/>
            <a:r>
              <a:t>The leptonic EDMs are described through imaginary parts of Wilson coefficients of EFT dipole operators, such that limits directly constrain new physics without additional input.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428fb863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1428fb863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4a3d8aa55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4a3d8aa55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fd9e81f8e8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fd9e81f8e8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36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63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724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14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53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019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644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fd9e81f8e8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fd9e81f8e8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701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tra wide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521494" y="1032580"/>
            <a:ext cx="81009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F6B4A86-53A4-4BB1-B7F7-E9ABC716910A}" type="datetime1">
              <a:rPr lang="de-DE" smtClean="0"/>
              <a:t>19.09.2025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Green">
  <p:cSld name="Section Heading Green">
    <p:bg>
      <p:bgPr>
        <a:solidFill>
          <a:schemeClr val="accent2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3E76CEA-B9F6-41F9-AEC1-22A9FF855DAA}" type="datetime1">
              <a:rPr lang="de-DE" smtClean="0"/>
              <a:t>19.09.2025</a:t>
            </a:fld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body" idx="1"/>
          </p:nvPr>
        </p:nvSpPr>
        <p:spPr>
          <a:xfrm>
            <a:off x="521494" y="969065"/>
            <a:ext cx="6723600" cy="3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Yellow">
  <p:cSld name="Section Heading Yellow">
    <p:bg>
      <p:bgPr>
        <a:solidFill>
          <a:schemeClr val="accent5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5CEBBC7-4F4E-4CB7-B0A1-8CD68F179A7C}" type="datetime1">
              <a:rPr lang="de-DE" smtClean="0"/>
              <a:t>19.09.2025</a:t>
            </a:fld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521494" y="969065"/>
            <a:ext cx="6723600" cy="3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Two Conten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body" idx="1"/>
          </p:nvPr>
        </p:nvSpPr>
        <p:spPr>
          <a:xfrm>
            <a:off x="521495" y="1032580"/>
            <a:ext cx="39687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9FE3EFA-419A-4FCE-B5D9-F169145458D4}" type="datetime1">
              <a:rPr lang="de-DE" smtClean="0"/>
              <a:t>19.09.2025</a:t>
            </a:fld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body" idx="2"/>
          </p:nvPr>
        </p:nvSpPr>
        <p:spPr>
          <a:xfrm>
            <a:off x="4653901" y="1032580"/>
            <a:ext cx="39687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>
  <p:cSld name="Content and Imag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1"/>
          </p:nvPr>
        </p:nvSpPr>
        <p:spPr>
          <a:xfrm>
            <a:off x="521494" y="1032580"/>
            <a:ext cx="39696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E8841B0-25DE-44D3-AEA9-3488183F5113}" type="datetime1">
              <a:rPr lang="de-DE" smtClean="0"/>
              <a:t>19.09.2025</a:t>
            </a:fld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6"/>
          <p:cNvSpPr>
            <a:spLocks noGrp="1"/>
          </p:cNvSpPr>
          <p:nvPr>
            <p:ph type="pic" idx="2"/>
          </p:nvPr>
        </p:nvSpPr>
        <p:spPr>
          <a:xfrm>
            <a:off x="4652961" y="1087042"/>
            <a:ext cx="39696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">
  <p:cSld name="Image and Conte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1"/>
          </p:nvPr>
        </p:nvSpPr>
        <p:spPr>
          <a:xfrm>
            <a:off x="4652963" y="1032580"/>
            <a:ext cx="39696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32AE021-B0DD-4F4C-AFBA-5D207D057496}" type="datetime1">
              <a:rPr lang="de-DE" smtClean="0"/>
              <a:t>19.09.2025</a:t>
            </a:fld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7"/>
          <p:cNvSpPr>
            <a:spLocks noGrp="1"/>
          </p:cNvSpPr>
          <p:nvPr>
            <p:ph type="pic" idx="2"/>
          </p:nvPr>
        </p:nvSpPr>
        <p:spPr>
          <a:xfrm>
            <a:off x="521495" y="1087042"/>
            <a:ext cx="39696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ide Image">
  <p:cSld name="Wide Imag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>
            <a:spLocks noGrp="1"/>
          </p:cNvSpPr>
          <p:nvPr>
            <p:ph type="pic" idx="2"/>
          </p:nvPr>
        </p:nvSpPr>
        <p:spPr>
          <a:xfrm>
            <a:off x="521494" y="1087042"/>
            <a:ext cx="67236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0AC5500-1434-4B32-9A3E-AFE006048022}" type="datetime1">
              <a:rPr lang="de-DE" smtClean="0"/>
              <a:t>19.09.2025</a:t>
            </a:fld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5D5EF46-2F72-4E0E-B2CD-E7A428F906EB}" type="datetime1">
              <a:rPr lang="de-DE" smtClean="0"/>
              <a:t>19.09.2025</a:t>
            </a:fld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9"/>
          <p:cNvSpPr>
            <a:spLocks noGrp="1"/>
          </p:cNvSpPr>
          <p:nvPr>
            <p:ph type="pic" idx="2"/>
          </p:nvPr>
        </p:nvSpPr>
        <p:spPr>
          <a:xfrm>
            <a:off x="521495" y="1087042"/>
            <a:ext cx="39696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54" name="Google Shape;154;p19"/>
          <p:cNvSpPr>
            <a:spLocks noGrp="1"/>
          </p:cNvSpPr>
          <p:nvPr>
            <p:ph type="pic" idx="3"/>
          </p:nvPr>
        </p:nvSpPr>
        <p:spPr>
          <a:xfrm>
            <a:off x="4652961" y="1087042"/>
            <a:ext cx="39696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wide Image">
  <p:cSld name="Content and wide Imag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E4D56A1-8433-48E5-9D0F-62CA2089EA6E}" type="datetime1">
              <a:rPr lang="de-DE" smtClean="0"/>
              <a:t>19.09.2025</a:t>
            </a:fld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20"/>
          <p:cNvSpPr>
            <a:spLocks noGrp="1"/>
          </p:cNvSpPr>
          <p:nvPr>
            <p:ph type="pic" idx="2"/>
          </p:nvPr>
        </p:nvSpPr>
        <p:spPr>
          <a:xfrm>
            <a:off x="3275410" y="1087042"/>
            <a:ext cx="53472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1" name="Google Shape;161;p20"/>
          <p:cNvSpPr txBox="1">
            <a:spLocks noGrp="1"/>
          </p:cNvSpPr>
          <p:nvPr>
            <p:ph type="body" idx="1"/>
          </p:nvPr>
        </p:nvSpPr>
        <p:spPr>
          <a:xfrm>
            <a:off x="521495" y="1032580"/>
            <a:ext cx="25920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wo Images">
  <p:cSld name="Content and two Image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C967B3F-FD6B-47F3-8040-516D59B54D41}" type="datetime1">
              <a:rPr lang="de-DE" smtClean="0"/>
              <a:t>19.09.2025</a:t>
            </a:fld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21"/>
          <p:cNvSpPr>
            <a:spLocks noGrp="1"/>
          </p:cNvSpPr>
          <p:nvPr>
            <p:ph type="pic" idx="2"/>
          </p:nvPr>
        </p:nvSpPr>
        <p:spPr>
          <a:xfrm>
            <a:off x="3275410" y="1087042"/>
            <a:ext cx="25932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8" name="Google Shape;168;p21"/>
          <p:cNvSpPr>
            <a:spLocks noGrp="1"/>
          </p:cNvSpPr>
          <p:nvPr>
            <p:ph type="pic" idx="3"/>
          </p:nvPr>
        </p:nvSpPr>
        <p:spPr>
          <a:xfrm>
            <a:off x="6030516" y="1087042"/>
            <a:ext cx="2592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521495" y="1032580"/>
            <a:ext cx="25920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hree Images">
  <p:cSld name="Content and three Image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D979C44-F756-4017-B4AB-75C77622B370}" type="datetime1">
              <a:rPr lang="de-DE" smtClean="0"/>
              <a:t>19.09.2025</a:t>
            </a:fld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2"/>
          <p:cNvSpPr>
            <a:spLocks noGrp="1"/>
          </p:cNvSpPr>
          <p:nvPr>
            <p:ph type="pic" idx="2"/>
          </p:nvPr>
        </p:nvSpPr>
        <p:spPr>
          <a:xfrm>
            <a:off x="3275410" y="1087041"/>
            <a:ext cx="25932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6" name="Google Shape;176;p22"/>
          <p:cNvSpPr>
            <a:spLocks noGrp="1"/>
          </p:cNvSpPr>
          <p:nvPr>
            <p:ph type="pic" idx="3"/>
          </p:nvPr>
        </p:nvSpPr>
        <p:spPr>
          <a:xfrm>
            <a:off x="6030516" y="1087042"/>
            <a:ext cx="2592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7" name="Google Shape;177;p22"/>
          <p:cNvSpPr>
            <a:spLocks noGrp="1"/>
          </p:cNvSpPr>
          <p:nvPr>
            <p:ph type="pic" idx="4"/>
          </p:nvPr>
        </p:nvSpPr>
        <p:spPr>
          <a:xfrm>
            <a:off x="3275410" y="2882542"/>
            <a:ext cx="25932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78" name="Google Shape;178;p22"/>
          <p:cNvSpPr txBox="1">
            <a:spLocks noGrp="1"/>
          </p:cNvSpPr>
          <p:nvPr>
            <p:ph type="body" idx="1"/>
          </p:nvPr>
        </p:nvSpPr>
        <p:spPr>
          <a:xfrm>
            <a:off x="521495" y="1032580"/>
            <a:ext cx="25920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Blue">
  <p:cSld name="Title Blue">
    <p:bg>
      <p:bgPr>
        <a:solidFill>
          <a:schemeClr val="accen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" y="1169"/>
            <a:ext cx="9141919" cy="514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53" y="269003"/>
            <a:ext cx="1330365" cy="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521494" y="1087041"/>
            <a:ext cx="60342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60342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4">
            <a:alphaModFix/>
          </a:blip>
          <a:srcRect l="34698"/>
          <a:stretch/>
        </p:blipFill>
        <p:spPr>
          <a:xfrm>
            <a:off x="1899047" y="402529"/>
            <a:ext cx="1216580" cy="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29">
          <p15:clr>
            <a:srgbClr val="A4A3A4"/>
          </p15:clr>
        </p15:guide>
        <p15:guide id="2" orient="horz" pos="2386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four Images">
  <p:cSld name="Content and four Image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51CE1A1-6422-4C03-8849-FAC5AAD63BB4}" type="datetime1">
              <a:rPr lang="de-DE" smtClean="0"/>
              <a:t>19.09.2025</a:t>
            </a:fld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3"/>
          <p:cNvSpPr>
            <a:spLocks noGrp="1"/>
          </p:cNvSpPr>
          <p:nvPr>
            <p:ph type="pic" idx="2"/>
          </p:nvPr>
        </p:nvSpPr>
        <p:spPr>
          <a:xfrm>
            <a:off x="3275410" y="1087041"/>
            <a:ext cx="25932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5" name="Google Shape;185;p23"/>
          <p:cNvSpPr>
            <a:spLocks noGrp="1"/>
          </p:cNvSpPr>
          <p:nvPr>
            <p:ph type="pic" idx="3"/>
          </p:nvPr>
        </p:nvSpPr>
        <p:spPr>
          <a:xfrm>
            <a:off x="6030516" y="1087042"/>
            <a:ext cx="25920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6" name="Google Shape;186;p23"/>
          <p:cNvSpPr>
            <a:spLocks noGrp="1"/>
          </p:cNvSpPr>
          <p:nvPr>
            <p:ph type="pic" idx="4"/>
          </p:nvPr>
        </p:nvSpPr>
        <p:spPr>
          <a:xfrm>
            <a:off x="3275410" y="2882542"/>
            <a:ext cx="25932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7" name="Google Shape;187;p23"/>
          <p:cNvSpPr>
            <a:spLocks noGrp="1"/>
          </p:cNvSpPr>
          <p:nvPr>
            <p:ph type="pic" idx="5"/>
          </p:nvPr>
        </p:nvSpPr>
        <p:spPr>
          <a:xfrm>
            <a:off x="6030516" y="2882540"/>
            <a:ext cx="25920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521495" y="1032580"/>
            <a:ext cx="25920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all Image">
  <p:cSld name="Content and tall Imag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B3CF10A-955F-4FDD-B463-D193A1F61E5B}" type="datetime1">
              <a:rPr lang="de-DE" smtClean="0"/>
              <a:t>19.09.2025</a:t>
            </a:fld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body" idx="1"/>
          </p:nvPr>
        </p:nvSpPr>
        <p:spPr>
          <a:xfrm>
            <a:off x="521494" y="1032580"/>
            <a:ext cx="53472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>
            <a:spLocks noGrp="1"/>
          </p:cNvSpPr>
          <p:nvPr>
            <p:ph type="pic" idx="2"/>
          </p:nvPr>
        </p:nvSpPr>
        <p:spPr>
          <a:xfrm>
            <a:off x="6030516" y="1087042"/>
            <a:ext cx="2592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two wide Images">
  <p:cSld name="Content and two wide Image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AF747E8-A891-47D3-825E-BB507A72B3BE}" type="datetime1">
              <a:rPr lang="de-DE" smtClean="0"/>
              <a:t>19.09.2025</a:t>
            </a:fld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" name="Google Shape;201;p25"/>
          <p:cNvSpPr>
            <a:spLocks noGrp="1"/>
          </p:cNvSpPr>
          <p:nvPr>
            <p:ph type="pic" idx="2"/>
          </p:nvPr>
        </p:nvSpPr>
        <p:spPr>
          <a:xfrm>
            <a:off x="6030516" y="1087042"/>
            <a:ext cx="25920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2" name="Google Shape;202;p25"/>
          <p:cNvSpPr>
            <a:spLocks noGrp="1"/>
          </p:cNvSpPr>
          <p:nvPr>
            <p:ph type="pic" idx="3"/>
          </p:nvPr>
        </p:nvSpPr>
        <p:spPr>
          <a:xfrm>
            <a:off x="6030516" y="2882540"/>
            <a:ext cx="2592000" cy="163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521494" y="1032580"/>
            <a:ext cx="5347200" cy="3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aptioned Images">
  <p:cSld name="Two captioned Image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6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CD5A66C-47C9-4C90-81FD-2C69C52C93DD}" type="datetime1">
              <a:rPr lang="de-DE" smtClean="0"/>
              <a:t>19.09.2025</a:t>
            </a:fld>
            <a:endParaRPr/>
          </a:p>
        </p:txBody>
      </p:sp>
      <p:sp>
        <p:nvSpPr>
          <p:cNvPr id="207" name="Google Shape;207;p26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6"/>
          <p:cNvSpPr>
            <a:spLocks noGrp="1"/>
          </p:cNvSpPr>
          <p:nvPr>
            <p:ph type="pic" idx="2"/>
          </p:nvPr>
        </p:nvSpPr>
        <p:spPr>
          <a:xfrm>
            <a:off x="521495" y="1087042"/>
            <a:ext cx="39696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0" name="Google Shape;210;p26"/>
          <p:cNvSpPr>
            <a:spLocks noGrp="1"/>
          </p:cNvSpPr>
          <p:nvPr>
            <p:ph type="pic" idx="3"/>
          </p:nvPr>
        </p:nvSpPr>
        <p:spPr>
          <a:xfrm>
            <a:off x="4652961" y="1087042"/>
            <a:ext cx="39696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521495" y="3415487"/>
            <a:ext cx="39687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body" idx="4"/>
          </p:nvPr>
        </p:nvSpPr>
        <p:spPr>
          <a:xfrm>
            <a:off x="4653901" y="3415487"/>
            <a:ext cx="3968700" cy="11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aptioned Images">
  <p:cSld name="Three captioned Image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106E84-5438-4654-A61C-DBE2719EA762}" type="datetime1">
              <a:rPr lang="de-DE" smtClean="0"/>
              <a:t>19.09.2025</a:t>
            </a:fld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27"/>
          <p:cNvSpPr>
            <a:spLocks noGrp="1"/>
          </p:cNvSpPr>
          <p:nvPr>
            <p:ph type="pic" idx="2"/>
          </p:nvPr>
        </p:nvSpPr>
        <p:spPr>
          <a:xfrm>
            <a:off x="3275410" y="1087041"/>
            <a:ext cx="25932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19" name="Google Shape;219;p27"/>
          <p:cNvSpPr txBox="1">
            <a:spLocks noGrp="1"/>
          </p:cNvSpPr>
          <p:nvPr>
            <p:ph type="body" idx="1"/>
          </p:nvPr>
        </p:nvSpPr>
        <p:spPr>
          <a:xfrm>
            <a:off x="521495" y="3408842"/>
            <a:ext cx="25920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27"/>
          <p:cNvSpPr>
            <a:spLocks noGrp="1"/>
          </p:cNvSpPr>
          <p:nvPr>
            <p:ph type="pic" idx="3"/>
          </p:nvPr>
        </p:nvSpPr>
        <p:spPr>
          <a:xfrm>
            <a:off x="6030516" y="1087042"/>
            <a:ext cx="25920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1" name="Google Shape;221;p27"/>
          <p:cNvSpPr>
            <a:spLocks noGrp="1"/>
          </p:cNvSpPr>
          <p:nvPr>
            <p:ph type="pic" idx="4"/>
          </p:nvPr>
        </p:nvSpPr>
        <p:spPr>
          <a:xfrm>
            <a:off x="521494" y="1087041"/>
            <a:ext cx="25932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2" name="Google Shape;222;p27"/>
          <p:cNvSpPr txBox="1">
            <a:spLocks noGrp="1"/>
          </p:cNvSpPr>
          <p:nvPr>
            <p:ph type="body" idx="5"/>
          </p:nvPr>
        </p:nvSpPr>
        <p:spPr>
          <a:xfrm>
            <a:off x="3276601" y="3408842"/>
            <a:ext cx="25920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6"/>
          </p:nvPr>
        </p:nvSpPr>
        <p:spPr>
          <a:xfrm>
            <a:off x="6030516" y="3408842"/>
            <a:ext cx="25920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aptioned Images">
  <p:cSld name="Four captioned Image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8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D43B63F-BA69-4F55-8F45-77C76B9406D6}" type="datetime1">
              <a:rPr lang="de-DE" smtClean="0"/>
              <a:t>19.09.2025</a:t>
            </a:fld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28"/>
          <p:cNvSpPr>
            <a:spLocks noGrp="1"/>
          </p:cNvSpPr>
          <p:nvPr>
            <p:ph type="pic" idx="2"/>
          </p:nvPr>
        </p:nvSpPr>
        <p:spPr>
          <a:xfrm>
            <a:off x="521495" y="1087042"/>
            <a:ext cx="19035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0" name="Google Shape;230;p28"/>
          <p:cNvSpPr>
            <a:spLocks noGrp="1"/>
          </p:cNvSpPr>
          <p:nvPr>
            <p:ph type="pic" idx="3"/>
          </p:nvPr>
        </p:nvSpPr>
        <p:spPr>
          <a:xfrm>
            <a:off x="6719005" y="1087042"/>
            <a:ext cx="19035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1" name="Google Shape;231;p28"/>
          <p:cNvSpPr>
            <a:spLocks noGrp="1"/>
          </p:cNvSpPr>
          <p:nvPr>
            <p:ph type="pic" idx="4"/>
          </p:nvPr>
        </p:nvSpPr>
        <p:spPr>
          <a:xfrm>
            <a:off x="2587538" y="1087042"/>
            <a:ext cx="19035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2" name="Google Shape;232;p28"/>
          <p:cNvSpPr>
            <a:spLocks noGrp="1"/>
          </p:cNvSpPr>
          <p:nvPr>
            <p:ph type="pic" idx="5"/>
          </p:nvPr>
        </p:nvSpPr>
        <p:spPr>
          <a:xfrm>
            <a:off x="4652963" y="1087042"/>
            <a:ext cx="1903500" cy="2240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33" name="Google Shape;233;p28"/>
          <p:cNvSpPr txBox="1">
            <a:spLocks noGrp="1"/>
          </p:cNvSpPr>
          <p:nvPr>
            <p:ph type="body" idx="1"/>
          </p:nvPr>
        </p:nvSpPr>
        <p:spPr>
          <a:xfrm>
            <a:off x="521494" y="3408760"/>
            <a:ext cx="19002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6"/>
          </p:nvPr>
        </p:nvSpPr>
        <p:spPr>
          <a:xfrm>
            <a:off x="2586831" y="3408760"/>
            <a:ext cx="19002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body" idx="7"/>
          </p:nvPr>
        </p:nvSpPr>
        <p:spPr>
          <a:xfrm>
            <a:off x="4652168" y="3408760"/>
            <a:ext cx="19002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body" idx="8"/>
          </p:nvPr>
        </p:nvSpPr>
        <p:spPr>
          <a:xfrm>
            <a:off x="6717506" y="3408760"/>
            <a:ext cx="1900200" cy="11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aptioned Images">
  <p:cSld name="Six captioned Image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9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688A20D-7FDA-4AF1-A25F-39942C7FFC9E}" type="datetime1">
              <a:rPr lang="de-DE" smtClean="0"/>
              <a:t>19.09.2025</a:t>
            </a:fld>
            <a:endParaRPr/>
          </a:p>
        </p:txBody>
      </p:sp>
      <p:sp>
        <p:nvSpPr>
          <p:cNvPr id="240" name="Google Shape;240;p29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29"/>
          <p:cNvSpPr>
            <a:spLocks noGrp="1"/>
          </p:cNvSpPr>
          <p:nvPr>
            <p:ph type="pic" idx="2"/>
          </p:nvPr>
        </p:nvSpPr>
        <p:spPr>
          <a:xfrm>
            <a:off x="3275410" y="1087041"/>
            <a:ext cx="25932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3" name="Google Shape;243;p29"/>
          <p:cNvSpPr>
            <a:spLocks noGrp="1"/>
          </p:cNvSpPr>
          <p:nvPr>
            <p:ph type="pic" idx="3"/>
          </p:nvPr>
        </p:nvSpPr>
        <p:spPr>
          <a:xfrm>
            <a:off x="6030516" y="1087042"/>
            <a:ext cx="25920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4" name="Google Shape;244;p29"/>
          <p:cNvSpPr>
            <a:spLocks noGrp="1"/>
          </p:cNvSpPr>
          <p:nvPr>
            <p:ph type="pic" idx="4"/>
          </p:nvPr>
        </p:nvSpPr>
        <p:spPr>
          <a:xfrm>
            <a:off x="521494" y="1087041"/>
            <a:ext cx="25932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5" name="Google Shape;245;p29"/>
          <p:cNvSpPr>
            <a:spLocks noGrp="1"/>
          </p:cNvSpPr>
          <p:nvPr>
            <p:ph type="pic" idx="5"/>
          </p:nvPr>
        </p:nvSpPr>
        <p:spPr>
          <a:xfrm>
            <a:off x="3275409" y="2889000"/>
            <a:ext cx="25932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6" name="Google Shape;246;p29"/>
          <p:cNvSpPr>
            <a:spLocks noGrp="1"/>
          </p:cNvSpPr>
          <p:nvPr>
            <p:ph type="pic" idx="6"/>
          </p:nvPr>
        </p:nvSpPr>
        <p:spPr>
          <a:xfrm>
            <a:off x="6030516" y="2889000"/>
            <a:ext cx="25920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7" name="Google Shape;247;p29"/>
          <p:cNvSpPr>
            <a:spLocks noGrp="1"/>
          </p:cNvSpPr>
          <p:nvPr>
            <p:ph type="pic" idx="7"/>
          </p:nvPr>
        </p:nvSpPr>
        <p:spPr>
          <a:xfrm>
            <a:off x="521494" y="2889000"/>
            <a:ext cx="25932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8" name="Google Shape;248;p29"/>
          <p:cNvSpPr txBox="1">
            <a:spLocks noGrp="1"/>
          </p:cNvSpPr>
          <p:nvPr>
            <p:ph type="body" idx="1"/>
          </p:nvPr>
        </p:nvSpPr>
        <p:spPr>
          <a:xfrm>
            <a:off x="521494" y="4266826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body" idx="8"/>
          </p:nvPr>
        </p:nvSpPr>
        <p:spPr>
          <a:xfrm>
            <a:off x="3275409" y="4266826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body" idx="9"/>
          </p:nvPr>
        </p:nvSpPr>
        <p:spPr>
          <a:xfrm>
            <a:off x="6030516" y="4266826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body" idx="13"/>
          </p:nvPr>
        </p:nvSpPr>
        <p:spPr>
          <a:xfrm>
            <a:off x="521494" y="2474908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body" idx="14"/>
          </p:nvPr>
        </p:nvSpPr>
        <p:spPr>
          <a:xfrm>
            <a:off x="3275409" y="2474908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body" idx="15"/>
          </p:nvPr>
        </p:nvSpPr>
        <p:spPr>
          <a:xfrm>
            <a:off x="6030516" y="2474908"/>
            <a:ext cx="2593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ight captioned Images">
  <p:cSld name="Eight captioned Images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1DEE018-9168-400A-B2E7-3E6E4C37FF50}" type="datetime1">
              <a:rPr lang="de-DE" smtClean="0"/>
              <a:t>19.09.2025</a:t>
            </a:fld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30"/>
          <p:cNvSpPr>
            <a:spLocks noGrp="1"/>
          </p:cNvSpPr>
          <p:nvPr>
            <p:ph type="pic" idx="2"/>
          </p:nvPr>
        </p:nvSpPr>
        <p:spPr>
          <a:xfrm>
            <a:off x="521495" y="1087043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0" name="Google Shape;260;p30"/>
          <p:cNvSpPr>
            <a:spLocks noGrp="1"/>
          </p:cNvSpPr>
          <p:nvPr>
            <p:ph type="pic" idx="3"/>
          </p:nvPr>
        </p:nvSpPr>
        <p:spPr>
          <a:xfrm>
            <a:off x="6719005" y="1087043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1" name="Google Shape;261;p30"/>
          <p:cNvSpPr>
            <a:spLocks noGrp="1"/>
          </p:cNvSpPr>
          <p:nvPr>
            <p:ph type="pic" idx="4"/>
          </p:nvPr>
        </p:nvSpPr>
        <p:spPr>
          <a:xfrm>
            <a:off x="2587538" y="1087043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2" name="Google Shape;262;p30"/>
          <p:cNvSpPr>
            <a:spLocks noGrp="1"/>
          </p:cNvSpPr>
          <p:nvPr>
            <p:ph type="pic" idx="5"/>
          </p:nvPr>
        </p:nvSpPr>
        <p:spPr>
          <a:xfrm>
            <a:off x="4652963" y="1087043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3" name="Google Shape;263;p30"/>
          <p:cNvSpPr txBox="1">
            <a:spLocks noGrp="1"/>
          </p:cNvSpPr>
          <p:nvPr>
            <p:ph type="body" idx="1"/>
          </p:nvPr>
        </p:nvSpPr>
        <p:spPr>
          <a:xfrm>
            <a:off x="2586831" y="4266825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body" idx="6"/>
          </p:nvPr>
        </p:nvSpPr>
        <p:spPr>
          <a:xfrm>
            <a:off x="4656225" y="4266825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body" idx="7"/>
          </p:nvPr>
        </p:nvSpPr>
        <p:spPr>
          <a:xfrm>
            <a:off x="6717506" y="4266825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>
            <a:spLocks noGrp="1"/>
          </p:cNvSpPr>
          <p:nvPr>
            <p:ph type="pic" idx="8"/>
          </p:nvPr>
        </p:nvSpPr>
        <p:spPr>
          <a:xfrm>
            <a:off x="521494" y="2889000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67" name="Google Shape;267;p30"/>
          <p:cNvSpPr txBox="1">
            <a:spLocks noGrp="1"/>
          </p:cNvSpPr>
          <p:nvPr>
            <p:ph type="body" idx="9"/>
          </p:nvPr>
        </p:nvSpPr>
        <p:spPr>
          <a:xfrm>
            <a:off x="521494" y="2474908"/>
            <a:ext cx="1902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body" idx="13"/>
          </p:nvPr>
        </p:nvSpPr>
        <p:spPr>
          <a:xfrm>
            <a:off x="521494" y="4266826"/>
            <a:ext cx="19050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14"/>
          </p:nvPr>
        </p:nvSpPr>
        <p:spPr>
          <a:xfrm>
            <a:off x="2586038" y="2474908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0"/>
          <p:cNvSpPr txBox="1">
            <a:spLocks noGrp="1"/>
          </p:cNvSpPr>
          <p:nvPr>
            <p:ph type="body" idx="15"/>
          </p:nvPr>
        </p:nvSpPr>
        <p:spPr>
          <a:xfrm>
            <a:off x="4656225" y="2474908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30"/>
          <p:cNvSpPr txBox="1">
            <a:spLocks noGrp="1"/>
          </p:cNvSpPr>
          <p:nvPr>
            <p:ph type="body" idx="16"/>
          </p:nvPr>
        </p:nvSpPr>
        <p:spPr>
          <a:xfrm>
            <a:off x="6716713" y="2474908"/>
            <a:ext cx="19002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0"/>
          <p:cNvSpPr>
            <a:spLocks noGrp="1"/>
          </p:cNvSpPr>
          <p:nvPr>
            <p:ph type="pic" idx="17"/>
          </p:nvPr>
        </p:nvSpPr>
        <p:spPr>
          <a:xfrm>
            <a:off x="6718170" y="2889000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3" name="Google Shape;273;p30"/>
          <p:cNvSpPr>
            <a:spLocks noGrp="1"/>
          </p:cNvSpPr>
          <p:nvPr>
            <p:ph type="pic" idx="18"/>
          </p:nvPr>
        </p:nvSpPr>
        <p:spPr>
          <a:xfrm>
            <a:off x="2586703" y="2889000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4" name="Google Shape;274;p30"/>
          <p:cNvSpPr>
            <a:spLocks noGrp="1"/>
          </p:cNvSpPr>
          <p:nvPr>
            <p:ph type="pic" idx="19"/>
          </p:nvPr>
        </p:nvSpPr>
        <p:spPr>
          <a:xfrm>
            <a:off x="4652128" y="2889000"/>
            <a:ext cx="1903500" cy="13497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lve captioned Images">
  <p:cSld name="Twelve captioned Images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1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354A8BD-6FD8-4AA4-AE42-1ADA901C9D4A}" type="datetime1">
              <a:rPr lang="de-DE" smtClean="0"/>
              <a:t>19.09.2025</a:t>
            </a:fld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31"/>
          <p:cNvSpPr>
            <a:spLocks noGrp="1"/>
          </p:cNvSpPr>
          <p:nvPr>
            <p:ph type="pic" idx="2"/>
          </p:nvPr>
        </p:nvSpPr>
        <p:spPr>
          <a:xfrm>
            <a:off x="3275410" y="1087042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1" name="Google Shape;281;p31"/>
          <p:cNvSpPr>
            <a:spLocks noGrp="1"/>
          </p:cNvSpPr>
          <p:nvPr>
            <p:ph type="pic" idx="3"/>
          </p:nvPr>
        </p:nvSpPr>
        <p:spPr>
          <a:xfrm>
            <a:off x="7405686" y="1087042"/>
            <a:ext cx="12168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2" name="Google Shape;282;p31"/>
          <p:cNvSpPr>
            <a:spLocks noGrp="1"/>
          </p:cNvSpPr>
          <p:nvPr>
            <p:ph type="pic" idx="4"/>
          </p:nvPr>
        </p:nvSpPr>
        <p:spPr>
          <a:xfrm>
            <a:off x="521495" y="1087042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3" name="Google Shape;283;p31"/>
          <p:cNvSpPr>
            <a:spLocks noGrp="1"/>
          </p:cNvSpPr>
          <p:nvPr>
            <p:ph type="pic" idx="5"/>
          </p:nvPr>
        </p:nvSpPr>
        <p:spPr>
          <a:xfrm>
            <a:off x="3275409" y="2888999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4" name="Google Shape;284;p31"/>
          <p:cNvSpPr>
            <a:spLocks noGrp="1"/>
          </p:cNvSpPr>
          <p:nvPr>
            <p:ph type="pic" idx="6"/>
          </p:nvPr>
        </p:nvSpPr>
        <p:spPr>
          <a:xfrm>
            <a:off x="6030516" y="2889000"/>
            <a:ext cx="12144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5" name="Google Shape;285;p31"/>
          <p:cNvSpPr>
            <a:spLocks noGrp="1"/>
          </p:cNvSpPr>
          <p:nvPr>
            <p:ph type="pic" idx="7"/>
          </p:nvPr>
        </p:nvSpPr>
        <p:spPr>
          <a:xfrm>
            <a:off x="521495" y="2888999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86" name="Google Shape;286;p31"/>
          <p:cNvSpPr txBox="1">
            <a:spLocks noGrp="1"/>
          </p:cNvSpPr>
          <p:nvPr>
            <p:ph type="body" idx="1"/>
          </p:nvPr>
        </p:nvSpPr>
        <p:spPr>
          <a:xfrm>
            <a:off x="521495" y="4191930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body" idx="8"/>
          </p:nvPr>
        </p:nvSpPr>
        <p:spPr>
          <a:xfrm>
            <a:off x="3275409" y="4191930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body" idx="9"/>
          </p:nvPr>
        </p:nvSpPr>
        <p:spPr>
          <a:xfrm>
            <a:off x="6030516" y="4191930"/>
            <a:ext cx="12150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13"/>
          </p:nvPr>
        </p:nvSpPr>
        <p:spPr>
          <a:xfrm>
            <a:off x="521495" y="2403543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4"/>
          </p:nvPr>
        </p:nvSpPr>
        <p:spPr>
          <a:xfrm>
            <a:off x="3275409" y="2403543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body" idx="15"/>
          </p:nvPr>
        </p:nvSpPr>
        <p:spPr>
          <a:xfrm>
            <a:off x="7406319" y="2403543"/>
            <a:ext cx="12174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1"/>
          <p:cNvSpPr>
            <a:spLocks noGrp="1"/>
          </p:cNvSpPr>
          <p:nvPr>
            <p:ph type="pic" idx="16"/>
          </p:nvPr>
        </p:nvSpPr>
        <p:spPr>
          <a:xfrm>
            <a:off x="1899047" y="1087042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3" name="Google Shape;293;p31"/>
          <p:cNvSpPr txBox="1">
            <a:spLocks noGrp="1"/>
          </p:cNvSpPr>
          <p:nvPr>
            <p:ph type="body" idx="17"/>
          </p:nvPr>
        </p:nvSpPr>
        <p:spPr>
          <a:xfrm>
            <a:off x="1899047" y="2403543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>
            <a:spLocks noGrp="1"/>
          </p:cNvSpPr>
          <p:nvPr>
            <p:ph type="pic" idx="18"/>
          </p:nvPr>
        </p:nvSpPr>
        <p:spPr>
          <a:xfrm>
            <a:off x="4651772" y="1087042"/>
            <a:ext cx="12168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5" name="Google Shape;295;p31"/>
          <p:cNvSpPr txBox="1">
            <a:spLocks noGrp="1"/>
          </p:cNvSpPr>
          <p:nvPr>
            <p:ph type="body" idx="19"/>
          </p:nvPr>
        </p:nvSpPr>
        <p:spPr>
          <a:xfrm>
            <a:off x="4651772" y="2403543"/>
            <a:ext cx="12168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>
            <a:spLocks noGrp="1"/>
          </p:cNvSpPr>
          <p:nvPr>
            <p:ph type="pic" idx="20"/>
          </p:nvPr>
        </p:nvSpPr>
        <p:spPr>
          <a:xfrm>
            <a:off x="6030516" y="1087042"/>
            <a:ext cx="12144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7" name="Google Shape;297;p31"/>
          <p:cNvSpPr txBox="1">
            <a:spLocks noGrp="1"/>
          </p:cNvSpPr>
          <p:nvPr>
            <p:ph type="body" idx="21"/>
          </p:nvPr>
        </p:nvSpPr>
        <p:spPr>
          <a:xfrm>
            <a:off x="6030516" y="2403543"/>
            <a:ext cx="12150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31"/>
          <p:cNvSpPr>
            <a:spLocks noGrp="1"/>
          </p:cNvSpPr>
          <p:nvPr>
            <p:ph type="pic" idx="22"/>
          </p:nvPr>
        </p:nvSpPr>
        <p:spPr>
          <a:xfrm>
            <a:off x="1899047" y="2888999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99" name="Google Shape;299;p31"/>
          <p:cNvSpPr txBox="1">
            <a:spLocks noGrp="1"/>
          </p:cNvSpPr>
          <p:nvPr>
            <p:ph type="body" idx="23"/>
          </p:nvPr>
        </p:nvSpPr>
        <p:spPr>
          <a:xfrm>
            <a:off x="1899047" y="4191930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31"/>
          <p:cNvSpPr>
            <a:spLocks noGrp="1"/>
          </p:cNvSpPr>
          <p:nvPr>
            <p:ph type="pic" idx="24"/>
          </p:nvPr>
        </p:nvSpPr>
        <p:spPr>
          <a:xfrm>
            <a:off x="4652963" y="2888999"/>
            <a:ext cx="12156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1" name="Google Shape;301;p31"/>
          <p:cNvSpPr txBox="1">
            <a:spLocks noGrp="1"/>
          </p:cNvSpPr>
          <p:nvPr>
            <p:ph type="body" idx="25"/>
          </p:nvPr>
        </p:nvSpPr>
        <p:spPr>
          <a:xfrm>
            <a:off x="4652963" y="4191930"/>
            <a:ext cx="12156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2" name="Google Shape;302;p31"/>
          <p:cNvSpPr>
            <a:spLocks noGrp="1"/>
          </p:cNvSpPr>
          <p:nvPr>
            <p:ph type="pic" idx="26"/>
          </p:nvPr>
        </p:nvSpPr>
        <p:spPr>
          <a:xfrm>
            <a:off x="7405127" y="2889000"/>
            <a:ext cx="1217400" cy="126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3" name="Google Shape;303;p31"/>
          <p:cNvSpPr txBox="1">
            <a:spLocks noGrp="1"/>
          </p:cNvSpPr>
          <p:nvPr>
            <p:ph type="body" idx="27"/>
          </p:nvPr>
        </p:nvSpPr>
        <p:spPr>
          <a:xfrm>
            <a:off x="7405760" y="4191930"/>
            <a:ext cx="12180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79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2pPr>
            <a:lvl3pPr marL="1371600" lvl="2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full sized Images">
  <p:cSld name="Two full sized Images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7C7831B-0A1B-40B8-8173-8E38AA356568}" type="datetime1">
              <a:rPr lang="de-DE" smtClean="0"/>
              <a:t>19.09.2025</a:t>
            </a:fld>
            <a:endParaRPr/>
          </a:p>
        </p:txBody>
      </p:sp>
      <p:sp>
        <p:nvSpPr>
          <p:cNvPr id="306" name="Google Shape;306;p32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32"/>
          <p:cNvSpPr>
            <a:spLocks noGrp="1"/>
          </p:cNvSpPr>
          <p:nvPr>
            <p:ph type="pic" idx="2"/>
          </p:nvPr>
        </p:nvSpPr>
        <p:spPr>
          <a:xfrm>
            <a:off x="4652961" y="0"/>
            <a:ext cx="449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9" name="Google Shape;309;p32"/>
          <p:cNvSpPr>
            <a:spLocks noGrp="1"/>
          </p:cNvSpPr>
          <p:nvPr>
            <p:ph type="pic" idx="3"/>
          </p:nvPr>
        </p:nvSpPr>
        <p:spPr>
          <a:xfrm>
            <a:off x="0" y="1"/>
            <a:ext cx="4491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310" name="Google Shape;31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1350" y="229034"/>
            <a:ext cx="661102" cy="27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8709" y="229025"/>
            <a:ext cx="349717" cy="2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Dark Blue">
  <p:cSld name="Title Dark Blue">
    <p:bg>
      <p:bgPr>
        <a:solidFill>
          <a:srgbClr val="00097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" y="1461"/>
            <a:ext cx="9142960" cy="51417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ctrTitle"/>
          </p:nvPr>
        </p:nvSpPr>
        <p:spPr>
          <a:xfrm>
            <a:off x="521494" y="1084098"/>
            <a:ext cx="6034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60342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53" y="269003"/>
            <a:ext cx="1330365" cy="54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4">
            <a:alphaModFix/>
          </a:blip>
          <a:srcRect l="34698"/>
          <a:stretch/>
        </p:blipFill>
        <p:spPr>
          <a:xfrm>
            <a:off x="1899047" y="402529"/>
            <a:ext cx="1216580" cy="28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5"/>
          <p:cNvGrpSpPr/>
          <p:nvPr/>
        </p:nvGrpSpPr>
        <p:grpSpPr>
          <a:xfrm>
            <a:off x="828675" y="4139825"/>
            <a:ext cx="8238175" cy="857400"/>
            <a:chOff x="828675" y="4139825"/>
            <a:chExt cx="8238175" cy="857400"/>
          </a:xfrm>
        </p:grpSpPr>
        <p:sp>
          <p:nvSpPr>
            <p:cNvPr id="44" name="Google Shape;44;p5"/>
            <p:cNvSpPr/>
            <p:nvPr/>
          </p:nvSpPr>
          <p:spPr>
            <a:xfrm>
              <a:off x="1493650" y="4139825"/>
              <a:ext cx="7573200" cy="8574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" name="Google Shape;45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14269" y="4172325"/>
              <a:ext cx="3057730" cy="775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" name="Google Shape;46;p5"/>
            <p:cNvGrpSpPr/>
            <p:nvPr/>
          </p:nvGrpSpPr>
          <p:grpSpPr>
            <a:xfrm>
              <a:off x="6237971" y="4300099"/>
              <a:ext cx="2795168" cy="560200"/>
              <a:chOff x="6238118" y="4407800"/>
              <a:chExt cx="2905882" cy="560200"/>
            </a:xfrm>
          </p:grpSpPr>
          <p:pic>
            <p:nvPicPr>
              <p:cNvPr id="47" name="Google Shape;47;p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238118" y="4407800"/>
                <a:ext cx="2905882" cy="56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Google Shape;48;p5"/>
              <p:cNvSpPr txBox="1"/>
              <p:nvPr/>
            </p:nvSpPr>
            <p:spPr>
              <a:xfrm>
                <a:off x="7094400" y="4785900"/>
                <a:ext cx="1090200" cy="92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rmAutofit fontScale="40000" lnSpcReduction="20000"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3D73A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884104 (PSI-FELLOW-III-3i)</a:t>
                </a:r>
                <a:endParaRPr sz="1700">
                  <a:solidFill>
                    <a:srgbClr val="3D73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49;p5"/>
            <p:cNvGrpSpPr/>
            <p:nvPr/>
          </p:nvGrpSpPr>
          <p:grpSpPr>
            <a:xfrm>
              <a:off x="4571997" y="4192400"/>
              <a:ext cx="1666128" cy="775600"/>
              <a:chOff x="4571997" y="4179200"/>
              <a:chExt cx="1666128" cy="775600"/>
            </a:xfrm>
          </p:grpSpPr>
          <p:pic>
            <p:nvPicPr>
              <p:cNvPr id="50" name="Google Shape;50;p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571997" y="4179200"/>
                <a:ext cx="1655526" cy="560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" name="Google Shape;51;p5"/>
              <p:cNvSpPr txBox="1"/>
              <p:nvPr/>
            </p:nvSpPr>
            <p:spPr>
              <a:xfrm>
                <a:off x="4874625" y="4739400"/>
                <a:ext cx="1363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solidFill>
                      <a:srgbClr val="999999"/>
                    </a:solidFill>
                  </a:rPr>
                  <a:t>This work is financed by the SNSF under grant № 204118.</a:t>
                </a:r>
                <a:endParaRPr sz="700">
                  <a:solidFill>
                    <a:srgbClr val="999999"/>
                  </a:solidFill>
                </a:endParaRPr>
              </a:p>
            </p:txBody>
          </p:sp>
        </p:grpSp>
        <p:sp>
          <p:nvSpPr>
            <p:cNvPr id="52" name="Google Shape;52;p5"/>
            <p:cNvSpPr txBox="1"/>
            <p:nvPr/>
          </p:nvSpPr>
          <p:spPr>
            <a:xfrm>
              <a:off x="828675" y="4150574"/>
              <a:ext cx="7955100" cy="2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500" b="1">
                <a:solidFill>
                  <a:srgbClr val="96969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29">
          <p15:clr>
            <a:srgbClr val="A4A3A4"/>
          </p15:clr>
        </p15:guide>
        <p15:guide id="2" orient="horz" pos="2386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 type="titleOnly">
  <p:cSld name="TITLE_ONLY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4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3526028-CD09-4428-81F6-D64C2B4B1AE3}" type="datetime1">
              <a:rPr lang="de-DE" smtClean="0"/>
              <a:t>19.09.2025</a:t>
            </a:fld>
            <a:endParaRPr/>
          </a:p>
        </p:txBody>
      </p:sp>
      <p:sp>
        <p:nvSpPr>
          <p:cNvPr id="322" name="Google Shape;322;p34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323" name="Google Shape;323;p34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0" name="Google Shape;330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1" name="Google Shape;33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>
            <a:spLocks noGrp="1"/>
          </p:cNvSpPr>
          <p:nvPr>
            <p:ph type="body" idx="1"/>
          </p:nvPr>
        </p:nvSpPr>
        <p:spPr>
          <a:xfrm>
            <a:off x="612000" y="597298"/>
            <a:ext cx="8532000" cy="4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  <a:defRPr sz="1700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  <a:defRPr sz="1700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  <a:defRPr sz="1700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−"/>
              <a:defRPr sz="17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−"/>
              <a:defRPr sz="1500"/>
            </a:lvl6pPr>
            <a:lvl7pPr marL="3200400" lvl="6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−"/>
              <a:defRPr sz="1500"/>
            </a:lvl7pPr>
            <a:lvl8pPr marL="3657600" lvl="7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−"/>
              <a:defRPr sz="1500"/>
            </a:lvl8pPr>
            <a:lvl9pPr marL="4114800" lvl="8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−"/>
              <a:defRPr sz="1500"/>
            </a:lvl9pPr>
          </a:lstStyle>
          <a:p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/>
          </p:nvPr>
        </p:nvSpPr>
        <p:spPr>
          <a:xfrm>
            <a:off x="2077211" y="216000"/>
            <a:ext cx="6708000" cy="3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38"/>
          <p:cNvSpPr txBox="1">
            <a:spLocks noGrp="1"/>
          </p:cNvSpPr>
          <p:nvPr>
            <p:ph type="sldNum" idx="12"/>
          </p:nvPr>
        </p:nvSpPr>
        <p:spPr>
          <a:xfrm>
            <a:off x="8206312" y="4968000"/>
            <a:ext cx="5757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Page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4" y="1006082"/>
            <a:ext cx="3781425" cy="3509963"/>
          </a:xfrm>
        </p:spPr>
        <p:txBody>
          <a:bodyPr/>
          <a:lstStyle>
            <a:lvl1pPr marL="177788" indent="-177788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73" indent="-177788">
              <a:buSzPct val="100000"/>
              <a:buFont typeface="Symbol" panose="05050102010706020507" pitchFamily="18" charset="2"/>
              <a:buChar char="-"/>
              <a:defRPr sz="1700"/>
            </a:lvl2pPr>
            <a:lvl3pPr marL="539711" indent="-184138">
              <a:buFont typeface="Symbol" panose="05050102010706020507" pitchFamily="18" charset="2"/>
              <a:buChar char="-"/>
              <a:defRPr sz="1700"/>
            </a:lvl3pPr>
            <a:lvl4pPr marL="717497" indent="-177788">
              <a:buFont typeface="Symbol" panose="05050102010706020507" pitchFamily="18" charset="2"/>
              <a:buChar char="-"/>
              <a:defRPr sz="1700"/>
            </a:lvl4pPr>
            <a:lvl5pPr marL="895283" indent="-177788">
              <a:buFont typeface="Symbol" panose="05050102010706020507" pitchFamily="18" charset="2"/>
              <a:buChar char="-"/>
              <a:defRPr sz="1700"/>
            </a:lvl5pPr>
            <a:lvl6pPr marL="1074659" indent="-179375">
              <a:buFont typeface="Symbol" panose="05050102010706020507" pitchFamily="18" charset="2"/>
              <a:buChar char="-"/>
              <a:defRPr sz="1500"/>
            </a:lvl6pPr>
            <a:lvl7pPr marL="1257206" indent="-182549">
              <a:buFont typeface="Symbol" panose="05050102010706020507" pitchFamily="18" charset="2"/>
              <a:buChar char="-"/>
              <a:defRPr sz="1500"/>
            </a:lvl7pPr>
            <a:lvl8pPr marL="1436580" indent="-179375">
              <a:buFont typeface="Symbol" panose="05050102010706020507" pitchFamily="18" charset="2"/>
              <a:buChar char="-"/>
              <a:defRPr sz="1500"/>
            </a:lvl8pPr>
            <a:lvl9pPr marL="1614368" indent="-177788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>
          <a:xfrm>
            <a:off x="8206312" y="4968001"/>
            <a:ext cx="575742" cy="147638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dirty="0">
                <a:latin typeface="Humanst521 BT" panose="020B0602020204020204" pitchFamily="34" charset="0"/>
              </a:rPr>
              <a:t>Page </a:t>
            </a:r>
            <a:fld id="{EBC07571-3134-BB4B-B83F-1A9FE18D34F3}" type="slidenum">
              <a:rPr lang="de-DE" smtClean="0">
                <a:latin typeface="Humanst521 BT" panose="020B0602020204020204" pitchFamily="34" charset="0"/>
              </a:rPr>
              <a:pPr algn="r">
                <a:defRPr/>
              </a:pPr>
              <a:t>‹#›</a:t>
            </a:fld>
            <a:endParaRPr lang="de-DE" dirty="0">
              <a:latin typeface="Humanst521 BT" panose="020B0602020204020204" pitchFamily="34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1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7" y="1003407"/>
            <a:ext cx="3781425" cy="3509963"/>
          </a:xfrm>
        </p:spPr>
        <p:txBody>
          <a:bodyPr/>
          <a:lstStyle>
            <a:lvl1pPr marL="177788" indent="-177788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73" indent="-177788">
              <a:buSzPct val="100000"/>
              <a:buFont typeface="Symbol" panose="05050102010706020507" pitchFamily="18" charset="2"/>
              <a:buChar char="-"/>
              <a:defRPr sz="1700"/>
            </a:lvl2pPr>
            <a:lvl3pPr marL="539711" indent="-184138">
              <a:buFont typeface="Symbol" panose="05050102010706020507" pitchFamily="18" charset="2"/>
              <a:buChar char="-"/>
              <a:defRPr sz="1700"/>
            </a:lvl3pPr>
            <a:lvl4pPr marL="717497" indent="-177788">
              <a:buFont typeface="Symbol" panose="05050102010706020507" pitchFamily="18" charset="2"/>
              <a:buChar char="-"/>
              <a:defRPr sz="1700"/>
            </a:lvl4pPr>
            <a:lvl5pPr marL="895283" indent="-177788">
              <a:buFont typeface="Symbol" panose="05050102010706020507" pitchFamily="18" charset="2"/>
              <a:buChar char="-"/>
              <a:defRPr sz="1700"/>
            </a:lvl5pPr>
            <a:lvl6pPr marL="1074659" indent="-179375">
              <a:buFont typeface="Symbol" panose="05050102010706020507" pitchFamily="18" charset="2"/>
              <a:buChar char="-"/>
              <a:defRPr sz="1500"/>
            </a:lvl6pPr>
            <a:lvl7pPr marL="1257206" indent="-182549">
              <a:buFont typeface="Symbol" panose="05050102010706020507" pitchFamily="18" charset="2"/>
              <a:buChar char="-"/>
              <a:defRPr sz="1500"/>
            </a:lvl7pPr>
            <a:lvl8pPr marL="1436580" indent="-179375">
              <a:buFont typeface="Symbol" panose="05050102010706020507" pitchFamily="18" charset="2"/>
              <a:buChar char="-"/>
              <a:defRPr sz="1500"/>
            </a:lvl8pPr>
            <a:lvl9pPr marL="1614368" indent="-177788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51050609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0509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Red">
  <p:cSld name="Title Red">
    <p:bg>
      <p:bgPr>
        <a:solidFill>
          <a:schemeClr val="accent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" y="1461"/>
            <a:ext cx="9142960" cy="514174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6"/>
          <p:cNvSpPr txBox="1">
            <a:spLocks noGrp="1"/>
          </p:cNvSpPr>
          <p:nvPr>
            <p:ph type="ctrTitle"/>
          </p:nvPr>
        </p:nvSpPr>
        <p:spPr>
          <a:xfrm>
            <a:off x="521494" y="1084098"/>
            <a:ext cx="6034200" cy="15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60342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53" y="269003"/>
            <a:ext cx="1330365" cy="547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 rotWithShape="1">
          <a:blip r:embed="rId4">
            <a:alphaModFix/>
          </a:blip>
          <a:srcRect l="34698"/>
          <a:stretch/>
        </p:blipFill>
        <p:spPr>
          <a:xfrm>
            <a:off x="1899047" y="402529"/>
            <a:ext cx="1216580" cy="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29">
          <p15:clr>
            <a:srgbClr val="A4A3A4"/>
          </p15:clr>
        </p15:guide>
        <p15:guide id="2" orient="horz" pos="2386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Red">
  <p:cSld name="Title Image Red">
    <p:bg>
      <p:bgPr>
        <a:solidFill>
          <a:schemeClr val="accent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/>
          <p:nvPr/>
        </p:nvSpPr>
        <p:spPr>
          <a:xfrm>
            <a:off x="0" y="0"/>
            <a:ext cx="9144000" cy="37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2">
            <a:alphaModFix/>
          </a:blip>
          <a:srcRect l="34698"/>
          <a:stretch/>
        </p:blipFill>
        <p:spPr>
          <a:xfrm>
            <a:off x="1898834" y="400742"/>
            <a:ext cx="1216579" cy="28661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>
            <a:spLocks noGrp="1"/>
          </p:cNvSpPr>
          <p:nvPr>
            <p:ph type="ctrTitle"/>
          </p:nvPr>
        </p:nvSpPr>
        <p:spPr>
          <a:xfrm>
            <a:off x="521494" y="1085559"/>
            <a:ext cx="3969600" cy="15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3969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351" y="269003"/>
            <a:ext cx="1330369" cy="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>
            <a:spLocks noGrp="1"/>
          </p:cNvSpPr>
          <p:nvPr>
            <p:ph type="pic" idx="4"/>
          </p:nvPr>
        </p:nvSpPr>
        <p:spPr>
          <a:xfrm>
            <a:off x="4652961" y="411956"/>
            <a:ext cx="3807600" cy="40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A4A3A4"/>
          </p15:clr>
        </p15:guide>
        <p15:guide id="2" pos="5329">
          <p15:clr>
            <a:srgbClr val="A4A3A4"/>
          </p15:clr>
        </p15:guide>
        <p15:guide id="3" orient="horz" pos="2386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Blue">
  <p:cSld name="Title Image Blue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0" y="0"/>
            <a:ext cx="9144000" cy="37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 txBox="1">
            <a:spLocks noGrp="1"/>
          </p:cNvSpPr>
          <p:nvPr>
            <p:ph type="ctrTitle"/>
          </p:nvPr>
        </p:nvSpPr>
        <p:spPr>
          <a:xfrm>
            <a:off x="521494" y="1087041"/>
            <a:ext cx="39696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3969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351" y="269003"/>
            <a:ext cx="1330369" cy="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>
            <a:spLocks noGrp="1"/>
          </p:cNvSpPr>
          <p:nvPr>
            <p:ph type="pic" idx="4"/>
          </p:nvPr>
        </p:nvSpPr>
        <p:spPr>
          <a:xfrm>
            <a:off x="4652961" y="411956"/>
            <a:ext cx="3807600" cy="40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78" name="Google Shape;78;p8"/>
          <p:cNvPicPr preferRelativeResize="0"/>
          <p:nvPr/>
        </p:nvPicPr>
        <p:blipFill rotWithShape="1">
          <a:blip r:embed="rId3">
            <a:alphaModFix/>
          </a:blip>
          <a:srcRect l="34698"/>
          <a:stretch/>
        </p:blipFill>
        <p:spPr>
          <a:xfrm>
            <a:off x="1898834" y="400742"/>
            <a:ext cx="1216579" cy="28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A4A3A4"/>
          </p15:clr>
        </p15:guide>
        <p15:guide id="2" pos="5329">
          <p15:clr>
            <a:srgbClr val="A4A3A4"/>
          </p15:clr>
        </p15:guide>
        <p15:guide id="3" orient="horz" pos="2386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Green">
  <p:cSld name="Title Image Green">
    <p:bg>
      <p:bgPr>
        <a:solidFill>
          <a:schemeClr val="accent2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0" y="0"/>
            <a:ext cx="9144000" cy="37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>
            <a:spLocks noGrp="1"/>
          </p:cNvSpPr>
          <p:nvPr>
            <p:ph type="ctrTitle"/>
          </p:nvPr>
        </p:nvSpPr>
        <p:spPr>
          <a:xfrm>
            <a:off x="521494" y="1087041"/>
            <a:ext cx="39696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3969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351" y="269003"/>
            <a:ext cx="1330369" cy="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9"/>
          <p:cNvSpPr>
            <a:spLocks noGrp="1"/>
          </p:cNvSpPr>
          <p:nvPr>
            <p:ph type="pic" idx="4"/>
          </p:nvPr>
        </p:nvSpPr>
        <p:spPr>
          <a:xfrm>
            <a:off x="4652961" y="411956"/>
            <a:ext cx="3807600" cy="40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87" name="Google Shape;87;p9"/>
          <p:cNvPicPr preferRelativeResize="0"/>
          <p:nvPr/>
        </p:nvPicPr>
        <p:blipFill rotWithShape="1">
          <a:blip r:embed="rId3">
            <a:alphaModFix/>
          </a:blip>
          <a:srcRect l="34698"/>
          <a:stretch/>
        </p:blipFill>
        <p:spPr>
          <a:xfrm>
            <a:off x="1898834" y="400742"/>
            <a:ext cx="1216579" cy="28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A4A3A4"/>
          </p15:clr>
        </p15:guide>
        <p15:guide id="2" pos="5329">
          <p15:clr>
            <a:srgbClr val="A4A3A4"/>
          </p15:clr>
        </p15:guide>
        <p15:guide id="3" orient="horz" pos="2386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Pink">
  <p:cSld name="Title Image Pink">
    <p:bg>
      <p:bgPr>
        <a:solidFill>
          <a:schemeClr val="accent6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0" y="0"/>
            <a:ext cx="9144000" cy="378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0"/>
          <p:cNvSpPr txBox="1">
            <a:spLocks noGrp="1"/>
          </p:cNvSpPr>
          <p:nvPr>
            <p:ph type="ctrTitle"/>
          </p:nvPr>
        </p:nvSpPr>
        <p:spPr>
          <a:xfrm>
            <a:off x="521494" y="1087041"/>
            <a:ext cx="3969600" cy="15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39696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body" idx="2"/>
          </p:nvPr>
        </p:nvSpPr>
        <p:spPr>
          <a:xfrm>
            <a:off x="521494" y="4380951"/>
            <a:ext cx="396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body" idx="3"/>
          </p:nvPr>
        </p:nvSpPr>
        <p:spPr>
          <a:xfrm>
            <a:off x="521494" y="4596975"/>
            <a:ext cx="39696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4" name="Google Shape;9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3351" y="269003"/>
            <a:ext cx="1330369" cy="5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>
            <a:spLocks noGrp="1"/>
          </p:cNvSpPr>
          <p:nvPr>
            <p:ph type="pic" idx="4"/>
          </p:nvPr>
        </p:nvSpPr>
        <p:spPr>
          <a:xfrm>
            <a:off x="4652961" y="411956"/>
            <a:ext cx="3807600" cy="40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96" name="Google Shape;96;p10"/>
          <p:cNvPicPr preferRelativeResize="0"/>
          <p:nvPr/>
        </p:nvPicPr>
        <p:blipFill rotWithShape="1">
          <a:blip r:embed="rId3">
            <a:alphaModFix/>
          </a:blip>
          <a:srcRect l="34698"/>
          <a:stretch/>
        </p:blipFill>
        <p:spPr>
          <a:xfrm>
            <a:off x="1898834" y="400742"/>
            <a:ext cx="1216579" cy="286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">
          <p15:clr>
            <a:srgbClr val="A4A3A4"/>
          </p15:clr>
        </p15:guide>
        <p15:guide id="2" pos="5329">
          <p15:clr>
            <a:srgbClr val="A4A3A4"/>
          </p15:clr>
        </p15:guide>
        <p15:guide id="3" orient="horz" pos="2386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ing Red">
  <p:cSld name="Section Heading Red">
    <p:bg>
      <p:bgPr>
        <a:solidFill>
          <a:schemeClr val="accent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5FFEDF6C-C047-4DD3-A9A1-625DB5A2C60B}" type="datetime1">
              <a:rPr lang="de-DE" smtClean="0"/>
              <a:t>19.09.2025</a:t>
            </a:fld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body" idx="1"/>
          </p:nvPr>
        </p:nvSpPr>
        <p:spPr>
          <a:xfrm>
            <a:off x="521494" y="969065"/>
            <a:ext cx="6723600" cy="3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9" name="Google Shape;10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61351" y="229034"/>
            <a:ext cx="661098" cy="27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8709" y="229025"/>
            <a:ext cx="349717" cy="27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21494" y="1032273"/>
            <a:ext cx="8100900" cy="3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CH"/>
              <a:t>pranas.juknevicius@psi.ch</a:t>
            </a: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7961350" y="229034"/>
            <a:ext cx="661102" cy="27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8698709" y="229025"/>
            <a:ext cx="349717" cy="27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>
            <a:off x="8046712" y="4819675"/>
            <a:ext cx="5757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Page</a:t>
            </a:r>
            <a:fld id="{00000000-1234-1234-1234-123412341234}" type="slidenum"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7731100" y="4819675"/>
            <a:ext cx="612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04</a:t>
            </a:r>
            <a:r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.20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25</a:t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6497550" y="4819675"/>
            <a:ext cx="12552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Diego Alejandro Sanz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Becerra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80" r:id="rId30"/>
    <p:sldLayoutId id="2147483682" r:id="rId31"/>
    <p:sldLayoutId id="2147483684" r:id="rId32"/>
    <p:sldLayoutId id="2147483686" r:id="rId33"/>
    <p:sldLayoutId id="2147483687" r:id="rId34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29">
          <p15:clr>
            <a:srgbClr val="A4A3A4"/>
          </p15:clr>
        </p15:guide>
        <p15:guide id="2" pos="5431">
          <p15:clr>
            <a:srgbClr val="A4A3A4"/>
          </p15:clr>
        </p15:guide>
        <p15:guide id="3" orient="horz" pos="3083">
          <p15:clr>
            <a:srgbClr val="A4A3A4"/>
          </p15:clr>
        </p15:guide>
        <p15:guide id="4" orient="horz" pos="685">
          <p15:clr>
            <a:srgbClr val="A4A3A4"/>
          </p15:clr>
        </p15:guide>
        <p15:guide id="5" pos="2829">
          <p15:clr>
            <a:srgbClr val="A4A3A4"/>
          </p15:clr>
        </p15:guide>
        <p15:guide id="6" pos="2931">
          <p15:clr>
            <a:srgbClr val="A4A3A4"/>
          </p15:clr>
        </p15:guide>
        <p15:guide id="7" pos="2063">
          <p15:clr>
            <a:srgbClr val="A4A3A4"/>
          </p15:clr>
        </p15:guide>
        <p15:guide id="8" pos="1961">
          <p15:clr>
            <a:srgbClr val="A4A3A4"/>
          </p15:clr>
        </p15:guide>
        <p15:guide id="9" pos="1196">
          <p15:clr>
            <a:srgbClr val="A4A3A4"/>
          </p15:clr>
        </p15:guide>
        <p15:guide id="10" pos="1094">
          <p15:clr>
            <a:srgbClr val="A4A3A4"/>
          </p15:clr>
        </p15:guide>
        <p15:guide id="11" pos="3697">
          <p15:clr>
            <a:srgbClr val="A4A3A4"/>
          </p15:clr>
        </p15:guide>
        <p15:guide id="12" pos="3799">
          <p15:clr>
            <a:srgbClr val="A4A3A4"/>
          </p15:clr>
        </p15:guide>
        <p15:guide id="13" pos="4564">
          <p15:clr>
            <a:srgbClr val="A4A3A4"/>
          </p15:clr>
        </p15:guide>
        <p15:guide id="14" pos="4666">
          <p15:clr>
            <a:srgbClr val="A4A3A4"/>
          </p15:clr>
        </p15:guide>
        <p15:guide id="15" pos="1629">
          <p15:clr>
            <a:srgbClr val="A4A3A4"/>
          </p15:clr>
        </p15:guide>
        <p15:guide id="16" pos="1527">
          <p15:clr>
            <a:srgbClr val="A4A3A4"/>
          </p15:clr>
        </p15:guide>
        <p15:guide id="17" pos="2395">
          <p15:clr>
            <a:srgbClr val="A4A3A4"/>
          </p15:clr>
        </p15:guide>
        <p15:guide id="18" pos="2497">
          <p15:clr>
            <a:srgbClr val="A4A3A4"/>
          </p15:clr>
        </p15:guide>
        <p15:guide id="19" pos="661">
          <p15:clr>
            <a:srgbClr val="A4A3A4"/>
          </p15:clr>
        </p15:guide>
        <p15:guide id="20" pos="763">
          <p15:clr>
            <a:srgbClr val="A4A3A4"/>
          </p15:clr>
        </p15:guide>
        <p15:guide id="21" pos="3263">
          <p15:clr>
            <a:srgbClr val="A4A3A4"/>
          </p15:clr>
        </p15:guide>
        <p15:guide id="22" pos="3365">
          <p15:clr>
            <a:srgbClr val="A4A3A4"/>
          </p15:clr>
        </p15:guide>
        <p15:guide id="23" pos="4131">
          <p15:clr>
            <a:srgbClr val="A4A3A4"/>
          </p15:clr>
        </p15:guide>
        <p15:guide id="24" pos="4231">
          <p15:clr>
            <a:srgbClr val="A4A3A4"/>
          </p15:clr>
        </p15:guide>
        <p15:guide id="25" pos="4997">
          <p15:clr>
            <a:srgbClr val="A4A3A4"/>
          </p15:clr>
        </p15:guide>
        <p15:guide id="26" pos="5099">
          <p15:clr>
            <a:srgbClr val="A4A3A4"/>
          </p15:clr>
        </p15:guide>
        <p15:guide id="27" orient="horz" pos="172">
          <p15:clr>
            <a:srgbClr val="A4A3A4"/>
          </p15:clr>
        </p15:guide>
        <p15:guide id="28" orient="horz" pos="650">
          <p15:clr>
            <a:srgbClr val="A4A3A4"/>
          </p15:clr>
        </p15:guide>
        <p15:guide id="29" orient="horz" pos="2845">
          <p15:clr>
            <a:srgbClr val="A4A3A4"/>
          </p15:clr>
        </p15:guide>
        <p15:guide id="32" pos="2880">
          <p15:clr>
            <a:srgbClr val="E46962"/>
          </p15:clr>
        </p15:guide>
        <p15:guide id="35" orient="horz" pos="1627">
          <p15:clr>
            <a:srgbClr val="E46962"/>
          </p15:clr>
        </p15:guide>
        <p15:guide id="36" orient="horz" pos="3240">
          <p15:clr>
            <a:srgbClr val="E46962"/>
          </p15:clr>
        </p15:guide>
        <p15:guide id="37" orient="horz">
          <p15:clr>
            <a:srgbClr val="E46962"/>
          </p15:clr>
        </p15:guide>
        <p15:guide id="39">
          <p15:clr>
            <a:srgbClr val="E46962"/>
          </p15:clr>
        </p15:guide>
        <p15:guide id="40" pos="576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22.gi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17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22.gif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1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26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22.gif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3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35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21" Type="http://schemas.openxmlformats.org/officeDocument/2006/relationships/image" Target="../media/image13.png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notesSlide" Target="../notesSlides/notesSlide7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27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6.png"/><Relationship Id="rId10" Type="http://schemas.openxmlformats.org/officeDocument/2006/relationships/tags" Target="../tags/tag49.xml"/><Relationship Id="rId19" Type="http://schemas.openxmlformats.org/officeDocument/2006/relationships/slideLayout" Target="../slideLayouts/slideLayout14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image" Target="../media/image28.png"/><Relationship Id="rId3" Type="http://schemas.openxmlformats.org/officeDocument/2006/relationships/video" Target="../media/media1.mp4"/><Relationship Id="rId21" Type="http://schemas.openxmlformats.org/officeDocument/2006/relationships/image" Target="../media/image22.gif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image" Target="../media/image13.png"/><Relationship Id="rId2" Type="http://schemas.microsoft.com/office/2007/relationships/media" Target="../media/media1.mp4"/><Relationship Id="rId16" Type="http://schemas.openxmlformats.org/officeDocument/2006/relationships/notesSlide" Target="../notesSlides/notesSlide8.xml"/><Relationship Id="rId20" Type="http://schemas.openxmlformats.org/officeDocument/2006/relationships/image" Target="../media/image29.png"/><Relationship Id="rId1" Type="http://schemas.openxmlformats.org/officeDocument/2006/relationships/tags" Target="../tags/tag58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slideLayout" Target="../slideLayouts/slideLayout14.xml"/><Relationship Id="rId10" Type="http://schemas.openxmlformats.org/officeDocument/2006/relationships/tags" Target="../tags/tag65.xml"/><Relationship Id="rId19" Type="http://schemas.openxmlformats.org/officeDocument/2006/relationships/image" Target="../media/image27.png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72.xml"/><Relationship Id="rId21" Type="http://schemas.openxmlformats.org/officeDocument/2006/relationships/tags" Target="../tags/tag90.xml"/><Relationship Id="rId7" Type="http://schemas.openxmlformats.org/officeDocument/2006/relationships/tags" Target="../tags/tag76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slideLayout" Target="../slideLayouts/slideLayout14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29" Type="http://schemas.openxmlformats.org/officeDocument/2006/relationships/image" Target="../media/image31.gif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5" Type="http://schemas.openxmlformats.org/officeDocument/2006/relationships/tags" Target="../tags/tag74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image" Target="../media/image30.gif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image" Target="../media/image13.png"/><Relationship Id="rId30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fif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13" Type="http://schemas.openxmlformats.org/officeDocument/2006/relationships/hyperlink" Target="https://journals.aps.org/prl/abstract/10.1103/PhysRevLett.128.131803" TargetMode="External"/><Relationship Id="rId18" Type="http://schemas.openxmlformats.org/officeDocument/2006/relationships/image" Target="../media/image60.png"/><Relationship Id="rId3" Type="http://schemas.openxmlformats.org/officeDocument/2006/relationships/image" Target="../media/image55.png"/><Relationship Id="rId21" Type="http://schemas.openxmlformats.org/officeDocument/2006/relationships/hyperlink" Target="https://link.springer.com/article/10.1007/JHEP02(2023)234" TargetMode="External"/><Relationship Id="rId7" Type="http://schemas.openxmlformats.org/officeDocument/2006/relationships/image" Target="../media/image560.png"/><Relationship Id="rId12" Type="http://schemas.openxmlformats.org/officeDocument/2006/relationships/hyperlink" Target="https://journals.aps.org/prd/abstract/10.1103/PhysRevD.80.052008" TargetMode="External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7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8.jpeg"/><Relationship Id="rId11" Type="http://schemas.openxmlformats.org/officeDocument/2006/relationships/hyperlink" Target="https://arxiv.org/abs/2505.21476" TargetMode="External"/><Relationship Id="rId24" Type="http://schemas.openxmlformats.org/officeDocument/2006/relationships/hyperlink" Target="https://link.springer.com/article/10.1007/JHEP01(2023)100" TargetMode="External"/><Relationship Id="rId5" Type="http://schemas.openxmlformats.org/officeDocument/2006/relationships/image" Target="../media/image57.png"/><Relationship Id="rId15" Type="http://schemas.openxmlformats.org/officeDocument/2006/relationships/image" Target="../media/image86.png"/><Relationship Id="rId23" Type="http://schemas.openxmlformats.org/officeDocument/2006/relationships/hyperlink" Target="https://journals.aps.org/prd/abstract/10.1103/PhysRevD.105.015002" TargetMode="External"/><Relationship Id="rId10" Type="http://schemas.openxmlformats.org/officeDocument/2006/relationships/hyperlink" Target="https://arxiv.org/abs/2506.03069" TargetMode="External"/><Relationship Id="rId19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Relationship Id="rId22" Type="http://schemas.openxmlformats.org/officeDocument/2006/relationships/hyperlink" Target="https://journals.aps.org/prd/abstract/10.1103/PhysRevD.107.09504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7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f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gif"/><Relationship Id="rId5" Type="http://schemas.openxmlformats.org/officeDocument/2006/relationships/tags" Target="../tags/tag5.xml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9"/>
          <p:cNvSpPr txBox="1">
            <a:spLocks noGrp="1"/>
          </p:cNvSpPr>
          <p:nvPr>
            <p:ph type="ctrTitle"/>
          </p:nvPr>
        </p:nvSpPr>
        <p:spPr>
          <a:xfrm>
            <a:off x="521493" y="1084098"/>
            <a:ext cx="6710579" cy="150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Measuring electric dipole moment of the muon using the frozen-spin technique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45" name="Google Shape;345;p39"/>
          <p:cNvSpPr txBox="1">
            <a:spLocks noGrp="1"/>
          </p:cNvSpPr>
          <p:nvPr>
            <p:ph type="subTitle" idx="1"/>
          </p:nvPr>
        </p:nvSpPr>
        <p:spPr>
          <a:xfrm>
            <a:off x="521494" y="2841780"/>
            <a:ext cx="7221218" cy="8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dirty="0"/>
              <a:t>Pranas Juknevicius on behalf of the muEDM collaboration</a:t>
            </a: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dirty="0"/>
              <a:t>Caen 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2C53CEA-2BC5-408B-A616-6215DD63B855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FAF015-7265-B77C-54DD-3FA08C7A9085}"/>
              </a:ext>
            </a:extLst>
          </p:cNvPr>
          <p:cNvSpPr txBox="1"/>
          <p:nvPr/>
        </p:nvSpPr>
        <p:spPr>
          <a:xfrm rot="630526">
            <a:off x="1227872" y="1733321"/>
            <a:ext cx="111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orbit</a:t>
            </a:r>
            <a:endParaRPr lang="de-CH" sz="1200" i="1" dirty="0"/>
          </a:p>
        </p:txBody>
      </p:sp>
      <p:pic>
        <p:nvPicPr>
          <p:cNvPr id="3" name="Picture 2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49CACBC8-AAAE-7C1B-F053-69118A9022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8" y="650838"/>
            <a:ext cx="2247549" cy="2272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4222D8-B444-7C96-64D1-76498E78A60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82392" y="1000898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C7E542-5FBD-1E21-0DC0-6B7B485C90F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46950A-7FF2-D992-0A8C-36A11A28EB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52507-0509-D95A-E147-24503A8F13A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07801" y="1016296"/>
            <a:ext cx="160120" cy="206204"/>
            <a:chOff x="17848729" y="5307813"/>
            <a:chExt cx="203641" cy="264984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042CF7-46B2-8C79-F635-D5F909A7236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7890457" y="5307813"/>
              <a:ext cx="161913" cy="72368"/>
            </a:xfrm>
            <a:custGeom>
              <a:avLst/>
              <a:gdLst>
                <a:gd name="connsiteX0" fmla="*/ 129981 w 161913"/>
                <a:gd name="connsiteY0" fmla="*/ 43569 h 72368"/>
                <a:gd name="connsiteX1" fmla="*/ 112803 w 161913"/>
                <a:gd name="connsiteY1" fmla="*/ 65133 h 72368"/>
                <a:gd name="connsiteX2" fmla="*/ 120113 w 161913"/>
                <a:gd name="connsiteY2" fmla="*/ 72443 h 72368"/>
                <a:gd name="connsiteX3" fmla="*/ 127057 w 161913"/>
                <a:gd name="connsiteY3" fmla="*/ 67691 h 72368"/>
                <a:gd name="connsiteX4" fmla="*/ 155931 w 161913"/>
                <a:gd name="connsiteY4" fmla="*/ 43934 h 72368"/>
                <a:gd name="connsiteX5" fmla="*/ 162144 w 161913"/>
                <a:gd name="connsiteY5" fmla="*/ 36259 h 72368"/>
                <a:gd name="connsiteX6" fmla="*/ 157027 w 161913"/>
                <a:gd name="connsiteY6" fmla="*/ 28949 h 72368"/>
                <a:gd name="connsiteX7" fmla="*/ 142042 w 161913"/>
                <a:gd name="connsiteY7" fmla="*/ 8116 h 72368"/>
                <a:gd name="connsiteX8" fmla="*/ 134732 w 161913"/>
                <a:gd name="connsiteY8" fmla="*/ 75 h 72368"/>
                <a:gd name="connsiteX9" fmla="*/ 127422 w 161913"/>
                <a:gd name="connsiteY9" fmla="*/ 7750 h 72368"/>
                <a:gd name="connsiteX10" fmla="*/ 136194 w 161913"/>
                <a:gd name="connsiteY10" fmla="*/ 28949 h 72368"/>
                <a:gd name="connsiteX11" fmla="*/ 13023 w 161913"/>
                <a:gd name="connsiteY11" fmla="*/ 28949 h 72368"/>
                <a:gd name="connsiteX12" fmla="*/ 231 w 161913"/>
                <a:gd name="connsiteY12" fmla="*/ 36259 h 72368"/>
                <a:gd name="connsiteX13" fmla="*/ 13023 w 161913"/>
                <a:gd name="connsiteY13" fmla="*/ 43569 h 72368"/>
                <a:gd name="connsiteX14" fmla="*/ 129981 w 161913"/>
                <a:gd name="connsiteY14" fmla="*/ 43569 h 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13" h="72368">
                  <a:moveTo>
                    <a:pt x="129981" y="43569"/>
                  </a:moveTo>
                  <a:cubicBezTo>
                    <a:pt x="124864" y="48320"/>
                    <a:pt x="112803" y="58554"/>
                    <a:pt x="112803" y="65133"/>
                  </a:cubicBezTo>
                  <a:cubicBezTo>
                    <a:pt x="112803" y="68788"/>
                    <a:pt x="116458" y="72443"/>
                    <a:pt x="120113" y="72443"/>
                  </a:cubicBezTo>
                  <a:cubicBezTo>
                    <a:pt x="123402" y="72443"/>
                    <a:pt x="125229" y="69884"/>
                    <a:pt x="127057" y="67691"/>
                  </a:cubicBezTo>
                  <a:cubicBezTo>
                    <a:pt x="131443" y="62209"/>
                    <a:pt x="139849" y="51975"/>
                    <a:pt x="155931" y="43934"/>
                  </a:cubicBezTo>
                  <a:cubicBezTo>
                    <a:pt x="158489" y="42472"/>
                    <a:pt x="162144" y="40645"/>
                    <a:pt x="162144" y="36259"/>
                  </a:cubicBezTo>
                  <a:cubicBezTo>
                    <a:pt x="162144" y="32604"/>
                    <a:pt x="159586" y="30776"/>
                    <a:pt x="157027" y="28949"/>
                  </a:cubicBezTo>
                  <a:cubicBezTo>
                    <a:pt x="148987" y="23466"/>
                    <a:pt x="144966" y="16887"/>
                    <a:pt x="142042" y="8116"/>
                  </a:cubicBezTo>
                  <a:cubicBezTo>
                    <a:pt x="141311" y="4826"/>
                    <a:pt x="139849" y="75"/>
                    <a:pt x="134732" y="75"/>
                  </a:cubicBezTo>
                  <a:cubicBezTo>
                    <a:pt x="129615" y="75"/>
                    <a:pt x="127422" y="4826"/>
                    <a:pt x="127422" y="7750"/>
                  </a:cubicBezTo>
                  <a:cubicBezTo>
                    <a:pt x="127422" y="9578"/>
                    <a:pt x="130346" y="21273"/>
                    <a:pt x="136194" y="28949"/>
                  </a:cubicBezTo>
                  <a:lnTo>
                    <a:pt x="13023" y="28949"/>
                  </a:lnTo>
                  <a:cubicBezTo>
                    <a:pt x="6810" y="28949"/>
                    <a:pt x="231" y="28949"/>
                    <a:pt x="231" y="36259"/>
                  </a:cubicBezTo>
                  <a:cubicBezTo>
                    <a:pt x="231" y="43569"/>
                    <a:pt x="6810" y="43569"/>
                    <a:pt x="13023" y="43569"/>
                  </a:cubicBezTo>
                  <a:lnTo>
                    <a:pt x="129981" y="43569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3614F5-3D55-BA19-C7DA-E4E3E99C779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7848729" y="5407228"/>
              <a:ext cx="160451" cy="165569"/>
            </a:xfrm>
            <a:custGeom>
              <a:avLst/>
              <a:gdLst>
                <a:gd name="connsiteX0" fmla="*/ 160683 w 160451"/>
                <a:gd name="connsiteY0" fmla="*/ 25659 h 165569"/>
                <a:gd name="connsiteX1" fmla="*/ 144601 w 160451"/>
                <a:gd name="connsiteY1" fmla="*/ 75 h 165569"/>
                <a:gd name="connsiteX2" fmla="*/ 126692 w 160451"/>
                <a:gd name="connsiteY2" fmla="*/ 17619 h 165569"/>
                <a:gd name="connsiteX3" fmla="*/ 132540 w 160451"/>
                <a:gd name="connsiteY3" fmla="*/ 28583 h 165569"/>
                <a:gd name="connsiteX4" fmla="*/ 144967 w 160451"/>
                <a:gd name="connsiteY4" fmla="*/ 58554 h 165569"/>
                <a:gd name="connsiteX5" fmla="*/ 79909 w 160451"/>
                <a:gd name="connsiteY5" fmla="*/ 157603 h 165569"/>
                <a:gd name="connsiteX6" fmla="*/ 52862 w 160451"/>
                <a:gd name="connsiteY6" fmla="*/ 125805 h 165569"/>
                <a:gd name="connsiteX7" fmla="*/ 74061 w 160451"/>
                <a:gd name="connsiteY7" fmla="*/ 48320 h 165569"/>
                <a:gd name="connsiteX8" fmla="*/ 78447 w 160451"/>
                <a:gd name="connsiteY8" fmla="*/ 30045 h 165569"/>
                <a:gd name="connsiteX9" fmla="*/ 48476 w 160451"/>
                <a:gd name="connsiteY9" fmla="*/ 75 h 165569"/>
                <a:gd name="connsiteX10" fmla="*/ 231 w 160451"/>
                <a:gd name="connsiteY10" fmla="*/ 56361 h 165569"/>
                <a:gd name="connsiteX11" fmla="*/ 4617 w 160451"/>
                <a:gd name="connsiteY11" fmla="*/ 60016 h 165569"/>
                <a:gd name="connsiteX12" fmla="*/ 10465 w 160451"/>
                <a:gd name="connsiteY12" fmla="*/ 53437 h 165569"/>
                <a:gd name="connsiteX13" fmla="*/ 47380 w 160451"/>
                <a:gd name="connsiteY13" fmla="*/ 8116 h 165569"/>
                <a:gd name="connsiteX14" fmla="*/ 56517 w 160451"/>
                <a:gd name="connsiteY14" fmla="*/ 19811 h 165569"/>
                <a:gd name="connsiteX15" fmla="*/ 50304 w 160451"/>
                <a:gd name="connsiteY15" fmla="*/ 45396 h 165569"/>
                <a:gd name="connsiteX16" fmla="*/ 29471 w 160451"/>
                <a:gd name="connsiteY16" fmla="*/ 120323 h 165569"/>
                <a:gd name="connsiteX17" fmla="*/ 78447 w 160451"/>
                <a:gd name="connsiteY17" fmla="*/ 165644 h 165569"/>
                <a:gd name="connsiteX18" fmla="*/ 160683 w 160451"/>
                <a:gd name="connsiteY18" fmla="*/ 25659 h 1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451" h="165569">
                  <a:moveTo>
                    <a:pt x="160683" y="25659"/>
                  </a:moveTo>
                  <a:cubicBezTo>
                    <a:pt x="160683" y="5923"/>
                    <a:pt x="151180" y="75"/>
                    <a:pt x="144601" y="75"/>
                  </a:cubicBezTo>
                  <a:cubicBezTo>
                    <a:pt x="135464" y="75"/>
                    <a:pt x="126692" y="9578"/>
                    <a:pt x="126692" y="17619"/>
                  </a:cubicBezTo>
                  <a:cubicBezTo>
                    <a:pt x="126692" y="22370"/>
                    <a:pt x="128519" y="24563"/>
                    <a:pt x="132540" y="28583"/>
                  </a:cubicBezTo>
                  <a:cubicBezTo>
                    <a:pt x="140215" y="35893"/>
                    <a:pt x="144967" y="45396"/>
                    <a:pt x="144967" y="58554"/>
                  </a:cubicBezTo>
                  <a:cubicBezTo>
                    <a:pt x="144967" y="73905"/>
                    <a:pt x="122671" y="157603"/>
                    <a:pt x="79909" y="157603"/>
                  </a:cubicBezTo>
                  <a:cubicBezTo>
                    <a:pt x="61268" y="157603"/>
                    <a:pt x="52862" y="144811"/>
                    <a:pt x="52862" y="125805"/>
                  </a:cubicBezTo>
                  <a:cubicBezTo>
                    <a:pt x="52862" y="105337"/>
                    <a:pt x="62730" y="78656"/>
                    <a:pt x="74061" y="48320"/>
                  </a:cubicBezTo>
                  <a:cubicBezTo>
                    <a:pt x="76619" y="42107"/>
                    <a:pt x="78447" y="36990"/>
                    <a:pt x="78447" y="30045"/>
                  </a:cubicBezTo>
                  <a:cubicBezTo>
                    <a:pt x="78447" y="13598"/>
                    <a:pt x="66751" y="75"/>
                    <a:pt x="48476" y="75"/>
                  </a:cubicBezTo>
                  <a:cubicBezTo>
                    <a:pt x="14120" y="75"/>
                    <a:pt x="231" y="53072"/>
                    <a:pt x="231" y="56361"/>
                  </a:cubicBezTo>
                  <a:cubicBezTo>
                    <a:pt x="231" y="60016"/>
                    <a:pt x="3886" y="60016"/>
                    <a:pt x="4617" y="60016"/>
                  </a:cubicBezTo>
                  <a:cubicBezTo>
                    <a:pt x="8272" y="60016"/>
                    <a:pt x="8637" y="59285"/>
                    <a:pt x="10465" y="53437"/>
                  </a:cubicBezTo>
                  <a:cubicBezTo>
                    <a:pt x="21064" y="16522"/>
                    <a:pt x="36780" y="8116"/>
                    <a:pt x="47380" y="8116"/>
                  </a:cubicBezTo>
                  <a:cubicBezTo>
                    <a:pt x="50304" y="8116"/>
                    <a:pt x="56517" y="8116"/>
                    <a:pt x="56517" y="19811"/>
                  </a:cubicBezTo>
                  <a:cubicBezTo>
                    <a:pt x="56517" y="28949"/>
                    <a:pt x="52862" y="38817"/>
                    <a:pt x="50304" y="45396"/>
                  </a:cubicBezTo>
                  <a:cubicBezTo>
                    <a:pt x="34222" y="87794"/>
                    <a:pt x="29471" y="104606"/>
                    <a:pt x="29471" y="120323"/>
                  </a:cubicBezTo>
                  <a:cubicBezTo>
                    <a:pt x="29471" y="159796"/>
                    <a:pt x="61634" y="165644"/>
                    <a:pt x="78447" y="165644"/>
                  </a:cubicBezTo>
                  <a:cubicBezTo>
                    <a:pt x="139850" y="165644"/>
                    <a:pt x="160683" y="44665"/>
                    <a:pt x="160683" y="25659"/>
                  </a:cubicBez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571F-C90B-777E-9E53-CE1F3017524B}"/>
              </a:ext>
            </a:extLst>
          </p:cNvPr>
          <p:cNvCxnSpPr>
            <a:cxnSpLocks/>
          </p:cNvCxnSpPr>
          <p:nvPr/>
        </p:nvCxnSpPr>
        <p:spPr>
          <a:xfrm flipV="1">
            <a:off x="6414073" y="1340853"/>
            <a:ext cx="519888" cy="50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877193-FC47-044A-6600-56F853001871}"/>
              </a:ext>
            </a:extLst>
          </p:cNvPr>
          <p:cNvCxnSpPr>
            <a:cxnSpLocks/>
          </p:cNvCxnSpPr>
          <p:nvPr/>
        </p:nvCxnSpPr>
        <p:spPr>
          <a:xfrm flipV="1">
            <a:off x="6429399" y="1340853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7789D5-ED9B-1A2D-9DB0-4C72DF2DA1F8}"/>
              </a:ext>
            </a:extLst>
          </p:cNvPr>
          <p:cNvCxnSpPr>
            <a:cxnSpLocks/>
          </p:cNvCxnSpPr>
          <p:nvPr/>
        </p:nvCxnSpPr>
        <p:spPr>
          <a:xfrm>
            <a:off x="6436307" y="1782878"/>
            <a:ext cx="531614" cy="139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4B0A3A-1FE4-CD9F-EE15-020E6E24BEE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23606" y="1956149"/>
            <a:ext cx="308714" cy="376704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CE3AB6-541C-6EE1-173E-B7AD7F39E06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87EFB8-9F2E-9165-C27D-DB2BB9B925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C18D094-CAE4-8C50-1466-9EADD43063F7}"/>
              </a:ext>
            </a:extLst>
          </p:cNvPr>
          <p:cNvSpPr/>
          <p:nvPr/>
        </p:nvSpPr>
        <p:spPr>
          <a:xfrm>
            <a:off x="6365745" y="1715688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BF684102-E9FE-8064-7138-F4920E84D5CC}"/>
              </a:ext>
            </a:extLst>
          </p:cNvPr>
          <p:cNvSpPr/>
          <p:nvPr/>
        </p:nvSpPr>
        <p:spPr>
          <a:xfrm>
            <a:off x="766545" y="1019239"/>
            <a:ext cx="5836087" cy="111852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CC3E70-BBA7-1AC7-89B0-1ACC2DCFE9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16586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67C603A-425A-43CF-8AC1-79CB7A714BA2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FAF015-7265-B77C-54DD-3FA08C7A9085}"/>
              </a:ext>
            </a:extLst>
          </p:cNvPr>
          <p:cNvSpPr txBox="1"/>
          <p:nvPr/>
        </p:nvSpPr>
        <p:spPr>
          <a:xfrm rot="630526">
            <a:off x="1227872" y="1733321"/>
            <a:ext cx="111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orbit</a:t>
            </a:r>
            <a:endParaRPr lang="de-CH" sz="1200" i="1" dirty="0"/>
          </a:p>
        </p:txBody>
      </p:sp>
      <p:pic>
        <p:nvPicPr>
          <p:cNvPr id="3" name="Picture 2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49CACBC8-AAAE-7C1B-F053-69118A9022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8" y="650838"/>
            <a:ext cx="2247549" cy="2272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4222D8-B444-7C96-64D1-76498E78A60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82392" y="1000898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C7E542-5FBD-1E21-0DC0-6B7B485C90F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46950A-7FF2-D992-0A8C-36A11A28EB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52507-0509-D95A-E147-24503A8F13A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07801" y="1016296"/>
            <a:ext cx="160120" cy="206204"/>
            <a:chOff x="17848729" y="5307813"/>
            <a:chExt cx="203641" cy="264984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042CF7-46B2-8C79-F635-D5F909A7236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7890457" y="5307813"/>
              <a:ext cx="161913" cy="72368"/>
            </a:xfrm>
            <a:custGeom>
              <a:avLst/>
              <a:gdLst>
                <a:gd name="connsiteX0" fmla="*/ 129981 w 161913"/>
                <a:gd name="connsiteY0" fmla="*/ 43569 h 72368"/>
                <a:gd name="connsiteX1" fmla="*/ 112803 w 161913"/>
                <a:gd name="connsiteY1" fmla="*/ 65133 h 72368"/>
                <a:gd name="connsiteX2" fmla="*/ 120113 w 161913"/>
                <a:gd name="connsiteY2" fmla="*/ 72443 h 72368"/>
                <a:gd name="connsiteX3" fmla="*/ 127057 w 161913"/>
                <a:gd name="connsiteY3" fmla="*/ 67691 h 72368"/>
                <a:gd name="connsiteX4" fmla="*/ 155931 w 161913"/>
                <a:gd name="connsiteY4" fmla="*/ 43934 h 72368"/>
                <a:gd name="connsiteX5" fmla="*/ 162144 w 161913"/>
                <a:gd name="connsiteY5" fmla="*/ 36259 h 72368"/>
                <a:gd name="connsiteX6" fmla="*/ 157027 w 161913"/>
                <a:gd name="connsiteY6" fmla="*/ 28949 h 72368"/>
                <a:gd name="connsiteX7" fmla="*/ 142042 w 161913"/>
                <a:gd name="connsiteY7" fmla="*/ 8116 h 72368"/>
                <a:gd name="connsiteX8" fmla="*/ 134732 w 161913"/>
                <a:gd name="connsiteY8" fmla="*/ 75 h 72368"/>
                <a:gd name="connsiteX9" fmla="*/ 127422 w 161913"/>
                <a:gd name="connsiteY9" fmla="*/ 7750 h 72368"/>
                <a:gd name="connsiteX10" fmla="*/ 136194 w 161913"/>
                <a:gd name="connsiteY10" fmla="*/ 28949 h 72368"/>
                <a:gd name="connsiteX11" fmla="*/ 13023 w 161913"/>
                <a:gd name="connsiteY11" fmla="*/ 28949 h 72368"/>
                <a:gd name="connsiteX12" fmla="*/ 231 w 161913"/>
                <a:gd name="connsiteY12" fmla="*/ 36259 h 72368"/>
                <a:gd name="connsiteX13" fmla="*/ 13023 w 161913"/>
                <a:gd name="connsiteY13" fmla="*/ 43569 h 72368"/>
                <a:gd name="connsiteX14" fmla="*/ 129981 w 161913"/>
                <a:gd name="connsiteY14" fmla="*/ 43569 h 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13" h="72368">
                  <a:moveTo>
                    <a:pt x="129981" y="43569"/>
                  </a:moveTo>
                  <a:cubicBezTo>
                    <a:pt x="124864" y="48320"/>
                    <a:pt x="112803" y="58554"/>
                    <a:pt x="112803" y="65133"/>
                  </a:cubicBezTo>
                  <a:cubicBezTo>
                    <a:pt x="112803" y="68788"/>
                    <a:pt x="116458" y="72443"/>
                    <a:pt x="120113" y="72443"/>
                  </a:cubicBezTo>
                  <a:cubicBezTo>
                    <a:pt x="123402" y="72443"/>
                    <a:pt x="125229" y="69884"/>
                    <a:pt x="127057" y="67691"/>
                  </a:cubicBezTo>
                  <a:cubicBezTo>
                    <a:pt x="131443" y="62209"/>
                    <a:pt x="139849" y="51975"/>
                    <a:pt x="155931" y="43934"/>
                  </a:cubicBezTo>
                  <a:cubicBezTo>
                    <a:pt x="158489" y="42472"/>
                    <a:pt x="162144" y="40645"/>
                    <a:pt x="162144" y="36259"/>
                  </a:cubicBezTo>
                  <a:cubicBezTo>
                    <a:pt x="162144" y="32604"/>
                    <a:pt x="159586" y="30776"/>
                    <a:pt x="157027" y="28949"/>
                  </a:cubicBezTo>
                  <a:cubicBezTo>
                    <a:pt x="148987" y="23466"/>
                    <a:pt x="144966" y="16887"/>
                    <a:pt x="142042" y="8116"/>
                  </a:cubicBezTo>
                  <a:cubicBezTo>
                    <a:pt x="141311" y="4826"/>
                    <a:pt x="139849" y="75"/>
                    <a:pt x="134732" y="75"/>
                  </a:cubicBezTo>
                  <a:cubicBezTo>
                    <a:pt x="129615" y="75"/>
                    <a:pt x="127422" y="4826"/>
                    <a:pt x="127422" y="7750"/>
                  </a:cubicBezTo>
                  <a:cubicBezTo>
                    <a:pt x="127422" y="9578"/>
                    <a:pt x="130346" y="21273"/>
                    <a:pt x="136194" y="28949"/>
                  </a:cubicBezTo>
                  <a:lnTo>
                    <a:pt x="13023" y="28949"/>
                  </a:lnTo>
                  <a:cubicBezTo>
                    <a:pt x="6810" y="28949"/>
                    <a:pt x="231" y="28949"/>
                    <a:pt x="231" y="36259"/>
                  </a:cubicBezTo>
                  <a:cubicBezTo>
                    <a:pt x="231" y="43569"/>
                    <a:pt x="6810" y="43569"/>
                    <a:pt x="13023" y="43569"/>
                  </a:cubicBezTo>
                  <a:lnTo>
                    <a:pt x="129981" y="43569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3614F5-3D55-BA19-C7DA-E4E3E99C779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7848729" y="5407228"/>
              <a:ext cx="160451" cy="165569"/>
            </a:xfrm>
            <a:custGeom>
              <a:avLst/>
              <a:gdLst>
                <a:gd name="connsiteX0" fmla="*/ 160683 w 160451"/>
                <a:gd name="connsiteY0" fmla="*/ 25659 h 165569"/>
                <a:gd name="connsiteX1" fmla="*/ 144601 w 160451"/>
                <a:gd name="connsiteY1" fmla="*/ 75 h 165569"/>
                <a:gd name="connsiteX2" fmla="*/ 126692 w 160451"/>
                <a:gd name="connsiteY2" fmla="*/ 17619 h 165569"/>
                <a:gd name="connsiteX3" fmla="*/ 132540 w 160451"/>
                <a:gd name="connsiteY3" fmla="*/ 28583 h 165569"/>
                <a:gd name="connsiteX4" fmla="*/ 144967 w 160451"/>
                <a:gd name="connsiteY4" fmla="*/ 58554 h 165569"/>
                <a:gd name="connsiteX5" fmla="*/ 79909 w 160451"/>
                <a:gd name="connsiteY5" fmla="*/ 157603 h 165569"/>
                <a:gd name="connsiteX6" fmla="*/ 52862 w 160451"/>
                <a:gd name="connsiteY6" fmla="*/ 125805 h 165569"/>
                <a:gd name="connsiteX7" fmla="*/ 74061 w 160451"/>
                <a:gd name="connsiteY7" fmla="*/ 48320 h 165569"/>
                <a:gd name="connsiteX8" fmla="*/ 78447 w 160451"/>
                <a:gd name="connsiteY8" fmla="*/ 30045 h 165569"/>
                <a:gd name="connsiteX9" fmla="*/ 48476 w 160451"/>
                <a:gd name="connsiteY9" fmla="*/ 75 h 165569"/>
                <a:gd name="connsiteX10" fmla="*/ 231 w 160451"/>
                <a:gd name="connsiteY10" fmla="*/ 56361 h 165569"/>
                <a:gd name="connsiteX11" fmla="*/ 4617 w 160451"/>
                <a:gd name="connsiteY11" fmla="*/ 60016 h 165569"/>
                <a:gd name="connsiteX12" fmla="*/ 10465 w 160451"/>
                <a:gd name="connsiteY12" fmla="*/ 53437 h 165569"/>
                <a:gd name="connsiteX13" fmla="*/ 47380 w 160451"/>
                <a:gd name="connsiteY13" fmla="*/ 8116 h 165569"/>
                <a:gd name="connsiteX14" fmla="*/ 56517 w 160451"/>
                <a:gd name="connsiteY14" fmla="*/ 19811 h 165569"/>
                <a:gd name="connsiteX15" fmla="*/ 50304 w 160451"/>
                <a:gd name="connsiteY15" fmla="*/ 45396 h 165569"/>
                <a:gd name="connsiteX16" fmla="*/ 29471 w 160451"/>
                <a:gd name="connsiteY16" fmla="*/ 120323 h 165569"/>
                <a:gd name="connsiteX17" fmla="*/ 78447 w 160451"/>
                <a:gd name="connsiteY17" fmla="*/ 165644 h 165569"/>
                <a:gd name="connsiteX18" fmla="*/ 160683 w 160451"/>
                <a:gd name="connsiteY18" fmla="*/ 25659 h 1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451" h="165569">
                  <a:moveTo>
                    <a:pt x="160683" y="25659"/>
                  </a:moveTo>
                  <a:cubicBezTo>
                    <a:pt x="160683" y="5923"/>
                    <a:pt x="151180" y="75"/>
                    <a:pt x="144601" y="75"/>
                  </a:cubicBezTo>
                  <a:cubicBezTo>
                    <a:pt x="135464" y="75"/>
                    <a:pt x="126692" y="9578"/>
                    <a:pt x="126692" y="17619"/>
                  </a:cubicBezTo>
                  <a:cubicBezTo>
                    <a:pt x="126692" y="22370"/>
                    <a:pt x="128519" y="24563"/>
                    <a:pt x="132540" y="28583"/>
                  </a:cubicBezTo>
                  <a:cubicBezTo>
                    <a:pt x="140215" y="35893"/>
                    <a:pt x="144967" y="45396"/>
                    <a:pt x="144967" y="58554"/>
                  </a:cubicBezTo>
                  <a:cubicBezTo>
                    <a:pt x="144967" y="73905"/>
                    <a:pt x="122671" y="157603"/>
                    <a:pt x="79909" y="157603"/>
                  </a:cubicBezTo>
                  <a:cubicBezTo>
                    <a:pt x="61268" y="157603"/>
                    <a:pt x="52862" y="144811"/>
                    <a:pt x="52862" y="125805"/>
                  </a:cubicBezTo>
                  <a:cubicBezTo>
                    <a:pt x="52862" y="105337"/>
                    <a:pt x="62730" y="78656"/>
                    <a:pt x="74061" y="48320"/>
                  </a:cubicBezTo>
                  <a:cubicBezTo>
                    <a:pt x="76619" y="42107"/>
                    <a:pt x="78447" y="36990"/>
                    <a:pt x="78447" y="30045"/>
                  </a:cubicBezTo>
                  <a:cubicBezTo>
                    <a:pt x="78447" y="13598"/>
                    <a:pt x="66751" y="75"/>
                    <a:pt x="48476" y="75"/>
                  </a:cubicBezTo>
                  <a:cubicBezTo>
                    <a:pt x="14120" y="75"/>
                    <a:pt x="231" y="53072"/>
                    <a:pt x="231" y="56361"/>
                  </a:cubicBezTo>
                  <a:cubicBezTo>
                    <a:pt x="231" y="60016"/>
                    <a:pt x="3886" y="60016"/>
                    <a:pt x="4617" y="60016"/>
                  </a:cubicBezTo>
                  <a:cubicBezTo>
                    <a:pt x="8272" y="60016"/>
                    <a:pt x="8637" y="59285"/>
                    <a:pt x="10465" y="53437"/>
                  </a:cubicBezTo>
                  <a:cubicBezTo>
                    <a:pt x="21064" y="16522"/>
                    <a:pt x="36780" y="8116"/>
                    <a:pt x="47380" y="8116"/>
                  </a:cubicBezTo>
                  <a:cubicBezTo>
                    <a:pt x="50304" y="8116"/>
                    <a:pt x="56517" y="8116"/>
                    <a:pt x="56517" y="19811"/>
                  </a:cubicBezTo>
                  <a:cubicBezTo>
                    <a:pt x="56517" y="28949"/>
                    <a:pt x="52862" y="38817"/>
                    <a:pt x="50304" y="45396"/>
                  </a:cubicBezTo>
                  <a:cubicBezTo>
                    <a:pt x="34222" y="87794"/>
                    <a:pt x="29471" y="104606"/>
                    <a:pt x="29471" y="120323"/>
                  </a:cubicBezTo>
                  <a:cubicBezTo>
                    <a:pt x="29471" y="159796"/>
                    <a:pt x="61634" y="165644"/>
                    <a:pt x="78447" y="165644"/>
                  </a:cubicBezTo>
                  <a:cubicBezTo>
                    <a:pt x="139850" y="165644"/>
                    <a:pt x="160683" y="44665"/>
                    <a:pt x="160683" y="25659"/>
                  </a:cubicBez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571F-C90B-777E-9E53-CE1F3017524B}"/>
              </a:ext>
            </a:extLst>
          </p:cNvPr>
          <p:cNvCxnSpPr>
            <a:cxnSpLocks/>
          </p:cNvCxnSpPr>
          <p:nvPr/>
        </p:nvCxnSpPr>
        <p:spPr>
          <a:xfrm flipV="1">
            <a:off x="6414073" y="1340853"/>
            <a:ext cx="519888" cy="50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877193-FC47-044A-6600-56F853001871}"/>
              </a:ext>
            </a:extLst>
          </p:cNvPr>
          <p:cNvCxnSpPr>
            <a:cxnSpLocks/>
          </p:cNvCxnSpPr>
          <p:nvPr/>
        </p:nvCxnSpPr>
        <p:spPr>
          <a:xfrm flipV="1">
            <a:off x="6429399" y="1340853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7789D5-ED9B-1A2D-9DB0-4C72DF2DA1F8}"/>
              </a:ext>
            </a:extLst>
          </p:cNvPr>
          <p:cNvCxnSpPr>
            <a:cxnSpLocks/>
          </p:cNvCxnSpPr>
          <p:nvPr/>
        </p:nvCxnSpPr>
        <p:spPr>
          <a:xfrm>
            <a:off x="6436307" y="1782878"/>
            <a:ext cx="531614" cy="139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4B0A3A-1FE4-CD9F-EE15-020E6E24BEE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23606" y="1956149"/>
            <a:ext cx="308714" cy="376704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CE3AB6-541C-6EE1-173E-B7AD7F39E06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87EFB8-9F2E-9165-C27D-DB2BB9B925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C18D094-CAE4-8C50-1466-9EADD43063F7}"/>
              </a:ext>
            </a:extLst>
          </p:cNvPr>
          <p:cNvSpPr/>
          <p:nvPr/>
        </p:nvSpPr>
        <p:spPr>
          <a:xfrm>
            <a:off x="6365745" y="1715688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BF684102-E9FE-8064-7138-F4920E84D5CC}"/>
              </a:ext>
            </a:extLst>
          </p:cNvPr>
          <p:cNvSpPr/>
          <p:nvPr/>
        </p:nvSpPr>
        <p:spPr>
          <a:xfrm>
            <a:off x="766545" y="1019239"/>
            <a:ext cx="5836087" cy="111852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62" name="Content Placeholder 1">
            <a:extLst>
              <a:ext uri="{FF2B5EF4-FFF2-40B4-BE49-F238E27FC236}">
                <a16:creationId xmlns:a16="http://schemas.microsoft.com/office/drawing/2014/main" id="{AF532283-9232-A01B-B584-787197B95D7D}"/>
              </a:ext>
            </a:extLst>
          </p:cNvPr>
          <p:cNvSpPr txBox="1">
            <a:spLocks/>
          </p:cNvSpPr>
          <p:nvPr/>
        </p:nvSpPr>
        <p:spPr>
          <a:xfrm>
            <a:off x="2084071" y="2876209"/>
            <a:ext cx="2679954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Thomas BMT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/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CH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CH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FE08BE88-ECFF-7834-BA9C-A4BFBBB272DE}"/>
              </a:ext>
            </a:extLst>
          </p:cNvPr>
          <p:cNvSpPr/>
          <p:nvPr/>
        </p:nvSpPr>
        <p:spPr>
          <a:xfrm rot="16200000">
            <a:off x="2969351" y="1316812"/>
            <a:ext cx="229780" cy="3841156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BFEF64B-2197-2AFD-888D-823EAFA5BE5A}"/>
              </a:ext>
            </a:extLst>
          </p:cNvPr>
          <p:cNvSpPr/>
          <p:nvPr/>
        </p:nvSpPr>
        <p:spPr>
          <a:xfrm rot="16200000">
            <a:off x="6938527" y="1963043"/>
            <a:ext cx="203110" cy="2620549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2538557-02E5-57C5-0737-C21A533F08BD}"/>
              </a:ext>
            </a:extLst>
          </p:cNvPr>
          <p:cNvSpPr txBox="1">
            <a:spLocks/>
          </p:cNvSpPr>
          <p:nvPr/>
        </p:nvSpPr>
        <p:spPr>
          <a:xfrm>
            <a:off x="6392113" y="2973255"/>
            <a:ext cx="1527039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EDM contribution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803568C-9D65-DD89-2965-D0FB789D3ED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055372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86590EB-B511-4535-9BC0-25695AD0D35F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FAF015-7265-B77C-54DD-3FA08C7A9085}"/>
              </a:ext>
            </a:extLst>
          </p:cNvPr>
          <p:cNvSpPr txBox="1"/>
          <p:nvPr/>
        </p:nvSpPr>
        <p:spPr>
          <a:xfrm rot="630526">
            <a:off x="1227872" y="1733321"/>
            <a:ext cx="111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orbit</a:t>
            </a:r>
            <a:endParaRPr lang="de-CH" sz="1200" i="1" dirty="0"/>
          </a:p>
        </p:txBody>
      </p:sp>
      <p:pic>
        <p:nvPicPr>
          <p:cNvPr id="3" name="Picture 2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49CACBC8-AAAE-7C1B-F053-69118A9022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8" y="650838"/>
            <a:ext cx="2247549" cy="2272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4222D8-B444-7C96-64D1-76498E78A60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82392" y="1000898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C7E542-5FBD-1E21-0DC0-6B7B485C90F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46950A-7FF2-D992-0A8C-36A11A28EBE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52507-0509-D95A-E147-24503A8F13A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07801" y="1016296"/>
            <a:ext cx="160120" cy="206204"/>
            <a:chOff x="17848729" y="5307813"/>
            <a:chExt cx="203641" cy="264984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042CF7-46B2-8C79-F635-D5F909A7236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7890457" y="5307813"/>
              <a:ext cx="161913" cy="72368"/>
            </a:xfrm>
            <a:custGeom>
              <a:avLst/>
              <a:gdLst>
                <a:gd name="connsiteX0" fmla="*/ 129981 w 161913"/>
                <a:gd name="connsiteY0" fmla="*/ 43569 h 72368"/>
                <a:gd name="connsiteX1" fmla="*/ 112803 w 161913"/>
                <a:gd name="connsiteY1" fmla="*/ 65133 h 72368"/>
                <a:gd name="connsiteX2" fmla="*/ 120113 w 161913"/>
                <a:gd name="connsiteY2" fmla="*/ 72443 h 72368"/>
                <a:gd name="connsiteX3" fmla="*/ 127057 w 161913"/>
                <a:gd name="connsiteY3" fmla="*/ 67691 h 72368"/>
                <a:gd name="connsiteX4" fmla="*/ 155931 w 161913"/>
                <a:gd name="connsiteY4" fmla="*/ 43934 h 72368"/>
                <a:gd name="connsiteX5" fmla="*/ 162144 w 161913"/>
                <a:gd name="connsiteY5" fmla="*/ 36259 h 72368"/>
                <a:gd name="connsiteX6" fmla="*/ 157027 w 161913"/>
                <a:gd name="connsiteY6" fmla="*/ 28949 h 72368"/>
                <a:gd name="connsiteX7" fmla="*/ 142042 w 161913"/>
                <a:gd name="connsiteY7" fmla="*/ 8116 h 72368"/>
                <a:gd name="connsiteX8" fmla="*/ 134732 w 161913"/>
                <a:gd name="connsiteY8" fmla="*/ 75 h 72368"/>
                <a:gd name="connsiteX9" fmla="*/ 127422 w 161913"/>
                <a:gd name="connsiteY9" fmla="*/ 7750 h 72368"/>
                <a:gd name="connsiteX10" fmla="*/ 136194 w 161913"/>
                <a:gd name="connsiteY10" fmla="*/ 28949 h 72368"/>
                <a:gd name="connsiteX11" fmla="*/ 13023 w 161913"/>
                <a:gd name="connsiteY11" fmla="*/ 28949 h 72368"/>
                <a:gd name="connsiteX12" fmla="*/ 231 w 161913"/>
                <a:gd name="connsiteY12" fmla="*/ 36259 h 72368"/>
                <a:gd name="connsiteX13" fmla="*/ 13023 w 161913"/>
                <a:gd name="connsiteY13" fmla="*/ 43569 h 72368"/>
                <a:gd name="connsiteX14" fmla="*/ 129981 w 161913"/>
                <a:gd name="connsiteY14" fmla="*/ 43569 h 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13" h="72368">
                  <a:moveTo>
                    <a:pt x="129981" y="43569"/>
                  </a:moveTo>
                  <a:cubicBezTo>
                    <a:pt x="124864" y="48320"/>
                    <a:pt x="112803" y="58554"/>
                    <a:pt x="112803" y="65133"/>
                  </a:cubicBezTo>
                  <a:cubicBezTo>
                    <a:pt x="112803" y="68788"/>
                    <a:pt x="116458" y="72443"/>
                    <a:pt x="120113" y="72443"/>
                  </a:cubicBezTo>
                  <a:cubicBezTo>
                    <a:pt x="123402" y="72443"/>
                    <a:pt x="125229" y="69884"/>
                    <a:pt x="127057" y="67691"/>
                  </a:cubicBezTo>
                  <a:cubicBezTo>
                    <a:pt x="131443" y="62209"/>
                    <a:pt x="139849" y="51975"/>
                    <a:pt x="155931" y="43934"/>
                  </a:cubicBezTo>
                  <a:cubicBezTo>
                    <a:pt x="158489" y="42472"/>
                    <a:pt x="162144" y="40645"/>
                    <a:pt x="162144" y="36259"/>
                  </a:cubicBezTo>
                  <a:cubicBezTo>
                    <a:pt x="162144" y="32604"/>
                    <a:pt x="159586" y="30776"/>
                    <a:pt x="157027" y="28949"/>
                  </a:cubicBezTo>
                  <a:cubicBezTo>
                    <a:pt x="148987" y="23466"/>
                    <a:pt x="144966" y="16887"/>
                    <a:pt x="142042" y="8116"/>
                  </a:cubicBezTo>
                  <a:cubicBezTo>
                    <a:pt x="141311" y="4826"/>
                    <a:pt x="139849" y="75"/>
                    <a:pt x="134732" y="75"/>
                  </a:cubicBezTo>
                  <a:cubicBezTo>
                    <a:pt x="129615" y="75"/>
                    <a:pt x="127422" y="4826"/>
                    <a:pt x="127422" y="7750"/>
                  </a:cubicBezTo>
                  <a:cubicBezTo>
                    <a:pt x="127422" y="9578"/>
                    <a:pt x="130346" y="21273"/>
                    <a:pt x="136194" y="28949"/>
                  </a:cubicBezTo>
                  <a:lnTo>
                    <a:pt x="13023" y="28949"/>
                  </a:lnTo>
                  <a:cubicBezTo>
                    <a:pt x="6810" y="28949"/>
                    <a:pt x="231" y="28949"/>
                    <a:pt x="231" y="36259"/>
                  </a:cubicBezTo>
                  <a:cubicBezTo>
                    <a:pt x="231" y="43569"/>
                    <a:pt x="6810" y="43569"/>
                    <a:pt x="13023" y="43569"/>
                  </a:cubicBezTo>
                  <a:lnTo>
                    <a:pt x="129981" y="43569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3614F5-3D55-BA19-C7DA-E4E3E99C779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7848729" y="5407228"/>
              <a:ext cx="160451" cy="165569"/>
            </a:xfrm>
            <a:custGeom>
              <a:avLst/>
              <a:gdLst>
                <a:gd name="connsiteX0" fmla="*/ 160683 w 160451"/>
                <a:gd name="connsiteY0" fmla="*/ 25659 h 165569"/>
                <a:gd name="connsiteX1" fmla="*/ 144601 w 160451"/>
                <a:gd name="connsiteY1" fmla="*/ 75 h 165569"/>
                <a:gd name="connsiteX2" fmla="*/ 126692 w 160451"/>
                <a:gd name="connsiteY2" fmla="*/ 17619 h 165569"/>
                <a:gd name="connsiteX3" fmla="*/ 132540 w 160451"/>
                <a:gd name="connsiteY3" fmla="*/ 28583 h 165569"/>
                <a:gd name="connsiteX4" fmla="*/ 144967 w 160451"/>
                <a:gd name="connsiteY4" fmla="*/ 58554 h 165569"/>
                <a:gd name="connsiteX5" fmla="*/ 79909 w 160451"/>
                <a:gd name="connsiteY5" fmla="*/ 157603 h 165569"/>
                <a:gd name="connsiteX6" fmla="*/ 52862 w 160451"/>
                <a:gd name="connsiteY6" fmla="*/ 125805 h 165569"/>
                <a:gd name="connsiteX7" fmla="*/ 74061 w 160451"/>
                <a:gd name="connsiteY7" fmla="*/ 48320 h 165569"/>
                <a:gd name="connsiteX8" fmla="*/ 78447 w 160451"/>
                <a:gd name="connsiteY8" fmla="*/ 30045 h 165569"/>
                <a:gd name="connsiteX9" fmla="*/ 48476 w 160451"/>
                <a:gd name="connsiteY9" fmla="*/ 75 h 165569"/>
                <a:gd name="connsiteX10" fmla="*/ 231 w 160451"/>
                <a:gd name="connsiteY10" fmla="*/ 56361 h 165569"/>
                <a:gd name="connsiteX11" fmla="*/ 4617 w 160451"/>
                <a:gd name="connsiteY11" fmla="*/ 60016 h 165569"/>
                <a:gd name="connsiteX12" fmla="*/ 10465 w 160451"/>
                <a:gd name="connsiteY12" fmla="*/ 53437 h 165569"/>
                <a:gd name="connsiteX13" fmla="*/ 47380 w 160451"/>
                <a:gd name="connsiteY13" fmla="*/ 8116 h 165569"/>
                <a:gd name="connsiteX14" fmla="*/ 56517 w 160451"/>
                <a:gd name="connsiteY14" fmla="*/ 19811 h 165569"/>
                <a:gd name="connsiteX15" fmla="*/ 50304 w 160451"/>
                <a:gd name="connsiteY15" fmla="*/ 45396 h 165569"/>
                <a:gd name="connsiteX16" fmla="*/ 29471 w 160451"/>
                <a:gd name="connsiteY16" fmla="*/ 120323 h 165569"/>
                <a:gd name="connsiteX17" fmla="*/ 78447 w 160451"/>
                <a:gd name="connsiteY17" fmla="*/ 165644 h 165569"/>
                <a:gd name="connsiteX18" fmla="*/ 160683 w 160451"/>
                <a:gd name="connsiteY18" fmla="*/ 25659 h 1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451" h="165569">
                  <a:moveTo>
                    <a:pt x="160683" y="25659"/>
                  </a:moveTo>
                  <a:cubicBezTo>
                    <a:pt x="160683" y="5923"/>
                    <a:pt x="151180" y="75"/>
                    <a:pt x="144601" y="75"/>
                  </a:cubicBezTo>
                  <a:cubicBezTo>
                    <a:pt x="135464" y="75"/>
                    <a:pt x="126692" y="9578"/>
                    <a:pt x="126692" y="17619"/>
                  </a:cubicBezTo>
                  <a:cubicBezTo>
                    <a:pt x="126692" y="22370"/>
                    <a:pt x="128519" y="24563"/>
                    <a:pt x="132540" y="28583"/>
                  </a:cubicBezTo>
                  <a:cubicBezTo>
                    <a:pt x="140215" y="35893"/>
                    <a:pt x="144967" y="45396"/>
                    <a:pt x="144967" y="58554"/>
                  </a:cubicBezTo>
                  <a:cubicBezTo>
                    <a:pt x="144967" y="73905"/>
                    <a:pt x="122671" y="157603"/>
                    <a:pt x="79909" y="157603"/>
                  </a:cubicBezTo>
                  <a:cubicBezTo>
                    <a:pt x="61268" y="157603"/>
                    <a:pt x="52862" y="144811"/>
                    <a:pt x="52862" y="125805"/>
                  </a:cubicBezTo>
                  <a:cubicBezTo>
                    <a:pt x="52862" y="105337"/>
                    <a:pt x="62730" y="78656"/>
                    <a:pt x="74061" y="48320"/>
                  </a:cubicBezTo>
                  <a:cubicBezTo>
                    <a:pt x="76619" y="42107"/>
                    <a:pt x="78447" y="36990"/>
                    <a:pt x="78447" y="30045"/>
                  </a:cubicBezTo>
                  <a:cubicBezTo>
                    <a:pt x="78447" y="13598"/>
                    <a:pt x="66751" y="75"/>
                    <a:pt x="48476" y="75"/>
                  </a:cubicBezTo>
                  <a:cubicBezTo>
                    <a:pt x="14120" y="75"/>
                    <a:pt x="231" y="53072"/>
                    <a:pt x="231" y="56361"/>
                  </a:cubicBezTo>
                  <a:cubicBezTo>
                    <a:pt x="231" y="60016"/>
                    <a:pt x="3886" y="60016"/>
                    <a:pt x="4617" y="60016"/>
                  </a:cubicBezTo>
                  <a:cubicBezTo>
                    <a:pt x="8272" y="60016"/>
                    <a:pt x="8637" y="59285"/>
                    <a:pt x="10465" y="53437"/>
                  </a:cubicBezTo>
                  <a:cubicBezTo>
                    <a:pt x="21064" y="16522"/>
                    <a:pt x="36780" y="8116"/>
                    <a:pt x="47380" y="8116"/>
                  </a:cubicBezTo>
                  <a:cubicBezTo>
                    <a:pt x="50304" y="8116"/>
                    <a:pt x="56517" y="8116"/>
                    <a:pt x="56517" y="19811"/>
                  </a:cubicBezTo>
                  <a:cubicBezTo>
                    <a:pt x="56517" y="28949"/>
                    <a:pt x="52862" y="38817"/>
                    <a:pt x="50304" y="45396"/>
                  </a:cubicBezTo>
                  <a:cubicBezTo>
                    <a:pt x="34222" y="87794"/>
                    <a:pt x="29471" y="104606"/>
                    <a:pt x="29471" y="120323"/>
                  </a:cubicBezTo>
                  <a:cubicBezTo>
                    <a:pt x="29471" y="159796"/>
                    <a:pt x="61634" y="165644"/>
                    <a:pt x="78447" y="165644"/>
                  </a:cubicBezTo>
                  <a:cubicBezTo>
                    <a:pt x="139850" y="165644"/>
                    <a:pt x="160683" y="44665"/>
                    <a:pt x="160683" y="25659"/>
                  </a:cubicBez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571F-C90B-777E-9E53-CE1F3017524B}"/>
              </a:ext>
            </a:extLst>
          </p:cNvPr>
          <p:cNvCxnSpPr>
            <a:cxnSpLocks/>
          </p:cNvCxnSpPr>
          <p:nvPr/>
        </p:nvCxnSpPr>
        <p:spPr>
          <a:xfrm flipV="1">
            <a:off x="6414073" y="1340853"/>
            <a:ext cx="519888" cy="50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877193-FC47-044A-6600-56F853001871}"/>
              </a:ext>
            </a:extLst>
          </p:cNvPr>
          <p:cNvCxnSpPr>
            <a:cxnSpLocks/>
          </p:cNvCxnSpPr>
          <p:nvPr/>
        </p:nvCxnSpPr>
        <p:spPr>
          <a:xfrm flipV="1">
            <a:off x="6429399" y="1340853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7789D5-ED9B-1A2D-9DB0-4C72DF2DA1F8}"/>
              </a:ext>
            </a:extLst>
          </p:cNvPr>
          <p:cNvCxnSpPr>
            <a:cxnSpLocks/>
          </p:cNvCxnSpPr>
          <p:nvPr/>
        </p:nvCxnSpPr>
        <p:spPr>
          <a:xfrm>
            <a:off x="6436307" y="1782878"/>
            <a:ext cx="531614" cy="139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4B0A3A-1FE4-CD9F-EE15-020E6E24BEE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23606" y="1956149"/>
            <a:ext cx="308714" cy="376704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CE3AB6-541C-6EE1-173E-B7AD7F39E06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87EFB8-9F2E-9165-C27D-DB2BB9B9256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C18D094-CAE4-8C50-1466-9EADD43063F7}"/>
              </a:ext>
            </a:extLst>
          </p:cNvPr>
          <p:cNvSpPr/>
          <p:nvPr/>
        </p:nvSpPr>
        <p:spPr>
          <a:xfrm>
            <a:off x="6365745" y="1715688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BF684102-E9FE-8064-7138-F4920E84D5CC}"/>
              </a:ext>
            </a:extLst>
          </p:cNvPr>
          <p:cNvSpPr/>
          <p:nvPr/>
        </p:nvSpPr>
        <p:spPr>
          <a:xfrm>
            <a:off x="766545" y="1019239"/>
            <a:ext cx="5836087" cy="111852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62" name="Content Placeholder 1">
            <a:extLst>
              <a:ext uri="{FF2B5EF4-FFF2-40B4-BE49-F238E27FC236}">
                <a16:creationId xmlns:a16="http://schemas.microsoft.com/office/drawing/2014/main" id="{AF532283-9232-A01B-B584-787197B95D7D}"/>
              </a:ext>
            </a:extLst>
          </p:cNvPr>
          <p:cNvSpPr txBox="1">
            <a:spLocks/>
          </p:cNvSpPr>
          <p:nvPr/>
        </p:nvSpPr>
        <p:spPr>
          <a:xfrm>
            <a:off x="2084071" y="2876209"/>
            <a:ext cx="2679954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Thomas BMT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/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CH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CH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FE08BE88-ECFF-7834-BA9C-A4BFBBB272DE}"/>
              </a:ext>
            </a:extLst>
          </p:cNvPr>
          <p:cNvSpPr/>
          <p:nvPr/>
        </p:nvSpPr>
        <p:spPr>
          <a:xfrm rot="16200000">
            <a:off x="2969351" y="1316812"/>
            <a:ext cx="229780" cy="3841156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BFEF64B-2197-2AFD-888D-823EAFA5BE5A}"/>
              </a:ext>
            </a:extLst>
          </p:cNvPr>
          <p:cNvSpPr/>
          <p:nvPr/>
        </p:nvSpPr>
        <p:spPr>
          <a:xfrm rot="16200000">
            <a:off x="6938527" y="1963043"/>
            <a:ext cx="203110" cy="2620549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2538557-02E5-57C5-0737-C21A533F08BD}"/>
              </a:ext>
            </a:extLst>
          </p:cNvPr>
          <p:cNvSpPr txBox="1">
            <a:spLocks/>
          </p:cNvSpPr>
          <p:nvPr/>
        </p:nvSpPr>
        <p:spPr>
          <a:xfrm>
            <a:off x="6392113" y="2973255"/>
            <a:ext cx="1527039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EDM contribution</a:t>
            </a:r>
          </a:p>
        </p:txBody>
      </p:sp>
      <p:pic>
        <p:nvPicPr>
          <p:cNvPr id="12" name="Google Shape;444;p44">
            <a:extLst>
              <a:ext uri="{FF2B5EF4-FFF2-40B4-BE49-F238E27FC236}">
                <a16:creationId xmlns:a16="http://schemas.microsoft.com/office/drawing/2014/main" id="{E5191BF4-1832-BE44-B977-1F22813C0ECB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92328" y="4163386"/>
            <a:ext cx="953711" cy="38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023BEB-ACB3-2841-BAB6-160EBEDB4AC9}"/>
              </a:ext>
            </a:extLst>
          </p:cNvPr>
          <p:cNvCxnSpPr>
            <a:cxnSpLocks/>
          </p:cNvCxnSpPr>
          <p:nvPr/>
        </p:nvCxnSpPr>
        <p:spPr>
          <a:xfrm flipV="1">
            <a:off x="1782978" y="3406972"/>
            <a:ext cx="1320972" cy="565332"/>
          </a:xfrm>
          <a:prstGeom prst="line">
            <a:avLst/>
          </a:prstGeom>
          <a:ln w="38100">
            <a:solidFill>
              <a:srgbClr val="FF0000">
                <a:alpha val="4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68B32-9110-2DE8-76D5-903B12AFD376}"/>
              </a:ext>
            </a:extLst>
          </p:cNvPr>
          <p:cNvCxnSpPr>
            <a:cxnSpLocks/>
          </p:cNvCxnSpPr>
          <p:nvPr/>
        </p:nvCxnSpPr>
        <p:spPr>
          <a:xfrm flipV="1">
            <a:off x="6584579" y="3384908"/>
            <a:ext cx="1320972" cy="565332"/>
          </a:xfrm>
          <a:prstGeom prst="line">
            <a:avLst/>
          </a:prstGeom>
          <a:ln w="38100">
            <a:solidFill>
              <a:srgbClr val="FF0000">
                <a:alpha val="4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29F3A9BE-64CD-92F4-4887-A17FDBD64D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16673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A1D6E9-B1C7-459D-AA3A-30E7E880FEEC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FAF015-7265-B77C-54DD-3FA08C7A9085}"/>
              </a:ext>
            </a:extLst>
          </p:cNvPr>
          <p:cNvSpPr txBox="1"/>
          <p:nvPr/>
        </p:nvSpPr>
        <p:spPr>
          <a:xfrm rot="630526">
            <a:off x="1227872" y="1733321"/>
            <a:ext cx="111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orbit</a:t>
            </a:r>
            <a:endParaRPr lang="de-CH" sz="1200" i="1" dirty="0"/>
          </a:p>
        </p:txBody>
      </p:sp>
      <p:pic>
        <p:nvPicPr>
          <p:cNvPr id="3" name="Picture 2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49CACBC8-AAAE-7C1B-F053-69118A9022D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58" y="650838"/>
            <a:ext cx="2247549" cy="22724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4222D8-B444-7C96-64D1-76498E78A60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82392" y="1000898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C7E542-5FBD-1E21-0DC0-6B7B485C90FD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646950A-7FF2-D992-0A8C-36A11A28EBE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52507-0509-D95A-E147-24503A8F13A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07801" y="1016296"/>
            <a:ext cx="160120" cy="206204"/>
            <a:chOff x="17848729" y="5307813"/>
            <a:chExt cx="203641" cy="264984"/>
          </a:xfrm>
          <a:solidFill>
            <a:srgbClr val="000000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042CF7-46B2-8C79-F635-D5F909A7236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7890457" y="5307813"/>
              <a:ext cx="161913" cy="72368"/>
            </a:xfrm>
            <a:custGeom>
              <a:avLst/>
              <a:gdLst>
                <a:gd name="connsiteX0" fmla="*/ 129981 w 161913"/>
                <a:gd name="connsiteY0" fmla="*/ 43569 h 72368"/>
                <a:gd name="connsiteX1" fmla="*/ 112803 w 161913"/>
                <a:gd name="connsiteY1" fmla="*/ 65133 h 72368"/>
                <a:gd name="connsiteX2" fmla="*/ 120113 w 161913"/>
                <a:gd name="connsiteY2" fmla="*/ 72443 h 72368"/>
                <a:gd name="connsiteX3" fmla="*/ 127057 w 161913"/>
                <a:gd name="connsiteY3" fmla="*/ 67691 h 72368"/>
                <a:gd name="connsiteX4" fmla="*/ 155931 w 161913"/>
                <a:gd name="connsiteY4" fmla="*/ 43934 h 72368"/>
                <a:gd name="connsiteX5" fmla="*/ 162144 w 161913"/>
                <a:gd name="connsiteY5" fmla="*/ 36259 h 72368"/>
                <a:gd name="connsiteX6" fmla="*/ 157027 w 161913"/>
                <a:gd name="connsiteY6" fmla="*/ 28949 h 72368"/>
                <a:gd name="connsiteX7" fmla="*/ 142042 w 161913"/>
                <a:gd name="connsiteY7" fmla="*/ 8116 h 72368"/>
                <a:gd name="connsiteX8" fmla="*/ 134732 w 161913"/>
                <a:gd name="connsiteY8" fmla="*/ 75 h 72368"/>
                <a:gd name="connsiteX9" fmla="*/ 127422 w 161913"/>
                <a:gd name="connsiteY9" fmla="*/ 7750 h 72368"/>
                <a:gd name="connsiteX10" fmla="*/ 136194 w 161913"/>
                <a:gd name="connsiteY10" fmla="*/ 28949 h 72368"/>
                <a:gd name="connsiteX11" fmla="*/ 13023 w 161913"/>
                <a:gd name="connsiteY11" fmla="*/ 28949 h 72368"/>
                <a:gd name="connsiteX12" fmla="*/ 231 w 161913"/>
                <a:gd name="connsiteY12" fmla="*/ 36259 h 72368"/>
                <a:gd name="connsiteX13" fmla="*/ 13023 w 161913"/>
                <a:gd name="connsiteY13" fmla="*/ 43569 h 72368"/>
                <a:gd name="connsiteX14" fmla="*/ 129981 w 161913"/>
                <a:gd name="connsiteY14" fmla="*/ 43569 h 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13" h="72368">
                  <a:moveTo>
                    <a:pt x="129981" y="43569"/>
                  </a:moveTo>
                  <a:cubicBezTo>
                    <a:pt x="124864" y="48320"/>
                    <a:pt x="112803" y="58554"/>
                    <a:pt x="112803" y="65133"/>
                  </a:cubicBezTo>
                  <a:cubicBezTo>
                    <a:pt x="112803" y="68788"/>
                    <a:pt x="116458" y="72443"/>
                    <a:pt x="120113" y="72443"/>
                  </a:cubicBezTo>
                  <a:cubicBezTo>
                    <a:pt x="123402" y="72443"/>
                    <a:pt x="125229" y="69884"/>
                    <a:pt x="127057" y="67691"/>
                  </a:cubicBezTo>
                  <a:cubicBezTo>
                    <a:pt x="131443" y="62209"/>
                    <a:pt x="139849" y="51975"/>
                    <a:pt x="155931" y="43934"/>
                  </a:cubicBezTo>
                  <a:cubicBezTo>
                    <a:pt x="158489" y="42472"/>
                    <a:pt x="162144" y="40645"/>
                    <a:pt x="162144" y="36259"/>
                  </a:cubicBezTo>
                  <a:cubicBezTo>
                    <a:pt x="162144" y="32604"/>
                    <a:pt x="159586" y="30776"/>
                    <a:pt x="157027" y="28949"/>
                  </a:cubicBezTo>
                  <a:cubicBezTo>
                    <a:pt x="148987" y="23466"/>
                    <a:pt x="144966" y="16887"/>
                    <a:pt x="142042" y="8116"/>
                  </a:cubicBezTo>
                  <a:cubicBezTo>
                    <a:pt x="141311" y="4826"/>
                    <a:pt x="139849" y="75"/>
                    <a:pt x="134732" y="75"/>
                  </a:cubicBezTo>
                  <a:cubicBezTo>
                    <a:pt x="129615" y="75"/>
                    <a:pt x="127422" y="4826"/>
                    <a:pt x="127422" y="7750"/>
                  </a:cubicBezTo>
                  <a:cubicBezTo>
                    <a:pt x="127422" y="9578"/>
                    <a:pt x="130346" y="21273"/>
                    <a:pt x="136194" y="28949"/>
                  </a:cubicBezTo>
                  <a:lnTo>
                    <a:pt x="13023" y="28949"/>
                  </a:lnTo>
                  <a:cubicBezTo>
                    <a:pt x="6810" y="28949"/>
                    <a:pt x="231" y="28949"/>
                    <a:pt x="231" y="36259"/>
                  </a:cubicBezTo>
                  <a:cubicBezTo>
                    <a:pt x="231" y="43569"/>
                    <a:pt x="6810" y="43569"/>
                    <a:pt x="13023" y="43569"/>
                  </a:cubicBezTo>
                  <a:lnTo>
                    <a:pt x="129981" y="43569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3614F5-3D55-BA19-C7DA-E4E3E99C779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7848729" y="5407228"/>
              <a:ext cx="160451" cy="165569"/>
            </a:xfrm>
            <a:custGeom>
              <a:avLst/>
              <a:gdLst>
                <a:gd name="connsiteX0" fmla="*/ 160683 w 160451"/>
                <a:gd name="connsiteY0" fmla="*/ 25659 h 165569"/>
                <a:gd name="connsiteX1" fmla="*/ 144601 w 160451"/>
                <a:gd name="connsiteY1" fmla="*/ 75 h 165569"/>
                <a:gd name="connsiteX2" fmla="*/ 126692 w 160451"/>
                <a:gd name="connsiteY2" fmla="*/ 17619 h 165569"/>
                <a:gd name="connsiteX3" fmla="*/ 132540 w 160451"/>
                <a:gd name="connsiteY3" fmla="*/ 28583 h 165569"/>
                <a:gd name="connsiteX4" fmla="*/ 144967 w 160451"/>
                <a:gd name="connsiteY4" fmla="*/ 58554 h 165569"/>
                <a:gd name="connsiteX5" fmla="*/ 79909 w 160451"/>
                <a:gd name="connsiteY5" fmla="*/ 157603 h 165569"/>
                <a:gd name="connsiteX6" fmla="*/ 52862 w 160451"/>
                <a:gd name="connsiteY6" fmla="*/ 125805 h 165569"/>
                <a:gd name="connsiteX7" fmla="*/ 74061 w 160451"/>
                <a:gd name="connsiteY7" fmla="*/ 48320 h 165569"/>
                <a:gd name="connsiteX8" fmla="*/ 78447 w 160451"/>
                <a:gd name="connsiteY8" fmla="*/ 30045 h 165569"/>
                <a:gd name="connsiteX9" fmla="*/ 48476 w 160451"/>
                <a:gd name="connsiteY9" fmla="*/ 75 h 165569"/>
                <a:gd name="connsiteX10" fmla="*/ 231 w 160451"/>
                <a:gd name="connsiteY10" fmla="*/ 56361 h 165569"/>
                <a:gd name="connsiteX11" fmla="*/ 4617 w 160451"/>
                <a:gd name="connsiteY11" fmla="*/ 60016 h 165569"/>
                <a:gd name="connsiteX12" fmla="*/ 10465 w 160451"/>
                <a:gd name="connsiteY12" fmla="*/ 53437 h 165569"/>
                <a:gd name="connsiteX13" fmla="*/ 47380 w 160451"/>
                <a:gd name="connsiteY13" fmla="*/ 8116 h 165569"/>
                <a:gd name="connsiteX14" fmla="*/ 56517 w 160451"/>
                <a:gd name="connsiteY14" fmla="*/ 19811 h 165569"/>
                <a:gd name="connsiteX15" fmla="*/ 50304 w 160451"/>
                <a:gd name="connsiteY15" fmla="*/ 45396 h 165569"/>
                <a:gd name="connsiteX16" fmla="*/ 29471 w 160451"/>
                <a:gd name="connsiteY16" fmla="*/ 120323 h 165569"/>
                <a:gd name="connsiteX17" fmla="*/ 78447 w 160451"/>
                <a:gd name="connsiteY17" fmla="*/ 165644 h 165569"/>
                <a:gd name="connsiteX18" fmla="*/ 160683 w 160451"/>
                <a:gd name="connsiteY18" fmla="*/ 25659 h 1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451" h="165569">
                  <a:moveTo>
                    <a:pt x="160683" y="25659"/>
                  </a:moveTo>
                  <a:cubicBezTo>
                    <a:pt x="160683" y="5923"/>
                    <a:pt x="151180" y="75"/>
                    <a:pt x="144601" y="75"/>
                  </a:cubicBezTo>
                  <a:cubicBezTo>
                    <a:pt x="135464" y="75"/>
                    <a:pt x="126692" y="9578"/>
                    <a:pt x="126692" y="17619"/>
                  </a:cubicBezTo>
                  <a:cubicBezTo>
                    <a:pt x="126692" y="22370"/>
                    <a:pt x="128519" y="24563"/>
                    <a:pt x="132540" y="28583"/>
                  </a:cubicBezTo>
                  <a:cubicBezTo>
                    <a:pt x="140215" y="35893"/>
                    <a:pt x="144967" y="45396"/>
                    <a:pt x="144967" y="58554"/>
                  </a:cubicBezTo>
                  <a:cubicBezTo>
                    <a:pt x="144967" y="73905"/>
                    <a:pt x="122671" y="157603"/>
                    <a:pt x="79909" y="157603"/>
                  </a:cubicBezTo>
                  <a:cubicBezTo>
                    <a:pt x="61268" y="157603"/>
                    <a:pt x="52862" y="144811"/>
                    <a:pt x="52862" y="125805"/>
                  </a:cubicBezTo>
                  <a:cubicBezTo>
                    <a:pt x="52862" y="105337"/>
                    <a:pt x="62730" y="78656"/>
                    <a:pt x="74061" y="48320"/>
                  </a:cubicBezTo>
                  <a:cubicBezTo>
                    <a:pt x="76619" y="42107"/>
                    <a:pt x="78447" y="36990"/>
                    <a:pt x="78447" y="30045"/>
                  </a:cubicBezTo>
                  <a:cubicBezTo>
                    <a:pt x="78447" y="13598"/>
                    <a:pt x="66751" y="75"/>
                    <a:pt x="48476" y="75"/>
                  </a:cubicBezTo>
                  <a:cubicBezTo>
                    <a:pt x="14120" y="75"/>
                    <a:pt x="231" y="53072"/>
                    <a:pt x="231" y="56361"/>
                  </a:cubicBezTo>
                  <a:cubicBezTo>
                    <a:pt x="231" y="60016"/>
                    <a:pt x="3886" y="60016"/>
                    <a:pt x="4617" y="60016"/>
                  </a:cubicBezTo>
                  <a:cubicBezTo>
                    <a:pt x="8272" y="60016"/>
                    <a:pt x="8637" y="59285"/>
                    <a:pt x="10465" y="53437"/>
                  </a:cubicBezTo>
                  <a:cubicBezTo>
                    <a:pt x="21064" y="16522"/>
                    <a:pt x="36780" y="8116"/>
                    <a:pt x="47380" y="8116"/>
                  </a:cubicBezTo>
                  <a:cubicBezTo>
                    <a:pt x="50304" y="8116"/>
                    <a:pt x="56517" y="8116"/>
                    <a:pt x="56517" y="19811"/>
                  </a:cubicBezTo>
                  <a:cubicBezTo>
                    <a:pt x="56517" y="28949"/>
                    <a:pt x="52862" y="38817"/>
                    <a:pt x="50304" y="45396"/>
                  </a:cubicBezTo>
                  <a:cubicBezTo>
                    <a:pt x="34222" y="87794"/>
                    <a:pt x="29471" y="104606"/>
                    <a:pt x="29471" y="120323"/>
                  </a:cubicBezTo>
                  <a:cubicBezTo>
                    <a:pt x="29471" y="159796"/>
                    <a:pt x="61634" y="165644"/>
                    <a:pt x="78447" y="165644"/>
                  </a:cubicBezTo>
                  <a:cubicBezTo>
                    <a:pt x="139850" y="165644"/>
                    <a:pt x="160683" y="44665"/>
                    <a:pt x="160683" y="25659"/>
                  </a:cubicBez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84F571F-C90B-777E-9E53-CE1F3017524B}"/>
              </a:ext>
            </a:extLst>
          </p:cNvPr>
          <p:cNvCxnSpPr>
            <a:cxnSpLocks/>
          </p:cNvCxnSpPr>
          <p:nvPr/>
        </p:nvCxnSpPr>
        <p:spPr>
          <a:xfrm flipV="1">
            <a:off x="6414073" y="1340853"/>
            <a:ext cx="519888" cy="50978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877193-FC47-044A-6600-56F853001871}"/>
              </a:ext>
            </a:extLst>
          </p:cNvPr>
          <p:cNvCxnSpPr>
            <a:cxnSpLocks/>
          </p:cNvCxnSpPr>
          <p:nvPr/>
        </p:nvCxnSpPr>
        <p:spPr>
          <a:xfrm flipV="1">
            <a:off x="6429399" y="1340853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7789D5-ED9B-1A2D-9DB0-4C72DF2DA1F8}"/>
              </a:ext>
            </a:extLst>
          </p:cNvPr>
          <p:cNvCxnSpPr>
            <a:cxnSpLocks/>
          </p:cNvCxnSpPr>
          <p:nvPr/>
        </p:nvCxnSpPr>
        <p:spPr>
          <a:xfrm>
            <a:off x="6436307" y="1782878"/>
            <a:ext cx="531614" cy="13915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4B0A3A-1FE4-CD9F-EE15-020E6E24BEEE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23606" y="1956149"/>
            <a:ext cx="308714" cy="376704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7CE3AB6-541C-6EE1-173E-B7AD7F39E06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B87EFB8-9F2E-9165-C27D-DB2BB9B9256F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BC18D094-CAE4-8C50-1466-9EADD43063F7}"/>
              </a:ext>
            </a:extLst>
          </p:cNvPr>
          <p:cNvSpPr/>
          <p:nvPr/>
        </p:nvSpPr>
        <p:spPr>
          <a:xfrm>
            <a:off x="6365745" y="1715688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BF684102-E9FE-8064-7138-F4920E84D5CC}"/>
              </a:ext>
            </a:extLst>
          </p:cNvPr>
          <p:cNvSpPr/>
          <p:nvPr/>
        </p:nvSpPr>
        <p:spPr>
          <a:xfrm>
            <a:off x="766545" y="1019239"/>
            <a:ext cx="5836087" cy="111852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62" name="Content Placeholder 1">
            <a:extLst>
              <a:ext uri="{FF2B5EF4-FFF2-40B4-BE49-F238E27FC236}">
                <a16:creationId xmlns:a16="http://schemas.microsoft.com/office/drawing/2014/main" id="{AF532283-9232-A01B-B584-787197B95D7D}"/>
              </a:ext>
            </a:extLst>
          </p:cNvPr>
          <p:cNvSpPr txBox="1">
            <a:spLocks/>
          </p:cNvSpPr>
          <p:nvPr/>
        </p:nvSpPr>
        <p:spPr>
          <a:xfrm>
            <a:off x="2084071" y="2876209"/>
            <a:ext cx="2679954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Thomas BMT Equation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/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CH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CH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78" y="3349057"/>
                <a:ext cx="8314944" cy="63703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FE08BE88-ECFF-7834-BA9C-A4BFBBB272DE}"/>
              </a:ext>
            </a:extLst>
          </p:cNvPr>
          <p:cNvSpPr/>
          <p:nvPr/>
        </p:nvSpPr>
        <p:spPr>
          <a:xfrm rot="16200000">
            <a:off x="2969351" y="1316812"/>
            <a:ext cx="229780" cy="3841156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4BFEF64B-2197-2AFD-888D-823EAFA5BE5A}"/>
              </a:ext>
            </a:extLst>
          </p:cNvPr>
          <p:cNvSpPr/>
          <p:nvPr/>
        </p:nvSpPr>
        <p:spPr>
          <a:xfrm rot="16200000">
            <a:off x="6938527" y="1963043"/>
            <a:ext cx="203110" cy="2620549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2538557-02E5-57C5-0737-C21A533F08BD}"/>
              </a:ext>
            </a:extLst>
          </p:cNvPr>
          <p:cNvSpPr txBox="1">
            <a:spLocks/>
          </p:cNvSpPr>
          <p:nvPr/>
        </p:nvSpPr>
        <p:spPr>
          <a:xfrm>
            <a:off x="6392113" y="2973255"/>
            <a:ext cx="1527039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EDM contribution</a:t>
            </a:r>
          </a:p>
        </p:txBody>
      </p:sp>
      <p:pic>
        <p:nvPicPr>
          <p:cNvPr id="12" name="Google Shape;444;p44">
            <a:extLst>
              <a:ext uri="{FF2B5EF4-FFF2-40B4-BE49-F238E27FC236}">
                <a16:creationId xmlns:a16="http://schemas.microsoft.com/office/drawing/2014/main" id="{E5191BF4-1832-BE44-B977-1F22813C0ECB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92328" y="4163386"/>
            <a:ext cx="953711" cy="38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023BEB-ACB3-2841-BAB6-160EBEDB4AC9}"/>
              </a:ext>
            </a:extLst>
          </p:cNvPr>
          <p:cNvCxnSpPr>
            <a:cxnSpLocks/>
          </p:cNvCxnSpPr>
          <p:nvPr/>
        </p:nvCxnSpPr>
        <p:spPr>
          <a:xfrm flipV="1">
            <a:off x="1782978" y="3406972"/>
            <a:ext cx="1320972" cy="565332"/>
          </a:xfrm>
          <a:prstGeom prst="line">
            <a:avLst/>
          </a:prstGeom>
          <a:ln w="38100">
            <a:solidFill>
              <a:srgbClr val="FF0000">
                <a:alpha val="4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568B32-9110-2DE8-76D5-903B12AFD376}"/>
              </a:ext>
            </a:extLst>
          </p:cNvPr>
          <p:cNvCxnSpPr>
            <a:cxnSpLocks/>
          </p:cNvCxnSpPr>
          <p:nvPr/>
        </p:nvCxnSpPr>
        <p:spPr>
          <a:xfrm flipV="1">
            <a:off x="6584579" y="3384908"/>
            <a:ext cx="1320972" cy="565332"/>
          </a:xfrm>
          <a:prstGeom prst="line">
            <a:avLst/>
          </a:prstGeom>
          <a:ln w="38100">
            <a:solidFill>
              <a:srgbClr val="FF0000">
                <a:alpha val="4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09ABAF-7EDF-324B-ADC6-77C8D58E18C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756040" y="4244779"/>
            <a:ext cx="1389404" cy="269274"/>
            <a:chOff x="9820287" y="3620102"/>
            <a:chExt cx="1389404" cy="269274"/>
          </a:xfrm>
          <a:solidFill>
            <a:srgbClr val="000000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3436D9-916C-AB66-A2D3-1D3BB7A528E7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9820287" y="3668819"/>
              <a:ext cx="186520" cy="167573"/>
            </a:xfrm>
            <a:custGeom>
              <a:avLst/>
              <a:gdLst>
                <a:gd name="connsiteX0" fmla="*/ 172392 w 186520"/>
                <a:gd name="connsiteY0" fmla="*/ 110230 h 167573"/>
                <a:gd name="connsiteX1" fmla="*/ 173677 w 186520"/>
                <a:gd name="connsiteY1" fmla="*/ 106780 h 167573"/>
                <a:gd name="connsiteX2" fmla="*/ 170593 w 186520"/>
                <a:gd name="connsiteY2" fmla="*/ 104069 h 167573"/>
                <a:gd name="connsiteX3" fmla="*/ 167252 w 186520"/>
                <a:gd name="connsiteY3" fmla="*/ 107026 h 167573"/>
                <a:gd name="connsiteX4" fmla="*/ 97093 w 186520"/>
                <a:gd name="connsiteY4" fmla="*/ 160009 h 167573"/>
                <a:gd name="connsiteX5" fmla="*/ 59572 w 186520"/>
                <a:gd name="connsiteY5" fmla="*/ 160009 h 167573"/>
                <a:gd name="connsiteX6" fmla="*/ 53918 w 186520"/>
                <a:gd name="connsiteY6" fmla="*/ 159763 h 167573"/>
                <a:gd name="connsiteX7" fmla="*/ 50577 w 186520"/>
                <a:gd name="connsiteY7" fmla="*/ 157298 h 167573"/>
                <a:gd name="connsiteX8" fmla="*/ 51862 w 186520"/>
                <a:gd name="connsiteY8" fmla="*/ 151631 h 167573"/>
                <a:gd name="connsiteX9" fmla="*/ 69337 w 186520"/>
                <a:gd name="connsiteY9" fmla="*/ 84355 h 167573"/>
                <a:gd name="connsiteX10" fmla="*/ 94780 w 186520"/>
                <a:gd name="connsiteY10" fmla="*/ 84355 h 167573"/>
                <a:gd name="connsiteX11" fmla="*/ 116624 w 186520"/>
                <a:gd name="connsiteY11" fmla="*/ 95690 h 167573"/>
                <a:gd name="connsiteX12" fmla="*/ 114825 w 186520"/>
                <a:gd name="connsiteY12" fmla="*/ 107766 h 167573"/>
                <a:gd name="connsiteX13" fmla="*/ 114054 w 186520"/>
                <a:gd name="connsiteY13" fmla="*/ 110476 h 167573"/>
                <a:gd name="connsiteX14" fmla="*/ 117395 w 186520"/>
                <a:gd name="connsiteY14" fmla="*/ 113187 h 167573"/>
                <a:gd name="connsiteX15" fmla="*/ 121250 w 186520"/>
                <a:gd name="connsiteY15" fmla="*/ 108258 h 167573"/>
                <a:gd name="connsiteX16" fmla="*/ 135899 w 186520"/>
                <a:gd name="connsiteY16" fmla="*/ 50593 h 167573"/>
                <a:gd name="connsiteX17" fmla="*/ 132815 w 186520"/>
                <a:gd name="connsiteY17" fmla="*/ 47883 h 167573"/>
                <a:gd name="connsiteX18" fmla="*/ 129217 w 186520"/>
                <a:gd name="connsiteY18" fmla="*/ 52318 h 167573"/>
                <a:gd name="connsiteX19" fmla="*/ 95551 w 186520"/>
                <a:gd name="connsiteY19" fmla="*/ 76715 h 167573"/>
                <a:gd name="connsiteX20" fmla="*/ 71393 w 186520"/>
                <a:gd name="connsiteY20" fmla="*/ 76715 h 167573"/>
                <a:gd name="connsiteX21" fmla="*/ 86813 w 186520"/>
                <a:gd name="connsiteY21" fmla="*/ 17325 h 167573"/>
                <a:gd name="connsiteX22" fmla="*/ 100691 w 186520"/>
                <a:gd name="connsiteY22" fmla="*/ 7714 h 167573"/>
                <a:gd name="connsiteX23" fmla="*/ 136927 w 186520"/>
                <a:gd name="connsiteY23" fmla="*/ 7714 h 167573"/>
                <a:gd name="connsiteX24" fmla="*/ 175990 w 186520"/>
                <a:gd name="connsiteY24" fmla="*/ 35068 h 167573"/>
                <a:gd name="connsiteX25" fmla="*/ 174962 w 186520"/>
                <a:gd name="connsiteY25" fmla="*/ 48129 h 167573"/>
                <a:gd name="connsiteX26" fmla="*/ 174705 w 186520"/>
                <a:gd name="connsiteY26" fmla="*/ 52565 h 167573"/>
                <a:gd name="connsiteX27" fmla="*/ 177789 w 186520"/>
                <a:gd name="connsiteY27" fmla="*/ 55522 h 167573"/>
                <a:gd name="connsiteX28" fmla="*/ 181387 w 186520"/>
                <a:gd name="connsiteY28" fmla="*/ 49361 h 167573"/>
                <a:gd name="connsiteX29" fmla="*/ 186527 w 186520"/>
                <a:gd name="connsiteY29" fmla="*/ 6728 h 167573"/>
                <a:gd name="connsiteX30" fmla="*/ 179588 w 186520"/>
                <a:gd name="connsiteY30" fmla="*/ 75 h 167573"/>
                <a:gd name="connsiteX31" fmla="*/ 49806 w 186520"/>
                <a:gd name="connsiteY31" fmla="*/ 75 h 167573"/>
                <a:gd name="connsiteX32" fmla="*/ 42096 w 186520"/>
                <a:gd name="connsiteY32" fmla="*/ 5003 h 167573"/>
                <a:gd name="connsiteX33" fmla="*/ 49292 w 186520"/>
                <a:gd name="connsiteY33" fmla="*/ 7714 h 167573"/>
                <a:gd name="connsiteX34" fmla="*/ 65996 w 186520"/>
                <a:gd name="connsiteY34" fmla="*/ 12150 h 167573"/>
                <a:gd name="connsiteX35" fmla="*/ 64712 w 186520"/>
                <a:gd name="connsiteY35" fmla="*/ 18064 h 167573"/>
                <a:gd name="connsiteX36" fmla="*/ 30788 w 186520"/>
                <a:gd name="connsiteY36" fmla="*/ 148427 h 167573"/>
                <a:gd name="connsiteX37" fmla="*/ 7402 w 186520"/>
                <a:gd name="connsiteY37" fmla="*/ 160009 h 167573"/>
                <a:gd name="connsiteX38" fmla="*/ 206 w 186520"/>
                <a:gd name="connsiteY38" fmla="*/ 164691 h 167573"/>
                <a:gd name="connsiteX39" fmla="*/ 7402 w 186520"/>
                <a:gd name="connsiteY39" fmla="*/ 167649 h 167573"/>
                <a:gd name="connsiteX40" fmla="*/ 140782 w 186520"/>
                <a:gd name="connsiteY40" fmla="*/ 167649 h 167573"/>
                <a:gd name="connsiteX41" fmla="*/ 148749 w 186520"/>
                <a:gd name="connsiteY41" fmla="*/ 163459 h 167573"/>
                <a:gd name="connsiteX42" fmla="*/ 172392 w 186520"/>
                <a:gd name="connsiteY42" fmla="*/ 110230 h 16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6520" h="167573">
                  <a:moveTo>
                    <a:pt x="172392" y="110230"/>
                  </a:moveTo>
                  <a:cubicBezTo>
                    <a:pt x="172906" y="108998"/>
                    <a:pt x="173677" y="107273"/>
                    <a:pt x="173677" y="106780"/>
                  </a:cubicBezTo>
                  <a:cubicBezTo>
                    <a:pt x="173677" y="106533"/>
                    <a:pt x="173677" y="104069"/>
                    <a:pt x="170593" y="104069"/>
                  </a:cubicBezTo>
                  <a:cubicBezTo>
                    <a:pt x="168280" y="104069"/>
                    <a:pt x="167766" y="105548"/>
                    <a:pt x="167252" y="107026"/>
                  </a:cubicBezTo>
                  <a:cubicBezTo>
                    <a:pt x="150547" y="143498"/>
                    <a:pt x="141039" y="160009"/>
                    <a:pt x="97093" y="160009"/>
                  </a:cubicBezTo>
                  <a:lnTo>
                    <a:pt x="59572" y="160009"/>
                  </a:lnTo>
                  <a:cubicBezTo>
                    <a:pt x="55974" y="160009"/>
                    <a:pt x="55460" y="160009"/>
                    <a:pt x="53918" y="159763"/>
                  </a:cubicBezTo>
                  <a:cubicBezTo>
                    <a:pt x="51348" y="159516"/>
                    <a:pt x="50577" y="159270"/>
                    <a:pt x="50577" y="157298"/>
                  </a:cubicBezTo>
                  <a:cubicBezTo>
                    <a:pt x="50577" y="156559"/>
                    <a:pt x="50577" y="156066"/>
                    <a:pt x="51862" y="151631"/>
                  </a:cubicBezTo>
                  <a:lnTo>
                    <a:pt x="69337" y="84355"/>
                  </a:lnTo>
                  <a:lnTo>
                    <a:pt x="94780" y="84355"/>
                  </a:lnTo>
                  <a:cubicBezTo>
                    <a:pt x="116624" y="84355"/>
                    <a:pt x="116624" y="89530"/>
                    <a:pt x="116624" y="95690"/>
                  </a:cubicBezTo>
                  <a:cubicBezTo>
                    <a:pt x="116624" y="97415"/>
                    <a:pt x="116624" y="100373"/>
                    <a:pt x="114825" y="107766"/>
                  </a:cubicBezTo>
                  <a:cubicBezTo>
                    <a:pt x="114311" y="108998"/>
                    <a:pt x="114054" y="109737"/>
                    <a:pt x="114054" y="110476"/>
                  </a:cubicBezTo>
                  <a:cubicBezTo>
                    <a:pt x="114054" y="111709"/>
                    <a:pt x="115082" y="113187"/>
                    <a:pt x="117395" y="113187"/>
                  </a:cubicBezTo>
                  <a:cubicBezTo>
                    <a:pt x="119451" y="113187"/>
                    <a:pt x="120222" y="111955"/>
                    <a:pt x="121250" y="108258"/>
                  </a:cubicBezTo>
                  <a:lnTo>
                    <a:pt x="135899" y="50593"/>
                  </a:lnTo>
                  <a:cubicBezTo>
                    <a:pt x="135899" y="49115"/>
                    <a:pt x="134614" y="47883"/>
                    <a:pt x="132815" y="47883"/>
                  </a:cubicBezTo>
                  <a:cubicBezTo>
                    <a:pt x="130502" y="47883"/>
                    <a:pt x="129988" y="49361"/>
                    <a:pt x="129217" y="52318"/>
                  </a:cubicBezTo>
                  <a:cubicBezTo>
                    <a:pt x="123820" y="71047"/>
                    <a:pt x="119194" y="76715"/>
                    <a:pt x="95551" y="76715"/>
                  </a:cubicBezTo>
                  <a:lnTo>
                    <a:pt x="71393" y="76715"/>
                  </a:lnTo>
                  <a:lnTo>
                    <a:pt x="86813" y="17325"/>
                  </a:lnTo>
                  <a:cubicBezTo>
                    <a:pt x="89126" y="8700"/>
                    <a:pt x="89383" y="7714"/>
                    <a:pt x="100691" y="7714"/>
                  </a:cubicBezTo>
                  <a:lnTo>
                    <a:pt x="136927" y="7714"/>
                  </a:lnTo>
                  <a:cubicBezTo>
                    <a:pt x="168280" y="7714"/>
                    <a:pt x="175990" y="14861"/>
                    <a:pt x="175990" y="35068"/>
                  </a:cubicBezTo>
                  <a:cubicBezTo>
                    <a:pt x="175990" y="40982"/>
                    <a:pt x="175990" y="41475"/>
                    <a:pt x="174962" y="48129"/>
                  </a:cubicBezTo>
                  <a:cubicBezTo>
                    <a:pt x="174962" y="49608"/>
                    <a:pt x="174705" y="51333"/>
                    <a:pt x="174705" y="52565"/>
                  </a:cubicBezTo>
                  <a:cubicBezTo>
                    <a:pt x="174705" y="53797"/>
                    <a:pt x="175476" y="55522"/>
                    <a:pt x="177789" y="55522"/>
                  </a:cubicBezTo>
                  <a:cubicBezTo>
                    <a:pt x="180616" y="55522"/>
                    <a:pt x="180873" y="54043"/>
                    <a:pt x="181387" y="49361"/>
                  </a:cubicBezTo>
                  <a:lnTo>
                    <a:pt x="186527" y="6728"/>
                  </a:lnTo>
                  <a:cubicBezTo>
                    <a:pt x="187298" y="75"/>
                    <a:pt x="186013" y="75"/>
                    <a:pt x="179588" y="75"/>
                  </a:cubicBezTo>
                  <a:lnTo>
                    <a:pt x="49806" y="75"/>
                  </a:lnTo>
                  <a:cubicBezTo>
                    <a:pt x="44666" y="75"/>
                    <a:pt x="42096" y="75"/>
                    <a:pt x="42096" y="5003"/>
                  </a:cubicBezTo>
                  <a:cubicBezTo>
                    <a:pt x="42096" y="7714"/>
                    <a:pt x="44409" y="7714"/>
                    <a:pt x="49292" y="7714"/>
                  </a:cubicBezTo>
                  <a:cubicBezTo>
                    <a:pt x="58801" y="7714"/>
                    <a:pt x="65996" y="7714"/>
                    <a:pt x="65996" y="12150"/>
                  </a:cubicBezTo>
                  <a:cubicBezTo>
                    <a:pt x="65996" y="13136"/>
                    <a:pt x="65996" y="13628"/>
                    <a:pt x="64712" y="18064"/>
                  </a:cubicBezTo>
                  <a:lnTo>
                    <a:pt x="30788" y="148427"/>
                  </a:lnTo>
                  <a:cubicBezTo>
                    <a:pt x="28218" y="158038"/>
                    <a:pt x="27704" y="160009"/>
                    <a:pt x="7402" y="160009"/>
                  </a:cubicBezTo>
                  <a:cubicBezTo>
                    <a:pt x="3033" y="160009"/>
                    <a:pt x="206" y="160009"/>
                    <a:pt x="206" y="164691"/>
                  </a:cubicBezTo>
                  <a:cubicBezTo>
                    <a:pt x="206" y="167649"/>
                    <a:pt x="2519" y="167649"/>
                    <a:pt x="7402" y="167649"/>
                  </a:cubicBezTo>
                  <a:lnTo>
                    <a:pt x="140782" y="167649"/>
                  </a:lnTo>
                  <a:cubicBezTo>
                    <a:pt x="146693" y="167649"/>
                    <a:pt x="146950" y="167402"/>
                    <a:pt x="148749" y="163459"/>
                  </a:cubicBezTo>
                  <a:lnTo>
                    <a:pt x="172392" y="110230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BBBF701-E55E-D3F6-AF43-AA1E524FF16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0100566" y="3717367"/>
              <a:ext cx="171414" cy="105226"/>
            </a:xfrm>
            <a:custGeom>
              <a:avLst/>
              <a:gdLst>
                <a:gd name="connsiteX0" fmla="*/ 171632 w 171414"/>
                <a:gd name="connsiteY0" fmla="*/ 7714 h 105226"/>
                <a:gd name="connsiteX1" fmla="*/ 168034 w 171414"/>
                <a:gd name="connsiteY1" fmla="*/ 321 h 105226"/>
                <a:gd name="connsiteX2" fmla="*/ 164436 w 171414"/>
                <a:gd name="connsiteY2" fmla="*/ 6975 h 105226"/>
                <a:gd name="connsiteX3" fmla="*/ 128714 w 171414"/>
                <a:gd name="connsiteY3" fmla="*/ 34082 h 105226"/>
                <a:gd name="connsiteX4" fmla="*/ 87595 w 171414"/>
                <a:gd name="connsiteY4" fmla="*/ 17818 h 105226"/>
                <a:gd name="connsiteX5" fmla="*/ 43135 w 171414"/>
                <a:gd name="connsiteY5" fmla="*/ 75 h 105226"/>
                <a:gd name="connsiteX6" fmla="*/ 217 w 171414"/>
                <a:gd name="connsiteY6" fmla="*/ 40243 h 105226"/>
                <a:gd name="connsiteX7" fmla="*/ 3815 w 171414"/>
                <a:gd name="connsiteY7" fmla="*/ 47636 h 105226"/>
                <a:gd name="connsiteX8" fmla="*/ 7413 w 171414"/>
                <a:gd name="connsiteY8" fmla="*/ 41968 h 105226"/>
                <a:gd name="connsiteX9" fmla="*/ 43135 w 171414"/>
                <a:gd name="connsiteY9" fmla="*/ 13875 h 105226"/>
                <a:gd name="connsiteX10" fmla="*/ 84254 w 171414"/>
                <a:gd name="connsiteY10" fmla="*/ 30139 h 105226"/>
                <a:gd name="connsiteX11" fmla="*/ 128714 w 171414"/>
                <a:gd name="connsiteY11" fmla="*/ 47883 h 105226"/>
                <a:gd name="connsiteX12" fmla="*/ 171632 w 171414"/>
                <a:gd name="connsiteY12" fmla="*/ 7714 h 105226"/>
                <a:gd name="connsiteX13" fmla="*/ 171632 w 171414"/>
                <a:gd name="connsiteY13" fmla="*/ 65379 h 105226"/>
                <a:gd name="connsiteX14" fmla="*/ 168034 w 171414"/>
                <a:gd name="connsiteY14" fmla="*/ 57740 h 105226"/>
                <a:gd name="connsiteX15" fmla="*/ 164436 w 171414"/>
                <a:gd name="connsiteY15" fmla="*/ 64394 h 105226"/>
                <a:gd name="connsiteX16" fmla="*/ 128714 w 171414"/>
                <a:gd name="connsiteY16" fmla="*/ 91501 h 105226"/>
                <a:gd name="connsiteX17" fmla="*/ 87595 w 171414"/>
                <a:gd name="connsiteY17" fmla="*/ 75237 h 105226"/>
                <a:gd name="connsiteX18" fmla="*/ 43135 w 171414"/>
                <a:gd name="connsiteY18" fmla="*/ 57493 h 105226"/>
                <a:gd name="connsiteX19" fmla="*/ 217 w 171414"/>
                <a:gd name="connsiteY19" fmla="*/ 97662 h 105226"/>
                <a:gd name="connsiteX20" fmla="*/ 3815 w 171414"/>
                <a:gd name="connsiteY20" fmla="*/ 105055 h 105226"/>
                <a:gd name="connsiteX21" fmla="*/ 7413 w 171414"/>
                <a:gd name="connsiteY21" fmla="*/ 99387 h 105226"/>
                <a:gd name="connsiteX22" fmla="*/ 43135 w 171414"/>
                <a:gd name="connsiteY22" fmla="*/ 71294 h 105226"/>
                <a:gd name="connsiteX23" fmla="*/ 84254 w 171414"/>
                <a:gd name="connsiteY23" fmla="*/ 87558 h 105226"/>
                <a:gd name="connsiteX24" fmla="*/ 128714 w 171414"/>
                <a:gd name="connsiteY24" fmla="*/ 105301 h 105226"/>
                <a:gd name="connsiteX25" fmla="*/ 171632 w 171414"/>
                <a:gd name="connsiteY25" fmla="*/ 65379 h 10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414" h="105226">
                  <a:moveTo>
                    <a:pt x="171632" y="7714"/>
                  </a:moveTo>
                  <a:cubicBezTo>
                    <a:pt x="171632" y="2539"/>
                    <a:pt x="169833" y="321"/>
                    <a:pt x="168034" y="321"/>
                  </a:cubicBezTo>
                  <a:cubicBezTo>
                    <a:pt x="167006" y="321"/>
                    <a:pt x="164693" y="1307"/>
                    <a:pt x="164436" y="6975"/>
                  </a:cubicBezTo>
                  <a:cubicBezTo>
                    <a:pt x="163408" y="23979"/>
                    <a:pt x="145418" y="34082"/>
                    <a:pt x="128714" y="34082"/>
                  </a:cubicBezTo>
                  <a:cubicBezTo>
                    <a:pt x="113808" y="34082"/>
                    <a:pt x="100958" y="26443"/>
                    <a:pt x="87595" y="17818"/>
                  </a:cubicBezTo>
                  <a:cubicBezTo>
                    <a:pt x="73717" y="8946"/>
                    <a:pt x="59839" y="75"/>
                    <a:pt x="43135" y="75"/>
                  </a:cubicBezTo>
                  <a:cubicBezTo>
                    <a:pt x="19234" y="75"/>
                    <a:pt x="217" y="17571"/>
                    <a:pt x="217" y="40243"/>
                  </a:cubicBezTo>
                  <a:cubicBezTo>
                    <a:pt x="217" y="45665"/>
                    <a:pt x="2273" y="47636"/>
                    <a:pt x="3815" y="47636"/>
                  </a:cubicBezTo>
                  <a:cubicBezTo>
                    <a:pt x="6385" y="47636"/>
                    <a:pt x="7413" y="42954"/>
                    <a:pt x="7413" y="41968"/>
                  </a:cubicBezTo>
                  <a:cubicBezTo>
                    <a:pt x="8698" y="21268"/>
                    <a:pt x="29771" y="13875"/>
                    <a:pt x="43135" y="13875"/>
                  </a:cubicBezTo>
                  <a:cubicBezTo>
                    <a:pt x="58040" y="13875"/>
                    <a:pt x="70890" y="21514"/>
                    <a:pt x="84254" y="30139"/>
                  </a:cubicBezTo>
                  <a:cubicBezTo>
                    <a:pt x="98131" y="39011"/>
                    <a:pt x="112009" y="47883"/>
                    <a:pt x="128714" y="47883"/>
                  </a:cubicBezTo>
                  <a:cubicBezTo>
                    <a:pt x="152614" y="47883"/>
                    <a:pt x="171632" y="30386"/>
                    <a:pt x="171632" y="7714"/>
                  </a:cubicBezTo>
                  <a:close/>
                  <a:moveTo>
                    <a:pt x="171632" y="65379"/>
                  </a:moveTo>
                  <a:cubicBezTo>
                    <a:pt x="171632" y="58233"/>
                    <a:pt x="168548" y="57740"/>
                    <a:pt x="168034" y="57740"/>
                  </a:cubicBezTo>
                  <a:cubicBezTo>
                    <a:pt x="167006" y="57740"/>
                    <a:pt x="164693" y="58972"/>
                    <a:pt x="164436" y="64394"/>
                  </a:cubicBezTo>
                  <a:cubicBezTo>
                    <a:pt x="163408" y="81397"/>
                    <a:pt x="145418" y="91501"/>
                    <a:pt x="128714" y="91501"/>
                  </a:cubicBezTo>
                  <a:cubicBezTo>
                    <a:pt x="113808" y="91501"/>
                    <a:pt x="100958" y="83862"/>
                    <a:pt x="87595" y="75237"/>
                  </a:cubicBezTo>
                  <a:cubicBezTo>
                    <a:pt x="73717" y="66365"/>
                    <a:pt x="59839" y="57493"/>
                    <a:pt x="43135" y="57493"/>
                  </a:cubicBezTo>
                  <a:cubicBezTo>
                    <a:pt x="19234" y="57493"/>
                    <a:pt x="217" y="74990"/>
                    <a:pt x="217" y="97662"/>
                  </a:cubicBezTo>
                  <a:cubicBezTo>
                    <a:pt x="217" y="103083"/>
                    <a:pt x="2273" y="105055"/>
                    <a:pt x="3815" y="105055"/>
                  </a:cubicBezTo>
                  <a:cubicBezTo>
                    <a:pt x="6385" y="105055"/>
                    <a:pt x="7413" y="100373"/>
                    <a:pt x="7413" y="99387"/>
                  </a:cubicBezTo>
                  <a:cubicBezTo>
                    <a:pt x="8698" y="78687"/>
                    <a:pt x="29771" y="71294"/>
                    <a:pt x="43135" y="71294"/>
                  </a:cubicBezTo>
                  <a:cubicBezTo>
                    <a:pt x="58040" y="71294"/>
                    <a:pt x="70890" y="78933"/>
                    <a:pt x="84254" y="87558"/>
                  </a:cubicBezTo>
                  <a:cubicBezTo>
                    <a:pt x="98131" y="96430"/>
                    <a:pt x="112009" y="105301"/>
                    <a:pt x="128714" y="105301"/>
                  </a:cubicBezTo>
                  <a:cubicBezTo>
                    <a:pt x="153128" y="105301"/>
                    <a:pt x="171632" y="87065"/>
                    <a:pt x="171632" y="65379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7E30A32-D4A6-1C32-B33C-2B309ED5408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0367981" y="3727470"/>
              <a:ext cx="117703" cy="111633"/>
            </a:xfrm>
            <a:custGeom>
              <a:avLst/>
              <a:gdLst>
                <a:gd name="connsiteX0" fmla="*/ 85806 w 117703"/>
                <a:gd name="connsiteY0" fmla="*/ 15846 h 111633"/>
                <a:gd name="connsiteX1" fmla="*/ 62163 w 117703"/>
                <a:gd name="connsiteY1" fmla="*/ 75 h 111633"/>
                <a:gd name="connsiteX2" fmla="*/ 227 w 117703"/>
                <a:gd name="connsiteY2" fmla="*/ 72279 h 111633"/>
                <a:gd name="connsiteX3" fmla="*/ 34407 w 117703"/>
                <a:gd name="connsiteY3" fmla="*/ 111709 h 111633"/>
                <a:gd name="connsiteX4" fmla="*/ 67817 w 117703"/>
                <a:gd name="connsiteY4" fmla="*/ 93226 h 111633"/>
                <a:gd name="connsiteX5" fmla="*/ 91203 w 117703"/>
                <a:gd name="connsiteY5" fmla="*/ 111709 h 111633"/>
                <a:gd name="connsiteX6" fmla="*/ 110221 w 117703"/>
                <a:gd name="connsiteY6" fmla="*/ 98155 h 111633"/>
                <a:gd name="connsiteX7" fmla="*/ 117930 w 117703"/>
                <a:gd name="connsiteY7" fmla="*/ 73758 h 111633"/>
                <a:gd name="connsiteX8" fmla="*/ 114847 w 117703"/>
                <a:gd name="connsiteY8" fmla="*/ 71294 h 111633"/>
                <a:gd name="connsiteX9" fmla="*/ 111249 w 117703"/>
                <a:gd name="connsiteY9" fmla="*/ 75729 h 111633"/>
                <a:gd name="connsiteX10" fmla="*/ 91717 w 117703"/>
                <a:gd name="connsiteY10" fmla="*/ 106287 h 111633"/>
                <a:gd name="connsiteX11" fmla="*/ 84007 w 117703"/>
                <a:gd name="connsiteY11" fmla="*/ 94951 h 111633"/>
                <a:gd name="connsiteX12" fmla="*/ 87348 w 117703"/>
                <a:gd name="connsiteY12" fmla="*/ 76715 h 111633"/>
                <a:gd name="connsiteX13" fmla="*/ 93002 w 117703"/>
                <a:gd name="connsiteY13" fmla="*/ 54536 h 111633"/>
                <a:gd name="connsiteX14" fmla="*/ 102254 w 117703"/>
                <a:gd name="connsiteY14" fmla="*/ 20036 h 111633"/>
                <a:gd name="connsiteX15" fmla="*/ 104053 w 117703"/>
                <a:gd name="connsiteY15" fmla="*/ 11657 h 111633"/>
                <a:gd name="connsiteX16" fmla="*/ 96600 w 117703"/>
                <a:gd name="connsiteY16" fmla="*/ 5003 h 111633"/>
                <a:gd name="connsiteX17" fmla="*/ 85806 w 117703"/>
                <a:gd name="connsiteY17" fmla="*/ 15846 h 111633"/>
                <a:gd name="connsiteX18" fmla="*/ 69102 w 117703"/>
                <a:gd name="connsiteY18" fmla="*/ 79672 h 111633"/>
                <a:gd name="connsiteX19" fmla="*/ 63962 w 117703"/>
                <a:gd name="connsiteY19" fmla="*/ 88790 h 111633"/>
                <a:gd name="connsiteX20" fmla="*/ 34921 w 117703"/>
                <a:gd name="connsiteY20" fmla="*/ 106287 h 111633"/>
                <a:gd name="connsiteX21" fmla="*/ 18474 w 117703"/>
                <a:gd name="connsiteY21" fmla="*/ 83122 h 111633"/>
                <a:gd name="connsiteX22" fmla="*/ 32608 w 117703"/>
                <a:gd name="connsiteY22" fmla="*/ 29154 h 111633"/>
                <a:gd name="connsiteX23" fmla="*/ 62420 w 117703"/>
                <a:gd name="connsiteY23" fmla="*/ 5496 h 111633"/>
                <a:gd name="connsiteX24" fmla="*/ 82722 w 117703"/>
                <a:gd name="connsiteY24" fmla="*/ 27182 h 111633"/>
                <a:gd name="connsiteX25" fmla="*/ 81951 w 117703"/>
                <a:gd name="connsiteY25" fmla="*/ 31372 h 111633"/>
                <a:gd name="connsiteX26" fmla="*/ 69102 w 117703"/>
                <a:gd name="connsiteY26" fmla="*/ 79672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7703" h="111633">
                  <a:moveTo>
                    <a:pt x="85806" y="15846"/>
                  </a:moveTo>
                  <a:cubicBezTo>
                    <a:pt x="81180" y="6728"/>
                    <a:pt x="73728" y="75"/>
                    <a:pt x="62163" y="75"/>
                  </a:cubicBezTo>
                  <a:cubicBezTo>
                    <a:pt x="32094" y="75"/>
                    <a:pt x="227" y="36300"/>
                    <a:pt x="227" y="72279"/>
                  </a:cubicBezTo>
                  <a:cubicBezTo>
                    <a:pt x="227" y="95444"/>
                    <a:pt x="14362" y="111709"/>
                    <a:pt x="34407" y="111709"/>
                  </a:cubicBezTo>
                  <a:cubicBezTo>
                    <a:pt x="39547" y="111709"/>
                    <a:pt x="52397" y="110723"/>
                    <a:pt x="67817" y="93226"/>
                  </a:cubicBezTo>
                  <a:cubicBezTo>
                    <a:pt x="69873" y="103576"/>
                    <a:pt x="78867" y="111709"/>
                    <a:pt x="91203" y="111709"/>
                  </a:cubicBezTo>
                  <a:cubicBezTo>
                    <a:pt x="100198" y="111709"/>
                    <a:pt x="106109" y="106041"/>
                    <a:pt x="110221" y="98155"/>
                  </a:cubicBezTo>
                  <a:cubicBezTo>
                    <a:pt x="114590" y="89283"/>
                    <a:pt x="117930" y="74251"/>
                    <a:pt x="117930" y="73758"/>
                  </a:cubicBezTo>
                  <a:cubicBezTo>
                    <a:pt x="117930" y="71294"/>
                    <a:pt x="115617" y="71294"/>
                    <a:pt x="114847" y="71294"/>
                  </a:cubicBezTo>
                  <a:cubicBezTo>
                    <a:pt x="112277" y="71294"/>
                    <a:pt x="112020" y="72279"/>
                    <a:pt x="111249" y="75729"/>
                  </a:cubicBezTo>
                  <a:cubicBezTo>
                    <a:pt x="106880" y="91748"/>
                    <a:pt x="102254" y="106287"/>
                    <a:pt x="91717" y="106287"/>
                  </a:cubicBezTo>
                  <a:cubicBezTo>
                    <a:pt x="84778" y="106287"/>
                    <a:pt x="84007" y="99880"/>
                    <a:pt x="84007" y="94951"/>
                  </a:cubicBezTo>
                  <a:cubicBezTo>
                    <a:pt x="84007" y="89530"/>
                    <a:pt x="84521" y="87558"/>
                    <a:pt x="87348" y="76715"/>
                  </a:cubicBezTo>
                  <a:cubicBezTo>
                    <a:pt x="90175" y="66365"/>
                    <a:pt x="90689" y="63901"/>
                    <a:pt x="93002" y="54536"/>
                  </a:cubicBezTo>
                  <a:lnTo>
                    <a:pt x="102254" y="20036"/>
                  </a:lnTo>
                  <a:cubicBezTo>
                    <a:pt x="104053" y="13136"/>
                    <a:pt x="104053" y="12643"/>
                    <a:pt x="104053" y="11657"/>
                  </a:cubicBezTo>
                  <a:cubicBezTo>
                    <a:pt x="104053" y="7468"/>
                    <a:pt x="100969" y="5003"/>
                    <a:pt x="96600" y="5003"/>
                  </a:cubicBezTo>
                  <a:cubicBezTo>
                    <a:pt x="90432" y="5003"/>
                    <a:pt x="86577" y="10425"/>
                    <a:pt x="85806" y="15846"/>
                  </a:cubicBezTo>
                  <a:close/>
                  <a:moveTo>
                    <a:pt x="69102" y="79672"/>
                  </a:moveTo>
                  <a:cubicBezTo>
                    <a:pt x="67817" y="84108"/>
                    <a:pt x="67817" y="84601"/>
                    <a:pt x="63962" y="88790"/>
                  </a:cubicBezTo>
                  <a:cubicBezTo>
                    <a:pt x="52654" y="102344"/>
                    <a:pt x="42117" y="106287"/>
                    <a:pt x="34921" y="106287"/>
                  </a:cubicBezTo>
                  <a:cubicBezTo>
                    <a:pt x="22072" y="106287"/>
                    <a:pt x="18474" y="92733"/>
                    <a:pt x="18474" y="83122"/>
                  </a:cubicBezTo>
                  <a:cubicBezTo>
                    <a:pt x="18474" y="70801"/>
                    <a:pt x="26698" y="40490"/>
                    <a:pt x="32608" y="29154"/>
                  </a:cubicBezTo>
                  <a:cubicBezTo>
                    <a:pt x="40575" y="14614"/>
                    <a:pt x="52140" y="5496"/>
                    <a:pt x="62420" y="5496"/>
                  </a:cubicBezTo>
                  <a:cubicBezTo>
                    <a:pt x="79124" y="5496"/>
                    <a:pt x="82722" y="25704"/>
                    <a:pt x="82722" y="27182"/>
                  </a:cubicBezTo>
                  <a:cubicBezTo>
                    <a:pt x="82722" y="28661"/>
                    <a:pt x="82208" y="30139"/>
                    <a:pt x="81951" y="31372"/>
                  </a:cubicBezTo>
                  <a:lnTo>
                    <a:pt x="69102" y="79672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E7DDDA-E543-929A-D430-8B3B5BBFD7F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504340" y="3668080"/>
              <a:ext cx="183493" cy="168313"/>
            </a:xfrm>
            <a:custGeom>
              <a:avLst/>
              <a:gdLst>
                <a:gd name="connsiteX0" fmla="*/ 30558 w 183493"/>
                <a:gd name="connsiteY0" fmla="*/ 149166 h 168313"/>
                <a:gd name="connsiteX1" fmla="*/ 7171 w 183493"/>
                <a:gd name="connsiteY1" fmla="*/ 160749 h 168313"/>
                <a:gd name="connsiteX2" fmla="*/ 233 w 183493"/>
                <a:gd name="connsiteY2" fmla="*/ 165677 h 168313"/>
                <a:gd name="connsiteX3" fmla="*/ 7171 w 183493"/>
                <a:gd name="connsiteY3" fmla="*/ 168388 h 168313"/>
                <a:gd name="connsiteX4" fmla="*/ 98918 w 183493"/>
                <a:gd name="connsiteY4" fmla="*/ 168388 h 168313"/>
                <a:gd name="connsiteX5" fmla="*/ 169848 w 183493"/>
                <a:gd name="connsiteY5" fmla="*/ 115159 h 168313"/>
                <a:gd name="connsiteX6" fmla="*/ 130014 w 183493"/>
                <a:gd name="connsiteY6" fmla="*/ 80412 h 168313"/>
                <a:gd name="connsiteX7" fmla="*/ 183726 w 183493"/>
                <a:gd name="connsiteY7" fmla="*/ 34082 h 168313"/>
                <a:gd name="connsiteX8" fmla="*/ 135925 w 183493"/>
                <a:gd name="connsiteY8" fmla="*/ 75 h 168313"/>
                <a:gd name="connsiteX9" fmla="*/ 49575 w 183493"/>
                <a:gd name="connsiteY9" fmla="*/ 75 h 168313"/>
                <a:gd name="connsiteX10" fmla="*/ 42123 w 183493"/>
                <a:gd name="connsiteY10" fmla="*/ 5003 h 168313"/>
                <a:gd name="connsiteX11" fmla="*/ 49318 w 183493"/>
                <a:gd name="connsiteY11" fmla="*/ 7714 h 168313"/>
                <a:gd name="connsiteX12" fmla="*/ 59084 w 183493"/>
                <a:gd name="connsiteY12" fmla="*/ 8207 h 168313"/>
                <a:gd name="connsiteX13" fmla="*/ 66023 w 183493"/>
                <a:gd name="connsiteY13" fmla="*/ 12150 h 168313"/>
                <a:gd name="connsiteX14" fmla="*/ 64995 w 183493"/>
                <a:gd name="connsiteY14" fmla="*/ 16832 h 168313"/>
                <a:gd name="connsiteX15" fmla="*/ 30558 w 183493"/>
                <a:gd name="connsiteY15" fmla="*/ 149166 h 168313"/>
                <a:gd name="connsiteX16" fmla="*/ 69364 w 183493"/>
                <a:gd name="connsiteY16" fmla="*/ 78194 h 168313"/>
                <a:gd name="connsiteX17" fmla="*/ 85297 w 183493"/>
                <a:gd name="connsiteY17" fmla="*/ 17079 h 168313"/>
                <a:gd name="connsiteX18" fmla="*/ 99175 w 183493"/>
                <a:gd name="connsiteY18" fmla="*/ 7714 h 168313"/>
                <a:gd name="connsiteX19" fmla="*/ 132327 w 183493"/>
                <a:gd name="connsiteY19" fmla="*/ 7714 h 168313"/>
                <a:gd name="connsiteX20" fmla="*/ 160340 w 183493"/>
                <a:gd name="connsiteY20" fmla="*/ 33097 h 168313"/>
                <a:gd name="connsiteX21" fmla="*/ 106885 w 183493"/>
                <a:gd name="connsiteY21" fmla="*/ 78194 h 168313"/>
                <a:gd name="connsiteX22" fmla="*/ 69364 w 183493"/>
                <a:gd name="connsiteY22" fmla="*/ 78194 h 168313"/>
                <a:gd name="connsiteX23" fmla="*/ 57799 w 183493"/>
                <a:gd name="connsiteY23" fmla="*/ 160749 h 168313"/>
                <a:gd name="connsiteX24" fmla="*/ 52145 w 183493"/>
                <a:gd name="connsiteY24" fmla="*/ 160502 h 168313"/>
                <a:gd name="connsiteX25" fmla="*/ 48804 w 183493"/>
                <a:gd name="connsiteY25" fmla="*/ 158038 h 168313"/>
                <a:gd name="connsiteX26" fmla="*/ 50089 w 183493"/>
                <a:gd name="connsiteY26" fmla="*/ 152370 h 168313"/>
                <a:gd name="connsiteX27" fmla="*/ 67822 w 183493"/>
                <a:gd name="connsiteY27" fmla="*/ 83615 h 168313"/>
                <a:gd name="connsiteX28" fmla="*/ 116394 w 183493"/>
                <a:gd name="connsiteY28" fmla="*/ 83615 h 168313"/>
                <a:gd name="connsiteX29" fmla="*/ 145948 w 183493"/>
                <a:gd name="connsiteY29" fmla="*/ 112448 h 168313"/>
                <a:gd name="connsiteX30" fmla="*/ 92750 w 183493"/>
                <a:gd name="connsiteY30" fmla="*/ 160749 h 168313"/>
                <a:gd name="connsiteX31" fmla="*/ 57799 w 183493"/>
                <a:gd name="connsiteY31" fmla="*/ 160749 h 16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3493" h="168313">
                  <a:moveTo>
                    <a:pt x="30558" y="149166"/>
                  </a:moveTo>
                  <a:cubicBezTo>
                    <a:pt x="27988" y="158777"/>
                    <a:pt x="27474" y="160749"/>
                    <a:pt x="7171" y="160749"/>
                  </a:cubicBezTo>
                  <a:cubicBezTo>
                    <a:pt x="2802" y="160749"/>
                    <a:pt x="233" y="160749"/>
                    <a:pt x="233" y="165677"/>
                  </a:cubicBezTo>
                  <a:cubicBezTo>
                    <a:pt x="233" y="168388"/>
                    <a:pt x="2545" y="168388"/>
                    <a:pt x="7171" y="168388"/>
                  </a:cubicBezTo>
                  <a:lnTo>
                    <a:pt x="98918" y="168388"/>
                  </a:lnTo>
                  <a:cubicBezTo>
                    <a:pt x="139523" y="168388"/>
                    <a:pt x="169848" y="139309"/>
                    <a:pt x="169848" y="115159"/>
                  </a:cubicBezTo>
                  <a:cubicBezTo>
                    <a:pt x="169848" y="97415"/>
                    <a:pt x="154943" y="83122"/>
                    <a:pt x="130014" y="80412"/>
                  </a:cubicBezTo>
                  <a:cubicBezTo>
                    <a:pt x="156742" y="75729"/>
                    <a:pt x="183726" y="57493"/>
                    <a:pt x="183726" y="34082"/>
                  </a:cubicBezTo>
                  <a:cubicBezTo>
                    <a:pt x="183726" y="15846"/>
                    <a:pt x="166765" y="75"/>
                    <a:pt x="135925" y="75"/>
                  </a:cubicBezTo>
                  <a:lnTo>
                    <a:pt x="49575" y="75"/>
                  </a:lnTo>
                  <a:cubicBezTo>
                    <a:pt x="44692" y="75"/>
                    <a:pt x="42123" y="75"/>
                    <a:pt x="42123" y="5003"/>
                  </a:cubicBezTo>
                  <a:cubicBezTo>
                    <a:pt x="42123" y="7714"/>
                    <a:pt x="44435" y="7714"/>
                    <a:pt x="49318" y="7714"/>
                  </a:cubicBezTo>
                  <a:cubicBezTo>
                    <a:pt x="49832" y="7714"/>
                    <a:pt x="54715" y="7714"/>
                    <a:pt x="59084" y="8207"/>
                  </a:cubicBezTo>
                  <a:cubicBezTo>
                    <a:pt x="63710" y="8700"/>
                    <a:pt x="66023" y="8946"/>
                    <a:pt x="66023" y="12150"/>
                  </a:cubicBezTo>
                  <a:cubicBezTo>
                    <a:pt x="66023" y="13136"/>
                    <a:pt x="65766" y="13875"/>
                    <a:pt x="64995" y="16832"/>
                  </a:cubicBezTo>
                  <a:lnTo>
                    <a:pt x="30558" y="149166"/>
                  </a:lnTo>
                  <a:close/>
                  <a:moveTo>
                    <a:pt x="69364" y="78194"/>
                  </a:moveTo>
                  <a:lnTo>
                    <a:pt x="85297" y="17079"/>
                  </a:lnTo>
                  <a:cubicBezTo>
                    <a:pt x="87610" y="8453"/>
                    <a:pt x="88124" y="7714"/>
                    <a:pt x="99175" y="7714"/>
                  </a:cubicBezTo>
                  <a:lnTo>
                    <a:pt x="132327" y="7714"/>
                  </a:lnTo>
                  <a:cubicBezTo>
                    <a:pt x="154943" y="7714"/>
                    <a:pt x="160340" y="22254"/>
                    <a:pt x="160340" y="33097"/>
                  </a:cubicBezTo>
                  <a:cubicBezTo>
                    <a:pt x="160340" y="54783"/>
                    <a:pt x="138238" y="78194"/>
                    <a:pt x="106885" y="78194"/>
                  </a:cubicBezTo>
                  <a:lnTo>
                    <a:pt x="69364" y="78194"/>
                  </a:lnTo>
                  <a:close/>
                  <a:moveTo>
                    <a:pt x="57799" y="160749"/>
                  </a:moveTo>
                  <a:cubicBezTo>
                    <a:pt x="54201" y="160749"/>
                    <a:pt x="53687" y="160749"/>
                    <a:pt x="52145" y="160502"/>
                  </a:cubicBezTo>
                  <a:cubicBezTo>
                    <a:pt x="49575" y="160256"/>
                    <a:pt x="48804" y="160009"/>
                    <a:pt x="48804" y="158038"/>
                  </a:cubicBezTo>
                  <a:cubicBezTo>
                    <a:pt x="48804" y="157298"/>
                    <a:pt x="48804" y="156806"/>
                    <a:pt x="50089" y="152370"/>
                  </a:cubicBezTo>
                  <a:lnTo>
                    <a:pt x="67822" y="83615"/>
                  </a:lnTo>
                  <a:lnTo>
                    <a:pt x="116394" y="83615"/>
                  </a:lnTo>
                  <a:cubicBezTo>
                    <a:pt x="141065" y="83615"/>
                    <a:pt x="145948" y="101851"/>
                    <a:pt x="145948" y="112448"/>
                  </a:cubicBezTo>
                  <a:cubicBezTo>
                    <a:pt x="145948" y="136845"/>
                    <a:pt x="123076" y="160749"/>
                    <a:pt x="92750" y="160749"/>
                  </a:cubicBezTo>
                  <a:lnTo>
                    <a:pt x="57799" y="160749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5ACFA3-E93C-FF22-4F0E-DAC49F513E0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711909" y="3727470"/>
              <a:ext cx="99970" cy="111633"/>
            </a:xfrm>
            <a:custGeom>
              <a:avLst/>
              <a:gdLst>
                <a:gd name="connsiteX0" fmla="*/ 91473 w 99970"/>
                <a:gd name="connsiteY0" fmla="*/ 15354 h 111633"/>
                <a:gd name="connsiteX1" fmla="*/ 80166 w 99970"/>
                <a:gd name="connsiteY1" fmla="*/ 18804 h 111633"/>
                <a:gd name="connsiteX2" fmla="*/ 75540 w 99970"/>
                <a:gd name="connsiteY2" fmla="*/ 28414 h 111633"/>
                <a:gd name="connsiteX3" fmla="*/ 85049 w 99970"/>
                <a:gd name="connsiteY3" fmla="*/ 37040 h 111633"/>
                <a:gd name="connsiteX4" fmla="*/ 99440 w 99970"/>
                <a:gd name="connsiteY4" fmla="*/ 21268 h 111633"/>
                <a:gd name="connsiteX5" fmla="*/ 69115 w 99970"/>
                <a:gd name="connsiteY5" fmla="*/ 75 h 111633"/>
                <a:gd name="connsiteX6" fmla="*/ 241 w 99970"/>
                <a:gd name="connsiteY6" fmla="*/ 70061 h 111633"/>
                <a:gd name="connsiteX7" fmla="*/ 41874 w 99970"/>
                <a:gd name="connsiteY7" fmla="*/ 111709 h 111633"/>
                <a:gd name="connsiteX8" fmla="*/ 100211 w 99970"/>
                <a:gd name="connsiteY8" fmla="*/ 82630 h 111633"/>
                <a:gd name="connsiteX9" fmla="*/ 97127 w 99970"/>
                <a:gd name="connsiteY9" fmla="*/ 79426 h 111633"/>
                <a:gd name="connsiteX10" fmla="*/ 93786 w 99970"/>
                <a:gd name="connsiteY10" fmla="*/ 81890 h 111633"/>
                <a:gd name="connsiteX11" fmla="*/ 42388 w 99970"/>
                <a:gd name="connsiteY11" fmla="*/ 106287 h 111633"/>
                <a:gd name="connsiteX12" fmla="*/ 19258 w 99970"/>
                <a:gd name="connsiteY12" fmla="*/ 79426 h 111633"/>
                <a:gd name="connsiteX13" fmla="*/ 33136 w 99970"/>
                <a:gd name="connsiteY13" fmla="*/ 30139 h 111633"/>
                <a:gd name="connsiteX14" fmla="*/ 69372 w 99970"/>
                <a:gd name="connsiteY14" fmla="*/ 5496 h 111633"/>
                <a:gd name="connsiteX15" fmla="*/ 91473 w 99970"/>
                <a:gd name="connsiteY15" fmla="*/ 15354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970" h="111633">
                  <a:moveTo>
                    <a:pt x="91473" y="15354"/>
                  </a:moveTo>
                  <a:cubicBezTo>
                    <a:pt x="87362" y="15354"/>
                    <a:pt x="83764" y="15354"/>
                    <a:pt x="80166" y="18804"/>
                  </a:cubicBezTo>
                  <a:cubicBezTo>
                    <a:pt x="76054" y="22500"/>
                    <a:pt x="75540" y="26689"/>
                    <a:pt x="75540" y="28414"/>
                  </a:cubicBezTo>
                  <a:cubicBezTo>
                    <a:pt x="75540" y="34329"/>
                    <a:pt x="80166" y="37040"/>
                    <a:pt x="85049" y="37040"/>
                  </a:cubicBezTo>
                  <a:cubicBezTo>
                    <a:pt x="92501" y="37040"/>
                    <a:pt x="99440" y="31125"/>
                    <a:pt x="99440" y="21268"/>
                  </a:cubicBezTo>
                  <a:cubicBezTo>
                    <a:pt x="99440" y="9193"/>
                    <a:pt x="87362" y="75"/>
                    <a:pt x="69115" y="75"/>
                  </a:cubicBezTo>
                  <a:cubicBezTo>
                    <a:pt x="34421" y="75"/>
                    <a:pt x="241" y="35315"/>
                    <a:pt x="241" y="70061"/>
                  </a:cubicBezTo>
                  <a:cubicBezTo>
                    <a:pt x="241" y="92240"/>
                    <a:pt x="15146" y="111709"/>
                    <a:pt x="41874" y="111709"/>
                  </a:cubicBezTo>
                  <a:cubicBezTo>
                    <a:pt x="78624" y="111709"/>
                    <a:pt x="100211" y="85587"/>
                    <a:pt x="100211" y="82630"/>
                  </a:cubicBezTo>
                  <a:cubicBezTo>
                    <a:pt x="100211" y="81151"/>
                    <a:pt x="98669" y="79426"/>
                    <a:pt x="97127" y="79426"/>
                  </a:cubicBezTo>
                  <a:cubicBezTo>
                    <a:pt x="95842" y="79426"/>
                    <a:pt x="95328" y="79919"/>
                    <a:pt x="93786" y="81890"/>
                  </a:cubicBezTo>
                  <a:cubicBezTo>
                    <a:pt x="73484" y="106287"/>
                    <a:pt x="45472" y="106287"/>
                    <a:pt x="42388" y="106287"/>
                  </a:cubicBezTo>
                  <a:cubicBezTo>
                    <a:pt x="26197" y="106287"/>
                    <a:pt x="19258" y="94212"/>
                    <a:pt x="19258" y="79426"/>
                  </a:cubicBezTo>
                  <a:cubicBezTo>
                    <a:pt x="19258" y="69322"/>
                    <a:pt x="24398" y="45418"/>
                    <a:pt x="33136" y="30139"/>
                  </a:cubicBezTo>
                  <a:cubicBezTo>
                    <a:pt x="41103" y="16093"/>
                    <a:pt x="55237" y="5496"/>
                    <a:pt x="69372" y="5496"/>
                  </a:cubicBezTo>
                  <a:cubicBezTo>
                    <a:pt x="78110" y="5496"/>
                    <a:pt x="87876" y="8700"/>
                    <a:pt x="91473" y="15354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3CA9D9D-F4A2-0AF3-DE87-8D445A7FEE9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817214" y="3727470"/>
              <a:ext cx="134921" cy="161906"/>
            </a:xfrm>
            <a:custGeom>
              <a:avLst/>
              <a:gdLst>
                <a:gd name="connsiteX0" fmla="*/ 6156 w 134921"/>
                <a:gd name="connsiteY0" fmla="*/ 46404 h 161906"/>
                <a:gd name="connsiteX1" fmla="*/ 47018 w 134921"/>
                <a:gd name="connsiteY1" fmla="*/ 17818 h 161906"/>
                <a:gd name="connsiteX2" fmla="*/ 88651 w 134921"/>
                <a:gd name="connsiteY2" fmla="*/ 80412 h 161906"/>
                <a:gd name="connsiteX3" fmla="*/ 85567 w 134921"/>
                <a:gd name="connsiteY3" fmla="*/ 104562 h 161906"/>
                <a:gd name="connsiteX4" fmla="*/ 72203 w 134921"/>
                <a:gd name="connsiteY4" fmla="*/ 157545 h 161906"/>
                <a:gd name="connsiteX5" fmla="*/ 75544 w 134921"/>
                <a:gd name="connsiteY5" fmla="*/ 161981 h 161906"/>
                <a:gd name="connsiteX6" fmla="*/ 83768 w 134921"/>
                <a:gd name="connsiteY6" fmla="*/ 147195 h 161906"/>
                <a:gd name="connsiteX7" fmla="*/ 93277 w 134921"/>
                <a:gd name="connsiteY7" fmla="*/ 104808 h 161906"/>
                <a:gd name="connsiteX8" fmla="*/ 95333 w 134921"/>
                <a:gd name="connsiteY8" fmla="*/ 95198 h 161906"/>
                <a:gd name="connsiteX9" fmla="*/ 130284 w 134921"/>
                <a:gd name="connsiteY9" fmla="*/ 14614 h 161906"/>
                <a:gd name="connsiteX10" fmla="*/ 135167 w 134921"/>
                <a:gd name="connsiteY10" fmla="*/ 5250 h 161906"/>
                <a:gd name="connsiteX11" fmla="*/ 132083 w 134921"/>
                <a:gd name="connsiteY11" fmla="*/ 2785 h 161906"/>
                <a:gd name="connsiteX12" fmla="*/ 128999 w 134921"/>
                <a:gd name="connsiteY12" fmla="*/ 4511 h 161906"/>
                <a:gd name="connsiteX13" fmla="*/ 95076 w 134921"/>
                <a:gd name="connsiteY13" fmla="*/ 77454 h 161906"/>
                <a:gd name="connsiteX14" fmla="*/ 84539 w 134921"/>
                <a:gd name="connsiteY14" fmla="*/ 27182 h 161906"/>
                <a:gd name="connsiteX15" fmla="*/ 50359 w 134921"/>
                <a:gd name="connsiteY15" fmla="*/ 75 h 161906"/>
                <a:gd name="connsiteX16" fmla="*/ 245 w 134921"/>
                <a:gd name="connsiteY16" fmla="*/ 45172 h 161906"/>
                <a:gd name="connsiteX17" fmla="*/ 5128 w 134921"/>
                <a:gd name="connsiteY17" fmla="*/ 47636 h 161906"/>
                <a:gd name="connsiteX18" fmla="*/ 6156 w 134921"/>
                <a:gd name="connsiteY18" fmla="*/ 46404 h 16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921" h="161906">
                  <a:moveTo>
                    <a:pt x="6156" y="46404"/>
                  </a:moveTo>
                  <a:cubicBezTo>
                    <a:pt x="16178" y="18064"/>
                    <a:pt x="44191" y="17818"/>
                    <a:pt x="47018" y="17818"/>
                  </a:cubicBezTo>
                  <a:cubicBezTo>
                    <a:pt x="85824" y="17818"/>
                    <a:pt x="88651" y="60943"/>
                    <a:pt x="88651" y="80412"/>
                  </a:cubicBezTo>
                  <a:cubicBezTo>
                    <a:pt x="88651" y="95444"/>
                    <a:pt x="87366" y="99633"/>
                    <a:pt x="85567" y="104562"/>
                  </a:cubicBezTo>
                  <a:cubicBezTo>
                    <a:pt x="79913" y="122552"/>
                    <a:pt x="72203" y="151138"/>
                    <a:pt x="72203" y="157545"/>
                  </a:cubicBezTo>
                  <a:cubicBezTo>
                    <a:pt x="72203" y="160256"/>
                    <a:pt x="73488" y="161981"/>
                    <a:pt x="75544" y="161981"/>
                  </a:cubicBezTo>
                  <a:cubicBezTo>
                    <a:pt x="78885" y="161981"/>
                    <a:pt x="80941" y="156559"/>
                    <a:pt x="83768" y="147195"/>
                  </a:cubicBezTo>
                  <a:cubicBezTo>
                    <a:pt x="89679" y="126494"/>
                    <a:pt x="92249" y="112448"/>
                    <a:pt x="93277" y="104808"/>
                  </a:cubicBezTo>
                  <a:cubicBezTo>
                    <a:pt x="93791" y="101605"/>
                    <a:pt x="94305" y="98401"/>
                    <a:pt x="95333" y="95198"/>
                  </a:cubicBezTo>
                  <a:cubicBezTo>
                    <a:pt x="103556" y="70801"/>
                    <a:pt x="120004" y="34082"/>
                    <a:pt x="130284" y="14614"/>
                  </a:cubicBezTo>
                  <a:cubicBezTo>
                    <a:pt x="132083" y="11657"/>
                    <a:pt x="135167" y="6236"/>
                    <a:pt x="135167" y="5250"/>
                  </a:cubicBezTo>
                  <a:cubicBezTo>
                    <a:pt x="135167" y="2785"/>
                    <a:pt x="132597" y="2785"/>
                    <a:pt x="132083" y="2785"/>
                  </a:cubicBezTo>
                  <a:cubicBezTo>
                    <a:pt x="131312" y="2785"/>
                    <a:pt x="129770" y="2785"/>
                    <a:pt x="128999" y="4511"/>
                  </a:cubicBezTo>
                  <a:cubicBezTo>
                    <a:pt x="115635" y="27922"/>
                    <a:pt x="105355" y="52565"/>
                    <a:pt x="95076" y="77454"/>
                  </a:cubicBezTo>
                  <a:cubicBezTo>
                    <a:pt x="94819" y="69815"/>
                    <a:pt x="94562" y="51086"/>
                    <a:pt x="84539" y="27182"/>
                  </a:cubicBezTo>
                  <a:cubicBezTo>
                    <a:pt x="78371" y="12150"/>
                    <a:pt x="68091" y="75"/>
                    <a:pt x="50359" y="75"/>
                  </a:cubicBezTo>
                  <a:cubicBezTo>
                    <a:pt x="18234" y="75"/>
                    <a:pt x="245" y="37532"/>
                    <a:pt x="245" y="45172"/>
                  </a:cubicBezTo>
                  <a:cubicBezTo>
                    <a:pt x="245" y="47636"/>
                    <a:pt x="2558" y="47636"/>
                    <a:pt x="5128" y="47636"/>
                  </a:cubicBezTo>
                  <a:lnTo>
                    <a:pt x="6156" y="46404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DD07C3-3D35-EF69-6444-3F3DDE01E41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967596" y="3662412"/>
              <a:ext cx="140094" cy="221789"/>
            </a:xfrm>
            <a:custGeom>
              <a:avLst/>
              <a:gdLst>
                <a:gd name="connsiteX0" fmla="*/ 140345 w 140094"/>
                <a:gd name="connsiteY0" fmla="*/ 33836 h 221789"/>
                <a:gd name="connsiteX1" fmla="*/ 105394 w 140094"/>
                <a:gd name="connsiteY1" fmla="*/ 75 h 221789"/>
                <a:gd name="connsiteX2" fmla="*/ 74297 w 140094"/>
                <a:gd name="connsiteY2" fmla="*/ 10425 h 221789"/>
                <a:gd name="connsiteX3" fmla="*/ 41145 w 140094"/>
                <a:gd name="connsiteY3" fmla="*/ 62915 h 221789"/>
                <a:gd name="connsiteX4" fmla="*/ 283 w 140094"/>
                <a:gd name="connsiteY4" fmla="*/ 219399 h 221789"/>
                <a:gd name="connsiteX5" fmla="*/ 3367 w 140094"/>
                <a:gd name="connsiteY5" fmla="*/ 221864 h 221789"/>
                <a:gd name="connsiteX6" fmla="*/ 6451 w 140094"/>
                <a:gd name="connsiteY6" fmla="*/ 220632 h 221789"/>
                <a:gd name="connsiteX7" fmla="*/ 24441 w 140094"/>
                <a:gd name="connsiteY7" fmla="*/ 152616 h 221789"/>
                <a:gd name="connsiteX8" fmla="*/ 59392 w 140094"/>
                <a:gd name="connsiteY8" fmla="*/ 176520 h 221789"/>
                <a:gd name="connsiteX9" fmla="*/ 108992 w 140094"/>
                <a:gd name="connsiteY9" fmla="*/ 157052 h 221789"/>
                <a:gd name="connsiteX10" fmla="*/ 129551 w 140094"/>
                <a:gd name="connsiteY10" fmla="*/ 111709 h 221789"/>
                <a:gd name="connsiteX11" fmla="*/ 110791 w 140094"/>
                <a:gd name="connsiteY11" fmla="*/ 74990 h 221789"/>
                <a:gd name="connsiteX12" fmla="*/ 140345 w 140094"/>
                <a:gd name="connsiteY12" fmla="*/ 33836 h 221789"/>
                <a:gd name="connsiteX13" fmla="*/ 94086 w 140094"/>
                <a:gd name="connsiteY13" fmla="*/ 74744 h 221789"/>
                <a:gd name="connsiteX14" fmla="*/ 81750 w 140094"/>
                <a:gd name="connsiteY14" fmla="*/ 76469 h 221789"/>
                <a:gd name="connsiteX15" fmla="*/ 70443 w 140094"/>
                <a:gd name="connsiteY15" fmla="*/ 75483 h 221789"/>
                <a:gd name="connsiteX16" fmla="*/ 83035 w 140094"/>
                <a:gd name="connsiteY16" fmla="*/ 73512 h 221789"/>
                <a:gd name="connsiteX17" fmla="*/ 94086 w 140094"/>
                <a:gd name="connsiteY17" fmla="*/ 74744 h 221789"/>
                <a:gd name="connsiteX18" fmla="*/ 125953 w 140094"/>
                <a:gd name="connsiteY18" fmla="*/ 28168 h 221789"/>
                <a:gd name="connsiteX19" fmla="*/ 102824 w 140094"/>
                <a:gd name="connsiteY19" fmla="*/ 70801 h 221789"/>
                <a:gd name="connsiteX20" fmla="*/ 83035 w 140094"/>
                <a:gd name="connsiteY20" fmla="*/ 67844 h 221789"/>
                <a:gd name="connsiteX21" fmla="*/ 63247 w 140094"/>
                <a:gd name="connsiteY21" fmla="*/ 75729 h 221789"/>
                <a:gd name="connsiteX22" fmla="*/ 80979 w 140094"/>
                <a:gd name="connsiteY22" fmla="*/ 81890 h 221789"/>
                <a:gd name="connsiteX23" fmla="*/ 102053 w 140094"/>
                <a:gd name="connsiteY23" fmla="*/ 78687 h 221789"/>
                <a:gd name="connsiteX24" fmla="*/ 113361 w 140094"/>
                <a:gd name="connsiteY24" fmla="*/ 106533 h 221789"/>
                <a:gd name="connsiteX25" fmla="*/ 100511 w 140094"/>
                <a:gd name="connsiteY25" fmla="*/ 148920 h 221789"/>
                <a:gd name="connsiteX26" fmla="*/ 58621 w 140094"/>
                <a:gd name="connsiteY26" fmla="*/ 171099 h 221789"/>
                <a:gd name="connsiteX27" fmla="*/ 29323 w 140094"/>
                <a:gd name="connsiteY27" fmla="*/ 139309 h 221789"/>
                <a:gd name="connsiteX28" fmla="*/ 30608 w 140094"/>
                <a:gd name="connsiteY28" fmla="*/ 128466 h 221789"/>
                <a:gd name="connsiteX29" fmla="*/ 47056 w 140094"/>
                <a:gd name="connsiteY29" fmla="*/ 66119 h 221789"/>
                <a:gd name="connsiteX30" fmla="*/ 102053 w 140094"/>
                <a:gd name="connsiteY30" fmla="*/ 5743 h 221789"/>
                <a:gd name="connsiteX31" fmla="*/ 125953 w 140094"/>
                <a:gd name="connsiteY31" fmla="*/ 28168 h 2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0094" h="221789">
                  <a:moveTo>
                    <a:pt x="140345" y="33836"/>
                  </a:moveTo>
                  <a:cubicBezTo>
                    <a:pt x="140345" y="15354"/>
                    <a:pt x="126210" y="75"/>
                    <a:pt x="105394" y="75"/>
                  </a:cubicBezTo>
                  <a:cubicBezTo>
                    <a:pt x="90488" y="75"/>
                    <a:pt x="83292" y="4018"/>
                    <a:pt x="74297" y="10425"/>
                  </a:cubicBezTo>
                  <a:cubicBezTo>
                    <a:pt x="60163" y="20282"/>
                    <a:pt x="46028" y="44186"/>
                    <a:pt x="41145" y="62915"/>
                  </a:cubicBezTo>
                  <a:lnTo>
                    <a:pt x="283" y="219399"/>
                  </a:lnTo>
                  <a:cubicBezTo>
                    <a:pt x="26" y="220385"/>
                    <a:pt x="1311" y="221864"/>
                    <a:pt x="3367" y="221864"/>
                  </a:cubicBezTo>
                  <a:cubicBezTo>
                    <a:pt x="5423" y="221864"/>
                    <a:pt x="6194" y="221371"/>
                    <a:pt x="6451" y="220632"/>
                  </a:cubicBezTo>
                  <a:lnTo>
                    <a:pt x="24441" y="152616"/>
                  </a:lnTo>
                  <a:cubicBezTo>
                    <a:pt x="29323" y="167402"/>
                    <a:pt x="40631" y="176520"/>
                    <a:pt x="59392" y="176520"/>
                  </a:cubicBezTo>
                  <a:cubicBezTo>
                    <a:pt x="78152" y="176520"/>
                    <a:pt x="97427" y="167895"/>
                    <a:pt x="108992" y="157052"/>
                  </a:cubicBezTo>
                  <a:cubicBezTo>
                    <a:pt x="121327" y="145716"/>
                    <a:pt x="129551" y="129945"/>
                    <a:pt x="129551" y="111709"/>
                  </a:cubicBezTo>
                  <a:cubicBezTo>
                    <a:pt x="129551" y="93965"/>
                    <a:pt x="120042" y="81151"/>
                    <a:pt x="110791" y="74990"/>
                  </a:cubicBezTo>
                  <a:cubicBezTo>
                    <a:pt x="125696" y="66858"/>
                    <a:pt x="140345" y="51579"/>
                    <a:pt x="140345" y="33836"/>
                  </a:cubicBezTo>
                  <a:close/>
                  <a:moveTo>
                    <a:pt x="94086" y="74744"/>
                  </a:moveTo>
                  <a:cubicBezTo>
                    <a:pt x="90745" y="75976"/>
                    <a:pt x="87918" y="76469"/>
                    <a:pt x="81750" y="76469"/>
                  </a:cubicBezTo>
                  <a:cubicBezTo>
                    <a:pt x="78152" y="76469"/>
                    <a:pt x="73012" y="76715"/>
                    <a:pt x="70443" y="75483"/>
                  </a:cubicBezTo>
                  <a:cubicBezTo>
                    <a:pt x="70956" y="73019"/>
                    <a:pt x="80208" y="73512"/>
                    <a:pt x="83035" y="73512"/>
                  </a:cubicBezTo>
                  <a:cubicBezTo>
                    <a:pt x="88432" y="73512"/>
                    <a:pt x="90745" y="73512"/>
                    <a:pt x="94086" y="74744"/>
                  </a:cubicBezTo>
                  <a:close/>
                  <a:moveTo>
                    <a:pt x="125953" y="28168"/>
                  </a:moveTo>
                  <a:cubicBezTo>
                    <a:pt x="125953" y="45418"/>
                    <a:pt x="116187" y="63161"/>
                    <a:pt x="102824" y="70801"/>
                  </a:cubicBezTo>
                  <a:cubicBezTo>
                    <a:pt x="95885" y="68336"/>
                    <a:pt x="90745" y="67844"/>
                    <a:pt x="83035" y="67844"/>
                  </a:cubicBezTo>
                  <a:cubicBezTo>
                    <a:pt x="77638" y="67844"/>
                    <a:pt x="63247" y="67597"/>
                    <a:pt x="63247" y="75729"/>
                  </a:cubicBezTo>
                  <a:cubicBezTo>
                    <a:pt x="62990" y="82630"/>
                    <a:pt x="76353" y="81890"/>
                    <a:pt x="80979" y="81890"/>
                  </a:cubicBezTo>
                  <a:cubicBezTo>
                    <a:pt x="90488" y="81890"/>
                    <a:pt x="94343" y="81644"/>
                    <a:pt x="102053" y="78687"/>
                  </a:cubicBezTo>
                  <a:cubicBezTo>
                    <a:pt x="111819" y="87558"/>
                    <a:pt x="113104" y="95198"/>
                    <a:pt x="113361" y="106533"/>
                  </a:cubicBezTo>
                  <a:cubicBezTo>
                    <a:pt x="113874" y="120827"/>
                    <a:pt x="107707" y="139309"/>
                    <a:pt x="100511" y="148920"/>
                  </a:cubicBezTo>
                  <a:cubicBezTo>
                    <a:pt x="90488" y="162227"/>
                    <a:pt x="73269" y="171099"/>
                    <a:pt x="58621" y="171099"/>
                  </a:cubicBezTo>
                  <a:cubicBezTo>
                    <a:pt x="39089" y="171099"/>
                    <a:pt x="29323" y="156806"/>
                    <a:pt x="29323" y="139309"/>
                  </a:cubicBezTo>
                  <a:cubicBezTo>
                    <a:pt x="29323" y="136845"/>
                    <a:pt x="29323" y="133148"/>
                    <a:pt x="30608" y="128466"/>
                  </a:cubicBezTo>
                  <a:lnTo>
                    <a:pt x="47056" y="66119"/>
                  </a:lnTo>
                  <a:cubicBezTo>
                    <a:pt x="52710" y="44925"/>
                    <a:pt x="71214" y="5743"/>
                    <a:pt x="102053" y="5743"/>
                  </a:cubicBezTo>
                  <a:cubicBezTo>
                    <a:pt x="116958" y="5743"/>
                    <a:pt x="125953" y="13382"/>
                    <a:pt x="125953" y="28168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F22FD88-2E4B-5065-F002-308A7CCB1A6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130178" y="3620102"/>
              <a:ext cx="79513" cy="114541"/>
            </a:xfrm>
            <a:custGeom>
              <a:avLst/>
              <a:gdLst>
                <a:gd name="connsiteX0" fmla="*/ 79771 w 79513"/>
                <a:gd name="connsiteY0" fmla="*/ 83217 h 114541"/>
                <a:gd name="connsiteX1" fmla="*/ 73654 w 79513"/>
                <a:gd name="connsiteY1" fmla="*/ 83217 h 114541"/>
                <a:gd name="connsiteX2" fmla="*/ 68977 w 79513"/>
                <a:gd name="connsiteY2" fmla="*/ 98915 h 114541"/>
                <a:gd name="connsiteX3" fmla="*/ 51167 w 79513"/>
                <a:gd name="connsiteY3" fmla="*/ 99950 h 114541"/>
                <a:gd name="connsiteX4" fmla="*/ 18066 w 79513"/>
                <a:gd name="connsiteY4" fmla="*/ 99950 h 114541"/>
                <a:gd name="connsiteX5" fmla="*/ 54046 w 79513"/>
                <a:gd name="connsiteY5" fmla="*/ 70969 h 114541"/>
                <a:gd name="connsiteX6" fmla="*/ 79771 w 79513"/>
                <a:gd name="connsiteY6" fmla="*/ 33709 h 114541"/>
                <a:gd name="connsiteX7" fmla="*/ 37675 w 79513"/>
                <a:gd name="connsiteY7" fmla="*/ 71 h 114541"/>
                <a:gd name="connsiteX8" fmla="*/ 257 w 79513"/>
                <a:gd name="connsiteY8" fmla="*/ 30949 h 114541"/>
                <a:gd name="connsiteX9" fmla="*/ 9791 w 79513"/>
                <a:gd name="connsiteY9" fmla="*/ 40609 h 114541"/>
                <a:gd name="connsiteX10" fmla="*/ 19326 w 79513"/>
                <a:gd name="connsiteY10" fmla="*/ 31466 h 114541"/>
                <a:gd name="connsiteX11" fmla="*/ 8712 w 79513"/>
                <a:gd name="connsiteY11" fmla="*/ 22323 h 114541"/>
                <a:gd name="connsiteX12" fmla="*/ 34977 w 79513"/>
                <a:gd name="connsiteY12" fmla="*/ 6281 h 114541"/>
                <a:gd name="connsiteX13" fmla="*/ 62321 w 79513"/>
                <a:gd name="connsiteY13" fmla="*/ 33709 h 114541"/>
                <a:gd name="connsiteX14" fmla="*/ 45411 w 79513"/>
                <a:gd name="connsiteY14" fmla="*/ 66829 h 114541"/>
                <a:gd name="connsiteX15" fmla="*/ 2056 w 79513"/>
                <a:gd name="connsiteY15" fmla="*/ 107885 h 114541"/>
                <a:gd name="connsiteX16" fmla="*/ 257 w 79513"/>
                <a:gd name="connsiteY16" fmla="*/ 114612 h 114541"/>
                <a:gd name="connsiteX17" fmla="*/ 74374 w 79513"/>
                <a:gd name="connsiteY17" fmla="*/ 114612 h 114541"/>
                <a:gd name="connsiteX18" fmla="*/ 79771 w 79513"/>
                <a:gd name="connsiteY18" fmla="*/ 83217 h 11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513" h="114541">
                  <a:moveTo>
                    <a:pt x="79771" y="83217"/>
                  </a:moveTo>
                  <a:lnTo>
                    <a:pt x="73654" y="83217"/>
                  </a:lnTo>
                  <a:cubicBezTo>
                    <a:pt x="73115" y="87012"/>
                    <a:pt x="71316" y="97190"/>
                    <a:pt x="68977" y="98915"/>
                  </a:cubicBezTo>
                  <a:cubicBezTo>
                    <a:pt x="67538" y="99950"/>
                    <a:pt x="53686" y="99950"/>
                    <a:pt x="51167" y="99950"/>
                  </a:cubicBezTo>
                  <a:lnTo>
                    <a:pt x="18066" y="99950"/>
                  </a:lnTo>
                  <a:cubicBezTo>
                    <a:pt x="36955" y="83907"/>
                    <a:pt x="43252" y="79077"/>
                    <a:pt x="54046" y="70969"/>
                  </a:cubicBezTo>
                  <a:cubicBezTo>
                    <a:pt x="67358" y="60791"/>
                    <a:pt x="79771" y="50096"/>
                    <a:pt x="79771" y="33709"/>
                  </a:cubicBezTo>
                  <a:cubicBezTo>
                    <a:pt x="79771" y="12836"/>
                    <a:pt x="60702" y="71"/>
                    <a:pt x="37675" y="71"/>
                  </a:cubicBezTo>
                  <a:cubicBezTo>
                    <a:pt x="15368" y="71"/>
                    <a:pt x="257" y="15078"/>
                    <a:pt x="257" y="30949"/>
                  </a:cubicBezTo>
                  <a:cubicBezTo>
                    <a:pt x="257" y="39746"/>
                    <a:pt x="7992" y="40609"/>
                    <a:pt x="9791" y="40609"/>
                  </a:cubicBezTo>
                  <a:cubicBezTo>
                    <a:pt x="14109" y="40609"/>
                    <a:pt x="19326" y="37676"/>
                    <a:pt x="19326" y="31466"/>
                  </a:cubicBezTo>
                  <a:cubicBezTo>
                    <a:pt x="19326" y="28361"/>
                    <a:pt x="18066" y="22323"/>
                    <a:pt x="8712" y="22323"/>
                  </a:cubicBezTo>
                  <a:cubicBezTo>
                    <a:pt x="14289" y="10076"/>
                    <a:pt x="26522" y="6281"/>
                    <a:pt x="34977" y="6281"/>
                  </a:cubicBezTo>
                  <a:cubicBezTo>
                    <a:pt x="52966" y="6281"/>
                    <a:pt x="62321" y="19736"/>
                    <a:pt x="62321" y="33709"/>
                  </a:cubicBezTo>
                  <a:cubicBezTo>
                    <a:pt x="62321" y="48716"/>
                    <a:pt x="51167" y="60619"/>
                    <a:pt x="45411" y="66829"/>
                  </a:cubicBezTo>
                  <a:lnTo>
                    <a:pt x="2056" y="107885"/>
                  </a:lnTo>
                  <a:cubicBezTo>
                    <a:pt x="257" y="109437"/>
                    <a:pt x="257" y="109782"/>
                    <a:pt x="257" y="114612"/>
                  </a:cubicBezTo>
                  <a:lnTo>
                    <a:pt x="74374" y="114612"/>
                  </a:lnTo>
                  <a:lnTo>
                    <a:pt x="79771" y="83217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4EC037C-7CCC-2DE0-792B-D44F0C1D3E95}"/>
              </a:ext>
            </a:extLst>
          </p:cNvPr>
          <p:cNvSpPr/>
          <p:nvPr/>
        </p:nvSpPr>
        <p:spPr>
          <a:xfrm>
            <a:off x="1696805" y="4180183"/>
            <a:ext cx="1525900" cy="381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7B9FA0-234D-A601-D0F1-C120FC554858}"/>
              </a:ext>
            </a:extLst>
          </p:cNvPr>
          <p:cNvCxnSpPr>
            <a:cxnSpLocks/>
          </p:cNvCxnSpPr>
          <p:nvPr/>
        </p:nvCxnSpPr>
        <p:spPr>
          <a:xfrm flipV="1">
            <a:off x="3514816" y="3374873"/>
            <a:ext cx="1409984" cy="590164"/>
          </a:xfrm>
          <a:prstGeom prst="line">
            <a:avLst/>
          </a:prstGeom>
          <a:ln w="38100"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990A9B-F4F4-3102-F7FD-A1E26D35C219}"/>
              </a:ext>
            </a:extLst>
          </p:cNvPr>
          <p:cNvCxnSpPr>
            <a:cxnSpLocks/>
          </p:cNvCxnSpPr>
          <p:nvPr/>
        </p:nvCxnSpPr>
        <p:spPr>
          <a:xfrm flipV="1">
            <a:off x="1210865" y="3546372"/>
            <a:ext cx="408005" cy="198612"/>
          </a:xfrm>
          <a:prstGeom prst="line">
            <a:avLst/>
          </a:prstGeom>
          <a:ln w="38100">
            <a:solidFill>
              <a:schemeClr val="accent1">
                <a:alpha val="4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B807DAE3-9294-4396-8981-B6C7EC5E81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54187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6A7EC9A-08DF-48F9-829D-387890CE68D9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/>
              <p:nvPr/>
            </p:nvSpPr>
            <p:spPr>
              <a:xfrm>
                <a:off x="-517422" y="3500930"/>
                <a:ext cx="4074222" cy="4217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CH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𝑚𝑐</m:t>
                          </m:r>
                        </m:den>
                      </m:f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de-CH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1097B7-AC5C-4DFD-54E9-BB085808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7422" y="3500930"/>
                <a:ext cx="4074222" cy="421782"/>
              </a:xfrm>
              <a:prstGeom prst="rect">
                <a:avLst/>
              </a:prstGeom>
              <a:blipFill>
                <a:blip r:embed="rId18"/>
                <a:stretch>
                  <a:fillRect t="-10145" b="-1594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Brace 13">
            <a:extLst>
              <a:ext uri="{FF2B5EF4-FFF2-40B4-BE49-F238E27FC236}">
                <a16:creationId xmlns:a16="http://schemas.microsoft.com/office/drawing/2014/main" id="{4BFEF64B-2197-2AFD-888D-823EAFA5BE5A}"/>
              </a:ext>
            </a:extLst>
          </p:cNvPr>
          <p:cNvSpPr/>
          <p:nvPr/>
        </p:nvSpPr>
        <p:spPr>
          <a:xfrm rot="16200000">
            <a:off x="1855509" y="2903489"/>
            <a:ext cx="203110" cy="1111478"/>
          </a:xfrm>
          <a:prstGeom prst="rightBrace">
            <a:avLst>
              <a:gd name="adj1" fmla="val 8333"/>
              <a:gd name="adj2" fmla="val 50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2538557-02E5-57C5-0737-C21A533F08BD}"/>
              </a:ext>
            </a:extLst>
          </p:cNvPr>
          <p:cNvSpPr txBox="1">
            <a:spLocks/>
          </p:cNvSpPr>
          <p:nvPr/>
        </p:nvSpPr>
        <p:spPr>
          <a:xfrm>
            <a:off x="1272799" y="3107961"/>
            <a:ext cx="1527039" cy="2787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>
                <a:latin typeface="Humanst521 BT" panose="020B0602020204020204" pitchFamily="34" charset="0"/>
              </a:rPr>
              <a:t>EDM contribution</a:t>
            </a:r>
          </a:p>
        </p:txBody>
      </p:sp>
      <p:pic>
        <p:nvPicPr>
          <p:cNvPr id="12" name="Google Shape;444;p44">
            <a:extLst>
              <a:ext uri="{FF2B5EF4-FFF2-40B4-BE49-F238E27FC236}">
                <a16:creationId xmlns:a16="http://schemas.microsoft.com/office/drawing/2014/main" id="{E5191BF4-1832-BE44-B977-1F22813C0ECB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92328" y="4163386"/>
            <a:ext cx="953711" cy="381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909ABAF-7EDF-324B-ADC6-77C8D58E18C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56040" y="4244779"/>
            <a:ext cx="1389404" cy="269274"/>
            <a:chOff x="9820287" y="3620102"/>
            <a:chExt cx="1389404" cy="269274"/>
          </a:xfrm>
          <a:solidFill>
            <a:srgbClr val="000000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D3436D9-916C-AB66-A2D3-1D3BB7A528E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820287" y="3668819"/>
              <a:ext cx="186520" cy="167573"/>
            </a:xfrm>
            <a:custGeom>
              <a:avLst/>
              <a:gdLst>
                <a:gd name="connsiteX0" fmla="*/ 172392 w 186520"/>
                <a:gd name="connsiteY0" fmla="*/ 110230 h 167573"/>
                <a:gd name="connsiteX1" fmla="*/ 173677 w 186520"/>
                <a:gd name="connsiteY1" fmla="*/ 106780 h 167573"/>
                <a:gd name="connsiteX2" fmla="*/ 170593 w 186520"/>
                <a:gd name="connsiteY2" fmla="*/ 104069 h 167573"/>
                <a:gd name="connsiteX3" fmla="*/ 167252 w 186520"/>
                <a:gd name="connsiteY3" fmla="*/ 107026 h 167573"/>
                <a:gd name="connsiteX4" fmla="*/ 97093 w 186520"/>
                <a:gd name="connsiteY4" fmla="*/ 160009 h 167573"/>
                <a:gd name="connsiteX5" fmla="*/ 59572 w 186520"/>
                <a:gd name="connsiteY5" fmla="*/ 160009 h 167573"/>
                <a:gd name="connsiteX6" fmla="*/ 53918 w 186520"/>
                <a:gd name="connsiteY6" fmla="*/ 159763 h 167573"/>
                <a:gd name="connsiteX7" fmla="*/ 50577 w 186520"/>
                <a:gd name="connsiteY7" fmla="*/ 157298 h 167573"/>
                <a:gd name="connsiteX8" fmla="*/ 51862 w 186520"/>
                <a:gd name="connsiteY8" fmla="*/ 151631 h 167573"/>
                <a:gd name="connsiteX9" fmla="*/ 69337 w 186520"/>
                <a:gd name="connsiteY9" fmla="*/ 84355 h 167573"/>
                <a:gd name="connsiteX10" fmla="*/ 94780 w 186520"/>
                <a:gd name="connsiteY10" fmla="*/ 84355 h 167573"/>
                <a:gd name="connsiteX11" fmla="*/ 116624 w 186520"/>
                <a:gd name="connsiteY11" fmla="*/ 95690 h 167573"/>
                <a:gd name="connsiteX12" fmla="*/ 114825 w 186520"/>
                <a:gd name="connsiteY12" fmla="*/ 107766 h 167573"/>
                <a:gd name="connsiteX13" fmla="*/ 114054 w 186520"/>
                <a:gd name="connsiteY13" fmla="*/ 110476 h 167573"/>
                <a:gd name="connsiteX14" fmla="*/ 117395 w 186520"/>
                <a:gd name="connsiteY14" fmla="*/ 113187 h 167573"/>
                <a:gd name="connsiteX15" fmla="*/ 121250 w 186520"/>
                <a:gd name="connsiteY15" fmla="*/ 108258 h 167573"/>
                <a:gd name="connsiteX16" fmla="*/ 135899 w 186520"/>
                <a:gd name="connsiteY16" fmla="*/ 50593 h 167573"/>
                <a:gd name="connsiteX17" fmla="*/ 132815 w 186520"/>
                <a:gd name="connsiteY17" fmla="*/ 47883 h 167573"/>
                <a:gd name="connsiteX18" fmla="*/ 129217 w 186520"/>
                <a:gd name="connsiteY18" fmla="*/ 52318 h 167573"/>
                <a:gd name="connsiteX19" fmla="*/ 95551 w 186520"/>
                <a:gd name="connsiteY19" fmla="*/ 76715 h 167573"/>
                <a:gd name="connsiteX20" fmla="*/ 71393 w 186520"/>
                <a:gd name="connsiteY20" fmla="*/ 76715 h 167573"/>
                <a:gd name="connsiteX21" fmla="*/ 86813 w 186520"/>
                <a:gd name="connsiteY21" fmla="*/ 17325 h 167573"/>
                <a:gd name="connsiteX22" fmla="*/ 100691 w 186520"/>
                <a:gd name="connsiteY22" fmla="*/ 7714 h 167573"/>
                <a:gd name="connsiteX23" fmla="*/ 136927 w 186520"/>
                <a:gd name="connsiteY23" fmla="*/ 7714 h 167573"/>
                <a:gd name="connsiteX24" fmla="*/ 175990 w 186520"/>
                <a:gd name="connsiteY24" fmla="*/ 35068 h 167573"/>
                <a:gd name="connsiteX25" fmla="*/ 174962 w 186520"/>
                <a:gd name="connsiteY25" fmla="*/ 48129 h 167573"/>
                <a:gd name="connsiteX26" fmla="*/ 174705 w 186520"/>
                <a:gd name="connsiteY26" fmla="*/ 52565 h 167573"/>
                <a:gd name="connsiteX27" fmla="*/ 177789 w 186520"/>
                <a:gd name="connsiteY27" fmla="*/ 55522 h 167573"/>
                <a:gd name="connsiteX28" fmla="*/ 181387 w 186520"/>
                <a:gd name="connsiteY28" fmla="*/ 49361 h 167573"/>
                <a:gd name="connsiteX29" fmla="*/ 186527 w 186520"/>
                <a:gd name="connsiteY29" fmla="*/ 6728 h 167573"/>
                <a:gd name="connsiteX30" fmla="*/ 179588 w 186520"/>
                <a:gd name="connsiteY30" fmla="*/ 75 h 167573"/>
                <a:gd name="connsiteX31" fmla="*/ 49806 w 186520"/>
                <a:gd name="connsiteY31" fmla="*/ 75 h 167573"/>
                <a:gd name="connsiteX32" fmla="*/ 42096 w 186520"/>
                <a:gd name="connsiteY32" fmla="*/ 5003 h 167573"/>
                <a:gd name="connsiteX33" fmla="*/ 49292 w 186520"/>
                <a:gd name="connsiteY33" fmla="*/ 7714 h 167573"/>
                <a:gd name="connsiteX34" fmla="*/ 65996 w 186520"/>
                <a:gd name="connsiteY34" fmla="*/ 12150 h 167573"/>
                <a:gd name="connsiteX35" fmla="*/ 64712 w 186520"/>
                <a:gd name="connsiteY35" fmla="*/ 18064 h 167573"/>
                <a:gd name="connsiteX36" fmla="*/ 30788 w 186520"/>
                <a:gd name="connsiteY36" fmla="*/ 148427 h 167573"/>
                <a:gd name="connsiteX37" fmla="*/ 7402 w 186520"/>
                <a:gd name="connsiteY37" fmla="*/ 160009 h 167573"/>
                <a:gd name="connsiteX38" fmla="*/ 206 w 186520"/>
                <a:gd name="connsiteY38" fmla="*/ 164691 h 167573"/>
                <a:gd name="connsiteX39" fmla="*/ 7402 w 186520"/>
                <a:gd name="connsiteY39" fmla="*/ 167649 h 167573"/>
                <a:gd name="connsiteX40" fmla="*/ 140782 w 186520"/>
                <a:gd name="connsiteY40" fmla="*/ 167649 h 167573"/>
                <a:gd name="connsiteX41" fmla="*/ 148749 w 186520"/>
                <a:gd name="connsiteY41" fmla="*/ 163459 h 167573"/>
                <a:gd name="connsiteX42" fmla="*/ 172392 w 186520"/>
                <a:gd name="connsiteY42" fmla="*/ 110230 h 16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6520" h="167573">
                  <a:moveTo>
                    <a:pt x="172392" y="110230"/>
                  </a:moveTo>
                  <a:cubicBezTo>
                    <a:pt x="172906" y="108998"/>
                    <a:pt x="173677" y="107273"/>
                    <a:pt x="173677" y="106780"/>
                  </a:cubicBezTo>
                  <a:cubicBezTo>
                    <a:pt x="173677" y="106533"/>
                    <a:pt x="173677" y="104069"/>
                    <a:pt x="170593" y="104069"/>
                  </a:cubicBezTo>
                  <a:cubicBezTo>
                    <a:pt x="168280" y="104069"/>
                    <a:pt x="167766" y="105548"/>
                    <a:pt x="167252" y="107026"/>
                  </a:cubicBezTo>
                  <a:cubicBezTo>
                    <a:pt x="150547" y="143498"/>
                    <a:pt x="141039" y="160009"/>
                    <a:pt x="97093" y="160009"/>
                  </a:cubicBezTo>
                  <a:lnTo>
                    <a:pt x="59572" y="160009"/>
                  </a:lnTo>
                  <a:cubicBezTo>
                    <a:pt x="55974" y="160009"/>
                    <a:pt x="55460" y="160009"/>
                    <a:pt x="53918" y="159763"/>
                  </a:cubicBezTo>
                  <a:cubicBezTo>
                    <a:pt x="51348" y="159516"/>
                    <a:pt x="50577" y="159270"/>
                    <a:pt x="50577" y="157298"/>
                  </a:cubicBezTo>
                  <a:cubicBezTo>
                    <a:pt x="50577" y="156559"/>
                    <a:pt x="50577" y="156066"/>
                    <a:pt x="51862" y="151631"/>
                  </a:cubicBezTo>
                  <a:lnTo>
                    <a:pt x="69337" y="84355"/>
                  </a:lnTo>
                  <a:lnTo>
                    <a:pt x="94780" y="84355"/>
                  </a:lnTo>
                  <a:cubicBezTo>
                    <a:pt x="116624" y="84355"/>
                    <a:pt x="116624" y="89530"/>
                    <a:pt x="116624" y="95690"/>
                  </a:cubicBezTo>
                  <a:cubicBezTo>
                    <a:pt x="116624" y="97415"/>
                    <a:pt x="116624" y="100373"/>
                    <a:pt x="114825" y="107766"/>
                  </a:cubicBezTo>
                  <a:cubicBezTo>
                    <a:pt x="114311" y="108998"/>
                    <a:pt x="114054" y="109737"/>
                    <a:pt x="114054" y="110476"/>
                  </a:cubicBezTo>
                  <a:cubicBezTo>
                    <a:pt x="114054" y="111709"/>
                    <a:pt x="115082" y="113187"/>
                    <a:pt x="117395" y="113187"/>
                  </a:cubicBezTo>
                  <a:cubicBezTo>
                    <a:pt x="119451" y="113187"/>
                    <a:pt x="120222" y="111955"/>
                    <a:pt x="121250" y="108258"/>
                  </a:cubicBezTo>
                  <a:lnTo>
                    <a:pt x="135899" y="50593"/>
                  </a:lnTo>
                  <a:cubicBezTo>
                    <a:pt x="135899" y="49115"/>
                    <a:pt x="134614" y="47883"/>
                    <a:pt x="132815" y="47883"/>
                  </a:cubicBezTo>
                  <a:cubicBezTo>
                    <a:pt x="130502" y="47883"/>
                    <a:pt x="129988" y="49361"/>
                    <a:pt x="129217" y="52318"/>
                  </a:cubicBezTo>
                  <a:cubicBezTo>
                    <a:pt x="123820" y="71047"/>
                    <a:pt x="119194" y="76715"/>
                    <a:pt x="95551" y="76715"/>
                  </a:cubicBezTo>
                  <a:lnTo>
                    <a:pt x="71393" y="76715"/>
                  </a:lnTo>
                  <a:lnTo>
                    <a:pt x="86813" y="17325"/>
                  </a:lnTo>
                  <a:cubicBezTo>
                    <a:pt x="89126" y="8700"/>
                    <a:pt x="89383" y="7714"/>
                    <a:pt x="100691" y="7714"/>
                  </a:cubicBezTo>
                  <a:lnTo>
                    <a:pt x="136927" y="7714"/>
                  </a:lnTo>
                  <a:cubicBezTo>
                    <a:pt x="168280" y="7714"/>
                    <a:pt x="175990" y="14861"/>
                    <a:pt x="175990" y="35068"/>
                  </a:cubicBezTo>
                  <a:cubicBezTo>
                    <a:pt x="175990" y="40982"/>
                    <a:pt x="175990" y="41475"/>
                    <a:pt x="174962" y="48129"/>
                  </a:cubicBezTo>
                  <a:cubicBezTo>
                    <a:pt x="174962" y="49608"/>
                    <a:pt x="174705" y="51333"/>
                    <a:pt x="174705" y="52565"/>
                  </a:cubicBezTo>
                  <a:cubicBezTo>
                    <a:pt x="174705" y="53797"/>
                    <a:pt x="175476" y="55522"/>
                    <a:pt x="177789" y="55522"/>
                  </a:cubicBezTo>
                  <a:cubicBezTo>
                    <a:pt x="180616" y="55522"/>
                    <a:pt x="180873" y="54043"/>
                    <a:pt x="181387" y="49361"/>
                  </a:cubicBezTo>
                  <a:lnTo>
                    <a:pt x="186527" y="6728"/>
                  </a:lnTo>
                  <a:cubicBezTo>
                    <a:pt x="187298" y="75"/>
                    <a:pt x="186013" y="75"/>
                    <a:pt x="179588" y="75"/>
                  </a:cubicBezTo>
                  <a:lnTo>
                    <a:pt x="49806" y="75"/>
                  </a:lnTo>
                  <a:cubicBezTo>
                    <a:pt x="44666" y="75"/>
                    <a:pt x="42096" y="75"/>
                    <a:pt x="42096" y="5003"/>
                  </a:cubicBezTo>
                  <a:cubicBezTo>
                    <a:pt x="42096" y="7714"/>
                    <a:pt x="44409" y="7714"/>
                    <a:pt x="49292" y="7714"/>
                  </a:cubicBezTo>
                  <a:cubicBezTo>
                    <a:pt x="58801" y="7714"/>
                    <a:pt x="65996" y="7714"/>
                    <a:pt x="65996" y="12150"/>
                  </a:cubicBezTo>
                  <a:cubicBezTo>
                    <a:pt x="65996" y="13136"/>
                    <a:pt x="65996" y="13628"/>
                    <a:pt x="64712" y="18064"/>
                  </a:cubicBezTo>
                  <a:lnTo>
                    <a:pt x="30788" y="148427"/>
                  </a:lnTo>
                  <a:cubicBezTo>
                    <a:pt x="28218" y="158038"/>
                    <a:pt x="27704" y="160009"/>
                    <a:pt x="7402" y="160009"/>
                  </a:cubicBezTo>
                  <a:cubicBezTo>
                    <a:pt x="3033" y="160009"/>
                    <a:pt x="206" y="160009"/>
                    <a:pt x="206" y="164691"/>
                  </a:cubicBezTo>
                  <a:cubicBezTo>
                    <a:pt x="206" y="167649"/>
                    <a:pt x="2519" y="167649"/>
                    <a:pt x="7402" y="167649"/>
                  </a:cubicBezTo>
                  <a:lnTo>
                    <a:pt x="140782" y="167649"/>
                  </a:lnTo>
                  <a:cubicBezTo>
                    <a:pt x="146693" y="167649"/>
                    <a:pt x="146950" y="167402"/>
                    <a:pt x="148749" y="163459"/>
                  </a:cubicBezTo>
                  <a:lnTo>
                    <a:pt x="172392" y="110230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BBBF701-E55E-D3F6-AF43-AA1E524FF16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100566" y="3717367"/>
              <a:ext cx="171414" cy="105226"/>
            </a:xfrm>
            <a:custGeom>
              <a:avLst/>
              <a:gdLst>
                <a:gd name="connsiteX0" fmla="*/ 171632 w 171414"/>
                <a:gd name="connsiteY0" fmla="*/ 7714 h 105226"/>
                <a:gd name="connsiteX1" fmla="*/ 168034 w 171414"/>
                <a:gd name="connsiteY1" fmla="*/ 321 h 105226"/>
                <a:gd name="connsiteX2" fmla="*/ 164436 w 171414"/>
                <a:gd name="connsiteY2" fmla="*/ 6975 h 105226"/>
                <a:gd name="connsiteX3" fmla="*/ 128714 w 171414"/>
                <a:gd name="connsiteY3" fmla="*/ 34082 h 105226"/>
                <a:gd name="connsiteX4" fmla="*/ 87595 w 171414"/>
                <a:gd name="connsiteY4" fmla="*/ 17818 h 105226"/>
                <a:gd name="connsiteX5" fmla="*/ 43135 w 171414"/>
                <a:gd name="connsiteY5" fmla="*/ 75 h 105226"/>
                <a:gd name="connsiteX6" fmla="*/ 217 w 171414"/>
                <a:gd name="connsiteY6" fmla="*/ 40243 h 105226"/>
                <a:gd name="connsiteX7" fmla="*/ 3815 w 171414"/>
                <a:gd name="connsiteY7" fmla="*/ 47636 h 105226"/>
                <a:gd name="connsiteX8" fmla="*/ 7413 w 171414"/>
                <a:gd name="connsiteY8" fmla="*/ 41968 h 105226"/>
                <a:gd name="connsiteX9" fmla="*/ 43135 w 171414"/>
                <a:gd name="connsiteY9" fmla="*/ 13875 h 105226"/>
                <a:gd name="connsiteX10" fmla="*/ 84254 w 171414"/>
                <a:gd name="connsiteY10" fmla="*/ 30139 h 105226"/>
                <a:gd name="connsiteX11" fmla="*/ 128714 w 171414"/>
                <a:gd name="connsiteY11" fmla="*/ 47883 h 105226"/>
                <a:gd name="connsiteX12" fmla="*/ 171632 w 171414"/>
                <a:gd name="connsiteY12" fmla="*/ 7714 h 105226"/>
                <a:gd name="connsiteX13" fmla="*/ 171632 w 171414"/>
                <a:gd name="connsiteY13" fmla="*/ 65379 h 105226"/>
                <a:gd name="connsiteX14" fmla="*/ 168034 w 171414"/>
                <a:gd name="connsiteY14" fmla="*/ 57740 h 105226"/>
                <a:gd name="connsiteX15" fmla="*/ 164436 w 171414"/>
                <a:gd name="connsiteY15" fmla="*/ 64394 h 105226"/>
                <a:gd name="connsiteX16" fmla="*/ 128714 w 171414"/>
                <a:gd name="connsiteY16" fmla="*/ 91501 h 105226"/>
                <a:gd name="connsiteX17" fmla="*/ 87595 w 171414"/>
                <a:gd name="connsiteY17" fmla="*/ 75237 h 105226"/>
                <a:gd name="connsiteX18" fmla="*/ 43135 w 171414"/>
                <a:gd name="connsiteY18" fmla="*/ 57493 h 105226"/>
                <a:gd name="connsiteX19" fmla="*/ 217 w 171414"/>
                <a:gd name="connsiteY19" fmla="*/ 97662 h 105226"/>
                <a:gd name="connsiteX20" fmla="*/ 3815 w 171414"/>
                <a:gd name="connsiteY20" fmla="*/ 105055 h 105226"/>
                <a:gd name="connsiteX21" fmla="*/ 7413 w 171414"/>
                <a:gd name="connsiteY21" fmla="*/ 99387 h 105226"/>
                <a:gd name="connsiteX22" fmla="*/ 43135 w 171414"/>
                <a:gd name="connsiteY22" fmla="*/ 71294 h 105226"/>
                <a:gd name="connsiteX23" fmla="*/ 84254 w 171414"/>
                <a:gd name="connsiteY23" fmla="*/ 87558 h 105226"/>
                <a:gd name="connsiteX24" fmla="*/ 128714 w 171414"/>
                <a:gd name="connsiteY24" fmla="*/ 105301 h 105226"/>
                <a:gd name="connsiteX25" fmla="*/ 171632 w 171414"/>
                <a:gd name="connsiteY25" fmla="*/ 65379 h 105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1414" h="105226">
                  <a:moveTo>
                    <a:pt x="171632" y="7714"/>
                  </a:moveTo>
                  <a:cubicBezTo>
                    <a:pt x="171632" y="2539"/>
                    <a:pt x="169833" y="321"/>
                    <a:pt x="168034" y="321"/>
                  </a:cubicBezTo>
                  <a:cubicBezTo>
                    <a:pt x="167006" y="321"/>
                    <a:pt x="164693" y="1307"/>
                    <a:pt x="164436" y="6975"/>
                  </a:cubicBezTo>
                  <a:cubicBezTo>
                    <a:pt x="163408" y="23979"/>
                    <a:pt x="145418" y="34082"/>
                    <a:pt x="128714" y="34082"/>
                  </a:cubicBezTo>
                  <a:cubicBezTo>
                    <a:pt x="113808" y="34082"/>
                    <a:pt x="100958" y="26443"/>
                    <a:pt x="87595" y="17818"/>
                  </a:cubicBezTo>
                  <a:cubicBezTo>
                    <a:pt x="73717" y="8946"/>
                    <a:pt x="59839" y="75"/>
                    <a:pt x="43135" y="75"/>
                  </a:cubicBezTo>
                  <a:cubicBezTo>
                    <a:pt x="19234" y="75"/>
                    <a:pt x="217" y="17571"/>
                    <a:pt x="217" y="40243"/>
                  </a:cubicBezTo>
                  <a:cubicBezTo>
                    <a:pt x="217" y="45665"/>
                    <a:pt x="2273" y="47636"/>
                    <a:pt x="3815" y="47636"/>
                  </a:cubicBezTo>
                  <a:cubicBezTo>
                    <a:pt x="6385" y="47636"/>
                    <a:pt x="7413" y="42954"/>
                    <a:pt x="7413" y="41968"/>
                  </a:cubicBezTo>
                  <a:cubicBezTo>
                    <a:pt x="8698" y="21268"/>
                    <a:pt x="29771" y="13875"/>
                    <a:pt x="43135" y="13875"/>
                  </a:cubicBezTo>
                  <a:cubicBezTo>
                    <a:pt x="58040" y="13875"/>
                    <a:pt x="70890" y="21514"/>
                    <a:pt x="84254" y="30139"/>
                  </a:cubicBezTo>
                  <a:cubicBezTo>
                    <a:pt x="98131" y="39011"/>
                    <a:pt x="112009" y="47883"/>
                    <a:pt x="128714" y="47883"/>
                  </a:cubicBezTo>
                  <a:cubicBezTo>
                    <a:pt x="152614" y="47883"/>
                    <a:pt x="171632" y="30386"/>
                    <a:pt x="171632" y="7714"/>
                  </a:cubicBezTo>
                  <a:close/>
                  <a:moveTo>
                    <a:pt x="171632" y="65379"/>
                  </a:moveTo>
                  <a:cubicBezTo>
                    <a:pt x="171632" y="58233"/>
                    <a:pt x="168548" y="57740"/>
                    <a:pt x="168034" y="57740"/>
                  </a:cubicBezTo>
                  <a:cubicBezTo>
                    <a:pt x="167006" y="57740"/>
                    <a:pt x="164693" y="58972"/>
                    <a:pt x="164436" y="64394"/>
                  </a:cubicBezTo>
                  <a:cubicBezTo>
                    <a:pt x="163408" y="81397"/>
                    <a:pt x="145418" y="91501"/>
                    <a:pt x="128714" y="91501"/>
                  </a:cubicBezTo>
                  <a:cubicBezTo>
                    <a:pt x="113808" y="91501"/>
                    <a:pt x="100958" y="83862"/>
                    <a:pt x="87595" y="75237"/>
                  </a:cubicBezTo>
                  <a:cubicBezTo>
                    <a:pt x="73717" y="66365"/>
                    <a:pt x="59839" y="57493"/>
                    <a:pt x="43135" y="57493"/>
                  </a:cubicBezTo>
                  <a:cubicBezTo>
                    <a:pt x="19234" y="57493"/>
                    <a:pt x="217" y="74990"/>
                    <a:pt x="217" y="97662"/>
                  </a:cubicBezTo>
                  <a:cubicBezTo>
                    <a:pt x="217" y="103083"/>
                    <a:pt x="2273" y="105055"/>
                    <a:pt x="3815" y="105055"/>
                  </a:cubicBezTo>
                  <a:cubicBezTo>
                    <a:pt x="6385" y="105055"/>
                    <a:pt x="7413" y="100373"/>
                    <a:pt x="7413" y="99387"/>
                  </a:cubicBezTo>
                  <a:cubicBezTo>
                    <a:pt x="8698" y="78687"/>
                    <a:pt x="29771" y="71294"/>
                    <a:pt x="43135" y="71294"/>
                  </a:cubicBezTo>
                  <a:cubicBezTo>
                    <a:pt x="58040" y="71294"/>
                    <a:pt x="70890" y="78933"/>
                    <a:pt x="84254" y="87558"/>
                  </a:cubicBezTo>
                  <a:cubicBezTo>
                    <a:pt x="98131" y="96430"/>
                    <a:pt x="112009" y="105301"/>
                    <a:pt x="128714" y="105301"/>
                  </a:cubicBezTo>
                  <a:cubicBezTo>
                    <a:pt x="153128" y="105301"/>
                    <a:pt x="171632" y="87065"/>
                    <a:pt x="171632" y="65379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7E30A32-D4A6-1C32-B33C-2B309ED5408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367981" y="3727470"/>
              <a:ext cx="117703" cy="111633"/>
            </a:xfrm>
            <a:custGeom>
              <a:avLst/>
              <a:gdLst>
                <a:gd name="connsiteX0" fmla="*/ 85806 w 117703"/>
                <a:gd name="connsiteY0" fmla="*/ 15846 h 111633"/>
                <a:gd name="connsiteX1" fmla="*/ 62163 w 117703"/>
                <a:gd name="connsiteY1" fmla="*/ 75 h 111633"/>
                <a:gd name="connsiteX2" fmla="*/ 227 w 117703"/>
                <a:gd name="connsiteY2" fmla="*/ 72279 h 111633"/>
                <a:gd name="connsiteX3" fmla="*/ 34407 w 117703"/>
                <a:gd name="connsiteY3" fmla="*/ 111709 h 111633"/>
                <a:gd name="connsiteX4" fmla="*/ 67817 w 117703"/>
                <a:gd name="connsiteY4" fmla="*/ 93226 h 111633"/>
                <a:gd name="connsiteX5" fmla="*/ 91203 w 117703"/>
                <a:gd name="connsiteY5" fmla="*/ 111709 h 111633"/>
                <a:gd name="connsiteX6" fmla="*/ 110221 w 117703"/>
                <a:gd name="connsiteY6" fmla="*/ 98155 h 111633"/>
                <a:gd name="connsiteX7" fmla="*/ 117930 w 117703"/>
                <a:gd name="connsiteY7" fmla="*/ 73758 h 111633"/>
                <a:gd name="connsiteX8" fmla="*/ 114847 w 117703"/>
                <a:gd name="connsiteY8" fmla="*/ 71294 h 111633"/>
                <a:gd name="connsiteX9" fmla="*/ 111249 w 117703"/>
                <a:gd name="connsiteY9" fmla="*/ 75729 h 111633"/>
                <a:gd name="connsiteX10" fmla="*/ 91717 w 117703"/>
                <a:gd name="connsiteY10" fmla="*/ 106287 h 111633"/>
                <a:gd name="connsiteX11" fmla="*/ 84007 w 117703"/>
                <a:gd name="connsiteY11" fmla="*/ 94951 h 111633"/>
                <a:gd name="connsiteX12" fmla="*/ 87348 w 117703"/>
                <a:gd name="connsiteY12" fmla="*/ 76715 h 111633"/>
                <a:gd name="connsiteX13" fmla="*/ 93002 w 117703"/>
                <a:gd name="connsiteY13" fmla="*/ 54536 h 111633"/>
                <a:gd name="connsiteX14" fmla="*/ 102254 w 117703"/>
                <a:gd name="connsiteY14" fmla="*/ 20036 h 111633"/>
                <a:gd name="connsiteX15" fmla="*/ 104053 w 117703"/>
                <a:gd name="connsiteY15" fmla="*/ 11657 h 111633"/>
                <a:gd name="connsiteX16" fmla="*/ 96600 w 117703"/>
                <a:gd name="connsiteY16" fmla="*/ 5003 h 111633"/>
                <a:gd name="connsiteX17" fmla="*/ 85806 w 117703"/>
                <a:gd name="connsiteY17" fmla="*/ 15846 h 111633"/>
                <a:gd name="connsiteX18" fmla="*/ 69102 w 117703"/>
                <a:gd name="connsiteY18" fmla="*/ 79672 h 111633"/>
                <a:gd name="connsiteX19" fmla="*/ 63962 w 117703"/>
                <a:gd name="connsiteY19" fmla="*/ 88790 h 111633"/>
                <a:gd name="connsiteX20" fmla="*/ 34921 w 117703"/>
                <a:gd name="connsiteY20" fmla="*/ 106287 h 111633"/>
                <a:gd name="connsiteX21" fmla="*/ 18474 w 117703"/>
                <a:gd name="connsiteY21" fmla="*/ 83122 h 111633"/>
                <a:gd name="connsiteX22" fmla="*/ 32608 w 117703"/>
                <a:gd name="connsiteY22" fmla="*/ 29154 h 111633"/>
                <a:gd name="connsiteX23" fmla="*/ 62420 w 117703"/>
                <a:gd name="connsiteY23" fmla="*/ 5496 h 111633"/>
                <a:gd name="connsiteX24" fmla="*/ 82722 w 117703"/>
                <a:gd name="connsiteY24" fmla="*/ 27182 h 111633"/>
                <a:gd name="connsiteX25" fmla="*/ 81951 w 117703"/>
                <a:gd name="connsiteY25" fmla="*/ 31372 h 111633"/>
                <a:gd name="connsiteX26" fmla="*/ 69102 w 117703"/>
                <a:gd name="connsiteY26" fmla="*/ 79672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7703" h="111633">
                  <a:moveTo>
                    <a:pt x="85806" y="15846"/>
                  </a:moveTo>
                  <a:cubicBezTo>
                    <a:pt x="81180" y="6728"/>
                    <a:pt x="73728" y="75"/>
                    <a:pt x="62163" y="75"/>
                  </a:cubicBezTo>
                  <a:cubicBezTo>
                    <a:pt x="32094" y="75"/>
                    <a:pt x="227" y="36300"/>
                    <a:pt x="227" y="72279"/>
                  </a:cubicBezTo>
                  <a:cubicBezTo>
                    <a:pt x="227" y="95444"/>
                    <a:pt x="14362" y="111709"/>
                    <a:pt x="34407" y="111709"/>
                  </a:cubicBezTo>
                  <a:cubicBezTo>
                    <a:pt x="39547" y="111709"/>
                    <a:pt x="52397" y="110723"/>
                    <a:pt x="67817" y="93226"/>
                  </a:cubicBezTo>
                  <a:cubicBezTo>
                    <a:pt x="69873" y="103576"/>
                    <a:pt x="78867" y="111709"/>
                    <a:pt x="91203" y="111709"/>
                  </a:cubicBezTo>
                  <a:cubicBezTo>
                    <a:pt x="100198" y="111709"/>
                    <a:pt x="106109" y="106041"/>
                    <a:pt x="110221" y="98155"/>
                  </a:cubicBezTo>
                  <a:cubicBezTo>
                    <a:pt x="114590" y="89283"/>
                    <a:pt x="117930" y="74251"/>
                    <a:pt x="117930" y="73758"/>
                  </a:cubicBezTo>
                  <a:cubicBezTo>
                    <a:pt x="117930" y="71294"/>
                    <a:pt x="115617" y="71294"/>
                    <a:pt x="114847" y="71294"/>
                  </a:cubicBezTo>
                  <a:cubicBezTo>
                    <a:pt x="112277" y="71294"/>
                    <a:pt x="112020" y="72279"/>
                    <a:pt x="111249" y="75729"/>
                  </a:cubicBezTo>
                  <a:cubicBezTo>
                    <a:pt x="106880" y="91748"/>
                    <a:pt x="102254" y="106287"/>
                    <a:pt x="91717" y="106287"/>
                  </a:cubicBezTo>
                  <a:cubicBezTo>
                    <a:pt x="84778" y="106287"/>
                    <a:pt x="84007" y="99880"/>
                    <a:pt x="84007" y="94951"/>
                  </a:cubicBezTo>
                  <a:cubicBezTo>
                    <a:pt x="84007" y="89530"/>
                    <a:pt x="84521" y="87558"/>
                    <a:pt x="87348" y="76715"/>
                  </a:cubicBezTo>
                  <a:cubicBezTo>
                    <a:pt x="90175" y="66365"/>
                    <a:pt x="90689" y="63901"/>
                    <a:pt x="93002" y="54536"/>
                  </a:cubicBezTo>
                  <a:lnTo>
                    <a:pt x="102254" y="20036"/>
                  </a:lnTo>
                  <a:cubicBezTo>
                    <a:pt x="104053" y="13136"/>
                    <a:pt x="104053" y="12643"/>
                    <a:pt x="104053" y="11657"/>
                  </a:cubicBezTo>
                  <a:cubicBezTo>
                    <a:pt x="104053" y="7468"/>
                    <a:pt x="100969" y="5003"/>
                    <a:pt x="96600" y="5003"/>
                  </a:cubicBezTo>
                  <a:cubicBezTo>
                    <a:pt x="90432" y="5003"/>
                    <a:pt x="86577" y="10425"/>
                    <a:pt x="85806" y="15846"/>
                  </a:cubicBezTo>
                  <a:close/>
                  <a:moveTo>
                    <a:pt x="69102" y="79672"/>
                  </a:moveTo>
                  <a:cubicBezTo>
                    <a:pt x="67817" y="84108"/>
                    <a:pt x="67817" y="84601"/>
                    <a:pt x="63962" y="88790"/>
                  </a:cubicBezTo>
                  <a:cubicBezTo>
                    <a:pt x="52654" y="102344"/>
                    <a:pt x="42117" y="106287"/>
                    <a:pt x="34921" y="106287"/>
                  </a:cubicBezTo>
                  <a:cubicBezTo>
                    <a:pt x="22072" y="106287"/>
                    <a:pt x="18474" y="92733"/>
                    <a:pt x="18474" y="83122"/>
                  </a:cubicBezTo>
                  <a:cubicBezTo>
                    <a:pt x="18474" y="70801"/>
                    <a:pt x="26698" y="40490"/>
                    <a:pt x="32608" y="29154"/>
                  </a:cubicBezTo>
                  <a:cubicBezTo>
                    <a:pt x="40575" y="14614"/>
                    <a:pt x="52140" y="5496"/>
                    <a:pt x="62420" y="5496"/>
                  </a:cubicBezTo>
                  <a:cubicBezTo>
                    <a:pt x="79124" y="5496"/>
                    <a:pt x="82722" y="25704"/>
                    <a:pt x="82722" y="27182"/>
                  </a:cubicBezTo>
                  <a:cubicBezTo>
                    <a:pt x="82722" y="28661"/>
                    <a:pt x="82208" y="30139"/>
                    <a:pt x="81951" y="31372"/>
                  </a:cubicBezTo>
                  <a:lnTo>
                    <a:pt x="69102" y="79672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E7DDDA-E543-929A-D430-8B3B5BBFD7F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504340" y="3668080"/>
              <a:ext cx="183493" cy="168313"/>
            </a:xfrm>
            <a:custGeom>
              <a:avLst/>
              <a:gdLst>
                <a:gd name="connsiteX0" fmla="*/ 30558 w 183493"/>
                <a:gd name="connsiteY0" fmla="*/ 149166 h 168313"/>
                <a:gd name="connsiteX1" fmla="*/ 7171 w 183493"/>
                <a:gd name="connsiteY1" fmla="*/ 160749 h 168313"/>
                <a:gd name="connsiteX2" fmla="*/ 233 w 183493"/>
                <a:gd name="connsiteY2" fmla="*/ 165677 h 168313"/>
                <a:gd name="connsiteX3" fmla="*/ 7171 w 183493"/>
                <a:gd name="connsiteY3" fmla="*/ 168388 h 168313"/>
                <a:gd name="connsiteX4" fmla="*/ 98918 w 183493"/>
                <a:gd name="connsiteY4" fmla="*/ 168388 h 168313"/>
                <a:gd name="connsiteX5" fmla="*/ 169848 w 183493"/>
                <a:gd name="connsiteY5" fmla="*/ 115159 h 168313"/>
                <a:gd name="connsiteX6" fmla="*/ 130014 w 183493"/>
                <a:gd name="connsiteY6" fmla="*/ 80412 h 168313"/>
                <a:gd name="connsiteX7" fmla="*/ 183726 w 183493"/>
                <a:gd name="connsiteY7" fmla="*/ 34082 h 168313"/>
                <a:gd name="connsiteX8" fmla="*/ 135925 w 183493"/>
                <a:gd name="connsiteY8" fmla="*/ 75 h 168313"/>
                <a:gd name="connsiteX9" fmla="*/ 49575 w 183493"/>
                <a:gd name="connsiteY9" fmla="*/ 75 h 168313"/>
                <a:gd name="connsiteX10" fmla="*/ 42123 w 183493"/>
                <a:gd name="connsiteY10" fmla="*/ 5003 h 168313"/>
                <a:gd name="connsiteX11" fmla="*/ 49318 w 183493"/>
                <a:gd name="connsiteY11" fmla="*/ 7714 h 168313"/>
                <a:gd name="connsiteX12" fmla="*/ 59084 w 183493"/>
                <a:gd name="connsiteY12" fmla="*/ 8207 h 168313"/>
                <a:gd name="connsiteX13" fmla="*/ 66023 w 183493"/>
                <a:gd name="connsiteY13" fmla="*/ 12150 h 168313"/>
                <a:gd name="connsiteX14" fmla="*/ 64995 w 183493"/>
                <a:gd name="connsiteY14" fmla="*/ 16832 h 168313"/>
                <a:gd name="connsiteX15" fmla="*/ 30558 w 183493"/>
                <a:gd name="connsiteY15" fmla="*/ 149166 h 168313"/>
                <a:gd name="connsiteX16" fmla="*/ 69364 w 183493"/>
                <a:gd name="connsiteY16" fmla="*/ 78194 h 168313"/>
                <a:gd name="connsiteX17" fmla="*/ 85297 w 183493"/>
                <a:gd name="connsiteY17" fmla="*/ 17079 h 168313"/>
                <a:gd name="connsiteX18" fmla="*/ 99175 w 183493"/>
                <a:gd name="connsiteY18" fmla="*/ 7714 h 168313"/>
                <a:gd name="connsiteX19" fmla="*/ 132327 w 183493"/>
                <a:gd name="connsiteY19" fmla="*/ 7714 h 168313"/>
                <a:gd name="connsiteX20" fmla="*/ 160340 w 183493"/>
                <a:gd name="connsiteY20" fmla="*/ 33097 h 168313"/>
                <a:gd name="connsiteX21" fmla="*/ 106885 w 183493"/>
                <a:gd name="connsiteY21" fmla="*/ 78194 h 168313"/>
                <a:gd name="connsiteX22" fmla="*/ 69364 w 183493"/>
                <a:gd name="connsiteY22" fmla="*/ 78194 h 168313"/>
                <a:gd name="connsiteX23" fmla="*/ 57799 w 183493"/>
                <a:gd name="connsiteY23" fmla="*/ 160749 h 168313"/>
                <a:gd name="connsiteX24" fmla="*/ 52145 w 183493"/>
                <a:gd name="connsiteY24" fmla="*/ 160502 h 168313"/>
                <a:gd name="connsiteX25" fmla="*/ 48804 w 183493"/>
                <a:gd name="connsiteY25" fmla="*/ 158038 h 168313"/>
                <a:gd name="connsiteX26" fmla="*/ 50089 w 183493"/>
                <a:gd name="connsiteY26" fmla="*/ 152370 h 168313"/>
                <a:gd name="connsiteX27" fmla="*/ 67822 w 183493"/>
                <a:gd name="connsiteY27" fmla="*/ 83615 h 168313"/>
                <a:gd name="connsiteX28" fmla="*/ 116394 w 183493"/>
                <a:gd name="connsiteY28" fmla="*/ 83615 h 168313"/>
                <a:gd name="connsiteX29" fmla="*/ 145948 w 183493"/>
                <a:gd name="connsiteY29" fmla="*/ 112448 h 168313"/>
                <a:gd name="connsiteX30" fmla="*/ 92750 w 183493"/>
                <a:gd name="connsiteY30" fmla="*/ 160749 h 168313"/>
                <a:gd name="connsiteX31" fmla="*/ 57799 w 183493"/>
                <a:gd name="connsiteY31" fmla="*/ 160749 h 16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3493" h="168313">
                  <a:moveTo>
                    <a:pt x="30558" y="149166"/>
                  </a:moveTo>
                  <a:cubicBezTo>
                    <a:pt x="27988" y="158777"/>
                    <a:pt x="27474" y="160749"/>
                    <a:pt x="7171" y="160749"/>
                  </a:cubicBezTo>
                  <a:cubicBezTo>
                    <a:pt x="2802" y="160749"/>
                    <a:pt x="233" y="160749"/>
                    <a:pt x="233" y="165677"/>
                  </a:cubicBezTo>
                  <a:cubicBezTo>
                    <a:pt x="233" y="168388"/>
                    <a:pt x="2545" y="168388"/>
                    <a:pt x="7171" y="168388"/>
                  </a:cubicBezTo>
                  <a:lnTo>
                    <a:pt x="98918" y="168388"/>
                  </a:lnTo>
                  <a:cubicBezTo>
                    <a:pt x="139523" y="168388"/>
                    <a:pt x="169848" y="139309"/>
                    <a:pt x="169848" y="115159"/>
                  </a:cubicBezTo>
                  <a:cubicBezTo>
                    <a:pt x="169848" y="97415"/>
                    <a:pt x="154943" y="83122"/>
                    <a:pt x="130014" y="80412"/>
                  </a:cubicBezTo>
                  <a:cubicBezTo>
                    <a:pt x="156742" y="75729"/>
                    <a:pt x="183726" y="57493"/>
                    <a:pt x="183726" y="34082"/>
                  </a:cubicBezTo>
                  <a:cubicBezTo>
                    <a:pt x="183726" y="15846"/>
                    <a:pt x="166765" y="75"/>
                    <a:pt x="135925" y="75"/>
                  </a:cubicBezTo>
                  <a:lnTo>
                    <a:pt x="49575" y="75"/>
                  </a:lnTo>
                  <a:cubicBezTo>
                    <a:pt x="44692" y="75"/>
                    <a:pt x="42123" y="75"/>
                    <a:pt x="42123" y="5003"/>
                  </a:cubicBezTo>
                  <a:cubicBezTo>
                    <a:pt x="42123" y="7714"/>
                    <a:pt x="44435" y="7714"/>
                    <a:pt x="49318" y="7714"/>
                  </a:cubicBezTo>
                  <a:cubicBezTo>
                    <a:pt x="49832" y="7714"/>
                    <a:pt x="54715" y="7714"/>
                    <a:pt x="59084" y="8207"/>
                  </a:cubicBezTo>
                  <a:cubicBezTo>
                    <a:pt x="63710" y="8700"/>
                    <a:pt x="66023" y="8946"/>
                    <a:pt x="66023" y="12150"/>
                  </a:cubicBezTo>
                  <a:cubicBezTo>
                    <a:pt x="66023" y="13136"/>
                    <a:pt x="65766" y="13875"/>
                    <a:pt x="64995" y="16832"/>
                  </a:cubicBezTo>
                  <a:lnTo>
                    <a:pt x="30558" y="149166"/>
                  </a:lnTo>
                  <a:close/>
                  <a:moveTo>
                    <a:pt x="69364" y="78194"/>
                  </a:moveTo>
                  <a:lnTo>
                    <a:pt x="85297" y="17079"/>
                  </a:lnTo>
                  <a:cubicBezTo>
                    <a:pt x="87610" y="8453"/>
                    <a:pt x="88124" y="7714"/>
                    <a:pt x="99175" y="7714"/>
                  </a:cubicBezTo>
                  <a:lnTo>
                    <a:pt x="132327" y="7714"/>
                  </a:lnTo>
                  <a:cubicBezTo>
                    <a:pt x="154943" y="7714"/>
                    <a:pt x="160340" y="22254"/>
                    <a:pt x="160340" y="33097"/>
                  </a:cubicBezTo>
                  <a:cubicBezTo>
                    <a:pt x="160340" y="54783"/>
                    <a:pt x="138238" y="78194"/>
                    <a:pt x="106885" y="78194"/>
                  </a:cubicBezTo>
                  <a:lnTo>
                    <a:pt x="69364" y="78194"/>
                  </a:lnTo>
                  <a:close/>
                  <a:moveTo>
                    <a:pt x="57799" y="160749"/>
                  </a:moveTo>
                  <a:cubicBezTo>
                    <a:pt x="54201" y="160749"/>
                    <a:pt x="53687" y="160749"/>
                    <a:pt x="52145" y="160502"/>
                  </a:cubicBezTo>
                  <a:cubicBezTo>
                    <a:pt x="49575" y="160256"/>
                    <a:pt x="48804" y="160009"/>
                    <a:pt x="48804" y="158038"/>
                  </a:cubicBezTo>
                  <a:cubicBezTo>
                    <a:pt x="48804" y="157298"/>
                    <a:pt x="48804" y="156806"/>
                    <a:pt x="50089" y="152370"/>
                  </a:cubicBezTo>
                  <a:lnTo>
                    <a:pt x="67822" y="83615"/>
                  </a:lnTo>
                  <a:lnTo>
                    <a:pt x="116394" y="83615"/>
                  </a:lnTo>
                  <a:cubicBezTo>
                    <a:pt x="141065" y="83615"/>
                    <a:pt x="145948" y="101851"/>
                    <a:pt x="145948" y="112448"/>
                  </a:cubicBezTo>
                  <a:cubicBezTo>
                    <a:pt x="145948" y="136845"/>
                    <a:pt x="123076" y="160749"/>
                    <a:pt x="92750" y="160749"/>
                  </a:cubicBezTo>
                  <a:lnTo>
                    <a:pt x="57799" y="160749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5ACFA3-E93C-FF22-4F0E-DAC49F513E0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711909" y="3727470"/>
              <a:ext cx="99970" cy="111633"/>
            </a:xfrm>
            <a:custGeom>
              <a:avLst/>
              <a:gdLst>
                <a:gd name="connsiteX0" fmla="*/ 91473 w 99970"/>
                <a:gd name="connsiteY0" fmla="*/ 15354 h 111633"/>
                <a:gd name="connsiteX1" fmla="*/ 80166 w 99970"/>
                <a:gd name="connsiteY1" fmla="*/ 18804 h 111633"/>
                <a:gd name="connsiteX2" fmla="*/ 75540 w 99970"/>
                <a:gd name="connsiteY2" fmla="*/ 28414 h 111633"/>
                <a:gd name="connsiteX3" fmla="*/ 85049 w 99970"/>
                <a:gd name="connsiteY3" fmla="*/ 37040 h 111633"/>
                <a:gd name="connsiteX4" fmla="*/ 99440 w 99970"/>
                <a:gd name="connsiteY4" fmla="*/ 21268 h 111633"/>
                <a:gd name="connsiteX5" fmla="*/ 69115 w 99970"/>
                <a:gd name="connsiteY5" fmla="*/ 75 h 111633"/>
                <a:gd name="connsiteX6" fmla="*/ 241 w 99970"/>
                <a:gd name="connsiteY6" fmla="*/ 70061 h 111633"/>
                <a:gd name="connsiteX7" fmla="*/ 41874 w 99970"/>
                <a:gd name="connsiteY7" fmla="*/ 111709 h 111633"/>
                <a:gd name="connsiteX8" fmla="*/ 100211 w 99970"/>
                <a:gd name="connsiteY8" fmla="*/ 82630 h 111633"/>
                <a:gd name="connsiteX9" fmla="*/ 97127 w 99970"/>
                <a:gd name="connsiteY9" fmla="*/ 79426 h 111633"/>
                <a:gd name="connsiteX10" fmla="*/ 93786 w 99970"/>
                <a:gd name="connsiteY10" fmla="*/ 81890 h 111633"/>
                <a:gd name="connsiteX11" fmla="*/ 42388 w 99970"/>
                <a:gd name="connsiteY11" fmla="*/ 106287 h 111633"/>
                <a:gd name="connsiteX12" fmla="*/ 19258 w 99970"/>
                <a:gd name="connsiteY12" fmla="*/ 79426 h 111633"/>
                <a:gd name="connsiteX13" fmla="*/ 33136 w 99970"/>
                <a:gd name="connsiteY13" fmla="*/ 30139 h 111633"/>
                <a:gd name="connsiteX14" fmla="*/ 69372 w 99970"/>
                <a:gd name="connsiteY14" fmla="*/ 5496 h 111633"/>
                <a:gd name="connsiteX15" fmla="*/ 91473 w 99970"/>
                <a:gd name="connsiteY15" fmla="*/ 15354 h 111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970" h="111633">
                  <a:moveTo>
                    <a:pt x="91473" y="15354"/>
                  </a:moveTo>
                  <a:cubicBezTo>
                    <a:pt x="87362" y="15354"/>
                    <a:pt x="83764" y="15354"/>
                    <a:pt x="80166" y="18804"/>
                  </a:cubicBezTo>
                  <a:cubicBezTo>
                    <a:pt x="76054" y="22500"/>
                    <a:pt x="75540" y="26689"/>
                    <a:pt x="75540" y="28414"/>
                  </a:cubicBezTo>
                  <a:cubicBezTo>
                    <a:pt x="75540" y="34329"/>
                    <a:pt x="80166" y="37040"/>
                    <a:pt x="85049" y="37040"/>
                  </a:cubicBezTo>
                  <a:cubicBezTo>
                    <a:pt x="92501" y="37040"/>
                    <a:pt x="99440" y="31125"/>
                    <a:pt x="99440" y="21268"/>
                  </a:cubicBezTo>
                  <a:cubicBezTo>
                    <a:pt x="99440" y="9193"/>
                    <a:pt x="87362" y="75"/>
                    <a:pt x="69115" y="75"/>
                  </a:cubicBezTo>
                  <a:cubicBezTo>
                    <a:pt x="34421" y="75"/>
                    <a:pt x="241" y="35315"/>
                    <a:pt x="241" y="70061"/>
                  </a:cubicBezTo>
                  <a:cubicBezTo>
                    <a:pt x="241" y="92240"/>
                    <a:pt x="15146" y="111709"/>
                    <a:pt x="41874" y="111709"/>
                  </a:cubicBezTo>
                  <a:cubicBezTo>
                    <a:pt x="78624" y="111709"/>
                    <a:pt x="100211" y="85587"/>
                    <a:pt x="100211" y="82630"/>
                  </a:cubicBezTo>
                  <a:cubicBezTo>
                    <a:pt x="100211" y="81151"/>
                    <a:pt x="98669" y="79426"/>
                    <a:pt x="97127" y="79426"/>
                  </a:cubicBezTo>
                  <a:cubicBezTo>
                    <a:pt x="95842" y="79426"/>
                    <a:pt x="95328" y="79919"/>
                    <a:pt x="93786" y="81890"/>
                  </a:cubicBezTo>
                  <a:cubicBezTo>
                    <a:pt x="73484" y="106287"/>
                    <a:pt x="45472" y="106287"/>
                    <a:pt x="42388" y="106287"/>
                  </a:cubicBezTo>
                  <a:cubicBezTo>
                    <a:pt x="26197" y="106287"/>
                    <a:pt x="19258" y="94212"/>
                    <a:pt x="19258" y="79426"/>
                  </a:cubicBezTo>
                  <a:cubicBezTo>
                    <a:pt x="19258" y="69322"/>
                    <a:pt x="24398" y="45418"/>
                    <a:pt x="33136" y="30139"/>
                  </a:cubicBezTo>
                  <a:cubicBezTo>
                    <a:pt x="41103" y="16093"/>
                    <a:pt x="55237" y="5496"/>
                    <a:pt x="69372" y="5496"/>
                  </a:cubicBezTo>
                  <a:cubicBezTo>
                    <a:pt x="78110" y="5496"/>
                    <a:pt x="87876" y="8700"/>
                    <a:pt x="91473" y="15354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3CA9D9D-F4A2-0AF3-DE87-8D445A7FEE94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817214" y="3727470"/>
              <a:ext cx="134921" cy="161906"/>
            </a:xfrm>
            <a:custGeom>
              <a:avLst/>
              <a:gdLst>
                <a:gd name="connsiteX0" fmla="*/ 6156 w 134921"/>
                <a:gd name="connsiteY0" fmla="*/ 46404 h 161906"/>
                <a:gd name="connsiteX1" fmla="*/ 47018 w 134921"/>
                <a:gd name="connsiteY1" fmla="*/ 17818 h 161906"/>
                <a:gd name="connsiteX2" fmla="*/ 88651 w 134921"/>
                <a:gd name="connsiteY2" fmla="*/ 80412 h 161906"/>
                <a:gd name="connsiteX3" fmla="*/ 85567 w 134921"/>
                <a:gd name="connsiteY3" fmla="*/ 104562 h 161906"/>
                <a:gd name="connsiteX4" fmla="*/ 72203 w 134921"/>
                <a:gd name="connsiteY4" fmla="*/ 157545 h 161906"/>
                <a:gd name="connsiteX5" fmla="*/ 75544 w 134921"/>
                <a:gd name="connsiteY5" fmla="*/ 161981 h 161906"/>
                <a:gd name="connsiteX6" fmla="*/ 83768 w 134921"/>
                <a:gd name="connsiteY6" fmla="*/ 147195 h 161906"/>
                <a:gd name="connsiteX7" fmla="*/ 93277 w 134921"/>
                <a:gd name="connsiteY7" fmla="*/ 104808 h 161906"/>
                <a:gd name="connsiteX8" fmla="*/ 95333 w 134921"/>
                <a:gd name="connsiteY8" fmla="*/ 95198 h 161906"/>
                <a:gd name="connsiteX9" fmla="*/ 130284 w 134921"/>
                <a:gd name="connsiteY9" fmla="*/ 14614 h 161906"/>
                <a:gd name="connsiteX10" fmla="*/ 135167 w 134921"/>
                <a:gd name="connsiteY10" fmla="*/ 5250 h 161906"/>
                <a:gd name="connsiteX11" fmla="*/ 132083 w 134921"/>
                <a:gd name="connsiteY11" fmla="*/ 2785 h 161906"/>
                <a:gd name="connsiteX12" fmla="*/ 128999 w 134921"/>
                <a:gd name="connsiteY12" fmla="*/ 4511 h 161906"/>
                <a:gd name="connsiteX13" fmla="*/ 95076 w 134921"/>
                <a:gd name="connsiteY13" fmla="*/ 77454 h 161906"/>
                <a:gd name="connsiteX14" fmla="*/ 84539 w 134921"/>
                <a:gd name="connsiteY14" fmla="*/ 27182 h 161906"/>
                <a:gd name="connsiteX15" fmla="*/ 50359 w 134921"/>
                <a:gd name="connsiteY15" fmla="*/ 75 h 161906"/>
                <a:gd name="connsiteX16" fmla="*/ 245 w 134921"/>
                <a:gd name="connsiteY16" fmla="*/ 45172 h 161906"/>
                <a:gd name="connsiteX17" fmla="*/ 5128 w 134921"/>
                <a:gd name="connsiteY17" fmla="*/ 47636 h 161906"/>
                <a:gd name="connsiteX18" fmla="*/ 6156 w 134921"/>
                <a:gd name="connsiteY18" fmla="*/ 46404 h 16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921" h="161906">
                  <a:moveTo>
                    <a:pt x="6156" y="46404"/>
                  </a:moveTo>
                  <a:cubicBezTo>
                    <a:pt x="16178" y="18064"/>
                    <a:pt x="44191" y="17818"/>
                    <a:pt x="47018" y="17818"/>
                  </a:cubicBezTo>
                  <a:cubicBezTo>
                    <a:pt x="85824" y="17818"/>
                    <a:pt x="88651" y="60943"/>
                    <a:pt x="88651" y="80412"/>
                  </a:cubicBezTo>
                  <a:cubicBezTo>
                    <a:pt x="88651" y="95444"/>
                    <a:pt x="87366" y="99633"/>
                    <a:pt x="85567" y="104562"/>
                  </a:cubicBezTo>
                  <a:cubicBezTo>
                    <a:pt x="79913" y="122552"/>
                    <a:pt x="72203" y="151138"/>
                    <a:pt x="72203" y="157545"/>
                  </a:cubicBezTo>
                  <a:cubicBezTo>
                    <a:pt x="72203" y="160256"/>
                    <a:pt x="73488" y="161981"/>
                    <a:pt x="75544" y="161981"/>
                  </a:cubicBezTo>
                  <a:cubicBezTo>
                    <a:pt x="78885" y="161981"/>
                    <a:pt x="80941" y="156559"/>
                    <a:pt x="83768" y="147195"/>
                  </a:cubicBezTo>
                  <a:cubicBezTo>
                    <a:pt x="89679" y="126494"/>
                    <a:pt x="92249" y="112448"/>
                    <a:pt x="93277" y="104808"/>
                  </a:cubicBezTo>
                  <a:cubicBezTo>
                    <a:pt x="93791" y="101605"/>
                    <a:pt x="94305" y="98401"/>
                    <a:pt x="95333" y="95198"/>
                  </a:cubicBezTo>
                  <a:cubicBezTo>
                    <a:pt x="103556" y="70801"/>
                    <a:pt x="120004" y="34082"/>
                    <a:pt x="130284" y="14614"/>
                  </a:cubicBezTo>
                  <a:cubicBezTo>
                    <a:pt x="132083" y="11657"/>
                    <a:pt x="135167" y="6236"/>
                    <a:pt x="135167" y="5250"/>
                  </a:cubicBezTo>
                  <a:cubicBezTo>
                    <a:pt x="135167" y="2785"/>
                    <a:pt x="132597" y="2785"/>
                    <a:pt x="132083" y="2785"/>
                  </a:cubicBezTo>
                  <a:cubicBezTo>
                    <a:pt x="131312" y="2785"/>
                    <a:pt x="129770" y="2785"/>
                    <a:pt x="128999" y="4511"/>
                  </a:cubicBezTo>
                  <a:cubicBezTo>
                    <a:pt x="115635" y="27922"/>
                    <a:pt x="105355" y="52565"/>
                    <a:pt x="95076" y="77454"/>
                  </a:cubicBezTo>
                  <a:cubicBezTo>
                    <a:pt x="94819" y="69815"/>
                    <a:pt x="94562" y="51086"/>
                    <a:pt x="84539" y="27182"/>
                  </a:cubicBezTo>
                  <a:cubicBezTo>
                    <a:pt x="78371" y="12150"/>
                    <a:pt x="68091" y="75"/>
                    <a:pt x="50359" y="75"/>
                  </a:cubicBezTo>
                  <a:cubicBezTo>
                    <a:pt x="18234" y="75"/>
                    <a:pt x="245" y="37532"/>
                    <a:pt x="245" y="45172"/>
                  </a:cubicBezTo>
                  <a:cubicBezTo>
                    <a:pt x="245" y="47636"/>
                    <a:pt x="2558" y="47636"/>
                    <a:pt x="5128" y="47636"/>
                  </a:cubicBezTo>
                  <a:lnTo>
                    <a:pt x="6156" y="46404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DD07C3-3D35-EF69-6444-3F3DDE01E41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967596" y="3662412"/>
              <a:ext cx="140094" cy="221789"/>
            </a:xfrm>
            <a:custGeom>
              <a:avLst/>
              <a:gdLst>
                <a:gd name="connsiteX0" fmla="*/ 140345 w 140094"/>
                <a:gd name="connsiteY0" fmla="*/ 33836 h 221789"/>
                <a:gd name="connsiteX1" fmla="*/ 105394 w 140094"/>
                <a:gd name="connsiteY1" fmla="*/ 75 h 221789"/>
                <a:gd name="connsiteX2" fmla="*/ 74297 w 140094"/>
                <a:gd name="connsiteY2" fmla="*/ 10425 h 221789"/>
                <a:gd name="connsiteX3" fmla="*/ 41145 w 140094"/>
                <a:gd name="connsiteY3" fmla="*/ 62915 h 221789"/>
                <a:gd name="connsiteX4" fmla="*/ 283 w 140094"/>
                <a:gd name="connsiteY4" fmla="*/ 219399 h 221789"/>
                <a:gd name="connsiteX5" fmla="*/ 3367 w 140094"/>
                <a:gd name="connsiteY5" fmla="*/ 221864 h 221789"/>
                <a:gd name="connsiteX6" fmla="*/ 6451 w 140094"/>
                <a:gd name="connsiteY6" fmla="*/ 220632 h 221789"/>
                <a:gd name="connsiteX7" fmla="*/ 24441 w 140094"/>
                <a:gd name="connsiteY7" fmla="*/ 152616 h 221789"/>
                <a:gd name="connsiteX8" fmla="*/ 59392 w 140094"/>
                <a:gd name="connsiteY8" fmla="*/ 176520 h 221789"/>
                <a:gd name="connsiteX9" fmla="*/ 108992 w 140094"/>
                <a:gd name="connsiteY9" fmla="*/ 157052 h 221789"/>
                <a:gd name="connsiteX10" fmla="*/ 129551 w 140094"/>
                <a:gd name="connsiteY10" fmla="*/ 111709 h 221789"/>
                <a:gd name="connsiteX11" fmla="*/ 110791 w 140094"/>
                <a:gd name="connsiteY11" fmla="*/ 74990 h 221789"/>
                <a:gd name="connsiteX12" fmla="*/ 140345 w 140094"/>
                <a:gd name="connsiteY12" fmla="*/ 33836 h 221789"/>
                <a:gd name="connsiteX13" fmla="*/ 94086 w 140094"/>
                <a:gd name="connsiteY13" fmla="*/ 74744 h 221789"/>
                <a:gd name="connsiteX14" fmla="*/ 81750 w 140094"/>
                <a:gd name="connsiteY14" fmla="*/ 76469 h 221789"/>
                <a:gd name="connsiteX15" fmla="*/ 70443 w 140094"/>
                <a:gd name="connsiteY15" fmla="*/ 75483 h 221789"/>
                <a:gd name="connsiteX16" fmla="*/ 83035 w 140094"/>
                <a:gd name="connsiteY16" fmla="*/ 73512 h 221789"/>
                <a:gd name="connsiteX17" fmla="*/ 94086 w 140094"/>
                <a:gd name="connsiteY17" fmla="*/ 74744 h 221789"/>
                <a:gd name="connsiteX18" fmla="*/ 125953 w 140094"/>
                <a:gd name="connsiteY18" fmla="*/ 28168 h 221789"/>
                <a:gd name="connsiteX19" fmla="*/ 102824 w 140094"/>
                <a:gd name="connsiteY19" fmla="*/ 70801 h 221789"/>
                <a:gd name="connsiteX20" fmla="*/ 83035 w 140094"/>
                <a:gd name="connsiteY20" fmla="*/ 67844 h 221789"/>
                <a:gd name="connsiteX21" fmla="*/ 63247 w 140094"/>
                <a:gd name="connsiteY21" fmla="*/ 75729 h 221789"/>
                <a:gd name="connsiteX22" fmla="*/ 80979 w 140094"/>
                <a:gd name="connsiteY22" fmla="*/ 81890 h 221789"/>
                <a:gd name="connsiteX23" fmla="*/ 102053 w 140094"/>
                <a:gd name="connsiteY23" fmla="*/ 78687 h 221789"/>
                <a:gd name="connsiteX24" fmla="*/ 113361 w 140094"/>
                <a:gd name="connsiteY24" fmla="*/ 106533 h 221789"/>
                <a:gd name="connsiteX25" fmla="*/ 100511 w 140094"/>
                <a:gd name="connsiteY25" fmla="*/ 148920 h 221789"/>
                <a:gd name="connsiteX26" fmla="*/ 58621 w 140094"/>
                <a:gd name="connsiteY26" fmla="*/ 171099 h 221789"/>
                <a:gd name="connsiteX27" fmla="*/ 29323 w 140094"/>
                <a:gd name="connsiteY27" fmla="*/ 139309 h 221789"/>
                <a:gd name="connsiteX28" fmla="*/ 30608 w 140094"/>
                <a:gd name="connsiteY28" fmla="*/ 128466 h 221789"/>
                <a:gd name="connsiteX29" fmla="*/ 47056 w 140094"/>
                <a:gd name="connsiteY29" fmla="*/ 66119 h 221789"/>
                <a:gd name="connsiteX30" fmla="*/ 102053 w 140094"/>
                <a:gd name="connsiteY30" fmla="*/ 5743 h 221789"/>
                <a:gd name="connsiteX31" fmla="*/ 125953 w 140094"/>
                <a:gd name="connsiteY31" fmla="*/ 28168 h 22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0094" h="221789">
                  <a:moveTo>
                    <a:pt x="140345" y="33836"/>
                  </a:moveTo>
                  <a:cubicBezTo>
                    <a:pt x="140345" y="15354"/>
                    <a:pt x="126210" y="75"/>
                    <a:pt x="105394" y="75"/>
                  </a:cubicBezTo>
                  <a:cubicBezTo>
                    <a:pt x="90488" y="75"/>
                    <a:pt x="83292" y="4018"/>
                    <a:pt x="74297" y="10425"/>
                  </a:cubicBezTo>
                  <a:cubicBezTo>
                    <a:pt x="60163" y="20282"/>
                    <a:pt x="46028" y="44186"/>
                    <a:pt x="41145" y="62915"/>
                  </a:cubicBezTo>
                  <a:lnTo>
                    <a:pt x="283" y="219399"/>
                  </a:lnTo>
                  <a:cubicBezTo>
                    <a:pt x="26" y="220385"/>
                    <a:pt x="1311" y="221864"/>
                    <a:pt x="3367" y="221864"/>
                  </a:cubicBezTo>
                  <a:cubicBezTo>
                    <a:pt x="5423" y="221864"/>
                    <a:pt x="6194" y="221371"/>
                    <a:pt x="6451" y="220632"/>
                  </a:cubicBezTo>
                  <a:lnTo>
                    <a:pt x="24441" y="152616"/>
                  </a:lnTo>
                  <a:cubicBezTo>
                    <a:pt x="29323" y="167402"/>
                    <a:pt x="40631" y="176520"/>
                    <a:pt x="59392" y="176520"/>
                  </a:cubicBezTo>
                  <a:cubicBezTo>
                    <a:pt x="78152" y="176520"/>
                    <a:pt x="97427" y="167895"/>
                    <a:pt x="108992" y="157052"/>
                  </a:cubicBezTo>
                  <a:cubicBezTo>
                    <a:pt x="121327" y="145716"/>
                    <a:pt x="129551" y="129945"/>
                    <a:pt x="129551" y="111709"/>
                  </a:cubicBezTo>
                  <a:cubicBezTo>
                    <a:pt x="129551" y="93965"/>
                    <a:pt x="120042" y="81151"/>
                    <a:pt x="110791" y="74990"/>
                  </a:cubicBezTo>
                  <a:cubicBezTo>
                    <a:pt x="125696" y="66858"/>
                    <a:pt x="140345" y="51579"/>
                    <a:pt x="140345" y="33836"/>
                  </a:cubicBezTo>
                  <a:close/>
                  <a:moveTo>
                    <a:pt x="94086" y="74744"/>
                  </a:moveTo>
                  <a:cubicBezTo>
                    <a:pt x="90745" y="75976"/>
                    <a:pt x="87918" y="76469"/>
                    <a:pt x="81750" y="76469"/>
                  </a:cubicBezTo>
                  <a:cubicBezTo>
                    <a:pt x="78152" y="76469"/>
                    <a:pt x="73012" y="76715"/>
                    <a:pt x="70443" y="75483"/>
                  </a:cubicBezTo>
                  <a:cubicBezTo>
                    <a:pt x="70956" y="73019"/>
                    <a:pt x="80208" y="73512"/>
                    <a:pt x="83035" y="73512"/>
                  </a:cubicBezTo>
                  <a:cubicBezTo>
                    <a:pt x="88432" y="73512"/>
                    <a:pt x="90745" y="73512"/>
                    <a:pt x="94086" y="74744"/>
                  </a:cubicBezTo>
                  <a:close/>
                  <a:moveTo>
                    <a:pt x="125953" y="28168"/>
                  </a:moveTo>
                  <a:cubicBezTo>
                    <a:pt x="125953" y="45418"/>
                    <a:pt x="116187" y="63161"/>
                    <a:pt x="102824" y="70801"/>
                  </a:cubicBezTo>
                  <a:cubicBezTo>
                    <a:pt x="95885" y="68336"/>
                    <a:pt x="90745" y="67844"/>
                    <a:pt x="83035" y="67844"/>
                  </a:cubicBezTo>
                  <a:cubicBezTo>
                    <a:pt x="77638" y="67844"/>
                    <a:pt x="63247" y="67597"/>
                    <a:pt x="63247" y="75729"/>
                  </a:cubicBezTo>
                  <a:cubicBezTo>
                    <a:pt x="62990" y="82630"/>
                    <a:pt x="76353" y="81890"/>
                    <a:pt x="80979" y="81890"/>
                  </a:cubicBezTo>
                  <a:cubicBezTo>
                    <a:pt x="90488" y="81890"/>
                    <a:pt x="94343" y="81644"/>
                    <a:pt x="102053" y="78687"/>
                  </a:cubicBezTo>
                  <a:cubicBezTo>
                    <a:pt x="111819" y="87558"/>
                    <a:pt x="113104" y="95198"/>
                    <a:pt x="113361" y="106533"/>
                  </a:cubicBezTo>
                  <a:cubicBezTo>
                    <a:pt x="113874" y="120827"/>
                    <a:pt x="107707" y="139309"/>
                    <a:pt x="100511" y="148920"/>
                  </a:cubicBezTo>
                  <a:cubicBezTo>
                    <a:pt x="90488" y="162227"/>
                    <a:pt x="73269" y="171099"/>
                    <a:pt x="58621" y="171099"/>
                  </a:cubicBezTo>
                  <a:cubicBezTo>
                    <a:pt x="39089" y="171099"/>
                    <a:pt x="29323" y="156806"/>
                    <a:pt x="29323" y="139309"/>
                  </a:cubicBezTo>
                  <a:cubicBezTo>
                    <a:pt x="29323" y="136845"/>
                    <a:pt x="29323" y="133148"/>
                    <a:pt x="30608" y="128466"/>
                  </a:cubicBezTo>
                  <a:lnTo>
                    <a:pt x="47056" y="66119"/>
                  </a:lnTo>
                  <a:cubicBezTo>
                    <a:pt x="52710" y="44925"/>
                    <a:pt x="71214" y="5743"/>
                    <a:pt x="102053" y="5743"/>
                  </a:cubicBezTo>
                  <a:cubicBezTo>
                    <a:pt x="116958" y="5743"/>
                    <a:pt x="125953" y="13382"/>
                    <a:pt x="125953" y="28168"/>
                  </a:cubicBez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F22FD88-2E4B-5065-F002-308A7CCB1A6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1130178" y="3620102"/>
              <a:ext cx="79513" cy="114541"/>
            </a:xfrm>
            <a:custGeom>
              <a:avLst/>
              <a:gdLst>
                <a:gd name="connsiteX0" fmla="*/ 79771 w 79513"/>
                <a:gd name="connsiteY0" fmla="*/ 83217 h 114541"/>
                <a:gd name="connsiteX1" fmla="*/ 73654 w 79513"/>
                <a:gd name="connsiteY1" fmla="*/ 83217 h 114541"/>
                <a:gd name="connsiteX2" fmla="*/ 68977 w 79513"/>
                <a:gd name="connsiteY2" fmla="*/ 98915 h 114541"/>
                <a:gd name="connsiteX3" fmla="*/ 51167 w 79513"/>
                <a:gd name="connsiteY3" fmla="*/ 99950 h 114541"/>
                <a:gd name="connsiteX4" fmla="*/ 18066 w 79513"/>
                <a:gd name="connsiteY4" fmla="*/ 99950 h 114541"/>
                <a:gd name="connsiteX5" fmla="*/ 54046 w 79513"/>
                <a:gd name="connsiteY5" fmla="*/ 70969 h 114541"/>
                <a:gd name="connsiteX6" fmla="*/ 79771 w 79513"/>
                <a:gd name="connsiteY6" fmla="*/ 33709 h 114541"/>
                <a:gd name="connsiteX7" fmla="*/ 37675 w 79513"/>
                <a:gd name="connsiteY7" fmla="*/ 71 h 114541"/>
                <a:gd name="connsiteX8" fmla="*/ 257 w 79513"/>
                <a:gd name="connsiteY8" fmla="*/ 30949 h 114541"/>
                <a:gd name="connsiteX9" fmla="*/ 9791 w 79513"/>
                <a:gd name="connsiteY9" fmla="*/ 40609 h 114541"/>
                <a:gd name="connsiteX10" fmla="*/ 19326 w 79513"/>
                <a:gd name="connsiteY10" fmla="*/ 31466 h 114541"/>
                <a:gd name="connsiteX11" fmla="*/ 8712 w 79513"/>
                <a:gd name="connsiteY11" fmla="*/ 22323 h 114541"/>
                <a:gd name="connsiteX12" fmla="*/ 34977 w 79513"/>
                <a:gd name="connsiteY12" fmla="*/ 6281 h 114541"/>
                <a:gd name="connsiteX13" fmla="*/ 62321 w 79513"/>
                <a:gd name="connsiteY13" fmla="*/ 33709 h 114541"/>
                <a:gd name="connsiteX14" fmla="*/ 45411 w 79513"/>
                <a:gd name="connsiteY14" fmla="*/ 66829 h 114541"/>
                <a:gd name="connsiteX15" fmla="*/ 2056 w 79513"/>
                <a:gd name="connsiteY15" fmla="*/ 107885 h 114541"/>
                <a:gd name="connsiteX16" fmla="*/ 257 w 79513"/>
                <a:gd name="connsiteY16" fmla="*/ 114612 h 114541"/>
                <a:gd name="connsiteX17" fmla="*/ 74374 w 79513"/>
                <a:gd name="connsiteY17" fmla="*/ 114612 h 114541"/>
                <a:gd name="connsiteX18" fmla="*/ 79771 w 79513"/>
                <a:gd name="connsiteY18" fmla="*/ 83217 h 11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513" h="114541">
                  <a:moveTo>
                    <a:pt x="79771" y="83217"/>
                  </a:moveTo>
                  <a:lnTo>
                    <a:pt x="73654" y="83217"/>
                  </a:lnTo>
                  <a:cubicBezTo>
                    <a:pt x="73115" y="87012"/>
                    <a:pt x="71316" y="97190"/>
                    <a:pt x="68977" y="98915"/>
                  </a:cubicBezTo>
                  <a:cubicBezTo>
                    <a:pt x="67538" y="99950"/>
                    <a:pt x="53686" y="99950"/>
                    <a:pt x="51167" y="99950"/>
                  </a:cubicBezTo>
                  <a:lnTo>
                    <a:pt x="18066" y="99950"/>
                  </a:lnTo>
                  <a:cubicBezTo>
                    <a:pt x="36955" y="83907"/>
                    <a:pt x="43252" y="79077"/>
                    <a:pt x="54046" y="70969"/>
                  </a:cubicBezTo>
                  <a:cubicBezTo>
                    <a:pt x="67358" y="60791"/>
                    <a:pt x="79771" y="50096"/>
                    <a:pt x="79771" y="33709"/>
                  </a:cubicBezTo>
                  <a:cubicBezTo>
                    <a:pt x="79771" y="12836"/>
                    <a:pt x="60702" y="71"/>
                    <a:pt x="37675" y="71"/>
                  </a:cubicBezTo>
                  <a:cubicBezTo>
                    <a:pt x="15368" y="71"/>
                    <a:pt x="257" y="15078"/>
                    <a:pt x="257" y="30949"/>
                  </a:cubicBezTo>
                  <a:cubicBezTo>
                    <a:pt x="257" y="39746"/>
                    <a:pt x="7992" y="40609"/>
                    <a:pt x="9791" y="40609"/>
                  </a:cubicBezTo>
                  <a:cubicBezTo>
                    <a:pt x="14109" y="40609"/>
                    <a:pt x="19326" y="37676"/>
                    <a:pt x="19326" y="31466"/>
                  </a:cubicBezTo>
                  <a:cubicBezTo>
                    <a:pt x="19326" y="28361"/>
                    <a:pt x="18066" y="22323"/>
                    <a:pt x="8712" y="22323"/>
                  </a:cubicBezTo>
                  <a:cubicBezTo>
                    <a:pt x="14289" y="10076"/>
                    <a:pt x="26522" y="6281"/>
                    <a:pt x="34977" y="6281"/>
                  </a:cubicBezTo>
                  <a:cubicBezTo>
                    <a:pt x="52966" y="6281"/>
                    <a:pt x="62321" y="19736"/>
                    <a:pt x="62321" y="33709"/>
                  </a:cubicBezTo>
                  <a:cubicBezTo>
                    <a:pt x="62321" y="48716"/>
                    <a:pt x="51167" y="60619"/>
                    <a:pt x="45411" y="66829"/>
                  </a:cubicBezTo>
                  <a:lnTo>
                    <a:pt x="2056" y="107885"/>
                  </a:lnTo>
                  <a:cubicBezTo>
                    <a:pt x="257" y="109437"/>
                    <a:pt x="257" y="109782"/>
                    <a:pt x="257" y="114612"/>
                  </a:cubicBezTo>
                  <a:lnTo>
                    <a:pt x="74374" y="114612"/>
                  </a:lnTo>
                  <a:lnTo>
                    <a:pt x="79771" y="83217"/>
                  </a:lnTo>
                  <a:close/>
                </a:path>
              </a:pathLst>
            </a:custGeom>
            <a:grpFill/>
            <a:ln w="226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24EC037C-7CCC-2DE0-792B-D44F0C1D3E95}"/>
              </a:ext>
            </a:extLst>
          </p:cNvPr>
          <p:cNvSpPr/>
          <p:nvPr/>
        </p:nvSpPr>
        <p:spPr>
          <a:xfrm>
            <a:off x="1696805" y="4180183"/>
            <a:ext cx="1525900" cy="381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CE08D-CD8E-5979-1541-DA45864F6B47}"/>
              </a:ext>
            </a:extLst>
          </p:cNvPr>
          <p:cNvSpPr txBox="1"/>
          <p:nvPr/>
        </p:nvSpPr>
        <p:spPr>
          <a:xfrm>
            <a:off x="3684474" y="4147074"/>
            <a:ext cx="5067198" cy="523220"/>
          </a:xfrm>
          <a:custGeom>
            <a:avLst/>
            <a:gdLst>
              <a:gd name="connsiteX0" fmla="*/ 0 w 5067198"/>
              <a:gd name="connsiteY0" fmla="*/ 0 h 523220"/>
              <a:gd name="connsiteX1" fmla="*/ 411006 w 5067198"/>
              <a:gd name="connsiteY1" fmla="*/ 0 h 523220"/>
              <a:gd name="connsiteX2" fmla="*/ 872684 w 5067198"/>
              <a:gd name="connsiteY2" fmla="*/ 0 h 523220"/>
              <a:gd name="connsiteX3" fmla="*/ 1385034 w 5067198"/>
              <a:gd name="connsiteY3" fmla="*/ 0 h 523220"/>
              <a:gd name="connsiteX4" fmla="*/ 1846712 w 5067198"/>
              <a:gd name="connsiteY4" fmla="*/ 0 h 523220"/>
              <a:gd name="connsiteX5" fmla="*/ 2409734 w 5067198"/>
              <a:gd name="connsiteY5" fmla="*/ 0 h 523220"/>
              <a:gd name="connsiteX6" fmla="*/ 2922084 w 5067198"/>
              <a:gd name="connsiteY6" fmla="*/ 0 h 523220"/>
              <a:gd name="connsiteX7" fmla="*/ 3383762 w 5067198"/>
              <a:gd name="connsiteY7" fmla="*/ 0 h 523220"/>
              <a:gd name="connsiteX8" fmla="*/ 3896112 w 5067198"/>
              <a:gd name="connsiteY8" fmla="*/ 0 h 523220"/>
              <a:gd name="connsiteX9" fmla="*/ 4459134 w 5067198"/>
              <a:gd name="connsiteY9" fmla="*/ 0 h 523220"/>
              <a:gd name="connsiteX10" fmla="*/ 5067198 w 5067198"/>
              <a:gd name="connsiteY10" fmla="*/ 0 h 523220"/>
              <a:gd name="connsiteX11" fmla="*/ 5067198 w 5067198"/>
              <a:gd name="connsiteY11" fmla="*/ 523220 h 523220"/>
              <a:gd name="connsiteX12" fmla="*/ 4453504 w 5067198"/>
              <a:gd name="connsiteY12" fmla="*/ 523220 h 523220"/>
              <a:gd name="connsiteX13" fmla="*/ 3789138 w 5067198"/>
              <a:gd name="connsiteY13" fmla="*/ 523220 h 523220"/>
              <a:gd name="connsiteX14" fmla="*/ 3124772 w 5067198"/>
              <a:gd name="connsiteY14" fmla="*/ 523220 h 523220"/>
              <a:gd name="connsiteX15" fmla="*/ 2663094 w 5067198"/>
              <a:gd name="connsiteY15" fmla="*/ 523220 h 523220"/>
              <a:gd name="connsiteX16" fmla="*/ 2150744 w 5067198"/>
              <a:gd name="connsiteY16" fmla="*/ 523220 h 523220"/>
              <a:gd name="connsiteX17" fmla="*/ 1587722 w 5067198"/>
              <a:gd name="connsiteY17" fmla="*/ 523220 h 523220"/>
              <a:gd name="connsiteX18" fmla="*/ 1126044 w 5067198"/>
              <a:gd name="connsiteY18" fmla="*/ 523220 h 523220"/>
              <a:gd name="connsiteX19" fmla="*/ 715038 w 5067198"/>
              <a:gd name="connsiteY19" fmla="*/ 523220 h 523220"/>
              <a:gd name="connsiteX20" fmla="*/ 0 w 5067198"/>
              <a:gd name="connsiteY20" fmla="*/ 523220 h 523220"/>
              <a:gd name="connsiteX21" fmla="*/ 0 w 5067198"/>
              <a:gd name="connsiteY21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67198" h="523220" fill="none" extrusionOk="0">
                <a:moveTo>
                  <a:pt x="0" y="0"/>
                </a:moveTo>
                <a:cubicBezTo>
                  <a:pt x="190117" y="-29019"/>
                  <a:pt x="284798" y="33827"/>
                  <a:pt x="411006" y="0"/>
                </a:cubicBezTo>
                <a:cubicBezTo>
                  <a:pt x="537214" y="-33827"/>
                  <a:pt x="754416" y="10636"/>
                  <a:pt x="872684" y="0"/>
                </a:cubicBezTo>
                <a:cubicBezTo>
                  <a:pt x="990952" y="-10636"/>
                  <a:pt x="1182250" y="21489"/>
                  <a:pt x="1385034" y="0"/>
                </a:cubicBezTo>
                <a:cubicBezTo>
                  <a:pt x="1587818" y="-21489"/>
                  <a:pt x="1686204" y="27402"/>
                  <a:pt x="1846712" y="0"/>
                </a:cubicBezTo>
                <a:cubicBezTo>
                  <a:pt x="2007220" y="-27402"/>
                  <a:pt x="2246567" y="54647"/>
                  <a:pt x="2409734" y="0"/>
                </a:cubicBezTo>
                <a:cubicBezTo>
                  <a:pt x="2572901" y="-54647"/>
                  <a:pt x="2685807" y="13284"/>
                  <a:pt x="2922084" y="0"/>
                </a:cubicBezTo>
                <a:cubicBezTo>
                  <a:pt x="3158361" y="-13284"/>
                  <a:pt x="3251874" y="5102"/>
                  <a:pt x="3383762" y="0"/>
                </a:cubicBezTo>
                <a:cubicBezTo>
                  <a:pt x="3515650" y="-5102"/>
                  <a:pt x="3773687" y="9687"/>
                  <a:pt x="3896112" y="0"/>
                </a:cubicBezTo>
                <a:cubicBezTo>
                  <a:pt x="4018537" y="-9687"/>
                  <a:pt x="4284057" y="48286"/>
                  <a:pt x="4459134" y="0"/>
                </a:cubicBezTo>
                <a:cubicBezTo>
                  <a:pt x="4634211" y="-48286"/>
                  <a:pt x="4860012" y="71887"/>
                  <a:pt x="5067198" y="0"/>
                </a:cubicBezTo>
                <a:cubicBezTo>
                  <a:pt x="5110982" y="207130"/>
                  <a:pt x="5025939" y="411958"/>
                  <a:pt x="5067198" y="523220"/>
                </a:cubicBezTo>
                <a:cubicBezTo>
                  <a:pt x="4919125" y="575796"/>
                  <a:pt x="4745391" y="487966"/>
                  <a:pt x="4453504" y="523220"/>
                </a:cubicBezTo>
                <a:cubicBezTo>
                  <a:pt x="4161617" y="558474"/>
                  <a:pt x="4064867" y="491578"/>
                  <a:pt x="3789138" y="523220"/>
                </a:cubicBezTo>
                <a:cubicBezTo>
                  <a:pt x="3513409" y="554862"/>
                  <a:pt x="3328607" y="510596"/>
                  <a:pt x="3124772" y="523220"/>
                </a:cubicBezTo>
                <a:cubicBezTo>
                  <a:pt x="2920937" y="535844"/>
                  <a:pt x="2834699" y="474892"/>
                  <a:pt x="2663094" y="523220"/>
                </a:cubicBezTo>
                <a:cubicBezTo>
                  <a:pt x="2491489" y="571548"/>
                  <a:pt x="2273984" y="463763"/>
                  <a:pt x="2150744" y="523220"/>
                </a:cubicBezTo>
                <a:cubicBezTo>
                  <a:pt x="2027504" y="582677"/>
                  <a:pt x="1831246" y="522264"/>
                  <a:pt x="1587722" y="523220"/>
                </a:cubicBezTo>
                <a:cubicBezTo>
                  <a:pt x="1344198" y="524176"/>
                  <a:pt x="1220600" y="514232"/>
                  <a:pt x="1126044" y="523220"/>
                </a:cubicBezTo>
                <a:cubicBezTo>
                  <a:pt x="1031488" y="532208"/>
                  <a:pt x="878471" y="507795"/>
                  <a:pt x="715038" y="523220"/>
                </a:cubicBezTo>
                <a:cubicBezTo>
                  <a:pt x="551605" y="538645"/>
                  <a:pt x="343508" y="481370"/>
                  <a:pt x="0" y="523220"/>
                </a:cubicBezTo>
                <a:cubicBezTo>
                  <a:pt x="-57168" y="384536"/>
                  <a:pt x="52181" y="202541"/>
                  <a:pt x="0" y="0"/>
                </a:cubicBezTo>
                <a:close/>
              </a:path>
              <a:path w="5067198" h="523220" stroke="0" extrusionOk="0">
                <a:moveTo>
                  <a:pt x="0" y="0"/>
                </a:moveTo>
                <a:cubicBezTo>
                  <a:pt x="241189" y="-72234"/>
                  <a:pt x="439167" y="57616"/>
                  <a:pt x="664366" y="0"/>
                </a:cubicBezTo>
                <a:cubicBezTo>
                  <a:pt x="889565" y="-57616"/>
                  <a:pt x="1150200" y="69246"/>
                  <a:pt x="1278060" y="0"/>
                </a:cubicBezTo>
                <a:cubicBezTo>
                  <a:pt x="1405920" y="-69246"/>
                  <a:pt x="1588955" y="20918"/>
                  <a:pt x="1689066" y="0"/>
                </a:cubicBezTo>
                <a:cubicBezTo>
                  <a:pt x="1789177" y="-20918"/>
                  <a:pt x="2074403" y="41131"/>
                  <a:pt x="2252088" y="0"/>
                </a:cubicBezTo>
                <a:cubicBezTo>
                  <a:pt x="2429773" y="-41131"/>
                  <a:pt x="2778360" y="39726"/>
                  <a:pt x="2916454" y="0"/>
                </a:cubicBezTo>
                <a:cubicBezTo>
                  <a:pt x="3054548" y="-39726"/>
                  <a:pt x="3277222" y="5778"/>
                  <a:pt x="3530148" y="0"/>
                </a:cubicBezTo>
                <a:cubicBezTo>
                  <a:pt x="3783074" y="-5778"/>
                  <a:pt x="3951926" y="30636"/>
                  <a:pt x="4143842" y="0"/>
                </a:cubicBezTo>
                <a:cubicBezTo>
                  <a:pt x="4335758" y="-30636"/>
                  <a:pt x="4374718" y="12811"/>
                  <a:pt x="4554848" y="0"/>
                </a:cubicBezTo>
                <a:cubicBezTo>
                  <a:pt x="4734978" y="-12811"/>
                  <a:pt x="4884935" y="40506"/>
                  <a:pt x="5067198" y="0"/>
                </a:cubicBezTo>
                <a:cubicBezTo>
                  <a:pt x="5084285" y="150785"/>
                  <a:pt x="5044442" y="374337"/>
                  <a:pt x="5067198" y="523220"/>
                </a:cubicBezTo>
                <a:cubicBezTo>
                  <a:pt x="4937949" y="582339"/>
                  <a:pt x="4648555" y="480179"/>
                  <a:pt x="4504176" y="523220"/>
                </a:cubicBezTo>
                <a:cubicBezTo>
                  <a:pt x="4359797" y="566261"/>
                  <a:pt x="4159432" y="503198"/>
                  <a:pt x="4042498" y="523220"/>
                </a:cubicBezTo>
                <a:cubicBezTo>
                  <a:pt x="3925564" y="543242"/>
                  <a:pt x="3749223" y="479437"/>
                  <a:pt x="3530148" y="523220"/>
                </a:cubicBezTo>
                <a:cubicBezTo>
                  <a:pt x="3311073" y="567003"/>
                  <a:pt x="3208201" y="497546"/>
                  <a:pt x="3068470" y="523220"/>
                </a:cubicBezTo>
                <a:cubicBezTo>
                  <a:pt x="2928739" y="548894"/>
                  <a:pt x="2788111" y="521793"/>
                  <a:pt x="2657464" y="523220"/>
                </a:cubicBezTo>
                <a:cubicBezTo>
                  <a:pt x="2526817" y="524647"/>
                  <a:pt x="2415881" y="491143"/>
                  <a:pt x="2195786" y="523220"/>
                </a:cubicBezTo>
                <a:cubicBezTo>
                  <a:pt x="1975691" y="555297"/>
                  <a:pt x="1736889" y="464068"/>
                  <a:pt x="1531420" y="523220"/>
                </a:cubicBezTo>
                <a:cubicBezTo>
                  <a:pt x="1325951" y="582372"/>
                  <a:pt x="1079869" y="495676"/>
                  <a:pt x="867054" y="523220"/>
                </a:cubicBezTo>
                <a:cubicBezTo>
                  <a:pt x="654239" y="550764"/>
                  <a:pt x="210644" y="444396"/>
                  <a:pt x="0" y="523220"/>
                </a:cubicBezTo>
                <a:cubicBezTo>
                  <a:pt x="-49665" y="412235"/>
                  <a:pt x="12689" y="10815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In the </a:t>
            </a:r>
            <a:r>
              <a:rPr lang="en-US" b="1" dirty="0"/>
              <a:t>frozen-spin condition </a:t>
            </a:r>
            <a:r>
              <a:rPr lang="en-US" dirty="0"/>
              <a:t>the source </a:t>
            </a:r>
            <a:r>
              <a:rPr lang="en-US" b="1" dirty="0"/>
              <a:t>for out of orbit plane </a:t>
            </a:r>
            <a:r>
              <a:rPr lang="en-US" dirty="0"/>
              <a:t>spin precession proportional to </a:t>
            </a:r>
            <a:r>
              <a:rPr lang="en-US" b="1" dirty="0"/>
              <a:t>only</a:t>
            </a:r>
            <a:r>
              <a:rPr lang="en-US" dirty="0"/>
              <a:t> the muon EDM.</a:t>
            </a:r>
            <a:endParaRPr lang="de-CH" dirty="0"/>
          </a:p>
        </p:txBody>
      </p:sp>
      <p:pic>
        <p:nvPicPr>
          <p:cNvPr id="22" name="orbit_frozen">
            <a:hlinkClick r:id="" action="ppaction://media"/>
            <a:extLst>
              <a:ext uri="{FF2B5EF4-FFF2-40B4-BE49-F238E27FC236}">
                <a16:creationId xmlns:a16="http://schemas.microsoft.com/office/drawing/2014/main" id="{1DCDD900-F3FF-8028-8CB7-A4BBC7B0C88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09618" y="294836"/>
            <a:ext cx="3416910" cy="3492364"/>
          </a:xfrm>
          <a:prstGeom prst="rect">
            <a:avLst/>
          </a:prstGeom>
        </p:spPr>
      </p:pic>
      <p:pic>
        <p:nvPicPr>
          <p:cNvPr id="41" name="Picture 40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301D500C-81B6-B185-AAED-67185E7498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82" y="744369"/>
            <a:ext cx="2127861" cy="215146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524DD4-189C-C393-0239-AD55A76019BA}"/>
              </a:ext>
            </a:extLst>
          </p:cNvPr>
          <p:cNvCxnSpPr>
            <a:cxnSpLocks/>
          </p:cNvCxnSpPr>
          <p:nvPr/>
        </p:nvCxnSpPr>
        <p:spPr>
          <a:xfrm>
            <a:off x="2002992" y="1783936"/>
            <a:ext cx="459223" cy="1318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1D3F0CB-66A7-ADB1-DCEC-33898E287A5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162132" y="1992043"/>
            <a:ext cx="193314" cy="235889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6731965-8815-2F5D-7832-748E319B416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794DD79-6AF7-39F1-FB32-789CDE2943A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46" name="Footer Placeholder 45">
            <a:extLst>
              <a:ext uri="{FF2B5EF4-FFF2-40B4-BE49-F238E27FC236}">
                <a16:creationId xmlns:a16="http://schemas.microsoft.com/office/drawing/2014/main" id="{18F8C4AD-B323-0FFE-2979-511595DB6DC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3057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145799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How to measure muon spin direction?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785E552-B313-4DD3-BF42-6853463D06A9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pic>
        <p:nvPicPr>
          <p:cNvPr id="3074" name="Picture 2" descr="Positive Muon Decay">
            <a:extLst>
              <a:ext uri="{FF2B5EF4-FFF2-40B4-BE49-F238E27FC236}">
                <a16:creationId xmlns:a16="http://schemas.microsoft.com/office/drawing/2014/main" id="{86A62E55-6722-8216-1BE1-39D4332B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461" y="1274877"/>
            <a:ext cx="2937770" cy="850515"/>
          </a:xfrm>
          <a:custGeom>
            <a:avLst/>
            <a:gdLst>
              <a:gd name="connsiteX0" fmla="*/ 0 w 2937770"/>
              <a:gd name="connsiteY0" fmla="*/ 0 h 850515"/>
              <a:gd name="connsiteX1" fmla="*/ 558176 w 2937770"/>
              <a:gd name="connsiteY1" fmla="*/ 0 h 850515"/>
              <a:gd name="connsiteX2" fmla="*/ 1086975 w 2937770"/>
              <a:gd name="connsiteY2" fmla="*/ 0 h 850515"/>
              <a:gd name="connsiteX3" fmla="*/ 1703907 w 2937770"/>
              <a:gd name="connsiteY3" fmla="*/ 0 h 850515"/>
              <a:gd name="connsiteX4" fmla="*/ 2320838 w 2937770"/>
              <a:gd name="connsiteY4" fmla="*/ 0 h 850515"/>
              <a:gd name="connsiteX5" fmla="*/ 2937770 w 2937770"/>
              <a:gd name="connsiteY5" fmla="*/ 0 h 850515"/>
              <a:gd name="connsiteX6" fmla="*/ 2937770 w 2937770"/>
              <a:gd name="connsiteY6" fmla="*/ 416752 h 850515"/>
              <a:gd name="connsiteX7" fmla="*/ 2937770 w 2937770"/>
              <a:gd name="connsiteY7" fmla="*/ 850515 h 850515"/>
              <a:gd name="connsiteX8" fmla="*/ 2408971 w 2937770"/>
              <a:gd name="connsiteY8" fmla="*/ 850515 h 850515"/>
              <a:gd name="connsiteX9" fmla="*/ 1909550 w 2937770"/>
              <a:gd name="connsiteY9" fmla="*/ 850515 h 850515"/>
              <a:gd name="connsiteX10" fmla="*/ 1292619 w 2937770"/>
              <a:gd name="connsiteY10" fmla="*/ 850515 h 850515"/>
              <a:gd name="connsiteX11" fmla="*/ 763820 w 2937770"/>
              <a:gd name="connsiteY11" fmla="*/ 850515 h 850515"/>
              <a:gd name="connsiteX12" fmla="*/ 0 w 2937770"/>
              <a:gd name="connsiteY12" fmla="*/ 850515 h 850515"/>
              <a:gd name="connsiteX13" fmla="*/ 0 w 2937770"/>
              <a:gd name="connsiteY13" fmla="*/ 408247 h 850515"/>
              <a:gd name="connsiteX14" fmla="*/ 0 w 2937770"/>
              <a:gd name="connsiteY14" fmla="*/ 0 h 85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37770" h="850515" extrusionOk="0">
                <a:moveTo>
                  <a:pt x="0" y="0"/>
                </a:moveTo>
                <a:cubicBezTo>
                  <a:pt x="167067" y="-30853"/>
                  <a:pt x="367357" y="8870"/>
                  <a:pt x="558176" y="0"/>
                </a:cubicBezTo>
                <a:cubicBezTo>
                  <a:pt x="748995" y="-8870"/>
                  <a:pt x="843164" y="51332"/>
                  <a:pt x="1086975" y="0"/>
                </a:cubicBezTo>
                <a:cubicBezTo>
                  <a:pt x="1330786" y="-51332"/>
                  <a:pt x="1526445" y="30889"/>
                  <a:pt x="1703907" y="0"/>
                </a:cubicBezTo>
                <a:cubicBezTo>
                  <a:pt x="1881369" y="-30889"/>
                  <a:pt x="2040200" y="42343"/>
                  <a:pt x="2320838" y="0"/>
                </a:cubicBezTo>
                <a:cubicBezTo>
                  <a:pt x="2601476" y="-42343"/>
                  <a:pt x="2769389" y="22681"/>
                  <a:pt x="2937770" y="0"/>
                </a:cubicBezTo>
                <a:cubicBezTo>
                  <a:pt x="2974758" y="115397"/>
                  <a:pt x="2890167" y="291232"/>
                  <a:pt x="2937770" y="416752"/>
                </a:cubicBezTo>
                <a:cubicBezTo>
                  <a:pt x="2985373" y="542272"/>
                  <a:pt x="2895040" y="754052"/>
                  <a:pt x="2937770" y="850515"/>
                </a:cubicBezTo>
                <a:cubicBezTo>
                  <a:pt x="2733900" y="885209"/>
                  <a:pt x="2625946" y="818823"/>
                  <a:pt x="2408971" y="850515"/>
                </a:cubicBezTo>
                <a:cubicBezTo>
                  <a:pt x="2191996" y="882207"/>
                  <a:pt x="2099134" y="817895"/>
                  <a:pt x="1909550" y="850515"/>
                </a:cubicBezTo>
                <a:cubicBezTo>
                  <a:pt x="1719966" y="883135"/>
                  <a:pt x="1438371" y="843129"/>
                  <a:pt x="1292619" y="850515"/>
                </a:cubicBezTo>
                <a:cubicBezTo>
                  <a:pt x="1146867" y="857901"/>
                  <a:pt x="990562" y="792827"/>
                  <a:pt x="763820" y="850515"/>
                </a:cubicBezTo>
                <a:cubicBezTo>
                  <a:pt x="537078" y="908203"/>
                  <a:pt x="209661" y="800497"/>
                  <a:pt x="0" y="850515"/>
                </a:cubicBezTo>
                <a:cubicBezTo>
                  <a:pt x="-37071" y="715136"/>
                  <a:pt x="46288" y="615315"/>
                  <a:pt x="0" y="408247"/>
                </a:cubicBezTo>
                <a:cubicBezTo>
                  <a:pt x="-46288" y="201179"/>
                  <a:pt x="7199" y="145756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319301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on-spin rotation : a brief introduction">
            <a:extLst>
              <a:ext uri="{FF2B5EF4-FFF2-40B4-BE49-F238E27FC236}">
                <a16:creationId xmlns:a16="http://schemas.microsoft.com/office/drawing/2014/main" id="{A7BD1DB0-36B4-6405-BA79-37464575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46" y="830131"/>
            <a:ext cx="1655969" cy="18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ltraSlowMuon">
            <a:extLst>
              <a:ext uri="{FF2B5EF4-FFF2-40B4-BE49-F238E27FC236}">
                <a16:creationId xmlns:a16="http://schemas.microsoft.com/office/drawing/2014/main" id="{47CD40E2-8080-8948-9BDD-AE0282E65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1314848"/>
            <a:ext cx="2642589" cy="23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EE0E66-7673-367C-58EA-963F27F03C26}"/>
              </a:ext>
            </a:extLst>
          </p:cNvPr>
          <p:cNvSpPr txBox="1"/>
          <p:nvPr/>
        </p:nvSpPr>
        <p:spPr>
          <a:xfrm>
            <a:off x="491732" y="589168"/>
            <a:ext cx="3127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Parity violating pion decay</a:t>
            </a:r>
            <a:r>
              <a:rPr lang="en-US" dirty="0">
                <a:sym typeface="Wingdings" panose="05000000000000000000" pitchFamily="2" charset="2"/>
              </a:rPr>
              <a:t> muons are polarized</a:t>
            </a:r>
            <a:endParaRPr lang="de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A6131-73F9-ED55-2F6C-D2B3EF5F82C7}"/>
              </a:ext>
            </a:extLst>
          </p:cNvPr>
          <p:cNvSpPr txBox="1"/>
          <p:nvPr/>
        </p:nvSpPr>
        <p:spPr>
          <a:xfrm>
            <a:off x="4336339" y="485642"/>
            <a:ext cx="3127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Positrons from muon decay are preferentially ejected along the spin direction</a:t>
            </a:r>
            <a:endParaRPr lang="de-CH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E55B55-16B0-9421-7DFE-115FEAFDA107}"/>
              </a:ext>
            </a:extLst>
          </p:cNvPr>
          <p:cNvCxnSpPr>
            <a:cxnSpLocks/>
          </p:cNvCxnSpPr>
          <p:nvPr/>
        </p:nvCxnSpPr>
        <p:spPr>
          <a:xfrm flipH="1">
            <a:off x="4160650" y="589168"/>
            <a:ext cx="7480" cy="4058152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AFF24E-AE3D-FE32-8E84-849C2395A93F}"/>
              </a:ext>
            </a:extLst>
          </p:cNvPr>
          <p:cNvSpPr txBox="1"/>
          <p:nvPr/>
        </p:nvSpPr>
        <p:spPr>
          <a:xfrm>
            <a:off x="4426461" y="2772667"/>
            <a:ext cx="4312634" cy="523220"/>
          </a:xfrm>
          <a:custGeom>
            <a:avLst/>
            <a:gdLst>
              <a:gd name="connsiteX0" fmla="*/ 0 w 4312634"/>
              <a:gd name="connsiteY0" fmla="*/ 0 h 523220"/>
              <a:gd name="connsiteX1" fmla="*/ 582206 w 4312634"/>
              <a:gd name="connsiteY1" fmla="*/ 0 h 523220"/>
              <a:gd name="connsiteX2" fmla="*/ 1035032 w 4312634"/>
              <a:gd name="connsiteY2" fmla="*/ 0 h 523220"/>
              <a:gd name="connsiteX3" fmla="*/ 1444732 w 4312634"/>
              <a:gd name="connsiteY3" fmla="*/ 0 h 523220"/>
              <a:gd name="connsiteX4" fmla="*/ 1854433 w 4312634"/>
              <a:gd name="connsiteY4" fmla="*/ 0 h 523220"/>
              <a:gd name="connsiteX5" fmla="*/ 2307259 w 4312634"/>
              <a:gd name="connsiteY5" fmla="*/ 0 h 523220"/>
              <a:gd name="connsiteX6" fmla="*/ 2803212 w 4312634"/>
              <a:gd name="connsiteY6" fmla="*/ 0 h 523220"/>
              <a:gd name="connsiteX7" fmla="*/ 3256039 w 4312634"/>
              <a:gd name="connsiteY7" fmla="*/ 0 h 523220"/>
              <a:gd name="connsiteX8" fmla="*/ 3795118 w 4312634"/>
              <a:gd name="connsiteY8" fmla="*/ 0 h 523220"/>
              <a:gd name="connsiteX9" fmla="*/ 4312634 w 4312634"/>
              <a:gd name="connsiteY9" fmla="*/ 0 h 523220"/>
              <a:gd name="connsiteX10" fmla="*/ 4312634 w 4312634"/>
              <a:gd name="connsiteY10" fmla="*/ 523220 h 523220"/>
              <a:gd name="connsiteX11" fmla="*/ 3773555 w 4312634"/>
              <a:gd name="connsiteY11" fmla="*/ 523220 h 523220"/>
              <a:gd name="connsiteX12" fmla="*/ 3277602 w 4312634"/>
              <a:gd name="connsiteY12" fmla="*/ 523220 h 523220"/>
              <a:gd name="connsiteX13" fmla="*/ 2652270 w 4312634"/>
              <a:gd name="connsiteY13" fmla="*/ 523220 h 523220"/>
              <a:gd name="connsiteX14" fmla="*/ 2156317 w 4312634"/>
              <a:gd name="connsiteY14" fmla="*/ 523220 h 523220"/>
              <a:gd name="connsiteX15" fmla="*/ 1660364 w 4312634"/>
              <a:gd name="connsiteY15" fmla="*/ 523220 h 523220"/>
              <a:gd name="connsiteX16" fmla="*/ 1035032 w 4312634"/>
              <a:gd name="connsiteY16" fmla="*/ 523220 h 523220"/>
              <a:gd name="connsiteX17" fmla="*/ 0 w 4312634"/>
              <a:gd name="connsiteY17" fmla="*/ 523220 h 523220"/>
              <a:gd name="connsiteX18" fmla="*/ 0 w 4312634"/>
              <a:gd name="connsiteY1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2634" h="523220" fill="none" extrusionOk="0">
                <a:moveTo>
                  <a:pt x="0" y="0"/>
                </a:moveTo>
                <a:cubicBezTo>
                  <a:pt x="213982" y="-7981"/>
                  <a:pt x="334417" y="22014"/>
                  <a:pt x="582206" y="0"/>
                </a:cubicBezTo>
                <a:cubicBezTo>
                  <a:pt x="829995" y="-22014"/>
                  <a:pt x="863677" y="25377"/>
                  <a:pt x="1035032" y="0"/>
                </a:cubicBezTo>
                <a:cubicBezTo>
                  <a:pt x="1206387" y="-25377"/>
                  <a:pt x="1343173" y="35962"/>
                  <a:pt x="1444732" y="0"/>
                </a:cubicBezTo>
                <a:cubicBezTo>
                  <a:pt x="1546291" y="-35962"/>
                  <a:pt x="1735617" y="4407"/>
                  <a:pt x="1854433" y="0"/>
                </a:cubicBezTo>
                <a:cubicBezTo>
                  <a:pt x="1973249" y="-4407"/>
                  <a:pt x="2131446" y="3548"/>
                  <a:pt x="2307259" y="0"/>
                </a:cubicBezTo>
                <a:cubicBezTo>
                  <a:pt x="2483072" y="-3548"/>
                  <a:pt x="2701747" y="43007"/>
                  <a:pt x="2803212" y="0"/>
                </a:cubicBezTo>
                <a:cubicBezTo>
                  <a:pt x="2904677" y="-43007"/>
                  <a:pt x="3163009" y="30151"/>
                  <a:pt x="3256039" y="0"/>
                </a:cubicBezTo>
                <a:cubicBezTo>
                  <a:pt x="3349069" y="-30151"/>
                  <a:pt x="3669736" y="49595"/>
                  <a:pt x="3795118" y="0"/>
                </a:cubicBezTo>
                <a:cubicBezTo>
                  <a:pt x="3920500" y="-49595"/>
                  <a:pt x="4067782" y="19921"/>
                  <a:pt x="4312634" y="0"/>
                </a:cubicBezTo>
                <a:cubicBezTo>
                  <a:pt x="4366032" y="230048"/>
                  <a:pt x="4302174" y="275116"/>
                  <a:pt x="4312634" y="523220"/>
                </a:cubicBezTo>
                <a:cubicBezTo>
                  <a:pt x="4053323" y="523903"/>
                  <a:pt x="3993290" y="477194"/>
                  <a:pt x="3773555" y="523220"/>
                </a:cubicBezTo>
                <a:cubicBezTo>
                  <a:pt x="3553820" y="569246"/>
                  <a:pt x="3448190" y="499520"/>
                  <a:pt x="3277602" y="523220"/>
                </a:cubicBezTo>
                <a:cubicBezTo>
                  <a:pt x="3107014" y="546920"/>
                  <a:pt x="2882483" y="492155"/>
                  <a:pt x="2652270" y="523220"/>
                </a:cubicBezTo>
                <a:cubicBezTo>
                  <a:pt x="2422057" y="554285"/>
                  <a:pt x="2315751" y="500481"/>
                  <a:pt x="2156317" y="523220"/>
                </a:cubicBezTo>
                <a:cubicBezTo>
                  <a:pt x="1996883" y="545959"/>
                  <a:pt x="1859773" y="476562"/>
                  <a:pt x="1660364" y="523220"/>
                </a:cubicBezTo>
                <a:cubicBezTo>
                  <a:pt x="1460955" y="569878"/>
                  <a:pt x="1174704" y="473409"/>
                  <a:pt x="1035032" y="523220"/>
                </a:cubicBezTo>
                <a:cubicBezTo>
                  <a:pt x="895360" y="573031"/>
                  <a:pt x="477401" y="507955"/>
                  <a:pt x="0" y="523220"/>
                </a:cubicBezTo>
                <a:cubicBezTo>
                  <a:pt x="-47896" y="311126"/>
                  <a:pt x="55853" y="167967"/>
                  <a:pt x="0" y="0"/>
                </a:cubicBezTo>
                <a:close/>
              </a:path>
              <a:path w="4312634" h="523220" stroke="0" extrusionOk="0">
                <a:moveTo>
                  <a:pt x="0" y="0"/>
                </a:moveTo>
                <a:cubicBezTo>
                  <a:pt x="134518" y="-32902"/>
                  <a:pt x="497088" y="20132"/>
                  <a:pt x="625332" y="0"/>
                </a:cubicBezTo>
                <a:cubicBezTo>
                  <a:pt x="753576" y="-20132"/>
                  <a:pt x="1022405" y="43825"/>
                  <a:pt x="1207538" y="0"/>
                </a:cubicBezTo>
                <a:cubicBezTo>
                  <a:pt x="1392671" y="-43825"/>
                  <a:pt x="1520222" y="17837"/>
                  <a:pt x="1617238" y="0"/>
                </a:cubicBezTo>
                <a:cubicBezTo>
                  <a:pt x="1714254" y="-17837"/>
                  <a:pt x="1904178" y="44413"/>
                  <a:pt x="2156317" y="0"/>
                </a:cubicBezTo>
                <a:cubicBezTo>
                  <a:pt x="2408456" y="-44413"/>
                  <a:pt x="2644135" y="18828"/>
                  <a:pt x="2781649" y="0"/>
                </a:cubicBezTo>
                <a:cubicBezTo>
                  <a:pt x="2919163" y="-18828"/>
                  <a:pt x="3149731" y="18546"/>
                  <a:pt x="3363855" y="0"/>
                </a:cubicBezTo>
                <a:cubicBezTo>
                  <a:pt x="3577979" y="-18546"/>
                  <a:pt x="4009924" y="50413"/>
                  <a:pt x="4312634" y="0"/>
                </a:cubicBezTo>
                <a:cubicBezTo>
                  <a:pt x="4345646" y="126570"/>
                  <a:pt x="4288871" y="369751"/>
                  <a:pt x="4312634" y="523220"/>
                </a:cubicBezTo>
                <a:cubicBezTo>
                  <a:pt x="4133070" y="529382"/>
                  <a:pt x="4028661" y="476919"/>
                  <a:pt x="3902934" y="523220"/>
                </a:cubicBezTo>
                <a:cubicBezTo>
                  <a:pt x="3777207" y="569521"/>
                  <a:pt x="3555495" y="503729"/>
                  <a:pt x="3277602" y="523220"/>
                </a:cubicBezTo>
                <a:cubicBezTo>
                  <a:pt x="2999709" y="542711"/>
                  <a:pt x="2943980" y="480278"/>
                  <a:pt x="2695396" y="523220"/>
                </a:cubicBezTo>
                <a:cubicBezTo>
                  <a:pt x="2446812" y="566162"/>
                  <a:pt x="2377596" y="469407"/>
                  <a:pt x="2242570" y="523220"/>
                </a:cubicBezTo>
                <a:cubicBezTo>
                  <a:pt x="2107544" y="577033"/>
                  <a:pt x="1937268" y="486202"/>
                  <a:pt x="1746617" y="523220"/>
                </a:cubicBezTo>
                <a:cubicBezTo>
                  <a:pt x="1555966" y="560238"/>
                  <a:pt x="1442387" y="503801"/>
                  <a:pt x="1293790" y="523220"/>
                </a:cubicBezTo>
                <a:cubicBezTo>
                  <a:pt x="1145193" y="542639"/>
                  <a:pt x="1008553" y="505634"/>
                  <a:pt x="884090" y="523220"/>
                </a:cubicBezTo>
                <a:cubicBezTo>
                  <a:pt x="759627" y="540806"/>
                  <a:pt x="295051" y="432355"/>
                  <a:pt x="0" y="523220"/>
                </a:cubicBezTo>
                <a:cubicBezTo>
                  <a:pt x="-9724" y="314088"/>
                  <a:pt x="579" y="14719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Detecting emitted positron direction </a:t>
            </a:r>
            <a:r>
              <a:rPr lang="en-US" dirty="0"/>
              <a:t>from a polarized muon beam </a:t>
            </a:r>
            <a:r>
              <a:rPr lang="en-US" dirty="0">
                <a:sym typeface="Wingdings" panose="05000000000000000000" pitchFamily="2" charset="2"/>
              </a:rPr>
              <a:t> muon </a:t>
            </a:r>
            <a:r>
              <a:rPr lang="en-US" b="1" dirty="0">
                <a:sym typeface="Wingdings" panose="05000000000000000000" pitchFamily="2" charset="2"/>
              </a:rPr>
              <a:t>spin direction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de-C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7F8F64-01D1-D689-A162-EEF89669E050}"/>
              </a:ext>
            </a:extLst>
          </p:cNvPr>
          <p:cNvGrpSpPr/>
          <p:nvPr/>
        </p:nvGrpSpPr>
        <p:grpSpPr>
          <a:xfrm>
            <a:off x="4472518" y="3858791"/>
            <a:ext cx="2682240" cy="716051"/>
            <a:chOff x="4472518" y="4046291"/>
            <a:chExt cx="2682240" cy="7160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36C9BE3-0795-D8E8-BEE8-31E219BDDCD2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4542230" y="4128631"/>
              <a:ext cx="2572090" cy="560730"/>
              <a:chOff x="6609060" y="3983098"/>
              <a:chExt cx="2572090" cy="560730"/>
            </a:xfrm>
            <a:solidFill>
              <a:srgbClr val="000000"/>
            </a:solidFill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771CDC9-A0D4-E8BA-D10E-4862C625746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6609060" y="4194927"/>
                <a:ext cx="121015" cy="99657"/>
              </a:xfrm>
              <a:custGeom>
                <a:avLst/>
                <a:gdLst>
                  <a:gd name="connsiteX0" fmla="*/ 109983 w 121015"/>
                  <a:gd name="connsiteY0" fmla="*/ 13155 h 99657"/>
                  <a:gd name="connsiteX1" fmla="*/ 121192 w 121015"/>
                  <a:gd name="connsiteY1" fmla="*/ 5489 h 99657"/>
                  <a:gd name="connsiteX2" fmla="*/ 112271 w 121015"/>
                  <a:gd name="connsiteY2" fmla="*/ 77 h 99657"/>
                  <a:gd name="connsiteX3" fmla="*/ 60113 w 121015"/>
                  <a:gd name="connsiteY3" fmla="*/ 77 h 99657"/>
                  <a:gd name="connsiteX4" fmla="*/ 177 w 121015"/>
                  <a:gd name="connsiteY4" fmla="*/ 64110 h 99657"/>
                  <a:gd name="connsiteX5" fmla="*/ 34491 w 121015"/>
                  <a:gd name="connsiteY5" fmla="*/ 99735 h 99657"/>
                  <a:gd name="connsiteX6" fmla="*/ 91911 w 121015"/>
                  <a:gd name="connsiteY6" fmla="*/ 37731 h 99657"/>
                  <a:gd name="connsiteX7" fmla="*/ 84819 w 121015"/>
                  <a:gd name="connsiteY7" fmla="*/ 13155 h 99657"/>
                  <a:gd name="connsiteX8" fmla="*/ 109983 w 121015"/>
                  <a:gd name="connsiteY8" fmla="*/ 13155 h 99657"/>
                  <a:gd name="connsiteX9" fmla="*/ 34720 w 121015"/>
                  <a:gd name="connsiteY9" fmla="*/ 94774 h 99657"/>
                  <a:gd name="connsiteX10" fmla="*/ 14360 w 121015"/>
                  <a:gd name="connsiteY10" fmla="*/ 70424 h 99657"/>
                  <a:gd name="connsiteX11" fmla="*/ 25112 w 121015"/>
                  <a:gd name="connsiteY11" fmla="*/ 31868 h 99657"/>
                  <a:gd name="connsiteX12" fmla="*/ 56224 w 121015"/>
                  <a:gd name="connsiteY12" fmla="*/ 13155 h 99657"/>
                  <a:gd name="connsiteX13" fmla="*/ 77270 w 121015"/>
                  <a:gd name="connsiteY13" fmla="*/ 35025 h 99657"/>
                  <a:gd name="connsiteX14" fmla="*/ 64917 w 121015"/>
                  <a:gd name="connsiteY14" fmla="*/ 75609 h 99657"/>
                  <a:gd name="connsiteX15" fmla="*/ 34720 w 121015"/>
                  <a:gd name="connsiteY15" fmla="*/ 94774 h 99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1015" h="99657">
                    <a:moveTo>
                      <a:pt x="109983" y="13155"/>
                    </a:moveTo>
                    <a:cubicBezTo>
                      <a:pt x="112957" y="13155"/>
                      <a:pt x="121192" y="13155"/>
                      <a:pt x="121192" y="5489"/>
                    </a:cubicBezTo>
                    <a:cubicBezTo>
                      <a:pt x="121192" y="77"/>
                      <a:pt x="116388" y="77"/>
                      <a:pt x="112271" y="77"/>
                    </a:cubicBezTo>
                    <a:lnTo>
                      <a:pt x="60113" y="77"/>
                    </a:lnTo>
                    <a:cubicBezTo>
                      <a:pt x="25569" y="77"/>
                      <a:pt x="177" y="37280"/>
                      <a:pt x="177" y="64110"/>
                    </a:cubicBezTo>
                    <a:cubicBezTo>
                      <a:pt x="177" y="83952"/>
                      <a:pt x="13674" y="99735"/>
                      <a:pt x="34491" y="99735"/>
                    </a:cubicBezTo>
                    <a:cubicBezTo>
                      <a:pt x="61485" y="99735"/>
                      <a:pt x="91911" y="72453"/>
                      <a:pt x="91911" y="37731"/>
                    </a:cubicBezTo>
                    <a:cubicBezTo>
                      <a:pt x="91911" y="33898"/>
                      <a:pt x="91911" y="23075"/>
                      <a:pt x="84819" y="13155"/>
                    </a:cubicBezTo>
                    <a:lnTo>
                      <a:pt x="109983" y="13155"/>
                    </a:lnTo>
                    <a:close/>
                    <a:moveTo>
                      <a:pt x="34720" y="94774"/>
                    </a:moveTo>
                    <a:cubicBezTo>
                      <a:pt x="23511" y="94774"/>
                      <a:pt x="14360" y="86657"/>
                      <a:pt x="14360" y="70424"/>
                    </a:cubicBezTo>
                    <a:cubicBezTo>
                      <a:pt x="14360" y="63660"/>
                      <a:pt x="17105" y="45171"/>
                      <a:pt x="25112" y="31868"/>
                    </a:cubicBezTo>
                    <a:cubicBezTo>
                      <a:pt x="34720" y="16311"/>
                      <a:pt x="48446" y="13155"/>
                      <a:pt x="56224" y="13155"/>
                    </a:cubicBezTo>
                    <a:cubicBezTo>
                      <a:pt x="75440" y="13155"/>
                      <a:pt x="77270" y="28036"/>
                      <a:pt x="77270" y="35025"/>
                    </a:cubicBezTo>
                    <a:cubicBezTo>
                      <a:pt x="77270" y="45622"/>
                      <a:pt x="72695" y="64110"/>
                      <a:pt x="64917" y="75609"/>
                    </a:cubicBezTo>
                    <a:cubicBezTo>
                      <a:pt x="55995" y="88912"/>
                      <a:pt x="43642" y="94774"/>
                      <a:pt x="34720" y="94774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50E783C-4D26-C3AF-6E16-FEB042FDC1D0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6761941" y="4123003"/>
                <a:ext cx="53072" cy="225468"/>
              </a:xfrm>
              <a:custGeom>
                <a:avLst/>
                <a:gdLst>
                  <a:gd name="connsiteX0" fmla="*/ 53256 w 53072"/>
                  <a:gd name="connsiteY0" fmla="*/ 223291 h 225468"/>
                  <a:gd name="connsiteX1" fmla="*/ 49367 w 53072"/>
                  <a:gd name="connsiteY1" fmla="*/ 218331 h 225468"/>
                  <a:gd name="connsiteX2" fmla="*/ 13451 w 53072"/>
                  <a:gd name="connsiteY2" fmla="*/ 112812 h 225468"/>
                  <a:gd name="connsiteX3" fmla="*/ 50282 w 53072"/>
                  <a:gd name="connsiteY3" fmla="*/ 6165 h 225468"/>
                  <a:gd name="connsiteX4" fmla="*/ 53256 w 53072"/>
                  <a:gd name="connsiteY4" fmla="*/ 2332 h 225468"/>
                  <a:gd name="connsiteX5" fmla="*/ 50968 w 53072"/>
                  <a:gd name="connsiteY5" fmla="*/ 77 h 225468"/>
                  <a:gd name="connsiteX6" fmla="*/ 14595 w 53072"/>
                  <a:gd name="connsiteY6" fmla="*/ 44044 h 225468"/>
                  <a:gd name="connsiteX7" fmla="*/ 183 w 53072"/>
                  <a:gd name="connsiteY7" fmla="*/ 112812 h 225468"/>
                  <a:gd name="connsiteX8" fmla="*/ 15281 w 53072"/>
                  <a:gd name="connsiteY8" fmla="*/ 183158 h 225468"/>
                  <a:gd name="connsiteX9" fmla="*/ 50968 w 53072"/>
                  <a:gd name="connsiteY9" fmla="*/ 225546 h 225468"/>
                  <a:gd name="connsiteX10" fmla="*/ 53256 w 53072"/>
                  <a:gd name="connsiteY10" fmla="*/ 223291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72" h="225468">
                    <a:moveTo>
                      <a:pt x="53256" y="223291"/>
                    </a:moveTo>
                    <a:cubicBezTo>
                      <a:pt x="53256" y="222615"/>
                      <a:pt x="53256" y="222164"/>
                      <a:pt x="49367" y="218331"/>
                    </a:cubicBezTo>
                    <a:cubicBezTo>
                      <a:pt x="20772" y="189922"/>
                      <a:pt x="13451" y="147308"/>
                      <a:pt x="13451" y="112812"/>
                    </a:cubicBezTo>
                    <a:cubicBezTo>
                      <a:pt x="13451" y="73580"/>
                      <a:pt x="22144" y="34349"/>
                      <a:pt x="50282" y="6165"/>
                    </a:cubicBezTo>
                    <a:cubicBezTo>
                      <a:pt x="53256" y="3459"/>
                      <a:pt x="53256" y="3009"/>
                      <a:pt x="53256" y="2332"/>
                    </a:cubicBezTo>
                    <a:cubicBezTo>
                      <a:pt x="53256" y="754"/>
                      <a:pt x="52341" y="77"/>
                      <a:pt x="50968" y="77"/>
                    </a:cubicBezTo>
                    <a:cubicBezTo>
                      <a:pt x="48681" y="77"/>
                      <a:pt x="28092" y="15409"/>
                      <a:pt x="14595" y="44044"/>
                    </a:cubicBezTo>
                    <a:cubicBezTo>
                      <a:pt x="2928" y="68845"/>
                      <a:pt x="183" y="93872"/>
                      <a:pt x="183" y="112812"/>
                    </a:cubicBezTo>
                    <a:cubicBezTo>
                      <a:pt x="183" y="130398"/>
                      <a:pt x="2699" y="157680"/>
                      <a:pt x="15281" y="183158"/>
                    </a:cubicBezTo>
                    <a:cubicBezTo>
                      <a:pt x="29007" y="210890"/>
                      <a:pt x="48681" y="225546"/>
                      <a:pt x="50968" y="225546"/>
                    </a:cubicBezTo>
                    <a:cubicBezTo>
                      <a:pt x="52341" y="225546"/>
                      <a:pt x="53256" y="224870"/>
                      <a:pt x="53256" y="223291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54DD3F6-573B-D8BF-C06D-8E1A0185535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6837407" y="4135629"/>
                <a:ext cx="108891" cy="158955"/>
              </a:xfrm>
              <a:custGeom>
                <a:avLst/>
                <a:gdLst>
                  <a:gd name="connsiteX0" fmla="*/ 109078 w 108891"/>
                  <a:gd name="connsiteY0" fmla="*/ 2558 h 158955"/>
                  <a:gd name="connsiteX1" fmla="*/ 106104 w 108891"/>
                  <a:gd name="connsiteY1" fmla="*/ 77 h 158955"/>
                  <a:gd name="connsiteX2" fmla="*/ 77051 w 108891"/>
                  <a:gd name="connsiteY2" fmla="*/ 2558 h 158955"/>
                  <a:gd name="connsiteX3" fmla="*/ 73848 w 108891"/>
                  <a:gd name="connsiteY3" fmla="*/ 6841 h 158955"/>
                  <a:gd name="connsiteX4" fmla="*/ 79339 w 108891"/>
                  <a:gd name="connsiteY4" fmla="*/ 9547 h 158955"/>
                  <a:gd name="connsiteX5" fmla="*/ 90777 w 108891"/>
                  <a:gd name="connsiteY5" fmla="*/ 13380 h 158955"/>
                  <a:gd name="connsiteX6" fmla="*/ 90090 w 108891"/>
                  <a:gd name="connsiteY6" fmla="*/ 17889 h 158955"/>
                  <a:gd name="connsiteX7" fmla="*/ 76365 w 108891"/>
                  <a:gd name="connsiteY7" fmla="*/ 71325 h 158955"/>
                  <a:gd name="connsiteX8" fmla="*/ 55319 w 108891"/>
                  <a:gd name="connsiteY8" fmla="*/ 56895 h 158955"/>
                  <a:gd name="connsiteX9" fmla="*/ 187 w 108891"/>
                  <a:gd name="connsiteY9" fmla="*/ 122958 h 158955"/>
                  <a:gd name="connsiteX10" fmla="*/ 30612 w 108891"/>
                  <a:gd name="connsiteY10" fmla="*/ 159033 h 158955"/>
                  <a:gd name="connsiteX11" fmla="*/ 60351 w 108891"/>
                  <a:gd name="connsiteY11" fmla="*/ 142123 h 158955"/>
                  <a:gd name="connsiteX12" fmla="*/ 81169 w 108891"/>
                  <a:gd name="connsiteY12" fmla="*/ 159033 h 158955"/>
                  <a:gd name="connsiteX13" fmla="*/ 98097 w 108891"/>
                  <a:gd name="connsiteY13" fmla="*/ 146632 h 158955"/>
                  <a:gd name="connsiteX14" fmla="*/ 104960 w 108891"/>
                  <a:gd name="connsiteY14" fmla="*/ 124311 h 158955"/>
                  <a:gd name="connsiteX15" fmla="*/ 102215 w 108891"/>
                  <a:gd name="connsiteY15" fmla="*/ 122056 h 158955"/>
                  <a:gd name="connsiteX16" fmla="*/ 99012 w 108891"/>
                  <a:gd name="connsiteY16" fmla="*/ 126114 h 158955"/>
                  <a:gd name="connsiteX17" fmla="*/ 81626 w 108891"/>
                  <a:gd name="connsiteY17" fmla="*/ 154072 h 158955"/>
                  <a:gd name="connsiteX18" fmla="*/ 74763 w 108891"/>
                  <a:gd name="connsiteY18" fmla="*/ 143701 h 158955"/>
                  <a:gd name="connsiteX19" fmla="*/ 76136 w 108891"/>
                  <a:gd name="connsiteY19" fmla="*/ 132878 h 158955"/>
                  <a:gd name="connsiteX20" fmla="*/ 109078 w 108891"/>
                  <a:gd name="connsiteY20" fmla="*/ 2558 h 158955"/>
                  <a:gd name="connsiteX21" fmla="*/ 61495 w 108891"/>
                  <a:gd name="connsiteY21" fmla="*/ 129722 h 158955"/>
                  <a:gd name="connsiteX22" fmla="*/ 56920 w 108891"/>
                  <a:gd name="connsiteY22" fmla="*/ 138064 h 158955"/>
                  <a:gd name="connsiteX23" fmla="*/ 31070 w 108891"/>
                  <a:gd name="connsiteY23" fmla="*/ 154072 h 158955"/>
                  <a:gd name="connsiteX24" fmla="*/ 16429 w 108891"/>
                  <a:gd name="connsiteY24" fmla="*/ 132878 h 158955"/>
                  <a:gd name="connsiteX25" fmla="*/ 29011 w 108891"/>
                  <a:gd name="connsiteY25" fmla="*/ 83501 h 158955"/>
                  <a:gd name="connsiteX26" fmla="*/ 55547 w 108891"/>
                  <a:gd name="connsiteY26" fmla="*/ 61856 h 158955"/>
                  <a:gd name="connsiteX27" fmla="*/ 73620 w 108891"/>
                  <a:gd name="connsiteY27" fmla="*/ 81697 h 158955"/>
                  <a:gd name="connsiteX28" fmla="*/ 72933 w 108891"/>
                  <a:gd name="connsiteY28" fmla="*/ 85530 h 158955"/>
                  <a:gd name="connsiteX29" fmla="*/ 61495 w 108891"/>
                  <a:gd name="connsiteY29" fmla="*/ 129722 h 15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8891" h="158955">
                    <a:moveTo>
                      <a:pt x="109078" y="2558"/>
                    </a:moveTo>
                    <a:cubicBezTo>
                      <a:pt x="109078" y="2332"/>
                      <a:pt x="109078" y="77"/>
                      <a:pt x="106104" y="77"/>
                    </a:cubicBezTo>
                    <a:cubicBezTo>
                      <a:pt x="102672" y="77"/>
                      <a:pt x="80940" y="2107"/>
                      <a:pt x="77051" y="2558"/>
                    </a:cubicBezTo>
                    <a:cubicBezTo>
                      <a:pt x="75221" y="2783"/>
                      <a:pt x="73848" y="3910"/>
                      <a:pt x="73848" y="6841"/>
                    </a:cubicBezTo>
                    <a:cubicBezTo>
                      <a:pt x="73848" y="9547"/>
                      <a:pt x="75907" y="9547"/>
                      <a:pt x="79339" y="9547"/>
                    </a:cubicBezTo>
                    <a:cubicBezTo>
                      <a:pt x="90319" y="9547"/>
                      <a:pt x="90777" y="11125"/>
                      <a:pt x="90777" y="13380"/>
                    </a:cubicBezTo>
                    <a:lnTo>
                      <a:pt x="90090" y="17889"/>
                    </a:lnTo>
                    <a:lnTo>
                      <a:pt x="76365" y="71325"/>
                    </a:lnTo>
                    <a:cubicBezTo>
                      <a:pt x="72247" y="62983"/>
                      <a:pt x="65613" y="56895"/>
                      <a:pt x="55319" y="56895"/>
                    </a:cubicBezTo>
                    <a:cubicBezTo>
                      <a:pt x="28553" y="56895"/>
                      <a:pt x="187" y="90039"/>
                      <a:pt x="187" y="122958"/>
                    </a:cubicBezTo>
                    <a:cubicBezTo>
                      <a:pt x="187" y="144152"/>
                      <a:pt x="12769" y="159033"/>
                      <a:pt x="30612" y="159033"/>
                    </a:cubicBezTo>
                    <a:cubicBezTo>
                      <a:pt x="35187" y="159033"/>
                      <a:pt x="46626" y="158131"/>
                      <a:pt x="60351" y="142123"/>
                    </a:cubicBezTo>
                    <a:cubicBezTo>
                      <a:pt x="62181" y="151592"/>
                      <a:pt x="70188" y="159033"/>
                      <a:pt x="81169" y="159033"/>
                    </a:cubicBezTo>
                    <a:cubicBezTo>
                      <a:pt x="89175" y="159033"/>
                      <a:pt x="94437" y="153847"/>
                      <a:pt x="98097" y="146632"/>
                    </a:cubicBezTo>
                    <a:cubicBezTo>
                      <a:pt x="101986" y="138515"/>
                      <a:pt x="104960" y="124762"/>
                      <a:pt x="104960" y="124311"/>
                    </a:cubicBezTo>
                    <a:cubicBezTo>
                      <a:pt x="104960" y="122056"/>
                      <a:pt x="102901" y="122056"/>
                      <a:pt x="102215" y="122056"/>
                    </a:cubicBezTo>
                    <a:cubicBezTo>
                      <a:pt x="99927" y="122056"/>
                      <a:pt x="99699" y="122958"/>
                      <a:pt x="99012" y="126114"/>
                    </a:cubicBezTo>
                    <a:cubicBezTo>
                      <a:pt x="95123" y="140770"/>
                      <a:pt x="91006" y="154072"/>
                      <a:pt x="81626" y="154072"/>
                    </a:cubicBezTo>
                    <a:cubicBezTo>
                      <a:pt x="75450" y="154072"/>
                      <a:pt x="74763" y="148210"/>
                      <a:pt x="74763" y="143701"/>
                    </a:cubicBezTo>
                    <a:cubicBezTo>
                      <a:pt x="74763" y="138290"/>
                      <a:pt x="75221" y="136711"/>
                      <a:pt x="76136" y="132878"/>
                    </a:cubicBezTo>
                    <a:lnTo>
                      <a:pt x="109078" y="2558"/>
                    </a:lnTo>
                    <a:close/>
                    <a:moveTo>
                      <a:pt x="61495" y="129722"/>
                    </a:moveTo>
                    <a:cubicBezTo>
                      <a:pt x="60351" y="133780"/>
                      <a:pt x="60351" y="134231"/>
                      <a:pt x="56920" y="138064"/>
                    </a:cubicBezTo>
                    <a:cubicBezTo>
                      <a:pt x="46854" y="150465"/>
                      <a:pt x="37475" y="154072"/>
                      <a:pt x="31070" y="154072"/>
                    </a:cubicBezTo>
                    <a:cubicBezTo>
                      <a:pt x="19632" y="154072"/>
                      <a:pt x="16429" y="141672"/>
                      <a:pt x="16429" y="132878"/>
                    </a:cubicBezTo>
                    <a:cubicBezTo>
                      <a:pt x="16429" y="121605"/>
                      <a:pt x="23749" y="93872"/>
                      <a:pt x="29011" y="83501"/>
                    </a:cubicBezTo>
                    <a:cubicBezTo>
                      <a:pt x="36102" y="70198"/>
                      <a:pt x="46397" y="61856"/>
                      <a:pt x="55547" y="61856"/>
                    </a:cubicBezTo>
                    <a:cubicBezTo>
                      <a:pt x="70417" y="61856"/>
                      <a:pt x="73620" y="80344"/>
                      <a:pt x="73620" y="81697"/>
                    </a:cubicBezTo>
                    <a:cubicBezTo>
                      <a:pt x="73620" y="83050"/>
                      <a:pt x="73162" y="84403"/>
                      <a:pt x="72933" y="85530"/>
                    </a:cubicBezTo>
                    <a:lnTo>
                      <a:pt x="61495" y="129722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04A388B-6988-2504-7AC9-296D937BDDD9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6955332" y="4256322"/>
                <a:ext cx="95439" cy="103377"/>
              </a:xfrm>
              <a:custGeom>
                <a:avLst/>
                <a:gdLst>
                  <a:gd name="connsiteX0" fmla="*/ 832 w 95439"/>
                  <a:gd name="connsiteY0" fmla="*/ 95091 h 103377"/>
                  <a:gd name="connsiteX1" fmla="*/ 192 w 95439"/>
                  <a:gd name="connsiteY1" fmla="*/ 98406 h 103377"/>
                  <a:gd name="connsiteX2" fmla="*/ 5636 w 95439"/>
                  <a:gd name="connsiteY2" fmla="*/ 103456 h 103377"/>
                  <a:gd name="connsiteX3" fmla="*/ 13323 w 95439"/>
                  <a:gd name="connsiteY3" fmla="*/ 95565 h 103377"/>
                  <a:gd name="connsiteX4" fmla="*/ 20689 w 95439"/>
                  <a:gd name="connsiteY4" fmla="*/ 66682 h 103377"/>
                  <a:gd name="connsiteX5" fmla="*/ 37823 w 95439"/>
                  <a:gd name="connsiteY5" fmla="*/ 71259 h 103377"/>
                  <a:gd name="connsiteX6" fmla="*/ 60883 w 95439"/>
                  <a:gd name="connsiteY6" fmla="*/ 59896 h 103377"/>
                  <a:gd name="connsiteX7" fmla="*/ 77376 w 95439"/>
                  <a:gd name="connsiteY7" fmla="*/ 71259 h 103377"/>
                  <a:gd name="connsiteX8" fmla="*/ 90027 w 95439"/>
                  <a:gd name="connsiteY8" fmla="*/ 62894 h 103377"/>
                  <a:gd name="connsiteX9" fmla="*/ 95632 w 95439"/>
                  <a:gd name="connsiteY9" fmla="*/ 47112 h 103377"/>
                  <a:gd name="connsiteX10" fmla="*/ 93070 w 95439"/>
                  <a:gd name="connsiteY10" fmla="*/ 45060 h 103377"/>
                  <a:gd name="connsiteX11" fmla="*/ 89547 w 95439"/>
                  <a:gd name="connsiteY11" fmla="*/ 49953 h 103377"/>
                  <a:gd name="connsiteX12" fmla="*/ 77857 w 95439"/>
                  <a:gd name="connsiteY12" fmla="*/ 66840 h 103377"/>
                  <a:gd name="connsiteX13" fmla="*/ 72572 w 95439"/>
                  <a:gd name="connsiteY13" fmla="*/ 59107 h 103377"/>
                  <a:gd name="connsiteX14" fmla="*/ 74974 w 95439"/>
                  <a:gd name="connsiteY14" fmla="*/ 46638 h 103377"/>
                  <a:gd name="connsiteX15" fmla="*/ 78497 w 95439"/>
                  <a:gd name="connsiteY15" fmla="*/ 32434 h 103377"/>
                  <a:gd name="connsiteX16" fmla="*/ 82181 w 95439"/>
                  <a:gd name="connsiteY16" fmla="*/ 18387 h 103377"/>
                  <a:gd name="connsiteX17" fmla="*/ 84903 w 95439"/>
                  <a:gd name="connsiteY17" fmla="*/ 6708 h 103377"/>
                  <a:gd name="connsiteX18" fmla="*/ 79618 w 95439"/>
                  <a:gd name="connsiteY18" fmla="*/ 1657 h 103377"/>
                  <a:gd name="connsiteX19" fmla="*/ 73053 w 95439"/>
                  <a:gd name="connsiteY19" fmla="*/ 5445 h 103377"/>
                  <a:gd name="connsiteX20" fmla="*/ 70491 w 95439"/>
                  <a:gd name="connsiteY20" fmla="*/ 14599 h 103377"/>
                  <a:gd name="connsiteX21" fmla="*/ 67128 w 95439"/>
                  <a:gd name="connsiteY21" fmla="*/ 27699 h 103377"/>
                  <a:gd name="connsiteX22" fmla="*/ 62164 w 95439"/>
                  <a:gd name="connsiteY22" fmla="*/ 47427 h 103377"/>
                  <a:gd name="connsiteX23" fmla="*/ 59602 w 95439"/>
                  <a:gd name="connsiteY23" fmla="*/ 53740 h 103377"/>
                  <a:gd name="connsiteX24" fmla="*/ 38464 w 95439"/>
                  <a:gd name="connsiteY24" fmla="*/ 66840 h 103377"/>
                  <a:gd name="connsiteX25" fmla="*/ 25333 w 95439"/>
                  <a:gd name="connsiteY25" fmla="*/ 52793 h 103377"/>
                  <a:gd name="connsiteX26" fmla="*/ 28055 w 95439"/>
                  <a:gd name="connsiteY26" fmla="*/ 38115 h 103377"/>
                  <a:gd name="connsiteX27" fmla="*/ 31578 w 95439"/>
                  <a:gd name="connsiteY27" fmla="*/ 23911 h 103377"/>
                  <a:gd name="connsiteX28" fmla="*/ 33820 w 95439"/>
                  <a:gd name="connsiteY28" fmla="*/ 15073 h 103377"/>
                  <a:gd name="connsiteX29" fmla="*/ 36222 w 95439"/>
                  <a:gd name="connsiteY29" fmla="*/ 5129 h 103377"/>
                  <a:gd name="connsiteX30" fmla="*/ 30778 w 95439"/>
                  <a:gd name="connsiteY30" fmla="*/ 79 h 103377"/>
                  <a:gd name="connsiteX31" fmla="*/ 23091 w 95439"/>
                  <a:gd name="connsiteY31" fmla="*/ 7497 h 103377"/>
                  <a:gd name="connsiteX32" fmla="*/ 832 w 95439"/>
                  <a:gd name="connsiteY32" fmla="*/ 95091 h 10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5439" h="103377">
                    <a:moveTo>
                      <a:pt x="832" y="95091"/>
                    </a:moveTo>
                    <a:cubicBezTo>
                      <a:pt x="192" y="97459"/>
                      <a:pt x="192" y="98248"/>
                      <a:pt x="192" y="98406"/>
                    </a:cubicBezTo>
                    <a:cubicBezTo>
                      <a:pt x="192" y="101878"/>
                      <a:pt x="3074" y="103456"/>
                      <a:pt x="5636" y="103456"/>
                    </a:cubicBezTo>
                    <a:cubicBezTo>
                      <a:pt x="11401" y="103456"/>
                      <a:pt x="12682" y="98248"/>
                      <a:pt x="13323" y="95565"/>
                    </a:cubicBezTo>
                    <a:cubicBezTo>
                      <a:pt x="13643" y="94776"/>
                      <a:pt x="16846" y="82149"/>
                      <a:pt x="20689" y="66682"/>
                    </a:cubicBezTo>
                    <a:cubicBezTo>
                      <a:pt x="25653" y="69997"/>
                      <a:pt x="32059" y="71259"/>
                      <a:pt x="37823" y="71259"/>
                    </a:cubicBezTo>
                    <a:cubicBezTo>
                      <a:pt x="51595" y="71259"/>
                      <a:pt x="60562" y="60211"/>
                      <a:pt x="60883" y="59896"/>
                    </a:cubicBezTo>
                    <a:cubicBezTo>
                      <a:pt x="63925" y="70786"/>
                      <a:pt x="74974" y="71259"/>
                      <a:pt x="77376" y="71259"/>
                    </a:cubicBezTo>
                    <a:cubicBezTo>
                      <a:pt x="83141" y="71259"/>
                      <a:pt x="87145" y="67787"/>
                      <a:pt x="90027" y="62894"/>
                    </a:cubicBezTo>
                    <a:cubicBezTo>
                      <a:pt x="93550" y="56739"/>
                      <a:pt x="95632" y="47743"/>
                      <a:pt x="95632" y="47112"/>
                    </a:cubicBezTo>
                    <a:cubicBezTo>
                      <a:pt x="95632" y="45060"/>
                      <a:pt x="93550" y="45060"/>
                      <a:pt x="93070" y="45060"/>
                    </a:cubicBezTo>
                    <a:cubicBezTo>
                      <a:pt x="90828" y="45060"/>
                      <a:pt x="90668" y="45691"/>
                      <a:pt x="89547" y="49953"/>
                    </a:cubicBezTo>
                    <a:cubicBezTo>
                      <a:pt x="87625" y="57528"/>
                      <a:pt x="84582" y="66840"/>
                      <a:pt x="77857" y="66840"/>
                    </a:cubicBezTo>
                    <a:cubicBezTo>
                      <a:pt x="73693" y="66840"/>
                      <a:pt x="72572" y="63368"/>
                      <a:pt x="72572" y="59107"/>
                    </a:cubicBezTo>
                    <a:cubicBezTo>
                      <a:pt x="72572" y="56424"/>
                      <a:pt x="73854" y="50742"/>
                      <a:pt x="74974" y="46638"/>
                    </a:cubicBezTo>
                    <a:cubicBezTo>
                      <a:pt x="76095" y="42377"/>
                      <a:pt x="77697" y="35906"/>
                      <a:pt x="78497" y="32434"/>
                    </a:cubicBezTo>
                    <a:lnTo>
                      <a:pt x="82181" y="18387"/>
                    </a:lnTo>
                    <a:cubicBezTo>
                      <a:pt x="83141" y="14441"/>
                      <a:pt x="84903" y="7497"/>
                      <a:pt x="84903" y="6708"/>
                    </a:cubicBezTo>
                    <a:cubicBezTo>
                      <a:pt x="84903" y="3551"/>
                      <a:pt x="82341" y="1657"/>
                      <a:pt x="79618" y="1657"/>
                    </a:cubicBezTo>
                    <a:cubicBezTo>
                      <a:pt x="77857" y="1657"/>
                      <a:pt x="74814" y="2446"/>
                      <a:pt x="73053" y="5445"/>
                    </a:cubicBezTo>
                    <a:cubicBezTo>
                      <a:pt x="72572" y="6392"/>
                      <a:pt x="71291" y="11443"/>
                      <a:pt x="70491" y="14599"/>
                    </a:cubicBezTo>
                    <a:lnTo>
                      <a:pt x="67128" y="27699"/>
                    </a:lnTo>
                    <a:lnTo>
                      <a:pt x="62164" y="47427"/>
                    </a:lnTo>
                    <a:cubicBezTo>
                      <a:pt x="61043" y="51373"/>
                      <a:pt x="61043" y="51689"/>
                      <a:pt x="59602" y="53740"/>
                    </a:cubicBezTo>
                    <a:cubicBezTo>
                      <a:pt x="54637" y="60685"/>
                      <a:pt x="47592" y="66840"/>
                      <a:pt x="38464" y="66840"/>
                    </a:cubicBezTo>
                    <a:cubicBezTo>
                      <a:pt x="25333" y="66840"/>
                      <a:pt x="25333" y="55634"/>
                      <a:pt x="25333" y="52793"/>
                    </a:cubicBezTo>
                    <a:cubicBezTo>
                      <a:pt x="25333" y="48690"/>
                      <a:pt x="25813" y="46638"/>
                      <a:pt x="28055" y="38115"/>
                    </a:cubicBezTo>
                    <a:cubicBezTo>
                      <a:pt x="29657" y="31171"/>
                      <a:pt x="29977" y="30066"/>
                      <a:pt x="31578" y="23911"/>
                    </a:cubicBezTo>
                    <a:lnTo>
                      <a:pt x="33820" y="15073"/>
                    </a:lnTo>
                    <a:cubicBezTo>
                      <a:pt x="34621" y="11758"/>
                      <a:pt x="36222" y="5761"/>
                      <a:pt x="36222" y="5129"/>
                    </a:cubicBezTo>
                    <a:cubicBezTo>
                      <a:pt x="36222" y="2289"/>
                      <a:pt x="33980" y="79"/>
                      <a:pt x="30778" y="79"/>
                    </a:cubicBezTo>
                    <a:cubicBezTo>
                      <a:pt x="25013" y="79"/>
                      <a:pt x="23571" y="5603"/>
                      <a:pt x="23091" y="7497"/>
                    </a:cubicBezTo>
                    <a:lnTo>
                      <a:pt x="832" y="95091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90AEB49-E628-BAF5-2C94-D13931AF7C6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7083034" y="4123003"/>
                <a:ext cx="53072" cy="225468"/>
              </a:xfrm>
              <a:custGeom>
                <a:avLst/>
                <a:gdLst>
                  <a:gd name="connsiteX0" fmla="*/ 53270 w 53072"/>
                  <a:gd name="connsiteY0" fmla="*/ 112812 h 225468"/>
                  <a:gd name="connsiteX1" fmla="*/ 38172 w 53072"/>
                  <a:gd name="connsiteY1" fmla="*/ 42465 h 225468"/>
                  <a:gd name="connsiteX2" fmla="*/ 2485 w 53072"/>
                  <a:gd name="connsiteY2" fmla="*/ 77 h 225468"/>
                  <a:gd name="connsiteX3" fmla="*/ 197 w 53072"/>
                  <a:gd name="connsiteY3" fmla="*/ 2332 h 225468"/>
                  <a:gd name="connsiteX4" fmla="*/ 4544 w 53072"/>
                  <a:gd name="connsiteY4" fmla="*/ 7518 h 225468"/>
                  <a:gd name="connsiteX5" fmla="*/ 40002 w 53072"/>
                  <a:gd name="connsiteY5" fmla="*/ 112812 h 225468"/>
                  <a:gd name="connsiteX6" fmla="*/ 3171 w 53072"/>
                  <a:gd name="connsiteY6" fmla="*/ 219458 h 225468"/>
                  <a:gd name="connsiteX7" fmla="*/ 197 w 53072"/>
                  <a:gd name="connsiteY7" fmla="*/ 223291 h 225468"/>
                  <a:gd name="connsiteX8" fmla="*/ 2485 w 53072"/>
                  <a:gd name="connsiteY8" fmla="*/ 225546 h 225468"/>
                  <a:gd name="connsiteX9" fmla="*/ 38858 w 53072"/>
                  <a:gd name="connsiteY9" fmla="*/ 181580 h 225468"/>
                  <a:gd name="connsiteX10" fmla="*/ 53270 w 53072"/>
                  <a:gd name="connsiteY10" fmla="*/ 112812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72" h="225468">
                    <a:moveTo>
                      <a:pt x="53270" y="112812"/>
                    </a:moveTo>
                    <a:cubicBezTo>
                      <a:pt x="53270" y="95225"/>
                      <a:pt x="50754" y="67943"/>
                      <a:pt x="38172" y="42465"/>
                    </a:cubicBezTo>
                    <a:cubicBezTo>
                      <a:pt x="24446" y="14733"/>
                      <a:pt x="4773" y="77"/>
                      <a:pt x="2485" y="77"/>
                    </a:cubicBezTo>
                    <a:cubicBezTo>
                      <a:pt x="1112" y="77"/>
                      <a:pt x="197" y="979"/>
                      <a:pt x="197" y="2332"/>
                    </a:cubicBezTo>
                    <a:cubicBezTo>
                      <a:pt x="197" y="3009"/>
                      <a:pt x="197" y="3459"/>
                      <a:pt x="4544" y="7518"/>
                    </a:cubicBezTo>
                    <a:cubicBezTo>
                      <a:pt x="26963" y="29839"/>
                      <a:pt x="40002" y="65689"/>
                      <a:pt x="40002" y="112812"/>
                    </a:cubicBezTo>
                    <a:cubicBezTo>
                      <a:pt x="40002" y="151367"/>
                      <a:pt x="31538" y="191049"/>
                      <a:pt x="3171" y="219458"/>
                    </a:cubicBezTo>
                    <a:cubicBezTo>
                      <a:pt x="197" y="222164"/>
                      <a:pt x="197" y="222615"/>
                      <a:pt x="197" y="223291"/>
                    </a:cubicBezTo>
                    <a:cubicBezTo>
                      <a:pt x="197" y="224644"/>
                      <a:pt x="1112" y="225546"/>
                      <a:pt x="2485" y="225546"/>
                    </a:cubicBezTo>
                    <a:cubicBezTo>
                      <a:pt x="4773" y="225546"/>
                      <a:pt x="25361" y="210214"/>
                      <a:pt x="38858" y="181580"/>
                    </a:cubicBezTo>
                    <a:cubicBezTo>
                      <a:pt x="50525" y="156778"/>
                      <a:pt x="53270" y="131751"/>
                      <a:pt x="53270" y="112812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81030E-897A-CB0F-2664-F52AAC54ED1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7235313" y="4209357"/>
                <a:ext cx="152127" cy="52759"/>
              </a:xfrm>
              <a:custGeom>
                <a:avLst/>
                <a:gdLst>
                  <a:gd name="connsiteX0" fmla="*/ 144553 w 152127"/>
                  <a:gd name="connsiteY0" fmla="*/ 9096 h 52759"/>
                  <a:gd name="connsiteX1" fmla="*/ 152331 w 152127"/>
                  <a:gd name="connsiteY1" fmla="*/ 4587 h 52759"/>
                  <a:gd name="connsiteX2" fmla="*/ 144782 w 152127"/>
                  <a:gd name="connsiteY2" fmla="*/ 77 h 52759"/>
                  <a:gd name="connsiteX3" fmla="*/ 7753 w 152127"/>
                  <a:gd name="connsiteY3" fmla="*/ 77 h 52759"/>
                  <a:gd name="connsiteX4" fmla="*/ 204 w 152127"/>
                  <a:gd name="connsiteY4" fmla="*/ 4587 h 52759"/>
                  <a:gd name="connsiteX5" fmla="*/ 7982 w 152127"/>
                  <a:gd name="connsiteY5" fmla="*/ 9096 h 52759"/>
                  <a:gd name="connsiteX6" fmla="*/ 144553 w 152127"/>
                  <a:gd name="connsiteY6" fmla="*/ 9096 h 52759"/>
                  <a:gd name="connsiteX7" fmla="*/ 144782 w 152127"/>
                  <a:gd name="connsiteY7" fmla="*/ 52837 h 52759"/>
                  <a:gd name="connsiteX8" fmla="*/ 152331 w 152127"/>
                  <a:gd name="connsiteY8" fmla="*/ 48328 h 52759"/>
                  <a:gd name="connsiteX9" fmla="*/ 144553 w 152127"/>
                  <a:gd name="connsiteY9" fmla="*/ 43818 h 52759"/>
                  <a:gd name="connsiteX10" fmla="*/ 7982 w 152127"/>
                  <a:gd name="connsiteY10" fmla="*/ 43818 h 52759"/>
                  <a:gd name="connsiteX11" fmla="*/ 204 w 152127"/>
                  <a:gd name="connsiteY11" fmla="*/ 48328 h 52759"/>
                  <a:gd name="connsiteX12" fmla="*/ 7753 w 152127"/>
                  <a:gd name="connsiteY12" fmla="*/ 52837 h 52759"/>
                  <a:gd name="connsiteX13" fmla="*/ 144782 w 152127"/>
                  <a:gd name="connsiteY13" fmla="*/ 52837 h 5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2127" h="52759">
                    <a:moveTo>
                      <a:pt x="144553" y="9096"/>
                    </a:moveTo>
                    <a:cubicBezTo>
                      <a:pt x="147985" y="9096"/>
                      <a:pt x="152331" y="9096"/>
                      <a:pt x="152331" y="4587"/>
                    </a:cubicBezTo>
                    <a:cubicBezTo>
                      <a:pt x="152331" y="77"/>
                      <a:pt x="147985" y="77"/>
                      <a:pt x="144782" y="77"/>
                    </a:cubicBezTo>
                    <a:lnTo>
                      <a:pt x="7753" y="77"/>
                    </a:lnTo>
                    <a:cubicBezTo>
                      <a:pt x="4550" y="77"/>
                      <a:pt x="204" y="77"/>
                      <a:pt x="204" y="4587"/>
                    </a:cubicBezTo>
                    <a:cubicBezTo>
                      <a:pt x="204" y="9096"/>
                      <a:pt x="4550" y="9096"/>
                      <a:pt x="7982" y="9096"/>
                    </a:cubicBezTo>
                    <a:lnTo>
                      <a:pt x="144553" y="9096"/>
                    </a:lnTo>
                    <a:close/>
                    <a:moveTo>
                      <a:pt x="144782" y="52837"/>
                    </a:moveTo>
                    <a:cubicBezTo>
                      <a:pt x="147985" y="52837"/>
                      <a:pt x="152331" y="52837"/>
                      <a:pt x="152331" y="48328"/>
                    </a:cubicBezTo>
                    <a:cubicBezTo>
                      <a:pt x="152331" y="43818"/>
                      <a:pt x="147985" y="43818"/>
                      <a:pt x="144553" y="43818"/>
                    </a:cubicBezTo>
                    <a:lnTo>
                      <a:pt x="7982" y="43818"/>
                    </a:lnTo>
                    <a:cubicBezTo>
                      <a:pt x="4550" y="43818"/>
                      <a:pt x="204" y="43818"/>
                      <a:pt x="204" y="48328"/>
                    </a:cubicBezTo>
                    <a:cubicBezTo>
                      <a:pt x="204" y="52837"/>
                      <a:pt x="4550" y="52837"/>
                      <a:pt x="7753" y="52837"/>
                    </a:cubicBezTo>
                    <a:lnTo>
                      <a:pt x="144782" y="52837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53172B0-E22B-0EDF-9183-5E2459DC1DB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8286169" y="4006547"/>
                <a:ext cx="82583" cy="6989"/>
              </a:xfrm>
              <a:custGeom>
                <a:avLst/>
                <a:gdLst>
                  <a:gd name="connsiteX0" fmla="*/ 82833 w 82583"/>
                  <a:gd name="connsiteY0" fmla="*/ 7060 h 6989"/>
                  <a:gd name="connsiteX1" fmla="*/ 82833 w 82583"/>
                  <a:gd name="connsiteY1" fmla="*/ 71 h 6989"/>
                  <a:gd name="connsiteX2" fmla="*/ 250 w 82583"/>
                  <a:gd name="connsiteY2" fmla="*/ 71 h 6989"/>
                  <a:gd name="connsiteX3" fmla="*/ 250 w 82583"/>
                  <a:gd name="connsiteY3" fmla="*/ 7060 h 6989"/>
                  <a:gd name="connsiteX4" fmla="*/ 82833 w 82583"/>
                  <a:gd name="connsiteY4" fmla="*/ 7060 h 6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583" h="6989">
                    <a:moveTo>
                      <a:pt x="82833" y="7060"/>
                    </a:moveTo>
                    <a:lnTo>
                      <a:pt x="82833" y="71"/>
                    </a:lnTo>
                    <a:lnTo>
                      <a:pt x="250" y="71"/>
                    </a:lnTo>
                    <a:lnTo>
                      <a:pt x="250" y="7060"/>
                    </a:lnTo>
                    <a:lnTo>
                      <a:pt x="82833" y="7060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E23D4BC-E3F7-8E89-48D1-10C9D1C28A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8282969" y="3983098"/>
                <a:ext cx="112322" cy="158955"/>
              </a:xfrm>
              <a:custGeom>
                <a:avLst/>
                <a:gdLst>
                  <a:gd name="connsiteX0" fmla="*/ 53323 w 112322"/>
                  <a:gd name="connsiteY0" fmla="*/ 2551 h 158955"/>
                  <a:gd name="connsiteX1" fmla="*/ 50349 w 112322"/>
                  <a:gd name="connsiteY1" fmla="*/ 71 h 158955"/>
                  <a:gd name="connsiteX2" fmla="*/ 22440 w 112322"/>
                  <a:gd name="connsiteY2" fmla="*/ 2325 h 158955"/>
                  <a:gd name="connsiteX3" fmla="*/ 18093 w 112322"/>
                  <a:gd name="connsiteY3" fmla="*/ 6835 h 158955"/>
                  <a:gd name="connsiteX4" fmla="*/ 23583 w 112322"/>
                  <a:gd name="connsiteY4" fmla="*/ 9540 h 158955"/>
                  <a:gd name="connsiteX5" fmla="*/ 35022 w 112322"/>
                  <a:gd name="connsiteY5" fmla="*/ 13373 h 158955"/>
                  <a:gd name="connsiteX6" fmla="*/ 34335 w 112322"/>
                  <a:gd name="connsiteY6" fmla="*/ 17883 h 158955"/>
                  <a:gd name="connsiteX7" fmla="*/ 1165 w 112322"/>
                  <a:gd name="connsiteY7" fmla="*/ 147753 h 158955"/>
                  <a:gd name="connsiteX8" fmla="*/ 250 w 112322"/>
                  <a:gd name="connsiteY8" fmla="*/ 152713 h 158955"/>
                  <a:gd name="connsiteX9" fmla="*/ 6884 w 112322"/>
                  <a:gd name="connsiteY9" fmla="*/ 159026 h 158955"/>
                  <a:gd name="connsiteX10" fmla="*/ 15348 w 112322"/>
                  <a:gd name="connsiteY10" fmla="*/ 153164 h 158955"/>
                  <a:gd name="connsiteX11" fmla="*/ 19694 w 112322"/>
                  <a:gd name="connsiteY11" fmla="*/ 136028 h 158955"/>
                  <a:gd name="connsiteX12" fmla="*/ 24727 w 112322"/>
                  <a:gd name="connsiteY12" fmla="*/ 115736 h 158955"/>
                  <a:gd name="connsiteX13" fmla="*/ 28616 w 112322"/>
                  <a:gd name="connsiteY13" fmla="*/ 100630 h 158955"/>
                  <a:gd name="connsiteX14" fmla="*/ 31133 w 112322"/>
                  <a:gd name="connsiteY14" fmla="*/ 90484 h 158955"/>
                  <a:gd name="connsiteX15" fmla="*/ 46688 w 112322"/>
                  <a:gd name="connsiteY15" fmla="*/ 69740 h 158955"/>
                  <a:gd name="connsiteX16" fmla="*/ 68650 w 112322"/>
                  <a:gd name="connsiteY16" fmla="*/ 61849 h 158955"/>
                  <a:gd name="connsiteX17" fmla="*/ 81003 w 112322"/>
                  <a:gd name="connsiteY17" fmla="*/ 77632 h 158955"/>
                  <a:gd name="connsiteX18" fmla="*/ 66819 w 112322"/>
                  <a:gd name="connsiteY18" fmla="*/ 128137 h 158955"/>
                  <a:gd name="connsiteX19" fmla="*/ 63846 w 112322"/>
                  <a:gd name="connsiteY19" fmla="*/ 140538 h 158955"/>
                  <a:gd name="connsiteX20" fmla="*/ 82604 w 112322"/>
                  <a:gd name="connsiteY20" fmla="*/ 159026 h 158955"/>
                  <a:gd name="connsiteX21" fmla="*/ 112572 w 112322"/>
                  <a:gd name="connsiteY21" fmla="*/ 124304 h 158955"/>
                  <a:gd name="connsiteX22" fmla="*/ 109827 w 112322"/>
                  <a:gd name="connsiteY22" fmla="*/ 122049 h 158955"/>
                  <a:gd name="connsiteX23" fmla="*/ 106395 w 112322"/>
                  <a:gd name="connsiteY23" fmla="*/ 126108 h 158955"/>
                  <a:gd name="connsiteX24" fmla="*/ 83062 w 112322"/>
                  <a:gd name="connsiteY24" fmla="*/ 154066 h 158955"/>
                  <a:gd name="connsiteX25" fmla="*/ 77571 w 112322"/>
                  <a:gd name="connsiteY25" fmla="*/ 146625 h 158955"/>
                  <a:gd name="connsiteX26" fmla="*/ 81689 w 112322"/>
                  <a:gd name="connsiteY26" fmla="*/ 130617 h 158955"/>
                  <a:gd name="connsiteX27" fmla="*/ 95644 w 112322"/>
                  <a:gd name="connsiteY27" fmla="*/ 81014 h 158955"/>
                  <a:gd name="connsiteX28" fmla="*/ 69336 w 112322"/>
                  <a:gd name="connsiteY28" fmla="*/ 56889 h 158955"/>
                  <a:gd name="connsiteX29" fmla="*/ 35479 w 112322"/>
                  <a:gd name="connsiteY29" fmla="*/ 74250 h 158955"/>
                  <a:gd name="connsiteX30" fmla="*/ 53323 w 112322"/>
                  <a:gd name="connsiteY30" fmla="*/ 2551 h 15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2322" h="158955">
                    <a:moveTo>
                      <a:pt x="53323" y="2551"/>
                    </a:moveTo>
                    <a:cubicBezTo>
                      <a:pt x="53323" y="2325"/>
                      <a:pt x="53323" y="71"/>
                      <a:pt x="50349" y="71"/>
                    </a:cubicBezTo>
                    <a:cubicBezTo>
                      <a:pt x="45087" y="71"/>
                      <a:pt x="28387" y="1874"/>
                      <a:pt x="22440" y="2325"/>
                    </a:cubicBezTo>
                    <a:cubicBezTo>
                      <a:pt x="20609" y="2551"/>
                      <a:pt x="18093" y="2776"/>
                      <a:pt x="18093" y="6835"/>
                    </a:cubicBezTo>
                    <a:cubicBezTo>
                      <a:pt x="18093" y="9540"/>
                      <a:pt x="20152" y="9540"/>
                      <a:pt x="23583" y="9540"/>
                    </a:cubicBezTo>
                    <a:cubicBezTo>
                      <a:pt x="34564" y="9540"/>
                      <a:pt x="35022" y="11119"/>
                      <a:pt x="35022" y="13373"/>
                    </a:cubicBezTo>
                    <a:lnTo>
                      <a:pt x="34335" y="17883"/>
                    </a:lnTo>
                    <a:lnTo>
                      <a:pt x="1165" y="147753"/>
                    </a:lnTo>
                    <a:cubicBezTo>
                      <a:pt x="250" y="150909"/>
                      <a:pt x="250" y="151360"/>
                      <a:pt x="250" y="152713"/>
                    </a:cubicBezTo>
                    <a:cubicBezTo>
                      <a:pt x="250" y="157899"/>
                      <a:pt x="4825" y="159026"/>
                      <a:pt x="6884" y="159026"/>
                    </a:cubicBezTo>
                    <a:cubicBezTo>
                      <a:pt x="10544" y="159026"/>
                      <a:pt x="14204" y="156320"/>
                      <a:pt x="15348" y="153164"/>
                    </a:cubicBezTo>
                    <a:lnTo>
                      <a:pt x="19694" y="136028"/>
                    </a:lnTo>
                    <a:lnTo>
                      <a:pt x="24727" y="115736"/>
                    </a:lnTo>
                    <a:cubicBezTo>
                      <a:pt x="26100" y="110776"/>
                      <a:pt x="27472" y="105815"/>
                      <a:pt x="28616" y="100630"/>
                    </a:cubicBezTo>
                    <a:cubicBezTo>
                      <a:pt x="29074" y="99277"/>
                      <a:pt x="30904" y="91836"/>
                      <a:pt x="31133" y="90484"/>
                    </a:cubicBezTo>
                    <a:cubicBezTo>
                      <a:pt x="31819" y="88454"/>
                      <a:pt x="38910" y="75828"/>
                      <a:pt x="46688" y="69740"/>
                    </a:cubicBezTo>
                    <a:cubicBezTo>
                      <a:pt x="51721" y="66133"/>
                      <a:pt x="58813" y="61849"/>
                      <a:pt x="68650" y="61849"/>
                    </a:cubicBezTo>
                    <a:cubicBezTo>
                      <a:pt x="78486" y="61849"/>
                      <a:pt x="81003" y="69515"/>
                      <a:pt x="81003" y="77632"/>
                    </a:cubicBezTo>
                    <a:cubicBezTo>
                      <a:pt x="81003" y="89807"/>
                      <a:pt x="72310" y="114383"/>
                      <a:pt x="66819" y="128137"/>
                    </a:cubicBezTo>
                    <a:cubicBezTo>
                      <a:pt x="64989" y="133323"/>
                      <a:pt x="63846" y="136028"/>
                      <a:pt x="63846" y="140538"/>
                    </a:cubicBezTo>
                    <a:cubicBezTo>
                      <a:pt x="63846" y="151135"/>
                      <a:pt x="71852" y="159026"/>
                      <a:pt x="82604" y="159026"/>
                    </a:cubicBezTo>
                    <a:cubicBezTo>
                      <a:pt x="104108" y="159026"/>
                      <a:pt x="112572" y="126108"/>
                      <a:pt x="112572" y="124304"/>
                    </a:cubicBezTo>
                    <a:cubicBezTo>
                      <a:pt x="112572" y="122049"/>
                      <a:pt x="110513" y="122049"/>
                      <a:pt x="109827" y="122049"/>
                    </a:cubicBezTo>
                    <a:cubicBezTo>
                      <a:pt x="107539" y="122049"/>
                      <a:pt x="107539" y="122726"/>
                      <a:pt x="106395" y="126108"/>
                    </a:cubicBezTo>
                    <a:cubicBezTo>
                      <a:pt x="102964" y="138057"/>
                      <a:pt x="95644" y="154066"/>
                      <a:pt x="83062" y="154066"/>
                    </a:cubicBezTo>
                    <a:cubicBezTo>
                      <a:pt x="79173" y="154066"/>
                      <a:pt x="77571" y="151811"/>
                      <a:pt x="77571" y="146625"/>
                    </a:cubicBezTo>
                    <a:cubicBezTo>
                      <a:pt x="77571" y="140988"/>
                      <a:pt x="79630" y="135577"/>
                      <a:pt x="81689" y="130617"/>
                    </a:cubicBezTo>
                    <a:cubicBezTo>
                      <a:pt x="85349" y="120922"/>
                      <a:pt x="95644" y="94091"/>
                      <a:pt x="95644" y="81014"/>
                    </a:cubicBezTo>
                    <a:cubicBezTo>
                      <a:pt x="95644" y="66358"/>
                      <a:pt x="86493" y="56889"/>
                      <a:pt x="69336" y="56889"/>
                    </a:cubicBezTo>
                    <a:cubicBezTo>
                      <a:pt x="54924" y="56889"/>
                      <a:pt x="43943" y="63878"/>
                      <a:pt x="35479" y="74250"/>
                    </a:cubicBezTo>
                    <a:lnTo>
                      <a:pt x="53323" y="2551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9D29DC2-54BD-B203-0792-FB88E8635BA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7491424" y="4231228"/>
                <a:ext cx="1689726" cy="9018"/>
              </a:xfrm>
              <a:custGeom>
                <a:avLst/>
                <a:gdLst>
                  <a:gd name="connsiteX0" fmla="*/ 0 w 1689726"/>
                  <a:gd name="connsiteY0" fmla="*/ 0 h 9018"/>
                  <a:gd name="connsiteX1" fmla="*/ 1689727 w 1689726"/>
                  <a:gd name="connsiteY1" fmla="*/ 0 h 9018"/>
                  <a:gd name="connsiteX2" fmla="*/ 1689727 w 1689726"/>
                  <a:gd name="connsiteY2" fmla="*/ 9018 h 9018"/>
                  <a:gd name="connsiteX3" fmla="*/ 0 w 1689726"/>
                  <a:gd name="connsiteY3" fmla="*/ 9018 h 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9726" h="9018">
                    <a:moveTo>
                      <a:pt x="0" y="0"/>
                    </a:moveTo>
                    <a:lnTo>
                      <a:pt x="1689727" y="0"/>
                    </a:lnTo>
                    <a:lnTo>
                      <a:pt x="1689727" y="9018"/>
                    </a:lnTo>
                    <a:lnTo>
                      <a:pt x="0" y="9018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8CADBD-2234-37E9-7952-8A144AFDEF73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7502862" y="4326072"/>
                <a:ext cx="91276" cy="150162"/>
              </a:xfrm>
              <a:custGeom>
                <a:avLst/>
                <a:gdLst>
                  <a:gd name="connsiteX0" fmla="*/ 17830 w 91276"/>
                  <a:gd name="connsiteY0" fmla="*/ 132887 h 150162"/>
                  <a:gd name="connsiteX1" fmla="*/ 42079 w 91276"/>
                  <a:gd name="connsiteY1" fmla="*/ 109663 h 150162"/>
                  <a:gd name="connsiteX2" fmla="*/ 91492 w 91276"/>
                  <a:gd name="connsiteY2" fmla="*/ 43826 h 150162"/>
                  <a:gd name="connsiteX3" fmla="*/ 42994 w 91276"/>
                  <a:gd name="connsiteY3" fmla="*/ 86 h 150162"/>
                  <a:gd name="connsiteX4" fmla="*/ 216 w 91276"/>
                  <a:gd name="connsiteY4" fmla="*/ 40895 h 150162"/>
                  <a:gd name="connsiteX5" fmla="*/ 12340 w 91276"/>
                  <a:gd name="connsiteY5" fmla="*/ 53522 h 150162"/>
                  <a:gd name="connsiteX6" fmla="*/ 24236 w 91276"/>
                  <a:gd name="connsiteY6" fmla="*/ 41572 h 150162"/>
                  <a:gd name="connsiteX7" fmla="*/ 12111 w 91276"/>
                  <a:gd name="connsiteY7" fmla="*/ 29847 h 150162"/>
                  <a:gd name="connsiteX8" fmla="*/ 9137 w 91276"/>
                  <a:gd name="connsiteY8" fmla="*/ 30073 h 150162"/>
                  <a:gd name="connsiteX9" fmla="*/ 40020 w 91276"/>
                  <a:gd name="connsiteY9" fmla="*/ 7075 h 150162"/>
                  <a:gd name="connsiteX10" fmla="*/ 70675 w 91276"/>
                  <a:gd name="connsiteY10" fmla="*/ 43826 h 150162"/>
                  <a:gd name="connsiteX11" fmla="*/ 46654 w 91276"/>
                  <a:gd name="connsiteY11" fmla="*/ 93655 h 150162"/>
                  <a:gd name="connsiteX12" fmla="*/ 2732 w 91276"/>
                  <a:gd name="connsiteY12" fmla="*/ 141905 h 150162"/>
                  <a:gd name="connsiteX13" fmla="*/ 216 w 91276"/>
                  <a:gd name="connsiteY13" fmla="*/ 150248 h 150162"/>
                  <a:gd name="connsiteX14" fmla="*/ 85087 w 91276"/>
                  <a:gd name="connsiteY14" fmla="*/ 150248 h 150162"/>
                  <a:gd name="connsiteX15" fmla="*/ 91492 w 91276"/>
                  <a:gd name="connsiteY15" fmla="*/ 111016 h 150162"/>
                  <a:gd name="connsiteX16" fmla="*/ 85773 w 91276"/>
                  <a:gd name="connsiteY16" fmla="*/ 111016 h 150162"/>
                  <a:gd name="connsiteX17" fmla="*/ 80740 w 91276"/>
                  <a:gd name="connsiteY17" fmla="*/ 131083 h 150162"/>
                  <a:gd name="connsiteX18" fmla="*/ 59008 w 91276"/>
                  <a:gd name="connsiteY18" fmla="*/ 132887 h 150162"/>
                  <a:gd name="connsiteX19" fmla="*/ 17830 w 91276"/>
                  <a:gd name="connsiteY19" fmla="*/ 132887 h 15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1276" h="150162">
                    <a:moveTo>
                      <a:pt x="17830" y="132887"/>
                    </a:moveTo>
                    <a:lnTo>
                      <a:pt x="42079" y="109663"/>
                    </a:lnTo>
                    <a:cubicBezTo>
                      <a:pt x="77766" y="78549"/>
                      <a:pt x="91492" y="66373"/>
                      <a:pt x="91492" y="43826"/>
                    </a:cubicBezTo>
                    <a:cubicBezTo>
                      <a:pt x="91492" y="18123"/>
                      <a:pt x="70903" y="86"/>
                      <a:pt x="42994" y="86"/>
                    </a:cubicBezTo>
                    <a:cubicBezTo>
                      <a:pt x="17144" y="86"/>
                      <a:pt x="216" y="20829"/>
                      <a:pt x="216" y="40895"/>
                    </a:cubicBezTo>
                    <a:cubicBezTo>
                      <a:pt x="216" y="53522"/>
                      <a:pt x="11654" y="53522"/>
                      <a:pt x="12340" y="53522"/>
                    </a:cubicBezTo>
                    <a:cubicBezTo>
                      <a:pt x="16229" y="53522"/>
                      <a:pt x="24236" y="50816"/>
                      <a:pt x="24236" y="41572"/>
                    </a:cubicBezTo>
                    <a:cubicBezTo>
                      <a:pt x="24236" y="35710"/>
                      <a:pt x="20118" y="29847"/>
                      <a:pt x="12111" y="29847"/>
                    </a:cubicBezTo>
                    <a:cubicBezTo>
                      <a:pt x="10281" y="29847"/>
                      <a:pt x="9824" y="29847"/>
                      <a:pt x="9137" y="30073"/>
                    </a:cubicBezTo>
                    <a:cubicBezTo>
                      <a:pt x="14399" y="15417"/>
                      <a:pt x="26752" y="7075"/>
                      <a:pt x="40020" y="7075"/>
                    </a:cubicBezTo>
                    <a:cubicBezTo>
                      <a:pt x="60838" y="7075"/>
                      <a:pt x="70675" y="25338"/>
                      <a:pt x="70675" y="43826"/>
                    </a:cubicBezTo>
                    <a:cubicBezTo>
                      <a:pt x="70675" y="61864"/>
                      <a:pt x="59236" y="79676"/>
                      <a:pt x="46654" y="93655"/>
                    </a:cubicBezTo>
                    <a:lnTo>
                      <a:pt x="2732" y="141905"/>
                    </a:lnTo>
                    <a:cubicBezTo>
                      <a:pt x="216" y="144385"/>
                      <a:pt x="216" y="144836"/>
                      <a:pt x="216" y="150248"/>
                    </a:cubicBezTo>
                    <a:lnTo>
                      <a:pt x="85087" y="150248"/>
                    </a:lnTo>
                    <a:lnTo>
                      <a:pt x="91492" y="111016"/>
                    </a:lnTo>
                    <a:lnTo>
                      <a:pt x="85773" y="111016"/>
                    </a:lnTo>
                    <a:cubicBezTo>
                      <a:pt x="84629" y="117780"/>
                      <a:pt x="83028" y="127701"/>
                      <a:pt x="80740" y="131083"/>
                    </a:cubicBezTo>
                    <a:cubicBezTo>
                      <a:pt x="79139" y="132887"/>
                      <a:pt x="64040" y="132887"/>
                      <a:pt x="59008" y="132887"/>
                    </a:cubicBezTo>
                    <a:lnTo>
                      <a:pt x="17830" y="132887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B30CD9A1-572C-6BBB-17DE-899F7ED936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7614956" y="4322239"/>
                <a:ext cx="163336" cy="153994"/>
              </a:xfrm>
              <a:custGeom>
                <a:avLst/>
                <a:gdLst>
                  <a:gd name="connsiteX0" fmla="*/ 60385 w 163336"/>
                  <a:gd name="connsiteY0" fmla="*/ 82832 h 153994"/>
                  <a:gd name="connsiteX1" fmla="*/ 99275 w 163336"/>
                  <a:gd name="connsiteY1" fmla="*/ 82832 h 153994"/>
                  <a:gd name="connsiteX2" fmla="*/ 163557 w 163336"/>
                  <a:gd name="connsiteY2" fmla="*/ 34131 h 153994"/>
                  <a:gd name="connsiteX3" fmla="*/ 118491 w 163336"/>
                  <a:gd name="connsiteY3" fmla="*/ 86 h 153994"/>
                  <a:gd name="connsiteX4" fmla="*/ 44372 w 163336"/>
                  <a:gd name="connsiteY4" fmla="*/ 86 h 153994"/>
                  <a:gd name="connsiteX5" fmla="*/ 37509 w 163336"/>
                  <a:gd name="connsiteY5" fmla="*/ 4369 h 153994"/>
                  <a:gd name="connsiteX6" fmla="*/ 44143 w 163336"/>
                  <a:gd name="connsiteY6" fmla="*/ 7075 h 153994"/>
                  <a:gd name="connsiteX7" fmla="*/ 53980 w 163336"/>
                  <a:gd name="connsiteY7" fmla="*/ 7526 h 153994"/>
                  <a:gd name="connsiteX8" fmla="*/ 59013 w 163336"/>
                  <a:gd name="connsiteY8" fmla="*/ 11133 h 153994"/>
                  <a:gd name="connsiteX9" fmla="*/ 58098 w 163336"/>
                  <a:gd name="connsiteY9" fmla="*/ 15417 h 153994"/>
                  <a:gd name="connsiteX10" fmla="*/ 27443 w 163336"/>
                  <a:gd name="connsiteY10" fmla="*/ 136494 h 153994"/>
                  <a:gd name="connsiteX11" fmla="*/ 6626 w 163336"/>
                  <a:gd name="connsiteY11" fmla="*/ 147091 h 153994"/>
                  <a:gd name="connsiteX12" fmla="*/ 221 w 163336"/>
                  <a:gd name="connsiteY12" fmla="*/ 151375 h 153994"/>
                  <a:gd name="connsiteX13" fmla="*/ 3652 w 163336"/>
                  <a:gd name="connsiteY13" fmla="*/ 154081 h 153994"/>
                  <a:gd name="connsiteX14" fmla="*/ 32705 w 163336"/>
                  <a:gd name="connsiteY14" fmla="*/ 153404 h 153994"/>
                  <a:gd name="connsiteX15" fmla="*/ 47346 w 163336"/>
                  <a:gd name="connsiteY15" fmla="*/ 153630 h 153994"/>
                  <a:gd name="connsiteX16" fmla="*/ 62215 w 163336"/>
                  <a:gd name="connsiteY16" fmla="*/ 154081 h 153994"/>
                  <a:gd name="connsiteX17" fmla="*/ 66791 w 163336"/>
                  <a:gd name="connsiteY17" fmla="*/ 149571 h 153994"/>
                  <a:gd name="connsiteX18" fmla="*/ 60385 w 163336"/>
                  <a:gd name="connsiteY18" fmla="*/ 147091 h 153994"/>
                  <a:gd name="connsiteX19" fmla="*/ 45516 w 163336"/>
                  <a:gd name="connsiteY19" fmla="*/ 143033 h 153994"/>
                  <a:gd name="connsiteX20" fmla="*/ 46202 w 163336"/>
                  <a:gd name="connsiteY20" fmla="*/ 139200 h 153994"/>
                  <a:gd name="connsiteX21" fmla="*/ 60385 w 163336"/>
                  <a:gd name="connsiteY21" fmla="*/ 82832 h 153994"/>
                  <a:gd name="connsiteX22" fmla="*/ 76856 w 163336"/>
                  <a:gd name="connsiteY22" fmla="*/ 15643 h 153994"/>
                  <a:gd name="connsiteX23" fmla="*/ 89209 w 163336"/>
                  <a:gd name="connsiteY23" fmla="*/ 7075 h 153994"/>
                  <a:gd name="connsiteX24" fmla="*/ 111171 w 163336"/>
                  <a:gd name="connsiteY24" fmla="*/ 7075 h 153994"/>
                  <a:gd name="connsiteX25" fmla="*/ 142282 w 163336"/>
                  <a:gd name="connsiteY25" fmla="*/ 28720 h 153994"/>
                  <a:gd name="connsiteX26" fmla="*/ 128785 w 163336"/>
                  <a:gd name="connsiteY26" fmla="*/ 65020 h 153994"/>
                  <a:gd name="connsiteX27" fmla="*/ 93556 w 163336"/>
                  <a:gd name="connsiteY27" fmla="*/ 76970 h 153994"/>
                  <a:gd name="connsiteX28" fmla="*/ 61300 w 163336"/>
                  <a:gd name="connsiteY28" fmla="*/ 76970 h 153994"/>
                  <a:gd name="connsiteX29" fmla="*/ 76856 w 163336"/>
                  <a:gd name="connsiteY29" fmla="*/ 15643 h 15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336" h="153994">
                    <a:moveTo>
                      <a:pt x="60385" y="82832"/>
                    </a:moveTo>
                    <a:lnTo>
                      <a:pt x="99275" y="82832"/>
                    </a:lnTo>
                    <a:cubicBezTo>
                      <a:pt x="131759" y="82832"/>
                      <a:pt x="163557" y="59384"/>
                      <a:pt x="163557" y="34131"/>
                    </a:cubicBezTo>
                    <a:cubicBezTo>
                      <a:pt x="163557" y="16770"/>
                      <a:pt x="148459" y="86"/>
                      <a:pt x="118491" y="86"/>
                    </a:cubicBezTo>
                    <a:lnTo>
                      <a:pt x="44372" y="86"/>
                    </a:lnTo>
                    <a:cubicBezTo>
                      <a:pt x="40025" y="86"/>
                      <a:pt x="37509" y="86"/>
                      <a:pt x="37509" y="4369"/>
                    </a:cubicBezTo>
                    <a:cubicBezTo>
                      <a:pt x="37509" y="7075"/>
                      <a:pt x="39568" y="7075"/>
                      <a:pt x="44143" y="7075"/>
                    </a:cubicBezTo>
                    <a:cubicBezTo>
                      <a:pt x="47117" y="7075"/>
                      <a:pt x="51235" y="7301"/>
                      <a:pt x="53980" y="7526"/>
                    </a:cubicBezTo>
                    <a:cubicBezTo>
                      <a:pt x="57640" y="7977"/>
                      <a:pt x="59013" y="8653"/>
                      <a:pt x="59013" y="11133"/>
                    </a:cubicBezTo>
                    <a:cubicBezTo>
                      <a:pt x="59013" y="12035"/>
                      <a:pt x="58784" y="12712"/>
                      <a:pt x="58098" y="15417"/>
                    </a:cubicBezTo>
                    <a:lnTo>
                      <a:pt x="27443" y="136494"/>
                    </a:lnTo>
                    <a:cubicBezTo>
                      <a:pt x="25156" y="145287"/>
                      <a:pt x="24698" y="147091"/>
                      <a:pt x="6626" y="147091"/>
                    </a:cubicBezTo>
                    <a:cubicBezTo>
                      <a:pt x="2737" y="147091"/>
                      <a:pt x="221" y="147091"/>
                      <a:pt x="221" y="151375"/>
                    </a:cubicBezTo>
                    <a:cubicBezTo>
                      <a:pt x="221" y="154081"/>
                      <a:pt x="2966" y="154081"/>
                      <a:pt x="3652" y="154081"/>
                    </a:cubicBezTo>
                    <a:cubicBezTo>
                      <a:pt x="10057" y="154081"/>
                      <a:pt x="26300" y="153404"/>
                      <a:pt x="32705" y="153404"/>
                    </a:cubicBezTo>
                    <a:cubicBezTo>
                      <a:pt x="37509" y="153404"/>
                      <a:pt x="42542" y="153630"/>
                      <a:pt x="47346" y="153630"/>
                    </a:cubicBezTo>
                    <a:cubicBezTo>
                      <a:pt x="52379" y="153630"/>
                      <a:pt x="57411" y="154081"/>
                      <a:pt x="62215" y="154081"/>
                    </a:cubicBezTo>
                    <a:cubicBezTo>
                      <a:pt x="63817" y="154081"/>
                      <a:pt x="66791" y="154081"/>
                      <a:pt x="66791" y="149571"/>
                    </a:cubicBezTo>
                    <a:cubicBezTo>
                      <a:pt x="66791" y="147091"/>
                      <a:pt x="64732" y="147091"/>
                      <a:pt x="60385" y="147091"/>
                    </a:cubicBezTo>
                    <a:cubicBezTo>
                      <a:pt x="51921" y="147091"/>
                      <a:pt x="45516" y="147091"/>
                      <a:pt x="45516" y="143033"/>
                    </a:cubicBezTo>
                    <a:cubicBezTo>
                      <a:pt x="45516" y="141680"/>
                      <a:pt x="45973" y="140552"/>
                      <a:pt x="46202" y="139200"/>
                    </a:cubicBezTo>
                    <a:lnTo>
                      <a:pt x="60385" y="82832"/>
                    </a:lnTo>
                    <a:close/>
                    <a:moveTo>
                      <a:pt x="76856" y="15643"/>
                    </a:moveTo>
                    <a:cubicBezTo>
                      <a:pt x="78915" y="7751"/>
                      <a:pt x="79372" y="7075"/>
                      <a:pt x="89209" y="7075"/>
                    </a:cubicBezTo>
                    <a:lnTo>
                      <a:pt x="111171" y="7075"/>
                    </a:lnTo>
                    <a:cubicBezTo>
                      <a:pt x="130158" y="7075"/>
                      <a:pt x="142282" y="13163"/>
                      <a:pt x="142282" y="28720"/>
                    </a:cubicBezTo>
                    <a:cubicBezTo>
                      <a:pt x="142282" y="37513"/>
                      <a:pt x="137707" y="56904"/>
                      <a:pt x="128785" y="65020"/>
                    </a:cubicBezTo>
                    <a:cubicBezTo>
                      <a:pt x="117347" y="75167"/>
                      <a:pt x="103621" y="76970"/>
                      <a:pt x="93556" y="76970"/>
                    </a:cubicBezTo>
                    <a:lnTo>
                      <a:pt x="61300" y="76970"/>
                    </a:lnTo>
                    <a:lnTo>
                      <a:pt x="76856" y="15643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3DC67C4-108F-6C6C-109A-7AA65C0B3A3F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7761002" y="4405256"/>
                <a:ext cx="74302" cy="107954"/>
              </a:xfrm>
              <a:custGeom>
                <a:avLst/>
                <a:gdLst>
                  <a:gd name="connsiteX0" fmla="*/ 74529 w 74302"/>
                  <a:gd name="connsiteY0" fmla="*/ 54538 h 107954"/>
                  <a:gd name="connsiteX1" fmla="*/ 65081 w 74302"/>
                  <a:gd name="connsiteY1" fmla="*/ 13660 h 107954"/>
                  <a:gd name="connsiteX2" fmla="*/ 37378 w 74302"/>
                  <a:gd name="connsiteY2" fmla="*/ 87 h 107954"/>
                  <a:gd name="connsiteX3" fmla="*/ 227 w 74302"/>
                  <a:gd name="connsiteY3" fmla="*/ 54538 h 107954"/>
                  <a:gd name="connsiteX4" fmla="*/ 37378 w 74302"/>
                  <a:gd name="connsiteY4" fmla="*/ 108041 h 107954"/>
                  <a:gd name="connsiteX5" fmla="*/ 74529 w 74302"/>
                  <a:gd name="connsiteY5" fmla="*/ 54538 h 107954"/>
                  <a:gd name="connsiteX6" fmla="*/ 37378 w 74302"/>
                  <a:gd name="connsiteY6" fmla="*/ 103622 h 107954"/>
                  <a:gd name="connsiteX7" fmla="*/ 17041 w 74302"/>
                  <a:gd name="connsiteY7" fmla="*/ 86419 h 107954"/>
                  <a:gd name="connsiteX8" fmla="*/ 14799 w 74302"/>
                  <a:gd name="connsiteY8" fmla="*/ 52486 h 107954"/>
                  <a:gd name="connsiteX9" fmla="*/ 17201 w 74302"/>
                  <a:gd name="connsiteY9" fmla="*/ 20289 h 107954"/>
                  <a:gd name="connsiteX10" fmla="*/ 37378 w 74302"/>
                  <a:gd name="connsiteY10" fmla="*/ 4506 h 107954"/>
                  <a:gd name="connsiteX11" fmla="*/ 57235 w 74302"/>
                  <a:gd name="connsiteY11" fmla="*/ 18869 h 107954"/>
                  <a:gd name="connsiteX12" fmla="*/ 59957 w 74302"/>
                  <a:gd name="connsiteY12" fmla="*/ 52486 h 107954"/>
                  <a:gd name="connsiteX13" fmla="*/ 57875 w 74302"/>
                  <a:gd name="connsiteY13" fmla="*/ 85788 h 107954"/>
                  <a:gd name="connsiteX14" fmla="*/ 37378 w 74302"/>
                  <a:gd name="connsiteY14" fmla="*/ 103622 h 10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302" h="107954">
                    <a:moveTo>
                      <a:pt x="74529" y="54538"/>
                    </a:moveTo>
                    <a:cubicBezTo>
                      <a:pt x="74529" y="37177"/>
                      <a:pt x="72447" y="24708"/>
                      <a:pt x="65081" y="13660"/>
                    </a:cubicBezTo>
                    <a:cubicBezTo>
                      <a:pt x="60117" y="6400"/>
                      <a:pt x="50189" y="87"/>
                      <a:pt x="37378" y="87"/>
                    </a:cubicBezTo>
                    <a:cubicBezTo>
                      <a:pt x="227" y="87"/>
                      <a:pt x="227" y="43174"/>
                      <a:pt x="227" y="54538"/>
                    </a:cubicBezTo>
                    <a:cubicBezTo>
                      <a:pt x="227" y="65901"/>
                      <a:pt x="227" y="108041"/>
                      <a:pt x="37378" y="108041"/>
                    </a:cubicBezTo>
                    <a:cubicBezTo>
                      <a:pt x="74529" y="108041"/>
                      <a:pt x="74529" y="65901"/>
                      <a:pt x="74529" y="54538"/>
                    </a:cubicBezTo>
                    <a:close/>
                    <a:moveTo>
                      <a:pt x="37378" y="103622"/>
                    </a:moveTo>
                    <a:cubicBezTo>
                      <a:pt x="30012" y="103622"/>
                      <a:pt x="20244" y="99361"/>
                      <a:pt x="17041" y="86419"/>
                    </a:cubicBezTo>
                    <a:cubicBezTo>
                      <a:pt x="14799" y="77107"/>
                      <a:pt x="14799" y="64165"/>
                      <a:pt x="14799" y="52486"/>
                    </a:cubicBezTo>
                    <a:cubicBezTo>
                      <a:pt x="14799" y="40964"/>
                      <a:pt x="14799" y="28970"/>
                      <a:pt x="17201" y="20289"/>
                    </a:cubicBezTo>
                    <a:cubicBezTo>
                      <a:pt x="20564" y="7821"/>
                      <a:pt x="30813" y="4506"/>
                      <a:pt x="37378" y="4506"/>
                    </a:cubicBezTo>
                    <a:cubicBezTo>
                      <a:pt x="46025" y="4506"/>
                      <a:pt x="54352" y="9715"/>
                      <a:pt x="57235" y="18869"/>
                    </a:cubicBezTo>
                    <a:cubicBezTo>
                      <a:pt x="59797" y="27391"/>
                      <a:pt x="59957" y="38755"/>
                      <a:pt x="59957" y="52486"/>
                    </a:cubicBezTo>
                    <a:cubicBezTo>
                      <a:pt x="59957" y="64165"/>
                      <a:pt x="59957" y="75844"/>
                      <a:pt x="57875" y="85788"/>
                    </a:cubicBezTo>
                    <a:cubicBezTo>
                      <a:pt x="54673" y="100150"/>
                      <a:pt x="43783" y="103622"/>
                      <a:pt x="37378" y="103622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4BF713E-8F8A-5E42-926E-AD47210A9C7D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7862134" y="4317053"/>
                <a:ext cx="124704" cy="202921"/>
              </a:xfrm>
              <a:custGeom>
                <a:avLst/>
                <a:gdLst>
                  <a:gd name="connsiteX0" fmla="*/ 124936 w 124704"/>
                  <a:gd name="connsiteY0" fmla="*/ 30975 h 202921"/>
                  <a:gd name="connsiteX1" fmla="*/ 93824 w 124704"/>
                  <a:gd name="connsiteY1" fmla="*/ 86 h 202921"/>
                  <a:gd name="connsiteX2" fmla="*/ 66144 w 124704"/>
                  <a:gd name="connsiteY2" fmla="*/ 9555 h 202921"/>
                  <a:gd name="connsiteX3" fmla="*/ 36634 w 124704"/>
                  <a:gd name="connsiteY3" fmla="*/ 57580 h 202921"/>
                  <a:gd name="connsiteX4" fmla="*/ 260 w 124704"/>
                  <a:gd name="connsiteY4" fmla="*/ 200753 h 202921"/>
                  <a:gd name="connsiteX5" fmla="*/ 3006 w 124704"/>
                  <a:gd name="connsiteY5" fmla="*/ 203007 h 202921"/>
                  <a:gd name="connsiteX6" fmla="*/ 5751 w 124704"/>
                  <a:gd name="connsiteY6" fmla="*/ 201880 h 202921"/>
                  <a:gd name="connsiteX7" fmla="*/ 21764 w 124704"/>
                  <a:gd name="connsiteY7" fmla="*/ 139651 h 202921"/>
                  <a:gd name="connsiteX8" fmla="*/ 52876 w 124704"/>
                  <a:gd name="connsiteY8" fmla="*/ 161521 h 202921"/>
                  <a:gd name="connsiteX9" fmla="*/ 97027 w 124704"/>
                  <a:gd name="connsiteY9" fmla="*/ 143709 h 202921"/>
                  <a:gd name="connsiteX10" fmla="*/ 115328 w 124704"/>
                  <a:gd name="connsiteY10" fmla="*/ 102223 h 202921"/>
                  <a:gd name="connsiteX11" fmla="*/ 98628 w 124704"/>
                  <a:gd name="connsiteY11" fmla="*/ 68628 h 202921"/>
                  <a:gd name="connsiteX12" fmla="*/ 124936 w 124704"/>
                  <a:gd name="connsiteY12" fmla="*/ 30975 h 202921"/>
                  <a:gd name="connsiteX13" fmla="*/ 83759 w 124704"/>
                  <a:gd name="connsiteY13" fmla="*/ 68403 h 202921"/>
                  <a:gd name="connsiteX14" fmla="*/ 72778 w 124704"/>
                  <a:gd name="connsiteY14" fmla="*/ 69981 h 202921"/>
                  <a:gd name="connsiteX15" fmla="*/ 62713 w 124704"/>
                  <a:gd name="connsiteY15" fmla="*/ 69079 h 202921"/>
                  <a:gd name="connsiteX16" fmla="*/ 73922 w 124704"/>
                  <a:gd name="connsiteY16" fmla="*/ 67275 h 202921"/>
                  <a:gd name="connsiteX17" fmla="*/ 83759 w 124704"/>
                  <a:gd name="connsiteY17" fmla="*/ 68403 h 202921"/>
                  <a:gd name="connsiteX18" fmla="*/ 112125 w 124704"/>
                  <a:gd name="connsiteY18" fmla="*/ 25789 h 202921"/>
                  <a:gd name="connsiteX19" fmla="*/ 91537 w 124704"/>
                  <a:gd name="connsiteY19" fmla="*/ 64795 h 202921"/>
                  <a:gd name="connsiteX20" fmla="*/ 73922 w 124704"/>
                  <a:gd name="connsiteY20" fmla="*/ 62089 h 202921"/>
                  <a:gd name="connsiteX21" fmla="*/ 56307 w 124704"/>
                  <a:gd name="connsiteY21" fmla="*/ 69304 h 202921"/>
                  <a:gd name="connsiteX22" fmla="*/ 72092 w 124704"/>
                  <a:gd name="connsiteY22" fmla="*/ 74941 h 202921"/>
                  <a:gd name="connsiteX23" fmla="*/ 90851 w 124704"/>
                  <a:gd name="connsiteY23" fmla="*/ 72010 h 202921"/>
                  <a:gd name="connsiteX24" fmla="*/ 100916 w 124704"/>
                  <a:gd name="connsiteY24" fmla="*/ 97488 h 202921"/>
                  <a:gd name="connsiteX25" fmla="*/ 89478 w 124704"/>
                  <a:gd name="connsiteY25" fmla="*/ 136269 h 202921"/>
                  <a:gd name="connsiteX26" fmla="*/ 52190 w 124704"/>
                  <a:gd name="connsiteY26" fmla="*/ 156561 h 202921"/>
                  <a:gd name="connsiteX27" fmla="*/ 26111 w 124704"/>
                  <a:gd name="connsiteY27" fmla="*/ 127475 h 202921"/>
                  <a:gd name="connsiteX28" fmla="*/ 27254 w 124704"/>
                  <a:gd name="connsiteY28" fmla="*/ 117555 h 202921"/>
                  <a:gd name="connsiteX29" fmla="*/ 41895 w 124704"/>
                  <a:gd name="connsiteY29" fmla="*/ 60511 h 202921"/>
                  <a:gd name="connsiteX30" fmla="*/ 90851 w 124704"/>
                  <a:gd name="connsiteY30" fmla="*/ 5271 h 202921"/>
                  <a:gd name="connsiteX31" fmla="*/ 112125 w 124704"/>
                  <a:gd name="connsiteY31" fmla="*/ 25789 h 202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4704" h="202921">
                    <a:moveTo>
                      <a:pt x="124936" y="30975"/>
                    </a:moveTo>
                    <a:cubicBezTo>
                      <a:pt x="124936" y="14065"/>
                      <a:pt x="112354" y="86"/>
                      <a:pt x="93824" y="86"/>
                    </a:cubicBezTo>
                    <a:cubicBezTo>
                      <a:pt x="80556" y="86"/>
                      <a:pt x="74151" y="3693"/>
                      <a:pt x="66144" y="9555"/>
                    </a:cubicBezTo>
                    <a:cubicBezTo>
                      <a:pt x="53562" y="18574"/>
                      <a:pt x="40980" y="40444"/>
                      <a:pt x="36634" y="57580"/>
                    </a:cubicBezTo>
                    <a:lnTo>
                      <a:pt x="260" y="200753"/>
                    </a:lnTo>
                    <a:cubicBezTo>
                      <a:pt x="32" y="201654"/>
                      <a:pt x="1176" y="203007"/>
                      <a:pt x="3006" y="203007"/>
                    </a:cubicBezTo>
                    <a:cubicBezTo>
                      <a:pt x="4836" y="203007"/>
                      <a:pt x="5522" y="202556"/>
                      <a:pt x="5751" y="201880"/>
                    </a:cubicBezTo>
                    <a:lnTo>
                      <a:pt x="21764" y="139651"/>
                    </a:lnTo>
                    <a:cubicBezTo>
                      <a:pt x="26111" y="153179"/>
                      <a:pt x="36176" y="161521"/>
                      <a:pt x="52876" y="161521"/>
                    </a:cubicBezTo>
                    <a:cubicBezTo>
                      <a:pt x="69576" y="161521"/>
                      <a:pt x="86733" y="153630"/>
                      <a:pt x="97027" y="143709"/>
                    </a:cubicBezTo>
                    <a:cubicBezTo>
                      <a:pt x="108008" y="133337"/>
                      <a:pt x="115328" y="118907"/>
                      <a:pt x="115328" y="102223"/>
                    </a:cubicBezTo>
                    <a:cubicBezTo>
                      <a:pt x="115328" y="85989"/>
                      <a:pt x="106864" y="74265"/>
                      <a:pt x="98628" y="68628"/>
                    </a:cubicBezTo>
                    <a:cubicBezTo>
                      <a:pt x="111897" y="61188"/>
                      <a:pt x="124936" y="47208"/>
                      <a:pt x="124936" y="30975"/>
                    </a:cubicBezTo>
                    <a:close/>
                    <a:moveTo>
                      <a:pt x="83759" y="68403"/>
                    </a:moveTo>
                    <a:cubicBezTo>
                      <a:pt x="80785" y="69530"/>
                      <a:pt x="78269" y="69981"/>
                      <a:pt x="72778" y="69981"/>
                    </a:cubicBezTo>
                    <a:cubicBezTo>
                      <a:pt x="69576" y="69981"/>
                      <a:pt x="65000" y="70206"/>
                      <a:pt x="62713" y="69079"/>
                    </a:cubicBezTo>
                    <a:cubicBezTo>
                      <a:pt x="63170" y="66824"/>
                      <a:pt x="71406" y="67275"/>
                      <a:pt x="73922" y="67275"/>
                    </a:cubicBezTo>
                    <a:cubicBezTo>
                      <a:pt x="78726" y="67275"/>
                      <a:pt x="80785" y="67275"/>
                      <a:pt x="83759" y="68403"/>
                    </a:cubicBezTo>
                    <a:close/>
                    <a:moveTo>
                      <a:pt x="112125" y="25789"/>
                    </a:moveTo>
                    <a:cubicBezTo>
                      <a:pt x="112125" y="41572"/>
                      <a:pt x="103432" y="57805"/>
                      <a:pt x="91537" y="64795"/>
                    </a:cubicBezTo>
                    <a:cubicBezTo>
                      <a:pt x="85360" y="62540"/>
                      <a:pt x="80785" y="62089"/>
                      <a:pt x="73922" y="62089"/>
                    </a:cubicBezTo>
                    <a:cubicBezTo>
                      <a:pt x="69118" y="62089"/>
                      <a:pt x="56307" y="61864"/>
                      <a:pt x="56307" y="69304"/>
                    </a:cubicBezTo>
                    <a:cubicBezTo>
                      <a:pt x="56079" y="75618"/>
                      <a:pt x="67974" y="74941"/>
                      <a:pt x="72092" y="74941"/>
                    </a:cubicBezTo>
                    <a:cubicBezTo>
                      <a:pt x="80556" y="74941"/>
                      <a:pt x="83988" y="74716"/>
                      <a:pt x="90851" y="72010"/>
                    </a:cubicBezTo>
                    <a:cubicBezTo>
                      <a:pt x="99543" y="80127"/>
                      <a:pt x="100687" y="87116"/>
                      <a:pt x="100916" y="97488"/>
                    </a:cubicBezTo>
                    <a:cubicBezTo>
                      <a:pt x="101374" y="110565"/>
                      <a:pt x="95883" y="127475"/>
                      <a:pt x="89478" y="136269"/>
                    </a:cubicBezTo>
                    <a:cubicBezTo>
                      <a:pt x="80556" y="148444"/>
                      <a:pt x="65229" y="156561"/>
                      <a:pt x="52190" y="156561"/>
                    </a:cubicBezTo>
                    <a:cubicBezTo>
                      <a:pt x="34804" y="156561"/>
                      <a:pt x="26111" y="143484"/>
                      <a:pt x="26111" y="127475"/>
                    </a:cubicBezTo>
                    <a:cubicBezTo>
                      <a:pt x="26111" y="125221"/>
                      <a:pt x="26111" y="121839"/>
                      <a:pt x="27254" y="117555"/>
                    </a:cubicBezTo>
                    <a:lnTo>
                      <a:pt x="41895" y="60511"/>
                    </a:lnTo>
                    <a:cubicBezTo>
                      <a:pt x="46928" y="41121"/>
                      <a:pt x="63399" y="5271"/>
                      <a:pt x="90851" y="5271"/>
                    </a:cubicBezTo>
                    <a:cubicBezTo>
                      <a:pt x="104119" y="5271"/>
                      <a:pt x="112125" y="12261"/>
                      <a:pt x="112125" y="25789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6723958-374E-32A9-3B5B-6FB6044FA37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006147" y="4376577"/>
                <a:ext cx="88988" cy="102137"/>
              </a:xfrm>
              <a:custGeom>
                <a:avLst/>
                <a:gdLst>
                  <a:gd name="connsiteX0" fmla="*/ 81448 w 88988"/>
                  <a:gd name="connsiteY0" fmla="*/ 14065 h 102137"/>
                  <a:gd name="connsiteX1" fmla="*/ 71383 w 88988"/>
                  <a:gd name="connsiteY1" fmla="*/ 17221 h 102137"/>
                  <a:gd name="connsiteX2" fmla="*/ 67265 w 88988"/>
                  <a:gd name="connsiteY2" fmla="*/ 26014 h 102137"/>
                  <a:gd name="connsiteX3" fmla="*/ 75729 w 88988"/>
                  <a:gd name="connsiteY3" fmla="*/ 33906 h 102137"/>
                  <a:gd name="connsiteX4" fmla="*/ 88540 w 88988"/>
                  <a:gd name="connsiteY4" fmla="*/ 19476 h 102137"/>
                  <a:gd name="connsiteX5" fmla="*/ 61546 w 88988"/>
                  <a:gd name="connsiteY5" fmla="*/ 86 h 102137"/>
                  <a:gd name="connsiteX6" fmla="*/ 238 w 88988"/>
                  <a:gd name="connsiteY6" fmla="*/ 64119 h 102137"/>
                  <a:gd name="connsiteX7" fmla="*/ 37297 w 88988"/>
                  <a:gd name="connsiteY7" fmla="*/ 102223 h 102137"/>
                  <a:gd name="connsiteX8" fmla="*/ 89226 w 88988"/>
                  <a:gd name="connsiteY8" fmla="*/ 75618 h 102137"/>
                  <a:gd name="connsiteX9" fmla="*/ 86481 w 88988"/>
                  <a:gd name="connsiteY9" fmla="*/ 72686 h 102137"/>
                  <a:gd name="connsiteX10" fmla="*/ 83507 w 88988"/>
                  <a:gd name="connsiteY10" fmla="*/ 74941 h 102137"/>
                  <a:gd name="connsiteX11" fmla="*/ 37755 w 88988"/>
                  <a:gd name="connsiteY11" fmla="*/ 97262 h 102137"/>
                  <a:gd name="connsiteX12" fmla="*/ 17166 w 88988"/>
                  <a:gd name="connsiteY12" fmla="*/ 72686 h 102137"/>
                  <a:gd name="connsiteX13" fmla="*/ 29519 w 88988"/>
                  <a:gd name="connsiteY13" fmla="*/ 27593 h 102137"/>
                  <a:gd name="connsiteX14" fmla="*/ 61775 w 88988"/>
                  <a:gd name="connsiteY14" fmla="*/ 5046 h 102137"/>
                  <a:gd name="connsiteX15" fmla="*/ 81448 w 88988"/>
                  <a:gd name="connsiteY15" fmla="*/ 14065 h 10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8988" h="102137">
                    <a:moveTo>
                      <a:pt x="81448" y="14065"/>
                    </a:moveTo>
                    <a:cubicBezTo>
                      <a:pt x="77788" y="14065"/>
                      <a:pt x="74586" y="14065"/>
                      <a:pt x="71383" y="17221"/>
                    </a:cubicBezTo>
                    <a:cubicBezTo>
                      <a:pt x="67723" y="20603"/>
                      <a:pt x="67265" y="24436"/>
                      <a:pt x="67265" y="26014"/>
                    </a:cubicBezTo>
                    <a:cubicBezTo>
                      <a:pt x="67265" y="31426"/>
                      <a:pt x="71383" y="33906"/>
                      <a:pt x="75729" y="33906"/>
                    </a:cubicBezTo>
                    <a:cubicBezTo>
                      <a:pt x="82363" y="33906"/>
                      <a:pt x="88540" y="28495"/>
                      <a:pt x="88540" y="19476"/>
                    </a:cubicBezTo>
                    <a:cubicBezTo>
                      <a:pt x="88540" y="8428"/>
                      <a:pt x="77788" y="86"/>
                      <a:pt x="61546" y="86"/>
                    </a:cubicBezTo>
                    <a:cubicBezTo>
                      <a:pt x="30663" y="86"/>
                      <a:pt x="238" y="32328"/>
                      <a:pt x="238" y="64119"/>
                    </a:cubicBezTo>
                    <a:cubicBezTo>
                      <a:pt x="238" y="84411"/>
                      <a:pt x="13506" y="102223"/>
                      <a:pt x="37297" y="102223"/>
                    </a:cubicBezTo>
                    <a:cubicBezTo>
                      <a:pt x="70010" y="102223"/>
                      <a:pt x="89226" y="78323"/>
                      <a:pt x="89226" y="75618"/>
                    </a:cubicBezTo>
                    <a:cubicBezTo>
                      <a:pt x="89226" y="74265"/>
                      <a:pt x="87854" y="72686"/>
                      <a:pt x="86481" y="72686"/>
                    </a:cubicBezTo>
                    <a:cubicBezTo>
                      <a:pt x="85337" y="72686"/>
                      <a:pt x="84880" y="73137"/>
                      <a:pt x="83507" y="74941"/>
                    </a:cubicBezTo>
                    <a:cubicBezTo>
                      <a:pt x="65435" y="97262"/>
                      <a:pt x="40500" y="97262"/>
                      <a:pt x="37755" y="97262"/>
                    </a:cubicBezTo>
                    <a:cubicBezTo>
                      <a:pt x="23343" y="97262"/>
                      <a:pt x="17166" y="86215"/>
                      <a:pt x="17166" y="72686"/>
                    </a:cubicBezTo>
                    <a:cubicBezTo>
                      <a:pt x="17166" y="63442"/>
                      <a:pt x="21741" y="41572"/>
                      <a:pt x="29519" y="27593"/>
                    </a:cubicBezTo>
                    <a:cubicBezTo>
                      <a:pt x="36611" y="14741"/>
                      <a:pt x="49193" y="5046"/>
                      <a:pt x="61775" y="5046"/>
                    </a:cubicBezTo>
                    <a:cubicBezTo>
                      <a:pt x="69553" y="5046"/>
                      <a:pt x="78246" y="7977"/>
                      <a:pt x="81448" y="14065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BB65821-6867-413F-44F8-0C910F6B9C7A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8105375" y="4322239"/>
                <a:ext cx="163336" cy="153994"/>
              </a:xfrm>
              <a:custGeom>
                <a:avLst/>
                <a:gdLst>
                  <a:gd name="connsiteX0" fmla="*/ 27236 w 163336"/>
                  <a:gd name="connsiteY0" fmla="*/ 136494 h 153994"/>
                  <a:gd name="connsiteX1" fmla="*/ 6419 w 163336"/>
                  <a:gd name="connsiteY1" fmla="*/ 147091 h 153994"/>
                  <a:gd name="connsiteX2" fmla="*/ 242 w 163336"/>
                  <a:gd name="connsiteY2" fmla="*/ 151600 h 153994"/>
                  <a:gd name="connsiteX3" fmla="*/ 6419 w 163336"/>
                  <a:gd name="connsiteY3" fmla="*/ 154081 h 153994"/>
                  <a:gd name="connsiteX4" fmla="*/ 88087 w 163336"/>
                  <a:gd name="connsiteY4" fmla="*/ 154081 h 153994"/>
                  <a:gd name="connsiteX5" fmla="*/ 151225 w 163336"/>
                  <a:gd name="connsiteY5" fmla="*/ 105379 h 153994"/>
                  <a:gd name="connsiteX6" fmla="*/ 115767 w 163336"/>
                  <a:gd name="connsiteY6" fmla="*/ 73588 h 153994"/>
                  <a:gd name="connsiteX7" fmla="*/ 163579 w 163336"/>
                  <a:gd name="connsiteY7" fmla="*/ 31200 h 153994"/>
                  <a:gd name="connsiteX8" fmla="*/ 121029 w 163336"/>
                  <a:gd name="connsiteY8" fmla="*/ 86 h 153994"/>
                  <a:gd name="connsiteX9" fmla="*/ 44164 w 163336"/>
                  <a:gd name="connsiteY9" fmla="*/ 86 h 153994"/>
                  <a:gd name="connsiteX10" fmla="*/ 37530 w 163336"/>
                  <a:gd name="connsiteY10" fmla="*/ 4595 h 153994"/>
                  <a:gd name="connsiteX11" fmla="*/ 43936 w 163336"/>
                  <a:gd name="connsiteY11" fmla="*/ 7075 h 153994"/>
                  <a:gd name="connsiteX12" fmla="*/ 52629 w 163336"/>
                  <a:gd name="connsiteY12" fmla="*/ 7526 h 153994"/>
                  <a:gd name="connsiteX13" fmla="*/ 58805 w 163336"/>
                  <a:gd name="connsiteY13" fmla="*/ 11133 h 153994"/>
                  <a:gd name="connsiteX14" fmla="*/ 57890 w 163336"/>
                  <a:gd name="connsiteY14" fmla="*/ 15417 h 153994"/>
                  <a:gd name="connsiteX15" fmla="*/ 27236 w 163336"/>
                  <a:gd name="connsiteY15" fmla="*/ 136494 h 153994"/>
                  <a:gd name="connsiteX16" fmla="*/ 61779 w 163336"/>
                  <a:gd name="connsiteY16" fmla="*/ 71559 h 153994"/>
                  <a:gd name="connsiteX17" fmla="*/ 75962 w 163336"/>
                  <a:gd name="connsiteY17" fmla="*/ 15643 h 153994"/>
                  <a:gd name="connsiteX18" fmla="*/ 88316 w 163336"/>
                  <a:gd name="connsiteY18" fmla="*/ 7075 h 153994"/>
                  <a:gd name="connsiteX19" fmla="*/ 117826 w 163336"/>
                  <a:gd name="connsiteY19" fmla="*/ 7075 h 153994"/>
                  <a:gd name="connsiteX20" fmla="*/ 142761 w 163336"/>
                  <a:gd name="connsiteY20" fmla="*/ 30298 h 153994"/>
                  <a:gd name="connsiteX21" fmla="*/ 95178 w 163336"/>
                  <a:gd name="connsiteY21" fmla="*/ 71559 h 153994"/>
                  <a:gd name="connsiteX22" fmla="*/ 61779 w 163336"/>
                  <a:gd name="connsiteY22" fmla="*/ 71559 h 153994"/>
                  <a:gd name="connsiteX23" fmla="*/ 51485 w 163336"/>
                  <a:gd name="connsiteY23" fmla="*/ 147091 h 153994"/>
                  <a:gd name="connsiteX24" fmla="*/ 46452 w 163336"/>
                  <a:gd name="connsiteY24" fmla="*/ 146866 h 153994"/>
                  <a:gd name="connsiteX25" fmla="*/ 43478 w 163336"/>
                  <a:gd name="connsiteY25" fmla="*/ 144611 h 153994"/>
                  <a:gd name="connsiteX26" fmla="*/ 44622 w 163336"/>
                  <a:gd name="connsiteY26" fmla="*/ 139425 h 153994"/>
                  <a:gd name="connsiteX27" fmla="*/ 60407 w 163336"/>
                  <a:gd name="connsiteY27" fmla="*/ 76519 h 153994"/>
                  <a:gd name="connsiteX28" fmla="*/ 103643 w 163336"/>
                  <a:gd name="connsiteY28" fmla="*/ 76519 h 153994"/>
                  <a:gd name="connsiteX29" fmla="*/ 129950 w 163336"/>
                  <a:gd name="connsiteY29" fmla="*/ 102899 h 153994"/>
                  <a:gd name="connsiteX30" fmla="*/ 82597 w 163336"/>
                  <a:gd name="connsiteY30" fmla="*/ 147091 h 153994"/>
                  <a:gd name="connsiteX31" fmla="*/ 51485 w 163336"/>
                  <a:gd name="connsiteY31" fmla="*/ 147091 h 15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63336" h="153994">
                    <a:moveTo>
                      <a:pt x="27236" y="136494"/>
                    </a:moveTo>
                    <a:cubicBezTo>
                      <a:pt x="24948" y="145287"/>
                      <a:pt x="24491" y="147091"/>
                      <a:pt x="6419" y="147091"/>
                    </a:cubicBezTo>
                    <a:cubicBezTo>
                      <a:pt x="2530" y="147091"/>
                      <a:pt x="242" y="147091"/>
                      <a:pt x="242" y="151600"/>
                    </a:cubicBezTo>
                    <a:cubicBezTo>
                      <a:pt x="242" y="154081"/>
                      <a:pt x="2301" y="154081"/>
                      <a:pt x="6419" y="154081"/>
                    </a:cubicBezTo>
                    <a:lnTo>
                      <a:pt x="88087" y="154081"/>
                    </a:lnTo>
                    <a:cubicBezTo>
                      <a:pt x="124231" y="154081"/>
                      <a:pt x="151225" y="127475"/>
                      <a:pt x="151225" y="105379"/>
                    </a:cubicBezTo>
                    <a:cubicBezTo>
                      <a:pt x="151225" y="89146"/>
                      <a:pt x="137957" y="76068"/>
                      <a:pt x="115767" y="73588"/>
                    </a:cubicBezTo>
                    <a:cubicBezTo>
                      <a:pt x="139558" y="69304"/>
                      <a:pt x="163579" y="52620"/>
                      <a:pt x="163579" y="31200"/>
                    </a:cubicBezTo>
                    <a:cubicBezTo>
                      <a:pt x="163579" y="14516"/>
                      <a:pt x="148480" y="86"/>
                      <a:pt x="121029" y="86"/>
                    </a:cubicBezTo>
                    <a:lnTo>
                      <a:pt x="44164" y="86"/>
                    </a:lnTo>
                    <a:cubicBezTo>
                      <a:pt x="39818" y="86"/>
                      <a:pt x="37530" y="86"/>
                      <a:pt x="37530" y="4595"/>
                    </a:cubicBezTo>
                    <a:cubicBezTo>
                      <a:pt x="37530" y="7075"/>
                      <a:pt x="39589" y="7075"/>
                      <a:pt x="43936" y="7075"/>
                    </a:cubicBezTo>
                    <a:cubicBezTo>
                      <a:pt x="44393" y="7075"/>
                      <a:pt x="48740" y="7075"/>
                      <a:pt x="52629" y="7526"/>
                    </a:cubicBezTo>
                    <a:cubicBezTo>
                      <a:pt x="56746" y="7977"/>
                      <a:pt x="58805" y="8202"/>
                      <a:pt x="58805" y="11133"/>
                    </a:cubicBezTo>
                    <a:cubicBezTo>
                      <a:pt x="58805" y="12035"/>
                      <a:pt x="58576" y="12712"/>
                      <a:pt x="57890" y="15417"/>
                    </a:cubicBezTo>
                    <a:lnTo>
                      <a:pt x="27236" y="136494"/>
                    </a:lnTo>
                    <a:close/>
                    <a:moveTo>
                      <a:pt x="61779" y="71559"/>
                    </a:moveTo>
                    <a:lnTo>
                      <a:pt x="75962" y="15643"/>
                    </a:lnTo>
                    <a:cubicBezTo>
                      <a:pt x="78021" y="7751"/>
                      <a:pt x="78479" y="7075"/>
                      <a:pt x="88316" y="7075"/>
                    </a:cubicBezTo>
                    <a:lnTo>
                      <a:pt x="117826" y="7075"/>
                    </a:lnTo>
                    <a:cubicBezTo>
                      <a:pt x="137957" y="7075"/>
                      <a:pt x="142761" y="20378"/>
                      <a:pt x="142761" y="30298"/>
                    </a:cubicBezTo>
                    <a:cubicBezTo>
                      <a:pt x="142761" y="50140"/>
                      <a:pt x="123088" y="71559"/>
                      <a:pt x="95178" y="71559"/>
                    </a:cubicBezTo>
                    <a:lnTo>
                      <a:pt x="61779" y="71559"/>
                    </a:lnTo>
                    <a:close/>
                    <a:moveTo>
                      <a:pt x="51485" y="147091"/>
                    </a:moveTo>
                    <a:cubicBezTo>
                      <a:pt x="48282" y="147091"/>
                      <a:pt x="47825" y="147091"/>
                      <a:pt x="46452" y="146866"/>
                    </a:cubicBezTo>
                    <a:cubicBezTo>
                      <a:pt x="44164" y="146640"/>
                      <a:pt x="43478" y="146415"/>
                      <a:pt x="43478" y="144611"/>
                    </a:cubicBezTo>
                    <a:cubicBezTo>
                      <a:pt x="43478" y="143934"/>
                      <a:pt x="43478" y="143484"/>
                      <a:pt x="44622" y="139425"/>
                    </a:cubicBezTo>
                    <a:lnTo>
                      <a:pt x="60407" y="76519"/>
                    </a:lnTo>
                    <a:lnTo>
                      <a:pt x="103643" y="76519"/>
                    </a:lnTo>
                    <a:cubicBezTo>
                      <a:pt x="125604" y="76519"/>
                      <a:pt x="129950" y="93204"/>
                      <a:pt x="129950" y="102899"/>
                    </a:cubicBezTo>
                    <a:cubicBezTo>
                      <a:pt x="129950" y="125221"/>
                      <a:pt x="109591" y="147091"/>
                      <a:pt x="82597" y="147091"/>
                    </a:cubicBezTo>
                    <a:lnTo>
                      <a:pt x="51485" y="147091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E54F750-637A-8FAD-E305-2729F8BFEDD2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8297463" y="4276319"/>
                <a:ext cx="178434" cy="225468"/>
              </a:xfrm>
              <a:custGeom>
                <a:avLst/>
                <a:gdLst>
                  <a:gd name="connsiteX0" fmla="*/ 72539 w 178434"/>
                  <a:gd name="connsiteY0" fmla="*/ 201871 h 225468"/>
                  <a:gd name="connsiteX1" fmla="*/ 32277 w 178434"/>
                  <a:gd name="connsiteY1" fmla="*/ 114164 h 225468"/>
                  <a:gd name="connsiteX2" fmla="*/ 28845 w 178434"/>
                  <a:gd name="connsiteY2" fmla="*/ 110557 h 225468"/>
                  <a:gd name="connsiteX3" fmla="*/ 24956 w 178434"/>
                  <a:gd name="connsiteY3" fmla="*/ 112360 h 225468"/>
                  <a:gd name="connsiteX4" fmla="*/ 3224 w 178434"/>
                  <a:gd name="connsiteY4" fmla="*/ 128594 h 225468"/>
                  <a:gd name="connsiteX5" fmla="*/ 250 w 178434"/>
                  <a:gd name="connsiteY5" fmla="*/ 132202 h 225468"/>
                  <a:gd name="connsiteX6" fmla="*/ 2538 w 178434"/>
                  <a:gd name="connsiteY6" fmla="*/ 134682 h 225468"/>
                  <a:gd name="connsiteX7" fmla="*/ 10316 w 178434"/>
                  <a:gd name="connsiteY7" fmla="*/ 129722 h 225468"/>
                  <a:gd name="connsiteX8" fmla="*/ 17636 w 178434"/>
                  <a:gd name="connsiteY8" fmla="*/ 124310 h 225468"/>
                  <a:gd name="connsiteX9" fmla="*/ 62702 w 178434"/>
                  <a:gd name="connsiteY9" fmla="*/ 221938 h 225468"/>
                  <a:gd name="connsiteX10" fmla="*/ 67506 w 178434"/>
                  <a:gd name="connsiteY10" fmla="*/ 225546 h 225468"/>
                  <a:gd name="connsiteX11" fmla="*/ 73225 w 178434"/>
                  <a:gd name="connsiteY11" fmla="*/ 221036 h 225468"/>
                  <a:gd name="connsiteX12" fmla="*/ 177084 w 178434"/>
                  <a:gd name="connsiteY12" fmla="*/ 9096 h 225468"/>
                  <a:gd name="connsiteX13" fmla="*/ 178685 w 178434"/>
                  <a:gd name="connsiteY13" fmla="*/ 4586 h 225468"/>
                  <a:gd name="connsiteX14" fmla="*/ 174110 w 178434"/>
                  <a:gd name="connsiteY14" fmla="*/ 77 h 225468"/>
                  <a:gd name="connsiteX15" fmla="*/ 168848 w 178434"/>
                  <a:gd name="connsiteY15" fmla="*/ 4812 h 225468"/>
                  <a:gd name="connsiteX16" fmla="*/ 72539 w 178434"/>
                  <a:gd name="connsiteY16" fmla="*/ 201871 h 225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8434" h="225468">
                    <a:moveTo>
                      <a:pt x="72539" y="201871"/>
                    </a:moveTo>
                    <a:lnTo>
                      <a:pt x="32277" y="114164"/>
                    </a:lnTo>
                    <a:cubicBezTo>
                      <a:pt x="30675" y="110557"/>
                      <a:pt x="29532" y="110557"/>
                      <a:pt x="28845" y="110557"/>
                    </a:cubicBezTo>
                    <a:cubicBezTo>
                      <a:pt x="28617" y="110557"/>
                      <a:pt x="27473" y="110557"/>
                      <a:pt x="24956" y="112360"/>
                    </a:cubicBezTo>
                    <a:lnTo>
                      <a:pt x="3224" y="128594"/>
                    </a:lnTo>
                    <a:cubicBezTo>
                      <a:pt x="250" y="130849"/>
                      <a:pt x="250" y="131525"/>
                      <a:pt x="250" y="132202"/>
                    </a:cubicBezTo>
                    <a:cubicBezTo>
                      <a:pt x="250" y="133329"/>
                      <a:pt x="936" y="134682"/>
                      <a:pt x="2538" y="134682"/>
                    </a:cubicBezTo>
                    <a:cubicBezTo>
                      <a:pt x="3910" y="134682"/>
                      <a:pt x="7799" y="131525"/>
                      <a:pt x="10316" y="129722"/>
                    </a:cubicBezTo>
                    <a:cubicBezTo>
                      <a:pt x="11688" y="128594"/>
                      <a:pt x="15120" y="126114"/>
                      <a:pt x="17636" y="124310"/>
                    </a:cubicBezTo>
                    <a:lnTo>
                      <a:pt x="62702" y="221938"/>
                    </a:lnTo>
                    <a:cubicBezTo>
                      <a:pt x="64304" y="225546"/>
                      <a:pt x="65447" y="225546"/>
                      <a:pt x="67506" y="225546"/>
                    </a:cubicBezTo>
                    <a:cubicBezTo>
                      <a:pt x="70938" y="225546"/>
                      <a:pt x="71624" y="224193"/>
                      <a:pt x="73225" y="221036"/>
                    </a:cubicBezTo>
                    <a:lnTo>
                      <a:pt x="177084" y="9096"/>
                    </a:lnTo>
                    <a:cubicBezTo>
                      <a:pt x="178685" y="5939"/>
                      <a:pt x="178685" y="5037"/>
                      <a:pt x="178685" y="4586"/>
                    </a:cubicBezTo>
                    <a:cubicBezTo>
                      <a:pt x="178685" y="2332"/>
                      <a:pt x="176855" y="77"/>
                      <a:pt x="174110" y="77"/>
                    </a:cubicBezTo>
                    <a:cubicBezTo>
                      <a:pt x="172280" y="77"/>
                      <a:pt x="170678" y="1204"/>
                      <a:pt x="168848" y="4812"/>
                    </a:cubicBezTo>
                    <a:lnTo>
                      <a:pt x="72539" y="201871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1530758-EA9A-A545-061E-ACBC1DFDD3E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8471399" y="4276319"/>
                <a:ext cx="208745" cy="9018"/>
              </a:xfrm>
              <a:custGeom>
                <a:avLst/>
                <a:gdLst>
                  <a:gd name="connsiteX0" fmla="*/ 0 w 208745"/>
                  <a:gd name="connsiteY0" fmla="*/ 0 h 9018"/>
                  <a:gd name="connsiteX1" fmla="*/ 208745 w 208745"/>
                  <a:gd name="connsiteY1" fmla="*/ 0 h 9018"/>
                  <a:gd name="connsiteX2" fmla="*/ 208745 w 208745"/>
                  <a:gd name="connsiteY2" fmla="*/ 9018 h 9018"/>
                  <a:gd name="connsiteX3" fmla="*/ 0 w 208745"/>
                  <a:gd name="connsiteY3" fmla="*/ 9018 h 9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745" h="9018">
                    <a:moveTo>
                      <a:pt x="0" y="0"/>
                    </a:moveTo>
                    <a:lnTo>
                      <a:pt x="208745" y="0"/>
                    </a:lnTo>
                    <a:lnTo>
                      <a:pt x="208745" y="9018"/>
                    </a:lnTo>
                    <a:lnTo>
                      <a:pt x="0" y="9018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4116E94-BCA7-AA69-1572-7E244FACEE36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8480321" y="4322239"/>
                <a:ext cx="192618" cy="153994"/>
              </a:xfrm>
              <a:custGeom>
                <a:avLst/>
                <a:gdLst>
                  <a:gd name="connsiteX0" fmla="*/ 164281 w 192618"/>
                  <a:gd name="connsiteY0" fmla="*/ 23760 h 153994"/>
                  <a:gd name="connsiteX1" fmla="*/ 188988 w 192618"/>
                  <a:gd name="connsiteY1" fmla="*/ 7075 h 153994"/>
                  <a:gd name="connsiteX2" fmla="*/ 192877 w 192618"/>
                  <a:gd name="connsiteY2" fmla="*/ 2566 h 153994"/>
                  <a:gd name="connsiteX3" fmla="*/ 189903 w 192618"/>
                  <a:gd name="connsiteY3" fmla="*/ 86 h 153994"/>
                  <a:gd name="connsiteX4" fmla="*/ 166798 w 192618"/>
                  <a:gd name="connsiteY4" fmla="*/ 762 h 153994"/>
                  <a:gd name="connsiteX5" fmla="*/ 143464 w 192618"/>
                  <a:gd name="connsiteY5" fmla="*/ 86 h 153994"/>
                  <a:gd name="connsiteX6" fmla="*/ 139346 w 192618"/>
                  <a:gd name="connsiteY6" fmla="*/ 4595 h 153994"/>
                  <a:gd name="connsiteX7" fmla="*/ 143464 w 192618"/>
                  <a:gd name="connsiteY7" fmla="*/ 7075 h 153994"/>
                  <a:gd name="connsiteX8" fmla="*/ 159020 w 192618"/>
                  <a:gd name="connsiteY8" fmla="*/ 16996 h 153994"/>
                  <a:gd name="connsiteX9" fmla="*/ 158333 w 192618"/>
                  <a:gd name="connsiteY9" fmla="*/ 21731 h 153994"/>
                  <a:gd name="connsiteX10" fmla="*/ 132712 w 192618"/>
                  <a:gd name="connsiteY10" fmla="*/ 122064 h 153994"/>
                  <a:gd name="connsiteX11" fmla="*/ 82155 w 192618"/>
                  <a:gd name="connsiteY11" fmla="*/ 4369 h 153994"/>
                  <a:gd name="connsiteX12" fmla="*/ 74835 w 192618"/>
                  <a:gd name="connsiteY12" fmla="*/ 86 h 153994"/>
                  <a:gd name="connsiteX13" fmla="*/ 44181 w 192618"/>
                  <a:gd name="connsiteY13" fmla="*/ 86 h 153994"/>
                  <a:gd name="connsiteX14" fmla="*/ 37547 w 192618"/>
                  <a:gd name="connsiteY14" fmla="*/ 4595 h 153994"/>
                  <a:gd name="connsiteX15" fmla="*/ 43952 w 192618"/>
                  <a:gd name="connsiteY15" fmla="*/ 7075 h 153994"/>
                  <a:gd name="connsiteX16" fmla="*/ 59508 w 192618"/>
                  <a:gd name="connsiteY16" fmla="*/ 9104 h 153994"/>
                  <a:gd name="connsiteX17" fmla="*/ 28854 w 192618"/>
                  <a:gd name="connsiteY17" fmla="*/ 130181 h 153994"/>
                  <a:gd name="connsiteX18" fmla="*/ 4147 w 192618"/>
                  <a:gd name="connsiteY18" fmla="*/ 147091 h 153994"/>
                  <a:gd name="connsiteX19" fmla="*/ 258 w 192618"/>
                  <a:gd name="connsiteY19" fmla="*/ 151600 h 153994"/>
                  <a:gd name="connsiteX20" fmla="*/ 3232 w 192618"/>
                  <a:gd name="connsiteY20" fmla="*/ 154081 h 153994"/>
                  <a:gd name="connsiteX21" fmla="*/ 26108 w 192618"/>
                  <a:gd name="connsiteY21" fmla="*/ 153404 h 153994"/>
                  <a:gd name="connsiteX22" fmla="*/ 49671 w 192618"/>
                  <a:gd name="connsiteY22" fmla="*/ 154081 h 153994"/>
                  <a:gd name="connsiteX23" fmla="*/ 53789 w 192618"/>
                  <a:gd name="connsiteY23" fmla="*/ 149571 h 153994"/>
                  <a:gd name="connsiteX24" fmla="*/ 49214 w 192618"/>
                  <a:gd name="connsiteY24" fmla="*/ 147091 h 153994"/>
                  <a:gd name="connsiteX25" fmla="*/ 34115 w 192618"/>
                  <a:gd name="connsiteY25" fmla="*/ 137170 h 153994"/>
                  <a:gd name="connsiteX26" fmla="*/ 35030 w 192618"/>
                  <a:gd name="connsiteY26" fmla="*/ 131985 h 153994"/>
                  <a:gd name="connsiteX27" fmla="*/ 65227 w 192618"/>
                  <a:gd name="connsiteY27" fmla="*/ 12937 h 153994"/>
                  <a:gd name="connsiteX28" fmla="*/ 67286 w 192618"/>
                  <a:gd name="connsiteY28" fmla="*/ 16996 h 153994"/>
                  <a:gd name="connsiteX29" fmla="*/ 124248 w 192618"/>
                  <a:gd name="connsiteY29" fmla="*/ 149797 h 153994"/>
                  <a:gd name="connsiteX30" fmla="*/ 128594 w 192618"/>
                  <a:gd name="connsiteY30" fmla="*/ 154081 h 153994"/>
                  <a:gd name="connsiteX31" fmla="*/ 132254 w 192618"/>
                  <a:gd name="connsiteY31" fmla="*/ 149346 h 153994"/>
                  <a:gd name="connsiteX32" fmla="*/ 164281 w 192618"/>
                  <a:gd name="connsiteY32" fmla="*/ 23760 h 15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2618" h="153994">
                    <a:moveTo>
                      <a:pt x="164281" y="23760"/>
                    </a:moveTo>
                    <a:cubicBezTo>
                      <a:pt x="166569" y="14741"/>
                      <a:pt x="170687" y="7751"/>
                      <a:pt x="188988" y="7075"/>
                    </a:cubicBezTo>
                    <a:cubicBezTo>
                      <a:pt x="190131" y="7075"/>
                      <a:pt x="192877" y="6850"/>
                      <a:pt x="192877" y="2566"/>
                    </a:cubicBezTo>
                    <a:cubicBezTo>
                      <a:pt x="192877" y="2340"/>
                      <a:pt x="192877" y="86"/>
                      <a:pt x="189903" y="86"/>
                    </a:cubicBezTo>
                    <a:cubicBezTo>
                      <a:pt x="182353" y="86"/>
                      <a:pt x="174347" y="762"/>
                      <a:pt x="166798" y="762"/>
                    </a:cubicBezTo>
                    <a:cubicBezTo>
                      <a:pt x="159020" y="762"/>
                      <a:pt x="151013" y="86"/>
                      <a:pt x="143464" y="86"/>
                    </a:cubicBezTo>
                    <a:cubicBezTo>
                      <a:pt x="142091" y="86"/>
                      <a:pt x="139346" y="86"/>
                      <a:pt x="139346" y="4595"/>
                    </a:cubicBezTo>
                    <a:cubicBezTo>
                      <a:pt x="139346" y="7075"/>
                      <a:pt x="141634" y="7075"/>
                      <a:pt x="143464" y="7075"/>
                    </a:cubicBezTo>
                    <a:cubicBezTo>
                      <a:pt x="156503" y="7301"/>
                      <a:pt x="159020" y="12035"/>
                      <a:pt x="159020" y="16996"/>
                    </a:cubicBezTo>
                    <a:cubicBezTo>
                      <a:pt x="159020" y="17672"/>
                      <a:pt x="158562" y="21054"/>
                      <a:pt x="158333" y="21731"/>
                    </a:cubicBezTo>
                    <a:lnTo>
                      <a:pt x="132712" y="122064"/>
                    </a:lnTo>
                    <a:lnTo>
                      <a:pt x="82155" y="4369"/>
                    </a:lnTo>
                    <a:cubicBezTo>
                      <a:pt x="80325" y="311"/>
                      <a:pt x="80096" y="86"/>
                      <a:pt x="74835" y="86"/>
                    </a:cubicBezTo>
                    <a:lnTo>
                      <a:pt x="44181" y="86"/>
                    </a:lnTo>
                    <a:cubicBezTo>
                      <a:pt x="39605" y="86"/>
                      <a:pt x="37547" y="86"/>
                      <a:pt x="37547" y="4595"/>
                    </a:cubicBezTo>
                    <a:cubicBezTo>
                      <a:pt x="37547" y="7075"/>
                      <a:pt x="39605" y="7075"/>
                      <a:pt x="43952" y="7075"/>
                    </a:cubicBezTo>
                    <a:cubicBezTo>
                      <a:pt x="45096" y="7075"/>
                      <a:pt x="59508" y="7075"/>
                      <a:pt x="59508" y="9104"/>
                    </a:cubicBezTo>
                    <a:lnTo>
                      <a:pt x="28854" y="130181"/>
                    </a:lnTo>
                    <a:cubicBezTo>
                      <a:pt x="26566" y="139200"/>
                      <a:pt x="22677" y="146415"/>
                      <a:pt x="4147" y="147091"/>
                    </a:cubicBezTo>
                    <a:cubicBezTo>
                      <a:pt x="2775" y="147091"/>
                      <a:pt x="258" y="147316"/>
                      <a:pt x="258" y="151600"/>
                    </a:cubicBezTo>
                    <a:cubicBezTo>
                      <a:pt x="258" y="153179"/>
                      <a:pt x="1402" y="154081"/>
                      <a:pt x="3232" y="154081"/>
                    </a:cubicBezTo>
                    <a:cubicBezTo>
                      <a:pt x="10553" y="154081"/>
                      <a:pt x="18559" y="153404"/>
                      <a:pt x="26108" y="153404"/>
                    </a:cubicBezTo>
                    <a:cubicBezTo>
                      <a:pt x="33886" y="153404"/>
                      <a:pt x="42122" y="154081"/>
                      <a:pt x="49671" y="154081"/>
                    </a:cubicBezTo>
                    <a:cubicBezTo>
                      <a:pt x="50815" y="154081"/>
                      <a:pt x="53789" y="154081"/>
                      <a:pt x="53789" y="149571"/>
                    </a:cubicBezTo>
                    <a:cubicBezTo>
                      <a:pt x="53789" y="147316"/>
                      <a:pt x="51730" y="147091"/>
                      <a:pt x="49214" y="147091"/>
                    </a:cubicBezTo>
                    <a:cubicBezTo>
                      <a:pt x="35945" y="146640"/>
                      <a:pt x="34115" y="141680"/>
                      <a:pt x="34115" y="137170"/>
                    </a:cubicBezTo>
                    <a:cubicBezTo>
                      <a:pt x="34115" y="135592"/>
                      <a:pt x="34344" y="134465"/>
                      <a:pt x="35030" y="131985"/>
                    </a:cubicBezTo>
                    <a:lnTo>
                      <a:pt x="65227" y="12937"/>
                    </a:lnTo>
                    <a:cubicBezTo>
                      <a:pt x="66142" y="14290"/>
                      <a:pt x="66142" y="14741"/>
                      <a:pt x="67286" y="16996"/>
                    </a:cubicBezTo>
                    <a:lnTo>
                      <a:pt x="124248" y="149797"/>
                    </a:lnTo>
                    <a:cubicBezTo>
                      <a:pt x="125849" y="153630"/>
                      <a:pt x="126535" y="154081"/>
                      <a:pt x="128594" y="154081"/>
                    </a:cubicBezTo>
                    <a:cubicBezTo>
                      <a:pt x="131111" y="154081"/>
                      <a:pt x="131111" y="153404"/>
                      <a:pt x="132254" y="149346"/>
                    </a:cubicBezTo>
                    <a:lnTo>
                      <a:pt x="164281" y="23760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4AEFF70-4195-D11D-2F2C-F85A6CCC675D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8684262" y="4376577"/>
                <a:ext cx="120100" cy="148132"/>
              </a:xfrm>
              <a:custGeom>
                <a:avLst/>
                <a:gdLst>
                  <a:gd name="connsiteX0" fmla="*/ 5529 w 120100"/>
                  <a:gd name="connsiteY0" fmla="*/ 42474 h 148132"/>
                  <a:gd name="connsiteX1" fmla="*/ 41902 w 120100"/>
                  <a:gd name="connsiteY1" fmla="*/ 16319 h 148132"/>
                  <a:gd name="connsiteX2" fmla="*/ 78962 w 120100"/>
                  <a:gd name="connsiteY2" fmla="*/ 73588 h 148132"/>
                  <a:gd name="connsiteX3" fmla="*/ 76217 w 120100"/>
                  <a:gd name="connsiteY3" fmla="*/ 95684 h 148132"/>
                  <a:gd name="connsiteX4" fmla="*/ 64321 w 120100"/>
                  <a:gd name="connsiteY4" fmla="*/ 144160 h 148132"/>
                  <a:gd name="connsiteX5" fmla="*/ 67295 w 120100"/>
                  <a:gd name="connsiteY5" fmla="*/ 148218 h 148132"/>
                  <a:gd name="connsiteX6" fmla="*/ 74615 w 120100"/>
                  <a:gd name="connsiteY6" fmla="*/ 134690 h 148132"/>
                  <a:gd name="connsiteX7" fmla="*/ 83079 w 120100"/>
                  <a:gd name="connsiteY7" fmla="*/ 95910 h 148132"/>
                  <a:gd name="connsiteX8" fmla="*/ 84910 w 120100"/>
                  <a:gd name="connsiteY8" fmla="*/ 87116 h 148132"/>
                  <a:gd name="connsiteX9" fmla="*/ 116021 w 120100"/>
                  <a:gd name="connsiteY9" fmla="*/ 13388 h 148132"/>
                  <a:gd name="connsiteX10" fmla="*/ 120368 w 120100"/>
                  <a:gd name="connsiteY10" fmla="*/ 4820 h 148132"/>
                  <a:gd name="connsiteX11" fmla="*/ 117623 w 120100"/>
                  <a:gd name="connsiteY11" fmla="*/ 2566 h 148132"/>
                  <a:gd name="connsiteX12" fmla="*/ 114877 w 120100"/>
                  <a:gd name="connsiteY12" fmla="*/ 4144 h 148132"/>
                  <a:gd name="connsiteX13" fmla="*/ 84681 w 120100"/>
                  <a:gd name="connsiteY13" fmla="*/ 70883 h 148132"/>
                  <a:gd name="connsiteX14" fmla="*/ 75302 w 120100"/>
                  <a:gd name="connsiteY14" fmla="*/ 24887 h 148132"/>
                  <a:gd name="connsiteX15" fmla="*/ 44876 w 120100"/>
                  <a:gd name="connsiteY15" fmla="*/ 86 h 148132"/>
                  <a:gd name="connsiteX16" fmla="*/ 267 w 120100"/>
                  <a:gd name="connsiteY16" fmla="*/ 41346 h 148132"/>
                  <a:gd name="connsiteX17" fmla="*/ 4614 w 120100"/>
                  <a:gd name="connsiteY17" fmla="*/ 43601 h 148132"/>
                  <a:gd name="connsiteX18" fmla="*/ 5529 w 120100"/>
                  <a:gd name="connsiteY18" fmla="*/ 42474 h 14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0100" h="148132">
                    <a:moveTo>
                      <a:pt x="5529" y="42474"/>
                    </a:moveTo>
                    <a:cubicBezTo>
                      <a:pt x="14451" y="16545"/>
                      <a:pt x="39386" y="16319"/>
                      <a:pt x="41902" y="16319"/>
                    </a:cubicBezTo>
                    <a:cubicBezTo>
                      <a:pt x="76445" y="16319"/>
                      <a:pt x="78962" y="55776"/>
                      <a:pt x="78962" y="73588"/>
                    </a:cubicBezTo>
                    <a:cubicBezTo>
                      <a:pt x="78962" y="87342"/>
                      <a:pt x="77818" y="91175"/>
                      <a:pt x="76217" y="95684"/>
                    </a:cubicBezTo>
                    <a:cubicBezTo>
                      <a:pt x="71184" y="112143"/>
                      <a:pt x="64321" y="138298"/>
                      <a:pt x="64321" y="144160"/>
                    </a:cubicBezTo>
                    <a:cubicBezTo>
                      <a:pt x="64321" y="146640"/>
                      <a:pt x="65465" y="148218"/>
                      <a:pt x="67295" y="148218"/>
                    </a:cubicBezTo>
                    <a:cubicBezTo>
                      <a:pt x="70269" y="148218"/>
                      <a:pt x="72099" y="143258"/>
                      <a:pt x="74615" y="134690"/>
                    </a:cubicBezTo>
                    <a:cubicBezTo>
                      <a:pt x="79877" y="115751"/>
                      <a:pt x="82164" y="102899"/>
                      <a:pt x="83079" y="95910"/>
                    </a:cubicBezTo>
                    <a:cubicBezTo>
                      <a:pt x="83537" y="92979"/>
                      <a:pt x="83995" y="90047"/>
                      <a:pt x="84910" y="87116"/>
                    </a:cubicBezTo>
                    <a:cubicBezTo>
                      <a:pt x="92230" y="64795"/>
                      <a:pt x="106871" y="31200"/>
                      <a:pt x="116021" y="13388"/>
                    </a:cubicBezTo>
                    <a:cubicBezTo>
                      <a:pt x="117623" y="10683"/>
                      <a:pt x="120368" y="5722"/>
                      <a:pt x="120368" y="4820"/>
                    </a:cubicBezTo>
                    <a:cubicBezTo>
                      <a:pt x="120368" y="2566"/>
                      <a:pt x="118080" y="2566"/>
                      <a:pt x="117623" y="2566"/>
                    </a:cubicBezTo>
                    <a:cubicBezTo>
                      <a:pt x="116936" y="2566"/>
                      <a:pt x="115564" y="2566"/>
                      <a:pt x="114877" y="4144"/>
                    </a:cubicBezTo>
                    <a:cubicBezTo>
                      <a:pt x="102982" y="25563"/>
                      <a:pt x="93831" y="48110"/>
                      <a:pt x="84681" y="70883"/>
                    </a:cubicBezTo>
                    <a:cubicBezTo>
                      <a:pt x="84452" y="63893"/>
                      <a:pt x="84223" y="46758"/>
                      <a:pt x="75302" y="24887"/>
                    </a:cubicBezTo>
                    <a:cubicBezTo>
                      <a:pt x="69811" y="11134"/>
                      <a:pt x="60661" y="86"/>
                      <a:pt x="44876" y="86"/>
                    </a:cubicBezTo>
                    <a:cubicBezTo>
                      <a:pt x="16281" y="86"/>
                      <a:pt x="267" y="34357"/>
                      <a:pt x="267" y="41346"/>
                    </a:cubicBezTo>
                    <a:cubicBezTo>
                      <a:pt x="267" y="43601"/>
                      <a:pt x="2326" y="43601"/>
                      <a:pt x="4614" y="43601"/>
                    </a:cubicBezTo>
                    <a:lnTo>
                      <a:pt x="5529" y="42474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361DBEC-CD4D-9909-8DF8-BD83E16C6808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8817467" y="4379057"/>
                <a:ext cx="110721" cy="99882"/>
              </a:xfrm>
              <a:custGeom>
                <a:avLst/>
                <a:gdLst>
                  <a:gd name="connsiteX0" fmla="*/ 61353 w 110721"/>
                  <a:gd name="connsiteY0" fmla="*/ 13163 h 99882"/>
                  <a:gd name="connsiteX1" fmla="*/ 99785 w 110721"/>
                  <a:gd name="connsiteY1" fmla="*/ 13163 h 99882"/>
                  <a:gd name="connsiteX2" fmla="*/ 110994 w 110721"/>
                  <a:gd name="connsiteY2" fmla="*/ 5497 h 99882"/>
                  <a:gd name="connsiteX3" fmla="*/ 101844 w 110721"/>
                  <a:gd name="connsiteY3" fmla="*/ 86 h 99882"/>
                  <a:gd name="connsiteX4" fmla="*/ 37790 w 110721"/>
                  <a:gd name="connsiteY4" fmla="*/ 86 h 99882"/>
                  <a:gd name="connsiteX5" fmla="*/ 14228 w 110721"/>
                  <a:gd name="connsiteY5" fmla="*/ 10683 h 99882"/>
                  <a:gd name="connsiteX6" fmla="*/ 273 w 110721"/>
                  <a:gd name="connsiteY6" fmla="*/ 30975 h 99882"/>
                  <a:gd name="connsiteX7" fmla="*/ 3018 w 110721"/>
                  <a:gd name="connsiteY7" fmla="*/ 33229 h 99882"/>
                  <a:gd name="connsiteX8" fmla="*/ 6678 w 110721"/>
                  <a:gd name="connsiteY8" fmla="*/ 30524 h 99882"/>
                  <a:gd name="connsiteX9" fmla="*/ 35731 w 110721"/>
                  <a:gd name="connsiteY9" fmla="*/ 13163 h 99882"/>
                  <a:gd name="connsiteX10" fmla="*/ 54719 w 110721"/>
                  <a:gd name="connsiteY10" fmla="*/ 13163 h 99882"/>
                  <a:gd name="connsiteX11" fmla="*/ 32300 w 110721"/>
                  <a:gd name="connsiteY11" fmla="*/ 85538 h 99882"/>
                  <a:gd name="connsiteX12" fmla="*/ 30012 w 110721"/>
                  <a:gd name="connsiteY12" fmla="*/ 93880 h 99882"/>
                  <a:gd name="connsiteX13" fmla="*/ 36646 w 110721"/>
                  <a:gd name="connsiteY13" fmla="*/ 99968 h 99882"/>
                  <a:gd name="connsiteX14" fmla="*/ 46026 w 110721"/>
                  <a:gd name="connsiteY14" fmla="*/ 90273 h 99882"/>
                  <a:gd name="connsiteX15" fmla="*/ 61353 w 110721"/>
                  <a:gd name="connsiteY15" fmla="*/ 13163 h 99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0721" h="99882">
                    <a:moveTo>
                      <a:pt x="61353" y="13163"/>
                    </a:moveTo>
                    <a:lnTo>
                      <a:pt x="99785" y="13163"/>
                    </a:lnTo>
                    <a:cubicBezTo>
                      <a:pt x="102759" y="13163"/>
                      <a:pt x="110994" y="13163"/>
                      <a:pt x="110994" y="5497"/>
                    </a:cubicBezTo>
                    <a:cubicBezTo>
                      <a:pt x="110994" y="86"/>
                      <a:pt x="106190" y="86"/>
                      <a:pt x="101844" y="86"/>
                    </a:cubicBezTo>
                    <a:lnTo>
                      <a:pt x="37790" y="86"/>
                    </a:lnTo>
                    <a:cubicBezTo>
                      <a:pt x="33215" y="86"/>
                      <a:pt x="24293" y="86"/>
                      <a:pt x="14228" y="10683"/>
                    </a:cubicBezTo>
                    <a:cubicBezTo>
                      <a:pt x="6678" y="18799"/>
                      <a:pt x="273" y="29622"/>
                      <a:pt x="273" y="30975"/>
                    </a:cubicBezTo>
                    <a:cubicBezTo>
                      <a:pt x="273" y="31200"/>
                      <a:pt x="273" y="33229"/>
                      <a:pt x="3018" y="33229"/>
                    </a:cubicBezTo>
                    <a:cubicBezTo>
                      <a:pt x="4848" y="33229"/>
                      <a:pt x="5306" y="32328"/>
                      <a:pt x="6678" y="30524"/>
                    </a:cubicBezTo>
                    <a:cubicBezTo>
                      <a:pt x="17888" y="13163"/>
                      <a:pt x="30927" y="13163"/>
                      <a:pt x="35731" y="13163"/>
                    </a:cubicBezTo>
                    <a:lnTo>
                      <a:pt x="54719" y="13163"/>
                    </a:lnTo>
                    <a:lnTo>
                      <a:pt x="32300" y="85538"/>
                    </a:lnTo>
                    <a:cubicBezTo>
                      <a:pt x="31385" y="88244"/>
                      <a:pt x="30012" y="92979"/>
                      <a:pt x="30012" y="93880"/>
                    </a:cubicBezTo>
                    <a:cubicBezTo>
                      <a:pt x="30012" y="96361"/>
                      <a:pt x="31614" y="99968"/>
                      <a:pt x="36646" y="99968"/>
                    </a:cubicBezTo>
                    <a:cubicBezTo>
                      <a:pt x="44196" y="99968"/>
                      <a:pt x="45339" y="93655"/>
                      <a:pt x="46026" y="90273"/>
                    </a:cubicBezTo>
                    <a:lnTo>
                      <a:pt x="61353" y="13163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3F607A2-33AB-6387-30CA-5972AB34F294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8919302" y="4440451"/>
                <a:ext cx="95439" cy="103377"/>
              </a:xfrm>
              <a:custGeom>
                <a:avLst/>
                <a:gdLst>
                  <a:gd name="connsiteX0" fmla="*/ 918 w 95439"/>
                  <a:gd name="connsiteY0" fmla="*/ 95099 h 103377"/>
                  <a:gd name="connsiteX1" fmla="*/ 277 w 95439"/>
                  <a:gd name="connsiteY1" fmla="*/ 98414 h 103377"/>
                  <a:gd name="connsiteX2" fmla="*/ 5722 w 95439"/>
                  <a:gd name="connsiteY2" fmla="*/ 103464 h 103377"/>
                  <a:gd name="connsiteX3" fmla="*/ 13408 w 95439"/>
                  <a:gd name="connsiteY3" fmla="*/ 95573 h 103377"/>
                  <a:gd name="connsiteX4" fmla="*/ 20775 w 95439"/>
                  <a:gd name="connsiteY4" fmla="*/ 66690 h 103377"/>
                  <a:gd name="connsiteX5" fmla="*/ 37909 w 95439"/>
                  <a:gd name="connsiteY5" fmla="*/ 71267 h 103377"/>
                  <a:gd name="connsiteX6" fmla="*/ 60968 w 95439"/>
                  <a:gd name="connsiteY6" fmla="*/ 59904 h 103377"/>
                  <a:gd name="connsiteX7" fmla="*/ 77462 w 95439"/>
                  <a:gd name="connsiteY7" fmla="*/ 71267 h 103377"/>
                  <a:gd name="connsiteX8" fmla="*/ 90113 w 95439"/>
                  <a:gd name="connsiteY8" fmla="*/ 62903 h 103377"/>
                  <a:gd name="connsiteX9" fmla="*/ 95717 w 95439"/>
                  <a:gd name="connsiteY9" fmla="*/ 47120 h 103377"/>
                  <a:gd name="connsiteX10" fmla="*/ 93155 w 95439"/>
                  <a:gd name="connsiteY10" fmla="*/ 45068 h 103377"/>
                  <a:gd name="connsiteX11" fmla="*/ 89632 w 95439"/>
                  <a:gd name="connsiteY11" fmla="*/ 49961 h 103377"/>
                  <a:gd name="connsiteX12" fmla="*/ 77942 w 95439"/>
                  <a:gd name="connsiteY12" fmla="*/ 66848 h 103377"/>
                  <a:gd name="connsiteX13" fmla="*/ 72658 w 95439"/>
                  <a:gd name="connsiteY13" fmla="*/ 59115 h 103377"/>
                  <a:gd name="connsiteX14" fmla="*/ 75060 w 95439"/>
                  <a:gd name="connsiteY14" fmla="*/ 46646 h 103377"/>
                  <a:gd name="connsiteX15" fmla="*/ 78583 w 95439"/>
                  <a:gd name="connsiteY15" fmla="*/ 32442 h 103377"/>
                  <a:gd name="connsiteX16" fmla="*/ 82266 w 95439"/>
                  <a:gd name="connsiteY16" fmla="*/ 18395 h 103377"/>
                  <a:gd name="connsiteX17" fmla="*/ 84988 w 95439"/>
                  <a:gd name="connsiteY17" fmla="*/ 6716 h 103377"/>
                  <a:gd name="connsiteX18" fmla="*/ 79704 w 95439"/>
                  <a:gd name="connsiteY18" fmla="*/ 1665 h 103377"/>
                  <a:gd name="connsiteX19" fmla="*/ 73138 w 95439"/>
                  <a:gd name="connsiteY19" fmla="*/ 5453 h 103377"/>
                  <a:gd name="connsiteX20" fmla="*/ 70576 w 95439"/>
                  <a:gd name="connsiteY20" fmla="*/ 14607 h 103377"/>
                  <a:gd name="connsiteX21" fmla="*/ 67213 w 95439"/>
                  <a:gd name="connsiteY21" fmla="*/ 27707 h 103377"/>
                  <a:gd name="connsiteX22" fmla="*/ 62249 w 95439"/>
                  <a:gd name="connsiteY22" fmla="*/ 47435 h 103377"/>
                  <a:gd name="connsiteX23" fmla="*/ 59687 w 95439"/>
                  <a:gd name="connsiteY23" fmla="*/ 53749 h 103377"/>
                  <a:gd name="connsiteX24" fmla="*/ 38549 w 95439"/>
                  <a:gd name="connsiteY24" fmla="*/ 66848 h 103377"/>
                  <a:gd name="connsiteX25" fmla="*/ 25419 w 95439"/>
                  <a:gd name="connsiteY25" fmla="*/ 52802 h 103377"/>
                  <a:gd name="connsiteX26" fmla="*/ 28141 w 95439"/>
                  <a:gd name="connsiteY26" fmla="*/ 38124 h 103377"/>
                  <a:gd name="connsiteX27" fmla="*/ 31664 w 95439"/>
                  <a:gd name="connsiteY27" fmla="*/ 23919 h 103377"/>
                  <a:gd name="connsiteX28" fmla="*/ 33906 w 95439"/>
                  <a:gd name="connsiteY28" fmla="*/ 15081 h 103377"/>
                  <a:gd name="connsiteX29" fmla="*/ 36308 w 95439"/>
                  <a:gd name="connsiteY29" fmla="*/ 5138 h 103377"/>
                  <a:gd name="connsiteX30" fmla="*/ 30863 w 95439"/>
                  <a:gd name="connsiteY30" fmla="*/ 87 h 103377"/>
                  <a:gd name="connsiteX31" fmla="*/ 23177 w 95439"/>
                  <a:gd name="connsiteY31" fmla="*/ 7505 h 103377"/>
                  <a:gd name="connsiteX32" fmla="*/ 918 w 95439"/>
                  <a:gd name="connsiteY32" fmla="*/ 95099 h 10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5439" h="103377">
                    <a:moveTo>
                      <a:pt x="918" y="95099"/>
                    </a:moveTo>
                    <a:cubicBezTo>
                      <a:pt x="277" y="97467"/>
                      <a:pt x="277" y="98256"/>
                      <a:pt x="277" y="98414"/>
                    </a:cubicBezTo>
                    <a:cubicBezTo>
                      <a:pt x="277" y="101886"/>
                      <a:pt x="3160" y="103464"/>
                      <a:pt x="5722" y="103464"/>
                    </a:cubicBezTo>
                    <a:cubicBezTo>
                      <a:pt x="11487" y="103464"/>
                      <a:pt x="12768" y="98256"/>
                      <a:pt x="13408" y="95573"/>
                    </a:cubicBezTo>
                    <a:cubicBezTo>
                      <a:pt x="13729" y="94784"/>
                      <a:pt x="16931" y="82158"/>
                      <a:pt x="20775" y="66690"/>
                    </a:cubicBezTo>
                    <a:cubicBezTo>
                      <a:pt x="25739" y="70005"/>
                      <a:pt x="32144" y="71267"/>
                      <a:pt x="37909" y="71267"/>
                    </a:cubicBezTo>
                    <a:cubicBezTo>
                      <a:pt x="51680" y="71267"/>
                      <a:pt x="60648" y="60219"/>
                      <a:pt x="60968" y="59904"/>
                    </a:cubicBezTo>
                    <a:cubicBezTo>
                      <a:pt x="64011" y="70794"/>
                      <a:pt x="75060" y="71267"/>
                      <a:pt x="77462" y="71267"/>
                    </a:cubicBezTo>
                    <a:cubicBezTo>
                      <a:pt x="83227" y="71267"/>
                      <a:pt x="87230" y="67795"/>
                      <a:pt x="90113" y="62903"/>
                    </a:cubicBezTo>
                    <a:cubicBezTo>
                      <a:pt x="93636" y="56747"/>
                      <a:pt x="95717" y="47751"/>
                      <a:pt x="95717" y="47120"/>
                    </a:cubicBezTo>
                    <a:cubicBezTo>
                      <a:pt x="95717" y="45068"/>
                      <a:pt x="93636" y="45068"/>
                      <a:pt x="93155" y="45068"/>
                    </a:cubicBezTo>
                    <a:cubicBezTo>
                      <a:pt x="90913" y="45068"/>
                      <a:pt x="90753" y="45699"/>
                      <a:pt x="89632" y="49961"/>
                    </a:cubicBezTo>
                    <a:cubicBezTo>
                      <a:pt x="87711" y="57536"/>
                      <a:pt x="84668" y="66848"/>
                      <a:pt x="77942" y="66848"/>
                    </a:cubicBezTo>
                    <a:cubicBezTo>
                      <a:pt x="73779" y="66848"/>
                      <a:pt x="72658" y="63376"/>
                      <a:pt x="72658" y="59115"/>
                    </a:cubicBezTo>
                    <a:cubicBezTo>
                      <a:pt x="72658" y="56432"/>
                      <a:pt x="73939" y="50750"/>
                      <a:pt x="75060" y="46646"/>
                    </a:cubicBezTo>
                    <a:cubicBezTo>
                      <a:pt x="76181" y="42385"/>
                      <a:pt x="77782" y="35914"/>
                      <a:pt x="78583" y="32442"/>
                    </a:cubicBezTo>
                    <a:lnTo>
                      <a:pt x="82266" y="18395"/>
                    </a:lnTo>
                    <a:cubicBezTo>
                      <a:pt x="83227" y="14449"/>
                      <a:pt x="84988" y="7505"/>
                      <a:pt x="84988" y="6716"/>
                    </a:cubicBezTo>
                    <a:cubicBezTo>
                      <a:pt x="84988" y="3559"/>
                      <a:pt x="82426" y="1665"/>
                      <a:pt x="79704" y="1665"/>
                    </a:cubicBezTo>
                    <a:cubicBezTo>
                      <a:pt x="77942" y="1665"/>
                      <a:pt x="74900" y="2454"/>
                      <a:pt x="73138" y="5453"/>
                    </a:cubicBezTo>
                    <a:cubicBezTo>
                      <a:pt x="72658" y="6400"/>
                      <a:pt x="71377" y="11451"/>
                      <a:pt x="70576" y="14607"/>
                    </a:cubicBezTo>
                    <a:lnTo>
                      <a:pt x="67213" y="27707"/>
                    </a:lnTo>
                    <a:lnTo>
                      <a:pt x="62249" y="47435"/>
                    </a:lnTo>
                    <a:cubicBezTo>
                      <a:pt x="61128" y="51381"/>
                      <a:pt x="61128" y="51697"/>
                      <a:pt x="59687" y="53749"/>
                    </a:cubicBezTo>
                    <a:cubicBezTo>
                      <a:pt x="54723" y="60693"/>
                      <a:pt x="47677" y="66848"/>
                      <a:pt x="38549" y="66848"/>
                    </a:cubicBezTo>
                    <a:cubicBezTo>
                      <a:pt x="25419" y="66848"/>
                      <a:pt x="25419" y="55643"/>
                      <a:pt x="25419" y="52802"/>
                    </a:cubicBezTo>
                    <a:cubicBezTo>
                      <a:pt x="25419" y="48698"/>
                      <a:pt x="25899" y="46646"/>
                      <a:pt x="28141" y="38124"/>
                    </a:cubicBezTo>
                    <a:cubicBezTo>
                      <a:pt x="29742" y="31179"/>
                      <a:pt x="30062" y="30074"/>
                      <a:pt x="31664" y="23919"/>
                    </a:cubicBezTo>
                    <a:lnTo>
                      <a:pt x="33906" y="15081"/>
                    </a:lnTo>
                    <a:cubicBezTo>
                      <a:pt x="34706" y="11766"/>
                      <a:pt x="36308" y="5769"/>
                      <a:pt x="36308" y="5138"/>
                    </a:cubicBezTo>
                    <a:cubicBezTo>
                      <a:pt x="36308" y="2297"/>
                      <a:pt x="34066" y="87"/>
                      <a:pt x="30863" y="87"/>
                    </a:cubicBezTo>
                    <a:cubicBezTo>
                      <a:pt x="25098" y="87"/>
                      <a:pt x="23657" y="5611"/>
                      <a:pt x="23177" y="7505"/>
                    </a:cubicBezTo>
                    <a:lnTo>
                      <a:pt x="918" y="95099"/>
                    </a:ln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BA5AB87-35F9-D471-908B-D6D567DCD74B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9075710" y="4325621"/>
                <a:ext cx="76177" cy="20968"/>
              </a:xfrm>
              <a:custGeom>
                <a:avLst/>
                <a:gdLst>
                  <a:gd name="connsiteX0" fmla="*/ 76462 w 76177"/>
                  <a:gd name="connsiteY0" fmla="*/ 3468 h 20968"/>
                  <a:gd name="connsiteX1" fmla="*/ 72802 w 76177"/>
                  <a:gd name="connsiteY1" fmla="*/ 86 h 20968"/>
                  <a:gd name="connsiteX2" fmla="*/ 54043 w 76177"/>
                  <a:gd name="connsiteY2" fmla="*/ 10908 h 20968"/>
                  <a:gd name="connsiteX3" fmla="*/ 39173 w 76177"/>
                  <a:gd name="connsiteY3" fmla="*/ 5271 h 20968"/>
                  <a:gd name="connsiteX4" fmla="*/ 24990 w 76177"/>
                  <a:gd name="connsiteY4" fmla="*/ 86 h 20968"/>
                  <a:gd name="connsiteX5" fmla="*/ 284 w 76177"/>
                  <a:gd name="connsiteY5" fmla="*/ 17672 h 20968"/>
                  <a:gd name="connsiteX6" fmla="*/ 3944 w 76177"/>
                  <a:gd name="connsiteY6" fmla="*/ 21054 h 20968"/>
                  <a:gd name="connsiteX7" fmla="*/ 22703 w 76177"/>
                  <a:gd name="connsiteY7" fmla="*/ 10232 h 20968"/>
                  <a:gd name="connsiteX8" fmla="*/ 37572 w 76177"/>
                  <a:gd name="connsiteY8" fmla="*/ 15868 h 20968"/>
                  <a:gd name="connsiteX9" fmla="*/ 51755 w 76177"/>
                  <a:gd name="connsiteY9" fmla="*/ 21054 h 20968"/>
                  <a:gd name="connsiteX10" fmla="*/ 76462 w 76177"/>
                  <a:gd name="connsiteY10" fmla="*/ 3468 h 2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177" h="20968">
                    <a:moveTo>
                      <a:pt x="76462" y="3468"/>
                    </a:moveTo>
                    <a:lnTo>
                      <a:pt x="72802" y="86"/>
                    </a:lnTo>
                    <a:cubicBezTo>
                      <a:pt x="72802" y="311"/>
                      <a:pt x="64109" y="10908"/>
                      <a:pt x="54043" y="10908"/>
                    </a:cubicBezTo>
                    <a:cubicBezTo>
                      <a:pt x="48781" y="10908"/>
                      <a:pt x="43062" y="7526"/>
                      <a:pt x="39173" y="5271"/>
                    </a:cubicBezTo>
                    <a:cubicBezTo>
                      <a:pt x="32997" y="1664"/>
                      <a:pt x="28879" y="86"/>
                      <a:pt x="24990" y="86"/>
                    </a:cubicBezTo>
                    <a:cubicBezTo>
                      <a:pt x="16297" y="86"/>
                      <a:pt x="11951" y="5046"/>
                      <a:pt x="284" y="17672"/>
                    </a:cubicBezTo>
                    <a:lnTo>
                      <a:pt x="3944" y="21054"/>
                    </a:lnTo>
                    <a:cubicBezTo>
                      <a:pt x="3944" y="20829"/>
                      <a:pt x="12637" y="10232"/>
                      <a:pt x="22703" y="10232"/>
                    </a:cubicBezTo>
                    <a:cubicBezTo>
                      <a:pt x="27964" y="10232"/>
                      <a:pt x="33683" y="13614"/>
                      <a:pt x="37572" y="15868"/>
                    </a:cubicBezTo>
                    <a:cubicBezTo>
                      <a:pt x="43749" y="19476"/>
                      <a:pt x="47866" y="21054"/>
                      <a:pt x="51755" y="21054"/>
                    </a:cubicBezTo>
                    <a:cubicBezTo>
                      <a:pt x="60448" y="21054"/>
                      <a:pt x="64795" y="16094"/>
                      <a:pt x="76462" y="3468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DBF61A3-845A-C9C2-3BF4-71F8483BBB2C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9043344" y="4376577"/>
                <a:ext cx="128335" cy="102137"/>
              </a:xfrm>
              <a:custGeom>
                <a:avLst/>
                <a:gdLst>
                  <a:gd name="connsiteX0" fmla="*/ 100023 w 128335"/>
                  <a:gd name="connsiteY0" fmla="*/ 46532 h 102137"/>
                  <a:gd name="connsiteX1" fmla="*/ 61820 w 128335"/>
                  <a:gd name="connsiteY1" fmla="*/ 86 h 102137"/>
                  <a:gd name="connsiteX2" fmla="*/ 283 w 128335"/>
                  <a:gd name="connsiteY2" fmla="*/ 64119 h 102137"/>
                  <a:gd name="connsiteX3" fmla="*/ 37342 w 128335"/>
                  <a:gd name="connsiteY3" fmla="*/ 102223 h 102137"/>
                  <a:gd name="connsiteX4" fmla="*/ 85611 w 128335"/>
                  <a:gd name="connsiteY4" fmla="*/ 83283 h 102137"/>
                  <a:gd name="connsiteX5" fmla="*/ 106429 w 128335"/>
                  <a:gd name="connsiteY5" fmla="*/ 102223 h 102137"/>
                  <a:gd name="connsiteX6" fmla="*/ 125645 w 128335"/>
                  <a:gd name="connsiteY6" fmla="*/ 86215 h 102137"/>
                  <a:gd name="connsiteX7" fmla="*/ 122900 w 128335"/>
                  <a:gd name="connsiteY7" fmla="*/ 83960 h 102137"/>
                  <a:gd name="connsiteX8" fmla="*/ 119926 w 128335"/>
                  <a:gd name="connsiteY8" fmla="*/ 86215 h 102137"/>
                  <a:gd name="connsiteX9" fmla="*/ 107115 w 128335"/>
                  <a:gd name="connsiteY9" fmla="*/ 97262 h 102137"/>
                  <a:gd name="connsiteX10" fmla="*/ 100023 w 128335"/>
                  <a:gd name="connsiteY10" fmla="*/ 74265 h 102137"/>
                  <a:gd name="connsiteX11" fmla="*/ 102311 w 128335"/>
                  <a:gd name="connsiteY11" fmla="*/ 66373 h 102137"/>
                  <a:gd name="connsiteX12" fmla="*/ 128619 w 128335"/>
                  <a:gd name="connsiteY12" fmla="*/ 13388 h 102137"/>
                  <a:gd name="connsiteX13" fmla="*/ 125874 w 128335"/>
                  <a:gd name="connsiteY13" fmla="*/ 11134 h 102137"/>
                  <a:gd name="connsiteX14" fmla="*/ 122442 w 128335"/>
                  <a:gd name="connsiteY14" fmla="*/ 15868 h 102137"/>
                  <a:gd name="connsiteX15" fmla="*/ 100023 w 128335"/>
                  <a:gd name="connsiteY15" fmla="*/ 60511 h 102137"/>
                  <a:gd name="connsiteX16" fmla="*/ 100023 w 128335"/>
                  <a:gd name="connsiteY16" fmla="*/ 46532 h 102137"/>
                  <a:gd name="connsiteX17" fmla="*/ 84696 w 128335"/>
                  <a:gd name="connsiteY17" fmla="*/ 77421 h 102137"/>
                  <a:gd name="connsiteX18" fmla="*/ 37800 w 128335"/>
                  <a:gd name="connsiteY18" fmla="*/ 97262 h 102137"/>
                  <a:gd name="connsiteX19" fmla="*/ 17211 w 128335"/>
                  <a:gd name="connsiteY19" fmla="*/ 72686 h 102137"/>
                  <a:gd name="connsiteX20" fmla="*/ 30479 w 128335"/>
                  <a:gd name="connsiteY20" fmla="*/ 25789 h 102137"/>
                  <a:gd name="connsiteX21" fmla="*/ 61591 w 128335"/>
                  <a:gd name="connsiteY21" fmla="*/ 5046 h 102137"/>
                  <a:gd name="connsiteX22" fmla="*/ 84239 w 128335"/>
                  <a:gd name="connsiteY22" fmla="*/ 52169 h 102137"/>
                  <a:gd name="connsiteX23" fmla="*/ 84696 w 128335"/>
                  <a:gd name="connsiteY23" fmla="*/ 77421 h 102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8335" h="102137">
                    <a:moveTo>
                      <a:pt x="100023" y="46532"/>
                    </a:moveTo>
                    <a:cubicBezTo>
                      <a:pt x="100023" y="11134"/>
                      <a:pt x="78748" y="86"/>
                      <a:pt x="61820" y="86"/>
                    </a:cubicBezTo>
                    <a:cubicBezTo>
                      <a:pt x="30479" y="86"/>
                      <a:pt x="283" y="32328"/>
                      <a:pt x="283" y="64119"/>
                    </a:cubicBezTo>
                    <a:cubicBezTo>
                      <a:pt x="283" y="85087"/>
                      <a:pt x="14009" y="102223"/>
                      <a:pt x="37342" y="102223"/>
                    </a:cubicBezTo>
                    <a:cubicBezTo>
                      <a:pt x="51754" y="102223"/>
                      <a:pt x="68225" y="97037"/>
                      <a:pt x="85611" y="83283"/>
                    </a:cubicBezTo>
                    <a:cubicBezTo>
                      <a:pt x="88585" y="95233"/>
                      <a:pt x="96134" y="102223"/>
                      <a:pt x="106429" y="102223"/>
                    </a:cubicBezTo>
                    <a:cubicBezTo>
                      <a:pt x="118553" y="102223"/>
                      <a:pt x="125645" y="89822"/>
                      <a:pt x="125645" y="86215"/>
                    </a:cubicBezTo>
                    <a:cubicBezTo>
                      <a:pt x="125645" y="84636"/>
                      <a:pt x="124272" y="83960"/>
                      <a:pt x="122900" y="83960"/>
                    </a:cubicBezTo>
                    <a:cubicBezTo>
                      <a:pt x="121298" y="83960"/>
                      <a:pt x="120612" y="84636"/>
                      <a:pt x="119926" y="86215"/>
                    </a:cubicBezTo>
                    <a:cubicBezTo>
                      <a:pt x="115808" y="97262"/>
                      <a:pt x="107573" y="97262"/>
                      <a:pt x="107115" y="97262"/>
                    </a:cubicBezTo>
                    <a:cubicBezTo>
                      <a:pt x="100023" y="97262"/>
                      <a:pt x="100023" y="79676"/>
                      <a:pt x="100023" y="74265"/>
                    </a:cubicBezTo>
                    <a:cubicBezTo>
                      <a:pt x="100023" y="69530"/>
                      <a:pt x="100023" y="69079"/>
                      <a:pt x="102311" y="66373"/>
                    </a:cubicBezTo>
                    <a:cubicBezTo>
                      <a:pt x="123815" y="39768"/>
                      <a:pt x="128619" y="13614"/>
                      <a:pt x="128619" y="13388"/>
                    </a:cubicBezTo>
                    <a:cubicBezTo>
                      <a:pt x="128619" y="12937"/>
                      <a:pt x="128390" y="11134"/>
                      <a:pt x="125874" y="11134"/>
                    </a:cubicBezTo>
                    <a:cubicBezTo>
                      <a:pt x="123586" y="11134"/>
                      <a:pt x="123586" y="11810"/>
                      <a:pt x="122442" y="15868"/>
                    </a:cubicBezTo>
                    <a:cubicBezTo>
                      <a:pt x="118324" y="30073"/>
                      <a:pt x="110775" y="47208"/>
                      <a:pt x="100023" y="60511"/>
                    </a:cubicBezTo>
                    <a:lnTo>
                      <a:pt x="100023" y="46532"/>
                    </a:lnTo>
                    <a:close/>
                    <a:moveTo>
                      <a:pt x="84696" y="77421"/>
                    </a:moveTo>
                    <a:cubicBezTo>
                      <a:pt x="64565" y="94782"/>
                      <a:pt x="46950" y="97262"/>
                      <a:pt x="37800" y="97262"/>
                    </a:cubicBezTo>
                    <a:cubicBezTo>
                      <a:pt x="24074" y="97262"/>
                      <a:pt x="17211" y="87116"/>
                      <a:pt x="17211" y="72686"/>
                    </a:cubicBezTo>
                    <a:cubicBezTo>
                      <a:pt x="17211" y="61638"/>
                      <a:pt x="23159" y="37288"/>
                      <a:pt x="30479" y="25789"/>
                    </a:cubicBezTo>
                    <a:cubicBezTo>
                      <a:pt x="41231" y="9330"/>
                      <a:pt x="53585" y="5046"/>
                      <a:pt x="61591" y="5046"/>
                    </a:cubicBezTo>
                    <a:cubicBezTo>
                      <a:pt x="84239" y="5046"/>
                      <a:pt x="84239" y="34582"/>
                      <a:pt x="84239" y="52169"/>
                    </a:cubicBezTo>
                    <a:cubicBezTo>
                      <a:pt x="84239" y="60511"/>
                      <a:pt x="84239" y="73588"/>
                      <a:pt x="84696" y="77421"/>
                    </a:cubicBezTo>
                    <a:close/>
                  </a:path>
                </a:pathLst>
              </a:custGeom>
              <a:grpFill/>
              <a:ln w="2296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E33FE74-D648-4763-8A1C-3B9DCEDDFF02}"/>
                </a:ext>
              </a:extLst>
            </p:cNvPr>
            <p:cNvSpPr/>
            <p:nvPr/>
          </p:nvSpPr>
          <p:spPr>
            <a:xfrm>
              <a:off x="4472518" y="4046291"/>
              <a:ext cx="2682240" cy="7160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8F179F9-82A1-2278-B1C8-CA4B28C86EDA}"/>
              </a:ext>
            </a:extLst>
          </p:cNvPr>
          <p:cNvSpPr txBox="1"/>
          <p:nvPr/>
        </p:nvSpPr>
        <p:spPr>
          <a:xfrm>
            <a:off x="4375378" y="3496092"/>
            <a:ext cx="3907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 sensitivity to the muon EDM:</a:t>
            </a:r>
            <a:endParaRPr lang="de-CH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CBA7685-BE15-D6CC-DD60-7E2DB27DD0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27183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EAD-E891-87F5-D4B7-A68074C9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de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A893A-2359-CC02-F70D-7FA681E4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82" y="1030947"/>
            <a:ext cx="8100900" cy="3483600"/>
          </a:xfrm>
        </p:spPr>
        <p:txBody>
          <a:bodyPr/>
          <a:lstStyle/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Motivation 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The frozen-spin method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/>
              <a:t>Experiment design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injection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entrance detector 	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Pulsed magnetic coil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Cylindrical detectors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de-CH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1D0A7D-4056-6E1C-A74F-7808E27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6" y="-414528"/>
            <a:ext cx="6637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44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dirty="0" err="1">
                <a:solidFill>
                  <a:schemeClr val="tx1"/>
                </a:solidFill>
              </a:rPr>
              <a:t>muEDM</a:t>
            </a:r>
            <a:r>
              <a:rPr lang="en-US" sz="2000" dirty="0">
                <a:solidFill>
                  <a:schemeClr val="tx1"/>
                </a:solidFill>
              </a:rPr>
              <a:t> experiment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63FB98-EC3B-40A1-BBF0-DC70554017BE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2" name="muEDM_sim_vid">
            <a:hlinkClick r:id="" action="ppaction://media"/>
            <a:extLst>
              <a:ext uri="{FF2B5EF4-FFF2-40B4-BE49-F238E27FC236}">
                <a16:creationId xmlns:a16="http://schemas.microsoft.com/office/drawing/2014/main" id="{3DDD1AC5-5E36-6B8F-ED83-1097094F3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894" y="607971"/>
            <a:ext cx="6806547" cy="404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2662F7-6CA9-CF53-6893-B4FC20C7897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01866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A528208-CBBE-4E81-8114-521CC9491967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9" name="PSI High Intensity Proton Accelerator (HIPA)">
            <a:extLst>
              <a:ext uri="{FF2B5EF4-FFF2-40B4-BE49-F238E27FC236}">
                <a16:creationId xmlns:a16="http://schemas.microsoft.com/office/drawing/2014/main" id="{1A391D4E-7C42-E9FB-CB13-6D0A26918201}"/>
              </a:ext>
            </a:extLst>
          </p:cNvPr>
          <p:cNvSpPr txBox="1"/>
          <p:nvPr/>
        </p:nvSpPr>
        <p:spPr>
          <a:xfrm>
            <a:off x="4435896" y="4361964"/>
            <a:ext cx="221460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1400" dirty="0"/>
              <a:t>PSI High Intensity Proton Accelerator (HIPA)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319B0-FA0E-23C5-83F2-260B4F169570}"/>
              </a:ext>
            </a:extLst>
          </p:cNvPr>
          <p:cNvSpPr txBox="1"/>
          <p:nvPr/>
        </p:nvSpPr>
        <p:spPr>
          <a:xfrm>
            <a:off x="55707" y="3367032"/>
            <a:ext cx="3731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solidFill>
                  <a:srgbClr val="222222"/>
                </a:solidFill>
                <a:effectLst/>
                <a:latin typeface="Merriweather Sans" pitchFamily="2" charset="0"/>
              </a:rPr>
              <a:t>Adelmann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, A., Bainbridge, A.R., Bailey, I. et al. A compact frozen-spin trap for the search for the electric dipole moment of the muon. Eur. Phys. J. C </a:t>
            </a:r>
            <a:r>
              <a:rPr lang="en-US" sz="1200" b="1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85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Merriweather Sans" pitchFamily="2" charset="0"/>
              </a:rPr>
              <a:t>, 622 (2025).</a:t>
            </a:r>
            <a:endParaRPr lang="de-CH" sz="1050" b="1" i="1" dirty="0"/>
          </a:p>
        </p:txBody>
      </p:sp>
      <p:sp>
        <p:nvSpPr>
          <p:cNvPr id="11" name="Google Shape;507;p49">
            <a:extLst>
              <a:ext uri="{FF2B5EF4-FFF2-40B4-BE49-F238E27FC236}">
                <a16:creationId xmlns:a16="http://schemas.microsoft.com/office/drawing/2014/main" id="{18D3F845-AA64-F671-63D3-D68CAB91E162}"/>
              </a:ext>
            </a:extLst>
          </p:cNvPr>
          <p:cNvSpPr txBox="1">
            <a:spLocks/>
          </p:cNvSpPr>
          <p:nvPr/>
        </p:nvSpPr>
        <p:spPr>
          <a:xfrm>
            <a:off x="673894" y="3611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err="1">
                <a:solidFill>
                  <a:schemeClr val="tx1"/>
                </a:solidFill>
              </a:rPr>
              <a:t>muEDM</a:t>
            </a:r>
            <a:r>
              <a:rPr lang="en-US" dirty="0">
                <a:solidFill>
                  <a:schemeClr val="tx1"/>
                </a:solidFill>
              </a:rPr>
              <a:t> experiment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D124C5-4D95-BC6A-B462-3401332C6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430" y="90510"/>
            <a:ext cx="3765248" cy="2061378"/>
          </a:xfrm>
          <a:prstGeom prst="rect">
            <a:avLst/>
          </a:prstGeom>
        </p:spPr>
      </p:pic>
      <p:pic>
        <p:nvPicPr>
          <p:cNvPr id="1028" name="Picture 4" descr="CHRISP - Swiss Research InfraStructure ...">
            <a:extLst>
              <a:ext uri="{FF2B5EF4-FFF2-40B4-BE49-F238E27FC236}">
                <a16:creationId xmlns:a16="http://schemas.microsoft.com/office/drawing/2014/main" id="{6CE0DB11-03B1-E5F6-9867-60A63DEF7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20168"/>
            <a:ext cx="2041796" cy="20417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group of people standing in a factory&#10;&#10;AI-generated content may be incorrect.">
            <a:extLst>
              <a:ext uri="{FF2B5EF4-FFF2-40B4-BE49-F238E27FC236}">
                <a16:creationId xmlns:a16="http://schemas.microsoft.com/office/drawing/2014/main" id="{18C0BEF0-FA3B-E73E-6709-120E32BC4F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0" b="22394"/>
          <a:stretch/>
        </p:blipFill>
        <p:spPr>
          <a:xfrm>
            <a:off x="6783319" y="1513359"/>
            <a:ext cx="2214603" cy="28486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3C9D76E-01EC-EA68-F99B-6FDED65E406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 dirty="0"/>
              <a:t>pranas.juknevicius@psi.ch</a:t>
            </a:r>
          </a:p>
        </p:txBody>
      </p:sp>
      <p:sp>
        <p:nvSpPr>
          <p:cNvPr id="19" name="PSI High Intensity Proton Accelerator (HIPA)">
            <a:extLst>
              <a:ext uri="{FF2B5EF4-FFF2-40B4-BE49-F238E27FC236}">
                <a16:creationId xmlns:a16="http://schemas.microsoft.com/office/drawing/2014/main" id="{0C503546-0690-77EB-190B-6ADA99EDF78C}"/>
              </a:ext>
            </a:extLst>
          </p:cNvPr>
          <p:cNvSpPr txBox="1"/>
          <p:nvPr/>
        </p:nvSpPr>
        <p:spPr>
          <a:xfrm>
            <a:off x="6783318" y="4385087"/>
            <a:ext cx="2214603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0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en-US" sz="1400" dirty="0" err="1"/>
              <a:t>muEDM</a:t>
            </a:r>
            <a:r>
              <a:rPr lang="en-US" sz="1400" dirty="0"/>
              <a:t> team at PSI</a:t>
            </a:r>
            <a:endParaRPr sz="1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6063E49-0C08-C85F-2080-F3CB46F778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295"/>
          <a:stretch/>
        </p:blipFill>
        <p:spPr>
          <a:xfrm>
            <a:off x="55707" y="1137890"/>
            <a:ext cx="2367341" cy="22031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56A882-CAE3-A783-5190-75FB43D75A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433"/>
          <a:stretch/>
        </p:blipFill>
        <p:spPr>
          <a:xfrm>
            <a:off x="3284511" y="1137890"/>
            <a:ext cx="983204" cy="22031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7935C6-26BB-BA3D-ECAA-29E4F21356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90" r="28897"/>
          <a:stretch/>
        </p:blipFill>
        <p:spPr>
          <a:xfrm>
            <a:off x="2423048" y="1137890"/>
            <a:ext cx="879748" cy="22031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EAD-E891-87F5-D4B7-A68074C9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de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A893A-2359-CC02-F70D-7FA681E4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82" y="1030947"/>
            <a:ext cx="8100900" cy="3483600"/>
          </a:xfrm>
        </p:spPr>
        <p:txBody>
          <a:bodyPr/>
          <a:lstStyle/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Motivation 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The frozen-spin method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/>
              <a:t>Experiment design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/>
              <a:t> Muon injection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entrance detector 	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Pulsed magnetic coil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Cylindrical detectors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de-CH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1D0A7D-4056-6E1C-A74F-7808E27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6" y="-414528"/>
            <a:ext cx="6637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EA2FB-C894-E5EC-1E86-EBE31719B8D1}"/>
              </a:ext>
            </a:extLst>
          </p:cNvPr>
          <p:cNvSpPr/>
          <p:nvPr/>
        </p:nvSpPr>
        <p:spPr>
          <a:xfrm>
            <a:off x="7406878" y="0"/>
            <a:ext cx="1660922" cy="2796540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203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EAD-E891-87F5-D4B7-A68074C9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de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A893A-2359-CC02-F70D-7FA681E4D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b="1" dirty="0"/>
              <a:t> EDM searches 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The frozen-spin method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Experiment design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injection	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entrance detector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Pulsed magnetic coil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Cylindrical positron detectors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de-CH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1D0A7D-4056-6E1C-A74F-7808E27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6" y="-414528"/>
            <a:ext cx="6637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038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injection channel :: Magnetic mirror effect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2ACEBE8-87F2-4553-90CC-C44D52BA510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E3F8D2-A8A8-F044-06A0-E46B1255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92" y="907474"/>
            <a:ext cx="5807979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63A6A8-66B4-13B8-7D29-1945D872C018}"/>
              </a:ext>
            </a:extLst>
          </p:cNvPr>
          <p:cNvSpPr/>
          <p:nvPr/>
        </p:nvSpPr>
        <p:spPr>
          <a:xfrm>
            <a:off x="2611582" y="1826303"/>
            <a:ext cx="1004621" cy="1967346"/>
          </a:xfrm>
          <a:custGeom>
            <a:avLst/>
            <a:gdLst>
              <a:gd name="connsiteX0" fmla="*/ 62345 w 1004621"/>
              <a:gd name="connsiteY0" fmla="*/ 0 h 1967346"/>
              <a:gd name="connsiteX1" fmla="*/ 1004454 w 1004621"/>
              <a:gd name="connsiteY1" fmla="*/ 893618 h 1967346"/>
              <a:gd name="connsiteX2" fmla="*/ 0 w 1004621"/>
              <a:gd name="connsiteY2" fmla="*/ 1967346 h 196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4621" h="1967346">
                <a:moveTo>
                  <a:pt x="62345" y="0"/>
                </a:moveTo>
                <a:cubicBezTo>
                  <a:pt x="538595" y="282863"/>
                  <a:pt x="1014845" y="565727"/>
                  <a:pt x="1004454" y="893618"/>
                </a:cubicBezTo>
                <a:cubicBezTo>
                  <a:pt x="994063" y="1221509"/>
                  <a:pt x="497031" y="1594427"/>
                  <a:pt x="0" y="1967346"/>
                </a:cubicBezTo>
              </a:path>
            </a:pathLst>
          </a:custGeom>
          <a:noFill/>
          <a:ln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BA691-EB47-1486-2776-3F1324A681E5}"/>
              </a:ext>
            </a:extLst>
          </p:cNvPr>
          <p:cNvSpPr txBox="1"/>
          <p:nvPr/>
        </p:nvSpPr>
        <p:spPr>
          <a:xfrm rot="1889252">
            <a:off x="1027044" y="1212999"/>
            <a:ext cx="1743724" cy="307777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Muon beam</a:t>
            </a:r>
            <a:endParaRPr lang="de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DB815-247D-6B58-7E16-9B4DD4DB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E63D39-0F67-732E-F99A-E88F3DE0F0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82529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1108326-DB65-4174-A500-56546D0AB02E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E3F8D2-A8A8-F044-06A0-E46B1255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92" y="907474"/>
            <a:ext cx="5807979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4C5284-345C-4455-4A92-F512C563435D}"/>
              </a:ext>
            </a:extLst>
          </p:cNvPr>
          <p:cNvSpPr/>
          <p:nvPr/>
        </p:nvSpPr>
        <p:spPr>
          <a:xfrm rot="1908985">
            <a:off x="2866299" y="2234455"/>
            <a:ext cx="1071643" cy="9811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BA691-EB47-1486-2776-3F1324A681E5}"/>
              </a:ext>
            </a:extLst>
          </p:cNvPr>
          <p:cNvSpPr txBox="1"/>
          <p:nvPr/>
        </p:nvSpPr>
        <p:spPr>
          <a:xfrm rot="1889252">
            <a:off x="1027044" y="1212999"/>
            <a:ext cx="1743724" cy="307777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Muon beam</a:t>
            </a:r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F50DDF-1FBD-6BEF-735C-0846A721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C154AE-34C8-B3CC-F149-E64CA91846A5}"/>
              </a:ext>
            </a:extLst>
          </p:cNvPr>
          <p:cNvSpPr txBox="1">
            <a:spLocks/>
          </p:cNvSpPr>
          <p:nvPr/>
        </p:nvSpPr>
        <p:spPr>
          <a:xfrm>
            <a:off x="673894" y="3611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Muon injection channel :: Magnetic mirror effect</a:t>
            </a:r>
            <a:endParaRPr lang="de-CH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8A7AD-0D37-C570-FF5E-CEF84F71A0B8}"/>
              </a:ext>
            </a:extLst>
          </p:cNvPr>
          <p:cNvSpPr txBox="1"/>
          <p:nvPr/>
        </p:nvSpPr>
        <p:spPr>
          <a:xfrm>
            <a:off x="259366" y="2497501"/>
            <a:ext cx="2661580" cy="1600438"/>
          </a:xfrm>
          <a:custGeom>
            <a:avLst/>
            <a:gdLst>
              <a:gd name="connsiteX0" fmla="*/ 0 w 2661580"/>
              <a:gd name="connsiteY0" fmla="*/ 0 h 1600438"/>
              <a:gd name="connsiteX1" fmla="*/ 532316 w 2661580"/>
              <a:gd name="connsiteY1" fmla="*/ 0 h 1600438"/>
              <a:gd name="connsiteX2" fmla="*/ 1091248 w 2661580"/>
              <a:gd name="connsiteY2" fmla="*/ 0 h 1600438"/>
              <a:gd name="connsiteX3" fmla="*/ 1570332 w 2661580"/>
              <a:gd name="connsiteY3" fmla="*/ 0 h 1600438"/>
              <a:gd name="connsiteX4" fmla="*/ 2022801 w 2661580"/>
              <a:gd name="connsiteY4" fmla="*/ 0 h 1600438"/>
              <a:gd name="connsiteX5" fmla="*/ 2661580 w 2661580"/>
              <a:gd name="connsiteY5" fmla="*/ 0 h 1600438"/>
              <a:gd name="connsiteX6" fmla="*/ 2661580 w 2661580"/>
              <a:gd name="connsiteY6" fmla="*/ 501471 h 1600438"/>
              <a:gd name="connsiteX7" fmla="*/ 2661580 w 2661580"/>
              <a:gd name="connsiteY7" fmla="*/ 1034950 h 1600438"/>
              <a:gd name="connsiteX8" fmla="*/ 2661580 w 2661580"/>
              <a:gd name="connsiteY8" fmla="*/ 1600438 h 1600438"/>
              <a:gd name="connsiteX9" fmla="*/ 2182496 w 2661580"/>
              <a:gd name="connsiteY9" fmla="*/ 1600438 h 1600438"/>
              <a:gd name="connsiteX10" fmla="*/ 1730027 w 2661580"/>
              <a:gd name="connsiteY10" fmla="*/ 1600438 h 1600438"/>
              <a:gd name="connsiteX11" fmla="*/ 1224327 w 2661580"/>
              <a:gd name="connsiteY11" fmla="*/ 1600438 h 1600438"/>
              <a:gd name="connsiteX12" fmla="*/ 718627 w 2661580"/>
              <a:gd name="connsiteY12" fmla="*/ 1600438 h 1600438"/>
              <a:gd name="connsiteX13" fmla="*/ 0 w 2661580"/>
              <a:gd name="connsiteY13" fmla="*/ 1600438 h 1600438"/>
              <a:gd name="connsiteX14" fmla="*/ 0 w 2661580"/>
              <a:gd name="connsiteY14" fmla="*/ 1034950 h 1600438"/>
              <a:gd name="connsiteX15" fmla="*/ 0 w 2661580"/>
              <a:gd name="connsiteY15" fmla="*/ 485466 h 1600438"/>
              <a:gd name="connsiteX16" fmla="*/ 0 w 2661580"/>
              <a:gd name="connsiteY16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1580" h="1600438" fill="none" extrusionOk="0">
                <a:moveTo>
                  <a:pt x="0" y="0"/>
                </a:moveTo>
                <a:cubicBezTo>
                  <a:pt x="155564" y="-29746"/>
                  <a:pt x="311632" y="21247"/>
                  <a:pt x="532316" y="0"/>
                </a:cubicBezTo>
                <a:cubicBezTo>
                  <a:pt x="753000" y="-21247"/>
                  <a:pt x="930824" y="36534"/>
                  <a:pt x="1091248" y="0"/>
                </a:cubicBezTo>
                <a:cubicBezTo>
                  <a:pt x="1251672" y="-36534"/>
                  <a:pt x="1410396" y="25246"/>
                  <a:pt x="1570332" y="0"/>
                </a:cubicBezTo>
                <a:cubicBezTo>
                  <a:pt x="1730268" y="-25246"/>
                  <a:pt x="1834959" y="34476"/>
                  <a:pt x="2022801" y="0"/>
                </a:cubicBezTo>
                <a:cubicBezTo>
                  <a:pt x="2210643" y="-34476"/>
                  <a:pt x="2465317" y="52202"/>
                  <a:pt x="2661580" y="0"/>
                </a:cubicBezTo>
                <a:cubicBezTo>
                  <a:pt x="2704181" y="106616"/>
                  <a:pt x="2637718" y="301328"/>
                  <a:pt x="2661580" y="501471"/>
                </a:cubicBezTo>
                <a:cubicBezTo>
                  <a:pt x="2685442" y="701614"/>
                  <a:pt x="2603520" y="797184"/>
                  <a:pt x="2661580" y="1034950"/>
                </a:cubicBezTo>
                <a:cubicBezTo>
                  <a:pt x="2719640" y="1272716"/>
                  <a:pt x="2656244" y="1344242"/>
                  <a:pt x="2661580" y="1600438"/>
                </a:cubicBezTo>
                <a:cubicBezTo>
                  <a:pt x="2486651" y="1647317"/>
                  <a:pt x="2330212" y="1566295"/>
                  <a:pt x="2182496" y="1600438"/>
                </a:cubicBezTo>
                <a:cubicBezTo>
                  <a:pt x="2034780" y="1634581"/>
                  <a:pt x="1925882" y="1597891"/>
                  <a:pt x="1730027" y="1600438"/>
                </a:cubicBezTo>
                <a:cubicBezTo>
                  <a:pt x="1534172" y="1602985"/>
                  <a:pt x="1391392" y="1578967"/>
                  <a:pt x="1224327" y="1600438"/>
                </a:cubicBezTo>
                <a:cubicBezTo>
                  <a:pt x="1057262" y="1621909"/>
                  <a:pt x="958249" y="1573861"/>
                  <a:pt x="718627" y="1600438"/>
                </a:cubicBezTo>
                <a:cubicBezTo>
                  <a:pt x="479005" y="1627015"/>
                  <a:pt x="256589" y="1574646"/>
                  <a:pt x="0" y="1600438"/>
                </a:cubicBezTo>
                <a:cubicBezTo>
                  <a:pt x="-35642" y="1456870"/>
                  <a:pt x="52879" y="1207294"/>
                  <a:pt x="0" y="1034950"/>
                </a:cubicBezTo>
                <a:cubicBezTo>
                  <a:pt x="-52879" y="862606"/>
                  <a:pt x="44945" y="643651"/>
                  <a:pt x="0" y="485466"/>
                </a:cubicBezTo>
                <a:cubicBezTo>
                  <a:pt x="-44945" y="327281"/>
                  <a:pt x="42846" y="224592"/>
                  <a:pt x="0" y="0"/>
                </a:cubicBezTo>
                <a:close/>
              </a:path>
              <a:path w="2661580" h="1600438" stroke="0" extrusionOk="0">
                <a:moveTo>
                  <a:pt x="0" y="0"/>
                </a:moveTo>
                <a:cubicBezTo>
                  <a:pt x="252122" y="-25810"/>
                  <a:pt x="329769" y="59998"/>
                  <a:pt x="585548" y="0"/>
                </a:cubicBezTo>
                <a:cubicBezTo>
                  <a:pt x="841327" y="-59998"/>
                  <a:pt x="909538" y="5568"/>
                  <a:pt x="1144479" y="0"/>
                </a:cubicBezTo>
                <a:cubicBezTo>
                  <a:pt x="1379420" y="-5568"/>
                  <a:pt x="1501089" y="49"/>
                  <a:pt x="1596948" y="0"/>
                </a:cubicBezTo>
                <a:cubicBezTo>
                  <a:pt x="1692807" y="-49"/>
                  <a:pt x="1903890" y="5430"/>
                  <a:pt x="2129264" y="0"/>
                </a:cubicBezTo>
                <a:cubicBezTo>
                  <a:pt x="2354638" y="-5430"/>
                  <a:pt x="2441018" y="50246"/>
                  <a:pt x="2661580" y="0"/>
                </a:cubicBezTo>
                <a:cubicBezTo>
                  <a:pt x="2714952" y="146868"/>
                  <a:pt x="2656204" y="356631"/>
                  <a:pt x="2661580" y="549484"/>
                </a:cubicBezTo>
                <a:cubicBezTo>
                  <a:pt x="2666956" y="742337"/>
                  <a:pt x="2654508" y="917045"/>
                  <a:pt x="2661580" y="1050954"/>
                </a:cubicBezTo>
                <a:cubicBezTo>
                  <a:pt x="2668652" y="1184863"/>
                  <a:pt x="2649579" y="1477697"/>
                  <a:pt x="2661580" y="1600438"/>
                </a:cubicBezTo>
                <a:cubicBezTo>
                  <a:pt x="2505829" y="1610587"/>
                  <a:pt x="2383902" y="1595173"/>
                  <a:pt x="2209111" y="1600438"/>
                </a:cubicBezTo>
                <a:cubicBezTo>
                  <a:pt x="2034320" y="1605703"/>
                  <a:pt x="1849534" y="1591703"/>
                  <a:pt x="1623564" y="1600438"/>
                </a:cubicBezTo>
                <a:cubicBezTo>
                  <a:pt x="1397594" y="1609173"/>
                  <a:pt x="1320767" y="1559145"/>
                  <a:pt x="1064632" y="1600438"/>
                </a:cubicBezTo>
                <a:cubicBezTo>
                  <a:pt x="808497" y="1641731"/>
                  <a:pt x="813973" y="1577858"/>
                  <a:pt x="585548" y="1600438"/>
                </a:cubicBezTo>
                <a:cubicBezTo>
                  <a:pt x="357123" y="1623018"/>
                  <a:pt x="265572" y="1530597"/>
                  <a:pt x="0" y="1600438"/>
                </a:cubicBezTo>
                <a:cubicBezTo>
                  <a:pt x="-26039" y="1420786"/>
                  <a:pt x="55586" y="1326523"/>
                  <a:pt x="0" y="1098967"/>
                </a:cubicBezTo>
                <a:cubicBezTo>
                  <a:pt x="-55586" y="871411"/>
                  <a:pt x="50584" y="766328"/>
                  <a:pt x="0" y="613501"/>
                </a:cubicBezTo>
                <a:cubicBezTo>
                  <a:pt x="-50584" y="460674"/>
                  <a:pt x="55807" y="202606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Non-uniform fringe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~2T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Strong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27622F-722B-63CE-C7B4-7CDDC678F9B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704485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C65761F-2753-4C0D-AC6E-E4BF7FD6B1B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E3F8D2-A8A8-F044-06A0-E46B1255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92" y="907474"/>
            <a:ext cx="5807979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7E3480-EB70-83E3-A783-3D2D09900A13}"/>
              </a:ext>
            </a:extLst>
          </p:cNvPr>
          <p:cNvSpPr txBox="1"/>
          <p:nvPr/>
        </p:nvSpPr>
        <p:spPr>
          <a:xfrm rot="1889252">
            <a:off x="1027044" y="1212999"/>
            <a:ext cx="1743724" cy="307777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Muon beam</a:t>
            </a:r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7BE16-4EB5-79B3-C7B6-97E5032A83F1}"/>
              </a:ext>
            </a:extLst>
          </p:cNvPr>
          <p:cNvSpPr/>
          <p:nvPr/>
        </p:nvSpPr>
        <p:spPr>
          <a:xfrm rot="1908985">
            <a:off x="2866299" y="2234455"/>
            <a:ext cx="1071643" cy="9811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9FBDC0-C4DF-0D01-9A0A-31A52FD6AC96}"/>
              </a:ext>
            </a:extLst>
          </p:cNvPr>
          <p:cNvCxnSpPr>
            <a:stCxn id="10" idx="3"/>
          </p:cNvCxnSpPr>
          <p:nvPr/>
        </p:nvCxnSpPr>
        <p:spPr>
          <a:xfrm>
            <a:off x="2642389" y="1822273"/>
            <a:ext cx="1458556" cy="893219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CAEA1-AC8E-3A45-AE01-D23AFE47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40BFFB-BA1B-DEAD-9C99-0050DF0228EE}"/>
              </a:ext>
            </a:extLst>
          </p:cNvPr>
          <p:cNvSpPr txBox="1"/>
          <p:nvPr/>
        </p:nvSpPr>
        <p:spPr>
          <a:xfrm>
            <a:off x="259366" y="2497501"/>
            <a:ext cx="2661580" cy="1600438"/>
          </a:xfrm>
          <a:custGeom>
            <a:avLst/>
            <a:gdLst>
              <a:gd name="connsiteX0" fmla="*/ 0 w 2661580"/>
              <a:gd name="connsiteY0" fmla="*/ 0 h 1600438"/>
              <a:gd name="connsiteX1" fmla="*/ 532316 w 2661580"/>
              <a:gd name="connsiteY1" fmla="*/ 0 h 1600438"/>
              <a:gd name="connsiteX2" fmla="*/ 1091248 w 2661580"/>
              <a:gd name="connsiteY2" fmla="*/ 0 h 1600438"/>
              <a:gd name="connsiteX3" fmla="*/ 1570332 w 2661580"/>
              <a:gd name="connsiteY3" fmla="*/ 0 h 1600438"/>
              <a:gd name="connsiteX4" fmla="*/ 2022801 w 2661580"/>
              <a:gd name="connsiteY4" fmla="*/ 0 h 1600438"/>
              <a:gd name="connsiteX5" fmla="*/ 2661580 w 2661580"/>
              <a:gd name="connsiteY5" fmla="*/ 0 h 1600438"/>
              <a:gd name="connsiteX6" fmla="*/ 2661580 w 2661580"/>
              <a:gd name="connsiteY6" fmla="*/ 501471 h 1600438"/>
              <a:gd name="connsiteX7" fmla="*/ 2661580 w 2661580"/>
              <a:gd name="connsiteY7" fmla="*/ 1034950 h 1600438"/>
              <a:gd name="connsiteX8" fmla="*/ 2661580 w 2661580"/>
              <a:gd name="connsiteY8" fmla="*/ 1600438 h 1600438"/>
              <a:gd name="connsiteX9" fmla="*/ 2182496 w 2661580"/>
              <a:gd name="connsiteY9" fmla="*/ 1600438 h 1600438"/>
              <a:gd name="connsiteX10" fmla="*/ 1730027 w 2661580"/>
              <a:gd name="connsiteY10" fmla="*/ 1600438 h 1600438"/>
              <a:gd name="connsiteX11" fmla="*/ 1224327 w 2661580"/>
              <a:gd name="connsiteY11" fmla="*/ 1600438 h 1600438"/>
              <a:gd name="connsiteX12" fmla="*/ 718627 w 2661580"/>
              <a:gd name="connsiteY12" fmla="*/ 1600438 h 1600438"/>
              <a:gd name="connsiteX13" fmla="*/ 0 w 2661580"/>
              <a:gd name="connsiteY13" fmla="*/ 1600438 h 1600438"/>
              <a:gd name="connsiteX14" fmla="*/ 0 w 2661580"/>
              <a:gd name="connsiteY14" fmla="*/ 1034950 h 1600438"/>
              <a:gd name="connsiteX15" fmla="*/ 0 w 2661580"/>
              <a:gd name="connsiteY15" fmla="*/ 485466 h 1600438"/>
              <a:gd name="connsiteX16" fmla="*/ 0 w 2661580"/>
              <a:gd name="connsiteY16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1580" h="1600438" fill="none" extrusionOk="0">
                <a:moveTo>
                  <a:pt x="0" y="0"/>
                </a:moveTo>
                <a:cubicBezTo>
                  <a:pt x="155564" y="-29746"/>
                  <a:pt x="311632" y="21247"/>
                  <a:pt x="532316" y="0"/>
                </a:cubicBezTo>
                <a:cubicBezTo>
                  <a:pt x="753000" y="-21247"/>
                  <a:pt x="930824" y="36534"/>
                  <a:pt x="1091248" y="0"/>
                </a:cubicBezTo>
                <a:cubicBezTo>
                  <a:pt x="1251672" y="-36534"/>
                  <a:pt x="1410396" y="25246"/>
                  <a:pt x="1570332" y="0"/>
                </a:cubicBezTo>
                <a:cubicBezTo>
                  <a:pt x="1730268" y="-25246"/>
                  <a:pt x="1834959" y="34476"/>
                  <a:pt x="2022801" y="0"/>
                </a:cubicBezTo>
                <a:cubicBezTo>
                  <a:pt x="2210643" y="-34476"/>
                  <a:pt x="2465317" y="52202"/>
                  <a:pt x="2661580" y="0"/>
                </a:cubicBezTo>
                <a:cubicBezTo>
                  <a:pt x="2704181" y="106616"/>
                  <a:pt x="2637718" y="301328"/>
                  <a:pt x="2661580" y="501471"/>
                </a:cubicBezTo>
                <a:cubicBezTo>
                  <a:pt x="2685442" y="701614"/>
                  <a:pt x="2603520" y="797184"/>
                  <a:pt x="2661580" y="1034950"/>
                </a:cubicBezTo>
                <a:cubicBezTo>
                  <a:pt x="2719640" y="1272716"/>
                  <a:pt x="2656244" y="1344242"/>
                  <a:pt x="2661580" y="1600438"/>
                </a:cubicBezTo>
                <a:cubicBezTo>
                  <a:pt x="2486651" y="1647317"/>
                  <a:pt x="2330212" y="1566295"/>
                  <a:pt x="2182496" y="1600438"/>
                </a:cubicBezTo>
                <a:cubicBezTo>
                  <a:pt x="2034780" y="1634581"/>
                  <a:pt x="1925882" y="1597891"/>
                  <a:pt x="1730027" y="1600438"/>
                </a:cubicBezTo>
                <a:cubicBezTo>
                  <a:pt x="1534172" y="1602985"/>
                  <a:pt x="1391392" y="1578967"/>
                  <a:pt x="1224327" y="1600438"/>
                </a:cubicBezTo>
                <a:cubicBezTo>
                  <a:pt x="1057262" y="1621909"/>
                  <a:pt x="958249" y="1573861"/>
                  <a:pt x="718627" y="1600438"/>
                </a:cubicBezTo>
                <a:cubicBezTo>
                  <a:pt x="479005" y="1627015"/>
                  <a:pt x="256589" y="1574646"/>
                  <a:pt x="0" y="1600438"/>
                </a:cubicBezTo>
                <a:cubicBezTo>
                  <a:pt x="-35642" y="1456870"/>
                  <a:pt x="52879" y="1207294"/>
                  <a:pt x="0" y="1034950"/>
                </a:cubicBezTo>
                <a:cubicBezTo>
                  <a:pt x="-52879" y="862606"/>
                  <a:pt x="44945" y="643651"/>
                  <a:pt x="0" y="485466"/>
                </a:cubicBezTo>
                <a:cubicBezTo>
                  <a:pt x="-44945" y="327281"/>
                  <a:pt x="42846" y="224592"/>
                  <a:pt x="0" y="0"/>
                </a:cubicBezTo>
                <a:close/>
              </a:path>
              <a:path w="2661580" h="1600438" stroke="0" extrusionOk="0">
                <a:moveTo>
                  <a:pt x="0" y="0"/>
                </a:moveTo>
                <a:cubicBezTo>
                  <a:pt x="252122" y="-25810"/>
                  <a:pt x="329769" y="59998"/>
                  <a:pt x="585548" y="0"/>
                </a:cubicBezTo>
                <a:cubicBezTo>
                  <a:pt x="841327" y="-59998"/>
                  <a:pt x="909538" y="5568"/>
                  <a:pt x="1144479" y="0"/>
                </a:cubicBezTo>
                <a:cubicBezTo>
                  <a:pt x="1379420" y="-5568"/>
                  <a:pt x="1501089" y="49"/>
                  <a:pt x="1596948" y="0"/>
                </a:cubicBezTo>
                <a:cubicBezTo>
                  <a:pt x="1692807" y="-49"/>
                  <a:pt x="1903890" y="5430"/>
                  <a:pt x="2129264" y="0"/>
                </a:cubicBezTo>
                <a:cubicBezTo>
                  <a:pt x="2354638" y="-5430"/>
                  <a:pt x="2441018" y="50246"/>
                  <a:pt x="2661580" y="0"/>
                </a:cubicBezTo>
                <a:cubicBezTo>
                  <a:pt x="2714952" y="146868"/>
                  <a:pt x="2656204" y="356631"/>
                  <a:pt x="2661580" y="549484"/>
                </a:cubicBezTo>
                <a:cubicBezTo>
                  <a:pt x="2666956" y="742337"/>
                  <a:pt x="2654508" y="917045"/>
                  <a:pt x="2661580" y="1050954"/>
                </a:cubicBezTo>
                <a:cubicBezTo>
                  <a:pt x="2668652" y="1184863"/>
                  <a:pt x="2649579" y="1477697"/>
                  <a:pt x="2661580" y="1600438"/>
                </a:cubicBezTo>
                <a:cubicBezTo>
                  <a:pt x="2505829" y="1610587"/>
                  <a:pt x="2383902" y="1595173"/>
                  <a:pt x="2209111" y="1600438"/>
                </a:cubicBezTo>
                <a:cubicBezTo>
                  <a:pt x="2034320" y="1605703"/>
                  <a:pt x="1849534" y="1591703"/>
                  <a:pt x="1623564" y="1600438"/>
                </a:cubicBezTo>
                <a:cubicBezTo>
                  <a:pt x="1397594" y="1609173"/>
                  <a:pt x="1320767" y="1559145"/>
                  <a:pt x="1064632" y="1600438"/>
                </a:cubicBezTo>
                <a:cubicBezTo>
                  <a:pt x="808497" y="1641731"/>
                  <a:pt x="813973" y="1577858"/>
                  <a:pt x="585548" y="1600438"/>
                </a:cubicBezTo>
                <a:cubicBezTo>
                  <a:pt x="357123" y="1623018"/>
                  <a:pt x="265572" y="1530597"/>
                  <a:pt x="0" y="1600438"/>
                </a:cubicBezTo>
                <a:cubicBezTo>
                  <a:pt x="-26039" y="1420786"/>
                  <a:pt x="55586" y="1326523"/>
                  <a:pt x="0" y="1098967"/>
                </a:cubicBezTo>
                <a:cubicBezTo>
                  <a:pt x="-55586" y="871411"/>
                  <a:pt x="50584" y="766328"/>
                  <a:pt x="0" y="613501"/>
                </a:cubicBezTo>
                <a:cubicBezTo>
                  <a:pt x="-50584" y="460674"/>
                  <a:pt x="55807" y="202606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Non-uniform fringe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~2T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Strong gradient</a:t>
            </a:r>
          </a:p>
          <a:p>
            <a:r>
              <a:rPr lang="en-US" dirty="0"/>
              <a:t>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Superconducting</a:t>
            </a:r>
            <a:r>
              <a:rPr lang="en-US" dirty="0"/>
              <a:t> injection channel</a:t>
            </a:r>
            <a:endParaRPr lang="en-US" sz="1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F4285A-277D-3587-2D4A-96695FAF23FB}"/>
              </a:ext>
            </a:extLst>
          </p:cNvPr>
          <p:cNvSpPr txBox="1">
            <a:spLocks/>
          </p:cNvSpPr>
          <p:nvPr/>
        </p:nvSpPr>
        <p:spPr>
          <a:xfrm>
            <a:off x="673894" y="36112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Muon injection channel :: Magnetic mirror effect</a:t>
            </a:r>
            <a:endParaRPr lang="de-CH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1AE67B-521C-F729-BDD7-D9242B3F59D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771979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287D8576-8694-78A4-AEF8-AA84CC0D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33" y="1036530"/>
            <a:ext cx="4796449" cy="33909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18C1786E-AE97-680B-488F-0E38E266C08D}"/>
              </a:ext>
            </a:extLst>
          </p:cNvPr>
          <p:cNvSpPr txBox="1">
            <a:spLocks/>
          </p:cNvSpPr>
          <p:nvPr/>
        </p:nvSpPr>
        <p:spPr>
          <a:xfrm>
            <a:off x="464145" y="122670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Superconducting injection channel design</a:t>
            </a:r>
            <a:endParaRPr lang="de-CH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C92BD9-DBB6-A6A1-6009-D3F6CE7E6C0D}"/>
              </a:ext>
            </a:extLst>
          </p:cNvPr>
          <p:cNvCxnSpPr>
            <a:cxnSpLocks/>
          </p:cNvCxnSpPr>
          <p:nvPr/>
        </p:nvCxnSpPr>
        <p:spPr>
          <a:xfrm flipH="1" flipV="1">
            <a:off x="4425931" y="1172304"/>
            <a:ext cx="4186180" cy="3304277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B24516-CA52-B883-643C-6278007334B1}"/>
              </a:ext>
            </a:extLst>
          </p:cNvPr>
          <p:cNvSpPr txBox="1"/>
          <p:nvPr/>
        </p:nvSpPr>
        <p:spPr>
          <a:xfrm>
            <a:off x="7675559" y="625704"/>
            <a:ext cx="110843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 err="1"/>
              <a:t>Cryo</a:t>
            </a:r>
            <a:r>
              <a:rPr lang="de-CH" dirty="0"/>
              <a:t> </a:t>
            </a:r>
            <a:r>
              <a:rPr lang="de-CH" dirty="0" err="1"/>
              <a:t>shield</a:t>
            </a:r>
            <a:endParaRPr lang="de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FDF02A-C7E8-72D2-020F-8D0C6BEA257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229778" y="933481"/>
            <a:ext cx="294218" cy="376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7B4D89-B387-AD9A-D0E4-095BB8C725E4}"/>
              </a:ext>
            </a:extLst>
          </p:cNvPr>
          <p:cNvSpPr txBox="1"/>
          <p:nvPr/>
        </p:nvSpPr>
        <p:spPr>
          <a:xfrm>
            <a:off x="4967957" y="438251"/>
            <a:ext cx="254949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Flexible </a:t>
            </a:r>
            <a:r>
              <a:rPr lang="de-CH" dirty="0" err="1"/>
              <a:t>copper</a:t>
            </a:r>
            <a:r>
              <a:rPr lang="de-CH" dirty="0"/>
              <a:t> thermal </a:t>
            </a:r>
            <a:r>
              <a:rPr lang="de-CH" dirty="0" err="1"/>
              <a:t>connections</a:t>
            </a:r>
            <a:endParaRPr lang="de-CH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F44F2C-E8CF-DDD1-3B93-B9782705401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42704" y="961471"/>
            <a:ext cx="219908" cy="953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0DFCC5-93DD-513E-F847-E0DAD92D4990}"/>
              </a:ext>
            </a:extLst>
          </p:cNvPr>
          <p:cNvSpPr txBox="1"/>
          <p:nvPr/>
        </p:nvSpPr>
        <p:spPr>
          <a:xfrm>
            <a:off x="4110777" y="4572429"/>
            <a:ext cx="16220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Vacuum </a:t>
            </a:r>
            <a:r>
              <a:rPr lang="de-CH" dirty="0" err="1"/>
              <a:t>chamber</a:t>
            </a:r>
            <a:endParaRPr lang="de-CH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1AB166-EBBF-B1A7-2D80-A19B17FD0BA8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4779153" y="2994691"/>
            <a:ext cx="142657" cy="1577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>
            <a:extLst>
              <a:ext uri="{FF2B5EF4-FFF2-40B4-BE49-F238E27FC236}">
                <a16:creationId xmlns:a16="http://schemas.microsoft.com/office/drawing/2014/main" id="{5C2DBF4A-0006-37B8-7EE0-DEF12976E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2" r="-1"/>
          <a:stretch/>
        </p:blipFill>
        <p:spPr bwMode="auto">
          <a:xfrm>
            <a:off x="-9320" y="305149"/>
            <a:ext cx="3835265" cy="43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C15750D-3D61-1645-0672-509A6E5C51EF}"/>
              </a:ext>
            </a:extLst>
          </p:cNvPr>
          <p:cNvSpPr/>
          <p:nvPr/>
        </p:nvSpPr>
        <p:spPr>
          <a:xfrm>
            <a:off x="2032971" y="1600200"/>
            <a:ext cx="1250527" cy="6477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170213-01BE-66A5-9333-B6F298BB0796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283498" y="1924050"/>
            <a:ext cx="882765" cy="4268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2D0D576-39D9-059F-B0A8-9042DB17476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</p:spPr>
        <p:txBody>
          <a:bodyPr/>
          <a:lstStyle/>
          <a:p>
            <a:fld id="{4C65761F-2753-4C0D-AC6E-E4BF7FD6B1B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104CFF-C863-B5AB-52F0-E4528CE4FE6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1A7DDB7B-4C2F-C5D3-BDB2-D7C82B346DD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</p:spPr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57818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287D8576-8694-78A4-AEF8-AA84CC0D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33" y="1036530"/>
            <a:ext cx="479644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28550-E3DD-1917-721F-C47D348F4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8C1786E-AE97-680B-488F-0E38E266C08D}"/>
              </a:ext>
            </a:extLst>
          </p:cNvPr>
          <p:cNvSpPr txBox="1">
            <a:spLocks/>
          </p:cNvSpPr>
          <p:nvPr/>
        </p:nvSpPr>
        <p:spPr>
          <a:xfrm>
            <a:off x="469846" y="129842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Superconducting injection channel design</a:t>
            </a:r>
            <a:endParaRPr lang="de-CH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E34515B-6B7B-3C57-B965-34841A13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7" y="1036530"/>
            <a:ext cx="3883294" cy="23874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7FDDE-B445-6034-857F-F3A36D77A514}"/>
              </a:ext>
            </a:extLst>
          </p:cNvPr>
          <p:cNvSpPr txBox="1"/>
          <p:nvPr/>
        </p:nvSpPr>
        <p:spPr>
          <a:xfrm>
            <a:off x="256078" y="693558"/>
            <a:ext cx="254949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 x Layered </a:t>
            </a:r>
            <a:r>
              <a:rPr lang="en-US" dirty="0" err="1"/>
              <a:t>NbTi</a:t>
            </a:r>
            <a:r>
              <a:rPr lang="en-US" dirty="0"/>
              <a:t>/Cu sheets w=0.7 mm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2F68AD8-A431-5676-BC63-0FBA7427227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530825" y="1216778"/>
            <a:ext cx="200986" cy="768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0A05A7-2374-CBD1-7297-D422A80E3986}"/>
              </a:ext>
            </a:extLst>
          </p:cNvPr>
          <p:cNvSpPr txBox="1"/>
          <p:nvPr/>
        </p:nvSpPr>
        <p:spPr>
          <a:xfrm>
            <a:off x="101507" y="3533986"/>
            <a:ext cx="182270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Copper half shells OD = 40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9C8D48-5BFD-CD8B-2DB3-7D605FAE5210}"/>
              </a:ext>
            </a:extLst>
          </p:cNvPr>
          <p:cNvSpPr txBox="1"/>
          <p:nvPr/>
        </p:nvSpPr>
        <p:spPr>
          <a:xfrm>
            <a:off x="2425024" y="3533986"/>
            <a:ext cx="160454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Brass supporting tube ID = 16 mm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1002E8-962E-F90F-2D6E-DC09634B081F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1012859" y="2840274"/>
            <a:ext cx="87721" cy="6937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7756C3-6261-6DBC-5510-A620DFB39D4D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2246778" y="2688336"/>
            <a:ext cx="980516" cy="845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0EFBEA-E629-25A6-ECE4-EB37679D0DC2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3984801" y="2230256"/>
            <a:ext cx="1855167" cy="2721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C92BD9-DBB6-A6A1-6009-D3F6CE7E6C0D}"/>
              </a:ext>
            </a:extLst>
          </p:cNvPr>
          <p:cNvCxnSpPr>
            <a:cxnSpLocks/>
          </p:cNvCxnSpPr>
          <p:nvPr/>
        </p:nvCxnSpPr>
        <p:spPr>
          <a:xfrm flipH="1" flipV="1">
            <a:off x="4425931" y="1172304"/>
            <a:ext cx="4186180" cy="3304277"/>
          </a:xfrm>
          <a:prstGeom prst="straightConnector1">
            <a:avLst/>
          </a:prstGeom>
          <a:ln w="381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30F552F-8DA2-5735-0E4E-30D701516752}"/>
              </a:ext>
            </a:extLst>
          </p:cNvPr>
          <p:cNvSpPr/>
          <p:nvPr/>
        </p:nvSpPr>
        <p:spPr>
          <a:xfrm>
            <a:off x="5839968" y="2389239"/>
            <a:ext cx="523961" cy="1825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B24516-CA52-B883-643C-6278007334B1}"/>
              </a:ext>
            </a:extLst>
          </p:cNvPr>
          <p:cNvSpPr txBox="1"/>
          <p:nvPr/>
        </p:nvSpPr>
        <p:spPr>
          <a:xfrm>
            <a:off x="7598013" y="818360"/>
            <a:ext cx="1108438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 err="1"/>
              <a:t>Cryo</a:t>
            </a:r>
            <a:r>
              <a:rPr lang="de-CH" dirty="0"/>
              <a:t> </a:t>
            </a:r>
            <a:r>
              <a:rPr lang="de-CH" dirty="0" err="1"/>
              <a:t>shield</a:t>
            </a:r>
            <a:endParaRPr lang="de-CH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FDF02A-C7E8-72D2-020F-8D0C6BEA257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152232" y="1126137"/>
            <a:ext cx="294218" cy="376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7B4D89-B387-AD9A-D0E4-095BB8C725E4}"/>
              </a:ext>
            </a:extLst>
          </p:cNvPr>
          <p:cNvSpPr txBox="1"/>
          <p:nvPr/>
        </p:nvSpPr>
        <p:spPr>
          <a:xfrm>
            <a:off x="4960925" y="478094"/>
            <a:ext cx="254949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Flexible </a:t>
            </a:r>
            <a:r>
              <a:rPr lang="de-CH" dirty="0" err="1"/>
              <a:t>copper</a:t>
            </a:r>
            <a:r>
              <a:rPr lang="de-CH" dirty="0"/>
              <a:t> thermal </a:t>
            </a:r>
            <a:r>
              <a:rPr lang="de-CH" dirty="0" err="1"/>
              <a:t>connections</a:t>
            </a:r>
            <a:endParaRPr lang="de-CH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F44F2C-E8CF-DDD1-3B93-B9782705401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235672" y="1001314"/>
            <a:ext cx="219908" cy="9532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90DFCC5-93DD-513E-F847-E0DAD92D4990}"/>
              </a:ext>
            </a:extLst>
          </p:cNvPr>
          <p:cNvSpPr txBox="1"/>
          <p:nvPr/>
        </p:nvSpPr>
        <p:spPr>
          <a:xfrm>
            <a:off x="4130553" y="4254570"/>
            <a:ext cx="16220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Vacuum </a:t>
            </a:r>
            <a:r>
              <a:rPr lang="de-CH" dirty="0" err="1"/>
              <a:t>chamber</a:t>
            </a:r>
            <a:endParaRPr lang="de-CH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1AB166-EBBF-B1A7-2D80-A19B17FD0BA8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4798929" y="2676832"/>
            <a:ext cx="142657" cy="1577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ABE448B-E201-1C75-500F-90D05057C86A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</p:spPr>
        <p:txBody>
          <a:bodyPr/>
          <a:lstStyle/>
          <a:p>
            <a:fld id="{4C65761F-2753-4C0D-AC6E-E4BF7FD6B1B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41AC8AE-BE09-C211-F306-C7C57BDF1D0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10</a:t>
            </a:r>
          </a:p>
        </p:txBody>
      </p: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708778B2-C403-F9A7-E7F9-D5ABB9FBB71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</p:spPr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98378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0B90-71A0-8766-49E9-E7DE729A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208722"/>
            <a:ext cx="4271486" cy="346190"/>
          </a:xfrm>
        </p:spPr>
        <p:txBody>
          <a:bodyPr/>
          <a:lstStyle/>
          <a:p>
            <a:r>
              <a:rPr lang="en-US" dirty="0"/>
              <a:t>Injection channel status</a:t>
            </a:r>
            <a:endParaRPr lang="de-CH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735C9FA-1199-C2BF-C7B9-382DA5CD2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" t="13986" r="5266" b="4512"/>
          <a:stretch/>
        </p:blipFill>
        <p:spPr bwMode="auto">
          <a:xfrm>
            <a:off x="6158335" y="232069"/>
            <a:ext cx="2778402" cy="451691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43D6E225-C786-2ED5-A8F6-B80CC413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98" y="1829380"/>
            <a:ext cx="5190402" cy="291960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346E72-6C68-839E-41DD-C24EDBF834B8}"/>
                  </a:ext>
                </a:extLst>
              </p:cNvPr>
              <p:cNvSpPr txBox="1"/>
              <p:nvPr/>
            </p:nvSpPr>
            <p:spPr>
              <a:xfrm>
                <a:off x="521494" y="527853"/>
                <a:ext cx="5452586" cy="1169551"/>
              </a:xfrm>
              <a:custGeom>
                <a:avLst/>
                <a:gdLst>
                  <a:gd name="connsiteX0" fmla="*/ 0 w 5452586"/>
                  <a:gd name="connsiteY0" fmla="*/ 0 h 1169551"/>
                  <a:gd name="connsiteX1" fmla="*/ 599784 w 5452586"/>
                  <a:gd name="connsiteY1" fmla="*/ 0 h 1169551"/>
                  <a:gd name="connsiteX2" fmla="*/ 1090517 w 5452586"/>
                  <a:gd name="connsiteY2" fmla="*/ 0 h 1169551"/>
                  <a:gd name="connsiteX3" fmla="*/ 1526724 w 5452586"/>
                  <a:gd name="connsiteY3" fmla="*/ 0 h 1169551"/>
                  <a:gd name="connsiteX4" fmla="*/ 2017457 w 5452586"/>
                  <a:gd name="connsiteY4" fmla="*/ 0 h 1169551"/>
                  <a:gd name="connsiteX5" fmla="*/ 2562715 w 5452586"/>
                  <a:gd name="connsiteY5" fmla="*/ 0 h 1169551"/>
                  <a:gd name="connsiteX6" fmla="*/ 3107974 w 5452586"/>
                  <a:gd name="connsiteY6" fmla="*/ 0 h 1169551"/>
                  <a:gd name="connsiteX7" fmla="*/ 3653233 w 5452586"/>
                  <a:gd name="connsiteY7" fmla="*/ 0 h 1169551"/>
                  <a:gd name="connsiteX8" fmla="*/ 4307543 w 5452586"/>
                  <a:gd name="connsiteY8" fmla="*/ 0 h 1169551"/>
                  <a:gd name="connsiteX9" fmla="*/ 4907327 w 5452586"/>
                  <a:gd name="connsiteY9" fmla="*/ 0 h 1169551"/>
                  <a:gd name="connsiteX10" fmla="*/ 5452586 w 5452586"/>
                  <a:gd name="connsiteY10" fmla="*/ 0 h 1169551"/>
                  <a:gd name="connsiteX11" fmla="*/ 5452586 w 5452586"/>
                  <a:gd name="connsiteY11" fmla="*/ 596471 h 1169551"/>
                  <a:gd name="connsiteX12" fmla="*/ 5452586 w 5452586"/>
                  <a:gd name="connsiteY12" fmla="*/ 1169551 h 1169551"/>
                  <a:gd name="connsiteX13" fmla="*/ 4907327 w 5452586"/>
                  <a:gd name="connsiteY13" fmla="*/ 1169551 h 1169551"/>
                  <a:gd name="connsiteX14" fmla="*/ 4471121 w 5452586"/>
                  <a:gd name="connsiteY14" fmla="*/ 1169551 h 1169551"/>
                  <a:gd name="connsiteX15" fmla="*/ 4089440 w 5452586"/>
                  <a:gd name="connsiteY15" fmla="*/ 1169551 h 1169551"/>
                  <a:gd name="connsiteX16" fmla="*/ 3544181 w 5452586"/>
                  <a:gd name="connsiteY16" fmla="*/ 1169551 h 1169551"/>
                  <a:gd name="connsiteX17" fmla="*/ 2998922 w 5452586"/>
                  <a:gd name="connsiteY17" fmla="*/ 1169551 h 1169551"/>
                  <a:gd name="connsiteX18" fmla="*/ 2508190 w 5452586"/>
                  <a:gd name="connsiteY18" fmla="*/ 1169551 h 1169551"/>
                  <a:gd name="connsiteX19" fmla="*/ 2126509 w 5452586"/>
                  <a:gd name="connsiteY19" fmla="*/ 1169551 h 1169551"/>
                  <a:gd name="connsiteX20" fmla="*/ 1635776 w 5452586"/>
                  <a:gd name="connsiteY20" fmla="*/ 1169551 h 1169551"/>
                  <a:gd name="connsiteX21" fmla="*/ 1090517 w 5452586"/>
                  <a:gd name="connsiteY21" fmla="*/ 1169551 h 1169551"/>
                  <a:gd name="connsiteX22" fmla="*/ 708836 w 5452586"/>
                  <a:gd name="connsiteY22" fmla="*/ 1169551 h 1169551"/>
                  <a:gd name="connsiteX23" fmla="*/ 0 w 5452586"/>
                  <a:gd name="connsiteY23" fmla="*/ 1169551 h 1169551"/>
                  <a:gd name="connsiteX24" fmla="*/ 0 w 5452586"/>
                  <a:gd name="connsiteY24" fmla="*/ 608167 h 1169551"/>
                  <a:gd name="connsiteX25" fmla="*/ 0 w 5452586"/>
                  <a:gd name="connsiteY25" fmla="*/ 0 h 116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452586" h="1169551" fill="none" extrusionOk="0">
                    <a:moveTo>
                      <a:pt x="0" y="0"/>
                    </a:moveTo>
                    <a:cubicBezTo>
                      <a:pt x="255274" y="-14387"/>
                      <a:pt x="404137" y="47079"/>
                      <a:pt x="599784" y="0"/>
                    </a:cubicBezTo>
                    <a:cubicBezTo>
                      <a:pt x="795431" y="-47079"/>
                      <a:pt x="947149" y="37657"/>
                      <a:pt x="1090517" y="0"/>
                    </a:cubicBezTo>
                    <a:cubicBezTo>
                      <a:pt x="1233885" y="-37657"/>
                      <a:pt x="1335445" y="27703"/>
                      <a:pt x="1526724" y="0"/>
                    </a:cubicBezTo>
                    <a:cubicBezTo>
                      <a:pt x="1718003" y="-27703"/>
                      <a:pt x="1867406" y="2721"/>
                      <a:pt x="2017457" y="0"/>
                    </a:cubicBezTo>
                    <a:cubicBezTo>
                      <a:pt x="2167508" y="-2721"/>
                      <a:pt x="2362353" y="40197"/>
                      <a:pt x="2562715" y="0"/>
                    </a:cubicBezTo>
                    <a:cubicBezTo>
                      <a:pt x="2763077" y="-40197"/>
                      <a:pt x="2848043" y="60566"/>
                      <a:pt x="3107974" y="0"/>
                    </a:cubicBezTo>
                    <a:cubicBezTo>
                      <a:pt x="3367905" y="-60566"/>
                      <a:pt x="3428715" y="3664"/>
                      <a:pt x="3653233" y="0"/>
                    </a:cubicBezTo>
                    <a:cubicBezTo>
                      <a:pt x="3877751" y="-3664"/>
                      <a:pt x="4138904" y="13314"/>
                      <a:pt x="4307543" y="0"/>
                    </a:cubicBezTo>
                    <a:cubicBezTo>
                      <a:pt x="4476182" y="-13314"/>
                      <a:pt x="4673053" y="37974"/>
                      <a:pt x="4907327" y="0"/>
                    </a:cubicBezTo>
                    <a:cubicBezTo>
                      <a:pt x="5141601" y="-37974"/>
                      <a:pt x="5335936" y="18926"/>
                      <a:pt x="5452586" y="0"/>
                    </a:cubicBezTo>
                    <a:cubicBezTo>
                      <a:pt x="5504042" y="134597"/>
                      <a:pt x="5412465" y="371152"/>
                      <a:pt x="5452586" y="596471"/>
                    </a:cubicBezTo>
                    <a:cubicBezTo>
                      <a:pt x="5492707" y="821790"/>
                      <a:pt x="5439162" y="889113"/>
                      <a:pt x="5452586" y="1169551"/>
                    </a:cubicBezTo>
                    <a:cubicBezTo>
                      <a:pt x="5198273" y="1214519"/>
                      <a:pt x="5148062" y="1150114"/>
                      <a:pt x="4907327" y="1169551"/>
                    </a:cubicBezTo>
                    <a:cubicBezTo>
                      <a:pt x="4666592" y="1188988"/>
                      <a:pt x="4585710" y="1168590"/>
                      <a:pt x="4471121" y="1169551"/>
                    </a:cubicBezTo>
                    <a:cubicBezTo>
                      <a:pt x="4356532" y="1170512"/>
                      <a:pt x="4193781" y="1133841"/>
                      <a:pt x="4089440" y="1169551"/>
                    </a:cubicBezTo>
                    <a:cubicBezTo>
                      <a:pt x="3985099" y="1205261"/>
                      <a:pt x="3807689" y="1167930"/>
                      <a:pt x="3544181" y="1169551"/>
                    </a:cubicBezTo>
                    <a:cubicBezTo>
                      <a:pt x="3280673" y="1171172"/>
                      <a:pt x="3260943" y="1127537"/>
                      <a:pt x="2998922" y="1169551"/>
                    </a:cubicBezTo>
                    <a:cubicBezTo>
                      <a:pt x="2736901" y="1211565"/>
                      <a:pt x="2696620" y="1151618"/>
                      <a:pt x="2508190" y="1169551"/>
                    </a:cubicBezTo>
                    <a:cubicBezTo>
                      <a:pt x="2319760" y="1187484"/>
                      <a:pt x="2221303" y="1166719"/>
                      <a:pt x="2126509" y="1169551"/>
                    </a:cubicBezTo>
                    <a:cubicBezTo>
                      <a:pt x="2031715" y="1172383"/>
                      <a:pt x="1784046" y="1160228"/>
                      <a:pt x="1635776" y="1169551"/>
                    </a:cubicBezTo>
                    <a:cubicBezTo>
                      <a:pt x="1487506" y="1178874"/>
                      <a:pt x="1253594" y="1138074"/>
                      <a:pt x="1090517" y="1169551"/>
                    </a:cubicBezTo>
                    <a:cubicBezTo>
                      <a:pt x="927440" y="1201028"/>
                      <a:pt x="829054" y="1166941"/>
                      <a:pt x="708836" y="1169551"/>
                    </a:cubicBezTo>
                    <a:cubicBezTo>
                      <a:pt x="588618" y="1172161"/>
                      <a:pt x="280167" y="1113790"/>
                      <a:pt x="0" y="1169551"/>
                    </a:cubicBezTo>
                    <a:cubicBezTo>
                      <a:pt x="-44412" y="970568"/>
                      <a:pt x="29942" y="855863"/>
                      <a:pt x="0" y="608167"/>
                    </a:cubicBezTo>
                    <a:cubicBezTo>
                      <a:pt x="-29942" y="360471"/>
                      <a:pt x="1019" y="262134"/>
                      <a:pt x="0" y="0"/>
                    </a:cubicBezTo>
                    <a:close/>
                  </a:path>
                  <a:path w="5452586" h="1169551" stroke="0" extrusionOk="0">
                    <a:moveTo>
                      <a:pt x="0" y="0"/>
                    </a:moveTo>
                    <a:cubicBezTo>
                      <a:pt x="212961" y="-52006"/>
                      <a:pt x="429550" y="61919"/>
                      <a:pt x="654310" y="0"/>
                    </a:cubicBezTo>
                    <a:cubicBezTo>
                      <a:pt x="879070" y="-61919"/>
                      <a:pt x="1074331" y="1069"/>
                      <a:pt x="1254095" y="0"/>
                    </a:cubicBezTo>
                    <a:cubicBezTo>
                      <a:pt x="1433859" y="-1069"/>
                      <a:pt x="1515226" y="9632"/>
                      <a:pt x="1635776" y="0"/>
                    </a:cubicBezTo>
                    <a:cubicBezTo>
                      <a:pt x="1756326" y="-9632"/>
                      <a:pt x="1959439" y="25858"/>
                      <a:pt x="2181034" y="0"/>
                    </a:cubicBezTo>
                    <a:cubicBezTo>
                      <a:pt x="2402629" y="-25858"/>
                      <a:pt x="2684978" y="66328"/>
                      <a:pt x="2835345" y="0"/>
                    </a:cubicBezTo>
                    <a:cubicBezTo>
                      <a:pt x="2985712" y="-66328"/>
                      <a:pt x="3162470" y="5448"/>
                      <a:pt x="3435129" y="0"/>
                    </a:cubicBezTo>
                    <a:cubicBezTo>
                      <a:pt x="3707788" y="-5448"/>
                      <a:pt x="3737109" y="6312"/>
                      <a:pt x="4034914" y="0"/>
                    </a:cubicBezTo>
                    <a:cubicBezTo>
                      <a:pt x="4332720" y="-6312"/>
                      <a:pt x="4233996" y="20825"/>
                      <a:pt x="4416595" y="0"/>
                    </a:cubicBezTo>
                    <a:cubicBezTo>
                      <a:pt x="4599194" y="-20825"/>
                      <a:pt x="5239721" y="79556"/>
                      <a:pt x="5452586" y="0"/>
                    </a:cubicBezTo>
                    <a:cubicBezTo>
                      <a:pt x="5516010" y="206637"/>
                      <a:pt x="5402127" y="438236"/>
                      <a:pt x="5452586" y="573080"/>
                    </a:cubicBezTo>
                    <a:cubicBezTo>
                      <a:pt x="5503045" y="707924"/>
                      <a:pt x="5439544" y="997684"/>
                      <a:pt x="5452586" y="1169551"/>
                    </a:cubicBezTo>
                    <a:cubicBezTo>
                      <a:pt x="5313977" y="1180512"/>
                      <a:pt x="5200625" y="1140545"/>
                      <a:pt x="5016379" y="1169551"/>
                    </a:cubicBezTo>
                    <a:cubicBezTo>
                      <a:pt x="4832133" y="1198557"/>
                      <a:pt x="4744945" y="1135703"/>
                      <a:pt x="4525646" y="1169551"/>
                    </a:cubicBezTo>
                    <a:cubicBezTo>
                      <a:pt x="4306347" y="1203399"/>
                      <a:pt x="4306454" y="1134257"/>
                      <a:pt x="4089440" y="1169551"/>
                    </a:cubicBezTo>
                    <a:cubicBezTo>
                      <a:pt x="3872426" y="1204845"/>
                      <a:pt x="3863591" y="1156861"/>
                      <a:pt x="3707758" y="1169551"/>
                    </a:cubicBezTo>
                    <a:cubicBezTo>
                      <a:pt x="3551925" y="1182241"/>
                      <a:pt x="3414946" y="1149780"/>
                      <a:pt x="3271552" y="1169551"/>
                    </a:cubicBezTo>
                    <a:cubicBezTo>
                      <a:pt x="3128158" y="1189322"/>
                      <a:pt x="2804107" y="1127900"/>
                      <a:pt x="2617241" y="1169551"/>
                    </a:cubicBezTo>
                    <a:cubicBezTo>
                      <a:pt x="2430375" y="1211202"/>
                      <a:pt x="2254271" y="1153720"/>
                      <a:pt x="1962931" y="1169551"/>
                    </a:cubicBezTo>
                    <a:cubicBezTo>
                      <a:pt x="1671591" y="1185382"/>
                      <a:pt x="1697019" y="1157760"/>
                      <a:pt x="1526724" y="1169551"/>
                    </a:cubicBezTo>
                    <a:cubicBezTo>
                      <a:pt x="1356429" y="1181342"/>
                      <a:pt x="1152235" y="1136542"/>
                      <a:pt x="1035991" y="1169551"/>
                    </a:cubicBezTo>
                    <a:cubicBezTo>
                      <a:pt x="919747" y="1202560"/>
                      <a:pt x="734158" y="1165149"/>
                      <a:pt x="654310" y="1169551"/>
                    </a:cubicBezTo>
                    <a:cubicBezTo>
                      <a:pt x="574462" y="1173953"/>
                      <a:pt x="135581" y="1161330"/>
                      <a:pt x="0" y="1169551"/>
                    </a:cubicBezTo>
                    <a:cubicBezTo>
                      <a:pt x="-18189" y="905107"/>
                      <a:pt x="21323" y="743114"/>
                      <a:pt x="0" y="573080"/>
                    </a:cubicBezTo>
                    <a:cubicBezTo>
                      <a:pt x="-21323" y="403046"/>
                      <a:pt x="10848" y="231068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56571989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dirty="0"/>
                  <a:t>Vacuum pressure </a:t>
                </a:r>
                <a:r>
                  <a:rPr lang="en-US" b="1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400" b="1" dirty="0"/>
                  <a:t>mBar</a:t>
                </a:r>
                <a:r>
                  <a:rPr lang="en-US" sz="1400" dirty="0"/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b="1" dirty="0"/>
                  <a:t>T = 3.9K </a:t>
                </a:r>
                <a:r>
                  <a:rPr lang="en-US" sz="1400" dirty="0"/>
                  <a:t>on superconducting injection channel holder.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Cooldown time ~35 hours.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Superconducting injection channel is being constructed @PSI.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First muon injection tests Dec 2025 beamtime.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346E72-6C68-839E-41DD-C24EDBF83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" y="527853"/>
                <a:ext cx="5452586" cy="1169551"/>
              </a:xfrm>
              <a:prstGeom prst="rect">
                <a:avLst/>
              </a:prstGeom>
              <a:blipFill>
                <a:blip r:embed="rId4"/>
                <a:stretch>
                  <a:fillRect b="-2985"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56571989">
                      <a:custGeom>
                        <a:avLst/>
                        <a:gdLst>
                          <a:gd name="connsiteX0" fmla="*/ 0 w 5452586"/>
                          <a:gd name="connsiteY0" fmla="*/ 0 h 1169551"/>
                          <a:gd name="connsiteX1" fmla="*/ 599784 w 5452586"/>
                          <a:gd name="connsiteY1" fmla="*/ 0 h 1169551"/>
                          <a:gd name="connsiteX2" fmla="*/ 1090517 w 5452586"/>
                          <a:gd name="connsiteY2" fmla="*/ 0 h 1169551"/>
                          <a:gd name="connsiteX3" fmla="*/ 1526724 w 5452586"/>
                          <a:gd name="connsiteY3" fmla="*/ 0 h 1169551"/>
                          <a:gd name="connsiteX4" fmla="*/ 2017457 w 5452586"/>
                          <a:gd name="connsiteY4" fmla="*/ 0 h 1169551"/>
                          <a:gd name="connsiteX5" fmla="*/ 2562715 w 5452586"/>
                          <a:gd name="connsiteY5" fmla="*/ 0 h 1169551"/>
                          <a:gd name="connsiteX6" fmla="*/ 3107974 w 5452586"/>
                          <a:gd name="connsiteY6" fmla="*/ 0 h 1169551"/>
                          <a:gd name="connsiteX7" fmla="*/ 3653233 w 5452586"/>
                          <a:gd name="connsiteY7" fmla="*/ 0 h 1169551"/>
                          <a:gd name="connsiteX8" fmla="*/ 4307543 w 5452586"/>
                          <a:gd name="connsiteY8" fmla="*/ 0 h 1169551"/>
                          <a:gd name="connsiteX9" fmla="*/ 4907327 w 5452586"/>
                          <a:gd name="connsiteY9" fmla="*/ 0 h 1169551"/>
                          <a:gd name="connsiteX10" fmla="*/ 5452586 w 5452586"/>
                          <a:gd name="connsiteY10" fmla="*/ 0 h 1169551"/>
                          <a:gd name="connsiteX11" fmla="*/ 5452586 w 5452586"/>
                          <a:gd name="connsiteY11" fmla="*/ 596471 h 1169551"/>
                          <a:gd name="connsiteX12" fmla="*/ 5452586 w 5452586"/>
                          <a:gd name="connsiteY12" fmla="*/ 1169551 h 1169551"/>
                          <a:gd name="connsiteX13" fmla="*/ 4907327 w 5452586"/>
                          <a:gd name="connsiteY13" fmla="*/ 1169551 h 1169551"/>
                          <a:gd name="connsiteX14" fmla="*/ 4471121 w 5452586"/>
                          <a:gd name="connsiteY14" fmla="*/ 1169551 h 1169551"/>
                          <a:gd name="connsiteX15" fmla="*/ 4089440 w 5452586"/>
                          <a:gd name="connsiteY15" fmla="*/ 1169551 h 1169551"/>
                          <a:gd name="connsiteX16" fmla="*/ 3544181 w 5452586"/>
                          <a:gd name="connsiteY16" fmla="*/ 1169551 h 1169551"/>
                          <a:gd name="connsiteX17" fmla="*/ 2998922 w 5452586"/>
                          <a:gd name="connsiteY17" fmla="*/ 1169551 h 1169551"/>
                          <a:gd name="connsiteX18" fmla="*/ 2508190 w 5452586"/>
                          <a:gd name="connsiteY18" fmla="*/ 1169551 h 1169551"/>
                          <a:gd name="connsiteX19" fmla="*/ 2126509 w 5452586"/>
                          <a:gd name="connsiteY19" fmla="*/ 1169551 h 1169551"/>
                          <a:gd name="connsiteX20" fmla="*/ 1635776 w 5452586"/>
                          <a:gd name="connsiteY20" fmla="*/ 1169551 h 1169551"/>
                          <a:gd name="connsiteX21" fmla="*/ 1090517 w 5452586"/>
                          <a:gd name="connsiteY21" fmla="*/ 1169551 h 1169551"/>
                          <a:gd name="connsiteX22" fmla="*/ 708836 w 5452586"/>
                          <a:gd name="connsiteY22" fmla="*/ 1169551 h 1169551"/>
                          <a:gd name="connsiteX23" fmla="*/ 0 w 5452586"/>
                          <a:gd name="connsiteY23" fmla="*/ 1169551 h 1169551"/>
                          <a:gd name="connsiteX24" fmla="*/ 0 w 5452586"/>
                          <a:gd name="connsiteY24" fmla="*/ 608167 h 1169551"/>
                          <a:gd name="connsiteX25" fmla="*/ 0 w 5452586"/>
                          <a:gd name="connsiteY25" fmla="*/ 0 h 11695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5452586" h="1169551" fill="none" extrusionOk="0">
                            <a:moveTo>
                              <a:pt x="0" y="0"/>
                            </a:moveTo>
                            <a:cubicBezTo>
                              <a:pt x="255274" y="-14387"/>
                              <a:pt x="404137" y="47079"/>
                              <a:pt x="599784" y="0"/>
                            </a:cubicBezTo>
                            <a:cubicBezTo>
                              <a:pt x="795431" y="-47079"/>
                              <a:pt x="947149" y="37657"/>
                              <a:pt x="1090517" y="0"/>
                            </a:cubicBezTo>
                            <a:cubicBezTo>
                              <a:pt x="1233885" y="-37657"/>
                              <a:pt x="1335445" y="27703"/>
                              <a:pt x="1526724" y="0"/>
                            </a:cubicBezTo>
                            <a:cubicBezTo>
                              <a:pt x="1718003" y="-27703"/>
                              <a:pt x="1867406" y="2721"/>
                              <a:pt x="2017457" y="0"/>
                            </a:cubicBezTo>
                            <a:cubicBezTo>
                              <a:pt x="2167508" y="-2721"/>
                              <a:pt x="2362353" y="40197"/>
                              <a:pt x="2562715" y="0"/>
                            </a:cubicBezTo>
                            <a:cubicBezTo>
                              <a:pt x="2763077" y="-40197"/>
                              <a:pt x="2848043" y="60566"/>
                              <a:pt x="3107974" y="0"/>
                            </a:cubicBezTo>
                            <a:cubicBezTo>
                              <a:pt x="3367905" y="-60566"/>
                              <a:pt x="3428715" y="3664"/>
                              <a:pt x="3653233" y="0"/>
                            </a:cubicBezTo>
                            <a:cubicBezTo>
                              <a:pt x="3877751" y="-3664"/>
                              <a:pt x="4138904" y="13314"/>
                              <a:pt x="4307543" y="0"/>
                            </a:cubicBezTo>
                            <a:cubicBezTo>
                              <a:pt x="4476182" y="-13314"/>
                              <a:pt x="4673053" y="37974"/>
                              <a:pt x="4907327" y="0"/>
                            </a:cubicBezTo>
                            <a:cubicBezTo>
                              <a:pt x="5141601" y="-37974"/>
                              <a:pt x="5335936" y="18926"/>
                              <a:pt x="5452586" y="0"/>
                            </a:cubicBezTo>
                            <a:cubicBezTo>
                              <a:pt x="5504042" y="134597"/>
                              <a:pt x="5412465" y="371152"/>
                              <a:pt x="5452586" y="596471"/>
                            </a:cubicBezTo>
                            <a:cubicBezTo>
                              <a:pt x="5492707" y="821790"/>
                              <a:pt x="5439162" y="889113"/>
                              <a:pt x="5452586" y="1169551"/>
                            </a:cubicBezTo>
                            <a:cubicBezTo>
                              <a:pt x="5198273" y="1214519"/>
                              <a:pt x="5148062" y="1150114"/>
                              <a:pt x="4907327" y="1169551"/>
                            </a:cubicBezTo>
                            <a:cubicBezTo>
                              <a:pt x="4666592" y="1188988"/>
                              <a:pt x="4585710" y="1168590"/>
                              <a:pt x="4471121" y="1169551"/>
                            </a:cubicBezTo>
                            <a:cubicBezTo>
                              <a:pt x="4356532" y="1170512"/>
                              <a:pt x="4193781" y="1133841"/>
                              <a:pt x="4089440" y="1169551"/>
                            </a:cubicBezTo>
                            <a:cubicBezTo>
                              <a:pt x="3985099" y="1205261"/>
                              <a:pt x="3807689" y="1167930"/>
                              <a:pt x="3544181" y="1169551"/>
                            </a:cubicBezTo>
                            <a:cubicBezTo>
                              <a:pt x="3280673" y="1171172"/>
                              <a:pt x="3260943" y="1127537"/>
                              <a:pt x="2998922" y="1169551"/>
                            </a:cubicBezTo>
                            <a:cubicBezTo>
                              <a:pt x="2736901" y="1211565"/>
                              <a:pt x="2696620" y="1151618"/>
                              <a:pt x="2508190" y="1169551"/>
                            </a:cubicBezTo>
                            <a:cubicBezTo>
                              <a:pt x="2319760" y="1187484"/>
                              <a:pt x="2221303" y="1166719"/>
                              <a:pt x="2126509" y="1169551"/>
                            </a:cubicBezTo>
                            <a:cubicBezTo>
                              <a:pt x="2031715" y="1172383"/>
                              <a:pt x="1784046" y="1160228"/>
                              <a:pt x="1635776" y="1169551"/>
                            </a:cubicBezTo>
                            <a:cubicBezTo>
                              <a:pt x="1487506" y="1178874"/>
                              <a:pt x="1253594" y="1138074"/>
                              <a:pt x="1090517" y="1169551"/>
                            </a:cubicBezTo>
                            <a:cubicBezTo>
                              <a:pt x="927440" y="1201028"/>
                              <a:pt x="829054" y="1166941"/>
                              <a:pt x="708836" y="1169551"/>
                            </a:cubicBezTo>
                            <a:cubicBezTo>
                              <a:pt x="588618" y="1172161"/>
                              <a:pt x="280167" y="1113790"/>
                              <a:pt x="0" y="1169551"/>
                            </a:cubicBezTo>
                            <a:cubicBezTo>
                              <a:pt x="-44412" y="970568"/>
                              <a:pt x="29942" y="855863"/>
                              <a:pt x="0" y="608167"/>
                            </a:cubicBezTo>
                            <a:cubicBezTo>
                              <a:pt x="-29942" y="360471"/>
                              <a:pt x="1019" y="262134"/>
                              <a:pt x="0" y="0"/>
                            </a:cubicBezTo>
                            <a:close/>
                          </a:path>
                          <a:path w="5452586" h="1169551" stroke="0" extrusionOk="0">
                            <a:moveTo>
                              <a:pt x="0" y="0"/>
                            </a:moveTo>
                            <a:cubicBezTo>
                              <a:pt x="212961" y="-52006"/>
                              <a:pt x="429550" y="61919"/>
                              <a:pt x="654310" y="0"/>
                            </a:cubicBezTo>
                            <a:cubicBezTo>
                              <a:pt x="879070" y="-61919"/>
                              <a:pt x="1074331" y="1069"/>
                              <a:pt x="1254095" y="0"/>
                            </a:cubicBezTo>
                            <a:cubicBezTo>
                              <a:pt x="1433859" y="-1069"/>
                              <a:pt x="1515226" y="9632"/>
                              <a:pt x="1635776" y="0"/>
                            </a:cubicBezTo>
                            <a:cubicBezTo>
                              <a:pt x="1756326" y="-9632"/>
                              <a:pt x="1959439" y="25858"/>
                              <a:pt x="2181034" y="0"/>
                            </a:cubicBezTo>
                            <a:cubicBezTo>
                              <a:pt x="2402629" y="-25858"/>
                              <a:pt x="2684978" y="66328"/>
                              <a:pt x="2835345" y="0"/>
                            </a:cubicBezTo>
                            <a:cubicBezTo>
                              <a:pt x="2985712" y="-66328"/>
                              <a:pt x="3162470" y="5448"/>
                              <a:pt x="3435129" y="0"/>
                            </a:cubicBezTo>
                            <a:cubicBezTo>
                              <a:pt x="3707788" y="-5448"/>
                              <a:pt x="3737109" y="6312"/>
                              <a:pt x="4034914" y="0"/>
                            </a:cubicBezTo>
                            <a:cubicBezTo>
                              <a:pt x="4332720" y="-6312"/>
                              <a:pt x="4233996" y="20825"/>
                              <a:pt x="4416595" y="0"/>
                            </a:cubicBezTo>
                            <a:cubicBezTo>
                              <a:pt x="4599194" y="-20825"/>
                              <a:pt x="5239721" y="79556"/>
                              <a:pt x="5452586" y="0"/>
                            </a:cubicBezTo>
                            <a:cubicBezTo>
                              <a:pt x="5516010" y="206637"/>
                              <a:pt x="5402127" y="438236"/>
                              <a:pt x="5452586" y="573080"/>
                            </a:cubicBezTo>
                            <a:cubicBezTo>
                              <a:pt x="5503045" y="707924"/>
                              <a:pt x="5439544" y="997684"/>
                              <a:pt x="5452586" y="1169551"/>
                            </a:cubicBezTo>
                            <a:cubicBezTo>
                              <a:pt x="5313977" y="1180512"/>
                              <a:pt x="5200625" y="1140545"/>
                              <a:pt x="5016379" y="1169551"/>
                            </a:cubicBezTo>
                            <a:cubicBezTo>
                              <a:pt x="4832133" y="1198557"/>
                              <a:pt x="4744945" y="1135703"/>
                              <a:pt x="4525646" y="1169551"/>
                            </a:cubicBezTo>
                            <a:cubicBezTo>
                              <a:pt x="4306347" y="1203399"/>
                              <a:pt x="4306454" y="1134257"/>
                              <a:pt x="4089440" y="1169551"/>
                            </a:cubicBezTo>
                            <a:cubicBezTo>
                              <a:pt x="3872426" y="1204845"/>
                              <a:pt x="3863591" y="1156861"/>
                              <a:pt x="3707758" y="1169551"/>
                            </a:cubicBezTo>
                            <a:cubicBezTo>
                              <a:pt x="3551925" y="1182241"/>
                              <a:pt x="3414946" y="1149780"/>
                              <a:pt x="3271552" y="1169551"/>
                            </a:cubicBezTo>
                            <a:cubicBezTo>
                              <a:pt x="3128158" y="1189322"/>
                              <a:pt x="2804107" y="1127900"/>
                              <a:pt x="2617241" y="1169551"/>
                            </a:cubicBezTo>
                            <a:cubicBezTo>
                              <a:pt x="2430375" y="1211202"/>
                              <a:pt x="2254271" y="1153720"/>
                              <a:pt x="1962931" y="1169551"/>
                            </a:cubicBezTo>
                            <a:cubicBezTo>
                              <a:pt x="1671591" y="1185382"/>
                              <a:pt x="1697019" y="1157760"/>
                              <a:pt x="1526724" y="1169551"/>
                            </a:cubicBezTo>
                            <a:cubicBezTo>
                              <a:pt x="1356429" y="1181342"/>
                              <a:pt x="1152235" y="1136542"/>
                              <a:pt x="1035991" y="1169551"/>
                            </a:cubicBezTo>
                            <a:cubicBezTo>
                              <a:pt x="919747" y="1202560"/>
                              <a:pt x="734158" y="1165149"/>
                              <a:pt x="654310" y="1169551"/>
                            </a:cubicBezTo>
                            <a:cubicBezTo>
                              <a:pt x="574462" y="1173953"/>
                              <a:pt x="135581" y="1161330"/>
                              <a:pt x="0" y="1169551"/>
                            </a:cubicBezTo>
                            <a:cubicBezTo>
                              <a:pt x="-18189" y="905107"/>
                              <a:pt x="21323" y="743114"/>
                              <a:pt x="0" y="573080"/>
                            </a:cubicBezTo>
                            <a:cubicBezTo>
                              <a:pt x="-21323" y="403046"/>
                              <a:pt x="10848" y="23106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974A8CD-FDF1-8F93-7FA5-B9F6545F533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</p:spPr>
        <p:txBody>
          <a:bodyPr/>
          <a:lstStyle/>
          <a:p>
            <a:fld id="{4C65761F-2753-4C0D-AC6E-E4BF7FD6B1B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CA0CC5-B32E-F70E-A40F-804805F0FFF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11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844538A3-9322-96DF-C02A-7D7B59B5124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</p:spPr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4215927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EAD-E891-87F5-D4B7-A68074C9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de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A893A-2359-CC02-F70D-7FA681E4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515" y="1040814"/>
            <a:ext cx="8100900" cy="3483600"/>
          </a:xfrm>
        </p:spPr>
        <p:txBody>
          <a:bodyPr/>
          <a:lstStyle/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Motivation 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The frozen-spin method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/>
              <a:t>Experiment design</a:t>
            </a:r>
            <a:endParaRPr lang="en-US" dirty="0"/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en-US" dirty="0"/>
              <a:t>Muon injection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Muon entrance detector 	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b="1" dirty="0"/>
              <a:t> Pulsed magnetic coil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Cylindrical detectors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de-CH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1D0A7D-4056-6E1C-A74F-7808E27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6" y="-414528"/>
            <a:ext cx="6637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EA2FB-C894-E5EC-1E86-EBE31719B8D1}"/>
              </a:ext>
            </a:extLst>
          </p:cNvPr>
          <p:cNvSpPr/>
          <p:nvPr/>
        </p:nvSpPr>
        <p:spPr>
          <a:xfrm>
            <a:off x="6050280" y="1030947"/>
            <a:ext cx="1811998" cy="736893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1200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Content Placeholder 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59" b="2822"/>
          <a:stretch/>
        </p:blipFill>
        <p:spPr>
          <a:xfrm>
            <a:off x="862204" y="865818"/>
            <a:ext cx="2380200" cy="265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7B93B-91DD-783C-24B7-84C8E5817E86}"/>
              </a:ext>
            </a:extLst>
          </p:cNvPr>
          <p:cNvSpPr txBox="1"/>
          <p:nvPr/>
        </p:nvSpPr>
        <p:spPr>
          <a:xfrm>
            <a:off x="1629556" y="1594868"/>
            <a:ext cx="1009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Veto</a:t>
            </a:r>
            <a:endParaRPr lang="de-CH" sz="105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AC66E3-9AF3-0E1D-B822-E2E6690392B3}"/>
              </a:ext>
            </a:extLst>
          </p:cNvPr>
          <p:cNvSpPr txBox="1"/>
          <p:nvPr/>
        </p:nvSpPr>
        <p:spPr>
          <a:xfrm>
            <a:off x="315535" y="872962"/>
            <a:ext cx="1009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Entrance</a:t>
            </a:r>
            <a:endParaRPr lang="de-CH" sz="1050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AE0033-F75D-77DB-2244-D1502522374E}"/>
              </a:ext>
            </a:extLst>
          </p:cNvPr>
          <p:cNvGrpSpPr/>
          <p:nvPr/>
        </p:nvGrpSpPr>
        <p:grpSpPr>
          <a:xfrm>
            <a:off x="6247741" y="4066081"/>
            <a:ext cx="2558580" cy="634987"/>
            <a:chOff x="4645007" y="5206285"/>
            <a:chExt cx="3411440" cy="846649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819826F-B972-1C62-0063-858A8C583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38803" y="5257085"/>
              <a:ext cx="1651000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7D8DCC3D-930A-564E-6F53-9C4B3115BB44}"/>
                </a:ext>
              </a:extLst>
            </p:cNvPr>
            <p:cNvSpPr/>
            <p:nvPr/>
          </p:nvSpPr>
          <p:spPr>
            <a:xfrm>
              <a:off x="4645007" y="5206285"/>
              <a:ext cx="3339156" cy="846649"/>
            </a:xfrm>
            <a:prstGeom prst="roundRect">
              <a:avLst>
                <a:gd name="adj" fmla="val 1045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 dirty="0">
                <a:latin typeface="Humanst521 BT" panose="020B0602020204020204" pitchFamily="34" charset="0"/>
              </a:endParaRPr>
            </a:p>
          </p:txBody>
        </p:sp>
        <p:sp>
          <p:nvSpPr>
            <p:cNvPr id="89" name="Content Placeholder 1">
              <a:extLst>
                <a:ext uri="{FF2B5EF4-FFF2-40B4-BE49-F238E27FC236}">
                  <a16:creationId xmlns:a16="http://schemas.microsoft.com/office/drawing/2014/main" id="{40FA01CF-1124-E821-F940-A6161D2A72E9}"/>
                </a:ext>
              </a:extLst>
            </p:cNvPr>
            <p:cNvSpPr txBox="1">
              <a:spLocks/>
            </p:cNvSpPr>
            <p:nvPr/>
          </p:nvSpPr>
          <p:spPr>
            <a:xfrm>
              <a:off x="5762057" y="5248697"/>
              <a:ext cx="2294390" cy="804236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800" dirty="0">
                  <a:latin typeface="Humanst521 BT" panose="020B0602020204020204" pitchFamily="34" charset="0"/>
                </a:rPr>
                <a:t>Magnetic kicker </a:t>
              </a:r>
              <a:br>
                <a:rPr lang="en-US" sz="1800" dirty="0">
                  <a:latin typeface="Humanst521 BT" panose="020B0602020204020204" pitchFamily="34" charset="0"/>
                </a:rPr>
              </a:br>
              <a:r>
                <a:rPr lang="en-US" sz="1800" dirty="0">
                  <a:latin typeface="Humanst521 BT" panose="020B0602020204020204" pitchFamily="34" charset="0"/>
                </a:rPr>
                <a:t>system</a:t>
              </a:r>
            </a:p>
            <a:p>
              <a:pPr marL="0" indent="0">
                <a:buNone/>
              </a:pPr>
              <a:endParaRPr lang="en-US" sz="1800" dirty="0">
                <a:latin typeface="Humanst521 BT" panose="020B0602020204020204" pitchFamily="34" charset="0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ED60DC73-72B3-DD61-B5D3-31D1DDF02CEA}"/>
                </a:ext>
              </a:extLst>
            </p:cNvPr>
            <p:cNvGrpSpPr/>
            <p:nvPr/>
          </p:nvGrpSpPr>
          <p:grpSpPr>
            <a:xfrm>
              <a:off x="4868315" y="5343801"/>
              <a:ext cx="828314" cy="571616"/>
              <a:chOff x="2536610" y="5714832"/>
              <a:chExt cx="1474595" cy="110591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920CB1C-A7DB-9752-44B5-3A22CDD3BD24}"/>
                  </a:ext>
                </a:extLst>
              </p:cNvPr>
              <p:cNvSpPr/>
              <p:nvPr/>
            </p:nvSpPr>
            <p:spPr>
              <a:xfrm>
                <a:off x="2665291" y="6727713"/>
                <a:ext cx="1244314" cy="7495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347601A-A621-2233-EA87-804F24D67D3C}"/>
                  </a:ext>
                </a:extLst>
              </p:cNvPr>
              <p:cNvSpPr/>
              <p:nvPr/>
            </p:nvSpPr>
            <p:spPr>
              <a:xfrm>
                <a:off x="2554938" y="6037736"/>
                <a:ext cx="1354667" cy="18353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  <p:sp>
            <p:nvSpPr>
              <p:cNvPr id="94" name="Cylinder 93">
                <a:extLst>
                  <a:ext uri="{FF2B5EF4-FFF2-40B4-BE49-F238E27FC236}">
                    <a16:creationId xmlns:a16="http://schemas.microsoft.com/office/drawing/2014/main" id="{1E92032D-0F5A-D2EC-6823-9270C7585C8D}"/>
                  </a:ext>
                </a:extLst>
              </p:cNvPr>
              <p:cNvSpPr/>
              <p:nvPr/>
            </p:nvSpPr>
            <p:spPr>
              <a:xfrm rot="16200000">
                <a:off x="2158918" y="6092525"/>
                <a:ext cx="1105909" cy="350526"/>
              </a:xfrm>
              <a:prstGeom prst="can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  <p:sp>
            <p:nvSpPr>
              <p:cNvPr id="95" name="Cylinder 94">
                <a:extLst>
                  <a:ext uri="{FF2B5EF4-FFF2-40B4-BE49-F238E27FC236}">
                    <a16:creationId xmlns:a16="http://schemas.microsoft.com/office/drawing/2014/main" id="{FC934328-D19E-C9A8-8999-6FEA935CDED5}"/>
                  </a:ext>
                </a:extLst>
              </p:cNvPr>
              <p:cNvSpPr/>
              <p:nvPr/>
            </p:nvSpPr>
            <p:spPr>
              <a:xfrm rot="16200000">
                <a:off x="3282987" y="6092524"/>
                <a:ext cx="1105909" cy="350526"/>
              </a:xfrm>
              <a:prstGeom prst="can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5014FD6-D543-56B9-C38B-9E5ADC7FB8AC}"/>
                  </a:ext>
                </a:extLst>
              </p:cNvPr>
              <p:cNvSpPr/>
              <p:nvPr/>
            </p:nvSpPr>
            <p:spPr>
              <a:xfrm>
                <a:off x="2711873" y="6313041"/>
                <a:ext cx="1244314" cy="183537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8D06930-4F16-AA1C-4D55-3899C84ECE8D}"/>
                  </a:ext>
                </a:extLst>
              </p:cNvPr>
              <p:cNvSpPr/>
              <p:nvPr/>
            </p:nvSpPr>
            <p:spPr>
              <a:xfrm>
                <a:off x="2619103" y="5770727"/>
                <a:ext cx="1354667" cy="5968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sz="1050"/>
              </a:p>
            </p:txBody>
          </p:sp>
        </p:grpSp>
      </p:grp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0644B4C-AC01-BD70-6378-F6CC7F7CF37E}"/>
              </a:ext>
            </a:extLst>
          </p:cNvPr>
          <p:cNvCxnSpPr>
            <a:cxnSpLocks/>
          </p:cNvCxnSpPr>
          <p:nvPr/>
        </p:nvCxnSpPr>
        <p:spPr>
          <a:xfrm>
            <a:off x="2639206" y="4365543"/>
            <a:ext cx="3583700" cy="242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21EEBED-6702-3B56-D5AA-3AB58EE54FD5}"/>
              </a:ext>
            </a:extLst>
          </p:cNvPr>
          <p:cNvGrpSpPr/>
          <p:nvPr/>
        </p:nvGrpSpPr>
        <p:grpSpPr>
          <a:xfrm>
            <a:off x="720726" y="3210588"/>
            <a:ext cx="2332051" cy="1511176"/>
            <a:chOff x="1519767" y="4280783"/>
            <a:chExt cx="3109401" cy="201490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4198287-6F44-0C28-BA53-75867323A31F}"/>
                </a:ext>
              </a:extLst>
            </p:cNvPr>
            <p:cNvCxnSpPr>
              <a:cxnSpLocks/>
            </p:cNvCxnSpPr>
            <p:nvPr/>
          </p:nvCxnSpPr>
          <p:spPr>
            <a:xfrm>
              <a:off x="2849034" y="5127450"/>
              <a:ext cx="0" cy="461222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2A95094-8CB4-DD01-5684-B4530006C05F}"/>
                </a:ext>
              </a:extLst>
            </p:cNvPr>
            <p:cNvGrpSpPr/>
            <p:nvPr/>
          </p:nvGrpSpPr>
          <p:grpSpPr>
            <a:xfrm>
              <a:off x="1519767" y="4280783"/>
              <a:ext cx="3109401" cy="2014901"/>
              <a:chOff x="1519767" y="4280783"/>
              <a:chExt cx="3109401" cy="2014901"/>
            </a:xfrm>
          </p:grpSpPr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9078DB9E-6A94-1DC7-9FA0-CEE36B0A17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r="79812" b="68069"/>
              <a:stretch/>
            </p:blipFill>
            <p:spPr>
              <a:xfrm>
                <a:off x="2979891" y="5368054"/>
                <a:ext cx="1249892" cy="927630"/>
              </a:xfrm>
              <a:prstGeom prst="rect">
                <a:avLst/>
              </a:prstGeom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D2C8FCAE-8947-0B2A-060D-0A3A5F8F5E31}"/>
                  </a:ext>
                </a:extLst>
              </p:cNvPr>
              <p:cNvSpPr txBox="1"/>
              <p:nvPr/>
            </p:nvSpPr>
            <p:spPr>
              <a:xfrm>
                <a:off x="3282968" y="5647203"/>
                <a:ext cx="1346200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AND</a:t>
                </a:r>
                <a:endParaRPr lang="de-CH" sz="1050" dirty="0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E7ED3F2-EF27-FF7C-3377-5820DB8D7F10}"/>
                  </a:ext>
                </a:extLst>
              </p:cNvPr>
              <p:cNvGrpSpPr/>
              <p:nvPr/>
            </p:nvGrpSpPr>
            <p:grpSpPr>
              <a:xfrm>
                <a:off x="1519767" y="4280783"/>
                <a:ext cx="2854447" cy="1744134"/>
                <a:chOff x="1519767" y="4280783"/>
                <a:chExt cx="2854447" cy="1744134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BF963B2-CFAF-1078-A4F5-896BA41922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19767" y="4280783"/>
                  <a:ext cx="0" cy="1744134"/>
                </a:xfrm>
                <a:prstGeom prst="line">
                  <a:avLst/>
                </a:prstGeom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990333D-F914-E093-58F2-727613FBC6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49034" y="4340050"/>
                  <a:ext cx="0" cy="440267"/>
                </a:xfrm>
                <a:prstGeom prst="line">
                  <a:avLst/>
                </a:prstGeom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9389E1C5-43AC-F133-F6BC-9180EF7D0AD8}"/>
                    </a:ext>
                  </a:extLst>
                </p:cNvPr>
                <p:cNvSpPr txBox="1"/>
                <p:nvPr/>
              </p:nvSpPr>
              <p:spPr>
                <a:xfrm>
                  <a:off x="2533834" y="4611414"/>
                  <a:ext cx="892113" cy="6771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e-CH" sz="2700" dirty="0"/>
                    <a:t>⊗</a:t>
                  </a:r>
                </a:p>
              </p:txBody>
            </p: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5F1B205-ADB3-263E-5698-A178696BD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849034" y="5588672"/>
                  <a:ext cx="321733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166125A5-7393-0BEA-7037-5BC7A17894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19767" y="6024917"/>
                  <a:ext cx="1650999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DCD7F0FC-4C89-40DD-EAEA-106F706CDF3C}"/>
                    </a:ext>
                  </a:extLst>
                </p:cNvPr>
                <p:cNvSpPr txBox="1"/>
                <p:nvPr/>
              </p:nvSpPr>
              <p:spPr>
                <a:xfrm>
                  <a:off x="3028014" y="4767487"/>
                  <a:ext cx="1346200" cy="3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/>
                    <a:t>NOT</a:t>
                  </a:r>
                  <a:endParaRPr lang="de-CH" sz="1050" dirty="0"/>
                </a:p>
              </p:txBody>
            </p:sp>
          </p:grpSp>
        </p:grp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DA0A345-98C9-1F99-80A7-DE83E6D1580D}"/>
              </a:ext>
            </a:extLst>
          </p:cNvPr>
          <p:cNvCxnSpPr>
            <a:cxnSpLocks/>
          </p:cNvCxnSpPr>
          <p:nvPr/>
        </p:nvCxnSpPr>
        <p:spPr>
          <a:xfrm>
            <a:off x="8752108" y="4398871"/>
            <a:ext cx="714508" cy="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>
            <a:extLst>
              <a:ext uri="{FF2B5EF4-FFF2-40B4-BE49-F238E27FC236}">
                <a16:creationId xmlns:a16="http://schemas.microsoft.com/office/drawing/2014/main" id="{B55FDD21-4FF7-1E5D-D6AF-E92F5D10E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96" y="205087"/>
            <a:ext cx="912277" cy="709805"/>
          </a:xfrm>
          <a:prstGeom prst="rect">
            <a:avLst/>
          </a:prstGeom>
        </p:spPr>
      </p:pic>
      <p:sp>
        <p:nvSpPr>
          <p:cNvPr id="128" name="Google Shape;563;p54">
            <a:extLst>
              <a:ext uri="{FF2B5EF4-FFF2-40B4-BE49-F238E27FC236}">
                <a16:creationId xmlns:a16="http://schemas.microsoft.com/office/drawing/2014/main" id="{54589304-5115-AA68-8BF4-D4F757CA51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362" y="221313"/>
            <a:ext cx="6723600" cy="607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dirty="0">
                <a:latin typeface="Humanst521 BT" panose="020B0602020204020204" pitchFamily="34" charset="0"/>
              </a:rPr>
              <a:t>Muon Entrance Trigger</a:t>
            </a:r>
            <a:endParaRPr dirty="0">
              <a:latin typeface="Humanst521 BT" panose="020B0602020204020204" pitchFamily="34" charset="0"/>
            </a:endParaRPr>
          </a:p>
          <a:p>
            <a:endParaRPr dirty="0"/>
          </a:p>
        </p:txBody>
      </p:sp>
      <p:pic>
        <p:nvPicPr>
          <p:cNvPr id="129" name="Content Placeholder 6">
            <a:extLst>
              <a:ext uri="{FF2B5EF4-FFF2-40B4-BE49-F238E27FC236}">
                <a16:creationId xmlns:a16="http://schemas.microsoft.com/office/drawing/2014/main" id="{86F2CC0C-6C6E-C320-93CD-DD70D963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967" b="2822"/>
          <a:stretch/>
        </p:blipFill>
        <p:spPr>
          <a:xfrm>
            <a:off x="2421" y="862485"/>
            <a:ext cx="912277" cy="2655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CE15F2-3C86-BD10-0BCE-B9DA511AD48B}"/>
              </a:ext>
            </a:extLst>
          </p:cNvPr>
          <p:cNvSpPr txBox="1"/>
          <p:nvPr/>
        </p:nvSpPr>
        <p:spPr>
          <a:xfrm>
            <a:off x="3653865" y="1062601"/>
            <a:ext cx="5187751" cy="1600438"/>
          </a:xfrm>
          <a:custGeom>
            <a:avLst/>
            <a:gdLst>
              <a:gd name="connsiteX0" fmla="*/ 0 w 5187751"/>
              <a:gd name="connsiteY0" fmla="*/ 0 h 1600438"/>
              <a:gd name="connsiteX1" fmla="*/ 524539 w 5187751"/>
              <a:gd name="connsiteY1" fmla="*/ 0 h 1600438"/>
              <a:gd name="connsiteX2" fmla="*/ 997201 w 5187751"/>
              <a:gd name="connsiteY2" fmla="*/ 0 h 1600438"/>
              <a:gd name="connsiteX3" fmla="*/ 1521740 w 5187751"/>
              <a:gd name="connsiteY3" fmla="*/ 0 h 1600438"/>
              <a:gd name="connsiteX4" fmla="*/ 2098157 w 5187751"/>
              <a:gd name="connsiteY4" fmla="*/ 0 h 1600438"/>
              <a:gd name="connsiteX5" fmla="*/ 2674574 w 5187751"/>
              <a:gd name="connsiteY5" fmla="*/ 0 h 1600438"/>
              <a:gd name="connsiteX6" fmla="*/ 3250991 w 5187751"/>
              <a:gd name="connsiteY6" fmla="*/ 0 h 1600438"/>
              <a:gd name="connsiteX7" fmla="*/ 3931162 w 5187751"/>
              <a:gd name="connsiteY7" fmla="*/ 0 h 1600438"/>
              <a:gd name="connsiteX8" fmla="*/ 4559457 w 5187751"/>
              <a:gd name="connsiteY8" fmla="*/ 0 h 1600438"/>
              <a:gd name="connsiteX9" fmla="*/ 5187751 w 5187751"/>
              <a:gd name="connsiteY9" fmla="*/ 0 h 1600438"/>
              <a:gd name="connsiteX10" fmla="*/ 5187751 w 5187751"/>
              <a:gd name="connsiteY10" fmla="*/ 549484 h 1600438"/>
              <a:gd name="connsiteX11" fmla="*/ 5187751 w 5187751"/>
              <a:gd name="connsiteY11" fmla="*/ 1098967 h 1600438"/>
              <a:gd name="connsiteX12" fmla="*/ 5187751 w 5187751"/>
              <a:gd name="connsiteY12" fmla="*/ 1600438 h 1600438"/>
              <a:gd name="connsiteX13" fmla="*/ 4507579 w 5187751"/>
              <a:gd name="connsiteY13" fmla="*/ 1600438 h 1600438"/>
              <a:gd name="connsiteX14" fmla="*/ 4086795 w 5187751"/>
              <a:gd name="connsiteY14" fmla="*/ 1600438 h 1600438"/>
              <a:gd name="connsiteX15" fmla="*/ 3510378 w 5187751"/>
              <a:gd name="connsiteY15" fmla="*/ 1600438 h 1600438"/>
              <a:gd name="connsiteX16" fmla="*/ 2933961 w 5187751"/>
              <a:gd name="connsiteY16" fmla="*/ 1600438 h 1600438"/>
              <a:gd name="connsiteX17" fmla="*/ 2409422 w 5187751"/>
              <a:gd name="connsiteY17" fmla="*/ 1600438 h 1600438"/>
              <a:gd name="connsiteX18" fmla="*/ 1988638 w 5187751"/>
              <a:gd name="connsiteY18" fmla="*/ 1600438 h 1600438"/>
              <a:gd name="connsiteX19" fmla="*/ 1464099 w 5187751"/>
              <a:gd name="connsiteY19" fmla="*/ 1600438 h 1600438"/>
              <a:gd name="connsiteX20" fmla="*/ 887682 w 5187751"/>
              <a:gd name="connsiteY20" fmla="*/ 1600438 h 1600438"/>
              <a:gd name="connsiteX21" fmla="*/ 0 w 5187751"/>
              <a:gd name="connsiteY21" fmla="*/ 1600438 h 1600438"/>
              <a:gd name="connsiteX22" fmla="*/ 0 w 5187751"/>
              <a:gd name="connsiteY22" fmla="*/ 1098967 h 1600438"/>
              <a:gd name="connsiteX23" fmla="*/ 0 w 5187751"/>
              <a:gd name="connsiteY23" fmla="*/ 581492 h 1600438"/>
              <a:gd name="connsiteX24" fmla="*/ 0 w 5187751"/>
              <a:gd name="connsiteY24" fmla="*/ 0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87751" h="1600438" fill="none" extrusionOk="0">
                <a:moveTo>
                  <a:pt x="0" y="0"/>
                </a:moveTo>
                <a:cubicBezTo>
                  <a:pt x="160920" y="-7175"/>
                  <a:pt x="376126" y="8114"/>
                  <a:pt x="524539" y="0"/>
                </a:cubicBezTo>
                <a:cubicBezTo>
                  <a:pt x="672952" y="-8114"/>
                  <a:pt x="894580" y="14510"/>
                  <a:pt x="997201" y="0"/>
                </a:cubicBezTo>
                <a:cubicBezTo>
                  <a:pt x="1099822" y="-14510"/>
                  <a:pt x="1268389" y="21706"/>
                  <a:pt x="1521740" y="0"/>
                </a:cubicBezTo>
                <a:cubicBezTo>
                  <a:pt x="1775091" y="-21706"/>
                  <a:pt x="1970752" y="44590"/>
                  <a:pt x="2098157" y="0"/>
                </a:cubicBezTo>
                <a:cubicBezTo>
                  <a:pt x="2225562" y="-44590"/>
                  <a:pt x="2478108" y="51447"/>
                  <a:pt x="2674574" y="0"/>
                </a:cubicBezTo>
                <a:cubicBezTo>
                  <a:pt x="2871040" y="-51447"/>
                  <a:pt x="3019547" y="65295"/>
                  <a:pt x="3250991" y="0"/>
                </a:cubicBezTo>
                <a:cubicBezTo>
                  <a:pt x="3482435" y="-65295"/>
                  <a:pt x="3722940" y="72472"/>
                  <a:pt x="3931162" y="0"/>
                </a:cubicBezTo>
                <a:cubicBezTo>
                  <a:pt x="4139384" y="-72472"/>
                  <a:pt x="4362305" y="32067"/>
                  <a:pt x="4559457" y="0"/>
                </a:cubicBezTo>
                <a:cubicBezTo>
                  <a:pt x="4756610" y="-32067"/>
                  <a:pt x="4961696" y="21443"/>
                  <a:pt x="5187751" y="0"/>
                </a:cubicBezTo>
                <a:cubicBezTo>
                  <a:pt x="5226189" y="162124"/>
                  <a:pt x="5150613" y="365566"/>
                  <a:pt x="5187751" y="549484"/>
                </a:cubicBezTo>
                <a:cubicBezTo>
                  <a:pt x="5224889" y="733402"/>
                  <a:pt x="5147778" y="855704"/>
                  <a:pt x="5187751" y="1098967"/>
                </a:cubicBezTo>
                <a:cubicBezTo>
                  <a:pt x="5227724" y="1342230"/>
                  <a:pt x="5167480" y="1429269"/>
                  <a:pt x="5187751" y="1600438"/>
                </a:cubicBezTo>
                <a:cubicBezTo>
                  <a:pt x="4968638" y="1657231"/>
                  <a:pt x="4800101" y="1520652"/>
                  <a:pt x="4507579" y="1600438"/>
                </a:cubicBezTo>
                <a:cubicBezTo>
                  <a:pt x="4215057" y="1680224"/>
                  <a:pt x="4216183" y="1551348"/>
                  <a:pt x="4086795" y="1600438"/>
                </a:cubicBezTo>
                <a:cubicBezTo>
                  <a:pt x="3957407" y="1649528"/>
                  <a:pt x="3752583" y="1543155"/>
                  <a:pt x="3510378" y="1600438"/>
                </a:cubicBezTo>
                <a:cubicBezTo>
                  <a:pt x="3268173" y="1657721"/>
                  <a:pt x="3052884" y="1558774"/>
                  <a:pt x="2933961" y="1600438"/>
                </a:cubicBezTo>
                <a:cubicBezTo>
                  <a:pt x="2815038" y="1642102"/>
                  <a:pt x="2527203" y="1547262"/>
                  <a:pt x="2409422" y="1600438"/>
                </a:cubicBezTo>
                <a:cubicBezTo>
                  <a:pt x="2291641" y="1653614"/>
                  <a:pt x="2133630" y="1592411"/>
                  <a:pt x="1988638" y="1600438"/>
                </a:cubicBezTo>
                <a:cubicBezTo>
                  <a:pt x="1843646" y="1608465"/>
                  <a:pt x="1584677" y="1561554"/>
                  <a:pt x="1464099" y="1600438"/>
                </a:cubicBezTo>
                <a:cubicBezTo>
                  <a:pt x="1343521" y="1639322"/>
                  <a:pt x="1057947" y="1590890"/>
                  <a:pt x="887682" y="1600438"/>
                </a:cubicBezTo>
                <a:cubicBezTo>
                  <a:pt x="717417" y="1609986"/>
                  <a:pt x="323270" y="1518136"/>
                  <a:pt x="0" y="1600438"/>
                </a:cubicBezTo>
                <a:cubicBezTo>
                  <a:pt x="-19354" y="1383106"/>
                  <a:pt x="49747" y="1210684"/>
                  <a:pt x="0" y="1098967"/>
                </a:cubicBezTo>
                <a:cubicBezTo>
                  <a:pt x="-49747" y="987250"/>
                  <a:pt x="27053" y="699903"/>
                  <a:pt x="0" y="581492"/>
                </a:cubicBezTo>
                <a:cubicBezTo>
                  <a:pt x="-27053" y="463081"/>
                  <a:pt x="22165" y="262339"/>
                  <a:pt x="0" y="0"/>
                </a:cubicBezTo>
                <a:close/>
              </a:path>
              <a:path w="5187751" h="1600438" stroke="0" extrusionOk="0">
                <a:moveTo>
                  <a:pt x="0" y="0"/>
                </a:moveTo>
                <a:cubicBezTo>
                  <a:pt x="240959" y="-54487"/>
                  <a:pt x="505217" y="23781"/>
                  <a:pt x="680172" y="0"/>
                </a:cubicBezTo>
                <a:cubicBezTo>
                  <a:pt x="855127" y="-23781"/>
                  <a:pt x="1124146" y="44080"/>
                  <a:pt x="1308466" y="0"/>
                </a:cubicBezTo>
                <a:cubicBezTo>
                  <a:pt x="1492786" y="-44080"/>
                  <a:pt x="1595981" y="50330"/>
                  <a:pt x="1729250" y="0"/>
                </a:cubicBezTo>
                <a:cubicBezTo>
                  <a:pt x="1862519" y="-50330"/>
                  <a:pt x="2030003" y="40496"/>
                  <a:pt x="2305667" y="0"/>
                </a:cubicBezTo>
                <a:cubicBezTo>
                  <a:pt x="2581331" y="-40496"/>
                  <a:pt x="2742976" y="25816"/>
                  <a:pt x="2985839" y="0"/>
                </a:cubicBezTo>
                <a:cubicBezTo>
                  <a:pt x="3228702" y="-25816"/>
                  <a:pt x="3327510" y="63912"/>
                  <a:pt x="3614133" y="0"/>
                </a:cubicBezTo>
                <a:cubicBezTo>
                  <a:pt x="3900756" y="-63912"/>
                  <a:pt x="3987711" y="45398"/>
                  <a:pt x="4242427" y="0"/>
                </a:cubicBezTo>
                <a:cubicBezTo>
                  <a:pt x="4497143" y="-45398"/>
                  <a:pt x="4455498" y="38521"/>
                  <a:pt x="4663212" y="0"/>
                </a:cubicBezTo>
                <a:cubicBezTo>
                  <a:pt x="4870927" y="-38521"/>
                  <a:pt x="5034688" y="8775"/>
                  <a:pt x="5187751" y="0"/>
                </a:cubicBezTo>
                <a:cubicBezTo>
                  <a:pt x="5188243" y="196852"/>
                  <a:pt x="5143730" y="373771"/>
                  <a:pt x="5187751" y="517475"/>
                </a:cubicBezTo>
                <a:cubicBezTo>
                  <a:pt x="5231772" y="661179"/>
                  <a:pt x="5150715" y="813627"/>
                  <a:pt x="5187751" y="1050954"/>
                </a:cubicBezTo>
                <a:cubicBezTo>
                  <a:pt x="5224787" y="1288281"/>
                  <a:pt x="5156664" y="1462685"/>
                  <a:pt x="5187751" y="1600438"/>
                </a:cubicBezTo>
                <a:cubicBezTo>
                  <a:pt x="4999670" y="1601056"/>
                  <a:pt x="4850737" y="1589204"/>
                  <a:pt x="4715089" y="1600438"/>
                </a:cubicBezTo>
                <a:cubicBezTo>
                  <a:pt x="4579441" y="1611672"/>
                  <a:pt x="4409615" y="1574841"/>
                  <a:pt x="4242427" y="1600438"/>
                </a:cubicBezTo>
                <a:cubicBezTo>
                  <a:pt x="4075239" y="1626035"/>
                  <a:pt x="4003581" y="1556438"/>
                  <a:pt x="3821643" y="1600438"/>
                </a:cubicBezTo>
                <a:cubicBezTo>
                  <a:pt x="3639705" y="1644438"/>
                  <a:pt x="3577554" y="1570553"/>
                  <a:pt x="3348981" y="1600438"/>
                </a:cubicBezTo>
                <a:cubicBezTo>
                  <a:pt x="3120408" y="1630323"/>
                  <a:pt x="2842422" y="1542214"/>
                  <a:pt x="2668810" y="1600438"/>
                </a:cubicBezTo>
                <a:cubicBezTo>
                  <a:pt x="2495198" y="1658662"/>
                  <a:pt x="2323588" y="1519772"/>
                  <a:pt x="1988638" y="1600438"/>
                </a:cubicBezTo>
                <a:cubicBezTo>
                  <a:pt x="1653688" y="1681104"/>
                  <a:pt x="1711038" y="1567218"/>
                  <a:pt x="1515976" y="1600438"/>
                </a:cubicBezTo>
                <a:cubicBezTo>
                  <a:pt x="1320914" y="1633658"/>
                  <a:pt x="1186302" y="1542597"/>
                  <a:pt x="991437" y="1600438"/>
                </a:cubicBezTo>
                <a:cubicBezTo>
                  <a:pt x="796572" y="1658279"/>
                  <a:pt x="776749" y="1574524"/>
                  <a:pt x="570653" y="1600438"/>
                </a:cubicBezTo>
                <a:cubicBezTo>
                  <a:pt x="364557" y="1626352"/>
                  <a:pt x="199958" y="1573672"/>
                  <a:pt x="0" y="1600438"/>
                </a:cubicBezTo>
                <a:cubicBezTo>
                  <a:pt x="-6739" y="1405781"/>
                  <a:pt x="21661" y="1247686"/>
                  <a:pt x="0" y="1050954"/>
                </a:cubicBezTo>
                <a:cubicBezTo>
                  <a:pt x="-21661" y="854222"/>
                  <a:pt x="54261" y="735077"/>
                  <a:pt x="0" y="517475"/>
                </a:cubicBezTo>
                <a:cubicBezTo>
                  <a:pt x="-54261" y="299873"/>
                  <a:pt x="15621" y="23780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Magnetic pulse is triggered </a:t>
            </a:r>
            <a:r>
              <a:rPr lang="en-US" b="1" dirty="0"/>
              <a:t>only</a:t>
            </a:r>
            <a:r>
              <a:rPr lang="en-US" dirty="0"/>
              <a:t> on muons with the correct trajectory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Only </a:t>
            </a:r>
            <a:r>
              <a:rPr lang="en-US" sz="1400" b="1" dirty="0"/>
              <a:t>0.4% </a:t>
            </a:r>
            <a:r>
              <a:rPr lang="en-US" sz="1400" dirty="0"/>
              <a:t>of muons are in the </a:t>
            </a:r>
            <a:r>
              <a:rPr lang="en-US" sz="1400" b="1" dirty="0"/>
              <a:t>acceptable</a:t>
            </a:r>
            <a:r>
              <a:rPr lang="en-US" sz="1400" dirty="0"/>
              <a:t> phase space (</a:t>
            </a:r>
            <a:r>
              <a:rPr lang="en-US" sz="1400" i="1" dirty="0"/>
              <a:t>Geant4 simulation</a:t>
            </a:r>
            <a:r>
              <a:rPr lang="en-US" sz="1400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Entrance Detector: Thin (≤100μm) scintillator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Veto Detector: Thick scintillating slab with holes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Entrance triggered was tested in 2024 beamtime</a:t>
            </a: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2D9DA9-A627-D02A-4113-3FBD123B7D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>
                <a:latin typeface="Humanst521 BT" panose="020B0602020204020204" pitchFamily="34" charset="0"/>
              </a:rPr>
              <a:t>Page </a:t>
            </a:r>
            <a:fld id="{EBC07571-3134-BB4B-B83F-1A9FE18D34F3}" type="slidenum">
              <a:rPr lang="de-DE" smtClean="0">
                <a:latin typeface="Humanst521 BT" panose="020B0602020204020204" pitchFamily="34" charset="0"/>
              </a:rPr>
              <a:pPr algn="r">
                <a:defRPr/>
              </a:pPr>
              <a:t>27</a:t>
            </a:fld>
            <a:endParaRPr lang="de-DE" dirty="0">
              <a:latin typeface="Humanst521 BT" panose="020B0602020204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E71F14-95A7-73E9-24DF-5AA050F05EC1}"/>
              </a:ext>
            </a:extLst>
          </p:cNvPr>
          <p:cNvSpPr txBox="1">
            <a:spLocks/>
          </p:cNvSpPr>
          <p:nvPr/>
        </p:nvSpPr>
        <p:spPr>
          <a:xfrm>
            <a:off x="7406878" y="4803430"/>
            <a:ext cx="1215600" cy="10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0EE90DF-B3E4-45DD-887D-76416061F801}" type="datetime1">
              <a:rPr lang="de-DE" sz="1100" smtClean="0"/>
              <a:pPr/>
              <a:t>19.09.2025</a:t>
            </a:fld>
            <a:endParaRPr lang="de-CH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B5D11F-4B0B-BFD2-8106-9E078AECE0EB}"/>
              </a:ext>
            </a:extLst>
          </p:cNvPr>
          <p:cNvSpPr txBox="1">
            <a:spLocks/>
          </p:cNvSpPr>
          <p:nvPr/>
        </p:nvSpPr>
        <p:spPr>
          <a:xfrm>
            <a:off x="521494" y="4803430"/>
            <a:ext cx="527400" cy="10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1000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45045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55" y="199510"/>
            <a:ext cx="2661685" cy="452421"/>
          </a:xfrm>
        </p:spPr>
        <p:txBody>
          <a:bodyPr/>
          <a:lstStyle/>
          <a:p>
            <a:r>
              <a:rPr lang="en-US" dirty="0"/>
              <a:t>Magnetic kicker coil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45BD20B-49A7-43E2-B2D2-934A159D87C6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CAEA1-AC8E-3A45-AE01-D23AFE477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pic>
        <p:nvPicPr>
          <p:cNvPr id="5" name="CoilPrototypeSept2024.pdf" descr="CoilPrototypeSept2024.pdf">
            <a:extLst>
              <a:ext uri="{FF2B5EF4-FFF2-40B4-BE49-F238E27FC236}">
                <a16:creationId xmlns:a16="http://schemas.microsoft.com/office/drawing/2014/main" id="{2701B50C-1AD1-3BD9-C2D6-A636FD791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946" y="157940"/>
            <a:ext cx="3434635" cy="2570020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9BF208-401E-67A8-86FC-DABBCC0B3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01" y="584550"/>
            <a:ext cx="5199313" cy="36093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A13DFBC-632B-8AF5-F601-6E4FD03BB78C}"/>
              </a:ext>
            </a:extLst>
          </p:cNvPr>
          <p:cNvSpPr txBox="1"/>
          <p:nvPr/>
        </p:nvSpPr>
        <p:spPr>
          <a:xfrm>
            <a:off x="5570946" y="3024389"/>
            <a:ext cx="3434635" cy="1169551"/>
          </a:xfrm>
          <a:custGeom>
            <a:avLst/>
            <a:gdLst>
              <a:gd name="connsiteX0" fmla="*/ 0 w 3434635"/>
              <a:gd name="connsiteY0" fmla="*/ 0 h 1169551"/>
              <a:gd name="connsiteX1" fmla="*/ 572439 w 3434635"/>
              <a:gd name="connsiteY1" fmla="*/ 0 h 1169551"/>
              <a:gd name="connsiteX2" fmla="*/ 1179225 w 3434635"/>
              <a:gd name="connsiteY2" fmla="*/ 0 h 1169551"/>
              <a:gd name="connsiteX3" fmla="*/ 1682971 w 3434635"/>
              <a:gd name="connsiteY3" fmla="*/ 0 h 1169551"/>
              <a:gd name="connsiteX4" fmla="*/ 2152371 w 3434635"/>
              <a:gd name="connsiteY4" fmla="*/ 0 h 1169551"/>
              <a:gd name="connsiteX5" fmla="*/ 2621771 w 3434635"/>
              <a:gd name="connsiteY5" fmla="*/ 0 h 1169551"/>
              <a:gd name="connsiteX6" fmla="*/ 3434635 w 3434635"/>
              <a:gd name="connsiteY6" fmla="*/ 0 h 1169551"/>
              <a:gd name="connsiteX7" fmla="*/ 3434635 w 3434635"/>
              <a:gd name="connsiteY7" fmla="*/ 573080 h 1169551"/>
              <a:gd name="connsiteX8" fmla="*/ 3434635 w 3434635"/>
              <a:gd name="connsiteY8" fmla="*/ 1169551 h 1169551"/>
              <a:gd name="connsiteX9" fmla="*/ 2930889 w 3434635"/>
              <a:gd name="connsiteY9" fmla="*/ 1169551 h 1169551"/>
              <a:gd name="connsiteX10" fmla="*/ 2461488 w 3434635"/>
              <a:gd name="connsiteY10" fmla="*/ 1169551 h 1169551"/>
              <a:gd name="connsiteX11" fmla="*/ 1923396 w 3434635"/>
              <a:gd name="connsiteY11" fmla="*/ 1169551 h 1169551"/>
              <a:gd name="connsiteX12" fmla="*/ 1385303 w 3434635"/>
              <a:gd name="connsiteY12" fmla="*/ 1169551 h 1169551"/>
              <a:gd name="connsiteX13" fmla="*/ 847210 w 3434635"/>
              <a:gd name="connsiteY13" fmla="*/ 1169551 h 1169551"/>
              <a:gd name="connsiteX14" fmla="*/ 0 w 3434635"/>
              <a:gd name="connsiteY14" fmla="*/ 1169551 h 1169551"/>
              <a:gd name="connsiteX15" fmla="*/ 0 w 3434635"/>
              <a:gd name="connsiteY15" fmla="*/ 596471 h 1169551"/>
              <a:gd name="connsiteX16" fmla="*/ 0 w 3434635"/>
              <a:gd name="connsiteY16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34635" h="1169551" fill="none" extrusionOk="0">
                <a:moveTo>
                  <a:pt x="0" y="0"/>
                </a:moveTo>
                <a:cubicBezTo>
                  <a:pt x="210897" y="-37036"/>
                  <a:pt x="443171" y="19440"/>
                  <a:pt x="572439" y="0"/>
                </a:cubicBezTo>
                <a:cubicBezTo>
                  <a:pt x="701707" y="-19440"/>
                  <a:pt x="1049162" y="69282"/>
                  <a:pt x="1179225" y="0"/>
                </a:cubicBezTo>
                <a:cubicBezTo>
                  <a:pt x="1309288" y="-69282"/>
                  <a:pt x="1523726" y="25441"/>
                  <a:pt x="1682971" y="0"/>
                </a:cubicBezTo>
                <a:cubicBezTo>
                  <a:pt x="1842216" y="-25441"/>
                  <a:pt x="1960883" y="43858"/>
                  <a:pt x="2152371" y="0"/>
                </a:cubicBezTo>
                <a:cubicBezTo>
                  <a:pt x="2343859" y="-43858"/>
                  <a:pt x="2525083" y="33418"/>
                  <a:pt x="2621771" y="0"/>
                </a:cubicBezTo>
                <a:cubicBezTo>
                  <a:pt x="2718459" y="-33418"/>
                  <a:pt x="3147030" y="84406"/>
                  <a:pt x="3434635" y="0"/>
                </a:cubicBezTo>
                <a:cubicBezTo>
                  <a:pt x="3473844" y="272755"/>
                  <a:pt x="3409471" y="411387"/>
                  <a:pt x="3434635" y="573080"/>
                </a:cubicBezTo>
                <a:cubicBezTo>
                  <a:pt x="3459799" y="734773"/>
                  <a:pt x="3375047" y="958076"/>
                  <a:pt x="3434635" y="1169551"/>
                </a:cubicBezTo>
                <a:cubicBezTo>
                  <a:pt x="3305520" y="1184538"/>
                  <a:pt x="3037561" y="1121277"/>
                  <a:pt x="2930889" y="1169551"/>
                </a:cubicBezTo>
                <a:cubicBezTo>
                  <a:pt x="2824217" y="1217825"/>
                  <a:pt x="2637092" y="1154189"/>
                  <a:pt x="2461488" y="1169551"/>
                </a:cubicBezTo>
                <a:cubicBezTo>
                  <a:pt x="2285884" y="1184913"/>
                  <a:pt x="2036153" y="1154615"/>
                  <a:pt x="1923396" y="1169551"/>
                </a:cubicBezTo>
                <a:cubicBezTo>
                  <a:pt x="1810639" y="1184487"/>
                  <a:pt x="1515351" y="1166158"/>
                  <a:pt x="1385303" y="1169551"/>
                </a:cubicBezTo>
                <a:cubicBezTo>
                  <a:pt x="1255255" y="1172944"/>
                  <a:pt x="991777" y="1166152"/>
                  <a:pt x="847210" y="1169551"/>
                </a:cubicBezTo>
                <a:cubicBezTo>
                  <a:pt x="702643" y="1172950"/>
                  <a:pt x="204325" y="1095423"/>
                  <a:pt x="0" y="1169551"/>
                </a:cubicBezTo>
                <a:cubicBezTo>
                  <a:pt x="-10098" y="1023359"/>
                  <a:pt x="7245" y="731394"/>
                  <a:pt x="0" y="596471"/>
                </a:cubicBezTo>
                <a:cubicBezTo>
                  <a:pt x="-7245" y="461548"/>
                  <a:pt x="24216" y="217448"/>
                  <a:pt x="0" y="0"/>
                </a:cubicBezTo>
                <a:close/>
              </a:path>
              <a:path w="3434635" h="1169551" stroke="0" extrusionOk="0">
                <a:moveTo>
                  <a:pt x="0" y="0"/>
                </a:moveTo>
                <a:cubicBezTo>
                  <a:pt x="292694" y="-61967"/>
                  <a:pt x="404799" y="24949"/>
                  <a:pt x="641132" y="0"/>
                </a:cubicBezTo>
                <a:cubicBezTo>
                  <a:pt x="877465" y="-24949"/>
                  <a:pt x="1079082" y="17743"/>
                  <a:pt x="1247917" y="0"/>
                </a:cubicBezTo>
                <a:cubicBezTo>
                  <a:pt x="1416752" y="-17743"/>
                  <a:pt x="1578214" y="965"/>
                  <a:pt x="1717317" y="0"/>
                </a:cubicBezTo>
                <a:cubicBezTo>
                  <a:pt x="1856420" y="-965"/>
                  <a:pt x="2108866" y="67259"/>
                  <a:pt x="2289757" y="0"/>
                </a:cubicBezTo>
                <a:cubicBezTo>
                  <a:pt x="2470648" y="-67259"/>
                  <a:pt x="2697593" y="50589"/>
                  <a:pt x="2930889" y="0"/>
                </a:cubicBezTo>
                <a:cubicBezTo>
                  <a:pt x="3164185" y="-50589"/>
                  <a:pt x="3332349" y="37503"/>
                  <a:pt x="3434635" y="0"/>
                </a:cubicBezTo>
                <a:cubicBezTo>
                  <a:pt x="3493224" y="150726"/>
                  <a:pt x="3415292" y="402347"/>
                  <a:pt x="3434635" y="596471"/>
                </a:cubicBezTo>
                <a:cubicBezTo>
                  <a:pt x="3453978" y="790595"/>
                  <a:pt x="3365978" y="920717"/>
                  <a:pt x="3434635" y="1169551"/>
                </a:cubicBezTo>
                <a:cubicBezTo>
                  <a:pt x="3294519" y="1175545"/>
                  <a:pt x="3062040" y="1126802"/>
                  <a:pt x="2965235" y="1169551"/>
                </a:cubicBezTo>
                <a:cubicBezTo>
                  <a:pt x="2868430" y="1212300"/>
                  <a:pt x="2515371" y="1097834"/>
                  <a:pt x="2324103" y="1169551"/>
                </a:cubicBezTo>
                <a:cubicBezTo>
                  <a:pt x="2132835" y="1241268"/>
                  <a:pt x="1986323" y="1103309"/>
                  <a:pt x="1717318" y="1169551"/>
                </a:cubicBezTo>
                <a:cubicBezTo>
                  <a:pt x="1448313" y="1235793"/>
                  <a:pt x="1323615" y="1158631"/>
                  <a:pt x="1213571" y="1169551"/>
                </a:cubicBezTo>
                <a:cubicBezTo>
                  <a:pt x="1103527" y="1180471"/>
                  <a:pt x="835472" y="1118153"/>
                  <a:pt x="675478" y="1169551"/>
                </a:cubicBezTo>
                <a:cubicBezTo>
                  <a:pt x="515484" y="1220949"/>
                  <a:pt x="154356" y="1096180"/>
                  <a:pt x="0" y="1169551"/>
                </a:cubicBezTo>
                <a:cubicBezTo>
                  <a:pt x="-63614" y="1007648"/>
                  <a:pt x="11908" y="804521"/>
                  <a:pt x="0" y="619862"/>
                </a:cubicBezTo>
                <a:cubicBezTo>
                  <a:pt x="-11908" y="435203"/>
                  <a:pt x="30109" y="180005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Magnetic pulse characteristics: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Peak amplitude ~1mT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Pulse fullwidth ~50ns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Triggered &lt;100ns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Tested in 2024 beamtime</a:t>
            </a:r>
            <a:endParaRPr lang="en-US" sz="14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233F2E-31F6-E0D2-AB14-DC9F4FE7205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06003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07079914-0A52-52D3-AB2C-7FD40B2558D4}"/>
              </a:ext>
            </a:extLst>
          </p:cNvPr>
          <p:cNvGrpSpPr/>
          <p:nvPr/>
        </p:nvGrpSpPr>
        <p:grpSpPr>
          <a:xfrm>
            <a:off x="3512523" y="2305393"/>
            <a:ext cx="5640366" cy="2886246"/>
            <a:chOff x="4501724" y="3222969"/>
            <a:chExt cx="7247662" cy="3644005"/>
          </a:xfrm>
        </p:grpSpPr>
        <p:pic>
          <p:nvPicPr>
            <p:cNvPr id="161" name="object 3">
              <a:extLst>
                <a:ext uri="{FF2B5EF4-FFF2-40B4-BE49-F238E27FC236}">
                  <a16:creationId xmlns:a16="http://schemas.microsoft.com/office/drawing/2014/main" id="{2E0C39D2-DFFC-27F1-A02F-39DF904A40AA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1724" y="3222969"/>
              <a:ext cx="3687693" cy="3644005"/>
            </a:xfrm>
            <a:prstGeom prst="rect">
              <a:avLst/>
            </a:prstGeom>
          </p:spPr>
        </p:pic>
        <p:pic>
          <p:nvPicPr>
            <p:cNvPr id="162" name="object 4">
              <a:extLst>
                <a:ext uri="{FF2B5EF4-FFF2-40B4-BE49-F238E27FC236}">
                  <a16:creationId xmlns:a16="http://schemas.microsoft.com/office/drawing/2014/main" id="{34D52BF4-CB5F-28DA-8922-A0E8F1F94E0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9418" y="3227022"/>
              <a:ext cx="3559968" cy="3626115"/>
            </a:xfrm>
            <a:prstGeom prst="rect">
              <a:avLst/>
            </a:prstGeom>
          </p:spPr>
        </p:pic>
      </p:grpSp>
      <p:sp>
        <p:nvSpPr>
          <p:cNvPr id="167" name="Google Shape;563;p54">
            <a:extLst>
              <a:ext uri="{FF2B5EF4-FFF2-40B4-BE49-F238E27FC236}">
                <a16:creationId xmlns:a16="http://schemas.microsoft.com/office/drawing/2014/main" id="{FC84D302-75BC-5F33-00FF-B204A23100E4}"/>
              </a:ext>
            </a:extLst>
          </p:cNvPr>
          <p:cNvSpPr txBox="1">
            <a:spLocks/>
          </p:cNvSpPr>
          <p:nvPr/>
        </p:nvSpPr>
        <p:spPr>
          <a:xfrm>
            <a:off x="421481" y="221313"/>
            <a:ext cx="6783481" cy="4568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z="3300" dirty="0">
                <a:latin typeface="Humanst521 BT" panose="020B0602020204020204" pitchFamily="34" charset="0"/>
              </a:rPr>
              <a:t>The Positron Tracker</a:t>
            </a:r>
          </a:p>
          <a:p>
            <a:endParaRPr lang="en-US" sz="3300" dirty="0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1F95A4D-F3D5-E74D-A5B9-C5BE36D7C4C0}"/>
              </a:ext>
            </a:extLst>
          </p:cNvPr>
          <p:cNvGrpSpPr/>
          <p:nvPr/>
        </p:nvGrpSpPr>
        <p:grpSpPr>
          <a:xfrm>
            <a:off x="-1370027" y="1317235"/>
            <a:ext cx="12057722" cy="192022"/>
            <a:chOff x="-1826703" y="5775863"/>
            <a:chExt cx="16076963" cy="256029"/>
          </a:xfrm>
        </p:grpSpPr>
        <p:sp>
          <p:nvSpPr>
            <p:cNvPr id="170" name="Cylinder 169">
              <a:extLst>
                <a:ext uri="{FF2B5EF4-FFF2-40B4-BE49-F238E27FC236}">
                  <a16:creationId xmlns:a16="http://schemas.microsoft.com/office/drawing/2014/main" id="{BF7DD903-DA91-9915-D99B-1E7398134523}"/>
                </a:ext>
              </a:extLst>
            </p:cNvPr>
            <p:cNvSpPr/>
            <p:nvPr/>
          </p:nvSpPr>
          <p:spPr>
            <a:xfrm rot="3208583">
              <a:off x="2100067" y="482618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1" name="Cylinder 170">
              <a:extLst>
                <a:ext uri="{FF2B5EF4-FFF2-40B4-BE49-F238E27FC236}">
                  <a16:creationId xmlns:a16="http://schemas.microsoft.com/office/drawing/2014/main" id="{08B73F2A-9E55-9E67-0CFD-977CCD623413}"/>
                </a:ext>
              </a:extLst>
            </p:cNvPr>
            <p:cNvSpPr/>
            <p:nvPr/>
          </p:nvSpPr>
          <p:spPr>
            <a:xfrm rot="3208583">
              <a:off x="2385818" y="4826185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2" name="Cylinder 171">
              <a:extLst>
                <a:ext uri="{FF2B5EF4-FFF2-40B4-BE49-F238E27FC236}">
                  <a16:creationId xmlns:a16="http://schemas.microsoft.com/office/drawing/2014/main" id="{581F5738-4D42-938F-5A8C-82DB5CD43D77}"/>
                </a:ext>
              </a:extLst>
            </p:cNvPr>
            <p:cNvSpPr/>
            <p:nvPr/>
          </p:nvSpPr>
          <p:spPr>
            <a:xfrm rot="3208583">
              <a:off x="2671569" y="482618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3" name="Cylinder 172">
              <a:extLst>
                <a:ext uri="{FF2B5EF4-FFF2-40B4-BE49-F238E27FC236}">
                  <a16:creationId xmlns:a16="http://schemas.microsoft.com/office/drawing/2014/main" id="{A9514972-A56D-3F15-5BFD-C1BBFA7424FF}"/>
                </a:ext>
              </a:extLst>
            </p:cNvPr>
            <p:cNvSpPr/>
            <p:nvPr/>
          </p:nvSpPr>
          <p:spPr>
            <a:xfrm rot="3208583">
              <a:off x="2957320" y="482618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4" name="Cylinder 173">
              <a:extLst>
                <a:ext uri="{FF2B5EF4-FFF2-40B4-BE49-F238E27FC236}">
                  <a16:creationId xmlns:a16="http://schemas.microsoft.com/office/drawing/2014/main" id="{8ADD86CD-31F6-D5BC-A7F6-F72F24A64589}"/>
                </a:ext>
              </a:extLst>
            </p:cNvPr>
            <p:cNvSpPr/>
            <p:nvPr/>
          </p:nvSpPr>
          <p:spPr>
            <a:xfrm rot="3208583">
              <a:off x="3243071" y="4826185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5" name="Cylinder 174">
              <a:extLst>
                <a:ext uri="{FF2B5EF4-FFF2-40B4-BE49-F238E27FC236}">
                  <a16:creationId xmlns:a16="http://schemas.microsoft.com/office/drawing/2014/main" id="{CBF7A214-6477-A768-4122-52994BE66B72}"/>
                </a:ext>
              </a:extLst>
            </p:cNvPr>
            <p:cNvSpPr/>
            <p:nvPr/>
          </p:nvSpPr>
          <p:spPr>
            <a:xfrm rot="3208583">
              <a:off x="3528822" y="482618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6" name="Cylinder 175">
              <a:extLst>
                <a:ext uri="{FF2B5EF4-FFF2-40B4-BE49-F238E27FC236}">
                  <a16:creationId xmlns:a16="http://schemas.microsoft.com/office/drawing/2014/main" id="{68B1D2B6-A047-D41B-CE1F-51B3D11BB47F}"/>
                </a:ext>
              </a:extLst>
            </p:cNvPr>
            <p:cNvSpPr/>
            <p:nvPr/>
          </p:nvSpPr>
          <p:spPr>
            <a:xfrm rot="3208583">
              <a:off x="3799656" y="482618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7" name="Cylinder 176">
              <a:extLst>
                <a:ext uri="{FF2B5EF4-FFF2-40B4-BE49-F238E27FC236}">
                  <a16:creationId xmlns:a16="http://schemas.microsoft.com/office/drawing/2014/main" id="{B97C0DC0-11A7-5053-25BE-5E4F7895F4E8}"/>
                </a:ext>
              </a:extLst>
            </p:cNvPr>
            <p:cNvSpPr/>
            <p:nvPr/>
          </p:nvSpPr>
          <p:spPr>
            <a:xfrm rot="3208583">
              <a:off x="4085407" y="4826183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8" name="Cylinder 177">
              <a:extLst>
                <a:ext uri="{FF2B5EF4-FFF2-40B4-BE49-F238E27FC236}">
                  <a16:creationId xmlns:a16="http://schemas.microsoft.com/office/drawing/2014/main" id="{8789BF13-4AB0-F68D-9D36-D8964674DDCB}"/>
                </a:ext>
              </a:extLst>
            </p:cNvPr>
            <p:cNvSpPr/>
            <p:nvPr/>
          </p:nvSpPr>
          <p:spPr>
            <a:xfrm rot="3208583">
              <a:off x="4386075" y="4826182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79" name="Cylinder 178">
              <a:extLst>
                <a:ext uri="{FF2B5EF4-FFF2-40B4-BE49-F238E27FC236}">
                  <a16:creationId xmlns:a16="http://schemas.microsoft.com/office/drawing/2014/main" id="{58268190-62CE-4701-3302-3A4165891F32}"/>
                </a:ext>
              </a:extLst>
            </p:cNvPr>
            <p:cNvSpPr/>
            <p:nvPr/>
          </p:nvSpPr>
          <p:spPr>
            <a:xfrm rot="3208583">
              <a:off x="4671826" y="4826181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0" name="Cylinder 179">
              <a:extLst>
                <a:ext uri="{FF2B5EF4-FFF2-40B4-BE49-F238E27FC236}">
                  <a16:creationId xmlns:a16="http://schemas.microsoft.com/office/drawing/2014/main" id="{A70E8543-47DA-0C54-6A52-F56D85E3D851}"/>
                </a:ext>
              </a:extLst>
            </p:cNvPr>
            <p:cNvSpPr/>
            <p:nvPr/>
          </p:nvSpPr>
          <p:spPr>
            <a:xfrm rot="3208583">
              <a:off x="4984016" y="4799931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1" name="Cylinder 180">
              <a:extLst>
                <a:ext uri="{FF2B5EF4-FFF2-40B4-BE49-F238E27FC236}">
                  <a16:creationId xmlns:a16="http://schemas.microsoft.com/office/drawing/2014/main" id="{796CD493-FE43-0B86-B9B7-CE611609D009}"/>
                </a:ext>
              </a:extLst>
            </p:cNvPr>
            <p:cNvSpPr/>
            <p:nvPr/>
          </p:nvSpPr>
          <p:spPr>
            <a:xfrm rot="3208583">
              <a:off x="5269767" y="479993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2" name="Cylinder 181">
              <a:extLst>
                <a:ext uri="{FF2B5EF4-FFF2-40B4-BE49-F238E27FC236}">
                  <a16:creationId xmlns:a16="http://schemas.microsoft.com/office/drawing/2014/main" id="{AF394F72-4521-4FBC-D067-80234E834FDA}"/>
                </a:ext>
              </a:extLst>
            </p:cNvPr>
            <p:cNvSpPr/>
            <p:nvPr/>
          </p:nvSpPr>
          <p:spPr>
            <a:xfrm rot="3208583">
              <a:off x="-774190" y="484602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3" name="Cylinder 182">
              <a:extLst>
                <a:ext uri="{FF2B5EF4-FFF2-40B4-BE49-F238E27FC236}">
                  <a16:creationId xmlns:a16="http://schemas.microsoft.com/office/drawing/2014/main" id="{DB6DD50F-1045-EDE4-2C47-4FA824AA5D24}"/>
                </a:ext>
              </a:extLst>
            </p:cNvPr>
            <p:cNvSpPr/>
            <p:nvPr/>
          </p:nvSpPr>
          <p:spPr>
            <a:xfrm rot="3208583">
              <a:off x="-488439" y="4846029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4" name="Cylinder 183">
              <a:extLst>
                <a:ext uri="{FF2B5EF4-FFF2-40B4-BE49-F238E27FC236}">
                  <a16:creationId xmlns:a16="http://schemas.microsoft.com/office/drawing/2014/main" id="{D2EA558D-778E-5AD8-2598-EDD71F311359}"/>
                </a:ext>
              </a:extLst>
            </p:cNvPr>
            <p:cNvSpPr/>
            <p:nvPr/>
          </p:nvSpPr>
          <p:spPr>
            <a:xfrm rot="3208583">
              <a:off x="-202688" y="4846028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5" name="Cylinder 184">
              <a:extLst>
                <a:ext uri="{FF2B5EF4-FFF2-40B4-BE49-F238E27FC236}">
                  <a16:creationId xmlns:a16="http://schemas.microsoft.com/office/drawing/2014/main" id="{E0689A1C-BC35-9793-0661-DB6547634687}"/>
                </a:ext>
              </a:extLst>
            </p:cNvPr>
            <p:cNvSpPr/>
            <p:nvPr/>
          </p:nvSpPr>
          <p:spPr>
            <a:xfrm rot="3208583">
              <a:off x="83063" y="484602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6" name="Cylinder 185">
              <a:extLst>
                <a:ext uri="{FF2B5EF4-FFF2-40B4-BE49-F238E27FC236}">
                  <a16:creationId xmlns:a16="http://schemas.microsoft.com/office/drawing/2014/main" id="{AB3E1641-485F-4247-6E8E-D1637EE71A70}"/>
                </a:ext>
              </a:extLst>
            </p:cNvPr>
            <p:cNvSpPr/>
            <p:nvPr/>
          </p:nvSpPr>
          <p:spPr>
            <a:xfrm rot="3208583">
              <a:off x="368814" y="484602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7" name="Cylinder 186">
              <a:extLst>
                <a:ext uri="{FF2B5EF4-FFF2-40B4-BE49-F238E27FC236}">
                  <a16:creationId xmlns:a16="http://schemas.microsoft.com/office/drawing/2014/main" id="{0A94BF2C-7E7C-943A-34AF-586D587E9076}"/>
                </a:ext>
              </a:extLst>
            </p:cNvPr>
            <p:cNvSpPr/>
            <p:nvPr/>
          </p:nvSpPr>
          <p:spPr>
            <a:xfrm rot="3208583">
              <a:off x="639648" y="484602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8" name="Cylinder 187">
              <a:extLst>
                <a:ext uri="{FF2B5EF4-FFF2-40B4-BE49-F238E27FC236}">
                  <a16:creationId xmlns:a16="http://schemas.microsoft.com/office/drawing/2014/main" id="{2746F21D-6AA7-B9C2-FBE8-FCD8B0DC7F6F}"/>
                </a:ext>
              </a:extLst>
            </p:cNvPr>
            <p:cNvSpPr/>
            <p:nvPr/>
          </p:nvSpPr>
          <p:spPr>
            <a:xfrm rot="3208583">
              <a:off x="925399" y="4846025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89" name="Cylinder 188">
              <a:extLst>
                <a:ext uri="{FF2B5EF4-FFF2-40B4-BE49-F238E27FC236}">
                  <a16:creationId xmlns:a16="http://schemas.microsoft.com/office/drawing/2014/main" id="{0AC02ABC-1F0C-7BF1-CDC6-F730B7697970}"/>
                </a:ext>
              </a:extLst>
            </p:cNvPr>
            <p:cNvSpPr/>
            <p:nvPr/>
          </p:nvSpPr>
          <p:spPr>
            <a:xfrm rot="3208583">
              <a:off x="1226067" y="484602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0" name="Cylinder 189">
              <a:extLst>
                <a:ext uri="{FF2B5EF4-FFF2-40B4-BE49-F238E27FC236}">
                  <a16:creationId xmlns:a16="http://schemas.microsoft.com/office/drawing/2014/main" id="{E8EE84F5-AB42-12E7-3DA1-738CE474B65C}"/>
                </a:ext>
              </a:extLst>
            </p:cNvPr>
            <p:cNvSpPr/>
            <p:nvPr/>
          </p:nvSpPr>
          <p:spPr>
            <a:xfrm rot="3208583">
              <a:off x="1511818" y="4846023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1" name="Cylinder 190">
              <a:extLst>
                <a:ext uri="{FF2B5EF4-FFF2-40B4-BE49-F238E27FC236}">
                  <a16:creationId xmlns:a16="http://schemas.microsoft.com/office/drawing/2014/main" id="{53988179-7625-5FCF-57FC-998885B8664F}"/>
                </a:ext>
              </a:extLst>
            </p:cNvPr>
            <p:cNvSpPr/>
            <p:nvPr/>
          </p:nvSpPr>
          <p:spPr>
            <a:xfrm rot="3208583">
              <a:off x="1824008" y="4819773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2" name="Cylinder 191">
              <a:extLst>
                <a:ext uri="{FF2B5EF4-FFF2-40B4-BE49-F238E27FC236}">
                  <a16:creationId xmlns:a16="http://schemas.microsoft.com/office/drawing/2014/main" id="{0C1072FE-44A3-464D-9CF9-C105B3B9A5D3}"/>
                </a:ext>
              </a:extLst>
            </p:cNvPr>
            <p:cNvSpPr/>
            <p:nvPr/>
          </p:nvSpPr>
          <p:spPr>
            <a:xfrm rot="3208583">
              <a:off x="8420083" y="4780189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3" name="Cylinder 192">
              <a:extLst>
                <a:ext uri="{FF2B5EF4-FFF2-40B4-BE49-F238E27FC236}">
                  <a16:creationId xmlns:a16="http://schemas.microsoft.com/office/drawing/2014/main" id="{8EDB9756-AA55-73EB-E436-2933E13F8F06}"/>
                </a:ext>
              </a:extLst>
            </p:cNvPr>
            <p:cNvSpPr/>
            <p:nvPr/>
          </p:nvSpPr>
          <p:spPr>
            <a:xfrm rot="3208583">
              <a:off x="8705834" y="4780188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4" name="Cylinder 193">
              <a:extLst>
                <a:ext uri="{FF2B5EF4-FFF2-40B4-BE49-F238E27FC236}">
                  <a16:creationId xmlns:a16="http://schemas.microsoft.com/office/drawing/2014/main" id="{8E07469B-034B-992A-28D0-C2A6CF26CB23}"/>
                </a:ext>
              </a:extLst>
            </p:cNvPr>
            <p:cNvSpPr/>
            <p:nvPr/>
          </p:nvSpPr>
          <p:spPr>
            <a:xfrm rot="3208583">
              <a:off x="8991585" y="478019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5" name="Cylinder 194">
              <a:extLst>
                <a:ext uri="{FF2B5EF4-FFF2-40B4-BE49-F238E27FC236}">
                  <a16:creationId xmlns:a16="http://schemas.microsoft.com/office/drawing/2014/main" id="{184E7572-C546-0164-46FA-D696DEFB2EF9}"/>
                </a:ext>
              </a:extLst>
            </p:cNvPr>
            <p:cNvSpPr/>
            <p:nvPr/>
          </p:nvSpPr>
          <p:spPr>
            <a:xfrm rot="3208583">
              <a:off x="9277336" y="4780189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6" name="Cylinder 195">
              <a:extLst>
                <a:ext uri="{FF2B5EF4-FFF2-40B4-BE49-F238E27FC236}">
                  <a16:creationId xmlns:a16="http://schemas.microsoft.com/office/drawing/2014/main" id="{352D9DFC-DDD5-0100-A2A0-4DA3618990B0}"/>
                </a:ext>
              </a:extLst>
            </p:cNvPr>
            <p:cNvSpPr/>
            <p:nvPr/>
          </p:nvSpPr>
          <p:spPr>
            <a:xfrm rot="3208583">
              <a:off x="9563087" y="4780188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7" name="Cylinder 196">
              <a:extLst>
                <a:ext uri="{FF2B5EF4-FFF2-40B4-BE49-F238E27FC236}">
                  <a16:creationId xmlns:a16="http://schemas.microsoft.com/office/drawing/2014/main" id="{A3D07578-99B3-B091-A007-79C3C90A299E}"/>
                </a:ext>
              </a:extLst>
            </p:cNvPr>
            <p:cNvSpPr/>
            <p:nvPr/>
          </p:nvSpPr>
          <p:spPr>
            <a:xfrm rot="3208583">
              <a:off x="9848838" y="478018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8" name="Cylinder 197">
              <a:extLst>
                <a:ext uri="{FF2B5EF4-FFF2-40B4-BE49-F238E27FC236}">
                  <a16:creationId xmlns:a16="http://schemas.microsoft.com/office/drawing/2014/main" id="{8A334071-5CA0-ADB6-BFD9-49DE394BB1AE}"/>
                </a:ext>
              </a:extLst>
            </p:cNvPr>
            <p:cNvSpPr/>
            <p:nvPr/>
          </p:nvSpPr>
          <p:spPr>
            <a:xfrm rot="3208583">
              <a:off x="10119672" y="478018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199" name="Cylinder 198">
              <a:extLst>
                <a:ext uri="{FF2B5EF4-FFF2-40B4-BE49-F238E27FC236}">
                  <a16:creationId xmlns:a16="http://schemas.microsoft.com/office/drawing/2014/main" id="{2F33F0CE-5867-440D-80C9-8A1ED24D5297}"/>
                </a:ext>
              </a:extLst>
            </p:cNvPr>
            <p:cNvSpPr/>
            <p:nvPr/>
          </p:nvSpPr>
          <p:spPr>
            <a:xfrm rot="3208583">
              <a:off x="10405423" y="478018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0" name="Cylinder 199">
              <a:extLst>
                <a:ext uri="{FF2B5EF4-FFF2-40B4-BE49-F238E27FC236}">
                  <a16:creationId xmlns:a16="http://schemas.microsoft.com/office/drawing/2014/main" id="{6465C20F-936F-9568-DE3D-73E0B678E081}"/>
                </a:ext>
              </a:extLst>
            </p:cNvPr>
            <p:cNvSpPr/>
            <p:nvPr/>
          </p:nvSpPr>
          <p:spPr>
            <a:xfrm rot="3208583">
              <a:off x="10706091" y="4780185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1" name="Cylinder 200">
              <a:extLst>
                <a:ext uri="{FF2B5EF4-FFF2-40B4-BE49-F238E27FC236}">
                  <a16:creationId xmlns:a16="http://schemas.microsoft.com/office/drawing/2014/main" id="{5BE173D2-4548-5900-B06A-FCB73563CC95}"/>
                </a:ext>
              </a:extLst>
            </p:cNvPr>
            <p:cNvSpPr/>
            <p:nvPr/>
          </p:nvSpPr>
          <p:spPr>
            <a:xfrm rot="3208583">
              <a:off x="10991842" y="478018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2" name="Cylinder 201">
              <a:extLst>
                <a:ext uri="{FF2B5EF4-FFF2-40B4-BE49-F238E27FC236}">
                  <a16:creationId xmlns:a16="http://schemas.microsoft.com/office/drawing/2014/main" id="{4E6BA64E-9B15-3392-B963-40844A95D944}"/>
                </a:ext>
              </a:extLst>
            </p:cNvPr>
            <p:cNvSpPr/>
            <p:nvPr/>
          </p:nvSpPr>
          <p:spPr>
            <a:xfrm rot="3208583">
              <a:off x="11304032" y="475393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3" name="Cylinder 202">
              <a:extLst>
                <a:ext uri="{FF2B5EF4-FFF2-40B4-BE49-F238E27FC236}">
                  <a16:creationId xmlns:a16="http://schemas.microsoft.com/office/drawing/2014/main" id="{6DE60A13-B087-E2ED-A23D-C82EFA4B7977}"/>
                </a:ext>
              </a:extLst>
            </p:cNvPr>
            <p:cNvSpPr/>
            <p:nvPr/>
          </p:nvSpPr>
          <p:spPr>
            <a:xfrm rot="3208583">
              <a:off x="11589783" y="4753933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4" name="Cylinder 203">
              <a:extLst>
                <a:ext uri="{FF2B5EF4-FFF2-40B4-BE49-F238E27FC236}">
                  <a16:creationId xmlns:a16="http://schemas.microsoft.com/office/drawing/2014/main" id="{98CA22F5-DA31-D8E3-F8AF-F0C1E17278FF}"/>
                </a:ext>
              </a:extLst>
            </p:cNvPr>
            <p:cNvSpPr/>
            <p:nvPr/>
          </p:nvSpPr>
          <p:spPr>
            <a:xfrm rot="3208583">
              <a:off x="5545826" y="480003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5" name="Cylinder 204">
              <a:extLst>
                <a:ext uri="{FF2B5EF4-FFF2-40B4-BE49-F238E27FC236}">
                  <a16:creationId xmlns:a16="http://schemas.microsoft.com/office/drawing/2014/main" id="{94224BB6-B829-099B-9629-5316DF161DED}"/>
                </a:ext>
              </a:extLst>
            </p:cNvPr>
            <p:cNvSpPr/>
            <p:nvPr/>
          </p:nvSpPr>
          <p:spPr>
            <a:xfrm rot="3208583">
              <a:off x="5831577" y="4800032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6" name="Cylinder 205">
              <a:extLst>
                <a:ext uri="{FF2B5EF4-FFF2-40B4-BE49-F238E27FC236}">
                  <a16:creationId xmlns:a16="http://schemas.microsoft.com/office/drawing/2014/main" id="{FEBF7F1B-6483-666C-ACEA-A37A0D00B826}"/>
                </a:ext>
              </a:extLst>
            </p:cNvPr>
            <p:cNvSpPr/>
            <p:nvPr/>
          </p:nvSpPr>
          <p:spPr>
            <a:xfrm rot="3208583">
              <a:off x="6117328" y="4800031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7" name="Cylinder 206">
              <a:extLst>
                <a:ext uri="{FF2B5EF4-FFF2-40B4-BE49-F238E27FC236}">
                  <a16:creationId xmlns:a16="http://schemas.microsoft.com/office/drawing/2014/main" id="{5CDBFC11-FE11-5D14-E169-766896191E1A}"/>
                </a:ext>
              </a:extLst>
            </p:cNvPr>
            <p:cNvSpPr/>
            <p:nvPr/>
          </p:nvSpPr>
          <p:spPr>
            <a:xfrm rot="3208583">
              <a:off x="6403079" y="480003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8" name="Cylinder 207">
              <a:extLst>
                <a:ext uri="{FF2B5EF4-FFF2-40B4-BE49-F238E27FC236}">
                  <a16:creationId xmlns:a16="http://schemas.microsoft.com/office/drawing/2014/main" id="{10DCC362-2886-6F21-F9A6-D8676E0FAEAE}"/>
                </a:ext>
              </a:extLst>
            </p:cNvPr>
            <p:cNvSpPr/>
            <p:nvPr/>
          </p:nvSpPr>
          <p:spPr>
            <a:xfrm rot="3208583">
              <a:off x="6688830" y="4800029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09" name="Cylinder 208">
              <a:extLst>
                <a:ext uri="{FF2B5EF4-FFF2-40B4-BE49-F238E27FC236}">
                  <a16:creationId xmlns:a16="http://schemas.microsoft.com/office/drawing/2014/main" id="{0EBBABF6-950E-868F-1FEB-9C1A16FEAD1A}"/>
                </a:ext>
              </a:extLst>
            </p:cNvPr>
            <p:cNvSpPr/>
            <p:nvPr/>
          </p:nvSpPr>
          <p:spPr>
            <a:xfrm rot="3208583">
              <a:off x="6959664" y="4800029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0" name="Cylinder 209">
              <a:extLst>
                <a:ext uri="{FF2B5EF4-FFF2-40B4-BE49-F238E27FC236}">
                  <a16:creationId xmlns:a16="http://schemas.microsoft.com/office/drawing/2014/main" id="{9DD892AE-0A0A-6D77-68C4-DE938D67A5FD}"/>
                </a:ext>
              </a:extLst>
            </p:cNvPr>
            <p:cNvSpPr/>
            <p:nvPr/>
          </p:nvSpPr>
          <p:spPr>
            <a:xfrm rot="3208583">
              <a:off x="7245415" y="4800028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1" name="Cylinder 210">
              <a:extLst>
                <a:ext uri="{FF2B5EF4-FFF2-40B4-BE49-F238E27FC236}">
                  <a16:creationId xmlns:a16="http://schemas.microsoft.com/office/drawing/2014/main" id="{FCDFAE48-83C4-19FA-167A-8DF4C68A4705}"/>
                </a:ext>
              </a:extLst>
            </p:cNvPr>
            <p:cNvSpPr/>
            <p:nvPr/>
          </p:nvSpPr>
          <p:spPr>
            <a:xfrm rot="3208583">
              <a:off x="7546083" y="4800027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2" name="Cylinder 211">
              <a:extLst>
                <a:ext uri="{FF2B5EF4-FFF2-40B4-BE49-F238E27FC236}">
                  <a16:creationId xmlns:a16="http://schemas.microsoft.com/office/drawing/2014/main" id="{32B78998-D0BF-5245-A1F1-3CBAE2B878E2}"/>
                </a:ext>
              </a:extLst>
            </p:cNvPr>
            <p:cNvSpPr/>
            <p:nvPr/>
          </p:nvSpPr>
          <p:spPr>
            <a:xfrm rot="3208583">
              <a:off x="7831834" y="480002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3" name="Cylinder 212">
              <a:extLst>
                <a:ext uri="{FF2B5EF4-FFF2-40B4-BE49-F238E27FC236}">
                  <a16:creationId xmlns:a16="http://schemas.microsoft.com/office/drawing/2014/main" id="{2703C7B1-980E-F08C-67C6-BC6FD20F359F}"/>
                </a:ext>
              </a:extLst>
            </p:cNvPr>
            <p:cNvSpPr/>
            <p:nvPr/>
          </p:nvSpPr>
          <p:spPr>
            <a:xfrm rot="3208583">
              <a:off x="8144024" y="4773776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 dirty="0"/>
            </a:p>
          </p:txBody>
        </p:sp>
        <p:sp>
          <p:nvSpPr>
            <p:cNvPr id="214" name="Cylinder 213">
              <a:extLst>
                <a:ext uri="{FF2B5EF4-FFF2-40B4-BE49-F238E27FC236}">
                  <a16:creationId xmlns:a16="http://schemas.microsoft.com/office/drawing/2014/main" id="{FFEED49F-DAE5-1B5D-18BF-112CD500CFF0}"/>
                </a:ext>
              </a:extLst>
            </p:cNvPr>
            <p:cNvSpPr/>
            <p:nvPr/>
          </p:nvSpPr>
          <p:spPr>
            <a:xfrm rot="3208583">
              <a:off x="12492896" y="4729763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5" name="Cylinder 214">
              <a:extLst>
                <a:ext uri="{FF2B5EF4-FFF2-40B4-BE49-F238E27FC236}">
                  <a16:creationId xmlns:a16="http://schemas.microsoft.com/office/drawing/2014/main" id="{44F5FAD8-5635-F78B-1E11-F96833676261}"/>
                </a:ext>
              </a:extLst>
            </p:cNvPr>
            <p:cNvSpPr/>
            <p:nvPr/>
          </p:nvSpPr>
          <p:spPr>
            <a:xfrm rot="3208583">
              <a:off x="12778647" y="4729762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6" name="Cylinder 215">
              <a:extLst>
                <a:ext uri="{FF2B5EF4-FFF2-40B4-BE49-F238E27FC236}">
                  <a16:creationId xmlns:a16="http://schemas.microsoft.com/office/drawing/2014/main" id="{5665A515-7076-7BEB-87F7-1E852B57C4C5}"/>
                </a:ext>
              </a:extLst>
            </p:cNvPr>
            <p:cNvSpPr/>
            <p:nvPr/>
          </p:nvSpPr>
          <p:spPr>
            <a:xfrm rot="3208583">
              <a:off x="13064398" y="4729764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7" name="Cylinder 216">
              <a:extLst>
                <a:ext uri="{FF2B5EF4-FFF2-40B4-BE49-F238E27FC236}">
                  <a16:creationId xmlns:a16="http://schemas.microsoft.com/office/drawing/2014/main" id="{1EAEB612-3A9A-266A-54BD-470DBC7584F7}"/>
                </a:ext>
              </a:extLst>
            </p:cNvPr>
            <p:cNvSpPr/>
            <p:nvPr/>
          </p:nvSpPr>
          <p:spPr>
            <a:xfrm rot="3208583">
              <a:off x="11904647" y="474960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18" name="Cylinder 217">
              <a:extLst>
                <a:ext uri="{FF2B5EF4-FFF2-40B4-BE49-F238E27FC236}">
                  <a16:creationId xmlns:a16="http://schemas.microsoft.com/office/drawing/2014/main" id="{8C981C38-F42D-9F3F-7FEE-06AE2F4F7DF5}"/>
                </a:ext>
              </a:extLst>
            </p:cNvPr>
            <p:cNvSpPr/>
            <p:nvPr/>
          </p:nvSpPr>
          <p:spPr>
            <a:xfrm rot="3208583">
              <a:off x="12216837" y="4723350"/>
              <a:ext cx="133350" cy="2238375"/>
            </a:xfrm>
            <a:prstGeom prst="can">
              <a:avLst>
                <a:gd name="adj" fmla="val 6695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</p:grpSp>
      <p:sp>
        <p:nvSpPr>
          <p:cNvPr id="219" name="Cylinder 218">
            <a:extLst>
              <a:ext uri="{FF2B5EF4-FFF2-40B4-BE49-F238E27FC236}">
                <a16:creationId xmlns:a16="http://schemas.microsoft.com/office/drawing/2014/main" id="{01194816-CBFE-F52A-7FCE-4982D4DDDF46}"/>
              </a:ext>
            </a:extLst>
          </p:cNvPr>
          <p:cNvSpPr/>
          <p:nvPr/>
        </p:nvSpPr>
        <p:spPr>
          <a:xfrm rot="3208583">
            <a:off x="3064170" y="604385"/>
            <a:ext cx="100013" cy="1678781"/>
          </a:xfrm>
          <a:prstGeom prst="can">
            <a:avLst>
              <a:gd name="adj" fmla="val 6695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50" dirty="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6DCD1261-0576-F4BC-ACF1-C374BF382AA7}"/>
              </a:ext>
            </a:extLst>
          </p:cNvPr>
          <p:cNvGrpSpPr/>
          <p:nvPr/>
        </p:nvGrpSpPr>
        <p:grpSpPr>
          <a:xfrm rot="10800000" flipH="1">
            <a:off x="-1257662" y="1505581"/>
            <a:ext cx="11798730" cy="173189"/>
            <a:chOff x="-1708261" y="5980614"/>
            <a:chExt cx="16076963" cy="256029"/>
          </a:xfrm>
          <a:solidFill>
            <a:srgbClr val="92D050">
              <a:alpha val="60000"/>
            </a:srgbClr>
          </a:solidFill>
        </p:grpSpPr>
        <p:sp>
          <p:nvSpPr>
            <p:cNvPr id="221" name="Cylinder 220">
              <a:extLst>
                <a:ext uri="{FF2B5EF4-FFF2-40B4-BE49-F238E27FC236}">
                  <a16:creationId xmlns:a16="http://schemas.microsoft.com/office/drawing/2014/main" id="{C607B3F0-55F0-B83A-927A-01E1E8376258}"/>
                </a:ext>
              </a:extLst>
            </p:cNvPr>
            <p:cNvSpPr/>
            <p:nvPr/>
          </p:nvSpPr>
          <p:spPr>
            <a:xfrm rot="3208583">
              <a:off x="2218509" y="503093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2" name="Cylinder 221">
              <a:extLst>
                <a:ext uri="{FF2B5EF4-FFF2-40B4-BE49-F238E27FC236}">
                  <a16:creationId xmlns:a16="http://schemas.microsoft.com/office/drawing/2014/main" id="{7945BF03-FD6F-F153-E29C-9AE405C0346E}"/>
                </a:ext>
              </a:extLst>
            </p:cNvPr>
            <p:cNvSpPr/>
            <p:nvPr/>
          </p:nvSpPr>
          <p:spPr>
            <a:xfrm rot="3208583">
              <a:off x="2504260" y="5030936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3" name="Cylinder 222">
              <a:extLst>
                <a:ext uri="{FF2B5EF4-FFF2-40B4-BE49-F238E27FC236}">
                  <a16:creationId xmlns:a16="http://schemas.microsoft.com/office/drawing/2014/main" id="{07028926-8FA2-E049-821A-227DEC4C3189}"/>
                </a:ext>
              </a:extLst>
            </p:cNvPr>
            <p:cNvSpPr/>
            <p:nvPr/>
          </p:nvSpPr>
          <p:spPr>
            <a:xfrm rot="3208583">
              <a:off x="2790011" y="503093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4" name="Cylinder 223">
              <a:extLst>
                <a:ext uri="{FF2B5EF4-FFF2-40B4-BE49-F238E27FC236}">
                  <a16:creationId xmlns:a16="http://schemas.microsoft.com/office/drawing/2014/main" id="{999A38A2-A608-B951-5245-E53216F81C03}"/>
                </a:ext>
              </a:extLst>
            </p:cNvPr>
            <p:cNvSpPr/>
            <p:nvPr/>
          </p:nvSpPr>
          <p:spPr>
            <a:xfrm rot="3208583">
              <a:off x="3075762" y="503093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5" name="Cylinder 224">
              <a:extLst>
                <a:ext uri="{FF2B5EF4-FFF2-40B4-BE49-F238E27FC236}">
                  <a16:creationId xmlns:a16="http://schemas.microsoft.com/office/drawing/2014/main" id="{F179774B-B1E5-007E-831A-74D1F754A007}"/>
                </a:ext>
              </a:extLst>
            </p:cNvPr>
            <p:cNvSpPr/>
            <p:nvPr/>
          </p:nvSpPr>
          <p:spPr>
            <a:xfrm rot="3208583">
              <a:off x="3361513" y="5030936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6" name="Cylinder 225">
              <a:extLst>
                <a:ext uri="{FF2B5EF4-FFF2-40B4-BE49-F238E27FC236}">
                  <a16:creationId xmlns:a16="http://schemas.microsoft.com/office/drawing/2014/main" id="{9FD3089E-D53B-DC78-27DE-840D66DFA7D5}"/>
                </a:ext>
              </a:extLst>
            </p:cNvPr>
            <p:cNvSpPr/>
            <p:nvPr/>
          </p:nvSpPr>
          <p:spPr>
            <a:xfrm rot="3208583">
              <a:off x="3647264" y="503093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7" name="Cylinder 226">
              <a:extLst>
                <a:ext uri="{FF2B5EF4-FFF2-40B4-BE49-F238E27FC236}">
                  <a16:creationId xmlns:a16="http://schemas.microsoft.com/office/drawing/2014/main" id="{2A26DCF1-8E22-35AD-0462-A633A3AB3AF7}"/>
                </a:ext>
              </a:extLst>
            </p:cNvPr>
            <p:cNvSpPr/>
            <p:nvPr/>
          </p:nvSpPr>
          <p:spPr>
            <a:xfrm rot="3208583">
              <a:off x="3918098" y="503093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8" name="Cylinder 227">
              <a:extLst>
                <a:ext uri="{FF2B5EF4-FFF2-40B4-BE49-F238E27FC236}">
                  <a16:creationId xmlns:a16="http://schemas.microsoft.com/office/drawing/2014/main" id="{9F1FFB86-88F0-DFCA-6500-0345A84A9663}"/>
                </a:ext>
              </a:extLst>
            </p:cNvPr>
            <p:cNvSpPr/>
            <p:nvPr/>
          </p:nvSpPr>
          <p:spPr>
            <a:xfrm rot="3208583">
              <a:off x="4203849" y="5030934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29" name="Cylinder 228">
              <a:extLst>
                <a:ext uri="{FF2B5EF4-FFF2-40B4-BE49-F238E27FC236}">
                  <a16:creationId xmlns:a16="http://schemas.microsoft.com/office/drawing/2014/main" id="{5805EB36-32D7-9A53-3AEC-7B6EE197A058}"/>
                </a:ext>
              </a:extLst>
            </p:cNvPr>
            <p:cNvSpPr/>
            <p:nvPr/>
          </p:nvSpPr>
          <p:spPr>
            <a:xfrm rot="3208583">
              <a:off x="4504517" y="5030933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0" name="Cylinder 229">
              <a:extLst>
                <a:ext uri="{FF2B5EF4-FFF2-40B4-BE49-F238E27FC236}">
                  <a16:creationId xmlns:a16="http://schemas.microsoft.com/office/drawing/2014/main" id="{CD3093D4-541C-7A13-4A60-D45CE84BAEBB}"/>
                </a:ext>
              </a:extLst>
            </p:cNvPr>
            <p:cNvSpPr/>
            <p:nvPr/>
          </p:nvSpPr>
          <p:spPr>
            <a:xfrm rot="3208583">
              <a:off x="4790268" y="5030932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1" name="Cylinder 230">
              <a:extLst>
                <a:ext uri="{FF2B5EF4-FFF2-40B4-BE49-F238E27FC236}">
                  <a16:creationId xmlns:a16="http://schemas.microsoft.com/office/drawing/2014/main" id="{DDA4EE49-D09D-70F8-8EB8-E9CDD8D40419}"/>
                </a:ext>
              </a:extLst>
            </p:cNvPr>
            <p:cNvSpPr/>
            <p:nvPr/>
          </p:nvSpPr>
          <p:spPr>
            <a:xfrm rot="3208583">
              <a:off x="5102458" y="5004682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2" name="Cylinder 231">
              <a:extLst>
                <a:ext uri="{FF2B5EF4-FFF2-40B4-BE49-F238E27FC236}">
                  <a16:creationId xmlns:a16="http://schemas.microsoft.com/office/drawing/2014/main" id="{DF02DEDA-AB74-55D0-C18D-F04E9A5E1B37}"/>
                </a:ext>
              </a:extLst>
            </p:cNvPr>
            <p:cNvSpPr/>
            <p:nvPr/>
          </p:nvSpPr>
          <p:spPr>
            <a:xfrm rot="3208583">
              <a:off x="5388209" y="500468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3" name="Cylinder 232">
              <a:extLst>
                <a:ext uri="{FF2B5EF4-FFF2-40B4-BE49-F238E27FC236}">
                  <a16:creationId xmlns:a16="http://schemas.microsoft.com/office/drawing/2014/main" id="{528F6212-C446-EF7E-329A-2359671D257E}"/>
                </a:ext>
              </a:extLst>
            </p:cNvPr>
            <p:cNvSpPr/>
            <p:nvPr/>
          </p:nvSpPr>
          <p:spPr>
            <a:xfrm rot="3208583">
              <a:off x="-655748" y="505077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4" name="Cylinder 233">
              <a:extLst>
                <a:ext uri="{FF2B5EF4-FFF2-40B4-BE49-F238E27FC236}">
                  <a16:creationId xmlns:a16="http://schemas.microsoft.com/office/drawing/2014/main" id="{C31763C9-6C0C-888C-F15B-3882E2D50DB9}"/>
                </a:ext>
              </a:extLst>
            </p:cNvPr>
            <p:cNvSpPr/>
            <p:nvPr/>
          </p:nvSpPr>
          <p:spPr>
            <a:xfrm rot="3208583">
              <a:off x="-369997" y="5050780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5" name="Cylinder 234">
              <a:extLst>
                <a:ext uri="{FF2B5EF4-FFF2-40B4-BE49-F238E27FC236}">
                  <a16:creationId xmlns:a16="http://schemas.microsoft.com/office/drawing/2014/main" id="{1CA13030-27B2-E5CF-ED07-A2AA2712BF94}"/>
                </a:ext>
              </a:extLst>
            </p:cNvPr>
            <p:cNvSpPr/>
            <p:nvPr/>
          </p:nvSpPr>
          <p:spPr>
            <a:xfrm rot="3208583">
              <a:off x="-84246" y="5050779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6" name="Cylinder 235">
              <a:extLst>
                <a:ext uri="{FF2B5EF4-FFF2-40B4-BE49-F238E27FC236}">
                  <a16:creationId xmlns:a16="http://schemas.microsoft.com/office/drawing/2014/main" id="{30A42828-5B22-25F6-CC38-1341863803B9}"/>
                </a:ext>
              </a:extLst>
            </p:cNvPr>
            <p:cNvSpPr/>
            <p:nvPr/>
          </p:nvSpPr>
          <p:spPr>
            <a:xfrm rot="3208583">
              <a:off x="201505" y="505077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7" name="Cylinder 236">
              <a:extLst>
                <a:ext uri="{FF2B5EF4-FFF2-40B4-BE49-F238E27FC236}">
                  <a16:creationId xmlns:a16="http://schemas.microsoft.com/office/drawing/2014/main" id="{BC726991-70AC-3938-A09F-697A8BCBD58E}"/>
                </a:ext>
              </a:extLst>
            </p:cNvPr>
            <p:cNvSpPr/>
            <p:nvPr/>
          </p:nvSpPr>
          <p:spPr>
            <a:xfrm rot="3208583">
              <a:off x="487256" y="505077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8" name="Cylinder 237">
              <a:extLst>
                <a:ext uri="{FF2B5EF4-FFF2-40B4-BE49-F238E27FC236}">
                  <a16:creationId xmlns:a16="http://schemas.microsoft.com/office/drawing/2014/main" id="{DF5A77D5-8AA7-7965-9A52-4C282550B066}"/>
                </a:ext>
              </a:extLst>
            </p:cNvPr>
            <p:cNvSpPr/>
            <p:nvPr/>
          </p:nvSpPr>
          <p:spPr>
            <a:xfrm rot="3208583">
              <a:off x="758090" y="505077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39" name="Cylinder 238">
              <a:extLst>
                <a:ext uri="{FF2B5EF4-FFF2-40B4-BE49-F238E27FC236}">
                  <a16:creationId xmlns:a16="http://schemas.microsoft.com/office/drawing/2014/main" id="{BC585917-8BBA-E764-4E31-5801C305B6B3}"/>
                </a:ext>
              </a:extLst>
            </p:cNvPr>
            <p:cNvSpPr/>
            <p:nvPr/>
          </p:nvSpPr>
          <p:spPr>
            <a:xfrm rot="3208583">
              <a:off x="1043841" y="5050776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0" name="Cylinder 239">
              <a:extLst>
                <a:ext uri="{FF2B5EF4-FFF2-40B4-BE49-F238E27FC236}">
                  <a16:creationId xmlns:a16="http://schemas.microsoft.com/office/drawing/2014/main" id="{9CC0D95A-B343-FF21-9BEF-FD0CECAC967C}"/>
                </a:ext>
              </a:extLst>
            </p:cNvPr>
            <p:cNvSpPr/>
            <p:nvPr/>
          </p:nvSpPr>
          <p:spPr>
            <a:xfrm rot="3208583">
              <a:off x="1344509" y="505077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1" name="Cylinder 240">
              <a:extLst>
                <a:ext uri="{FF2B5EF4-FFF2-40B4-BE49-F238E27FC236}">
                  <a16:creationId xmlns:a16="http://schemas.microsoft.com/office/drawing/2014/main" id="{BC3125D3-6C1C-32D0-FEAE-A9C4BFB128C9}"/>
                </a:ext>
              </a:extLst>
            </p:cNvPr>
            <p:cNvSpPr/>
            <p:nvPr/>
          </p:nvSpPr>
          <p:spPr>
            <a:xfrm rot="3208583">
              <a:off x="1630260" y="5050774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2" name="Cylinder 241">
              <a:extLst>
                <a:ext uri="{FF2B5EF4-FFF2-40B4-BE49-F238E27FC236}">
                  <a16:creationId xmlns:a16="http://schemas.microsoft.com/office/drawing/2014/main" id="{C3A83DF8-FCA7-B876-4521-D81B35F39D2A}"/>
                </a:ext>
              </a:extLst>
            </p:cNvPr>
            <p:cNvSpPr/>
            <p:nvPr/>
          </p:nvSpPr>
          <p:spPr>
            <a:xfrm rot="3208583">
              <a:off x="1942450" y="5024524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3" name="Cylinder 242">
              <a:extLst>
                <a:ext uri="{FF2B5EF4-FFF2-40B4-BE49-F238E27FC236}">
                  <a16:creationId xmlns:a16="http://schemas.microsoft.com/office/drawing/2014/main" id="{1CDB2EC9-16A9-C941-45EE-2C8C332A8755}"/>
                </a:ext>
              </a:extLst>
            </p:cNvPr>
            <p:cNvSpPr/>
            <p:nvPr/>
          </p:nvSpPr>
          <p:spPr>
            <a:xfrm rot="3208583">
              <a:off x="8538525" y="4984940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4" name="Cylinder 243">
              <a:extLst>
                <a:ext uri="{FF2B5EF4-FFF2-40B4-BE49-F238E27FC236}">
                  <a16:creationId xmlns:a16="http://schemas.microsoft.com/office/drawing/2014/main" id="{F19E0BFD-7E12-BF74-9BE5-142ED63FEA0B}"/>
                </a:ext>
              </a:extLst>
            </p:cNvPr>
            <p:cNvSpPr/>
            <p:nvPr/>
          </p:nvSpPr>
          <p:spPr>
            <a:xfrm rot="3208583">
              <a:off x="8824276" y="4984939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5" name="Cylinder 244">
              <a:extLst>
                <a:ext uri="{FF2B5EF4-FFF2-40B4-BE49-F238E27FC236}">
                  <a16:creationId xmlns:a16="http://schemas.microsoft.com/office/drawing/2014/main" id="{79043E88-1B3D-8EDB-F6C7-402CE619CF57}"/>
                </a:ext>
              </a:extLst>
            </p:cNvPr>
            <p:cNvSpPr/>
            <p:nvPr/>
          </p:nvSpPr>
          <p:spPr>
            <a:xfrm rot="3208583">
              <a:off x="9110027" y="498494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6" name="Cylinder 245">
              <a:extLst>
                <a:ext uri="{FF2B5EF4-FFF2-40B4-BE49-F238E27FC236}">
                  <a16:creationId xmlns:a16="http://schemas.microsoft.com/office/drawing/2014/main" id="{8C4EF959-5C84-46A3-1EA6-4217EF9CD9BD}"/>
                </a:ext>
              </a:extLst>
            </p:cNvPr>
            <p:cNvSpPr/>
            <p:nvPr/>
          </p:nvSpPr>
          <p:spPr>
            <a:xfrm rot="3208583">
              <a:off x="9395778" y="4984940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7" name="Cylinder 246">
              <a:extLst>
                <a:ext uri="{FF2B5EF4-FFF2-40B4-BE49-F238E27FC236}">
                  <a16:creationId xmlns:a16="http://schemas.microsoft.com/office/drawing/2014/main" id="{9E1F19BA-6DD8-5373-49DE-C5330792C4EC}"/>
                </a:ext>
              </a:extLst>
            </p:cNvPr>
            <p:cNvSpPr/>
            <p:nvPr/>
          </p:nvSpPr>
          <p:spPr>
            <a:xfrm rot="3208583">
              <a:off x="9681529" y="4984939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8" name="Cylinder 247">
              <a:extLst>
                <a:ext uri="{FF2B5EF4-FFF2-40B4-BE49-F238E27FC236}">
                  <a16:creationId xmlns:a16="http://schemas.microsoft.com/office/drawing/2014/main" id="{0144497B-D8A7-5840-C2F0-98D694EC7DA2}"/>
                </a:ext>
              </a:extLst>
            </p:cNvPr>
            <p:cNvSpPr/>
            <p:nvPr/>
          </p:nvSpPr>
          <p:spPr>
            <a:xfrm rot="3208583">
              <a:off x="9967280" y="498493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49" name="Cylinder 248">
              <a:extLst>
                <a:ext uri="{FF2B5EF4-FFF2-40B4-BE49-F238E27FC236}">
                  <a16:creationId xmlns:a16="http://schemas.microsoft.com/office/drawing/2014/main" id="{F43CA8C6-5521-5005-3F8D-0CDF22F1CDD7}"/>
                </a:ext>
              </a:extLst>
            </p:cNvPr>
            <p:cNvSpPr/>
            <p:nvPr/>
          </p:nvSpPr>
          <p:spPr>
            <a:xfrm rot="3208583">
              <a:off x="10238114" y="498493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0" name="Cylinder 249">
              <a:extLst>
                <a:ext uri="{FF2B5EF4-FFF2-40B4-BE49-F238E27FC236}">
                  <a16:creationId xmlns:a16="http://schemas.microsoft.com/office/drawing/2014/main" id="{6F30449D-DF64-C84C-3CD5-74A01695EA4E}"/>
                </a:ext>
              </a:extLst>
            </p:cNvPr>
            <p:cNvSpPr/>
            <p:nvPr/>
          </p:nvSpPr>
          <p:spPr>
            <a:xfrm rot="3208583">
              <a:off x="10523865" y="498493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1" name="Cylinder 250">
              <a:extLst>
                <a:ext uri="{FF2B5EF4-FFF2-40B4-BE49-F238E27FC236}">
                  <a16:creationId xmlns:a16="http://schemas.microsoft.com/office/drawing/2014/main" id="{E1563C11-32AB-BF30-E677-35E44BD8F6A5}"/>
                </a:ext>
              </a:extLst>
            </p:cNvPr>
            <p:cNvSpPr/>
            <p:nvPr/>
          </p:nvSpPr>
          <p:spPr>
            <a:xfrm rot="3208583">
              <a:off x="10824533" y="4984936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2" name="Cylinder 251">
              <a:extLst>
                <a:ext uri="{FF2B5EF4-FFF2-40B4-BE49-F238E27FC236}">
                  <a16:creationId xmlns:a16="http://schemas.microsoft.com/office/drawing/2014/main" id="{E612E1A9-C261-AD62-12D5-586C73B12139}"/>
                </a:ext>
              </a:extLst>
            </p:cNvPr>
            <p:cNvSpPr/>
            <p:nvPr/>
          </p:nvSpPr>
          <p:spPr>
            <a:xfrm rot="3208583">
              <a:off x="11110284" y="498493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3" name="Cylinder 252">
              <a:extLst>
                <a:ext uri="{FF2B5EF4-FFF2-40B4-BE49-F238E27FC236}">
                  <a16:creationId xmlns:a16="http://schemas.microsoft.com/office/drawing/2014/main" id="{3993599E-11A7-7468-9536-C69EC9C86031}"/>
                </a:ext>
              </a:extLst>
            </p:cNvPr>
            <p:cNvSpPr/>
            <p:nvPr/>
          </p:nvSpPr>
          <p:spPr>
            <a:xfrm rot="3208583">
              <a:off x="11422474" y="495868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4" name="Cylinder 253">
              <a:extLst>
                <a:ext uri="{FF2B5EF4-FFF2-40B4-BE49-F238E27FC236}">
                  <a16:creationId xmlns:a16="http://schemas.microsoft.com/office/drawing/2014/main" id="{69EC46FE-FB4D-D06F-DDEB-FB1C3DE5CCD0}"/>
                </a:ext>
              </a:extLst>
            </p:cNvPr>
            <p:cNvSpPr/>
            <p:nvPr/>
          </p:nvSpPr>
          <p:spPr>
            <a:xfrm rot="3208583">
              <a:off x="11708225" y="4958684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5" name="Cylinder 254">
              <a:extLst>
                <a:ext uri="{FF2B5EF4-FFF2-40B4-BE49-F238E27FC236}">
                  <a16:creationId xmlns:a16="http://schemas.microsoft.com/office/drawing/2014/main" id="{D85ED92C-31EC-53B7-F8A1-3B73D5EFF860}"/>
                </a:ext>
              </a:extLst>
            </p:cNvPr>
            <p:cNvSpPr/>
            <p:nvPr/>
          </p:nvSpPr>
          <p:spPr>
            <a:xfrm rot="3208583">
              <a:off x="5664268" y="500478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6" name="Cylinder 255">
              <a:extLst>
                <a:ext uri="{FF2B5EF4-FFF2-40B4-BE49-F238E27FC236}">
                  <a16:creationId xmlns:a16="http://schemas.microsoft.com/office/drawing/2014/main" id="{9C8975BC-EBE5-DFFC-A36F-E166EF316D49}"/>
                </a:ext>
              </a:extLst>
            </p:cNvPr>
            <p:cNvSpPr/>
            <p:nvPr/>
          </p:nvSpPr>
          <p:spPr>
            <a:xfrm rot="3208583">
              <a:off x="5950019" y="5004783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7" name="Cylinder 256">
              <a:extLst>
                <a:ext uri="{FF2B5EF4-FFF2-40B4-BE49-F238E27FC236}">
                  <a16:creationId xmlns:a16="http://schemas.microsoft.com/office/drawing/2014/main" id="{70B05B61-C3F8-64D9-C5CC-D6AD8E26F57C}"/>
                </a:ext>
              </a:extLst>
            </p:cNvPr>
            <p:cNvSpPr/>
            <p:nvPr/>
          </p:nvSpPr>
          <p:spPr>
            <a:xfrm rot="3208583">
              <a:off x="6235770" y="5004782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8" name="Cylinder 257">
              <a:extLst>
                <a:ext uri="{FF2B5EF4-FFF2-40B4-BE49-F238E27FC236}">
                  <a16:creationId xmlns:a16="http://schemas.microsoft.com/office/drawing/2014/main" id="{385E7E6E-9441-0DC0-A793-F682892134CB}"/>
                </a:ext>
              </a:extLst>
            </p:cNvPr>
            <p:cNvSpPr/>
            <p:nvPr/>
          </p:nvSpPr>
          <p:spPr>
            <a:xfrm rot="3208583">
              <a:off x="6521521" y="500478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59" name="Cylinder 258">
              <a:extLst>
                <a:ext uri="{FF2B5EF4-FFF2-40B4-BE49-F238E27FC236}">
                  <a16:creationId xmlns:a16="http://schemas.microsoft.com/office/drawing/2014/main" id="{A9470867-3F56-6A54-D73C-AB450EE89496}"/>
                </a:ext>
              </a:extLst>
            </p:cNvPr>
            <p:cNvSpPr/>
            <p:nvPr/>
          </p:nvSpPr>
          <p:spPr>
            <a:xfrm rot="3208583">
              <a:off x="6807272" y="5004780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0" name="Cylinder 259">
              <a:extLst>
                <a:ext uri="{FF2B5EF4-FFF2-40B4-BE49-F238E27FC236}">
                  <a16:creationId xmlns:a16="http://schemas.microsoft.com/office/drawing/2014/main" id="{B624D756-BDB5-F69A-AF9E-75F3D78A9DE2}"/>
                </a:ext>
              </a:extLst>
            </p:cNvPr>
            <p:cNvSpPr/>
            <p:nvPr/>
          </p:nvSpPr>
          <p:spPr>
            <a:xfrm rot="3208583">
              <a:off x="7078106" y="5004780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1" name="Cylinder 260">
              <a:extLst>
                <a:ext uri="{FF2B5EF4-FFF2-40B4-BE49-F238E27FC236}">
                  <a16:creationId xmlns:a16="http://schemas.microsoft.com/office/drawing/2014/main" id="{1D179EC3-733F-5C48-A0AB-294E9160BE61}"/>
                </a:ext>
              </a:extLst>
            </p:cNvPr>
            <p:cNvSpPr/>
            <p:nvPr/>
          </p:nvSpPr>
          <p:spPr>
            <a:xfrm rot="3208583">
              <a:off x="7363857" y="5004779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2" name="Cylinder 261">
              <a:extLst>
                <a:ext uri="{FF2B5EF4-FFF2-40B4-BE49-F238E27FC236}">
                  <a16:creationId xmlns:a16="http://schemas.microsoft.com/office/drawing/2014/main" id="{12F4317C-4774-5481-A456-17F3BF8F16E3}"/>
                </a:ext>
              </a:extLst>
            </p:cNvPr>
            <p:cNvSpPr/>
            <p:nvPr/>
          </p:nvSpPr>
          <p:spPr>
            <a:xfrm rot="3208583">
              <a:off x="7664525" y="5004778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3" name="Cylinder 262">
              <a:extLst>
                <a:ext uri="{FF2B5EF4-FFF2-40B4-BE49-F238E27FC236}">
                  <a16:creationId xmlns:a16="http://schemas.microsoft.com/office/drawing/2014/main" id="{B6C542E2-5BA4-8FF1-A037-B8EAF46CD5D6}"/>
                </a:ext>
              </a:extLst>
            </p:cNvPr>
            <p:cNvSpPr/>
            <p:nvPr/>
          </p:nvSpPr>
          <p:spPr>
            <a:xfrm rot="3208583">
              <a:off x="7950276" y="500477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4" name="Cylinder 263">
              <a:extLst>
                <a:ext uri="{FF2B5EF4-FFF2-40B4-BE49-F238E27FC236}">
                  <a16:creationId xmlns:a16="http://schemas.microsoft.com/office/drawing/2014/main" id="{F912A736-5FAE-08E2-BA8B-622B3174CC8F}"/>
                </a:ext>
              </a:extLst>
            </p:cNvPr>
            <p:cNvSpPr/>
            <p:nvPr/>
          </p:nvSpPr>
          <p:spPr>
            <a:xfrm rot="3208583">
              <a:off x="8262466" y="4978527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5" name="Cylinder 264">
              <a:extLst>
                <a:ext uri="{FF2B5EF4-FFF2-40B4-BE49-F238E27FC236}">
                  <a16:creationId xmlns:a16="http://schemas.microsoft.com/office/drawing/2014/main" id="{FA797439-39D3-17FC-505D-B8D9F8C18062}"/>
                </a:ext>
              </a:extLst>
            </p:cNvPr>
            <p:cNvSpPr/>
            <p:nvPr/>
          </p:nvSpPr>
          <p:spPr>
            <a:xfrm rot="3208583">
              <a:off x="12611338" y="4934514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6" name="Cylinder 265">
              <a:extLst>
                <a:ext uri="{FF2B5EF4-FFF2-40B4-BE49-F238E27FC236}">
                  <a16:creationId xmlns:a16="http://schemas.microsoft.com/office/drawing/2014/main" id="{DBF73A3D-2015-2579-C50E-E7FA9880FB0F}"/>
                </a:ext>
              </a:extLst>
            </p:cNvPr>
            <p:cNvSpPr/>
            <p:nvPr/>
          </p:nvSpPr>
          <p:spPr>
            <a:xfrm rot="3208583">
              <a:off x="12897089" y="4934513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7" name="Cylinder 266">
              <a:extLst>
                <a:ext uri="{FF2B5EF4-FFF2-40B4-BE49-F238E27FC236}">
                  <a16:creationId xmlns:a16="http://schemas.microsoft.com/office/drawing/2014/main" id="{19CF58D6-88BF-76DA-A26E-645CE5977D8A}"/>
                </a:ext>
              </a:extLst>
            </p:cNvPr>
            <p:cNvSpPr/>
            <p:nvPr/>
          </p:nvSpPr>
          <p:spPr>
            <a:xfrm rot="3208583">
              <a:off x="13182840" y="4934515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8" name="Cylinder 267">
              <a:extLst>
                <a:ext uri="{FF2B5EF4-FFF2-40B4-BE49-F238E27FC236}">
                  <a16:creationId xmlns:a16="http://schemas.microsoft.com/office/drawing/2014/main" id="{9CD1E29F-9999-80BF-C2D3-F21A9EBAFDAA}"/>
                </a:ext>
              </a:extLst>
            </p:cNvPr>
            <p:cNvSpPr/>
            <p:nvPr/>
          </p:nvSpPr>
          <p:spPr>
            <a:xfrm rot="3208583">
              <a:off x="12023089" y="495435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  <p:sp>
          <p:nvSpPr>
            <p:cNvPr id="269" name="Cylinder 268">
              <a:extLst>
                <a:ext uri="{FF2B5EF4-FFF2-40B4-BE49-F238E27FC236}">
                  <a16:creationId xmlns:a16="http://schemas.microsoft.com/office/drawing/2014/main" id="{862FEDF3-222A-B2A2-3569-6669237F7BEA}"/>
                </a:ext>
              </a:extLst>
            </p:cNvPr>
            <p:cNvSpPr/>
            <p:nvPr/>
          </p:nvSpPr>
          <p:spPr>
            <a:xfrm rot="3208583">
              <a:off x="12335279" y="4928101"/>
              <a:ext cx="133350" cy="2238375"/>
            </a:xfrm>
            <a:prstGeom prst="can">
              <a:avLst>
                <a:gd name="adj" fmla="val 66951"/>
              </a:avLst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050"/>
            </a:p>
          </p:txBody>
        </p:sp>
      </p:grpSp>
      <p:sp>
        <p:nvSpPr>
          <p:cNvPr id="270" name="Cylinder 269">
            <a:extLst>
              <a:ext uri="{FF2B5EF4-FFF2-40B4-BE49-F238E27FC236}">
                <a16:creationId xmlns:a16="http://schemas.microsoft.com/office/drawing/2014/main" id="{EAFFBE8F-B022-8070-AEA4-7B1A92A8F5A5}"/>
              </a:ext>
            </a:extLst>
          </p:cNvPr>
          <p:cNvSpPr/>
          <p:nvPr/>
        </p:nvSpPr>
        <p:spPr>
          <a:xfrm rot="7591417" flipH="1">
            <a:off x="2675128" y="742209"/>
            <a:ext cx="90203" cy="1642722"/>
          </a:xfrm>
          <a:prstGeom prst="can">
            <a:avLst>
              <a:gd name="adj" fmla="val 66951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50"/>
          </a:p>
        </p:txBody>
      </p:sp>
      <p:sp>
        <p:nvSpPr>
          <p:cNvPr id="271" name="Explosion: 14 Points 270">
            <a:extLst>
              <a:ext uri="{FF2B5EF4-FFF2-40B4-BE49-F238E27FC236}">
                <a16:creationId xmlns:a16="http://schemas.microsoft.com/office/drawing/2014/main" id="{6C6D9AB0-5713-01BB-DBB3-0D9767156F85}"/>
              </a:ext>
            </a:extLst>
          </p:cNvPr>
          <p:cNvSpPr/>
          <p:nvPr/>
        </p:nvSpPr>
        <p:spPr>
          <a:xfrm>
            <a:off x="2698051" y="1509838"/>
            <a:ext cx="286882" cy="248195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50" dirty="0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C46C46DF-1AD3-197C-3409-D4DA6D3D2EDD}"/>
              </a:ext>
            </a:extLst>
          </p:cNvPr>
          <p:cNvSpPr/>
          <p:nvPr/>
        </p:nvSpPr>
        <p:spPr>
          <a:xfrm rot="5400000" flipH="1">
            <a:off x="4348454" y="-2088066"/>
            <a:ext cx="440531" cy="91505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B8C54-2C36-5DFC-628B-8902663CC541}"/>
              </a:ext>
            </a:extLst>
          </p:cNvPr>
          <p:cNvSpPr txBox="1"/>
          <p:nvPr/>
        </p:nvSpPr>
        <p:spPr>
          <a:xfrm>
            <a:off x="91459" y="2313193"/>
            <a:ext cx="3323043" cy="2246769"/>
          </a:xfrm>
          <a:custGeom>
            <a:avLst/>
            <a:gdLst>
              <a:gd name="connsiteX0" fmla="*/ 0 w 3323043"/>
              <a:gd name="connsiteY0" fmla="*/ 0 h 2246769"/>
              <a:gd name="connsiteX1" fmla="*/ 587071 w 3323043"/>
              <a:gd name="connsiteY1" fmla="*/ 0 h 2246769"/>
              <a:gd name="connsiteX2" fmla="*/ 1041220 w 3323043"/>
              <a:gd name="connsiteY2" fmla="*/ 0 h 2246769"/>
              <a:gd name="connsiteX3" fmla="*/ 1528600 w 3323043"/>
              <a:gd name="connsiteY3" fmla="*/ 0 h 2246769"/>
              <a:gd name="connsiteX4" fmla="*/ 2049210 w 3323043"/>
              <a:gd name="connsiteY4" fmla="*/ 0 h 2246769"/>
              <a:gd name="connsiteX5" fmla="*/ 2536589 w 3323043"/>
              <a:gd name="connsiteY5" fmla="*/ 0 h 2246769"/>
              <a:gd name="connsiteX6" fmla="*/ 3323043 w 3323043"/>
              <a:gd name="connsiteY6" fmla="*/ 0 h 2246769"/>
              <a:gd name="connsiteX7" fmla="*/ 3323043 w 3323043"/>
              <a:gd name="connsiteY7" fmla="*/ 539225 h 2246769"/>
              <a:gd name="connsiteX8" fmla="*/ 3323043 w 3323043"/>
              <a:gd name="connsiteY8" fmla="*/ 1078449 h 2246769"/>
              <a:gd name="connsiteX9" fmla="*/ 3323043 w 3323043"/>
              <a:gd name="connsiteY9" fmla="*/ 1640141 h 2246769"/>
              <a:gd name="connsiteX10" fmla="*/ 3323043 w 3323043"/>
              <a:gd name="connsiteY10" fmla="*/ 2246769 h 2246769"/>
              <a:gd name="connsiteX11" fmla="*/ 2835663 w 3323043"/>
              <a:gd name="connsiteY11" fmla="*/ 2246769 h 2246769"/>
              <a:gd name="connsiteX12" fmla="*/ 2315053 w 3323043"/>
              <a:gd name="connsiteY12" fmla="*/ 2246769 h 2246769"/>
              <a:gd name="connsiteX13" fmla="*/ 1794443 w 3323043"/>
              <a:gd name="connsiteY13" fmla="*/ 2246769 h 2246769"/>
              <a:gd name="connsiteX14" fmla="*/ 1174142 w 3323043"/>
              <a:gd name="connsiteY14" fmla="*/ 2246769 h 2246769"/>
              <a:gd name="connsiteX15" fmla="*/ 553841 w 3323043"/>
              <a:gd name="connsiteY15" fmla="*/ 2246769 h 2246769"/>
              <a:gd name="connsiteX16" fmla="*/ 0 w 3323043"/>
              <a:gd name="connsiteY16" fmla="*/ 2246769 h 2246769"/>
              <a:gd name="connsiteX17" fmla="*/ 0 w 3323043"/>
              <a:gd name="connsiteY17" fmla="*/ 1707544 h 2246769"/>
              <a:gd name="connsiteX18" fmla="*/ 0 w 3323043"/>
              <a:gd name="connsiteY18" fmla="*/ 1168320 h 2246769"/>
              <a:gd name="connsiteX19" fmla="*/ 0 w 3323043"/>
              <a:gd name="connsiteY19" fmla="*/ 674031 h 2246769"/>
              <a:gd name="connsiteX20" fmla="*/ 0 w 3323043"/>
              <a:gd name="connsiteY20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23043" h="2246769" fill="none" extrusionOk="0">
                <a:moveTo>
                  <a:pt x="0" y="0"/>
                </a:moveTo>
                <a:cubicBezTo>
                  <a:pt x="159128" y="-12423"/>
                  <a:pt x="418587" y="43487"/>
                  <a:pt x="587071" y="0"/>
                </a:cubicBezTo>
                <a:cubicBezTo>
                  <a:pt x="755555" y="-43487"/>
                  <a:pt x="907041" y="28485"/>
                  <a:pt x="1041220" y="0"/>
                </a:cubicBezTo>
                <a:cubicBezTo>
                  <a:pt x="1175399" y="-28485"/>
                  <a:pt x="1305393" y="47589"/>
                  <a:pt x="1528600" y="0"/>
                </a:cubicBezTo>
                <a:cubicBezTo>
                  <a:pt x="1751807" y="-47589"/>
                  <a:pt x="1835646" y="25919"/>
                  <a:pt x="2049210" y="0"/>
                </a:cubicBezTo>
                <a:cubicBezTo>
                  <a:pt x="2262774" y="-25919"/>
                  <a:pt x="2347575" y="21776"/>
                  <a:pt x="2536589" y="0"/>
                </a:cubicBezTo>
                <a:cubicBezTo>
                  <a:pt x="2725603" y="-21776"/>
                  <a:pt x="3069256" y="28628"/>
                  <a:pt x="3323043" y="0"/>
                </a:cubicBezTo>
                <a:cubicBezTo>
                  <a:pt x="3372279" y="221915"/>
                  <a:pt x="3300687" y="273620"/>
                  <a:pt x="3323043" y="539225"/>
                </a:cubicBezTo>
                <a:cubicBezTo>
                  <a:pt x="3345399" y="804831"/>
                  <a:pt x="3260042" y="924223"/>
                  <a:pt x="3323043" y="1078449"/>
                </a:cubicBezTo>
                <a:cubicBezTo>
                  <a:pt x="3386044" y="1232675"/>
                  <a:pt x="3273163" y="1515238"/>
                  <a:pt x="3323043" y="1640141"/>
                </a:cubicBezTo>
                <a:cubicBezTo>
                  <a:pt x="3372923" y="1765044"/>
                  <a:pt x="3318244" y="2023452"/>
                  <a:pt x="3323043" y="2246769"/>
                </a:cubicBezTo>
                <a:cubicBezTo>
                  <a:pt x="3205029" y="2262254"/>
                  <a:pt x="2936046" y="2234670"/>
                  <a:pt x="2835663" y="2246769"/>
                </a:cubicBezTo>
                <a:cubicBezTo>
                  <a:pt x="2735280" y="2258868"/>
                  <a:pt x="2543394" y="2224738"/>
                  <a:pt x="2315053" y="2246769"/>
                </a:cubicBezTo>
                <a:cubicBezTo>
                  <a:pt x="2086712" y="2268800"/>
                  <a:pt x="1982228" y="2232985"/>
                  <a:pt x="1794443" y="2246769"/>
                </a:cubicBezTo>
                <a:cubicBezTo>
                  <a:pt x="1606658" y="2260553"/>
                  <a:pt x="1412987" y="2207400"/>
                  <a:pt x="1174142" y="2246769"/>
                </a:cubicBezTo>
                <a:cubicBezTo>
                  <a:pt x="935297" y="2286138"/>
                  <a:pt x="863740" y="2241288"/>
                  <a:pt x="553841" y="2246769"/>
                </a:cubicBezTo>
                <a:cubicBezTo>
                  <a:pt x="243942" y="2252250"/>
                  <a:pt x="223763" y="2211973"/>
                  <a:pt x="0" y="2246769"/>
                </a:cubicBezTo>
                <a:cubicBezTo>
                  <a:pt x="-62094" y="1986592"/>
                  <a:pt x="51110" y="1873719"/>
                  <a:pt x="0" y="1707544"/>
                </a:cubicBezTo>
                <a:cubicBezTo>
                  <a:pt x="-51110" y="1541369"/>
                  <a:pt x="52023" y="1388453"/>
                  <a:pt x="0" y="1168320"/>
                </a:cubicBezTo>
                <a:cubicBezTo>
                  <a:pt x="-52023" y="948187"/>
                  <a:pt x="10025" y="778929"/>
                  <a:pt x="0" y="674031"/>
                </a:cubicBezTo>
                <a:cubicBezTo>
                  <a:pt x="-10025" y="569133"/>
                  <a:pt x="54610" y="267858"/>
                  <a:pt x="0" y="0"/>
                </a:cubicBezTo>
                <a:close/>
              </a:path>
              <a:path w="3323043" h="2246769" stroke="0" extrusionOk="0">
                <a:moveTo>
                  <a:pt x="0" y="0"/>
                </a:moveTo>
                <a:cubicBezTo>
                  <a:pt x="166291" y="-71988"/>
                  <a:pt x="462689" y="27702"/>
                  <a:pt x="620301" y="0"/>
                </a:cubicBezTo>
                <a:cubicBezTo>
                  <a:pt x="777913" y="-27702"/>
                  <a:pt x="1022271" y="70074"/>
                  <a:pt x="1207372" y="0"/>
                </a:cubicBezTo>
                <a:cubicBezTo>
                  <a:pt x="1392473" y="-70074"/>
                  <a:pt x="1443310" y="6078"/>
                  <a:pt x="1661521" y="0"/>
                </a:cubicBezTo>
                <a:cubicBezTo>
                  <a:pt x="1879732" y="-6078"/>
                  <a:pt x="2045669" y="10440"/>
                  <a:pt x="2215362" y="0"/>
                </a:cubicBezTo>
                <a:cubicBezTo>
                  <a:pt x="2385055" y="-10440"/>
                  <a:pt x="2690746" y="53921"/>
                  <a:pt x="2835663" y="0"/>
                </a:cubicBezTo>
                <a:cubicBezTo>
                  <a:pt x="2980580" y="-53921"/>
                  <a:pt x="3119448" y="18228"/>
                  <a:pt x="3323043" y="0"/>
                </a:cubicBezTo>
                <a:cubicBezTo>
                  <a:pt x="3324669" y="180699"/>
                  <a:pt x="3303079" y="443793"/>
                  <a:pt x="3323043" y="584160"/>
                </a:cubicBezTo>
                <a:cubicBezTo>
                  <a:pt x="3343007" y="724527"/>
                  <a:pt x="3281610" y="858341"/>
                  <a:pt x="3323043" y="1100917"/>
                </a:cubicBezTo>
                <a:cubicBezTo>
                  <a:pt x="3364476" y="1343493"/>
                  <a:pt x="3273783" y="1443377"/>
                  <a:pt x="3323043" y="1595206"/>
                </a:cubicBezTo>
                <a:cubicBezTo>
                  <a:pt x="3372303" y="1747035"/>
                  <a:pt x="3264872" y="1946493"/>
                  <a:pt x="3323043" y="2246769"/>
                </a:cubicBezTo>
                <a:cubicBezTo>
                  <a:pt x="3135147" y="2273499"/>
                  <a:pt x="3037245" y="2239801"/>
                  <a:pt x="2769203" y="2246769"/>
                </a:cubicBezTo>
                <a:cubicBezTo>
                  <a:pt x="2501161" y="2253737"/>
                  <a:pt x="2471998" y="2240482"/>
                  <a:pt x="2281823" y="2246769"/>
                </a:cubicBezTo>
                <a:cubicBezTo>
                  <a:pt x="2091648" y="2253056"/>
                  <a:pt x="2015106" y="2239440"/>
                  <a:pt x="1761213" y="2246769"/>
                </a:cubicBezTo>
                <a:cubicBezTo>
                  <a:pt x="1507320" y="2254098"/>
                  <a:pt x="1389716" y="2241538"/>
                  <a:pt x="1273833" y="2246769"/>
                </a:cubicBezTo>
                <a:cubicBezTo>
                  <a:pt x="1157950" y="2252000"/>
                  <a:pt x="1026293" y="2218056"/>
                  <a:pt x="819684" y="2246769"/>
                </a:cubicBezTo>
                <a:cubicBezTo>
                  <a:pt x="613075" y="2275482"/>
                  <a:pt x="255365" y="2180272"/>
                  <a:pt x="0" y="2246769"/>
                </a:cubicBezTo>
                <a:cubicBezTo>
                  <a:pt x="-68249" y="2060308"/>
                  <a:pt x="64355" y="1823805"/>
                  <a:pt x="0" y="1640141"/>
                </a:cubicBezTo>
                <a:cubicBezTo>
                  <a:pt x="-64355" y="1456477"/>
                  <a:pt x="13436" y="1174630"/>
                  <a:pt x="0" y="1055981"/>
                </a:cubicBezTo>
                <a:cubicBezTo>
                  <a:pt x="-13436" y="937332"/>
                  <a:pt x="37462" y="434463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Scintillating fiber detector: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~O(1000) scintillating fibers in hexagonal configuration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Fiber coincidence </a:t>
            </a:r>
            <a:r>
              <a:rPr lang="en-US" dirty="0">
                <a:sym typeface="Wingdings" panose="05000000000000000000" pitchFamily="2" charset="2"/>
              </a:rPr>
              <a:t> positron detection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Able to reconstruct emitted positron trajectory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ym typeface="Wingdings" panose="05000000000000000000" pitchFamily="2" charset="2"/>
              </a:rPr>
              <a:t>Coaxial cylinders with 17 mm and 21 mm radius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A1BEE-220C-DB3B-486D-BCE1AC4B0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28" y="71428"/>
            <a:ext cx="912277" cy="709805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20E08-5462-010C-8D95-03B19AE0BC98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</p:spPr>
        <p:txBody>
          <a:bodyPr/>
          <a:lstStyle/>
          <a:p>
            <a:fld id="{4C65761F-2753-4C0D-AC6E-E4BF7FD6B1BD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478ACB4-D7DF-A6BE-404A-F8EE0D2EB71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14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9ACA5CC-959F-6C06-9C42-D1707AC16CE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210865" y="4803430"/>
            <a:ext cx="6034200" cy="108000"/>
          </a:xfrm>
        </p:spPr>
        <p:txBody>
          <a:bodyPr/>
          <a:lstStyle/>
          <a:p>
            <a:r>
              <a:rPr lang="de-CH"/>
              <a:t>pranas.juknevicius@psi.ch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/>
      <p:bldP spid="270" grpId="0" animBg="1"/>
      <p:bldP spid="2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ADB815-247D-6B58-7E16-9B4DD4DB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971" y="0"/>
            <a:ext cx="1025013" cy="89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EDM and CP-violation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6988633-2745-44D9-A31F-374E6758A0D3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/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blipFill>
                <a:blip r:embed="rId3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/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blipFill>
                <a:blip r:embed="rId4"/>
                <a:stretch>
                  <a:fillRect r="-14414"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/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blipFill>
                <a:blip r:embed="rId5"/>
                <a:stretch>
                  <a:fillRect t="-7143" r="-15859" b="-714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B34A8-A0D8-0161-BCCA-531FDFE4A78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3357989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F8CB1-F957-F5A0-84FF-3AFED5BDE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208722"/>
            <a:ext cx="2209514" cy="607800"/>
          </a:xfrm>
        </p:spPr>
        <p:txBody>
          <a:bodyPr/>
          <a:lstStyle/>
          <a:p>
            <a:r>
              <a:rPr lang="de-CH" dirty="0"/>
              <a:t>Closing </a:t>
            </a:r>
            <a:r>
              <a:rPr lang="de-CH" dirty="0" err="1"/>
              <a:t>remarks</a:t>
            </a:r>
            <a:br>
              <a:rPr lang="de-CH" dirty="0"/>
            </a:br>
            <a:endParaRPr lang="de-CH"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B9465129-5462-A6BC-E83A-14F8F52D514D}"/>
              </a:ext>
            </a:extLst>
          </p:cNvPr>
          <p:cNvGrpSpPr/>
          <p:nvPr/>
        </p:nvGrpSpPr>
        <p:grpSpPr>
          <a:xfrm>
            <a:off x="4845698" y="708559"/>
            <a:ext cx="4192837" cy="3714122"/>
            <a:chOff x="0" y="0"/>
            <a:chExt cx="7683500" cy="5791200"/>
          </a:xfrm>
        </p:grpSpPr>
        <p:pic>
          <p:nvPicPr>
            <p:cNvPr id="8" name="Screenshot 2025-05-28 at 02.13.54.png" descr="Screenshot 2025-05-28 at 02.13.54.png">
              <a:extLst>
                <a:ext uri="{FF2B5EF4-FFF2-40B4-BE49-F238E27FC236}">
                  <a16:creationId xmlns:a16="http://schemas.microsoft.com/office/drawing/2014/main" id="{05129305-E57D-7DBC-1DEE-34CE8706B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7683500" cy="5791200"/>
            </a:xfrm>
            <a:prstGeom prst="rect">
              <a:avLst/>
            </a:prstGeom>
            <a:ln w="28575" cap="flat">
              <a:solidFill>
                <a:schemeClr val="tx1"/>
              </a:solidFill>
              <a:miter lim="400000"/>
            </a:ln>
            <a:effectLst/>
          </p:spPr>
        </p:pic>
        <p:pic>
          <p:nvPicPr>
            <p:cNvPr id="9" name="Screenshot 2025-05-28 at 02.14.19.png" descr="Screenshot 2025-05-28 at 02.14.19.png">
              <a:extLst>
                <a:ext uri="{FF2B5EF4-FFF2-40B4-BE49-F238E27FC236}">
                  <a16:creationId xmlns:a16="http://schemas.microsoft.com/office/drawing/2014/main" id="{D2C2EDE9-268F-9BFC-9217-6F46A52CC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49" t="8691" r="1849" b="16854"/>
            <a:stretch>
              <a:fillRect/>
            </a:stretch>
          </p:blipFill>
          <p:spPr>
            <a:xfrm>
              <a:off x="0" y="4335692"/>
              <a:ext cx="2278285" cy="1455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44BEA9-308F-1D14-FABE-29D340D8A8D4}"/>
              </a:ext>
            </a:extLst>
          </p:cNvPr>
          <p:cNvSpPr txBox="1"/>
          <p:nvPr/>
        </p:nvSpPr>
        <p:spPr>
          <a:xfrm>
            <a:off x="369094" y="708559"/>
            <a:ext cx="4324204" cy="2462213"/>
          </a:xfrm>
          <a:custGeom>
            <a:avLst/>
            <a:gdLst>
              <a:gd name="connsiteX0" fmla="*/ 0 w 4324204"/>
              <a:gd name="connsiteY0" fmla="*/ 0 h 2462213"/>
              <a:gd name="connsiteX1" fmla="*/ 497283 w 4324204"/>
              <a:gd name="connsiteY1" fmla="*/ 0 h 2462213"/>
              <a:gd name="connsiteX2" fmla="*/ 951325 w 4324204"/>
              <a:gd name="connsiteY2" fmla="*/ 0 h 2462213"/>
              <a:gd name="connsiteX3" fmla="*/ 1448608 w 4324204"/>
              <a:gd name="connsiteY3" fmla="*/ 0 h 2462213"/>
              <a:gd name="connsiteX4" fmla="*/ 1989134 w 4324204"/>
              <a:gd name="connsiteY4" fmla="*/ 0 h 2462213"/>
              <a:gd name="connsiteX5" fmla="*/ 2529659 w 4324204"/>
              <a:gd name="connsiteY5" fmla="*/ 0 h 2462213"/>
              <a:gd name="connsiteX6" fmla="*/ 3070185 w 4324204"/>
              <a:gd name="connsiteY6" fmla="*/ 0 h 2462213"/>
              <a:gd name="connsiteX7" fmla="*/ 3697194 w 4324204"/>
              <a:gd name="connsiteY7" fmla="*/ 0 h 2462213"/>
              <a:gd name="connsiteX8" fmla="*/ 4324204 w 4324204"/>
              <a:gd name="connsiteY8" fmla="*/ 0 h 2462213"/>
              <a:gd name="connsiteX9" fmla="*/ 4324204 w 4324204"/>
              <a:gd name="connsiteY9" fmla="*/ 443198 h 2462213"/>
              <a:gd name="connsiteX10" fmla="*/ 4324204 w 4324204"/>
              <a:gd name="connsiteY10" fmla="*/ 960263 h 2462213"/>
              <a:gd name="connsiteX11" fmla="*/ 4324204 w 4324204"/>
              <a:gd name="connsiteY11" fmla="*/ 1477328 h 2462213"/>
              <a:gd name="connsiteX12" fmla="*/ 4324204 w 4324204"/>
              <a:gd name="connsiteY12" fmla="*/ 1969770 h 2462213"/>
              <a:gd name="connsiteX13" fmla="*/ 4324204 w 4324204"/>
              <a:gd name="connsiteY13" fmla="*/ 2462213 h 2462213"/>
              <a:gd name="connsiteX14" fmla="*/ 3913405 w 4324204"/>
              <a:gd name="connsiteY14" fmla="*/ 2462213 h 2462213"/>
              <a:gd name="connsiteX15" fmla="*/ 3372879 w 4324204"/>
              <a:gd name="connsiteY15" fmla="*/ 2462213 h 2462213"/>
              <a:gd name="connsiteX16" fmla="*/ 2832354 w 4324204"/>
              <a:gd name="connsiteY16" fmla="*/ 2462213 h 2462213"/>
              <a:gd name="connsiteX17" fmla="*/ 2335070 w 4324204"/>
              <a:gd name="connsiteY17" fmla="*/ 2462213 h 2462213"/>
              <a:gd name="connsiteX18" fmla="*/ 1924271 w 4324204"/>
              <a:gd name="connsiteY18" fmla="*/ 2462213 h 2462213"/>
              <a:gd name="connsiteX19" fmla="*/ 1426987 w 4324204"/>
              <a:gd name="connsiteY19" fmla="*/ 2462213 h 2462213"/>
              <a:gd name="connsiteX20" fmla="*/ 886462 w 4324204"/>
              <a:gd name="connsiteY20" fmla="*/ 2462213 h 2462213"/>
              <a:gd name="connsiteX21" fmla="*/ 475662 w 4324204"/>
              <a:gd name="connsiteY21" fmla="*/ 2462213 h 2462213"/>
              <a:gd name="connsiteX22" fmla="*/ 0 w 4324204"/>
              <a:gd name="connsiteY22" fmla="*/ 2462213 h 2462213"/>
              <a:gd name="connsiteX23" fmla="*/ 0 w 4324204"/>
              <a:gd name="connsiteY23" fmla="*/ 2019015 h 2462213"/>
              <a:gd name="connsiteX24" fmla="*/ 0 w 4324204"/>
              <a:gd name="connsiteY24" fmla="*/ 1477328 h 2462213"/>
              <a:gd name="connsiteX25" fmla="*/ 0 w 4324204"/>
              <a:gd name="connsiteY25" fmla="*/ 1034129 h 2462213"/>
              <a:gd name="connsiteX26" fmla="*/ 0 w 4324204"/>
              <a:gd name="connsiteY26" fmla="*/ 517065 h 2462213"/>
              <a:gd name="connsiteX27" fmla="*/ 0 w 4324204"/>
              <a:gd name="connsiteY27" fmla="*/ 0 h 246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324204" h="2462213" fill="none" extrusionOk="0">
                <a:moveTo>
                  <a:pt x="0" y="0"/>
                </a:moveTo>
                <a:cubicBezTo>
                  <a:pt x="175771" y="-36088"/>
                  <a:pt x="396188" y="7694"/>
                  <a:pt x="497283" y="0"/>
                </a:cubicBezTo>
                <a:cubicBezTo>
                  <a:pt x="598378" y="-7694"/>
                  <a:pt x="773089" y="4520"/>
                  <a:pt x="951325" y="0"/>
                </a:cubicBezTo>
                <a:cubicBezTo>
                  <a:pt x="1129561" y="-4520"/>
                  <a:pt x="1267927" y="50874"/>
                  <a:pt x="1448608" y="0"/>
                </a:cubicBezTo>
                <a:cubicBezTo>
                  <a:pt x="1629289" y="-50874"/>
                  <a:pt x="1777236" y="32178"/>
                  <a:pt x="1989134" y="0"/>
                </a:cubicBezTo>
                <a:cubicBezTo>
                  <a:pt x="2201032" y="-32178"/>
                  <a:pt x="2388887" y="24007"/>
                  <a:pt x="2529659" y="0"/>
                </a:cubicBezTo>
                <a:cubicBezTo>
                  <a:pt x="2670431" y="-24007"/>
                  <a:pt x="2945135" y="23886"/>
                  <a:pt x="3070185" y="0"/>
                </a:cubicBezTo>
                <a:cubicBezTo>
                  <a:pt x="3195235" y="-23886"/>
                  <a:pt x="3493132" y="20304"/>
                  <a:pt x="3697194" y="0"/>
                </a:cubicBezTo>
                <a:cubicBezTo>
                  <a:pt x="3901256" y="-20304"/>
                  <a:pt x="4147409" y="19787"/>
                  <a:pt x="4324204" y="0"/>
                </a:cubicBezTo>
                <a:cubicBezTo>
                  <a:pt x="4342056" y="164723"/>
                  <a:pt x="4310455" y="248009"/>
                  <a:pt x="4324204" y="443198"/>
                </a:cubicBezTo>
                <a:cubicBezTo>
                  <a:pt x="4337953" y="638387"/>
                  <a:pt x="4302793" y="835981"/>
                  <a:pt x="4324204" y="960263"/>
                </a:cubicBezTo>
                <a:cubicBezTo>
                  <a:pt x="4345615" y="1084545"/>
                  <a:pt x="4272838" y="1307726"/>
                  <a:pt x="4324204" y="1477328"/>
                </a:cubicBezTo>
                <a:cubicBezTo>
                  <a:pt x="4375570" y="1646930"/>
                  <a:pt x="4274056" y="1866576"/>
                  <a:pt x="4324204" y="1969770"/>
                </a:cubicBezTo>
                <a:cubicBezTo>
                  <a:pt x="4374352" y="2072964"/>
                  <a:pt x="4318735" y="2339324"/>
                  <a:pt x="4324204" y="2462213"/>
                </a:cubicBezTo>
                <a:cubicBezTo>
                  <a:pt x="4191525" y="2504937"/>
                  <a:pt x="4067488" y="2429666"/>
                  <a:pt x="3913405" y="2462213"/>
                </a:cubicBezTo>
                <a:cubicBezTo>
                  <a:pt x="3759322" y="2494760"/>
                  <a:pt x="3525891" y="2408990"/>
                  <a:pt x="3372879" y="2462213"/>
                </a:cubicBezTo>
                <a:cubicBezTo>
                  <a:pt x="3219867" y="2515436"/>
                  <a:pt x="3061165" y="2451256"/>
                  <a:pt x="2832354" y="2462213"/>
                </a:cubicBezTo>
                <a:cubicBezTo>
                  <a:pt x="2603544" y="2473170"/>
                  <a:pt x="2504298" y="2446311"/>
                  <a:pt x="2335070" y="2462213"/>
                </a:cubicBezTo>
                <a:cubicBezTo>
                  <a:pt x="2165842" y="2478115"/>
                  <a:pt x="2040303" y="2438736"/>
                  <a:pt x="1924271" y="2462213"/>
                </a:cubicBezTo>
                <a:cubicBezTo>
                  <a:pt x="1808239" y="2485690"/>
                  <a:pt x="1584948" y="2420431"/>
                  <a:pt x="1426987" y="2462213"/>
                </a:cubicBezTo>
                <a:cubicBezTo>
                  <a:pt x="1269026" y="2503995"/>
                  <a:pt x="1083996" y="2425088"/>
                  <a:pt x="886462" y="2462213"/>
                </a:cubicBezTo>
                <a:cubicBezTo>
                  <a:pt x="688928" y="2499338"/>
                  <a:pt x="675717" y="2452570"/>
                  <a:pt x="475662" y="2462213"/>
                </a:cubicBezTo>
                <a:cubicBezTo>
                  <a:pt x="275607" y="2471856"/>
                  <a:pt x="165416" y="2455297"/>
                  <a:pt x="0" y="2462213"/>
                </a:cubicBezTo>
                <a:cubicBezTo>
                  <a:pt x="-41759" y="2260798"/>
                  <a:pt x="15233" y="2121221"/>
                  <a:pt x="0" y="2019015"/>
                </a:cubicBezTo>
                <a:cubicBezTo>
                  <a:pt x="-15233" y="1916809"/>
                  <a:pt x="59807" y="1642127"/>
                  <a:pt x="0" y="1477328"/>
                </a:cubicBezTo>
                <a:cubicBezTo>
                  <a:pt x="-59807" y="1312529"/>
                  <a:pt x="14467" y="1245668"/>
                  <a:pt x="0" y="1034129"/>
                </a:cubicBezTo>
                <a:cubicBezTo>
                  <a:pt x="-14467" y="822590"/>
                  <a:pt x="33216" y="702574"/>
                  <a:pt x="0" y="517065"/>
                </a:cubicBezTo>
                <a:cubicBezTo>
                  <a:pt x="-33216" y="331556"/>
                  <a:pt x="46435" y="249617"/>
                  <a:pt x="0" y="0"/>
                </a:cubicBezTo>
                <a:close/>
              </a:path>
              <a:path w="4324204" h="2462213" stroke="0" extrusionOk="0">
                <a:moveTo>
                  <a:pt x="0" y="0"/>
                </a:moveTo>
                <a:cubicBezTo>
                  <a:pt x="296289" y="-14957"/>
                  <a:pt x="387018" y="8338"/>
                  <a:pt x="627010" y="0"/>
                </a:cubicBezTo>
                <a:cubicBezTo>
                  <a:pt x="867002" y="-8338"/>
                  <a:pt x="1052035" y="67706"/>
                  <a:pt x="1210777" y="0"/>
                </a:cubicBezTo>
                <a:cubicBezTo>
                  <a:pt x="1369519" y="-67706"/>
                  <a:pt x="1418186" y="35429"/>
                  <a:pt x="1621577" y="0"/>
                </a:cubicBezTo>
                <a:cubicBezTo>
                  <a:pt x="1824968" y="-35429"/>
                  <a:pt x="1988292" y="61477"/>
                  <a:pt x="2162102" y="0"/>
                </a:cubicBezTo>
                <a:cubicBezTo>
                  <a:pt x="2335912" y="-61477"/>
                  <a:pt x="2542032" y="14731"/>
                  <a:pt x="2789112" y="0"/>
                </a:cubicBezTo>
                <a:cubicBezTo>
                  <a:pt x="3036192" y="-14731"/>
                  <a:pt x="3205973" y="29919"/>
                  <a:pt x="3372879" y="0"/>
                </a:cubicBezTo>
                <a:cubicBezTo>
                  <a:pt x="3539785" y="-29919"/>
                  <a:pt x="3864902" y="52573"/>
                  <a:pt x="4324204" y="0"/>
                </a:cubicBezTo>
                <a:cubicBezTo>
                  <a:pt x="4344659" y="199178"/>
                  <a:pt x="4275327" y="311724"/>
                  <a:pt x="4324204" y="418576"/>
                </a:cubicBezTo>
                <a:cubicBezTo>
                  <a:pt x="4373081" y="525428"/>
                  <a:pt x="4275127" y="674799"/>
                  <a:pt x="4324204" y="837152"/>
                </a:cubicBezTo>
                <a:cubicBezTo>
                  <a:pt x="4373281" y="999505"/>
                  <a:pt x="4317770" y="1211105"/>
                  <a:pt x="4324204" y="1329595"/>
                </a:cubicBezTo>
                <a:cubicBezTo>
                  <a:pt x="4330638" y="1448085"/>
                  <a:pt x="4290400" y="1600202"/>
                  <a:pt x="4324204" y="1822038"/>
                </a:cubicBezTo>
                <a:cubicBezTo>
                  <a:pt x="4358008" y="2043874"/>
                  <a:pt x="4321851" y="2269579"/>
                  <a:pt x="4324204" y="2462213"/>
                </a:cubicBezTo>
                <a:cubicBezTo>
                  <a:pt x="4111281" y="2471323"/>
                  <a:pt x="3972260" y="2446954"/>
                  <a:pt x="3870163" y="2462213"/>
                </a:cubicBezTo>
                <a:cubicBezTo>
                  <a:pt x="3768066" y="2477472"/>
                  <a:pt x="3536204" y="2437264"/>
                  <a:pt x="3416121" y="2462213"/>
                </a:cubicBezTo>
                <a:cubicBezTo>
                  <a:pt x="3296038" y="2487162"/>
                  <a:pt x="3121015" y="2460090"/>
                  <a:pt x="3005322" y="2462213"/>
                </a:cubicBezTo>
                <a:cubicBezTo>
                  <a:pt x="2889629" y="2464336"/>
                  <a:pt x="2682952" y="2455528"/>
                  <a:pt x="2551280" y="2462213"/>
                </a:cubicBezTo>
                <a:cubicBezTo>
                  <a:pt x="2419608" y="2468898"/>
                  <a:pt x="2178342" y="2453079"/>
                  <a:pt x="1924271" y="2462213"/>
                </a:cubicBezTo>
                <a:cubicBezTo>
                  <a:pt x="1670200" y="2471347"/>
                  <a:pt x="1490685" y="2391061"/>
                  <a:pt x="1297261" y="2462213"/>
                </a:cubicBezTo>
                <a:cubicBezTo>
                  <a:pt x="1103837" y="2533365"/>
                  <a:pt x="965538" y="2458387"/>
                  <a:pt x="843220" y="2462213"/>
                </a:cubicBezTo>
                <a:cubicBezTo>
                  <a:pt x="720902" y="2466039"/>
                  <a:pt x="400492" y="2451420"/>
                  <a:pt x="0" y="2462213"/>
                </a:cubicBezTo>
                <a:cubicBezTo>
                  <a:pt x="-10741" y="2328819"/>
                  <a:pt x="1353" y="2138882"/>
                  <a:pt x="0" y="2043637"/>
                </a:cubicBezTo>
                <a:cubicBezTo>
                  <a:pt x="-1353" y="1948392"/>
                  <a:pt x="3474" y="1677844"/>
                  <a:pt x="0" y="1575816"/>
                </a:cubicBezTo>
                <a:cubicBezTo>
                  <a:pt x="-3474" y="1473788"/>
                  <a:pt x="40858" y="1145329"/>
                  <a:pt x="0" y="1034129"/>
                </a:cubicBezTo>
                <a:cubicBezTo>
                  <a:pt x="-40858" y="922929"/>
                  <a:pt x="16130" y="665207"/>
                  <a:pt x="0" y="541687"/>
                </a:cubicBezTo>
                <a:cubicBezTo>
                  <a:pt x="-16130" y="418167"/>
                  <a:pt x="62104" y="129534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i="1" dirty="0" err="1"/>
              <a:t>muEDM</a:t>
            </a:r>
            <a:r>
              <a:rPr lang="en-US" dirty="0"/>
              <a:t> is a dedicated search for the muon EDM in a leptonic system with a novel frozen-spin method approach.</a:t>
            </a:r>
          </a:p>
          <a:p>
            <a:r>
              <a:rPr lang="en-US" dirty="0"/>
              <a:t>2025 commissioning systems: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Injection with SC channel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Kicker system for pulsed field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Cylindrical positron detectors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Demonstrate muon storage</a:t>
            </a:r>
          </a:p>
          <a:p>
            <a:r>
              <a:rPr lang="en-US" dirty="0"/>
              <a:t>2026 commissioning systems: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Electrodes for the frozen-spin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Demonstrate the frozen-spin method</a:t>
            </a:r>
            <a:endParaRPr lang="en-US" sz="1400" b="1" dirty="0"/>
          </a:p>
        </p:txBody>
      </p:sp>
      <p:pic>
        <p:nvPicPr>
          <p:cNvPr id="17" name="Screenshot 2023-05-15 at 17.33.17.png" descr="Screenshot 2023-05-15 at 17.33.17.png">
            <a:extLst>
              <a:ext uri="{FF2B5EF4-FFF2-40B4-BE49-F238E27FC236}">
                <a16:creationId xmlns:a16="http://schemas.microsoft.com/office/drawing/2014/main" id="{0C45E058-12EC-8BE5-BB7E-03C5F3003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4" y="3232845"/>
            <a:ext cx="4324204" cy="12020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3407792-3EC3-7F4D-B299-7D3F1B09246E}"/>
              </a:ext>
            </a:extLst>
          </p:cNvPr>
          <p:cNvSpPr txBox="1">
            <a:spLocks/>
          </p:cNvSpPr>
          <p:nvPr/>
        </p:nvSpPr>
        <p:spPr>
          <a:xfrm>
            <a:off x="4845698" y="170717"/>
            <a:ext cx="3639312" cy="347467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CH" dirty="0"/>
              <a:t> Open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collaborators</a:t>
            </a:r>
            <a:r>
              <a:rPr lang="de-CH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100548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d_vs_a_colored_by_arg_pi_ticks.pdf" descr="d_vs_a_colored_by_arg_pi_tick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797" y="589132"/>
            <a:ext cx="5715000" cy="411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Grafik 19" descr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263" y="82524"/>
            <a:ext cx="616813" cy="25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eth_logo_kurz_pos.pdf" descr="eth_logo_kurz_pos.pdf"/>
          <p:cNvPicPr>
            <a:picLocks noChangeAspect="1"/>
          </p:cNvPicPr>
          <p:nvPr/>
        </p:nvPicPr>
        <p:blipFill>
          <a:blip r:embed="rId5"/>
          <a:srcRect l="11641" t="31076" r="11641" b="31076"/>
          <a:stretch>
            <a:fillRect/>
          </a:stretch>
        </p:blipFill>
        <p:spPr>
          <a:xfrm>
            <a:off x="6884994" y="144643"/>
            <a:ext cx="712284" cy="129658"/>
          </a:xfrm>
          <a:prstGeom prst="rect">
            <a:avLst/>
          </a:prstGeom>
          <a:ln w="12700">
            <a:miter lim="400000"/>
          </a:ln>
        </p:spPr>
      </p:pic>
      <p:sp>
        <p:nvSpPr>
          <p:cNvPr id="1107" name="New physics in dipole moments"/>
          <p:cNvSpPr txBox="1"/>
          <p:nvPr/>
        </p:nvSpPr>
        <p:spPr>
          <a:xfrm>
            <a:off x="4547" y="0"/>
            <a:ext cx="7199482" cy="53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>
            <a:normAutofit/>
          </a:bodyPr>
          <a:lstStyle>
            <a:lvl1pPr defTabSz="2218888">
              <a:lnSpc>
                <a:spcPct val="80000"/>
              </a:lnSpc>
              <a:spcBef>
                <a:spcPts val="0"/>
              </a:spcBef>
              <a:defRPr sz="7735" spc="-154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901"/>
              <a:t> New physics in dipole moments</a:t>
            </a:r>
          </a:p>
        </p:txBody>
      </p:sp>
      <p:sp>
        <p:nvSpPr>
          <p:cNvPr id="1108" name="Rectangle"/>
          <p:cNvSpPr/>
          <p:nvPr/>
        </p:nvSpPr>
        <p:spPr>
          <a:xfrm>
            <a:off x="0" y="538106"/>
            <a:ext cx="4286250" cy="1319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109" name="muEDMLogoProposal-2.png" descr="muEDMLogoProposal-2.png"/>
          <p:cNvPicPr>
            <a:picLocks noChangeAspect="1"/>
          </p:cNvPicPr>
          <p:nvPr/>
        </p:nvPicPr>
        <p:blipFill>
          <a:blip r:embed="rId6"/>
          <a:srcRect l="1912" t="3697" r="772" b="6336"/>
          <a:stretch>
            <a:fillRect/>
          </a:stretch>
        </p:blipFill>
        <p:spPr>
          <a:xfrm>
            <a:off x="8562735" y="72609"/>
            <a:ext cx="420231" cy="302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4" extrusionOk="0">
                <a:moveTo>
                  <a:pt x="8596" y="0"/>
                </a:moveTo>
                <a:cubicBezTo>
                  <a:pt x="7790" y="-6"/>
                  <a:pt x="7106" y="184"/>
                  <a:pt x="6340" y="617"/>
                </a:cubicBezTo>
                <a:cubicBezTo>
                  <a:pt x="6067" y="770"/>
                  <a:pt x="5611" y="1102"/>
                  <a:pt x="5338" y="1350"/>
                </a:cubicBezTo>
                <a:cubicBezTo>
                  <a:pt x="3794" y="2755"/>
                  <a:pt x="2692" y="5093"/>
                  <a:pt x="2355" y="7666"/>
                </a:cubicBezTo>
                <a:cubicBezTo>
                  <a:pt x="2302" y="8073"/>
                  <a:pt x="2248" y="8935"/>
                  <a:pt x="2248" y="9314"/>
                </a:cubicBezTo>
                <a:cubicBezTo>
                  <a:pt x="2250" y="9863"/>
                  <a:pt x="2314" y="10700"/>
                  <a:pt x="2409" y="11334"/>
                </a:cubicBezTo>
                <a:cubicBezTo>
                  <a:pt x="2595" y="12572"/>
                  <a:pt x="3003" y="13851"/>
                  <a:pt x="3556" y="14938"/>
                </a:cubicBezTo>
                <a:cubicBezTo>
                  <a:pt x="3612" y="15047"/>
                  <a:pt x="3664" y="15130"/>
                  <a:pt x="3671" y="15130"/>
                </a:cubicBezTo>
                <a:cubicBezTo>
                  <a:pt x="3692" y="15128"/>
                  <a:pt x="4228" y="14100"/>
                  <a:pt x="4237" y="14045"/>
                </a:cubicBezTo>
                <a:cubicBezTo>
                  <a:pt x="4241" y="14017"/>
                  <a:pt x="4219" y="13917"/>
                  <a:pt x="4183" y="13833"/>
                </a:cubicBezTo>
                <a:cubicBezTo>
                  <a:pt x="4004" y="13408"/>
                  <a:pt x="3812" y="12845"/>
                  <a:pt x="3694" y="12376"/>
                </a:cubicBezTo>
                <a:cubicBezTo>
                  <a:pt x="3311" y="10853"/>
                  <a:pt x="3292" y="8996"/>
                  <a:pt x="3640" y="7400"/>
                </a:cubicBezTo>
                <a:cubicBezTo>
                  <a:pt x="4089" y="5346"/>
                  <a:pt x="5128" y="3574"/>
                  <a:pt x="6378" y="2733"/>
                </a:cubicBezTo>
                <a:cubicBezTo>
                  <a:pt x="7124" y="2230"/>
                  <a:pt x="8024" y="1998"/>
                  <a:pt x="8818" y="2095"/>
                </a:cubicBezTo>
                <a:cubicBezTo>
                  <a:pt x="9824" y="2217"/>
                  <a:pt x="10606" y="2659"/>
                  <a:pt x="11311" y="3498"/>
                </a:cubicBezTo>
                <a:cubicBezTo>
                  <a:pt x="11971" y="4285"/>
                  <a:pt x="12460" y="5528"/>
                  <a:pt x="12580" y="6751"/>
                </a:cubicBezTo>
                <a:cubicBezTo>
                  <a:pt x="12681" y="7773"/>
                  <a:pt x="12467" y="8999"/>
                  <a:pt x="12022" y="9962"/>
                </a:cubicBezTo>
                <a:cubicBezTo>
                  <a:pt x="11419" y="11268"/>
                  <a:pt x="10584" y="11937"/>
                  <a:pt x="9376" y="12089"/>
                </a:cubicBezTo>
                <a:cubicBezTo>
                  <a:pt x="8593" y="12187"/>
                  <a:pt x="7777" y="11973"/>
                  <a:pt x="6936" y="11451"/>
                </a:cubicBezTo>
                <a:lnTo>
                  <a:pt x="6791" y="11355"/>
                </a:lnTo>
                <a:lnTo>
                  <a:pt x="6738" y="11451"/>
                </a:lnTo>
                <a:cubicBezTo>
                  <a:pt x="6709" y="11501"/>
                  <a:pt x="6692" y="11552"/>
                  <a:pt x="6692" y="11568"/>
                </a:cubicBezTo>
                <a:cubicBezTo>
                  <a:pt x="6692" y="11660"/>
                  <a:pt x="7474" y="12189"/>
                  <a:pt x="7900" y="12387"/>
                </a:cubicBezTo>
                <a:cubicBezTo>
                  <a:pt x="8516" y="12673"/>
                  <a:pt x="8959" y="12780"/>
                  <a:pt x="9590" y="12780"/>
                </a:cubicBezTo>
                <a:cubicBezTo>
                  <a:pt x="10613" y="12780"/>
                  <a:pt x="11402" y="12414"/>
                  <a:pt x="12144" y="11610"/>
                </a:cubicBezTo>
                <a:cubicBezTo>
                  <a:pt x="12732" y="10975"/>
                  <a:pt x="13288" y="9861"/>
                  <a:pt x="13567" y="8772"/>
                </a:cubicBezTo>
                <a:cubicBezTo>
                  <a:pt x="13853" y="7650"/>
                  <a:pt x="13886" y="6220"/>
                  <a:pt x="13643" y="5061"/>
                </a:cubicBezTo>
                <a:cubicBezTo>
                  <a:pt x="13347" y="3647"/>
                  <a:pt x="12710" y="2380"/>
                  <a:pt x="11846" y="1478"/>
                </a:cubicBezTo>
                <a:cubicBezTo>
                  <a:pt x="10895" y="485"/>
                  <a:pt x="9854" y="9"/>
                  <a:pt x="8596" y="0"/>
                </a:cubicBezTo>
                <a:close/>
                <a:moveTo>
                  <a:pt x="21574" y="2658"/>
                </a:moveTo>
                <a:cubicBezTo>
                  <a:pt x="21547" y="2618"/>
                  <a:pt x="21495" y="2633"/>
                  <a:pt x="21398" y="2669"/>
                </a:cubicBezTo>
                <a:cubicBezTo>
                  <a:pt x="20954" y="2831"/>
                  <a:pt x="19547" y="4121"/>
                  <a:pt x="19104" y="4774"/>
                </a:cubicBezTo>
                <a:cubicBezTo>
                  <a:pt x="18992" y="4939"/>
                  <a:pt x="18966" y="4988"/>
                  <a:pt x="18966" y="5103"/>
                </a:cubicBezTo>
                <a:cubicBezTo>
                  <a:pt x="18966" y="5305"/>
                  <a:pt x="19030" y="5367"/>
                  <a:pt x="19264" y="5391"/>
                </a:cubicBezTo>
                <a:cubicBezTo>
                  <a:pt x="19370" y="5401"/>
                  <a:pt x="19450" y="5418"/>
                  <a:pt x="19448" y="5433"/>
                </a:cubicBezTo>
                <a:cubicBezTo>
                  <a:pt x="19443" y="5459"/>
                  <a:pt x="18147" y="8115"/>
                  <a:pt x="17803" y="8803"/>
                </a:cubicBezTo>
                <a:cubicBezTo>
                  <a:pt x="17718" y="8975"/>
                  <a:pt x="17616" y="9185"/>
                  <a:pt x="17574" y="9271"/>
                </a:cubicBezTo>
                <a:cubicBezTo>
                  <a:pt x="16786" y="10867"/>
                  <a:pt x="16419" y="11545"/>
                  <a:pt x="15991" y="12153"/>
                </a:cubicBezTo>
                <a:cubicBezTo>
                  <a:pt x="15578" y="12740"/>
                  <a:pt x="15289" y="13054"/>
                  <a:pt x="14997" y="13258"/>
                </a:cubicBezTo>
                <a:cubicBezTo>
                  <a:pt x="14638" y="13510"/>
                  <a:pt x="14376" y="13531"/>
                  <a:pt x="14201" y="13312"/>
                </a:cubicBezTo>
                <a:cubicBezTo>
                  <a:pt x="14029" y="13095"/>
                  <a:pt x="14039" y="12794"/>
                  <a:pt x="14247" y="12206"/>
                </a:cubicBezTo>
                <a:cubicBezTo>
                  <a:pt x="14396" y="11786"/>
                  <a:pt x="14627" y="11356"/>
                  <a:pt x="14959" y="10877"/>
                </a:cubicBezTo>
                <a:cubicBezTo>
                  <a:pt x="15245" y="10463"/>
                  <a:pt x="15460" y="10216"/>
                  <a:pt x="15662" y="10069"/>
                </a:cubicBezTo>
                <a:cubicBezTo>
                  <a:pt x="15834" y="9943"/>
                  <a:pt x="15937" y="9937"/>
                  <a:pt x="16175" y="10037"/>
                </a:cubicBezTo>
                <a:cubicBezTo>
                  <a:pt x="16313" y="10095"/>
                  <a:pt x="16365" y="10146"/>
                  <a:pt x="16435" y="10260"/>
                </a:cubicBezTo>
                <a:cubicBezTo>
                  <a:pt x="16483" y="10338"/>
                  <a:pt x="16526" y="10431"/>
                  <a:pt x="16526" y="10473"/>
                </a:cubicBezTo>
                <a:cubicBezTo>
                  <a:pt x="16526" y="10550"/>
                  <a:pt x="16584" y="10615"/>
                  <a:pt x="16626" y="10579"/>
                </a:cubicBezTo>
                <a:cubicBezTo>
                  <a:pt x="16638" y="10568"/>
                  <a:pt x="16649" y="10493"/>
                  <a:pt x="16649" y="10420"/>
                </a:cubicBezTo>
                <a:cubicBezTo>
                  <a:pt x="16649" y="10137"/>
                  <a:pt x="16367" y="9749"/>
                  <a:pt x="16075" y="9622"/>
                </a:cubicBezTo>
                <a:cubicBezTo>
                  <a:pt x="15883" y="9539"/>
                  <a:pt x="15850" y="9540"/>
                  <a:pt x="15677" y="9612"/>
                </a:cubicBezTo>
                <a:cubicBezTo>
                  <a:pt x="15406" y="9724"/>
                  <a:pt x="15126" y="10037"/>
                  <a:pt x="14744" y="10675"/>
                </a:cubicBezTo>
                <a:cubicBezTo>
                  <a:pt x="14415" y="11224"/>
                  <a:pt x="14073" y="11889"/>
                  <a:pt x="13949" y="12227"/>
                </a:cubicBezTo>
                <a:cubicBezTo>
                  <a:pt x="13822" y="12574"/>
                  <a:pt x="13806" y="13029"/>
                  <a:pt x="13903" y="13343"/>
                </a:cubicBezTo>
                <a:cubicBezTo>
                  <a:pt x="13980" y="13593"/>
                  <a:pt x="14077" y="13682"/>
                  <a:pt x="14416" y="13801"/>
                </a:cubicBezTo>
                <a:cubicBezTo>
                  <a:pt x="14599" y="13865"/>
                  <a:pt x="14933" y="13729"/>
                  <a:pt x="15257" y="13460"/>
                </a:cubicBezTo>
                <a:cubicBezTo>
                  <a:pt x="15556" y="13213"/>
                  <a:pt x="16076" y="12645"/>
                  <a:pt x="16343" y="12280"/>
                </a:cubicBezTo>
                <a:cubicBezTo>
                  <a:pt x="17180" y="11135"/>
                  <a:pt x="18678" y="8541"/>
                  <a:pt x="20189" y="5603"/>
                </a:cubicBezTo>
                <a:lnTo>
                  <a:pt x="20266" y="5444"/>
                </a:lnTo>
                <a:lnTo>
                  <a:pt x="20541" y="5444"/>
                </a:lnTo>
                <a:cubicBezTo>
                  <a:pt x="20771" y="5444"/>
                  <a:pt x="20819" y="5435"/>
                  <a:pt x="20862" y="5380"/>
                </a:cubicBezTo>
                <a:cubicBezTo>
                  <a:pt x="20920" y="5307"/>
                  <a:pt x="21207" y="4504"/>
                  <a:pt x="21360" y="3998"/>
                </a:cubicBezTo>
                <a:cubicBezTo>
                  <a:pt x="21494" y="3550"/>
                  <a:pt x="21583" y="3154"/>
                  <a:pt x="21589" y="2966"/>
                </a:cubicBezTo>
                <a:cubicBezTo>
                  <a:pt x="21594" y="2793"/>
                  <a:pt x="21600" y="2698"/>
                  <a:pt x="21574" y="2658"/>
                </a:cubicBezTo>
                <a:close/>
                <a:moveTo>
                  <a:pt x="9223" y="6475"/>
                </a:moveTo>
                <a:cubicBezTo>
                  <a:pt x="9191" y="6404"/>
                  <a:pt x="9079" y="6425"/>
                  <a:pt x="8963" y="6528"/>
                </a:cubicBezTo>
                <a:cubicBezTo>
                  <a:pt x="8603" y="6848"/>
                  <a:pt x="7011" y="9446"/>
                  <a:pt x="5422" y="12323"/>
                </a:cubicBezTo>
                <a:cubicBezTo>
                  <a:pt x="5085" y="12934"/>
                  <a:pt x="4695" y="13706"/>
                  <a:pt x="4420" y="14290"/>
                </a:cubicBezTo>
                <a:cubicBezTo>
                  <a:pt x="4095" y="14981"/>
                  <a:pt x="3967" y="15217"/>
                  <a:pt x="3434" y="16108"/>
                </a:cubicBezTo>
                <a:cubicBezTo>
                  <a:pt x="2706" y="17324"/>
                  <a:pt x="1584" y="19070"/>
                  <a:pt x="451" y="20754"/>
                </a:cubicBezTo>
                <a:cubicBezTo>
                  <a:pt x="106" y="21268"/>
                  <a:pt x="0" y="21449"/>
                  <a:pt x="0" y="21541"/>
                </a:cubicBezTo>
                <a:cubicBezTo>
                  <a:pt x="0" y="21565"/>
                  <a:pt x="26" y="21594"/>
                  <a:pt x="54" y="21594"/>
                </a:cubicBezTo>
                <a:cubicBezTo>
                  <a:pt x="251" y="21594"/>
                  <a:pt x="752" y="21005"/>
                  <a:pt x="1346" y="20084"/>
                </a:cubicBezTo>
                <a:cubicBezTo>
                  <a:pt x="2165" y="18813"/>
                  <a:pt x="4374" y="15163"/>
                  <a:pt x="5667" y="12950"/>
                </a:cubicBezTo>
                <a:cubicBezTo>
                  <a:pt x="6793" y="11022"/>
                  <a:pt x="7639" y="9590"/>
                  <a:pt x="7663" y="9569"/>
                </a:cubicBezTo>
                <a:cubicBezTo>
                  <a:pt x="7713" y="9526"/>
                  <a:pt x="7714" y="9627"/>
                  <a:pt x="7663" y="9803"/>
                </a:cubicBezTo>
                <a:cubicBezTo>
                  <a:pt x="7622" y="9944"/>
                  <a:pt x="7604" y="10062"/>
                  <a:pt x="7602" y="10313"/>
                </a:cubicBezTo>
                <a:cubicBezTo>
                  <a:pt x="7599" y="10608"/>
                  <a:pt x="7607" y="10666"/>
                  <a:pt x="7671" y="10845"/>
                </a:cubicBezTo>
                <a:cubicBezTo>
                  <a:pt x="7709" y="10955"/>
                  <a:pt x="7798" y="11116"/>
                  <a:pt x="7862" y="11206"/>
                </a:cubicBezTo>
                <a:cubicBezTo>
                  <a:pt x="8297" y="11819"/>
                  <a:pt x="8770" y="11904"/>
                  <a:pt x="9384" y="11462"/>
                </a:cubicBezTo>
                <a:cubicBezTo>
                  <a:pt x="9658" y="11263"/>
                  <a:pt x="9976" y="10917"/>
                  <a:pt x="10378" y="10377"/>
                </a:cubicBezTo>
                <a:cubicBezTo>
                  <a:pt x="10574" y="10114"/>
                  <a:pt x="10746" y="9908"/>
                  <a:pt x="10760" y="9920"/>
                </a:cubicBezTo>
                <a:cubicBezTo>
                  <a:pt x="10775" y="9932"/>
                  <a:pt x="10777" y="9981"/>
                  <a:pt x="10768" y="10037"/>
                </a:cubicBezTo>
                <a:cubicBezTo>
                  <a:pt x="10744" y="10185"/>
                  <a:pt x="10834" y="10432"/>
                  <a:pt x="10936" y="10505"/>
                </a:cubicBezTo>
                <a:cubicBezTo>
                  <a:pt x="11031" y="10573"/>
                  <a:pt x="11171" y="10584"/>
                  <a:pt x="11250" y="10526"/>
                </a:cubicBezTo>
                <a:cubicBezTo>
                  <a:pt x="11373" y="10434"/>
                  <a:pt x="11395" y="10311"/>
                  <a:pt x="11395" y="9601"/>
                </a:cubicBezTo>
                <a:cubicBezTo>
                  <a:pt x="11395" y="8850"/>
                  <a:pt x="11367" y="8654"/>
                  <a:pt x="11234" y="8559"/>
                </a:cubicBezTo>
                <a:cubicBezTo>
                  <a:pt x="11033" y="8414"/>
                  <a:pt x="10875" y="8558"/>
                  <a:pt x="10133" y="9569"/>
                </a:cubicBezTo>
                <a:cubicBezTo>
                  <a:pt x="9350" y="10636"/>
                  <a:pt x="9098" y="10874"/>
                  <a:pt x="8825" y="10824"/>
                </a:cubicBezTo>
                <a:cubicBezTo>
                  <a:pt x="8457" y="10755"/>
                  <a:pt x="8338" y="10079"/>
                  <a:pt x="8535" y="9176"/>
                </a:cubicBezTo>
                <a:cubicBezTo>
                  <a:pt x="8646" y="8665"/>
                  <a:pt x="8912" y="7841"/>
                  <a:pt x="9093" y="7443"/>
                </a:cubicBezTo>
                <a:cubicBezTo>
                  <a:pt x="9131" y="7359"/>
                  <a:pt x="9180" y="7223"/>
                  <a:pt x="9200" y="7145"/>
                </a:cubicBezTo>
                <a:cubicBezTo>
                  <a:pt x="9239" y="6992"/>
                  <a:pt x="9254" y="6544"/>
                  <a:pt x="9223" y="6475"/>
                </a:cubicBezTo>
                <a:close/>
                <a:moveTo>
                  <a:pt x="20067" y="10005"/>
                </a:moveTo>
                <a:cubicBezTo>
                  <a:pt x="19966" y="10054"/>
                  <a:pt x="19281" y="10778"/>
                  <a:pt x="18851" y="11281"/>
                </a:cubicBezTo>
                <a:cubicBezTo>
                  <a:pt x="18677" y="11484"/>
                  <a:pt x="18516" y="11667"/>
                  <a:pt x="18492" y="11695"/>
                </a:cubicBezTo>
                <a:cubicBezTo>
                  <a:pt x="18460" y="11732"/>
                  <a:pt x="18434" y="11743"/>
                  <a:pt x="18415" y="11717"/>
                </a:cubicBezTo>
                <a:cubicBezTo>
                  <a:pt x="18396" y="11690"/>
                  <a:pt x="18465" y="11565"/>
                  <a:pt x="18652" y="11291"/>
                </a:cubicBezTo>
                <a:cubicBezTo>
                  <a:pt x="18946" y="10864"/>
                  <a:pt x="19042" y="10649"/>
                  <a:pt x="19042" y="10409"/>
                </a:cubicBezTo>
                <a:cubicBezTo>
                  <a:pt x="19042" y="10079"/>
                  <a:pt x="18838" y="9979"/>
                  <a:pt x="18538" y="10175"/>
                </a:cubicBezTo>
                <a:cubicBezTo>
                  <a:pt x="18116" y="10450"/>
                  <a:pt x="17478" y="11200"/>
                  <a:pt x="16794" y="12216"/>
                </a:cubicBezTo>
                <a:cubicBezTo>
                  <a:pt x="16502" y="12651"/>
                  <a:pt x="16211" y="13074"/>
                  <a:pt x="16152" y="13163"/>
                </a:cubicBezTo>
                <a:cubicBezTo>
                  <a:pt x="15990" y="13402"/>
                  <a:pt x="15901" y="13594"/>
                  <a:pt x="15884" y="13716"/>
                </a:cubicBezTo>
                <a:cubicBezTo>
                  <a:pt x="15872" y="13796"/>
                  <a:pt x="15880" y="13822"/>
                  <a:pt x="15907" y="13822"/>
                </a:cubicBezTo>
                <a:cubicBezTo>
                  <a:pt x="15970" y="13822"/>
                  <a:pt x="16100" y="13660"/>
                  <a:pt x="16710" y="12854"/>
                </a:cubicBezTo>
                <a:cubicBezTo>
                  <a:pt x="17374" y="11977"/>
                  <a:pt x="17623" y="11674"/>
                  <a:pt x="18117" y="11164"/>
                </a:cubicBezTo>
                <a:cubicBezTo>
                  <a:pt x="18577" y="10688"/>
                  <a:pt x="18581" y="10691"/>
                  <a:pt x="18622" y="10760"/>
                </a:cubicBezTo>
                <a:cubicBezTo>
                  <a:pt x="18650" y="10808"/>
                  <a:pt x="18641" y="10832"/>
                  <a:pt x="18545" y="10941"/>
                </a:cubicBezTo>
                <a:cubicBezTo>
                  <a:pt x="18071" y="11477"/>
                  <a:pt x="17884" y="11760"/>
                  <a:pt x="17735" y="12174"/>
                </a:cubicBezTo>
                <a:cubicBezTo>
                  <a:pt x="17662" y="12375"/>
                  <a:pt x="17643" y="12459"/>
                  <a:pt x="17643" y="12631"/>
                </a:cubicBezTo>
                <a:cubicBezTo>
                  <a:pt x="17643" y="12807"/>
                  <a:pt x="17653" y="12852"/>
                  <a:pt x="17704" y="12929"/>
                </a:cubicBezTo>
                <a:cubicBezTo>
                  <a:pt x="17738" y="12979"/>
                  <a:pt x="17789" y="13024"/>
                  <a:pt x="17811" y="13024"/>
                </a:cubicBezTo>
                <a:cubicBezTo>
                  <a:pt x="17893" y="13024"/>
                  <a:pt x="18013" y="12894"/>
                  <a:pt x="18232" y="12599"/>
                </a:cubicBezTo>
                <a:cubicBezTo>
                  <a:pt x="18730" y="11925"/>
                  <a:pt x="19669" y="10996"/>
                  <a:pt x="19784" y="11058"/>
                </a:cubicBezTo>
                <a:cubicBezTo>
                  <a:pt x="19841" y="11088"/>
                  <a:pt x="19810" y="11151"/>
                  <a:pt x="19494" y="11621"/>
                </a:cubicBezTo>
                <a:cubicBezTo>
                  <a:pt x="19110" y="12190"/>
                  <a:pt x="18836" y="12651"/>
                  <a:pt x="18775" y="12833"/>
                </a:cubicBezTo>
                <a:cubicBezTo>
                  <a:pt x="18716" y="13007"/>
                  <a:pt x="18702" y="13220"/>
                  <a:pt x="18752" y="13312"/>
                </a:cubicBezTo>
                <a:cubicBezTo>
                  <a:pt x="18828" y="13451"/>
                  <a:pt x="19049" y="13447"/>
                  <a:pt x="19188" y="13312"/>
                </a:cubicBezTo>
                <a:cubicBezTo>
                  <a:pt x="19278" y="13223"/>
                  <a:pt x="19845" y="12270"/>
                  <a:pt x="19845" y="12206"/>
                </a:cubicBezTo>
                <a:cubicBezTo>
                  <a:pt x="19845" y="12193"/>
                  <a:pt x="19910" y="12053"/>
                  <a:pt x="19991" y="11897"/>
                </a:cubicBezTo>
                <a:cubicBezTo>
                  <a:pt x="20300" y="11298"/>
                  <a:pt x="20449" y="10916"/>
                  <a:pt x="20495" y="10579"/>
                </a:cubicBezTo>
                <a:cubicBezTo>
                  <a:pt x="20530" y="10327"/>
                  <a:pt x="20495" y="10108"/>
                  <a:pt x="20411" y="10026"/>
                </a:cubicBezTo>
                <a:cubicBezTo>
                  <a:pt x="20346" y="9963"/>
                  <a:pt x="20183" y="9949"/>
                  <a:pt x="20067" y="10005"/>
                </a:cubicBezTo>
                <a:close/>
                <a:moveTo>
                  <a:pt x="5491" y="10133"/>
                </a:moveTo>
                <a:cubicBezTo>
                  <a:pt x="5521" y="10194"/>
                  <a:pt x="5637" y="10382"/>
                  <a:pt x="5751" y="10547"/>
                </a:cubicBezTo>
                <a:cubicBezTo>
                  <a:pt x="5941" y="10821"/>
                  <a:pt x="6010" y="10880"/>
                  <a:pt x="6034" y="10781"/>
                </a:cubicBezTo>
                <a:cubicBezTo>
                  <a:pt x="6039" y="10761"/>
                  <a:pt x="5958" y="10647"/>
                  <a:pt x="5858" y="10537"/>
                </a:cubicBezTo>
                <a:cubicBezTo>
                  <a:pt x="5758" y="10426"/>
                  <a:pt x="5620" y="10273"/>
                  <a:pt x="5552" y="10186"/>
                </a:cubicBezTo>
                <a:cubicBezTo>
                  <a:pt x="5447" y="10049"/>
                  <a:pt x="5443" y="10036"/>
                  <a:pt x="5491" y="10133"/>
                </a:cubicBezTo>
                <a:close/>
                <a:moveTo>
                  <a:pt x="15402" y="13769"/>
                </a:moveTo>
                <a:cubicBezTo>
                  <a:pt x="15469" y="13609"/>
                  <a:pt x="15457" y="13622"/>
                  <a:pt x="15287" y="13907"/>
                </a:cubicBezTo>
                <a:cubicBezTo>
                  <a:pt x="15087" y="14245"/>
                  <a:pt x="14532" y="15020"/>
                  <a:pt x="14263" y="15342"/>
                </a:cubicBezTo>
                <a:cubicBezTo>
                  <a:pt x="13147" y="16679"/>
                  <a:pt x="11909" y="17559"/>
                  <a:pt x="10630" y="17915"/>
                </a:cubicBezTo>
                <a:cubicBezTo>
                  <a:pt x="9551" y="18216"/>
                  <a:pt x="8357" y="18085"/>
                  <a:pt x="7349" y="17564"/>
                </a:cubicBezTo>
                <a:cubicBezTo>
                  <a:pt x="6486" y="17118"/>
                  <a:pt x="5567" y="16251"/>
                  <a:pt x="4956" y="15300"/>
                </a:cubicBezTo>
                <a:cubicBezTo>
                  <a:pt x="4861" y="15153"/>
                  <a:pt x="4774" y="15039"/>
                  <a:pt x="4764" y="15045"/>
                </a:cubicBezTo>
                <a:cubicBezTo>
                  <a:pt x="4755" y="15050"/>
                  <a:pt x="4617" y="15252"/>
                  <a:pt x="4459" y="15502"/>
                </a:cubicBezTo>
                <a:lnTo>
                  <a:pt x="4176" y="15959"/>
                </a:lnTo>
                <a:lnTo>
                  <a:pt x="4405" y="16278"/>
                </a:lnTo>
                <a:cubicBezTo>
                  <a:pt x="4992" y="17081"/>
                  <a:pt x="5739" y="17770"/>
                  <a:pt x="6539" y="18245"/>
                </a:cubicBezTo>
                <a:cubicBezTo>
                  <a:pt x="7146" y="18605"/>
                  <a:pt x="7859" y="18844"/>
                  <a:pt x="8512" y="18915"/>
                </a:cubicBezTo>
                <a:cubicBezTo>
                  <a:pt x="8656" y="18930"/>
                  <a:pt x="8987" y="18945"/>
                  <a:pt x="9246" y="18936"/>
                </a:cubicBezTo>
                <a:cubicBezTo>
                  <a:pt x="10304" y="18901"/>
                  <a:pt x="11264" y="18555"/>
                  <a:pt x="12259" y="17862"/>
                </a:cubicBezTo>
                <a:cubicBezTo>
                  <a:pt x="13547" y="16965"/>
                  <a:pt x="14680" y="15490"/>
                  <a:pt x="15402" y="1376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10" name="Rectangle"/>
          <p:cNvSpPr/>
          <p:nvPr/>
        </p:nvSpPr>
        <p:spPr>
          <a:xfrm>
            <a:off x="0" y="538106"/>
            <a:ext cx="5715000" cy="1319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309563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111" name="13"/>
          <p:cNvSpPr txBox="1">
            <a:spLocks noGrp="1"/>
          </p:cNvSpPr>
          <p:nvPr>
            <p:ph type="sldNum" sz="quarter" idx="2"/>
          </p:nvPr>
        </p:nvSpPr>
        <p:spPr>
          <a:xfrm>
            <a:off x="4510088" y="4905375"/>
            <a:ext cx="138189" cy="1404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12" name="Equation"/>
              <p:cNvSpPr txBox="1"/>
              <p:nvPr/>
            </p:nvSpPr>
            <p:spPr>
              <a:xfrm>
                <a:off x="354585" y="2821267"/>
                <a:ext cx="2549993" cy="30764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050" i="1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05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05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r>
                        <m:rPr>
                          <m:sty m:val="p"/>
                        </m:rPr>
                        <a:rPr sz="1050" i="1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sz="105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𝜇𝜇</m:t>
                          </m:r>
                        </m:sup>
                      </m:sSubSup>
                      <m:r>
                        <a:rPr sz="105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sz="105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sz="1050" i="1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sz="1050" i="1">
                          <a:latin typeface="Cambria Math" panose="02040503050406030204" pitchFamily="18" charset="0"/>
                        </a:rPr>
                        <m:t>=−2</m:t>
                      </m:r>
                      <m:r>
                        <m:rPr>
                          <m:sty m:val="p"/>
                        </m:rPr>
                        <a:rPr sz="1050" i="1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sz="105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10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sz="1050" i="1">
                              <a:latin typeface="Cambria Math" panose="02040503050406030204" pitchFamily="18" charset="0"/>
                            </a:rPr>
                            <m:t>𝜇𝜇</m:t>
                          </m:r>
                        </m:sup>
                      </m:sSubSup>
                      <m:r>
                        <a:rPr sz="10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1050"/>
              </a:p>
            </p:txBody>
          </p:sp>
        </mc:Choice>
        <mc:Fallback xmlns="">
          <p:sp>
            <p:nvSpPr>
              <p:cNvPr id="111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85" y="2821267"/>
                <a:ext cx="2549993" cy="307648"/>
              </a:xfrm>
              <a:prstGeom prst="rect">
                <a:avLst/>
              </a:prstGeom>
              <a:blipFill>
                <a:blip r:embed="rId7"/>
                <a:stretch>
                  <a:fillRect l="-718" t="-4000" r="-1435" b="-1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3" name="Equation"/>
              <p:cNvSpPr txBox="1"/>
              <p:nvPr/>
            </p:nvSpPr>
            <p:spPr>
              <a:xfrm>
                <a:off x="245864" y="1813404"/>
                <a:ext cx="2882712" cy="33688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1575" i="1">
                              <a:latin typeface="Cambria Math" panose="02040503050406030204" pitchFamily="18" charset="0"/>
                            </a:rPr>
                            <m:t>eff</m:t>
                          </m:r>
                        </m:sub>
                        <m:sup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𝑁𝑃</m:t>
                          </m:r>
                        </m:sup>
                      </m:sSubSup>
                      <m:r>
                        <a:rPr sz="1575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sSub>
                            <m:sSubPr>
                              <m:ctrlPr>
                                <a:rPr sz="157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sSub>
                            <m:sSubPr>
                              <m:ctrlPr>
                                <a:rPr sz="157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bar>
                        <m:barPr>
                          <m:pos m:val="top"/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sz="157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bar>
                      <m:sSub>
                        <m:sSub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sSub>
                        <m:sSub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p>
                      </m:sSup>
                      <m:r>
                        <a:rPr sz="1575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sz="1575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sz="1575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sz="1575" i="1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sz="1575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sz="1575"/>
              </a:p>
            </p:txBody>
          </p:sp>
        </mc:Choice>
        <mc:Fallback xmlns="">
          <p:sp>
            <p:nvSpPr>
              <p:cNvPr id="11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64" y="1813404"/>
                <a:ext cx="2882712" cy="336887"/>
              </a:xfrm>
              <a:prstGeom prst="rect">
                <a:avLst/>
              </a:prstGeom>
              <a:blipFill>
                <a:blip r:embed="rId8"/>
                <a:stretch>
                  <a:fillRect l="-846" b="-1964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4" name="Equation"/>
              <p:cNvSpPr txBox="1"/>
              <p:nvPr/>
            </p:nvSpPr>
            <p:spPr>
              <a:xfrm>
                <a:off x="387956" y="3279824"/>
                <a:ext cx="2636812" cy="54983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3429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1575" i="1"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sz="1575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>
                          <m:r>
                            <a:rPr sz="1575" i="1">
                              <a:latin typeface="Cambria Math" panose="02040503050406030204" pitchFamily="18" charset="0"/>
                            </a:rPr>
                            <m:t>𝜇𝜇</m:t>
                          </m:r>
                        </m:sup>
                      </m:sSubSup>
                      <m:r>
                        <a:rPr sz="1575" i="1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sz="1575" i="1">
                          <a:latin typeface="Cambria Math" panose="02040503050406030204" pitchFamily="18" charset="0"/>
                        </a:rPr>
                        <m:t>arctan</m:t>
                      </m:r>
                      <m:d>
                        <m:dPr>
                          <m:ctrlPr>
                            <a:rPr sz="157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57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sz="157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r>
                                <a:rPr sz="1575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  <m:f>
                            <m:fPr>
                              <m:ctrlPr>
                                <a:rPr sz="157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sz="157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sz="1575" i="1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sz="1575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sz="1575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sz="1575"/>
              </a:p>
            </p:txBody>
          </p:sp>
        </mc:Choice>
        <mc:Fallback xmlns="">
          <p:sp>
            <p:nvSpPr>
              <p:cNvPr id="111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56" y="3279824"/>
                <a:ext cx="2636812" cy="5498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5" name="[1] The Muon g − 2 Collaboration, arxiv:2506.03069 [hep-ex] (2025) [2] Aliberti et al., arxiv:2505.21476 [hep-ph] (2025)…"/>
          <p:cNvSpPr txBox="1"/>
          <p:nvPr/>
        </p:nvSpPr>
        <p:spPr>
          <a:xfrm>
            <a:off x="4905430" y="4717993"/>
            <a:ext cx="2437745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[1] The Muon g − 2 Collaboration, </a:t>
            </a:r>
            <a:r>
              <a:rPr sz="600" u="sng">
                <a:hlinkClick r:id="rId10"/>
              </a:rPr>
              <a:t>arxiv:2506.03069 [hep-ex] (2025)</a:t>
            </a:r>
            <a:br>
              <a:rPr sz="600"/>
            </a:br>
            <a:r>
              <a:rPr sz="600"/>
              <a:t>[2] Aliberti </a:t>
            </a:r>
            <a:r>
              <a:rPr sz="600" i="1"/>
              <a:t>et al.</a:t>
            </a:r>
            <a:r>
              <a:rPr sz="600"/>
              <a:t>, </a:t>
            </a:r>
            <a:r>
              <a:rPr sz="600" u="sng">
                <a:hlinkClick r:id="rId11"/>
              </a:rPr>
              <a:t>arxiv:2505.21476 [hep-ph] (2025)</a:t>
            </a:r>
          </a:p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[3] Bennett </a:t>
            </a:r>
            <a:r>
              <a:rPr sz="600" i="1"/>
              <a:t>et al., </a:t>
            </a:r>
            <a:r>
              <a:rPr sz="600" u="sng">
                <a:hlinkClick r:id="rId12"/>
              </a:rPr>
              <a:t>Phys. Rev. D 80, 052008 (2009)</a:t>
            </a:r>
          </a:p>
          <a:p>
            <a:pPr defTabSz="171450">
              <a:defRPr sz="1333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[4] Ema, Gao &amp; Pospelov,  </a:t>
            </a:r>
            <a:r>
              <a:rPr sz="600" u="sng">
                <a:hlinkClick r:id="rId13"/>
              </a:rPr>
              <a:t>Phys. Rev. Lett. 128, 131803 (2022)</a:t>
            </a:r>
          </a:p>
        </p:txBody>
      </p:sp>
      <p:grpSp>
        <p:nvGrpSpPr>
          <p:cNvPr id="1120" name="Group"/>
          <p:cNvGrpSpPr/>
          <p:nvPr/>
        </p:nvGrpSpPr>
        <p:grpSpPr>
          <a:xfrm>
            <a:off x="2259336" y="729448"/>
            <a:ext cx="1196329" cy="874109"/>
            <a:chOff x="0" y="0"/>
            <a:chExt cx="3190210" cy="2330957"/>
          </a:xfrm>
        </p:grpSpPr>
        <p:pic>
          <p:nvPicPr>
            <p:cNvPr id="1116" name="Screenshot 2023-09-26 at 09.29.48.png" descr="Screenshot 2023-09-26 at 09.29.48.png"/>
            <p:cNvPicPr>
              <a:picLocks noChangeAspect="1"/>
            </p:cNvPicPr>
            <p:nvPr/>
          </p:nvPicPr>
          <p:blipFill>
            <a:blip r:embed="rId14"/>
            <a:srcRect l="8487" t="6121" r="9201" b="12244"/>
            <a:stretch>
              <a:fillRect/>
            </a:stretch>
          </p:blipFill>
          <p:spPr>
            <a:xfrm>
              <a:off x="36346" y="36225"/>
              <a:ext cx="3055255" cy="2294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384" extrusionOk="0">
                  <a:moveTo>
                    <a:pt x="10888" y="0"/>
                  </a:moveTo>
                  <a:cubicBezTo>
                    <a:pt x="10622" y="0"/>
                    <a:pt x="10628" y="159"/>
                    <a:pt x="10919" y="777"/>
                  </a:cubicBezTo>
                  <a:cubicBezTo>
                    <a:pt x="11117" y="1197"/>
                    <a:pt x="11067" y="1421"/>
                    <a:pt x="10616" y="2130"/>
                  </a:cubicBezTo>
                  <a:cubicBezTo>
                    <a:pt x="9955" y="3172"/>
                    <a:pt x="9953" y="3240"/>
                    <a:pt x="10580" y="4227"/>
                  </a:cubicBezTo>
                  <a:cubicBezTo>
                    <a:pt x="11201" y="5205"/>
                    <a:pt x="11202" y="5218"/>
                    <a:pt x="10574" y="6206"/>
                  </a:cubicBezTo>
                  <a:cubicBezTo>
                    <a:pt x="10280" y="6669"/>
                    <a:pt x="10111" y="7203"/>
                    <a:pt x="10174" y="7463"/>
                  </a:cubicBezTo>
                  <a:cubicBezTo>
                    <a:pt x="10203" y="7588"/>
                    <a:pt x="10196" y="7701"/>
                    <a:pt x="10143" y="7811"/>
                  </a:cubicBezTo>
                  <a:cubicBezTo>
                    <a:pt x="10146" y="7823"/>
                    <a:pt x="10149" y="7829"/>
                    <a:pt x="10151" y="7841"/>
                  </a:cubicBezTo>
                  <a:cubicBezTo>
                    <a:pt x="10166" y="7922"/>
                    <a:pt x="10154" y="7936"/>
                    <a:pt x="10036" y="7963"/>
                  </a:cubicBezTo>
                  <a:cubicBezTo>
                    <a:pt x="9920" y="8096"/>
                    <a:pt x="9737" y="8232"/>
                    <a:pt x="9464" y="8392"/>
                  </a:cubicBezTo>
                  <a:cubicBezTo>
                    <a:pt x="8974" y="8679"/>
                    <a:pt x="8438" y="9288"/>
                    <a:pt x="8124" y="9915"/>
                  </a:cubicBezTo>
                  <a:cubicBezTo>
                    <a:pt x="7659" y="10847"/>
                    <a:pt x="7614" y="11149"/>
                    <a:pt x="7707" y="12685"/>
                  </a:cubicBezTo>
                  <a:lnTo>
                    <a:pt x="7796" y="14169"/>
                  </a:lnTo>
                  <a:cubicBezTo>
                    <a:pt x="7805" y="14193"/>
                    <a:pt x="7817" y="14231"/>
                    <a:pt x="7822" y="14242"/>
                  </a:cubicBezTo>
                  <a:cubicBezTo>
                    <a:pt x="7830" y="14263"/>
                    <a:pt x="7823" y="14283"/>
                    <a:pt x="7805" y="14309"/>
                  </a:cubicBezTo>
                  <a:lnTo>
                    <a:pt x="7810" y="14413"/>
                  </a:lnTo>
                  <a:lnTo>
                    <a:pt x="6538" y="15511"/>
                  </a:lnTo>
                  <a:cubicBezTo>
                    <a:pt x="6128" y="15865"/>
                    <a:pt x="5619" y="16247"/>
                    <a:pt x="5153" y="16565"/>
                  </a:cubicBezTo>
                  <a:cubicBezTo>
                    <a:pt x="5134" y="16579"/>
                    <a:pt x="5111" y="16597"/>
                    <a:pt x="5075" y="16635"/>
                  </a:cubicBezTo>
                  <a:cubicBezTo>
                    <a:pt x="4967" y="16748"/>
                    <a:pt x="4789" y="16852"/>
                    <a:pt x="4548" y="16953"/>
                  </a:cubicBezTo>
                  <a:cubicBezTo>
                    <a:pt x="4462" y="17004"/>
                    <a:pt x="4366" y="17062"/>
                    <a:pt x="4295" y="17098"/>
                  </a:cubicBezTo>
                  <a:cubicBezTo>
                    <a:pt x="3760" y="17367"/>
                    <a:pt x="3320" y="17739"/>
                    <a:pt x="3320" y="17922"/>
                  </a:cubicBezTo>
                  <a:cubicBezTo>
                    <a:pt x="3320" y="17961"/>
                    <a:pt x="3281" y="18028"/>
                    <a:pt x="3222" y="18111"/>
                  </a:cubicBezTo>
                  <a:cubicBezTo>
                    <a:pt x="3225" y="18118"/>
                    <a:pt x="3237" y="18137"/>
                    <a:pt x="3239" y="18141"/>
                  </a:cubicBezTo>
                  <a:cubicBezTo>
                    <a:pt x="3252" y="18170"/>
                    <a:pt x="3080" y="18343"/>
                    <a:pt x="2922" y="18466"/>
                  </a:cubicBezTo>
                  <a:cubicBezTo>
                    <a:pt x="2617" y="18789"/>
                    <a:pt x="2170" y="19205"/>
                    <a:pt x="1666" y="19620"/>
                  </a:cubicBezTo>
                  <a:cubicBezTo>
                    <a:pt x="755" y="20370"/>
                    <a:pt x="5" y="21074"/>
                    <a:pt x="1" y="21184"/>
                  </a:cubicBezTo>
                  <a:cubicBezTo>
                    <a:pt x="-15" y="21600"/>
                    <a:pt x="426" y="21349"/>
                    <a:pt x="1843" y="20134"/>
                  </a:cubicBezTo>
                  <a:cubicBezTo>
                    <a:pt x="2444" y="19619"/>
                    <a:pt x="3056" y="19166"/>
                    <a:pt x="3410" y="18962"/>
                  </a:cubicBezTo>
                  <a:cubicBezTo>
                    <a:pt x="3410" y="18961"/>
                    <a:pt x="3411" y="18959"/>
                    <a:pt x="3412" y="18958"/>
                  </a:cubicBezTo>
                  <a:cubicBezTo>
                    <a:pt x="3420" y="18950"/>
                    <a:pt x="3424" y="18947"/>
                    <a:pt x="3432" y="18939"/>
                  </a:cubicBezTo>
                  <a:cubicBezTo>
                    <a:pt x="3505" y="18866"/>
                    <a:pt x="3569" y="18814"/>
                    <a:pt x="3572" y="18821"/>
                  </a:cubicBezTo>
                  <a:cubicBezTo>
                    <a:pt x="3573" y="18823"/>
                    <a:pt x="3592" y="18855"/>
                    <a:pt x="3597" y="18865"/>
                  </a:cubicBezTo>
                  <a:cubicBezTo>
                    <a:pt x="3623" y="18856"/>
                    <a:pt x="3651" y="18849"/>
                    <a:pt x="3667" y="18847"/>
                  </a:cubicBezTo>
                  <a:cubicBezTo>
                    <a:pt x="3868" y="18827"/>
                    <a:pt x="4326" y="18441"/>
                    <a:pt x="4685" y="17989"/>
                  </a:cubicBezTo>
                  <a:cubicBezTo>
                    <a:pt x="5044" y="17537"/>
                    <a:pt x="5989" y="16617"/>
                    <a:pt x="6785" y="15947"/>
                  </a:cubicBezTo>
                  <a:cubicBezTo>
                    <a:pt x="7518" y="15330"/>
                    <a:pt x="7888" y="15045"/>
                    <a:pt x="8119" y="14975"/>
                  </a:cubicBezTo>
                  <a:cubicBezTo>
                    <a:pt x="8145" y="14956"/>
                    <a:pt x="8166" y="14951"/>
                    <a:pt x="8180" y="14956"/>
                  </a:cubicBezTo>
                  <a:cubicBezTo>
                    <a:pt x="8322" y="14935"/>
                    <a:pt x="8405" y="15011"/>
                    <a:pt x="8497" y="15160"/>
                  </a:cubicBezTo>
                  <a:cubicBezTo>
                    <a:pt x="8644" y="15396"/>
                    <a:pt x="9159" y="15821"/>
                    <a:pt x="9638" y="16103"/>
                  </a:cubicBezTo>
                  <a:cubicBezTo>
                    <a:pt x="10750" y="16756"/>
                    <a:pt x="11881" y="16536"/>
                    <a:pt x="12775" y="15496"/>
                  </a:cubicBezTo>
                  <a:lnTo>
                    <a:pt x="13422" y="14742"/>
                  </a:lnTo>
                  <a:lnTo>
                    <a:pt x="14975" y="16069"/>
                  </a:lnTo>
                  <a:cubicBezTo>
                    <a:pt x="15500" y="16518"/>
                    <a:pt x="15966" y="16974"/>
                    <a:pt x="16248" y="17305"/>
                  </a:cubicBezTo>
                  <a:cubicBezTo>
                    <a:pt x="16310" y="17362"/>
                    <a:pt x="16381" y="17428"/>
                    <a:pt x="16425" y="17456"/>
                  </a:cubicBezTo>
                  <a:cubicBezTo>
                    <a:pt x="16480" y="17493"/>
                    <a:pt x="16532" y="17535"/>
                    <a:pt x="16539" y="17553"/>
                  </a:cubicBezTo>
                  <a:cubicBezTo>
                    <a:pt x="16544" y="17563"/>
                    <a:pt x="16528" y="17607"/>
                    <a:pt x="16503" y="17660"/>
                  </a:cubicBezTo>
                  <a:cubicBezTo>
                    <a:pt x="16520" y="17695"/>
                    <a:pt x="16531" y="17723"/>
                    <a:pt x="16531" y="17745"/>
                  </a:cubicBezTo>
                  <a:cubicBezTo>
                    <a:pt x="16531" y="17936"/>
                    <a:pt x="16896" y="18237"/>
                    <a:pt x="17341" y="18414"/>
                  </a:cubicBezTo>
                  <a:cubicBezTo>
                    <a:pt x="17787" y="18591"/>
                    <a:pt x="18852" y="19332"/>
                    <a:pt x="19710" y="20060"/>
                  </a:cubicBezTo>
                  <a:cubicBezTo>
                    <a:pt x="20568" y="20788"/>
                    <a:pt x="21337" y="21384"/>
                    <a:pt x="21420" y="21384"/>
                  </a:cubicBezTo>
                  <a:cubicBezTo>
                    <a:pt x="21531" y="21384"/>
                    <a:pt x="21585" y="21352"/>
                    <a:pt x="21580" y="21281"/>
                  </a:cubicBezTo>
                  <a:cubicBezTo>
                    <a:pt x="21563" y="21067"/>
                    <a:pt x="21013" y="20518"/>
                    <a:pt x="19861" y="19561"/>
                  </a:cubicBezTo>
                  <a:cubicBezTo>
                    <a:pt x="18921" y="18779"/>
                    <a:pt x="17959" y="17778"/>
                    <a:pt x="17722" y="17338"/>
                  </a:cubicBezTo>
                  <a:cubicBezTo>
                    <a:pt x="17454" y="16839"/>
                    <a:pt x="17178" y="16596"/>
                    <a:pt x="16991" y="16691"/>
                  </a:cubicBezTo>
                  <a:cubicBezTo>
                    <a:pt x="16982" y="16695"/>
                    <a:pt x="16971" y="16700"/>
                    <a:pt x="16960" y="16702"/>
                  </a:cubicBezTo>
                  <a:cubicBezTo>
                    <a:pt x="16959" y="16730"/>
                    <a:pt x="16939" y="16783"/>
                    <a:pt x="16915" y="16824"/>
                  </a:cubicBezTo>
                  <a:lnTo>
                    <a:pt x="16870" y="16902"/>
                  </a:lnTo>
                  <a:lnTo>
                    <a:pt x="16750" y="16802"/>
                  </a:lnTo>
                  <a:cubicBezTo>
                    <a:pt x="16685" y="16747"/>
                    <a:pt x="16624" y="16702"/>
                    <a:pt x="16615" y="16702"/>
                  </a:cubicBezTo>
                  <a:cubicBezTo>
                    <a:pt x="16606" y="16702"/>
                    <a:pt x="16553" y="16658"/>
                    <a:pt x="16497" y="16606"/>
                  </a:cubicBezTo>
                  <a:cubicBezTo>
                    <a:pt x="16436" y="16548"/>
                    <a:pt x="16359" y="16480"/>
                    <a:pt x="16284" y="16413"/>
                  </a:cubicBezTo>
                  <a:cubicBezTo>
                    <a:pt x="15596" y="15980"/>
                    <a:pt x="14617" y="15156"/>
                    <a:pt x="14112" y="14579"/>
                  </a:cubicBezTo>
                  <a:cubicBezTo>
                    <a:pt x="14103" y="14571"/>
                    <a:pt x="14101" y="14569"/>
                    <a:pt x="14092" y="14561"/>
                  </a:cubicBezTo>
                  <a:cubicBezTo>
                    <a:pt x="14005" y="14477"/>
                    <a:pt x="13904" y="14392"/>
                    <a:pt x="13868" y="14368"/>
                  </a:cubicBezTo>
                  <a:cubicBezTo>
                    <a:pt x="13818" y="14335"/>
                    <a:pt x="13804" y="14307"/>
                    <a:pt x="13815" y="14257"/>
                  </a:cubicBezTo>
                  <a:cubicBezTo>
                    <a:pt x="13818" y="14242"/>
                    <a:pt x="13829" y="14217"/>
                    <a:pt x="13834" y="14198"/>
                  </a:cubicBezTo>
                  <a:cubicBezTo>
                    <a:pt x="13796" y="14124"/>
                    <a:pt x="13772" y="14059"/>
                    <a:pt x="13784" y="14017"/>
                  </a:cubicBezTo>
                  <a:cubicBezTo>
                    <a:pt x="14132" y="12815"/>
                    <a:pt x="14124" y="11743"/>
                    <a:pt x="13756" y="10651"/>
                  </a:cubicBezTo>
                  <a:cubicBezTo>
                    <a:pt x="13263" y="9190"/>
                    <a:pt x="12763" y="8602"/>
                    <a:pt x="11656" y="8170"/>
                  </a:cubicBezTo>
                  <a:cubicBezTo>
                    <a:pt x="11400" y="8070"/>
                    <a:pt x="11197" y="7959"/>
                    <a:pt x="11048" y="7837"/>
                  </a:cubicBezTo>
                  <a:cubicBezTo>
                    <a:pt x="11045" y="7836"/>
                    <a:pt x="11045" y="7837"/>
                    <a:pt x="11043" y="7837"/>
                  </a:cubicBezTo>
                  <a:cubicBezTo>
                    <a:pt x="10864" y="7808"/>
                    <a:pt x="10843" y="7785"/>
                    <a:pt x="10743" y="7537"/>
                  </a:cubicBezTo>
                  <a:cubicBezTo>
                    <a:pt x="10707" y="7449"/>
                    <a:pt x="10692" y="7359"/>
                    <a:pt x="10692" y="7204"/>
                  </a:cubicBezTo>
                  <a:cubicBezTo>
                    <a:pt x="10692" y="6957"/>
                    <a:pt x="10741" y="6787"/>
                    <a:pt x="10883" y="6598"/>
                  </a:cubicBezTo>
                  <a:cubicBezTo>
                    <a:pt x="10933" y="6487"/>
                    <a:pt x="10997" y="6371"/>
                    <a:pt x="11071" y="6247"/>
                  </a:cubicBezTo>
                  <a:cubicBezTo>
                    <a:pt x="11591" y="5370"/>
                    <a:pt x="11592" y="5061"/>
                    <a:pt x="11085" y="4205"/>
                  </a:cubicBezTo>
                  <a:cubicBezTo>
                    <a:pt x="10927" y="3939"/>
                    <a:pt x="10826" y="3731"/>
                    <a:pt x="10768" y="3543"/>
                  </a:cubicBezTo>
                  <a:cubicBezTo>
                    <a:pt x="10712" y="3433"/>
                    <a:pt x="10692" y="3319"/>
                    <a:pt x="10692" y="3144"/>
                  </a:cubicBezTo>
                  <a:cubicBezTo>
                    <a:pt x="10692" y="3016"/>
                    <a:pt x="10704" y="2903"/>
                    <a:pt x="10717" y="2892"/>
                  </a:cubicBezTo>
                  <a:cubicBezTo>
                    <a:pt x="10731" y="2881"/>
                    <a:pt x="10740" y="2852"/>
                    <a:pt x="10740" y="2826"/>
                  </a:cubicBezTo>
                  <a:cubicBezTo>
                    <a:pt x="10740" y="2766"/>
                    <a:pt x="10811" y="2647"/>
                    <a:pt x="10919" y="2515"/>
                  </a:cubicBezTo>
                  <a:cubicBezTo>
                    <a:pt x="10975" y="2400"/>
                    <a:pt x="11042" y="2276"/>
                    <a:pt x="11121" y="2134"/>
                  </a:cubicBezTo>
                  <a:cubicBezTo>
                    <a:pt x="11491" y="1470"/>
                    <a:pt x="11522" y="1243"/>
                    <a:pt x="11326" y="673"/>
                  </a:cubicBezTo>
                  <a:cubicBezTo>
                    <a:pt x="11198" y="302"/>
                    <a:pt x="11002" y="0"/>
                    <a:pt x="10888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7" name="Rectangle"/>
                <p:cNvSpPr/>
                <p:nvPr/>
              </p:nvSpPr>
              <p:spPr>
                <a:xfrm>
                  <a:off x="0" y="1080602"/>
                  <a:ext cx="652104" cy="78263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noAutofit/>
                </a:bodyPr>
                <a:lstStyle>
                  <a:lvl1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1444" i="1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sz="1200"/>
                </a:p>
              </p:txBody>
            </p:sp>
          </mc:Choice>
          <mc:Fallback xmlns="">
            <p:sp>
              <p:nvSpPr>
                <p:cNvPr id="1117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080602"/>
                  <a:ext cx="652104" cy="78263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8" name="Rectangle"/>
                <p:cNvSpPr/>
                <p:nvPr/>
              </p:nvSpPr>
              <p:spPr>
                <a:xfrm>
                  <a:off x="2538106" y="1080602"/>
                  <a:ext cx="652104" cy="78263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noAutofit/>
                </a:bodyPr>
                <a:lstStyle>
                  <a:lvl1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1444" i="1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sz="1200"/>
                </a:p>
              </p:txBody>
            </p:sp>
          </mc:Choice>
          <mc:Fallback xmlns="">
            <p:sp>
              <p:nvSpPr>
                <p:cNvPr id="1118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8106" y="1080602"/>
                  <a:ext cx="652104" cy="78263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9" name="Rectangle"/>
                <p:cNvSpPr/>
                <p:nvPr/>
              </p:nvSpPr>
              <p:spPr>
                <a:xfrm>
                  <a:off x="802370" y="0"/>
                  <a:ext cx="652104" cy="78262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 wrap="square" lIns="19050" tIns="19050" rIns="19050" bIns="19050" numCol="1" anchor="ctr">
                  <a:noAutofit/>
                </a:bodyPr>
                <a:lstStyle>
                  <a:lvl1pPr algn="ctr" defTabSz="825500">
                    <a:lnSpc>
                      <a:spcPct val="100000"/>
                    </a:lnSpc>
                    <a:spcBef>
                      <a:spcPts val="0"/>
                    </a:spcBef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sz="1444" i="1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sz="1200"/>
                </a:p>
              </p:txBody>
            </p:sp>
          </mc:Choice>
          <mc:Fallback xmlns="">
            <p:sp>
              <p:nvSpPr>
                <p:cNvPr id="1119" name="Rectangle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370" y="0"/>
                  <a:ext cx="652104" cy="78262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:m="http://schemas.openxmlformats.org/officeDocument/2006/math" xmlns="" val="1"/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1" name="EFT description encodes heavy new physics in the Wilson coefficients    of the dipole operator"/>
              <p:cNvSpPr txBox="1"/>
              <p:nvPr/>
            </p:nvSpPr>
            <p:spPr>
              <a:xfrm>
                <a:off x="73822" y="679928"/>
                <a:ext cx="2032976" cy="97315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>
                  <a:defRPr sz="3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rPr sz="1350"/>
                  <a:t>EFT description encodes heavy new physics in the Wilson 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146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46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sz="1463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sSub>
                          <m:sSubPr>
                            <m:ctrlPr>
                              <a:rPr sz="146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63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sz="1463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b>
                          <m:sSubPr>
                            <m:ctrlPr>
                              <a:rPr sz="1463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463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sz="1463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p>
                    </m:sSubSup>
                  </m:oMath>
                </a14:m>
                <a:r>
                  <a:rPr sz="1350"/>
                  <a:t>  of the dipole operator</a:t>
                </a:r>
              </a:p>
            </p:txBody>
          </p:sp>
        </mc:Choice>
        <mc:Fallback xmlns="">
          <p:sp>
            <p:nvSpPr>
              <p:cNvPr id="1121" name="EFT description encodes heavy new physics in the Wilson coefficients    of the dipole operator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2" y="679928"/>
                <a:ext cx="2032976" cy="973152"/>
              </a:xfrm>
              <a:prstGeom prst="rect">
                <a:avLst/>
              </a:prstGeom>
              <a:blipFill>
                <a:blip r:embed="rId18"/>
                <a:stretch>
                  <a:fillRect l="-4192" t="-3774" r="-3892" b="-880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2" name="Phase I explores CPV enhanced model space contributing strongly to   [5,6]…"/>
              <p:cNvSpPr txBox="1"/>
              <p:nvPr/>
            </p:nvSpPr>
            <p:spPr>
              <a:xfrm>
                <a:off x="72073" y="3986735"/>
                <a:ext cx="3600083" cy="9410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 marL="171450" indent="-171450">
                  <a:buSzPct val="123000"/>
                  <a:buChar char="‣"/>
                  <a:defRPr sz="3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rPr sz="1350"/>
                  <a:t>Phase I explores CPV enhanced model space contributing strongly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46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63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1463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sz="1350"/>
                  <a:t> [5,6]</a:t>
                </a:r>
              </a:p>
              <a:p>
                <a:pPr marL="171450" indent="-171450">
                  <a:buSzPct val="123000"/>
                  <a:buChar char="‣"/>
                  <a:defRPr sz="3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rPr sz="1350"/>
                  <a:t>Phase II will additionally probe CPV models contributing similarly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46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63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sz="1463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sz="135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1463" i="1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sz="1463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463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1463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sz="1350"/>
                  <a:t> [7,8]</a:t>
                </a:r>
              </a:p>
            </p:txBody>
          </p:sp>
        </mc:Choice>
        <mc:Fallback xmlns="">
          <p:sp>
            <p:nvSpPr>
              <p:cNvPr id="1122" name="Phase I explores CPV enhanced model space contributing strongly to   [5,6]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3" y="3986735"/>
                <a:ext cx="3600083" cy="941027"/>
              </a:xfrm>
              <a:prstGeom prst="rect">
                <a:avLst/>
              </a:prstGeom>
              <a:blipFill>
                <a:blip r:embed="rId19"/>
                <a:stretch>
                  <a:fillRect l="-3220" t="-10390" b="-7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3" name="The flavour diagonal terms   are related to the g-2 and EDM"/>
              <p:cNvSpPr txBox="1"/>
              <p:nvPr/>
            </p:nvSpPr>
            <p:spPr>
              <a:xfrm>
                <a:off x="73823" y="2264929"/>
                <a:ext cx="3276379" cy="4843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19050" tIns="19050" rIns="19050" bIns="19050" anchor="ctr">
                <a:spAutoFit/>
              </a:bodyPr>
              <a:lstStyle/>
              <a:p>
                <a:pPr>
                  <a:defRPr sz="3600"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r>
                  <a:rPr sz="1350"/>
                  <a:t>The flavour diagonal terms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1463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1463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sz="1463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sz="1463" i="1">
                            <a:latin typeface="Cambria Math" panose="02040503050406030204" pitchFamily="18" charset="0"/>
                          </a:rPr>
                          <m:t>ℓℓ</m:t>
                        </m:r>
                      </m:sup>
                    </m:sSubSup>
                  </m:oMath>
                </a14:m>
                <a:r>
                  <a:rPr sz="1350"/>
                  <a:t> are related to the g-2 and EDM</a:t>
                </a:r>
              </a:p>
            </p:txBody>
          </p:sp>
        </mc:Choice>
        <mc:Fallback xmlns="">
          <p:sp>
            <p:nvSpPr>
              <p:cNvPr id="1123" name="The flavour diagonal terms   are related to the g-2 and ED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" y="2264929"/>
                <a:ext cx="3276379" cy="484363"/>
              </a:xfrm>
              <a:prstGeom prst="rect">
                <a:avLst/>
              </a:prstGeom>
              <a:blipFill>
                <a:blip r:embed="rId20"/>
                <a:stretch>
                  <a:fillRect l="-2602" t="-1266" r="-929" b="-189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4" name="[5] Khaw et al., JHEP 234 (2023)…"/>
          <p:cNvSpPr txBox="1"/>
          <p:nvPr/>
        </p:nvSpPr>
        <p:spPr>
          <a:xfrm>
            <a:off x="7170745" y="4717993"/>
            <a:ext cx="2437745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[5] Khaw </a:t>
            </a:r>
            <a:r>
              <a:rPr sz="600" i="1"/>
              <a:t>et al.</a:t>
            </a:r>
            <a:r>
              <a:rPr sz="600"/>
              <a:t>, </a:t>
            </a:r>
            <a:r>
              <a:rPr sz="600" u="sng">
                <a:hlinkClick r:id="rId21"/>
              </a:rPr>
              <a:t>JHEP 234 (2023)</a:t>
            </a:r>
          </a:p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[6] Dermíšek et al., </a:t>
            </a:r>
            <a:r>
              <a:rPr sz="600" u="sng">
                <a:hlinkClick r:id="rId22"/>
              </a:rPr>
              <a:t>Phys. Rev. D 107 095043 (2023)</a:t>
            </a:r>
          </a:p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[7] Bigaran &amp; Volkas, </a:t>
            </a:r>
            <a:r>
              <a:rPr sz="600" u="sng">
                <a:hlinkClick r:id="rId23"/>
              </a:rPr>
              <a:t>Phys. Rev. D 105 015002 (2022)</a:t>
            </a:r>
          </a:p>
          <a:p>
            <a:pPr defTabSz="171450"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600"/>
              <a:t>[8] Hamaguchi </a:t>
            </a:r>
            <a:r>
              <a:rPr sz="600" i="1"/>
              <a:t>et al.</a:t>
            </a:r>
            <a:r>
              <a:rPr sz="600"/>
              <a:t>, </a:t>
            </a:r>
            <a:r>
              <a:rPr sz="600" u="sng">
                <a:hlinkClick r:id="rId24"/>
              </a:rPr>
              <a:t>JHEP 100 (2023)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91AD-81EC-7A15-1BCD-600FFD4445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8CA795-B8F0-4896-841A-25454D44429C}" type="datetime1">
              <a:rPr lang="de-DE" sz="1100" smtClean="0"/>
              <a:t>19.09.2025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7B78-F65A-DECE-EAD2-7B5C022ED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79F5B-13B6-67DC-238D-CD519B91ED31}"/>
              </a:ext>
            </a:extLst>
          </p:cNvPr>
          <p:cNvSpPr txBox="1">
            <a:spLocks/>
          </p:cNvSpPr>
          <p:nvPr/>
        </p:nvSpPr>
        <p:spPr>
          <a:xfrm>
            <a:off x="521465" y="121394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Magnetic field shielding using superconductors</a:t>
            </a:r>
            <a:endParaRPr lang="de-C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EA5D9-ABD7-AEA7-F8F5-39F09001C727}"/>
              </a:ext>
            </a:extLst>
          </p:cNvPr>
          <p:cNvSpPr txBox="1"/>
          <p:nvPr/>
        </p:nvSpPr>
        <p:spPr>
          <a:xfrm>
            <a:off x="3441274" y="4300370"/>
            <a:ext cx="3803791" cy="600164"/>
          </a:xfrm>
          <a:custGeom>
            <a:avLst/>
            <a:gdLst>
              <a:gd name="connsiteX0" fmla="*/ 0 w 3803791"/>
              <a:gd name="connsiteY0" fmla="*/ 0 h 600164"/>
              <a:gd name="connsiteX1" fmla="*/ 505361 w 3803791"/>
              <a:gd name="connsiteY1" fmla="*/ 0 h 600164"/>
              <a:gd name="connsiteX2" fmla="*/ 1010722 w 3803791"/>
              <a:gd name="connsiteY2" fmla="*/ 0 h 600164"/>
              <a:gd name="connsiteX3" fmla="*/ 1630196 w 3803791"/>
              <a:gd name="connsiteY3" fmla="*/ 0 h 600164"/>
              <a:gd name="connsiteX4" fmla="*/ 2135557 w 3803791"/>
              <a:gd name="connsiteY4" fmla="*/ 0 h 600164"/>
              <a:gd name="connsiteX5" fmla="*/ 2564842 w 3803791"/>
              <a:gd name="connsiteY5" fmla="*/ 0 h 600164"/>
              <a:gd name="connsiteX6" fmla="*/ 3070203 w 3803791"/>
              <a:gd name="connsiteY6" fmla="*/ 0 h 600164"/>
              <a:gd name="connsiteX7" fmla="*/ 3803791 w 3803791"/>
              <a:gd name="connsiteY7" fmla="*/ 0 h 600164"/>
              <a:gd name="connsiteX8" fmla="*/ 3803791 w 3803791"/>
              <a:gd name="connsiteY8" fmla="*/ 294080 h 600164"/>
              <a:gd name="connsiteX9" fmla="*/ 3803791 w 3803791"/>
              <a:gd name="connsiteY9" fmla="*/ 600164 h 600164"/>
              <a:gd name="connsiteX10" fmla="*/ 3260392 w 3803791"/>
              <a:gd name="connsiteY10" fmla="*/ 600164 h 600164"/>
              <a:gd name="connsiteX11" fmla="*/ 2640918 w 3803791"/>
              <a:gd name="connsiteY11" fmla="*/ 600164 h 600164"/>
              <a:gd name="connsiteX12" fmla="*/ 2173595 w 3803791"/>
              <a:gd name="connsiteY12" fmla="*/ 600164 h 600164"/>
              <a:gd name="connsiteX13" fmla="*/ 1668234 w 3803791"/>
              <a:gd name="connsiteY13" fmla="*/ 600164 h 600164"/>
              <a:gd name="connsiteX14" fmla="*/ 1124835 w 3803791"/>
              <a:gd name="connsiteY14" fmla="*/ 600164 h 600164"/>
              <a:gd name="connsiteX15" fmla="*/ 581437 w 3803791"/>
              <a:gd name="connsiteY15" fmla="*/ 600164 h 600164"/>
              <a:gd name="connsiteX16" fmla="*/ 0 w 3803791"/>
              <a:gd name="connsiteY16" fmla="*/ 600164 h 600164"/>
              <a:gd name="connsiteX17" fmla="*/ 0 w 3803791"/>
              <a:gd name="connsiteY17" fmla="*/ 288079 h 600164"/>
              <a:gd name="connsiteX18" fmla="*/ 0 w 3803791"/>
              <a:gd name="connsiteY18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791" h="600164" fill="none" extrusionOk="0">
                <a:moveTo>
                  <a:pt x="0" y="0"/>
                </a:moveTo>
                <a:cubicBezTo>
                  <a:pt x="183908" y="-15942"/>
                  <a:pt x="258505" y="6001"/>
                  <a:pt x="505361" y="0"/>
                </a:cubicBezTo>
                <a:cubicBezTo>
                  <a:pt x="752217" y="-6001"/>
                  <a:pt x="876472" y="27711"/>
                  <a:pt x="1010722" y="0"/>
                </a:cubicBezTo>
                <a:cubicBezTo>
                  <a:pt x="1144972" y="-27711"/>
                  <a:pt x="1486525" y="33943"/>
                  <a:pt x="1630196" y="0"/>
                </a:cubicBezTo>
                <a:cubicBezTo>
                  <a:pt x="1773867" y="-33943"/>
                  <a:pt x="1998853" y="34756"/>
                  <a:pt x="2135557" y="0"/>
                </a:cubicBezTo>
                <a:cubicBezTo>
                  <a:pt x="2272261" y="-34756"/>
                  <a:pt x="2352184" y="40922"/>
                  <a:pt x="2564842" y="0"/>
                </a:cubicBezTo>
                <a:cubicBezTo>
                  <a:pt x="2777501" y="-40922"/>
                  <a:pt x="2877684" y="38245"/>
                  <a:pt x="3070203" y="0"/>
                </a:cubicBezTo>
                <a:cubicBezTo>
                  <a:pt x="3262722" y="-38245"/>
                  <a:pt x="3476568" y="69557"/>
                  <a:pt x="3803791" y="0"/>
                </a:cubicBezTo>
                <a:cubicBezTo>
                  <a:pt x="3816724" y="103944"/>
                  <a:pt x="3774913" y="178713"/>
                  <a:pt x="3803791" y="294080"/>
                </a:cubicBezTo>
                <a:cubicBezTo>
                  <a:pt x="3832669" y="409447"/>
                  <a:pt x="3777980" y="532900"/>
                  <a:pt x="3803791" y="600164"/>
                </a:cubicBezTo>
                <a:cubicBezTo>
                  <a:pt x="3604425" y="639660"/>
                  <a:pt x="3465643" y="563360"/>
                  <a:pt x="3260392" y="600164"/>
                </a:cubicBezTo>
                <a:cubicBezTo>
                  <a:pt x="3055141" y="636968"/>
                  <a:pt x="2915725" y="562323"/>
                  <a:pt x="2640918" y="600164"/>
                </a:cubicBezTo>
                <a:cubicBezTo>
                  <a:pt x="2366111" y="638005"/>
                  <a:pt x="2389207" y="586727"/>
                  <a:pt x="2173595" y="600164"/>
                </a:cubicBezTo>
                <a:cubicBezTo>
                  <a:pt x="1957983" y="613601"/>
                  <a:pt x="1879175" y="544847"/>
                  <a:pt x="1668234" y="600164"/>
                </a:cubicBezTo>
                <a:cubicBezTo>
                  <a:pt x="1457293" y="655481"/>
                  <a:pt x="1248636" y="537479"/>
                  <a:pt x="1124835" y="600164"/>
                </a:cubicBezTo>
                <a:cubicBezTo>
                  <a:pt x="1001034" y="662849"/>
                  <a:pt x="778645" y="538445"/>
                  <a:pt x="581437" y="600164"/>
                </a:cubicBezTo>
                <a:cubicBezTo>
                  <a:pt x="384229" y="661883"/>
                  <a:pt x="229191" y="552253"/>
                  <a:pt x="0" y="600164"/>
                </a:cubicBezTo>
                <a:cubicBezTo>
                  <a:pt x="-21563" y="450982"/>
                  <a:pt x="8705" y="394693"/>
                  <a:pt x="0" y="288079"/>
                </a:cubicBezTo>
                <a:cubicBezTo>
                  <a:pt x="-8705" y="181465"/>
                  <a:pt x="6632" y="115898"/>
                  <a:pt x="0" y="0"/>
                </a:cubicBezTo>
                <a:close/>
              </a:path>
              <a:path w="3803791" h="600164" stroke="0" extrusionOk="0">
                <a:moveTo>
                  <a:pt x="0" y="0"/>
                </a:moveTo>
                <a:cubicBezTo>
                  <a:pt x="187249" y="-788"/>
                  <a:pt x="385102" y="24918"/>
                  <a:pt x="505361" y="0"/>
                </a:cubicBezTo>
                <a:cubicBezTo>
                  <a:pt x="625620" y="-24918"/>
                  <a:pt x="978629" y="17102"/>
                  <a:pt x="1124835" y="0"/>
                </a:cubicBezTo>
                <a:cubicBezTo>
                  <a:pt x="1271041" y="-17102"/>
                  <a:pt x="1388090" y="2413"/>
                  <a:pt x="1554120" y="0"/>
                </a:cubicBezTo>
                <a:cubicBezTo>
                  <a:pt x="1720151" y="-2413"/>
                  <a:pt x="1888041" y="27690"/>
                  <a:pt x="2135557" y="0"/>
                </a:cubicBezTo>
                <a:cubicBezTo>
                  <a:pt x="2383073" y="-27690"/>
                  <a:pt x="2360690" y="10868"/>
                  <a:pt x="2564842" y="0"/>
                </a:cubicBezTo>
                <a:cubicBezTo>
                  <a:pt x="2768994" y="-10868"/>
                  <a:pt x="2981105" y="7879"/>
                  <a:pt x="3108241" y="0"/>
                </a:cubicBezTo>
                <a:cubicBezTo>
                  <a:pt x="3235377" y="-7879"/>
                  <a:pt x="3612363" y="53942"/>
                  <a:pt x="3803791" y="0"/>
                </a:cubicBezTo>
                <a:cubicBezTo>
                  <a:pt x="3808890" y="147051"/>
                  <a:pt x="3770527" y="164826"/>
                  <a:pt x="3803791" y="312085"/>
                </a:cubicBezTo>
                <a:cubicBezTo>
                  <a:pt x="3837055" y="459344"/>
                  <a:pt x="3777728" y="475791"/>
                  <a:pt x="3803791" y="600164"/>
                </a:cubicBezTo>
                <a:cubicBezTo>
                  <a:pt x="3631258" y="632183"/>
                  <a:pt x="3425135" y="563944"/>
                  <a:pt x="3298430" y="600164"/>
                </a:cubicBezTo>
                <a:cubicBezTo>
                  <a:pt x="3171725" y="636384"/>
                  <a:pt x="2947960" y="587041"/>
                  <a:pt x="2678956" y="600164"/>
                </a:cubicBezTo>
                <a:cubicBezTo>
                  <a:pt x="2409952" y="613287"/>
                  <a:pt x="2374443" y="564422"/>
                  <a:pt x="2173595" y="600164"/>
                </a:cubicBezTo>
                <a:cubicBezTo>
                  <a:pt x="1972747" y="635906"/>
                  <a:pt x="1897138" y="580468"/>
                  <a:pt x="1630196" y="600164"/>
                </a:cubicBezTo>
                <a:cubicBezTo>
                  <a:pt x="1363254" y="619860"/>
                  <a:pt x="1165882" y="589184"/>
                  <a:pt x="1010722" y="600164"/>
                </a:cubicBezTo>
                <a:cubicBezTo>
                  <a:pt x="855562" y="611144"/>
                  <a:pt x="287991" y="563726"/>
                  <a:pt x="0" y="600164"/>
                </a:cubicBezTo>
                <a:cubicBezTo>
                  <a:pt x="-5284" y="484416"/>
                  <a:pt x="21623" y="364707"/>
                  <a:pt x="0" y="288079"/>
                </a:cubicBezTo>
                <a:cubicBezTo>
                  <a:pt x="-21623" y="211451"/>
                  <a:pt x="6573" y="691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571399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Superconductor-based passive shielding and screening systems by N. </a:t>
            </a:r>
            <a:r>
              <a:rPr lang="en-US" sz="1100" b="0" i="0" u="none" strike="noStrike" dirty="0" err="1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Rotheudt</a:t>
            </a: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 et al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DOI 10.1088/1361-6668/adb7cc</a:t>
            </a:r>
            <a:endParaRPr lang="de-CH" sz="110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40E1104-2E5E-BFE7-2D71-7AAB420F3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5"/>
          <a:stretch/>
        </p:blipFill>
        <p:spPr bwMode="auto">
          <a:xfrm>
            <a:off x="121920" y="756496"/>
            <a:ext cx="2822448" cy="20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B09EC5F-0EAA-70D6-B00B-35DE7B658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b="5111"/>
          <a:stretch/>
        </p:blipFill>
        <p:spPr bwMode="auto">
          <a:xfrm>
            <a:off x="521465" y="2902811"/>
            <a:ext cx="2264847" cy="17032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127348B-F13A-4D1E-A3F5-F02C78FE3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71" y="471162"/>
            <a:ext cx="5865306" cy="31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and white circle with arrows and a clock&#10;&#10;AI-generated content may be incorrect.">
            <a:extLst>
              <a:ext uri="{FF2B5EF4-FFF2-40B4-BE49-F238E27FC236}">
                <a16:creationId xmlns:a16="http://schemas.microsoft.com/office/drawing/2014/main" id="{13984A09-8D46-75B8-0F24-7917EF474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872" y="1878974"/>
            <a:ext cx="1046729" cy="9355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6AFF92-044D-95C4-E969-38C53170FD61}"/>
              </a:ext>
            </a:extLst>
          </p:cNvPr>
          <p:cNvSpPr txBox="1"/>
          <p:nvPr/>
        </p:nvSpPr>
        <p:spPr>
          <a:xfrm>
            <a:off x="6627423" y="2346743"/>
            <a:ext cx="2779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z</a:t>
            </a:r>
            <a:endParaRPr lang="de-CH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BB38F4-FAB3-1D8A-BAFA-B03E1F714951}"/>
              </a:ext>
            </a:extLst>
          </p:cNvPr>
          <p:cNvSpPr txBox="1"/>
          <p:nvPr/>
        </p:nvSpPr>
        <p:spPr>
          <a:xfrm>
            <a:off x="4097212" y="3642230"/>
            <a:ext cx="439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storage simulations show that successful storage can be achieved, when B field transversal components &lt; 100 </a:t>
            </a:r>
            <a:r>
              <a:rPr lang="en-US" sz="1200" i="1" dirty="0" err="1"/>
              <a:t>mT.</a:t>
            </a:r>
            <a:endParaRPr lang="en-US" sz="12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DE9CA-34F2-1030-8ABE-243653B6DB4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4183442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5829-0A1A-5DCA-28FF-76E4CA17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208722"/>
            <a:ext cx="2599658" cy="693486"/>
          </a:xfrm>
        </p:spPr>
        <p:txBody>
          <a:bodyPr/>
          <a:lstStyle/>
          <a:p>
            <a:r>
              <a:rPr lang="en-US" sz="1800" dirty="0"/>
              <a:t>Magnetic field shielding measurements</a:t>
            </a:r>
            <a:endParaRPr lang="de-CH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4DFA0A-21A4-39C7-0D73-807DFF100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2" b="14897"/>
          <a:stretch/>
        </p:blipFill>
        <p:spPr bwMode="auto">
          <a:xfrm>
            <a:off x="521494" y="2143108"/>
            <a:ext cx="2298827" cy="24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5AC6704-80BE-15B4-7B72-F7D8142D3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7" y="0"/>
            <a:ext cx="28940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EE57E16-7856-EEA7-9E1A-CCD37600E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33"/>
          <a:stretch/>
        </p:blipFill>
        <p:spPr bwMode="auto">
          <a:xfrm>
            <a:off x="3260874" y="646176"/>
            <a:ext cx="28940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EED636-B891-C6A9-79F6-683F7B6DBA0C}"/>
              </a:ext>
            </a:extLst>
          </p:cNvPr>
          <p:cNvSpPr txBox="1"/>
          <p:nvPr/>
        </p:nvSpPr>
        <p:spPr>
          <a:xfrm>
            <a:off x="521494" y="942779"/>
            <a:ext cx="2298827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 err="1"/>
              <a:t>NbTi</a:t>
            </a:r>
            <a:r>
              <a:rPr lang="en-US" dirty="0"/>
              <a:t>/Nb/Cu layered sheets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i="1" dirty="0"/>
              <a:t>Used at CERN to successfully shield magnetic field up to 3.1T at 4.2K see ref: 10.1109/TASC.2018.2872860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893209-D17A-4258-7EF0-6341024E6ABB}"/>
              </a:ext>
            </a:extLst>
          </p:cNvPr>
          <p:cNvCxnSpPr>
            <a:cxnSpLocks/>
          </p:cNvCxnSpPr>
          <p:nvPr/>
        </p:nvCxnSpPr>
        <p:spPr>
          <a:xfrm flipH="1">
            <a:off x="1158240" y="2143108"/>
            <a:ext cx="512667" cy="14194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890ED80-918F-D5A6-BF4F-9A0C10E0748F}"/>
              </a:ext>
            </a:extLst>
          </p:cNvPr>
          <p:cNvSpPr txBox="1"/>
          <p:nvPr/>
        </p:nvSpPr>
        <p:spPr>
          <a:xfrm>
            <a:off x="3397579" y="770754"/>
            <a:ext cx="1660771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S-Innovations 2G HTS tape 04-20Ag-5Cu-38H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E2E9C-129F-738B-B216-391216AA1440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227965" y="1201641"/>
            <a:ext cx="240403" cy="4625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C08E41-884C-6F30-F00A-DC89D7C98F82}"/>
              </a:ext>
            </a:extLst>
          </p:cNvPr>
          <p:cNvSpPr txBox="1"/>
          <p:nvPr/>
        </p:nvSpPr>
        <p:spPr>
          <a:xfrm>
            <a:off x="5838896" y="660885"/>
            <a:ext cx="1660771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Bismuth strontium calcium copper oxide (BSCCO2223)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E658FD-F30E-C8F5-39EE-8827FCCB5CB2}"/>
              </a:ext>
            </a:extLst>
          </p:cNvPr>
          <p:cNvCxnSpPr>
            <a:cxnSpLocks/>
          </p:cNvCxnSpPr>
          <p:nvPr/>
        </p:nvCxnSpPr>
        <p:spPr>
          <a:xfrm>
            <a:off x="6692827" y="1272384"/>
            <a:ext cx="92813" cy="798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80B82A-C952-AF1D-C1D4-1B721F29D5DC}"/>
              </a:ext>
            </a:extLst>
          </p:cNvPr>
          <p:cNvSpPr txBox="1"/>
          <p:nvPr/>
        </p:nvSpPr>
        <p:spPr>
          <a:xfrm>
            <a:off x="6537954" y="4380376"/>
            <a:ext cx="707111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/>
              <a:t>Nb-47Ti</a:t>
            </a:r>
            <a:endParaRPr lang="en-US" sz="11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49DF26-5698-2B8A-3A61-1126421FC0DE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6891510" y="3480599"/>
            <a:ext cx="889208" cy="899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>
            <a:extLst>
              <a:ext uri="{FF2B5EF4-FFF2-40B4-BE49-F238E27FC236}">
                <a16:creationId xmlns:a16="http://schemas.microsoft.com/office/drawing/2014/main" id="{A737D1D0-F244-8C0E-CB43-B791DD8A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74" y="3758817"/>
            <a:ext cx="2902670" cy="8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072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0751DF92-DB0B-2853-B90F-7CE97F9D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78" y="680424"/>
            <a:ext cx="2470631" cy="27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D16A7D-63C6-A2B2-F17E-50AEE5F3E2DA}"/>
              </a:ext>
            </a:extLst>
          </p:cNvPr>
          <p:cNvSpPr/>
          <p:nvPr/>
        </p:nvSpPr>
        <p:spPr>
          <a:xfrm>
            <a:off x="1756318" y="2036155"/>
            <a:ext cx="482057" cy="82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CH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554C4-65DF-96D4-6893-78223F9F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7" y="129062"/>
            <a:ext cx="4279763" cy="72548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54AB90-CA58-CDC3-1006-5DE9C47D4142}"/>
              </a:ext>
            </a:extLst>
          </p:cNvPr>
          <p:cNvCxnSpPr>
            <a:cxnSpLocks/>
          </p:cNvCxnSpPr>
          <p:nvPr/>
        </p:nvCxnSpPr>
        <p:spPr>
          <a:xfrm flipH="1" flipV="1">
            <a:off x="2184400" y="2406650"/>
            <a:ext cx="742950" cy="43963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9FD278-DFED-C96B-E041-0577FEF4C80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37711" y="1469020"/>
            <a:ext cx="1018607" cy="60841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554F26-2E4E-75FC-4FF8-017E6298B97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995431" y="1179360"/>
            <a:ext cx="1159697" cy="89807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538E3F2-5FB3-C4FD-F9AD-A99A2DBA2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7" y="3628325"/>
            <a:ext cx="3477110" cy="1076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7CE018-FCFE-239C-D487-D0B8BF94E4BE}"/>
              </a:ext>
            </a:extLst>
          </p:cNvPr>
          <p:cNvSpPr txBox="1"/>
          <p:nvPr/>
        </p:nvSpPr>
        <p:spPr>
          <a:xfrm>
            <a:off x="3155128" y="1025471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Hall </a:t>
            </a:r>
            <a:r>
              <a:rPr lang="de-CH" dirty="0" err="1"/>
              <a:t>sensor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05B47-D297-45D4-5566-253CA24BB057}"/>
              </a:ext>
            </a:extLst>
          </p:cNvPr>
          <p:cNvSpPr txBox="1"/>
          <p:nvPr/>
        </p:nvSpPr>
        <p:spPr>
          <a:xfrm>
            <a:off x="2927350" y="2709434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SC </a:t>
            </a:r>
            <a:r>
              <a:rPr lang="de-CH" dirty="0" err="1"/>
              <a:t>solenoid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A17C5-E5C4-CA8F-08B5-2A4F1F8FAEB2}"/>
              </a:ext>
            </a:extLst>
          </p:cNvPr>
          <p:cNvSpPr txBox="1"/>
          <p:nvPr/>
        </p:nvSpPr>
        <p:spPr>
          <a:xfrm>
            <a:off x="62879" y="1161243"/>
            <a:ext cx="134966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REBCO </a:t>
            </a:r>
            <a:r>
              <a:rPr lang="de-CH" dirty="0" err="1"/>
              <a:t>shield</a:t>
            </a:r>
            <a:endParaRPr lang="de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A8B4E-B66E-9EB7-5763-32501676C786}"/>
              </a:ext>
            </a:extLst>
          </p:cNvPr>
          <p:cNvSpPr txBox="1"/>
          <p:nvPr/>
        </p:nvSpPr>
        <p:spPr>
          <a:xfrm>
            <a:off x="3158161" y="588015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Force </a:t>
            </a:r>
            <a:r>
              <a:rPr lang="de-CH" dirty="0" err="1"/>
              <a:t>sensor</a:t>
            </a:r>
            <a:endParaRPr lang="de-CH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57210-5FD6-25EE-81DE-1CE1456D45C3}"/>
              </a:ext>
            </a:extLst>
          </p:cNvPr>
          <p:cNvCxnSpPr>
            <a:cxnSpLocks/>
          </p:cNvCxnSpPr>
          <p:nvPr/>
        </p:nvCxnSpPr>
        <p:spPr>
          <a:xfrm flipH="1">
            <a:off x="1994826" y="725412"/>
            <a:ext cx="1159697" cy="1269468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aph with lines drawn on it&#10;&#10;AI-generated content may be incorrect.">
            <a:extLst>
              <a:ext uri="{FF2B5EF4-FFF2-40B4-BE49-F238E27FC236}">
                <a16:creationId xmlns:a16="http://schemas.microsoft.com/office/drawing/2014/main" id="{3E760D4D-CE11-3765-AFE1-5760661FFE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7" t="9601" r="8368" b="1459"/>
          <a:stretch/>
        </p:blipFill>
        <p:spPr>
          <a:xfrm>
            <a:off x="4747580" y="86928"/>
            <a:ext cx="3884942" cy="291324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5F797E-905F-063A-B075-B91C06ED63E2}"/>
              </a:ext>
            </a:extLst>
          </p:cNvPr>
          <p:cNvGraphicFramePr>
            <a:graphicFrameLocks noGrp="1"/>
          </p:cNvGraphicFramePr>
          <p:nvPr/>
        </p:nvGraphicFramePr>
        <p:xfrm>
          <a:off x="4549536" y="3098368"/>
          <a:ext cx="4183133" cy="1958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1165">
                  <a:extLst>
                    <a:ext uri="{9D8B030D-6E8A-4147-A177-3AD203B41FA5}">
                      <a16:colId xmlns:a16="http://schemas.microsoft.com/office/drawing/2014/main" val="282311694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240885527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3717287361"/>
                    </a:ext>
                  </a:extLst>
                </a:gridCol>
              </a:tblGrid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Material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Blim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mT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Force, N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355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66 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09078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BSCCO2223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50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69962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2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49365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10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9680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4 layers of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/Nb/Cu TRANS.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3100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5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192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0751DF92-DB0B-2853-B90F-7CE97F9D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78" y="680424"/>
            <a:ext cx="2470631" cy="27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D16A7D-63C6-A2B2-F17E-50AEE5F3E2DA}"/>
              </a:ext>
            </a:extLst>
          </p:cNvPr>
          <p:cNvSpPr/>
          <p:nvPr/>
        </p:nvSpPr>
        <p:spPr>
          <a:xfrm>
            <a:off x="1756318" y="2036155"/>
            <a:ext cx="482057" cy="82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CH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54AB90-CA58-CDC3-1006-5DE9C47D4142}"/>
              </a:ext>
            </a:extLst>
          </p:cNvPr>
          <p:cNvCxnSpPr>
            <a:cxnSpLocks/>
          </p:cNvCxnSpPr>
          <p:nvPr/>
        </p:nvCxnSpPr>
        <p:spPr>
          <a:xfrm flipH="1" flipV="1">
            <a:off x="2184400" y="2406650"/>
            <a:ext cx="742950" cy="43963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9FD278-DFED-C96B-E041-0577FEF4C80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37711" y="1469020"/>
            <a:ext cx="1018607" cy="60841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4554F26-2E4E-75FC-4FF8-017E6298B97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995431" y="1179360"/>
            <a:ext cx="1159697" cy="898070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538E3F2-5FB3-C4FD-F9AD-A99A2DBA2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37" y="3628325"/>
            <a:ext cx="3477110" cy="1076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7CE018-FCFE-239C-D487-D0B8BF94E4BE}"/>
              </a:ext>
            </a:extLst>
          </p:cNvPr>
          <p:cNvSpPr txBox="1"/>
          <p:nvPr/>
        </p:nvSpPr>
        <p:spPr>
          <a:xfrm>
            <a:off x="3155128" y="1025471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Hall </a:t>
            </a:r>
            <a:r>
              <a:rPr lang="de-CH" dirty="0" err="1"/>
              <a:t>sensor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F05B47-D297-45D4-5566-253CA24BB057}"/>
              </a:ext>
            </a:extLst>
          </p:cNvPr>
          <p:cNvSpPr txBox="1"/>
          <p:nvPr/>
        </p:nvSpPr>
        <p:spPr>
          <a:xfrm>
            <a:off x="2927350" y="2709434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SC </a:t>
            </a:r>
            <a:r>
              <a:rPr lang="de-CH" dirty="0" err="1"/>
              <a:t>solenoid</a:t>
            </a:r>
            <a:endParaRPr lang="de-CH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A17C5-E5C4-CA8F-08B5-2A4F1F8FAEB2}"/>
              </a:ext>
            </a:extLst>
          </p:cNvPr>
          <p:cNvSpPr txBox="1"/>
          <p:nvPr/>
        </p:nvSpPr>
        <p:spPr>
          <a:xfrm>
            <a:off x="62879" y="1161243"/>
            <a:ext cx="1349664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REBCO </a:t>
            </a:r>
            <a:r>
              <a:rPr lang="de-CH" dirty="0" err="1"/>
              <a:t>shield</a:t>
            </a:r>
            <a:endParaRPr lang="de-C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1A8B4E-B66E-9EB7-5763-32501676C786}"/>
              </a:ext>
            </a:extLst>
          </p:cNvPr>
          <p:cNvSpPr txBox="1"/>
          <p:nvPr/>
        </p:nvSpPr>
        <p:spPr>
          <a:xfrm>
            <a:off x="3158161" y="588015"/>
            <a:ext cx="123825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de-CH" dirty="0"/>
              <a:t>Force </a:t>
            </a:r>
            <a:r>
              <a:rPr lang="de-CH" dirty="0" err="1"/>
              <a:t>sensor</a:t>
            </a:r>
            <a:endParaRPr lang="de-CH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57210-5FD6-25EE-81DE-1CE1456D45C3}"/>
              </a:ext>
            </a:extLst>
          </p:cNvPr>
          <p:cNvCxnSpPr>
            <a:cxnSpLocks/>
          </p:cNvCxnSpPr>
          <p:nvPr/>
        </p:nvCxnSpPr>
        <p:spPr>
          <a:xfrm flipH="1">
            <a:off x="1994826" y="725412"/>
            <a:ext cx="1159697" cy="1269468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graph with lines drawn on it&#10;&#10;AI-generated content may be incorrect.">
            <a:extLst>
              <a:ext uri="{FF2B5EF4-FFF2-40B4-BE49-F238E27FC236}">
                <a16:creationId xmlns:a16="http://schemas.microsoft.com/office/drawing/2014/main" id="{3E760D4D-CE11-3765-AFE1-5760661FF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7" t="9601" r="8368" b="1459"/>
          <a:stretch/>
        </p:blipFill>
        <p:spPr>
          <a:xfrm>
            <a:off x="4747580" y="86928"/>
            <a:ext cx="3884942" cy="291324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5F797E-905F-063A-B075-B91C06ED63E2}"/>
              </a:ext>
            </a:extLst>
          </p:cNvPr>
          <p:cNvGraphicFramePr>
            <a:graphicFrameLocks noGrp="1"/>
          </p:cNvGraphicFramePr>
          <p:nvPr/>
        </p:nvGraphicFramePr>
        <p:xfrm>
          <a:off x="4549536" y="3098368"/>
          <a:ext cx="4183133" cy="1958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1165">
                  <a:extLst>
                    <a:ext uri="{9D8B030D-6E8A-4147-A177-3AD203B41FA5}">
                      <a16:colId xmlns:a16="http://schemas.microsoft.com/office/drawing/2014/main" val="282311694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240885527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3717287361"/>
                    </a:ext>
                  </a:extLst>
                </a:gridCol>
              </a:tblGrid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Material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Blim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mT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Force, N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355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66 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09078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BSCCO2223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50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69962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2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49365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10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9680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4 layers of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/Nb/Cu TRANS.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3100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582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FE6C493-8FED-98E1-D3D4-1B9C8D2194DD}"/>
              </a:ext>
            </a:extLst>
          </p:cNvPr>
          <p:cNvSpPr/>
          <p:nvPr/>
        </p:nvSpPr>
        <p:spPr>
          <a:xfrm>
            <a:off x="4549536" y="4783015"/>
            <a:ext cx="4183133" cy="273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3C23D1-8006-C2B9-B5FC-0BEF1D060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37" y="129062"/>
            <a:ext cx="4279763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9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3" title="V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650" y="533175"/>
            <a:ext cx="6052700" cy="4279452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3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Experiment - Technical overview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3"/>
          <p:cNvSpPr txBox="1"/>
          <p:nvPr/>
        </p:nvSpPr>
        <p:spPr>
          <a:xfrm>
            <a:off x="6812375" y="3234925"/>
            <a:ext cx="15864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Off-axis Injection tubes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49" name="Google Shape;549;p53"/>
          <p:cNvSpPr txBox="1"/>
          <p:nvPr/>
        </p:nvSpPr>
        <p:spPr>
          <a:xfrm>
            <a:off x="7505275" y="1200175"/>
            <a:ext cx="1179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Cryostat in vacuum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50" name="Google Shape;550;p53"/>
          <p:cNvSpPr txBox="1"/>
          <p:nvPr/>
        </p:nvSpPr>
        <p:spPr>
          <a:xfrm>
            <a:off x="232100" y="1432125"/>
            <a:ext cx="1179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Vacuum cross for services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51" name="Google Shape;551;p53"/>
          <p:cNvSpPr txBox="1"/>
          <p:nvPr/>
        </p:nvSpPr>
        <p:spPr>
          <a:xfrm>
            <a:off x="3623200" y="1236925"/>
            <a:ext cx="1179600" cy="4407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SC storage magnet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52" name="Google Shape;552;p53"/>
          <p:cNvSpPr txBox="1"/>
          <p:nvPr/>
        </p:nvSpPr>
        <p:spPr>
          <a:xfrm>
            <a:off x="954175" y="3455275"/>
            <a:ext cx="1179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Magnet lifter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53" name="Google Shape;553;p53"/>
          <p:cNvSpPr txBox="1"/>
          <p:nvPr/>
        </p:nvSpPr>
        <p:spPr>
          <a:xfrm>
            <a:off x="6717500" y="414950"/>
            <a:ext cx="1179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4K cryo head</a:t>
            </a:r>
            <a:endParaRPr sz="1500">
              <a:solidFill>
                <a:srgbClr val="000000"/>
              </a:solidFill>
            </a:endParaRPr>
          </a:p>
        </p:txBody>
      </p:sp>
      <p:cxnSp>
        <p:nvCxnSpPr>
          <p:cNvPr id="554" name="Google Shape;554;p53"/>
          <p:cNvCxnSpPr>
            <a:stCxn id="548" idx="1"/>
          </p:cNvCxnSpPr>
          <p:nvPr/>
        </p:nvCxnSpPr>
        <p:spPr>
          <a:xfrm rot="10800000">
            <a:off x="6381875" y="2848375"/>
            <a:ext cx="430500" cy="606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5" name="Google Shape;555;p53"/>
          <p:cNvCxnSpPr/>
          <p:nvPr/>
        </p:nvCxnSpPr>
        <p:spPr>
          <a:xfrm flipH="1">
            <a:off x="6393650" y="603350"/>
            <a:ext cx="594900" cy="252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6" name="Google Shape;556;p53"/>
          <p:cNvCxnSpPr>
            <a:stCxn id="549" idx="1"/>
          </p:cNvCxnSpPr>
          <p:nvPr/>
        </p:nvCxnSpPr>
        <p:spPr>
          <a:xfrm flipH="1">
            <a:off x="6627475" y="1420525"/>
            <a:ext cx="877800" cy="229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7" name="Google Shape;557;p53"/>
          <p:cNvCxnSpPr/>
          <p:nvPr/>
        </p:nvCxnSpPr>
        <p:spPr>
          <a:xfrm rot="10800000" flipH="1">
            <a:off x="1042225" y="1546525"/>
            <a:ext cx="756300" cy="131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58" name="Google Shape;558;p53"/>
          <p:cNvCxnSpPr>
            <a:stCxn id="552" idx="3"/>
          </p:cNvCxnSpPr>
          <p:nvPr/>
        </p:nvCxnSpPr>
        <p:spPr>
          <a:xfrm>
            <a:off x="2133775" y="3675625"/>
            <a:ext cx="672300" cy="44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0DEEB-91AF-7B3C-B3C6-07122146328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6693ADB-3E67-4D4B-AE3A-A8197AEBD134}" type="datetime1">
              <a:rPr lang="de-DE" smtClean="0"/>
              <a:t>19.09.2025</a:t>
            </a:fld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131A2-E57D-6108-FB99-6B1AAF820C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90EDDE-88C8-67BA-BD38-E7DC77F3FD1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4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Experiment - Technical overview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4"/>
          <p:cNvSpPr txBox="1"/>
          <p:nvPr/>
        </p:nvSpPr>
        <p:spPr>
          <a:xfrm>
            <a:off x="7657825" y="2830550"/>
            <a:ext cx="1248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Bendable vacuum tube</a:t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565" name="Google Shape;565;p54" title="Phase1V2025Discuss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650" y="533175"/>
            <a:ext cx="6052700" cy="427945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4"/>
          <p:cNvSpPr txBox="1"/>
          <p:nvPr/>
        </p:nvSpPr>
        <p:spPr>
          <a:xfrm>
            <a:off x="521500" y="3404275"/>
            <a:ext cx="11796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Vacuum Chamber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67" name="Google Shape;567;p54"/>
          <p:cNvSpPr txBox="1"/>
          <p:nvPr/>
        </p:nvSpPr>
        <p:spPr>
          <a:xfrm>
            <a:off x="383325" y="1743200"/>
            <a:ext cx="16551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Superconducting Injection tube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568" name="Google Shape;568;p54"/>
          <p:cNvSpPr txBox="1"/>
          <p:nvPr/>
        </p:nvSpPr>
        <p:spPr>
          <a:xfrm>
            <a:off x="7598350" y="646350"/>
            <a:ext cx="1179600" cy="2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Cryo shield</a:t>
            </a:r>
            <a:endParaRPr sz="1500">
              <a:solidFill>
                <a:srgbClr val="000000"/>
              </a:solidFill>
            </a:endParaRPr>
          </a:p>
        </p:txBody>
      </p:sp>
      <p:cxnSp>
        <p:nvCxnSpPr>
          <p:cNvPr id="569" name="Google Shape;569;p54"/>
          <p:cNvCxnSpPr/>
          <p:nvPr/>
        </p:nvCxnSpPr>
        <p:spPr>
          <a:xfrm rot="10800000">
            <a:off x="1844125" y="705425"/>
            <a:ext cx="4911900" cy="3798600"/>
          </a:xfrm>
          <a:prstGeom prst="straightConnector1">
            <a:avLst/>
          </a:prstGeom>
          <a:noFill/>
          <a:ln w="28575" cap="flat" cmpd="sng">
            <a:solidFill>
              <a:srgbClr val="A61C00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570" name="Google Shape;570;p54"/>
          <p:cNvCxnSpPr>
            <a:stCxn id="568" idx="1"/>
          </p:cNvCxnSpPr>
          <p:nvPr/>
        </p:nvCxnSpPr>
        <p:spPr>
          <a:xfrm rot="10800000">
            <a:off x="6393550" y="749850"/>
            <a:ext cx="1204800" cy="11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1" name="Google Shape;571;p54"/>
          <p:cNvCxnSpPr/>
          <p:nvPr/>
        </p:nvCxnSpPr>
        <p:spPr>
          <a:xfrm rot="10800000" flipH="1">
            <a:off x="1776100" y="1355000"/>
            <a:ext cx="717300" cy="506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2" name="Google Shape;572;p54"/>
          <p:cNvCxnSpPr/>
          <p:nvPr/>
        </p:nvCxnSpPr>
        <p:spPr>
          <a:xfrm rot="10800000" flipH="1">
            <a:off x="1334200" y="2498600"/>
            <a:ext cx="1087800" cy="1104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573" name="Google Shape;573;p54"/>
          <p:cNvCxnSpPr/>
          <p:nvPr/>
        </p:nvCxnSpPr>
        <p:spPr>
          <a:xfrm flipH="1">
            <a:off x="6526525" y="3094700"/>
            <a:ext cx="1131300" cy="567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74" name="Google Shape;574;p54"/>
          <p:cNvSpPr txBox="1"/>
          <p:nvPr/>
        </p:nvSpPr>
        <p:spPr>
          <a:xfrm>
            <a:off x="7807700" y="3696675"/>
            <a:ext cx="8148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Beam entrance</a:t>
            </a:r>
            <a:endParaRPr sz="1500">
              <a:solidFill>
                <a:srgbClr val="000000"/>
              </a:solidFill>
            </a:endParaRPr>
          </a:p>
        </p:txBody>
      </p:sp>
      <p:cxnSp>
        <p:nvCxnSpPr>
          <p:cNvPr id="575" name="Google Shape;575;p54"/>
          <p:cNvCxnSpPr>
            <a:stCxn id="574" idx="1"/>
          </p:cNvCxnSpPr>
          <p:nvPr/>
        </p:nvCxnSpPr>
        <p:spPr>
          <a:xfrm flipH="1">
            <a:off x="6688100" y="3917025"/>
            <a:ext cx="1119600" cy="340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76" name="Google Shape;576;p54"/>
          <p:cNvSpPr txBox="1"/>
          <p:nvPr/>
        </p:nvSpPr>
        <p:spPr>
          <a:xfrm>
            <a:off x="758875" y="4240700"/>
            <a:ext cx="19944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Flange for beam monitors feed-throughs</a:t>
            </a:r>
            <a:endParaRPr sz="1500">
              <a:solidFill>
                <a:srgbClr val="000000"/>
              </a:solidFill>
            </a:endParaRPr>
          </a:p>
        </p:txBody>
      </p:sp>
      <p:cxnSp>
        <p:nvCxnSpPr>
          <p:cNvPr id="577" name="Google Shape;577;p54"/>
          <p:cNvCxnSpPr/>
          <p:nvPr/>
        </p:nvCxnSpPr>
        <p:spPr>
          <a:xfrm rot="10800000" flipH="1">
            <a:off x="2187625" y="3586125"/>
            <a:ext cx="1084200" cy="883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578" name="Google Shape;578;p54"/>
          <p:cNvSpPr txBox="1"/>
          <p:nvPr/>
        </p:nvSpPr>
        <p:spPr>
          <a:xfrm rot="2020148">
            <a:off x="5228452" y="3448257"/>
            <a:ext cx="227815" cy="229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 b="1" i="1">
                <a:solidFill>
                  <a:srgbClr val="CC0000"/>
                </a:solidFill>
              </a:rPr>
              <a:t>μ</a:t>
            </a:r>
            <a:r>
              <a:rPr lang="en" sz="1500" b="1" i="1" baseline="30000">
                <a:solidFill>
                  <a:srgbClr val="CC0000"/>
                </a:solidFill>
              </a:rPr>
              <a:t>+</a:t>
            </a:r>
            <a:endParaRPr sz="1500" b="1" i="1">
              <a:solidFill>
                <a:srgbClr val="CC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1B838-0E3E-2026-1507-CFA0EAC70C0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C0C0CD-3604-4968-A6DC-2394EE42EC17}" type="datetime1">
              <a:rPr lang="de-DE" smtClean="0"/>
              <a:t>19.09.2025</a:t>
            </a:fld>
            <a:endParaRPr lang="de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72753-17D7-DE45-9089-5812DE0A35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5C600A-8FC4-8065-D465-A7823CC6E9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89"/>
          <p:cNvSpPr txBox="1"/>
          <p:nvPr/>
        </p:nvSpPr>
        <p:spPr>
          <a:xfrm>
            <a:off x="228600" y="0"/>
            <a:ext cx="86868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9" name="Google Shape;1009;p89"/>
          <p:cNvSpPr txBox="1">
            <a:spLocks noGrp="1"/>
          </p:cNvSpPr>
          <p:nvPr>
            <p:ph type="title"/>
          </p:nvPr>
        </p:nvSpPr>
        <p:spPr>
          <a:xfrm>
            <a:off x="2077211" y="216000"/>
            <a:ext cx="6708000" cy="38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Experiment - Storage Parameters</a:t>
            </a:r>
            <a:endParaRPr/>
          </a:p>
        </p:txBody>
      </p:sp>
      <p:pic>
        <p:nvPicPr>
          <p:cNvPr id="1010" name="Google Shape;101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37" y="597300"/>
            <a:ext cx="7407524" cy="323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89"/>
          <p:cNvSpPr txBox="1">
            <a:spLocks noGrp="1"/>
          </p:cNvSpPr>
          <p:nvPr>
            <p:ph type="body" idx="1"/>
          </p:nvPr>
        </p:nvSpPr>
        <p:spPr>
          <a:xfrm>
            <a:off x="612000" y="4254498"/>
            <a:ext cx="8349600" cy="6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/>
              <a:t>Using G4beamline and surrogate models, we optimized the storage efficiency of muons up to ~0.4 %.</a:t>
            </a: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D37F6E-67D9-7D97-0246-91D5A1049B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/>
              <a:t>Page</a:t>
            </a:r>
            <a:fld id="{00000000-1234-1234-1234-123412341234}" type="slidenum">
              <a:rPr lang="en" smtClean="0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91AD-81EC-7A15-1BCD-600FFD4445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A84CA6-EF35-4B18-A39F-1CEC0F35150D}" type="datetime1">
              <a:rPr lang="de-DE" sz="1100" smtClean="0"/>
              <a:t>19.09.2025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7B78-F65A-DECE-EAD2-7B5C022ED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79F5B-13B6-67DC-238D-CD519B91ED31}"/>
              </a:ext>
            </a:extLst>
          </p:cNvPr>
          <p:cNvSpPr txBox="1">
            <a:spLocks/>
          </p:cNvSpPr>
          <p:nvPr/>
        </p:nvSpPr>
        <p:spPr>
          <a:xfrm>
            <a:off x="521465" y="232070"/>
            <a:ext cx="4148071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Magnetic field shielding</a:t>
            </a:r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0D6DFB-1A78-8850-877F-B137C1EA100D}"/>
              </a:ext>
            </a:extLst>
          </p:cNvPr>
          <p:cNvSpPr txBox="1"/>
          <p:nvPr/>
        </p:nvSpPr>
        <p:spPr>
          <a:xfrm>
            <a:off x="603250" y="755650"/>
            <a:ext cx="2984500" cy="12618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Active magnetic field shielding: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Coils</a:t>
            </a:r>
          </a:p>
          <a:p>
            <a:r>
              <a:rPr lang="en-US" dirty="0"/>
              <a:t>Difficulties: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Non-uniform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~2T magnetic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Strong gradient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0C6F5A-A26B-7DE4-904E-C242B1DFB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67" r="25340" b="17986"/>
          <a:stretch/>
        </p:blipFill>
        <p:spPr>
          <a:xfrm flipH="1">
            <a:off x="1481194" y="2196590"/>
            <a:ext cx="1369137" cy="2356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7D611-6937-65F3-CD43-832BEAC68643}"/>
              </a:ext>
            </a:extLst>
          </p:cNvPr>
          <p:cNvSpPr txBox="1"/>
          <p:nvPr/>
        </p:nvSpPr>
        <p:spPr>
          <a:xfrm>
            <a:off x="5081800" y="755650"/>
            <a:ext cx="2932878" cy="6771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Passive magnetic field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Ferromagnetic (&lt;500mT)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Superconductors (&gt;500mT)</a:t>
            </a:r>
            <a:endParaRPr lang="de-CH" sz="1200" b="1" dirty="0"/>
          </a:p>
        </p:txBody>
      </p:sp>
      <p:pic>
        <p:nvPicPr>
          <p:cNvPr id="8" name="Picture 7" descr="A black and white drawing of a spiral&#10;&#10;AI-generated content may be incorrect.">
            <a:extLst>
              <a:ext uri="{FF2B5EF4-FFF2-40B4-BE49-F238E27FC236}">
                <a16:creationId xmlns:a16="http://schemas.microsoft.com/office/drawing/2014/main" id="{93058D43-7D2E-F310-0E49-2274476EC5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6825">
            <a:off x="1018422" y="2626438"/>
            <a:ext cx="1383418" cy="904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7938C-17BC-7F56-CCA1-BBCE6930F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800" y="1945630"/>
            <a:ext cx="2293184" cy="2066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0F5D1F-BCF1-09A4-C56A-DBB6D5FE677C}"/>
              </a:ext>
            </a:extLst>
          </p:cNvPr>
          <p:cNvSpPr txBox="1"/>
          <p:nvPr/>
        </p:nvSpPr>
        <p:spPr>
          <a:xfrm>
            <a:off x="4794376" y="4130723"/>
            <a:ext cx="3358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Magnetic field lines in a ferromagnetic material.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92E3A-8264-F4F3-15F1-7C20BA5A6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250EC-5318-DD39-44FA-2092AB3D065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226784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ADB815-247D-6B58-7E16-9B4DD4DB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971" y="0"/>
            <a:ext cx="1025013" cy="89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EDM and CP-violation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F352B38-CBB8-4D7A-A899-A70EC44EA81E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7590" y="4803430"/>
            <a:ext cx="527400" cy="1080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/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blipFill>
                <a:blip r:embed="rId3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FDE4B6-6154-B817-4556-231A509C1ADD}"/>
                  </a:ext>
                </a:extLst>
              </p:cNvPr>
              <p:cNvSpPr txBox="1"/>
              <p:nvPr/>
            </p:nvSpPr>
            <p:spPr>
              <a:xfrm>
                <a:off x="425787" y="1777863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FDE4B6-6154-B817-4556-231A509C1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7" y="1777863"/>
                <a:ext cx="2384298" cy="317972"/>
              </a:xfrm>
              <a:prstGeom prst="rect">
                <a:avLst/>
              </a:prstGeom>
              <a:blipFill>
                <a:blip r:embed="rId4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Up-Down 9">
            <a:extLst>
              <a:ext uri="{FF2B5EF4-FFF2-40B4-BE49-F238E27FC236}">
                <a16:creationId xmlns:a16="http://schemas.microsoft.com/office/drawing/2014/main" id="{73971B70-7EEC-AB7C-018F-7D1B0A8D2E14}"/>
              </a:ext>
            </a:extLst>
          </p:cNvPr>
          <p:cNvSpPr/>
          <p:nvPr/>
        </p:nvSpPr>
        <p:spPr>
          <a:xfrm>
            <a:off x="670783" y="1209652"/>
            <a:ext cx="219565" cy="494867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F9192-7AB9-2778-2180-BA8ACD554814}"/>
              </a:ext>
            </a:extLst>
          </p:cNvPr>
          <p:cNvSpPr txBox="1"/>
          <p:nvPr/>
        </p:nvSpPr>
        <p:spPr>
          <a:xfrm>
            <a:off x="852989" y="122490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</a:t>
            </a:r>
            <a:endParaRPr lang="de-CH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9F22F1-9C63-34ED-900D-CBE390F28338}"/>
              </a:ext>
            </a:extLst>
          </p:cNvPr>
          <p:cNvSpPr txBox="1"/>
          <p:nvPr/>
        </p:nvSpPr>
        <p:spPr>
          <a:xfrm>
            <a:off x="241602" y="1233238"/>
            <a:ext cx="55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CP</a:t>
            </a:r>
            <a:endParaRPr lang="de-CH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/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blipFill>
                <a:blip r:embed="rId5"/>
                <a:stretch>
                  <a:fillRect r="-14414"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/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blipFill>
                <a:blip r:embed="rId6"/>
                <a:stretch>
                  <a:fillRect t="-7143" r="-15859" b="-714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F99D023-F4A1-97BE-6C3D-628A79C48E38}"/>
              </a:ext>
            </a:extLst>
          </p:cNvPr>
          <p:cNvSpPr txBox="1"/>
          <p:nvPr/>
        </p:nvSpPr>
        <p:spPr>
          <a:xfrm>
            <a:off x="521494" y="2739204"/>
            <a:ext cx="4312634" cy="523220"/>
          </a:xfrm>
          <a:custGeom>
            <a:avLst/>
            <a:gdLst>
              <a:gd name="connsiteX0" fmla="*/ 0 w 4312634"/>
              <a:gd name="connsiteY0" fmla="*/ 0 h 523220"/>
              <a:gd name="connsiteX1" fmla="*/ 582206 w 4312634"/>
              <a:gd name="connsiteY1" fmla="*/ 0 h 523220"/>
              <a:gd name="connsiteX2" fmla="*/ 1035032 w 4312634"/>
              <a:gd name="connsiteY2" fmla="*/ 0 h 523220"/>
              <a:gd name="connsiteX3" fmla="*/ 1444732 w 4312634"/>
              <a:gd name="connsiteY3" fmla="*/ 0 h 523220"/>
              <a:gd name="connsiteX4" fmla="*/ 1854433 w 4312634"/>
              <a:gd name="connsiteY4" fmla="*/ 0 h 523220"/>
              <a:gd name="connsiteX5" fmla="*/ 2307259 w 4312634"/>
              <a:gd name="connsiteY5" fmla="*/ 0 h 523220"/>
              <a:gd name="connsiteX6" fmla="*/ 2803212 w 4312634"/>
              <a:gd name="connsiteY6" fmla="*/ 0 h 523220"/>
              <a:gd name="connsiteX7" fmla="*/ 3256039 w 4312634"/>
              <a:gd name="connsiteY7" fmla="*/ 0 h 523220"/>
              <a:gd name="connsiteX8" fmla="*/ 3795118 w 4312634"/>
              <a:gd name="connsiteY8" fmla="*/ 0 h 523220"/>
              <a:gd name="connsiteX9" fmla="*/ 4312634 w 4312634"/>
              <a:gd name="connsiteY9" fmla="*/ 0 h 523220"/>
              <a:gd name="connsiteX10" fmla="*/ 4312634 w 4312634"/>
              <a:gd name="connsiteY10" fmla="*/ 523220 h 523220"/>
              <a:gd name="connsiteX11" fmla="*/ 3773555 w 4312634"/>
              <a:gd name="connsiteY11" fmla="*/ 523220 h 523220"/>
              <a:gd name="connsiteX12" fmla="*/ 3277602 w 4312634"/>
              <a:gd name="connsiteY12" fmla="*/ 523220 h 523220"/>
              <a:gd name="connsiteX13" fmla="*/ 2652270 w 4312634"/>
              <a:gd name="connsiteY13" fmla="*/ 523220 h 523220"/>
              <a:gd name="connsiteX14" fmla="*/ 2156317 w 4312634"/>
              <a:gd name="connsiteY14" fmla="*/ 523220 h 523220"/>
              <a:gd name="connsiteX15" fmla="*/ 1660364 w 4312634"/>
              <a:gd name="connsiteY15" fmla="*/ 523220 h 523220"/>
              <a:gd name="connsiteX16" fmla="*/ 1035032 w 4312634"/>
              <a:gd name="connsiteY16" fmla="*/ 523220 h 523220"/>
              <a:gd name="connsiteX17" fmla="*/ 0 w 4312634"/>
              <a:gd name="connsiteY17" fmla="*/ 523220 h 523220"/>
              <a:gd name="connsiteX18" fmla="*/ 0 w 4312634"/>
              <a:gd name="connsiteY1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2634" h="523220" fill="none" extrusionOk="0">
                <a:moveTo>
                  <a:pt x="0" y="0"/>
                </a:moveTo>
                <a:cubicBezTo>
                  <a:pt x="213982" y="-7981"/>
                  <a:pt x="334417" y="22014"/>
                  <a:pt x="582206" y="0"/>
                </a:cubicBezTo>
                <a:cubicBezTo>
                  <a:pt x="829995" y="-22014"/>
                  <a:pt x="863677" y="25377"/>
                  <a:pt x="1035032" y="0"/>
                </a:cubicBezTo>
                <a:cubicBezTo>
                  <a:pt x="1206387" y="-25377"/>
                  <a:pt x="1343173" y="35962"/>
                  <a:pt x="1444732" y="0"/>
                </a:cubicBezTo>
                <a:cubicBezTo>
                  <a:pt x="1546291" y="-35962"/>
                  <a:pt x="1735617" y="4407"/>
                  <a:pt x="1854433" y="0"/>
                </a:cubicBezTo>
                <a:cubicBezTo>
                  <a:pt x="1973249" y="-4407"/>
                  <a:pt x="2131446" y="3548"/>
                  <a:pt x="2307259" y="0"/>
                </a:cubicBezTo>
                <a:cubicBezTo>
                  <a:pt x="2483072" y="-3548"/>
                  <a:pt x="2701747" y="43007"/>
                  <a:pt x="2803212" y="0"/>
                </a:cubicBezTo>
                <a:cubicBezTo>
                  <a:pt x="2904677" y="-43007"/>
                  <a:pt x="3163009" y="30151"/>
                  <a:pt x="3256039" y="0"/>
                </a:cubicBezTo>
                <a:cubicBezTo>
                  <a:pt x="3349069" y="-30151"/>
                  <a:pt x="3669736" y="49595"/>
                  <a:pt x="3795118" y="0"/>
                </a:cubicBezTo>
                <a:cubicBezTo>
                  <a:pt x="3920500" y="-49595"/>
                  <a:pt x="4067782" y="19921"/>
                  <a:pt x="4312634" y="0"/>
                </a:cubicBezTo>
                <a:cubicBezTo>
                  <a:pt x="4366032" y="230048"/>
                  <a:pt x="4302174" y="275116"/>
                  <a:pt x="4312634" y="523220"/>
                </a:cubicBezTo>
                <a:cubicBezTo>
                  <a:pt x="4053323" y="523903"/>
                  <a:pt x="3993290" y="477194"/>
                  <a:pt x="3773555" y="523220"/>
                </a:cubicBezTo>
                <a:cubicBezTo>
                  <a:pt x="3553820" y="569246"/>
                  <a:pt x="3448190" y="499520"/>
                  <a:pt x="3277602" y="523220"/>
                </a:cubicBezTo>
                <a:cubicBezTo>
                  <a:pt x="3107014" y="546920"/>
                  <a:pt x="2882483" y="492155"/>
                  <a:pt x="2652270" y="523220"/>
                </a:cubicBezTo>
                <a:cubicBezTo>
                  <a:pt x="2422057" y="554285"/>
                  <a:pt x="2315751" y="500481"/>
                  <a:pt x="2156317" y="523220"/>
                </a:cubicBezTo>
                <a:cubicBezTo>
                  <a:pt x="1996883" y="545959"/>
                  <a:pt x="1859773" y="476562"/>
                  <a:pt x="1660364" y="523220"/>
                </a:cubicBezTo>
                <a:cubicBezTo>
                  <a:pt x="1460955" y="569878"/>
                  <a:pt x="1174704" y="473409"/>
                  <a:pt x="1035032" y="523220"/>
                </a:cubicBezTo>
                <a:cubicBezTo>
                  <a:pt x="895360" y="573031"/>
                  <a:pt x="477401" y="507955"/>
                  <a:pt x="0" y="523220"/>
                </a:cubicBezTo>
                <a:cubicBezTo>
                  <a:pt x="-47896" y="311126"/>
                  <a:pt x="55853" y="167967"/>
                  <a:pt x="0" y="0"/>
                </a:cubicBezTo>
                <a:close/>
              </a:path>
              <a:path w="4312634" h="523220" stroke="0" extrusionOk="0">
                <a:moveTo>
                  <a:pt x="0" y="0"/>
                </a:moveTo>
                <a:cubicBezTo>
                  <a:pt x="134518" y="-32902"/>
                  <a:pt x="497088" y="20132"/>
                  <a:pt x="625332" y="0"/>
                </a:cubicBezTo>
                <a:cubicBezTo>
                  <a:pt x="753576" y="-20132"/>
                  <a:pt x="1022405" y="43825"/>
                  <a:pt x="1207538" y="0"/>
                </a:cubicBezTo>
                <a:cubicBezTo>
                  <a:pt x="1392671" y="-43825"/>
                  <a:pt x="1520222" y="17837"/>
                  <a:pt x="1617238" y="0"/>
                </a:cubicBezTo>
                <a:cubicBezTo>
                  <a:pt x="1714254" y="-17837"/>
                  <a:pt x="1904178" y="44413"/>
                  <a:pt x="2156317" y="0"/>
                </a:cubicBezTo>
                <a:cubicBezTo>
                  <a:pt x="2408456" y="-44413"/>
                  <a:pt x="2644135" y="18828"/>
                  <a:pt x="2781649" y="0"/>
                </a:cubicBezTo>
                <a:cubicBezTo>
                  <a:pt x="2919163" y="-18828"/>
                  <a:pt x="3149731" y="18546"/>
                  <a:pt x="3363855" y="0"/>
                </a:cubicBezTo>
                <a:cubicBezTo>
                  <a:pt x="3577979" y="-18546"/>
                  <a:pt x="4009924" y="50413"/>
                  <a:pt x="4312634" y="0"/>
                </a:cubicBezTo>
                <a:cubicBezTo>
                  <a:pt x="4345646" y="126570"/>
                  <a:pt x="4288871" y="369751"/>
                  <a:pt x="4312634" y="523220"/>
                </a:cubicBezTo>
                <a:cubicBezTo>
                  <a:pt x="4133070" y="529382"/>
                  <a:pt x="4028661" y="476919"/>
                  <a:pt x="3902934" y="523220"/>
                </a:cubicBezTo>
                <a:cubicBezTo>
                  <a:pt x="3777207" y="569521"/>
                  <a:pt x="3555495" y="503729"/>
                  <a:pt x="3277602" y="523220"/>
                </a:cubicBezTo>
                <a:cubicBezTo>
                  <a:pt x="2999709" y="542711"/>
                  <a:pt x="2943980" y="480278"/>
                  <a:pt x="2695396" y="523220"/>
                </a:cubicBezTo>
                <a:cubicBezTo>
                  <a:pt x="2446812" y="566162"/>
                  <a:pt x="2377596" y="469407"/>
                  <a:pt x="2242570" y="523220"/>
                </a:cubicBezTo>
                <a:cubicBezTo>
                  <a:pt x="2107544" y="577033"/>
                  <a:pt x="1937268" y="486202"/>
                  <a:pt x="1746617" y="523220"/>
                </a:cubicBezTo>
                <a:cubicBezTo>
                  <a:pt x="1555966" y="560238"/>
                  <a:pt x="1442387" y="503801"/>
                  <a:pt x="1293790" y="523220"/>
                </a:cubicBezTo>
                <a:cubicBezTo>
                  <a:pt x="1145193" y="542639"/>
                  <a:pt x="1008553" y="505634"/>
                  <a:pt x="884090" y="523220"/>
                </a:cubicBezTo>
                <a:cubicBezTo>
                  <a:pt x="759627" y="540806"/>
                  <a:pt x="295051" y="432355"/>
                  <a:pt x="0" y="523220"/>
                </a:cubicBezTo>
                <a:cubicBezTo>
                  <a:pt x="-9724" y="314088"/>
                  <a:pt x="579" y="14719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EDM serves as probes of CP violation in the Standard Model.</a:t>
            </a:r>
            <a:endParaRPr lang="de-CH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E1E6A-2636-CC79-2AF3-6E4A1D0C6BC9}"/>
              </a:ext>
            </a:extLst>
          </p:cNvPr>
          <p:cNvSpPr txBox="1"/>
          <p:nvPr/>
        </p:nvSpPr>
        <p:spPr>
          <a:xfrm>
            <a:off x="511607" y="3722495"/>
            <a:ext cx="4312634" cy="738664"/>
          </a:xfrm>
          <a:custGeom>
            <a:avLst/>
            <a:gdLst>
              <a:gd name="connsiteX0" fmla="*/ 0 w 4312634"/>
              <a:gd name="connsiteY0" fmla="*/ 0 h 738664"/>
              <a:gd name="connsiteX1" fmla="*/ 582206 w 4312634"/>
              <a:gd name="connsiteY1" fmla="*/ 0 h 738664"/>
              <a:gd name="connsiteX2" fmla="*/ 991906 w 4312634"/>
              <a:gd name="connsiteY2" fmla="*/ 0 h 738664"/>
              <a:gd name="connsiteX3" fmla="*/ 1444732 w 4312634"/>
              <a:gd name="connsiteY3" fmla="*/ 0 h 738664"/>
              <a:gd name="connsiteX4" fmla="*/ 1940685 w 4312634"/>
              <a:gd name="connsiteY4" fmla="*/ 0 h 738664"/>
              <a:gd name="connsiteX5" fmla="*/ 2393512 w 4312634"/>
              <a:gd name="connsiteY5" fmla="*/ 0 h 738664"/>
              <a:gd name="connsiteX6" fmla="*/ 2932591 w 4312634"/>
              <a:gd name="connsiteY6" fmla="*/ 0 h 738664"/>
              <a:gd name="connsiteX7" fmla="*/ 3428544 w 4312634"/>
              <a:gd name="connsiteY7" fmla="*/ 0 h 738664"/>
              <a:gd name="connsiteX8" fmla="*/ 4312634 w 4312634"/>
              <a:gd name="connsiteY8" fmla="*/ 0 h 738664"/>
              <a:gd name="connsiteX9" fmla="*/ 4312634 w 4312634"/>
              <a:gd name="connsiteY9" fmla="*/ 361945 h 738664"/>
              <a:gd name="connsiteX10" fmla="*/ 4312634 w 4312634"/>
              <a:gd name="connsiteY10" fmla="*/ 738664 h 738664"/>
              <a:gd name="connsiteX11" fmla="*/ 3859807 w 4312634"/>
              <a:gd name="connsiteY11" fmla="*/ 738664 h 738664"/>
              <a:gd name="connsiteX12" fmla="*/ 3363855 w 4312634"/>
              <a:gd name="connsiteY12" fmla="*/ 738664 h 738664"/>
              <a:gd name="connsiteX13" fmla="*/ 2867902 w 4312634"/>
              <a:gd name="connsiteY13" fmla="*/ 738664 h 738664"/>
              <a:gd name="connsiteX14" fmla="*/ 2242570 w 4312634"/>
              <a:gd name="connsiteY14" fmla="*/ 738664 h 738664"/>
              <a:gd name="connsiteX15" fmla="*/ 1617238 w 4312634"/>
              <a:gd name="connsiteY15" fmla="*/ 738664 h 738664"/>
              <a:gd name="connsiteX16" fmla="*/ 1164411 w 4312634"/>
              <a:gd name="connsiteY16" fmla="*/ 738664 h 738664"/>
              <a:gd name="connsiteX17" fmla="*/ 668458 w 4312634"/>
              <a:gd name="connsiteY17" fmla="*/ 738664 h 738664"/>
              <a:gd name="connsiteX18" fmla="*/ 0 w 4312634"/>
              <a:gd name="connsiteY18" fmla="*/ 738664 h 738664"/>
              <a:gd name="connsiteX19" fmla="*/ 0 w 4312634"/>
              <a:gd name="connsiteY19" fmla="*/ 384105 h 738664"/>
              <a:gd name="connsiteX20" fmla="*/ 0 w 4312634"/>
              <a:gd name="connsiteY2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2634" h="738664" fill="none" extrusionOk="0">
                <a:moveTo>
                  <a:pt x="0" y="0"/>
                </a:moveTo>
                <a:cubicBezTo>
                  <a:pt x="132783" y="-66048"/>
                  <a:pt x="430337" y="64502"/>
                  <a:pt x="582206" y="0"/>
                </a:cubicBezTo>
                <a:cubicBezTo>
                  <a:pt x="734075" y="-64502"/>
                  <a:pt x="877253" y="8050"/>
                  <a:pt x="991906" y="0"/>
                </a:cubicBezTo>
                <a:cubicBezTo>
                  <a:pt x="1106559" y="-8050"/>
                  <a:pt x="1268919" y="3548"/>
                  <a:pt x="1444732" y="0"/>
                </a:cubicBezTo>
                <a:cubicBezTo>
                  <a:pt x="1620545" y="-3548"/>
                  <a:pt x="1839220" y="43007"/>
                  <a:pt x="1940685" y="0"/>
                </a:cubicBezTo>
                <a:cubicBezTo>
                  <a:pt x="2042150" y="-43007"/>
                  <a:pt x="2300482" y="30151"/>
                  <a:pt x="2393512" y="0"/>
                </a:cubicBezTo>
                <a:cubicBezTo>
                  <a:pt x="2486542" y="-30151"/>
                  <a:pt x="2807209" y="49595"/>
                  <a:pt x="2932591" y="0"/>
                </a:cubicBezTo>
                <a:cubicBezTo>
                  <a:pt x="3057973" y="-49595"/>
                  <a:pt x="3276217" y="26672"/>
                  <a:pt x="3428544" y="0"/>
                </a:cubicBezTo>
                <a:cubicBezTo>
                  <a:pt x="3580871" y="-26672"/>
                  <a:pt x="3932331" y="100369"/>
                  <a:pt x="4312634" y="0"/>
                </a:cubicBezTo>
                <a:cubicBezTo>
                  <a:pt x="4330864" y="131806"/>
                  <a:pt x="4279518" y="274304"/>
                  <a:pt x="4312634" y="361945"/>
                </a:cubicBezTo>
                <a:cubicBezTo>
                  <a:pt x="4345750" y="449586"/>
                  <a:pt x="4268939" y="650736"/>
                  <a:pt x="4312634" y="738664"/>
                </a:cubicBezTo>
                <a:cubicBezTo>
                  <a:pt x="4168925" y="757550"/>
                  <a:pt x="4000138" y="738000"/>
                  <a:pt x="3859807" y="738664"/>
                </a:cubicBezTo>
                <a:cubicBezTo>
                  <a:pt x="3719476" y="739328"/>
                  <a:pt x="3515780" y="710733"/>
                  <a:pt x="3363855" y="738664"/>
                </a:cubicBezTo>
                <a:cubicBezTo>
                  <a:pt x="3211930" y="766595"/>
                  <a:pt x="3067311" y="692006"/>
                  <a:pt x="2867902" y="738664"/>
                </a:cubicBezTo>
                <a:cubicBezTo>
                  <a:pt x="2668493" y="785322"/>
                  <a:pt x="2382242" y="688853"/>
                  <a:pt x="2242570" y="738664"/>
                </a:cubicBezTo>
                <a:cubicBezTo>
                  <a:pt x="2102898" y="788475"/>
                  <a:pt x="1829742" y="736746"/>
                  <a:pt x="1617238" y="738664"/>
                </a:cubicBezTo>
                <a:cubicBezTo>
                  <a:pt x="1404734" y="740582"/>
                  <a:pt x="1365086" y="724743"/>
                  <a:pt x="1164411" y="738664"/>
                </a:cubicBezTo>
                <a:cubicBezTo>
                  <a:pt x="963736" y="752585"/>
                  <a:pt x="811068" y="697598"/>
                  <a:pt x="668458" y="738664"/>
                </a:cubicBezTo>
                <a:cubicBezTo>
                  <a:pt x="525848" y="779730"/>
                  <a:pt x="278591" y="688225"/>
                  <a:pt x="0" y="738664"/>
                </a:cubicBezTo>
                <a:cubicBezTo>
                  <a:pt x="-11604" y="579837"/>
                  <a:pt x="3600" y="458130"/>
                  <a:pt x="0" y="384105"/>
                </a:cubicBezTo>
                <a:cubicBezTo>
                  <a:pt x="-3600" y="310080"/>
                  <a:pt x="10200" y="140501"/>
                  <a:pt x="0" y="0"/>
                </a:cubicBezTo>
                <a:close/>
              </a:path>
              <a:path w="4312634" h="738664" stroke="0" extrusionOk="0">
                <a:moveTo>
                  <a:pt x="0" y="0"/>
                </a:moveTo>
                <a:cubicBezTo>
                  <a:pt x="134518" y="-32902"/>
                  <a:pt x="497088" y="20132"/>
                  <a:pt x="625332" y="0"/>
                </a:cubicBezTo>
                <a:cubicBezTo>
                  <a:pt x="753576" y="-20132"/>
                  <a:pt x="1022405" y="43825"/>
                  <a:pt x="1207538" y="0"/>
                </a:cubicBezTo>
                <a:cubicBezTo>
                  <a:pt x="1392671" y="-43825"/>
                  <a:pt x="1520222" y="17837"/>
                  <a:pt x="1617238" y="0"/>
                </a:cubicBezTo>
                <a:cubicBezTo>
                  <a:pt x="1714254" y="-17837"/>
                  <a:pt x="1904178" y="44413"/>
                  <a:pt x="2156317" y="0"/>
                </a:cubicBezTo>
                <a:cubicBezTo>
                  <a:pt x="2408456" y="-44413"/>
                  <a:pt x="2644135" y="18828"/>
                  <a:pt x="2781649" y="0"/>
                </a:cubicBezTo>
                <a:cubicBezTo>
                  <a:pt x="2919163" y="-18828"/>
                  <a:pt x="3149731" y="18546"/>
                  <a:pt x="3363855" y="0"/>
                </a:cubicBezTo>
                <a:cubicBezTo>
                  <a:pt x="3577979" y="-18546"/>
                  <a:pt x="4009924" y="50413"/>
                  <a:pt x="4312634" y="0"/>
                </a:cubicBezTo>
                <a:cubicBezTo>
                  <a:pt x="4328058" y="169297"/>
                  <a:pt x="4285004" y="252448"/>
                  <a:pt x="4312634" y="347172"/>
                </a:cubicBezTo>
                <a:cubicBezTo>
                  <a:pt x="4340264" y="441896"/>
                  <a:pt x="4300230" y="607376"/>
                  <a:pt x="4312634" y="738664"/>
                </a:cubicBezTo>
                <a:cubicBezTo>
                  <a:pt x="4087121" y="784341"/>
                  <a:pt x="3969667" y="715293"/>
                  <a:pt x="3773555" y="738664"/>
                </a:cubicBezTo>
                <a:cubicBezTo>
                  <a:pt x="3577443" y="762035"/>
                  <a:pt x="3439933" y="695722"/>
                  <a:pt x="3191349" y="738664"/>
                </a:cubicBezTo>
                <a:cubicBezTo>
                  <a:pt x="2942765" y="781606"/>
                  <a:pt x="2873549" y="684851"/>
                  <a:pt x="2738523" y="738664"/>
                </a:cubicBezTo>
                <a:cubicBezTo>
                  <a:pt x="2603497" y="792477"/>
                  <a:pt x="2433221" y="701646"/>
                  <a:pt x="2242570" y="738664"/>
                </a:cubicBezTo>
                <a:cubicBezTo>
                  <a:pt x="2051919" y="775682"/>
                  <a:pt x="1938340" y="719245"/>
                  <a:pt x="1789743" y="738664"/>
                </a:cubicBezTo>
                <a:cubicBezTo>
                  <a:pt x="1641146" y="758083"/>
                  <a:pt x="1504506" y="721078"/>
                  <a:pt x="1380043" y="738664"/>
                </a:cubicBezTo>
                <a:cubicBezTo>
                  <a:pt x="1255580" y="756250"/>
                  <a:pt x="1059301" y="700823"/>
                  <a:pt x="927216" y="738664"/>
                </a:cubicBezTo>
                <a:cubicBezTo>
                  <a:pt x="795131" y="776505"/>
                  <a:pt x="367822" y="689137"/>
                  <a:pt x="0" y="738664"/>
                </a:cubicBezTo>
                <a:cubicBezTo>
                  <a:pt x="-14648" y="618430"/>
                  <a:pt x="18458" y="524801"/>
                  <a:pt x="0" y="354559"/>
                </a:cubicBezTo>
                <a:cubicBezTo>
                  <a:pt x="-18458" y="184317"/>
                  <a:pt x="10776" y="15814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Insufficient CP-violation to explain matter-antimatter asymmetry in the universe.</a:t>
            </a:r>
          </a:p>
          <a:p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F8DB5D-BD66-E758-E920-3F14526179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519107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91AD-81EC-7A15-1BCD-600FFD4445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9D85229-10C3-4D0D-9AD2-1484060E0763}" type="datetime1">
              <a:rPr lang="de-DE" sz="1100" smtClean="0"/>
              <a:t>19.09.2025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7B78-F65A-DECE-EAD2-7B5C022ED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79F5B-13B6-67DC-238D-CD519B91ED31}"/>
              </a:ext>
            </a:extLst>
          </p:cNvPr>
          <p:cNvSpPr txBox="1">
            <a:spLocks/>
          </p:cNvSpPr>
          <p:nvPr/>
        </p:nvSpPr>
        <p:spPr>
          <a:xfrm>
            <a:off x="521465" y="121394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Magnetic field shielding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3B4173-7BAB-E622-A339-8119BB7D8618}"/>
              </a:ext>
            </a:extLst>
          </p:cNvPr>
          <p:cNvSpPr txBox="1"/>
          <p:nvPr/>
        </p:nvSpPr>
        <p:spPr>
          <a:xfrm>
            <a:off x="512732" y="683222"/>
            <a:ext cx="2984500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Magnetic field shielding using superconductors</a:t>
            </a:r>
          </a:p>
          <a:p>
            <a:endParaRPr lang="en-US" dirty="0"/>
          </a:p>
          <a:p>
            <a:r>
              <a:rPr lang="en-US" sz="1200" dirty="0"/>
              <a:t>Difficulties: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Cryogenic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 easily accessible</a:t>
            </a:r>
          </a:p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EA5D9-ABD7-AEA7-F8F5-39F09001C727}"/>
              </a:ext>
            </a:extLst>
          </p:cNvPr>
          <p:cNvSpPr txBox="1"/>
          <p:nvPr/>
        </p:nvSpPr>
        <p:spPr>
          <a:xfrm>
            <a:off x="5114657" y="4033499"/>
            <a:ext cx="3803791" cy="600164"/>
          </a:xfrm>
          <a:custGeom>
            <a:avLst/>
            <a:gdLst>
              <a:gd name="connsiteX0" fmla="*/ 0 w 3803791"/>
              <a:gd name="connsiteY0" fmla="*/ 0 h 600164"/>
              <a:gd name="connsiteX1" fmla="*/ 505361 w 3803791"/>
              <a:gd name="connsiteY1" fmla="*/ 0 h 600164"/>
              <a:gd name="connsiteX2" fmla="*/ 1010722 w 3803791"/>
              <a:gd name="connsiteY2" fmla="*/ 0 h 600164"/>
              <a:gd name="connsiteX3" fmla="*/ 1630196 w 3803791"/>
              <a:gd name="connsiteY3" fmla="*/ 0 h 600164"/>
              <a:gd name="connsiteX4" fmla="*/ 2135557 w 3803791"/>
              <a:gd name="connsiteY4" fmla="*/ 0 h 600164"/>
              <a:gd name="connsiteX5" fmla="*/ 2564842 w 3803791"/>
              <a:gd name="connsiteY5" fmla="*/ 0 h 600164"/>
              <a:gd name="connsiteX6" fmla="*/ 3070203 w 3803791"/>
              <a:gd name="connsiteY6" fmla="*/ 0 h 600164"/>
              <a:gd name="connsiteX7" fmla="*/ 3803791 w 3803791"/>
              <a:gd name="connsiteY7" fmla="*/ 0 h 600164"/>
              <a:gd name="connsiteX8" fmla="*/ 3803791 w 3803791"/>
              <a:gd name="connsiteY8" fmla="*/ 294080 h 600164"/>
              <a:gd name="connsiteX9" fmla="*/ 3803791 w 3803791"/>
              <a:gd name="connsiteY9" fmla="*/ 600164 h 600164"/>
              <a:gd name="connsiteX10" fmla="*/ 3260392 w 3803791"/>
              <a:gd name="connsiteY10" fmla="*/ 600164 h 600164"/>
              <a:gd name="connsiteX11" fmla="*/ 2640918 w 3803791"/>
              <a:gd name="connsiteY11" fmla="*/ 600164 h 600164"/>
              <a:gd name="connsiteX12" fmla="*/ 2173595 w 3803791"/>
              <a:gd name="connsiteY12" fmla="*/ 600164 h 600164"/>
              <a:gd name="connsiteX13" fmla="*/ 1668234 w 3803791"/>
              <a:gd name="connsiteY13" fmla="*/ 600164 h 600164"/>
              <a:gd name="connsiteX14" fmla="*/ 1124835 w 3803791"/>
              <a:gd name="connsiteY14" fmla="*/ 600164 h 600164"/>
              <a:gd name="connsiteX15" fmla="*/ 581437 w 3803791"/>
              <a:gd name="connsiteY15" fmla="*/ 600164 h 600164"/>
              <a:gd name="connsiteX16" fmla="*/ 0 w 3803791"/>
              <a:gd name="connsiteY16" fmla="*/ 600164 h 600164"/>
              <a:gd name="connsiteX17" fmla="*/ 0 w 3803791"/>
              <a:gd name="connsiteY17" fmla="*/ 288079 h 600164"/>
              <a:gd name="connsiteX18" fmla="*/ 0 w 3803791"/>
              <a:gd name="connsiteY18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791" h="600164" fill="none" extrusionOk="0">
                <a:moveTo>
                  <a:pt x="0" y="0"/>
                </a:moveTo>
                <a:cubicBezTo>
                  <a:pt x="183908" y="-15942"/>
                  <a:pt x="258505" y="6001"/>
                  <a:pt x="505361" y="0"/>
                </a:cubicBezTo>
                <a:cubicBezTo>
                  <a:pt x="752217" y="-6001"/>
                  <a:pt x="876472" y="27711"/>
                  <a:pt x="1010722" y="0"/>
                </a:cubicBezTo>
                <a:cubicBezTo>
                  <a:pt x="1144972" y="-27711"/>
                  <a:pt x="1486525" y="33943"/>
                  <a:pt x="1630196" y="0"/>
                </a:cubicBezTo>
                <a:cubicBezTo>
                  <a:pt x="1773867" y="-33943"/>
                  <a:pt x="1998853" y="34756"/>
                  <a:pt x="2135557" y="0"/>
                </a:cubicBezTo>
                <a:cubicBezTo>
                  <a:pt x="2272261" y="-34756"/>
                  <a:pt x="2352184" y="40922"/>
                  <a:pt x="2564842" y="0"/>
                </a:cubicBezTo>
                <a:cubicBezTo>
                  <a:pt x="2777501" y="-40922"/>
                  <a:pt x="2877684" y="38245"/>
                  <a:pt x="3070203" y="0"/>
                </a:cubicBezTo>
                <a:cubicBezTo>
                  <a:pt x="3262722" y="-38245"/>
                  <a:pt x="3476568" y="69557"/>
                  <a:pt x="3803791" y="0"/>
                </a:cubicBezTo>
                <a:cubicBezTo>
                  <a:pt x="3816724" y="103944"/>
                  <a:pt x="3774913" y="178713"/>
                  <a:pt x="3803791" y="294080"/>
                </a:cubicBezTo>
                <a:cubicBezTo>
                  <a:pt x="3832669" y="409447"/>
                  <a:pt x="3777980" y="532900"/>
                  <a:pt x="3803791" y="600164"/>
                </a:cubicBezTo>
                <a:cubicBezTo>
                  <a:pt x="3604425" y="639660"/>
                  <a:pt x="3465643" y="563360"/>
                  <a:pt x="3260392" y="600164"/>
                </a:cubicBezTo>
                <a:cubicBezTo>
                  <a:pt x="3055141" y="636968"/>
                  <a:pt x="2915725" y="562323"/>
                  <a:pt x="2640918" y="600164"/>
                </a:cubicBezTo>
                <a:cubicBezTo>
                  <a:pt x="2366111" y="638005"/>
                  <a:pt x="2389207" y="586727"/>
                  <a:pt x="2173595" y="600164"/>
                </a:cubicBezTo>
                <a:cubicBezTo>
                  <a:pt x="1957983" y="613601"/>
                  <a:pt x="1879175" y="544847"/>
                  <a:pt x="1668234" y="600164"/>
                </a:cubicBezTo>
                <a:cubicBezTo>
                  <a:pt x="1457293" y="655481"/>
                  <a:pt x="1248636" y="537479"/>
                  <a:pt x="1124835" y="600164"/>
                </a:cubicBezTo>
                <a:cubicBezTo>
                  <a:pt x="1001034" y="662849"/>
                  <a:pt x="778645" y="538445"/>
                  <a:pt x="581437" y="600164"/>
                </a:cubicBezTo>
                <a:cubicBezTo>
                  <a:pt x="384229" y="661883"/>
                  <a:pt x="229191" y="552253"/>
                  <a:pt x="0" y="600164"/>
                </a:cubicBezTo>
                <a:cubicBezTo>
                  <a:pt x="-21563" y="450982"/>
                  <a:pt x="8705" y="394693"/>
                  <a:pt x="0" y="288079"/>
                </a:cubicBezTo>
                <a:cubicBezTo>
                  <a:pt x="-8705" y="181465"/>
                  <a:pt x="6632" y="115898"/>
                  <a:pt x="0" y="0"/>
                </a:cubicBezTo>
                <a:close/>
              </a:path>
              <a:path w="3803791" h="600164" stroke="0" extrusionOk="0">
                <a:moveTo>
                  <a:pt x="0" y="0"/>
                </a:moveTo>
                <a:cubicBezTo>
                  <a:pt x="187249" y="-788"/>
                  <a:pt x="385102" y="24918"/>
                  <a:pt x="505361" y="0"/>
                </a:cubicBezTo>
                <a:cubicBezTo>
                  <a:pt x="625620" y="-24918"/>
                  <a:pt x="978629" y="17102"/>
                  <a:pt x="1124835" y="0"/>
                </a:cubicBezTo>
                <a:cubicBezTo>
                  <a:pt x="1271041" y="-17102"/>
                  <a:pt x="1388090" y="2413"/>
                  <a:pt x="1554120" y="0"/>
                </a:cubicBezTo>
                <a:cubicBezTo>
                  <a:pt x="1720151" y="-2413"/>
                  <a:pt x="1888041" y="27690"/>
                  <a:pt x="2135557" y="0"/>
                </a:cubicBezTo>
                <a:cubicBezTo>
                  <a:pt x="2383073" y="-27690"/>
                  <a:pt x="2360690" y="10868"/>
                  <a:pt x="2564842" y="0"/>
                </a:cubicBezTo>
                <a:cubicBezTo>
                  <a:pt x="2768994" y="-10868"/>
                  <a:pt x="2981105" y="7879"/>
                  <a:pt x="3108241" y="0"/>
                </a:cubicBezTo>
                <a:cubicBezTo>
                  <a:pt x="3235377" y="-7879"/>
                  <a:pt x="3612363" y="53942"/>
                  <a:pt x="3803791" y="0"/>
                </a:cubicBezTo>
                <a:cubicBezTo>
                  <a:pt x="3808890" y="147051"/>
                  <a:pt x="3770527" y="164826"/>
                  <a:pt x="3803791" y="312085"/>
                </a:cubicBezTo>
                <a:cubicBezTo>
                  <a:pt x="3837055" y="459344"/>
                  <a:pt x="3777728" y="475791"/>
                  <a:pt x="3803791" y="600164"/>
                </a:cubicBezTo>
                <a:cubicBezTo>
                  <a:pt x="3631258" y="632183"/>
                  <a:pt x="3425135" y="563944"/>
                  <a:pt x="3298430" y="600164"/>
                </a:cubicBezTo>
                <a:cubicBezTo>
                  <a:pt x="3171725" y="636384"/>
                  <a:pt x="2947960" y="587041"/>
                  <a:pt x="2678956" y="600164"/>
                </a:cubicBezTo>
                <a:cubicBezTo>
                  <a:pt x="2409952" y="613287"/>
                  <a:pt x="2374443" y="564422"/>
                  <a:pt x="2173595" y="600164"/>
                </a:cubicBezTo>
                <a:cubicBezTo>
                  <a:pt x="1972747" y="635906"/>
                  <a:pt x="1897138" y="580468"/>
                  <a:pt x="1630196" y="600164"/>
                </a:cubicBezTo>
                <a:cubicBezTo>
                  <a:pt x="1363254" y="619860"/>
                  <a:pt x="1165882" y="589184"/>
                  <a:pt x="1010722" y="600164"/>
                </a:cubicBezTo>
                <a:cubicBezTo>
                  <a:pt x="855562" y="611144"/>
                  <a:pt x="287991" y="563726"/>
                  <a:pt x="0" y="600164"/>
                </a:cubicBezTo>
                <a:cubicBezTo>
                  <a:pt x="-5284" y="484416"/>
                  <a:pt x="21623" y="364707"/>
                  <a:pt x="0" y="288079"/>
                </a:cubicBezTo>
                <a:cubicBezTo>
                  <a:pt x="-21623" y="211451"/>
                  <a:pt x="6573" y="691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571399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Superconductor-based passive shielding and screening systems by N. </a:t>
            </a:r>
            <a:r>
              <a:rPr lang="en-US" sz="1100" b="0" i="0" u="none" strike="noStrike" dirty="0" err="1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Rotheudt</a:t>
            </a: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 et al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DOI 10.1088/1361-6668/adb7cc</a:t>
            </a:r>
            <a:endParaRPr lang="de-CH" sz="110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40E1104-2E5E-BFE7-2D71-7AAB420F3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5"/>
          <a:stretch/>
        </p:blipFill>
        <p:spPr bwMode="auto">
          <a:xfrm>
            <a:off x="225552" y="2264941"/>
            <a:ext cx="3271680" cy="23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4E49052-B2ED-00BA-645D-63DA5DD4C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0"/>
          <a:stretch/>
        </p:blipFill>
        <p:spPr bwMode="auto">
          <a:xfrm>
            <a:off x="4227965" y="1129801"/>
            <a:ext cx="1622720" cy="23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45C6D728-7C5D-C97E-E603-F467812D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224" y="164693"/>
            <a:ext cx="1807137" cy="378891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06C33E-0A54-B7C3-955B-AC0E475241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9232631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791AD-81EC-7A15-1BCD-600FFD4445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4D981EB-46DA-46ED-8FA6-31766328A08A}" type="datetime1">
              <a:rPr lang="de-DE" sz="1100" smtClean="0"/>
              <a:t>19.09.2025</a:t>
            </a:fld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7B78-F65A-DECE-EAD2-7B5C022ED7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C79F5B-13B6-67DC-238D-CD519B91ED31}"/>
              </a:ext>
            </a:extLst>
          </p:cNvPr>
          <p:cNvSpPr txBox="1">
            <a:spLocks/>
          </p:cNvSpPr>
          <p:nvPr/>
        </p:nvSpPr>
        <p:spPr>
          <a:xfrm>
            <a:off x="521465" y="121394"/>
            <a:ext cx="6723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Magnetic field shielding</a:t>
            </a:r>
            <a:endParaRPr lang="de-CH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3B4173-7BAB-E622-A339-8119BB7D8618}"/>
              </a:ext>
            </a:extLst>
          </p:cNvPr>
          <p:cNvSpPr txBox="1"/>
          <p:nvPr/>
        </p:nvSpPr>
        <p:spPr>
          <a:xfrm>
            <a:off x="512732" y="683222"/>
            <a:ext cx="2984500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Magnetic field shielding using superconductors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EA5D9-ABD7-AEA7-F8F5-39F09001C727}"/>
              </a:ext>
            </a:extLst>
          </p:cNvPr>
          <p:cNvSpPr txBox="1"/>
          <p:nvPr/>
        </p:nvSpPr>
        <p:spPr>
          <a:xfrm>
            <a:off x="347585" y="4051971"/>
            <a:ext cx="3803791" cy="600164"/>
          </a:xfrm>
          <a:custGeom>
            <a:avLst/>
            <a:gdLst>
              <a:gd name="connsiteX0" fmla="*/ 0 w 3803791"/>
              <a:gd name="connsiteY0" fmla="*/ 0 h 600164"/>
              <a:gd name="connsiteX1" fmla="*/ 505361 w 3803791"/>
              <a:gd name="connsiteY1" fmla="*/ 0 h 600164"/>
              <a:gd name="connsiteX2" fmla="*/ 1010722 w 3803791"/>
              <a:gd name="connsiteY2" fmla="*/ 0 h 600164"/>
              <a:gd name="connsiteX3" fmla="*/ 1630196 w 3803791"/>
              <a:gd name="connsiteY3" fmla="*/ 0 h 600164"/>
              <a:gd name="connsiteX4" fmla="*/ 2135557 w 3803791"/>
              <a:gd name="connsiteY4" fmla="*/ 0 h 600164"/>
              <a:gd name="connsiteX5" fmla="*/ 2564842 w 3803791"/>
              <a:gd name="connsiteY5" fmla="*/ 0 h 600164"/>
              <a:gd name="connsiteX6" fmla="*/ 3070203 w 3803791"/>
              <a:gd name="connsiteY6" fmla="*/ 0 h 600164"/>
              <a:gd name="connsiteX7" fmla="*/ 3803791 w 3803791"/>
              <a:gd name="connsiteY7" fmla="*/ 0 h 600164"/>
              <a:gd name="connsiteX8" fmla="*/ 3803791 w 3803791"/>
              <a:gd name="connsiteY8" fmla="*/ 294080 h 600164"/>
              <a:gd name="connsiteX9" fmla="*/ 3803791 w 3803791"/>
              <a:gd name="connsiteY9" fmla="*/ 600164 h 600164"/>
              <a:gd name="connsiteX10" fmla="*/ 3260392 w 3803791"/>
              <a:gd name="connsiteY10" fmla="*/ 600164 h 600164"/>
              <a:gd name="connsiteX11" fmla="*/ 2640918 w 3803791"/>
              <a:gd name="connsiteY11" fmla="*/ 600164 h 600164"/>
              <a:gd name="connsiteX12" fmla="*/ 2173595 w 3803791"/>
              <a:gd name="connsiteY12" fmla="*/ 600164 h 600164"/>
              <a:gd name="connsiteX13" fmla="*/ 1668234 w 3803791"/>
              <a:gd name="connsiteY13" fmla="*/ 600164 h 600164"/>
              <a:gd name="connsiteX14" fmla="*/ 1124835 w 3803791"/>
              <a:gd name="connsiteY14" fmla="*/ 600164 h 600164"/>
              <a:gd name="connsiteX15" fmla="*/ 581437 w 3803791"/>
              <a:gd name="connsiteY15" fmla="*/ 600164 h 600164"/>
              <a:gd name="connsiteX16" fmla="*/ 0 w 3803791"/>
              <a:gd name="connsiteY16" fmla="*/ 600164 h 600164"/>
              <a:gd name="connsiteX17" fmla="*/ 0 w 3803791"/>
              <a:gd name="connsiteY17" fmla="*/ 288079 h 600164"/>
              <a:gd name="connsiteX18" fmla="*/ 0 w 3803791"/>
              <a:gd name="connsiteY18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791" h="600164" fill="none" extrusionOk="0">
                <a:moveTo>
                  <a:pt x="0" y="0"/>
                </a:moveTo>
                <a:cubicBezTo>
                  <a:pt x="183908" y="-15942"/>
                  <a:pt x="258505" y="6001"/>
                  <a:pt x="505361" y="0"/>
                </a:cubicBezTo>
                <a:cubicBezTo>
                  <a:pt x="752217" y="-6001"/>
                  <a:pt x="876472" y="27711"/>
                  <a:pt x="1010722" y="0"/>
                </a:cubicBezTo>
                <a:cubicBezTo>
                  <a:pt x="1144972" y="-27711"/>
                  <a:pt x="1486525" y="33943"/>
                  <a:pt x="1630196" y="0"/>
                </a:cubicBezTo>
                <a:cubicBezTo>
                  <a:pt x="1773867" y="-33943"/>
                  <a:pt x="1998853" y="34756"/>
                  <a:pt x="2135557" y="0"/>
                </a:cubicBezTo>
                <a:cubicBezTo>
                  <a:pt x="2272261" y="-34756"/>
                  <a:pt x="2352184" y="40922"/>
                  <a:pt x="2564842" y="0"/>
                </a:cubicBezTo>
                <a:cubicBezTo>
                  <a:pt x="2777501" y="-40922"/>
                  <a:pt x="2877684" y="38245"/>
                  <a:pt x="3070203" y="0"/>
                </a:cubicBezTo>
                <a:cubicBezTo>
                  <a:pt x="3262722" y="-38245"/>
                  <a:pt x="3476568" y="69557"/>
                  <a:pt x="3803791" y="0"/>
                </a:cubicBezTo>
                <a:cubicBezTo>
                  <a:pt x="3816724" y="103944"/>
                  <a:pt x="3774913" y="178713"/>
                  <a:pt x="3803791" y="294080"/>
                </a:cubicBezTo>
                <a:cubicBezTo>
                  <a:pt x="3832669" y="409447"/>
                  <a:pt x="3777980" y="532900"/>
                  <a:pt x="3803791" y="600164"/>
                </a:cubicBezTo>
                <a:cubicBezTo>
                  <a:pt x="3604425" y="639660"/>
                  <a:pt x="3465643" y="563360"/>
                  <a:pt x="3260392" y="600164"/>
                </a:cubicBezTo>
                <a:cubicBezTo>
                  <a:pt x="3055141" y="636968"/>
                  <a:pt x="2915725" y="562323"/>
                  <a:pt x="2640918" y="600164"/>
                </a:cubicBezTo>
                <a:cubicBezTo>
                  <a:pt x="2366111" y="638005"/>
                  <a:pt x="2389207" y="586727"/>
                  <a:pt x="2173595" y="600164"/>
                </a:cubicBezTo>
                <a:cubicBezTo>
                  <a:pt x="1957983" y="613601"/>
                  <a:pt x="1879175" y="544847"/>
                  <a:pt x="1668234" y="600164"/>
                </a:cubicBezTo>
                <a:cubicBezTo>
                  <a:pt x="1457293" y="655481"/>
                  <a:pt x="1248636" y="537479"/>
                  <a:pt x="1124835" y="600164"/>
                </a:cubicBezTo>
                <a:cubicBezTo>
                  <a:pt x="1001034" y="662849"/>
                  <a:pt x="778645" y="538445"/>
                  <a:pt x="581437" y="600164"/>
                </a:cubicBezTo>
                <a:cubicBezTo>
                  <a:pt x="384229" y="661883"/>
                  <a:pt x="229191" y="552253"/>
                  <a:pt x="0" y="600164"/>
                </a:cubicBezTo>
                <a:cubicBezTo>
                  <a:pt x="-21563" y="450982"/>
                  <a:pt x="8705" y="394693"/>
                  <a:pt x="0" y="288079"/>
                </a:cubicBezTo>
                <a:cubicBezTo>
                  <a:pt x="-8705" y="181465"/>
                  <a:pt x="6632" y="115898"/>
                  <a:pt x="0" y="0"/>
                </a:cubicBezTo>
                <a:close/>
              </a:path>
              <a:path w="3803791" h="600164" stroke="0" extrusionOk="0">
                <a:moveTo>
                  <a:pt x="0" y="0"/>
                </a:moveTo>
                <a:cubicBezTo>
                  <a:pt x="187249" y="-788"/>
                  <a:pt x="385102" y="24918"/>
                  <a:pt x="505361" y="0"/>
                </a:cubicBezTo>
                <a:cubicBezTo>
                  <a:pt x="625620" y="-24918"/>
                  <a:pt x="978629" y="17102"/>
                  <a:pt x="1124835" y="0"/>
                </a:cubicBezTo>
                <a:cubicBezTo>
                  <a:pt x="1271041" y="-17102"/>
                  <a:pt x="1388090" y="2413"/>
                  <a:pt x="1554120" y="0"/>
                </a:cubicBezTo>
                <a:cubicBezTo>
                  <a:pt x="1720151" y="-2413"/>
                  <a:pt x="1888041" y="27690"/>
                  <a:pt x="2135557" y="0"/>
                </a:cubicBezTo>
                <a:cubicBezTo>
                  <a:pt x="2383073" y="-27690"/>
                  <a:pt x="2360690" y="10868"/>
                  <a:pt x="2564842" y="0"/>
                </a:cubicBezTo>
                <a:cubicBezTo>
                  <a:pt x="2768994" y="-10868"/>
                  <a:pt x="2981105" y="7879"/>
                  <a:pt x="3108241" y="0"/>
                </a:cubicBezTo>
                <a:cubicBezTo>
                  <a:pt x="3235377" y="-7879"/>
                  <a:pt x="3612363" y="53942"/>
                  <a:pt x="3803791" y="0"/>
                </a:cubicBezTo>
                <a:cubicBezTo>
                  <a:pt x="3808890" y="147051"/>
                  <a:pt x="3770527" y="164826"/>
                  <a:pt x="3803791" y="312085"/>
                </a:cubicBezTo>
                <a:cubicBezTo>
                  <a:pt x="3837055" y="459344"/>
                  <a:pt x="3777728" y="475791"/>
                  <a:pt x="3803791" y="600164"/>
                </a:cubicBezTo>
                <a:cubicBezTo>
                  <a:pt x="3631258" y="632183"/>
                  <a:pt x="3425135" y="563944"/>
                  <a:pt x="3298430" y="600164"/>
                </a:cubicBezTo>
                <a:cubicBezTo>
                  <a:pt x="3171725" y="636384"/>
                  <a:pt x="2947960" y="587041"/>
                  <a:pt x="2678956" y="600164"/>
                </a:cubicBezTo>
                <a:cubicBezTo>
                  <a:pt x="2409952" y="613287"/>
                  <a:pt x="2374443" y="564422"/>
                  <a:pt x="2173595" y="600164"/>
                </a:cubicBezTo>
                <a:cubicBezTo>
                  <a:pt x="1972747" y="635906"/>
                  <a:pt x="1897138" y="580468"/>
                  <a:pt x="1630196" y="600164"/>
                </a:cubicBezTo>
                <a:cubicBezTo>
                  <a:pt x="1363254" y="619860"/>
                  <a:pt x="1165882" y="589184"/>
                  <a:pt x="1010722" y="600164"/>
                </a:cubicBezTo>
                <a:cubicBezTo>
                  <a:pt x="855562" y="611144"/>
                  <a:pt x="287991" y="563726"/>
                  <a:pt x="0" y="600164"/>
                </a:cubicBezTo>
                <a:cubicBezTo>
                  <a:pt x="-5284" y="484416"/>
                  <a:pt x="21623" y="364707"/>
                  <a:pt x="0" y="288079"/>
                </a:cubicBezTo>
                <a:cubicBezTo>
                  <a:pt x="-21623" y="211451"/>
                  <a:pt x="6573" y="6916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571399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Superconductor-based passive shielding and screening systems by N. </a:t>
            </a:r>
            <a:r>
              <a:rPr lang="en-US" sz="1100" b="0" i="0" u="none" strike="noStrike" dirty="0" err="1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Rotheudt</a:t>
            </a: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 et al</a:t>
            </a:r>
            <a:endParaRPr lang="en-US" sz="11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DOI 10.1088/1361-6668/adb7cc</a:t>
            </a:r>
            <a:endParaRPr lang="de-CH" sz="110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040E1104-2E5E-BFE7-2D71-7AAB420F3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5"/>
          <a:stretch/>
        </p:blipFill>
        <p:spPr bwMode="auto">
          <a:xfrm>
            <a:off x="60960" y="1890860"/>
            <a:ext cx="2822448" cy="200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4E49052-B2ED-00BA-645D-63DA5DD4C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0"/>
          <a:stretch/>
        </p:blipFill>
        <p:spPr bwMode="auto">
          <a:xfrm>
            <a:off x="2873761" y="1858454"/>
            <a:ext cx="1408881" cy="20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E106A4-80D7-392A-7AE5-09ACC1E80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96672"/>
            <a:ext cx="4196005" cy="16247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53373E-6A13-9A48-1AFC-F42650B00134}"/>
              </a:ext>
            </a:extLst>
          </p:cNvPr>
          <p:cNvSpPr txBox="1"/>
          <p:nvPr/>
        </p:nvSpPr>
        <p:spPr>
          <a:xfrm>
            <a:off x="4861359" y="2221461"/>
            <a:ext cx="3803791" cy="230832"/>
          </a:xfrm>
          <a:custGeom>
            <a:avLst/>
            <a:gdLst>
              <a:gd name="connsiteX0" fmla="*/ 0 w 3803791"/>
              <a:gd name="connsiteY0" fmla="*/ 0 h 230832"/>
              <a:gd name="connsiteX1" fmla="*/ 543399 w 3803791"/>
              <a:gd name="connsiteY1" fmla="*/ 0 h 230832"/>
              <a:gd name="connsiteX2" fmla="*/ 1048760 w 3803791"/>
              <a:gd name="connsiteY2" fmla="*/ 0 h 230832"/>
              <a:gd name="connsiteX3" fmla="*/ 1554120 w 3803791"/>
              <a:gd name="connsiteY3" fmla="*/ 0 h 230832"/>
              <a:gd name="connsiteX4" fmla="*/ 2173595 w 3803791"/>
              <a:gd name="connsiteY4" fmla="*/ 0 h 230832"/>
              <a:gd name="connsiteX5" fmla="*/ 2678956 w 3803791"/>
              <a:gd name="connsiteY5" fmla="*/ 0 h 230832"/>
              <a:gd name="connsiteX6" fmla="*/ 3108241 w 3803791"/>
              <a:gd name="connsiteY6" fmla="*/ 0 h 230832"/>
              <a:gd name="connsiteX7" fmla="*/ 3803791 w 3803791"/>
              <a:gd name="connsiteY7" fmla="*/ 0 h 230832"/>
              <a:gd name="connsiteX8" fmla="*/ 3803791 w 3803791"/>
              <a:gd name="connsiteY8" fmla="*/ 230832 h 230832"/>
              <a:gd name="connsiteX9" fmla="*/ 3298430 w 3803791"/>
              <a:gd name="connsiteY9" fmla="*/ 230832 h 230832"/>
              <a:gd name="connsiteX10" fmla="*/ 2678956 w 3803791"/>
              <a:gd name="connsiteY10" fmla="*/ 230832 h 230832"/>
              <a:gd name="connsiteX11" fmla="*/ 2097519 w 3803791"/>
              <a:gd name="connsiteY11" fmla="*/ 230832 h 230832"/>
              <a:gd name="connsiteX12" fmla="*/ 1478045 w 3803791"/>
              <a:gd name="connsiteY12" fmla="*/ 230832 h 230832"/>
              <a:gd name="connsiteX13" fmla="*/ 1010722 w 3803791"/>
              <a:gd name="connsiteY13" fmla="*/ 230832 h 230832"/>
              <a:gd name="connsiteX14" fmla="*/ 505361 w 3803791"/>
              <a:gd name="connsiteY14" fmla="*/ 230832 h 230832"/>
              <a:gd name="connsiteX15" fmla="*/ 0 w 3803791"/>
              <a:gd name="connsiteY15" fmla="*/ 230832 h 230832"/>
              <a:gd name="connsiteX16" fmla="*/ 0 w 3803791"/>
              <a:gd name="connsiteY16" fmla="*/ 0 h 23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03791" h="230832" fill="none" extrusionOk="0">
                <a:moveTo>
                  <a:pt x="0" y="0"/>
                </a:moveTo>
                <a:cubicBezTo>
                  <a:pt x="195462" y="-3884"/>
                  <a:pt x="428286" y="12094"/>
                  <a:pt x="543399" y="0"/>
                </a:cubicBezTo>
                <a:cubicBezTo>
                  <a:pt x="658512" y="-12094"/>
                  <a:pt x="801904" y="6001"/>
                  <a:pt x="1048760" y="0"/>
                </a:cubicBezTo>
                <a:cubicBezTo>
                  <a:pt x="1295616" y="-6001"/>
                  <a:pt x="1419874" y="34405"/>
                  <a:pt x="1554120" y="0"/>
                </a:cubicBezTo>
                <a:cubicBezTo>
                  <a:pt x="1688366" y="-34405"/>
                  <a:pt x="2025505" y="32483"/>
                  <a:pt x="2173595" y="0"/>
                </a:cubicBezTo>
                <a:cubicBezTo>
                  <a:pt x="2321686" y="-32483"/>
                  <a:pt x="2542252" y="34756"/>
                  <a:pt x="2678956" y="0"/>
                </a:cubicBezTo>
                <a:cubicBezTo>
                  <a:pt x="2815660" y="-34756"/>
                  <a:pt x="2895583" y="40922"/>
                  <a:pt x="3108241" y="0"/>
                </a:cubicBezTo>
                <a:cubicBezTo>
                  <a:pt x="3320900" y="-40922"/>
                  <a:pt x="3564001" y="64459"/>
                  <a:pt x="3803791" y="0"/>
                </a:cubicBezTo>
                <a:cubicBezTo>
                  <a:pt x="3823439" y="91159"/>
                  <a:pt x="3802087" y="144257"/>
                  <a:pt x="3803791" y="230832"/>
                </a:cubicBezTo>
                <a:cubicBezTo>
                  <a:pt x="3666034" y="287569"/>
                  <a:pt x="3421131" y="172661"/>
                  <a:pt x="3298430" y="230832"/>
                </a:cubicBezTo>
                <a:cubicBezTo>
                  <a:pt x="3175729" y="289003"/>
                  <a:pt x="2914894" y="180254"/>
                  <a:pt x="2678956" y="230832"/>
                </a:cubicBezTo>
                <a:cubicBezTo>
                  <a:pt x="2443018" y="281410"/>
                  <a:pt x="2358407" y="223063"/>
                  <a:pt x="2097519" y="230832"/>
                </a:cubicBezTo>
                <a:cubicBezTo>
                  <a:pt x="1836631" y="238601"/>
                  <a:pt x="1752852" y="192991"/>
                  <a:pt x="1478045" y="230832"/>
                </a:cubicBezTo>
                <a:cubicBezTo>
                  <a:pt x="1203238" y="268673"/>
                  <a:pt x="1226334" y="217395"/>
                  <a:pt x="1010722" y="230832"/>
                </a:cubicBezTo>
                <a:cubicBezTo>
                  <a:pt x="795110" y="244269"/>
                  <a:pt x="716302" y="175515"/>
                  <a:pt x="505361" y="230832"/>
                </a:cubicBezTo>
                <a:cubicBezTo>
                  <a:pt x="294420" y="286149"/>
                  <a:pt x="184053" y="178409"/>
                  <a:pt x="0" y="230832"/>
                </a:cubicBezTo>
                <a:cubicBezTo>
                  <a:pt x="-2638" y="151105"/>
                  <a:pt x="20830" y="95677"/>
                  <a:pt x="0" y="0"/>
                </a:cubicBezTo>
                <a:close/>
              </a:path>
              <a:path w="3803791" h="230832" stroke="0" extrusionOk="0">
                <a:moveTo>
                  <a:pt x="0" y="0"/>
                </a:moveTo>
                <a:cubicBezTo>
                  <a:pt x="187249" y="-788"/>
                  <a:pt x="385102" y="24918"/>
                  <a:pt x="505361" y="0"/>
                </a:cubicBezTo>
                <a:cubicBezTo>
                  <a:pt x="625620" y="-24918"/>
                  <a:pt x="978629" y="17102"/>
                  <a:pt x="1124835" y="0"/>
                </a:cubicBezTo>
                <a:cubicBezTo>
                  <a:pt x="1271041" y="-17102"/>
                  <a:pt x="1388090" y="2413"/>
                  <a:pt x="1554120" y="0"/>
                </a:cubicBezTo>
                <a:cubicBezTo>
                  <a:pt x="1720151" y="-2413"/>
                  <a:pt x="1888041" y="27690"/>
                  <a:pt x="2135557" y="0"/>
                </a:cubicBezTo>
                <a:cubicBezTo>
                  <a:pt x="2383073" y="-27690"/>
                  <a:pt x="2360690" y="10868"/>
                  <a:pt x="2564842" y="0"/>
                </a:cubicBezTo>
                <a:cubicBezTo>
                  <a:pt x="2768994" y="-10868"/>
                  <a:pt x="2981105" y="7879"/>
                  <a:pt x="3108241" y="0"/>
                </a:cubicBezTo>
                <a:cubicBezTo>
                  <a:pt x="3235377" y="-7879"/>
                  <a:pt x="3612363" y="53942"/>
                  <a:pt x="3803791" y="0"/>
                </a:cubicBezTo>
                <a:cubicBezTo>
                  <a:pt x="3811871" y="87784"/>
                  <a:pt x="3801041" y="131759"/>
                  <a:pt x="3803791" y="230832"/>
                </a:cubicBezTo>
                <a:cubicBezTo>
                  <a:pt x="3572154" y="249715"/>
                  <a:pt x="3510714" y="217931"/>
                  <a:pt x="3222354" y="230832"/>
                </a:cubicBezTo>
                <a:cubicBezTo>
                  <a:pt x="2933994" y="243733"/>
                  <a:pt x="2887947" y="197194"/>
                  <a:pt x="2755031" y="230832"/>
                </a:cubicBezTo>
                <a:cubicBezTo>
                  <a:pt x="2622115" y="264470"/>
                  <a:pt x="2404561" y="217709"/>
                  <a:pt x="2135557" y="230832"/>
                </a:cubicBezTo>
                <a:cubicBezTo>
                  <a:pt x="1866553" y="243955"/>
                  <a:pt x="1831044" y="195090"/>
                  <a:pt x="1630196" y="230832"/>
                </a:cubicBezTo>
                <a:cubicBezTo>
                  <a:pt x="1429348" y="266574"/>
                  <a:pt x="1353739" y="211136"/>
                  <a:pt x="1086797" y="230832"/>
                </a:cubicBezTo>
                <a:cubicBezTo>
                  <a:pt x="819855" y="250528"/>
                  <a:pt x="622483" y="219852"/>
                  <a:pt x="467323" y="230832"/>
                </a:cubicBezTo>
                <a:cubicBezTo>
                  <a:pt x="312163" y="241812"/>
                  <a:pt x="108794" y="222661"/>
                  <a:pt x="0" y="230832"/>
                </a:cubicBezTo>
                <a:cubicBezTo>
                  <a:pt x="-17414" y="132187"/>
                  <a:pt x="3573" y="47555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3571399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9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Image taken from </a:t>
            </a:r>
            <a:r>
              <a:rPr lang="en-US" sz="900" b="0" i="0" u="none" strike="noStrike" dirty="0" err="1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D.Barna</a:t>
            </a:r>
            <a:r>
              <a:rPr lang="en-US" sz="900" b="0" i="0" u="none" strike="noStrike" dirty="0">
                <a:solidFill>
                  <a:srgbClr val="595959"/>
                </a:solidFill>
                <a:effectLst/>
                <a:latin typeface="Lato" panose="020F0502020204030203" pitchFamily="34" charset="0"/>
              </a:rPr>
              <a:t> et al see ref: 10.1109/TASC.2018.2872860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B87B53-06D1-00E7-DF15-3F3DD131A1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351301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DDC1-F57D-1EAB-7D3E-56C91A37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COMSOL </a:t>
            </a:r>
            <a:r>
              <a:rPr lang="de-CH" dirty="0" err="1"/>
              <a:t>Multiphysics</a:t>
            </a:r>
            <a:r>
              <a:rPr lang="de-CH" dirty="0"/>
              <a:t> </a:t>
            </a:r>
            <a:r>
              <a:rPr lang="de-CH" dirty="0" err="1"/>
              <a:t>simulation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6D53A-17D7-FC3B-D05F-357E1A687AD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B5349C7-CE46-4887-8C3D-7F8C2853CDE5}" type="datetime1">
              <a:rPr lang="de-DE" sz="1100" smtClean="0"/>
              <a:t>19.09.2025</a:t>
            </a:fld>
            <a:endParaRPr lang="de-DE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2C005-262E-FCC0-2205-CAF0958A2C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E845032-EB45-3407-87E4-1740F66E7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b="5111"/>
          <a:stretch/>
        </p:blipFill>
        <p:spPr bwMode="auto">
          <a:xfrm flipH="1">
            <a:off x="123385" y="1216925"/>
            <a:ext cx="3603030" cy="27096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3D30CD9-DCE0-6F2B-C65E-854BC3E7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44" y="1216924"/>
            <a:ext cx="5305225" cy="28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6490F6-945F-A9AB-5B9D-AF6D0992203C}"/>
              </a:ext>
            </a:extLst>
          </p:cNvPr>
          <p:cNvSpPr txBox="1"/>
          <p:nvPr/>
        </p:nvSpPr>
        <p:spPr>
          <a:xfrm>
            <a:off x="4430768" y="4096145"/>
            <a:ext cx="4397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storage simulations show that successful storage can be achieved, when B field transversal components &lt; 100 </a:t>
            </a:r>
            <a:r>
              <a:rPr lang="en-US" sz="1200" i="1" dirty="0" err="1"/>
              <a:t>mT.</a:t>
            </a:r>
            <a:endParaRPr lang="en-US" sz="1200" i="1" dirty="0"/>
          </a:p>
        </p:txBody>
      </p:sp>
      <p:pic>
        <p:nvPicPr>
          <p:cNvPr id="8" name="Picture 7" descr="A black and white circle with arrows and a clock&#10;&#10;AI-generated content may be incorrect.">
            <a:extLst>
              <a:ext uri="{FF2B5EF4-FFF2-40B4-BE49-F238E27FC236}">
                <a16:creationId xmlns:a16="http://schemas.microsoft.com/office/drawing/2014/main" id="{2454012F-9E7F-E74D-3CC3-1AEA4F650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490" y="2485972"/>
            <a:ext cx="946776" cy="8462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BBBCC-35C9-6F02-EED8-53C023639E3D}"/>
              </a:ext>
            </a:extLst>
          </p:cNvPr>
          <p:cNvSpPr txBox="1"/>
          <p:nvPr/>
        </p:nvSpPr>
        <p:spPr>
          <a:xfrm>
            <a:off x="7151680" y="2852928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z</a:t>
            </a:r>
            <a:endParaRPr lang="de-CH" sz="105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C2629-6973-7AB6-51EE-5171EE10A6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2571410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5829-0A1A-5DCA-28FF-76E4CA17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208722"/>
            <a:ext cx="2599658" cy="693486"/>
          </a:xfrm>
        </p:spPr>
        <p:txBody>
          <a:bodyPr/>
          <a:lstStyle/>
          <a:p>
            <a:r>
              <a:rPr lang="en-US" sz="1800" dirty="0"/>
              <a:t>Magnetic field shielding measurements</a:t>
            </a:r>
            <a:endParaRPr lang="de-CH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38B89-2627-BF0C-8FC8-886FAB90E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" y="902208"/>
            <a:ext cx="4721666" cy="372739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F7A341-DB41-AF11-4851-63963849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97" y="0"/>
            <a:ext cx="4312801" cy="269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CD224DC-9D1D-A7E0-46E7-F7DFF249C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5517"/>
              </p:ext>
            </p:extLst>
          </p:nvPr>
        </p:nvGraphicFramePr>
        <p:xfrm>
          <a:off x="4751697" y="2772120"/>
          <a:ext cx="4183133" cy="1958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1165">
                  <a:extLst>
                    <a:ext uri="{9D8B030D-6E8A-4147-A177-3AD203B41FA5}">
                      <a16:colId xmlns:a16="http://schemas.microsoft.com/office/drawing/2014/main" val="282311694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2408855276"/>
                    </a:ext>
                  </a:extLst>
                </a:gridCol>
                <a:gridCol w="995984">
                  <a:extLst>
                    <a:ext uri="{9D8B030D-6E8A-4147-A177-3AD203B41FA5}">
                      <a16:colId xmlns:a16="http://schemas.microsoft.com/office/drawing/2014/main" val="3717287361"/>
                    </a:ext>
                  </a:extLst>
                </a:gridCol>
              </a:tblGrid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Material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Blim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mT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Force, N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355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66 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09078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BSCCO2223 AXIAL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50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699627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2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149365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REBCO 10 </a:t>
                      </a:r>
                      <a:r>
                        <a:rPr lang="de-CH" sz="1100" dirty="0" err="1">
                          <a:solidFill>
                            <a:schemeClr val="bg2"/>
                          </a:solidFill>
                        </a:rPr>
                        <a:t>layers</a:t>
                      </a:r>
                      <a:r>
                        <a:rPr lang="de-CH" sz="1100" dirty="0">
                          <a:solidFill>
                            <a:schemeClr val="bg2"/>
                          </a:solidFill>
                        </a:rPr>
                        <a:t> TRANS.</a:t>
                      </a:r>
                    </a:p>
                    <a:p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9680"/>
                  </a:ext>
                </a:extLst>
              </a:tr>
              <a:tr h="276191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4 layers of </a:t>
                      </a:r>
                      <a:r>
                        <a:rPr lang="en-US" sz="1100" dirty="0" err="1">
                          <a:solidFill>
                            <a:schemeClr val="bg2"/>
                          </a:solidFill>
                        </a:rPr>
                        <a:t>NbTi</a:t>
                      </a: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/Nb/Cu TRANS.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3100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?</a:t>
                      </a:r>
                      <a:endParaRPr lang="de-CH" sz="11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5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899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1606B-3B48-7AB8-3732-707ECE910CF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7406878" y="4803430"/>
            <a:ext cx="1215600" cy="108000"/>
          </a:xfrm>
        </p:spPr>
        <p:txBody>
          <a:bodyPr wrap="square" anchor="t">
            <a:normAutofit fontScale="5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9A19315-75F2-4286-BD26-B83D198CDE2F}" type="datetime1">
              <a:rPr lang="de-DE" sz="400" smtClean="0"/>
              <a:t>19.09.2025</a:t>
            </a:fld>
            <a:endParaRPr lang="de-DE" sz="4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C2D43-C521-9C23-86DC-B682C1A1F7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521494" y="4803430"/>
            <a:ext cx="527400" cy="108000"/>
          </a:xfrm>
        </p:spPr>
        <p:txBody>
          <a:bodyPr wrap="square" anchor="t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2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44</a:t>
            </a:fld>
            <a:endParaRPr lang="en" sz="200"/>
          </a:p>
        </p:txBody>
      </p:sp>
      <p:pic>
        <p:nvPicPr>
          <p:cNvPr id="8" name="Picture 7" descr="A close-up of a device&#10;&#10;AI-generated content may be incorrect.">
            <a:extLst>
              <a:ext uri="{FF2B5EF4-FFF2-40B4-BE49-F238E27FC236}">
                <a16:creationId xmlns:a16="http://schemas.microsoft.com/office/drawing/2014/main" id="{79474581-0CE8-93A6-77C4-FEDF4EB5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811" b="20767"/>
          <a:stretch>
            <a:fillRect/>
          </a:stretch>
        </p:blipFill>
        <p:spPr>
          <a:xfrm>
            <a:off x="4652961" y="10"/>
            <a:ext cx="4491000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screw&#10;&#10;AI-generated content may be incorrect.">
            <a:extLst>
              <a:ext uri="{FF2B5EF4-FFF2-40B4-BE49-F238E27FC236}">
                <a16:creationId xmlns:a16="http://schemas.microsoft.com/office/drawing/2014/main" id="{8679D231-6243-56EB-1865-7EAB7D3F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90" b="28087"/>
          <a:stretch>
            <a:fillRect/>
          </a:stretch>
        </p:blipFill>
        <p:spPr>
          <a:xfrm>
            <a:off x="20" y="1"/>
            <a:ext cx="44909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BED9F8-A69C-8C0A-DD3D-16EC86BABCA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424677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ADB815-247D-6B58-7E16-9B4DD4DB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971" y="0"/>
            <a:ext cx="1025013" cy="8993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EDM and CP-violation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CA18E91-FCE0-4F73-A6C0-5A8A3D7FD6C0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6B590-3DCB-6D86-8268-2C3CC3044571}"/>
              </a:ext>
            </a:extLst>
          </p:cNvPr>
          <p:cNvSpPr txBox="1"/>
          <p:nvPr/>
        </p:nvSpPr>
        <p:spPr>
          <a:xfrm>
            <a:off x="511607" y="3722495"/>
            <a:ext cx="4312634" cy="738664"/>
          </a:xfrm>
          <a:custGeom>
            <a:avLst/>
            <a:gdLst>
              <a:gd name="connsiteX0" fmla="*/ 0 w 4312634"/>
              <a:gd name="connsiteY0" fmla="*/ 0 h 738664"/>
              <a:gd name="connsiteX1" fmla="*/ 582206 w 4312634"/>
              <a:gd name="connsiteY1" fmla="*/ 0 h 738664"/>
              <a:gd name="connsiteX2" fmla="*/ 991906 w 4312634"/>
              <a:gd name="connsiteY2" fmla="*/ 0 h 738664"/>
              <a:gd name="connsiteX3" fmla="*/ 1444732 w 4312634"/>
              <a:gd name="connsiteY3" fmla="*/ 0 h 738664"/>
              <a:gd name="connsiteX4" fmla="*/ 1940685 w 4312634"/>
              <a:gd name="connsiteY4" fmla="*/ 0 h 738664"/>
              <a:gd name="connsiteX5" fmla="*/ 2393512 w 4312634"/>
              <a:gd name="connsiteY5" fmla="*/ 0 h 738664"/>
              <a:gd name="connsiteX6" fmla="*/ 2932591 w 4312634"/>
              <a:gd name="connsiteY6" fmla="*/ 0 h 738664"/>
              <a:gd name="connsiteX7" fmla="*/ 3428544 w 4312634"/>
              <a:gd name="connsiteY7" fmla="*/ 0 h 738664"/>
              <a:gd name="connsiteX8" fmla="*/ 4312634 w 4312634"/>
              <a:gd name="connsiteY8" fmla="*/ 0 h 738664"/>
              <a:gd name="connsiteX9" fmla="*/ 4312634 w 4312634"/>
              <a:gd name="connsiteY9" fmla="*/ 361945 h 738664"/>
              <a:gd name="connsiteX10" fmla="*/ 4312634 w 4312634"/>
              <a:gd name="connsiteY10" fmla="*/ 738664 h 738664"/>
              <a:gd name="connsiteX11" fmla="*/ 3859807 w 4312634"/>
              <a:gd name="connsiteY11" fmla="*/ 738664 h 738664"/>
              <a:gd name="connsiteX12" fmla="*/ 3363855 w 4312634"/>
              <a:gd name="connsiteY12" fmla="*/ 738664 h 738664"/>
              <a:gd name="connsiteX13" fmla="*/ 2867902 w 4312634"/>
              <a:gd name="connsiteY13" fmla="*/ 738664 h 738664"/>
              <a:gd name="connsiteX14" fmla="*/ 2242570 w 4312634"/>
              <a:gd name="connsiteY14" fmla="*/ 738664 h 738664"/>
              <a:gd name="connsiteX15" fmla="*/ 1617238 w 4312634"/>
              <a:gd name="connsiteY15" fmla="*/ 738664 h 738664"/>
              <a:gd name="connsiteX16" fmla="*/ 1164411 w 4312634"/>
              <a:gd name="connsiteY16" fmla="*/ 738664 h 738664"/>
              <a:gd name="connsiteX17" fmla="*/ 668458 w 4312634"/>
              <a:gd name="connsiteY17" fmla="*/ 738664 h 738664"/>
              <a:gd name="connsiteX18" fmla="*/ 0 w 4312634"/>
              <a:gd name="connsiteY18" fmla="*/ 738664 h 738664"/>
              <a:gd name="connsiteX19" fmla="*/ 0 w 4312634"/>
              <a:gd name="connsiteY19" fmla="*/ 384105 h 738664"/>
              <a:gd name="connsiteX20" fmla="*/ 0 w 4312634"/>
              <a:gd name="connsiteY20" fmla="*/ 0 h 73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12634" h="738664" fill="none" extrusionOk="0">
                <a:moveTo>
                  <a:pt x="0" y="0"/>
                </a:moveTo>
                <a:cubicBezTo>
                  <a:pt x="132783" y="-66048"/>
                  <a:pt x="430337" y="64502"/>
                  <a:pt x="582206" y="0"/>
                </a:cubicBezTo>
                <a:cubicBezTo>
                  <a:pt x="734075" y="-64502"/>
                  <a:pt x="877253" y="8050"/>
                  <a:pt x="991906" y="0"/>
                </a:cubicBezTo>
                <a:cubicBezTo>
                  <a:pt x="1106559" y="-8050"/>
                  <a:pt x="1268919" y="3548"/>
                  <a:pt x="1444732" y="0"/>
                </a:cubicBezTo>
                <a:cubicBezTo>
                  <a:pt x="1620545" y="-3548"/>
                  <a:pt x="1839220" y="43007"/>
                  <a:pt x="1940685" y="0"/>
                </a:cubicBezTo>
                <a:cubicBezTo>
                  <a:pt x="2042150" y="-43007"/>
                  <a:pt x="2300482" y="30151"/>
                  <a:pt x="2393512" y="0"/>
                </a:cubicBezTo>
                <a:cubicBezTo>
                  <a:pt x="2486542" y="-30151"/>
                  <a:pt x="2807209" y="49595"/>
                  <a:pt x="2932591" y="0"/>
                </a:cubicBezTo>
                <a:cubicBezTo>
                  <a:pt x="3057973" y="-49595"/>
                  <a:pt x="3276217" y="26672"/>
                  <a:pt x="3428544" y="0"/>
                </a:cubicBezTo>
                <a:cubicBezTo>
                  <a:pt x="3580871" y="-26672"/>
                  <a:pt x="3932331" y="100369"/>
                  <a:pt x="4312634" y="0"/>
                </a:cubicBezTo>
                <a:cubicBezTo>
                  <a:pt x="4330864" y="131806"/>
                  <a:pt x="4279518" y="274304"/>
                  <a:pt x="4312634" y="361945"/>
                </a:cubicBezTo>
                <a:cubicBezTo>
                  <a:pt x="4345750" y="449586"/>
                  <a:pt x="4268939" y="650736"/>
                  <a:pt x="4312634" y="738664"/>
                </a:cubicBezTo>
                <a:cubicBezTo>
                  <a:pt x="4168925" y="757550"/>
                  <a:pt x="4000138" y="738000"/>
                  <a:pt x="3859807" y="738664"/>
                </a:cubicBezTo>
                <a:cubicBezTo>
                  <a:pt x="3719476" y="739328"/>
                  <a:pt x="3515780" y="710733"/>
                  <a:pt x="3363855" y="738664"/>
                </a:cubicBezTo>
                <a:cubicBezTo>
                  <a:pt x="3211930" y="766595"/>
                  <a:pt x="3067311" y="692006"/>
                  <a:pt x="2867902" y="738664"/>
                </a:cubicBezTo>
                <a:cubicBezTo>
                  <a:pt x="2668493" y="785322"/>
                  <a:pt x="2382242" y="688853"/>
                  <a:pt x="2242570" y="738664"/>
                </a:cubicBezTo>
                <a:cubicBezTo>
                  <a:pt x="2102898" y="788475"/>
                  <a:pt x="1829742" y="736746"/>
                  <a:pt x="1617238" y="738664"/>
                </a:cubicBezTo>
                <a:cubicBezTo>
                  <a:pt x="1404734" y="740582"/>
                  <a:pt x="1365086" y="724743"/>
                  <a:pt x="1164411" y="738664"/>
                </a:cubicBezTo>
                <a:cubicBezTo>
                  <a:pt x="963736" y="752585"/>
                  <a:pt x="811068" y="697598"/>
                  <a:pt x="668458" y="738664"/>
                </a:cubicBezTo>
                <a:cubicBezTo>
                  <a:pt x="525848" y="779730"/>
                  <a:pt x="278591" y="688225"/>
                  <a:pt x="0" y="738664"/>
                </a:cubicBezTo>
                <a:cubicBezTo>
                  <a:pt x="-11604" y="579837"/>
                  <a:pt x="3600" y="458130"/>
                  <a:pt x="0" y="384105"/>
                </a:cubicBezTo>
                <a:cubicBezTo>
                  <a:pt x="-3600" y="310080"/>
                  <a:pt x="10200" y="140501"/>
                  <a:pt x="0" y="0"/>
                </a:cubicBezTo>
                <a:close/>
              </a:path>
              <a:path w="4312634" h="738664" stroke="0" extrusionOk="0">
                <a:moveTo>
                  <a:pt x="0" y="0"/>
                </a:moveTo>
                <a:cubicBezTo>
                  <a:pt x="134518" y="-32902"/>
                  <a:pt x="497088" y="20132"/>
                  <a:pt x="625332" y="0"/>
                </a:cubicBezTo>
                <a:cubicBezTo>
                  <a:pt x="753576" y="-20132"/>
                  <a:pt x="1022405" y="43825"/>
                  <a:pt x="1207538" y="0"/>
                </a:cubicBezTo>
                <a:cubicBezTo>
                  <a:pt x="1392671" y="-43825"/>
                  <a:pt x="1520222" y="17837"/>
                  <a:pt x="1617238" y="0"/>
                </a:cubicBezTo>
                <a:cubicBezTo>
                  <a:pt x="1714254" y="-17837"/>
                  <a:pt x="1904178" y="44413"/>
                  <a:pt x="2156317" y="0"/>
                </a:cubicBezTo>
                <a:cubicBezTo>
                  <a:pt x="2408456" y="-44413"/>
                  <a:pt x="2644135" y="18828"/>
                  <a:pt x="2781649" y="0"/>
                </a:cubicBezTo>
                <a:cubicBezTo>
                  <a:pt x="2919163" y="-18828"/>
                  <a:pt x="3149731" y="18546"/>
                  <a:pt x="3363855" y="0"/>
                </a:cubicBezTo>
                <a:cubicBezTo>
                  <a:pt x="3577979" y="-18546"/>
                  <a:pt x="4009924" y="50413"/>
                  <a:pt x="4312634" y="0"/>
                </a:cubicBezTo>
                <a:cubicBezTo>
                  <a:pt x="4328058" y="169297"/>
                  <a:pt x="4285004" y="252448"/>
                  <a:pt x="4312634" y="347172"/>
                </a:cubicBezTo>
                <a:cubicBezTo>
                  <a:pt x="4340264" y="441896"/>
                  <a:pt x="4300230" y="607376"/>
                  <a:pt x="4312634" y="738664"/>
                </a:cubicBezTo>
                <a:cubicBezTo>
                  <a:pt x="4087121" y="784341"/>
                  <a:pt x="3969667" y="715293"/>
                  <a:pt x="3773555" y="738664"/>
                </a:cubicBezTo>
                <a:cubicBezTo>
                  <a:pt x="3577443" y="762035"/>
                  <a:pt x="3439933" y="695722"/>
                  <a:pt x="3191349" y="738664"/>
                </a:cubicBezTo>
                <a:cubicBezTo>
                  <a:pt x="2942765" y="781606"/>
                  <a:pt x="2873549" y="684851"/>
                  <a:pt x="2738523" y="738664"/>
                </a:cubicBezTo>
                <a:cubicBezTo>
                  <a:pt x="2603497" y="792477"/>
                  <a:pt x="2433221" y="701646"/>
                  <a:pt x="2242570" y="738664"/>
                </a:cubicBezTo>
                <a:cubicBezTo>
                  <a:pt x="2051919" y="775682"/>
                  <a:pt x="1938340" y="719245"/>
                  <a:pt x="1789743" y="738664"/>
                </a:cubicBezTo>
                <a:cubicBezTo>
                  <a:pt x="1641146" y="758083"/>
                  <a:pt x="1504506" y="721078"/>
                  <a:pt x="1380043" y="738664"/>
                </a:cubicBezTo>
                <a:cubicBezTo>
                  <a:pt x="1255580" y="756250"/>
                  <a:pt x="1059301" y="700823"/>
                  <a:pt x="927216" y="738664"/>
                </a:cubicBezTo>
                <a:cubicBezTo>
                  <a:pt x="795131" y="776505"/>
                  <a:pt x="367822" y="689137"/>
                  <a:pt x="0" y="738664"/>
                </a:cubicBezTo>
                <a:cubicBezTo>
                  <a:pt x="-14648" y="618430"/>
                  <a:pt x="18458" y="524801"/>
                  <a:pt x="0" y="354559"/>
                </a:cubicBezTo>
                <a:cubicBezTo>
                  <a:pt x="-18458" y="184317"/>
                  <a:pt x="10776" y="15814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Insufficient CP-violation to explain matter-antimatter asymmetry in the universe.</a:t>
            </a:r>
          </a:p>
          <a:p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/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EA29D5-597F-7EE4-4C9E-F4BC1C3D9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7" y="816522"/>
                <a:ext cx="2384298" cy="317972"/>
              </a:xfrm>
              <a:prstGeom prst="rect">
                <a:avLst/>
              </a:prstGeom>
              <a:blipFill>
                <a:blip r:embed="rId3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FDE4B6-6154-B817-4556-231A509C1ADD}"/>
                  </a:ext>
                </a:extLst>
              </p:cNvPr>
              <p:cNvSpPr txBox="1"/>
              <p:nvPr/>
            </p:nvSpPr>
            <p:spPr>
              <a:xfrm>
                <a:off x="425787" y="1686299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FDE4B6-6154-B817-4556-231A509C1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87" y="1686299"/>
                <a:ext cx="2384298" cy="317972"/>
              </a:xfrm>
              <a:prstGeom prst="rect">
                <a:avLst/>
              </a:prstGeom>
              <a:blipFill>
                <a:blip r:embed="rId4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/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91BAC9-6A2A-9947-EE94-8B825052D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139" y="742078"/>
                <a:ext cx="1330907" cy="491160"/>
              </a:xfrm>
              <a:prstGeom prst="rect">
                <a:avLst/>
              </a:prstGeom>
              <a:blipFill>
                <a:blip r:embed="rId5"/>
                <a:stretch>
                  <a:fillRect r="-14414" b="-8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/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B539BDE-9AB2-3504-5313-0E24A1B8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879" y="1458862"/>
                <a:ext cx="1363856" cy="491160"/>
              </a:xfrm>
              <a:prstGeom prst="rect">
                <a:avLst/>
              </a:prstGeom>
              <a:blipFill>
                <a:blip r:embed="rId6"/>
                <a:stretch>
                  <a:fillRect t="-7143" r="-15859" b="-714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">
            <a:extLst>
              <a:ext uri="{FF2B5EF4-FFF2-40B4-BE49-F238E27FC236}">
                <a16:creationId xmlns:a16="http://schemas.microsoft.com/office/drawing/2014/main" id="{96044A22-323A-7C69-A224-FEB09E4845FC}"/>
              </a:ext>
            </a:extLst>
          </p:cNvPr>
          <p:cNvGrpSpPr/>
          <p:nvPr/>
        </p:nvGrpSpPr>
        <p:grpSpPr>
          <a:xfrm>
            <a:off x="5999814" y="2357517"/>
            <a:ext cx="2453956" cy="1734310"/>
            <a:chOff x="0" y="0"/>
            <a:chExt cx="4517767" cy="3393564"/>
          </a:xfrm>
        </p:grpSpPr>
        <p:pic>
          <p:nvPicPr>
            <p:cNvPr id="20" name="Screenshot 2025-09-03 at 12.59.29.png">
              <a:extLst>
                <a:ext uri="{FF2B5EF4-FFF2-40B4-BE49-F238E27FC236}">
                  <a16:creationId xmlns:a16="http://schemas.microsoft.com/office/drawing/2014/main" id="{383438A9-F77B-5C8E-6503-E2E046D60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456" y="0"/>
              <a:ext cx="3972311" cy="3393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4-loop">
              <a:extLst>
                <a:ext uri="{FF2B5EF4-FFF2-40B4-BE49-F238E27FC236}">
                  <a16:creationId xmlns:a16="http://schemas.microsoft.com/office/drawing/2014/main" id="{0949DB5F-5959-407F-E307-2FC9123CB7A5}"/>
                </a:ext>
              </a:extLst>
            </p:cNvPr>
            <p:cNvSpPr txBox="1"/>
            <p:nvPr/>
          </p:nvSpPr>
          <p:spPr>
            <a:xfrm>
              <a:off x="0" y="94720"/>
              <a:ext cx="1742031" cy="7673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4572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9144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13716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18288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22860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27432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32004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3657600" algn="l" defTabSz="2438338" rtl="0" fontAlgn="auto" latinLnBrk="0" hangingPunct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endParaRPr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145F8F-FB94-F649-36E3-FD7FEA31C4EA}"/>
              </a:ext>
            </a:extLst>
          </p:cNvPr>
          <p:cNvSpPr txBox="1"/>
          <p:nvPr/>
        </p:nvSpPr>
        <p:spPr>
          <a:xfrm>
            <a:off x="521494" y="2739204"/>
            <a:ext cx="4312634" cy="523220"/>
          </a:xfrm>
          <a:custGeom>
            <a:avLst/>
            <a:gdLst>
              <a:gd name="connsiteX0" fmla="*/ 0 w 4312634"/>
              <a:gd name="connsiteY0" fmla="*/ 0 h 523220"/>
              <a:gd name="connsiteX1" fmla="*/ 582206 w 4312634"/>
              <a:gd name="connsiteY1" fmla="*/ 0 h 523220"/>
              <a:gd name="connsiteX2" fmla="*/ 1035032 w 4312634"/>
              <a:gd name="connsiteY2" fmla="*/ 0 h 523220"/>
              <a:gd name="connsiteX3" fmla="*/ 1444732 w 4312634"/>
              <a:gd name="connsiteY3" fmla="*/ 0 h 523220"/>
              <a:gd name="connsiteX4" fmla="*/ 1854433 w 4312634"/>
              <a:gd name="connsiteY4" fmla="*/ 0 h 523220"/>
              <a:gd name="connsiteX5" fmla="*/ 2307259 w 4312634"/>
              <a:gd name="connsiteY5" fmla="*/ 0 h 523220"/>
              <a:gd name="connsiteX6" fmla="*/ 2803212 w 4312634"/>
              <a:gd name="connsiteY6" fmla="*/ 0 h 523220"/>
              <a:gd name="connsiteX7" fmla="*/ 3256039 w 4312634"/>
              <a:gd name="connsiteY7" fmla="*/ 0 h 523220"/>
              <a:gd name="connsiteX8" fmla="*/ 3795118 w 4312634"/>
              <a:gd name="connsiteY8" fmla="*/ 0 h 523220"/>
              <a:gd name="connsiteX9" fmla="*/ 4312634 w 4312634"/>
              <a:gd name="connsiteY9" fmla="*/ 0 h 523220"/>
              <a:gd name="connsiteX10" fmla="*/ 4312634 w 4312634"/>
              <a:gd name="connsiteY10" fmla="*/ 523220 h 523220"/>
              <a:gd name="connsiteX11" fmla="*/ 3773555 w 4312634"/>
              <a:gd name="connsiteY11" fmla="*/ 523220 h 523220"/>
              <a:gd name="connsiteX12" fmla="*/ 3277602 w 4312634"/>
              <a:gd name="connsiteY12" fmla="*/ 523220 h 523220"/>
              <a:gd name="connsiteX13" fmla="*/ 2652270 w 4312634"/>
              <a:gd name="connsiteY13" fmla="*/ 523220 h 523220"/>
              <a:gd name="connsiteX14" fmla="*/ 2156317 w 4312634"/>
              <a:gd name="connsiteY14" fmla="*/ 523220 h 523220"/>
              <a:gd name="connsiteX15" fmla="*/ 1660364 w 4312634"/>
              <a:gd name="connsiteY15" fmla="*/ 523220 h 523220"/>
              <a:gd name="connsiteX16" fmla="*/ 1035032 w 4312634"/>
              <a:gd name="connsiteY16" fmla="*/ 523220 h 523220"/>
              <a:gd name="connsiteX17" fmla="*/ 0 w 4312634"/>
              <a:gd name="connsiteY17" fmla="*/ 523220 h 523220"/>
              <a:gd name="connsiteX18" fmla="*/ 0 w 4312634"/>
              <a:gd name="connsiteY1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2634" h="523220" fill="none" extrusionOk="0">
                <a:moveTo>
                  <a:pt x="0" y="0"/>
                </a:moveTo>
                <a:cubicBezTo>
                  <a:pt x="213982" y="-7981"/>
                  <a:pt x="334417" y="22014"/>
                  <a:pt x="582206" y="0"/>
                </a:cubicBezTo>
                <a:cubicBezTo>
                  <a:pt x="829995" y="-22014"/>
                  <a:pt x="863677" y="25377"/>
                  <a:pt x="1035032" y="0"/>
                </a:cubicBezTo>
                <a:cubicBezTo>
                  <a:pt x="1206387" y="-25377"/>
                  <a:pt x="1343173" y="35962"/>
                  <a:pt x="1444732" y="0"/>
                </a:cubicBezTo>
                <a:cubicBezTo>
                  <a:pt x="1546291" y="-35962"/>
                  <a:pt x="1735617" y="4407"/>
                  <a:pt x="1854433" y="0"/>
                </a:cubicBezTo>
                <a:cubicBezTo>
                  <a:pt x="1973249" y="-4407"/>
                  <a:pt x="2131446" y="3548"/>
                  <a:pt x="2307259" y="0"/>
                </a:cubicBezTo>
                <a:cubicBezTo>
                  <a:pt x="2483072" y="-3548"/>
                  <a:pt x="2701747" y="43007"/>
                  <a:pt x="2803212" y="0"/>
                </a:cubicBezTo>
                <a:cubicBezTo>
                  <a:pt x="2904677" y="-43007"/>
                  <a:pt x="3163009" y="30151"/>
                  <a:pt x="3256039" y="0"/>
                </a:cubicBezTo>
                <a:cubicBezTo>
                  <a:pt x="3349069" y="-30151"/>
                  <a:pt x="3669736" y="49595"/>
                  <a:pt x="3795118" y="0"/>
                </a:cubicBezTo>
                <a:cubicBezTo>
                  <a:pt x="3920500" y="-49595"/>
                  <a:pt x="4067782" y="19921"/>
                  <a:pt x="4312634" y="0"/>
                </a:cubicBezTo>
                <a:cubicBezTo>
                  <a:pt x="4366032" y="230048"/>
                  <a:pt x="4302174" y="275116"/>
                  <a:pt x="4312634" y="523220"/>
                </a:cubicBezTo>
                <a:cubicBezTo>
                  <a:pt x="4053323" y="523903"/>
                  <a:pt x="3993290" y="477194"/>
                  <a:pt x="3773555" y="523220"/>
                </a:cubicBezTo>
                <a:cubicBezTo>
                  <a:pt x="3553820" y="569246"/>
                  <a:pt x="3448190" y="499520"/>
                  <a:pt x="3277602" y="523220"/>
                </a:cubicBezTo>
                <a:cubicBezTo>
                  <a:pt x="3107014" y="546920"/>
                  <a:pt x="2882483" y="492155"/>
                  <a:pt x="2652270" y="523220"/>
                </a:cubicBezTo>
                <a:cubicBezTo>
                  <a:pt x="2422057" y="554285"/>
                  <a:pt x="2315751" y="500481"/>
                  <a:pt x="2156317" y="523220"/>
                </a:cubicBezTo>
                <a:cubicBezTo>
                  <a:pt x="1996883" y="545959"/>
                  <a:pt x="1859773" y="476562"/>
                  <a:pt x="1660364" y="523220"/>
                </a:cubicBezTo>
                <a:cubicBezTo>
                  <a:pt x="1460955" y="569878"/>
                  <a:pt x="1174704" y="473409"/>
                  <a:pt x="1035032" y="523220"/>
                </a:cubicBezTo>
                <a:cubicBezTo>
                  <a:pt x="895360" y="573031"/>
                  <a:pt x="477401" y="507955"/>
                  <a:pt x="0" y="523220"/>
                </a:cubicBezTo>
                <a:cubicBezTo>
                  <a:pt x="-47896" y="311126"/>
                  <a:pt x="55853" y="167967"/>
                  <a:pt x="0" y="0"/>
                </a:cubicBezTo>
                <a:close/>
              </a:path>
              <a:path w="4312634" h="523220" stroke="0" extrusionOk="0">
                <a:moveTo>
                  <a:pt x="0" y="0"/>
                </a:moveTo>
                <a:cubicBezTo>
                  <a:pt x="134518" y="-32902"/>
                  <a:pt x="497088" y="20132"/>
                  <a:pt x="625332" y="0"/>
                </a:cubicBezTo>
                <a:cubicBezTo>
                  <a:pt x="753576" y="-20132"/>
                  <a:pt x="1022405" y="43825"/>
                  <a:pt x="1207538" y="0"/>
                </a:cubicBezTo>
                <a:cubicBezTo>
                  <a:pt x="1392671" y="-43825"/>
                  <a:pt x="1520222" y="17837"/>
                  <a:pt x="1617238" y="0"/>
                </a:cubicBezTo>
                <a:cubicBezTo>
                  <a:pt x="1714254" y="-17837"/>
                  <a:pt x="1904178" y="44413"/>
                  <a:pt x="2156317" y="0"/>
                </a:cubicBezTo>
                <a:cubicBezTo>
                  <a:pt x="2408456" y="-44413"/>
                  <a:pt x="2644135" y="18828"/>
                  <a:pt x="2781649" y="0"/>
                </a:cubicBezTo>
                <a:cubicBezTo>
                  <a:pt x="2919163" y="-18828"/>
                  <a:pt x="3149731" y="18546"/>
                  <a:pt x="3363855" y="0"/>
                </a:cubicBezTo>
                <a:cubicBezTo>
                  <a:pt x="3577979" y="-18546"/>
                  <a:pt x="4009924" y="50413"/>
                  <a:pt x="4312634" y="0"/>
                </a:cubicBezTo>
                <a:cubicBezTo>
                  <a:pt x="4345646" y="126570"/>
                  <a:pt x="4288871" y="369751"/>
                  <a:pt x="4312634" y="523220"/>
                </a:cubicBezTo>
                <a:cubicBezTo>
                  <a:pt x="4133070" y="529382"/>
                  <a:pt x="4028661" y="476919"/>
                  <a:pt x="3902934" y="523220"/>
                </a:cubicBezTo>
                <a:cubicBezTo>
                  <a:pt x="3777207" y="569521"/>
                  <a:pt x="3555495" y="503729"/>
                  <a:pt x="3277602" y="523220"/>
                </a:cubicBezTo>
                <a:cubicBezTo>
                  <a:pt x="2999709" y="542711"/>
                  <a:pt x="2943980" y="480278"/>
                  <a:pt x="2695396" y="523220"/>
                </a:cubicBezTo>
                <a:cubicBezTo>
                  <a:pt x="2446812" y="566162"/>
                  <a:pt x="2377596" y="469407"/>
                  <a:pt x="2242570" y="523220"/>
                </a:cubicBezTo>
                <a:cubicBezTo>
                  <a:pt x="2107544" y="577033"/>
                  <a:pt x="1937268" y="486202"/>
                  <a:pt x="1746617" y="523220"/>
                </a:cubicBezTo>
                <a:cubicBezTo>
                  <a:pt x="1555966" y="560238"/>
                  <a:pt x="1442387" y="503801"/>
                  <a:pt x="1293790" y="523220"/>
                </a:cubicBezTo>
                <a:cubicBezTo>
                  <a:pt x="1145193" y="542639"/>
                  <a:pt x="1008553" y="505634"/>
                  <a:pt x="884090" y="523220"/>
                </a:cubicBezTo>
                <a:cubicBezTo>
                  <a:pt x="759627" y="540806"/>
                  <a:pt x="295051" y="432355"/>
                  <a:pt x="0" y="523220"/>
                </a:cubicBezTo>
                <a:cubicBezTo>
                  <a:pt x="-9724" y="314088"/>
                  <a:pt x="579" y="147192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565719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EDM serves as probes of CP violation in the Standard Model.</a:t>
            </a:r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CEB667-F8CF-CB68-79DA-F22B6F0C5AAF}"/>
                  </a:ext>
                </a:extLst>
              </p:cNvPr>
              <p:cNvSpPr txBox="1"/>
              <p:nvPr/>
            </p:nvSpPr>
            <p:spPr>
              <a:xfrm>
                <a:off x="5455889" y="756907"/>
                <a:ext cx="3541807" cy="4085542"/>
              </a:xfrm>
              <a:custGeom>
                <a:avLst/>
                <a:gdLst>
                  <a:gd name="connsiteX0" fmla="*/ 0 w 3541807"/>
                  <a:gd name="connsiteY0" fmla="*/ 0 h 4085542"/>
                  <a:gd name="connsiteX1" fmla="*/ 3541807 w 3541807"/>
                  <a:gd name="connsiteY1" fmla="*/ 0 h 4085542"/>
                  <a:gd name="connsiteX2" fmla="*/ 3541807 w 3541807"/>
                  <a:gd name="connsiteY2" fmla="*/ 4085542 h 4085542"/>
                  <a:gd name="connsiteX3" fmla="*/ 0 w 3541807"/>
                  <a:gd name="connsiteY3" fmla="*/ 4085542 h 4085542"/>
                  <a:gd name="connsiteX4" fmla="*/ 0 w 3541807"/>
                  <a:gd name="connsiteY4" fmla="*/ 0 h 408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1807" h="4085542" extrusionOk="0">
                    <a:moveTo>
                      <a:pt x="0" y="0"/>
                    </a:moveTo>
                    <a:cubicBezTo>
                      <a:pt x="1225059" y="-165007"/>
                      <a:pt x="2599420" y="53084"/>
                      <a:pt x="3541807" y="0"/>
                    </a:cubicBezTo>
                    <a:cubicBezTo>
                      <a:pt x="3682092" y="1754032"/>
                      <a:pt x="3488535" y="3420349"/>
                      <a:pt x="3541807" y="4085542"/>
                    </a:cubicBezTo>
                    <a:cubicBezTo>
                      <a:pt x="2129389" y="3963050"/>
                      <a:pt x="674096" y="4126038"/>
                      <a:pt x="0" y="4085542"/>
                    </a:cubicBezTo>
                    <a:cubicBezTo>
                      <a:pt x="-56441" y="2656862"/>
                      <a:pt x="-23130" y="503744"/>
                      <a:pt x="0" y="0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727333399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Standard Model</a:t>
                </a:r>
              </a:p>
              <a:p>
                <a:pPr algn="ctr"/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CKM matrix provides CP-violation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Lepton EDM are tiny (4 loop)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Prediction of the muon EDM:</a:t>
                </a:r>
              </a:p>
              <a:p>
                <a:r>
                  <a:rPr lang="en-US" dirty="0"/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𝑆𝑀</m:t>
                        </m:r>
                      </m:sup>
                    </m:sSubSup>
                    <m:r>
                      <a:rPr lang="de-CH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1.4 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de-CH" dirty="0"/>
                  <a:t> </a:t>
                </a:r>
              </a:p>
              <a:p>
                <a:r>
                  <a:rPr lang="de-CH" sz="1000" i="1" dirty="0"/>
                  <a:t>         (Yamaguchi &amp; Yamanaka, 2020)</a:t>
                </a:r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sz="1000" i="1" dirty="0"/>
              </a:p>
              <a:p>
                <a:endParaRPr lang="de-CH" i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CEB667-F8CF-CB68-79DA-F22B6F0C5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89" y="756907"/>
                <a:ext cx="3541807" cy="4085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727333399">
                      <a:custGeom>
                        <a:avLst/>
                        <a:gdLst>
                          <a:gd name="connsiteX0" fmla="*/ 0 w 3541807"/>
                          <a:gd name="connsiteY0" fmla="*/ 0 h 4085542"/>
                          <a:gd name="connsiteX1" fmla="*/ 3541807 w 3541807"/>
                          <a:gd name="connsiteY1" fmla="*/ 0 h 4085542"/>
                          <a:gd name="connsiteX2" fmla="*/ 3541807 w 3541807"/>
                          <a:gd name="connsiteY2" fmla="*/ 4085542 h 4085542"/>
                          <a:gd name="connsiteX3" fmla="*/ 0 w 3541807"/>
                          <a:gd name="connsiteY3" fmla="*/ 4085542 h 4085542"/>
                          <a:gd name="connsiteX4" fmla="*/ 0 w 3541807"/>
                          <a:gd name="connsiteY4" fmla="*/ 0 h 40855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541807" h="4085542" extrusionOk="0">
                            <a:moveTo>
                              <a:pt x="0" y="0"/>
                            </a:moveTo>
                            <a:cubicBezTo>
                              <a:pt x="1225059" y="-165007"/>
                              <a:pt x="2599420" y="53084"/>
                              <a:pt x="3541807" y="0"/>
                            </a:cubicBezTo>
                            <a:cubicBezTo>
                              <a:pt x="3682092" y="1754032"/>
                              <a:pt x="3488535" y="3420349"/>
                              <a:pt x="3541807" y="4085542"/>
                            </a:cubicBezTo>
                            <a:cubicBezTo>
                              <a:pt x="2129389" y="3963050"/>
                              <a:pt x="674096" y="4126038"/>
                              <a:pt x="0" y="4085542"/>
                            </a:cubicBezTo>
                            <a:cubicBezTo>
                              <a:pt x="-56441" y="2656862"/>
                              <a:pt x="-23130" y="50374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BB58F34-37F8-935C-450F-25C0098DE4E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  <p:sp>
        <p:nvSpPr>
          <p:cNvPr id="14" name="Arrow: Up-Down 13">
            <a:extLst>
              <a:ext uri="{FF2B5EF4-FFF2-40B4-BE49-F238E27FC236}">
                <a16:creationId xmlns:a16="http://schemas.microsoft.com/office/drawing/2014/main" id="{16B0B253-7BE3-E260-7AC7-169D3F188936}"/>
              </a:ext>
            </a:extLst>
          </p:cNvPr>
          <p:cNvSpPr/>
          <p:nvPr/>
        </p:nvSpPr>
        <p:spPr>
          <a:xfrm>
            <a:off x="670783" y="1209652"/>
            <a:ext cx="219565" cy="494867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E2CFCB-AC20-70A3-A2B5-F69F8B713EFF}"/>
              </a:ext>
            </a:extLst>
          </p:cNvPr>
          <p:cNvSpPr txBox="1"/>
          <p:nvPr/>
        </p:nvSpPr>
        <p:spPr>
          <a:xfrm>
            <a:off x="852989" y="122490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</a:t>
            </a:r>
            <a:endParaRPr lang="de-CH" sz="1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2D7A14-5A02-9BBA-0DF1-F29CE54B00D0}"/>
              </a:ext>
            </a:extLst>
          </p:cNvPr>
          <p:cNvSpPr txBox="1"/>
          <p:nvPr/>
        </p:nvSpPr>
        <p:spPr>
          <a:xfrm>
            <a:off x="241602" y="1233238"/>
            <a:ext cx="55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CP</a:t>
            </a:r>
            <a:endParaRPr lang="de-CH" sz="1800" b="1" dirty="0"/>
          </a:p>
        </p:txBody>
      </p:sp>
    </p:spTree>
    <p:extLst>
      <p:ext uri="{BB962C8B-B14F-4D97-AF65-F5344CB8AC3E}">
        <p14:creationId xmlns:p14="http://schemas.microsoft.com/office/powerpoint/2010/main" val="1572925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B7CD4-882B-DB85-D2CE-64A6CCFCF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– EDM and CP-violation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9F254-53EA-F2B1-169D-526B016CB76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04215E4-F960-4F31-A449-BCB1A1C67CE3}" type="datetime1">
              <a:rPr lang="de-DE" sz="1100" smtClean="0"/>
              <a:t>19.09.2025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4638B-E587-374B-D6BA-2D16F34792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ADB815-247D-6B58-7E16-9B4DD4DB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pic>
        <p:nvPicPr>
          <p:cNvPr id="12" name="Screenshot 2022-02-24 at 14.19.43.png">
            <a:extLst>
              <a:ext uri="{FF2B5EF4-FFF2-40B4-BE49-F238E27FC236}">
                <a16:creationId xmlns:a16="http://schemas.microsoft.com/office/drawing/2014/main" id="{818BCF04-1862-9388-2C89-511C0A154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956" y="960215"/>
            <a:ext cx="4777045" cy="360416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A68943-5FB2-CC72-D140-25FE045C867C}"/>
                  </a:ext>
                </a:extLst>
              </p:cNvPr>
              <p:cNvSpPr txBox="1"/>
              <p:nvPr/>
            </p:nvSpPr>
            <p:spPr>
              <a:xfrm>
                <a:off x="446019" y="636271"/>
                <a:ext cx="3333502" cy="258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Current best experimental limit: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/>
                      </m:sSubSup>
                      <m:r>
                        <a:rPr lang="de-CH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1.8 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de-CH" dirty="0"/>
              </a:p>
              <a:p>
                <a:r>
                  <a:rPr lang="de-CH" i="1" dirty="0"/>
                  <a:t>By </a:t>
                </a:r>
                <a:r>
                  <a:rPr lang="en-US" i="1" dirty="0"/>
                  <a:t>BNL, Muon g-2 Collaboration see </a:t>
                </a:r>
                <a:r>
                  <a:rPr lang="de-CH" sz="1400" i="1" dirty="0"/>
                  <a:t>Bennett et al., 2009</a:t>
                </a:r>
              </a:p>
              <a:p>
                <a:endParaRPr lang="de-CH" i="1" dirty="0"/>
              </a:p>
              <a:p>
                <a:r>
                  <a:rPr lang="de-CH" dirty="0"/>
                  <a:t>Goal </a:t>
                </a:r>
                <a:r>
                  <a:rPr lang="de-CH" dirty="0" err="1"/>
                  <a:t>for</a:t>
                </a:r>
                <a:r>
                  <a:rPr lang="de-CH" dirty="0"/>
                  <a:t> </a:t>
                </a:r>
                <a:r>
                  <a:rPr lang="de-CH" dirty="0" err="1"/>
                  <a:t>muEDM</a:t>
                </a:r>
                <a:r>
                  <a:rPr lang="de-CH" dirty="0"/>
                  <a:t> </a:t>
                </a:r>
                <a:r>
                  <a:rPr lang="de-CH" dirty="0" err="1"/>
                  <a:t>collaboration</a:t>
                </a:r>
                <a:r>
                  <a:rPr lang="de-CH" dirty="0"/>
                  <a:t>:</a:t>
                </a:r>
              </a:p>
              <a:p>
                <a:r>
                  <a:rPr lang="de-CH" sz="1400" dirty="0"/>
                  <a:t>Phase I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de-CH" dirty="0"/>
              </a:p>
              <a:p>
                <a:r>
                  <a:rPr lang="de-CH" sz="1400" dirty="0"/>
                  <a:t>Phase II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/>
                    </m:sSubSup>
                    <m:r>
                      <a:rPr lang="de-CH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de-CH" dirty="0"/>
              </a:p>
              <a:p>
                <a:endParaRPr lang="de-CH" sz="1400" dirty="0"/>
              </a:p>
              <a:p>
                <a:endParaRPr lang="en-US" dirty="0"/>
              </a:p>
              <a:p>
                <a:endParaRPr lang="de-CH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A68943-5FB2-CC72-D140-25FE045C8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19" y="636271"/>
                <a:ext cx="3333502" cy="2584169"/>
              </a:xfrm>
              <a:prstGeom prst="rect">
                <a:avLst/>
              </a:prstGeom>
              <a:blipFill>
                <a:blip r:embed="rId4"/>
                <a:stretch>
                  <a:fillRect l="-548" t="-23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6436DF75-912C-E957-E7C8-802C076CAC6C}"/>
              </a:ext>
            </a:extLst>
          </p:cNvPr>
          <p:cNvSpPr/>
          <p:nvPr/>
        </p:nvSpPr>
        <p:spPr>
          <a:xfrm>
            <a:off x="5074920" y="1333358"/>
            <a:ext cx="3878580" cy="355667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72A943-7A49-F16B-5253-C0A66F81A25E}"/>
              </a:ext>
            </a:extLst>
          </p:cNvPr>
          <p:cNvSpPr/>
          <p:nvPr/>
        </p:nvSpPr>
        <p:spPr>
          <a:xfrm>
            <a:off x="5074920" y="1689026"/>
            <a:ext cx="3878580" cy="444574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79030E-E0BA-E8E2-9B0F-E7ACBF3DF3E3}"/>
              </a:ext>
            </a:extLst>
          </p:cNvPr>
          <p:cNvSpPr txBox="1"/>
          <p:nvPr/>
        </p:nvSpPr>
        <p:spPr>
          <a:xfrm>
            <a:off x="5467587" y="1400525"/>
            <a:ext cx="1352313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muEDM</a:t>
            </a:r>
            <a:r>
              <a:rPr lang="en-US" sz="1200" b="1" dirty="0"/>
              <a:t> Phase I</a:t>
            </a:r>
            <a:endParaRPr lang="de-CH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2D377E-A457-20DF-2B06-35979967026C}"/>
              </a:ext>
            </a:extLst>
          </p:cNvPr>
          <p:cNvSpPr txBox="1"/>
          <p:nvPr/>
        </p:nvSpPr>
        <p:spPr>
          <a:xfrm>
            <a:off x="7326758" y="1798318"/>
            <a:ext cx="1569382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muEDM</a:t>
            </a:r>
            <a:r>
              <a:rPr lang="en-US" sz="1200" b="1" dirty="0"/>
              <a:t> Phase II</a:t>
            </a:r>
            <a:endParaRPr lang="de-CH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D20ED2-F5A7-7439-0F58-C8DE41362E9F}"/>
              </a:ext>
            </a:extLst>
          </p:cNvPr>
          <p:cNvSpPr txBox="1"/>
          <p:nvPr/>
        </p:nvSpPr>
        <p:spPr>
          <a:xfrm>
            <a:off x="7884855" y="1092748"/>
            <a:ext cx="567927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BNL</a:t>
            </a:r>
            <a:endParaRPr lang="de-CH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288398-9BAB-E0B5-4FA2-56355C8014AF}"/>
              </a:ext>
            </a:extLst>
          </p:cNvPr>
          <p:cNvSpPr/>
          <p:nvPr/>
        </p:nvSpPr>
        <p:spPr>
          <a:xfrm>
            <a:off x="5070562" y="1062341"/>
            <a:ext cx="3878580" cy="271018"/>
          </a:xfrm>
          <a:prstGeom prst="rect">
            <a:avLst/>
          </a:prstGeom>
          <a:solidFill>
            <a:srgbClr val="92D05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B7CB19-52E1-587A-FB92-0AE2DFF6537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380783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EAD-E891-87F5-D4B7-A68074C94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de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0A893A-2359-CC02-F70D-7FA681E4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478" y="1030947"/>
            <a:ext cx="8100900" cy="3483600"/>
          </a:xfrm>
        </p:spPr>
        <p:txBody>
          <a:bodyPr/>
          <a:lstStyle/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b="1" dirty="0"/>
              <a:t> </a:t>
            </a:r>
            <a:r>
              <a:rPr lang="en-US" dirty="0"/>
              <a:t>EDM searches 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b="1" dirty="0"/>
              <a:t>The frozen-spin method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 Experiment design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injection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Muon entrance detector 	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Pulsed magnetic coil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US" dirty="0"/>
              <a:t> Cylindrical positron detectors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r>
              <a:rPr lang="en-US" dirty="0"/>
              <a:t>Conclusions</a:t>
            </a:r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514350" indent="-285750">
              <a:buFont typeface="Courier New" panose="02070309020205020404" pitchFamily="49" charset="0"/>
              <a:buChar char="o"/>
            </a:pPr>
            <a:endParaRPr lang="de-CH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01D0A7D-4056-6E1C-A74F-7808E27CE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6" y="-414528"/>
            <a:ext cx="66373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490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454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99637837-FB8D-0D0F-0ED2-4AC02B5D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65" y="1712828"/>
            <a:ext cx="2127861" cy="2160610"/>
          </a:xfrm>
          <a:prstGeom prst="rect">
            <a:avLst/>
          </a:prstGeom>
        </p:spPr>
      </p:pic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method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EB4D60B-709F-43CA-82E2-29A5970323EB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C2869F-FAAA-F774-90EE-4F66C7E02A8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65075" y="1980081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173576A-7063-3D5F-7E0D-BC8B770A89F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9825F13-B3BC-27EE-2685-53BEF06F4B2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556987-B099-7DF9-8097-DDEB3053B0A9}"/>
              </a:ext>
            </a:extLst>
          </p:cNvPr>
          <p:cNvCxnSpPr>
            <a:cxnSpLocks/>
          </p:cNvCxnSpPr>
          <p:nvPr/>
        </p:nvCxnSpPr>
        <p:spPr>
          <a:xfrm flipV="1">
            <a:off x="2312082" y="2320036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9ED03FE-7392-F643-05E8-ED347102CF66}"/>
              </a:ext>
            </a:extLst>
          </p:cNvPr>
          <p:cNvSpPr/>
          <p:nvPr/>
        </p:nvSpPr>
        <p:spPr>
          <a:xfrm>
            <a:off x="2248428" y="2694871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" name="Picture 1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A6BB58FC-F04C-BA3A-A35F-CF13EA31E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87" y="1621722"/>
            <a:ext cx="2127861" cy="2151463"/>
          </a:xfrm>
          <a:prstGeom prst="rect">
            <a:avLst/>
          </a:prstGeom>
        </p:spPr>
      </p:pic>
      <p:cxnSp>
        <p:nvCxnSpPr>
          <p:cNvPr id="457" name="Straight Arrow Connector 456">
            <a:extLst>
              <a:ext uri="{FF2B5EF4-FFF2-40B4-BE49-F238E27FC236}">
                <a16:creationId xmlns:a16="http://schemas.microsoft.com/office/drawing/2014/main" id="{322D04E7-E24E-9F05-C6A5-35EDCF7B1A35}"/>
              </a:ext>
            </a:extLst>
          </p:cNvPr>
          <p:cNvCxnSpPr>
            <a:cxnSpLocks/>
          </p:cNvCxnSpPr>
          <p:nvPr/>
        </p:nvCxnSpPr>
        <p:spPr>
          <a:xfrm>
            <a:off x="6520697" y="2661289"/>
            <a:ext cx="459223" cy="1318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A233119D-E454-8BA6-43DA-85A1492D123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679837" y="2869396"/>
            <a:ext cx="193314" cy="235889"/>
            <a:chOff x="21353341" y="3435931"/>
            <a:chExt cx="361570" cy="445799"/>
          </a:xfrm>
          <a:solidFill>
            <a:srgbClr val="000000"/>
          </a:solidFill>
        </p:grpSpPr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2E6D22B1-1420-A81D-4937-BE7DF4356E4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1498850" y="3435931"/>
              <a:ext cx="216061" cy="91301"/>
            </a:xfrm>
            <a:custGeom>
              <a:avLst/>
              <a:gdLst>
                <a:gd name="connsiteX0" fmla="*/ 173373 w 216061"/>
                <a:gd name="connsiteY0" fmla="*/ 54945 h 91301"/>
                <a:gd name="connsiteX1" fmla="*/ 150450 w 216061"/>
                <a:gd name="connsiteY1" fmla="*/ 82151 h 91301"/>
                <a:gd name="connsiteX2" fmla="*/ 160204 w 216061"/>
                <a:gd name="connsiteY2" fmla="*/ 91374 h 91301"/>
                <a:gd name="connsiteX3" fmla="*/ 169471 w 216061"/>
                <a:gd name="connsiteY3" fmla="*/ 85379 h 91301"/>
                <a:gd name="connsiteX4" fmla="*/ 208001 w 216061"/>
                <a:gd name="connsiteY4" fmla="*/ 55406 h 91301"/>
                <a:gd name="connsiteX5" fmla="*/ 216292 w 216061"/>
                <a:gd name="connsiteY5" fmla="*/ 45723 h 91301"/>
                <a:gd name="connsiteX6" fmla="*/ 209464 w 216061"/>
                <a:gd name="connsiteY6" fmla="*/ 36501 h 91301"/>
                <a:gd name="connsiteX7" fmla="*/ 189467 w 216061"/>
                <a:gd name="connsiteY7" fmla="*/ 10217 h 91301"/>
                <a:gd name="connsiteX8" fmla="*/ 179713 w 216061"/>
                <a:gd name="connsiteY8" fmla="*/ 72 h 91301"/>
                <a:gd name="connsiteX9" fmla="*/ 169959 w 216061"/>
                <a:gd name="connsiteY9" fmla="*/ 9756 h 91301"/>
                <a:gd name="connsiteX10" fmla="*/ 181664 w 216061"/>
                <a:gd name="connsiteY10" fmla="*/ 36501 h 91301"/>
                <a:gd name="connsiteX11" fmla="*/ 17302 w 216061"/>
                <a:gd name="connsiteY11" fmla="*/ 36501 h 91301"/>
                <a:gd name="connsiteX12" fmla="*/ 231 w 216061"/>
                <a:gd name="connsiteY12" fmla="*/ 45723 h 91301"/>
                <a:gd name="connsiteX13" fmla="*/ 17302 w 216061"/>
                <a:gd name="connsiteY13" fmla="*/ 54945 h 91301"/>
                <a:gd name="connsiteX14" fmla="*/ 173373 w 216061"/>
                <a:gd name="connsiteY14" fmla="*/ 54945 h 9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6061" h="91301">
                  <a:moveTo>
                    <a:pt x="173373" y="54945"/>
                  </a:moveTo>
                  <a:cubicBezTo>
                    <a:pt x="166545" y="60940"/>
                    <a:pt x="150450" y="73851"/>
                    <a:pt x="150450" y="82151"/>
                  </a:cubicBezTo>
                  <a:cubicBezTo>
                    <a:pt x="150450" y="86763"/>
                    <a:pt x="155327" y="91374"/>
                    <a:pt x="160204" y="91374"/>
                  </a:cubicBezTo>
                  <a:cubicBezTo>
                    <a:pt x="164594" y="91374"/>
                    <a:pt x="167032" y="88146"/>
                    <a:pt x="169471" y="85379"/>
                  </a:cubicBezTo>
                  <a:cubicBezTo>
                    <a:pt x="175324" y="78462"/>
                    <a:pt x="186541" y="65551"/>
                    <a:pt x="208001" y="55406"/>
                  </a:cubicBezTo>
                  <a:cubicBezTo>
                    <a:pt x="211415" y="53562"/>
                    <a:pt x="216292" y="51256"/>
                    <a:pt x="216292" y="45723"/>
                  </a:cubicBezTo>
                  <a:cubicBezTo>
                    <a:pt x="216292" y="41112"/>
                    <a:pt x="212878" y="38806"/>
                    <a:pt x="209464" y="36501"/>
                  </a:cubicBezTo>
                  <a:cubicBezTo>
                    <a:pt x="198734" y="29584"/>
                    <a:pt x="193369" y="21284"/>
                    <a:pt x="189467" y="10217"/>
                  </a:cubicBezTo>
                  <a:cubicBezTo>
                    <a:pt x="188492" y="6067"/>
                    <a:pt x="186541" y="72"/>
                    <a:pt x="179713" y="72"/>
                  </a:cubicBezTo>
                  <a:cubicBezTo>
                    <a:pt x="172885" y="72"/>
                    <a:pt x="169959" y="6067"/>
                    <a:pt x="169959" y="9756"/>
                  </a:cubicBezTo>
                  <a:cubicBezTo>
                    <a:pt x="169959" y="12061"/>
                    <a:pt x="173860" y="26817"/>
                    <a:pt x="181664" y="36501"/>
                  </a:cubicBezTo>
                  <a:lnTo>
                    <a:pt x="17302" y="36501"/>
                  </a:lnTo>
                  <a:cubicBezTo>
                    <a:pt x="9010" y="36501"/>
                    <a:pt x="231" y="36501"/>
                    <a:pt x="231" y="45723"/>
                  </a:cubicBezTo>
                  <a:cubicBezTo>
                    <a:pt x="231" y="54945"/>
                    <a:pt x="9010" y="54945"/>
                    <a:pt x="17302" y="54945"/>
                  </a:cubicBezTo>
                  <a:lnTo>
                    <a:pt x="173373" y="5494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60A34590-DA6D-BD91-6D94-D91B2B98C5BF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1353341" y="3568170"/>
              <a:ext cx="353977" cy="313560"/>
            </a:xfrm>
            <a:custGeom>
              <a:avLst/>
              <a:gdLst>
                <a:gd name="connsiteX0" fmla="*/ 327004 w 353977"/>
                <a:gd name="connsiteY0" fmla="*/ 206195 h 313560"/>
                <a:gd name="connsiteX1" fmla="*/ 329442 w 353977"/>
                <a:gd name="connsiteY1" fmla="*/ 199739 h 313560"/>
                <a:gd name="connsiteX2" fmla="*/ 323590 w 353977"/>
                <a:gd name="connsiteY2" fmla="*/ 194667 h 313560"/>
                <a:gd name="connsiteX3" fmla="*/ 317249 w 353977"/>
                <a:gd name="connsiteY3" fmla="*/ 200200 h 313560"/>
                <a:gd name="connsiteX4" fmla="*/ 184101 w 353977"/>
                <a:gd name="connsiteY4" fmla="*/ 299341 h 313560"/>
                <a:gd name="connsiteX5" fmla="*/ 112894 w 353977"/>
                <a:gd name="connsiteY5" fmla="*/ 299341 h 313560"/>
                <a:gd name="connsiteX6" fmla="*/ 102164 w 353977"/>
                <a:gd name="connsiteY6" fmla="*/ 298880 h 313560"/>
                <a:gd name="connsiteX7" fmla="*/ 95823 w 353977"/>
                <a:gd name="connsiteY7" fmla="*/ 294269 h 313560"/>
                <a:gd name="connsiteX8" fmla="*/ 98262 w 353977"/>
                <a:gd name="connsiteY8" fmla="*/ 283663 h 313560"/>
                <a:gd name="connsiteX9" fmla="*/ 131427 w 353977"/>
                <a:gd name="connsiteY9" fmla="*/ 157777 h 313560"/>
                <a:gd name="connsiteX10" fmla="*/ 179712 w 353977"/>
                <a:gd name="connsiteY10" fmla="*/ 157777 h 313560"/>
                <a:gd name="connsiteX11" fmla="*/ 221168 w 353977"/>
                <a:gd name="connsiteY11" fmla="*/ 178989 h 313560"/>
                <a:gd name="connsiteX12" fmla="*/ 217754 w 353977"/>
                <a:gd name="connsiteY12" fmla="*/ 201584 h 313560"/>
                <a:gd name="connsiteX13" fmla="*/ 216291 w 353977"/>
                <a:gd name="connsiteY13" fmla="*/ 206656 h 313560"/>
                <a:gd name="connsiteX14" fmla="*/ 222631 w 353977"/>
                <a:gd name="connsiteY14" fmla="*/ 211728 h 313560"/>
                <a:gd name="connsiteX15" fmla="*/ 229947 w 353977"/>
                <a:gd name="connsiteY15" fmla="*/ 202506 h 313560"/>
                <a:gd name="connsiteX16" fmla="*/ 257747 w 353977"/>
                <a:gd name="connsiteY16" fmla="*/ 94604 h 313560"/>
                <a:gd name="connsiteX17" fmla="*/ 251894 w 353977"/>
                <a:gd name="connsiteY17" fmla="*/ 89532 h 313560"/>
                <a:gd name="connsiteX18" fmla="*/ 245066 w 353977"/>
                <a:gd name="connsiteY18" fmla="*/ 97832 h 313560"/>
                <a:gd name="connsiteX19" fmla="*/ 181175 w 353977"/>
                <a:gd name="connsiteY19" fmla="*/ 143483 h 313560"/>
                <a:gd name="connsiteX20" fmla="*/ 135329 w 353977"/>
                <a:gd name="connsiteY20" fmla="*/ 143483 h 313560"/>
                <a:gd name="connsiteX21" fmla="*/ 164592 w 353977"/>
                <a:gd name="connsiteY21" fmla="*/ 32353 h 313560"/>
                <a:gd name="connsiteX22" fmla="*/ 190929 w 353977"/>
                <a:gd name="connsiteY22" fmla="*/ 14369 h 313560"/>
                <a:gd name="connsiteX23" fmla="*/ 259698 w 353977"/>
                <a:gd name="connsiteY23" fmla="*/ 14369 h 313560"/>
                <a:gd name="connsiteX24" fmla="*/ 333832 w 353977"/>
                <a:gd name="connsiteY24" fmla="*/ 65554 h 313560"/>
                <a:gd name="connsiteX25" fmla="*/ 331881 w 353977"/>
                <a:gd name="connsiteY25" fmla="*/ 89993 h 313560"/>
                <a:gd name="connsiteX26" fmla="*/ 331393 w 353977"/>
                <a:gd name="connsiteY26" fmla="*/ 98293 h 313560"/>
                <a:gd name="connsiteX27" fmla="*/ 337246 w 353977"/>
                <a:gd name="connsiteY27" fmla="*/ 103826 h 313560"/>
                <a:gd name="connsiteX28" fmla="*/ 344074 w 353977"/>
                <a:gd name="connsiteY28" fmla="*/ 92298 h 313560"/>
                <a:gd name="connsiteX29" fmla="*/ 353828 w 353977"/>
                <a:gd name="connsiteY29" fmla="*/ 12525 h 313560"/>
                <a:gd name="connsiteX30" fmla="*/ 340660 w 353977"/>
                <a:gd name="connsiteY30" fmla="*/ 75 h 313560"/>
                <a:gd name="connsiteX31" fmla="*/ 94360 w 353977"/>
                <a:gd name="connsiteY31" fmla="*/ 75 h 313560"/>
                <a:gd name="connsiteX32" fmla="*/ 79728 w 353977"/>
                <a:gd name="connsiteY32" fmla="*/ 9297 h 313560"/>
                <a:gd name="connsiteX33" fmla="*/ 93385 w 353977"/>
                <a:gd name="connsiteY33" fmla="*/ 14369 h 313560"/>
                <a:gd name="connsiteX34" fmla="*/ 125087 w 353977"/>
                <a:gd name="connsiteY34" fmla="*/ 22670 h 313560"/>
                <a:gd name="connsiteX35" fmla="*/ 122648 w 353977"/>
                <a:gd name="connsiteY35" fmla="*/ 33736 h 313560"/>
                <a:gd name="connsiteX36" fmla="*/ 58269 w 353977"/>
                <a:gd name="connsiteY36" fmla="*/ 277668 h 313560"/>
                <a:gd name="connsiteX37" fmla="*/ 13886 w 353977"/>
                <a:gd name="connsiteY37" fmla="*/ 299341 h 313560"/>
                <a:gd name="connsiteX38" fmla="*/ 230 w 353977"/>
                <a:gd name="connsiteY38" fmla="*/ 308102 h 313560"/>
                <a:gd name="connsiteX39" fmla="*/ 13886 w 353977"/>
                <a:gd name="connsiteY39" fmla="*/ 313636 h 313560"/>
                <a:gd name="connsiteX40" fmla="*/ 267014 w 353977"/>
                <a:gd name="connsiteY40" fmla="*/ 313636 h 313560"/>
                <a:gd name="connsiteX41" fmla="*/ 282133 w 353977"/>
                <a:gd name="connsiteY41" fmla="*/ 305796 h 313560"/>
                <a:gd name="connsiteX42" fmla="*/ 327004 w 353977"/>
                <a:gd name="connsiteY42" fmla="*/ 206195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53977" h="313560">
                  <a:moveTo>
                    <a:pt x="327004" y="206195"/>
                  </a:moveTo>
                  <a:cubicBezTo>
                    <a:pt x="327979" y="203889"/>
                    <a:pt x="329442" y="200661"/>
                    <a:pt x="329442" y="199739"/>
                  </a:cubicBezTo>
                  <a:cubicBezTo>
                    <a:pt x="329442" y="199278"/>
                    <a:pt x="329442" y="194667"/>
                    <a:pt x="323590" y="194667"/>
                  </a:cubicBezTo>
                  <a:cubicBezTo>
                    <a:pt x="319200" y="194667"/>
                    <a:pt x="318225" y="197434"/>
                    <a:pt x="317249" y="200200"/>
                  </a:cubicBezTo>
                  <a:cubicBezTo>
                    <a:pt x="285547" y="268446"/>
                    <a:pt x="267502" y="299341"/>
                    <a:pt x="184101" y="299341"/>
                  </a:cubicBezTo>
                  <a:lnTo>
                    <a:pt x="112894" y="299341"/>
                  </a:lnTo>
                  <a:cubicBezTo>
                    <a:pt x="106065" y="299341"/>
                    <a:pt x="105090" y="299341"/>
                    <a:pt x="102164" y="298880"/>
                  </a:cubicBezTo>
                  <a:cubicBezTo>
                    <a:pt x="97286" y="298419"/>
                    <a:pt x="95823" y="297957"/>
                    <a:pt x="95823" y="294269"/>
                  </a:cubicBezTo>
                  <a:cubicBezTo>
                    <a:pt x="95823" y="292885"/>
                    <a:pt x="95823" y="291963"/>
                    <a:pt x="98262" y="283663"/>
                  </a:cubicBezTo>
                  <a:lnTo>
                    <a:pt x="131427" y="157777"/>
                  </a:lnTo>
                  <a:lnTo>
                    <a:pt x="179712" y="157777"/>
                  </a:lnTo>
                  <a:cubicBezTo>
                    <a:pt x="221168" y="157777"/>
                    <a:pt x="221168" y="167461"/>
                    <a:pt x="221168" y="178989"/>
                  </a:cubicBezTo>
                  <a:cubicBezTo>
                    <a:pt x="221168" y="182217"/>
                    <a:pt x="221168" y="187750"/>
                    <a:pt x="217754" y="201584"/>
                  </a:cubicBezTo>
                  <a:cubicBezTo>
                    <a:pt x="216778" y="203889"/>
                    <a:pt x="216291" y="205273"/>
                    <a:pt x="216291" y="206656"/>
                  </a:cubicBezTo>
                  <a:cubicBezTo>
                    <a:pt x="216291" y="208962"/>
                    <a:pt x="218242" y="211728"/>
                    <a:pt x="222631" y="211728"/>
                  </a:cubicBezTo>
                  <a:cubicBezTo>
                    <a:pt x="226533" y="211728"/>
                    <a:pt x="227996" y="209423"/>
                    <a:pt x="229947" y="202506"/>
                  </a:cubicBezTo>
                  <a:lnTo>
                    <a:pt x="257747" y="94604"/>
                  </a:lnTo>
                  <a:cubicBezTo>
                    <a:pt x="257747" y="91837"/>
                    <a:pt x="255308" y="89532"/>
                    <a:pt x="251894" y="89532"/>
                  </a:cubicBezTo>
                  <a:cubicBezTo>
                    <a:pt x="247505" y="89532"/>
                    <a:pt x="246529" y="92298"/>
                    <a:pt x="245066" y="97832"/>
                  </a:cubicBezTo>
                  <a:cubicBezTo>
                    <a:pt x="234824" y="132877"/>
                    <a:pt x="226045" y="143483"/>
                    <a:pt x="181175" y="143483"/>
                  </a:cubicBezTo>
                  <a:lnTo>
                    <a:pt x="135329" y="143483"/>
                  </a:lnTo>
                  <a:lnTo>
                    <a:pt x="164592" y="32353"/>
                  </a:lnTo>
                  <a:cubicBezTo>
                    <a:pt x="168982" y="16214"/>
                    <a:pt x="169469" y="14369"/>
                    <a:pt x="190929" y="14369"/>
                  </a:cubicBezTo>
                  <a:lnTo>
                    <a:pt x="259698" y="14369"/>
                  </a:lnTo>
                  <a:cubicBezTo>
                    <a:pt x="319200" y="14369"/>
                    <a:pt x="333832" y="27742"/>
                    <a:pt x="333832" y="65554"/>
                  </a:cubicBezTo>
                  <a:cubicBezTo>
                    <a:pt x="333832" y="76620"/>
                    <a:pt x="333832" y="77543"/>
                    <a:pt x="331881" y="89993"/>
                  </a:cubicBezTo>
                  <a:cubicBezTo>
                    <a:pt x="331881" y="92760"/>
                    <a:pt x="331393" y="95987"/>
                    <a:pt x="331393" y="98293"/>
                  </a:cubicBezTo>
                  <a:cubicBezTo>
                    <a:pt x="331393" y="100599"/>
                    <a:pt x="332856" y="103826"/>
                    <a:pt x="337246" y="103826"/>
                  </a:cubicBezTo>
                  <a:cubicBezTo>
                    <a:pt x="342611" y="103826"/>
                    <a:pt x="343098" y="101060"/>
                    <a:pt x="344074" y="92298"/>
                  </a:cubicBezTo>
                  <a:lnTo>
                    <a:pt x="353828" y="12525"/>
                  </a:lnTo>
                  <a:cubicBezTo>
                    <a:pt x="355292" y="75"/>
                    <a:pt x="352853" y="75"/>
                    <a:pt x="340660" y="75"/>
                  </a:cubicBezTo>
                  <a:lnTo>
                    <a:pt x="94360" y="75"/>
                  </a:lnTo>
                  <a:cubicBezTo>
                    <a:pt x="84606" y="75"/>
                    <a:pt x="79728" y="75"/>
                    <a:pt x="79728" y="9297"/>
                  </a:cubicBezTo>
                  <a:cubicBezTo>
                    <a:pt x="79728" y="14369"/>
                    <a:pt x="84118" y="14369"/>
                    <a:pt x="93385" y="14369"/>
                  </a:cubicBezTo>
                  <a:cubicBezTo>
                    <a:pt x="111430" y="14369"/>
                    <a:pt x="125087" y="14369"/>
                    <a:pt x="125087" y="22670"/>
                  </a:cubicBezTo>
                  <a:cubicBezTo>
                    <a:pt x="125087" y="24514"/>
                    <a:pt x="125087" y="25436"/>
                    <a:pt x="122648" y="33736"/>
                  </a:cubicBezTo>
                  <a:lnTo>
                    <a:pt x="58269" y="277668"/>
                  </a:lnTo>
                  <a:cubicBezTo>
                    <a:pt x="53391" y="295652"/>
                    <a:pt x="52416" y="299341"/>
                    <a:pt x="13886" y="299341"/>
                  </a:cubicBezTo>
                  <a:cubicBezTo>
                    <a:pt x="5595" y="299341"/>
                    <a:pt x="230" y="299341"/>
                    <a:pt x="230" y="308102"/>
                  </a:cubicBezTo>
                  <a:cubicBezTo>
                    <a:pt x="230" y="313636"/>
                    <a:pt x="4619" y="313636"/>
                    <a:pt x="13886" y="313636"/>
                  </a:cubicBezTo>
                  <a:lnTo>
                    <a:pt x="267014" y="313636"/>
                  </a:lnTo>
                  <a:cubicBezTo>
                    <a:pt x="278231" y="313636"/>
                    <a:pt x="278719" y="313174"/>
                    <a:pt x="282133" y="305796"/>
                  </a:cubicBezTo>
                  <a:lnTo>
                    <a:pt x="327004" y="206195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CH"/>
            </a:p>
          </p:txBody>
        </p:sp>
      </p:grpSp>
      <p:sp>
        <p:nvSpPr>
          <p:cNvPr id="462" name="TextBox 461">
            <a:extLst>
              <a:ext uri="{FF2B5EF4-FFF2-40B4-BE49-F238E27FC236}">
                <a16:creationId xmlns:a16="http://schemas.microsoft.com/office/drawing/2014/main" id="{51CC89E3-4665-A46D-FAA0-21E8E3D4A140}"/>
              </a:ext>
            </a:extLst>
          </p:cNvPr>
          <p:cNvSpPr txBox="1"/>
          <p:nvPr/>
        </p:nvSpPr>
        <p:spPr>
          <a:xfrm>
            <a:off x="5240674" y="3831442"/>
            <a:ext cx="2237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precession due to muon EDM</a:t>
            </a:r>
            <a:endParaRPr lang="de-CH" dirty="0"/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A149BB4F-3CAD-76A4-03F9-73624C0AC436}"/>
              </a:ext>
            </a:extLst>
          </p:cNvPr>
          <p:cNvSpPr txBox="1"/>
          <p:nvPr/>
        </p:nvSpPr>
        <p:spPr>
          <a:xfrm>
            <a:off x="1243526" y="3877452"/>
            <a:ext cx="2237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Larmor precession</a:t>
            </a:r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ACA17C7C-633D-DFF0-41BE-D2D74B483905}"/>
                  </a:ext>
                </a:extLst>
              </p:cNvPr>
              <p:cNvSpPr txBox="1"/>
              <p:nvPr/>
            </p:nvSpPr>
            <p:spPr>
              <a:xfrm>
                <a:off x="3207087" y="612988"/>
                <a:ext cx="2384298" cy="3179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CH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e>
                      </m:acc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</m:acc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ACA17C7C-633D-DFF0-41BE-D2D74B48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087" y="612988"/>
                <a:ext cx="2384298" cy="317972"/>
              </a:xfrm>
              <a:prstGeom prst="rect">
                <a:avLst/>
              </a:prstGeom>
              <a:blipFill>
                <a:blip r:embed="rId12"/>
                <a:stretch>
                  <a:fillRect t="-42308" b="-21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65FD9B59-FCCB-D01E-2B12-A5523D8EA959}"/>
                  </a:ext>
                </a:extLst>
              </p:cNvPr>
              <p:cNvSpPr txBox="1"/>
              <p:nvPr/>
            </p:nvSpPr>
            <p:spPr>
              <a:xfrm>
                <a:off x="1728211" y="1178081"/>
                <a:ext cx="1330907" cy="491160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65FD9B59-FCCB-D01E-2B12-A5523D8EA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211" y="1178081"/>
                <a:ext cx="1330907" cy="491160"/>
              </a:xfrm>
              <a:prstGeom prst="rect">
                <a:avLst/>
              </a:prstGeom>
              <a:blipFill>
                <a:blip r:embed="rId13"/>
                <a:stretch>
                  <a:fillRect r="-14350" b="-705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B3B9F5A8-04AF-9A3B-FF72-390337EDCBD4}"/>
                  </a:ext>
                </a:extLst>
              </p:cNvPr>
              <p:cNvSpPr txBox="1"/>
              <p:nvPr/>
            </p:nvSpPr>
            <p:spPr>
              <a:xfrm>
                <a:off x="5815289" y="1045397"/>
                <a:ext cx="1363856" cy="491160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de-CH" sz="1600" dirty="0"/>
              </a:p>
            </p:txBody>
          </p:sp>
        </mc:Choice>
        <mc:Fallback xmlns="">
          <p:sp>
            <p:nvSpPr>
              <p:cNvPr id="470" name="TextBox 469">
                <a:extLst>
                  <a:ext uri="{FF2B5EF4-FFF2-40B4-BE49-F238E27FC236}">
                    <a16:creationId xmlns:a16="http://schemas.microsoft.com/office/drawing/2014/main" id="{B3B9F5A8-04AF-9A3B-FF72-390337EDC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289" y="1045397"/>
                <a:ext cx="1363856" cy="491160"/>
              </a:xfrm>
              <a:prstGeom prst="rect">
                <a:avLst/>
              </a:prstGeom>
              <a:blipFill>
                <a:blip r:embed="rId14"/>
                <a:stretch>
                  <a:fillRect t="-7143" r="-15859" b="-714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34EF7D4-2515-5E0D-6533-ACA66E779DA2}"/>
              </a:ext>
            </a:extLst>
          </p:cNvPr>
          <p:cNvSpPr txBox="1">
            <a:spLocks/>
          </p:cNvSpPr>
          <p:nvPr/>
        </p:nvSpPr>
        <p:spPr>
          <a:xfrm>
            <a:off x="673894" y="4955830"/>
            <a:ext cx="5274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dirty="0"/>
              <a:t>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6A1FE-0B9B-430E-6433-75501AB6F83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44752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454" descr="A sphere with lines and a green arrow&#10;&#10;AI-generated content may be incorrect.">
            <a:extLst>
              <a:ext uri="{FF2B5EF4-FFF2-40B4-BE49-F238E27FC236}">
                <a16:creationId xmlns:a16="http://schemas.microsoft.com/office/drawing/2014/main" id="{99637837-FB8D-0D0F-0ED2-4AC02B5D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136" y="622246"/>
            <a:ext cx="2275954" cy="2310982"/>
          </a:xfrm>
          <a:prstGeom prst="rect">
            <a:avLst/>
          </a:prstGeom>
        </p:spPr>
      </p:pic>
      <p:sp>
        <p:nvSpPr>
          <p:cNvPr id="507" name="Google Shape;507;p49"/>
          <p:cNvSpPr txBox="1">
            <a:spLocks noGrp="1"/>
          </p:cNvSpPr>
          <p:nvPr>
            <p:ph type="title"/>
          </p:nvPr>
        </p:nvSpPr>
        <p:spPr>
          <a:xfrm>
            <a:off x="521494" y="208722"/>
            <a:ext cx="6723600" cy="60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</a:rPr>
              <a:t>Frozen-spin technique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CCCB1-9260-C0C8-73C1-010B8FB28C4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49888D5-6EDF-48EC-8CED-AF40A83FEFF2}" type="datetime1">
              <a:rPr lang="de-DE" sz="1100" smtClean="0"/>
              <a:t>19.09.2025</a:t>
            </a:fld>
            <a:endParaRPr lang="de-CH" sz="11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62CBB-8256-AFF5-19F5-8B6AE8A00B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9AC65-4642-E74C-010F-5602A19A3D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9816" y="0"/>
            <a:ext cx="1025013" cy="8993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C2869F-FAAA-F774-90EE-4F66C7E02A8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282392" y="1000898"/>
            <a:ext cx="228590" cy="278024"/>
            <a:chOff x="14284729" y="4491403"/>
            <a:chExt cx="174683" cy="214674"/>
          </a:xfrm>
          <a:solidFill>
            <a:srgbClr val="000000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173576A-7063-3D5F-7E0D-BC8B770A89F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4355368" y="4491403"/>
              <a:ext cx="104044" cy="43966"/>
            </a:xfrm>
            <a:custGeom>
              <a:avLst/>
              <a:gdLst>
                <a:gd name="connsiteX0" fmla="*/ 83608 w 104044"/>
                <a:gd name="connsiteY0" fmla="*/ 26496 h 43966"/>
                <a:gd name="connsiteX1" fmla="*/ 72569 w 104044"/>
                <a:gd name="connsiteY1" fmla="*/ 39598 h 43966"/>
                <a:gd name="connsiteX2" fmla="*/ 77266 w 104044"/>
                <a:gd name="connsiteY2" fmla="*/ 44039 h 43966"/>
                <a:gd name="connsiteX3" fmla="*/ 81729 w 104044"/>
                <a:gd name="connsiteY3" fmla="*/ 41152 h 43966"/>
                <a:gd name="connsiteX4" fmla="*/ 100283 w 104044"/>
                <a:gd name="connsiteY4" fmla="*/ 26718 h 43966"/>
                <a:gd name="connsiteX5" fmla="*/ 104276 w 104044"/>
                <a:gd name="connsiteY5" fmla="*/ 22055 h 43966"/>
                <a:gd name="connsiteX6" fmla="*/ 100987 w 104044"/>
                <a:gd name="connsiteY6" fmla="*/ 17614 h 43966"/>
                <a:gd name="connsiteX7" fmla="*/ 91358 w 104044"/>
                <a:gd name="connsiteY7" fmla="*/ 4957 h 43966"/>
                <a:gd name="connsiteX8" fmla="*/ 86661 w 104044"/>
                <a:gd name="connsiteY8" fmla="*/ 72 h 43966"/>
                <a:gd name="connsiteX9" fmla="*/ 81964 w 104044"/>
                <a:gd name="connsiteY9" fmla="*/ 4735 h 43966"/>
                <a:gd name="connsiteX10" fmla="*/ 87600 w 104044"/>
                <a:gd name="connsiteY10" fmla="*/ 17614 h 43966"/>
                <a:gd name="connsiteX11" fmla="*/ 8451 w 104044"/>
                <a:gd name="connsiteY11" fmla="*/ 17614 h 43966"/>
                <a:gd name="connsiteX12" fmla="*/ 231 w 104044"/>
                <a:gd name="connsiteY12" fmla="*/ 22055 h 43966"/>
                <a:gd name="connsiteX13" fmla="*/ 8451 w 104044"/>
                <a:gd name="connsiteY13" fmla="*/ 26496 h 43966"/>
                <a:gd name="connsiteX14" fmla="*/ 83608 w 104044"/>
                <a:gd name="connsiteY14" fmla="*/ 26496 h 43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044" h="43966">
                  <a:moveTo>
                    <a:pt x="83608" y="26496"/>
                  </a:moveTo>
                  <a:cubicBezTo>
                    <a:pt x="80320" y="29383"/>
                    <a:pt x="72569" y="35601"/>
                    <a:pt x="72569" y="39598"/>
                  </a:cubicBezTo>
                  <a:cubicBezTo>
                    <a:pt x="72569" y="41818"/>
                    <a:pt x="74918" y="44039"/>
                    <a:pt x="77266" y="44039"/>
                  </a:cubicBezTo>
                  <a:cubicBezTo>
                    <a:pt x="79380" y="44039"/>
                    <a:pt x="80554" y="42484"/>
                    <a:pt x="81729" y="41152"/>
                  </a:cubicBezTo>
                  <a:cubicBezTo>
                    <a:pt x="84547" y="37821"/>
                    <a:pt x="89949" y="31604"/>
                    <a:pt x="100283" y="26718"/>
                  </a:cubicBezTo>
                  <a:cubicBezTo>
                    <a:pt x="101927" y="25830"/>
                    <a:pt x="104276" y="24720"/>
                    <a:pt x="104276" y="22055"/>
                  </a:cubicBezTo>
                  <a:cubicBezTo>
                    <a:pt x="104276" y="19835"/>
                    <a:pt x="102631" y="18725"/>
                    <a:pt x="100987" y="17614"/>
                  </a:cubicBezTo>
                  <a:cubicBezTo>
                    <a:pt x="95820" y="14284"/>
                    <a:pt x="93237" y="10287"/>
                    <a:pt x="91358" y="4957"/>
                  </a:cubicBezTo>
                  <a:cubicBezTo>
                    <a:pt x="90888" y="2959"/>
                    <a:pt x="89949" y="72"/>
                    <a:pt x="86661" y="72"/>
                  </a:cubicBezTo>
                  <a:cubicBezTo>
                    <a:pt x="83373" y="72"/>
                    <a:pt x="81964" y="2959"/>
                    <a:pt x="81964" y="4735"/>
                  </a:cubicBezTo>
                  <a:cubicBezTo>
                    <a:pt x="81964" y="5846"/>
                    <a:pt x="83842" y="12951"/>
                    <a:pt x="87600" y="17614"/>
                  </a:cubicBezTo>
                  <a:lnTo>
                    <a:pt x="8451" y="17614"/>
                  </a:lnTo>
                  <a:cubicBezTo>
                    <a:pt x="4459" y="17614"/>
                    <a:pt x="231" y="17614"/>
                    <a:pt x="231" y="22055"/>
                  </a:cubicBezTo>
                  <a:cubicBezTo>
                    <a:pt x="231" y="26496"/>
                    <a:pt x="4459" y="26496"/>
                    <a:pt x="8451" y="26496"/>
                  </a:cubicBezTo>
                  <a:lnTo>
                    <a:pt x="83608" y="26496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9825F13-B3BC-27EE-2685-53BEF06F4B2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4284729" y="4554416"/>
              <a:ext cx="167692" cy="151661"/>
            </a:xfrm>
            <a:custGeom>
              <a:avLst/>
              <a:gdLst>
                <a:gd name="connsiteX0" fmla="*/ 27943 w 167692"/>
                <a:gd name="connsiteY0" fmla="*/ 134416 h 151661"/>
                <a:gd name="connsiteX1" fmla="*/ 6571 w 167692"/>
                <a:gd name="connsiteY1" fmla="*/ 144853 h 151661"/>
                <a:gd name="connsiteX2" fmla="*/ 230 w 167692"/>
                <a:gd name="connsiteY2" fmla="*/ 149294 h 151661"/>
                <a:gd name="connsiteX3" fmla="*/ 6571 w 167692"/>
                <a:gd name="connsiteY3" fmla="*/ 151736 h 151661"/>
                <a:gd name="connsiteX4" fmla="*/ 90417 w 167692"/>
                <a:gd name="connsiteY4" fmla="*/ 151736 h 151661"/>
                <a:gd name="connsiteX5" fmla="*/ 155239 w 167692"/>
                <a:gd name="connsiteY5" fmla="*/ 103773 h 151661"/>
                <a:gd name="connsiteX6" fmla="*/ 118835 w 167692"/>
                <a:gd name="connsiteY6" fmla="*/ 72464 h 151661"/>
                <a:gd name="connsiteX7" fmla="*/ 167922 w 167692"/>
                <a:gd name="connsiteY7" fmla="*/ 30718 h 151661"/>
                <a:gd name="connsiteX8" fmla="*/ 124237 w 167692"/>
                <a:gd name="connsiteY8" fmla="*/ 75 h 151661"/>
                <a:gd name="connsiteX9" fmla="*/ 45323 w 167692"/>
                <a:gd name="connsiteY9" fmla="*/ 75 h 151661"/>
                <a:gd name="connsiteX10" fmla="*/ 38512 w 167692"/>
                <a:gd name="connsiteY10" fmla="*/ 4516 h 151661"/>
                <a:gd name="connsiteX11" fmla="*/ 45088 w 167692"/>
                <a:gd name="connsiteY11" fmla="*/ 6958 h 151661"/>
                <a:gd name="connsiteX12" fmla="*/ 54013 w 167692"/>
                <a:gd name="connsiteY12" fmla="*/ 7402 h 151661"/>
                <a:gd name="connsiteX13" fmla="*/ 60355 w 167692"/>
                <a:gd name="connsiteY13" fmla="*/ 10955 h 151661"/>
                <a:gd name="connsiteX14" fmla="*/ 59415 w 167692"/>
                <a:gd name="connsiteY14" fmla="*/ 15174 h 151661"/>
                <a:gd name="connsiteX15" fmla="*/ 27943 w 167692"/>
                <a:gd name="connsiteY15" fmla="*/ 134416 h 151661"/>
                <a:gd name="connsiteX16" fmla="*/ 63408 w 167692"/>
                <a:gd name="connsiteY16" fmla="*/ 70465 h 151661"/>
                <a:gd name="connsiteX17" fmla="*/ 77969 w 167692"/>
                <a:gd name="connsiteY17" fmla="*/ 15396 h 151661"/>
                <a:gd name="connsiteX18" fmla="*/ 90652 w 167692"/>
                <a:gd name="connsiteY18" fmla="*/ 6958 h 151661"/>
                <a:gd name="connsiteX19" fmla="*/ 120949 w 167692"/>
                <a:gd name="connsiteY19" fmla="*/ 6958 h 151661"/>
                <a:gd name="connsiteX20" fmla="*/ 146549 w 167692"/>
                <a:gd name="connsiteY20" fmla="*/ 29830 h 151661"/>
                <a:gd name="connsiteX21" fmla="*/ 97698 w 167692"/>
                <a:gd name="connsiteY21" fmla="*/ 70465 h 151661"/>
                <a:gd name="connsiteX22" fmla="*/ 63408 w 167692"/>
                <a:gd name="connsiteY22" fmla="*/ 70465 h 151661"/>
                <a:gd name="connsiteX23" fmla="*/ 52839 w 167692"/>
                <a:gd name="connsiteY23" fmla="*/ 144853 h 151661"/>
                <a:gd name="connsiteX24" fmla="*/ 47672 w 167692"/>
                <a:gd name="connsiteY24" fmla="*/ 144631 h 151661"/>
                <a:gd name="connsiteX25" fmla="*/ 44619 w 167692"/>
                <a:gd name="connsiteY25" fmla="*/ 142410 h 151661"/>
                <a:gd name="connsiteX26" fmla="*/ 45793 w 167692"/>
                <a:gd name="connsiteY26" fmla="*/ 137303 h 151661"/>
                <a:gd name="connsiteX27" fmla="*/ 61999 w 167692"/>
                <a:gd name="connsiteY27" fmla="*/ 75350 h 151661"/>
                <a:gd name="connsiteX28" fmla="*/ 106388 w 167692"/>
                <a:gd name="connsiteY28" fmla="*/ 75350 h 151661"/>
                <a:gd name="connsiteX29" fmla="*/ 133397 w 167692"/>
                <a:gd name="connsiteY29" fmla="*/ 101331 h 151661"/>
                <a:gd name="connsiteX30" fmla="*/ 84780 w 167692"/>
                <a:gd name="connsiteY30" fmla="*/ 144853 h 151661"/>
                <a:gd name="connsiteX31" fmla="*/ 52839 w 167692"/>
                <a:gd name="connsiteY31" fmla="*/ 144853 h 151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67692" h="151661">
                  <a:moveTo>
                    <a:pt x="27943" y="134416"/>
                  </a:moveTo>
                  <a:cubicBezTo>
                    <a:pt x="25595" y="143076"/>
                    <a:pt x="25125" y="144853"/>
                    <a:pt x="6571" y="144853"/>
                  </a:cubicBezTo>
                  <a:cubicBezTo>
                    <a:pt x="2578" y="144853"/>
                    <a:pt x="230" y="144853"/>
                    <a:pt x="230" y="149294"/>
                  </a:cubicBezTo>
                  <a:cubicBezTo>
                    <a:pt x="230" y="151736"/>
                    <a:pt x="2343" y="151736"/>
                    <a:pt x="6571" y="151736"/>
                  </a:cubicBezTo>
                  <a:lnTo>
                    <a:pt x="90417" y="151736"/>
                  </a:lnTo>
                  <a:cubicBezTo>
                    <a:pt x="127525" y="151736"/>
                    <a:pt x="155239" y="125534"/>
                    <a:pt x="155239" y="103773"/>
                  </a:cubicBezTo>
                  <a:cubicBezTo>
                    <a:pt x="155239" y="87785"/>
                    <a:pt x="141617" y="74906"/>
                    <a:pt x="118835" y="72464"/>
                  </a:cubicBezTo>
                  <a:cubicBezTo>
                    <a:pt x="143261" y="68245"/>
                    <a:pt x="167922" y="51813"/>
                    <a:pt x="167922" y="30718"/>
                  </a:cubicBezTo>
                  <a:cubicBezTo>
                    <a:pt x="167922" y="14286"/>
                    <a:pt x="152421" y="75"/>
                    <a:pt x="124237" y="75"/>
                  </a:cubicBezTo>
                  <a:lnTo>
                    <a:pt x="45323" y="75"/>
                  </a:lnTo>
                  <a:cubicBezTo>
                    <a:pt x="40861" y="75"/>
                    <a:pt x="38512" y="75"/>
                    <a:pt x="38512" y="4516"/>
                  </a:cubicBezTo>
                  <a:cubicBezTo>
                    <a:pt x="38512" y="6958"/>
                    <a:pt x="40626" y="6958"/>
                    <a:pt x="45088" y="6958"/>
                  </a:cubicBezTo>
                  <a:cubicBezTo>
                    <a:pt x="45558" y="6958"/>
                    <a:pt x="50021" y="6958"/>
                    <a:pt x="54013" y="7402"/>
                  </a:cubicBezTo>
                  <a:cubicBezTo>
                    <a:pt x="58241" y="7847"/>
                    <a:pt x="60355" y="8069"/>
                    <a:pt x="60355" y="10955"/>
                  </a:cubicBezTo>
                  <a:cubicBezTo>
                    <a:pt x="60355" y="11843"/>
                    <a:pt x="60120" y="12510"/>
                    <a:pt x="59415" y="15174"/>
                  </a:cubicBezTo>
                  <a:lnTo>
                    <a:pt x="27943" y="134416"/>
                  </a:lnTo>
                  <a:close/>
                  <a:moveTo>
                    <a:pt x="63408" y="70465"/>
                  </a:moveTo>
                  <a:lnTo>
                    <a:pt x="77969" y="15396"/>
                  </a:lnTo>
                  <a:cubicBezTo>
                    <a:pt x="80083" y="7625"/>
                    <a:pt x="80553" y="6958"/>
                    <a:pt x="90652" y="6958"/>
                  </a:cubicBezTo>
                  <a:lnTo>
                    <a:pt x="120949" y="6958"/>
                  </a:lnTo>
                  <a:cubicBezTo>
                    <a:pt x="141617" y="6958"/>
                    <a:pt x="146549" y="20059"/>
                    <a:pt x="146549" y="29830"/>
                  </a:cubicBezTo>
                  <a:cubicBezTo>
                    <a:pt x="146549" y="49370"/>
                    <a:pt x="126351" y="70465"/>
                    <a:pt x="97698" y="70465"/>
                  </a:cubicBezTo>
                  <a:lnTo>
                    <a:pt x="63408" y="70465"/>
                  </a:lnTo>
                  <a:close/>
                  <a:moveTo>
                    <a:pt x="52839" y="144853"/>
                  </a:moveTo>
                  <a:cubicBezTo>
                    <a:pt x="49551" y="144853"/>
                    <a:pt x="49081" y="144853"/>
                    <a:pt x="47672" y="144631"/>
                  </a:cubicBezTo>
                  <a:cubicBezTo>
                    <a:pt x="45323" y="144409"/>
                    <a:pt x="44619" y="144187"/>
                    <a:pt x="44619" y="142410"/>
                  </a:cubicBezTo>
                  <a:cubicBezTo>
                    <a:pt x="44619" y="141744"/>
                    <a:pt x="44619" y="141300"/>
                    <a:pt x="45793" y="137303"/>
                  </a:cubicBezTo>
                  <a:lnTo>
                    <a:pt x="61999" y="75350"/>
                  </a:lnTo>
                  <a:lnTo>
                    <a:pt x="106388" y="75350"/>
                  </a:lnTo>
                  <a:cubicBezTo>
                    <a:pt x="128935" y="75350"/>
                    <a:pt x="133397" y="91782"/>
                    <a:pt x="133397" y="101331"/>
                  </a:cubicBezTo>
                  <a:cubicBezTo>
                    <a:pt x="133397" y="123314"/>
                    <a:pt x="112494" y="144853"/>
                    <a:pt x="84780" y="144853"/>
                  </a:cubicBezTo>
                  <a:lnTo>
                    <a:pt x="52839" y="144853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E93715-5825-8680-404C-A6CB8987F0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07801" y="1016296"/>
            <a:ext cx="160120" cy="206204"/>
            <a:chOff x="17848729" y="5307813"/>
            <a:chExt cx="203641" cy="264984"/>
          </a:xfrm>
          <a:solidFill>
            <a:srgbClr val="00000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658F07D-D40B-7BC5-CA46-30603853346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7890457" y="5307813"/>
              <a:ext cx="161913" cy="72368"/>
            </a:xfrm>
            <a:custGeom>
              <a:avLst/>
              <a:gdLst>
                <a:gd name="connsiteX0" fmla="*/ 129981 w 161913"/>
                <a:gd name="connsiteY0" fmla="*/ 43569 h 72368"/>
                <a:gd name="connsiteX1" fmla="*/ 112803 w 161913"/>
                <a:gd name="connsiteY1" fmla="*/ 65133 h 72368"/>
                <a:gd name="connsiteX2" fmla="*/ 120113 w 161913"/>
                <a:gd name="connsiteY2" fmla="*/ 72443 h 72368"/>
                <a:gd name="connsiteX3" fmla="*/ 127057 w 161913"/>
                <a:gd name="connsiteY3" fmla="*/ 67691 h 72368"/>
                <a:gd name="connsiteX4" fmla="*/ 155931 w 161913"/>
                <a:gd name="connsiteY4" fmla="*/ 43934 h 72368"/>
                <a:gd name="connsiteX5" fmla="*/ 162144 w 161913"/>
                <a:gd name="connsiteY5" fmla="*/ 36259 h 72368"/>
                <a:gd name="connsiteX6" fmla="*/ 157027 w 161913"/>
                <a:gd name="connsiteY6" fmla="*/ 28949 h 72368"/>
                <a:gd name="connsiteX7" fmla="*/ 142042 w 161913"/>
                <a:gd name="connsiteY7" fmla="*/ 8116 h 72368"/>
                <a:gd name="connsiteX8" fmla="*/ 134732 w 161913"/>
                <a:gd name="connsiteY8" fmla="*/ 75 h 72368"/>
                <a:gd name="connsiteX9" fmla="*/ 127422 w 161913"/>
                <a:gd name="connsiteY9" fmla="*/ 7750 h 72368"/>
                <a:gd name="connsiteX10" fmla="*/ 136194 w 161913"/>
                <a:gd name="connsiteY10" fmla="*/ 28949 h 72368"/>
                <a:gd name="connsiteX11" fmla="*/ 13023 w 161913"/>
                <a:gd name="connsiteY11" fmla="*/ 28949 h 72368"/>
                <a:gd name="connsiteX12" fmla="*/ 231 w 161913"/>
                <a:gd name="connsiteY12" fmla="*/ 36259 h 72368"/>
                <a:gd name="connsiteX13" fmla="*/ 13023 w 161913"/>
                <a:gd name="connsiteY13" fmla="*/ 43569 h 72368"/>
                <a:gd name="connsiteX14" fmla="*/ 129981 w 161913"/>
                <a:gd name="connsiteY14" fmla="*/ 43569 h 7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1913" h="72368">
                  <a:moveTo>
                    <a:pt x="129981" y="43569"/>
                  </a:moveTo>
                  <a:cubicBezTo>
                    <a:pt x="124864" y="48320"/>
                    <a:pt x="112803" y="58554"/>
                    <a:pt x="112803" y="65133"/>
                  </a:cubicBezTo>
                  <a:cubicBezTo>
                    <a:pt x="112803" y="68788"/>
                    <a:pt x="116458" y="72443"/>
                    <a:pt x="120113" y="72443"/>
                  </a:cubicBezTo>
                  <a:cubicBezTo>
                    <a:pt x="123402" y="72443"/>
                    <a:pt x="125229" y="69884"/>
                    <a:pt x="127057" y="67691"/>
                  </a:cubicBezTo>
                  <a:cubicBezTo>
                    <a:pt x="131443" y="62209"/>
                    <a:pt x="139849" y="51975"/>
                    <a:pt x="155931" y="43934"/>
                  </a:cubicBezTo>
                  <a:cubicBezTo>
                    <a:pt x="158489" y="42472"/>
                    <a:pt x="162144" y="40645"/>
                    <a:pt x="162144" y="36259"/>
                  </a:cubicBezTo>
                  <a:cubicBezTo>
                    <a:pt x="162144" y="32604"/>
                    <a:pt x="159586" y="30776"/>
                    <a:pt x="157027" y="28949"/>
                  </a:cubicBezTo>
                  <a:cubicBezTo>
                    <a:pt x="148987" y="23466"/>
                    <a:pt x="144966" y="16887"/>
                    <a:pt x="142042" y="8116"/>
                  </a:cubicBezTo>
                  <a:cubicBezTo>
                    <a:pt x="141311" y="4826"/>
                    <a:pt x="139849" y="75"/>
                    <a:pt x="134732" y="75"/>
                  </a:cubicBezTo>
                  <a:cubicBezTo>
                    <a:pt x="129615" y="75"/>
                    <a:pt x="127422" y="4826"/>
                    <a:pt x="127422" y="7750"/>
                  </a:cubicBezTo>
                  <a:cubicBezTo>
                    <a:pt x="127422" y="9578"/>
                    <a:pt x="130346" y="21273"/>
                    <a:pt x="136194" y="28949"/>
                  </a:cubicBezTo>
                  <a:lnTo>
                    <a:pt x="13023" y="28949"/>
                  </a:lnTo>
                  <a:cubicBezTo>
                    <a:pt x="6810" y="28949"/>
                    <a:pt x="231" y="28949"/>
                    <a:pt x="231" y="36259"/>
                  </a:cubicBezTo>
                  <a:cubicBezTo>
                    <a:pt x="231" y="43569"/>
                    <a:pt x="6810" y="43569"/>
                    <a:pt x="13023" y="43569"/>
                  </a:cubicBezTo>
                  <a:lnTo>
                    <a:pt x="129981" y="43569"/>
                  </a:ln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C9A4F4-8A46-188B-1715-88EC7C443E9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7848729" y="5407228"/>
              <a:ext cx="160451" cy="165569"/>
            </a:xfrm>
            <a:custGeom>
              <a:avLst/>
              <a:gdLst>
                <a:gd name="connsiteX0" fmla="*/ 160683 w 160451"/>
                <a:gd name="connsiteY0" fmla="*/ 25659 h 165569"/>
                <a:gd name="connsiteX1" fmla="*/ 144601 w 160451"/>
                <a:gd name="connsiteY1" fmla="*/ 75 h 165569"/>
                <a:gd name="connsiteX2" fmla="*/ 126692 w 160451"/>
                <a:gd name="connsiteY2" fmla="*/ 17619 h 165569"/>
                <a:gd name="connsiteX3" fmla="*/ 132540 w 160451"/>
                <a:gd name="connsiteY3" fmla="*/ 28583 h 165569"/>
                <a:gd name="connsiteX4" fmla="*/ 144967 w 160451"/>
                <a:gd name="connsiteY4" fmla="*/ 58554 h 165569"/>
                <a:gd name="connsiteX5" fmla="*/ 79909 w 160451"/>
                <a:gd name="connsiteY5" fmla="*/ 157603 h 165569"/>
                <a:gd name="connsiteX6" fmla="*/ 52862 w 160451"/>
                <a:gd name="connsiteY6" fmla="*/ 125805 h 165569"/>
                <a:gd name="connsiteX7" fmla="*/ 74061 w 160451"/>
                <a:gd name="connsiteY7" fmla="*/ 48320 h 165569"/>
                <a:gd name="connsiteX8" fmla="*/ 78447 w 160451"/>
                <a:gd name="connsiteY8" fmla="*/ 30045 h 165569"/>
                <a:gd name="connsiteX9" fmla="*/ 48476 w 160451"/>
                <a:gd name="connsiteY9" fmla="*/ 75 h 165569"/>
                <a:gd name="connsiteX10" fmla="*/ 231 w 160451"/>
                <a:gd name="connsiteY10" fmla="*/ 56361 h 165569"/>
                <a:gd name="connsiteX11" fmla="*/ 4617 w 160451"/>
                <a:gd name="connsiteY11" fmla="*/ 60016 h 165569"/>
                <a:gd name="connsiteX12" fmla="*/ 10465 w 160451"/>
                <a:gd name="connsiteY12" fmla="*/ 53437 h 165569"/>
                <a:gd name="connsiteX13" fmla="*/ 47380 w 160451"/>
                <a:gd name="connsiteY13" fmla="*/ 8116 h 165569"/>
                <a:gd name="connsiteX14" fmla="*/ 56517 w 160451"/>
                <a:gd name="connsiteY14" fmla="*/ 19811 h 165569"/>
                <a:gd name="connsiteX15" fmla="*/ 50304 w 160451"/>
                <a:gd name="connsiteY15" fmla="*/ 45396 h 165569"/>
                <a:gd name="connsiteX16" fmla="*/ 29471 w 160451"/>
                <a:gd name="connsiteY16" fmla="*/ 120323 h 165569"/>
                <a:gd name="connsiteX17" fmla="*/ 78447 w 160451"/>
                <a:gd name="connsiteY17" fmla="*/ 165644 h 165569"/>
                <a:gd name="connsiteX18" fmla="*/ 160683 w 160451"/>
                <a:gd name="connsiteY18" fmla="*/ 25659 h 16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451" h="165569">
                  <a:moveTo>
                    <a:pt x="160683" y="25659"/>
                  </a:moveTo>
                  <a:cubicBezTo>
                    <a:pt x="160683" y="5923"/>
                    <a:pt x="151180" y="75"/>
                    <a:pt x="144601" y="75"/>
                  </a:cubicBezTo>
                  <a:cubicBezTo>
                    <a:pt x="135464" y="75"/>
                    <a:pt x="126692" y="9578"/>
                    <a:pt x="126692" y="17619"/>
                  </a:cubicBezTo>
                  <a:cubicBezTo>
                    <a:pt x="126692" y="22370"/>
                    <a:pt x="128519" y="24563"/>
                    <a:pt x="132540" y="28583"/>
                  </a:cubicBezTo>
                  <a:cubicBezTo>
                    <a:pt x="140215" y="35893"/>
                    <a:pt x="144967" y="45396"/>
                    <a:pt x="144967" y="58554"/>
                  </a:cubicBezTo>
                  <a:cubicBezTo>
                    <a:pt x="144967" y="73905"/>
                    <a:pt x="122671" y="157603"/>
                    <a:pt x="79909" y="157603"/>
                  </a:cubicBezTo>
                  <a:cubicBezTo>
                    <a:pt x="61268" y="157603"/>
                    <a:pt x="52862" y="144811"/>
                    <a:pt x="52862" y="125805"/>
                  </a:cubicBezTo>
                  <a:cubicBezTo>
                    <a:pt x="52862" y="105337"/>
                    <a:pt x="62730" y="78656"/>
                    <a:pt x="74061" y="48320"/>
                  </a:cubicBezTo>
                  <a:cubicBezTo>
                    <a:pt x="76619" y="42107"/>
                    <a:pt x="78447" y="36990"/>
                    <a:pt x="78447" y="30045"/>
                  </a:cubicBezTo>
                  <a:cubicBezTo>
                    <a:pt x="78447" y="13598"/>
                    <a:pt x="66751" y="75"/>
                    <a:pt x="48476" y="75"/>
                  </a:cubicBezTo>
                  <a:cubicBezTo>
                    <a:pt x="14120" y="75"/>
                    <a:pt x="231" y="53072"/>
                    <a:pt x="231" y="56361"/>
                  </a:cubicBezTo>
                  <a:cubicBezTo>
                    <a:pt x="231" y="60016"/>
                    <a:pt x="3886" y="60016"/>
                    <a:pt x="4617" y="60016"/>
                  </a:cubicBezTo>
                  <a:cubicBezTo>
                    <a:pt x="8272" y="60016"/>
                    <a:pt x="8637" y="59285"/>
                    <a:pt x="10465" y="53437"/>
                  </a:cubicBezTo>
                  <a:cubicBezTo>
                    <a:pt x="21064" y="16522"/>
                    <a:pt x="36780" y="8116"/>
                    <a:pt x="47380" y="8116"/>
                  </a:cubicBezTo>
                  <a:cubicBezTo>
                    <a:pt x="50304" y="8116"/>
                    <a:pt x="56517" y="8116"/>
                    <a:pt x="56517" y="19811"/>
                  </a:cubicBezTo>
                  <a:cubicBezTo>
                    <a:pt x="56517" y="28949"/>
                    <a:pt x="52862" y="38817"/>
                    <a:pt x="50304" y="45396"/>
                  </a:cubicBezTo>
                  <a:cubicBezTo>
                    <a:pt x="34222" y="87794"/>
                    <a:pt x="29471" y="104606"/>
                    <a:pt x="29471" y="120323"/>
                  </a:cubicBezTo>
                  <a:cubicBezTo>
                    <a:pt x="29471" y="159796"/>
                    <a:pt x="61634" y="165644"/>
                    <a:pt x="78447" y="165644"/>
                  </a:cubicBezTo>
                  <a:cubicBezTo>
                    <a:pt x="139850" y="165644"/>
                    <a:pt x="160683" y="44665"/>
                    <a:pt x="160683" y="25659"/>
                  </a:cubicBezTo>
                  <a:close/>
                </a:path>
              </a:pathLst>
            </a:custGeom>
            <a:grpFill/>
            <a:ln w="226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sp>
        <p:nvSpPr>
          <p:cNvPr id="456" name="Oval 455">
            <a:extLst>
              <a:ext uri="{FF2B5EF4-FFF2-40B4-BE49-F238E27FC236}">
                <a16:creationId xmlns:a16="http://schemas.microsoft.com/office/drawing/2014/main" id="{BF684102-E9FE-8064-7138-F4920E84D5CC}"/>
              </a:ext>
            </a:extLst>
          </p:cNvPr>
          <p:cNvSpPr/>
          <p:nvPr/>
        </p:nvSpPr>
        <p:spPr>
          <a:xfrm>
            <a:off x="766545" y="1019239"/>
            <a:ext cx="5836087" cy="111852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83CD76-2003-13B1-B0F8-AF1879A4D4D2}"/>
              </a:ext>
            </a:extLst>
          </p:cNvPr>
          <p:cNvCxnSpPr>
            <a:cxnSpLocks/>
            <a:stCxn id="22" idx="7"/>
          </p:cNvCxnSpPr>
          <p:nvPr/>
        </p:nvCxnSpPr>
        <p:spPr>
          <a:xfrm flipV="1">
            <a:off x="6474411" y="1340853"/>
            <a:ext cx="459550" cy="39300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9ED03FE-7392-F643-05E8-ED347102CF66}"/>
              </a:ext>
            </a:extLst>
          </p:cNvPr>
          <p:cNvSpPr/>
          <p:nvPr/>
        </p:nvSpPr>
        <p:spPr>
          <a:xfrm>
            <a:off x="6365745" y="1715688"/>
            <a:ext cx="127310" cy="1240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556987-B099-7DF9-8097-DDEB3053B0A9}"/>
              </a:ext>
            </a:extLst>
          </p:cNvPr>
          <p:cNvCxnSpPr>
            <a:cxnSpLocks/>
          </p:cNvCxnSpPr>
          <p:nvPr/>
        </p:nvCxnSpPr>
        <p:spPr>
          <a:xfrm flipV="1">
            <a:off x="6429399" y="1340853"/>
            <a:ext cx="0" cy="414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AFAF015-7265-B77C-54DD-3FA08C7A9085}"/>
              </a:ext>
            </a:extLst>
          </p:cNvPr>
          <p:cNvSpPr txBox="1"/>
          <p:nvPr/>
        </p:nvSpPr>
        <p:spPr>
          <a:xfrm rot="630526">
            <a:off x="1227872" y="1733321"/>
            <a:ext cx="1110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Muon orbit</a:t>
            </a:r>
            <a:endParaRPr lang="de-CH" sz="1200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E9F29-9DD1-C2AA-63FB-0F9F6FB2C51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CH"/>
              <a:t>pranas.juknevicius@psi.ch</a:t>
            </a:r>
          </a:p>
        </p:txBody>
      </p:sp>
    </p:spTree>
    <p:extLst>
      <p:ext uri="{BB962C8B-B14F-4D97-AF65-F5344CB8AC3E}">
        <p14:creationId xmlns:p14="http://schemas.microsoft.com/office/powerpoint/2010/main" val="1820117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5"/>
  <p:tag name="ORIGINALWIDTH" val="4.217373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966"/>
  <p:tag name="ORIGINALWIDTH" val="5.3526"/>
  <p:tag name="OUTPUTTYPE" val="SVG"/>
  <p:tag name="IGUANATEXVERSION" val="162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2155"/>
  <p:tag name="ORIGINALWIDTH" val="4.255801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5"/>
  <p:tag name="ORIGINALWIDTH" val="4.217373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966"/>
  <p:tag name="ORIGINALWIDTH" val="5.3526"/>
  <p:tag name="OUTPUTTYPE" val="SVG"/>
  <p:tag name="IGUANATEXVERSION" val="162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2155"/>
  <p:tag name="ORIGINALWIDTH" val="4.255801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5"/>
  <p:tag name="ORIGINALWIDTH" val="4.217373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966"/>
  <p:tag name="ORIGINALWIDTH" val="5.3526"/>
  <p:tag name="OUTPUTTYPE" val="SVG"/>
  <p:tag name="IGUANATEXVERSION" val="162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2155"/>
  <p:tag name="ORIGINALWIDTH" val="4.255801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5"/>
  <p:tag name="ORIGINALWIDTH" val="4.217373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966"/>
  <p:tag name="ORIGINALWIDTH" val="5.3526"/>
  <p:tag name="OUTPUTTYPE" val="SVG"/>
  <p:tag name="IGUANATEXVERSION" val="162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9125"/>
  <p:tag name="ORIGINALWIDTH" val="53.61689"/>
  <p:tag name="OUTPUTTYPE" val="SVG"/>
  <p:tag name="IGUANATEXVERSION" val="162"/>
  <p:tag name="LATEXADDIN" val="\documentclass{article}&#10;\usepackage{amsmath}&#10;\pagestyle{empty}&#10;\begin{document}&#10;&#10;&#10;$$&#10;E \approx aBc\gamma \beta^2&#10;$$&#10;&#10;&#10;\end{document}&#10;"/>
  <p:tag name="IGUANATEXSIZE" val="18"/>
  <p:tag name="IGUANATEXCURSOR" val="94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662"/>
  <p:tag name="ORIGINALWIDTH" val="7.197779"/>
  <p:tag name="LATEXADDIN" val="\documentclass{article}&#10;\usepackage{amsmath}&#10;\pagestyle{empty}&#10;\begin{document}&#10;&#10;&#10;$$&#10;E \approx aBc\gamma \beta^2&#10;$$&#10;&#10;&#10;\end{document}&#10;"/>
  <p:tag name="IGUANATEXSIZE" val="18"/>
  <p:tag name="IGUANATEXCURSOR" val="94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0658"/>
  <p:tag name="ORIGINALWIDTH" val="6.614841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7903"/>
  <p:tag name="ORIGINALWIDTH" val="4.542141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5176"/>
  <p:tag name="ORIGINALWIDTH" val="7.080967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7903"/>
  <p:tag name="ORIGINALWIDTH" val="3.857827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47931"/>
  <p:tag name="ORIGINALWIDTH" val="5.206581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58808"/>
  <p:tag name="ORIGINALWIDTH" val="5.406207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122"/>
  <p:tag name="ORIGINALWIDTH" val="3.068395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2155"/>
  <p:tag name="ORIGINALWIDTH" val="4.255801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1895"/>
  <p:tag name="ORIGINALWIDTH" val="4.217373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2"/>
  <p:tag name="ORIGINALWIDTH" val="4.551356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39125"/>
  <p:tag name="ORIGINALWIDTH" val="53.61689"/>
  <p:tag name="OUTPUTTYPE" val="SVG"/>
  <p:tag name="IGUANATEXVERSION" val="162"/>
  <p:tag name="LATEXADDIN" val="\documentclass{article}&#10;\usepackage{amsmath}&#10;\pagestyle{empty}&#10;\begin{document}&#10;&#10;&#10;$$&#10;E \approx aBc\gamma \beta^2&#10;$$&#10;&#10;&#10;\end{document}&#10;"/>
  <p:tag name="IGUANATEXSIZE" val="18"/>
  <p:tag name="IGUANATEXCURSOR" val="94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56"/>
  <p:tag name="ORIGINALWIDTH" val="7.616549"/>
  <p:tag name="OUTPUTTYPE" val="SVG"/>
  <p:tag name="IGUANATEXVERSION" val="162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4339"/>
  <p:tag name="ORIGINALWIDTH" val="7.335608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23276"/>
  <p:tag name="ORIGINALWIDTH" val="4.551371"/>
  <p:tag name="LATEXADDIN" val="\documentclass{article}&#10;\usepackage{amsmath}&#10;\pagestyle{empty}&#10;\begin{document}&#10;&#10;&#10;$$&#10;\vec E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5212"/>
  <p:tag name="ORIGINALWIDTH" val="7.456601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6662"/>
  <p:tag name="ORIGINALWIDTH" val="7.197779"/>
  <p:tag name="LATEXADDIN" val="\documentclass{article}&#10;\usepackage{amsmath}&#10;\pagestyle{empty}&#10;\begin{document}&#10;&#10;&#10;$$&#10;E \approx aBc\gamma \beta^2&#10;$$&#10;&#10;&#10;\end{document}&#10;"/>
  <p:tag name="IGUANATEXSIZE" val="18"/>
  <p:tag name="IGUANATEXCURSOR" val="94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0658"/>
  <p:tag name="ORIGINALWIDTH" val="6.614841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7903"/>
  <p:tag name="ORIGINALWIDTH" val="4.542141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95176"/>
  <p:tag name="ORIGINALWIDTH" val="7.080967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07903"/>
  <p:tag name="ORIGINALWIDTH" val="3.857827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47931"/>
  <p:tag name="ORIGINALWIDTH" val="5.206581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58808"/>
  <p:tag name="ORIGINALWIDTH" val="5.406207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0122"/>
  <p:tag name="ORIGINALWIDTH" val="3.068395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90814"/>
  <p:tag name="ORIGINALWIDTH" val="7.641427"/>
  <p:tag name="OUTPUTTYPE" val="SVG"/>
  <p:tag name="IGUANATEXVERSION" val="162"/>
  <p:tag name="LATEXADDIN" val="\documentclass{article}&#10;\usepackage{amsmath}&#10;\pagestyle{empty}&#10;\begin{document}&#10;&#10;&#10;$$&#10;\vec B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52887"/>
  <p:tag name="ORIGINALWIDTH" val="112.5149"/>
  <p:tag name="OUTPUTTYPE" val="SVG"/>
  <p:tag name="IGUANATEXVERSION" val="162"/>
  <p:tag name="LATEXADDIN" val="\documentclass{article}&#10;\usepackage{amsmath}&#10;\pagestyle{empty}&#10;\begin{document}&#10;&#10;&#10;$$&#10;\sigma(d_\mu) = \frac{\hbar}{2P_0 \beta c B \sqrt{N} \gamma \tau_\mu \tilde\alpha}&#10;$$&#10;&#10;&#10;\end{document}&#10;"/>
  <p:tag name="IGUANATEXSIZE" val="18"/>
  <p:tag name="IGUANATEXCURSOR" val="160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59449"/>
  <p:tag name="ORIGINALWIDTH" val="5.293745"/>
  <p:tag name="LATEXADDIN" val="\documentclass{article}&#10;\usepackage{amsmath}&#10;\pagestyle{empty}&#10;\begin{document}&#10;&#10;&#10;$$&#10;\sigma(d_\mu) = \frac{\hbar}{2P_0 \beta c B \sqrt{N} \gamma \tau_\mu \tilde\alpha}&#10;$$&#10;&#10;&#10;\end{document}&#10;"/>
  <p:tag name="IGUANATEXSIZE" val="18"/>
  <p:tag name="IGUANATEXCURSOR" val="160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2161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3413"/>
  <p:tag name="ORIGINALWIDTH" val="4.763386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2179"/>
  <p:tag name="ORIGINALWIDTH" val="4.174934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2.32161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07918"/>
  <p:tag name="ORIGINALWIDTH" val="6.654725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57306"/>
  <p:tag name="ORIGINALWIDTH" val="3.612555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3413"/>
  <p:tag name="ORIGINALWIDTH" val="4.913473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73.91628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64966"/>
  <p:tag name="ORIGINALWIDTH" val="5.3526"/>
  <p:tag name="OUTPUTTYPE" val="SVG"/>
  <p:tag name="IGUANATEXVERSION" val="162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68766"/>
  <p:tag name="ORIGINALWIDTH" val="3.992826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36396"/>
  <p:tag name="ORIGINALWIDTH" val="7.145057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2397"/>
  <p:tag name="ORIGINALWIDTH" val="3.250306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876684"/>
  <p:tag name="ORIGINALWIDTH" val="5.455119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35"/>
  <p:tag name="ORIGINALWIDTH" val="3.892738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36396"/>
  <p:tag name="ORIGINALWIDTH" val="7.145057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62992"/>
  <p:tag name="ORIGINALWIDTH" val="7.805512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44882"/>
  <p:tag name="ORIGINALWIDTH" val="9.131453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36396"/>
  <p:tag name="ORIGINALWIDTH" val="8.425984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79965"/>
  <p:tag name="ORIGINALWIDTH" val="5.253718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2155"/>
  <p:tag name="ORIGINALWIDTH" val="4.255801"/>
  <p:tag name="LATEXADDIN" val="\documentclass{article}&#10;\usepackage{amsmath}&#10;\pagestyle{empty}&#10;\begin{document}&#10;&#10;&#10;$$&#10;\vec v&#10;$$&#10;&#10;&#10;\end{document}&#10;"/>
  <p:tag name="IGUANATEXSIZE" val="18"/>
  <p:tag name="IGUANATEXCURSOR" val="91"/>
  <p:tag name="TRANSPARENCY" val="True"/>
  <p:tag name="COLORHEX" val="000000"/>
  <p:tag name="LATEXENGINEID" val="0"/>
  <p:tag name="TEMPFOLDER" val="c:\temp\"/>
  <p:tag name="LATEXFORMHEIGHT" val="374"/>
  <p:tag name="LATEXFORMWIDTH" val="385"/>
  <p:tag name="LATEXFORMWRAP" val="True"/>
  <p:tag name="BITMAPVECTOR" val="1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69292"/>
  <p:tag name="ORIGINALWIDTH" val="4.843439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22179"/>
  <p:tag name="ORIGINALWIDTH" val="4.174934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172354"/>
  <p:tag name="ORIGINALWIDTH" val="3.332327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7935"/>
  <p:tag name="ORIGINALWIDTH" val="5.613955"/>
  <p:tag name="EMFCHILD" val="True"/>
</p:tagLst>
</file>

<file path=ppt/theme/theme1.xml><?xml version="1.0" encoding="utf-8"?>
<a:theme xmlns:a="http://schemas.openxmlformats.org/drawingml/2006/main" name="PSI2024Theme">
  <a:themeElements>
    <a:clrScheme name="PSI">
      <a:dk1>
        <a:srgbClr val="000000"/>
      </a:dk1>
      <a:lt1>
        <a:srgbClr val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1988</Words>
  <Application>Microsoft Office PowerPoint</Application>
  <PresentationFormat>On-screen Show (16:9)</PresentationFormat>
  <Paragraphs>452</Paragraphs>
  <Slides>44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Cambria Math</vt:lpstr>
      <vt:lpstr>Courier New</vt:lpstr>
      <vt:lpstr>Humanst521 BT</vt:lpstr>
      <vt:lpstr>Lato</vt:lpstr>
      <vt:lpstr>Merriweather Sans</vt:lpstr>
      <vt:lpstr>Noto Sans Symbols</vt:lpstr>
      <vt:lpstr>Symbol</vt:lpstr>
      <vt:lpstr>Times New Roman</vt:lpstr>
      <vt:lpstr>Wingdings</vt:lpstr>
      <vt:lpstr>PSI2024Theme</vt:lpstr>
      <vt:lpstr>Measuring electric dipole moment of the muon using the frozen-spin technique</vt:lpstr>
      <vt:lpstr>Content</vt:lpstr>
      <vt:lpstr>Motivation – EDM and CP-violation</vt:lpstr>
      <vt:lpstr>Motivation – EDM and CP-violation</vt:lpstr>
      <vt:lpstr>Motivation – EDM and CP-violation</vt:lpstr>
      <vt:lpstr>Motivation – EDM and CP-violation</vt:lpstr>
      <vt:lpstr>Content</vt:lpstr>
      <vt:lpstr>Frozen-spin method</vt:lpstr>
      <vt:lpstr>Frozen-spin technique</vt:lpstr>
      <vt:lpstr>Frozen-spin technique</vt:lpstr>
      <vt:lpstr>Frozen-spin technique</vt:lpstr>
      <vt:lpstr>Frozen-spin technique</vt:lpstr>
      <vt:lpstr>Frozen-spin technique</vt:lpstr>
      <vt:lpstr>Frozen-spin technique</vt:lpstr>
      <vt:lpstr>How to measure muon spin direction?</vt:lpstr>
      <vt:lpstr>Content</vt:lpstr>
      <vt:lpstr>the muEDM experiment</vt:lpstr>
      <vt:lpstr>PowerPoint Presentation</vt:lpstr>
      <vt:lpstr>Content</vt:lpstr>
      <vt:lpstr>Muon injection channel :: Magnetic mirror effect</vt:lpstr>
      <vt:lpstr>PowerPoint Presentation</vt:lpstr>
      <vt:lpstr>PowerPoint Presentation</vt:lpstr>
      <vt:lpstr>PowerPoint Presentation</vt:lpstr>
      <vt:lpstr>PowerPoint Presentation</vt:lpstr>
      <vt:lpstr>Injection channel status</vt:lpstr>
      <vt:lpstr>Content</vt:lpstr>
      <vt:lpstr>Muon Entrance Trigger </vt:lpstr>
      <vt:lpstr>Magnetic kicker coil</vt:lpstr>
      <vt:lpstr>PowerPoint Presentation</vt:lpstr>
      <vt:lpstr>Closing remarks </vt:lpstr>
      <vt:lpstr>PowerPoint Presentation</vt:lpstr>
      <vt:lpstr>PowerPoint Presentation</vt:lpstr>
      <vt:lpstr>Magnetic field shielding measurements</vt:lpstr>
      <vt:lpstr>PowerPoint Presentation</vt:lpstr>
      <vt:lpstr>PowerPoint Presentation</vt:lpstr>
      <vt:lpstr>The Experiment - Technical overview </vt:lpstr>
      <vt:lpstr>The Experiment - Technical overview </vt:lpstr>
      <vt:lpstr>The Experiment - Storage Parameters</vt:lpstr>
      <vt:lpstr>PowerPoint Presentation</vt:lpstr>
      <vt:lpstr>PowerPoint Presentation</vt:lpstr>
      <vt:lpstr>PowerPoint Presentation</vt:lpstr>
      <vt:lpstr>COMSOL Multiphysics simulation</vt:lpstr>
      <vt:lpstr>Magnetic field shielding measurements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muEDM Overview</dc:title>
  <dc:creator>Juknevicius Pranas</dc:creator>
  <cp:lastModifiedBy>Juknevicius, Pranas</cp:lastModifiedBy>
  <cp:revision>26</cp:revision>
  <dcterms:modified xsi:type="dcterms:W3CDTF">2025-09-19T11:20:16Z</dcterms:modified>
</cp:coreProperties>
</file>