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Play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lay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Play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d91b6b150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d91b6b150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d91b6b15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d91b6b15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d91b6b150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d91b6b150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6c0f585ef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6c0f585ef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ed42a14ac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ed42a14ac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42a14ac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42a14ac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6c0f585ef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6c0f585ef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5ed42a14ac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5ed42a14ac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81dbb92c5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81dbb92c5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81dbb92c59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381dbb92c59_0_1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ed42a14a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ed42a14a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81dbb92c59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81dbb92c5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ed42a14a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ed42a14a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5ed42a14ac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5ed42a14ac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ed42a14ac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ed42a14ac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6c30fcd54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6c30fcd54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6c0f585efc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6c0f585efc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6c0f585efc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6c0f585efc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ed42a14a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ed42a14a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81dbb92c59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81dbb92c59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d91b6b150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d91b6b150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81dbb92c59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81dbb92c59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d91b6b150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d91b6b150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81dbb92c5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81dbb92c5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Relationship Id="rId6" Type="http://schemas.openxmlformats.org/officeDocument/2006/relationships/image" Target="../media/image38.png"/><Relationship Id="rId7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37.png"/><Relationship Id="rId5" Type="http://schemas.openxmlformats.org/officeDocument/2006/relationships/image" Target="../media/image49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png"/><Relationship Id="rId10" Type="http://schemas.openxmlformats.org/officeDocument/2006/relationships/image" Target="../media/image25.png"/><Relationship Id="rId1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Relationship Id="rId4" Type="http://schemas.openxmlformats.org/officeDocument/2006/relationships/image" Target="../media/image39.png"/><Relationship Id="rId9" Type="http://schemas.openxmlformats.org/officeDocument/2006/relationships/image" Target="../media/image30.png"/><Relationship Id="rId5" Type="http://schemas.openxmlformats.org/officeDocument/2006/relationships/image" Target="../media/image27.png"/><Relationship Id="rId6" Type="http://schemas.openxmlformats.org/officeDocument/2006/relationships/image" Target="../media/image24.png"/><Relationship Id="rId7" Type="http://schemas.openxmlformats.org/officeDocument/2006/relationships/image" Target="../media/image51.jpg"/><Relationship Id="rId8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19.png"/><Relationship Id="rId5" Type="http://schemas.openxmlformats.org/officeDocument/2006/relationships/image" Target="../media/image5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50.png"/><Relationship Id="rId5" Type="http://schemas.openxmlformats.org/officeDocument/2006/relationships/image" Target="../media/image4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5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>
            <p:ph type="ctrTitle"/>
          </p:nvPr>
        </p:nvSpPr>
        <p:spPr>
          <a:xfrm>
            <a:off x="976350" y="2384369"/>
            <a:ext cx="7191300" cy="2239800"/>
          </a:xfrm>
          <a:prstGeom prst="rect">
            <a:avLst/>
          </a:prstGeom>
          <a:effectLst>
            <a:outerShdw blurRad="57150" rotWithShape="0" algn="bl" dir="5700000" dist="19050">
              <a:srgbClr val="000000">
                <a:alpha val="86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4900">
                <a:solidFill>
                  <a:schemeClr val="lt1"/>
                </a:solidFill>
              </a:rPr>
              <a:t>Emerging quantum sensing technology for new physics searches</a:t>
            </a:r>
            <a:endParaRPr sz="4900">
              <a:solidFill>
                <a:schemeClr val="lt1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0" y="4664125"/>
            <a:ext cx="3249300" cy="4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nl" sz="1950">
                <a:solidFill>
                  <a:schemeClr val="lt1"/>
                </a:solidFill>
              </a:rPr>
              <a:t>EuNPC 23 Sept 2025</a:t>
            </a:r>
            <a:endParaRPr sz="1950">
              <a:solidFill>
                <a:schemeClr val="lt1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6688825" y="220375"/>
            <a:ext cx="27858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lt2"/>
                </a:solidFill>
              </a:rPr>
              <a:t>Image by Sandbox Studios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7145275" y="4673275"/>
            <a:ext cx="20538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950">
                <a:solidFill>
                  <a:schemeClr val="lt1"/>
                </a:solidFill>
              </a:rPr>
              <a:t>Leendert Hayen</a:t>
            </a:r>
            <a:endParaRPr sz="195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Experimental opportunities with recoil spectroscopy</a:t>
            </a:r>
            <a:endParaRPr/>
          </a:p>
        </p:txBody>
      </p:sp>
      <p:sp>
        <p:nvSpPr>
          <p:cNvPr id="157" name="Google Shape;157;p23"/>
          <p:cNvSpPr txBox="1"/>
          <p:nvPr>
            <p:ph idx="1" type="body"/>
          </p:nvPr>
        </p:nvSpPr>
        <p:spPr>
          <a:xfrm>
            <a:off x="311700" y="1104450"/>
            <a:ext cx="4727400" cy="23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/>
              <a:t>Competitive with LHC </a:t>
            </a:r>
            <a:r>
              <a:rPr lang="nl"/>
              <a:t>(             )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TeV-scale new currents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Extra flavour components</a:t>
            </a:r>
            <a:endParaRPr/>
          </a:p>
        </p:txBody>
      </p:sp>
      <p:grpSp>
        <p:nvGrpSpPr>
          <p:cNvPr id="158" name="Google Shape;158;p23"/>
          <p:cNvGrpSpPr/>
          <p:nvPr/>
        </p:nvGrpSpPr>
        <p:grpSpPr>
          <a:xfrm>
            <a:off x="5039100" y="1340550"/>
            <a:ext cx="4104800" cy="3193087"/>
            <a:chOff x="5039200" y="1216550"/>
            <a:chExt cx="4104800" cy="3193087"/>
          </a:xfrm>
        </p:grpSpPr>
        <p:pic>
          <p:nvPicPr>
            <p:cNvPr id="159" name="Google Shape;159;p23" title="Vud_ASGARD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39200" y="1311713"/>
              <a:ext cx="4104800" cy="3097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23"/>
            <p:cNvSpPr/>
            <p:nvPr/>
          </p:nvSpPr>
          <p:spPr>
            <a:xfrm>
              <a:off x="5040675" y="1216550"/>
              <a:ext cx="3975000" cy="607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1" name="Google Shape;161;p23"/>
          <p:cNvSpPr txBox="1"/>
          <p:nvPr>
            <p:ph idx="1" type="body"/>
          </p:nvPr>
        </p:nvSpPr>
        <p:spPr>
          <a:xfrm>
            <a:off x="311700" y="2444925"/>
            <a:ext cx="4260300" cy="4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but </a:t>
            </a:r>
            <a:r>
              <a:rPr b="1" lang="nl"/>
              <a:t>plateau</a:t>
            </a:r>
            <a:r>
              <a:rPr lang="nl"/>
              <a:t> due to </a:t>
            </a:r>
            <a:r>
              <a:rPr b="1" lang="nl"/>
              <a:t>systematics</a:t>
            </a:r>
            <a:endParaRPr b="1"/>
          </a:p>
        </p:txBody>
      </p:sp>
      <p:sp>
        <p:nvSpPr>
          <p:cNvPr id="162" name="Google Shape;162;p23"/>
          <p:cNvSpPr txBox="1"/>
          <p:nvPr>
            <p:ph idx="1" type="body"/>
          </p:nvPr>
        </p:nvSpPr>
        <p:spPr>
          <a:xfrm>
            <a:off x="311700" y="3294025"/>
            <a:ext cx="4755900" cy="13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nl">
                <a:solidFill>
                  <a:srgbClr val="FF9900"/>
                </a:solidFill>
              </a:rPr>
              <a:t>Recoiling ion has wealth of information,</a:t>
            </a:r>
            <a:r>
              <a:rPr lang="nl">
                <a:solidFill>
                  <a:schemeClr val="accent4"/>
                </a:solidFill>
              </a:rPr>
              <a:t> </a:t>
            </a:r>
            <a:r>
              <a:rPr lang="nl"/>
              <a:t>but </a:t>
            </a:r>
            <a:r>
              <a:rPr b="1" lang="nl"/>
              <a:t>technologically inaccessible</a:t>
            </a:r>
            <a:r>
              <a:rPr lang="nl"/>
              <a:t> and requires </a:t>
            </a:r>
            <a:r>
              <a:rPr b="1" lang="nl"/>
              <a:t>broad theory understanding</a:t>
            </a:r>
            <a:endParaRPr b="1"/>
          </a:p>
        </p:txBody>
      </p:sp>
      <p:sp>
        <p:nvSpPr>
          <p:cNvPr id="163" name="Google Shape;163;p23"/>
          <p:cNvSpPr txBox="1"/>
          <p:nvPr/>
        </p:nvSpPr>
        <p:spPr>
          <a:xfrm>
            <a:off x="5203125" y="4533625"/>
            <a:ext cx="3133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100">
                <a:solidFill>
                  <a:schemeClr val="dk2"/>
                </a:solidFill>
              </a:rPr>
              <a:t>LH, </a:t>
            </a:r>
            <a:r>
              <a:rPr i="1" lang="nl" sz="1100">
                <a:solidFill>
                  <a:schemeClr val="dk2"/>
                </a:solidFill>
              </a:rPr>
              <a:t>ARNPS</a:t>
            </a:r>
            <a:r>
              <a:rPr lang="nl" sz="1100">
                <a:solidFill>
                  <a:schemeClr val="dk2"/>
                </a:solidFill>
              </a:rPr>
              <a:t> 74 (2024) 497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dk2"/>
                </a:solidFill>
              </a:rPr>
              <a:t>LH et al., </a:t>
            </a:r>
            <a:r>
              <a:rPr i="1" lang="nl" sz="1100">
                <a:solidFill>
                  <a:schemeClr val="dk2"/>
                </a:solidFill>
              </a:rPr>
              <a:t>RMP</a:t>
            </a:r>
            <a:r>
              <a:rPr lang="nl" sz="1100">
                <a:solidFill>
                  <a:schemeClr val="dk2"/>
                </a:solidFill>
              </a:rPr>
              <a:t> 90 (2018) 015008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64" name="Google Shape;16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165" name="Google Shape;165;p23"/>
          <p:cNvSpPr txBox="1"/>
          <p:nvPr/>
        </p:nvSpPr>
        <p:spPr>
          <a:xfrm>
            <a:off x="5109525" y="1187500"/>
            <a:ext cx="33210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>
                <a:solidFill>
                  <a:srgbClr val="4A86E8"/>
                </a:solidFill>
              </a:rPr>
              <a:t>High precision</a:t>
            </a:r>
            <a:r>
              <a:rPr lang="nl" sz="1500">
                <a:solidFill>
                  <a:schemeClr val="dk2"/>
                </a:solidFill>
              </a:rPr>
              <a:t> at </a:t>
            </a:r>
            <a:r>
              <a:rPr i="1" lang="nl" sz="1500">
                <a:solidFill>
                  <a:schemeClr val="dk2"/>
                </a:solidFill>
              </a:rPr>
              <a:t>low energy</a:t>
            </a:r>
            <a:r>
              <a:rPr lang="nl" sz="1500">
                <a:solidFill>
                  <a:schemeClr val="dk2"/>
                </a:solidFill>
              </a:rPr>
              <a:t> probes </a:t>
            </a:r>
            <a:r>
              <a:rPr lang="nl" sz="1500">
                <a:solidFill>
                  <a:srgbClr val="CC0000"/>
                </a:solidFill>
              </a:rPr>
              <a:t>new physics</a:t>
            </a:r>
            <a:r>
              <a:rPr lang="nl" sz="1500">
                <a:solidFill>
                  <a:schemeClr val="dk2"/>
                </a:solidFill>
              </a:rPr>
              <a:t> at </a:t>
            </a:r>
            <a:r>
              <a:rPr i="1" lang="nl" sz="1500">
                <a:solidFill>
                  <a:schemeClr val="dk2"/>
                </a:solidFill>
              </a:rPr>
              <a:t>high energy</a:t>
            </a:r>
            <a:endParaRPr i="1" sz="1500">
              <a:solidFill>
                <a:schemeClr val="dk2"/>
              </a:solidFill>
            </a:endParaRPr>
          </a:p>
        </p:txBody>
      </p:sp>
      <p:pic>
        <p:nvPicPr>
          <p:cNvPr id="166" name="Google Shape;166;p23" title="[89,89,89,&quot;https://www.codecogs.com/eqnedit.php?latex=1%2F%5CLambda_%7BBSM%7D%5E2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6875" y="1235850"/>
            <a:ext cx="810800" cy="2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SALER: First short-lived measurements at FRIB</a:t>
            </a:r>
            <a:endParaRPr/>
          </a:p>
        </p:txBody>
      </p:sp>
      <p:pic>
        <p:nvPicPr>
          <p:cNvPr id="172" name="Google Shape;172;p24" title="ImplantSchematic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950" y="1092263"/>
            <a:ext cx="6359802" cy="357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174" name="Google Shape;174;p24"/>
          <p:cNvSpPr txBox="1"/>
          <p:nvPr/>
        </p:nvSpPr>
        <p:spPr>
          <a:xfrm>
            <a:off x="7158025" y="1072650"/>
            <a:ext cx="19860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chemeClr val="accent4"/>
                </a:solidFill>
              </a:rPr>
              <a:t>First-of-its-kind</a:t>
            </a:r>
            <a:endParaRPr b="1" sz="18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7158025" y="1863575"/>
            <a:ext cx="1986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but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closed fridge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significant scattering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no precise implantation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limited isotopes</a:t>
            </a:r>
            <a:endParaRPr/>
          </a:p>
        </p:txBody>
      </p:sp>
      <p:sp>
        <p:nvSpPr>
          <p:cNvPr id="176" name="Google Shape;176;p24"/>
          <p:cNvSpPr txBox="1"/>
          <p:nvPr/>
        </p:nvSpPr>
        <p:spPr>
          <a:xfrm>
            <a:off x="311700" y="4669650"/>
            <a:ext cx="61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Commissioning underway!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>
            <p:ph type="title"/>
          </p:nvPr>
        </p:nvSpPr>
        <p:spPr>
          <a:xfrm>
            <a:off x="311700" y="23255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SALER commissioning: First light April 2024</a:t>
            </a:r>
            <a:endParaRPr/>
          </a:p>
        </p:txBody>
      </p:sp>
      <p:sp>
        <p:nvSpPr>
          <p:cNvPr id="182" name="Google Shape;182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A group of men working on a machine&#10;&#10;AI-generated content may be incorrect." id="183" name="Google Shape;183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260" l="15093" r="12756" t="0"/>
          <a:stretch/>
        </p:blipFill>
        <p:spPr>
          <a:xfrm>
            <a:off x="5445475" y="770810"/>
            <a:ext cx="3698700" cy="39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7825" y="770810"/>
            <a:ext cx="5545775" cy="39095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 txBox="1"/>
          <p:nvPr/>
        </p:nvSpPr>
        <p:spPr>
          <a:xfrm>
            <a:off x="339450" y="4709893"/>
            <a:ext cx="73194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March 2025: Successful calibration, first beam Q1 2026 at FRIB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6" name="Google Shape;18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6" title="Screenshot 2025-05-06 at 16.21.5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9125" y="1525850"/>
            <a:ext cx="4185100" cy="3617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26"/>
          <p:cNvGrpSpPr/>
          <p:nvPr/>
        </p:nvGrpSpPr>
        <p:grpSpPr>
          <a:xfrm>
            <a:off x="9515123" y="1152470"/>
            <a:ext cx="5527892" cy="3518847"/>
            <a:chOff x="2307626" y="771175"/>
            <a:chExt cx="6836374" cy="4372325"/>
          </a:xfrm>
        </p:grpSpPr>
        <p:pic>
          <p:nvPicPr>
            <p:cNvPr id="193" name="Google Shape;193;p26" title="nuclear_chart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07626" y="771175"/>
              <a:ext cx="6836374" cy="4372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" name="Google Shape;194;p26"/>
            <p:cNvSpPr/>
            <p:nvPr/>
          </p:nvSpPr>
          <p:spPr>
            <a:xfrm>
              <a:off x="2620450" y="897100"/>
              <a:ext cx="1125300" cy="1613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6"/>
            <p:cNvSpPr/>
            <p:nvPr/>
          </p:nvSpPr>
          <p:spPr>
            <a:xfrm>
              <a:off x="6691700" y="3150575"/>
              <a:ext cx="2224200" cy="1689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6" name="Google Shape;19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Recoil spectroscopy: broader scope</a:t>
            </a:r>
            <a:endParaRPr/>
          </a:p>
        </p:txBody>
      </p:sp>
      <p:cxnSp>
        <p:nvCxnSpPr>
          <p:cNvPr id="197" name="Google Shape;197;p26"/>
          <p:cNvCxnSpPr/>
          <p:nvPr/>
        </p:nvCxnSpPr>
        <p:spPr>
          <a:xfrm>
            <a:off x="1035425" y="3096875"/>
            <a:ext cx="317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98" name="Google Shape;198;p26" title="Screenshot 2025-05-06 at 16.28.5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9200" y="1589911"/>
            <a:ext cx="4765026" cy="348954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200" name="Google Shape;200;p26"/>
          <p:cNvSpPr txBox="1"/>
          <p:nvPr/>
        </p:nvSpPr>
        <p:spPr>
          <a:xfrm>
            <a:off x="7703225" y="2635550"/>
            <a:ext cx="14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311700" y="3778525"/>
            <a:ext cx="4087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Recoil: Access to </a:t>
            </a:r>
            <a:r>
              <a:rPr lang="nl" sz="1800">
                <a:solidFill>
                  <a:schemeClr val="accent4"/>
                </a:solidFill>
              </a:rPr>
              <a:t>electron capture</a:t>
            </a:r>
            <a:r>
              <a:rPr lang="nl" sz="1800">
                <a:solidFill>
                  <a:schemeClr val="dk2"/>
                </a:solidFill>
              </a:rPr>
              <a:t> &amp;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1800">
                <a:solidFill>
                  <a:schemeClr val="accent4"/>
                </a:solidFill>
              </a:rPr>
              <a:t>electronic environment</a:t>
            </a:r>
            <a:endParaRPr/>
          </a:p>
        </p:txBody>
      </p:sp>
      <p:sp>
        <p:nvSpPr>
          <p:cNvPr id="202" name="Google Shape;202;p26"/>
          <p:cNvSpPr txBox="1"/>
          <p:nvPr>
            <p:ph idx="1" type="body"/>
          </p:nvPr>
        </p:nvSpPr>
        <p:spPr>
          <a:xfrm>
            <a:off x="311700" y="1152475"/>
            <a:ext cx="5312100" cy="10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Out of </a:t>
            </a:r>
            <a:r>
              <a:rPr i="1" lang="nl"/>
              <a:t>thousands of known</a:t>
            </a:r>
            <a:r>
              <a:rPr lang="nl"/>
              <a:t> radioactive transitions,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nl"/>
              <a:t>only handful measured</a:t>
            </a:r>
            <a:r>
              <a:rPr lang="nl"/>
              <a:t> recoiling nucleus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203" name="Google Shape;203;p26"/>
          <p:cNvSpPr txBox="1"/>
          <p:nvPr/>
        </p:nvSpPr>
        <p:spPr>
          <a:xfrm>
            <a:off x="311700" y="2420000"/>
            <a:ext cx="5474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Coherent multi-scale framework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(QCD      Chemistry) is </a:t>
            </a:r>
            <a:r>
              <a:rPr b="1" lang="nl" sz="1800">
                <a:solidFill>
                  <a:schemeClr val="dk2"/>
                </a:solidFill>
              </a:rPr>
              <a:t>crucial</a:t>
            </a:r>
            <a:r>
              <a:rPr lang="nl" sz="1800">
                <a:solidFill>
                  <a:schemeClr val="dk2"/>
                </a:solidFill>
              </a:rPr>
              <a:t>, but </a:t>
            </a:r>
            <a:r>
              <a:rPr b="1" lang="nl" sz="1800">
                <a:solidFill>
                  <a:schemeClr val="dk2"/>
                </a:solidFill>
              </a:rPr>
              <a:t>missing</a:t>
            </a:r>
            <a:endParaRPr/>
          </a:p>
        </p:txBody>
      </p:sp>
      <p:pic>
        <p:nvPicPr>
          <p:cNvPr id="204" name="Google Shape;204;p26" title="chart_cropped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78400" y="663588"/>
            <a:ext cx="3653900" cy="33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 title="chart_cropped_recoil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78401" y="663588"/>
            <a:ext cx="3653900" cy="335708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 txBox="1"/>
          <p:nvPr>
            <p:ph idx="1" type="body"/>
          </p:nvPr>
        </p:nvSpPr>
        <p:spPr>
          <a:xfrm>
            <a:off x="311700" y="1152475"/>
            <a:ext cx="5312100" cy="10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Out of </a:t>
            </a:r>
            <a:r>
              <a:rPr i="1" lang="nl"/>
              <a:t>thousands of known</a:t>
            </a:r>
            <a:r>
              <a:rPr lang="nl"/>
              <a:t> radioactive transitions,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nl"/>
              <a:t>only </a:t>
            </a:r>
            <a:r>
              <a:rPr b="1" lang="nl">
                <a:solidFill>
                  <a:srgbClr val="FF0000"/>
                </a:solidFill>
              </a:rPr>
              <a:t>handful</a:t>
            </a:r>
            <a:r>
              <a:rPr b="1" lang="nl"/>
              <a:t> measured</a:t>
            </a:r>
            <a:r>
              <a:rPr lang="nl"/>
              <a:t> recoiling nucleus</a:t>
            </a: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ASGARD: Principle</a:t>
            </a:r>
            <a:endParaRPr/>
          </a:p>
        </p:txBody>
      </p:sp>
      <p:sp>
        <p:nvSpPr>
          <p:cNvPr id="212" name="Google Shape;212;p27"/>
          <p:cNvSpPr txBox="1"/>
          <p:nvPr>
            <p:ph idx="1" type="body"/>
          </p:nvPr>
        </p:nvSpPr>
        <p:spPr>
          <a:xfrm>
            <a:off x="311700" y="1152475"/>
            <a:ext cx="3069000" cy="9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Perform full spectroscopy of </a:t>
            </a:r>
            <a:r>
              <a:rPr b="1" lang="nl"/>
              <a:t>short-lived isotopes</a:t>
            </a:r>
            <a:r>
              <a:rPr lang="nl"/>
              <a:t> with </a:t>
            </a:r>
            <a:r>
              <a:rPr b="1" lang="nl"/>
              <a:t>quantum sensors</a:t>
            </a:r>
            <a:endParaRPr b="1"/>
          </a:p>
        </p:txBody>
      </p:sp>
      <p:pic>
        <p:nvPicPr>
          <p:cNvPr id="213" name="Google Shape;213;p27" title="First_figure_v2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7375" y="1093925"/>
            <a:ext cx="5626624" cy="38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7"/>
          <p:cNvSpPr txBox="1"/>
          <p:nvPr>
            <p:ph idx="1" type="body"/>
          </p:nvPr>
        </p:nvSpPr>
        <p:spPr>
          <a:xfrm>
            <a:off x="311700" y="2149425"/>
            <a:ext cx="3273900" cy="170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Two novel measurement schemes: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I:  </a:t>
            </a:r>
            <a:r>
              <a:rPr lang="nl">
                <a:solidFill>
                  <a:schemeClr val="accent4"/>
                </a:solidFill>
              </a:rPr>
              <a:t>EC</a:t>
            </a:r>
            <a:r>
              <a:rPr lang="nl"/>
              <a:t>/</a:t>
            </a:r>
            <a:r>
              <a:rPr lang="nl">
                <a:solidFill>
                  <a:schemeClr val="accent5"/>
                </a:solidFill>
              </a:rPr>
              <a:t>B+</a:t>
            </a:r>
            <a:r>
              <a:rPr lang="nl"/>
              <a:t> Branching ratio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II: </a:t>
            </a:r>
            <a:r>
              <a:rPr lang="nl">
                <a:solidFill>
                  <a:schemeClr val="accent5"/>
                </a:solidFill>
              </a:rPr>
              <a:t>B+</a:t>
            </a:r>
            <a:r>
              <a:rPr lang="nl"/>
              <a:t> shape </a:t>
            </a:r>
            <a:endParaRPr/>
          </a:p>
        </p:txBody>
      </p:sp>
      <p:sp>
        <p:nvSpPr>
          <p:cNvPr id="215" name="Google Shape;215;p27"/>
          <p:cNvSpPr txBox="1"/>
          <p:nvPr>
            <p:ph idx="1" type="body"/>
          </p:nvPr>
        </p:nvSpPr>
        <p:spPr>
          <a:xfrm>
            <a:off x="311700" y="3801475"/>
            <a:ext cx="3205800" cy="12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probe new physics at tens of TeV in completely new way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>
                <a:solidFill>
                  <a:srgbClr val="CC0000"/>
                </a:solidFill>
              </a:rPr>
              <a:t>See V. Dumenil poster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216" name="Google Shape;21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17" name="Google Shape;217;p27" title="ASGARD_logo_simp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3350" y="0"/>
            <a:ext cx="786900" cy="110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8" title="ASGARD_schematic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7200" y="1111227"/>
            <a:ext cx="6479073" cy="365714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ASGARD: Methodology</a:t>
            </a:r>
            <a:endParaRPr/>
          </a:p>
        </p:txBody>
      </p:sp>
      <p:sp>
        <p:nvSpPr>
          <p:cNvPr id="224" name="Google Shape;224;p28"/>
          <p:cNvSpPr txBox="1"/>
          <p:nvPr>
            <p:ph idx="1" type="body"/>
          </p:nvPr>
        </p:nvSpPr>
        <p:spPr>
          <a:xfrm>
            <a:off x="311700" y="1152475"/>
            <a:ext cx="2731200" cy="15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Combination of </a:t>
            </a:r>
            <a:r>
              <a:rPr b="1" lang="nl"/>
              <a:t>expertise</a:t>
            </a:r>
            <a:r>
              <a:rPr lang="nl"/>
              <a:t> in </a:t>
            </a:r>
            <a:r>
              <a:rPr lang="nl">
                <a:solidFill>
                  <a:schemeClr val="accent4"/>
                </a:solidFill>
              </a:rPr>
              <a:t>beta decay</a:t>
            </a:r>
            <a:r>
              <a:rPr lang="nl"/>
              <a:t> and </a:t>
            </a:r>
            <a:r>
              <a:rPr lang="nl">
                <a:solidFill>
                  <a:schemeClr val="accent4"/>
                </a:solidFill>
              </a:rPr>
              <a:t>technical innovations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225" name="Google Shape;225;p28"/>
          <p:cNvSpPr txBox="1"/>
          <p:nvPr/>
        </p:nvSpPr>
        <p:spPr>
          <a:xfrm>
            <a:off x="311700" y="2959900"/>
            <a:ext cx="30000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nl" sz="1800">
                <a:solidFill>
                  <a:schemeClr val="dk2"/>
                </a:solidFill>
              </a:rPr>
              <a:t>Orders of magnitude improvement</a:t>
            </a:r>
            <a:r>
              <a:rPr lang="nl" sz="1800">
                <a:solidFill>
                  <a:schemeClr val="dk2"/>
                </a:solidFill>
              </a:rPr>
              <a:t> in </a:t>
            </a:r>
            <a:r>
              <a:rPr lang="nl" sz="1800">
                <a:solidFill>
                  <a:schemeClr val="accent4"/>
                </a:solidFill>
              </a:rPr>
              <a:t>systematic effects</a:t>
            </a:r>
            <a:r>
              <a:rPr lang="nl" sz="1800">
                <a:solidFill>
                  <a:schemeClr val="dk2"/>
                </a:solidFill>
              </a:rPr>
              <a:t> and </a:t>
            </a:r>
            <a:r>
              <a:rPr lang="nl" sz="1800">
                <a:solidFill>
                  <a:schemeClr val="accent4"/>
                </a:solidFill>
              </a:rPr>
              <a:t>efficiency</a:t>
            </a:r>
            <a:endParaRPr/>
          </a:p>
        </p:txBody>
      </p:sp>
      <p:sp>
        <p:nvSpPr>
          <p:cNvPr id="226" name="Google Shape;22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27" name="Google Shape;227;p28" title="LogoGANI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125" y="4557825"/>
            <a:ext cx="1442874" cy="3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9" title="ASGARD_schematic (2).png"/>
          <p:cNvPicPr preferRelativeResize="0"/>
          <p:nvPr/>
        </p:nvPicPr>
        <p:blipFill rotWithShape="1">
          <a:blip r:embed="rId3">
            <a:alphaModFix/>
          </a:blip>
          <a:srcRect b="0" l="22342" r="0" t="0"/>
          <a:stretch/>
        </p:blipFill>
        <p:spPr>
          <a:xfrm>
            <a:off x="4244625" y="1111225"/>
            <a:ext cx="5031649" cy="36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ASGARD: Methodology</a:t>
            </a:r>
            <a:endParaRPr/>
          </a:p>
        </p:txBody>
      </p:sp>
      <p:sp>
        <p:nvSpPr>
          <p:cNvPr id="234" name="Google Shape;23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grpSp>
        <p:nvGrpSpPr>
          <p:cNvPr id="235" name="Google Shape;235;p29"/>
          <p:cNvGrpSpPr/>
          <p:nvPr/>
        </p:nvGrpSpPr>
        <p:grpSpPr>
          <a:xfrm>
            <a:off x="4152150" y="1266925"/>
            <a:ext cx="4527600" cy="3396475"/>
            <a:chOff x="4152150" y="1266925"/>
            <a:chExt cx="4527600" cy="3396475"/>
          </a:xfrm>
        </p:grpSpPr>
        <p:sp>
          <p:nvSpPr>
            <p:cNvPr id="236" name="Google Shape;236;p29"/>
            <p:cNvSpPr/>
            <p:nvPr/>
          </p:nvSpPr>
          <p:spPr>
            <a:xfrm>
              <a:off x="4152150" y="1266925"/>
              <a:ext cx="2163900" cy="3396300"/>
            </a:xfrm>
            <a:prstGeom prst="rect">
              <a:avLst/>
            </a:prstGeom>
            <a:solidFill>
              <a:srgbClr val="939393">
                <a:alpha val="7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6316050" y="3911000"/>
              <a:ext cx="2363700" cy="752400"/>
            </a:xfrm>
            <a:prstGeom prst="rect">
              <a:avLst/>
            </a:prstGeom>
            <a:solidFill>
              <a:srgbClr val="939393">
                <a:alpha val="7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6316050" y="1266925"/>
              <a:ext cx="2363700" cy="165300"/>
            </a:xfrm>
            <a:prstGeom prst="rect">
              <a:avLst/>
            </a:prstGeom>
            <a:solidFill>
              <a:srgbClr val="939393">
                <a:alpha val="7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9" name="Google Shape;239;p29"/>
          <p:cNvGrpSpPr/>
          <p:nvPr/>
        </p:nvGrpSpPr>
        <p:grpSpPr>
          <a:xfrm>
            <a:off x="311700" y="1111225"/>
            <a:ext cx="3840600" cy="1015800"/>
            <a:chOff x="311700" y="1111225"/>
            <a:chExt cx="3840600" cy="1015800"/>
          </a:xfrm>
        </p:grpSpPr>
        <p:sp>
          <p:nvSpPr>
            <p:cNvPr id="240" name="Google Shape;240;p29"/>
            <p:cNvSpPr txBox="1"/>
            <p:nvPr/>
          </p:nvSpPr>
          <p:spPr>
            <a:xfrm>
              <a:off x="311700" y="1111225"/>
              <a:ext cx="38406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" sz="1800">
                  <a:solidFill>
                    <a:schemeClr val="dk2"/>
                  </a:solidFill>
                </a:rPr>
                <a:t>Key #1: </a:t>
              </a:r>
              <a:r>
                <a:rPr lang="nl" sz="1800">
                  <a:solidFill>
                    <a:schemeClr val="accent4"/>
                  </a:solidFill>
                </a:rPr>
                <a:t>Windowless dilution fridge</a:t>
              </a:r>
              <a:endParaRPr sz="1800">
                <a:solidFill>
                  <a:schemeClr val="accent4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4"/>
                </a:solidFill>
              </a:endParaRPr>
            </a:p>
            <a:p>
              <a:pPr indent="45720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800">
                  <a:solidFill>
                    <a:schemeClr val="dk2"/>
                  </a:solidFill>
                </a:rPr>
                <a:t>Full access to nuclear chart</a:t>
              </a:r>
              <a:endParaRPr sz="1800">
                <a:solidFill>
                  <a:schemeClr val="dk2"/>
                </a:solidFill>
              </a:endParaRPr>
            </a:p>
          </p:txBody>
        </p:sp>
        <p:cxnSp>
          <p:nvCxnSpPr>
            <p:cNvPr id="241" name="Google Shape;241;p29"/>
            <p:cNvCxnSpPr/>
            <p:nvPr/>
          </p:nvCxnSpPr>
          <p:spPr>
            <a:xfrm>
              <a:off x="456400" y="1896475"/>
              <a:ext cx="354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242" name="Google Shape;242;p29"/>
          <p:cNvGrpSpPr/>
          <p:nvPr/>
        </p:nvGrpSpPr>
        <p:grpSpPr>
          <a:xfrm>
            <a:off x="311700" y="2261325"/>
            <a:ext cx="3840600" cy="1015800"/>
            <a:chOff x="311700" y="2977425"/>
            <a:chExt cx="3840600" cy="1015800"/>
          </a:xfrm>
        </p:grpSpPr>
        <p:sp>
          <p:nvSpPr>
            <p:cNvPr id="243" name="Google Shape;243;p29"/>
            <p:cNvSpPr txBox="1"/>
            <p:nvPr/>
          </p:nvSpPr>
          <p:spPr>
            <a:xfrm>
              <a:off x="311700" y="2977425"/>
              <a:ext cx="38406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" sz="1800">
                  <a:solidFill>
                    <a:schemeClr val="dk2"/>
                  </a:solidFill>
                </a:rPr>
                <a:t>Key #2: </a:t>
              </a:r>
              <a:r>
                <a:rPr lang="nl" sz="1800">
                  <a:solidFill>
                    <a:schemeClr val="accent4"/>
                  </a:solidFill>
                </a:rPr>
                <a:t>Ultrathin Al-STJs</a:t>
              </a:r>
              <a:endParaRPr sz="1800">
                <a:solidFill>
                  <a:schemeClr val="accent4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4"/>
                </a:solidFill>
              </a:endParaRPr>
            </a:p>
            <a:p>
              <a:pPr indent="45720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800">
                  <a:solidFill>
                    <a:schemeClr val="dk2"/>
                  </a:solidFill>
                </a:rPr>
                <a:t>x100 reduced scattering</a:t>
              </a:r>
              <a:endParaRPr sz="1800">
                <a:solidFill>
                  <a:schemeClr val="dk2"/>
                </a:solidFill>
              </a:endParaRPr>
            </a:p>
          </p:txBody>
        </p:sp>
        <p:cxnSp>
          <p:nvCxnSpPr>
            <p:cNvPr id="244" name="Google Shape;244;p29"/>
            <p:cNvCxnSpPr/>
            <p:nvPr/>
          </p:nvCxnSpPr>
          <p:spPr>
            <a:xfrm>
              <a:off x="456400" y="3772225"/>
              <a:ext cx="354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245" name="Google Shape;245;p29"/>
          <p:cNvGrpSpPr/>
          <p:nvPr/>
        </p:nvGrpSpPr>
        <p:grpSpPr>
          <a:xfrm>
            <a:off x="311700" y="3239975"/>
            <a:ext cx="3840600" cy="1015800"/>
            <a:chOff x="311700" y="2977425"/>
            <a:chExt cx="3840600" cy="1015800"/>
          </a:xfrm>
        </p:grpSpPr>
        <p:sp>
          <p:nvSpPr>
            <p:cNvPr id="246" name="Google Shape;246;p29"/>
            <p:cNvSpPr txBox="1"/>
            <p:nvPr/>
          </p:nvSpPr>
          <p:spPr>
            <a:xfrm>
              <a:off x="311700" y="2977425"/>
              <a:ext cx="38406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" sz="1800">
                  <a:solidFill>
                    <a:schemeClr val="dk2"/>
                  </a:solidFill>
                </a:rPr>
                <a:t>Key #3: </a:t>
              </a:r>
              <a:r>
                <a:rPr lang="nl" sz="1800">
                  <a:solidFill>
                    <a:schemeClr val="accent4"/>
                  </a:solidFill>
                </a:rPr>
                <a:t>Injection beam line</a:t>
              </a:r>
              <a:endParaRPr sz="1800">
                <a:solidFill>
                  <a:schemeClr val="accent4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4"/>
                </a:solidFill>
              </a:endParaRPr>
            </a:p>
            <a:p>
              <a:pPr indent="45720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800">
                  <a:solidFill>
                    <a:schemeClr val="dk2"/>
                  </a:solidFill>
                </a:rPr>
                <a:t>Extremely precise implantation</a:t>
              </a:r>
              <a:endParaRPr sz="1800">
                <a:solidFill>
                  <a:schemeClr val="dk2"/>
                </a:solidFill>
              </a:endParaRPr>
            </a:p>
          </p:txBody>
        </p:sp>
        <p:cxnSp>
          <p:nvCxnSpPr>
            <p:cNvPr id="247" name="Google Shape;247;p29"/>
            <p:cNvCxnSpPr/>
            <p:nvPr/>
          </p:nvCxnSpPr>
          <p:spPr>
            <a:xfrm>
              <a:off x="456400" y="3772225"/>
              <a:ext cx="354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248" name="Google Shape;248;p29"/>
          <p:cNvSpPr txBox="1"/>
          <p:nvPr/>
        </p:nvSpPr>
        <p:spPr>
          <a:xfrm>
            <a:off x="265500" y="4387375"/>
            <a:ext cx="393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chemeClr val="dk2"/>
                </a:solidFill>
              </a:rPr>
              <a:t>Together</a:t>
            </a:r>
            <a:r>
              <a:rPr lang="nl" sz="1800">
                <a:solidFill>
                  <a:schemeClr val="dk2"/>
                </a:solidFill>
              </a:rPr>
              <a:t> world-first precision device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249" name="Google Shape;249;p29"/>
          <p:cNvGrpSpPr/>
          <p:nvPr/>
        </p:nvGrpSpPr>
        <p:grpSpPr>
          <a:xfrm>
            <a:off x="4152150" y="1266925"/>
            <a:ext cx="4527600" cy="3396388"/>
            <a:chOff x="4152150" y="1266925"/>
            <a:chExt cx="4527600" cy="3396388"/>
          </a:xfrm>
        </p:grpSpPr>
        <p:grpSp>
          <p:nvGrpSpPr>
            <p:cNvPr id="250" name="Google Shape;250;p29"/>
            <p:cNvGrpSpPr/>
            <p:nvPr/>
          </p:nvGrpSpPr>
          <p:grpSpPr>
            <a:xfrm>
              <a:off x="6316050" y="1266925"/>
              <a:ext cx="2363700" cy="2647250"/>
              <a:chOff x="6316050" y="1266925"/>
              <a:chExt cx="2363700" cy="2647250"/>
            </a:xfrm>
          </p:grpSpPr>
          <p:sp>
            <p:nvSpPr>
              <p:cNvPr id="251" name="Google Shape;251;p29"/>
              <p:cNvSpPr/>
              <p:nvPr/>
            </p:nvSpPr>
            <p:spPr>
              <a:xfrm>
                <a:off x="6316050" y="3341475"/>
                <a:ext cx="2363700" cy="572700"/>
              </a:xfrm>
              <a:prstGeom prst="rect">
                <a:avLst/>
              </a:prstGeom>
              <a:solidFill>
                <a:srgbClr val="939393">
                  <a:alpha val="75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29"/>
              <p:cNvSpPr/>
              <p:nvPr/>
            </p:nvSpPr>
            <p:spPr>
              <a:xfrm>
                <a:off x="6316050" y="1266925"/>
                <a:ext cx="2363700" cy="1118400"/>
              </a:xfrm>
              <a:prstGeom prst="rect">
                <a:avLst/>
              </a:prstGeom>
              <a:solidFill>
                <a:srgbClr val="939393">
                  <a:alpha val="75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29"/>
              <p:cNvSpPr/>
              <p:nvPr/>
            </p:nvSpPr>
            <p:spPr>
              <a:xfrm>
                <a:off x="6316050" y="2385250"/>
                <a:ext cx="1491300" cy="956100"/>
              </a:xfrm>
              <a:prstGeom prst="rect">
                <a:avLst/>
              </a:prstGeom>
              <a:solidFill>
                <a:srgbClr val="939393">
                  <a:alpha val="75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4" name="Google Shape;254;p29"/>
            <p:cNvSpPr/>
            <p:nvPr/>
          </p:nvSpPr>
          <p:spPr>
            <a:xfrm>
              <a:off x="4152150" y="1267013"/>
              <a:ext cx="2163900" cy="3396300"/>
            </a:xfrm>
            <a:prstGeom prst="rect">
              <a:avLst/>
            </a:prstGeom>
            <a:solidFill>
              <a:srgbClr val="939393">
                <a:alpha val="7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5" name="Google Shape;255;p29"/>
          <p:cNvSpPr/>
          <p:nvPr/>
        </p:nvSpPr>
        <p:spPr>
          <a:xfrm>
            <a:off x="6308550" y="1267088"/>
            <a:ext cx="2712600" cy="3396300"/>
          </a:xfrm>
          <a:prstGeom prst="rect">
            <a:avLst/>
          </a:prstGeom>
          <a:solidFill>
            <a:srgbClr val="939393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0" title="First_figure_B2_v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3870" y="1017725"/>
            <a:ext cx="5682053" cy="37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ASGARD: Reach</a:t>
            </a:r>
            <a:endParaRPr/>
          </a:p>
        </p:txBody>
      </p:sp>
      <p:sp>
        <p:nvSpPr>
          <p:cNvPr id="262" name="Google Shape;262;p30"/>
          <p:cNvSpPr txBox="1"/>
          <p:nvPr>
            <p:ph idx="1" type="body"/>
          </p:nvPr>
        </p:nvSpPr>
        <p:spPr>
          <a:xfrm>
            <a:off x="311700" y="1152475"/>
            <a:ext cx="3283200" cy="9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Complementary high-impact isotopes for BSM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263" name="Google Shape;26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264" name="Google Shape;264;p30"/>
          <p:cNvSpPr txBox="1"/>
          <p:nvPr/>
        </p:nvSpPr>
        <p:spPr>
          <a:xfrm>
            <a:off x="311700" y="4201525"/>
            <a:ext cx="345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Completely </a:t>
            </a:r>
            <a:r>
              <a:rPr lang="nl" sz="1800">
                <a:solidFill>
                  <a:schemeClr val="accent4"/>
                </a:solidFill>
              </a:rPr>
              <a:t>unexplored variable</a:t>
            </a:r>
            <a:endParaRPr/>
          </a:p>
        </p:txBody>
      </p:sp>
      <p:sp>
        <p:nvSpPr>
          <p:cNvPr id="265" name="Google Shape;265;p30"/>
          <p:cNvSpPr txBox="1"/>
          <p:nvPr/>
        </p:nvSpPr>
        <p:spPr>
          <a:xfrm>
            <a:off x="311700" y="2291300"/>
            <a:ext cx="3000000" cy="1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Unlock </a:t>
            </a:r>
            <a:r>
              <a:rPr b="1" lang="nl" sz="1800">
                <a:solidFill>
                  <a:schemeClr val="dk2"/>
                </a:solidFill>
              </a:rPr>
              <a:t>hundreds of isotopes</a:t>
            </a:r>
            <a:r>
              <a:rPr lang="nl" sz="1800">
                <a:solidFill>
                  <a:schemeClr val="dk2"/>
                </a:solidFill>
              </a:rPr>
              <a:t> for study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Nuclear structure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Auger spectroscopy</a:t>
            </a:r>
            <a:endParaRPr/>
          </a:p>
        </p:txBody>
      </p:sp>
      <p:sp>
        <p:nvSpPr>
          <p:cNvPr id="266" name="Google Shape;266;p30"/>
          <p:cNvSpPr/>
          <p:nvPr/>
        </p:nvSpPr>
        <p:spPr>
          <a:xfrm>
            <a:off x="3712750" y="3097500"/>
            <a:ext cx="1601700" cy="572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0"/>
          <p:cNvSpPr/>
          <p:nvPr/>
        </p:nvSpPr>
        <p:spPr>
          <a:xfrm>
            <a:off x="6983875" y="4214125"/>
            <a:ext cx="1704000" cy="393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30" title="ASGARD_logo_simp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4696" y="0"/>
            <a:ext cx="725553" cy="10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On the horizon</a:t>
            </a:r>
            <a:endParaRPr/>
          </a:p>
        </p:txBody>
      </p:sp>
      <p:sp>
        <p:nvSpPr>
          <p:cNvPr id="274" name="Google Shape;274;p31"/>
          <p:cNvSpPr txBox="1"/>
          <p:nvPr>
            <p:ph idx="1" type="body"/>
          </p:nvPr>
        </p:nvSpPr>
        <p:spPr>
          <a:xfrm>
            <a:off x="311700" y="1152475"/>
            <a:ext cx="3410400" cy="9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Majoron (and generic 3-body)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searches </a:t>
            </a:r>
            <a:endParaRPr/>
          </a:p>
        </p:txBody>
      </p:sp>
      <p:pic>
        <p:nvPicPr>
          <p:cNvPr id="275" name="Google Shape;2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4500" y="1170125"/>
            <a:ext cx="5117098" cy="3077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1"/>
          <p:cNvSpPr txBox="1"/>
          <p:nvPr>
            <p:ph idx="1" type="body"/>
          </p:nvPr>
        </p:nvSpPr>
        <p:spPr>
          <a:xfrm>
            <a:off x="311700" y="2288525"/>
            <a:ext cx="3410400" cy="9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First radiative EC recoil spectrum measurements</a:t>
            </a:r>
            <a:endParaRPr/>
          </a:p>
        </p:txBody>
      </p:sp>
      <p:pic>
        <p:nvPicPr>
          <p:cNvPr id="277" name="Google Shape;277;p31" title="Screenshot 2025-09-22 at 20.35.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0837" y="1099487"/>
            <a:ext cx="4304426" cy="32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1"/>
          <p:cNvSpPr txBox="1"/>
          <p:nvPr>
            <p:ph idx="1" type="body"/>
          </p:nvPr>
        </p:nvSpPr>
        <p:spPr>
          <a:xfrm>
            <a:off x="311700" y="3512325"/>
            <a:ext cx="3410400" cy="14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(B)SM and radiative corrections in forbidden decays?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several more..</a:t>
            </a:r>
            <a:endParaRPr/>
          </a:p>
        </p:txBody>
      </p:sp>
      <p:pic>
        <p:nvPicPr>
          <p:cNvPr id="279" name="Google Shape;279;p31" title="Screenshot 2025-09-22 at 20.37.39.png"/>
          <p:cNvPicPr preferRelativeResize="0"/>
          <p:nvPr/>
        </p:nvPicPr>
        <p:blipFill rotWithShape="1">
          <a:blip r:embed="rId5">
            <a:alphaModFix/>
          </a:blip>
          <a:srcRect b="0" l="1960" r="0" t="0"/>
          <a:stretch/>
        </p:blipFill>
        <p:spPr>
          <a:xfrm>
            <a:off x="4493700" y="1017725"/>
            <a:ext cx="4497900" cy="369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1"/>
          <p:cNvSpPr txBox="1"/>
          <p:nvPr/>
        </p:nvSpPr>
        <p:spPr>
          <a:xfrm>
            <a:off x="4646250" y="4805375"/>
            <a:ext cx="44979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2"/>
                </a:solidFill>
              </a:rPr>
              <a:t>Seng, Glick-Magid, Cirigliano PRL 134, 081805 (2025)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81" name="Google Shape;28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 txBox="1"/>
          <p:nvPr/>
        </p:nvSpPr>
        <p:spPr>
          <a:xfrm>
            <a:off x="313840" y="-23626"/>
            <a:ext cx="8491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BeEST Collaboration</a:t>
            </a:r>
            <a:endParaRPr sz="1100"/>
          </a:p>
        </p:txBody>
      </p:sp>
      <p:pic>
        <p:nvPicPr>
          <p:cNvPr descr="Image result for doe sc logo" id="287" name="Google Shape;28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8632" y="3969801"/>
            <a:ext cx="1844465" cy="309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weapon&#10;&#10;Description automatically generated" id="288" name="Google Shape;28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1429" y="3883694"/>
            <a:ext cx="1022082" cy="99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29474" y="3923511"/>
            <a:ext cx="1539710" cy="4020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rdon and Betty Moore Foundation - Wikipedia" id="290" name="Google Shape;290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33587" y="4378375"/>
            <a:ext cx="1094910" cy="42519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2"/>
          <p:cNvSpPr txBox="1"/>
          <p:nvPr/>
        </p:nvSpPr>
        <p:spPr>
          <a:xfrm>
            <a:off x="6049550" y="1064075"/>
            <a:ext cx="3716400" cy="3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CEA Paris-Saclay</a:t>
            </a:r>
            <a:endParaRPr b="1" i="0" sz="1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Colorado School of Mines</a:t>
            </a:r>
            <a:endParaRPr sz="11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Lawrence Livermore National Laboratory</a:t>
            </a:r>
            <a:endParaRPr sz="11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LPC Caen</a:t>
            </a:r>
            <a:endParaRPr sz="11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McGill University</a:t>
            </a:r>
            <a:endParaRPr sz="11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McMaster University</a:t>
            </a:r>
            <a:endParaRPr b="1" i="0" sz="1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NOVA School of Science and Technology</a:t>
            </a:r>
            <a:endParaRPr sz="11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Pacific Northwest National Laboratory</a:t>
            </a:r>
            <a:endParaRPr sz="11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SLAC National Accelerator Laboratory</a:t>
            </a:r>
            <a:endParaRPr sz="11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Star Cryoelectronics LLC</a:t>
            </a:r>
            <a:endParaRPr b="1" i="0" sz="1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TRIUMF</a:t>
            </a:r>
            <a:endParaRPr sz="11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Université Strasbourg</a:t>
            </a:r>
            <a:endParaRPr sz="11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XIA LLC</a:t>
            </a:r>
            <a:endParaRPr b="1" i="0" sz="1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Yale University</a:t>
            </a:r>
            <a:endParaRPr sz="1100"/>
          </a:p>
        </p:txBody>
      </p:sp>
      <p:pic>
        <p:nvPicPr>
          <p:cNvPr descr="A group of people standing in a large room&#10;&#10;AI-generated content may be incorrect." id="292" name="Google Shape;292;p32"/>
          <p:cNvPicPr preferRelativeResize="0"/>
          <p:nvPr/>
        </p:nvPicPr>
        <p:blipFill rotWithShape="1">
          <a:blip r:embed="rId7">
            <a:alphaModFix/>
          </a:blip>
          <a:srcRect b="11670" l="0" r="0" t="5031"/>
          <a:stretch/>
        </p:blipFill>
        <p:spPr>
          <a:xfrm>
            <a:off x="-3" y="531951"/>
            <a:ext cx="5990704" cy="332715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/>
        </p:nvSpPr>
        <p:spPr>
          <a:xfrm>
            <a:off x="132118" y="533669"/>
            <a:ext cx="2431500" cy="715800"/>
          </a:xfrm>
          <a:prstGeom prst="rect">
            <a:avLst/>
          </a:prstGeom>
          <a:solidFill>
            <a:srgbClr val="111C27">
              <a:alpha val="60780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Collaboration Meeting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TRIUMF, Canada</a:t>
            </a:r>
            <a:endParaRPr sz="1100"/>
          </a:p>
        </p:txBody>
      </p:sp>
      <p:pic>
        <p:nvPicPr>
          <p:cNvPr descr="A red and white logo with a leaf in the middle&#10;&#10;AI-generated content may be incorrect." id="294" name="Google Shape;294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94914" y="4387422"/>
            <a:ext cx="880322" cy="4254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ag of Canada - Wikipedia" id="295" name="Google Shape;295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39214" y="515606"/>
            <a:ext cx="967558" cy="4837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ag of the United States - Wikipedia" id="296" name="Google Shape;296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232195" y="524246"/>
            <a:ext cx="903638" cy="475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168115" y="4378375"/>
            <a:ext cx="1201071" cy="4629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defined" id="298" name="Google Shape;298;p3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323917" y="514636"/>
            <a:ext cx="727008" cy="48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Standard Model tests and Beyond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352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Symmetry tests in the electroweak sector at </a:t>
            </a:r>
            <a:r>
              <a:rPr b="1" lang="nl"/>
              <a:t>low Energy</a:t>
            </a:r>
            <a:endParaRPr b="1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Parity violation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CP violation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Lorentz structure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CKM &amp; PMNS unitarity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Neutrino mass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Sterile 𝜈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all can be probed with (nuclear) 𝛽 decay</a:t>
            </a:r>
            <a:endParaRPr/>
          </a:p>
        </p:txBody>
      </p:sp>
      <p:pic>
        <p:nvPicPr>
          <p:cNvPr id="71" name="Google Shape;71;p15" title="forces_trippy_white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400" y="1170125"/>
            <a:ext cx="5290200" cy="358675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5534800" y="4788250"/>
            <a:ext cx="2445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000">
                <a:solidFill>
                  <a:schemeClr val="dk2"/>
                </a:solidFill>
              </a:rPr>
              <a:t>Image by Sandbox Studio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Conclusions</a:t>
            </a:r>
            <a:endParaRPr/>
          </a:p>
        </p:txBody>
      </p:sp>
      <p:sp>
        <p:nvSpPr>
          <p:cNvPr id="305" name="Google Shape;30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Cryogenic quantum sensors open up a </a:t>
            </a:r>
            <a:r>
              <a:rPr b="1" lang="nl"/>
              <a:t>new window</a:t>
            </a:r>
            <a:r>
              <a:rPr lang="nl"/>
              <a:t> into fundamental symmetries,      </a:t>
            </a:r>
            <a:r>
              <a:rPr i="1" lang="nl">
                <a:solidFill>
                  <a:schemeClr val="accent4"/>
                </a:solidFill>
              </a:rPr>
              <a:t>fast</a:t>
            </a:r>
            <a:r>
              <a:rPr lang="nl">
                <a:solidFill>
                  <a:schemeClr val="accent4"/>
                </a:solidFill>
              </a:rPr>
              <a:t> </a:t>
            </a:r>
            <a:r>
              <a:rPr i="1" lang="nl">
                <a:solidFill>
                  <a:schemeClr val="accent4"/>
                </a:solidFill>
              </a:rPr>
              <a:t>sensors</a:t>
            </a:r>
            <a:r>
              <a:rPr lang="nl"/>
              <a:t> like </a:t>
            </a:r>
            <a:r>
              <a:rPr lang="nl">
                <a:solidFill>
                  <a:srgbClr val="CC0000"/>
                </a:solidFill>
              </a:rPr>
              <a:t>Superconducting Tunnel Junctions</a:t>
            </a:r>
            <a:r>
              <a:rPr lang="nl"/>
              <a:t> allow for </a:t>
            </a:r>
            <a:r>
              <a:rPr i="1" lang="nl">
                <a:solidFill>
                  <a:schemeClr val="accent4"/>
                </a:solidFill>
              </a:rPr>
              <a:t>precision tests</a:t>
            </a:r>
            <a:endParaRPr i="1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nl"/>
              <a:t>BeEST</a:t>
            </a:r>
            <a:r>
              <a:rPr lang="nl"/>
              <a:t> Phase-III data unblinding soon, several Dark Matter(-like) searches in parallel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nl"/>
              <a:t>SALER</a:t>
            </a:r>
            <a:r>
              <a:rPr lang="nl"/>
              <a:t> will perform </a:t>
            </a:r>
            <a:r>
              <a:rPr b="1" lang="nl">
                <a:solidFill>
                  <a:schemeClr val="accent5"/>
                </a:solidFill>
              </a:rPr>
              <a:t>first online measurements</a:t>
            </a:r>
            <a:r>
              <a:rPr lang="nl"/>
              <a:t> of short-lived isotopes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Open up the </a:t>
            </a:r>
            <a:r>
              <a:rPr b="1" lang="nl">
                <a:solidFill>
                  <a:schemeClr val="accent5"/>
                </a:solidFill>
              </a:rPr>
              <a:t>nuclear chart</a:t>
            </a:r>
            <a:r>
              <a:rPr lang="nl"/>
              <a:t> and enter </a:t>
            </a:r>
            <a:r>
              <a:rPr b="1" lang="nl">
                <a:solidFill>
                  <a:schemeClr val="accent5"/>
                </a:solidFill>
              </a:rPr>
              <a:t>precision domain</a:t>
            </a:r>
            <a:r>
              <a:rPr lang="nl"/>
              <a:t> with </a:t>
            </a:r>
            <a:r>
              <a:rPr b="1" lang="nl"/>
              <a:t>ASGARD</a:t>
            </a:r>
            <a:endParaRPr b="1"/>
          </a:p>
        </p:txBody>
      </p:sp>
      <p:pic>
        <p:nvPicPr>
          <p:cNvPr descr="A picture containing sky, weapon&#10;&#10;Description automatically generated" id="306" name="Google Shape;30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8025" y="99275"/>
            <a:ext cx="769026" cy="74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3" title="ASGARD_logo_simp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6425" y="99275"/>
            <a:ext cx="531375" cy="7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3" title="saler_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5601" y="99275"/>
            <a:ext cx="866351" cy="8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CKM unitarity in the Standard Model</a:t>
            </a:r>
            <a:endParaRPr/>
          </a:p>
        </p:txBody>
      </p:sp>
      <p:sp>
        <p:nvSpPr>
          <p:cNvPr id="315" name="Google Shape;315;p34"/>
          <p:cNvSpPr txBox="1"/>
          <p:nvPr/>
        </p:nvSpPr>
        <p:spPr>
          <a:xfrm>
            <a:off x="311700" y="1077600"/>
            <a:ext cx="3558300" cy="28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Quark mixing means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and unitarity requirement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is an independent probe for BSM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16" name="Google Shape;316;p34" title="Screenshot 2025-05-29 at 18.31.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9998" y="1150000"/>
            <a:ext cx="5184852" cy="303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 title="Screenshot 2025-05-29 at 18.30.5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625" y="1667825"/>
            <a:ext cx="3248802" cy="10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 title="Screenshot 2025-05-29 at 18.32.3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3917300"/>
            <a:ext cx="3780801" cy="63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4"/>
          <p:cNvSpPr txBox="1"/>
          <p:nvPr/>
        </p:nvSpPr>
        <p:spPr>
          <a:xfrm>
            <a:off x="4256225" y="4239625"/>
            <a:ext cx="493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2"/>
                </a:solidFill>
              </a:rPr>
              <a:t>Situation right now is ‘complicated’: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2"/>
                </a:solidFill>
              </a:rPr>
              <a:t>talks by Alejandro Garcia, John Behr, Leah Broussard, …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20" name="Google Shape;320;p34"/>
          <p:cNvSpPr txBox="1"/>
          <p:nvPr/>
        </p:nvSpPr>
        <p:spPr>
          <a:xfrm>
            <a:off x="311700" y="4658400"/>
            <a:ext cx="34410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100">
                <a:solidFill>
                  <a:schemeClr val="dk2"/>
                </a:solidFill>
              </a:rPr>
              <a:t>LH, </a:t>
            </a:r>
            <a:r>
              <a:rPr i="1" lang="nl" sz="1100">
                <a:solidFill>
                  <a:schemeClr val="dk2"/>
                </a:solidFill>
              </a:rPr>
              <a:t>ARNPS</a:t>
            </a:r>
            <a:r>
              <a:rPr lang="nl" sz="1100">
                <a:solidFill>
                  <a:schemeClr val="dk2"/>
                </a:solidFill>
              </a:rPr>
              <a:t> 74 (2024) 497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100">
                <a:solidFill>
                  <a:schemeClr val="dk2"/>
                </a:solidFill>
              </a:rPr>
              <a:t>LH et al., </a:t>
            </a:r>
            <a:r>
              <a:rPr i="1" lang="nl" sz="1100">
                <a:solidFill>
                  <a:schemeClr val="dk2"/>
                </a:solidFill>
              </a:rPr>
              <a:t>RMP</a:t>
            </a:r>
            <a:r>
              <a:rPr lang="nl" sz="1100">
                <a:solidFill>
                  <a:schemeClr val="dk2"/>
                </a:solidFill>
              </a:rPr>
              <a:t> 90 (2018) 015008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321" name="Google Shape;321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CKM unitarity in the Standard Model: Theory progress</a:t>
            </a:r>
            <a:endParaRPr/>
          </a:p>
        </p:txBody>
      </p:sp>
      <p:sp>
        <p:nvSpPr>
          <p:cNvPr id="327" name="Google Shape;327;p35"/>
          <p:cNvSpPr txBox="1"/>
          <p:nvPr>
            <p:ph idx="1" type="body"/>
          </p:nvPr>
        </p:nvSpPr>
        <p:spPr>
          <a:xfrm>
            <a:off x="311700" y="1460125"/>
            <a:ext cx="22689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Theory has </a:t>
            </a:r>
            <a:r>
              <a:rPr b="1" lang="nl"/>
              <a:t>undergone enormous change</a:t>
            </a:r>
            <a:r>
              <a:rPr lang="nl"/>
              <a:t> in last 10 years</a:t>
            </a:r>
            <a:endParaRPr/>
          </a:p>
        </p:txBody>
      </p:sp>
      <p:pic>
        <p:nvPicPr>
          <p:cNvPr id="328" name="Google Shape;328;p35" title="Screenshot 2025-05-29 at 18.33.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0603" y="1370550"/>
            <a:ext cx="6563548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5"/>
          <p:cNvSpPr txBox="1"/>
          <p:nvPr/>
        </p:nvSpPr>
        <p:spPr>
          <a:xfrm>
            <a:off x="7199525" y="47036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dk2"/>
                </a:solidFill>
              </a:rPr>
              <a:t>LH, </a:t>
            </a:r>
            <a:r>
              <a:rPr i="1" lang="nl" sz="1100">
                <a:solidFill>
                  <a:schemeClr val="dk2"/>
                </a:solidFill>
              </a:rPr>
              <a:t>ARNPS</a:t>
            </a:r>
            <a:r>
              <a:rPr lang="nl" sz="1100">
                <a:solidFill>
                  <a:schemeClr val="dk2"/>
                </a:solidFill>
              </a:rPr>
              <a:t> 74 (2024) 497</a:t>
            </a:r>
            <a:endParaRPr/>
          </a:p>
        </p:txBody>
      </p:sp>
      <p:pic>
        <p:nvPicPr>
          <p:cNvPr id="330" name="Google Shape;330;p35" title="Screenshot 2025-05-29 at 18.43.1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9018" y="1017725"/>
            <a:ext cx="4572005" cy="46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5"/>
          <p:cNvSpPr/>
          <p:nvPr/>
        </p:nvSpPr>
        <p:spPr>
          <a:xfrm>
            <a:off x="5965025" y="1012025"/>
            <a:ext cx="583500" cy="4167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5"/>
          <p:cNvSpPr/>
          <p:nvPr/>
        </p:nvSpPr>
        <p:spPr>
          <a:xfrm>
            <a:off x="3714750" y="1023950"/>
            <a:ext cx="654900" cy="469800"/>
          </a:xfrm>
          <a:prstGeom prst="rect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5"/>
          <p:cNvSpPr txBox="1"/>
          <p:nvPr/>
        </p:nvSpPr>
        <p:spPr>
          <a:xfrm>
            <a:off x="311700" y="3321825"/>
            <a:ext cx="25479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Much work to be done, but </a:t>
            </a:r>
            <a:r>
              <a:rPr i="1" lang="nl" sz="1800">
                <a:solidFill>
                  <a:schemeClr val="dk2"/>
                </a:solidFill>
              </a:rPr>
              <a:t>path forward on nuclear side</a:t>
            </a:r>
            <a:endParaRPr i="1"/>
          </a:p>
        </p:txBody>
      </p:sp>
      <p:sp>
        <p:nvSpPr>
          <p:cNvPr id="334" name="Google Shape;33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Exotic current constraints</a:t>
            </a:r>
            <a:endParaRPr/>
          </a:p>
        </p:txBody>
      </p:sp>
      <p:sp>
        <p:nvSpPr>
          <p:cNvPr id="340" name="Google Shape;340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1" name="Google Shape;341;p36" title="scalar_tensor_LHC_bet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843124" cy="350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6" title="limits_S_T_beta_18F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7880" y="1107325"/>
            <a:ext cx="4254572" cy="3506702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Setup geometry</a:t>
            </a:r>
            <a:endParaRPr/>
          </a:p>
        </p:txBody>
      </p:sp>
      <p:sp>
        <p:nvSpPr>
          <p:cNvPr id="349" name="Google Shape;349;p37"/>
          <p:cNvSpPr txBox="1"/>
          <p:nvPr>
            <p:ph idx="1" type="body"/>
          </p:nvPr>
        </p:nvSpPr>
        <p:spPr>
          <a:xfrm>
            <a:off x="6287700" y="1174925"/>
            <a:ext cx="2856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Relatively compact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(~3m length, 2.5m height)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Closed cooling circuits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Besides PDT, all at ground potential </a:t>
            </a:r>
            <a:endParaRPr/>
          </a:p>
        </p:txBody>
      </p:sp>
      <p:pic>
        <p:nvPicPr>
          <p:cNvPr id="350" name="Google Shape;3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600" y="1017725"/>
            <a:ext cx="6173650" cy="381792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8" title="Systematics_overview.png"/>
          <p:cNvPicPr preferRelativeResize="0"/>
          <p:nvPr/>
        </p:nvPicPr>
        <p:blipFill rotWithShape="1">
          <a:blip r:embed="rId3">
            <a:alphaModFix/>
          </a:blip>
          <a:srcRect b="38953" l="0" r="0" t="0"/>
          <a:stretch/>
        </p:blipFill>
        <p:spPr>
          <a:xfrm>
            <a:off x="60848" y="1017713"/>
            <a:ext cx="9022326" cy="396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Systematics improvement</a:t>
            </a:r>
            <a:endParaRPr/>
          </a:p>
        </p:txBody>
      </p:sp>
      <p:sp>
        <p:nvSpPr>
          <p:cNvPr id="358" name="Google Shape;358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360" name="Google Shape;360;p38" title="Systematics_overview.png"/>
          <p:cNvPicPr preferRelativeResize="0"/>
          <p:nvPr/>
        </p:nvPicPr>
        <p:blipFill rotWithShape="1">
          <a:blip r:embed="rId3">
            <a:alphaModFix/>
          </a:blip>
          <a:srcRect b="0" l="0" r="0" t="60558"/>
          <a:stretch/>
        </p:blipFill>
        <p:spPr>
          <a:xfrm>
            <a:off x="0" y="1471488"/>
            <a:ext cx="9112801" cy="2585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1" name="Google Shape;361;p38"/>
          <p:cNvGrpSpPr/>
          <p:nvPr/>
        </p:nvGrpSpPr>
        <p:grpSpPr>
          <a:xfrm>
            <a:off x="60850" y="4510375"/>
            <a:ext cx="9022200" cy="738900"/>
            <a:chOff x="60850" y="4510375"/>
            <a:chExt cx="9022200" cy="738900"/>
          </a:xfrm>
        </p:grpSpPr>
        <p:sp>
          <p:nvSpPr>
            <p:cNvPr id="362" name="Google Shape;362;p38"/>
            <p:cNvSpPr txBox="1"/>
            <p:nvPr/>
          </p:nvSpPr>
          <p:spPr>
            <a:xfrm>
              <a:off x="60850" y="4510375"/>
              <a:ext cx="9022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800">
                  <a:solidFill>
                    <a:schemeClr val="dk2"/>
                  </a:solidFill>
                </a:rPr>
                <a:t>Anticipated systematic uncertainties on         at or below 0.01% due to scattering</a:t>
              </a:r>
              <a:endParaRPr sz="1800">
                <a:solidFill>
                  <a:schemeClr val="dk2"/>
                </a:solidFill>
              </a:endParaRPr>
            </a:p>
          </p:txBody>
        </p:sp>
        <p:pic>
          <p:nvPicPr>
            <p:cNvPr id="363" name="Google Shape;363;p38" title="[89,89,89,&quot;https://www.codecogs.com/eqnedit.php?latex=V_%7Bud%7D#0&quot;]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63250" y="4663225"/>
              <a:ext cx="308742" cy="190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Why cryogenic quantum sensors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Semiconductor era is limited to &gt;keV radiation, but unexplored world below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1200" y="1814550"/>
            <a:ext cx="5484825" cy="308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 title="particle_scop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6173" y="1957175"/>
            <a:ext cx="5484854" cy="308402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311700" y="1814550"/>
            <a:ext cx="30000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Dark matter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Foundations of quantum mechanics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Largely unexplored neutrino sector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472275" y="3869550"/>
            <a:ext cx="3123900" cy="11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chemeClr val="dk2"/>
                </a:solidFill>
              </a:rPr>
              <a:t>low temperature</a:t>
            </a:r>
            <a:r>
              <a:rPr lang="nl" sz="1800">
                <a:solidFill>
                  <a:schemeClr val="dk2"/>
                </a:solidFill>
              </a:rPr>
              <a:t> (mK)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Superconducting Tunnel Junctions: BeEST</a:t>
            </a:r>
            <a:endParaRPr/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311700" y="1152475"/>
            <a:ext cx="4873800" cy="9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Josephson junction, measure tunneling current of broken cooper pairs (         1 meV)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92" name="Google Shape;92;p17" title="STJSchematic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5500" y="1132321"/>
            <a:ext cx="3716450" cy="341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 title="[89,89,89,&quot;https://www.codecogs.com/eqnedit.php?latex=%5CDelta%20%5Csim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8550" y="1594225"/>
            <a:ext cx="474306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 title="Screenshot 2025-05-23 at 15.19.5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5850" y="992871"/>
            <a:ext cx="3716450" cy="369525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311700" y="2282275"/>
            <a:ext cx="4219800" cy="1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Unique properties: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High resolution (~ 2 eV)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Low threshold (~ 1 eV)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Fast (up to kHz)</a:t>
            </a:r>
            <a:endParaRPr/>
          </a:p>
        </p:txBody>
      </p:sp>
      <p:sp>
        <p:nvSpPr>
          <p:cNvPr id="96" name="Google Shape;96;p17"/>
          <p:cNvSpPr txBox="1"/>
          <p:nvPr/>
        </p:nvSpPr>
        <p:spPr>
          <a:xfrm>
            <a:off x="311700" y="3907825"/>
            <a:ext cx="43527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ideal for measurement of </a:t>
            </a:r>
            <a:r>
              <a:rPr b="1" lang="nl" sz="1800">
                <a:solidFill>
                  <a:schemeClr val="dk2"/>
                </a:solidFill>
              </a:rPr>
              <a:t>short-lived radioactivity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nl"/>
              <a:t>Sterile neutrino signature in electron capture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11700" y="1341263"/>
            <a:ext cx="3072000" cy="12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Sterile neutrinos are well-motivated </a:t>
            </a:r>
            <a:r>
              <a:rPr b="1" lang="nl"/>
              <a:t>dark matter candidates</a:t>
            </a:r>
            <a:endParaRPr b="1"/>
          </a:p>
        </p:txBody>
      </p:sp>
      <p:pic>
        <p:nvPicPr>
          <p:cNvPr id="103" name="Google Shape;103;p18" title="sterile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5075" y="1220375"/>
            <a:ext cx="5209426" cy="145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 title="Recoil_EC_steri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1000" y="3131939"/>
            <a:ext cx="5673002" cy="17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311700" y="3560100"/>
            <a:ext cx="3072000" cy="13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keV-scale is hard to reach, </a:t>
            </a:r>
            <a:r>
              <a:rPr b="1" lang="nl"/>
              <a:t>electron capture</a:t>
            </a:r>
            <a:r>
              <a:rPr lang="nl"/>
              <a:t> provides unique decay signature</a:t>
            </a:r>
            <a:endParaRPr/>
          </a:p>
        </p:txBody>
      </p:sp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The BeEST experiment</a:t>
            </a:r>
            <a:endParaRPr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6174850" y="1152475"/>
            <a:ext cx="265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First spectroscopy of </a:t>
            </a:r>
            <a:r>
              <a:rPr baseline="30000" lang="nl"/>
              <a:t>7</a:t>
            </a:r>
            <a:r>
              <a:rPr lang="nl"/>
              <a:t>Be recoil + cascade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Competitive sterile neutrino searches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Tests of quantum mechanics!</a:t>
            </a:r>
            <a:endParaRPr/>
          </a:p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14" name="Google Shape;114;p19" title="BeEST_Overview7Be_spectrum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63"/>
            <a:ext cx="5863148" cy="3625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579775" y="4659925"/>
            <a:ext cx="472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PRL 126 (2021) 021803; PRL 125 (2020), 032701</a:t>
            </a:r>
            <a:endParaRPr/>
          </a:p>
        </p:txBody>
      </p:sp>
      <p:sp>
        <p:nvSpPr>
          <p:cNvPr id="116" name="Google Shape;116;p19"/>
          <p:cNvSpPr txBox="1"/>
          <p:nvPr/>
        </p:nvSpPr>
        <p:spPr>
          <a:xfrm>
            <a:off x="6174850" y="4568875"/>
            <a:ext cx="284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2"/>
                </a:solidFill>
              </a:rPr>
              <a:t>Nature 638 (2025) 640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2025" y="0"/>
            <a:ext cx="1221975" cy="11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The BeEST experiment - sterile neutrino searches</a:t>
            </a:r>
            <a:endParaRPr/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0" title="Screenshot 2025-09-22 at 20.09.5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7" y="1017725"/>
            <a:ext cx="9037926" cy="383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3273575" y="1259075"/>
            <a:ext cx="2124600" cy="40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EC recoil spectrum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3281450" y="1660400"/>
            <a:ext cx="1990800" cy="34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999999"/>
                </a:solidFill>
              </a:rPr>
              <a:t>Laser calibration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3242100" y="3391625"/>
            <a:ext cx="20301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FF0000"/>
                </a:solidFill>
              </a:rPr>
              <a:t>300 keV 1% mixing example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28" name="Google Shape;128;p20"/>
          <p:cNvSpPr/>
          <p:nvPr/>
        </p:nvSpPr>
        <p:spPr>
          <a:xfrm>
            <a:off x="3273575" y="4186400"/>
            <a:ext cx="2258400" cy="81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0"/>
          <p:cNvSpPr txBox="1"/>
          <p:nvPr/>
        </p:nvSpPr>
        <p:spPr>
          <a:xfrm>
            <a:off x="228200" y="4742100"/>
            <a:ext cx="76488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Phase-III results coming soon (analysis PRD 111 (2025) 052010)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0" name="Google Shape;13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The BeEST experiment - Quantum Mechanics tests</a:t>
            </a:r>
            <a:endParaRPr/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311700" y="1063763"/>
            <a:ext cx="8520600" cy="10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Recoil nucleus is broadened due to                            get</a:t>
            </a:r>
            <a:endParaRPr/>
          </a:p>
        </p:txBody>
      </p:sp>
      <p:pic>
        <p:nvPicPr>
          <p:cNvPr id="137" name="Google Shape;137;p21" title="Screenshot 2025-03-20 at 02.04.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50" y="1695095"/>
            <a:ext cx="8755302" cy="26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 title="[89,89,89,&quot;https://www.codecogs.com/eqnedit.php?latex=%5Csigma_x%5Csigma_p%20%5Cgeq%20%5Chbar%2F2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6975" y="1202600"/>
            <a:ext cx="1204400" cy="2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 title="[89,89,89,&quot;https://www.codecogs.com/eqnedit.php?latex=%5Csigma_x%5E%5Cnu#0&quot;]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6275" y="1202599"/>
            <a:ext cx="266573" cy="25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cxnSp>
        <p:nvCxnSpPr>
          <p:cNvPr id="141" name="Google Shape;141;p21"/>
          <p:cNvCxnSpPr/>
          <p:nvPr/>
        </p:nvCxnSpPr>
        <p:spPr>
          <a:xfrm>
            <a:off x="5357100" y="1332807"/>
            <a:ext cx="295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2" name="Google Shape;142;p21"/>
          <p:cNvSpPr txBox="1"/>
          <p:nvPr/>
        </p:nvSpPr>
        <p:spPr>
          <a:xfrm>
            <a:off x="301800" y="4735900"/>
            <a:ext cx="3411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2"/>
                </a:solidFill>
              </a:rPr>
              <a:t>See also PRD 111 (2025) 052010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The BeEST experiment - Quantum Mechanics tests</a:t>
            </a:r>
            <a:endParaRPr/>
          </a:p>
        </p:txBody>
      </p:sp>
      <p:sp>
        <p:nvSpPr>
          <p:cNvPr id="148" name="Google Shape;148;p22"/>
          <p:cNvSpPr txBox="1"/>
          <p:nvPr>
            <p:ph idx="1" type="body"/>
          </p:nvPr>
        </p:nvSpPr>
        <p:spPr>
          <a:xfrm>
            <a:off x="6260850" y="1152475"/>
            <a:ext cx="288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Over 2 orders of magnitude improvement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but </a:t>
            </a:r>
            <a:r>
              <a:rPr b="1" lang="nl"/>
              <a:t>unresolved question</a:t>
            </a:r>
            <a:r>
              <a:rPr lang="nl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conservation of </a:t>
            </a:r>
            <a:r>
              <a:rPr b="1" i="1" lang="nl">
                <a:solidFill>
                  <a:srgbClr val="FF9900"/>
                </a:solidFill>
              </a:rPr>
              <a:t>energy</a:t>
            </a:r>
            <a:r>
              <a:rPr lang="nl"/>
              <a:t> or </a:t>
            </a:r>
            <a:r>
              <a:rPr b="1" i="1" lang="nl">
                <a:solidFill>
                  <a:srgbClr val="38761D"/>
                </a:solidFill>
              </a:rPr>
              <a:t>momentum</a:t>
            </a:r>
            <a:r>
              <a:rPr i="1" lang="nl"/>
              <a:t>?</a:t>
            </a:r>
            <a:endParaRPr i="1"/>
          </a:p>
        </p:txBody>
      </p:sp>
      <p:pic>
        <p:nvPicPr>
          <p:cNvPr id="149" name="Google Shape;149;p22" title="BeEST_Nature_limits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5949148" cy="35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311700" y="4699300"/>
            <a:ext cx="284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2"/>
                </a:solidFill>
              </a:rPr>
              <a:t>Nature 638 (2025) 640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1" name="Google Shape;15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