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24"/>
  </p:notesMasterIdLst>
  <p:sldIdLst>
    <p:sldId id="278" r:id="rId2"/>
    <p:sldId id="279" r:id="rId3"/>
    <p:sldId id="281" r:id="rId4"/>
    <p:sldId id="270" r:id="rId5"/>
    <p:sldId id="282" r:id="rId6"/>
    <p:sldId id="283" r:id="rId7"/>
    <p:sldId id="286" r:id="rId8"/>
    <p:sldId id="285" r:id="rId9"/>
    <p:sldId id="287" r:id="rId10"/>
    <p:sldId id="289" r:id="rId11"/>
    <p:sldId id="290" r:id="rId12"/>
    <p:sldId id="303" r:id="rId13"/>
    <p:sldId id="291" r:id="rId14"/>
    <p:sldId id="292" r:id="rId15"/>
    <p:sldId id="300" r:id="rId16"/>
    <p:sldId id="294" r:id="rId17"/>
    <p:sldId id="295" r:id="rId18"/>
    <p:sldId id="296" r:id="rId19"/>
    <p:sldId id="297" r:id="rId20"/>
    <p:sldId id="288" r:id="rId21"/>
    <p:sldId id="298" r:id="rId22"/>
    <p:sldId id="299" r:id="rId23"/>
  </p:sldIdLst>
  <p:sldSz cx="10772775" cy="6059488"/>
  <p:notesSz cx="6858000" cy="9144000"/>
  <p:defaultTextStyle>
    <a:defPPr>
      <a:defRPr lang="fr-FR"/>
    </a:defPPr>
    <a:lvl1pPr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01650" indent="-44450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04888" indent="-90488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08125" indent="-13652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09775" indent="-18097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909">
          <p15:clr>
            <a:srgbClr val="A4A3A4"/>
          </p15:clr>
        </p15:guide>
        <p15:guide id="2" pos="339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700"/>
    <a:srgbClr val="00294B"/>
    <a:srgbClr val="456487"/>
    <a:srgbClr val="E05314"/>
    <a:srgbClr val="6600CC"/>
    <a:srgbClr val="511F74"/>
    <a:srgbClr val="7A286A"/>
    <a:srgbClr val="DF8A2D"/>
    <a:srgbClr val="F39200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721" autoAdjust="0"/>
    <p:restoredTop sz="96301" autoAdjust="0"/>
  </p:normalViewPr>
  <p:slideViewPr>
    <p:cSldViewPr>
      <p:cViewPr>
        <p:scale>
          <a:sx n="65" d="100"/>
          <a:sy n="65" d="100"/>
        </p:scale>
        <p:origin x="944" y="1416"/>
      </p:cViewPr>
      <p:guideLst>
        <p:guide orient="horz" pos="1909"/>
        <p:guide pos="33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A0983F0-3B2B-4346-9D34-6FF74AEF7015}" type="datetimeFigureOut">
              <a:rPr lang="fr-FR"/>
              <a:pPr>
                <a:defRPr/>
              </a:pPr>
              <a:t>21/09/2025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3BC699F-DBFB-4FA7-9A20-949047200E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9527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not </a:t>
            </a:r>
            <a:r>
              <a:rPr lang="fr-FR" dirty="0" err="1"/>
              <a:t>necessary</a:t>
            </a:r>
            <a:r>
              <a:rPr lang="fr-FR" dirty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BC699F-DBFB-4FA7-9A20-949047200EDB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3328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introduction : titre+contenu+filigr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8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1445569"/>
            <a:ext cx="10308112" cy="402337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266485-1F8C-49AD-A5D5-E767E4406627}" type="datetime1">
              <a:rPr lang="fr-FR" smtClean="0"/>
              <a:t>21/09/2025</a:t>
            </a:fld>
            <a:endParaRPr lang="fr-FR" dirty="0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2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637284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1363" y="403225"/>
            <a:ext cx="3475037" cy="14144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9938" y="873125"/>
            <a:ext cx="5453062" cy="43053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41363" y="1817688"/>
            <a:ext cx="3475037" cy="3368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A8EDB-206D-43FF-BB87-BB3B3E2835B1}" type="datetime1">
              <a:rPr lang="fr-FR" smtClean="0"/>
              <a:t>21/09/2025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0122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1363" y="403225"/>
            <a:ext cx="3475037" cy="14144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579938" y="873125"/>
            <a:ext cx="5453062" cy="43053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41363" y="1817688"/>
            <a:ext cx="3475037" cy="3368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4944E-FC58-498F-BAC5-6847BA2850FC}" type="datetime1">
              <a:rPr lang="fr-FR" smtClean="0"/>
              <a:t>21/09/2025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3938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6436A-2E1A-474F-B7AA-A7B381B36743}" type="datetime1">
              <a:rPr lang="fr-FR" smtClean="0"/>
              <a:t>21/09/2025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8684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08900" y="322263"/>
            <a:ext cx="2322513" cy="5135562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41363" y="322263"/>
            <a:ext cx="6815137" cy="5135562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529D9-9730-489B-9200-A9E9CA224BAF}" type="datetime1">
              <a:rPr lang="fr-FR" smtClean="0"/>
              <a:t>21/09/2025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43996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ppléments : 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43E441-9CE9-467E-A45E-81261F83965F}" type="datetime1">
              <a:rPr lang="fr-FR" smtClean="0"/>
              <a:t>21/09/2025</a:t>
            </a:fld>
            <a:endParaRPr lang="fr-FR" dirty="0"/>
          </a:p>
        </p:txBody>
      </p:sp>
      <p:sp>
        <p:nvSpPr>
          <p:cNvPr id="4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777877" y="149425"/>
            <a:ext cx="8712966" cy="432048"/>
          </a:xfrm>
        </p:spPr>
        <p:txBody>
          <a:bodyPr>
            <a:normAutofit/>
          </a:bodyPr>
          <a:lstStyle>
            <a:lvl1pPr algn="ctr">
              <a:defRPr lang="fr-FR" sz="22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98480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introduction V2 : titre+contenu+filigr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8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1445569"/>
            <a:ext cx="10308112" cy="402337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266485-1F8C-49AD-A5D5-E767E4406627}" type="datetime1">
              <a:rPr lang="fr-FR" smtClean="0"/>
              <a:t>21/09/2025</a:t>
            </a:fld>
            <a:endParaRPr lang="fr-FR" dirty="0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2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816054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imple : titre+contenu+filigr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7" cy="6059484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2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9EED68-CB98-4B02-A34D-AB6A0D8F9355}" type="datetime1">
              <a:rPr lang="fr-FR" smtClean="0"/>
              <a:t>21/09/2025</a:t>
            </a:fld>
            <a:endParaRPr lang="fr-FR" dirty="0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797496"/>
            <a:ext cx="10308112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287825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imple : titre+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" y="0"/>
            <a:ext cx="10772415" cy="6059484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2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A7F0F3-D582-402A-B5FC-0362F90F69E0}" type="datetime1">
              <a:rPr lang="fr-FR" smtClean="0"/>
              <a:t>21/09/2025</a:t>
            </a:fld>
            <a:endParaRPr lang="fr-FR" dirty="0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797496"/>
            <a:ext cx="10308112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855265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introduction : titre+2 contenus+filigr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2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9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1445569"/>
            <a:ext cx="5040559" cy="402337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0" name="Espace réservé du contenu 3"/>
          <p:cNvSpPr>
            <a:spLocks noGrp="1"/>
          </p:cNvSpPr>
          <p:nvPr>
            <p:ph sz="half" idx="13" hasCustomPrompt="1"/>
          </p:nvPr>
        </p:nvSpPr>
        <p:spPr>
          <a:xfrm>
            <a:off x="5535752" y="1445569"/>
            <a:ext cx="5040559" cy="402337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5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7ACAEE-26E2-4090-BA40-F9D135FCBEFC}" type="datetime1">
              <a:rPr lang="fr-FR" smtClean="0"/>
              <a:t>21/09/2025</a:t>
            </a:fld>
            <a:endParaRPr lang="fr-FR" dirty="0"/>
          </a:p>
        </p:txBody>
      </p:sp>
      <p:sp>
        <p:nvSpPr>
          <p:cNvPr id="26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7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111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imple  : titre+2 contenus+filigr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15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7ACAEE-26E2-4090-BA40-F9D135FCBEFC}" type="datetime1">
              <a:rPr lang="fr-FR" smtClean="0"/>
              <a:t>21/09/2025</a:t>
            </a:fld>
            <a:endParaRPr lang="fr-FR" dirty="0"/>
          </a:p>
        </p:txBody>
      </p:sp>
      <p:sp>
        <p:nvSpPr>
          <p:cNvPr id="16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7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2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9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797496"/>
            <a:ext cx="5040559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0" name="Espace réservé du contenu 3"/>
          <p:cNvSpPr>
            <a:spLocks noGrp="1"/>
          </p:cNvSpPr>
          <p:nvPr>
            <p:ph sz="half" idx="13" hasCustomPrompt="1"/>
          </p:nvPr>
        </p:nvSpPr>
        <p:spPr>
          <a:xfrm>
            <a:off x="5535752" y="797496"/>
            <a:ext cx="5040559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037062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imple  : titre+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15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68D7631-66E5-4ADC-A6F5-EF6D5686EE47}" type="datetime1">
              <a:rPr lang="fr-FR" smtClean="0"/>
              <a:t>21/09/2025</a:t>
            </a:fld>
            <a:endParaRPr lang="fr-FR" dirty="0"/>
          </a:p>
        </p:txBody>
      </p:sp>
      <p:sp>
        <p:nvSpPr>
          <p:cNvPr id="16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7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2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0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797496"/>
            <a:ext cx="5040559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u contenu 3"/>
          <p:cNvSpPr>
            <a:spLocks noGrp="1"/>
          </p:cNvSpPr>
          <p:nvPr>
            <p:ph sz="half" idx="13" hasCustomPrompt="1"/>
          </p:nvPr>
        </p:nvSpPr>
        <p:spPr>
          <a:xfrm>
            <a:off x="5535752" y="797496"/>
            <a:ext cx="5040559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900920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A823E-D765-4F82-BAA8-6C8171F61452}" type="datetime1">
              <a:rPr lang="fr-FR" smtClean="0"/>
              <a:t>21/09/2025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3345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146C1-5746-40B0-AC98-6DB7A4BA007B}" type="datetime1">
              <a:rPr lang="fr-FR" smtClean="0"/>
              <a:t>21/09/2025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0445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41363" y="322263"/>
            <a:ext cx="9290050" cy="1171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612900"/>
            <a:ext cx="9290050" cy="3844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41363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E2CFD-AD86-4399-9059-1B4099EED564}" type="datetime1">
              <a:rPr lang="fr-FR" smtClean="0"/>
              <a:t>21/09/2025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68700" y="5616575"/>
            <a:ext cx="363537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08888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6CF9F-CC6A-4010-A70A-E16F699FA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5613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56" r:id="rId2"/>
    <p:sldLayoutId id="2147483727" r:id="rId3"/>
    <p:sldLayoutId id="2147483738" r:id="rId4"/>
    <p:sldLayoutId id="2147483753" r:id="rId5"/>
    <p:sldLayoutId id="2147483754" r:id="rId6"/>
    <p:sldLayoutId id="2147483755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58" r:id="rId1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eg"/><Relationship Id="rId5" Type="http://schemas.openxmlformats.org/officeDocument/2006/relationships/image" Target="../media/image30.jpe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3" Type="http://schemas.openxmlformats.org/officeDocument/2006/relationships/image" Target="../media/image45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17" Type="http://schemas.openxmlformats.org/officeDocument/2006/relationships/image" Target="../media/image66.png"/><Relationship Id="rId2" Type="http://schemas.openxmlformats.org/officeDocument/2006/relationships/image" Target="../media/image44.png"/><Relationship Id="rId16" Type="http://schemas.openxmlformats.org/officeDocument/2006/relationships/image" Target="../media/image6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5.png"/><Relationship Id="rId11" Type="http://schemas.openxmlformats.org/officeDocument/2006/relationships/image" Target="../media/image60.jpeg"/><Relationship Id="rId5" Type="http://schemas.openxmlformats.org/officeDocument/2006/relationships/image" Target="../media/image54.png"/><Relationship Id="rId15" Type="http://schemas.openxmlformats.org/officeDocument/2006/relationships/image" Target="../media/image64.png"/><Relationship Id="rId10" Type="http://schemas.openxmlformats.org/officeDocument/2006/relationships/image" Target="../media/image59.png"/><Relationship Id="rId4" Type="http://schemas.openxmlformats.org/officeDocument/2006/relationships/image" Target="../media/image46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38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10" Type="http://schemas.openxmlformats.org/officeDocument/2006/relationships/image" Target="../media/image88.png"/><Relationship Id="rId4" Type="http://schemas.openxmlformats.org/officeDocument/2006/relationships/image" Target="../media/image39.png"/><Relationship Id="rId9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1.png"/><Relationship Id="rId4" Type="http://schemas.openxmlformats.org/officeDocument/2006/relationships/image" Target="../media/image6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4.pn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F89C109-BCC3-D72A-B95A-C24B06512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09/22/2025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B4D42B6-BAA3-43E5-8B08-303E3F174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S.GEFFROY – </a:t>
            </a:r>
            <a:r>
              <a:rPr lang="en-US" noProof="0" dirty="0" err="1"/>
              <a:t>EuNPC</a:t>
            </a:r>
            <a:r>
              <a:rPr lang="en-US" noProof="0" dirty="0"/>
              <a:t> 2025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91B348F-62AD-1E7C-E0CA-C27307D52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en-US" noProof="0" smtClean="0"/>
              <a:pPr/>
              <a:t>1</a:t>
            </a:fld>
            <a:endParaRPr lang="en-US" noProof="0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BA4EB352-FFE6-7124-F5FC-4569EA1CD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4139" y="1949624"/>
            <a:ext cx="6761434" cy="2736304"/>
          </a:xfrm>
        </p:spPr>
        <p:txBody>
          <a:bodyPr>
            <a:normAutofit/>
          </a:bodyPr>
          <a:lstStyle/>
          <a:p>
            <a:pPr algn="ctr"/>
            <a:r>
              <a:rPr lang="en-US" sz="2400" noProof="0" dirty="0"/>
              <a:t>First measurement of a charge-exchange reaction cross-section for antihydrogen production</a:t>
            </a:r>
            <a:br>
              <a:rPr lang="en-US" sz="2400" noProof="0" dirty="0"/>
            </a:br>
            <a:br>
              <a:rPr lang="en-US" sz="2400" noProof="0" dirty="0"/>
            </a:br>
            <a:r>
              <a:rPr lang="en-US" sz="1800" noProof="0" dirty="0"/>
              <a:t>Sarah GEFFROY – </a:t>
            </a:r>
            <a:r>
              <a:rPr lang="en-US" sz="1800" noProof="0" dirty="0" err="1"/>
              <a:t>IJCLab</a:t>
            </a:r>
            <a:r>
              <a:rPr lang="en-US" sz="1800" noProof="0" dirty="0"/>
              <a:t> </a:t>
            </a:r>
            <a:br>
              <a:rPr lang="en-US" sz="1800" noProof="0" dirty="0"/>
            </a:br>
            <a:r>
              <a:rPr lang="en-US" sz="1800" noProof="0" dirty="0"/>
              <a:t>on behalf of the GBAR collaboration</a:t>
            </a:r>
            <a:br>
              <a:rPr lang="en-US" sz="2400" noProof="0" dirty="0"/>
            </a:br>
            <a:endParaRPr lang="en-US" sz="2400" noProof="0" dirty="0"/>
          </a:p>
        </p:txBody>
      </p:sp>
      <p:pic>
        <p:nvPicPr>
          <p:cNvPr id="1026" name="Picture 2" descr="GBAR – Exotic Matter Group | ETH Zurich">
            <a:extLst>
              <a:ext uri="{FF2B5EF4-FFF2-40B4-BE49-F238E27FC236}">
                <a16:creationId xmlns:a16="http://schemas.microsoft.com/office/drawing/2014/main" id="{244534C7-CA23-AB36-1288-1FED9A1B6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02" y="1949624"/>
            <a:ext cx="1803897" cy="196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467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C581ED-9719-757D-C2E1-5BB14CE871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821CCB8-E27F-210F-1BAD-15EAF157F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8" name="Titre 5">
            <a:extLst>
              <a:ext uri="{FF2B5EF4-FFF2-40B4-BE49-F238E27FC236}">
                <a16:creationId xmlns:a16="http://schemas.microsoft.com/office/drawing/2014/main" id="{C9CEC85A-3724-4702-1D6B-2FD5912A6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/>
          <a:lstStyle/>
          <a:p>
            <a:r>
              <a:rPr lang="en-US" noProof="0" dirty="0"/>
              <a:t>Cross-section measurement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4CEFEDDF-A141-FC17-5998-F76F492FC83A}"/>
                  </a:ext>
                </a:extLst>
              </p:cNvPr>
              <p:cNvSpPr txBox="1"/>
              <p:nvPr/>
            </p:nvSpPr>
            <p:spPr>
              <a:xfrm>
                <a:off x="201812" y="824733"/>
                <a:ext cx="3203889" cy="597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800" b="0" i="1" smtClean="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fr-FR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fr-FR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𝜐</m:t>
                                  </m:r>
                                </m:e>
                              </m:acc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fr-FR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18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sub>
                          </m:sSub>
                        </m:e>
                      </m:d>
                      <m:r>
                        <a:rPr lang="fr-FR" sz="18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8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fr-FR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18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acc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8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fr-FR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18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sub>
                          </m:sSub>
                          <m:r>
                            <a:rPr lang="fr-FR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fr-F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8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fr-FR" sz="1800" b="0" i="1" smtClean="0">
                                  <a:latin typeface="Cambria Math" panose="02040503050406030204" pitchFamily="18" charset="0"/>
                                </a:rPr>
                                <m:t>𝑜𝑃𝑠</m:t>
                              </m:r>
                            </m:sub>
                          </m:sSub>
                        </m:den>
                      </m:f>
                      <m:r>
                        <a:rPr lang="fr-FR" sz="1800" b="0" i="1" smtClean="0">
                          <a:latin typeface="Cambria Math" panose="02040503050406030204" pitchFamily="18" charset="0"/>
                        </a:rPr>
                        <m:t> ×</m:t>
                      </m:r>
                      <m:f>
                        <m:fPr>
                          <m:ctrlPr>
                            <a:rPr lang="fr-FR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fr-F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8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fr-FR" sz="1800" b="0" i="1" smtClean="0">
                                  <a:latin typeface="Cambria Math" panose="02040503050406030204" pitchFamily="18" charset="0"/>
                                </a:rPr>
                                <m:t>𝑜𝑣𝑒𝑟𝑙𝑎𝑝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sz="1800" dirty="0"/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4CEFEDDF-A141-FC17-5998-F76F492FC8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812" y="824733"/>
                <a:ext cx="3203889" cy="597664"/>
              </a:xfrm>
              <a:prstGeom prst="rect">
                <a:avLst/>
              </a:prstGeom>
              <a:blipFill>
                <a:blip r:embed="rId2"/>
                <a:stretch>
                  <a:fillRect t="-4167" b="-1458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C796F032-6D02-4F86-8812-95774C49CC96}"/>
              </a:ext>
            </a:extLst>
          </p:cNvPr>
          <p:cNvSpPr/>
          <p:nvPr/>
        </p:nvSpPr>
        <p:spPr>
          <a:xfrm>
            <a:off x="2368369" y="1131975"/>
            <a:ext cx="785769" cy="322263"/>
          </a:xfrm>
          <a:prstGeom prst="rect">
            <a:avLst/>
          </a:prstGeom>
          <a:solidFill>
            <a:schemeClr val="bg2">
              <a:lumMod val="75000"/>
              <a:alpha val="32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4FF88532-C998-2649-0471-42F99C4B4934}"/>
                  </a:ext>
                </a:extLst>
              </p:cNvPr>
              <p:cNvSpPr txBox="1"/>
              <p:nvPr/>
            </p:nvSpPr>
            <p:spPr>
              <a:xfrm>
                <a:off x="3762684" y="824733"/>
                <a:ext cx="4103775" cy="7264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fr-FR" sz="1800" b="0" i="1" smtClean="0">
                              <a:latin typeface="Cambria Math" panose="02040503050406030204" pitchFamily="18" charset="0"/>
                            </a:rPr>
                            <m:t>𝑜𝑣𝑒𝑟𝑙𝑎𝑝</m:t>
                          </m:r>
                        </m:sub>
                      </m:sSub>
                      <m:r>
                        <a:rPr lang="fr-FR" sz="18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sz="18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18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fr-FR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18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𝜐</m:t>
                                  </m:r>
                                </m:e>
                              </m:acc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fr-FR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1800" b="0" i="1" dirty="0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1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800" b="0" i="1" dirty="0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sz="1800" b="0" i="1" dirty="0" smtClean="0">
                                  <a:latin typeface="Cambria Math" panose="02040503050406030204" pitchFamily="18" charset="0"/>
                                </a:rPr>
                                <m:t>𝑐𝑎𝑣𝑖𝑡𝑦</m:t>
                              </m:r>
                            </m:sub>
                          </m:sSub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fr-FR" sz="180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fr-FR" sz="18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800" b="0" i="1" dirty="0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fr-FR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1800" b="0" i="1" dirty="0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sub>
                          </m:sSub>
                          <m:d>
                            <m:dPr>
                              <m:ctrlPr>
                                <a:rPr lang="fr-FR" sz="1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800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fr-FR" sz="1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</m:e>
                      </m:nary>
                      <m:sSub>
                        <m:sSubPr>
                          <m:ctrlPr>
                            <a:rPr lang="fr-FR" sz="1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800" i="1" dirty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fr-FR" sz="1800" b="0" i="1" dirty="0" smtClean="0">
                              <a:latin typeface="Cambria Math" panose="02040503050406030204" pitchFamily="18" charset="0"/>
                            </a:rPr>
                            <m:t>𝑜𝑃𝑠</m:t>
                          </m:r>
                        </m:sub>
                      </m:sSub>
                      <m:d>
                        <m:dPr>
                          <m:ctrlPr>
                            <a:rPr lang="fr-FR" sz="1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8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fr-FR" sz="1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fr-FR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𝑑𝑡</m:t>
                      </m:r>
                      <m:r>
                        <a:rPr lang="fr-FR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sz="1800" dirty="0"/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4FF88532-C998-2649-0471-42F99C4B4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2684" y="824733"/>
                <a:ext cx="4103775" cy="726481"/>
              </a:xfrm>
              <a:prstGeom prst="rect">
                <a:avLst/>
              </a:prstGeom>
              <a:blipFill>
                <a:blip r:embed="rId3"/>
                <a:stretch>
                  <a:fillRect t="-153448" b="-2206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16569552-C681-3B59-1514-90B9FD826F31}"/>
              </a:ext>
            </a:extLst>
          </p:cNvPr>
          <p:cNvCxnSpPr>
            <a:cxnSpLocks/>
          </p:cNvCxnSpPr>
          <p:nvPr/>
        </p:nvCxnSpPr>
        <p:spPr>
          <a:xfrm>
            <a:off x="345827" y="1551214"/>
            <a:ext cx="9902012" cy="0"/>
          </a:xfrm>
          <a:prstGeom prst="line">
            <a:avLst/>
          </a:prstGeom>
          <a:ln w="952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149" name="Picture 5" descr="Slika na kojoj se prikazuje tekst, dijagram, radnja, snimka zaslona&#10;&#10;Sadržaj generiran uz AI možda nije točan.">
            <a:extLst>
              <a:ext uri="{FF2B5EF4-FFF2-40B4-BE49-F238E27FC236}">
                <a16:creationId xmlns:a16="http://schemas.microsoft.com/office/drawing/2014/main" id="{AF46656A-569D-1F32-1515-E1FE207F08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5" t="7361" r="8359"/>
          <a:stretch>
            <a:fillRect/>
          </a:stretch>
        </p:blipFill>
        <p:spPr bwMode="auto">
          <a:xfrm>
            <a:off x="64701" y="1606493"/>
            <a:ext cx="3124866" cy="199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2C39B033-CE05-CE16-CE58-04CDC473FFB3}"/>
              </a:ext>
            </a:extLst>
          </p:cNvPr>
          <p:cNvSpPr txBox="1"/>
          <p:nvPr/>
        </p:nvSpPr>
        <p:spPr>
          <a:xfrm>
            <a:off x="3255320" y="2360187"/>
            <a:ext cx="1665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Antiproton pulse</a:t>
            </a:r>
          </a:p>
        </p:txBody>
      </p:sp>
      <p:pic>
        <p:nvPicPr>
          <p:cNvPr id="14" name="Picture 2" descr="Slika na kojoj se prikazuje tekst, dijagram, snimka zaslona, crta&#10;&#10;Sadržaj generiran uz AI možda nije točan.">
            <a:extLst>
              <a:ext uri="{FF2B5EF4-FFF2-40B4-BE49-F238E27FC236}">
                <a16:creationId xmlns:a16="http://schemas.microsoft.com/office/drawing/2014/main" id="{0231DB25-067E-B65E-6AE7-20F0C44147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4" t="9110" r="6918" b="3404"/>
          <a:stretch>
            <a:fillRect/>
          </a:stretch>
        </p:blipFill>
        <p:spPr bwMode="auto">
          <a:xfrm>
            <a:off x="51431" y="3526397"/>
            <a:ext cx="3203889" cy="211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Slika na kojoj se prikazuje tekst, dijagram, radnja, crta&#10;&#10;Sadržaj generiran uz AI možda nije točan.">
            <a:extLst>
              <a:ext uri="{FF2B5EF4-FFF2-40B4-BE49-F238E27FC236}">
                <a16:creationId xmlns:a16="http://schemas.microsoft.com/office/drawing/2014/main" id="{D0529885-5FC0-54C0-5869-47F07FCAFC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2" t="10558" r="9884"/>
          <a:stretch>
            <a:fillRect/>
          </a:stretch>
        </p:blipFill>
        <p:spPr bwMode="auto">
          <a:xfrm>
            <a:off x="5314380" y="2016605"/>
            <a:ext cx="5040560" cy="310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17070651-D3CE-B684-E192-7B44647EA586}"/>
              </a:ext>
            </a:extLst>
          </p:cNvPr>
          <p:cNvSpPr txBox="1"/>
          <p:nvPr/>
        </p:nvSpPr>
        <p:spPr>
          <a:xfrm>
            <a:off x="3442542" y="4184823"/>
            <a:ext cx="11416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/>
              <a:t>oPs</a:t>
            </a:r>
            <a:r>
              <a:rPr lang="fr-FR" sz="1600" dirty="0"/>
              <a:t> pulse </a:t>
            </a:r>
          </a:p>
        </p:txBody>
      </p:sp>
      <p:sp>
        <p:nvSpPr>
          <p:cNvPr id="21" name="Accolade fermante 20">
            <a:extLst>
              <a:ext uri="{FF2B5EF4-FFF2-40B4-BE49-F238E27FC236}">
                <a16:creationId xmlns:a16="http://schemas.microsoft.com/office/drawing/2014/main" id="{166B3C58-A9F4-D439-C911-BF679A6DC7EB}"/>
              </a:ext>
            </a:extLst>
          </p:cNvPr>
          <p:cNvSpPr/>
          <p:nvPr/>
        </p:nvSpPr>
        <p:spPr>
          <a:xfrm>
            <a:off x="4810323" y="2309664"/>
            <a:ext cx="324037" cy="2520280"/>
          </a:xfrm>
          <a:prstGeom prst="righ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ACD6D354-BAAF-E3BA-4EE7-F3ABF8D8DFAE}"/>
                  </a:ext>
                </a:extLst>
              </p:cNvPr>
              <p:cNvSpPr txBox="1"/>
              <p:nvPr/>
            </p:nvSpPr>
            <p:spPr>
              <a:xfrm>
                <a:off x="6034459" y="5151386"/>
                <a:ext cx="237626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6 </m:t>
                      </m:r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𝑘𝑒𝑉</m:t>
                      </m:r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 :9,39 </m:t>
                      </m:r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fr-FR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ACD6D354-BAAF-E3BA-4EE7-F3ABF8D8DF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4459" y="5151386"/>
                <a:ext cx="2376265" cy="338554"/>
              </a:xfrm>
              <a:prstGeom prst="rect">
                <a:avLst/>
              </a:prstGeom>
              <a:blipFill>
                <a:blip r:embed="rId7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7A6E0247-8D9A-1C8A-30AF-B03EAB5F31D5}"/>
                  </a:ext>
                </a:extLst>
              </p:cNvPr>
              <p:cNvSpPr txBox="1"/>
              <p:nvPr/>
            </p:nvSpPr>
            <p:spPr>
              <a:xfrm>
                <a:off x="8266708" y="5151386"/>
                <a:ext cx="208823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𝑘𝑒𝑉</m:t>
                      </m:r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 :9,18 </m:t>
                      </m:r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fr-FR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fr-FR" sz="1600" dirty="0"/>
              </a:p>
            </p:txBody>
          </p:sp>
        </mc:Choice>
        <mc:Fallback xmlns="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7A6E0247-8D9A-1C8A-30AF-B03EAB5F31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6708" y="5151386"/>
                <a:ext cx="2088232" cy="338554"/>
              </a:xfrm>
              <a:prstGeom prst="rect">
                <a:avLst/>
              </a:prstGeom>
              <a:blipFill>
                <a:blip r:embed="rId8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Espace réservé du pied de page 3">
            <a:extLst>
              <a:ext uri="{FF2B5EF4-FFF2-40B4-BE49-F238E27FC236}">
                <a16:creationId xmlns:a16="http://schemas.microsoft.com/office/drawing/2014/main" id="{D4841C2E-DF0C-E4B6-A647-A82CAEDFC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S.GEFFROY – </a:t>
            </a:r>
            <a:r>
              <a:rPr lang="en-US" noProof="0" dirty="0" err="1"/>
              <a:t>EuNPC</a:t>
            </a:r>
            <a:r>
              <a:rPr lang="en-US" noProof="0" dirty="0"/>
              <a:t> 2025</a:t>
            </a:r>
          </a:p>
        </p:txBody>
      </p:sp>
      <p:sp>
        <p:nvSpPr>
          <p:cNvPr id="29" name="Espace réservé de la date 2">
            <a:extLst>
              <a:ext uri="{FF2B5EF4-FFF2-40B4-BE49-F238E27FC236}">
                <a16:creationId xmlns:a16="http://schemas.microsoft.com/office/drawing/2014/main" id="{9E3BF3B1-F4BF-77F8-7EA2-D23A956E36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/>
          <a:p>
            <a:r>
              <a:rPr lang="en-US" noProof="0" dirty="0"/>
              <a:t>09/22/2025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568B30-518F-E08D-3849-C5BAC27EF8F3}"/>
              </a:ext>
            </a:extLst>
          </p:cNvPr>
          <p:cNvSpPr/>
          <p:nvPr/>
        </p:nvSpPr>
        <p:spPr>
          <a:xfrm>
            <a:off x="3874219" y="985597"/>
            <a:ext cx="773580" cy="436800"/>
          </a:xfrm>
          <a:prstGeom prst="rect">
            <a:avLst/>
          </a:prstGeom>
          <a:solidFill>
            <a:schemeClr val="bg2">
              <a:lumMod val="75000"/>
              <a:alpha val="32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2340939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78BC365-1796-07E9-D9B3-95F18E1BB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7" name="Titre 5">
            <a:extLst>
              <a:ext uri="{FF2B5EF4-FFF2-40B4-BE49-F238E27FC236}">
                <a16:creationId xmlns:a16="http://schemas.microsoft.com/office/drawing/2014/main" id="{C26AE9E0-8950-E86A-A05E-596BFF773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/>
          <a:lstStyle/>
          <a:p>
            <a:r>
              <a:rPr lang="en-US" noProof="0" dirty="0"/>
              <a:t>Cross-section measurement </a:t>
            </a:r>
          </a:p>
        </p:txBody>
      </p:sp>
      <p:sp>
        <p:nvSpPr>
          <p:cNvPr id="9" name="AutoShape 4" descr="Slika na kojoj se prikazuje tekst, snimka zaslona, dijagram, crta&#10;&#10;Sadržaj generiran uz AI možda nije točan.">
            <a:extLst>
              <a:ext uri="{FF2B5EF4-FFF2-40B4-BE49-F238E27FC236}">
                <a16:creationId xmlns:a16="http://schemas.microsoft.com/office/drawing/2014/main" id="{18305AB2-95A1-CF87-E416-2C64596A17C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33988" y="28765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6" descr="Slika na kojoj se prikazuje tekst, snimka zaslona, dijagram, crta&#10;&#10;Sadržaj generiran uz AI možda nije točan.">
            <a:extLst>
              <a:ext uri="{FF2B5EF4-FFF2-40B4-BE49-F238E27FC236}">
                <a16:creationId xmlns:a16="http://schemas.microsoft.com/office/drawing/2014/main" id="{8CD6D4C8-85B8-EE4A-D40B-0679CBBC9D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86388" y="30289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Espace réservé du pied de page 3">
            <a:extLst>
              <a:ext uri="{FF2B5EF4-FFF2-40B4-BE49-F238E27FC236}">
                <a16:creationId xmlns:a16="http://schemas.microsoft.com/office/drawing/2014/main" id="{B9577409-1B5E-8BDB-1B2C-D9007116F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S.GEFFROY – </a:t>
            </a:r>
            <a:r>
              <a:rPr lang="en-US" noProof="0" dirty="0" err="1"/>
              <a:t>EuNPC</a:t>
            </a:r>
            <a:r>
              <a:rPr lang="en-US" noProof="0" dirty="0"/>
              <a:t> 2025</a:t>
            </a:r>
          </a:p>
        </p:txBody>
      </p:sp>
      <p:sp>
        <p:nvSpPr>
          <p:cNvPr id="18" name="Espace réservé de la date 2">
            <a:extLst>
              <a:ext uri="{FF2B5EF4-FFF2-40B4-BE49-F238E27FC236}">
                <a16:creationId xmlns:a16="http://schemas.microsoft.com/office/drawing/2014/main" id="{FDE1E942-EBEF-204D-EE6A-6B363BE007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/>
          <a:p>
            <a:r>
              <a:rPr lang="en-US" noProof="0" dirty="0"/>
              <a:t>09/22/2025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8DED0C92-CBB3-5B26-2595-6240866D9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13" y="737160"/>
            <a:ext cx="7623211" cy="4862154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7FC211F3-2956-875E-1674-22362A8EDAFE}"/>
              </a:ext>
            </a:extLst>
          </p:cNvPr>
          <p:cNvSpPr txBox="1"/>
          <p:nvPr/>
        </p:nvSpPr>
        <p:spPr>
          <a:xfrm>
            <a:off x="7678354" y="984185"/>
            <a:ext cx="281746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r-HR" sz="1200" dirty="0">
                <a:cs typeface="Calibri"/>
              </a:rPr>
              <a:t>UBA: J. </a:t>
            </a:r>
            <a:r>
              <a:rPr lang="hr-HR" sz="1200" dirty="0" err="1">
                <a:cs typeface="Calibri"/>
              </a:rPr>
              <a:t>Mitroy</a:t>
            </a:r>
            <a:r>
              <a:rPr lang="hr-HR" sz="1200" dirty="0">
                <a:cs typeface="Calibri"/>
              </a:rPr>
              <a:t>, PRA 52, 2859 (1995)</a:t>
            </a:r>
            <a:endParaRPr lang="sr-RS" sz="1200" dirty="0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DDC12559-D6B2-E7E1-912E-C4235455E04E}"/>
              </a:ext>
            </a:extLst>
          </p:cNvPr>
          <p:cNvSpPr txBox="1"/>
          <p:nvPr/>
        </p:nvSpPr>
        <p:spPr>
          <a:xfrm>
            <a:off x="7678355" y="1408845"/>
            <a:ext cx="28174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r-HR" sz="1200" dirty="0">
                <a:cs typeface="Calibri"/>
              </a:rPr>
              <a:t>CBA: K. </a:t>
            </a:r>
            <a:r>
              <a:rPr lang="hr-HR" sz="1200" dirty="0" err="1">
                <a:cs typeface="Calibri"/>
              </a:rPr>
              <a:t>Lévêque</a:t>
            </a:r>
            <a:r>
              <a:rPr lang="hr-HR" sz="1200" dirty="0">
                <a:cs typeface="Calibri"/>
              </a:rPr>
              <a:t>-Simon </a:t>
            </a:r>
            <a:r>
              <a:rPr lang="hr-HR" sz="1200" dirty="0" err="1">
                <a:cs typeface="Calibri"/>
              </a:rPr>
              <a:t>and</a:t>
            </a:r>
            <a:r>
              <a:rPr lang="hr-HR" sz="1200" dirty="0">
                <a:cs typeface="Calibri"/>
              </a:rPr>
              <a:t> P.A. </a:t>
            </a:r>
            <a:r>
              <a:rPr lang="hr-HR" sz="1200" dirty="0" err="1">
                <a:cs typeface="Calibri"/>
              </a:rPr>
              <a:t>Hervieux</a:t>
            </a:r>
            <a:r>
              <a:rPr lang="hr-HR" sz="1200" dirty="0">
                <a:cs typeface="Calibri"/>
              </a:rPr>
              <a:t>, PRA 107, 052813 (2023)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96A9270-059D-C13E-B1E0-6B44B1A7425D}"/>
              </a:ext>
            </a:extLst>
          </p:cNvPr>
          <p:cNvSpPr txBox="1"/>
          <p:nvPr/>
        </p:nvSpPr>
        <p:spPr>
          <a:xfrm>
            <a:off x="7678356" y="2026197"/>
            <a:ext cx="28174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r-HR" sz="1200" dirty="0">
                <a:cs typeface="Calibri"/>
              </a:rPr>
              <a:t>CCC: C. M. </a:t>
            </a:r>
            <a:r>
              <a:rPr lang="hr-HR" sz="1200" dirty="0" err="1">
                <a:cs typeface="Calibri"/>
              </a:rPr>
              <a:t>Rawlins</a:t>
            </a:r>
            <a:r>
              <a:rPr lang="hr-HR" sz="1200" dirty="0">
                <a:cs typeface="Calibri"/>
              </a:rPr>
              <a:t> </a:t>
            </a:r>
            <a:r>
              <a:rPr lang="hr-HR" sz="1200" dirty="0" err="1">
                <a:cs typeface="Calibri"/>
              </a:rPr>
              <a:t>et</a:t>
            </a:r>
            <a:r>
              <a:rPr lang="hr-HR" sz="1200" dirty="0">
                <a:cs typeface="Calibri"/>
              </a:rPr>
              <a:t> </a:t>
            </a:r>
            <a:r>
              <a:rPr lang="hr-HR" sz="1200" dirty="0" err="1">
                <a:cs typeface="Calibri"/>
              </a:rPr>
              <a:t>al</a:t>
            </a:r>
            <a:r>
              <a:rPr lang="hr-HR" sz="1200" dirty="0">
                <a:cs typeface="Calibri"/>
              </a:rPr>
              <a:t>., PRA 93, 012709 (2016)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F408429A-3B31-15DF-807B-0958F07E91EC}"/>
              </a:ext>
            </a:extLst>
          </p:cNvPr>
          <p:cNvSpPr txBox="1"/>
          <p:nvPr/>
        </p:nvSpPr>
        <p:spPr>
          <a:xfrm>
            <a:off x="7678354" y="2573577"/>
            <a:ext cx="28174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1200" dirty="0">
                <a:latin typeface="Helvetica" pitchFamily="2" charset="0"/>
              </a:rPr>
              <a:t>Protons: </a:t>
            </a:r>
            <a:r>
              <a:rPr lang="fr-FR" sz="1200" dirty="0" err="1">
                <a:latin typeface="Helvetica" pitchFamily="2" charset="0"/>
              </a:rPr>
              <a:t>Merrison</a:t>
            </a:r>
            <a:r>
              <a:rPr lang="fr-FR" sz="1200" dirty="0">
                <a:latin typeface="Helvetica" pitchFamily="2" charset="0"/>
              </a:rPr>
              <a:t>, J.P., et al.: Phys.</a:t>
            </a:r>
          </a:p>
          <a:p>
            <a:pPr>
              <a:buNone/>
            </a:pPr>
            <a:r>
              <a:rPr lang="fr-FR" sz="1200" dirty="0" err="1">
                <a:latin typeface="Helvetica" pitchFamily="2" charset="0"/>
              </a:rPr>
              <a:t>Rev</a:t>
            </a:r>
            <a:r>
              <a:rPr lang="fr-FR" sz="1200" dirty="0">
                <a:latin typeface="Helvetica" pitchFamily="2" charset="0"/>
              </a:rPr>
              <a:t>. </a:t>
            </a:r>
            <a:r>
              <a:rPr lang="fr-FR" sz="1200" dirty="0" err="1">
                <a:latin typeface="Helvetica" pitchFamily="2" charset="0"/>
              </a:rPr>
              <a:t>Lett</a:t>
            </a:r>
            <a:r>
              <a:rPr lang="fr-FR" sz="1200" dirty="0">
                <a:latin typeface="Helvetica" pitchFamily="2" charset="0"/>
              </a:rPr>
              <a:t>. 78, 2728–2731 (1997)</a:t>
            </a:r>
          </a:p>
        </p:txBody>
      </p:sp>
    </p:spTree>
    <p:extLst>
      <p:ext uri="{BB962C8B-B14F-4D97-AF65-F5344CB8AC3E}">
        <p14:creationId xmlns:p14="http://schemas.microsoft.com/office/powerpoint/2010/main" val="1013980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0C428F-6DC2-C698-4701-473D16B61A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CAD1235-345D-DA8B-E475-81FCDE414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7" name="Titre 5">
            <a:extLst>
              <a:ext uri="{FF2B5EF4-FFF2-40B4-BE49-F238E27FC236}">
                <a16:creationId xmlns:a16="http://schemas.microsoft.com/office/drawing/2014/main" id="{5BDDFF13-F64C-DE86-15D2-972620B76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/>
          <a:lstStyle/>
          <a:p>
            <a:r>
              <a:rPr lang="en-US" noProof="0" dirty="0"/>
              <a:t>Cross-section measurement </a:t>
            </a:r>
          </a:p>
        </p:txBody>
      </p:sp>
      <p:sp>
        <p:nvSpPr>
          <p:cNvPr id="9" name="AutoShape 4" descr="Slika na kojoj se prikazuje tekst, snimka zaslona, dijagram, crta&#10;&#10;Sadržaj generiran uz AI možda nije točan.">
            <a:extLst>
              <a:ext uri="{FF2B5EF4-FFF2-40B4-BE49-F238E27FC236}">
                <a16:creationId xmlns:a16="http://schemas.microsoft.com/office/drawing/2014/main" id="{E489D9AA-9885-F3E4-FBAC-1FD6B891780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33988" y="28765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6" descr="Slika na kojoj se prikazuje tekst, snimka zaslona, dijagram, crta&#10;&#10;Sadržaj generiran uz AI možda nije točan.">
            <a:extLst>
              <a:ext uri="{FF2B5EF4-FFF2-40B4-BE49-F238E27FC236}">
                <a16:creationId xmlns:a16="http://schemas.microsoft.com/office/drawing/2014/main" id="{F51DA566-E2EF-02AE-1EA9-DA7579A9A7E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86388" y="30289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Espace réservé du pied de page 3">
            <a:extLst>
              <a:ext uri="{FF2B5EF4-FFF2-40B4-BE49-F238E27FC236}">
                <a16:creationId xmlns:a16="http://schemas.microsoft.com/office/drawing/2014/main" id="{881BAE72-A92F-B805-24AD-4C08C4FDA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S.GEFFROY – </a:t>
            </a:r>
            <a:r>
              <a:rPr lang="en-US" noProof="0" dirty="0" err="1"/>
              <a:t>EuNPC</a:t>
            </a:r>
            <a:r>
              <a:rPr lang="en-US" noProof="0" dirty="0"/>
              <a:t> 2025</a:t>
            </a:r>
          </a:p>
        </p:txBody>
      </p:sp>
      <p:sp>
        <p:nvSpPr>
          <p:cNvPr id="18" name="Espace réservé de la date 2">
            <a:extLst>
              <a:ext uri="{FF2B5EF4-FFF2-40B4-BE49-F238E27FC236}">
                <a16:creationId xmlns:a16="http://schemas.microsoft.com/office/drawing/2014/main" id="{439F0938-F3A2-E02F-105F-E4F5E448BC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/>
          <a:p>
            <a:r>
              <a:rPr lang="en-US" noProof="0" dirty="0"/>
              <a:t>09/22/2025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9A29976A-C699-BBE3-CF32-96DB385FD483}"/>
              </a:ext>
            </a:extLst>
          </p:cNvPr>
          <p:cNvSpPr txBox="1"/>
          <p:nvPr/>
        </p:nvSpPr>
        <p:spPr>
          <a:xfrm>
            <a:off x="7678354" y="984185"/>
            <a:ext cx="281746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r-HR" sz="1200" dirty="0">
                <a:cs typeface="Calibri"/>
              </a:rPr>
              <a:t>UBA: J. </a:t>
            </a:r>
            <a:r>
              <a:rPr lang="hr-HR" sz="1200" dirty="0" err="1">
                <a:cs typeface="Calibri"/>
              </a:rPr>
              <a:t>Mitroy</a:t>
            </a:r>
            <a:r>
              <a:rPr lang="hr-HR" sz="1200" dirty="0">
                <a:cs typeface="Calibri"/>
              </a:rPr>
              <a:t>, PRA 52, 2859 (1995)</a:t>
            </a:r>
            <a:endParaRPr lang="sr-RS" sz="1200" dirty="0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7956575A-E9B9-40FD-463D-0A7C5E7FC9D6}"/>
              </a:ext>
            </a:extLst>
          </p:cNvPr>
          <p:cNvSpPr txBox="1"/>
          <p:nvPr/>
        </p:nvSpPr>
        <p:spPr>
          <a:xfrm>
            <a:off x="7678355" y="1408845"/>
            <a:ext cx="28174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r-HR" sz="1200" dirty="0">
                <a:cs typeface="Calibri"/>
              </a:rPr>
              <a:t>CBA: K. </a:t>
            </a:r>
            <a:r>
              <a:rPr lang="hr-HR" sz="1200" dirty="0" err="1">
                <a:cs typeface="Calibri"/>
              </a:rPr>
              <a:t>Lévêque</a:t>
            </a:r>
            <a:r>
              <a:rPr lang="hr-HR" sz="1200" dirty="0">
                <a:cs typeface="Calibri"/>
              </a:rPr>
              <a:t>-Simon </a:t>
            </a:r>
            <a:r>
              <a:rPr lang="hr-HR" sz="1200" dirty="0" err="1">
                <a:cs typeface="Calibri"/>
              </a:rPr>
              <a:t>and</a:t>
            </a:r>
            <a:r>
              <a:rPr lang="hr-HR" sz="1200" dirty="0">
                <a:cs typeface="Calibri"/>
              </a:rPr>
              <a:t> P.A. </a:t>
            </a:r>
            <a:r>
              <a:rPr lang="hr-HR" sz="1200" dirty="0" err="1">
                <a:cs typeface="Calibri"/>
              </a:rPr>
              <a:t>Hervieux</a:t>
            </a:r>
            <a:r>
              <a:rPr lang="hr-HR" sz="1200" dirty="0">
                <a:cs typeface="Calibri"/>
              </a:rPr>
              <a:t>, PRA 107, 052813 (2023)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9B1002A7-7546-BBCF-16A3-377786FA52BB}"/>
              </a:ext>
            </a:extLst>
          </p:cNvPr>
          <p:cNvSpPr txBox="1"/>
          <p:nvPr/>
        </p:nvSpPr>
        <p:spPr>
          <a:xfrm>
            <a:off x="7678356" y="2026197"/>
            <a:ext cx="28174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r-HR" sz="1200" dirty="0">
                <a:cs typeface="Calibri"/>
              </a:rPr>
              <a:t>CCC: C. M. </a:t>
            </a:r>
            <a:r>
              <a:rPr lang="hr-HR" sz="1200" dirty="0" err="1">
                <a:cs typeface="Calibri"/>
              </a:rPr>
              <a:t>Rawlins</a:t>
            </a:r>
            <a:r>
              <a:rPr lang="hr-HR" sz="1200" dirty="0">
                <a:cs typeface="Calibri"/>
              </a:rPr>
              <a:t> </a:t>
            </a:r>
            <a:r>
              <a:rPr lang="hr-HR" sz="1200" dirty="0" err="1">
                <a:cs typeface="Calibri"/>
              </a:rPr>
              <a:t>et</a:t>
            </a:r>
            <a:r>
              <a:rPr lang="hr-HR" sz="1200" dirty="0">
                <a:cs typeface="Calibri"/>
              </a:rPr>
              <a:t> </a:t>
            </a:r>
            <a:r>
              <a:rPr lang="hr-HR" sz="1200" dirty="0" err="1">
                <a:cs typeface="Calibri"/>
              </a:rPr>
              <a:t>al</a:t>
            </a:r>
            <a:r>
              <a:rPr lang="hr-HR" sz="1200" dirty="0">
                <a:cs typeface="Calibri"/>
              </a:rPr>
              <a:t>., PRA 93, 012709 (2016)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A6E13596-A891-D893-914C-683A4889643E}"/>
              </a:ext>
            </a:extLst>
          </p:cNvPr>
          <p:cNvSpPr txBox="1"/>
          <p:nvPr/>
        </p:nvSpPr>
        <p:spPr>
          <a:xfrm>
            <a:off x="7678354" y="2573577"/>
            <a:ext cx="28174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1200" dirty="0">
                <a:latin typeface="Helvetica" pitchFamily="2" charset="0"/>
              </a:rPr>
              <a:t>Protons: </a:t>
            </a:r>
            <a:r>
              <a:rPr lang="fr-FR" sz="1200" dirty="0" err="1">
                <a:latin typeface="Helvetica" pitchFamily="2" charset="0"/>
              </a:rPr>
              <a:t>Merrison</a:t>
            </a:r>
            <a:r>
              <a:rPr lang="fr-FR" sz="1200" dirty="0">
                <a:latin typeface="Helvetica" pitchFamily="2" charset="0"/>
              </a:rPr>
              <a:t>, J.P., et al.: Phys.</a:t>
            </a:r>
          </a:p>
          <a:p>
            <a:pPr>
              <a:buNone/>
            </a:pPr>
            <a:r>
              <a:rPr lang="fr-FR" sz="1200" dirty="0" err="1">
                <a:latin typeface="Helvetica" pitchFamily="2" charset="0"/>
              </a:rPr>
              <a:t>Rev</a:t>
            </a:r>
            <a:r>
              <a:rPr lang="fr-FR" sz="1200" dirty="0">
                <a:latin typeface="Helvetica" pitchFamily="2" charset="0"/>
              </a:rPr>
              <a:t>. </a:t>
            </a:r>
            <a:r>
              <a:rPr lang="fr-FR" sz="1200" dirty="0" err="1">
                <a:latin typeface="Helvetica" pitchFamily="2" charset="0"/>
              </a:rPr>
              <a:t>Lett</a:t>
            </a:r>
            <a:r>
              <a:rPr lang="fr-FR" sz="1200" dirty="0">
                <a:latin typeface="Helvetica" pitchFamily="2" charset="0"/>
              </a:rPr>
              <a:t>. 78, 2728–2731 (1997)</a:t>
            </a:r>
          </a:p>
        </p:txBody>
      </p:sp>
      <p:pic>
        <p:nvPicPr>
          <p:cNvPr id="2" name="Rezervirano mjesto sadržaja 3" descr="Slika na kojoj se prikazuje tekst, snimka zaslona, dijagram, crta&#10;&#10;Sadržaj generiran uz AI možda nije točan.">
            <a:extLst>
              <a:ext uri="{FF2B5EF4-FFF2-40B4-BE49-F238E27FC236}">
                <a16:creationId xmlns:a16="http://schemas.microsoft.com/office/drawing/2014/main" id="{2F775310-832E-B344-C3FD-9EFB90D24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98" y="744951"/>
            <a:ext cx="7536755" cy="4877081"/>
          </a:xfrm>
          <a:prstGeom prst="rect">
            <a:avLst/>
          </a:prstGeom>
        </p:spPr>
      </p:pic>
      <p:sp>
        <p:nvSpPr>
          <p:cNvPr id="3" name="ZoneTexte 2111">
            <a:extLst>
              <a:ext uri="{FF2B5EF4-FFF2-40B4-BE49-F238E27FC236}">
                <a16:creationId xmlns:a16="http://schemas.microsoft.com/office/drawing/2014/main" id="{A33443E0-8CB8-BF91-233D-2B1B4F55AC48}"/>
              </a:ext>
            </a:extLst>
          </p:cNvPr>
          <p:cNvSpPr txBox="1"/>
          <p:nvPr/>
        </p:nvSpPr>
        <p:spPr>
          <a:xfrm>
            <a:off x="1569963" y="2229574"/>
            <a:ext cx="3356862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0" i="0" u="none" strike="noStrike" kern="1200" cap="none" spc="0" baseline="0" dirty="0">
                <a:solidFill>
                  <a:schemeClr val="bg2">
                    <a:lumMod val="75000"/>
                  </a:schemeClr>
                </a:solidFill>
                <a:uFillTx/>
                <a:latin typeface="Segoe UI Semibold"/>
                <a:cs typeface="Segoe UI Semibold"/>
              </a:rPr>
              <a:t>PRELIMINARY</a:t>
            </a:r>
            <a:endParaRPr lang="en-GB" sz="2400" b="0" i="0" u="none" strike="noStrike" kern="1200" cap="none" spc="0" baseline="0" dirty="0">
              <a:solidFill>
                <a:schemeClr val="bg2">
                  <a:lumMod val="75000"/>
                </a:schemeClr>
              </a:solidFill>
              <a:uFillTx/>
              <a:latin typeface="Segoe UI Semibold"/>
              <a:cs typeface="Segoe UI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965188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A52507A-D43E-2808-F3D3-9242C2E4E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7" name="Titre 5">
            <a:extLst>
              <a:ext uri="{FF2B5EF4-FFF2-40B4-BE49-F238E27FC236}">
                <a16:creationId xmlns:a16="http://schemas.microsoft.com/office/drawing/2014/main" id="{3657D2B2-8A66-E6AA-F9FE-A9C2A242E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Second charge-exchange reaction: SPHINX project </a:t>
            </a:r>
          </a:p>
        </p:txBody>
      </p:sp>
      <p:sp>
        <p:nvSpPr>
          <p:cNvPr id="8" name="Espace réservé du pied de page 3">
            <a:extLst>
              <a:ext uri="{FF2B5EF4-FFF2-40B4-BE49-F238E27FC236}">
                <a16:creationId xmlns:a16="http://schemas.microsoft.com/office/drawing/2014/main" id="{8BD477E1-03AD-B09D-F9C6-3E7D43582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S.GEFFROY – </a:t>
            </a:r>
            <a:r>
              <a:rPr lang="en-US" noProof="0" dirty="0" err="1"/>
              <a:t>EuNPC</a:t>
            </a:r>
            <a:r>
              <a:rPr lang="en-US" noProof="0" dirty="0"/>
              <a:t> 2025</a:t>
            </a:r>
          </a:p>
        </p:txBody>
      </p:sp>
      <p:sp>
        <p:nvSpPr>
          <p:cNvPr id="9" name="Rectangle 2163">
            <a:extLst>
              <a:ext uri="{FF2B5EF4-FFF2-40B4-BE49-F238E27FC236}">
                <a16:creationId xmlns:a16="http://schemas.microsoft.com/office/drawing/2014/main" id="{E68A6BF3-998A-E60F-8AEA-DAD8330E3D86}"/>
              </a:ext>
            </a:extLst>
          </p:cNvPr>
          <p:cNvSpPr/>
          <p:nvPr/>
        </p:nvSpPr>
        <p:spPr>
          <a:xfrm>
            <a:off x="353477" y="4856855"/>
            <a:ext cx="2992922" cy="58477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 dirty="0">
                <a:solidFill>
                  <a:srgbClr val="7D7D7D"/>
                </a:solidFill>
                <a:uFillTx/>
                <a:latin typeface="Segoe UI Semilight"/>
                <a:ea typeface="Segoe UI Historic"/>
                <a:cs typeface="Segoe UI Semilight"/>
              </a:rPr>
              <a:t>Adapted from: Yamashita</a:t>
            </a:r>
            <a:r>
              <a:rPr lang="en-US" sz="1600" b="0" i="1" u="none" strike="noStrike" kern="1200" cap="none" spc="0" baseline="0" dirty="0">
                <a:solidFill>
                  <a:srgbClr val="7D7D7D"/>
                </a:solidFill>
                <a:uFillTx/>
                <a:latin typeface="Segoe UI Semilight"/>
                <a:ea typeface="Segoe UI Historic"/>
                <a:cs typeface="Segoe UI Semilight"/>
              </a:rPr>
              <a:t> et al.,</a:t>
            </a:r>
            <a:endParaRPr lang="sr-RS" sz="1800" b="0" i="0" u="none" strike="noStrike" kern="1200" cap="none" spc="0" baseline="0" dirty="0">
              <a:solidFill>
                <a:srgbClr val="7D7D7D"/>
              </a:solidFill>
              <a:uFillTx/>
              <a:latin typeface="Calibri"/>
              <a:ea typeface="Calibri"/>
              <a:cs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1" u="none" strike="noStrike" kern="1200" cap="none" spc="0" baseline="0" dirty="0">
                <a:solidFill>
                  <a:srgbClr val="7D7D7D"/>
                </a:solidFill>
                <a:uFillTx/>
                <a:latin typeface="Segoe UI Semilight"/>
                <a:ea typeface="Segoe UI Historic"/>
                <a:cs typeface="Segoe UI Semilight"/>
              </a:rPr>
              <a:t>Phys Rev A </a:t>
            </a:r>
            <a:r>
              <a:rPr lang="en-US" sz="1600" b="1" i="0" u="none" strike="noStrike" kern="1200" cap="none" spc="0" baseline="0" dirty="0">
                <a:solidFill>
                  <a:srgbClr val="7D7D7D"/>
                </a:solidFill>
                <a:uFillTx/>
                <a:latin typeface="Segoe UI Semilight"/>
                <a:ea typeface="Segoe UI Historic"/>
                <a:cs typeface="Segoe UI Semilight"/>
              </a:rPr>
              <a:t>105</a:t>
            </a:r>
            <a:r>
              <a:rPr lang="en-US" sz="1600" b="0" i="1" u="none" strike="noStrike" kern="1200" cap="none" spc="0" baseline="0" dirty="0">
                <a:solidFill>
                  <a:srgbClr val="7D7D7D"/>
                </a:solidFill>
                <a:uFillTx/>
                <a:latin typeface="Segoe UI Semilight"/>
                <a:ea typeface="Segoe UI Historic"/>
                <a:cs typeface="Segoe UI Semilight"/>
              </a:rPr>
              <a:t>, </a:t>
            </a:r>
            <a:r>
              <a:rPr lang="en-US" sz="1600" b="0" i="0" u="none" strike="noStrike" kern="1200" cap="none" spc="0" baseline="0" dirty="0">
                <a:solidFill>
                  <a:srgbClr val="7D7D7D"/>
                </a:solidFill>
                <a:uFillTx/>
                <a:latin typeface="Segoe UI Semilight"/>
                <a:ea typeface="Segoe UI Historic"/>
                <a:cs typeface="Segoe UI Semilight"/>
              </a:rPr>
              <a:t>052812 (2022)</a:t>
            </a:r>
            <a:endParaRPr lang="fr-FR" sz="1600" b="0" i="0" u="none" strike="noStrike" kern="1200" cap="none" spc="0" baseline="0" dirty="0">
              <a:solidFill>
                <a:srgbClr val="7D7D7D"/>
              </a:solidFill>
              <a:uFillTx/>
              <a:latin typeface="Segoe UI Semilight"/>
              <a:ea typeface="Segoe UI Historic"/>
              <a:cs typeface="Segoe UI Semilight"/>
            </a:endParaRPr>
          </a:p>
        </p:txBody>
      </p:sp>
      <p:pic>
        <p:nvPicPr>
          <p:cNvPr id="10" name="Image 2164">
            <a:extLst>
              <a:ext uri="{FF2B5EF4-FFF2-40B4-BE49-F238E27FC236}">
                <a16:creationId xmlns:a16="http://schemas.microsoft.com/office/drawing/2014/main" id="{C9AC64ED-41C5-4210-C078-3D904A95E29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4877" t="131691" r="40038" b="12975"/>
          <a:stretch>
            <a:fillRect/>
          </a:stretch>
        </p:blipFill>
        <p:spPr>
          <a:xfrm>
            <a:off x="10410513" y="3978892"/>
            <a:ext cx="1863912" cy="247738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11" name="Groupe 1">
            <a:extLst>
              <a:ext uri="{FF2B5EF4-FFF2-40B4-BE49-F238E27FC236}">
                <a16:creationId xmlns:a16="http://schemas.microsoft.com/office/drawing/2014/main" id="{AF12811A-39DC-A56A-D29C-405671B15B1D}"/>
              </a:ext>
            </a:extLst>
          </p:cNvPr>
          <p:cNvGrpSpPr/>
          <p:nvPr/>
        </p:nvGrpSpPr>
        <p:grpSpPr>
          <a:xfrm>
            <a:off x="5431962" y="2486411"/>
            <a:ext cx="3375645" cy="2357577"/>
            <a:chOff x="4746970" y="3791287"/>
            <a:chExt cx="3375645" cy="2357577"/>
          </a:xfrm>
        </p:grpSpPr>
        <p:grpSp>
          <p:nvGrpSpPr>
            <p:cNvPr id="12" name="Groupe 2245">
              <a:extLst>
                <a:ext uri="{FF2B5EF4-FFF2-40B4-BE49-F238E27FC236}">
                  <a16:creationId xmlns:a16="http://schemas.microsoft.com/office/drawing/2014/main" id="{8FB475AC-5C12-6E4B-A6A6-0C9BADC44DD7}"/>
                </a:ext>
              </a:extLst>
            </p:cNvPr>
            <p:cNvGrpSpPr/>
            <p:nvPr/>
          </p:nvGrpSpPr>
          <p:grpSpPr>
            <a:xfrm>
              <a:off x="4746970" y="3791287"/>
              <a:ext cx="2686992" cy="1946774"/>
              <a:chOff x="4746970" y="3791287"/>
              <a:chExt cx="2686992" cy="1946774"/>
            </a:xfrm>
          </p:grpSpPr>
          <p:sp>
            <p:nvSpPr>
              <p:cNvPr id="25" name="Rectangle 2246">
                <a:extLst>
                  <a:ext uri="{FF2B5EF4-FFF2-40B4-BE49-F238E27FC236}">
                    <a16:creationId xmlns:a16="http://schemas.microsoft.com/office/drawing/2014/main" id="{79A32423-081C-E19A-2633-7D6032AF6FB5}"/>
                  </a:ext>
                </a:extLst>
              </p:cNvPr>
              <p:cNvSpPr/>
              <p:nvPr/>
            </p:nvSpPr>
            <p:spPr>
              <a:xfrm>
                <a:off x="6985266" y="4632588"/>
                <a:ext cx="448696" cy="273369"/>
              </a:xfrm>
              <a:prstGeom prst="rect">
                <a:avLst/>
              </a:prstGeom>
              <a:solidFill>
                <a:srgbClr val="D9D9D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4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26" name="Rectangle 2247">
                <a:extLst>
                  <a:ext uri="{FF2B5EF4-FFF2-40B4-BE49-F238E27FC236}">
                    <a16:creationId xmlns:a16="http://schemas.microsoft.com/office/drawing/2014/main" id="{AD6BC653-C1D7-A419-7D28-65008F384796}"/>
                  </a:ext>
                </a:extLst>
              </p:cNvPr>
              <p:cNvSpPr/>
              <p:nvPr/>
            </p:nvSpPr>
            <p:spPr>
              <a:xfrm rot="2100016">
                <a:off x="6823829" y="5083497"/>
                <a:ext cx="484558" cy="273369"/>
              </a:xfrm>
              <a:prstGeom prst="rect">
                <a:avLst/>
              </a:prstGeom>
              <a:solidFill>
                <a:srgbClr val="D9D9D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4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27" name="Rectangle 2248">
                <a:extLst>
                  <a:ext uri="{FF2B5EF4-FFF2-40B4-BE49-F238E27FC236}">
                    <a16:creationId xmlns:a16="http://schemas.microsoft.com/office/drawing/2014/main" id="{9E490306-14D6-781D-C243-F11E2C4873FB}"/>
                  </a:ext>
                </a:extLst>
              </p:cNvPr>
              <p:cNvSpPr/>
              <p:nvPr/>
            </p:nvSpPr>
            <p:spPr>
              <a:xfrm rot="19500000">
                <a:off x="6819322" y="4195855"/>
                <a:ext cx="489505" cy="273369"/>
              </a:xfrm>
              <a:prstGeom prst="rect">
                <a:avLst/>
              </a:prstGeom>
              <a:solidFill>
                <a:srgbClr val="D9D9D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4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28" name="Rectangle 2249">
                <a:extLst>
                  <a:ext uri="{FF2B5EF4-FFF2-40B4-BE49-F238E27FC236}">
                    <a16:creationId xmlns:a16="http://schemas.microsoft.com/office/drawing/2014/main" id="{3E8D2948-49F3-4CA1-B9F9-5F5D01C9E8FA}"/>
                  </a:ext>
                </a:extLst>
              </p:cNvPr>
              <p:cNvSpPr/>
              <p:nvPr/>
            </p:nvSpPr>
            <p:spPr>
              <a:xfrm rot="10800009" flipV="1">
                <a:off x="5242154" y="4398291"/>
                <a:ext cx="622678" cy="733815"/>
              </a:xfrm>
              <a:prstGeom prst="rect">
                <a:avLst/>
              </a:prstGeom>
              <a:solidFill>
                <a:srgbClr val="D9D9D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4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29" name="Ellipse 2250">
                <a:extLst>
                  <a:ext uri="{FF2B5EF4-FFF2-40B4-BE49-F238E27FC236}">
                    <a16:creationId xmlns:a16="http://schemas.microsoft.com/office/drawing/2014/main" id="{866E63C9-A237-693E-53DA-19866800152B}"/>
                  </a:ext>
                </a:extLst>
              </p:cNvPr>
              <p:cNvSpPr/>
              <p:nvPr/>
            </p:nvSpPr>
            <p:spPr>
              <a:xfrm>
                <a:off x="5655170" y="4072170"/>
                <a:ext cx="1394203" cy="1394194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D9D9D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4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30" name="Arc 2251">
                <a:extLst>
                  <a:ext uri="{FF2B5EF4-FFF2-40B4-BE49-F238E27FC236}">
                    <a16:creationId xmlns:a16="http://schemas.microsoft.com/office/drawing/2014/main" id="{FF265BBA-04CA-4FB3-5281-38BF76BC1C14}"/>
                  </a:ext>
                </a:extLst>
              </p:cNvPr>
              <p:cNvSpPr/>
              <p:nvPr/>
            </p:nvSpPr>
            <p:spPr>
              <a:xfrm rot="5400013">
                <a:off x="5385295" y="3152962"/>
                <a:ext cx="833356" cy="2110005"/>
              </a:xfrm>
              <a:custGeom>
                <a:avLst>
                  <a:gd name="f12" fmla="val 188"/>
                  <a:gd name="f13" fmla="val 272"/>
                </a:avLst>
                <a:gdLst>
                  <a:gd name="f2" fmla="val 10800000"/>
                  <a:gd name="f3" fmla="val 5400000"/>
                  <a:gd name="f4" fmla="val 16200000"/>
                  <a:gd name="f5" fmla="val 180"/>
                  <a:gd name="f6" fmla="val w"/>
                  <a:gd name="f7" fmla="val h"/>
                  <a:gd name="f8" fmla="val ss"/>
                  <a:gd name="f9" fmla="val 0"/>
                  <a:gd name="f10" fmla="*/ 5419351 1 1725033"/>
                  <a:gd name="f11" fmla="+- 0 0 1"/>
                  <a:gd name="f12" fmla="val 188"/>
                  <a:gd name="f13" fmla="val 272"/>
                  <a:gd name="f14" fmla="+- 0 0 -278"/>
                  <a:gd name="f15" fmla="+- 0 0 -230"/>
                  <a:gd name="f16" fmla="+- 0 0 -182"/>
                  <a:gd name="f17" fmla="abs f6"/>
                  <a:gd name="f18" fmla="abs f7"/>
                  <a:gd name="f19" fmla="abs f8"/>
                  <a:gd name="f20" fmla="val f9"/>
                  <a:gd name="f21" fmla="+- 0 0 f12"/>
                  <a:gd name="f22" fmla="+- 0 0 f13"/>
                  <a:gd name="f23" fmla="*/ f14 f2 1"/>
                  <a:gd name="f24" fmla="*/ f15 f2 1"/>
                  <a:gd name="f25" fmla="*/ f16 f2 1"/>
                  <a:gd name="f26" fmla="?: f17 f6 1"/>
                  <a:gd name="f27" fmla="?: f18 f7 1"/>
                  <a:gd name="f28" fmla="?: f19 f8 1"/>
                  <a:gd name="f29" fmla="*/ f21 f2 1"/>
                  <a:gd name="f30" fmla="*/ f22 f2 1"/>
                  <a:gd name="f31" fmla="*/ f23 1 f5"/>
                  <a:gd name="f32" fmla="*/ f24 1 f5"/>
                  <a:gd name="f33" fmla="*/ f25 1 f5"/>
                  <a:gd name="f34" fmla="*/ f26 1 21600"/>
                  <a:gd name="f35" fmla="*/ f27 1 21600"/>
                  <a:gd name="f36" fmla="*/ 21600 f26 1"/>
                  <a:gd name="f37" fmla="*/ 21600 f27 1"/>
                  <a:gd name="f38" fmla="*/ f29 1 f5"/>
                  <a:gd name="f39" fmla="*/ f30 1 f5"/>
                  <a:gd name="f40" fmla="+- f31 0 f3"/>
                  <a:gd name="f41" fmla="+- f32 0 f3"/>
                  <a:gd name="f42" fmla="+- f33 0 f3"/>
                  <a:gd name="f43" fmla="min f35 f34"/>
                  <a:gd name="f44" fmla="*/ f36 1 f28"/>
                  <a:gd name="f45" fmla="*/ f37 1 f28"/>
                  <a:gd name="f46" fmla="+- f38 0 f3"/>
                  <a:gd name="f47" fmla="+- f39 0 f3"/>
                  <a:gd name="f48" fmla="val f44"/>
                  <a:gd name="f49" fmla="val f45"/>
                  <a:gd name="f50" fmla="+- 0 0 f46"/>
                  <a:gd name="f51" fmla="+- 0 0 f47"/>
                  <a:gd name="f52" fmla="+- f49 0 f20"/>
                  <a:gd name="f53" fmla="+- f48 0 f20"/>
                  <a:gd name="f54" fmla="val f50"/>
                  <a:gd name="f55" fmla="val f51"/>
                  <a:gd name="f56" fmla="*/ f52 1 2"/>
                  <a:gd name="f57" fmla="*/ f53 1 2"/>
                  <a:gd name="f58" fmla="+- f55 0 f54"/>
                  <a:gd name="f59" fmla="+- f54 f3 0"/>
                  <a:gd name="f60" fmla="+- f55 f3 0"/>
                  <a:gd name="f61" fmla="+- 21600000 0 f54"/>
                  <a:gd name="f62" fmla="+- f3 0 f54"/>
                  <a:gd name="f63" fmla="+- 27000000 0 f54"/>
                  <a:gd name="f64" fmla="+- f2 0 f54"/>
                  <a:gd name="f65" fmla="+- 32400000 0 f54"/>
                  <a:gd name="f66" fmla="+- f4 0 f54"/>
                  <a:gd name="f67" fmla="+- 37800000 0 f54"/>
                  <a:gd name="f68" fmla="+- f20 f56 0"/>
                  <a:gd name="f69" fmla="+- f20 f57 0"/>
                  <a:gd name="f70" fmla="+- f58 21600000 0"/>
                  <a:gd name="f71" fmla="*/ f59 f10 1"/>
                  <a:gd name="f72" fmla="*/ f60 f10 1"/>
                  <a:gd name="f73" fmla="?: f62 f62 f63"/>
                  <a:gd name="f74" fmla="?: f64 f64 f65"/>
                  <a:gd name="f75" fmla="?: f66 f66 f67"/>
                  <a:gd name="f76" fmla="*/ f57 f43 1"/>
                  <a:gd name="f77" fmla="*/ f56 f43 1"/>
                  <a:gd name="f78" fmla="?: f58 f58 f70"/>
                  <a:gd name="f79" fmla="*/ f71 1 f2"/>
                  <a:gd name="f80" fmla="*/ f72 1 f2"/>
                  <a:gd name="f81" fmla="*/ f69 f43 1"/>
                  <a:gd name="f82" fmla="*/ f68 f43 1"/>
                  <a:gd name="f83" fmla="+- 0 0 f79"/>
                  <a:gd name="f84" fmla="+- 0 0 f80"/>
                  <a:gd name="f85" fmla="+- f78 0 f61"/>
                  <a:gd name="f86" fmla="+- f78 0 f73"/>
                  <a:gd name="f87" fmla="+- f78 0 f74"/>
                  <a:gd name="f88" fmla="+- f78 0 f75"/>
                  <a:gd name="f89" fmla="+- 0 0 f83"/>
                  <a:gd name="f90" fmla="+- 0 0 f84"/>
                  <a:gd name="f91" fmla="*/ f89 f2 1"/>
                  <a:gd name="f92" fmla="*/ f90 f2 1"/>
                  <a:gd name="f93" fmla="*/ f91 1 f10"/>
                  <a:gd name="f94" fmla="*/ f92 1 f10"/>
                  <a:gd name="f95" fmla="+- f93 0 f3"/>
                  <a:gd name="f96" fmla="+- f94 0 f3"/>
                  <a:gd name="f97" fmla="sin 1 f95"/>
                  <a:gd name="f98" fmla="cos 1 f95"/>
                  <a:gd name="f99" fmla="sin 1 f96"/>
                  <a:gd name="f100" fmla="cos 1 f96"/>
                  <a:gd name="f101" fmla="+- 0 0 f97"/>
                  <a:gd name="f102" fmla="+- 0 0 f98"/>
                  <a:gd name="f103" fmla="+- 0 0 f99"/>
                  <a:gd name="f104" fmla="+- 0 0 f100"/>
                  <a:gd name="f105" fmla="+- 0 0 f101"/>
                  <a:gd name="f106" fmla="+- 0 0 f102"/>
                  <a:gd name="f107" fmla="+- 0 0 f103"/>
                  <a:gd name="f108" fmla="+- 0 0 f104"/>
                  <a:gd name="f109" fmla="*/ f105 f57 1"/>
                  <a:gd name="f110" fmla="*/ f106 f56 1"/>
                  <a:gd name="f111" fmla="*/ f107 f57 1"/>
                  <a:gd name="f112" fmla="*/ f108 f56 1"/>
                  <a:gd name="f113" fmla="+- 0 0 f110"/>
                  <a:gd name="f114" fmla="+- 0 0 f109"/>
                  <a:gd name="f115" fmla="+- 0 0 f112"/>
                  <a:gd name="f116" fmla="+- 0 0 f111"/>
                  <a:gd name="f117" fmla="+- 0 0 f113"/>
                  <a:gd name="f118" fmla="+- 0 0 f114"/>
                  <a:gd name="f119" fmla="+- 0 0 f115"/>
                  <a:gd name="f120" fmla="+- 0 0 f116"/>
                  <a:gd name="f121" fmla="at2 f117 f118"/>
                  <a:gd name="f122" fmla="at2 f119 f120"/>
                  <a:gd name="f123" fmla="+- f121 f3 0"/>
                  <a:gd name="f124" fmla="+- f122 f3 0"/>
                  <a:gd name="f125" fmla="*/ f123 f10 1"/>
                  <a:gd name="f126" fmla="*/ f124 f10 1"/>
                  <a:gd name="f127" fmla="*/ f125 1 f2"/>
                  <a:gd name="f128" fmla="*/ f126 1 f2"/>
                  <a:gd name="f129" fmla="+- 0 0 f127"/>
                  <a:gd name="f130" fmla="+- 0 0 f128"/>
                  <a:gd name="f131" fmla="val f129"/>
                  <a:gd name="f132" fmla="val f130"/>
                  <a:gd name="f133" fmla="+- 0 0 f131"/>
                  <a:gd name="f134" fmla="+- 0 0 f132"/>
                  <a:gd name="f135" fmla="*/ f133 f2 1"/>
                  <a:gd name="f136" fmla="*/ f134 f2 1"/>
                  <a:gd name="f137" fmla="*/ f135 1 f10"/>
                  <a:gd name="f138" fmla="*/ f136 1 f10"/>
                  <a:gd name="f139" fmla="+- f137 0 f3"/>
                  <a:gd name="f140" fmla="+- f138 0 f3"/>
                  <a:gd name="f141" fmla="cos 1 f139"/>
                  <a:gd name="f142" fmla="sin 1 f139"/>
                  <a:gd name="f143" fmla="cos 1 f140"/>
                  <a:gd name="f144" fmla="sin 1 f140"/>
                  <a:gd name="f145" fmla="+- 0 0 f141"/>
                  <a:gd name="f146" fmla="+- 0 0 f142"/>
                  <a:gd name="f147" fmla="+- 0 0 f143"/>
                  <a:gd name="f148" fmla="+- 0 0 f144"/>
                  <a:gd name="f149" fmla="*/ f11 f145 1"/>
                  <a:gd name="f150" fmla="*/ f11 f146 1"/>
                  <a:gd name="f151" fmla="*/ f11 f147 1"/>
                  <a:gd name="f152" fmla="*/ f11 f148 1"/>
                  <a:gd name="f153" fmla="*/ f149 f57 1"/>
                  <a:gd name="f154" fmla="*/ f150 f56 1"/>
                  <a:gd name="f155" fmla="*/ f151 f57 1"/>
                  <a:gd name="f156" fmla="*/ f152 f56 1"/>
                  <a:gd name="f157" fmla="+- f69 f153 0"/>
                  <a:gd name="f158" fmla="+- f68 f154 0"/>
                  <a:gd name="f159" fmla="+- f69 f155 0"/>
                  <a:gd name="f160" fmla="+- f68 f156 0"/>
                  <a:gd name="f161" fmla="max f157 f159"/>
                  <a:gd name="f162" fmla="max f158 f160"/>
                  <a:gd name="f163" fmla="min f157 f159"/>
                  <a:gd name="f164" fmla="min f158 f160"/>
                  <a:gd name="f165" fmla="*/ f157 f43 1"/>
                  <a:gd name="f166" fmla="*/ f158 f43 1"/>
                  <a:gd name="f167" fmla="*/ f159 f43 1"/>
                  <a:gd name="f168" fmla="*/ f160 f43 1"/>
                  <a:gd name="f169" fmla="?: f85 f48 f161"/>
                  <a:gd name="f170" fmla="?: f86 f49 f162"/>
                  <a:gd name="f171" fmla="?: f87 f20 f163"/>
                  <a:gd name="f172" fmla="?: f88 f20 f164"/>
                  <a:gd name="f173" fmla="*/ f171 f43 1"/>
                  <a:gd name="f174" fmla="*/ f172 f43 1"/>
                  <a:gd name="f175" fmla="*/ f169 f43 1"/>
                  <a:gd name="f176" fmla="*/ f170 f4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0">
                    <a:pos x="f165" y="f166"/>
                  </a:cxn>
                  <a:cxn ang="f41">
                    <a:pos x="f81" y="f82"/>
                  </a:cxn>
                  <a:cxn ang="f42">
                    <a:pos x="f167" y="f168"/>
                  </a:cxn>
                </a:cxnLst>
                <a:rect l="f173" t="f174" r="f175" b="f176"/>
                <a:pathLst>
                  <a:path stroke="0">
                    <a:moveTo>
                      <a:pt x="f165" y="f166"/>
                    </a:moveTo>
                    <a:arcTo wR="f76" hR="f77" stAng="f54" swAng="f78"/>
                    <a:lnTo>
                      <a:pt x="f81" y="f82"/>
                    </a:lnTo>
                    <a:close/>
                  </a:path>
                  <a:path fill="none">
                    <a:moveTo>
                      <a:pt x="f165" y="f166"/>
                    </a:moveTo>
                    <a:arcTo wR="f76" hR="f77" stAng="f54" swAng="f78"/>
                  </a:path>
                </a:pathLst>
              </a:custGeom>
              <a:noFill/>
              <a:ln w="76196" cap="flat">
                <a:solidFill>
                  <a:srgbClr val="7F7F7F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4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31" name="Triangle isocèle 2252">
                <a:extLst>
                  <a:ext uri="{FF2B5EF4-FFF2-40B4-BE49-F238E27FC236}">
                    <a16:creationId xmlns:a16="http://schemas.microsoft.com/office/drawing/2014/main" id="{5B18EA0F-4986-F64A-CD14-3AA82AC9E191}"/>
                  </a:ext>
                </a:extLst>
              </p:cNvPr>
              <p:cNvSpPr/>
              <p:nvPr/>
            </p:nvSpPr>
            <p:spPr>
              <a:xfrm>
                <a:off x="6723555" y="4534427"/>
                <a:ext cx="218751" cy="117482"/>
              </a:xfrm>
              <a:custGeom>
                <a:avLst>
                  <a:gd name="f8" fmla="val 87232"/>
                </a:avLst>
                <a:gdLst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val 87232"/>
                  <a:gd name="f9" fmla="+- 0 0 -360"/>
                  <a:gd name="f10" fmla="+- 0 0 -270"/>
                  <a:gd name="f11" fmla="+- 0 0 -180"/>
                  <a:gd name="f12" fmla="+- 0 0 -90"/>
                  <a:gd name="f13" fmla="abs f4"/>
                  <a:gd name="f14" fmla="abs f5"/>
                  <a:gd name="f15" fmla="abs f6"/>
                  <a:gd name="f16" fmla="val f7"/>
                  <a:gd name="f17" fmla="val f8"/>
                  <a:gd name="f18" fmla="*/ f9 f1 1"/>
                  <a:gd name="f19" fmla="*/ f10 f1 1"/>
                  <a:gd name="f20" fmla="*/ f11 f1 1"/>
                  <a:gd name="f21" fmla="*/ f12 f1 1"/>
                  <a:gd name="f22" fmla="?: f13 f4 1"/>
                  <a:gd name="f23" fmla="?: f14 f5 1"/>
                  <a:gd name="f24" fmla="?: f15 f6 1"/>
                  <a:gd name="f25" fmla="*/ f18 1 f3"/>
                  <a:gd name="f26" fmla="*/ f19 1 f3"/>
                  <a:gd name="f27" fmla="*/ f20 1 f3"/>
                  <a:gd name="f28" fmla="*/ f21 1 f3"/>
                  <a:gd name="f29" fmla="*/ f22 1 21600"/>
                  <a:gd name="f30" fmla="*/ f23 1 21600"/>
                  <a:gd name="f31" fmla="*/ 21600 f22 1"/>
                  <a:gd name="f32" fmla="*/ 21600 f23 1"/>
                  <a:gd name="f33" fmla="+- f25 0 f2"/>
                  <a:gd name="f34" fmla="+- f26 0 f2"/>
                  <a:gd name="f35" fmla="+- f27 0 f2"/>
                  <a:gd name="f36" fmla="+- f28 0 f2"/>
                  <a:gd name="f37" fmla="min f30 f29"/>
                  <a:gd name="f38" fmla="*/ f31 1 f24"/>
                  <a:gd name="f39" fmla="*/ f32 1 f24"/>
                  <a:gd name="f40" fmla="val f38"/>
                  <a:gd name="f41" fmla="val f39"/>
                  <a:gd name="f42" fmla="*/ f16 f37 1"/>
                  <a:gd name="f43" fmla="+- f41 0 f16"/>
                  <a:gd name="f44" fmla="+- f40 0 f16"/>
                  <a:gd name="f45" fmla="*/ f41 f37 1"/>
                  <a:gd name="f46" fmla="*/ f40 f37 1"/>
                  <a:gd name="f47" fmla="*/ f43 1 2"/>
                  <a:gd name="f48" fmla="*/ f44 1 2"/>
                  <a:gd name="f49" fmla="*/ f44 f17 1"/>
                  <a:gd name="f50" fmla="+- f16 f47 0"/>
                  <a:gd name="f51" fmla="*/ f49 1 200000"/>
                  <a:gd name="f52" fmla="*/ f49 1 100000"/>
                  <a:gd name="f53" fmla="+- f51 f48 0"/>
                  <a:gd name="f54" fmla="*/ f51 f37 1"/>
                  <a:gd name="f55" fmla="*/ f50 f37 1"/>
                  <a:gd name="f56" fmla="*/ f52 f37 1"/>
                  <a:gd name="f57" fmla="*/ f53 f3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3">
                    <a:pos x="f56" y="f42"/>
                  </a:cxn>
                  <a:cxn ang="f34">
                    <a:pos x="f54" y="f55"/>
                  </a:cxn>
                  <a:cxn ang="f35">
                    <a:pos x="f42" y="f45"/>
                  </a:cxn>
                  <a:cxn ang="f35">
                    <a:pos x="f56" y="f45"/>
                  </a:cxn>
                  <a:cxn ang="f35">
                    <a:pos x="f46" y="f45"/>
                  </a:cxn>
                  <a:cxn ang="f36">
                    <a:pos x="f57" y="f55"/>
                  </a:cxn>
                </a:cxnLst>
                <a:rect l="f54" t="f55" r="f57" b="f45"/>
                <a:pathLst>
                  <a:path>
                    <a:moveTo>
                      <a:pt x="f42" y="f45"/>
                    </a:moveTo>
                    <a:lnTo>
                      <a:pt x="f56" y="f42"/>
                    </a:lnTo>
                    <a:lnTo>
                      <a:pt x="f46" y="f45"/>
                    </a:lnTo>
                    <a:close/>
                  </a:path>
                </a:pathLst>
              </a:custGeom>
              <a:solidFill>
                <a:srgbClr val="7F7F7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4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32" name="Triangle isocèle 2253">
                <a:extLst>
                  <a:ext uri="{FF2B5EF4-FFF2-40B4-BE49-F238E27FC236}">
                    <a16:creationId xmlns:a16="http://schemas.microsoft.com/office/drawing/2014/main" id="{B6CE16E0-B750-015B-2B11-34F375087584}"/>
                  </a:ext>
                </a:extLst>
              </p:cNvPr>
              <p:cNvSpPr/>
              <p:nvPr/>
            </p:nvSpPr>
            <p:spPr>
              <a:xfrm flipV="1">
                <a:off x="6725073" y="4877409"/>
                <a:ext cx="218751" cy="117482"/>
              </a:xfrm>
              <a:custGeom>
                <a:avLst>
                  <a:gd name="f8" fmla="val 87232"/>
                </a:avLst>
                <a:gdLst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val 87232"/>
                  <a:gd name="f9" fmla="+- 0 0 -360"/>
                  <a:gd name="f10" fmla="+- 0 0 -270"/>
                  <a:gd name="f11" fmla="+- 0 0 -180"/>
                  <a:gd name="f12" fmla="+- 0 0 -90"/>
                  <a:gd name="f13" fmla="abs f4"/>
                  <a:gd name="f14" fmla="abs f5"/>
                  <a:gd name="f15" fmla="abs f6"/>
                  <a:gd name="f16" fmla="val f7"/>
                  <a:gd name="f17" fmla="val f8"/>
                  <a:gd name="f18" fmla="*/ f9 f1 1"/>
                  <a:gd name="f19" fmla="*/ f10 f1 1"/>
                  <a:gd name="f20" fmla="*/ f11 f1 1"/>
                  <a:gd name="f21" fmla="*/ f12 f1 1"/>
                  <a:gd name="f22" fmla="?: f13 f4 1"/>
                  <a:gd name="f23" fmla="?: f14 f5 1"/>
                  <a:gd name="f24" fmla="?: f15 f6 1"/>
                  <a:gd name="f25" fmla="*/ f18 1 f3"/>
                  <a:gd name="f26" fmla="*/ f19 1 f3"/>
                  <a:gd name="f27" fmla="*/ f20 1 f3"/>
                  <a:gd name="f28" fmla="*/ f21 1 f3"/>
                  <a:gd name="f29" fmla="*/ f22 1 21600"/>
                  <a:gd name="f30" fmla="*/ f23 1 21600"/>
                  <a:gd name="f31" fmla="*/ 21600 f22 1"/>
                  <a:gd name="f32" fmla="*/ 21600 f23 1"/>
                  <a:gd name="f33" fmla="+- f25 0 f2"/>
                  <a:gd name="f34" fmla="+- f26 0 f2"/>
                  <a:gd name="f35" fmla="+- f27 0 f2"/>
                  <a:gd name="f36" fmla="+- f28 0 f2"/>
                  <a:gd name="f37" fmla="min f30 f29"/>
                  <a:gd name="f38" fmla="*/ f31 1 f24"/>
                  <a:gd name="f39" fmla="*/ f32 1 f24"/>
                  <a:gd name="f40" fmla="val f38"/>
                  <a:gd name="f41" fmla="val f39"/>
                  <a:gd name="f42" fmla="*/ f16 f37 1"/>
                  <a:gd name="f43" fmla="+- f41 0 f16"/>
                  <a:gd name="f44" fmla="+- f40 0 f16"/>
                  <a:gd name="f45" fmla="*/ f41 f37 1"/>
                  <a:gd name="f46" fmla="*/ f40 f37 1"/>
                  <a:gd name="f47" fmla="*/ f43 1 2"/>
                  <a:gd name="f48" fmla="*/ f44 1 2"/>
                  <a:gd name="f49" fmla="*/ f44 f17 1"/>
                  <a:gd name="f50" fmla="+- f16 f47 0"/>
                  <a:gd name="f51" fmla="*/ f49 1 200000"/>
                  <a:gd name="f52" fmla="*/ f49 1 100000"/>
                  <a:gd name="f53" fmla="+- f51 f48 0"/>
                  <a:gd name="f54" fmla="*/ f51 f37 1"/>
                  <a:gd name="f55" fmla="*/ f50 f37 1"/>
                  <a:gd name="f56" fmla="*/ f52 f37 1"/>
                  <a:gd name="f57" fmla="*/ f53 f3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3">
                    <a:pos x="f56" y="f42"/>
                  </a:cxn>
                  <a:cxn ang="f34">
                    <a:pos x="f54" y="f55"/>
                  </a:cxn>
                  <a:cxn ang="f35">
                    <a:pos x="f42" y="f45"/>
                  </a:cxn>
                  <a:cxn ang="f35">
                    <a:pos x="f56" y="f45"/>
                  </a:cxn>
                  <a:cxn ang="f35">
                    <a:pos x="f46" y="f45"/>
                  </a:cxn>
                  <a:cxn ang="f36">
                    <a:pos x="f57" y="f55"/>
                  </a:cxn>
                </a:cxnLst>
                <a:rect l="f54" t="f55" r="f57" b="f45"/>
                <a:pathLst>
                  <a:path>
                    <a:moveTo>
                      <a:pt x="f42" y="f45"/>
                    </a:moveTo>
                    <a:lnTo>
                      <a:pt x="f56" y="f42"/>
                    </a:lnTo>
                    <a:lnTo>
                      <a:pt x="f46" y="f45"/>
                    </a:lnTo>
                    <a:close/>
                  </a:path>
                </a:pathLst>
              </a:custGeom>
              <a:solidFill>
                <a:srgbClr val="7F7F7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4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33" name="Arc 2254">
                <a:extLst>
                  <a:ext uri="{FF2B5EF4-FFF2-40B4-BE49-F238E27FC236}">
                    <a16:creationId xmlns:a16="http://schemas.microsoft.com/office/drawing/2014/main" id="{75A71743-1D03-F696-A170-D5B801707268}"/>
                  </a:ext>
                </a:extLst>
              </p:cNvPr>
              <p:cNvSpPr/>
              <p:nvPr/>
            </p:nvSpPr>
            <p:spPr>
              <a:xfrm rot="16199987" flipV="1">
                <a:off x="5385304" y="4266380"/>
                <a:ext cx="833356" cy="2110005"/>
              </a:xfrm>
              <a:custGeom>
                <a:avLst>
                  <a:gd name="f12" fmla="val 188"/>
                  <a:gd name="f13" fmla="val 272"/>
                </a:avLst>
                <a:gdLst>
                  <a:gd name="f2" fmla="val 10800000"/>
                  <a:gd name="f3" fmla="val 5400000"/>
                  <a:gd name="f4" fmla="val 16200000"/>
                  <a:gd name="f5" fmla="val 180"/>
                  <a:gd name="f6" fmla="val w"/>
                  <a:gd name="f7" fmla="val h"/>
                  <a:gd name="f8" fmla="val ss"/>
                  <a:gd name="f9" fmla="val 0"/>
                  <a:gd name="f10" fmla="*/ 5419351 1 1725033"/>
                  <a:gd name="f11" fmla="+- 0 0 1"/>
                  <a:gd name="f12" fmla="val 188"/>
                  <a:gd name="f13" fmla="val 272"/>
                  <a:gd name="f14" fmla="+- 0 0 -278"/>
                  <a:gd name="f15" fmla="+- 0 0 -230"/>
                  <a:gd name="f16" fmla="+- 0 0 -182"/>
                  <a:gd name="f17" fmla="abs f6"/>
                  <a:gd name="f18" fmla="abs f7"/>
                  <a:gd name="f19" fmla="abs f8"/>
                  <a:gd name="f20" fmla="val f9"/>
                  <a:gd name="f21" fmla="+- 0 0 f12"/>
                  <a:gd name="f22" fmla="+- 0 0 f13"/>
                  <a:gd name="f23" fmla="*/ f14 f2 1"/>
                  <a:gd name="f24" fmla="*/ f15 f2 1"/>
                  <a:gd name="f25" fmla="*/ f16 f2 1"/>
                  <a:gd name="f26" fmla="?: f17 f6 1"/>
                  <a:gd name="f27" fmla="?: f18 f7 1"/>
                  <a:gd name="f28" fmla="?: f19 f8 1"/>
                  <a:gd name="f29" fmla="*/ f21 f2 1"/>
                  <a:gd name="f30" fmla="*/ f22 f2 1"/>
                  <a:gd name="f31" fmla="*/ f23 1 f5"/>
                  <a:gd name="f32" fmla="*/ f24 1 f5"/>
                  <a:gd name="f33" fmla="*/ f25 1 f5"/>
                  <a:gd name="f34" fmla="*/ f26 1 21600"/>
                  <a:gd name="f35" fmla="*/ f27 1 21600"/>
                  <a:gd name="f36" fmla="*/ 21600 f26 1"/>
                  <a:gd name="f37" fmla="*/ 21600 f27 1"/>
                  <a:gd name="f38" fmla="*/ f29 1 f5"/>
                  <a:gd name="f39" fmla="*/ f30 1 f5"/>
                  <a:gd name="f40" fmla="+- f31 0 f3"/>
                  <a:gd name="f41" fmla="+- f32 0 f3"/>
                  <a:gd name="f42" fmla="+- f33 0 f3"/>
                  <a:gd name="f43" fmla="min f35 f34"/>
                  <a:gd name="f44" fmla="*/ f36 1 f28"/>
                  <a:gd name="f45" fmla="*/ f37 1 f28"/>
                  <a:gd name="f46" fmla="+- f38 0 f3"/>
                  <a:gd name="f47" fmla="+- f39 0 f3"/>
                  <a:gd name="f48" fmla="val f44"/>
                  <a:gd name="f49" fmla="val f45"/>
                  <a:gd name="f50" fmla="+- 0 0 f46"/>
                  <a:gd name="f51" fmla="+- 0 0 f47"/>
                  <a:gd name="f52" fmla="+- f49 0 f20"/>
                  <a:gd name="f53" fmla="+- f48 0 f20"/>
                  <a:gd name="f54" fmla="val f50"/>
                  <a:gd name="f55" fmla="val f51"/>
                  <a:gd name="f56" fmla="*/ f52 1 2"/>
                  <a:gd name="f57" fmla="*/ f53 1 2"/>
                  <a:gd name="f58" fmla="+- f55 0 f54"/>
                  <a:gd name="f59" fmla="+- f54 f3 0"/>
                  <a:gd name="f60" fmla="+- f55 f3 0"/>
                  <a:gd name="f61" fmla="+- 21600000 0 f54"/>
                  <a:gd name="f62" fmla="+- f3 0 f54"/>
                  <a:gd name="f63" fmla="+- 27000000 0 f54"/>
                  <a:gd name="f64" fmla="+- f2 0 f54"/>
                  <a:gd name="f65" fmla="+- 32400000 0 f54"/>
                  <a:gd name="f66" fmla="+- f4 0 f54"/>
                  <a:gd name="f67" fmla="+- 37800000 0 f54"/>
                  <a:gd name="f68" fmla="+- f20 f56 0"/>
                  <a:gd name="f69" fmla="+- f20 f57 0"/>
                  <a:gd name="f70" fmla="+- f58 21600000 0"/>
                  <a:gd name="f71" fmla="*/ f59 f10 1"/>
                  <a:gd name="f72" fmla="*/ f60 f10 1"/>
                  <a:gd name="f73" fmla="?: f62 f62 f63"/>
                  <a:gd name="f74" fmla="?: f64 f64 f65"/>
                  <a:gd name="f75" fmla="?: f66 f66 f67"/>
                  <a:gd name="f76" fmla="*/ f57 f43 1"/>
                  <a:gd name="f77" fmla="*/ f56 f43 1"/>
                  <a:gd name="f78" fmla="?: f58 f58 f70"/>
                  <a:gd name="f79" fmla="*/ f71 1 f2"/>
                  <a:gd name="f80" fmla="*/ f72 1 f2"/>
                  <a:gd name="f81" fmla="*/ f69 f43 1"/>
                  <a:gd name="f82" fmla="*/ f68 f43 1"/>
                  <a:gd name="f83" fmla="+- 0 0 f79"/>
                  <a:gd name="f84" fmla="+- 0 0 f80"/>
                  <a:gd name="f85" fmla="+- f78 0 f61"/>
                  <a:gd name="f86" fmla="+- f78 0 f73"/>
                  <a:gd name="f87" fmla="+- f78 0 f74"/>
                  <a:gd name="f88" fmla="+- f78 0 f75"/>
                  <a:gd name="f89" fmla="+- 0 0 f83"/>
                  <a:gd name="f90" fmla="+- 0 0 f84"/>
                  <a:gd name="f91" fmla="*/ f89 f2 1"/>
                  <a:gd name="f92" fmla="*/ f90 f2 1"/>
                  <a:gd name="f93" fmla="*/ f91 1 f10"/>
                  <a:gd name="f94" fmla="*/ f92 1 f10"/>
                  <a:gd name="f95" fmla="+- f93 0 f3"/>
                  <a:gd name="f96" fmla="+- f94 0 f3"/>
                  <a:gd name="f97" fmla="sin 1 f95"/>
                  <a:gd name="f98" fmla="cos 1 f95"/>
                  <a:gd name="f99" fmla="sin 1 f96"/>
                  <a:gd name="f100" fmla="cos 1 f96"/>
                  <a:gd name="f101" fmla="+- 0 0 f97"/>
                  <a:gd name="f102" fmla="+- 0 0 f98"/>
                  <a:gd name="f103" fmla="+- 0 0 f99"/>
                  <a:gd name="f104" fmla="+- 0 0 f100"/>
                  <a:gd name="f105" fmla="+- 0 0 f101"/>
                  <a:gd name="f106" fmla="+- 0 0 f102"/>
                  <a:gd name="f107" fmla="+- 0 0 f103"/>
                  <a:gd name="f108" fmla="+- 0 0 f104"/>
                  <a:gd name="f109" fmla="*/ f105 f57 1"/>
                  <a:gd name="f110" fmla="*/ f106 f56 1"/>
                  <a:gd name="f111" fmla="*/ f107 f57 1"/>
                  <a:gd name="f112" fmla="*/ f108 f56 1"/>
                  <a:gd name="f113" fmla="+- 0 0 f110"/>
                  <a:gd name="f114" fmla="+- 0 0 f109"/>
                  <a:gd name="f115" fmla="+- 0 0 f112"/>
                  <a:gd name="f116" fmla="+- 0 0 f111"/>
                  <a:gd name="f117" fmla="+- 0 0 f113"/>
                  <a:gd name="f118" fmla="+- 0 0 f114"/>
                  <a:gd name="f119" fmla="+- 0 0 f115"/>
                  <a:gd name="f120" fmla="+- 0 0 f116"/>
                  <a:gd name="f121" fmla="at2 f117 f118"/>
                  <a:gd name="f122" fmla="at2 f119 f120"/>
                  <a:gd name="f123" fmla="+- f121 f3 0"/>
                  <a:gd name="f124" fmla="+- f122 f3 0"/>
                  <a:gd name="f125" fmla="*/ f123 f10 1"/>
                  <a:gd name="f126" fmla="*/ f124 f10 1"/>
                  <a:gd name="f127" fmla="*/ f125 1 f2"/>
                  <a:gd name="f128" fmla="*/ f126 1 f2"/>
                  <a:gd name="f129" fmla="+- 0 0 f127"/>
                  <a:gd name="f130" fmla="+- 0 0 f128"/>
                  <a:gd name="f131" fmla="val f129"/>
                  <a:gd name="f132" fmla="val f130"/>
                  <a:gd name="f133" fmla="+- 0 0 f131"/>
                  <a:gd name="f134" fmla="+- 0 0 f132"/>
                  <a:gd name="f135" fmla="*/ f133 f2 1"/>
                  <a:gd name="f136" fmla="*/ f134 f2 1"/>
                  <a:gd name="f137" fmla="*/ f135 1 f10"/>
                  <a:gd name="f138" fmla="*/ f136 1 f10"/>
                  <a:gd name="f139" fmla="+- f137 0 f3"/>
                  <a:gd name="f140" fmla="+- f138 0 f3"/>
                  <a:gd name="f141" fmla="cos 1 f139"/>
                  <a:gd name="f142" fmla="sin 1 f139"/>
                  <a:gd name="f143" fmla="cos 1 f140"/>
                  <a:gd name="f144" fmla="sin 1 f140"/>
                  <a:gd name="f145" fmla="+- 0 0 f141"/>
                  <a:gd name="f146" fmla="+- 0 0 f142"/>
                  <a:gd name="f147" fmla="+- 0 0 f143"/>
                  <a:gd name="f148" fmla="+- 0 0 f144"/>
                  <a:gd name="f149" fmla="*/ f11 f145 1"/>
                  <a:gd name="f150" fmla="*/ f11 f146 1"/>
                  <a:gd name="f151" fmla="*/ f11 f147 1"/>
                  <a:gd name="f152" fmla="*/ f11 f148 1"/>
                  <a:gd name="f153" fmla="*/ f149 f57 1"/>
                  <a:gd name="f154" fmla="*/ f150 f56 1"/>
                  <a:gd name="f155" fmla="*/ f151 f57 1"/>
                  <a:gd name="f156" fmla="*/ f152 f56 1"/>
                  <a:gd name="f157" fmla="+- f69 f153 0"/>
                  <a:gd name="f158" fmla="+- f68 f154 0"/>
                  <a:gd name="f159" fmla="+- f69 f155 0"/>
                  <a:gd name="f160" fmla="+- f68 f156 0"/>
                  <a:gd name="f161" fmla="max f157 f159"/>
                  <a:gd name="f162" fmla="max f158 f160"/>
                  <a:gd name="f163" fmla="min f157 f159"/>
                  <a:gd name="f164" fmla="min f158 f160"/>
                  <a:gd name="f165" fmla="*/ f157 f43 1"/>
                  <a:gd name="f166" fmla="*/ f158 f43 1"/>
                  <a:gd name="f167" fmla="*/ f159 f43 1"/>
                  <a:gd name="f168" fmla="*/ f160 f43 1"/>
                  <a:gd name="f169" fmla="?: f85 f48 f161"/>
                  <a:gd name="f170" fmla="?: f86 f49 f162"/>
                  <a:gd name="f171" fmla="?: f87 f20 f163"/>
                  <a:gd name="f172" fmla="?: f88 f20 f164"/>
                  <a:gd name="f173" fmla="*/ f171 f43 1"/>
                  <a:gd name="f174" fmla="*/ f172 f43 1"/>
                  <a:gd name="f175" fmla="*/ f169 f43 1"/>
                  <a:gd name="f176" fmla="*/ f170 f4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0">
                    <a:pos x="f165" y="f166"/>
                  </a:cxn>
                  <a:cxn ang="f41">
                    <a:pos x="f81" y="f82"/>
                  </a:cxn>
                  <a:cxn ang="f42">
                    <a:pos x="f167" y="f168"/>
                  </a:cxn>
                </a:cxnLst>
                <a:rect l="f173" t="f174" r="f175" b="f176"/>
                <a:pathLst>
                  <a:path stroke="0">
                    <a:moveTo>
                      <a:pt x="f165" y="f166"/>
                    </a:moveTo>
                    <a:arcTo wR="f76" hR="f77" stAng="f54" swAng="f78"/>
                    <a:lnTo>
                      <a:pt x="f81" y="f82"/>
                    </a:lnTo>
                    <a:close/>
                  </a:path>
                  <a:path fill="none">
                    <a:moveTo>
                      <a:pt x="f165" y="f166"/>
                    </a:moveTo>
                    <a:arcTo wR="f76" hR="f77" stAng="f54" swAng="f78"/>
                  </a:path>
                </a:pathLst>
              </a:custGeom>
              <a:noFill/>
              <a:ln w="76196" cap="flat">
                <a:solidFill>
                  <a:srgbClr val="7F7F7F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4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grpSp>
            <p:nvGrpSpPr>
              <p:cNvPr id="34" name="Groupe 2255">
                <a:extLst>
                  <a:ext uri="{FF2B5EF4-FFF2-40B4-BE49-F238E27FC236}">
                    <a16:creationId xmlns:a16="http://schemas.microsoft.com/office/drawing/2014/main" id="{860AF76A-22BE-87EA-8802-306DD313F2E1}"/>
                  </a:ext>
                </a:extLst>
              </p:cNvPr>
              <p:cNvGrpSpPr/>
              <p:nvPr/>
            </p:nvGrpSpPr>
            <p:grpSpPr>
              <a:xfrm>
                <a:off x="5307415" y="4479773"/>
                <a:ext cx="343512" cy="571061"/>
                <a:chOff x="5307415" y="4479773"/>
                <a:chExt cx="343512" cy="571061"/>
              </a:xfrm>
            </p:grpSpPr>
            <p:sp>
              <p:nvSpPr>
                <p:cNvPr id="35" name="Rectangle 2256">
                  <a:extLst>
                    <a:ext uri="{FF2B5EF4-FFF2-40B4-BE49-F238E27FC236}">
                      <a16:creationId xmlns:a16="http://schemas.microsoft.com/office/drawing/2014/main" id="{D5D9F33B-E829-D189-FB8E-6AE3652EACF2}"/>
                    </a:ext>
                  </a:extLst>
                </p:cNvPr>
                <p:cNvSpPr/>
                <p:nvPr/>
              </p:nvSpPr>
              <p:spPr>
                <a:xfrm>
                  <a:off x="5307415" y="4479773"/>
                  <a:ext cx="48408" cy="571061"/>
                </a:xfrm>
                <a:prstGeom prst="rect">
                  <a:avLst/>
                </a:prstGeom>
                <a:solidFill>
                  <a:srgbClr val="7F7F7F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400" b="0" i="0" u="none" strike="noStrike" kern="1200" cap="none" spc="0" baseline="0">
                    <a:solidFill>
                      <a:srgbClr val="FFFFFF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36" name="Rectangle 2257">
                  <a:extLst>
                    <a:ext uri="{FF2B5EF4-FFF2-40B4-BE49-F238E27FC236}">
                      <a16:creationId xmlns:a16="http://schemas.microsoft.com/office/drawing/2014/main" id="{DE8D7E1B-2B7D-B2F8-3B62-1980C0F7EB96}"/>
                    </a:ext>
                  </a:extLst>
                </p:cNvPr>
                <p:cNvSpPr/>
                <p:nvPr/>
              </p:nvSpPr>
              <p:spPr>
                <a:xfrm>
                  <a:off x="5419968" y="4479773"/>
                  <a:ext cx="116009" cy="571061"/>
                </a:xfrm>
                <a:prstGeom prst="rect">
                  <a:avLst/>
                </a:prstGeom>
                <a:solidFill>
                  <a:srgbClr val="7F7F7F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400" b="0" i="0" u="none" strike="noStrike" kern="1200" cap="none" spc="0" baseline="0">
                    <a:solidFill>
                      <a:srgbClr val="FFFFFF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37" name="Rectangle 2258">
                  <a:extLst>
                    <a:ext uri="{FF2B5EF4-FFF2-40B4-BE49-F238E27FC236}">
                      <a16:creationId xmlns:a16="http://schemas.microsoft.com/office/drawing/2014/main" id="{F059BE18-CF4B-56B6-2F7E-E2DE03EC4B38}"/>
                    </a:ext>
                  </a:extLst>
                </p:cNvPr>
                <p:cNvSpPr/>
                <p:nvPr/>
              </p:nvSpPr>
              <p:spPr>
                <a:xfrm>
                  <a:off x="5602519" y="4479773"/>
                  <a:ext cx="48408" cy="571061"/>
                </a:xfrm>
                <a:prstGeom prst="rect">
                  <a:avLst/>
                </a:prstGeom>
                <a:solidFill>
                  <a:srgbClr val="7F7F7F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400" b="0" i="0" u="none" strike="noStrike" kern="1200" cap="none" spc="0" baseline="0">
                    <a:solidFill>
                      <a:srgbClr val="FFFFFF"/>
                    </a:solidFill>
                    <a:uFillTx/>
                    <a:latin typeface="Calibri"/>
                  </a:endParaRPr>
                </a:p>
              </p:txBody>
            </p:sp>
          </p:grpSp>
        </p:grpSp>
        <p:cxnSp>
          <p:nvCxnSpPr>
            <p:cNvPr id="13" name="Straight Arrow Connector 101">
              <a:extLst>
                <a:ext uri="{FF2B5EF4-FFF2-40B4-BE49-F238E27FC236}">
                  <a16:creationId xmlns:a16="http://schemas.microsoft.com/office/drawing/2014/main" id="{C243D60F-7F62-1B47-A27E-31A45BEB10CD}"/>
                </a:ext>
              </a:extLst>
            </p:cNvPr>
            <p:cNvCxnSpPr/>
            <p:nvPr/>
          </p:nvCxnSpPr>
          <p:spPr>
            <a:xfrm>
              <a:off x="6053849" y="4762204"/>
              <a:ext cx="1161736" cy="0"/>
            </a:xfrm>
            <a:prstGeom prst="straightConnector1">
              <a:avLst/>
            </a:prstGeom>
            <a:noFill/>
            <a:ln w="127001" cap="flat">
              <a:solidFill>
                <a:srgbClr val="7030A0"/>
              </a:solidFill>
              <a:prstDash val="solid"/>
              <a:miter/>
              <a:tailEnd type="arrow"/>
            </a:ln>
          </p:spPr>
        </p:cxnSp>
        <p:sp>
          <p:nvSpPr>
            <p:cNvPr id="14" name="Rectangle: Rounded Corners 103">
              <a:extLst>
                <a:ext uri="{FF2B5EF4-FFF2-40B4-BE49-F238E27FC236}">
                  <a16:creationId xmlns:a16="http://schemas.microsoft.com/office/drawing/2014/main" id="{FC4C0355-71DB-0D3B-8D61-5AA7CD575C78}"/>
                </a:ext>
              </a:extLst>
            </p:cNvPr>
            <p:cNvSpPr/>
            <p:nvPr/>
          </p:nvSpPr>
          <p:spPr>
            <a:xfrm>
              <a:off x="7475393" y="4658483"/>
              <a:ext cx="32077" cy="218605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8CBAD"/>
            </a:solidFill>
            <a:ln w="12701" cap="flat">
              <a:solidFill>
                <a:srgbClr val="ED7D31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5" name="TextBox 104">
              <a:extLst>
                <a:ext uri="{FF2B5EF4-FFF2-40B4-BE49-F238E27FC236}">
                  <a16:creationId xmlns:a16="http://schemas.microsoft.com/office/drawing/2014/main" id="{8C9EBC4C-68F3-F3ED-4BA2-5EEC7CCD38A5}"/>
                </a:ext>
              </a:extLst>
            </p:cNvPr>
            <p:cNvSpPr txBox="1"/>
            <p:nvPr/>
          </p:nvSpPr>
          <p:spPr>
            <a:xfrm>
              <a:off x="7269992" y="4334475"/>
              <a:ext cx="794266" cy="31284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1" i="0" u="none" strike="noStrike" kern="1200" cap="none" spc="0" baseline="0">
                  <a:solidFill>
                    <a:srgbClr val="ED7D31"/>
                  </a:solidFill>
                  <a:uFillTx/>
                  <a:latin typeface="Calibri"/>
                </a:rPr>
                <a:t>MCP-p5</a:t>
              </a:r>
            </a:p>
          </p:txBody>
        </p:sp>
        <p:sp>
          <p:nvSpPr>
            <p:cNvPr id="16" name="TextBox 178">
              <a:extLst>
                <a:ext uri="{FF2B5EF4-FFF2-40B4-BE49-F238E27FC236}">
                  <a16:creationId xmlns:a16="http://schemas.microsoft.com/office/drawing/2014/main" id="{0D6096F1-7C3A-DFEF-B611-8D52E9824806}"/>
                </a:ext>
              </a:extLst>
            </p:cNvPr>
            <p:cNvSpPr txBox="1"/>
            <p:nvPr/>
          </p:nvSpPr>
          <p:spPr>
            <a:xfrm>
              <a:off x="5552099" y="5512021"/>
              <a:ext cx="1521406" cy="31284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0" i="1" u="none" strike="noStrike" kern="1200" cap="none" spc="0" baseline="0">
                  <a:solidFill>
                    <a:srgbClr val="7F7F7F"/>
                  </a:solidFill>
                  <a:uFillTx/>
                  <a:latin typeface="Calibri"/>
                </a:rPr>
                <a:t>Switchyard plates</a:t>
              </a:r>
            </a:p>
          </p:txBody>
        </p:sp>
        <p:cxnSp>
          <p:nvCxnSpPr>
            <p:cNvPr id="17" name="Straight Connector 180">
              <a:extLst>
                <a:ext uri="{FF2B5EF4-FFF2-40B4-BE49-F238E27FC236}">
                  <a16:creationId xmlns:a16="http://schemas.microsoft.com/office/drawing/2014/main" id="{1786DEA6-7E0A-E0EC-B740-6544C4F90F00}"/>
                </a:ext>
              </a:extLst>
            </p:cNvPr>
            <p:cNvCxnSpPr/>
            <p:nvPr/>
          </p:nvCxnSpPr>
          <p:spPr>
            <a:xfrm flipV="1">
              <a:off x="6312798" y="4982227"/>
              <a:ext cx="39483" cy="529794"/>
            </a:xfrm>
            <a:prstGeom prst="straightConnector1">
              <a:avLst/>
            </a:prstGeom>
            <a:noFill/>
            <a:ln w="12701" cap="flat">
              <a:solidFill>
                <a:srgbClr val="7F7F7F"/>
              </a:solidFill>
              <a:prstDash val="solid"/>
              <a:miter/>
            </a:ln>
          </p:spPr>
        </p:cxnSp>
        <p:cxnSp>
          <p:nvCxnSpPr>
            <p:cNvPr id="18" name="Straight Connector 2">
              <a:extLst>
                <a:ext uri="{FF2B5EF4-FFF2-40B4-BE49-F238E27FC236}">
                  <a16:creationId xmlns:a16="http://schemas.microsoft.com/office/drawing/2014/main" id="{1C49E2E0-2915-61F8-7838-3D5FD4EBF813}"/>
                </a:ext>
              </a:extLst>
            </p:cNvPr>
            <p:cNvCxnSpPr/>
            <p:nvPr/>
          </p:nvCxnSpPr>
          <p:spPr>
            <a:xfrm flipV="1">
              <a:off x="7507480" y="4616503"/>
              <a:ext cx="121880" cy="151270"/>
            </a:xfrm>
            <a:prstGeom prst="straightConnector1">
              <a:avLst/>
            </a:prstGeom>
            <a:noFill/>
            <a:ln w="12701" cap="flat">
              <a:solidFill>
                <a:srgbClr val="ED7D31"/>
              </a:solidFill>
              <a:prstDash val="solid"/>
              <a:miter/>
            </a:ln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98">
                  <a:extLst>
                    <a:ext uri="{FF2B5EF4-FFF2-40B4-BE49-F238E27FC236}">
                      <a16:creationId xmlns:a16="http://schemas.microsoft.com/office/drawing/2014/main" id="{4F00F76D-BEC2-D40E-9314-9C3D3B84DEF7}"/>
                    </a:ext>
                  </a:extLst>
                </p:cNvPr>
                <p:cNvSpPr txBox="1"/>
                <p:nvPr/>
              </p:nvSpPr>
              <p:spPr>
                <a:xfrm>
                  <a:off x="6953216" y="5109557"/>
                  <a:ext cx="477271" cy="335420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  <p:txBody>
                <a:bodyPr vert="horz" wrap="square" lIns="91440" tIns="45720" rIns="91440" bIns="45720" anchor="t" anchorCtr="0" compatLnSpc="1">
                  <a:sp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fr-FR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en-US" sz="1800" b="0" i="0" u="none" strike="noStrike" kern="1200" cap="none" spc="0" baseline="30000" dirty="0">
                    <a:solidFill>
                      <a:srgbClr val="FF0000"/>
                    </a:solidFill>
                    <a:uFillTx/>
                    <a:latin typeface="Calibri"/>
                  </a:endParaRPr>
                </a:p>
              </p:txBody>
            </p:sp>
          </mc:Choice>
          <mc:Fallback xmlns="">
            <p:sp>
              <p:nvSpPr>
                <p:cNvPr id="19" name="TextBox 98">
                  <a:extLst>
                    <a:ext uri="{FF2B5EF4-FFF2-40B4-BE49-F238E27FC236}">
                      <a16:creationId xmlns:a16="http://schemas.microsoft.com/office/drawing/2014/main" id="{4F00F76D-BEC2-D40E-9314-9C3D3B84DE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53216" y="5109557"/>
                  <a:ext cx="477271" cy="335420"/>
                </a:xfrm>
                <a:prstGeom prst="rect">
                  <a:avLst/>
                </a:prstGeom>
                <a:blipFill>
                  <a:blip r:embed="rId3"/>
                  <a:stretch>
                    <a:fillRect b="-3704"/>
                  </a:stretch>
                </a:blipFill>
                <a:ln cap="flat">
                  <a:noFill/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Arc 2266">
              <a:extLst>
                <a:ext uri="{FF2B5EF4-FFF2-40B4-BE49-F238E27FC236}">
                  <a16:creationId xmlns:a16="http://schemas.microsoft.com/office/drawing/2014/main" id="{F783A5C9-ED39-9040-4E30-39F1619384E2}"/>
                </a:ext>
              </a:extLst>
            </p:cNvPr>
            <p:cNvSpPr/>
            <p:nvPr/>
          </p:nvSpPr>
          <p:spPr>
            <a:xfrm rot="16199987" flipV="1">
              <a:off x="5424989" y="4440308"/>
              <a:ext cx="1307116" cy="2109996"/>
            </a:xfrm>
            <a:custGeom>
              <a:avLst>
                <a:gd name="f12" fmla="val 199"/>
                <a:gd name="f13" fmla="val 272"/>
              </a:avLst>
              <a:gdLst>
                <a:gd name="f2" fmla="val 10800000"/>
                <a:gd name="f3" fmla="val 5400000"/>
                <a:gd name="f4" fmla="val 16200000"/>
                <a:gd name="f5" fmla="val 180"/>
                <a:gd name="f6" fmla="val w"/>
                <a:gd name="f7" fmla="val h"/>
                <a:gd name="f8" fmla="val ss"/>
                <a:gd name="f9" fmla="val 0"/>
                <a:gd name="f10" fmla="*/ 5419351 1 1725033"/>
                <a:gd name="f11" fmla="+- 0 0 1"/>
                <a:gd name="f12" fmla="val 199"/>
                <a:gd name="f13" fmla="val 272"/>
                <a:gd name="f14" fmla="+- 0 0 -289"/>
                <a:gd name="f15" fmla="+- 0 0 -235"/>
                <a:gd name="f16" fmla="+- 0 0 -182"/>
                <a:gd name="f17" fmla="abs f6"/>
                <a:gd name="f18" fmla="abs f7"/>
                <a:gd name="f19" fmla="abs f8"/>
                <a:gd name="f20" fmla="val f9"/>
                <a:gd name="f21" fmla="+- 0 0 f12"/>
                <a:gd name="f22" fmla="+- 0 0 f13"/>
                <a:gd name="f23" fmla="*/ f14 f2 1"/>
                <a:gd name="f24" fmla="*/ f15 f2 1"/>
                <a:gd name="f25" fmla="*/ f16 f2 1"/>
                <a:gd name="f26" fmla="?: f17 f6 1"/>
                <a:gd name="f27" fmla="?: f18 f7 1"/>
                <a:gd name="f28" fmla="?: f19 f8 1"/>
                <a:gd name="f29" fmla="*/ f21 f2 1"/>
                <a:gd name="f30" fmla="*/ f22 f2 1"/>
                <a:gd name="f31" fmla="*/ f23 1 f5"/>
                <a:gd name="f32" fmla="*/ f24 1 f5"/>
                <a:gd name="f33" fmla="*/ f25 1 f5"/>
                <a:gd name="f34" fmla="*/ f26 1 21600"/>
                <a:gd name="f35" fmla="*/ f27 1 21600"/>
                <a:gd name="f36" fmla="*/ 21600 f26 1"/>
                <a:gd name="f37" fmla="*/ 21600 f27 1"/>
                <a:gd name="f38" fmla="*/ f29 1 f5"/>
                <a:gd name="f39" fmla="*/ f30 1 f5"/>
                <a:gd name="f40" fmla="+- f31 0 f3"/>
                <a:gd name="f41" fmla="+- f32 0 f3"/>
                <a:gd name="f42" fmla="+- f33 0 f3"/>
                <a:gd name="f43" fmla="min f35 f34"/>
                <a:gd name="f44" fmla="*/ f36 1 f28"/>
                <a:gd name="f45" fmla="*/ f37 1 f28"/>
                <a:gd name="f46" fmla="+- f38 0 f3"/>
                <a:gd name="f47" fmla="+- f39 0 f3"/>
                <a:gd name="f48" fmla="val f44"/>
                <a:gd name="f49" fmla="val f45"/>
                <a:gd name="f50" fmla="+- 0 0 f46"/>
                <a:gd name="f51" fmla="+- 0 0 f47"/>
                <a:gd name="f52" fmla="+- f49 0 f20"/>
                <a:gd name="f53" fmla="+- f48 0 f20"/>
                <a:gd name="f54" fmla="val f50"/>
                <a:gd name="f55" fmla="val f51"/>
                <a:gd name="f56" fmla="*/ f52 1 2"/>
                <a:gd name="f57" fmla="*/ f53 1 2"/>
                <a:gd name="f58" fmla="+- f55 0 f54"/>
                <a:gd name="f59" fmla="+- f54 f3 0"/>
                <a:gd name="f60" fmla="+- f55 f3 0"/>
                <a:gd name="f61" fmla="+- 21600000 0 f54"/>
                <a:gd name="f62" fmla="+- f3 0 f54"/>
                <a:gd name="f63" fmla="+- 27000000 0 f54"/>
                <a:gd name="f64" fmla="+- f2 0 f54"/>
                <a:gd name="f65" fmla="+- 32400000 0 f54"/>
                <a:gd name="f66" fmla="+- f4 0 f54"/>
                <a:gd name="f67" fmla="+- 37800000 0 f54"/>
                <a:gd name="f68" fmla="+- f20 f56 0"/>
                <a:gd name="f69" fmla="+- f20 f57 0"/>
                <a:gd name="f70" fmla="+- f58 21600000 0"/>
                <a:gd name="f71" fmla="*/ f59 f10 1"/>
                <a:gd name="f72" fmla="*/ f60 f10 1"/>
                <a:gd name="f73" fmla="?: f62 f62 f63"/>
                <a:gd name="f74" fmla="?: f64 f64 f65"/>
                <a:gd name="f75" fmla="?: f66 f66 f67"/>
                <a:gd name="f76" fmla="*/ f57 f43 1"/>
                <a:gd name="f77" fmla="*/ f56 f43 1"/>
                <a:gd name="f78" fmla="?: f58 f58 f70"/>
                <a:gd name="f79" fmla="*/ f71 1 f2"/>
                <a:gd name="f80" fmla="*/ f72 1 f2"/>
                <a:gd name="f81" fmla="*/ f69 f43 1"/>
                <a:gd name="f82" fmla="*/ f68 f43 1"/>
                <a:gd name="f83" fmla="+- 0 0 f79"/>
                <a:gd name="f84" fmla="+- 0 0 f80"/>
                <a:gd name="f85" fmla="+- f78 0 f61"/>
                <a:gd name="f86" fmla="+- f78 0 f73"/>
                <a:gd name="f87" fmla="+- f78 0 f74"/>
                <a:gd name="f88" fmla="+- f78 0 f75"/>
                <a:gd name="f89" fmla="+- 0 0 f83"/>
                <a:gd name="f90" fmla="+- 0 0 f84"/>
                <a:gd name="f91" fmla="*/ f89 f2 1"/>
                <a:gd name="f92" fmla="*/ f90 f2 1"/>
                <a:gd name="f93" fmla="*/ f91 1 f10"/>
                <a:gd name="f94" fmla="*/ f92 1 f10"/>
                <a:gd name="f95" fmla="+- f93 0 f3"/>
                <a:gd name="f96" fmla="+- f94 0 f3"/>
                <a:gd name="f97" fmla="sin 1 f95"/>
                <a:gd name="f98" fmla="cos 1 f95"/>
                <a:gd name="f99" fmla="sin 1 f96"/>
                <a:gd name="f100" fmla="cos 1 f96"/>
                <a:gd name="f101" fmla="+- 0 0 f97"/>
                <a:gd name="f102" fmla="+- 0 0 f98"/>
                <a:gd name="f103" fmla="+- 0 0 f99"/>
                <a:gd name="f104" fmla="+- 0 0 f100"/>
                <a:gd name="f105" fmla="+- 0 0 f101"/>
                <a:gd name="f106" fmla="+- 0 0 f102"/>
                <a:gd name="f107" fmla="+- 0 0 f103"/>
                <a:gd name="f108" fmla="+- 0 0 f104"/>
                <a:gd name="f109" fmla="*/ f105 f57 1"/>
                <a:gd name="f110" fmla="*/ f106 f56 1"/>
                <a:gd name="f111" fmla="*/ f107 f57 1"/>
                <a:gd name="f112" fmla="*/ f108 f56 1"/>
                <a:gd name="f113" fmla="+- 0 0 f110"/>
                <a:gd name="f114" fmla="+- 0 0 f109"/>
                <a:gd name="f115" fmla="+- 0 0 f112"/>
                <a:gd name="f116" fmla="+- 0 0 f111"/>
                <a:gd name="f117" fmla="+- 0 0 f113"/>
                <a:gd name="f118" fmla="+- 0 0 f114"/>
                <a:gd name="f119" fmla="+- 0 0 f115"/>
                <a:gd name="f120" fmla="+- 0 0 f116"/>
                <a:gd name="f121" fmla="at2 f117 f118"/>
                <a:gd name="f122" fmla="at2 f119 f120"/>
                <a:gd name="f123" fmla="+- f121 f3 0"/>
                <a:gd name="f124" fmla="+- f122 f3 0"/>
                <a:gd name="f125" fmla="*/ f123 f10 1"/>
                <a:gd name="f126" fmla="*/ f124 f10 1"/>
                <a:gd name="f127" fmla="*/ f125 1 f2"/>
                <a:gd name="f128" fmla="*/ f126 1 f2"/>
                <a:gd name="f129" fmla="+- 0 0 f127"/>
                <a:gd name="f130" fmla="+- 0 0 f128"/>
                <a:gd name="f131" fmla="val f129"/>
                <a:gd name="f132" fmla="val f130"/>
                <a:gd name="f133" fmla="+- 0 0 f131"/>
                <a:gd name="f134" fmla="+- 0 0 f132"/>
                <a:gd name="f135" fmla="*/ f133 f2 1"/>
                <a:gd name="f136" fmla="*/ f134 f2 1"/>
                <a:gd name="f137" fmla="*/ f135 1 f10"/>
                <a:gd name="f138" fmla="*/ f136 1 f10"/>
                <a:gd name="f139" fmla="+- f137 0 f3"/>
                <a:gd name="f140" fmla="+- f138 0 f3"/>
                <a:gd name="f141" fmla="cos 1 f139"/>
                <a:gd name="f142" fmla="sin 1 f139"/>
                <a:gd name="f143" fmla="cos 1 f140"/>
                <a:gd name="f144" fmla="sin 1 f140"/>
                <a:gd name="f145" fmla="+- 0 0 f141"/>
                <a:gd name="f146" fmla="+- 0 0 f142"/>
                <a:gd name="f147" fmla="+- 0 0 f143"/>
                <a:gd name="f148" fmla="+- 0 0 f144"/>
                <a:gd name="f149" fmla="*/ f11 f145 1"/>
                <a:gd name="f150" fmla="*/ f11 f146 1"/>
                <a:gd name="f151" fmla="*/ f11 f147 1"/>
                <a:gd name="f152" fmla="*/ f11 f148 1"/>
                <a:gd name="f153" fmla="*/ f149 f57 1"/>
                <a:gd name="f154" fmla="*/ f150 f56 1"/>
                <a:gd name="f155" fmla="*/ f151 f57 1"/>
                <a:gd name="f156" fmla="*/ f152 f56 1"/>
                <a:gd name="f157" fmla="+- f69 f153 0"/>
                <a:gd name="f158" fmla="+- f68 f154 0"/>
                <a:gd name="f159" fmla="+- f69 f155 0"/>
                <a:gd name="f160" fmla="+- f68 f156 0"/>
                <a:gd name="f161" fmla="max f157 f159"/>
                <a:gd name="f162" fmla="max f158 f160"/>
                <a:gd name="f163" fmla="min f157 f159"/>
                <a:gd name="f164" fmla="min f158 f160"/>
                <a:gd name="f165" fmla="*/ f157 f43 1"/>
                <a:gd name="f166" fmla="*/ f158 f43 1"/>
                <a:gd name="f167" fmla="*/ f159 f43 1"/>
                <a:gd name="f168" fmla="*/ f160 f43 1"/>
                <a:gd name="f169" fmla="?: f85 f48 f161"/>
                <a:gd name="f170" fmla="?: f86 f49 f162"/>
                <a:gd name="f171" fmla="?: f87 f20 f163"/>
                <a:gd name="f172" fmla="?: f88 f20 f164"/>
                <a:gd name="f173" fmla="*/ f171 f43 1"/>
                <a:gd name="f174" fmla="*/ f172 f43 1"/>
                <a:gd name="f175" fmla="*/ f169 f43 1"/>
                <a:gd name="f176" fmla="*/ f170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165" y="f166"/>
                </a:cxn>
                <a:cxn ang="f41">
                  <a:pos x="f81" y="f82"/>
                </a:cxn>
                <a:cxn ang="f42">
                  <a:pos x="f167" y="f168"/>
                </a:cxn>
              </a:cxnLst>
              <a:rect l="f173" t="f174" r="f175" b="f176"/>
              <a:pathLst>
                <a:path stroke="0">
                  <a:moveTo>
                    <a:pt x="f165" y="f166"/>
                  </a:moveTo>
                  <a:arcTo wR="f76" hR="f77" stAng="f54" swAng="f78"/>
                  <a:lnTo>
                    <a:pt x="f81" y="f82"/>
                  </a:lnTo>
                  <a:close/>
                </a:path>
                <a:path fill="none">
                  <a:moveTo>
                    <a:pt x="f165" y="f166"/>
                  </a:moveTo>
                  <a:arcTo wR="f76" hR="f77" stAng="f54" swAng="f78"/>
                </a:path>
              </a:pathLst>
            </a:custGeom>
            <a:noFill/>
            <a:ln w="38103" cap="flat">
              <a:solidFill>
                <a:srgbClr val="FF0000"/>
              </a:solidFill>
              <a:prstDash val="solid"/>
              <a:miter/>
              <a:headEnd type="arrow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21" name="Rectangle: Rounded Corners 103">
              <a:extLst>
                <a:ext uri="{FF2B5EF4-FFF2-40B4-BE49-F238E27FC236}">
                  <a16:creationId xmlns:a16="http://schemas.microsoft.com/office/drawing/2014/main" id="{C5F258E0-FBF5-66C1-916C-158318A7D566}"/>
                </a:ext>
              </a:extLst>
            </p:cNvPr>
            <p:cNvSpPr/>
            <p:nvPr/>
          </p:nvSpPr>
          <p:spPr>
            <a:xfrm rot="2100016">
              <a:off x="7318837" y="5297786"/>
              <a:ext cx="32077" cy="218605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8CBAD"/>
            </a:solidFill>
            <a:ln w="12701" cap="flat">
              <a:solidFill>
                <a:srgbClr val="ED7D31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22" name="TextBox 104">
              <a:extLst>
                <a:ext uri="{FF2B5EF4-FFF2-40B4-BE49-F238E27FC236}">
                  <a16:creationId xmlns:a16="http://schemas.microsoft.com/office/drawing/2014/main" id="{F0A10722-0601-26EB-AF41-361460A5A450}"/>
                </a:ext>
              </a:extLst>
            </p:cNvPr>
            <p:cNvSpPr txBox="1"/>
            <p:nvPr/>
          </p:nvSpPr>
          <p:spPr>
            <a:xfrm>
              <a:off x="7328349" y="5447327"/>
              <a:ext cx="794266" cy="31284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1" i="0" u="none" strike="noStrike" kern="1200" cap="none" spc="0" baseline="0">
                  <a:solidFill>
                    <a:srgbClr val="ED7D31"/>
                  </a:solidFill>
                  <a:uFillTx/>
                  <a:latin typeface="Calibri"/>
                </a:rPr>
                <a:t>MCP-p6</a:t>
              </a:r>
            </a:p>
          </p:txBody>
        </p:sp>
        <p:cxnSp>
          <p:nvCxnSpPr>
            <p:cNvPr id="23" name="Straight Connector 2">
              <a:extLst>
                <a:ext uri="{FF2B5EF4-FFF2-40B4-BE49-F238E27FC236}">
                  <a16:creationId xmlns:a16="http://schemas.microsoft.com/office/drawing/2014/main" id="{B9035F45-4E82-39C7-D904-9D2DAC5EA285}"/>
                </a:ext>
              </a:extLst>
            </p:cNvPr>
            <p:cNvCxnSpPr/>
            <p:nvPr/>
          </p:nvCxnSpPr>
          <p:spPr>
            <a:xfrm>
              <a:off x="7348017" y="5416283"/>
              <a:ext cx="94220" cy="85926"/>
            </a:xfrm>
            <a:prstGeom prst="straightConnector1">
              <a:avLst/>
            </a:prstGeom>
            <a:noFill/>
            <a:ln w="12701" cap="flat">
              <a:solidFill>
                <a:srgbClr val="ED7D31"/>
              </a:solidFill>
              <a:prstDash val="solid"/>
              <a:miter/>
            </a:ln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100">
                  <a:extLst>
                    <a:ext uri="{FF2B5EF4-FFF2-40B4-BE49-F238E27FC236}">
                      <a16:creationId xmlns:a16="http://schemas.microsoft.com/office/drawing/2014/main" id="{E034EDD9-DA20-C9C1-342A-DB04C5BB078D}"/>
                    </a:ext>
                  </a:extLst>
                </p:cNvPr>
                <p:cNvSpPr txBox="1"/>
                <p:nvPr/>
              </p:nvSpPr>
              <p:spPr>
                <a:xfrm>
                  <a:off x="7101751" y="4551462"/>
                  <a:ext cx="426704" cy="363153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  <p:txBody>
                <a:bodyPr vert="horz" wrap="square" lIns="91440" tIns="45720" rIns="91440" bIns="45720" anchor="t" anchorCtr="0" compatLnSpc="1">
                  <a:sp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fr-FR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sz="2000" b="0" i="0" u="none" strike="noStrike" kern="1200" cap="none" spc="0" baseline="30000">
                    <a:solidFill>
                      <a:srgbClr val="7030A0"/>
                    </a:solidFill>
                    <a:uFillTx/>
                    <a:latin typeface="Calibri"/>
                  </a:endParaRPr>
                </a:p>
              </p:txBody>
            </p:sp>
          </mc:Choice>
          <mc:Fallback xmlns="">
            <p:sp>
              <p:nvSpPr>
                <p:cNvPr id="24" name="TextBox 100">
                  <a:extLst>
                    <a:ext uri="{FF2B5EF4-FFF2-40B4-BE49-F238E27FC236}">
                      <a16:creationId xmlns:a16="http://schemas.microsoft.com/office/drawing/2014/main" id="{E034EDD9-DA20-C9C1-342A-DB04C5BB07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1751" y="4551462"/>
                  <a:ext cx="426704" cy="36315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cap="flat">
                  <a:noFill/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e 2168">
            <a:extLst>
              <a:ext uri="{FF2B5EF4-FFF2-40B4-BE49-F238E27FC236}">
                <a16:creationId xmlns:a16="http://schemas.microsoft.com/office/drawing/2014/main" id="{EEA60EF7-3972-0A00-0032-F5077566D4AF}"/>
              </a:ext>
            </a:extLst>
          </p:cNvPr>
          <p:cNvGrpSpPr/>
          <p:nvPr/>
        </p:nvGrpSpPr>
        <p:grpSpPr>
          <a:xfrm>
            <a:off x="1353939" y="1661592"/>
            <a:ext cx="5238652" cy="3069961"/>
            <a:chOff x="450241" y="2972604"/>
            <a:chExt cx="5238652" cy="3069961"/>
          </a:xfrm>
        </p:grpSpPr>
        <p:grpSp>
          <p:nvGrpSpPr>
            <p:cNvPr id="39" name="Groupe 2169">
              <a:extLst>
                <a:ext uri="{FF2B5EF4-FFF2-40B4-BE49-F238E27FC236}">
                  <a16:creationId xmlns:a16="http://schemas.microsoft.com/office/drawing/2014/main" id="{22BF20BA-C19D-E02E-CD75-BCB96FCAA242}"/>
                </a:ext>
              </a:extLst>
            </p:cNvPr>
            <p:cNvGrpSpPr/>
            <p:nvPr/>
          </p:nvGrpSpPr>
          <p:grpSpPr>
            <a:xfrm>
              <a:off x="450241" y="2972604"/>
              <a:ext cx="5238652" cy="3069961"/>
              <a:chOff x="450241" y="2972604"/>
              <a:chExt cx="5238652" cy="3069961"/>
            </a:xfrm>
          </p:grpSpPr>
          <p:grpSp>
            <p:nvGrpSpPr>
              <p:cNvPr id="58" name="Groupe 2189">
                <a:extLst>
                  <a:ext uri="{FF2B5EF4-FFF2-40B4-BE49-F238E27FC236}">
                    <a16:creationId xmlns:a16="http://schemas.microsoft.com/office/drawing/2014/main" id="{4DFE9B0E-470C-D20E-92CD-1D31BD681EF8}"/>
                  </a:ext>
                </a:extLst>
              </p:cNvPr>
              <p:cNvGrpSpPr/>
              <p:nvPr/>
            </p:nvGrpSpPr>
            <p:grpSpPr>
              <a:xfrm>
                <a:off x="2435934" y="3472032"/>
                <a:ext cx="2570533" cy="2570533"/>
                <a:chOff x="2435934" y="3472032"/>
                <a:chExt cx="2570533" cy="2570533"/>
              </a:xfrm>
            </p:grpSpPr>
            <p:sp>
              <p:nvSpPr>
                <p:cNvPr id="104" name="Rectangle 2242">
                  <a:extLst>
                    <a:ext uri="{FF2B5EF4-FFF2-40B4-BE49-F238E27FC236}">
                      <a16:creationId xmlns:a16="http://schemas.microsoft.com/office/drawing/2014/main" id="{E1D8E8BD-7700-587E-7D03-1B0EA92AC438}"/>
                    </a:ext>
                  </a:extLst>
                </p:cNvPr>
                <p:cNvSpPr/>
                <p:nvPr/>
              </p:nvSpPr>
              <p:spPr>
                <a:xfrm rot="10800009" flipV="1">
                  <a:off x="2435934" y="4400724"/>
                  <a:ext cx="2570533" cy="713149"/>
                </a:xfrm>
                <a:prstGeom prst="rect">
                  <a:avLst/>
                </a:prstGeom>
                <a:solidFill>
                  <a:srgbClr val="D9D9D9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200" b="0" i="0" u="none" strike="noStrike" kern="1200" cap="none" spc="0" baseline="0">
                    <a:solidFill>
                      <a:srgbClr val="FFFFFF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105" name="Ellipse 2243">
                  <a:extLst>
                    <a:ext uri="{FF2B5EF4-FFF2-40B4-BE49-F238E27FC236}">
                      <a16:creationId xmlns:a16="http://schemas.microsoft.com/office/drawing/2014/main" id="{E9B0B423-135D-54E7-B45A-67DF9FB4A4B0}"/>
                    </a:ext>
                  </a:extLst>
                </p:cNvPr>
                <p:cNvSpPr/>
                <p:nvPr/>
              </p:nvSpPr>
              <p:spPr>
                <a:xfrm>
                  <a:off x="2840574" y="3876671"/>
                  <a:ext cx="1761244" cy="1761234"/>
                </a:xfrm>
                <a:custGeom>
                  <a:avLst/>
                  <a:gdLst>
                    <a:gd name="f0" fmla="val 21600000"/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ss"/>
                    <a:gd name="f7" fmla="val 0"/>
                    <a:gd name="f8" fmla="*/ 5419351 1 1725033"/>
                    <a:gd name="f9" fmla="+- 0 0 -360"/>
                    <a:gd name="f10" fmla="+- 0 0 -180"/>
                    <a:gd name="f11" fmla="abs f4"/>
                    <a:gd name="f12" fmla="abs f5"/>
                    <a:gd name="f13" fmla="abs f6"/>
                    <a:gd name="f14" fmla="val f7"/>
                    <a:gd name="f15" fmla="+- 2700000 f2 0"/>
                    <a:gd name="f16" fmla="*/ f9 f1 1"/>
                    <a:gd name="f17" fmla="*/ f10 f1 1"/>
                    <a:gd name="f18" fmla="?: f11 f4 1"/>
                    <a:gd name="f19" fmla="?: f12 f5 1"/>
                    <a:gd name="f20" fmla="?: f13 f6 1"/>
                    <a:gd name="f21" fmla="*/ f15 f8 1"/>
                    <a:gd name="f22" fmla="*/ f16 1 f3"/>
                    <a:gd name="f23" fmla="*/ f17 1 f3"/>
                    <a:gd name="f24" fmla="*/ f18 1 21600"/>
                    <a:gd name="f25" fmla="*/ f19 1 21600"/>
                    <a:gd name="f26" fmla="*/ 21600 f18 1"/>
                    <a:gd name="f27" fmla="*/ 21600 f19 1"/>
                    <a:gd name="f28" fmla="*/ f21 1 f1"/>
                    <a:gd name="f29" fmla="+- f22 0 f2"/>
                    <a:gd name="f30" fmla="+- f23 0 f2"/>
                    <a:gd name="f31" fmla="min f25 f24"/>
                    <a:gd name="f32" fmla="*/ f26 1 f20"/>
                    <a:gd name="f33" fmla="*/ f27 1 f20"/>
                    <a:gd name="f34" fmla="+- 0 0 f28"/>
                    <a:gd name="f35" fmla="val f32"/>
                    <a:gd name="f36" fmla="val f33"/>
                    <a:gd name="f37" fmla="+- 0 0 f34"/>
                    <a:gd name="f38" fmla="*/ f14 f31 1"/>
                    <a:gd name="f39" fmla="+- f36 0 f14"/>
                    <a:gd name="f40" fmla="+- f35 0 f14"/>
                    <a:gd name="f41" fmla="*/ f37 f1 1"/>
                    <a:gd name="f42" fmla="*/ f39 1 2"/>
                    <a:gd name="f43" fmla="*/ f40 1 2"/>
                    <a:gd name="f44" fmla="*/ f41 1 f8"/>
                    <a:gd name="f45" fmla="+- f14 f42 0"/>
                    <a:gd name="f46" fmla="+- f14 f43 0"/>
                    <a:gd name="f47" fmla="+- f44 0 f2"/>
                    <a:gd name="f48" fmla="*/ f43 f31 1"/>
                    <a:gd name="f49" fmla="*/ f42 f31 1"/>
                    <a:gd name="f50" fmla="cos 1 f47"/>
                    <a:gd name="f51" fmla="sin 1 f47"/>
                    <a:gd name="f52" fmla="*/ f45 f31 1"/>
                    <a:gd name="f53" fmla="+- 0 0 f50"/>
                    <a:gd name="f54" fmla="+- 0 0 f51"/>
                    <a:gd name="f55" fmla="+- 0 0 f53"/>
                    <a:gd name="f56" fmla="+- 0 0 f54"/>
                    <a:gd name="f57" fmla="*/ f55 f43 1"/>
                    <a:gd name="f58" fmla="*/ f56 f42 1"/>
                    <a:gd name="f59" fmla="+- f46 0 f57"/>
                    <a:gd name="f60" fmla="+- f46 f57 0"/>
                    <a:gd name="f61" fmla="+- f45 0 f58"/>
                    <a:gd name="f62" fmla="+- f45 f58 0"/>
                    <a:gd name="f63" fmla="*/ f59 f31 1"/>
                    <a:gd name="f64" fmla="*/ f61 f31 1"/>
                    <a:gd name="f65" fmla="*/ f60 f31 1"/>
                    <a:gd name="f66" fmla="*/ f62 f3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63" y="f64"/>
                    </a:cxn>
                    <a:cxn ang="f30">
                      <a:pos x="f63" y="f66"/>
                    </a:cxn>
                    <a:cxn ang="f30">
                      <a:pos x="f65" y="f66"/>
                    </a:cxn>
                    <a:cxn ang="f29">
                      <a:pos x="f65" y="f64"/>
                    </a:cxn>
                  </a:cxnLst>
                  <a:rect l="f63" t="f64" r="f65" b="f66"/>
                  <a:pathLst>
                    <a:path>
                      <a:moveTo>
                        <a:pt x="f38" y="f52"/>
                      </a:moveTo>
                      <a:arcTo wR="f48" hR="f49" stAng="f1" swAng="f0"/>
                      <a:close/>
                    </a:path>
                  </a:pathLst>
                </a:custGeom>
                <a:solidFill>
                  <a:srgbClr val="D9D9D9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200" b="0" i="0" u="none" strike="noStrike" kern="1200" cap="none" spc="0" baseline="0">
                    <a:solidFill>
                      <a:srgbClr val="FFFFFF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106" name="Rectangle 2244">
                  <a:extLst>
                    <a:ext uri="{FF2B5EF4-FFF2-40B4-BE49-F238E27FC236}">
                      <a16:creationId xmlns:a16="http://schemas.microsoft.com/office/drawing/2014/main" id="{BF250BBA-D864-64D9-17D4-F0912191F7A6}"/>
                    </a:ext>
                  </a:extLst>
                </p:cNvPr>
                <p:cNvSpPr/>
                <p:nvPr/>
              </p:nvSpPr>
              <p:spPr>
                <a:xfrm rot="16199987" flipV="1">
                  <a:off x="2435926" y="4310729"/>
                  <a:ext cx="2570533" cy="893140"/>
                </a:xfrm>
                <a:prstGeom prst="rect">
                  <a:avLst/>
                </a:prstGeom>
                <a:solidFill>
                  <a:srgbClr val="D9D9D9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200" b="0" i="0" u="none" strike="noStrike" kern="1200" cap="none" spc="0" baseline="0">
                    <a:solidFill>
                      <a:srgbClr val="FFFFFF"/>
                    </a:solidFill>
                    <a:uFillTx/>
                    <a:latin typeface="Calibri"/>
                  </a:endParaRPr>
                </a:p>
              </p:txBody>
            </p:sp>
          </p:grpSp>
          <p:sp>
            <p:nvSpPr>
              <p:cNvPr id="59" name="Rectangle 2190">
                <a:extLst>
                  <a:ext uri="{FF2B5EF4-FFF2-40B4-BE49-F238E27FC236}">
                    <a16:creationId xmlns:a16="http://schemas.microsoft.com/office/drawing/2014/main" id="{998D446F-36B4-5CB1-EC24-6FCEE57894AD}"/>
                  </a:ext>
                </a:extLst>
              </p:cNvPr>
              <p:cNvSpPr/>
              <p:nvPr/>
            </p:nvSpPr>
            <p:spPr>
              <a:xfrm rot="10800009" flipV="1">
                <a:off x="596152" y="4401053"/>
                <a:ext cx="1846548" cy="713149"/>
              </a:xfrm>
              <a:prstGeom prst="rect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2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grpSp>
            <p:nvGrpSpPr>
              <p:cNvPr id="60" name="Groupe 2191">
                <a:extLst>
                  <a:ext uri="{FF2B5EF4-FFF2-40B4-BE49-F238E27FC236}">
                    <a16:creationId xmlns:a16="http://schemas.microsoft.com/office/drawing/2014/main" id="{7011C064-104E-ED3A-7CAC-15A52A73B8F8}"/>
                  </a:ext>
                </a:extLst>
              </p:cNvPr>
              <p:cNvGrpSpPr/>
              <p:nvPr/>
            </p:nvGrpSpPr>
            <p:grpSpPr>
              <a:xfrm>
                <a:off x="1937750" y="4612169"/>
                <a:ext cx="446355" cy="286792"/>
                <a:chOff x="1937750" y="4612169"/>
                <a:chExt cx="446355" cy="286792"/>
              </a:xfrm>
            </p:grpSpPr>
            <p:sp>
              <p:nvSpPr>
                <p:cNvPr id="101" name="Rectangle à coins arrondis 2239">
                  <a:extLst>
                    <a:ext uri="{FF2B5EF4-FFF2-40B4-BE49-F238E27FC236}">
                      <a16:creationId xmlns:a16="http://schemas.microsoft.com/office/drawing/2014/main" id="{B472F1B9-DE32-D522-7153-7D69AD0E7339}"/>
                    </a:ext>
                  </a:extLst>
                </p:cNvPr>
                <p:cNvSpPr/>
                <p:nvPr/>
              </p:nvSpPr>
              <p:spPr>
                <a:xfrm>
                  <a:off x="1937750" y="4665524"/>
                  <a:ext cx="446355" cy="180575"/>
                </a:xfrm>
                <a:custGeom>
                  <a:avLst>
                    <a:gd name="f0" fmla="val 3600"/>
                  </a:avLst>
                  <a:gdLst>
                    <a:gd name="f1" fmla="val 10800000"/>
                    <a:gd name="f2" fmla="val 5400000"/>
                    <a:gd name="f3" fmla="val 16200000"/>
                    <a:gd name="f4" fmla="val w"/>
                    <a:gd name="f5" fmla="val h"/>
                    <a:gd name="f6" fmla="val ss"/>
                    <a:gd name="f7" fmla="val 0"/>
                    <a:gd name="f8" fmla="*/ 5419351 1 1725033"/>
                    <a:gd name="f9" fmla="val 45"/>
                    <a:gd name="f10" fmla="val 10800"/>
                    <a:gd name="f11" fmla="val -2147483647"/>
                    <a:gd name="f12" fmla="val 2147483647"/>
                    <a:gd name="f13" fmla="abs f4"/>
                    <a:gd name="f14" fmla="abs f5"/>
                    <a:gd name="f15" fmla="abs f6"/>
                    <a:gd name="f16" fmla="*/ f8 1 180"/>
                    <a:gd name="f17" fmla="pin 0 f0 10800"/>
                    <a:gd name="f18" fmla="+- 0 0 f2"/>
                    <a:gd name="f19" fmla="?: f13 f4 1"/>
                    <a:gd name="f20" fmla="?: f14 f5 1"/>
                    <a:gd name="f21" fmla="?: f15 f6 1"/>
                    <a:gd name="f22" fmla="*/ f9 f16 1"/>
                    <a:gd name="f23" fmla="+- f7 f17 0"/>
                    <a:gd name="f24" fmla="*/ f19 1 21600"/>
                    <a:gd name="f25" fmla="*/ f20 1 21600"/>
                    <a:gd name="f26" fmla="*/ 21600 f19 1"/>
                    <a:gd name="f27" fmla="*/ 21600 f20 1"/>
                    <a:gd name="f28" fmla="+- 0 0 f22"/>
                    <a:gd name="f29" fmla="min f25 f24"/>
                    <a:gd name="f30" fmla="*/ f26 1 f21"/>
                    <a:gd name="f31" fmla="*/ f27 1 f21"/>
                    <a:gd name="f32" fmla="*/ f28 f1 1"/>
                    <a:gd name="f33" fmla="*/ f32 1 f8"/>
                    <a:gd name="f34" fmla="+- f31 0 f17"/>
                    <a:gd name="f35" fmla="+- f30 0 f17"/>
                    <a:gd name="f36" fmla="*/ f17 f29 1"/>
                    <a:gd name="f37" fmla="*/ f7 f29 1"/>
                    <a:gd name="f38" fmla="*/ f23 f29 1"/>
                    <a:gd name="f39" fmla="*/ f31 f29 1"/>
                    <a:gd name="f40" fmla="*/ f30 f29 1"/>
                    <a:gd name="f41" fmla="+- f33 0 f2"/>
                    <a:gd name="f42" fmla="+- f37 0 f38"/>
                    <a:gd name="f43" fmla="+- f38 0 f37"/>
                    <a:gd name="f44" fmla="*/ f34 f29 1"/>
                    <a:gd name="f45" fmla="*/ f35 f29 1"/>
                    <a:gd name="f46" fmla="cos 1 f41"/>
                    <a:gd name="f47" fmla="abs f42"/>
                    <a:gd name="f48" fmla="abs f43"/>
                    <a:gd name="f49" fmla="?: f42 f18 f2"/>
                    <a:gd name="f50" fmla="?: f42 f2 f18"/>
                    <a:gd name="f51" fmla="?: f42 f3 f2"/>
                    <a:gd name="f52" fmla="?: f42 f2 f3"/>
                    <a:gd name="f53" fmla="+- f39 0 f44"/>
                    <a:gd name="f54" fmla="?: f43 f18 f2"/>
                    <a:gd name="f55" fmla="?: f43 f2 f18"/>
                    <a:gd name="f56" fmla="+- f40 0 f45"/>
                    <a:gd name="f57" fmla="+- f44 0 f39"/>
                    <a:gd name="f58" fmla="+- f45 0 f40"/>
                    <a:gd name="f59" fmla="?: f42 0 f1"/>
                    <a:gd name="f60" fmla="?: f42 f1 0"/>
                    <a:gd name="f61" fmla="+- 0 0 f46"/>
                    <a:gd name="f62" fmla="?: f42 f52 f51"/>
                    <a:gd name="f63" fmla="?: f42 f51 f52"/>
                    <a:gd name="f64" fmla="?: f43 f50 f49"/>
                    <a:gd name="f65" fmla="abs f53"/>
                    <a:gd name="f66" fmla="?: f53 0 f1"/>
                    <a:gd name="f67" fmla="?: f53 f1 0"/>
                    <a:gd name="f68" fmla="?: f53 f54 f55"/>
                    <a:gd name="f69" fmla="abs f56"/>
                    <a:gd name="f70" fmla="abs f57"/>
                    <a:gd name="f71" fmla="?: f56 f18 f2"/>
                    <a:gd name="f72" fmla="?: f56 f2 f18"/>
                    <a:gd name="f73" fmla="?: f56 f3 f2"/>
                    <a:gd name="f74" fmla="?: f56 f2 f3"/>
                    <a:gd name="f75" fmla="abs f58"/>
                    <a:gd name="f76" fmla="?: f58 f18 f2"/>
                    <a:gd name="f77" fmla="?: f58 f2 f18"/>
                    <a:gd name="f78" fmla="?: f58 f60 f59"/>
                    <a:gd name="f79" fmla="?: f58 f59 f60"/>
                    <a:gd name="f80" fmla="*/ f17 f61 1"/>
                    <a:gd name="f81" fmla="?: f43 f63 f62"/>
                    <a:gd name="f82" fmla="?: f43 f67 f66"/>
                    <a:gd name="f83" fmla="?: f43 f66 f67"/>
                    <a:gd name="f84" fmla="?: f56 f74 f73"/>
                    <a:gd name="f85" fmla="?: f56 f73 f74"/>
                    <a:gd name="f86" fmla="?: f57 f72 f71"/>
                    <a:gd name="f87" fmla="?: f42 f78 f79"/>
                    <a:gd name="f88" fmla="?: f42 f76 f77"/>
                    <a:gd name="f89" fmla="*/ f80 3163 1"/>
                    <a:gd name="f90" fmla="?: f53 f82 f83"/>
                    <a:gd name="f91" fmla="?: f57 f85 f84"/>
                    <a:gd name="f92" fmla="*/ f89 1 7636"/>
                    <a:gd name="f93" fmla="+- f7 f92 0"/>
                    <a:gd name="f94" fmla="+- f30 0 f92"/>
                    <a:gd name="f95" fmla="+- f31 0 f92"/>
                    <a:gd name="f96" fmla="*/ f93 f29 1"/>
                    <a:gd name="f97" fmla="*/ f94 f29 1"/>
                    <a:gd name="f98" fmla="*/ f95 f29 1"/>
                  </a:gdLst>
                  <a:ahLst>
                    <a:ahXY gdRefX="f0" minX="f7" maxX="f10">
                      <a:pos x="f36" y="f37"/>
                    </a:ahXY>
                  </a:ahLst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96" t="f96" r="f97" b="f98"/>
                  <a:pathLst>
                    <a:path>
                      <a:moveTo>
                        <a:pt x="f38" y="f37"/>
                      </a:moveTo>
                      <a:arcTo wR="f47" hR="f48" stAng="f81" swAng="f64"/>
                      <a:lnTo>
                        <a:pt x="f37" y="f44"/>
                      </a:lnTo>
                      <a:arcTo wR="f48" hR="f65" stAng="f90" swAng="f68"/>
                      <a:lnTo>
                        <a:pt x="f45" y="f39"/>
                      </a:lnTo>
                      <a:arcTo wR="f69" hR="f70" stAng="f91" swAng="f86"/>
                      <a:lnTo>
                        <a:pt x="f40" y="f38"/>
                      </a:lnTo>
                      <a:arcTo wR="f75" hR="f47" stAng="f87" swAng="f88"/>
                      <a:close/>
                    </a:path>
                  </a:pathLst>
                </a:custGeom>
                <a:solidFill>
                  <a:srgbClr val="7F7F7F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200" b="0" i="0" u="none" strike="noStrike" kern="1200" cap="none" spc="0" baseline="0">
                    <a:solidFill>
                      <a:srgbClr val="FFFFFF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102" name="Rectangle à coins arrondis 2240">
                  <a:extLst>
                    <a:ext uri="{FF2B5EF4-FFF2-40B4-BE49-F238E27FC236}">
                      <a16:creationId xmlns:a16="http://schemas.microsoft.com/office/drawing/2014/main" id="{EF8B4593-3896-C6F8-DA3D-A35BFBC019DC}"/>
                    </a:ext>
                  </a:extLst>
                </p:cNvPr>
                <p:cNvSpPr/>
                <p:nvPr/>
              </p:nvSpPr>
              <p:spPr>
                <a:xfrm>
                  <a:off x="1937750" y="4867744"/>
                  <a:ext cx="446355" cy="31217"/>
                </a:xfrm>
                <a:custGeom>
                  <a:avLst>
                    <a:gd name="f0" fmla="val 10800"/>
                  </a:avLst>
                  <a:gdLst>
                    <a:gd name="f1" fmla="val 10800000"/>
                    <a:gd name="f2" fmla="val 5400000"/>
                    <a:gd name="f3" fmla="val 16200000"/>
                    <a:gd name="f4" fmla="val w"/>
                    <a:gd name="f5" fmla="val h"/>
                    <a:gd name="f6" fmla="val ss"/>
                    <a:gd name="f7" fmla="val 0"/>
                    <a:gd name="f8" fmla="*/ 5419351 1 1725033"/>
                    <a:gd name="f9" fmla="val 45"/>
                    <a:gd name="f10" fmla="val 10800"/>
                    <a:gd name="f11" fmla="val -2147483647"/>
                    <a:gd name="f12" fmla="val 2147483647"/>
                    <a:gd name="f13" fmla="abs f4"/>
                    <a:gd name="f14" fmla="abs f5"/>
                    <a:gd name="f15" fmla="abs f6"/>
                    <a:gd name="f16" fmla="*/ f8 1 180"/>
                    <a:gd name="f17" fmla="pin 0 f0 10800"/>
                    <a:gd name="f18" fmla="+- 0 0 f2"/>
                    <a:gd name="f19" fmla="?: f13 f4 1"/>
                    <a:gd name="f20" fmla="?: f14 f5 1"/>
                    <a:gd name="f21" fmla="?: f15 f6 1"/>
                    <a:gd name="f22" fmla="*/ f9 f16 1"/>
                    <a:gd name="f23" fmla="+- f7 f17 0"/>
                    <a:gd name="f24" fmla="*/ f19 1 21600"/>
                    <a:gd name="f25" fmla="*/ f20 1 21600"/>
                    <a:gd name="f26" fmla="*/ 21600 f19 1"/>
                    <a:gd name="f27" fmla="*/ 21600 f20 1"/>
                    <a:gd name="f28" fmla="+- 0 0 f22"/>
                    <a:gd name="f29" fmla="min f25 f24"/>
                    <a:gd name="f30" fmla="*/ f26 1 f21"/>
                    <a:gd name="f31" fmla="*/ f27 1 f21"/>
                    <a:gd name="f32" fmla="*/ f28 f1 1"/>
                    <a:gd name="f33" fmla="*/ f32 1 f8"/>
                    <a:gd name="f34" fmla="+- f31 0 f17"/>
                    <a:gd name="f35" fmla="+- f30 0 f17"/>
                    <a:gd name="f36" fmla="*/ f17 f29 1"/>
                    <a:gd name="f37" fmla="*/ f7 f29 1"/>
                    <a:gd name="f38" fmla="*/ f23 f29 1"/>
                    <a:gd name="f39" fmla="*/ f31 f29 1"/>
                    <a:gd name="f40" fmla="*/ f30 f29 1"/>
                    <a:gd name="f41" fmla="+- f33 0 f2"/>
                    <a:gd name="f42" fmla="+- f37 0 f38"/>
                    <a:gd name="f43" fmla="+- f38 0 f37"/>
                    <a:gd name="f44" fmla="*/ f34 f29 1"/>
                    <a:gd name="f45" fmla="*/ f35 f29 1"/>
                    <a:gd name="f46" fmla="cos 1 f41"/>
                    <a:gd name="f47" fmla="abs f42"/>
                    <a:gd name="f48" fmla="abs f43"/>
                    <a:gd name="f49" fmla="?: f42 f18 f2"/>
                    <a:gd name="f50" fmla="?: f42 f2 f18"/>
                    <a:gd name="f51" fmla="?: f42 f3 f2"/>
                    <a:gd name="f52" fmla="?: f42 f2 f3"/>
                    <a:gd name="f53" fmla="+- f39 0 f44"/>
                    <a:gd name="f54" fmla="?: f43 f18 f2"/>
                    <a:gd name="f55" fmla="?: f43 f2 f18"/>
                    <a:gd name="f56" fmla="+- f40 0 f45"/>
                    <a:gd name="f57" fmla="+- f44 0 f39"/>
                    <a:gd name="f58" fmla="+- f45 0 f40"/>
                    <a:gd name="f59" fmla="?: f42 0 f1"/>
                    <a:gd name="f60" fmla="?: f42 f1 0"/>
                    <a:gd name="f61" fmla="+- 0 0 f46"/>
                    <a:gd name="f62" fmla="?: f42 f52 f51"/>
                    <a:gd name="f63" fmla="?: f42 f51 f52"/>
                    <a:gd name="f64" fmla="?: f43 f50 f49"/>
                    <a:gd name="f65" fmla="abs f53"/>
                    <a:gd name="f66" fmla="?: f53 0 f1"/>
                    <a:gd name="f67" fmla="?: f53 f1 0"/>
                    <a:gd name="f68" fmla="?: f53 f54 f55"/>
                    <a:gd name="f69" fmla="abs f56"/>
                    <a:gd name="f70" fmla="abs f57"/>
                    <a:gd name="f71" fmla="?: f56 f18 f2"/>
                    <a:gd name="f72" fmla="?: f56 f2 f18"/>
                    <a:gd name="f73" fmla="?: f56 f3 f2"/>
                    <a:gd name="f74" fmla="?: f56 f2 f3"/>
                    <a:gd name="f75" fmla="abs f58"/>
                    <a:gd name="f76" fmla="?: f58 f18 f2"/>
                    <a:gd name="f77" fmla="?: f58 f2 f18"/>
                    <a:gd name="f78" fmla="?: f58 f60 f59"/>
                    <a:gd name="f79" fmla="?: f58 f59 f60"/>
                    <a:gd name="f80" fmla="*/ f17 f61 1"/>
                    <a:gd name="f81" fmla="?: f43 f63 f62"/>
                    <a:gd name="f82" fmla="?: f43 f67 f66"/>
                    <a:gd name="f83" fmla="?: f43 f66 f67"/>
                    <a:gd name="f84" fmla="?: f56 f74 f73"/>
                    <a:gd name="f85" fmla="?: f56 f73 f74"/>
                    <a:gd name="f86" fmla="?: f57 f72 f71"/>
                    <a:gd name="f87" fmla="?: f42 f78 f79"/>
                    <a:gd name="f88" fmla="?: f42 f76 f77"/>
                    <a:gd name="f89" fmla="*/ f80 3163 1"/>
                    <a:gd name="f90" fmla="?: f53 f82 f83"/>
                    <a:gd name="f91" fmla="?: f57 f85 f84"/>
                    <a:gd name="f92" fmla="*/ f89 1 7636"/>
                    <a:gd name="f93" fmla="+- f7 f92 0"/>
                    <a:gd name="f94" fmla="+- f30 0 f92"/>
                    <a:gd name="f95" fmla="+- f31 0 f92"/>
                    <a:gd name="f96" fmla="*/ f93 f29 1"/>
                    <a:gd name="f97" fmla="*/ f94 f29 1"/>
                    <a:gd name="f98" fmla="*/ f95 f29 1"/>
                  </a:gdLst>
                  <a:ahLst>
                    <a:ahXY gdRefX="f0" minX="f7" maxX="f10">
                      <a:pos x="f36" y="f37"/>
                    </a:ahXY>
                  </a:ahLst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96" t="f96" r="f97" b="f98"/>
                  <a:pathLst>
                    <a:path>
                      <a:moveTo>
                        <a:pt x="f38" y="f37"/>
                      </a:moveTo>
                      <a:arcTo wR="f47" hR="f48" stAng="f81" swAng="f64"/>
                      <a:lnTo>
                        <a:pt x="f37" y="f44"/>
                      </a:lnTo>
                      <a:arcTo wR="f48" hR="f65" stAng="f90" swAng="f68"/>
                      <a:lnTo>
                        <a:pt x="f45" y="f39"/>
                      </a:lnTo>
                      <a:arcTo wR="f69" hR="f70" stAng="f91" swAng="f86"/>
                      <a:lnTo>
                        <a:pt x="f40" y="f38"/>
                      </a:lnTo>
                      <a:arcTo wR="f75" hR="f47" stAng="f87" swAng="f88"/>
                      <a:close/>
                    </a:path>
                  </a:pathLst>
                </a:custGeom>
                <a:solidFill>
                  <a:srgbClr val="7F7F7F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200" b="0" i="0" u="none" strike="noStrike" kern="1200" cap="none" spc="0" baseline="0">
                    <a:solidFill>
                      <a:srgbClr val="FFFFFF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103" name="Rectangle à coins arrondis 2241">
                  <a:extLst>
                    <a:ext uri="{FF2B5EF4-FFF2-40B4-BE49-F238E27FC236}">
                      <a16:creationId xmlns:a16="http://schemas.microsoft.com/office/drawing/2014/main" id="{ACD59C6B-E7B9-4856-342E-00D47A06D7AC}"/>
                    </a:ext>
                  </a:extLst>
                </p:cNvPr>
                <p:cNvSpPr/>
                <p:nvPr/>
              </p:nvSpPr>
              <p:spPr>
                <a:xfrm>
                  <a:off x="1937750" y="4612169"/>
                  <a:ext cx="446355" cy="31217"/>
                </a:xfrm>
                <a:custGeom>
                  <a:avLst>
                    <a:gd name="f0" fmla="val 10800"/>
                  </a:avLst>
                  <a:gdLst>
                    <a:gd name="f1" fmla="val 10800000"/>
                    <a:gd name="f2" fmla="val 5400000"/>
                    <a:gd name="f3" fmla="val 16200000"/>
                    <a:gd name="f4" fmla="val w"/>
                    <a:gd name="f5" fmla="val h"/>
                    <a:gd name="f6" fmla="val ss"/>
                    <a:gd name="f7" fmla="val 0"/>
                    <a:gd name="f8" fmla="*/ 5419351 1 1725033"/>
                    <a:gd name="f9" fmla="val 45"/>
                    <a:gd name="f10" fmla="val 10800"/>
                    <a:gd name="f11" fmla="val -2147483647"/>
                    <a:gd name="f12" fmla="val 2147483647"/>
                    <a:gd name="f13" fmla="abs f4"/>
                    <a:gd name="f14" fmla="abs f5"/>
                    <a:gd name="f15" fmla="abs f6"/>
                    <a:gd name="f16" fmla="*/ f8 1 180"/>
                    <a:gd name="f17" fmla="pin 0 f0 10800"/>
                    <a:gd name="f18" fmla="+- 0 0 f2"/>
                    <a:gd name="f19" fmla="?: f13 f4 1"/>
                    <a:gd name="f20" fmla="?: f14 f5 1"/>
                    <a:gd name="f21" fmla="?: f15 f6 1"/>
                    <a:gd name="f22" fmla="*/ f9 f16 1"/>
                    <a:gd name="f23" fmla="+- f7 f17 0"/>
                    <a:gd name="f24" fmla="*/ f19 1 21600"/>
                    <a:gd name="f25" fmla="*/ f20 1 21600"/>
                    <a:gd name="f26" fmla="*/ 21600 f19 1"/>
                    <a:gd name="f27" fmla="*/ 21600 f20 1"/>
                    <a:gd name="f28" fmla="+- 0 0 f22"/>
                    <a:gd name="f29" fmla="min f25 f24"/>
                    <a:gd name="f30" fmla="*/ f26 1 f21"/>
                    <a:gd name="f31" fmla="*/ f27 1 f21"/>
                    <a:gd name="f32" fmla="*/ f28 f1 1"/>
                    <a:gd name="f33" fmla="*/ f32 1 f8"/>
                    <a:gd name="f34" fmla="+- f31 0 f17"/>
                    <a:gd name="f35" fmla="+- f30 0 f17"/>
                    <a:gd name="f36" fmla="*/ f17 f29 1"/>
                    <a:gd name="f37" fmla="*/ f7 f29 1"/>
                    <a:gd name="f38" fmla="*/ f23 f29 1"/>
                    <a:gd name="f39" fmla="*/ f31 f29 1"/>
                    <a:gd name="f40" fmla="*/ f30 f29 1"/>
                    <a:gd name="f41" fmla="+- f33 0 f2"/>
                    <a:gd name="f42" fmla="+- f37 0 f38"/>
                    <a:gd name="f43" fmla="+- f38 0 f37"/>
                    <a:gd name="f44" fmla="*/ f34 f29 1"/>
                    <a:gd name="f45" fmla="*/ f35 f29 1"/>
                    <a:gd name="f46" fmla="cos 1 f41"/>
                    <a:gd name="f47" fmla="abs f42"/>
                    <a:gd name="f48" fmla="abs f43"/>
                    <a:gd name="f49" fmla="?: f42 f18 f2"/>
                    <a:gd name="f50" fmla="?: f42 f2 f18"/>
                    <a:gd name="f51" fmla="?: f42 f3 f2"/>
                    <a:gd name="f52" fmla="?: f42 f2 f3"/>
                    <a:gd name="f53" fmla="+- f39 0 f44"/>
                    <a:gd name="f54" fmla="?: f43 f18 f2"/>
                    <a:gd name="f55" fmla="?: f43 f2 f18"/>
                    <a:gd name="f56" fmla="+- f40 0 f45"/>
                    <a:gd name="f57" fmla="+- f44 0 f39"/>
                    <a:gd name="f58" fmla="+- f45 0 f40"/>
                    <a:gd name="f59" fmla="?: f42 0 f1"/>
                    <a:gd name="f60" fmla="?: f42 f1 0"/>
                    <a:gd name="f61" fmla="+- 0 0 f46"/>
                    <a:gd name="f62" fmla="?: f42 f52 f51"/>
                    <a:gd name="f63" fmla="?: f42 f51 f52"/>
                    <a:gd name="f64" fmla="?: f43 f50 f49"/>
                    <a:gd name="f65" fmla="abs f53"/>
                    <a:gd name="f66" fmla="?: f53 0 f1"/>
                    <a:gd name="f67" fmla="?: f53 f1 0"/>
                    <a:gd name="f68" fmla="?: f53 f54 f55"/>
                    <a:gd name="f69" fmla="abs f56"/>
                    <a:gd name="f70" fmla="abs f57"/>
                    <a:gd name="f71" fmla="?: f56 f18 f2"/>
                    <a:gd name="f72" fmla="?: f56 f2 f18"/>
                    <a:gd name="f73" fmla="?: f56 f3 f2"/>
                    <a:gd name="f74" fmla="?: f56 f2 f3"/>
                    <a:gd name="f75" fmla="abs f58"/>
                    <a:gd name="f76" fmla="?: f58 f18 f2"/>
                    <a:gd name="f77" fmla="?: f58 f2 f18"/>
                    <a:gd name="f78" fmla="?: f58 f60 f59"/>
                    <a:gd name="f79" fmla="?: f58 f59 f60"/>
                    <a:gd name="f80" fmla="*/ f17 f61 1"/>
                    <a:gd name="f81" fmla="?: f43 f63 f62"/>
                    <a:gd name="f82" fmla="?: f43 f67 f66"/>
                    <a:gd name="f83" fmla="?: f43 f66 f67"/>
                    <a:gd name="f84" fmla="?: f56 f74 f73"/>
                    <a:gd name="f85" fmla="?: f56 f73 f74"/>
                    <a:gd name="f86" fmla="?: f57 f72 f71"/>
                    <a:gd name="f87" fmla="?: f42 f78 f79"/>
                    <a:gd name="f88" fmla="?: f42 f76 f77"/>
                    <a:gd name="f89" fmla="*/ f80 3163 1"/>
                    <a:gd name="f90" fmla="?: f53 f82 f83"/>
                    <a:gd name="f91" fmla="?: f57 f85 f84"/>
                    <a:gd name="f92" fmla="*/ f89 1 7636"/>
                    <a:gd name="f93" fmla="+- f7 f92 0"/>
                    <a:gd name="f94" fmla="+- f30 0 f92"/>
                    <a:gd name="f95" fmla="+- f31 0 f92"/>
                    <a:gd name="f96" fmla="*/ f93 f29 1"/>
                    <a:gd name="f97" fmla="*/ f94 f29 1"/>
                    <a:gd name="f98" fmla="*/ f95 f29 1"/>
                  </a:gdLst>
                  <a:ahLst>
                    <a:ahXY gdRefX="f0" minX="f7" maxX="f10">
                      <a:pos x="f36" y="f37"/>
                    </a:ahXY>
                  </a:ahLst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96" t="f96" r="f97" b="f98"/>
                  <a:pathLst>
                    <a:path>
                      <a:moveTo>
                        <a:pt x="f38" y="f37"/>
                      </a:moveTo>
                      <a:arcTo wR="f47" hR="f48" stAng="f81" swAng="f64"/>
                      <a:lnTo>
                        <a:pt x="f37" y="f44"/>
                      </a:lnTo>
                      <a:arcTo wR="f48" hR="f65" stAng="f90" swAng="f68"/>
                      <a:lnTo>
                        <a:pt x="f45" y="f39"/>
                      </a:lnTo>
                      <a:arcTo wR="f69" hR="f70" stAng="f91" swAng="f86"/>
                      <a:lnTo>
                        <a:pt x="f40" y="f38"/>
                      </a:lnTo>
                      <a:arcTo wR="f75" hR="f47" stAng="f87" swAng="f88"/>
                      <a:close/>
                    </a:path>
                  </a:pathLst>
                </a:custGeom>
                <a:solidFill>
                  <a:srgbClr val="7F7F7F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200" b="0" i="0" u="none" strike="noStrike" kern="1200" cap="none" spc="0" baseline="0">
                    <a:solidFill>
                      <a:srgbClr val="FFFFFF"/>
                    </a:solidFill>
                    <a:uFillTx/>
                    <a:latin typeface="Calibri"/>
                  </a:endParaRPr>
                </a:p>
              </p:txBody>
            </p:sp>
          </p:grpSp>
          <p:grpSp>
            <p:nvGrpSpPr>
              <p:cNvPr id="61" name="Groupe 2192">
                <a:extLst>
                  <a:ext uri="{FF2B5EF4-FFF2-40B4-BE49-F238E27FC236}">
                    <a16:creationId xmlns:a16="http://schemas.microsoft.com/office/drawing/2014/main" id="{64638593-54DB-E323-C548-EB71F676AE60}"/>
                  </a:ext>
                </a:extLst>
              </p:cNvPr>
              <p:cNvGrpSpPr/>
              <p:nvPr/>
            </p:nvGrpSpPr>
            <p:grpSpPr>
              <a:xfrm>
                <a:off x="879232" y="4560789"/>
                <a:ext cx="992892" cy="399217"/>
                <a:chOff x="879232" y="4560789"/>
                <a:chExt cx="992892" cy="399217"/>
              </a:xfrm>
            </p:grpSpPr>
            <p:sp>
              <p:nvSpPr>
                <p:cNvPr id="94" name="Rectangle 2232">
                  <a:extLst>
                    <a:ext uri="{FF2B5EF4-FFF2-40B4-BE49-F238E27FC236}">
                      <a16:creationId xmlns:a16="http://schemas.microsoft.com/office/drawing/2014/main" id="{AACD40A2-84BB-9E88-9F94-449F425754E5}"/>
                    </a:ext>
                  </a:extLst>
                </p:cNvPr>
                <p:cNvSpPr/>
                <p:nvPr/>
              </p:nvSpPr>
              <p:spPr>
                <a:xfrm>
                  <a:off x="923900" y="4560789"/>
                  <a:ext cx="137653" cy="399217"/>
                </a:xfrm>
                <a:prstGeom prst="rect">
                  <a:avLst/>
                </a:prstGeom>
                <a:solidFill>
                  <a:srgbClr val="7F7F7F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200" b="0" i="0" u="none" strike="noStrike" kern="1200" cap="none" spc="0" baseline="0">
                    <a:solidFill>
                      <a:srgbClr val="FFFFFF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95" name="Rectangle 2233">
                  <a:extLst>
                    <a:ext uri="{FF2B5EF4-FFF2-40B4-BE49-F238E27FC236}">
                      <a16:creationId xmlns:a16="http://schemas.microsoft.com/office/drawing/2014/main" id="{8D6D633B-6B25-108C-A002-488A193D1824}"/>
                    </a:ext>
                  </a:extLst>
                </p:cNvPr>
                <p:cNvSpPr/>
                <p:nvPr/>
              </p:nvSpPr>
              <p:spPr>
                <a:xfrm>
                  <a:off x="879232" y="4598654"/>
                  <a:ext cx="220297" cy="316528"/>
                </a:xfrm>
                <a:prstGeom prst="rect">
                  <a:avLst/>
                </a:prstGeom>
                <a:solidFill>
                  <a:srgbClr val="7F7F7F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200" b="0" i="0" u="none" strike="noStrike" kern="1200" cap="none" spc="0" baseline="0">
                    <a:solidFill>
                      <a:srgbClr val="FFFFFF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96" name="Rectangle 2234">
                  <a:extLst>
                    <a:ext uri="{FF2B5EF4-FFF2-40B4-BE49-F238E27FC236}">
                      <a16:creationId xmlns:a16="http://schemas.microsoft.com/office/drawing/2014/main" id="{6E4CAB4B-8DB9-617D-1F36-B086882EB631}"/>
                    </a:ext>
                  </a:extLst>
                </p:cNvPr>
                <p:cNvSpPr/>
                <p:nvPr/>
              </p:nvSpPr>
              <p:spPr>
                <a:xfrm>
                  <a:off x="1696495" y="4560789"/>
                  <a:ext cx="137653" cy="399217"/>
                </a:xfrm>
                <a:prstGeom prst="rect">
                  <a:avLst/>
                </a:prstGeom>
                <a:solidFill>
                  <a:srgbClr val="7F7F7F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200" b="0" i="0" u="none" strike="noStrike" kern="1200" cap="none" spc="0" baseline="0">
                    <a:solidFill>
                      <a:srgbClr val="FFFFFF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97" name="Rectangle 2235">
                  <a:extLst>
                    <a:ext uri="{FF2B5EF4-FFF2-40B4-BE49-F238E27FC236}">
                      <a16:creationId xmlns:a16="http://schemas.microsoft.com/office/drawing/2014/main" id="{BF5F2849-931A-08E4-2B82-6567C2B5EEC3}"/>
                    </a:ext>
                  </a:extLst>
                </p:cNvPr>
                <p:cNvSpPr/>
                <p:nvPr/>
              </p:nvSpPr>
              <p:spPr>
                <a:xfrm>
                  <a:off x="1651827" y="4598654"/>
                  <a:ext cx="220297" cy="316528"/>
                </a:xfrm>
                <a:prstGeom prst="rect">
                  <a:avLst/>
                </a:prstGeom>
                <a:solidFill>
                  <a:srgbClr val="7F7F7F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200" b="0" i="0" u="none" strike="noStrike" kern="1200" cap="none" spc="0" baseline="0">
                    <a:solidFill>
                      <a:srgbClr val="FFFFFF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98" name="Rectangle 2236">
                  <a:extLst>
                    <a:ext uri="{FF2B5EF4-FFF2-40B4-BE49-F238E27FC236}">
                      <a16:creationId xmlns:a16="http://schemas.microsoft.com/office/drawing/2014/main" id="{C4016C33-440D-0C9E-06B1-63341EB62289}"/>
                    </a:ext>
                  </a:extLst>
                </p:cNvPr>
                <p:cNvSpPr/>
                <p:nvPr/>
              </p:nvSpPr>
              <p:spPr>
                <a:xfrm>
                  <a:off x="1154420" y="4598654"/>
                  <a:ext cx="439780" cy="316528"/>
                </a:xfrm>
                <a:prstGeom prst="rect">
                  <a:avLst/>
                </a:prstGeom>
                <a:solidFill>
                  <a:srgbClr val="7F7F7F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200" b="0" i="0" u="none" strike="noStrike" kern="1200" cap="none" spc="0" baseline="0">
                    <a:solidFill>
                      <a:srgbClr val="FFFFFF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99" name="Rectangle 2237">
                  <a:extLst>
                    <a:ext uri="{FF2B5EF4-FFF2-40B4-BE49-F238E27FC236}">
                      <a16:creationId xmlns:a16="http://schemas.microsoft.com/office/drawing/2014/main" id="{1443A7BC-2B6C-955D-25DE-8786CC4ABE7B}"/>
                    </a:ext>
                  </a:extLst>
                </p:cNvPr>
                <p:cNvSpPr/>
                <p:nvPr/>
              </p:nvSpPr>
              <p:spPr>
                <a:xfrm>
                  <a:off x="1218428" y="4560789"/>
                  <a:ext cx="42007" cy="399217"/>
                </a:xfrm>
                <a:prstGeom prst="rect">
                  <a:avLst/>
                </a:prstGeom>
                <a:solidFill>
                  <a:srgbClr val="7F7F7F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200" b="0" i="0" u="none" strike="noStrike" kern="1200" cap="none" spc="0" baseline="0">
                    <a:solidFill>
                      <a:srgbClr val="FFFFFF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100" name="Rectangle 2238">
                  <a:extLst>
                    <a:ext uri="{FF2B5EF4-FFF2-40B4-BE49-F238E27FC236}">
                      <a16:creationId xmlns:a16="http://schemas.microsoft.com/office/drawing/2014/main" id="{8733A887-126C-A262-51A2-E20FAB09EF51}"/>
                    </a:ext>
                  </a:extLst>
                </p:cNvPr>
                <p:cNvSpPr/>
                <p:nvPr/>
              </p:nvSpPr>
              <p:spPr>
                <a:xfrm>
                  <a:off x="1485918" y="4560789"/>
                  <a:ext cx="42007" cy="399217"/>
                </a:xfrm>
                <a:prstGeom prst="rect">
                  <a:avLst/>
                </a:prstGeom>
                <a:solidFill>
                  <a:srgbClr val="7F7F7F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200" b="0" i="0" u="none" strike="noStrike" kern="1200" cap="none" spc="0" baseline="0">
                    <a:solidFill>
                      <a:srgbClr val="FFFFFF"/>
                    </a:solidFill>
                    <a:uFillTx/>
                    <a:latin typeface="Calibri"/>
                  </a:endParaRPr>
                </a:p>
              </p:txBody>
            </p:sp>
          </p:grpSp>
          <p:sp>
            <p:nvSpPr>
              <p:cNvPr id="62" name="Rectangle 2193">
                <a:extLst>
                  <a:ext uri="{FF2B5EF4-FFF2-40B4-BE49-F238E27FC236}">
                    <a16:creationId xmlns:a16="http://schemas.microsoft.com/office/drawing/2014/main" id="{E9229FA0-96DE-A205-C458-89099D928179}"/>
                  </a:ext>
                </a:extLst>
              </p:cNvPr>
              <p:cNvSpPr/>
              <p:nvPr/>
            </p:nvSpPr>
            <p:spPr>
              <a:xfrm rot="5400013">
                <a:off x="3698848" y="4674002"/>
                <a:ext cx="48755" cy="146267"/>
              </a:xfrm>
              <a:prstGeom prst="rect">
                <a:avLst/>
              </a:prstGeom>
              <a:solidFill>
                <a:srgbClr val="FFFFFF"/>
              </a:solidFill>
              <a:ln w="12701" cap="flat">
                <a:solidFill>
                  <a:srgbClr val="000000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2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63" name="Rectangle à coins arrondis 2194">
                <a:extLst>
                  <a:ext uri="{FF2B5EF4-FFF2-40B4-BE49-F238E27FC236}">
                    <a16:creationId xmlns:a16="http://schemas.microsoft.com/office/drawing/2014/main" id="{41741B1A-EC0C-BF77-28B1-B2A97DF10208}"/>
                  </a:ext>
                </a:extLst>
              </p:cNvPr>
              <p:cNvSpPr/>
              <p:nvPr/>
            </p:nvSpPr>
            <p:spPr>
              <a:xfrm>
                <a:off x="4513450" y="4665524"/>
                <a:ext cx="332329" cy="180575"/>
              </a:xfrm>
              <a:custGeom>
                <a:avLst>
                  <a:gd name="f0" fmla="val 3600"/>
                </a:avLst>
                <a:gdLst>
                  <a:gd name="f1" fmla="val 10800000"/>
                  <a:gd name="f2" fmla="val 5400000"/>
                  <a:gd name="f3" fmla="val 1620000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val 45"/>
                  <a:gd name="f10" fmla="val 10800"/>
                  <a:gd name="f11" fmla="val -2147483647"/>
                  <a:gd name="f12" fmla="val 2147483647"/>
                  <a:gd name="f13" fmla="abs f4"/>
                  <a:gd name="f14" fmla="abs f5"/>
                  <a:gd name="f15" fmla="abs f6"/>
                  <a:gd name="f16" fmla="*/ f8 1 180"/>
                  <a:gd name="f17" fmla="pin 0 f0 10800"/>
                  <a:gd name="f18" fmla="+- 0 0 f2"/>
                  <a:gd name="f19" fmla="?: f13 f4 1"/>
                  <a:gd name="f20" fmla="?: f14 f5 1"/>
                  <a:gd name="f21" fmla="?: f15 f6 1"/>
                  <a:gd name="f22" fmla="*/ f9 f16 1"/>
                  <a:gd name="f23" fmla="+- f7 f17 0"/>
                  <a:gd name="f24" fmla="*/ f19 1 21600"/>
                  <a:gd name="f25" fmla="*/ f20 1 21600"/>
                  <a:gd name="f26" fmla="*/ 21600 f19 1"/>
                  <a:gd name="f27" fmla="*/ 21600 f20 1"/>
                  <a:gd name="f28" fmla="+- 0 0 f22"/>
                  <a:gd name="f29" fmla="min f25 f24"/>
                  <a:gd name="f30" fmla="*/ f26 1 f21"/>
                  <a:gd name="f31" fmla="*/ f27 1 f21"/>
                  <a:gd name="f32" fmla="*/ f28 f1 1"/>
                  <a:gd name="f33" fmla="*/ f32 1 f8"/>
                  <a:gd name="f34" fmla="+- f31 0 f17"/>
                  <a:gd name="f35" fmla="+- f30 0 f17"/>
                  <a:gd name="f36" fmla="*/ f17 f29 1"/>
                  <a:gd name="f37" fmla="*/ f7 f29 1"/>
                  <a:gd name="f38" fmla="*/ f23 f29 1"/>
                  <a:gd name="f39" fmla="*/ f31 f29 1"/>
                  <a:gd name="f40" fmla="*/ f30 f29 1"/>
                  <a:gd name="f41" fmla="+- f33 0 f2"/>
                  <a:gd name="f42" fmla="+- f37 0 f38"/>
                  <a:gd name="f43" fmla="+- f38 0 f37"/>
                  <a:gd name="f44" fmla="*/ f34 f29 1"/>
                  <a:gd name="f45" fmla="*/ f35 f29 1"/>
                  <a:gd name="f46" fmla="cos 1 f41"/>
                  <a:gd name="f47" fmla="abs f42"/>
                  <a:gd name="f48" fmla="abs f43"/>
                  <a:gd name="f49" fmla="?: f42 f18 f2"/>
                  <a:gd name="f50" fmla="?: f42 f2 f18"/>
                  <a:gd name="f51" fmla="?: f42 f3 f2"/>
                  <a:gd name="f52" fmla="?: f42 f2 f3"/>
                  <a:gd name="f53" fmla="+- f39 0 f44"/>
                  <a:gd name="f54" fmla="?: f43 f18 f2"/>
                  <a:gd name="f55" fmla="?: f43 f2 f18"/>
                  <a:gd name="f56" fmla="+- f40 0 f45"/>
                  <a:gd name="f57" fmla="+- f44 0 f39"/>
                  <a:gd name="f58" fmla="+- f45 0 f40"/>
                  <a:gd name="f59" fmla="?: f42 0 f1"/>
                  <a:gd name="f60" fmla="?: f42 f1 0"/>
                  <a:gd name="f61" fmla="+- 0 0 f46"/>
                  <a:gd name="f62" fmla="?: f42 f52 f51"/>
                  <a:gd name="f63" fmla="?: f42 f51 f52"/>
                  <a:gd name="f64" fmla="?: f43 f50 f49"/>
                  <a:gd name="f65" fmla="abs f53"/>
                  <a:gd name="f66" fmla="?: f53 0 f1"/>
                  <a:gd name="f67" fmla="?: f53 f1 0"/>
                  <a:gd name="f68" fmla="?: f53 f54 f55"/>
                  <a:gd name="f69" fmla="abs f56"/>
                  <a:gd name="f70" fmla="abs f57"/>
                  <a:gd name="f71" fmla="?: f56 f18 f2"/>
                  <a:gd name="f72" fmla="?: f56 f2 f18"/>
                  <a:gd name="f73" fmla="?: f56 f3 f2"/>
                  <a:gd name="f74" fmla="?: f56 f2 f3"/>
                  <a:gd name="f75" fmla="abs f58"/>
                  <a:gd name="f76" fmla="?: f58 f18 f2"/>
                  <a:gd name="f77" fmla="?: f58 f2 f18"/>
                  <a:gd name="f78" fmla="?: f58 f60 f59"/>
                  <a:gd name="f79" fmla="?: f58 f59 f60"/>
                  <a:gd name="f80" fmla="*/ f17 f61 1"/>
                  <a:gd name="f81" fmla="?: f43 f63 f62"/>
                  <a:gd name="f82" fmla="?: f43 f67 f66"/>
                  <a:gd name="f83" fmla="?: f43 f66 f67"/>
                  <a:gd name="f84" fmla="?: f56 f74 f73"/>
                  <a:gd name="f85" fmla="?: f56 f73 f74"/>
                  <a:gd name="f86" fmla="?: f57 f72 f71"/>
                  <a:gd name="f87" fmla="?: f42 f78 f79"/>
                  <a:gd name="f88" fmla="?: f42 f76 f77"/>
                  <a:gd name="f89" fmla="*/ f80 3163 1"/>
                  <a:gd name="f90" fmla="?: f53 f82 f83"/>
                  <a:gd name="f91" fmla="?: f57 f85 f84"/>
                  <a:gd name="f92" fmla="*/ f89 1 7636"/>
                  <a:gd name="f93" fmla="+- f7 f92 0"/>
                  <a:gd name="f94" fmla="+- f30 0 f92"/>
                  <a:gd name="f95" fmla="+- f31 0 f92"/>
                  <a:gd name="f96" fmla="*/ f93 f29 1"/>
                  <a:gd name="f97" fmla="*/ f94 f29 1"/>
                  <a:gd name="f98" fmla="*/ f95 f29 1"/>
                </a:gdLst>
                <a:ahLst>
                  <a:ahXY gdRefX="f0" minX="f7" maxX="f10">
                    <a:pos x="f36" y="f37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96" t="f96" r="f97" b="f98"/>
                <a:pathLst>
                  <a:path>
                    <a:moveTo>
                      <a:pt x="f38" y="f37"/>
                    </a:moveTo>
                    <a:arcTo wR="f47" hR="f48" stAng="f81" swAng="f64"/>
                    <a:lnTo>
                      <a:pt x="f37" y="f44"/>
                    </a:lnTo>
                    <a:arcTo wR="f48" hR="f65" stAng="f90" swAng="f68"/>
                    <a:lnTo>
                      <a:pt x="f45" y="f39"/>
                    </a:lnTo>
                    <a:arcTo wR="f69" hR="f70" stAng="f91" swAng="f86"/>
                    <a:lnTo>
                      <a:pt x="f40" y="f38"/>
                    </a:lnTo>
                    <a:arcTo wR="f75" hR="f47" stAng="f87" swAng="f88"/>
                    <a:close/>
                  </a:path>
                </a:pathLst>
              </a:custGeom>
              <a:solidFill>
                <a:srgbClr val="7F7F7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2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64" name="Rectangle à coins arrondis 2195">
                <a:extLst>
                  <a:ext uri="{FF2B5EF4-FFF2-40B4-BE49-F238E27FC236}">
                    <a16:creationId xmlns:a16="http://schemas.microsoft.com/office/drawing/2014/main" id="{3D7AD666-CF5A-64E7-7FAC-18838AF729E0}"/>
                  </a:ext>
                </a:extLst>
              </p:cNvPr>
              <p:cNvSpPr/>
              <p:nvPr/>
            </p:nvSpPr>
            <p:spPr>
              <a:xfrm>
                <a:off x="4513450" y="4867744"/>
                <a:ext cx="332329" cy="31217"/>
              </a:xfrm>
              <a:custGeom>
                <a:avLst>
                  <a:gd name="f0" fmla="val 10800"/>
                </a:avLst>
                <a:gdLst>
                  <a:gd name="f1" fmla="val 10800000"/>
                  <a:gd name="f2" fmla="val 5400000"/>
                  <a:gd name="f3" fmla="val 1620000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val 45"/>
                  <a:gd name="f10" fmla="val 10800"/>
                  <a:gd name="f11" fmla="val -2147483647"/>
                  <a:gd name="f12" fmla="val 2147483647"/>
                  <a:gd name="f13" fmla="abs f4"/>
                  <a:gd name="f14" fmla="abs f5"/>
                  <a:gd name="f15" fmla="abs f6"/>
                  <a:gd name="f16" fmla="*/ f8 1 180"/>
                  <a:gd name="f17" fmla="pin 0 f0 10800"/>
                  <a:gd name="f18" fmla="+- 0 0 f2"/>
                  <a:gd name="f19" fmla="?: f13 f4 1"/>
                  <a:gd name="f20" fmla="?: f14 f5 1"/>
                  <a:gd name="f21" fmla="?: f15 f6 1"/>
                  <a:gd name="f22" fmla="*/ f9 f16 1"/>
                  <a:gd name="f23" fmla="+- f7 f17 0"/>
                  <a:gd name="f24" fmla="*/ f19 1 21600"/>
                  <a:gd name="f25" fmla="*/ f20 1 21600"/>
                  <a:gd name="f26" fmla="*/ 21600 f19 1"/>
                  <a:gd name="f27" fmla="*/ 21600 f20 1"/>
                  <a:gd name="f28" fmla="+- 0 0 f22"/>
                  <a:gd name="f29" fmla="min f25 f24"/>
                  <a:gd name="f30" fmla="*/ f26 1 f21"/>
                  <a:gd name="f31" fmla="*/ f27 1 f21"/>
                  <a:gd name="f32" fmla="*/ f28 f1 1"/>
                  <a:gd name="f33" fmla="*/ f32 1 f8"/>
                  <a:gd name="f34" fmla="+- f31 0 f17"/>
                  <a:gd name="f35" fmla="+- f30 0 f17"/>
                  <a:gd name="f36" fmla="*/ f17 f29 1"/>
                  <a:gd name="f37" fmla="*/ f7 f29 1"/>
                  <a:gd name="f38" fmla="*/ f23 f29 1"/>
                  <a:gd name="f39" fmla="*/ f31 f29 1"/>
                  <a:gd name="f40" fmla="*/ f30 f29 1"/>
                  <a:gd name="f41" fmla="+- f33 0 f2"/>
                  <a:gd name="f42" fmla="+- f37 0 f38"/>
                  <a:gd name="f43" fmla="+- f38 0 f37"/>
                  <a:gd name="f44" fmla="*/ f34 f29 1"/>
                  <a:gd name="f45" fmla="*/ f35 f29 1"/>
                  <a:gd name="f46" fmla="cos 1 f41"/>
                  <a:gd name="f47" fmla="abs f42"/>
                  <a:gd name="f48" fmla="abs f43"/>
                  <a:gd name="f49" fmla="?: f42 f18 f2"/>
                  <a:gd name="f50" fmla="?: f42 f2 f18"/>
                  <a:gd name="f51" fmla="?: f42 f3 f2"/>
                  <a:gd name="f52" fmla="?: f42 f2 f3"/>
                  <a:gd name="f53" fmla="+- f39 0 f44"/>
                  <a:gd name="f54" fmla="?: f43 f18 f2"/>
                  <a:gd name="f55" fmla="?: f43 f2 f18"/>
                  <a:gd name="f56" fmla="+- f40 0 f45"/>
                  <a:gd name="f57" fmla="+- f44 0 f39"/>
                  <a:gd name="f58" fmla="+- f45 0 f40"/>
                  <a:gd name="f59" fmla="?: f42 0 f1"/>
                  <a:gd name="f60" fmla="?: f42 f1 0"/>
                  <a:gd name="f61" fmla="+- 0 0 f46"/>
                  <a:gd name="f62" fmla="?: f42 f52 f51"/>
                  <a:gd name="f63" fmla="?: f42 f51 f52"/>
                  <a:gd name="f64" fmla="?: f43 f50 f49"/>
                  <a:gd name="f65" fmla="abs f53"/>
                  <a:gd name="f66" fmla="?: f53 0 f1"/>
                  <a:gd name="f67" fmla="?: f53 f1 0"/>
                  <a:gd name="f68" fmla="?: f53 f54 f55"/>
                  <a:gd name="f69" fmla="abs f56"/>
                  <a:gd name="f70" fmla="abs f57"/>
                  <a:gd name="f71" fmla="?: f56 f18 f2"/>
                  <a:gd name="f72" fmla="?: f56 f2 f18"/>
                  <a:gd name="f73" fmla="?: f56 f3 f2"/>
                  <a:gd name="f74" fmla="?: f56 f2 f3"/>
                  <a:gd name="f75" fmla="abs f58"/>
                  <a:gd name="f76" fmla="?: f58 f18 f2"/>
                  <a:gd name="f77" fmla="?: f58 f2 f18"/>
                  <a:gd name="f78" fmla="?: f58 f60 f59"/>
                  <a:gd name="f79" fmla="?: f58 f59 f60"/>
                  <a:gd name="f80" fmla="*/ f17 f61 1"/>
                  <a:gd name="f81" fmla="?: f43 f63 f62"/>
                  <a:gd name="f82" fmla="?: f43 f67 f66"/>
                  <a:gd name="f83" fmla="?: f43 f66 f67"/>
                  <a:gd name="f84" fmla="?: f56 f74 f73"/>
                  <a:gd name="f85" fmla="?: f56 f73 f74"/>
                  <a:gd name="f86" fmla="?: f57 f72 f71"/>
                  <a:gd name="f87" fmla="?: f42 f78 f79"/>
                  <a:gd name="f88" fmla="?: f42 f76 f77"/>
                  <a:gd name="f89" fmla="*/ f80 3163 1"/>
                  <a:gd name="f90" fmla="?: f53 f82 f83"/>
                  <a:gd name="f91" fmla="?: f57 f85 f84"/>
                  <a:gd name="f92" fmla="*/ f89 1 7636"/>
                  <a:gd name="f93" fmla="+- f7 f92 0"/>
                  <a:gd name="f94" fmla="+- f30 0 f92"/>
                  <a:gd name="f95" fmla="+- f31 0 f92"/>
                  <a:gd name="f96" fmla="*/ f93 f29 1"/>
                  <a:gd name="f97" fmla="*/ f94 f29 1"/>
                  <a:gd name="f98" fmla="*/ f95 f29 1"/>
                </a:gdLst>
                <a:ahLst>
                  <a:ahXY gdRefX="f0" minX="f7" maxX="f10">
                    <a:pos x="f36" y="f37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96" t="f96" r="f97" b="f98"/>
                <a:pathLst>
                  <a:path>
                    <a:moveTo>
                      <a:pt x="f38" y="f37"/>
                    </a:moveTo>
                    <a:arcTo wR="f47" hR="f48" stAng="f81" swAng="f64"/>
                    <a:lnTo>
                      <a:pt x="f37" y="f44"/>
                    </a:lnTo>
                    <a:arcTo wR="f48" hR="f65" stAng="f90" swAng="f68"/>
                    <a:lnTo>
                      <a:pt x="f45" y="f39"/>
                    </a:lnTo>
                    <a:arcTo wR="f69" hR="f70" stAng="f91" swAng="f86"/>
                    <a:lnTo>
                      <a:pt x="f40" y="f38"/>
                    </a:lnTo>
                    <a:arcTo wR="f75" hR="f47" stAng="f87" swAng="f88"/>
                    <a:close/>
                  </a:path>
                </a:pathLst>
              </a:custGeom>
              <a:solidFill>
                <a:srgbClr val="7F7F7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2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65" name="Rectangle à coins arrondis 2196">
                <a:extLst>
                  <a:ext uri="{FF2B5EF4-FFF2-40B4-BE49-F238E27FC236}">
                    <a16:creationId xmlns:a16="http://schemas.microsoft.com/office/drawing/2014/main" id="{65AF3047-5799-B921-FE6A-69CF9E152BE9}"/>
                  </a:ext>
                </a:extLst>
              </p:cNvPr>
              <p:cNvSpPr/>
              <p:nvPr/>
            </p:nvSpPr>
            <p:spPr>
              <a:xfrm>
                <a:off x="4513450" y="4612169"/>
                <a:ext cx="332329" cy="31217"/>
              </a:xfrm>
              <a:custGeom>
                <a:avLst>
                  <a:gd name="f0" fmla="val 10800"/>
                </a:avLst>
                <a:gdLst>
                  <a:gd name="f1" fmla="val 10800000"/>
                  <a:gd name="f2" fmla="val 5400000"/>
                  <a:gd name="f3" fmla="val 1620000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val 45"/>
                  <a:gd name="f10" fmla="val 10800"/>
                  <a:gd name="f11" fmla="val -2147483647"/>
                  <a:gd name="f12" fmla="val 2147483647"/>
                  <a:gd name="f13" fmla="abs f4"/>
                  <a:gd name="f14" fmla="abs f5"/>
                  <a:gd name="f15" fmla="abs f6"/>
                  <a:gd name="f16" fmla="*/ f8 1 180"/>
                  <a:gd name="f17" fmla="pin 0 f0 10800"/>
                  <a:gd name="f18" fmla="+- 0 0 f2"/>
                  <a:gd name="f19" fmla="?: f13 f4 1"/>
                  <a:gd name="f20" fmla="?: f14 f5 1"/>
                  <a:gd name="f21" fmla="?: f15 f6 1"/>
                  <a:gd name="f22" fmla="*/ f9 f16 1"/>
                  <a:gd name="f23" fmla="+- f7 f17 0"/>
                  <a:gd name="f24" fmla="*/ f19 1 21600"/>
                  <a:gd name="f25" fmla="*/ f20 1 21600"/>
                  <a:gd name="f26" fmla="*/ 21600 f19 1"/>
                  <a:gd name="f27" fmla="*/ 21600 f20 1"/>
                  <a:gd name="f28" fmla="+- 0 0 f22"/>
                  <a:gd name="f29" fmla="min f25 f24"/>
                  <a:gd name="f30" fmla="*/ f26 1 f21"/>
                  <a:gd name="f31" fmla="*/ f27 1 f21"/>
                  <a:gd name="f32" fmla="*/ f28 f1 1"/>
                  <a:gd name="f33" fmla="*/ f32 1 f8"/>
                  <a:gd name="f34" fmla="+- f31 0 f17"/>
                  <a:gd name="f35" fmla="+- f30 0 f17"/>
                  <a:gd name="f36" fmla="*/ f17 f29 1"/>
                  <a:gd name="f37" fmla="*/ f7 f29 1"/>
                  <a:gd name="f38" fmla="*/ f23 f29 1"/>
                  <a:gd name="f39" fmla="*/ f31 f29 1"/>
                  <a:gd name="f40" fmla="*/ f30 f29 1"/>
                  <a:gd name="f41" fmla="+- f33 0 f2"/>
                  <a:gd name="f42" fmla="+- f37 0 f38"/>
                  <a:gd name="f43" fmla="+- f38 0 f37"/>
                  <a:gd name="f44" fmla="*/ f34 f29 1"/>
                  <a:gd name="f45" fmla="*/ f35 f29 1"/>
                  <a:gd name="f46" fmla="cos 1 f41"/>
                  <a:gd name="f47" fmla="abs f42"/>
                  <a:gd name="f48" fmla="abs f43"/>
                  <a:gd name="f49" fmla="?: f42 f18 f2"/>
                  <a:gd name="f50" fmla="?: f42 f2 f18"/>
                  <a:gd name="f51" fmla="?: f42 f3 f2"/>
                  <a:gd name="f52" fmla="?: f42 f2 f3"/>
                  <a:gd name="f53" fmla="+- f39 0 f44"/>
                  <a:gd name="f54" fmla="?: f43 f18 f2"/>
                  <a:gd name="f55" fmla="?: f43 f2 f18"/>
                  <a:gd name="f56" fmla="+- f40 0 f45"/>
                  <a:gd name="f57" fmla="+- f44 0 f39"/>
                  <a:gd name="f58" fmla="+- f45 0 f40"/>
                  <a:gd name="f59" fmla="?: f42 0 f1"/>
                  <a:gd name="f60" fmla="?: f42 f1 0"/>
                  <a:gd name="f61" fmla="+- 0 0 f46"/>
                  <a:gd name="f62" fmla="?: f42 f52 f51"/>
                  <a:gd name="f63" fmla="?: f42 f51 f52"/>
                  <a:gd name="f64" fmla="?: f43 f50 f49"/>
                  <a:gd name="f65" fmla="abs f53"/>
                  <a:gd name="f66" fmla="?: f53 0 f1"/>
                  <a:gd name="f67" fmla="?: f53 f1 0"/>
                  <a:gd name="f68" fmla="?: f53 f54 f55"/>
                  <a:gd name="f69" fmla="abs f56"/>
                  <a:gd name="f70" fmla="abs f57"/>
                  <a:gd name="f71" fmla="?: f56 f18 f2"/>
                  <a:gd name="f72" fmla="?: f56 f2 f18"/>
                  <a:gd name="f73" fmla="?: f56 f3 f2"/>
                  <a:gd name="f74" fmla="?: f56 f2 f3"/>
                  <a:gd name="f75" fmla="abs f58"/>
                  <a:gd name="f76" fmla="?: f58 f18 f2"/>
                  <a:gd name="f77" fmla="?: f58 f2 f18"/>
                  <a:gd name="f78" fmla="?: f58 f60 f59"/>
                  <a:gd name="f79" fmla="?: f58 f59 f60"/>
                  <a:gd name="f80" fmla="*/ f17 f61 1"/>
                  <a:gd name="f81" fmla="?: f43 f63 f62"/>
                  <a:gd name="f82" fmla="?: f43 f67 f66"/>
                  <a:gd name="f83" fmla="?: f43 f66 f67"/>
                  <a:gd name="f84" fmla="?: f56 f74 f73"/>
                  <a:gd name="f85" fmla="?: f56 f73 f74"/>
                  <a:gd name="f86" fmla="?: f57 f72 f71"/>
                  <a:gd name="f87" fmla="?: f42 f78 f79"/>
                  <a:gd name="f88" fmla="?: f42 f76 f77"/>
                  <a:gd name="f89" fmla="*/ f80 3163 1"/>
                  <a:gd name="f90" fmla="?: f53 f82 f83"/>
                  <a:gd name="f91" fmla="?: f57 f85 f84"/>
                  <a:gd name="f92" fmla="*/ f89 1 7636"/>
                  <a:gd name="f93" fmla="+- f7 f92 0"/>
                  <a:gd name="f94" fmla="+- f30 0 f92"/>
                  <a:gd name="f95" fmla="+- f31 0 f92"/>
                  <a:gd name="f96" fmla="*/ f93 f29 1"/>
                  <a:gd name="f97" fmla="*/ f94 f29 1"/>
                  <a:gd name="f98" fmla="*/ f95 f29 1"/>
                </a:gdLst>
                <a:ahLst>
                  <a:ahXY gdRefX="f0" minX="f7" maxX="f10">
                    <a:pos x="f36" y="f37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96" t="f96" r="f97" b="f98"/>
                <a:pathLst>
                  <a:path>
                    <a:moveTo>
                      <a:pt x="f38" y="f37"/>
                    </a:moveTo>
                    <a:arcTo wR="f47" hR="f48" stAng="f81" swAng="f64"/>
                    <a:lnTo>
                      <a:pt x="f37" y="f44"/>
                    </a:lnTo>
                    <a:arcTo wR="f48" hR="f65" stAng="f90" swAng="f68"/>
                    <a:lnTo>
                      <a:pt x="f45" y="f39"/>
                    </a:lnTo>
                    <a:arcTo wR="f69" hR="f70" stAng="f91" swAng="f86"/>
                    <a:lnTo>
                      <a:pt x="f40" y="f38"/>
                    </a:lnTo>
                    <a:arcTo wR="f75" hR="f47" stAng="f87" swAng="f88"/>
                    <a:close/>
                  </a:path>
                </a:pathLst>
              </a:custGeom>
              <a:solidFill>
                <a:srgbClr val="7F7F7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2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grpSp>
            <p:nvGrpSpPr>
              <p:cNvPr id="66" name="Groupe 2197">
                <a:extLst>
                  <a:ext uri="{FF2B5EF4-FFF2-40B4-BE49-F238E27FC236}">
                    <a16:creationId xmlns:a16="http://schemas.microsoft.com/office/drawing/2014/main" id="{7824BB6F-198D-6BD0-3E9A-C4BF07B773D8}"/>
                  </a:ext>
                </a:extLst>
              </p:cNvPr>
              <p:cNvGrpSpPr/>
              <p:nvPr/>
            </p:nvGrpSpPr>
            <p:grpSpPr>
              <a:xfrm>
                <a:off x="3494507" y="3472022"/>
                <a:ext cx="458388" cy="1127217"/>
                <a:chOff x="3494507" y="3472022"/>
                <a:chExt cx="458388" cy="1127217"/>
              </a:xfrm>
            </p:grpSpPr>
            <p:sp>
              <p:nvSpPr>
                <p:cNvPr id="91" name="Rectangle 2229">
                  <a:extLst>
                    <a:ext uri="{FF2B5EF4-FFF2-40B4-BE49-F238E27FC236}">
                      <a16:creationId xmlns:a16="http://schemas.microsoft.com/office/drawing/2014/main" id="{428868DC-EF50-F93D-10B7-6DB9094657A7}"/>
                    </a:ext>
                  </a:extLst>
                </p:cNvPr>
                <p:cNvSpPr/>
                <p:nvPr/>
              </p:nvSpPr>
              <p:spPr>
                <a:xfrm rot="5400013">
                  <a:off x="3520979" y="3700430"/>
                  <a:ext cx="405435" cy="458379"/>
                </a:xfrm>
                <a:prstGeom prst="rect">
                  <a:avLst/>
                </a:prstGeom>
                <a:solidFill>
                  <a:srgbClr val="7F7F7F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200" b="0" i="0" u="none" strike="noStrike" kern="1200" cap="none" spc="0" baseline="0">
                    <a:solidFill>
                      <a:srgbClr val="FFFFFF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92" name="Rectangle 2230">
                  <a:extLst>
                    <a:ext uri="{FF2B5EF4-FFF2-40B4-BE49-F238E27FC236}">
                      <a16:creationId xmlns:a16="http://schemas.microsoft.com/office/drawing/2014/main" id="{95ACBFE7-5348-D4D2-32E5-F37B086D5C77}"/>
                    </a:ext>
                  </a:extLst>
                </p:cNvPr>
                <p:cNvSpPr/>
                <p:nvPr/>
              </p:nvSpPr>
              <p:spPr>
                <a:xfrm rot="5400013">
                  <a:off x="3520979" y="4167332"/>
                  <a:ext cx="405435" cy="458379"/>
                </a:xfrm>
                <a:prstGeom prst="rect">
                  <a:avLst/>
                </a:prstGeom>
                <a:solidFill>
                  <a:srgbClr val="7F7F7F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200" b="0" i="0" u="none" strike="noStrike" kern="1200" cap="none" spc="0" baseline="0">
                    <a:solidFill>
                      <a:srgbClr val="FFFFFF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93" name="Rectangle 2231">
                  <a:extLst>
                    <a:ext uri="{FF2B5EF4-FFF2-40B4-BE49-F238E27FC236}">
                      <a16:creationId xmlns:a16="http://schemas.microsoft.com/office/drawing/2014/main" id="{D9493E15-4F89-DDF9-5A7B-6A9AA04658BE}"/>
                    </a:ext>
                  </a:extLst>
                </p:cNvPr>
                <p:cNvSpPr/>
                <p:nvPr/>
              </p:nvSpPr>
              <p:spPr>
                <a:xfrm rot="5400013">
                  <a:off x="3626994" y="3339544"/>
                  <a:ext cx="193423" cy="458379"/>
                </a:xfrm>
                <a:prstGeom prst="rect">
                  <a:avLst/>
                </a:prstGeom>
                <a:solidFill>
                  <a:srgbClr val="7F7F7F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ctr" anchorCtr="1" compatLnSpc="1">
                  <a:noAutofit/>
                </a:bodyPr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200" b="0" i="0" u="none" strike="noStrike" kern="1200" cap="none" spc="0" baseline="0">
                    <a:solidFill>
                      <a:srgbClr val="FFFFFF"/>
                    </a:solidFill>
                    <a:uFillTx/>
                    <a:latin typeface="Calibri"/>
                  </a:endParaRPr>
                </a:p>
              </p:txBody>
            </p:sp>
          </p:grpSp>
          <p:sp>
            <p:nvSpPr>
              <p:cNvPr id="67" name="TextBox 95">
                <a:extLst>
                  <a:ext uri="{FF2B5EF4-FFF2-40B4-BE49-F238E27FC236}">
                    <a16:creationId xmlns:a16="http://schemas.microsoft.com/office/drawing/2014/main" id="{59F0BFEA-D4EF-ADC1-58F7-5AE052D7C07F}"/>
                  </a:ext>
                </a:extLst>
              </p:cNvPr>
              <p:cNvSpPr txBox="1"/>
              <p:nvPr/>
            </p:nvSpPr>
            <p:spPr>
              <a:xfrm>
                <a:off x="3269492" y="2972604"/>
                <a:ext cx="441143" cy="461662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non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2400" b="0" i="0" u="none" strike="noStrike" kern="1200" cap="none" spc="0" baseline="0">
                    <a:solidFill>
                      <a:srgbClr val="15BEF3"/>
                    </a:solidFill>
                    <a:uFillTx/>
                    <a:latin typeface="Calibri"/>
                  </a:rPr>
                  <a:t>e</a:t>
                </a:r>
                <a:r>
                  <a:rPr lang="en-US" sz="2400" b="0" i="0" u="none" strike="noStrike" kern="1200" cap="none" spc="0" baseline="30000">
                    <a:solidFill>
                      <a:srgbClr val="15BEF3"/>
                    </a:solidFill>
                    <a:uFillTx/>
                    <a:latin typeface="Calibri"/>
                  </a:rPr>
                  <a:t>+</a:t>
                </a:r>
              </a:p>
            </p:txBody>
          </p:sp>
          <p:cxnSp>
            <p:nvCxnSpPr>
              <p:cNvPr id="68" name="Straight Arrow Connector 96">
                <a:extLst>
                  <a:ext uri="{FF2B5EF4-FFF2-40B4-BE49-F238E27FC236}">
                    <a16:creationId xmlns:a16="http://schemas.microsoft.com/office/drawing/2014/main" id="{EFE56ED4-82DC-DF04-D795-8927C7930632}"/>
                  </a:ext>
                </a:extLst>
              </p:cNvPr>
              <p:cNvCxnSpPr/>
              <p:nvPr/>
            </p:nvCxnSpPr>
            <p:spPr>
              <a:xfrm flipV="1">
                <a:off x="478377" y="4747391"/>
                <a:ext cx="745199" cy="2368"/>
              </a:xfrm>
              <a:prstGeom prst="straightConnector1">
                <a:avLst/>
              </a:prstGeom>
              <a:noFill/>
              <a:ln w="127001" cap="flat">
                <a:solidFill>
                  <a:srgbClr val="FF0000"/>
                </a:solidFill>
                <a:prstDash val="solid"/>
                <a:miter/>
                <a:tailEnd type="arrow"/>
              </a:ln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TextBox 98">
                    <a:extLst>
                      <a:ext uri="{FF2B5EF4-FFF2-40B4-BE49-F238E27FC236}">
                        <a16:creationId xmlns:a16="http://schemas.microsoft.com/office/drawing/2014/main" id="{61490545-7E19-A467-01D2-748DAE298F10}"/>
                      </a:ext>
                    </a:extLst>
                  </p:cNvPr>
                  <p:cNvSpPr txBox="1"/>
                  <p:nvPr/>
                </p:nvSpPr>
                <p:spPr>
                  <a:xfrm>
                    <a:off x="450241" y="3984991"/>
                    <a:ext cx="629765" cy="453140"/>
                  </a:xfrm>
                  <a:prstGeom prst="rect">
                    <a:avLst/>
                  </a:prstGeom>
                  <a:noFill/>
                  <a:ln cap="flat">
                    <a:noFill/>
                  </a:ln>
                </p:spPr>
                <p:txBody>
                  <a:bodyPr vert="horz" wrap="square" lIns="91440" tIns="45720" rIns="91440" bIns="45720" anchor="t" anchorCtr="0" compatLnSpc="1">
                    <a:spAutoFit/>
                  </a:bodyPr>
                  <a:lstStyle/>
                  <a:p>
                    <a:pPr marL="0" marR="0" lvl="0" indent="0" algn="l" defTabSz="914400" rtl="0" fontAlgn="auto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oMath>
                      </m:oMathPara>
                    </a14:m>
                    <a:endParaRPr lang="en-US" sz="2400" b="0" i="0" u="none" strike="noStrike" kern="1200" cap="none" spc="0" baseline="30000">
                      <a:solidFill>
                        <a:srgbClr val="FF0000"/>
                      </a:solidFill>
                      <a:uFillTx/>
                      <a:latin typeface="Calibri"/>
                    </a:endParaRPr>
                  </a:p>
                </p:txBody>
              </p:sp>
            </mc:Choice>
            <mc:Fallback xmlns="">
              <p:sp>
                <p:nvSpPr>
                  <p:cNvPr id="69" name="TextBox 98">
                    <a:extLst>
                      <a:ext uri="{FF2B5EF4-FFF2-40B4-BE49-F238E27FC236}">
                        <a16:creationId xmlns:a16="http://schemas.microsoft.com/office/drawing/2014/main" id="{61490545-7E19-A467-01D2-748DAE298F1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0241" y="3984991"/>
                    <a:ext cx="629765" cy="45314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 cap="flat">
                    <a:noFill/>
                  </a:ln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0" name="Straight Arrow Connector 99">
                <a:extLst>
                  <a:ext uri="{FF2B5EF4-FFF2-40B4-BE49-F238E27FC236}">
                    <a16:creationId xmlns:a16="http://schemas.microsoft.com/office/drawing/2014/main" id="{20635049-86D8-BAD2-AACC-F5F41AB4F7D8}"/>
                  </a:ext>
                </a:extLst>
              </p:cNvPr>
              <p:cNvCxnSpPr/>
              <p:nvPr/>
            </p:nvCxnSpPr>
            <p:spPr>
              <a:xfrm>
                <a:off x="3869448" y="4752557"/>
                <a:ext cx="1819445" cy="0"/>
              </a:xfrm>
              <a:prstGeom prst="straightConnector1">
                <a:avLst/>
              </a:prstGeom>
              <a:noFill/>
              <a:ln w="127001" cap="flat">
                <a:solidFill>
                  <a:srgbClr val="7030A0"/>
                </a:solidFill>
                <a:prstDash val="solid"/>
                <a:miter/>
                <a:tailEnd type="arrow"/>
              </a:ln>
            </p:spPr>
          </p:cxnSp>
          <p:sp>
            <p:nvSpPr>
              <p:cNvPr id="71" name="TextBox 127">
                <a:extLst>
                  <a:ext uri="{FF2B5EF4-FFF2-40B4-BE49-F238E27FC236}">
                    <a16:creationId xmlns:a16="http://schemas.microsoft.com/office/drawing/2014/main" id="{5C1A3EB6-3B35-3401-BC9E-6B8323CBA492}"/>
                  </a:ext>
                </a:extLst>
              </p:cNvPr>
              <p:cNvSpPr txBox="1"/>
              <p:nvPr/>
            </p:nvSpPr>
            <p:spPr>
              <a:xfrm>
                <a:off x="3616945" y="4987101"/>
                <a:ext cx="752404" cy="271549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none" lIns="91440" tIns="45720" rIns="91440" bIns="45720" anchor="t" anchorCtr="1" compatLnSpc="1">
                <a:sp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100" b="0" i="1" u="none" strike="noStrike" kern="1200" cap="none" spc="0" baseline="0">
                    <a:solidFill>
                      <a:srgbClr val="595959"/>
                    </a:solidFill>
                    <a:uFillTx/>
                    <a:latin typeface="Calibri"/>
                  </a:rPr>
                  <a:t>Ps Cavity </a:t>
                </a:r>
              </a:p>
            </p:txBody>
          </p:sp>
          <p:sp>
            <p:nvSpPr>
              <p:cNvPr id="72" name="TextBox 135">
                <a:extLst>
                  <a:ext uri="{FF2B5EF4-FFF2-40B4-BE49-F238E27FC236}">
                    <a16:creationId xmlns:a16="http://schemas.microsoft.com/office/drawing/2014/main" id="{D32ED5EC-3C77-1405-51A4-6DC983179736}"/>
                  </a:ext>
                </a:extLst>
              </p:cNvPr>
              <p:cNvSpPr txBox="1"/>
              <p:nvPr/>
            </p:nvSpPr>
            <p:spPr>
              <a:xfrm>
                <a:off x="3451302" y="4773625"/>
                <a:ext cx="667950" cy="319463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non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400" b="1" i="0" u="none" strike="noStrike" kern="1200" cap="none" spc="0" baseline="0" dirty="0">
                    <a:solidFill>
                      <a:srgbClr val="000000"/>
                    </a:solidFill>
                    <a:uFillTx/>
                    <a:latin typeface="Calibri"/>
                  </a:rPr>
                  <a:t>Target</a:t>
                </a:r>
              </a:p>
            </p:txBody>
          </p:sp>
          <p:cxnSp>
            <p:nvCxnSpPr>
              <p:cNvPr id="73" name="Straight Arrow Connector 170">
                <a:extLst>
                  <a:ext uri="{FF2B5EF4-FFF2-40B4-BE49-F238E27FC236}">
                    <a16:creationId xmlns:a16="http://schemas.microsoft.com/office/drawing/2014/main" id="{1D867A49-8CC7-72F8-4483-A97349712615}"/>
                  </a:ext>
                </a:extLst>
              </p:cNvPr>
              <p:cNvCxnSpPr/>
              <p:nvPr/>
            </p:nvCxnSpPr>
            <p:spPr>
              <a:xfrm>
                <a:off x="3723692" y="3104342"/>
                <a:ext cx="0" cy="1584527"/>
              </a:xfrm>
              <a:prstGeom prst="straightConnector1">
                <a:avLst/>
              </a:prstGeom>
              <a:noFill/>
              <a:ln w="101598" cap="flat">
                <a:solidFill>
                  <a:srgbClr val="15BEF3"/>
                </a:solidFill>
                <a:prstDash val="solid"/>
                <a:miter/>
                <a:tailEnd type="arrow"/>
              </a:ln>
            </p:spPr>
          </p:cxnSp>
          <p:sp>
            <p:nvSpPr>
              <p:cNvPr id="74" name="TextBox 181">
                <a:extLst>
                  <a:ext uri="{FF2B5EF4-FFF2-40B4-BE49-F238E27FC236}">
                    <a16:creationId xmlns:a16="http://schemas.microsoft.com/office/drawing/2014/main" id="{50A99121-F4CB-A4B4-0AF7-0E5A5B2D2CEB}"/>
                  </a:ext>
                </a:extLst>
              </p:cNvPr>
              <p:cNvSpPr txBox="1"/>
              <p:nvPr/>
            </p:nvSpPr>
            <p:spPr>
              <a:xfrm>
                <a:off x="786356" y="5260076"/>
                <a:ext cx="1140156" cy="319463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none" lIns="91440" tIns="45720" rIns="91440" bIns="45720" anchor="t" anchorCtr="1" compatLnSpc="1">
                <a:sp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400" b="0" i="1" u="none" strike="noStrike" kern="1200" cap="none" spc="0" baseline="0">
                    <a:solidFill>
                      <a:srgbClr val="7F7F7F"/>
                    </a:solidFill>
                    <a:uFillTx/>
                    <a:latin typeface="Calibri"/>
                  </a:rPr>
                  <a:t>Quad-Triplet</a:t>
                </a:r>
              </a:p>
            </p:txBody>
          </p:sp>
          <p:cxnSp>
            <p:nvCxnSpPr>
              <p:cNvPr id="75" name="Straight Connector 182">
                <a:extLst>
                  <a:ext uri="{FF2B5EF4-FFF2-40B4-BE49-F238E27FC236}">
                    <a16:creationId xmlns:a16="http://schemas.microsoft.com/office/drawing/2014/main" id="{FCD89AF1-56CE-693E-60EE-CD61FC38F656}"/>
                  </a:ext>
                </a:extLst>
              </p:cNvPr>
              <p:cNvCxnSpPr/>
              <p:nvPr/>
            </p:nvCxnSpPr>
            <p:spPr>
              <a:xfrm flipV="1">
                <a:off x="1356439" y="4915183"/>
                <a:ext cx="17867" cy="344893"/>
              </a:xfrm>
              <a:prstGeom prst="straightConnector1">
                <a:avLst/>
              </a:prstGeom>
              <a:noFill/>
              <a:ln w="12701" cap="flat">
                <a:solidFill>
                  <a:srgbClr val="7F7F7F"/>
                </a:solidFill>
                <a:prstDash val="solid"/>
                <a:miter/>
              </a:ln>
            </p:spPr>
          </p:cxnSp>
          <p:sp>
            <p:nvSpPr>
              <p:cNvPr id="76" name="TextBox 207">
                <a:extLst>
                  <a:ext uri="{FF2B5EF4-FFF2-40B4-BE49-F238E27FC236}">
                    <a16:creationId xmlns:a16="http://schemas.microsoft.com/office/drawing/2014/main" id="{7F367087-5EC7-F44D-08F8-FBCB3D8718F0}"/>
                  </a:ext>
                </a:extLst>
              </p:cNvPr>
              <p:cNvSpPr txBox="1"/>
              <p:nvPr/>
            </p:nvSpPr>
            <p:spPr>
              <a:xfrm>
                <a:off x="4242980" y="5483921"/>
                <a:ext cx="878866" cy="543089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none" lIns="91440" tIns="45720" rIns="91440" bIns="45720" anchor="t" anchorCtr="1" compatLnSpc="1">
                <a:sp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400" b="0" i="1" u="none" strike="noStrike" kern="1200" cap="none" spc="0" baseline="0">
                    <a:solidFill>
                      <a:srgbClr val="7F7F7F"/>
                    </a:solidFill>
                    <a:uFillTx/>
                    <a:latin typeface="Calibri"/>
                  </a:rPr>
                  <a:t>Reaction</a:t>
                </a:r>
              </a:p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400" b="0" i="1" u="none" strike="noStrike" kern="1200" cap="none" spc="0" baseline="0">
                    <a:solidFill>
                      <a:srgbClr val="7F7F7F"/>
                    </a:solidFill>
                    <a:uFillTx/>
                    <a:latin typeface="Calibri"/>
                  </a:rPr>
                  <a:t>Chamber</a:t>
                </a:r>
              </a:p>
            </p:txBody>
          </p:sp>
          <p:cxnSp>
            <p:nvCxnSpPr>
              <p:cNvPr id="77" name="Straight Connector 208">
                <a:extLst>
                  <a:ext uri="{FF2B5EF4-FFF2-40B4-BE49-F238E27FC236}">
                    <a16:creationId xmlns:a16="http://schemas.microsoft.com/office/drawing/2014/main" id="{9D279480-6037-0A73-4434-AEBD7BB07744}"/>
                  </a:ext>
                </a:extLst>
              </p:cNvPr>
              <p:cNvCxnSpPr/>
              <p:nvPr/>
            </p:nvCxnSpPr>
            <p:spPr>
              <a:xfrm flipH="1" flipV="1">
                <a:off x="4445675" y="5195218"/>
                <a:ext cx="236738" cy="288703"/>
              </a:xfrm>
              <a:prstGeom prst="straightConnector1">
                <a:avLst/>
              </a:prstGeom>
              <a:noFill/>
              <a:ln w="12701" cap="flat">
                <a:solidFill>
                  <a:srgbClr val="7F7F7F"/>
                </a:solidFill>
                <a:prstDash val="solid"/>
                <a:miter/>
              </a:ln>
            </p:spPr>
          </p:cxnSp>
          <p:cxnSp>
            <p:nvCxnSpPr>
              <p:cNvPr id="78" name="Straight Arrow Connector 96">
                <a:extLst>
                  <a:ext uri="{FF2B5EF4-FFF2-40B4-BE49-F238E27FC236}">
                    <a16:creationId xmlns:a16="http://schemas.microsoft.com/office/drawing/2014/main" id="{7E95D526-F848-7EC2-3145-63362A152183}"/>
                  </a:ext>
                </a:extLst>
              </p:cNvPr>
              <p:cNvCxnSpPr/>
              <p:nvPr/>
            </p:nvCxnSpPr>
            <p:spPr>
              <a:xfrm flipV="1">
                <a:off x="3872429" y="4746869"/>
                <a:ext cx="1682038" cy="2369"/>
              </a:xfrm>
              <a:prstGeom prst="straightConnector1">
                <a:avLst/>
              </a:prstGeom>
              <a:noFill/>
              <a:ln w="38103" cap="flat">
                <a:solidFill>
                  <a:srgbClr val="FF0000"/>
                </a:solidFill>
                <a:prstDash val="solid"/>
                <a:miter/>
                <a:tailEnd type="arrow"/>
              </a:ln>
            </p:spPr>
          </p:cxnSp>
          <p:sp>
            <p:nvSpPr>
              <p:cNvPr id="79" name="Rectangle 2213">
                <a:extLst>
                  <a:ext uri="{FF2B5EF4-FFF2-40B4-BE49-F238E27FC236}">
                    <a16:creationId xmlns:a16="http://schemas.microsoft.com/office/drawing/2014/main" id="{9394BA80-692B-9E43-8589-C33BF42B4A4A}"/>
                  </a:ext>
                </a:extLst>
              </p:cNvPr>
              <p:cNvSpPr/>
              <p:nvPr/>
            </p:nvSpPr>
            <p:spPr>
              <a:xfrm>
                <a:off x="2460110" y="4607259"/>
                <a:ext cx="636093" cy="311773"/>
              </a:xfrm>
              <a:prstGeom prst="rect">
                <a:avLst/>
              </a:prstGeom>
              <a:solidFill>
                <a:srgbClr val="FFFFFF"/>
              </a:solidFill>
              <a:ln w="12701" cap="flat">
                <a:solidFill>
                  <a:srgbClr val="7F7F7F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1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80" name="Rectangle 2214">
                <a:extLst>
                  <a:ext uri="{FF2B5EF4-FFF2-40B4-BE49-F238E27FC236}">
                    <a16:creationId xmlns:a16="http://schemas.microsoft.com/office/drawing/2014/main" id="{05C1D616-FC9C-A614-2C89-13500C6B6226}"/>
                  </a:ext>
                </a:extLst>
              </p:cNvPr>
              <p:cNvSpPr/>
              <p:nvPr/>
            </p:nvSpPr>
            <p:spPr>
              <a:xfrm>
                <a:off x="3124376" y="4623389"/>
                <a:ext cx="300965" cy="287039"/>
              </a:xfrm>
              <a:prstGeom prst="rect">
                <a:avLst/>
              </a:prstGeom>
              <a:solidFill>
                <a:srgbClr val="FFFFFF"/>
              </a:solidFill>
              <a:ln w="12701" cap="flat">
                <a:solidFill>
                  <a:srgbClr val="7F7F7F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1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81" name="Secteurs 2215">
                <a:extLst>
                  <a:ext uri="{FF2B5EF4-FFF2-40B4-BE49-F238E27FC236}">
                    <a16:creationId xmlns:a16="http://schemas.microsoft.com/office/drawing/2014/main" id="{9AB10E96-8E70-DBA2-5A1E-F7181DB73482}"/>
                  </a:ext>
                </a:extLst>
              </p:cNvPr>
              <p:cNvSpPr/>
              <p:nvPr/>
            </p:nvSpPr>
            <p:spPr>
              <a:xfrm>
                <a:off x="2989265" y="4793092"/>
                <a:ext cx="313767" cy="195535"/>
              </a:xfrm>
              <a:custGeom>
                <a:avLst>
                  <a:gd name="f11" fmla="val 178"/>
                  <a:gd name="f12" fmla="val 270"/>
                </a:avLst>
                <a:gdLst>
                  <a:gd name="f2" fmla="val 10800000"/>
                  <a:gd name="f3" fmla="val 5400000"/>
                  <a:gd name="f4" fmla="val 180"/>
                  <a:gd name="f5" fmla="val w"/>
                  <a:gd name="f6" fmla="val h"/>
                  <a:gd name="f7" fmla="val ss"/>
                  <a:gd name="f8" fmla="val 0"/>
                  <a:gd name="f9" fmla="*/ 5419351 1 1725033"/>
                  <a:gd name="f10" fmla="+- 0 0 1"/>
                  <a:gd name="f11" fmla="val 178"/>
                  <a:gd name="f12" fmla="val 270"/>
                  <a:gd name="f13" fmla="abs f5"/>
                  <a:gd name="f14" fmla="abs f6"/>
                  <a:gd name="f15" fmla="abs f7"/>
                  <a:gd name="f16" fmla="val f8"/>
                  <a:gd name="f17" fmla="+- 2700000 f3 0"/>
                  <a:gd name="f18" fmla="+- 0 0 f11"/>
                  <a:gd name="f19" fmla="+- 0 0 f12"/>
                  <a:gd name="f20" fmla="?: f13 f5 1"/>
                  <a:gd name="f21" fmla="?: f14 f6 1"/>
                  <a:gd name="f22" fmla="?: f15 f7 1"/>
                  <a:gd name="f23" fmla="*/ f17 f9 1"/>
                  <a:gd name="f24" fmla="*/ f18 f2 1"/>
                  <a:gd name="f25" fmla="*/ f19 f2 1"/>
                  <a:gd name="f26" fmla="*/ f20 1 21600"/>
                  <a:gd name="f27" fmla="*/ f21 1 21600"/>
                  <a:gd name="f28" fmla="*/ 21600 f20 1"/>
                  <a:gd name="f29" fmla="*/ 21600 f21 1"/>
                  <a:gd name="f30" fmla="*/ f23 1 f2"/>
                  <a:gd name="f31" fmla="*/ f24 1 f4"/>
                  <a:gd name="f32" fmla="*/ f25 1 f4"/>
                  <a:gd name="f33" fmla="min f27 f26"/>
                  <a:gd name="f34" fmla="*/ f28 1 f22"/>
                  <a:gd name="f35" fmla="*/ f29 1 f22"/>
                  <a:gd name="f36" fmla="+- 0 0 f30"/>
                  <a:gd name="f37" fmla="+- f31 0 f3"/>
                  <a:gd name="f38" fmla="+- f32 0 f3"/>
                  <a:gd name="f39" fmla="val f34"/>
                  <a:gd name="f40" fmla="val f35"/>
                  <a:gd name="f41" fmla="+- 0 0 f36"/>
                  <a:gd name="f42" fmla="+- 0 0 f37"/>
                  <a:gd name="f43" fmla="+- 0 0 f38"/>
                  <a:gd name="f44" fmla="+- f40 0 f16"/>
                  <a:gd name="f45" fmla="+- f39 0 f16"/>
                  <a:gd name="f46" fmla="val f42"/>
                  <a:gd name="f47" fmla="val f43"/>
                  <a:gd name="f48" fmla="*/ f41 f2 1"/>
                  <a:gd name="f49" fmla="*/ f44 1 2"/>
                  <a:gd name="f50" fmla="*/ f45 1 2"/>
                  <a:gd name="f51" fmla="+- f47 0 f46"/>
                  <a:gd name="f52" fmla="+- f46 f3 0"/>
                  <a:gd name="f53" fmla="*/ f48 1 f9"/>
                  <a:gd name="f54" fmla="+- f16 f49 0"/>
                  <a:gd name="f55" fmla="+- f16 f50 0"/>
                  <a:gd name="f56" fmla="+- f51 21600000 0"/>
                  <a:gd name="f57" fmla="*/ f52 f9 1"/>
                  <a:gd name="f58" fmla="+- f53 0 f3"/>
                  <a:gd name="f59" fmla="*/ f50 f33 1"/>
                  <a:gd name="f60" fmla="*/ f49 f33 1"/>
                  <a:gd name="f61" fmla="?: f51 f51 f56"/>
                  <a:gd name="f62" fmla="*/ f57 1 f2"/>
                  <a:gd name="f63" fmla="cos 1 f58"/>
                  <a:gd name="f64" fmla="sin 1 f58"/>
                  <a:gd name="f65" fmla="*/ f55 f33 1"/>
                  <a:gd name="f66" fmla="*/ f54 f33 1"/>
                  <a:gd name="f67" fmla="+- 0 0 f62"/>
                  <a:gd name="f68" fmla="+- 0 0 f63"/>
                  <a:gd name="f69" fmla="+- 0 0 f64"/>
                  <a:gd name="f70" fmla="+- 0 0 f67"/>
                  <a:gd name="f71" fmla="+- 0 0 f68"/>
                  <a:gd name="f72" fmla="+- 0 0 f69"/>
                  <a:gd name="f73" fmla="*/ f70 f2 1"/>
                  <a:gd name="f74" fmla="*/ f71 f50 1"/>
                  <a:gd name="f75" fmla="*/ f72 f49 1"/>
                  <a:gd name="f76" fmla="*/ f73 1 f9"/>
                  <a:gd name="f77" fmla="+- f55 0 f74"/>
                  <a:gd name="f78" fmla="+- f55 f74 0"/>
                  <a:gd name="f79" fmla="+- f54 0 f75"/>
                  <a:gd name="f80" fmla="+- f54 f75 0"/>
                  <a:gd name="f81" fmla="+- f76 0 f3"/>
                  <a:gd name="f82" fmla="*/ f77 f33 1"/>
                  <a:gd name="f83" fmla="*/ f79 f33 1"/>
                  <a:gd name="f84" fmla="*/ f78 f33 1"/>
                  <a:gd name="f85" fmla="*/ f80 f33 1"/>
                  <a:gd name="f86" fmla="sin 1 f81"/>
                  <a:gd name="f87" fmla="cos 1 f81"/>
                  <a:gd name="f88" fmla="+- 0 0 f86"/>
                  <a:gd name="f89" fmla="+- 0 0 f87"/>
                  <a:gd name="f90" fmla="+- 0 0 f88"/>
                  <a:gd name="f91" fmla="+- 0 0 f89"/>
                  <a:gd name="f92" fmla="*/ f90 f50 1"/>
                  <a:gd name="f93" fmla="*/ f91 f49 1"/>
                  <a:gd name="f94" fmla="+- 0 0 f93"/>
                  <a:gd name="f95" fmla="+- 0 0 f92"/>
                  <a:gd name="f96" fmla="+- 0 0 f94"/>
                  <a:gd name="f97" fmla="+- 0 0 f95"/>
                  <a:gd name="f98" fmla="at2 f96 f97"/>
                  <a:gd name="f99" fmla="+- f98 f3 0"/>
                  <a:gd name="f100" fmla="*/ f99 f9 1"/>
                  <a:gd name="f101" fmla="*/ f100 1 f2"/>
                  <a:gd name="f102" fmla="+- 0 0 f101"/>
                  <a:gd name="f103" fmla="val f102"/>
                  <a:gd name="f104" fmla="+- 0 0 f103"/>
                  <a:gd name="f105" fmla="*/ f104 f2 1"/>
                  <a:gd name="f106" fmla="*/ f105 1 f9"/>
                  <a:gd name="f107" fmla="+- f106 0 f3"/>
                  <a:gd name="f108" fmla="cos 1 f107"/>
                  <a:gd name="f109" fmla="sin 1 f107"/>
                  <a:gd name="f110" fmla="+- 0 0 f108"/>
                  <a:gd name="f111" fmla="+- 0 0 f109"/>
                  <a:gd name="f112" fmla="*/ f10 f110 1"/>
                  <a:gd name="f113" fmla="*/ f10 f111 1"/>
                  <a:gd name="f114" fmla="*/ f112 f50 1"/>
                  <a:gd name="f115" fmla="*/ f113 f49 1"/>
                  <a:gd name="f116" fmla="+- f55 f114 0"/>
                  <a:gd name="f117" fmla="+- f54 f115 0"/>
                  <a:gd name="f118" fmla="*/ f116 f33 1"/>
                  <a:gd name="f119" fmla="*/ f117 f3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82" t="f83" r="f84" b="f85"/>
                <a:pathLst>
                  <a:path>
                    <a:moveTo>
                      <a:pt x="f118" y="f119"/>
                    </a:moveTo>
                    <a:arcTo wR="f59" hR="f60" stAng="f46" swAng="f61"/>
                    <a:lnTo>
                      <a:pt x="f65" y="f66"/>
                    </a:lnTo>
                    <a:close/>
                  </a:path>
                </a:pathLst>
              </a:custGeom>
              <a:solidFill>
                <a:srgbClr val="7F7F7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1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82" name="Rectangle à coins arrondis 2216">
                <a:extLst>
                  <a:ext uri="{FF2B5EF4-FFF2-40B4-BE49-F238E27FC236}">
                    <a16:creationId xmlns:a16="http://schemas.microsoft.com/office/drawing/2014/main" id="{1AF2C645-E7AA-6B96-F7B7-6D8C8AC6F803}"/>
                  </a:ext>
                </a:extLst>
              </p:cNvPr>
              <p:cNvSpPr/>
              <p:nvPr/>
            </p:nvSpPr>
            <p:spPr>
              <a:xfrm>
                <a:off x="3146148" y="4646029"/>
                <a:ext cx="255282" cy="30961"/>
              </a:xfrm>
              <a:custGeom>
                <a:avLst>
                  <a:gd name="f0" fmla="val 9600"/>
                </a:avLst>
                <a:gdLst>
                  <a:gd name="f1" fmla="val 10800000"/>
                  <a:gd name="f2" fmla="val 5400000"/>
                  <a:gd name="f3" fmla="val 1620000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val 45"/>
                  <a:gd name="f10" fmla="val 10800"/>
                  <a:gd name="f11" fmla="val -2147483647"/>
                  <a:gd name="f12" fmla="val 2147483647"/>
                  <a:gd name="f13" fmla="abs f4"/>
                  <a:gd name="f14" fmla="abs f5"/>
                  <a:gd name="f15" fmla="abs f6"/>
                  <a:gd name="f16" fmla="*/ f8 1 180"/>
                  <a:gd name="f17" fmla="pin 0 f0 10800"/>
                  <a:gd name="f18" fmla="+- 0 0 f2"/>
                  <a:gd name="f19" fmla="?: f13 f4 1"/>
                  <a:gd name="f20" fmla="?: f14 f5 1"/>
                  <a:gd name="f21" fmla="?: f15 f6 1"/>
                  <a:gd name="f22" fmla="*/ f9 f16 1"/>
                  <a:gd name="f23" fmla="+- f7 f17 0"/>
                  <a:gd name="f24" fmla="*/ f19 1 21600"/>
                  <a:gd name="f25" fmla="*/ f20 1 21600"/>
                  <a:gd name="f26" fmla="*/ 21600 f19 1"/>
                  <a:gd name="f27" fmla="*/ 21600 f20 1"/>
                  <a:gd name="f28" fmla="+- 0 0 f22"/>
                  <a:gd name="f29" fmla="min f25 f24"/>
                  <a:gd name="f30" fmla="*/ f26 1 f21"/>
                  <a:gd name="f31" fmla="*/ f27 1 f21"/>
                  <a:gd name="f32" fmla="*/ f28 f1 1"/>
                  <a:gd name="f33" fmla="*/ f32 1 f8"/>
                  <a:gd name="f34" fmla="+- f31 0 f17"/>
                  <a:gd name="f35" fmla="+- f30 0 f17"/>
                  <a:gd name="f36" fmla="*/ f17 f29 1"/>
                  <a:gd name="f37" fmla="*/ f7 f29 1"/>
                  <a:gd name="f38" fmla="*/ f23 f29 1"/>
                  <a:gd name="f39" fmla="*/ f31 f29 1"/>
                  <a:gd name="f40" fmla="*/ f30 f29 1"/>
                  <a:gd name="f41" fmla="+- f33 0 f2"/>
                  <a:gd name="f42" fmla="+- f37 0 f38"/>
                  <a:gd name="f43" fmla="+- f38 0 f37"/>
                  <a:gd name="f44" fmla="*/ f34 f29 1"/>
                  <a:gd name="f45" fmla="*/ f35 f29 1"/>
                  <a:gd name="f46" fmla="cos 1 f41"/>
                  <a:gd name="f47" fmla="abs f42"/>
                  <a:gd name="f48" fmla="abs f43"/>
                  <a:gd name="f49" fmla="?: f42 f18 f2"/>
                  <a:gd name="f50" fmla="?: f42 f2 f18"/>
                  <a:gd name="f51" fmla="?: f42 f3 f2"/>
                  <a:gd name="f52" fmla="?: f42 f2 f3"/>
                  <a:gd name="f53" fmla="+- f39 0 f44"/>
                  <a:gd name="f54" fmla="?: f43 f18 f2"/>
                  <a:gd name="f55" fmla="?: f43 f2 f18"/>
                  <a:gd name="f56" fmla="+- f40 0 f45"/>
                  <a:gd name="f57" fmla="+- f44 0 f39"/>
                  <a:gd name="f58" fmla="+- f45 0 f40"/>
                  <a:gd name="f59" fmla="?: f42 0 f1"/>
                  <a:gd name="f60" fmla="?: f42 f1 0"/>
                  <a:gd name="f61" fmla="+- 0 0 f46"/>
                  <a:gd name="f62" fmla="?: f42 f52 f51"/>
                  <a:gd name="f63" fmla="?: f42 f51 f52"/>
                  <a:gd name="f64" fmla="?: f43 f50 f49"/>
                  <a:gd name="f65" fmla="abs f53"/>
                  <a:gd name="f66" fmla="?: f53 0 f1"/>
                  <a:gd name="f67" fmla="?: f53 f1 0"/>
                  <a:gd name="f68" fmla="?: f53 f54 f55"/>
                  <a:gd name="f69" fmla="abs f56"/>
                  <a:gd name="f70" fmla="abs f57"/>
                  <a:gd name="f71" fmla="?: f56 f18 f2"/>
                  <a:gd name="f72" fmla="?: f56 f2 f18"/>
                  <a:gd name="f73" fmla="?: f56 f3 f2"/>
                  <a:gd name="f74" fmla="?: f56 f2 f3"/>
                  <a:gd name="f75" fmla="abs f58"/>
                  <a:gd name="f76" fmla="?: f58 f18 f2"/>
                  <a:gd name="f77" fmla="?: f58 f2 f18"/>
                  <a:gd name="f78" fmla="?: f58 f60 f59"/>
                  <a:gd name="f79" fmla="?: f58 f59 f60"/>
                  <a:gd name="f80" fmla="*/ f17 f61 1"/>
                  <a:gd name="f81" fmla="?: f43 f63 f62"/>
                  <a:gd name="f82" fmla="?: f43 f67 f66"/>
                  <a:gd name="f83" fmla="?: f43 f66 f67"/>
                  <a:gd name="f84" fmla="?: f56 f74 f73"/>
                  <a:gd name="f85" fmla="?: f56 f73 f74"/>
                  <a:gd name="f86" fmla="?: f57 f72 f71"/>
                  <a:gd name="f87" fmla="?: f42 f78 f79"/>
                  <a:gd name="f88" fmla="?: f42 f76 f77"/>
                  <a:gd name="f89" fmla="*/ f80 3163 1"/>
                  <a:gd name="f90" fmla="?: f53 f82 f83"/>
                  <a:gd name="f91" fmla="?: f57 f85 f84"/>
                  <a:gd name="f92" fmla="*/ f89 1 7636"/>
                  <a:gd name="f93" fmla="+- f7 f92 0"/>
                  <a:gd name="f94" fmla="+- f30 0 f92"/>
                  <a:gd name="f95" fmla="+- f31 0 f92"/>
                  <a:gd name="f96" fmla="*/ f93 f29 1"/>
                  <a:gd name="f97" fmla="*/ f94 f29 1"/>
                  <a:gd name="f98" fmla="*/ f95 f29 1"/>
                </a:gdLst>
                <a:ahLst>
                  <a:ahXY gdRefX="f0" minX="f7" maxX="f10">
                    <a:pos x="f36" y="f37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96" t="f96" r="f97" b="f98"/>
                <a:pathLst>
                  <a:path>
                    <a:moveTo>
                      <a:pt x="f38" y="f37"/>
                    </a:moveTo>
                    <a:arcTo wR="f47" hR="f48" stAng="f81" swAng="f64"/>
                    <a:lnTo>
                      <a:pt x="f37" y="f44"/>
                    </a:lnTo>
                    <a:arcTo wR="f48" hR="f65" stAng="f90" swAng="f68"/>
                    <a:lnTo>
                      <a:pt x="f45" y="f39"/>
                    </a:lnTo>
                    <a:arcTo wR="f69" hR="f70" stAng="f91" swAng="f86"/>
                    <a:lnTo>
                      <a:pt x="f40" y="f38"/>
                    </a:lnTo>
                    <a:arcTo wR="f75" hR="f47" stAng="f87" swAng="f88"/>
                    <a:close/>
                  </a:path>
                </a:pathLst>
              </a:custGeom>
              <a:solidFill>
                <a:srgbClr val="7F7F7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1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83" name="Arc 2217">
                <a:extLst>
                  <a:ext uri="{FF2B5EF4-FFF2-40B4-BE49-F238E27FC236}">
                    <a16:creationId xmlns:a16="http://schemas.microsoft.com/office/drawing/2014/main" id="{98B5BA83-5E08-BBE2-9374-A9D5A6A5FE7F}"/>
                  </a:ext>
                </a:extLst>
              </p:cNvPr>
              <p:cNvSpPr/>
              <p:nvPr/>
            </p:nvSpPr>
            <p:spPr>
              <a:xfrm rot="16199987" flipV="1">
                <a:off x="2778692" y="4812756"/>
                <a:ext cx="726344" cy="600769"/>
              </a:xfrm>
              <a:custGeom>
                <a:avLst>
                  <a:gd name="f12" fmla="val 171"/>
                  <a:gd name="f13" fmla="val 272"/>
                </a:avLst>
                <a:gdLst>
                  <a:gd name="f2" fmla="val 10800000"/>
                  <a:gd name="f3" fmla="val 5400000"/>
                  <a:gd name="f4" fmla="val 16200000"/>
                  <a:gd name="f5" fmla="val 180"/>
                  <a:gd name="f6" fmla="val w"/>
                  <a:gd name="f7" fmla="val h"/>
                  <a:gd name="f8" fmla="val ss"/>
                  <a:gd name="f9" fmla="val 0"/>
                  <a:gd name="f10" fmla="*/ 5419351 1 1725033"/>
                  <a:gd name="f11" fmla="+- 0 0 1"/>
                  <a:gd name="f12" fmla="val 171"/>
                  <a:gd name="f13" fmla="val 272"/>
                  <a:gd name="f14" fmla="+- 0 0 -261"/>
                  <a:gd name="f15" fmla="+- 0 0 -221"/>
                  <a:gd name="f16" fmla="+- 0 0 -182"/>
                  <a:gd name="f17" fmla="abs f6"/>
                  <a:gd name="f18" fmla="abs f7"/>
                  <a:gd name="f19" fmla="abs f8"/>
                  <a:gd name="f20" fmla="val f9"/>
                  <a:gd name="f21" fmla="+- 0 0 f12"/>
                  <a:gd name="f22" fmla="+- 0 0 f13"/>
                  <a:gd name="f23" fmla="*/ f14 f2 1"/>
                  <a:gd name="f24" fmla="*/ f15 f2 1"/>
                  <a:gd name="f25" fmla="*/ f16 f2 1"/>
                  <a:gd name="f26" fmla="?: f17 f6 1"/>
                  <a:gd name="f27" fmla="?: f18 f7 1"/>
                  <a:gd name="f28" fmla="?: f19 f8 1"/>
                  <a:gd name="f29" fmla="*/ f21 f2 1"/>
                  <a:gd name="f30" fmla="*/ f22 f2 1"/>
                  <a:gd name="f31" fmla="*/ f23 1 f5"/>
                  <a:gd name="f32" fmla="*/ f24 1 f5"/>
                  <a:gd name="f33" fmla="*/ f25 1 f5"/>
                  <a:gd name="f34" fmla="*/ f26 1 21600"/>
                  <a:gd name="f35" fmla="*/ f27 1 21600"/>
                  <a:gd name="f36" fmla="*/ 21600 f26 1"/>
                  <a:gd name="f37" fmla="*/ 21600 f27 1"/>
                  <a:gd name="f38" fmla="*/ f29 1 f5"/>
                  <a:gd name="f39" fmla="*/ f30 1 f5"/>
                  <a:gd name="f40" fmla="+- f31 0 f3"/>
                  <a:gd name="f41" fmla="+- f32 0 f3"/>
                  <a:gd name="f42" fmla="+- f33 0 f3"/>
                  <a:gd name="f43" fmla="min f35 f34"/>
                  <a:gd name="f44" fmla="*/ f36 1 f28"/>
                  <a:gd name="f45" fmla="*/ f37 1 f28"/>
                  <a:gd name="f46" fmla="+- f38 0 f3"/>
                  <a:gd name="f47" fmla="+- f39 0 f3"/>
                  <a:gd name="f48" fmla="val f44"/>
                  <a:gd name="f49" fmla="val f45"/>
                  <a:gd name="f50" fmla="+- 0 0 f46"/>
                  <a:gd name="f51" fmla="+- 0 0 f47"/>
                  <a:gd name="f52" fmla="+- f49 0 f20"/>
                  <a:gd name="f53" fmla="+- f48 0 f20"/>
                  <a:gd name="f54" fmla="val f50"/>
                  <a:gd name="f55" fmla="val f51"/>
                  <a:gd name="f56" fmla="*/ f52 1 2"/>
                  <a:gd name="f57" fmla="*/ f53 1 2"/>
                  <a:gd name="f58" fmla="+- f55 0 f54"/>
                  <a:gd name="f59" fmla="+- f54 f3 0"/>
                  <a:gd name="f60" fmla="+- f55 f3 0"/>
                  <a:gd name="f61" fmla="+- 21600000 0 f54"/>
                  <a:gd name="f62" fmla="+- f3 0 f54"/>
                  <a:gd name="f63" fmla="+- 27000000 0 f54"/>
                  <a:gd name="f64" fmla="+- f2 0 f54"/>
                  <a:gd name="f65" fmla="+- 32400000 0 f54"/>
                  <a:gd name="f66" fmla="+- f4 0 f54"/>
                  <a:gd name="f67" fmla="+- 37800000 0 f54"/>
                  <a:gd name="f68" fmla="+- f20 f56 0"/>
                  <a:gd name="f69" fmla="+- f20 f57 0"/>
                  <a:gd name="f70" fmla="+- f58 21600000 0"/>
                  <a:gd name="f71" fmla="*/ f59 f10 1"/>
                  <a:gd name="f72" fmla="*/ f60 f10 1"/>
                  <a:gd name="f73" fmla="?: f62 f62 f63"/>
                  <a:gd name="f74" fmla="?: f64 f64 f65"/>
                  <a:gd name="f75" fmla="?: f66 f66 f67"/>
                  <a:gd name="f76" fmla="*/ f57 f43 1"/>
                  <a:gd name="f77" fmla="*/ f56 f43 1"/>
                  <a:gd name="f78" fmla="?: f58 f58 f70"/>
                  <a:gd name="f79" fmla="*/ f71 1 f2"/>
                  <a:gd name="f80" fmla="*/ f72 1 f2"/>
                  <a:gd name="f81" fmla="*/ f69 f43 1"/>
                  <a:gd name="f82" fmla="*/ f68 f43 1"/>
                  <a:gd name="f83" fmla="+- 0 0 f79"/>
                  <a:gd name="f84" fmla="+- 0 0 f80"/>
                  <a:gd name="f85" fmla="+- f78 0 f61"/>
                  <a:gd name="f86" fmla="+- f78 0 f73"/>
                  <a:gd name="f87" fmla="+- f78 0 f74"/>
                  <a:gd name="f88" fmla="+- f78 0 f75"/>
                  <a:gd name="f89" fmla="+- 0 0 f83"/>
                  <a:gd name="f90" fmla="+- 0 0 f84"/>
                  <a:gd name="f91" fmla="*/ f89 f2 1"/>
                  <a:gd name="f92" fmla="*/ f90 f2 1"/>
                  <a:gd name="f93" fmla="*/ f91 1 f10"/>
                  <a:gd name="f94" fmla="*/ f92 1 f10"/>
                  <a:gd name="f95" fmla="+- f93 0 f3"/>
                  <a:gd name="f96" fmla="+- f94 0 f3"/>
                  <a:gd name="f97" fmla="sin 1 f95"/>
                  <a:gd name="f98" fmla="cos 1 f95"/>
                  <a:gd name="f99" fmla="sin 1 f96"/>
                  <a:gd name="f100" fmla="cos 1 f96"/>
                  <a:gd name="f101" fmla="+- 0 0 f97"/>
                  <a:gd name="f102" fmla="+- 0 0 f98"/>
                  <a:gd name="f103" fmla="+- 0 0 f99"/>
                  <a:gd name="f104" fmla="+- 0 0 f100"/>
                  <a:gd name="f105" fmla="+- 0 0 f101"/>
                  <a:gd name="f106" fmla="+- 0 0 f102"/>
                  <a:gd name="f107" fmla="+- 0 0 f103"/>
                  <a:gd name="f108" fmla="+- 0 0 f104"/>
                  <a:gd name="f109" fmla="*/ f105 f57 1"/>
                  <a:gd name="f110" fmla="*/ f106 f56 1"/>
                  <a:gd name="f111" fmla="*/ f107 f57 1"/>
                  <a:gd name="f112" fmla="*/ f108 f56 1"/>
                  <a:gd name="f113" fmla="+- 0 0 f110"/>
                  <a:gd name="f114" fmla="+- 0 0 f109"/>
                  <a:gd name="f115" fmla="+- 0 0 f112"/>
                  <a:gd name="f116" fmla="+- 0 0 f111"/>
                  <a:gd name="f117" fmla="+- 0 0 f113"/>
                  <a:gd name="f118" fmla="+- 0 0 f114"/>
                  <a:gd name="f119" fmla="+- 0 0 f115"/>
                  <a:gd name="f120" fmla="+- 0 0 f116"/>
                  <a:gd name="f121" fmla="at2 f117 f118"/>
                  <a:gd name="f122" fmla="at2 f119 f120"/>
                  <a:gd name="f123" fmla="+- f121 f3 0"/>
                  <a:gd name="f124" fmla="+- f122 f3 0"/>
                  <a:gd name="f125" fmla="*/ f123 f10 1"/>
                  <a:gd name="f126" fmla="*/ f124 f10 1"/>
                  <a:gd name="f127" fmla="*/ f125 1 f2"/>
                  <a:gd name="f128" fmla="*/ f126 1 f2"/>
                  <a:gd name="f129" fmla="+- 0 0 f127"/>
                  <a:gd name="f130" fmla="+- 0 0 f128"/>
                  <a:gd name="f131" fmla="val f129"/>
                  <a:gd name="f132" fmla="val f130"/>
                  <a:gd name="f133" fmla="+- 0 0 f131"/>
                  <a:gd name="f134" fmla="+- 0 0 f132"/>
                  <a:gd name="f135" fmla="*/ f133 f2 1"/>
                  <a:gd name="f136" fmla="*/ f134 f2 1"/>
                  <a:gd name="f137" fmla="*/ f135 1 f10"/>
                  <a:gd name="f138" fmla="*/ f136 1 f10"/>
                  <a:gd name="f139" fmla="+- f137 0 f3"/>
                  <a:gd name="f140" fmla="+- f138 0 f3"/>
                  <a:gd name="f141" fmla="cos 1 f139"/>
                  <a:gd name="f142" fmla="sin 1 f139"/>
                  <a:gd name="f143" fmla="cos 1 f140"/>
                  <a:gd name="f144" fmla="sin 1 f140"/>
                  <a:gd name="f145" fmla="+- 0 0 f141"/>
                  <a:gd name="f146" fmla="+- 0 0 f142"/>
                  <a:gd name="f147" fmla="+- 0 0 f143"/>
                  <a:gd name="f148" fmla="+- 0 0 f144"/>
                  <a:gd name="f149" fmla="*/ f11 f145 1"/>
                  <a:gd name="f150" fmla="*/ f11 f146 1"/>
                  <a:gd name="f151" fmla="*/ f11 f147 1"/>
                  <a:gd name="f152" fmla="*/ f11 f148 1"/>
                  <a:gd name="f153" fmla="*/ f149 f57 1"/>
                  <a:gd name="f154" fmla="*/ f150 f56 1"/>
                  <a:gd name="f155" fmla="*/ f151 f57 1"/>
                  <a:gd name="f156" fmla="*/ f152 f56 1"/>
                  <a:gd name="f157" fmla="+- f69 f153 0"/>
                  <a:gd name="f158" fmla="+- f68 f154 0"/>
                  <a:gd name="f159" fmla="+- f69 f155 0"/>
                  <a:gd name="f160" fmla="+- f68 f156 0"/>
                  <a:gd name="f161" fmla="max f157 f159"/>
                  <a:gd name="f162" fmla="max f158 f160"/>
                  <a:gd name="f163" fmla="min f157 f159"/>
                  <a:gd name="f164" fmla="min f158 f160"/>
                  <a:gd name="f165" fmla="*/ f157 f43 1"/>
                  <a:gd name="f166" fmla="*/ f158 f43 1"/>
                  <a:gd name="f167" fmla="*/ f159 f43 1"/>
                  <a:gd name="f168" fmla="*/ f160 f43 1"/>
                  <a:gd name="f169" fmla="?: f85 f48 f161"/>
                  <a:gd name="f170" fmla="?: f86 f49 f162"/>
                  <a:gd name="f171" fmla="?: f87 f20 f163"/>
                  <a:gd name="f172" fmla="?: f88 f20 f164"/>
                  <a:gd name="f173" fmla="*/ f171 f43 1"/>
                  <a:gd name="f174" fmla="*/ f172 f43 1"/>
                  <a:gd name="f175" fmla="*/ f169 f43 1"/>
                  <a:gd name="f176" fmla="*/ f170 f4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0">
                    <a:pos x="f165" y="f166"/>
                  </a:cxn>
                  <a:cxn ang="f41">
                    <a:pos x="f81" y="f82"/>
                  </a:cxn>
                  <a:cxn ang="f42">
                    <a:pos x="f167" y="f168"/>
                  </a:cxn>
                </a:cxnLst>
                <a:rect l="f173" t="f174" r="f175" b="f176"/>
                <a:pathLst>
                  <a:path stroke="0">
                    <a:moveTo>
                      <a:pt x="f165" y="f166"/>
                    </a:moveTo>
                    <a:arcTo wR="f76" hR="f77" stAng="f54" swAng="f78"/>
                    <a:lnTo>
                      <a:pt x="f81" y="f82"/>
                    </a:lnTo>
                    <a:close/>
                  </a:path>
                  <a:path fill="none">
                    <a:moveTo>
                      <a:pt x="f165" y="f166"/>
                    </a:moveTo>
                    <a:arcTo wR="f76" hR="f77" stAng="f54" swAng="f78"/>
                  </a:path>
                </a:pathLst>
              </a:custGeom>
              <a:noFill/>
              <a:ln w="63495" cap="flat">
                <a:solidFill>
                  <a:srgbClr val="FF0000"/>
                </a:solidFill>
                <a:prstDash val="solid"/>
                <a:miter/>
                <a:headEnd type="arrow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2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cxnSp>
            <p:nvCxnSpPr>
              <p:cNvPr id="84" name="Straight Arrow Connector 99">
                <a:extLst>
                  <a:ext uri="{FF2B5EF4-FFF2-40B4-BE49-F238E27FC236}">
                    <a16:creationId xmlns:a16="http://schemas.microsoft.com/office/drawing/2014/main" id="{768E6C46-70BE-2F8E-0454-A5D591A8310D}"/>
                  </a:ext>
                </a:extLst>
              </p:cNvPr>
              <p:cNvCxnSpPr/>
              <p:nvPr/>
            </p:nvCxnSpPr>
            <p:spPr>
              <a:xfrm>
                <a:off x="2381838" y="4752557"/>
                <a:ext cx="1267623" cy="0"/>
              </a:xfrm>
              <a:prstGeom prst="straightConnector1">
                <a:avLst/>
              </a:prstGeom>
              <a:noFill/>
              <a:ln w="101598" cap="flat">
                <a:solidFill>
                  <a:srgbClr val="FF0000"/>
                </a:solidFill>
                <a:prstDash val="solid"/>
                <a:miter/>
                <a:tailEnd type="arrow"/>
              </a:ln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" name="TextBox 100">
                    <a:extLst>
                      <a:ext uri="{FF2B5EF4-FFF2-40B4-BE49-F238E27FC236}">
                        <a16:creationId xmlns:a16="http://schemas.microsoft.com/office/drawing/2014/main" id="{88839EF8-CBB1-FFD2-51BA-A805F87E56E9}"/>
                      </a:ext>
                    </a:extLst>
                  </p:cNvPr>
                  <p:cNvSpPr txBox="1"/>
                  <p:nvPr/>
                </p:nvSpPr>
                <p:spPr>
                  <a:xfrm>
                    <a:off x="3157459" y="4305900"/>
                    <a:ext cx="411873" cy="376769"/>
                  </a:xfrm>
                  <a:prstGeom prst="rect">
                    <a:avLst/>
                  </a:prstGeom>
                  <a:noFill/>
                  <a:ln cap="flat">
                    <a:noFill/>
                  </a:ln>
                </p:spPr>
                <p:txBody>
                  <a:bodyPr vert="horz" wrap="square" lIns="91440" tIns="45720" rIns="91440" bIns="45720" anchor="t" anchorCtr="0" compatLnSpc="1">
                    <a:spAutoFit/>
                  </a:bodyPr>
                  <a:lstStyle/>
                  <a:p>
                    <a:pPr marL="0" marR="0" lvl="0" indent="0" algn="l" defTabSz="914400" rtl="0" fontAlgn="auto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</a:rPr>
                            <m:t>H</m:t>
                          </m:r>
                        </m:oMath>
                      </m:oMathPara>
                    </a14:m>
                    <a:endParaRPr lang="en-US" sz="1800" b="0" i="0" u="none" strike="noStrike" kern="1200" cap="none" spc="0" baseline="30000">
                      <a:solidFill>
                        <a:srgbClr val="7030A0"/>
                      </a:solidFill>
                      <a:uFillTx/>
                      <a:latin typeface="Calibri"/>
                    </a:endParaRPr>
                  </a:p>
                </p:txBody>
              </p:sp>
            </mc:Choice>
            <mc:Fallback xmlns="">
              <p:sp>
                <p:nvSpPr>
                  <p:cNvPr id="85" name="TextBox 100">
                    <a:extLst>
                      <a:ext uri="{FF2B5EF4-FFF2-40B4-BE49-F238E27FC236}">
                        <a16:creationId xmlns:a16="http://schemas.microsoft.com/office/drawing/2014/main" id="{88839EF8-CBB1-FFD2-51BA-A805F87E56E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57459" y="4305900"/>
                    <a:ext cx="411873" cy="37676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 cap="flat">
                    <a:noFill/>
                  </a:ln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TextBox 98">
                    <a:extLst>
                      <a:ext uri="{FF2B5EF4-FFF2-40B4-BE49-F238E27FC236}">
                        <a16:creationId xmlns:a16="http://schemas.microsoft.com/office/drawing/2014/main" id="{2B339A01-AB32-D298-EF9C-E9432AEEFE86}"/>
                      </a:ext>
                    </a:extLst>
                  </p:cNvPr>
                  <p:cNvSpPr txBox="1"/>
                  <p:nvPr/>
                </p:nvSpPr>
                <p:spPr>
                  <a:xfrm>
                    <a:off x="3167179" y="5095457"/>
                    <a:ext cx="498503" cy="345551"/>
                  </a:xfrm>
                  <a:prstGeom prst="rect">
                    <a:avLst/>
                  </a:prstGeom>
                  <a:noFill/>
                  <a:ln cap="flat">
                    <a:noFill/>
                  </a:ln>
                </p:spPr>
                <p:txBody>
                  <a:bodyPr vert="horz" wrap="none" lIns="91440" tIns="45720" rIns="91440" bIns="45720" anchor="t" anchorCtr="0" compatLnSpc="1">
                    <a:spAutoFit/>
                  </a:bodyPr>
                  <a:lstStyle/>
                  <a:p>
                    <a:pPr marL="0" marR="0" lvl="0" indent="0" algn="l" defTabSz="914400" rtl="0" fontAlgn="auto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oMath>
                      </m:oMathPara>
                    </a14:m>
                    <a:endParaRPr lang="en-US" sz="1600" b="0" i="0" u="none" strike="noStrike" kern="1200" cap="none" spc="0" baseline="30000">
                      <a:solidFill>
                        <a:srgbClr val="FF0000"/>
                      </a:solidFill>
                      <a:uFillTx/>
                      <a:latin typeface="Calibri"/>
                    </a:endParaRPr>
                  </a:p>
                </p:txBody>
              </p:sp>
            </mc:Choice>
            <mc:Fallback xmlns="">
              <p:sp>
                <p:nvSpPr>
                  <p:cNvPr id="86" name="TextBox 98">
                    <a:extLst>
                      <a:ext uri="{FF2B5EF4-FFF2-40B4-BE49-F238E27FC236}">
                        <a16:creationId xmlns:a16="http://schemas.microsoft.com/office/drawing/2014/main" id="{2B339A01-AB32-D298-EF9C-E9432AEEFE8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67179" y="5095457"/>
                    <a:ext cx="498503" cy="345551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 cap="flat">
                    <a:noFill/>
                  </a:ln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7" name="TextBox 207">
                <a:extLst>
                  <a:ext uri="{FF2B5EF4-FFF2-40B4-BE49-F238E27FC236}">
                    <a16:creationId xmlns:a16="http://schemas.microsoft.com/office/drawing/2014/main" id="{816E15F6-2D39-729F-F940-03EA3CFBDD4A}"/>
                  </a:ext>
                </a:extLst>
              </p:cNvPr>
              <p:cNvSpPr txBox="1"/>
              <p:nvPr/>
            </p:nvSpPr>
            <p:spPr>
              <a:xfrm>
                <a:off x="1082366" y="3517367"/>
                <a:ext cx="1273201" cy="319463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none" lIns="91440" tIns="45720" rIns="91440" bIns="45720" anchor="t" anchorCtr="1" compatLnSpc="1">
                <a:sp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400" b="0" i="1" u="none" strike="noStrike" kern="1200" cap="none" spc="0" baseline="0">
                    <a:solidFill>
                      <a:srgbClr val="7F7F7F"/>
                    </a:solidFill>
                    <a:uFillTx/>
                    <a:latin typeface="Calibri"/>
                  </a:rPr>
                  <a:t>Neutralisation</a:t>
                </a:r>
              </a:p>
            </p:txBody>
          </p:sp>
          <p:cxnSp>
            <p:nvCxnSpPr>
              <p:cNvPr id="88" name="Straight Connector 208">
                <a:extLst>
                  <a:ext uri="{FF2B5EF4-FFF2-40B4-BE49-F238E27FC236}">
                    <a16:creationId xmlns:a16="http://schemas.microsoft.com/office/drawing/2014/main" id="{162CC72C-59E2-C4A2-A8E5-5F5F58F6B10E}"/>
                  </a:ext>
                </a:extLst>
              </p:cNvPr>
              <p:cNvCxnSpPr/>
              <p:nvPr/>
            </p:nvCxnSpPr>
            <p:spPr>
              <a:xfrm>
                <a:off x="1718971" y="3836831"/>
                <a:ext cx="1059186" cy="770428"/>
              </a:xfrm>
              <a:prstGeom prst="straightConnector1">
                <a:avLst/>
              </a:prstGeom>
              <a:noFill/>
              <a:ln w="12701" cap="flat">
                <a:solidFill>
                  <a:srgbClr val="7F7F7F"/>
                </a:solidFill>
                <a:prstDash val="solid"/>
                <a:miter/>
              </a:ln>
            </p:spPr>
          </p:cxnSp>
          <p:sp>
            <p:nvSpPr>
              <p:cNvPr id="89" name="TextBox 207">
                <a:extLst>
                  <a:ext uri="{FF2B5EF4-FFF2-40B4-BE49-F238E27FC236}">
                    <a16:creationId xmlns:a16="http://schemas.microsoft.com/office/drawing/2014/main" id="{EA8D7019-B206-592B-B4D4-25EFBC2ED6EB}"/>
                  </a:ext>
                </a:extLst>
              </p:cNvPr>
              <p:cNvSpPr txBox="1"/>
              <p:nvPr/>
            </p:nvSpPr>
            <p:spPr>
              <a:xfrm>
                <a:off x="2258156" y="3533342"/>
                <a:ext cx="1003654" cy="543089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none" lIns="91440" tIns="45720" rIns="91440" bIns="45720" anchor="t" anchorCtr="1" compatLnSpc="1">
                <a:sp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400" b="0" i="1" u="none" strike="noStrike" kern="1200" cap="none" spc="0" baseline="0">
                    <a:solidFill>
                      <a:srgbClr val="7F7F7F"/>
                    </a:solidFill>
                    <a:uFillTx/>
                    <a:latin typeface="Calibri"/>
                  </a:rPr>
                  <a:t>Charge</a:t>
                </a:r>
              </a:p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400" b="0" i="1" u="none" strike="noStrike" kern="1200" cap="none" spc="0" baseline="0">
                    <a:solidFill>
                      <a:srgbClr val="7F7F7F"/>
                    </a:solidFill>
                    <a:uFillTx/>
                    <a:latin typeface="Calibri"/>
                  </a:rPr>
                  <a:t>separation</a:t>
                </a:r>
              </a:p>
            </p:txBody>
          </p:sp>
          <p:cxnSp>
            <p:nvCxnSpPr>
              <p:cNvPr id="90" name="Straight Connector 208">
                <a:extLst>
                  <a:ext uri="{FF2B5EF4-FFF2-40B4-BE49-F238E27FC236}">
                    <a16:creationId xmlns:a16="http://schemas.microsoft.com/office/drawing/2014/main" id="{626813AC-7E76-FC45-3C81-B4B8A693810B}"/>
                  </a:ext>
                </a:extLst>
              </p:cNvPr>
              <p:cNvCxnSpPr/>
              <p:nvPr/>
            </p:nvCxnSpPr>
            <p:spPr>
              <a:xfrm>
                <a:off x="2759979" y="4076431"/>
                <a:ext cx="514880" cy="546958"/>
              </a:xfrm>
              <a:prstGeom prst="straightConnector1">
                <a:avLst/>
              </a:prstGeom>
              <a:noFill/>
              <a:ln w="12701" cap="flat">
                <a:solidFill>
                  <a:srgbClr val="7F7F7F"/>
                </a:solidFill>
                <a:prstDash val="solid"/>
                <a:miter/>
              </a:ln>
            </p:spPr>
          </p:cxnSp>
        </p:grpSp>
        <p:grpSp>
          <p:nvGrpSpPr>
            <p:cNvPr id="40" name="Groupe 2170">
              <a:extLst>
                <a:ext uri="{FF2B5EF4-FFF2-40B4-BE49-F238E27FC236}">
                  <a16:creationId xmlns:a16="http://schemas.microsoft.com/office/drawing/2014/main" id="{7CFCB3D2-BDE8-D88C-E748-7DC20A44126D}"/>
                </a:ext>
              </a:extLst>
            </p:cNvPr>
            <p:cNvGrpSpPr/>
            <p:nvPr/>
          </p:nvGrpSpPr>
          <p:grpSpPr>
            <a:xfrm>
              <a:off x="2464665" y="4622108"/>
              <a:ext cx="737409" cy="854045"/>
              <a:chOff x="2464665" y="4622108"/>
              <a:chExt cx="737409" cy="854045"/>
            </a:xfrm>
          </p:grpSpPr>
          <p:cxnSp>
            <p:nvCxnSpPr>
              <p:cNvPr id="42" name="Connecteur droit 2172">
                <a:extLst>
                  <a:ext uri="{FF2B5EF4-FFF2-40B4-BE49-F238E27FC236}">
                    <a16:creationId xmlns:a16="http://schemas.microsoft.com/office/drawing/2014/main" id="{ACBA014E-A297-1806-5FFA-873952CB7F2A}"/>
                  </a:ext>
                </a:extLst>
              </p:cNvPr>
              <p:cNvCxnSpPr/>
              <p:nvPr/>
            </p:nvCxnSpPr>
            <p:spPr>
              <a:xfrm rot="20999992">
                <a:off x="2520982" y="4645023"/>
                <a:ext cx="0" cy="243770"/>
              </a:xfrm>
              <a:prstGeom prst="straightConnector1">
                <a:avLst/>
              </a:prstGeom>
              <a:noFill/>
              <a:ln w="57150" cap="flat">
                <a:solidFill>
                  <a:srgbClr val="66FF33"/>
                </a:solidFill>
                <a:prstDash val="solid"/>
                <a:miter/>
              </a:ln>
            </p:spPr>
          </p:cxnSp>
          <p:cxnSp>
            <p:nvCxnSpPr>
              <p:cNvPr id="43" name="Connecteur droit 2173">
                <a:extLst>
                  <a:ext uri="{FF2B5EF4-FFF2-40B4-BE49-F238E27FC236}">
                    <a16:creationId xmlns:a16="http://schemas.microsoft.com/office/drawing/2014/main" id="{43B291C3-577C-7912-7ABF-BE36CB44F0DA}"/>
                  </a:ext>
                </a:extLst>
              </p:cNvPr>
              <p:cNvCxnSpPr/>
              <p:nvPr/>
            </p:nvCxnSpPr>
            <p:spPr>
              <a:xfrm rot="20999992">
                <a:off x="2623989" y="4642033"/>
                <a:ext cx="0" cy="243779"/>
              </a:xfrm>
              <a:prstGeom prst="straightConnector1">
                <a:avLst/>
              </a:prstGeom>
              <a:noFill/>
              <a:ln w="57150" cap="flat">
                <a:solidFill>
                  <a:srgbClr val="66FF33"/>
                </a:solidFill>
                <a:prstDash val="solid"/>
                <a:miter/>
              </a:ln>
            </p:spPr>
          </p:cxnSp>
          <p:cxnSp>
            <p:nvCxnSpPr>
              <p:cNvPr id="44" name="Connecteur droit 2174">
                <a:extLst>
                  <a:ext uri="{FF2B5EF4-FFF2-40B4-BE49-F238E27FC236}">
                    <a16:creationId xmlns:a16="http://schemas.microsoft.com/office/drawing/2014/main" id="{88B9A61E-F778-22D5-E40E-DDF754FC8BC3}"/>
                  </a:ext>
                </a:extLst>
              </p:cNvPr>
              <p:cNvCxnSpPr/>
              <p:nvPr/>
            </p:nvCxnSpPr>
            <p:spPr>
              <a:xfrm rot="20999992">
                <a:off x="2722572" y="4642893"/>
                <a:ext cx="0" cy="243770"/>
              </a:xfrm>
              <a:prstGeom prst="straightConnector1">
                <a:avLst/>
              </a:prstGeom>
              <a:noFill/>
              <a:ln w="57150" cap="flat">
                <a:solidFill>
                  <a:srgbClr val="66FF33"/>
                </a:solidFill>
                <a:prstDash val="solid"/>
                <a:miter/>
              </a:ln>
            </p:spPr>
          </p:cxnSp>
          <p:cxnSp>
            <p:nvCxnSpPr>
              <p:cNvPr id="45" name="Connecteur droit 2175">
                <a:extLst>
                  <a:ext uri="{FF2B5EF4-FFF2-40B4-BE49-F238E27FC236}">
                    <a16:creationId xmlns:a16="http://schemas.microsoft.com/office/drawing/2014/main" id="{FCBE78B1-CFA7-D267-A5F5-8031C399272D}"/>
                  </a:ext>
                </a:extLst>
              </p:cNvPr>
              <p:cNvCxnSpPr/>
              <p:nvPr/>
            </p:nvCxnSpPr>
            <p:spPr>
              <a:xfrm rot="20999992">
                <a:off x="2818409" y="4639903"/>
                <a:ext cx="0" cy="243770"/>
              </a:xfrm>
              <a:prstGeom prst="straightConnector1">
                <a:avLst/>
              </a:prstGeom>
              <a:noFill/>
              <a:ln w="57150" cap="flat">
                <a:solidFill>
                  <a:srgbClr val="66FF33"/>
                </a:solidFill>
                <a:prstDash val="solid"/>
                <a:miter/>
              </a:ln>
            </p:spPr>
          </p:cxnSp>
          <p:cxnSp>
            <p:nvCxnSpPr>
              <p:cNvPr id="46" name="Connecteur droit 2176">
                <a:extLst>
                  <a:ext uri="{FF2B5EF4-FFF2-40B4-BE49-F238E27FC236}">
                    <a16:creationId xmlns:a16="http://schemas.microsoft.com/office/drawing/2014/main" id="{A35E387F-6061-170C-4787-7957FA6704D8}"/>
                  </a:ext>
                </a:extLst>
              </p:cNvPr>
              <p:cNvCxnSpPr/>
              <p:nvPr/>
            </p:nvCxnSpPr>
            <p:spPr>
              <a:xfrm rot="20999992">
                <a:off x="2916076" y="4640671"/>
                <a:ext cx="0" cy="243779"/>
              </a:xfrm>
              <a:prstGeom prst="straightConnector1">
                <a:avLst/>
              </a:prstGeom>
              <a:noFill/>
              <a:ln w="57150" cap="flat">
                <a:solidFill>
                  <a:srgbClr val="66FF33"/>
                </a:solidFill>
                <a:prstDash val="solid"/>
                <a:miter/>
              </a:ln>
            </p:spPr>
          </p:cxnSp>
          <p:cxnSp>
            <p:nvCxnSpPr>
              <p:cNvPr id="47" name="Connecteur droit 2177">
                <a:extLst>
                  <a:ext uri="{FF2B5EF4-FFF2-40B4-BE49-F238E27FC236}">
                    <a16:creationId xmlns:a16="http://schemas.microsoft.com/office/drawing/2014/main" id="{300F8F58-FA50-8792-A6FE-5F015180CD51}"/>
                  </a:ext>
                </a:extLst>
              </p:cNvPr>
              <p:cNvCxnSpPr/>
              <p:nvPr/>
            </p:nvCxnSpPr>
            <p:spPr>
              <a:xfrm rot="20999992">
                <a:off x="3042913" y="4634726"/>
                <a:ext cx="0" cy="633817"/>
              </a:xfrm>
              <a:prstGeom prst="straightConnector1">
                <a:avLst/>
              </a:prstGeom>
              <a:noFill/>
              <a:ln w="57150" cap="flat">
                <a:solidFill>
                  <a:srgbClr val="66FF33"/>
                </a:solidFill>
                <a:prstDash val="solid"/>
                <a:miter/>
              </a:ln>
            </p:spPr>
          </p:cxnSp>
          <p:cxnSp>
            <p:nvCxnSpPr>
              <p:cNvPr id="48" name="Connecteur droit 2178">
                <a:extLst>
                  <a:ext uri="{FF2B5EF4-FFF2-40B4-BE49-F238E27FC236}">
                    <a16:creationId xmlns:a16="http://schemas.microsoft.com/office/drawing/2014/main" id="{43DF12BA-D246-F61C-D5B3-03B5FDA107BB}"/>
                  </a:ext>
                </a:extLst>
              </p:cNvPr>
              <p:cNvCxnSpPr/>
              <p:nvPr/>
            </p:nvCxnSpPr>
            <p:spPr>
              <a:xfrm rot="599990">
                <a:off x="2574144" y="4642143"/>
                <a:ext cx="0" cy="243770"/>
              </a:xfrm>
              <a:prstGeom prst="straightConnector1">
                <a:avLst/>
              </a:prstGeom>
              <a:noFill/>
              <a:ln w="57150" cap="flat">
                <a:solidFill>
                  <a:srgbClr val="66FF33"/>
                </a:solidFill>
                <a:prstDash val="solid"/>
                <a:miter/>
              </a:ln>
            </p:spPr>
          </p:cxnSp>
          <p:cxnSp>
            <p:nvCxnSpPr>
              <p:cNvPr id="49" name="Connecteur droit 2179">
                <a:extLst>
                  <a:ext uri="{FF2B5EF4-FFF2-40B4-BE49-F238E27FC236}">
                    <a16:creationId xmlns:a16="http://schemas.microsoft.com/office/drawing/2014/main" id="{36B1AA77-EBC2-FC37-6E47-1502372AB8ED}"/>
                  </a:ext>
                </a:extLst>
              </p:cNvPr>
              <p:cNvCxnSpPr/>
              <p:nvPr/>
            </p:nvCxnSpPr>
            <p:spPr>
              <a:xfrm rot="599990">
                <a:off x="2677152" y="4639153"/>
                <a:ext cx="0" cy="243770"/>
              </a:xfrm>
              <a:prstGeom prst="straightConnector1">
                <a:avLst/>
              </a:prstGeom>
              <a:noFill/>
              <a:ln w="57150" cap="flat">
                <a:solidFill>
                  <a:srgbClr val="66FF33"/>
                </a:solidFill>
                <a:prstDash val="solid"/>
                <a:miter/>
              </a:ln>
            </p:spPr>
          </p:cxnSp>
          <p:cxnSp>
            <p:nvCxnSpPr>
              <p:cNvPr id="50" name="Connecteur droit 2180">
                <a:extLst>
                  <a:ext uri="{FF2B5EF4-FFF2-40B4-BE49-F238E27FC236}">
                    <a16:creationId xmlns:a16="http://schemas.microsoft.com/office/drawing/2014/main" id="{2246DB0D-81BC-A419-A511-7130F585B8A2}"/>
                  </a:ext>
                </a:extLst>
              </p:cNvPr>
              <p:cNvCxnSpPr/>
              <p:nvPr/>
            </p:nvCxnSpPr>
            <p:spPr>
              <a:xfrm rot="599990">
                <a:off x="2775734" y="4640003"/>
                <a:ext cx="0" cy="243779"/>
              </a:xfrm>
              <a:prstGeom prst="straightConnector1">
                <a:avLst/>
              </a:prstGeom>
              <a:noFill/>
              <a:ln w="57150" cap="flat">
                <a:solidFill>
                  <a:srgbClr val="66FF33"/>
                </a:solidFill>
                <a:prstDash val="solid"/>
                <a:miter/>
              </a:ln>
            </p:spPr>
          </p:cxnSp>
          <p:cxnSp>
            <p:nvCxnSpPr>
              <p:cNvPr id="51" name="Connecteur droit 2181">
                <a:extLst>
                  <a:ext uri="{FF2B5EF4-FFF2-40B4-BE49-F238E27FC236}">
                    <a16:creationId xmlns:a16="http://schemas.microsoft.com/office/drawing/2014/main" id="{BC16CE58-AB70-1B30-3A6B-4C0DEE2B14D2}"/>
                  </a:ext>
                </a:extLst>
              </p:cNvPr>
              <p:cNvCxnSpPr/>
              <p:nvPr/>
            </p:nvCxnSpPr>
            <p:spPr>
              <a:xfrm rot="599990">
                <a:off x="2871571" y="4637022"/>
                <a:ext cx="0" cy="243770"/>
              </a:xfrm>
              <a:prstGeom prst="straightConnector1">
                <a:avLst/>
              </a:prstGeom>
              <a:noFill/>
              <a:ln w="57150" cap="flat">
                <a:solidFill>
                  <a:srgbClr val="66FF33"/>
                </a:solidFill>
                <a:prstDash val="solid"/>
                <a:miter/>
              </a:ln>
            </p:spPr>
          </p:cxnSp>
          <p:cxnSp>
            <p:nvCxnSpPr>
              <p:cNvPr id="52" name="Connecteur droit 2182">
                <a:extLst>
                  <a:ext uri="{FF2B5EF4-FFF2-40B4-BE49-F238E27FC236}">
                    <a16:creationId xmlns:a16="http://schemas.microsoft.com/office/drawing/2014/main" id="{0694CF6D-C8A9-74F5-8EE0-12DDCE3688D0}"/>
                  </a:ext>
                </a:extLst>
              </p:cNvPr>
              <p:cNvCxnSpPr/>
              <p:nvPr/>
            </p:nvCxnSpPr>
            <p:spPr>
              <a:xfrm rot="599990">
                <a:off x="2969240" y="4637791"/>
                <a:ext cx="0" cy="243769"/>
              </a:xfrm>
              <a:prstGeom prst="straightConnector1">
                <a:avLst/>
              </a:prstGeom>
              <a:noFill/>
              <a:ln w="57150" cap="flat">
                <a:solidFill>
                  <a:srgbClr val="66FF33"/>
                </a:solidFill>
                <a:prstDash val="solid"/>
                <a:miter/>
              </a:ln>
            </p:spPr>
          </p:cxnSp>
          <p:sp>
            <p:nvSpPr>
              <p:cNvPr id="53" name="Rectangle à coins arrondis 2183">
                <a:extLst>
                  <a:ext uri="{FF2B5EF4-FFF2-40B4-BE49-F238E27FC236}">
                    <a16:creationId xmlns:a16="http://schemas.microsoft.com/office/drawing/2014/main" id="{537D9944-60EA-9A99-EEB3-1C4C203176C9}"/>
                  </a:ext>
                </a:extLst>
              </p:cNvPr>
              <p:cNvSpPr/>
              <p:nvPr/>
            </p:nvSpPr>
            <p:spPr>
              <a:xfrm>
                <a:off x="2563017" y="4622136"/>
                <a:ext cx="487548" cy="30961"/>
              </a:xfrm>
              <a:custGeom>
                <a:avLst>
                  <a:gd name="f0" fmla="val 0"/>
                </a:avLst>
                <a:gdLst>
                  <a:gd name="f1" fmla="val 10800000"/>
                  <a:gd name="f2" fmla="val 5400000"/>
                  <a:gd name="f3" fmla="val 1620000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val 45"/>
                  <a:gd name="f10" fmla="val 10800"/>
                  <a:gd name="f11" fmla="val -2147483647"/>
                  <a:gd name="f12" fmla="val 2147483647"/>
                  <a:gd name="f13" fmla="abs f4"/>
                  <a:gd name="f14" fmla="abs f5"/>
                  <a:gd name="f15" fmla="abs f6"/>
                  <a:gd name="f16" fmla="*/ f8 1 180"/>
                  <a:gd name="f17" fmla="pin 0 f0 10800"/>
                  <a:gd name="f18" fmla="+- 0 0 f2"/>
                  <a:gd name="f19" fmla="?: f13 f4 1"/>
                  <a:gd name="f20" fmla="?: f14 f5 1"/>
                  <a:gd name="f21" fmla="?: f15 f6 1"/>
                  <a:gd name="f22" fmla="*/ f9 f16 1"/>
                  <a:gd name="f23" fmla="+- f7 f17 0"/>
                  <a:gd name="f24" fmla="*/ f19 1 21600"/>
                  <a:gd name="f25" fmla="*/ f20 1 21600"/>
                  <a:gd name="f26" fmla="*/ 21600 f19 1"/>
                  <a:gd name="f27" fmla="*/ 21600 f20 1"/>
                  <a:gd name="f28" fmla="+- 0 0 f22"/>
                  <a:gd name="f29" fmla="min f25 f24"/>
                  <a:gd name="f30" fmla="*/ f26 1 f21"/>
                  <a:gd name="f31" fmla="*/ f27 1 f21"/>
                  <a:gd name="f32" fmla="*/ f28 f1 1"/>
                  <a:gd name="f33" fmla="*/ f32 1 f8"/>
                  <a:gd name="f34" fmla="+- f31 0 f17"/>
                  <a:gd name="f35" fmla="+- f30 0 f17"/>
                  <a:gd name="f36" fmla="*/ f17 f29 1"/>
                  <a:gd name="f37" fmla="*/ f7 f29 1"/>
                  <a:gd name="f38" fmla="*/ f23 f29 1"/>
                  <a:gd name="f39" fmla="*/ f31 f29 1"/>
                  <a:gd name="f40" fmla="*/ f30 f29 1"/>
                  <a:gd name="f41" fmla="+- f33 0 f2"/>
                  <a:gd name="f42" fmla="+- f37 0 f38"/>
                  <a:gd name="f43" fmla="+- f38 0 f37"/>
                  <a:gd name="f44" fmla="*/ f34 f29 1"/>
                  <a:gd name="f45" fmla="*/ f35 f29 1"/>
                  <a:gd name="f46" fmla="cos 1 f41"/>
                  <a:gd name="f47" fmla="abs f42"/>
                  <a:gd name="f48" fmla="abs f43"/>
                  <a:gd name="f49" fmla="?: f42 f18 f2"/>
                  <a:gd name="f50" fmla="?: f42 f2 f18"/>
                  <a:gd name="f51" fmla="?: f42 f3 f2"/>
                  <a:gd name="f52" fmla="?: f42 f2 f3"/>
                  <a:gd name="f53" fmla="+- f39 0 f44"/>
                  <a:gd name="f54" fmla="?: f43 f18 f2"/>
                  <a:gd name="f55" fmla="?: f43 f2 f18"/>
                  <a:gd name="f56" fmla="+- f40 0 f45"/>
                  <a:gd name="f57" fmla="+- f44 0 f39"/>
                  <a:gd name="f58" fmla="+- f45 0 f40"/>
                  <a:gd name="f59" fmla="?: f42 0 f1"/>
                  <a:gd name="f60" fmla="?: f42 f1 0"/>
                  <a:gd name="f61" fmla="+- 0 0 f46"/>
                  <a:gd name="f62" fmla="?: f42 f52 f51"/>
                  <a:gd name="f63" fmla="?: f42 f51 f52"/>
                  <a:gd name="f64" fmla="?: f43 f50 f49"/>
                  <a:gd name="f65" fmla="abs f53"/>
                  <a:gd name="f66" fmla="?: f53 0 f1"/>
                  <a:gd name="f67" fmla="?: f53 f1 0"/>
                  <a:gd name="f68" fmla="?: f53 f54 f55"/>
                  <a:gd name="f69" fmla="abs f56"/>
                  <a:gd name="f70" fmla="abs f57"/>
                  <a:gd name="f71" fmla="?: f56 f18 f2"/>
                  <a:gd name="f72" fmla="?: f56 f2 f18"/>
                  <a:gd name="f73" fmla="?: f56 f3 f2"/>
                  <a:gd name="f74" fmla="?: f56 f2 f3"/>
                  <a:gd name="f75" fmla="abs f58"/>
                  <a:gd name="f76" fmla="?: f58 f18 f2"/>
                  <a:gd name="f77" fmla="?: f58 f2 f18"/>
                  <a:gd name="f78" fmla="?: f58 f60 f59"/>
                  <a:gd name="f79" fmla="?: f58 f59 f60"/>
                  <a:gd name="f80" fmla="*/ f17 f61 1"/>
                  <a:gd name="f81" fmla="?: f43 f63 f62"/>
                  <a:gd name="f82" fmla="?: f43 f67 f66"/>
                  <a:gd name="f83" fmla="?: f43 f66 f67"/>
                  <a:gd name="f84" fmla="?: f56 f74 f73"/>
                  <a:gd name="f85" fmla="?: f56 f73 f74"/>
                  <a:gd name="f86" fmla="?: f57 f72 f71"/>
                  <a:gd name="f87" fmla="?: f42 f78 f79"/>
                  <a:gd name="f88" fmla="?: f42 f76 f77"/>
                  <a:gd name="f89" fmla="*/ f80 3163 1"/>
                  <a:gd name="f90" fmla="?: f53 f82 f83"/>
                  <a:gd name="f91" fmla="?: f57 f85 f84"/>
                  <a:gd name="f92" fmla="*/ f89 1 7636"/>
                  <a:gd name="f93" fmla="+- f7 f92 0"/>
                  <a:gd name="f94" fmla="+- f30 0 f92"/>
                  <a:gd name="f95" fmla="+- f31 0 f92"/>
                  <a:gd name="f96" fmla="*/ f93 f29 1"/>
                  <a:gd name="f97" fmla="*/ f94 f29 1"/>
                  <a:gd name="f98" fmla="*/ f95 f29 1"/>
                </a:gdLst>
                <a:ahLst>
                  <a:ahXY gdRefX="f0" minX="f7" maxX="f10">
                    <a:pos x="f36" y="f37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96" t="f96" r="f97" b="f98"/>
                <a:pathLst>
                  <a:path>
                    <a:moveTo>
                      <a:pt x="f38" y="f37"/>
                    </a:moveTo>
                    <a:arcTo wR="f47" hR="f48" stAng="f81" swAng="f64"/>
                    <a:lnTo>
                      <a:pt x="f37" y="f44"/>
                    </a:lnTo>
                    <a:arcTo wR="f48" hR="f65" stAng="f90" swAng="f68"/>
                    <a:lnTo>
                      <a:pt x="f45" y="f39"/>
                    </a:lnTo>
                    <a:arcTo wR="f69" hR="f70" stAng="f91" swAng="f86"/>
                    <a:lnTo>
                      <a:pt x="f40" y="f38"/>
                    </a:lnTo>
                    <a:arcTo wR="f75" hR="f47" stAng="f87" swAng="f88"/>
                    <a:close/>
                  </a:path>
                </a:pathLst>
              </a:custGeom>
              <a:solidFill>
                <a:srgbClr val="7F7F7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1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54" name="Rectangle à coins arrondis 2184">
                <a:extLst>
                  <a:ext uri="{FF2B5EF4-FFF2-40B4-BE49-F238E27FC236}">
                    <a16:creationId xmlns:a16="http://schemas.microsoft.com/office/drawing/2014/main" id="{B73D479E-D488-ABCD-4DBF-A8AD0550105C}"/>
                  </a:ext>
                </a:extLst>
              </p:cNvPr>
              <p:cNvSpPr/>
              <p:nvPr/>
            </p:nvSpPr>
            <p:spPr>
              <a:xfrm>
                <a:off x="2499219" y="4877208"/>
                <a:ext cx="487548" cy="30961"/>
              </a:xfrm>
              <a:custGeom>
                <a:avLst>
                  <a:gd name="f0" fmla="val 0"/>
                </a:avLst>
                <a:gdLst>
                  <a:gd name="f1" fmla="val 10800000"/>
                  <a:gd name="f2" fmla="val 5400000"/>
                  <a:gd name="f3" fmla="val 1620000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val 45"/>
                  <a:gd name="f10" fmla="val 10800"/>
                  <a:gd name="f11" fmla="val -2147483647"/>
                  <a:gd name="f12" fmla="val 2147483647"/>
                  <a:gd name="f13" fmla="abs f4"/>
                  <a:gd name="f14" fmla="abs f5"/>
                  <a:gd name="f15" fmla="abs f6"/>
                  <a:gd name="f16" fmla="*/ f8 1 180"/>
                  <a:gd name="f17" fmla="pin 0 f0 10800"/>
                  <a:gd name="f18" fmla="+- 0 0 f2"/>
                  <a:gd name="f19" fmla="?: f13 f4 1"/>
                  <a:gd name="f20" fmla="?: f14 f5 1"/>
                  <a:gd name="f21" fmla="?: f15 f6 1"/>
                  <a:gd name="f22" fmla="*/ f9 f16 1"/>
                  <a:gd name="f23" fmla="+- f7 f17 0"/>
                  <a:gd name="f24" fmla="*/ f19 1 21600"/>
                  <a:gd name="f25" fmla="*/ f20 1 21600"/>
                  <a:gd name="f26" fmla="*/ 21600 f19 1"/>
                  <a:gd name="f27" fmla="*/ 21600 f20 1"/>
                  <a:gd name="f28" fmla="+- 0 0 f22"/>
                  <a:gd name="f29" fmla="min f25 f24"/>
                  <a:gd name="f30" fmla="*/ f26 1 f21"/>
                  <a:gd name="f31" fmla="*/ f27 1 f21"/>
                  <a:gd name="f32" fmla="*/ f28 f1 1"/>
                  <a:gd name="f33" fmla="*/ f32 1 f8"/>
                  <a:gd name="f34" fmla="+- f31 0 f17"/>
                  <a:gd name="f35" fmla="+- f30 0 f17"/>
                  <a:gd name="f36" fmla="*/ f17 f29 1"/>
                  <a:gd name="f37" fmla="*/ f7 f29 1"/>
                  <a:gd name="f38" fmla="*/ f23 f29 1"/>
                  <a:gd name="f39" fmla="*/ f31 f29 1"/>
                  <a:gd name="f40" fmla="*/ f30 f29 1"/>
                  <a:gd name="f41" fmla="+- f33 0 f2"/>
                  <a:gd name="f42" fmla="+- f37 0 f38"/>
                  <a:gd name="f43" fmla="+- f38 0 f37"/>
                  <a:gd name="f44" fmla="*/ f34 f29 1"/>
                  <a:gd name="f45" fmla="*/ f35 f29 1"/>
                  <a:gd name="f46" fmla="cos 1 f41"/>
                  <a:gd name="f47" fmla="abs f42"/>
                  <a:gd name="f48" fmla="abs f43"/>
                  <a:gd name="f49" fmla="?: f42 f18 f2"/>
                  <a:gd name="f50" fmla="?: f42 f2 f18"/>
                  <a:gd name="f51" fmla="?: f42 f3 f2"/>
                  <a:gd name="f52" fmla="?: f42 f2 f3"/>
                  <a:gd name="f53" fmla="+- f39 0 f44"/>
                  <a:gd name="f54" fmla="?: f43 f18 f2"/>
                  <a:gd name="f55" fmla="?: f43 f2 f18"/>
                  <a:gd name="f56" fmla="+- f40 0 f45"/>
                  <a:gd name="f57" fmla="+- f44 0 f39"/>
                  <a:gd name="f58" fmla="+- f45 0 f40"/>
                  <a:gd name="f59" fmla="?: f42 0 f1"/>
                  <a:gd name="f60" fmla="?: f42 f1 0"/>
                  <a:gd name="f61" fmla="+- 0 0 f46"/>
                  <a:gd name="f62" fmla="?: f42 f52 f51"/>
                  <a:gd name="f63" fmla="?: f42 f51 f52"/>
                  <a:gd name="f64" fmla="?: f43 f50 f49"/>
                  <a:gd name="f65" fmla="abs f53"/>
                  <a:gd name="f66" fmla="?: f53 0 f1"/>
                  <a:gd name="f67" fmla="?: f53 f1 0"/>
                  <a:gd name="f68" fmla="?: f53 f54 f55"/>
                  <a:gd name="f69" fmla="abs f56"/>
                  <a:gd name="f70" fmla="abs f57"/>
                  <a:gd name="f71" fmla="?: f56 f18 f2"/>
                  <a:gd name="f72" fmla="?: f56 f2 f18"/>
                  <a:gd name="f73" fmla="?: f56 f3 f2"/>
                  <a:gd name="f74" fmla="?: f56 f2 f3"/>
                  <a:gd name="f75" fmla="abs f58"/>
                  <a:gd name="f76" fmla="?: f58 f18 f2"/>
                  <a:gd name="f77" fmla="?: f58 f2 f18"/>
                  <a:gd name="f78" fmla="?: f58 f60 f59"/>
                  <a:gd name="f79" fmla="?: f58 f59 f60"/>
                  <a:gd name="f80" fmla="*/ f17 f61 1"/>
                  <a:gd name="f81" fmla="?: f43 f63 f62"/>
                  <a:gd name="f82" fmla="?: f43 f67 f66"/>
                  <a:gd name="f83" fmla="?: f43 f66 f67"/>
                  <a:gd name="f84" fmla="?: f56 f74 f73"/>
                  <a:gd name="f85" fmla="?: f56 f73 f74"/>
                  <a:gd name="f86" fmla="?: f57 f72 f71"/>
                  <a:gd name="f87" fmla="?: f42 f78 f79"/>
                  <a:gd name="f88" fmla="?: f42 f76 f77"/>
                  <a:gd name="f89" fmla="*/ f80 3163 1"/>
                  <a:gd name="f90" fmla="?: f53 f82 f83"/>
                  <a:gd name="f91" fmla="?: f57 f85 f84"/>
                  <a:gd name="f92" fmla="*/ f89 1 7636"/>
                  <a:gd name="f93" fmla="+- f7 f92 0"/>
                  <a:gd name="f94" fmla="+- f30 0 f92"/>
                  <a:gd name="f95" fmla="+- f31 0 f92"/>
                  <a:gd name="f96" fmla="*/ f93 f29 1"/>
                  <a:gd name="f97" fmla="*/ f94 f29 1"/>
                  <a:gd name="f98" fmla="*/ f95 f29 1"/>
                </a:gdLst>
                <a:ahLst>
                  <a:ahXY gdRefX="f0" minX="f7" maxX="f10">
                    <a:pos x="f36" y="f37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96" t="f96" r="f97" b="f98"/>
                <a:pathLst>
                  <a:path>
                    <a:moveTo>
                      <a:pt x="f38" y="f37"/>
                    </a:moveTo>
                    <a:arcTo wR="f47" hR="f48" stAng="f81" swAng="f64"/>
                    <a:lnTo>
                      <a:pt x="f37" y="f44"/>
                    </a:lnTo>
                    <a:arcTo wR="f48" hR="f65" stAng="f90" swAng="f68"/>
                    <a:lnTo>
                      <a:pt x="f45" y="f39"/>
                    </a:lnTo>
                    <a:arcTo wR="f69" hR="f70" stAng="f91" swAng="f86"/>
                    <a:lnTo>
                      <a:pt x="f40" y="f38"/>
                    </a:lnTo>
                    <a:arcTo wR="f75" hR="f47" stAng="f87" swAng="f88"/>
                    <a:close/>
                  </a:path>
                </a:pathLst>
              </a:custGeom>
              <a:solidFill>
                <a:srgbClr val="7F7F7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1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55" name="Rectangle à coins arrondis 2185">
                <a:extLst>
                  <a:ext uri="{FF2B5EF4-FFF2-40B4-BE49-F238E27FC236}">
                    <a16:creationId xmlns:a16="http://schemas.microsoft.com/office/drawing/2014/main" id="{DF0EE6A5-250A-936D-3B1F-F7A56BECDFF7}"/>
                  </a:ext>
                </a:extLst>
              </p:cNvPr>
              <p:cNvSpPr/>
              <p:nvPr/>
            </p:nvSpPr>
            <p:spPr>
              <a:xfrm rot="21015789" flipV="1">
                <a:off x="2464665" y="4622108"/>
                <a:ext cx="79324" cy="30961"/>
              </a:xfrm>
              <a:custGeom>
                <a:avLst>
                  <a:gd name="f0" fmla="val 0"/>
                </a:avLst>
                <a:gdLst>
                  <a:gd name="f1" fmla="val 10800000"/>
                  <a:gd name="f2" fmla="val 5400000"/>
                  <a:gd name="f3" fmla="val 1620000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val 45"/>
                  <a:gd name="f10" fmla="val 10800"/>
                  <a:gd name="f11" fmla="val -2147483647"/>
                  <a:gd name="f12" fmla="val 2147483647"/>
                  <a:gd name="f13" fmla="abs f4"/>
                  <a:gd name="f14" fmla="abs f5"/>
                  <a:gd name="f15" fmla="abs f6"/>
                  <a:gd name="f16" fmla="*/ f8 1 180"/>
                  <a:gd name="f17" fmla="pin 0 f0 10800"/>
                  <a:gd name="f18" fmla="+- 0 0 f2"/>
                  <a:gd name="f19" fmla="?: f13 f4 1"/>
                  <a:gd name="f20" fmla="?: f14 f5 1"/>
                  <a:gd name="f21" fmla="?: f15 f6 1"/>
                  <a:gd name="f22" fmla="*/ f9 f16 1"/>
                  <a:gd name="f23" fmla="+- f7 f17 0"/>
                  <a:gd name="f24" fmla="*/ f19 1 21600"/>
                  <a:gd name="f25" fmla="*/ f20 1 21600"/>
                  <a:gd name="f26" fmla="*/ 21600 f19 1"/>
                  <a:gd name="f27" fmla="*/ 21600 f20 1"/>
                  <a:gd name="f28" fmla="+- 0 0 f22"/>
                  <a:gd name="f29" fmla="min f25 f24"/>
                  <a:gd name="f30" fmla="*/ f26 1 f21"/>
                  <a:gd name="f31" fmla="*/ f27 1 f21"/>
                  <a:gd name="f32" fmla="*/ f28 f1 1"/>
                  <a:gd name="f33" fmla="*/ f32 1 f8"/>
                  <a:gd name="f34" fmla="+- f31 0 f17"/>
                  <a:gd name="f35" fmla="+- f30 0 f17"/>
                  <a:gd name="f36" fmla="*/ f17 f29 1"/>
                  <a:gd name="f37" fmla="*/ f7 f29 1"/>
                  <a:gd name="f38" fmla="*/ f23 f29 1"/>
                  <a:gd name="f39" fmla="*/ f31 f29 1"/>
                  <a:gd name="f40" fmla="*/ f30 f29 1"/>
                  <a:gd name="f41" fmla="+- f33 0 f2"/>
                  <a:gd name="f42" fmla="+- f37 0 f38"/>
                  <a:gd name="f43" fmla="+- f38 0 f37"/>
                  <a:gd name="f44" fmla="*/ f34 f29 1"/>
                  <a:gd name="f45" fmla="*/ f35 f29 1"/>
                  <a:gd name="f46" fmla="cos 1 f41"/>
                  <a:gd name="f47" fmla="abs f42"/>
                  <a:gd name="f48" fmla="abs f43"/>
                  <a:gd name="f49" fmla="?: f42 f18 f2"/>
                  <a:gd name="f50" fmla="?: f42 f2 f18"/>
                  <a:gd name="f51" fmla="?: f42 f3 f2"/>
                  <a:gd name="f52" fmla="?: f42 f2 f3"/>
                  <a:gd name="f53" fmla="+- f39 0 f44"/>
                  <a:gd name="f54" fmla="?: f43 f18 f2"/>
                  <a:gd name="f55" fmla="?: f43 f2 f18"/>
                  <a:gd name="f56" fmla="+- f40 0 f45"/>
                  <a:gd name="f57" fmla="+- f44 0 f39"/>
                  <a:gd name="f58" fmla="+- f45 0 f40"/>
                  <a:gd name="f59" fmla="?: f42 0 f1"/>
                  <a:gd name="f60" fmla="?: f42 f1 0"/>
                  <a:gd name="f61" fmla="+- 0 0 f46"/>
                  <a:gd name="f62" fmla="?: f42 f52 f51"/>
                  <a:gd name="f63" fmla="?: f42 f51 f52"/>
                  <a:gd name="f64" fmla="?: f43 f50 f49"/>
                  <a:gd name="f65" fmla="abs f53"/>
                  <a:gd name="f66" fmla="?: f53 0 f1"/>
                  <a:gd name="f67" fmla="?: f53 f1 0"/>
                  <a:gd name="f68" fmla="?: f53 f54 f55"/>
                  <a:gd name="f69" fmla="abs f56"/>
                  <a:gd name="f70" fmla="abs f57"/>
                  <a:gd name="f71" fmla="?: f56 f18 f2"/>
                  <a:gd name="f72" fmla="?: f56 f2 f18"/>
                  <a:gd name="f73" fmla="?: f56 f3 f2"/>
                  <a:gd name="f74" fmla="?: f56 f2 f3"/>
                  <a:gd name="f75" fmla="abs f58"/>
                  <a:gd name="f76" fmla="?: f58 f18 f2"/>
                  <a:gd name="f77" fmla="?: f58 f2 f18"/>
                  <a:gd name="f78" fmla="?: f58 f60 f59"/>
                  <a:gd name="f79" fmla="?: f58 f59 f60"/>
                  <a:gd name="f80" fmla="*/ f17 f61 1"/>
                  <a:gd name="f81" fmla="?: f43 f63 f62"/>
                  <a:gd name="f82" fmla="?: f43 f67 f66"/>
                  <a:gd name="f83" fmla="?: f43 f66 f67"/>
                  <a:gd name="f84" fmla="?: f56 f74 f73"/>
                  <a:gd name="f85" fmla="?: f56 f73 f74"/>
                  <a:gd name="f86" fmla="?: f57 f72 f71"/>
                  <a:gd name="f87" fmla="?: f42 f78 f79"/>
                  <a:gd name="f88" fmla="?: f42 f76 f77"/>
                  <a:gd name="f89" fmla="*/ f80 3163 1"/>
                  <a:gd name="f90" fmla="?: f53 f82 f83"/>
                  <a:gd name="f91" fmla="?: f57 f85 f84"/>
                  <a:gd name="f92" fmla="*/ f89 1 7636"/>
                  <a:gd name="f93" fmla="+- f7 f92 0"/>
                  <a:gd name="f94" fmla="+- f30 0 f92"/>
                  <a:gd name="f95" fmla="+- f31 0 f92"/>
                  <a:gd name="f96" fmla="*/ f93 f29 1"/>
                  <a:gd name="f97" fmla="*/ f94 f29 1"/>
                  <a:gd name="f98" fmla="*/ f95 f29 1"/>
                </a:gdLst>
                <a:ahLst>
                  <a:ahXY gdRefX="f0" minX="f7" maxX="f10">
                    <a:pos x="f36" y="f37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96" t="f96" r="f97" b="f98"/>
                <a:pathLst>
                  <a:path>
                    <a:moveTo>
                      <a:pt x="f38" y="f37"/>
                    </a:moveTo>
                    <a:arcTo wR="f47" hR="f48" stAng="f81" swAng="f64"/>
                    <a:lnTo>
                      <a:pt x="f37" y="f44"/>
                    </a:lnTo>
                    <a:arcTo wR="f48" hR="f65" stAng="f90" swAng="f68"/>
                    <a:lnTo>
                      <a:pt x="f45" y="f39"/>
                    </a:lnTo>
                    <a:arcTo wR="f69" hR="f70" stAng="f91" swAng="f86"/>
                    <a:lnTo>
                      <a:pt x="f40" y="f38"/>
                    </a:lnTo>
                    <a:arcTo wR="f75" hR="f47" stAng="f87" swAng="f88"/>
                    <a:close/>
                  </a:path>
                </a:pathLst>
              </a:custGeom>
              <a:solidFill>
                <a:srgbClr val="7F7F7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1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cxnSp>
            <p:nvCxnSpPr>
              <p:cNvPr id="56" name="Connecteur droit 2186">
                <a:extLst>
                  <a:ext uri="{FF2B5EF4-FFF2-40B4-BE49-F238E27FC236}">
                    <a16:creationId xmlns:a16="http://schemas.microsoft.com/office/drawing/2014/main" id="{B1C33FB0-BD6D-5980-5A1C-1A2569E75DB0}"/>
                  </a:ext>
                </a:extLst>
              </p:cNvPr>
              <p:cNvCxnSpPr/>
              <p:nvPr/>
            </p:nvCxnSpPr>
            <p:spPr>
              <a:xfrm rot="2700006">
                <a:off x="2885166" y="5159244"/>
                <a:ext cx="0" cy="633817"/>
              </a:xfrm>
              <a:prstGeom prst="straightConnector1">
                <a:avLst/>
              </a:prstGeom>
              <a:noFill/>
              <a:ln w="57150" cap="flat">
                <a:solidFill>
                  <a:srgbClr val="66FF33"/>
                </a:solidFill>
                <a:prstDash val="solid"/>
                <a:miter/>
              </a:ln>
            </p:spPr>
          </p:cxnSp>
          <p:sp>
            <p:nvSpPr>
              <p:cNvPr id="57" name="Rectangle à coins arrondis 2187">
                <a:extLst>
                  <a:ext uri="{FF2B5EF4-FFF2-40B4-BE49-F238E27FC236}">
                    <a16:creationId xmlns:a16="http://schemas.microsoft.com/office/drawing/2014/main" id="{0BF42DAD-2FBC-5355-5322-D3174179D0BD}"/>
                  </a:ext>
                </a:extLst>
              </p:cNvPr>
              <p:cNvSpPr/>
              <p:nvPr/>
            </p:nvSpPr>
            <p:spPr>
              <a:xfrm rot="6539988" flipV="1">
                <a:off x="3048316" y="5257032"/>
                <a:ext cx="121889" cy="24377"/>
              </a:xfrm>
              <a:custGeom>
                <a:avLst>
                  <a:gd name="f0" fmla="val 0"/>
                </a:avLst>
                <a:gdLst>
                  <a:gd name="f1" fmla="val 10800000"/>
                  <a:gd name="f2" fmla="val 5400000"/>
                  <a:gd name="f3" fmla="val 1620000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val 45"/>
                  <a:gd name="f10" fmla="val 10800"/>
                  <a:gd name="f11" fmla="val -2147483647"/>
                  <a:gd name="f12" fmla="val 2147483647"/>
                  <a:gd name="f13" fmla="abs f4"/>
                  <a:gd name="f14" fmla="abs f5"/>
                  <a:gd name="f15" fmla="abs f6"/>
                  <a:gd name="f16" fmla="*/ f8 1 180"/>
                  <a:gd name="f17" fmla="pin 0 f0 10800"/>
                  <a:gd name="f18" fmla="+- 0 0 f2"/>
                  <a:gd name="f19" fmla="?: f13 f4 1"/>
                  <a:gd name="f20" fmla="?: f14 f5 1"/>
                  <a:gd name="f21" fmla="?: f15 f6 1"/>
                  <a:gd name="f22" fmla="*/ f9 f16 1"/>
                  <a:gd name="f23" fmla="+- f7 f17 0"/>
                  <a:gd name="f24" fmla="*/ f19 1 21600"/>
                  <a:gd name="f25" fmla="*/ f20 1 21600"/>
                  <a:gd name="f26" fmla="*/ 21600 f19 1"/>
                  <a:gd name="f27" fmla="*/ 21600 f20 1"/>
                  <a:gd name="f28" fmla="+- 0 0 f22"/>
                  <a:gd name="f29" fmla="min f25 f24"/>
                  <a:gd name="f30" fmla="*/ f26 1 f21"/>
                  <a:gd name="f31" fmla="*/ f27 1 f21"/>
                  <a:gd name="f32" fmla="*/ f28 f1 1"/>
                  <a:gd name="f33" fmla="*/ f32 1 f8"/>
                  <a:gd name="f34" fmla="+- f31 0 f17"/>
                  <a:gd name="f35" fmla="+- f30 0 f17"/>
                  <a:gd name="f36" fmla="*/ f17 f29 1"/>
                  <a:gd name="f37" fmla="*/ f7 f29 1"/>
                  <a:gd name="f38" fmla="*/ f23 f29 1"/>
                  <a:gd name="f39" fmla="*/ f31 f29 1"/>
                  <a:gd name="f40" fmla="*/ f30 f29 1"/>
                  <a:gd name="f41" fmla="+- f33 0 f2"/>
                  <a:gd name="f42" fmla="+- f37 0 f38"/>
                  <a:gd name="f43" fmla="+- f38 0 f37"/>
                  <a:gd name="f44" fmla="*/ f34 f29 1"/>
                  <a:gd name="f45" fmla="*/ f35 f29 1"/>
                  <a:gd name="f46" fmla="cos 1 f41"/>
                  <a:gd name="f47" fmla="abs f42"/>
                  <a:gd name="f48" fmla="abs f43"/>
                  <a:gd name="f49" fmla="?: f42 f18 f2"/>
                  <a:gd name="f50" fmla="?: f42 f2 f18"/>
                  <a:gd name="f51" fmla="?: f42 f3 f2"/>
                  <a:gd name="f52" fmla="?: f42 f2 f3"/>
                  <a:gd name="f53" fmla="+- f39 0 f44"/>
                  <a:gd name="f54" fmla="?: f43 f18 f2"/>
                  <a:gd name="f55" fmla="?: f43 f2 f18"/>
                  <a:gd name="f56" fmla="+- f40 0 f45"/>
                  <a:gd name="f57" fmla="+- f44 0 f39"/>
                  <a:gd name="f58" fmla="+- f45 0 f40"/>
                  <a:gd name="f59" fmla="?: f42 0 f1"/>
                  <a:gd name="f60" fmla="?: f42 f1 0"/>
                  <a:gd name="f61" fmla="+- 0 0 f46"/>
                  <a:gd name="f62" fmla="?: f42 f52 f51"/>
                  <a:gd name="f63" fmla="?: f42 f51 f52"/>
                  <a:gd name="f64" fmla="?: f43 f50 f49"/>
                  <a:gd name="f65" fmla="abs f53"/>
                  <a:gd name="f66" fmla="?: f53 0 f1"/>
                  <a:gd name="f67" fmla="?: f53 f1 0"/>
                  <a:gd name="f68" fmla="?: f53 f54 f55"/>
                  <a:gd name="f69" fmla="abs f56"/>
                  <a:gd name="f70" fmla="abs f57"/>
                  <a:gd name="f71" fmla="?: f56 f18 f2"/>
                  <a:gd name="f72" fmla="?: f56 f2 f18"/>
                  <a:gd name="f73" fmla="?: f56 f3 f2"/>
                  <a:gd name="f74" fmla="?: f56 f2 f3"/>
                  <a:gd name="f75" fmla="abs f58"/>
                  <a:gd name="f76" fmla="?: f58 f18 f2"/>
                  <a:gd name="f77" fmla="?: f58 f2 f18"/>
                  <a:gd name="f78" fmla="?: f58 f60 f59"/>
                  <a:gd name="f79" fmla="?: f58 f59 f60"/>
                  <a:gd name="f80" fmla="*/ f17 f61 1"/>
                  <a:gd name="f81" fmla="?: f43 f63 f62"/>
                  <a:gd name="f82" fmla="?: f43 f67 f66"/>
                  <a:gd name="f83" fmla="?: f43 f66 f67"/>
                  <a:gd name="f84" fmla="?: f56 f74 f73"/>
                  <a:gd name="f85" fmla="?: f56 f73 f74"/>
                  <a:gd name="f86" fmla="?: f57 f72 f71"/>
                  <a:gd name="f87" fmla="?: f42 f78 f79"/>
                  <a:gd name="f88" fmla="?: f42 f76 f77"/>
                  <a:gd name="f89" fmla="*/ f80 3163 1"/>
                  <a:gd name="f90" fmla="?: f53 f82 f83"/>
                  <a:gd name="f91" fmla="?: f57 f85 f84"/>
                  <a:gd name="f92" fmla="*/ f89 1 7636"/>
                  <a:gd name="f93" fmla="+- f7 f92 0"/>
                  <a:gd name="f94" fmla="+- f30 0 f92"/>
                  <a:gd name="f95" fmla="+- f31 0 f92"/>
                  <a:gd name="f96" fmla="*/ f93 f29 1"/>
                  <a:gd name="f97" fmla="*/ f94 f29 1"/>
                  <a:gd name="f98" fmla="*/ f95 f29 1"/>
                </a:gdLst>
                <a:ahLst>
                  <a:ahXY gdRefX="f0" minX="f7" maxX="f10">
                    <a:pos x="f36" y="f37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96" t="f96" r="f97" b="f98"/>
                <a:pathLst>
                  <a:path>
                    <a:moveTo>
                      <a:pt x="f38" y="f37"/>
                    </a:moveTo>
                    <a:arcTo wR="f47" hR="f48" stAng="f81" swAng="f64"/>
                    <a:lnTo>
                      <a:pt x="f37" y="f44"/>
                    </a:lnTo>
                    <a:arcTo wR="f48" hR="f65" stAng="f90" swAng="f68"/>
                    <a:lnTo>
                      <a:pt x="f45" y="f39"/>
                    </a:lnTo>
                    <a:arcTo wR="f69" hR="f70" stAng="f91" swAng="f86"/>
                    <a:lnTo>
                      <a:pt x="f40" y="f38"/>
                    </a:lnTo>
                    <a:arcTo wR="f75" hR="f47" stAng="f87" swAng="f88"/>
                    <a:close/>
                  </a:path>
                </a:pathLst>
              </a:custGeom>
              <a:solidFill>
                <a:srgbClr val="7F7F7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1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</p:grpSp>
        <p:sp>
          <p:nvSpPr>
            <p:cNvPr id="41" name="TextBox 207">
              <a:extLst>
                <a:ext uri="{FF2B5EF4-FFF2-40B4-BE49-F238E27FC236}">
                  <a16:creationId xmlns:a16="http://schemas.microsoft.com/office/drawing/2014/main" id="{862BC461-C811-66BC-0027-A5DBE90887E5}"/>
                </a:ext>
              </a:extLst>
            </p:cNvPr>
            <p:cNvSpPr txBox="1"/>
            <p:nvPr/>
          </p:nvSpPr>
          <p:spPr>
            <a:xfrm>
              <a:off x="1341662" y="5706450"/>
              <a:ext cx="2000387" cy="31946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1" i="0" u="none" strike="noStrike" kern="1200" cap="none" spc="0" baseline="0">
                  <a:solidFill>
                    <a:srgbClr val="00B050"/>
                  </a:solidFill>
                  <a:uFillTx/>
                  <a:latin typeface="Calibri"/>
                </a:rPr>
                <a:t>Photodetachment laser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ZoneTexte 107">
                <a:extLst>
                  <a:ext uri="{FF2B5EF4-FFF2-40B4-BE49-F238E27FC236}">
                    <a16:creationId xmlns:a16="http://schemas.microsoft.com/office/drawing/2014/main" id="{A8EE2856-7AFD-CA9D-0FD6-640AD07DD4A4}"/>
                  </a:ext>
                </a:extLst>
              </p:cNvPr>
              <p:cNvSpPr txBox="1"/>
              <p:nvPr/>
            </p:nvSpPr>
            <p:spPr>
              <a:xfrm>
                <a:off x="1956523" y="1126991"/>
                <a:ext cx="225645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acc>
                    <m:r>
                      <a:rPr lang="fr-FR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𝑃𝑠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 → 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fr-FR" dirty="0"/>
                  <a:t> </a:t>
                </a:r>
              </a:p>
            </p:txBody>
          </p:sp>
        </mc:Choice>
        <mc:Fallback xmlns="">
          <p:sp>
            <p:nvSpPr>
              <p:cNvPr id="108" name="ZoneTexte 107">
                <a:extLst>
                  <a:ext uri="{FF2B5EF4-FFF2-40B4-BE49-F238E27FC236}">
                    <a16:creationId xmlns:a16="http://schemas.microsoft.com/office/drawing/2014/main" id="{A8EE2856-7AFD-CA9D-0FD6-640AD07DD4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6523" y="1126991"/>
                <a:ext cx="2256452" cy="307777"/>
              </a:xfrm>
              <a:prstGeom prst="rect">
                <a:avLst/>
              </a:prstGeom>
              <a:blipFill>
                <a:blip r:embed="rId8"/>
                <a:stretch>
                  <a:fillRect l="-3933" t="-8000" b="-4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ZoneTexte 108">
                <a:extLst>
                  <a:ext uri="{FF2B5EF4-FFF2-40B4-BE49-F238E27FC236}">
                    <a16:creationId xmlns:a16="http://schemas.microsoft.com/office/drawing/2014/main" id="{04E98133-A283-C830-BE1B-FE232FECB311}"/>
                  </a:ext>
                </a:extLst>
              </p:cNvPr>
              <p:cNvSpPr txBox="1"/>
              <p:nvPr/>
            </p:nvSpPr>
            <p:spPr>
              <a:xfrm>
                <a:off x="6658324" y="1093887"/>
                <a:ext cx="220034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𝑃𝑠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 →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09" name="ZoneTexte 108">
                <a:extLst>
                  <a:ext uri="{FF2B5EF4-FFF2-40B4-BE49-F238E27FC236}">
                    <a16:creationId xmlns:a16="http://schemas.microsoft.com/office/drawing/2014/main" id="{04E98133-A283-C830-BE1B-FE232FECB3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8324" y="1093887"/>
                <a:ext cx="2200346" cy="307777"/>
              </a:xfrm>
              <a:prstGeom prst="rect">
                <a:avLst/>
              </a:prstGeom>
              <a:blipFill>
                <a:blip r:embed="rId9"/>
                <a:stretch>
                  <a:fillRect l="-1724" t="-3846" b="-3846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ZoneTexte 109">
            <a:extLst>
              <a:ext uri="{FF2B5EF4-FFF2-40B4-BE49-F238E27FC236}">
                <a16:creationId xmlns:a16="http://schemas.microsoft.com/office/drawing/2014/main" id="{B8AB997C-C88A-D4CB-8223-12EF42B59C6C}"/>
              </a:ext>
            </a:extLst>
          </p:cNvPr>
          <p:cNvSpPr txBox="1"/>
          <p:nvPr/>
        </p:nvSpPr>
        <p:spPr>
          <a:xfrm>
            <a:off x="380658" y="1047720"/>
            <a:ext cx="1603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Antimatter</a:t>
            </a:r>
            <a:r>
              <a:rPr lang="fr-FR" dirty="0"/>
              <a:t> :</a:t>
            </a:r>
          </a:p>
        </p:txBody>
      </p:sp>
      <p:sp>
        <p:nvSpPr>
          <p:cNvPr id="111" name="ZoneTexte 110">
            <a:extLst>
              <a:ext uri="{FF2B5EF4-FFF2-40B4-BE49-F238E27FC236}">
                <a16:creationId xmlns:a16="http://schemas.microsoft.com/office/drawing/2014/main" id="{0E9E2191-988D-4306-E625-C09FB0181D8D}"/>
              </a:ext>
            </a:extLst>
          </p:cNvPr>
          <p:cNvSpPr txBox="1"/>
          <p:nvPr/>
        </p:nvSpPr>
        <p:spPr>
          <a:xfrm>
            <a:off x="5617146" y="1034658"/>
            <a:ext cx="1603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Matter</a:t>
            </a:r>
            <a:r>
              <a:rPr lang="fr-FR" dirty="0"/>
              <a:t> :</a:t>
            </a:r>
          </a:p>
        </p:txBody>
      </p:sp>
      <p:sp>
        <p:nvSpPr>
          <p:cNvPr id="112" name="Espace réservé de la date 2">
            <a:extLst>
              <a:ext uri="{FF2B5EF4-FFF2-40B4-BE49-F238E27FC236}">
                <a16:creationId xmlns:a16="http://schemas.microsoft.com/office/drawing/2014/main" id="{6160F606-B7AE-A2D4-C634-B4A13E0D87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/>
          <a:p>
            <a:r>
              <a:rPr lang="en-US" noProof="0" dirty="0"/>
              <a:t>09/22/2025</a:t>
            </a:r>
          </a:p>
        </p:txBody>
      </p:sp>
    </p:spTree>
    <p:extLst>
      <p:ext uri="{BB962C8B-B14F-4D97-AF65-F5344CB8AC3E}">
        <p14:creationId xmlns:p14="http://schemas.microsoft.com/office/powerpoint/2010/main" val="2596794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59D09B9-DCC9-B0C6-FC8D-6BCCC66AA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D44AD63-637B-3A85-814D-99BBA8A65674}"/>
              </a:ext>
            </a:extLst>
          </p:cNvPr>
          <p:cNvSpPr txBox="1"/>
          <p:nvPr/>
        </p:nvSpPr>
        <p:spPr>
          <a:xfrm>
            <a:off x="2146027" y="876514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>
                <a:solidFill>
                  <a:schemeClr val="accent1">
                    <a:lumMod val="50000"/>
                  </a:schemeClr>
                </a:solidFill>
              </a:rPr>
              <a:t>Many</a:t>
            </a:r>
            <a:r>
              <a:rPr lang="fr-FR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2400" dirty="0" err="1">
                <a:solidFill>
                  <a:schemeClr val="accent1">
                    <a:lumMod val="50000"/>
                  </a:schemeClr>
                </a:solidFill>
              </a:rPr>
              <a:t>thanks</a:t>
            </a:r>
            <a:r>
              <a:rPr lang="fr-FR" sz="2400" dirty="0">
                <a:solidFill>
                  <a:schemeClr val="accent1">
                    <a:lumMod val="50000"/>
                  </a:schemeClr>
                </a:solidFill>
              </a:rPr>
              <a:t> to </a:t>
            </a:r>
            <a:r>
              <a:rPr lang="fr-FR" sz="2400" dirty="0" err="1">
                <a:solidFill>
                  <a:schemeClr val="accent1">
                    <a:lumMod val="50000"/>
                  </a:schemeClr>
                </a:solidFill>
              </a:rPr>
              <a:t>you</a:t>
            </a:r>
            <a:r>
              <a:rPr lang="fr-FR" sz="2400" dirty="0">
                <a:solidFill>
                  <a:schemeClr val="accent1">
                    <a:lumMod val="50000"/>
                  </a:schemeClr>
                </a:solidFill>
              </a:rPr>
              <a:t> for </a:t>
            </a:r>
            <a:r>
              <a:rPr lang="fr-FR" sz="2400" dirty="0" err="1">
                <a:solidFill>
                  <a:schemeClr val="accent1">
                    <a:lumMod val="50000"/>
                  </a:schemeClr>
                </a:solidFill>
              </a:rPr>
              <a:t>your</a:t>
            </a:r>
            <a:r>
              <a:rPr lang="fr-FR" sz="2400" dirty="0">
                <a:solidFill>
                  <a:schemeClr val="accent1">
                    <a:lumMod val="50000"/>
                  </a:schemeClr>
                </a:solidFill>
              </a:rPr>
              <a:t> attention</a:t>
            </a:r>
          </a:p>
          <a:p>
            <a:pPr algn="ctr"/>
            <a:r>
              <a:rPr lang="fr-FR" sz="2400" dirty="0">
                <a:solidFill>
                  <a:schemeClr val="accent1">
                    <a:lumMod val="50000"/>
                  </a:schemeClr>
                </a:solidFill>
              </a:rPr>
              <a:t>&amp;</a:t>
            </a:r>
          </a:p>
          <a:p>
            <a:pPr algn="ctr"/>
            <a:r>
              <a:rPr lang="fr-FR" sz="2400" dirty="0">
                <a:solidFill>
                  <a:schemeClr val="accent1">
                    <a:lumMod val="50000"/>
                  </a:schemeClr>
                </a:solidFill>
              </a:rPr>
              <a:t>to the GBAR collaboration  </a:t>
            </a:r>
          </a:p>
        </p:txBody>
      </p:sp>
      <p:grpSp>
        <p:nvGrpSpPr>
          <p:cNvPr id="8" name="Groupe 2082">
            <a:extLst>
              <a:ext uri="{FF2B5EF4-FFF2-40B4-BE49-F238E27FC236}">
                <a16:creationId xmlns:a16="http://schemas.microsoft.com/office/drawing/2014/main" id="{9CF6C68C-5E5E-2C98-583D-F07502037B2E}"/>
              </a:ext>
            </a:extLst>
          </p:cNvPr>
          <p:cNvGrpSpPr/>
          <p:nvPr/>
        </p:nvGrpSpPr>
        <p:grpSpPr>
          <a:xfrm>
            <a:off x="2753729" y="2326161"/>
            <a:ext cx="5265316" cy="3055202"/>
            <a:chOff x="688762" y="1878451"/>
            <a:chExt cx="5265316" cy="3055202"/>
          </a:xfrm>
        </p:grpSpPr>
        <p:grpSp>
          <p:nvGrpSpPr>
            <p:cNvPr id="9" name="Groupe 2083">
              <a:extLst>
                <a:ext uri="{FF2B5EF4-FFF2-40B4-BE49-F238E27FC236}">
                  <a16:creationId xmlns:a16="http://schemas.microsoft.com/office/drawing/2014/main" id="{6288121A-A741-006C-1866-31BBAED4C936}"/>
                </a:ext>
              </a:extLst>
            </p:cNvPr>
            <p:cNvGrpSpPr/>
            <p:nvPr/>
          </p:nvGrpSpPr>
          <p:grpSpPr>
            <a:xfrm>
              <a:off x="760533" y="1890512"/>
              <a:ext cx="5180396" cy="3043141"/>
              <a:chOff x="760533" y="1890512"/>
              <a:chExt cx="5180396" cy="3043141"/>
            </a:xfrm>
          </p:grpSpPr>
          <p:grpSp>
            <p:nvGrpSpPr>
              <p:cNvPr id="13" name="Groupe 2087">
                <a:extLst>
                  <a:ext uri="{FF2B5EF4-FFF2-40B4-BE49-F238E27FC236}">
                    <a16:creationId xmlns:a16="http://schemas.microsoft.com/office/drawing/2014/main" id="{9064489C-82D0-2AD7-CD34-79FAAD7CF866}"/>
                  </a:ext>
                </a:extLst>
              </p:cNvPr>
              <p:cNvGrpSpPr/>
              <p:nvPr/>
            </p:nvGrpSpPr>
            <p:grpSpPr>
              <a:xfrm>
                <a:off x="760533" y="2601879"/>
                <a:ext cx="2222715" cy="1337209"/>
                <a:chOff x="760533" y="2601879"/>
                <a:chExt cx="2222715" cy="1337209"/>
              </a:xfrm>
            </p:grpSpPr>
            <p:pic>
              <p:nvPicPr>
                <p:cNvPr id="25" name="Picture 24">
                  <a:extLst>
                    <a:ext uri="{FF2B5EF4-FFF2-40B4-BE49-F238E27FC236}">
                      <a16:creationId xmlns:a16="http://schemas.microsoft.com/office/drawing/2014/main" id="{FDAB1978-5220-5938-B4AF-CF11CA82151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857128" y="2601879"/>
                  <a:ext cx="1126120" cy="731657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</p:pic>
            <p:pic>
              <p:nvPicPr>
                <p:cNvPr id="26" name="Image 2100">
                  <a:extLst>
                    <a:ext uri="{FF2B5EF4-FFF2-40B4-BE49-F238E27FC236}">
                      <a16:creationId xmlns:a16="http://schemas.microsoft.com/office/drawing/2014/main" id="{01E32ED0-7D68-0D6F-9FBD-D75C601F506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rcRect l="11238" t="29318" r="14637" b="26439"/>
                <a:stretch>
                  <a:fillRect/>
                </a:stretch>
              </p:blipFill>
              <p:spPr>
                <a:xfrm>
                  <a:off x="760533" y="3570018"/>
                  <a:ext cx="1243913" cy="369070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</p:pic>
          </p:grpSp>
          <p:pic>
            <p:nvPicPr>
              <p:cNvPr id="14" name="Image 2088">
                <a:extLst>
                  <a:ext uri="{FF2B5EF4-FFF2-40B4-BE49-F238E27FC236}">
                    <a16:creationId xmlns:a16="http://schemas.microsoft.com/office/drawing/2014/main" id="{4C372E75-02FC-F3AE-4A1F-2E35C38B42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86116" y="3625842"/>
                <a:ext cx="1576818" cy="355006"/>
              </a:xfrm>
              <a:prstGeom prst="rect">
                <a:avLst/>
              </a:prstGeom>
              <a:noFill/>
              <a:ln cap="flat">
                <a:noFill/>
              </a:ln>
            </p:spPr>
          </p:pic>
          <p:pic>
            <p:nvPicPr>
              <p:cNvPr id="15" name="Image 2089">
                <a:extLst>
                  <a:ext uri="{FF2B5EF4-FFF2-40B4-BE49-F238E27FC236}">
                    <a16:creationId xmlns:a16="http://schemas.microsoft.com/office/drawing/2014/main" id="{1404413A-F47B-9C7B-41C6-870B93A3E5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84475" y="4216344"/>
                <a:ext cx="1167076" cy="604967"/>
              </a:xfrm>
              <a:prstGeom prst="rect">
                <a:avLst/>
              </a:prstGeom>
              <a:noFill/>
              <a:ln cap="flat">
                <a:noFill/>
              </a:ln>
            </p:spPr>
          </p:pic>
          <p:pic>
            <p:nvPicPr>
              <p:cNvPr id="16" name="Image 2090">
                <a:extLst>
                  <a:ext uri="{FF2B5EF4-FFF2-40B4-BE49-F238E27FC236}">
                    <a16:creationId xmlns:a16="http://schemas.microsoft.com/office/drawing/2014/main" id="{3771E99D-38D6-AE4E-04E6-4E6A0B1EBD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02776" y="2493011"/>
                <a:ext cx="1138153" cy="374547"/>
              </a:xfrm>
              <a:prstGeom prst="rect">
                <a:avLst/>
              </a:prstGeom>
              <a:noFill/>
              <a:ln cap="flat">
                <a:noFill/>
              </a:ln>
            </p:spPr>
          </p:pic>
          <p:pic>
            <p:nvPicPr>
              <p:cNvPr id="17" name="Image 2091">
                <a:extLst>
                  <a:ext uri="{FF2B5EF4-FFF2-40B4-BE49-F238E27FC236}">
                    <a16:creationId xmlns:a16="http://schemas.microsoft.com/office/drawing/2014/main" id="{2DC6C776-AB4C-4E38-2303-6A2CBF3ED8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43910" y="1890512"/>
                <a:ext cx="1888821" cy="413848"/>
              </a:xfrm>
              <a:prstGeom prst="rect">
                <a:avLst/>
              </a:prstGeom>
              <a:noFill/>
              <a:ln cap="flat">
                <a:noFill/>
              </a:ln>
            </p:spPr>
          </p:pic>
          <p:pic>
            <p:nvPicPr>
              <p:cNvPr id="18" name="Image 2092">
                <a:extLst>
                  <a:ext uri="{FF2B5EF4-FFF2-40B4-BE49-F238E27FC236}">
                    <a16:creationId xmlns:a16="http://schemas.microsoft.com/office/drawing/2014/main" id="{9856CEE0-47A2-3136-9584-E1BC62C9DA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40537" y="4215365"/>
                <a:ext cx="629418" cy="591955"/>
              </a:xfrm>
              <a:prstGeom prst="rect">
                <a:avLst/>
              </a:prstGeom>
              <a:noFill/>
              <a:ln cap="flat">
                <a:noFill/>
              </a:ln>
            </p:spPr>
          </p:pic>
          <p:pic>
            <p:nvPicPr>
              <p:cNvPr id="19" name="Image 2093">
                <a:extLst>
                  <a:ext uri="{FF2B5EF4-FFF2-40B4-BE49-F238E27FC236}">
                    <a16:creationId xmlns:a16="http://schemas.microsoft.com/office/drawing/2014/main" id="{58B513E1-B45F-C139-6C14-2588C076EB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604762" y="1900543"/>
                <a:ext cx="1208233" cy="336380"/>
              </a:xfrm>
              <a:prstGeom prst="rect">
                <a:avLst/>
              </a:prstGeom>
              <a:noFill/>
              <a:ln cap="flat">
                <a:noFill/>
              </a:ln>
            </p:spPr>
          </p:pic>
          <p:pic>
            <p:nvPicPr>
              <p:cNvPr id="20" name="Image 2094">
                <a:extLst>
                  <a:ext uri="{FF2B5EF4-FFF2-40B4-BE49-F238E27FC236}">
                    <a16:creationId xmlns:a16="http://schemas.microsoft.com/office/drawing/2014/main" id="{A4FDFFC3-FA5E-1A0F-F2FD-EC290F03BF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007854" y="3004736"/>
                <a:ext cx="1479901" cy="450881"/>
              </a:xfrm>
              <a:prstGeom prst="rect">
                <a:avLst/>
              </a:prstGeom>
              <a:noFill/>
              <a:ln cap="flat">
                <a:noFill/>
              </a:ln>
            </p:spPr>
          </p:pic>
          <p:pic>
            <p:nvPicPr>
              <p:cNvPr id="21" name="Picture 32">
                <a:extLst>
                  <a:ext uri="{FF2B5EF4-FFF2-40B4-BE49-F238E27FC236}">
                    <a16:creationId xmlns:a16="http://schemas.microsoft.com/office/drawing/2014/main" id="{988B30B7-5074-018F-D1D0-4250CC9555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 l="7027" t="4375" r="9197" b="14871"/>
              <a:stretch>
                <a:fillRect/>
              </a:stretch>
            </p:blipFill>
            <p:spPr>
              <a:xfrm>
                <a:off x="981910" y="4008930"/>
                <a:ext cx="900144" cy="900144"/>
              </a:xfrm>
              <a:prstGeom prst="rect">
                <a:avLst/>
              </a:prstGeom>
              <a:noFill/>
              <a:ln cap="flat">
                <a:noFill/>
              </a:ln>
            </p:spPr>
          </p:pic>
          <p:pic>
            <p:nvPicPr>
              <p:cNvPr id="22" name="Image 2096">
                <a:extLst>
                  <a:ext uri="{FF2B5EF4-FFF2-40B4-BE49-F238E27FC236}">
                    <a16:creationId xmlns:a16="http://schemas.microsoft.com/office/drawing/2014/main" id="{7B956390-42ED-2594-90FB-F682FEC08B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rcRect l="10540" t="14799" r="14355" b="13590"/>
              <a:stretch>
                <a:fillRect/>
              </a:stretch>
            </p:blipFill>
            <p:spPr>
              <a:xfrm>
                <a:off x="2339583" y="4094911"/>
                <a:ext cx="862836" cy="838742"/>
              </a:xfrm>
              <a:prstGeom prst="rect">
                <a:avLst/>
              </a:prstGeom>
              <a:noFill/>
              <a:ln cap="flat">
                <a:noFill/>
              </a:ln>
            </p:spPr>
          </p:pic>
          <p:pic>
            <p:nvPicPr>
              <p:cNvPr id="23" name="Image 2097">
                <a:extLst>
                  <a:ext uri="{FF2B5EF4-FFF2-40B4-BE49-F238E27FC236}">
                    <a16:creationId xmlns:a16="http://schemas.microsoft.com/office/drawing/2014/main" id="{9911B8BB-33CD-AE6B-CE78-1DF753CBCC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078071" y="2504870"/>
                <a:ext cx="1522174" cy="341208"/>
              </a:xfrm>
              <a:prstGeom prst="rect">
                <a:avLst/>
              </a:prstGeom>
              <a:noFill/>
              <a:ln cap="flat">
                <a:noFill/>
              </a:ln>
            </p:spPr>
          </p:pic>
          <p:pic>
            <p:nvPicPr>
              <p:cNvPr id="24" name="Image 2098">
                <a:extLst>
                  <a:ext uri="{FF2B5EF4-FFF2-40B4-BE49-F238E27FC236}">
                    <a16:creationId xmlns:a16="http://schemas.microsoft.com/office/drawing/2014/main" id="{EF9E4F7F-7F43-E396-26D2-1E123205DC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192575" y="3572277"/>
                <a:ext cx="1446891" cy="374748"/>
              </a:xfrm>
              <a:prstGeom prst="rect">
                <a:avLst/>
              </a:prstGeom>
              <a:noFill/>
              <a:ln cap="flat">
                <a:noFill/>
              </a:ln>
            </p:spPr>
          </p:pic>
        </p:grpSp>
        <p:pic>
          <p:nvPicPr>
            <p:cNvPr id="10" name="Picture 7">
              <a:extLst>
                <a:ext uri="{FF2B5EF4-FFF2-40B4-BE49-F238E27FC236}">
                  <a16:creationId xmlns:a16="http://schemas.microsoft.com/office/drawing/2014/main" id="{966E4787-7076-D84D-3B84-1D4313B5A0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08786" y="1878451"/>
              <a:ext cx="1132082" cy="540483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11" name="Picture 2" descr="Picture 2">
              <a:extLst>
                <a:ext uri="{FF2B5EF4-FFF2-40B4-BE49-F238E27FC236}">
                  <a16:creationId xmlns:a16="http://schemas.microsoft.com/office/drawing/2014/main" id="{1A0525B5-0FB9-B63D-0A12-6D0EB63D8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88762" y="2725204"/>
              <a:ext cx="1235784" cy="613772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7180138F-075D-3DB2-8A4A-52D380DBFA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>
            <a:xfrm>
              <a:off x="4498774" y="3135184"/>
              <a:ext cx="1455304" cy="203252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27" name="Espace réservé du pied de page 3">
            <a:extLst>
              <a:ext uri="{FF2B5EF4-FFF2-40B4-BE49-F238E27FC236}">
                <a16:creationId xmlns:a16="http://schemas.microsoft.com/office/drawing/2014/main" id="{CFA58A99-D0D3-D9A9-7D6B-8721E325C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S.GEFFROY – </a:t>
            </a:r>
            <a:r>
              <a:rPr lang="en-US" noProof="0" dirty="0" err="1"/>
              <a:t>EuNPC</a:t>
            </a:r>
            <a:r>
              <a:rPr lang="en-US" noProof="0" dirty="0"/>
              <a:t> 2025</a:t>
            </a:r>
          </a:p>
        </p:txBody>
      </p:sp>
      <p:sp>
        <p:nvSpPr>
          <p:cNvPr id="28" name="Espace réservé de la date 2">
            <a:extLst>
              <a:ext uri="{FF2B5EF4-FFF2-40B4-BE49-F238E27FC236}">
                <a16:creationId xmlns:a16="http://schemas.microsoft.com/office/drawing/2014/main" id="{D7149D18-4C27-2599-4DAB-3538EA4942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/>
          <a:p>
            <a:r>
              <a:rPr lang="en-US" noProof="0" dirty="0"/>
              <a:t>09/22/2025</a:t>
            </a:r>
          </a:p>
        </p:txBody>
      </p:sp>
    </p:spTree>
    <p:extLst>
      <p:ext uri="{BB962C8B-B14F-4D97-AF65-F5344CB8AC3E}">
        <p14:creationId xmlns:p14="http://schemas.microsoft.com/office/powerpoint/2010/main" val="3027404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BFF775-6F5B-BCD5-4F3C-DD74F40053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59A9B8C-5DCF-AB27-5F92-81A8D3C54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7" name="Titre 5">
            <a:extLst>
              <a:ext uri="{FF2B5EF4-FFF2-40B4-BE49-F238E27FC236}">
                <a16:creationId xmlns:a16="http://schemas.microsoft.com/office/drawing/2014/main" id="{3674C1B6-6C72-3F28-11DD-E1C737634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/>
          <a:lstStyle/>
          <a:p>
            <a:r>
              <a:rPr lang="en-US" noProof="0" dirty="0"/>
              <a:t>Cross-section measurement </a:t>
            </a:r>
          </a:p>
        </p:txBody>
      </p:sp>
      <p:sp>
        <p:nvSpPr>
          <p:cNvPr id="9" name="AutoShape 4" descr="Slika na kojoj se prikazuje tekst, snimka zaslona, dijagram, crta&#10;&#10;Sadržaj generiran uz AI možda nije točan.">
            <a:extLst>
              <a:ext uri="{FF2B5EF4-FFF2-40B4-BE49-F238E27FC236}">
                <a16:creationId xmlns:a16="http://schemas.microsoft.com/office/drawing/2014/main" id="{BCA11158-6C38-0B52-AAF2-78E95D2C98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33988" y="28765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6" descr="Slika na kojoj se prikazuje tekst, snimka zaslona, dijagram, crta&#10;&#10;Sadržaj generiran uz AI možda nije točan.">
            <a:extLst>
              <a:ext uri="{FF2B5EF4-FFF2-40B4-BE49-F238E27FC236}">
                <a16:creationId xmlns:a16="http://schemas.microsoft.com/office/drawing/2014/main" id="{B73F9DEC-44A4-2DA3-6B27-1C6BF189BC1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86388" y="30289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3" name="Rezervirano mjesto sadržaja 3" descr="Slika na kojoj se prikazuje tekst, snimka zaslona, dijagram, crta&#10;&#10;Sadržaj generiran uz AI možda nije točan.">
            <a:extLst>
              <a:ext uri="{FF2B5EF4-FFF2-40B4-BE49-F238E27FC236}">
                <a16:creationId xmlns:a16="http://schemas.microsoft.com/office/drawing/2014/main" id="{224B2941-827C-B963-7046-DE9E8A419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214" y="814838"/>
            <a:ext cx="7186302" cy="4733024"/>
          </a:xfrm>
          <a:prstGeom prst="rect">
            <a:avLst/>
          </a:prstGeom>
        </p:spPr>
      </p:pic>
      <p:sp>
        <p:nvSpPr>
          <p:cNvPr id="14" name="Espace réservé du pied de page 3">
            <a:extLst>
              <a:ext uri="{FF2B5EF4-FFF2-40B4-BE49-F238E27FC236}">
                <a16:creationId xmlns:a16="http://schemas.microsoft.com/office/drawing/2014/main" id="{B80033AD-5ED3-D517-F3DC-D6D5FA263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S.GEFFROY – </a:t>
            </a:r>
            <a:r>
              <a:rPr lang="en-US" noProof="0" dirty="0" err="1"/>
              <a:t>EuNPC</a:t>
            </a:r>
            <a:r>
              <a:rPr lang="en-US" noProof="0" dirty="0"/>
              <a:t> 2025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E4ECAB9A-3BB5-FE2C-8AFF-FC9C33F1D67F}"/>
                  </a:ext>
                </a:extLst>
              </p:cNvPr>
              <p:cNvSpPr txBox="1"/>
              <p:nvPr/>
            </p:nvSpPr>
            <p:spPr>
              <a:xfrm>
                <a:off x="7338702" y="2309664"/>
                <a:ext cx="3332259" cy="311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𝑘𝑒𝑉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=1,303 ×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−15</m:t>
                          </m:r>
                        </m:sup>
                      </m:sSup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E4ECAB9A-3BB5-FE2C-8AFF-FC9C33F1D6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8702" y="2309664"/>
                <a:ext cx="3332259" cy="311304"/>
              </a:xfrm>
              <a:prstGeom prst="rect">
                <a:avLst/>
              </a:prstGeom>
              <a:blipFill>
                <a:blip r:embed="rId3"/>
                <a:stretch>
                  <a:fillRect l="-379" t="-3846" b="-3846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0189C1E8-BC40-CC79-FA1C-1E3EAE7FC825}"/>
                  </a:ext>
                </a:extLst>
              </p:cNvPr>
              <p:cNvSpPr txBox="1"/>
              <p:nvPr/>
            </p:nvSpPr>
            <p:spPr>
              <a:xfrm>
                <a:off x="7338703" y="3028950"/>
                <a:ext cx="3046924" cy="311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𝑘𝑒𝑉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=1,0 ×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−15</m:t>
                          </m:r>
                        </m:sup>
                      </m:sSup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0189C1E8-BC40-CC79-FA1C-1E3EAE7FC8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8703" y="3028950"/>
                <a:ext cx="3046924" cy="311304"/>
              </a:xfrm>
              <a:prstGeom prst="rect">
                <a:avLst/>
              </a:prstGeom>
              <a:blipFill>
                <a:blip r:embed="rId4"/>
                <a:stretch>
                  <a:fillRect l="-415" t="-3846" b="-3846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ZoneTexte 2111">
            <a:extLst>
              <a:ext uri="{FF2B5EF4-FFF2-40B4-BE49-F238E27FC236}">
                <a16:creationId xmlns:a16="http://schemas.microsoft.com/office/drawing/2014/main" id="{651087EB-DCB3-B814-C22B-E8C313E7DFA8}"/>
              </a:ext>
            </a:extLst>
          </p:cNvPr>
          <p:cNvSpPr txBox="1"/>
          <p:nvPr/>
        </p:nvSpPr>
        <p:spPr>
          <a:xfrm>
            <a:off x="2029525" y="2078833"/>
            <a:ext cx="3356862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0" i="0" u="none" strike="noStrike" kern="1200" cap="none" spc="0" baseline="0" dirty="0">
                <a:solidFill>
                  <a:schemeClr val="bg2">
                    <a:lumMod val="75000"/>
                  </a:schemeClr>
                </a:solidFill>
                <a:uFillTx/>
                <a:latin typeface="Segoe UI Semibold"/>
                <a:cs typeface="Segoe UI Semibold"/>
              </a:rPr>
              <a:t>PRELIMINARY</a:t>
            </a:r>
            <a:endParaRPr lang="en-GB" sz="2400" b="0" i="0" u="none" strike="noStrike" kern="1200" cap="none" spc="0" baseline="0" dirty="0">
              <a:solidFill>
                <a:schemeClr val="bg2">
                  <a:lumMod val="75000"/>
                </a:schemeClr>
              </a:solidFill>
              <a:uFillTx/>
              <a:latin typeface="Segoe UI Semibold"/>
              <a:cs typeface="Segoe UI Semibold"/>
            </a:endParaRPr>
          </a:p>
        </p:txBody>
      </p:sp>
      <p:sp>
        <p:nvSpPr>
          <p:cNvPr id="18" name="Espace réservé de la date 2">
            <a:extLst>
              <a:ext uri="{FF2B5EF4-FFF2-40B4-BE49-F238E27FC236}">
                <a16:creationId xmlns:a16="http://schemas.microsoft.com/office/drawing/2014/main" id="{F8B691CC-4B74-6222-8756-4871140C42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/>
          <a:p>
            <a:r>
              <a:rPr lang="en-US" noProof="0" dirty="0"/>
              <a:t>09/22/2025</a:t>
            </a:r>
          </a:p>
        </p:txBody>
      </p:sp>
    </p:spTree>
    <p:extLst>
      <p:ext uri="{BB962C8B-B14F-4D97-AF65-F5344CB8AC3E}">
        <p14:creationId xmlns:p14="http://schemas.microsoft.com/office/powerpoint/2010/main" val="3903773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AE3C207-477D-CFC2-F6E3-DC1FA26C3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16</a:t>
            </a:fld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re 4">
                <a:extLst>
                  <a:ext uri="{FF2B5EF4-FFF2-40B4-BE49-F238E27FC236}">
                    <a16:creationId xmlns:a16="http://schemas.microsoft.com/office/drawing/2014/main" id="{E295FE5A-5DC9-A919-3DDF-4633BD904EB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567299" y="126116"/>
                <a:ext cx="6480719" cy="432048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fr-FR" b="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b="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</m:sub>
                    </m:sSub>
                    <m:r>
                      <a:rPr lang="fr-FR" b="0" i="1">
                        <a:latin typeface="Cambria Math" panose="02040503050406030204" pitchFamily="18" charset="0"/>
                      </a:rPr>
                      <m:t> :</m:t>
                    </m:r>
                  </m:oMath>
                </a14:m>
                <a:r>
                  <a:rPr lang="fr-FR" sz="2800" dirty="0" err="1"/>
                  <a:t>Number</a:t>
                </a:r>
                <a:r>
                  <a:rPr lang="fr-FR" sz="2800" dirty="0"/>
                  <a:t> of </a:t>
                </a:r>
                <a:r>
                  <a:rPr lang="fr-FR" sz="2800" dirty="0" err="1"/>
                  <a:t>antihydrogen</a:t>
                </a:r>
                <a:r>
                  <a:rPr lang="fr-FR" sz="2800" dirty="0"/>
                  <a:t> </a:t>
                </a:r>
                <a:r>
                  <a:rPr lang="fr-FR" sz="2800" dirty="0" err="1"/>
                  <a:t>atoms</a:t>
                </a:r>
                <a:r>
                  <a:rPr lang="fr-FR" sz="2800" dirty="0"/>
                  <a:t> </a:t>
                </a:r>
                <a:r>
                  <a:rPr lang="fr-FR" sz="2800" dirty="0" err="1"/>
                  <a:t>produced</a:t>
                </a:r>
                <a:r>
                  <a:rPr lang="fr-FR" sz="2800" dirty="0"/>
                  <a:t> </a:t>
                </a:r>
                <a:endParaRPr lang="fr-FR" dirty="0"/>
              </a:p>
            </p:txBody>
          </p:sp>
        </mc:Choice>
        <mc:Fallback xmlns="">
          <p:sp>
            <p:nvSpPr>
              <p:cNvPr id="5" name="Titre 4">
                <a:extLst>
                  <a:ext uri="{FF2B5EF4-FFF2-40B4-BE49-F238E27FC236}">
                    <a16:creationId xmlns:a16="http://schemas.microsoft.com/office/drawing/2014/main" id="{E295FE5A-5DC9-A919-3DDF-4633BD904E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67299" y="126116"/>
                <a:ext cx="6480719" cy="432048"/>
              </a:xfrm>
              <a:blipFill>
                <a:blip r:embed="rId2"/>
                <a:stretch>
                  <a:fillRect t="-22857" b="-3142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Espace réservé du contenu 5">
                <a:extLst>
                  <a:ext uri="{FF2B5EF4-FFF2-40B4-BE49-F238E27FC236}">
                    <a16:creationId xmlns:a16="http://schemas.microsoft.com/office/drawing/2014/main" id="{B10D8941-EA73-05BD-4133-70EC55984ECE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273821" y="797497"/>
                <a:ext cx="10308112" cy="1656184"/>
              </a:xfr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𝑝𝑟𝑜𝑑𝑢𝑐𝑒𝑑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acc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𝑐𝑎𝑛𝑑𝑖𝑑𝑎𝑡𝑒𝑠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𝐵𝑆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𝑑𝑒𝑡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𝑀𝐶𝑃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r>
                  <a:rPr lang="fr-FR" dirty="0" err="1"/>
                  <a:t>with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𝐵𝑆</m:t>
                        </m:r>
                      </m:sub>
                    </m:sSub>
                  </m:oMath>
                </a14:m>
                <a:r>
                  <a:rPr lang="fr-FR" dirty="0"/>
                  <a:t> the </a:t>
                </a:r>
                <a:r>
                  <a:rPr lang="fr-FR" dirty="0" err="1"/>
                  <a:t>backscattering</a:t>
                </a:r>
                <a:r>
                  <a:rPr lang="fr-FR" dirty="0"/>
                  <a:t> fraction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𝑑𝑒𝑡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𝑀𝐶𝑃</m:t>
                        </m:r>
                      </m:sub>
                    </m:sSub>
                  </m:oMath>
                </a14:m>
                <a:r>
                  <a:rPr lang="fr-FR" dirty="0"/>
                  <a:t> the </a:t>
                </a:r>
                <a:r>
                  <a:rPr lang="fr-FR" dirty="0" err="1"/>
                  <a:t>detection</a:t>
                </a:r>
                <a:r>
                  <a:rPr lang="fr-FR" dirty="0"/>
                  <a:t> </a:t>
                </a:r>
                <a:r>
                  <a:rPr lang="fr-FR" dirty="0" err="1"/>
                  <a:t>efficiency</a:t>
                </a:r>
                <a:r>
                  <a:rPr lang="fr-FR" dirty="0"/>
                  <a:t> of </a:t>
                </a:r>
                <a:r>
                  <a:rPr lang="fr-FR" dirty="0" err="1"/>
                  <a:t>our</a:t>
                </a:r>
                <a:r>
                  <a:rPr lang="fr-FR" dirty="0"/>
                  <a:t> MCP. </a:t>
                </a:r>
              </a:p>
            </p:txBody>
          </p:sp>
        </mc:Choice>
        <mc:Fallback xmlns="">
          <p:sp>
            <p:nvSpPr>
              <p:cNvPr id="6" name="Espace réservé du contenu 5">
                <a:extLst>
                  <a:ext uri="{FF2B5EF4-FFF2-40B4-BE49-F238E27FC236}">
                    <a16:creationId xmlns:a16="http://schemas.microsoft.com/office/drawing/2014/main" id="{B10D8941-EA73-05BD-4133-70EC55984E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273821" y="797497"/>
                <a:ext cx="10308112" cy="1656184"/>
              </a:xfrm>
              <a:blipFill>
                <a:blip r:embed="rId3"/>
                <a:stretch>
                  <a:fillRect l="-61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au 7">
                <a:extLst>
                  <a:ext uri="{FF2B5EF4-FFF2-40B4-BE49-F238E27FC236}">
                    <a16:creationId xmlns:a16="http://schemas.microsoft.com/office/drawing/2014/main" id="{C105D893-A32D-99EB-BD3F-91B333D1E3D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72716118"/>
                  </p:ext>
                </p:extLst>
              </p:nvPr>
            </p:nvGraphicFramePr>
            <p:xfrm>
              <a:off x="567337" y="3059810"/>
              <a:ext cx="9721080" cy="1880362"/>
            </p:xfrm>
            <a:graphic>
              <a:graphicData uri="http://schemas.openxmlformats.org/drawingml/2006/table">
                <a:tbl>
                  <a:tblPr firstRow="1" bandRow="1">
                    <a:tableStyleId>{8A107856-5554-42FB-B03E-39F5DBC370BA}</a:tableStyleId>
                  </a:tblPr>
                  <a:tblGrid>
                    <a:gridCol w="3240360">
                      <a:extLst>
                        <a:ext uri="{9D8B030D-6E8A-4147-A177-3AD203B41FA5}">
                          <a16:colId xmlns:a16="http://schemas.microsoft.com/office/drawing/2014/main" val="2091660125"/>
                        </a:ext>
                      </a:extLst>
                    </a:gridCol>
                    <a:gridCol w="3240360">
                      <a:extLst>
                        <a:ext uri="{9D8B030D-6E8A-4147-A177-3AD203B41FA5}">
                          <a16:colId xmlns:a16="http://schemas.microsoft.com/office/drawing/2014/main" val="765254863"/>
                        </a:ext>
                      </a:extLst>
                    </a:gridCol>
                    <a:gridCol w="3240360">
                      <a:extLst>
                        <a:ext uri="{9D8B030D-6E8A-4147-A177-3AD203B41FA5}">
                          <a16:colId xmlns:a16="http://schemas.microsoft.com/office/drawing/2014/main" val="2594094643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b="1" dirty="0"/>
                            <a:t>Type of </a:t>
                          </a:r>
                          <a:r>
                            <a:rPr lang="fr-FR" b="1" dirty="0" err="1"/>
                            <a:t>analysis</a:t>
                          </a:r>
                          <a:r>
                            <a:rPr lang="fr-FR" b="1" dirty="0"/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Energy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1" i="0" smtClean="0">
                                        <a:latin typeface="Cambria Math" panose="02040503050406030204" pitchFamily="18" charset="0"/>
                                      </a:rPr>
                                      <m:t>𝐍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fr-FR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fr-FR" b="1" i="0" smtClean="0">
                                            <a:latin typeface="Cambria Math" panose="02040503050406030204" pitchFamily="18" charset="0"/>
                                          </a:rPr>
                                          <m:t>𝐇</m:t>
                                        </m:r>
                                      </m:e>
                                    </m:acc>
                                    <m:r>
                                      <a:rPr lang="fr-FR" b="1" i="0" smtClean="0">
                                        <a:latin typeface="Cambria Math" panose="02040503050406030204" pitchFamily="18" charset="0"/>
                                      </a:rPr>
                                      <m:t>𝐩𝐫𝐨𝐝𝐮𝐜𝐞𝐝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i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90069051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fr-FR" b="0" dirty="0"/>
                            <a:t>Electric signal </a:t>
                          </a:r>
                          <a:r>
                            <a:rPr lang="fr-FR" b="0" dirty="0" err="1"/>
                            <a:t>analysis</a:t>
                          </a:r>
                          <a:endParaRPr lang="fr-FR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6 keV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357,1 ± 39,9 (stat) ± 31,9 (</a:t>
                          </a:r>
                          <a:r>
                            <a:rPr lang="fr-FR" dirty="0" err="1"/>
                            <a:t>sys</a:t>
                          </a:r>
                          <a:r>
                            <a:rPr lang="fr-FR" dirty="0"/>
                            <a:t>)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87398203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4 keV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dirty="0"/>
                            <a:t>76,8 ± 18,5 (stat) ± 6,9 (</a:t>
                          </a:r>
                          <a:r>
                            <a:rPr lang="fr-FR" dirty="0" err="1"/>
                            <a:t>sys</a:t>
                          </a:r>
                          <a:r>
                            <a:rPr lang="fr-FR" dirty="0"/>
                            <a:t>)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41312200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fr-FR" b="0" dirty="0"/>
                            <a:t>Cluster image </a:t>
                          </a:r>
                          <a:r>
                            <a:rPr lang="fr-FR" b="0" dirty="0" err="1"/>
                            <a:t>analysis</a:t>
                          </a:r>
                          <a:endParaRPr lang="fr-FR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6 keV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dirty="0"/>
                            <a:t>373,8 ± 39,9 (stat) ± 33,4 (</a:t>
                          </a:r>
                          <a:r>
                            <a:rPr lang="fr-FR" dirty="0" err="1"/>
                            <a:t>sys</a:t>
                          </a:r>
                          <a:r>
                            <a:rPr lang="fr-FR" dirty="0"/>
                            <a:t>)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79023804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4 keV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dirty="0"/>
                            <a:t>74,3 ± 21,1 (stat) ± 6,6 (</a:t>
                          </a:r>
                          <a:r>
                            <a:rPr lang="fr-FR" dirty="0" err="1"/>
                            <a:t>sys</a:t>
                          </a:r>
                          <a:r>
                            <a:rPr lang="fr-FR" dirty="0"/>
                            <a:t>)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23496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au 7">
                <a:extLst>
                  <a:ext uri="{FF2B5EF4-FFF2-40B4-BE49-F238E27FC236}">
                    <a16:creationId xmlns:a16="http://schemas.microsoft.com/office/drawing/2014/main" id="{C105D893-A32D-99EB-BD3F-91B333D1E3D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72716118"/>
                  </p:ext>
                </p:extLst>
              </p:nvPr>
            </p:nvGraphicFramePr>
            <p:xfrm>
              <a:off x="567337" y="3059810"/>
              <a:ext cx="9721080" cy="1880362"/>
            </p:xfrm>
            <a:graphic>
              <a:graphicData uri="http://schemas.openxmlformats.org/drawingml/2006/table">
                <a:tbl>
                  <a:tblPr firstRow="1" bandRow="1">
                    <a:tableStyleId>{8A107856-5554-42FB-B03E-39F5DBC370BA}</a:tableStyleId>
                  </a:tblPr>
                  <a:tblGrid>
                    <a:gridCol w="3240360">
                      <a:extLst>
                        <a:ext uri="{9D8B030D-6E8A-4147-A177-3AD203B41FA5}">
                          <a16:colId xmlns:a16="http://schemas.microsoft.com/office/drawing/2014/main" val="2091660125"/>
                        </a:ext>
                      </a:extLst>
                    </a:gridCol>
                    <a:gridCol w="3240360">
                      <a:extLst>
                        <a:ext uri="{9D8B030D-6E8A-4147-A177-3AD203B41FA5}">
                          <a16:colId xmlns:a16="http://schemas.microsoft.com/office/drawing/2014/main" val="765254863"/>
                        </a:ext>
                      </a:extLst>
                    </a:gridCol>
                    <a:gridCol w="3240360">
                      <a:extLst>
                        <a:ext uri="{9D8B030D-6E8A-4147-A177-3AD203B41FA5}">
                          <a16:colId xmlns:a16="http://schemas.microsoft.com/office/drawing/2014/main" val="2594094643"/>
                        </a:ext>
                      </a:extLst>
                    </a:gridCol>
                  </a:tblGrid>
                  <a:tr h="3970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b="1" dirty="0"/>
                            <a:t>Type of </a:t>
                          </a:r>
                          <a:r>
                            <a:rPr lang="fr-FR" b="1" dirty="0" err="1"/>
                            <a:t>analysis</a:t>
                          </a:r>
                          <a:r>
                            <a:rPr lang="fr-FR" b="1" dirty="0"/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Energy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99609" r="-391" b="-4064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0069051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fr-FR" b="0" dirty="0"/>
                            <a:t>Electric signal </a:t>
                          </a:r>
                          <a:r>
                            <a:rPr lang="fr-FR" b="0" dirty="0" err="1"/>
                            <a:t>analysis</a:t>
                          </a:r>
                          <a:endParaRPr lang="fr-FR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6 keV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357,1 ± 39,9 (stat) ± 31,9 (</a:t>
                          </a:r>
                          <a:r>
                            <a:rPr lang="fr-FR" dirty="0" err="1"/>
                            <a:t>sys</a:t>
                          </a:r>
                          <a:r>
                            <a:rPr lang="fr-FR" dirty="0"/>
                            <a:t>)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87398203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4 keV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dirty="0"/>
                            <a:t>76,8 ± 18,5 (stat) ± 6,9 (</a:t>
                          </a:r>
                          <a:r>
                            <a:rPr lang="fr-FR" dirty="0" err="1"/>
                            <a:t>sys</a:t>
                          </a:r>
                          <a:r>
                            <a:rPr lang="fr-FR" dirty="0"/>
                            <a:t>)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41312200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fr-FR" b="0" dirty="0"/>
                            <a:t>Cluster image </a:t>
                          </a:r>
                          <a:r>
                            <a:rPr lang="fr-FR" b="0" dirty="0" err="1"/>
                            <a:t>analysis</a:t>
                          </a:r>
                          <a:endParaRPr lang="fr-FR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6 keV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dirty="0"/>
                            <a:t>373,8 ± 39,9 (stat) ± 33,4 (</a:t>
                          </a:r>
                          <a:r>
                            <a:rPr lang="fr-FR" dirty="0" err="1"/>
                            <a:t>sys</a:t>
                          </a:r>
                          <a:r>
                            <a:rPr lang="fr-FR" dirty="0"/>
                            <a:t>)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79023804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4 keV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dirty="0"/>
                            <a:t>74,3 ± 21,1 (stat) ± 6,6 (</a:t>
                          </a:r>
                          <a:r>
                            <a:rPr lang="fr-FR" dirty="0" err="1"/>
                            <a:t>sys</a:t>
                          </a:r>
                          <a:r>
                            <a:rPr lang="fr-FR" dirty="0"/>
                            <a:t>)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234963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Espace réservé du pied de page 3">
            <a:extLst>
              <a:ext uri="{FF2B5EF4-FFF2-40B4-BE49-F238E27FC236}">
                <a16:creationId xmlns:a16="http://schemas.microsoft.com/office/drawing/2014/main" id="{ADF4406A-0A39-40BA-F193-0B15E2BEB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/>
          <a:p>
            <a:r>
              <a:rPr lang="en-US" noProof="0" dirty="0"/>
              <a:t>S.GEFFROY – </a:t>
            </a:r>
            <a:r>
              <a:rPr lang="en-US" noProof="0" dirty="0" err="1"/>
              <a:t>EuNPC</a:t>
            </a:r>
            <a:r>
              <a:rPr lang="en-US" noProof="0" dirty="0"/>
              <a:t> 2025</a:t>
            </a:r>
          </a:p>
        </p:txBody>
      </p:sp>
      <p:sp>
        <p:nvSpPr>
          <p:cNvPr id="11" name="Espace réservé de la date 2">
            <a:extLst>
              <a:ext uri="{FF2B5EF4-FFF2-40B4-BE49-F238E27FC236}">
                <a16:creationId xmlns:a16="http://schemas.microsoft.com/office/drawing/2014/main" id="{EA161156-28E9-9C7B-7E93-1508CC73D1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/>
          <a:p>
            <a:r>
              <a:rPr lang="en-US" noProof="0" dirty="0"/>
              <a:t>09/22/2025</a:t>
            </a:r>
          </a:p>
        </p:txBody>
      </p:sp>
    </p:spTree>
    <p:extLst>
      <p:ext uri="{BB962C8B-B14F-4D97-AF65-F5344CB8AC3E}">
        <p14:creationId xmlns:p14="http://schemas.microsoft.com/office/powerpoint/2010/main" val="6064816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CA0693-2588-1FDE-E858-0FC6726EF8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E2539C4-8FF5-8021-B66A-692DF4024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17</a:t>
            </a:fld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re 4">
                <a:extLst>
                  <a:ext uri="{FF2B5EF4-FFF2-40B4-BE49-F238E27FC236}">
                    <a16:creationId xmlns:a16="http://schemas.microsoft.com/office/drawing/2014/main" id="{8B80A233-F549-8584-812B-D2C1FC2601A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567299" y="126116"/>
                <a:ext cx="6480719" cy="432048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fr-FR" b="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sub>
                    </m:sSub>
                    <m:r>
                      <a:rPr lang="fr-FR" b="0" i="1">
                        <a:latin typeface="Cambria Math" panose="02040503050406030204" pitchFamily="18" charset="0"/>
                      </a:rPr>
                      <m:t> :</m:t>
                    </m:r>
                  </m:oMath>
                </a14:m>
                <a:r>
                  <a:rPr lang="fr-FR" sz="3200" dirty="0"/>
                  <a:t> Number of antiprotons</a:t>
                </a:r>
                <a:endParaRPr lang="fr-FR" dirty="0"/>
              </a:p>
            </p:txBody>
          </p:sp>
        </mc:Choice>
        <mc:Fallback xmlns="">
          <p:sp>
            <p:nvSpPr>
              <p:cNvPr id="5" name="Titre 4">
                <a:extLst>
                  <a:ext uri="{FF2B5EF4-FFF2-40B4-BE49-F238E27FC236}">
                    <a16:creationId xmlns:a16="http://schemas.microsoft.com/office/drawing/2014/main" id="{8B80A233-F549-8584-812B-D2C1FC2601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67299" y="126116"/>
                <a:ext cx="6480719" cy="432048"/>
              </a:xfrm>
              <a:blipFill>
                <a:blip r:embed="rId2"/>
                <a:stretch>
                  <a:fillRect t="-31429" b="-4571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Espace réservé du contenu 5">
                <a:extLst>
                  <a:ext uri="{FF2B5EF4-FFF2-40B4-BE49-F238E27FC236}">
                    <a16:creationId xmlns:a16="http://schemas.microsoft.com/office/drawing/2014/main" id="{6B6549FE-A5BB-E61E-D3A8-A105058C5605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273821" y="797496"/>
                <a:ext cx="10308112" cy="2664296"/>
              </a:xfr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𝑑𝑒𝑡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𝐶𝑀𝑂𝑆</m:t>
                              </m:r>
                            </m:sub>
                          </m:sSub>
                        </m:den>
                      </m:f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𝑐𝑙𝑢𝑠𝑡𝑒𝑟𝑠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𝑎𝑣𝑒𝑟𝑎𝑔𝑒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𝑠h𝑜𝑡𝑠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𝑚𝑖𝑥𝑖𝑛𝑔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r>
                  <a:rPr lang="fr-FR" dirty="0" err="1">
                    <a:solidFill>
                      <a:schemeClr val="accent1">
                        <a:lumMod val="50000"/>
                      </a:schemeClr>
                    </a:solidFill>
                  </a:rPr>
                  <a:t>With</a:t>
                </a:r>
                <a:r>
                  <a:rPr lang="fr-FR" dirty="0">
                    <a:solidFill>
                      <a:schemeClr val="accent1">
                        <a:lumMod val="50000"/>
                      </a:schemeClr>
                    </a:solidFill>
                  </a:rPr>
                  <a:t>: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𝑐𝑙𝑢𝑠𝑡𝑒𝑟𝑠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𝑎𝑣𝑒𝑟𝑎𝑔𝑒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dirty="0"/>
                  <a:t>the </a:t>
                </a:r>
                <a:r>
                  <a:rPr lang="fr-FR" dirty="0" err="1"/>
                  <a:t>average</a:t>
                </a:r>
                <a:r>
                  <a:rPr lang="fr-FR" dirty="0"/>
                  <a:t> of </a:t>
                </a:r>
                <a:r>
                  <a:rPr lang="fr-FR" dirty="0" err="1"/>
                  <a:t>tracks</a:t>
                </a:r>
                <a:r>
                  <a:rPr lang="fr-FR" dirty="0"/>
                  <a:t> in </a:t>
                </a:r>
                <a:r>
                  <a:rPr lang="fr-FR" dirty="0" err="1"/>
                  <a:t>our</a:t>
                </a:r>
                <a:r>
                  <a:rPr lang="fr-FR" dirty="0"/>
                  <a:t> </a:t>
                </a:r>
                <a:r>
                  <a:rPr lang="fr-FR" dirty="0" err="1"/>
                  <a:t>sensor</a:t>
                </a:r>
                <a:r>
                  <a:rPr lang="fr-FR" dirty="0"/>
                  <a:t>,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𝑠h𝑜𝑡𝑠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𝑚𝑖𝑥𝑖𝑛𝑔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fr-FR" dirty="0"/>
                  <a:t>the </a:t>
                </a:r>
                <a:r>
                  <a:rPr lang="fr-FR" dirty="0" err="1"/>
                  <a:t>number</a:t>
                </a:r>
                <a:r>
                  <a:rPr lang="fr-FR" dirty="0"/>
                  <a:t> of </a:t>
                </a:r>
                <a:r>
                  <a:rPr lang="fr-FR" dirty="0" err="1"/>
                  <a:t>mixing</a:t>
                </a:r>
                <a:r>
                  <a:rPr lang="fr-FR" dirty="0"/>
                  <a:t> shots,</a:t>
                </a:r>
              </a:p>
              <a:p>
                <a:pPr lvl="1"/>
                <a:r>
                  <a:rPr lang="fr-F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𝑑𝑒𝑡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𝐶𝑀𝑂𝑆</m:t>
                        </m:r>
                      </m:sub>
                    </m:sSub>
                  </m:oMath>
                </a14:m>
                <a:r>
                  <a:rPr lang="fr-FR" dirty="0"/>
                  <a:t> the </a:t>
                </a:r>
                <a:r>
                  <a:rPr lang="fr-FR" dirty="0" err="1"/>
                  <a:t>detection</a:t>
                </a:r>
                <a:r>
                  <a:rPr lang="fr-FR" dirty="0"/>
                  <a:t> </a:t>
                </a:r>
                <a:r>
                  <a:rPr lang="fr-FR" dirty="0" err="1"/>
                  <a:t>efficiency</a:t>
                </a:r>
                <a:r>
                  <a:rPr lang="fr-FR" dirty="0"/>
                  <a:t> of </a:t>
                </a:r>
                <a:r>
                  <a:rPr lang="fr-FR" dirty="0" err="1"/>
                  <a:t>our</a:t>
                </a:r>
                <a:r>
                  <a:rPr lang="fr-FR" dirty="0"/>
                  <a:t> CMOS </a:t>
                </a:r>
                <a:r>
                  <a:rPr lang="fr-FR" dirty="0" err="1"/>
                  <a:t>sensor</a:t>
                </a:r>
                <a:r>
                  <a:rPr lang="fr-FR" dirty="0"/>
                  <a:t>. </a:t>
                </a:r>
              </a:p>
            </p:txBody>
          </p:sp>
        </mc:Choice>
        <mc:Fallback xmlns="">
          <p:sp>
            <p:nvSpPr>
              <p:cNvPr id="6" name="Espace réservé du contenu 5">
                <a:extLst>
                  <a:ext uri="{FF2B5EF4-FFF2-40B4-BE49-F238E27FC236}">
                    <a16:creationId xmlns:a16="http://schemas.microsoft.com/office/drawing/2014/main" id="{6B6549FE-A5BB-E61E-D3A8-A105058C56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273821" y="797496"/>
                <a:ext cx="10308112" cy="2664296"/>
              </a:xfrm>
              <a:blipFill>
                <a:blip r:embed="rId3"/>
                <a:stretch>
                  <a:fillRect l="-61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au 7">
                <a:extLst>
                  <a:ext uri="{FF2B5EF4-FFF2-40B4-BE49-F238E27FC236}">
                    <a16:creationId xmlns:a16="http://schemas.microsoft.com/office/drawing/2014/main" id="{B70E56F4-17B1-0AE9-6194-D1FB5CCA908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99113234"/>
                  </p:ext>
                </p:extLst>
              </p:nvPr>
            </p:nvGraphicFramePr>
            <p:xfrm>
              <a:off x="2187517" y="3965848"/>
              <a:ext cx="7735374" cy="1132078"/>
            </p:xfrm>
            <a:graphic>
              <a:graphicData uri="http://schemas.openxmlformats.org/drawingml/2006/table">
                <a:tbl>
                  <a:tblPr firstRow="1" bandRow="1">
                    <a:tableStyleId>{8A107856-5554-42FB-B03E-39F5DBC370BA}</a:tableStyleId>
                  </a:tblPr>
                  <a:tblGrid>
                    <a:gridCol w="2982846">
                      <a:extLst>
                        <a:ext uri="{9D8B030D-6E8A-4147-A177-3AD203B41FA5}">
                          <a16:colId xmlns:a16="http://schemas.microsoft.com/office/drawing/2014/main" val="765254863"/>
                        </a:ext>
                      </a:extLst>
                    </a:gridCol>
                    <a:gridCol w="4752528">
                      <a:extLst>
                        <a:ext uri="{9D8B030D-6E8A-4147-A177-3AD203B41FA5}">
                          <a16:colId xmlns:a16="http://schemas.microsoft.com/office/drawing/2014/main" val="2594094643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Energy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1" i="0" smtClean="0">
                                        <a:latin typeface="Cambria Math" panose="02040503050406030204" pitchFamily="18" charset="0"/>
                                      </a:rPr>
                                      <m:t>𝐍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fr-FR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fr-FR" b="1" i="0" smtClean="0">
                                            <a:latin typeface="Cambria Math" panose="02040503050406030204" pitchFamily="18" charset="0"/>
                                          </a:rPr>
                                          <m:t>𝐩</m:t>
                                        </m:r>
                                      </m:e>
                                    </m:acc>
                                  </m:sub>
                                </m:sSub>
                              </m:oMath>
                            </m:oMathPara>
                          </a14:m>
                          <a:endParaRPr lang="fr-FR" b="1" i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900690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6 keV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8,50 ± 0,22 (stat) ± 0,20 (</a:t>
                          </a:r>
                          <a:r>
                            <a:rPr lang="fr-FR" dirty="0" err="1"/>
                            <a:t>sys</a:t>
                          </a:r>
                          <a:r>
                            <a:rPr lang="fr-FR" dirty="0"/>
                            <a:t>)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 ×3893 </m:t>
                              </m:r>
                            </m:oMath>
                          </a14:m>
                          <a:r>
                            <a:rPr lang="fr-FR" dirty="0"/>
                            <a:t>  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873982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4 keV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4,50 ± 0,12 (stat) ± 0,10 (</a:t>
                          </a:r>
                          <a:r>
                            <a:rPr lang="fr-FR" dirty="0" err="1"/>
                            <a:t>sys</a:t>
                          </a:r>
                          <a:r>
                            <a:rPr lang="fr-FR" dirty="0"/>
                            <a:t>)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 ×2007 </m:t>
                              </m:r>
                            </m:oMath>
                          </a14:m>
                          <a:r>
                            <a:rPr lang="fr-FR" dirty="0"/>
                            <a:t>  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413122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au 7">
                <a:extLst>
                  <a:ext uri="{FF2B5EF4-FFF2-40B4-BE49-F238E27FC236}">
                    <a16:creationId xmlns:a16="http://schemas.microsoft.com/office/drawing/2014/main" id="{B70E56F4-17B1-0AE9-6194-D1FB5CCA908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99113234"/>
                  </p:ext>
                </p:extLst>
              </p:nvPr>
            </p:nvGraphicFramePr>
            <p:xfrm>
              <a:off x="2187517" y="3965848"/>
              <a:ext cx="7735374" cy="1132078"/>
            </p:xfrm>
            <a:graphic>
              <a:graphicData uri="http://schemas.openxmlformats.org/drawingml/2006/table">
                <a:tbl>
                  <a:tblPr firstRow="1" bandRow="1">
                    <a:tableStyleId>{8A107856-5554-42FB-B03E-39F5DBC370BA}</a:tableStyleId>
                  </a:tblPr>
                  <a:tblGrid>
                    <a:gridCol w="2982846">
                      <a:extLst>
                        <a:ext uri="{9D8B030D-6E8A-4147-A177-3AD203B41FA5}">
                          <a16:colId xmlns:a16="http://schemas.microsoft.com/office/drawing/2014/main" val="765254863"/>
                        </a:ext>
                      </a:extLst>
                    </a:gridCol>
                    <a:gridCol w="4752528">
                      <a:extLst>
                        <a:ext uri="{9D8B030D-6E8A-4147-A177-3AD203B41FA5}">
                          <a16:colId xmlns:a16="http://schemas.microsoft.com/office/drawing/2014/main" val="2594094643"/>
                        </a:ext>
                      </a:extLst>
                    </a:gridCol>
                  </a:tblGrid>
                  <a:tr h="3903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Energy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62933" t="-3226" r="-267" b="-2161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00690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6 keV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62933" t="-106667" r="-267" b="-12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873982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4 keV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62933" t="-213793" r="-267" b="-275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413122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Espace réservé du pied de page 3">
            <a:extLst>
              <a:ext uri="{FF2B5EF4-FFF2-40B4-BE49-F238E27FC236}">
                <a16:creationId xmlns:a16="http://schemas.microsoft.com/office/drawing/2014/main" id="{D1BC97B5-F69B-0B8B-B2C9-7CE39E860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/>
          <a:p>
            <a:r>
              <a:rPr lang="en-US" noProof="0" dirty="0"/>
              <a:t>S.GEFFROY – </a:t>
            </a:r>
            <a:r>
              <a:rPr lang="en-US" noProof="0" dirty="0" err="1"/>
              <a:t>EuNPC</a:t>
            </a:r>
            <a:r>
              <a:rPr lang="en-US" noProof="0" dirty="0"/>
              <a:t> 2025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4AC0FE8-B4A8-DDE4-3E15-9DE00276EA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/>
          <a:p>
            <a:r>
              <a:rPr lang="en-US" noProof="0" dirty="0"/>
              <a:t>09/22/2025</a:t>
            </a:r>
          </a:p>
        </p:txBody>
      </p:sp>
    </p:spTree>
    <p:extLst>
      <p:ext uri="{BB962C8B-B14F-4D97-AF65-F5344CB8AC3E}">
        <p14:creationId xmlns:p14="http://schemas.microsoft.com/office/powerpoint/2010/main" val="27780169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E58968-E3D6-6FAE-2AF7-0F0D438D3A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5E0A081-96CD-CD39-07F6-80CEAD5DC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18</a:t>
            </a:fld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re 4">
                <a:extLst>
                  <a:ext uri="{FF2B5EF4-FFF2-40B4-BE49-F238E27FC236}">
                    <a16:creationId xmlns:a16="http://schemas.microsoft.com/office/drawing/2014/main" id="{5CFFA5D1-85AD-08E2-A6BC-9EE29A41108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567299" y="126116"/>
                <a:ext cx="6480719" cy="432048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𝑜𝑃𝑠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fr-FR" b="0" i="1">
                        <a:latin typeface="Cambria Math" panose="02040503050406030204" pitchFamily="18" charset="0"/>
                      </a:rPr>
                      <m:t> :</m:t>
                    </m:r>
                  </m:oMath>
                </a14:m>
                <a:r>
                  <a:rPr lang="fr-FR" sz="3200" dirty="0"/>
                  <a:t> Number of </a:t>
                </a:r>
                <a:r>
                  <a:rPr lang="fr-FR" sz="3200" dirty="0" err="1"/>
                  <a:t>ortopositronium</a:t>
                </a:r>
                <a:endParaRPr lang="fr-FR" dirty="0"/>
              </a:p>
            </p:txBody>
          </p:sp>
        </mc:Choice>
        <mc:Fallback xmlns="">
          <p:sp>
            <p:nvSpPr>
              <p:cNvPr id="5" name="Titre 4">
                <a:extLst>
                  <a:ext uri="{FF2B5EF4-FFF2-40B4-BE49-F238E27FC236}">
                    <a16:creationId xmlns:a16="http://schemas.microsoft.com/office/drawing/2014/main" id="{5CFFA5D1-85AD-08E2-A6BC-9EE29A4110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67299" y="126116"/>
                <a:ext cx="6480719" cy="432048"/>
              </a:xfrm>
              <a:blipFill>
                <a:blip r:embed="rId2"/>
                <a:stretch>
                  <a:fillRect t="-31429" b="-4571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Espace réservé du contenu 5">
                <a:extLst>
                  <a:ext uri="{FF2B5EF4-FFF2-40B4-BE49-F238E27FC236}">
                    <a16:creationId xmlns:a16="http://schemas.microsoft.com/office/drawing/2014/main" id="{66CB1704-6CCF-8B2B-81EF-EEDEBB624386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273821" y="797496"/>
                <a:ext cx="10308112" cy="2664296"/>
              </a:xfr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𝑑𝑒𝑡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𝐶𝑀𝑂𝑆</m:t>
                              </m:r>
                            </m:sub>
                          </m:sSub>
                        </m:den>
                      </m:f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𝑐𝑙𝑢𝑠𝑡𝑒𝑟𝑠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𝑎𝑣𝑒𝑟𝑎𝑔𝑒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𝑠h𝑜𝑡𝑠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𝑚𝑖𝑥𝑖𝑛𝑔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r>
                  <a:rPr lang="fr-FR" dirty="0" err="1">
                    <a:solidFill>
                      <a:schemeClr val="accent1">
                        <a:lumMod val="50000"/>
                      </a:schemeClr>
                    </a:solidFill>
                  </a:rPr>
                  <a:t>With</a:t>
                </a:r>
                <a:r>
                  <a:rPr lang="fr-FR" dirty="0">
                    <a:solidFill>
                      <a:schemeClr val="accent1">
                        <a:lumMod val="50000"/>
                      </a:schemeClr>
                    </a:solidFill>
                  </a:rPr>
                  <a:t>: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𝑐𝑙𝑢𝑠𝑡𝑒𝑟𝑠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𝑎𝑣𝑒𝑟𝑎𝑔𝑒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dirty="0"/>
                  <a:t>the </a:t>
                </a:r>
                <a:r>
                  <a:rPr lang="fr-FR" dirty="0" err="1"/>
                  <a:t>average</a:t>
                </a:r>
                <a:r>
                  <a:rPr lang="fr-FR" dirty="0"/>
                  <a:t> of </a:t>
                </a:r>
                <a:r>
                  <a:rPr lang="fr-FR" dirty="0" err="1"/>
                  <a:t>tracks</a:t>
                </a:r>
                <a:r>
                  <a:rPr lang="fr-FR" dirty="0"/>
                  <a:t> in </a:t>
                </a:r>
                <a:r>
                  <a:rPr lang="fr-FR" dirty="0" err="1"/>
                  <a:t>our</a:t>
                </a:r>
                <a:r>
                  <a:rPr lang="fr-FR" dirty="0"/>
                  <a:t> </a:t>
                </a:r>
                <a:r>
                  <a:rPr lang="fr-FR" dirty="0" err="1"/>
                  <a:t>sensor</a:t>
                </a:r>
                <a:r>
                  <a:rPr lang="fr-FR" dirty="0"/>
                  <a:t>,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𝑠h𝑜𝑡𝑠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𝑚𝑖𝑥𝑖𝑛𝑔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fr-FR" dirty="0"/>
                  <a:t>the </a:t>
                </a:r>
                <a:r>
                  <a:rPr lang="fr-FR" dirty="0" err="1"/>
                  <a:t>number</a:t>
                </a:r>
                <a:r>
                  <a:rPr lang="fr-FR" dirty="0"/>
                  <a:t> of </a:t>
                </a:r>
                <a:r>
                  <a:rPr lang="fr-FR" dirty="0" err="1"/>
                  <a:t>mixing</a:t>
                </a:r>
                <a:r>
                  <a:rPr lang="fr-FR" dirty="0"/>
                  <a:t> shots,</a:t>
                </a:r>
              </a:p>
              <a:p>
                <a:pPr lvl="1"/>
                <a:r>
                  <a:rPr lang="fr-F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𝑑𝑒𝑡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𝐶𝑀𝑂𝑆</m:t>
                        </m:r>
                      </m:sub>
                    </m:sSub>
                  </m:oMath>
                </a14:m>
                <a:r>
                  <a:rPr lang="fr-FR" dirty="0"/>
                  <a:t> the </a:t>
                </a:r>
                <a:r>
                  <a:rPr lang="fr-FR" dirty="0" err="1"/>
                  <a:t>detection</a:t>
                </a:r>
                <a:r>
                  <a:rPr lang="fr-FR" dirty="0"/>
                  <a:t> </a:t>
                </a:r>
                <a:r>
                  <a:rPr lang="fr-FR" dirty="0" err="1"/>
                  <a:t>efficiency</a:t>
                </a:r>
                <a:r>
                  <a:rPr lang="fr-FR" dirty="0"/>
                  <a:t> of </a:t>
                </a:r>
                <a:r>
                  <a:rPr lang="fr-FR" dirty="0" err="1"/>
                  <a:t>our</a:t>
                </a:r>
                <a:r>
                  <a:rPr lang="fr-FR" dirty="0"/>
                  <a:t> CMOS </a:t>
                </a:r>
                <a:r>
                  <a:rPr lang="fr-FR" dirty="0" err="1"/>
                  <a:t>sensor</a:t>
                </a:r>
                <a:r>
                  <a:rPr lang="fr-FR" dirty="0"/>
                  <a:t>. </a:t>
                </a:r>
              </a:p>
            </p:txBody>
          </p:sp>
        </mc:Choice>
        <mc:Fallback xmlns="">
          <p:sp>
            <p:nvSpPr>
              <p:cNvPr id="6" name="Espace réservé du contenu 5">
                <a:extLst>
                  <a:ext uri="{FF2B5EF4-FFF2-40B4-BE49-F238E27FC236}">
                    <a16:creationId xmlns:a16="http://schemas.microsoft.com/office/drawing/2014/main" id="{66CB1704-6CCF-8B2B-81EF-EEDEBB6243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273821" y="797496"/>
                <a:ext cx="10308112" cy="2664296"/>
              </a:xfrm>
              <a:blipFill>
                <a:blip r:embed="rId3"/>
                <a:stretch>
                  <a:fillRect l="-61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au 7">
                <a:extLst>
                  <a:ext uri="{FF2B5EF4-FFF2-40B4-BE49-F238E27FC236}">
                    <a16:creationId xmlns:a16="http://schemas.microsoft.com/office/drawing/2014/main" id="{BB185A86-04E1-3CCC-2EF7-A9EE3BC16FB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187517" y="3965848"/>
              <a:ext cx="7735374" cy="1132078"/>
            </p:xfrm>
            <a:graphic>
              <a:graphicData uri="http://schemas.openxmlformats.org/drawingml/2006/table">
                <a:tbl>
                  <a:tblPr firstRow="1" bandRow="1">
                    <a:tableStyleId>{8A107856-5554-42FB-B03E-39F5DBC370BA}</a:tableStyleId>
                  </a:tblPr>
                  <a:tblGrid>
                    <a:gridCol w="2982846">
                      <a:extLst>
                        <a:ext uri="{9D8B030D-6E8A-4147-A177-3AD203B41FA5}">
                          <a16:colId xmlns:a16="http://schemas.microsoft.com/office/drawing/2014/main" val="765254863"/>
                        </a:ext>
                      </a:extLst>
                    </a:gridCol>
                    <a:gridCol w="4752528">
                      <a:extLst>
                        <a:ext uri="{9D8B030D-6E8A-4147-A177-3AD203B41FA5}">
                          <a16:colId xmlns:a16="http://schemas.microsoft.com/office/drawing/2014/main" val="2594094643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Energy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1" i="0" smtClean="0">
                                        <a:latin typeface="Cambria Math" panose="02040503050406030204" pitchFamily="18" charset="0"/>
                                      </a:rPr>
                                      <m:t>𝐍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fr-FR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fr-FR" b="1" i="0" smtClean="0">
                                            <a:latin typeface="Cambria Math" panose="02040503050406030204" pitchFamily="18" charset="0"/>
                                          </a:rPr>
                                          <m:t>𝐩</m:t>
                                        </m:r>
                                      </m:e>
                                    </m:acc>
                                  </m:sub>
                                </m:sSub>
                              </m:oMath>
                            </m:oMathPara>
                          </a14:m>
                          <a:endParaRPr lang="fr-FR" b="1" i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900690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6 keV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8,50 ± 0,22 (stat) ± 0,20 (</a:t>
                          </a:r>
                          <a:r>
                            <a:rPr lang="fr-FR" dirty="0" err="1"/>
                            <a:t>sys</a:t>
                          </a:r>
                          <a:r>
                            <a:rPr lang="fr-FR" dirty="0"/>
                            <a:t>)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 ×3893 </m:t>
                              </m:r>
                            </m:oMath>
                          </a14:m>
                          <a:r>
                            <a:rPr lang="fr-FR" dirty="0"/>
                            <a:t>  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873982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4 keV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4,50 ± 0,12 (stat) ± 0,10 (</a:t>
                          </a:r>
                          <a:r>
                            <a:rPr lang="fr-FR" dirty="0" err="1"/>
                            <a:t>sys</a:t>
                          </a:r>
                          <a:r>
                            <a:rPr lang="fr-FR" dirty="0"/>
                            <a:t>)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 ×2007 </m:t>
                              </m:r>
                            </m:oMath>
                          </a14:m>
                          <a:r>
                            <a:rPr lang="fr-FR" dirty="0"/>
                            <a:t>  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413122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au 7">
                <a:extLst>
                  <a:ext uri="{FF2B5EF4-FFF2-40B4-BE49-F238E27FC236}">
                    <a16:creationId xmlns:a16="http://schemas.microsoft.com/office/drawing/2014/main" id="{BB185A86-04E1-3CCC-2EF7-A9EE3BC16FB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187517" y="3965848"/>
              <a:ext cx="7735374" cy="1132078"/>
            </p:xfrm>
            <a:graphic>
              <a:graphicData uri="http://schemas.openxmlformats.org/drawingml/2006/table">
                <a:tbl>
                  <a:tblPr firstRow="1" bandRow="1">
                    <a:tableStyleId>{8A107856-5554-42FB-B03E-39F5DBC370BA}</a:tableStyleId>
                  </a:tblPr>
                  <a:tblGrid>
                    <a:gridCol w="2982846">
                      <a:extLst>
                        <a:ext uri="{9D8B030D-6E8A-4147-A177-3AD203B41FA5}">
                          <a16:colId xmlns:a16="http://schemas.microsoft.com/office/drawing/2014/main" val="765254863"/>
                        </a:ext>
                      </a:extLst>
                    </a:gridCol>
                    <a:gridCol w="4752528">
                      <a:extLst>
                        <a:ext uri="{9D8B030D-6E8A-4147-A177-3AD203B41FA5}">
                          <a16:colId xmlns:a16="http://schemas.microsoft.com/office/drawing/2014/main" val="2594094643"/>
                        </a:ext>
                      </a:extLst>
                    </a:gridCol>
                  </a:tblGrid>
                  <a:tr h="3903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Energy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62933" t="-3226" r="-267" b="-2161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00690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6 keV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62933" t="-106667" r="-267" b="-12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873982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4 keV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62933" t="-213793" r="-267" b="-275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413122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Espace réservé du pied de page 3">
            <a:extLst>
              <a:ext uri="{FF2B5EF4-FFF2-40B4-BE49-F238E27FC236}">
                <a16:creationId xmlns:a16="http://schemas.microsoft.com/office/drawing/2014/main" id="{59B69011-AADB-E2C4-A31D-5C1BDA337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/>
          <a:p>
            <a:r>
              <a:rPr lang="en-US" noProof="0" dirty="0"/>
              <a:t>S.GEFFROY – </a:t>
            </a:r>
            <a:r>
              <a:rPr lang="en-US" noProof="0" dirty="0" err="1"/>
              <a:t>EuNPC</a:t>
            </a:r>
            <a:r>
              <a:rPr lang="en-US" noProof="0" dirty="0"/>
              <a:t> 2025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6F5271B-68ED-ACFD-312E-6853B2129B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/>
          <a:p>
            <a:r>
              <a:rPr lang="en-US" noProof="0" dirty="0"/>
              <a:t>09/22/2025</a:t>
            </a:r>
          </a:p>
        </p:txBody>
      </p:sp>
    </p:spTree>
    <p:extLst>
      <p:ext uri="{BB962C8B-B14F-4D97-AF65-F5344CB8AC3E}">
        <p14:creationId xmlns:p14="http://schemas.microsoft.com/office/powerpoint/2010/main" val="230970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A63C69-274D-6E40-E423-B91F3FF5F9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38797A1-8207-62FC-7214-6DBC23679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19</a:t>
            </a:fld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re 4">
                <a:extLst>
                  <a:ext uri="{FF2B5EF4-FFF2-40B4-BE49-F238E27FC236}">
                    <a16:creationId xmlns:a16="http://schemas.microsoft.com/office/drawing/2014/main" id="{71635B30-7176-44B8-E28B-B701D49F6C7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567299" y="126116"/>
                <a:ext cx="6480719" cy="432048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fr-FR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𝒐𝒗𝒆𝒓𝒍𝒂𝒑</m:t>
                        </m:r>
                      </m:sub>
                    </m:sSub>
                    <m:r>
                      <a:rPr lang="fr-FR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fr-FR" sz="2400" dirty="0" err="1">
                    <a:solidFill>
                      <a:schemeClr val="tx1"/>
                    </a:solidFill>
                  </a:rPr>
                  <a:t>Overlap</a:t>
                </a:r>
                <a:r>
                  <a:rPr lang="fr-FR" sz="2400" dirty="0">
                    <a:solidFill>
                      <a:schemeClr val="tx1"/>
                    </a:solidFill>
                  </a:rPr>
                  <a:t> </a:t>
                </a:r>
                <a:r>
                  <a:rPr lang="fr-FR" sz="2400" dirty="0" err="1">
                    <a:solidFill>
                      <a:schemeClr val="tx1"/>
                    </a:solidFill>
                  </a:rPr>
                  <a:t>between</a:t>
                </a:r>
                <a:r>
                  <a:rPr lang="fr-FR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fr-F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fr-FR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  <m:r>
                      <a:rPr lang="fr-FR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&amp; </m:t>
                    </m:r>
                    <m:r>
                      <a:rPr lang="fr-FR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𝑜𝑃𝑠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5" name="Titre 4">
                <a:extLst>
                  <a:ext uri="{FF2B5EF4-FFF2-40B4-BE49-F238E27FC236}">
                    <a16:creationId xmlns:a16="http://schemas.microsoft.com/office/drawing/2014/main" id="{71635B30-7176-44B8-E28B-B701D49F6C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67299" y="126116"/>
                <a:ext cx="6480719" cy="432048"/>
              </a:xfrm>
              <a:blipFill>
                <a:blip r:embed="rId2"/>
                <a:stretch>
                  <a:fillRect l="-196" t="-17143" b="-2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Espace réservé du contenu 5">
                <a:extLst>
                  <a:ext uri="{FF2B5EF4-FFF2-40B4-BE49-F238E27FC236}">
                    <a16:creationId xmlns:a16="http://schemas.microsoft.com/office/drawing/2014/main" id="{F0E9CB2A-CDAC-72EA-CDDB-961118851E39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273821" y="797496"/>
                <a:ext cx="10308112" cy="2016224"/>
              </a:xfr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>
                <a:normAutofit fontScale="925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𝑜𝑣𝑒𝑟𝑙𝑎𝑝</m:t>
                          </m:r>
                        </m:sub>
                      </m:sSub>
                      <m:r>
                        <a:rPr lang="fr-FR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fr-FR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𝜐</m:t>
                                  </m:r>
                                </m:e>
                              </m:acc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fr-FR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i="1" dirty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 dirty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i="1" dirty="0">
                                  <a:latin typeface="Cambria Math" panose="02040503050406030204" pitchFamily="18" charset="0"/>
                                </a:rPr>
                                <m:t>𝑐𝑎𝑣𝑖𝑡𝑦</m:t>
                              </m:r>
                            </m:sub>
                          </m:sSub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fr-FR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fr-F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 dirty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fr-FR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i="1" dirty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sub>
                          </m:sSub>
                          <m:d>
                            <m:dPr>
                              <m:ctrlPr>
                                <a:rPr lang="fr-FR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fr-F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</m:e>
                      </m:nary>
                      <m:sSub>
                        <m:sSubPr>
                          <m:ctrlPr>
                            <a:rPr lang="fr-FR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 dirty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fr-FR" i="1" dirty="0">
                              <a:latin typeface="Cambria Math" panose="02040503050406030204" pitchFamily="18" charset="0"/>
                            </a:rPr>
                            <m:t>𝑜𝑃𝑠</m:t>
                          </m:r>
                        </m:sub>
                      </m:sSub>
                      <m:d>
                        <m:dPr>
                          <m:ctrlPr>
                            <a:rPr lang="fr-F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fr-F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fr-F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fr-FR" dirty="0"/>
              </a:p>
              <a:p>
                <a:pPr marL="0" indent="0">
                  <a:buNone/>
                </a:pPr>
                <a:r>
                  <a:rPr lang="fr-FR" dirty="0" err="1">
                    <a:solidFill>
                      <a:schemeClr val="accent1">
                        <a:lumMod val="50000"/>
                      </a:schemeClr>
                    </a:solidFill>
                  </a:rPr>
                  <a:t>With</a:t>
                </a:r>
                <a:r>
                  <a:rPr lang="fr-FR" dirty="0">
                    <a:solidFill>
                      <a:schemeClr val="accent1">
                        <a:lumMod val="50000"/>
                      </a:schemeClr>
                    </a:solidFill>
                  </a:rPr>
                  <a:t>: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fr-F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fr-FR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</m:acc>
                      </m:e>
                      <m:sub>
                        <m:acc>
                          <m:accPr>
                            <m:chr m:val="̅"/>
                            <m:ctrlPr>
                              <a:rPr lang="fr-FR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sub>
                    </m:sSub>
                    <m:r>
                      <a:rPr lang="fr-FR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i="1" dirty="0">
                    <a:latin typeface="Cambria Math" panose="02040503050406030204" pitchFamily="18" charset="0"/>
                  </a:rPr>
                  <a:t> </a:t>
                </a:r>
                <a:r>
                  <a:rPr lang="fr-FR" dirty="0"/>
                  <a:t>the </a:t>
                </a:r>
                <a:r>
                  <a:rPr lang="fr-FR" dirty="0" err="1"/>
                  <a:t>mean</a:t>
                </a:r>
                <a:r>
                  <a:rPr lang="fr-FR" dirty="0"/>
                  <a:t> </a:t>
                </a:r>
                <a:r>
                  <a:rPr lang="fr-FR" dirty="0" err="1"/>
                  <a:t>velocity</a:t>
                </a:r>
                <a:r>
                  <a:rPr lang="fr-FR" dirty="0"/>
                  <a:t> of antiprotons,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fr-F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dirty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FR" i="1" dirty="0">
                            <a:latin typeface="Cambria Math" panose="02040503050406030204" pitchFamily="18" charset="0"/>
                          </a:rPr>
                          <m:t>𝑐𝑎𝑣𝑖𝑡𝑦</m:t>
                        </m:r>
                      </m:sub>
                    </m:sSub>
                  </m:oMath>
                </a14:m>
                <a:r>
                  <a:rPr lang="fr-FR" dirty="0"/>
                  <a:t> the volume of the </a:t>
                </a:r>
                <a:r>
                  <a:rPr lang="fr-FR" dirty="0" err="1"/>
                  <a:t>cavity</a:t>
                </a:r>
                <a:r>
                  <a:rPr lang="fr-FR" dirty="0"/>
                  <a:t>,</a:t>
                </a:r>
              </a:p>
              <a:p>
                <a:pPr lvl="1"/>
                <a:r>
                  <a:rPr lang="fr-FR" dirty="0"/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fr-FR" i="1" dirty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fr-FR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 dirty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fr-FR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i="1" dirty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sub>
                        </m:sSub>
                        <m:d>
                          <m:dPr>
                            <m:ctrlPr>
                              <a:rPr lang="fr-FR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fr-F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e>
                    </m:nary>
                    <m:sSub>
                      <m:sSubPr>
                        <m:ctrlPr>
                          <a:rPr lang="fr-F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dirty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fr-FR" i="1" dirty="0">
                            <a:latin typeface="Cambria Math" panose="02040503050406030204" pitchFamily="18" charset="0"/>
                          </a:rPr>
                          <m:t>𝑜𝑃𝑠</m:t>
                        </m:r>
                      </m:sub>
                    </m:sSub>
                    <m:d>
                      <m:dPr>
                        <m:ctrlPr>
                          <a:rPr lang="fr-F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fr-F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fr-F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𝑑𝑡</m:t>
                    </m:r>
                    <m:r>
                      <a:rPr lang="fr-F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𝑑𝑒𝑡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𝐶𝑀𝑂𝑆</m:t>
                        </m:r>
                      </m:sub>
                    </m:sSub>
                  </m:oMath>
                </a14:m>
                <a:r>
                  <a:rPr lang="fr-FR" dirty="0"/>
                  <a:t> the </a:t>
                </a:r>
                <a:r>
                  <a:rPr lang="fr-FR" dirty="0" err="1"/>
                  <a:t>overlap</a:t>
                </a:r>
                <a:r>
                  <a:rPr lang="fr-FR" dirty="0"/>
                  <a:t> </a:t>
                </a:r>
                <a:r>
                  <a:rPr lang="fr-FR" dirty="0" err="1"/>
                  <a:t>function</a:t>
                </a:r>
                <a:r>
                  <a:rPr lang="fr-FR" dirty="0"/>
                  <a:t>. </a:t>
                </a:r>
              </a:p>
            </p:txBody>
          </p:sp>
        </mc:Choice>
        <mc:Fallback xmlns="">
          <p:sp>
            <p:nvSpPr>
              <p:cNvPr id="6" name="Espace réservé du contenu 5">
                <a:extLst>
                  <a:ext uri="{FF2B5EF4-FFF2-40B4-BE49-F238E27FC236}">
                    <a16:creationId xmlns:a16="http://schemas.microsoft.com/office/drawing/2014/main" id="{F0E9CB2A-CDAC-72EA-CDDB-961118851E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273821" y="797496"/>
                <a:ext cx="10308112" cy="2016224"/>
              </a:xfrm>
              <a:blipFill>
                <a:blip r:embed="rId3"/>
                <a:stretch>
                  <a:fillRect l="-615" t="-56522" b="-3229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au 7">
                <a:extLst>
                  <a:ext uri="{FF2B5EF4-FFF2-40B4-BE49-F238E27FC236}">
                    <a16:creationId xmlns:a16="http://schemas.microsoft.com/office/drawing/2014/main" id="{44D81006-ADA2-CFB0-4161-26E197C731C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89863743"/>
                  </p:ext>
                </p:extLst>
              </p:nvPr>
            </p:nvGraphicFramePr>
            <p:xfrm>
              <a:off x="1574702" y="3029744"/>
              <a:ext cx="7735374" cy="1132078"/>
            </p:xfrm>
            <a:graphic>
              <a:graphicData uri="http://schemas.openxmlformats.org/drawingml/2006/table">
                <a:tbl>
                  <a:tblPr firstRow="1" bandRow="1">
                    <a:tableStyleId>{8A107856-5554-42FB-B03E-39F5DBC370BA}</a:tableStyleId>
                  </a:tblPr>
                  <a:tblGrid>
                    <a:gridCol w="2982846">
                      <a:extLst>
                        <a:ext uri="{9D8B030D-6E8A-4147-A177-3AD203B41FA5}">
                          <a16:colId xmlns:a16="http://schemas.microsoft.com/office/drawing/2014/main" val="765254863"/>
                        </a:ext>
                      </a:extLst>
                    </a:gridCol>
                    <a:gridCol w="4752528">
                      <a:extLst>
                        <a:ext uri="{9D8B030D-6E8A-4147-A177-3AD203B41FA5}">
                          <a16:colId xmlns:a16="http://schemas.microsoft.com/office/drawing/2014/main" val="2594094643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Energy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fr-FR" b="1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fr-FR" b="1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𝝊</m:t>
                                        </m:r>
                                      </m:e>
                                    </m:acc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fr-FR" b="1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fr-FR" b="1" i="1" dirty="0">
                                            <a:latin typeface="Cambria Math" panose="02040503050406030204" pitchFamily="18" charset="0"/>
                                          </a:rPr>
                                          <m:t>𝒑</m:t>
                                        </m:r>
                                      </m:e>
                                    </m:acc>
                                  </m:sub>
                                </m:sSub>
                              </m:oMath>
                            </m:oMathPara>
                          </a14:m>
                          <a:endParaRPr lang="fr-FR" b="1" i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900690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6 keV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1,088867 ± 0,00054 (stat) ± 0,00436 (</a:t>
                          </a:r>
                          <a:r>
                            <a:rPr lang="fr-FR" dirty="0" err="1"/>
                            <a:t>sys</a:t>
                          </a:r>
                          <a:r>
                            <a:rPr lang="fr-FR" dirty="0"/>
                            <a:t>) mm/ns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873982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4 keV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0,89296 ± 0,00179 (stat) ± 0,00357 (</a:t>
                          </a:r>
                          <a:r>
                            <a:rPr lang="fr-FR" dirty="0" err="1"/>
                            <a:t>sys</a:t>
                          </a:r>
                          <a:r>
                            <a:rPr lang="fr-FR" dirty="0"/>
                            <a:t>) mm/ns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413122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au 7">
                <a:extLst>
                  <a:ext uri="{FF2B5EF4-FFF2-40B4-BE49-F238E27FC236}">
                    <a16:creationId xmlns:a16="http://schemas.microsoft.com/office/drawing/2014/main" id="{44D81006-ADA2-CFB0-4161-26E197C731C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89863743"/>
                  </p:ext>
                </p:extLst>
              </p:nvPr>
            </p:nvGraphicFramePr>
            <p:xfrm>
              <a:off x="1574702" y="3029744"/>
              <a:ext cx="7735374" cy="1132078"/>
            </p:xfrm>
            <a:graphic>
              <a:graphicData uri="http://schemas.openxmlformats.org/drawingml/2006/table">
                <a:tbl>
                  <a:tblPr firstRow="1" bandRow="1">
                    <a:tableStyleId>{8A107856-5554-42FB-B03E-39F5DBC370BA}</a:tableStyleId>
                  </a:tblPr>
                  <a:tblGrid>
                    <a:gridCol w="2982846">
                      <a:extLst>
                        <a:ext uri="{9D8B030D-6E8A-4147-A177-3AD203B41FA5}">
                          <a16:colId xmlns:a16="http://schemas.microsoft.com/office/drawing/2014/main" val="765254863"/>
                        </a:ext>
                      </a:extLst>
                    </a:gridCol>
                    <a:gridCol w="4752528">
                      <a:extLst>
                        <a:ext uri="{9D8B030D-6E8A-4147-A177-3AD203B41FA5}">
                          <a16:colId xmlns:a16="http://schemas.microsoft.com/office/drawing/2014/main" val="2594094643"/>
                        </a:ext>
                      </a:extLst>
                    </a:gridCol>
                  </a:tblGrid>
                  <a:tr h="3903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Energy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62933" t="-3226" r="-267" b="-2161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00690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6 keV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1,088867 ± 0,00054 (stat) ± 0,00436 (</a:t>
                          </a:r>
                          <a:r>
                            <a:rPr lang="fr-FR" dirty="0" err="1"/>
                            <a:t>sys</a:t>
                          </a:r>
                          <a:r>
                            <a:rPr lang="fr-FR" dirty="0"/>
                            <a:t>) mm/ns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873982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4 keV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0,89296 ± 0,00179 (stat) ± 0,00357 (</a:t>
                          </a:r>
                          <a:r>
                            <a:rPr lang="fr-FR" dirty="0" err="1"/>
                            <a:t>sys</a:t>
                          </a:r>
                          <a:r>
                            <a:rPr lang="fr-FR" dirty="0"/>
                            <a:t>) mm/ns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413122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Espace réservé du pied de page 3">
            <a:extLst>
              <a:ext uri="{FF2B5EF4-FFF2-40B4-BE49-F238E27FC236}">
                <a16:creationId xmlns:a16="http://schemas.microsoft.com/office/drawing/2014/main" id="{BC216B9E-B59F-A202-1B36-3840E12F1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/>
          <a:p>
            <a:r>
              <a:rPr lang="en-US" noProof="0" dirty="0"/>
              <a:t>S.GEFFROY – </a:t>
            </a:r>
            <a:r>
              <a:rPr lang="en-US" noProof="0" dirty="0" err="1"/>
              <a:t>EuNPC</a:t>
            </a:r>
            <a:r>
              <a:rPr lang="en-US" noProof="0" dirty="0"/>
              <a:t> 2025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au 2">
                <a:extLst>
                  <a:ext uri="{FF2B5EF4-FFF2-40B4-BE49-F238E27FC236}">
                    <a16:creationId xmlns:a16="http://schemas.microsoft.com/office/drawing/2014/main" id="{5AD87B2D-65F8-FBAC-7EF5-BC7CE1371D0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46118076"/>
                  </p:ext>
                </p:extLst>
              </p:nvPr>
            </p:nvGraphicFramePr>
            <p:xfrm>
              <a:off x="3010123" y="4491814"/>
              <a:ext cx="4752528" cy="761810"/>
            </p:xfrm>
            <a:graphic>
              <a:graphicData uri="http://schemas.openxmlformats.org/drawingml/2006/table">
                <a:tbl>
                  <a:tblPr firstRow="1" bandRow="1">
                    <a:tableStyleId>{8A107856-5554-42FB-B03E-39F5DBC370BA}</a:tableStyleId>
                  </a:tblPr>
                  <a:tblGrid>
                    <a:gridCol w="4752528">
                      <a:extLst>
                        <a:ext uri="{9D8B030D-6E8A-4147-A177-3AD203B41FA5}">
                          <a16:colId xmlns:a16="http://schemas.microsoft.com/office/drawing/2014/main" val="2594094643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1" i="1" dirty="0" smtClean="0">
                                        <a:latin typeface="Cambria Math" panose="02040503050406030204" pitchFamily="18" charset="0"/>
                                      </a:rPr>
                                      <m:t>𝑽</m:t>
                                    </m:r>
                                  </m:e>
                                  <m:sub>
                                    <m:r>
                                      <a:rPr lang="fr-FR" b="1" i="1" dirty="0" smtClean="0">
                                        <a:latin typeface="Cambria Math" panose="02040503050406030204" pitchFamily="18" charset="0"/>
                                      </a:rPr>
                                      <m:t>𝒄𝒂𝒗𝒊𝒕𝒚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i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900690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65,8 ± 2,7 (</a:t>
                          </a:r>
                          <a:r>
                            <a:rPr lang="fr-FR" dirty="0" err="1"/>
                            <a:t>sys</a:t>
                          </a:r>
                          <a:r>
                            <a:rPr lang="fr-FR" dirty="0"/>
                            <a:t>) mm</a:t>
                          </a:r>
                          <a:r>
                            <a:rPr lang="fr-FR" baseline="30000" dirty="0"/>
                            <a:t>3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873982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au 2">
                <a:extLst>
                  <a:ext uri="{FF2B5EF4-FFF2-40B4-BE49-F238E27FC236}">
                    <a16:creationId xmlns:a16="http://schemas.microsoft.com/office/drawing/2014/main" id="{5AD87B2D-65F8-FBAC-7EF5-BC7CE1371D0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46118076"/>
                  </p:ext>
                </p:extLst>
              </p:nvPr>
            </p:nvGraphicFramePr>
            <p:xfrm>
              <a:off x="3010123" y="4491814"/>
              <a:ext cx="4752528" cy="761810"/>
            </p:xfrm>
            <a:graphic>
              <a:graphicData uri="http://schemas.openxmlformats.org/drawingml/2006/table">
                <a:tbl>
                  <a:tblPr firstRow="1" bandRow="1">
                    <a:tableStyleId>{8A107856-5554-42FB-B03E-39F5DBC370BA}</a:tableStyleId>
                  </a:tblPr>
                  <a:tblGrid>
                    <a:gridCol w="4752528">
                      <a:extLst>
                        <a:ext uri="{9D8B030D-6E8A-4147-A177-3AD203B41FA5}">
                          <a16:colId xmlns:a16="http://schemas.microsoft.com/office/drawing/2014/main" val="2594094643"/>
                        </a:ext>
                      </a:extLst>
                    </a:gridCol>
                  </a:tblGrid>
                  <a:tr h="39097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267" t="-3226" r="-267" b="-1225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00690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65,8 ± 2,7 (</a:t>
                          </a:r>
                          <a:r>
                            <a:rPr lang="fr-FR" dirty="0" err="1"/>
                            <a:t>sys</a:t>
                          </a:r>
                          <a:r>
                            <a:rPr lang="fr-FR" dirty="0"/>
                            <a:t>) mm</a:t>
                          </a:r>
                          <a:r>
                            <a:rPr lang="fr-FR" baseline="30000" dirty="0"/>
                            <a:t>3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873982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Espace réservé de la date 2">
            <a:extLst>
              <a:ext uri="{FF2B5EF4-FFF2-40B4-BE49-F238E27FC236}">
                <a16:creationId xmlns:a16="http://schemas.microsoft.com/office/drawing/2014/main" id="{258A740B-E644-EFFE-BC6D-296F42497F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/>
          <a:p>
            <a:r>
              <a:rPr lang="en-US" noProof="0" dirty="0"/>
              <a:t>09/22/2025</a:t>
            </a:r>
          </a:p>
        </p:txBody>
      </p:sp>
    </p:spTree>
    <p:extLst>
      <p:ext uri="{BB962C8B-B14F-4D97-AF65-F5344CB8AC3E}">
        <p14:creationId xmlns:p14="http://schemas.microsoft.com/office/powerpoint/2010/main" val="731541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63FEB7D-933F-01D9-0D21-1BF8BC176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en-US" noProof="0" smtClean="0"/>
              <a:pPr/>
              <a:t>2</a:t>
            </a:fld>
            <a:endParaRPr lang="en-US" noProof="0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DC5AE33D-E90D-CEAA-A87C-7038492F1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The GBAR experiment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8BA52AD-91A3-0A52-386B-524F58297C7A}"/>
              </a:ext>
            </a:extLst>
          </p:cNvPr>
          <p:cNvSpPr txBox="1"/>
          <p:nvPr/>
        </p:nvSpPr>
        <p:spPr>
          <a:xfrm>
            <a:off x="3534408" y="869504"/>
            <a:ext cx="70449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noProof="0" dirty="0"/>
              <a:t>G</a:t>
            </a:r>
            <a:r>
              <a:rPr lang="en-US" sz="1600" noProof="0" dirty="0"/>
              <a:t>ravitational </a:t>
            </a:r>
            <a:r>
              <a:rPr lang="en-US" sz="1600" b="1" noProof="0" dirty="0"/>
              <a:t>B</a:t>
            </a:r>
            <a:r>
              <a:rPr lang="en-US" sz="1600" noProof="0" dirty="0"/>
              <a:t>ehavior of </a:t>
            </a:r>
            <a:r>
              <a:rPr lang="en-US" sz="1600" b="1" noProof="0" dirty="0"/>
              <a:t>A</a:t>
            </a:r>
            <a:r>
              <a:rPr lang="en-US" sz="1600" noProof="0" dirty="0"/>
              <a:t>ntihydrogen at </a:t>
            </a:r>
            <a:r>
              <a:rPr lang="en-US" sz="1600" b="1" noProof="0" dirty="0"/>
              <a:t>R</a:t>
            </a:r>
            <a:r>
              <a:rPr lang="en-US" sz="1600" noProof="0" dirty="0"/>
              <a:t>est </a:t>
            </a:r>
          </a:p>
        </p:txBody>
      </p:sp>
      <p:pic>
        <p:nvPicPr>
          <p:cNvPr id="8" name="Picture 2" descr="GBAR – Exotic Matter Group | ETH Zurich">
            <a:extLst>
              <a:ext uri="{FF2B5EF4-FFF2-40B4-BE49-F238E27FC236}">
                <a16:creationId xmlns:a16="http://schemas.microsoft.com/office/drawing/2014/main" id="{E9DCCAF3-CE2A-7BB0-526E-B674B5604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007" y="654503"/>
            <a:ext cx="648072" cy="70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 descr="Une image contenant texte, capture d’écran, cercle, Police&#10;&#10;Le contenu généré par l’IA peut être incorrect.">
            <a:extLst>
              <a:ext uri="{FF2B5EF4-FFF2-40B4-BE49-F238E27FC236}">
                <a16:creationId xmlns:a16="http://schemas.microsoft.com/office/drawing/2014/main" id="{D8349BAC-4200-203A-DC98-FA9C6F1127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612" y="2247451"/>
            <a:ext cx="2655511" cy="1744712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21085E7B-4D9E-5124-B10C-A3166F0DB7E6}"/>
              </a:ext>
            </a:extLst>
          </p:cNvPr>
          <p:cNvSpPr txBox="1"/>
          <p:nvPr/>
        </p:nvSpPr>
        <p:spPr>
          <a:xfrm>
            <a:off x="1026241" y="1655842"/>
            <a:ext cx="3174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err="1"/>
              <a:t>Antihydrogen</a:t>
            </a:r>
            <a:r>
              <a:rPr lang="fr-FR" sz="1800" dirty="0"/>
              <a:t> </a:t>
            </a:r>
            <a:r>
              <a:rPr lang="fr-FR" sz="1800" dirty="0" err="1"/>
              <a:t>is</a:t>
            </a:r>
            <a:r>
              <a:rPr lang="fr-FR" sz="1800" dirty="0"/>
              <a:t> </a:t>
            </a:r>
            <a:r>
              <a:rPr lang="fr-FR" sz="1800" dirty="0" err="1"/>
              <a:t>antimatter</a:t>
            </a:r>
            <a:endParaRPr lang="fr-FR" sz="18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45284C2-8AEA-757F-85B3-15AAA36EE57A}"/>
              </a:ext>
            </a:extLst>
          </p:cNvPr>
          <p:cNvSpPr txBox="1"/>
          <p:nvPr/>
        </p:nvSpPr>
        <p:spPr>
          <a:xfrm>
            <a:off x="315723" y="4514937"/>
            <a:ext cx="5112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Do </a:t>
            </a:r>
            <a:r>
              <a:rPr lang="fr-FR" sz="1600" b="1" dirty="0" err="1"/>
              <a:t>matter</a:t>
            </a:r>
            <a:r>
              <a:rPr lang="fr-FR" sz="1600" b="1" dirty="0"/>
              <a:t> and </a:t>
            </a:r>
            <a:r>
              <a:rPr lang="fr-FR" sz="1600" b="1" dirty="0" err="1"/>
              <a:t>antimatter</a:t>
            </a:r>
            <a:r>
              <a:rPr lang="fr-FR" sz="1600" b="1" dirty="0"/>
              <a:t> </a:t>
            </a:r>
            <a:r>
              <a:rPr lang="fr-FR" sz="1600" b="1" dirty="0" err="1"/>
              <a:t>fall</a:t>
            </a:r>
            <a:r>
              <a:rPr lang="fr-FR" sz="1600" b="1" dirty="0"/>
              <a:t> the </a:t>
            </a:r>
            <a:r>
              <a:rPr lang="fr-FR" sz="1600" b="1" dirty="0" err="1"/>
              <a:t>same</a:t>
            </a:r>
            <a:r>
              <a:rPr lang="fr-FR" sz="1600" b="1" dirty="0"/>
              <a:t> </a:t>
            </a:r>
            <a:r>
              <a:rPr lang="fr-FR" sz="1600" b="1" dirty="0" err="1"/>
              <a:t>way</a:t>
            </a:r>
            <a:r>
              <a:rPr lang="fr-FR" sz="1600" b="1" dirty="0"/>
              <a:t>? 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7AF09E90-6F7A-0700-9387-A1E2316ED63D}"/>
              </a:ext>
            </a:extLst>
          </p:cNvPr>
          <p:cNvCxnSpPr/>
          <p:nvPr/>
        </p:nvCxnSpPr>
        <p:spPr>
          <a:xfrm>
            <a:off x="5386387" y="1358850"/>
            <a:ext cx="0" cy="42260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Image 15" descr="Une image contenant texte, capture d’écran, ligne, Police&#10;&#10;Le contenu généré par l’IA peut être incorrect.">
            <a:extLst>
              <a:ext uri="{FF2B5EF4-FFF2-40B4-BE49-F238E27FC236}">
                <a16:creationId xmlns:a16="http://schemas.microsoft.com/office/drawing/2014/main" id="{372E7032-58F1-13DE-664F-33A22CDD1B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348" y="1698093"/>
            <a:ext cx="4216117" cy="2843428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7A093596-4A6E-CDC9-0A34-76A0740935AD}"/>
              </a:ext>
            </a:extLst>
          </p:cNvPr>
          <p:cNvSpPr txBox="1"/>
          <p:nvPr/>
        </p:nvSpPr>
        <p:spPr>
          <a:xfrm>
            <a:off x="5887822" y="4559338"/>
            <a:ext cx="4691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err="1"/>
              <a:t>Study</a:t>
            </a:r>
            <a:r>
              <a:rPr lang="fr-FR" sz="1800" dirty="0"/>
              <a:t> of a free-</a:t>
            </a:r>
            <a:r>
              <a:rPr lang="fr-FR" sz="1800" dirty="0" err="1"/>
              <a:t>fall</a:t>
            </a:r>
            <a:r>
              <a:rPr lang="fr-FR" sz="1800" dirty="0"/>
              <a:t> of an </a:t>
            </a:r>
            <a:r>
              <a:rPr lang="fr-FR" sz="1800" dirty="0" err="1"/>
              <a:t>antihydrogen</a:t>
            </a:r>
            <a:r>
              <a:rPr lang="fr-FR" sz="1800" dirty="0"/>
              <a:t> </a:t>
            </a:r>
            <a:r>
              <a:rPr lang="fr-FR" sz="1800" dirty="0" err="1"/>
              <a:t>atom</a:t>
            </a:r>
            <a:r>
              <a:rPr lang="fr-FR" sz="1800" dirty="0"/>
              <a:t>. </a:t>
            </a:r>
          </a:p>
        </p:txBody>
      </p:sp>
      <p:sp>
        <p:nvSpPr>
          <p:cNvPr id="19" name="Espace réservé du pied de page 3">
            <a:extLst>
              <a:ext uri="{FF2B5EF4-FFF2-40B4-BE49-F238E27FC236}">
                <a16:creationId xmlns:a16="http://schemas.microsoft.com/office/drawing/2014/main" id="{0BFBE81A-8311-D7EA-E935-8556F59E9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/>
          <a:p>
            <a:r>
              <a:rPr lang="en-US" noProof="0" dirty="0"/>
              <a:t>S.GEFFROY – </a:t>
            </a:r>
            <a:r>
              <a:rPr lang="en-US" noProof="0" dirty="0" err="1"/>
              <a:t>EuNPC</a:t>
            </a:r>
            <a:r>
              <a:rPr lang="en-US" noProof="0" dirty="0"/>
              <a:t> 2025</a:t>
            </a:r>
          </a:p>
        </p:txBody>
      </p:sp>
      <p:sp>
        <p:nvSpPr>
          <p:cNvPr id="21" name="Espace réservé de la date 2">
            <a:extLst>
              <a:ext uri="{FF2B5EF4-FFF2-40B4-BE49-F238E27FC236}">
                <a16:creationId xmlns:a16="http://schemas.microsoft.com/office/drawing/2014/main" id="{71080ED3-7795-D2B7-CE4E-1AEE6589B6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/>
          <a:p>
            <a:r>
              <a:rPr lang="en-US" noProof="0" dirty="0"/>
              <a:t>09/22/2025</a:t>
            </a:r>
          </a:p>
        </p:txBody>
      </p:sp>
    </p:spTree>
    <p:extLst>
      <p:ext uri="{BB962C8B-B14F-4D97-AF65-F5344CB8AC3E}">
        <p14:creationId xmlns:p14="http://schemas.microsoft.com/office/powerpoint/2010/main" val="41631118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1A2F97-83D7-7C83-2C8F-F2136A32C2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2E3A7DC-D092-1460-E131-3797206CA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8" name="Titre 5">
            <a:extLst>
              <a:ext uri="{FF2B5EF4-FFF2-40B4-BE49-F238E27FC236}">
                <a16:creationId xmlns:a16="http://schemas.microsoft.com/office/drawing/2014/main" id="{7A67614F-8780-5F69-BB38-59E6080A9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/>
          <a:lstStyle/>
          <a:p>
            <a:r>
              <a:rPr lang="en-US" noProof="0" dirty="0"/>
              <a:t>Cross-section measurement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C5831080-5AE2-BC0B-3841-D36FBAAC8C93}"/>
                  </a:ext>
                </a:extLst>
              </p:cNvPr>
              <p:cNvSpPr txBox="1"/>
              <p:nvPr/>
            </p:nvSpPr>
            <p:spPr>
              <a:xfrm>
                <a:off x="201812" y="824733"/>
                <a:ext cx="3203889" cy="597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800" b="0" i="1" smtClean="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fr-FR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fr-FR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𝜐</m:t>
                                  </m:r>
                                </m:e>
                              </m:acc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fr-FR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18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sub>
                          </m:sSub>
                        </m:e>
                      </m:d>
                      <m:r>
                        <a:rPr lang="fr-FR" sz="18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8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fr-FR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18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acc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8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fr-FR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18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sub>
                          </m:sSub>
                          <m:r>
                            <a:rPr lang="fr-FR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fr-F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8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fr-FR" sz="1800" b="0" i="1" smtClean="0">
                                  <a:latin typeface="Cambria Math" panose="02040503050406030204" pitchFamily="18" charset="0"/>
                                </a:rPr>
                                <m:t>𝑜𝑃𝑠</m:t>
                              </m:r>
                            </m:sub>
                          </m:sSub>
                        </m:den>
                      </m:f>
                      <m:r>
                        <a:rPr lang="fr-FR" sz="1800" b="0" i="1" smtClean="0">
                          <a:latin typeface="Cambria Math" panose="02040503050406030204" pitchFamily="18" charset="0"/>
                        </a:rPr>
                        <m:t> ×</m:t>
                      </m:r>
                      <m:f>
                        <m:fPr>
                          <m:ctrlPr>
                            <a:rPr lang="fr-FR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fr-F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8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fr-FR" sz="1800" b="0" i="1" smtClean="0">
                                  <a:latin typeface="Cambria Math" panose="02040503050406030204" pitchFamily="18" charset="0"/>
                                </a:rPr>
                                <m:t>𝑜𝑣𝑒𝑟𝑙𝑎𝑝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sz="1800" dirty="0"/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C5831080-5AE2-BC0B-3841-D36FBAAC8C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812" y="824733"/>
                <a:ext cx="3203889" cy="597664"/>
              </a:xfrm>
              <a:prstGeom prst="rect">
                <a:avLst/>
              </a:prstGeom>
              <a:blipFill>
                <a:blip r:embed="rId3"/>
                <a:stretch>
                  <a:fillRect t="-4167" b="-1458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9E11BD4B-A22B-C02C-D5C6-6885415CA43D}"/>
              </a:ext>
            </a:extLst>
          </p:cNvPr>
          <p:cNvSpPr/>
          <p:nvPr/>
        </p:nvSpPr>
        <p:spPr>
          <a:xfrm>
            <a:off x="2368369" y="1131975"/>
            <a:ext cx="785769" cy="322263"/>
          </a:xfrm>
          <a:prstGeom prst="rect">
            <a:avLst/>
          </a:prstGeom>
          <a:solidFill>
            <a:schemeClr val="bg2">
              <a:lumMod val="75000"/>
              <a:alpha val="32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E562E261-382F-408B-6EFE-3C63B7A28316}"/>
                  </a:ext>
                </a:extLst>
              </p:cNvPr>
              <p:cNvSpPr txBox="1"/>
              <p:nvPr/>
            </p:nvSpPr>
            <p:spPr>
              <a:xfrm>
                <a:off x="3762684" y="824733"/>
                <a:ext cx="4103775" cy="7264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fr-FR" sz="1800" b="0" i="1" smtClean="0">
                              <a:latin typeface="Cambria Math" panose="02040503050406030204" pitchFamily="18" charset="0"/>
                            </a:rPr>
                            <m:t>𝑜𝑣𝑒𝑟𝑙𝑎𝑝</m:t>
                          </m:r>
                        </m:sub>
                      </m:sSub>
                      <m:r>
                        <a:rPr lang="fr-FR" sz="18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sz="18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18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fr-FR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18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𝜐</m:t>
                                  </m:r>
                                </m:e>
                              </m:acc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fr-FR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1800" b="0" i="1" dirty="0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1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800" b="0" i="1" dirty="0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sz="1800" b="0" i="1" dirty="0" smtClean="0">
                                  <a:latin typeface="Cambria Math" panose="02040503050406030204" pitchFamily="18" charset="0"/>
                                </a:rPr>
                                <m:t>𝑐𝑎𝑣𝑖𝑡𝑦</m:t>
                              </m:r>
                            </m:sub>
                          </m:sSub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fr-FR" sz="180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fr-FR" sz="18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800" b="0" i="1" dirty="0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fr-FR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1800" b="0" i="1" dirty="0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sub>
                          </m:sSub>
                          <m:d>
                            <m:dPr>
                              <m:ctrlPr>
                                <a:rPr lang="fr-FR" sz="1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800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fr-FR" sz="1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</m:e>
                      </m:nary>
                      <m:sSub>
                        <m:sSubPr>
                          <m:ctrlPr>
                            <a:rPr lang="fr-FR" sz="1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800" i="1" dirty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fr-FR" sz="1800" b="0" i="1" dirty="0" smtClean="0">
                              <a:latin typeface="Cambria Math" panose="02040503050406030204" pitchFamily="18" charset="0"/>
                            </a:rPr>
                            <m:t>𝑜𝑃𝑠</m:t>
                          </m:r>
                        </m:sub>
                      </m:sSub>
                      <m:d>
                        <m:dPr>
                          <m:ctrlPr>
                            <a:rPr lang="fr-FR" sz="1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8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fr-FR" sz="1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fr-FR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𝑑𝑡</m:t>
                      </m:r>
                      <m:r>
                        <a:rPr lang="fr-FR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sz="1800" dirty="0"/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E562E261-382F-408B-6EFE-3C63B7A283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2684" y="824733"/>
                <a:ext cx="4103775" cy="726481"/>
              </a:xfrm>
              <a:prstGeom prst="rect">
                <a:avLst/>
              </a:prstGeom>
              <a:blipFill>
                <a:blip r:embed="rId4"/>
                <a:stretch>
                  <a:fillRect t="-153448" b="-2206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F75F39A2-EBAB-DC01-9EBD-17186FE6D1AC}"/>
                  </a:ext>
                </a:extLst>
              </p:cNvPr>
              <p:cNvSpPr txBox="1"/>
              <p:nvPr/>
            </p:nvSpPr>
            <p:spPr>
              <a:xfrm>
                <a:off x="429771" y="1747067"/>
                <a:ext cx="7908944" cy="6677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1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fr-FR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1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</m:acc>
                      </m:e>
                      <m:sub>
                        <m:acc>
                          <m:accPr>
                            <m:chr m:val="̅"/>
                            <m:ctrlPr>
                              <a:rPr lang="fr-FR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1800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sub>
                    </m:sSub>
                  </m:oMath>
                </a14:m>
                <a:r>
                  <a:rPr lang="fr-FR" sz="1800" dirty="0"/>
                  <a:t> : </a:t>
                </a:r>
                <a:r>
                  <a:rPr lang="fr-FR" sz="1800" dirty="0" err="1"/>
                  <a:t>mean</a:t>
                </a:r>
                <a:r>
                  <a:rPr lang="fr-FR" sz="1800" dirty="0"/>
                  <a:t> </a:t>
                </a:r>
                <a:r>
                  <a:rPr lang="fr-FR" sz="1800" dirty="0" err="1"/>
                  <a:t>velocity</a:t>
                </a:r>
                <a:r>
                  <a:rPr lang="fr-FR" sz="1800" dirty="0"/>
                  <a:t>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fr-FR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endParaRPr lang="fr-FR" sz="1800" dirty="0"/>
              </a:p>
              <a:p>
                <a:r>
                  <a:rPr lang="fr-FR" sz="1800" dirty="0"/>
                  <a:t>		Time of flight </a:t>
                </a:r>
                <a:r>
                  <a:rPr lang="fr-FR" sz="1800" dirty="0" err="1"/>
                  <a:t>measurement</a:t>
                </a:r>
                <a:r>
                  <a:rPr lang="fr-FR" sz="1800" dirty="0"/>
                  <a:t> </a:t>
                </a:r>
                <a:r>
                  <a:rPr lang="fr-FR" sz="1800" dirty="0" err="1"/>
                  <a:t>between</a:t>
                </a:r>
                <a:r>
                  <a:rPr lang="fr-FR" sz="1800" dirty="0"/>
                  <a:t> </a:t>
                </a:r>
                <a:r>
                  <a:rPr lang="fr-FR" sz="1800" dirty="0" err="1"/>
                  <a:t>two</a:t>
                </a:r>
                <a:r>
                  <a:rPr lang="fr-FR" sz="1800" dirty="0"/>
                  <a:t> detectors. </a:t>
                </a:r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F75F39A2-EBAB-DC01-9EBD-17186FE6D1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771" y="1747067"/>
                <a:ext cx="7908944" cy="667747"/>
              </a:xfrm>
              <a:prstGeom prst="rect">
                <a:avLst/>
              </a:prstGeom>
              <a:blipFill>
                <a:blip r:embed="rId5"/>
                <a:stretch>
                  <a:fillRect t="-5556" b="-1296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55F95F26-2373-9E9C-6C99-5002EADA5BAE}"/>
                  </a:ext>
                </a:extLst>
              </p:cNvPr>
              <p:cNvSpPr txBox="1"/>
              <p:nvPr/>
            </p:nvSpPr>
            <p:spPr>
              <a:xfrm>
                <a:off x="1000585" y="2629634"/>
                <a:ext cx="32255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800" b="0" i="1" smtClean="0">
                          <a:latin typeface="Cambria Math" panose="02040503050406030204" pitchFamily="18" charset="0"/>
                        </a:rPr>
                        <m:t>6 </m:t>
                      </m:r>
                      <m:r>
                        <a:rPr lang="fr-FR" sz="1800" b="0" i="1" smtClean="0">
                          <a:latin typeface="Cambria Math" panose="02040503050406030204" pitchFamily="18" charset="0"/>
                        </a:rPr>
                        <m:t>𝑘𝑒𝑉</m:t>
                      </m:r>
                      <m:r>
                        <a:rPr lang="fr-FR" sz="1800" b="0" i="1" smtClean="0">
                          <a:latin typeface="Cambria Math" panose="02040503050406030204" pitchFamily="18" charset="0"/>
                        </a:rPr>
                        <m:t> :1,088867 </m:t>
                      </m:r>
                      <m:r>
                        <a:rPr lang="fr-FR" sz="1800" b="0" i="1" smtClean="0">
                          <a:latin typeface="Cambria Math" panose="02040503050406030204" pitchFamily="18" charset="0"/>
                        </a:rPr>
                        <m:t>𝑚𝑚</m:t>
                      </m:r>
                      <m:r>
                        <a:rPr lang="fr-FR" sz="18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fr-FR" sz="1800" b="0" i="1" smtClean="0">
                          <a:latin typeface="Cambria Math" panose="02040503050406030204" pitchFamily="18" charset="0"/>
                        </a:rPr>
                        <m:t>𝑛𝑠</m:t>
                      </m:r>
                    </m:oMath>
                  </m:oMathPara>
                </a14:m>
                <a:endParaRPr lang="fr-FR" sz="1800" dirty="0"/>
              </a:p>
            </p:txBody>
          </p:sp>
        </mc:Choice>
        <mc:Fallback xmlns="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55F95F26-2373-9E9C-6C99-5002EADA5B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585" y="2629634"/>
                <a:ext cx="3225566" cy="369332"/>
              </a:xfrm>
              <a:prstGeom prst="rect">
                <a:avLst/>
              </a:prstGeom>
              <a:blipFill>
                <a:blip r:embed="rId6"/>
                <a:stretch>
                  <a:fillRect b="-1612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44AA1488-946F-55B7-DC83-80D0BB24F464}"/>
                  </a:ext>
                </a:extLst>
              </p:cNvPr>
              <p:cNvSpPr txBox="1"/>
              <p:nvPr/>
            </p:nvSpPr>
            <p:spPr>
              <a:xfrm>
                <a:off x="6546625" y="2629634"/>
                <a:ext cx="32255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80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fr-FR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1800" b="0" i="1" smtClean="0">
                          <a:latin typeface="Cambria Math" panose="02040503050406030204" pitchFamily="18" charset="0"/>
                        </a:rPr>
                        <m:t>𝑘𝑒𝑉</m:t>
                      </m:r>
                      <m:r>
                        <a:rPr lang="fr-FR" sz="1800" b="0" i="1" smtClean="0">
                          <a:latin typeface="Cambria Math" panose="02040503050406030204" pitchFamily="18" charset="0"/>
                        </a:rPr>
                        <m:t> :0,89296 </m:t>
                      </m:r>
                      <m:r>
                        <a:rPr lang="fr-FR" sz="1800" b="0" i="1" smtClean="0">
                          <a:latin typeface="Cambria Math" panose="02040503050406030204" pitchFamily="18" charset="0"/>
                        </a:rPr>
                        <m:t>𝑚𝑚</m:t>
                      </m:r>
                      <m:r>
                        <a:rPr lang="fr-FR" sz="18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fr-FR" sz="1800" b="0" i="1" smtClean="0">
                          <a:latin typeface="Cambria Math" panose="02040503050406030204" pitchFamily="18" charset="0"/>
                        </a:rPr>
                        <m:t>𝑛𝑠</m:t>
                      </m:r>
                    </m:oMath>
                  </m:oMathPara>
                </a14:m>
                <a:endParaRPr lang="fr-FR" sz="1800" dirty="0"/>
              </a:p>
            </p:txBody>
          </p:sp>
        </mc:Choice>
        <mc:Fallback xmlns="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44AA1488-946F-55B7-DC83-80D0BB24F4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6625" y="2629634"/>
                <a:ext cx="3225566" cy="369332"/>
              </a:xfrm>
              <a:prstGeom prst="rect">
                <a:avLst/>
              </a:prstGeom>
              <a:blipFill>
                <a:blip r:embed="rId7"/>
                <a:stretch>
                  <a:fillRect b="-1612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63BA7B41-0784-1ECF-2506-E228D117A20F}"/>
              </a:ext>
            </a:extLst>
          </p:cNvPr>
          <p:cNvCxnSpPr>
            <a:cxnSpLocks/>
          </p:cNvCxnSpPr>
          <p:nvPr/>
        </p:nvCxnSpPr>
        <p:spPr>
          <a:xfrm>
            <a:off x="380919" y="1679525"/>
            <a:ext cx="9902012" cy="0"/>
          </a:xfrm>
          <a:prstGeom prst="line">
            <a:avLst/>
          </a:prstGeom>
          <a:ln w="952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92CFA93A-A37E-E539-ADE3-3AAC06740088}"/>
              </a:ext>
            </a:extLst>
          </p:cNvPr>
          <p:cNvCxnSpPr>
            <a:cxnSpLocks/>
          </p:cNvCxnSpPr>
          <p:nvPr/>
        </p:nvCxnSpPr>
        <p:spPr>
          <a:xfrm>
            <a:off x="380919" y="3461792"/>
            <a:ext cx="9902012" cy="0"/>
          </a:xfrm>
          <a:prstGeom prst="line">
            <a:avLst/>
          </a:prstGeom>
          <a:ln w="952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E1BA844D-B200-7FC6-72AA-BE8624BA3F42}"/>
                  </a:ext>
                </a:extLst>
              </p:cNvPr>
              <p:cNvSpPr txBox="1"/>
              <p:nvPr/>
            </p:nvSpPr>
            <p:spPr>
              <a:xfrm>
                <a:off x="429771" y="3541292"/>
                <a:ext cx="5384800" cy="3912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1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80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FR" sz="1800" b="0" i="1" dirty="0" smtClean="0">
                            <a:latin typeface="Cambria Math" panose="02040503050406030204" pitchFamily="18" charset="0"/>
                          </a:rPr>
                          <m:t>𝑐𝑎𝑣𝑖𝑡𝑦</m:t>
                        </m:r>
                      </m:sub>
                    </m:sSub>
                  </m:oMath>
                </a14:m>
                <a:r>
                  <a:rPr lang="fr-FR" sz="1800" dirty="0"/>
                  <a:t>: volume of the </a:t>
                </a:r>
                <a:r>
                  <a:rPr lang="fr-FR" sz="1800" dirty="0" err="1"/>
                  <a:t>cavity</a:t>
                </a:r>
                <a:r>
                  <a:rPr lang="fr-FR" sz="1800" dirty="0"/>
                  <a:t> </a:t>
                </a:r>
              </a:p>
            </p:txBody>
          </p:sp>
        </mc:Choice>
        <mc:Fallback xmlns="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E1BA844D-B200-7FC6-72AA-BE8624BA3F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771" y="3541292"/>
                <a:ext cx="5384800" cy="391261"/>
              </a:xfrm>
              <a:prstGeom prst="rect">
                <a:avLst/>
              </a:prstGeom>
              <a:blipFill>
                <a:blip r:embed="rId8"/>
                <a:stretch>
                  <a:fillRect t="-9375" b="-1562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Image 24" descr="Une image contenant capture d’écran, conception&#10;&#10;Le contenu généré par l’IA peut être incorrect.">
            <a:extLst>
              <a:ext uri="{FF2B5EF4-FFF2-40B4-BE49-F238E27FC236}">
                <a16:creationId xmlns:a16="http://schemas.microsoft.com/office/drawing/2014/main" id="{AF25786D-8081-3968-753A-83BB76FD714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73064" y="3527265"/>
            <a:ext cx="2232248" cy="2066281"/>
          </a:xfrm>
          <a:prstGeom prst="rect">
            <a:avLst/>
          </a:prstGeom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6DA8C277-FC95-0680-1266-DDA6242F0681}"/>
                  </a:ext>
                </a:extLst>
              </p:cNvPr>
              <p:cNvSpPr txBox="1"/>
              <p:nvPr/>
            </p:nvSpPr>
            <p:spPr>
              <a:xfrm>
                <a:off x="1295296" y="4422076"/>
                <a:ext cx="3225566" cy="396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sz="1800" b="0" i="1" smtClean="0">
                              <a:latin typeface="Cambria Math" panose="02040503050406030204" pitchFamily="18" charset="0"/>
                            </a:rPr>
                            <m:t>𝑐𝑎𝑣𝑖𝑡𝑦</m:t>
                          </m:r>
                        </m:sub>
                      </m:sSub>
                      <m:r>
                        <a:rPr lang="fr-FR" sz="1800" b="0" i="1" smtClean="0">
                          <a:latin typeface="Cambria Math" panose="02040503050406030204" pitchFamily="18" charset="0"/>
                        </a:rPr>
                        <m:t>=65,8 </m:t>
                      </m:r>
                      <m:r>
                        <a:rPr lang="fr-FR" sz="18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fr-FR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fr-FR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fr-FR" sz="1800" dirty="0"/>
              </a:p>
            </p:txBody>
          </p:sp>
        </mc:Choice>
        <mc:Fallback xmlns=""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6DA8C277-FC95-0680-1266-DDA6242F06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296" y="4422076"/>
                <a:ext cx="3225566" cy="396775"/>
              </a:xfrm>
              <a:prstGeom prst="rect">
                <a:avLst/>
              </a:prstGeom>
              <a:blipFill>
                <a:blip r:embed="rId10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Espace réservé du pied de page 3">
            <a:extLst>
              <a:ext uri="{FF2B5EF4-FFF2-40B4-BE49-F238E27FC236}">
                <a16:creationId xmlns:a16="http://schemas.microsoft.com/office/drawing/2014/main" id="{6691429E-3CF1-2E48-AC92-3A66C7C20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S.GEFFROY – </a:t>
            </a:r>
            <a:r>
              <a:rPr lang="en-US" noProof="0" dirty="0" err="1"/>
              <a:t>EuNPC</a:t>
            </a:r>
            <a:r>
              <a:rPr lang="en-US" noProof="0" dirty="0"/>
              <a:t> 2025</a:t>
            </a:r>
          </a:p>
        </p:txBody>
      </p:sp>
      <p:sp>
        <p:nvSpPr>
          <p:cNvPr id="28" name="Espace réservé de la date 2">
            <a:extLst>
              <a:ext uri="{FF2B5EF4-FFF2-40B4-BE49-F238E27FC236}">
                <a16:creationId xmlns:a16="http://schemas.microsoft.com/office/drawing/2014/main" id="{04D09013-6D9E-841A-4907-0250342ABF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/>
          <a:p>
            <a:r>
              <a:rPr lang="en-US" noProof="0" dirty="0"/>
              <a:t>09/22/2025</a:t>
            </a:r>
          </a:p>
        </p:txBody>
      </p:sp>
    </p:spTree>
    <p:extLst>
      <p:ext uri="{BB962C8B-B14F-4D97-AF65-F5344CB8AC3E}">
        <p14:creationId xmlns:p14="http://schemas.microsoft.com/office/powerpoint/2010/main" val="29712237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EFEA1C-BCC6-C917-6389-2122467B80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7A6612E-525D-318E-B384-094D6C57C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21</a:t>
            </a:fld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re 4">
                <a:extLst>
                  <a:ext uri="{FF2B5EF4-FFF2-40B4-BE49-F238E27FC236}">
                    <a16:creationId xmlns:a16="http://schemas.microsoft.com/office/drawing/2014/main" id="{1CFE367B-8213-FA0B-FD5A-29DFB13868D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567299" y="126116"/>
                <a:ext cx="6480719" cy="432048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fr-FR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𝒐𝒗𝒆𝒓𝒍𝒂𝒑</m:t>
                        </m:r>
                      </m:sub>
                    </m:sSub>
                    <m:r>
                      <a:rPr lang="fr-FR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fr-FR" sz="2400" dirty="0" err="1">
                    <a:solidFill>
                      <a:schemeClr val="tx1"/>
                    </a:solidFill>
                  </a:rPr>
                  <a:t>Overlap</a:t>
                </a:r>
                <a:r>
                  <a:rPr lang="fr-FR" sz="2400" dirty="0">
                    <a:solidFill>
                      <a:schemeClr val="tx1"/>
                    </a:solidFill>
                  </a:rPr>
                  <a:t> </a:t>
                </a:r>
                <a:r>
                  <a:rPr lang="fr-FR" sz="2400" dirty="0" err="1">
                    <a:solidFill>
                      <a:schemeClr val="tx1"/>
                    </a:solidFill>
                  </a:rPr>
                  <a:t>between</a:t>
                </a:r>
                <a:r>
                  <a:rPr lang="fr-FR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fr-F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fr-FR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  <m:r>
                      <a:rPr lang="fr-FR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&amp; </m:t>
                    </m:r>
                    <m:r>
                      <a:rPr lang="fr-FR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𝑜𝑃𝑠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5" name="Titre 4">
                <a:extLst>
                  <a:ext uri="{FF2B5EF4-FFF2-40B4-BE49-F238E27FC236}">
                    <a16:creationId xmlns:a16="http://schemas.microsoft.com/office/drawing/2014/main" id="{1CFE367B-8213-FA0B-FD5A-29DFB13868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67299" y="126116"/>
                <a:ext cx="6480719" cy="432048"/>
              </a:xfrm>
              <a:blipFill>
                <a:blip r:embed="rId2"/>
                <a:stretch>
                  <a:fillRect l="-196" t="-17143" b="-2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Espace réservé du pied de page 3">
            <a:extLst>
              <a:ext uri="{FF2B5EF4-FFF2-40B4-BE49-F238E27FC236}">
                <a16:creationId xmlns:a16="http://schemas.microsoft.com/office/drawing/2014/main" id="{77D27724-E9D6-20EA-061C-77BBBE57E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/>
          <a:p>
            <a:r>
              <a:rPr lang="en-US" noProof="0" dirty="0"/>
              <a:t>S.GEFFROY – </a:t>
            </a:r>
            <a:r>
              <a:rPr lang="en-US" noProof="0" dirty="0" err="1"/>
              <a:t>EuNPC</a:t>
            </a:r>
            <a:r>
              <a:rPr lang="en-US" noProof="0" dirty="0"/>
              <a:t> 2025</a:t>
            </a:r>
          </a:p>
        </p:txBody>
      </p:sp>
      <p:pic>
        <p:nvPicPr>
          <p:cNvPr id="11" name="Slika 3" descr="Slika na kojoj se prikazuje tekst, dijagram, crta, radnja&#10;&#10;Sadržaj generiran uz AI možda nije točan.">
            <a:extLst>
              <a:ext uri="{FF2B5EF4-FFF2-40B4-BE49-F238E27FC236}">
                <a16:creationId xmlns:a16="http://schemas.microsoft.com/office/drawing/2014/main" id="{AE76AF91-72CA-3A2B-F9AF-E3EC196DE1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826" y="805864"/>
            <a:ext cx="4990931" cy="287195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Slika 4" descr="Slika na kojoj se prikazuje tekst, crta, dijagram, radnja&#10;&#10;Sadržaj generiran uz AI možda nije točan.">
            <a:extLst>
              <a:ext uri="{FF2B5EF4-FFF2-40B4-BE49-F238E27FC236}">
                <a16:creationId xmlns:a16="http://schemas.microsoft.com/office/drawing/2014/main" id="{4C1C3329-0C32-3672-32AE-F05780DFAC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1349" y="807386"/>
            <a:ext cx="4788314" cy="2870429"/>
          </a:xfrm>
          <a:prstGeom prst="rect">
            <a:avLst/>
          </a:prstGeom>
          <a:noFill/>
          <a:ln cap="flat"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au 12">
                <a:extLst>
                  <a:ext uri="{FF2B5EF4-FFF2-40B4-BE49-F238E27FC236}">
                    <a16:creationId xmlns:a16="http://schemas.microsoft.com/office/drawing/2014/main" id="{596D84F1-9223-6156-F761-980C6D9FE4B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78373110"/>
                  </p:ext>
                </p:extLst>
              </p:nvPr>
            </p:nvGraphicFramePr>
            <p:xfrm>
              <a:off x="1567299" y="4020250"/>
              <a:ext cx="7735374" cy="1132078"/>
            </p:xfrm>
            <a:graphic>
              <a:graphicData uri="http://schemas.openxmlformats.org/drawingml/2006/table">
                <a:tbl>
                  <a:tblPr firstRow="1" bandRow="1">
                    <a:tableStyleId>{8A107856-5554-42FB-B03E-39F5DBC370BA}</a:tableStyleId>
                  </a:tblPr>
                  <a:tblGrid>
                    <a:gridCol w="2982846">
                      <a:extLst>
                        <a:ext uri="{9D8B030D-6E8A-4147-A177-3AD203B41FA5}">
                          <a16:colId xmlns:a16="http://schemas.microsoft.com/office/drawing/2014/main" val="765254863"/>
                        </a:ext>
                      </a:extLst>
                    </a:gridCol>
                    <a:gridCol w="4752528">
                      <a:extLst>
                        <a:ext uri="{9D8B030D-6E8A-4147-A177-3AD203B41FA5}">
                          <a16:colId xmlns:a16="http://schemas.microsoft.com/office/drawing/2014/main" val="2594094643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Energy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1" i="0" smtClean="0">
                                        <a:latin typeface="Cambria Math" panose="02040503050406030204" pitchFamily="18" charset="0"/>
                                      </a:rPr>
                                      <m:t>𝐈</m:t>
                                    </m:r>
                                  </m:e>
                                  <m:sub>
                                    <m:r>
                                      <a:rPr lang="fr-FR" b="1" i="0" smtClean="0">
                                        <a:latin typeface="Cambria Math" panose="02040503050406030204" pitchFamily="18" charset="0"/>
                                      </a:rPr>
                                      <m:t>𝐨𝐯𝐞𝐫𝐥𝐚𝐩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b="1" i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900690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6 keV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9,39 ± 0,03 (stat) ± 0,32 (</a:t>
                          </a:r>
                          <a:r>
                            <a:rPr lang="fr-FR" dirty="0" err="1"/>
                            <a:t>sys</a:t>
                          </a:r>
                          <a:r>
                            <a:rPr lang="fr-FR" dirty="0"/>
                            <a:t>) cm</a:t>
                          </a:r>
                          <a:r>
                            <a:rPr lang="fr-FR" baseline="30000" dirty="0"/>
                            <a:t>-2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873982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4 keV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9,18 ± 0,28 (stat) ± 0,38 (</a:t>
                          </a:r>
                          <a:r>
                            <a:rPr lang="fr-FR" dirty="0" err="1"/>
                            <a:t>sys</a:t>
                          </a:r>
                          <a:r>
                            <a:rPr lang="fr-FR" dirty="0"/>
                            <a:t>) cm</a:t>
                          </a:r>
                          <a:r>
                            <a:rPr lang="fr-FR" baseline="30000" dirty="0"/>
                            <a:t>-2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413122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au 12">
                <a:extLst>
                  <a:ext uri="{FF2B5EF4-FFF2-40B4-BE49-F238E27FC236}">
                    <a16:creationId xmlns:a16="http://schemas.microsoft.com/office/drawing/2014/main" id="{596D84F1-9223-6156-F761-980C6D9FE4B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78373110"/>
                  </p:ext>
                </p:extLst>
              </p:nvPr>
            </p:nvGraphicFramePr>
            <p:xfrm>
              <a:off x="1567299" y="4020250"/>
              <a:ext cx="7735374" cy="1132078"/>
            </p:xfrm>
            <a:graphic>
              <a:graphicData uri="http://schemas.openxmlformats.org/drawingml/2006/table">
                <a:tbl>
                  <a:tblPr firstRow="1" bandRow="1">
                    <a:tableStyleId>{8A107856-5554-42FB-B03E-39F5DBC370BA}</a:tableStyleId>
                  </a:tblPr>
                  <a:tblGrid>
                    <a:gridCol w="2982846">
                      <a:extLst>
                        <a:ext uri="{9D8B030D-6E8A-4147-A177-3AD203B41FA5}">
                          <a16:colId xmlns:a16="http://schemas.microsoft.com/office/drawing/2014/main" val="765254863"/>
                        </a:ext>
                      </a:extLst>
                    </a:gridCol>
                    <a:gridCol w="4752528">
                      <a:extLst>
                        <a:ext uri="{9D8B030D-6E8A-4147-A177-3AD203B41FA5}">
                          <a16:colId xmlns:a16="http://schemas.microsoft.com/office/drawing/2014/main" val="2594094643"/>
                        </a:ext>
                      </a:extLst>
                    </a:gridCol>
                  </a:tblGrid>
                  <a:tr h="3903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Energy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62933" t="-3226" r="-267" b="-2161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00690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6 keV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9,39 ± 0,03 (stat) ± 0,32 (</a:t>
                          </a:r>
                          <a:r>
                            <a:rPr lang="fr-FR" dirty="0" err="1"/>
                            <a:t>sys</a:t>
                          </a:r>
                          <a:r>
                            <a:rPr lang="fr-FR" dirty="0"/>
                            <a:t>) cm</a:t>
                          </a:r>
                          <a:r>
                            <a:rPr lang="fr-FR" baseline="30000" dirty="0"/>
                            <a:t>-2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873982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4 keV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9,18 ± 0,28 (stat) ± 0,38 (</a:t>
                          </a:r>
                          <a:r>
                            <a:rPr lang="fr-FR" dirty="0" err="1"/>
                            <a:t>sys</a:t>
                          </a:r>
                          <a:r>
                            <a:rPr lang="fr-FR" dirty="0"/>
                            <a:t>) cm</a:t>
                          </a:r>
                          <a:r>
                            <a:rPr lang="fr-FR" baseline="30000" dirty="0"/>
                            <a:t>-2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413122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5" name="Espace réservé de la date 2">
            <a:extLst>
              <a:ext uri="{FF2B5EF4-FFF2-40B4-BE49-F238E27FC236}">
                <a16:creationId xmlns:a16="http://schemas.microsoft.com/office/drawing/2014/main" id="{46F80874-5796-0C0D-3EC2-393AE2C208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/>
          <a:p>
            <a:r>
              <a:rPr lang="en-US" noProof="0" dirty="0"/>
              <a:t>09/22/2025</a:t>
            </a:r>
          </a:p>
        </p:txBody>
      </p:sp>
    </p:spTree>
    <p:extLst>
      <p:ext uri="{BB962C8B-B14F-4D97-AF65-F5344CB8AC3E}">
        <p14:creationId xmlns:p14="http://schemas.microsoft.com/office/powerpoint/2010/main" val="34974923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2DBEF8-9892-2074-41D1-AE2B25CFAF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8771CEA-E845-91F1-EE04-5641D4AF0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1E5061A5-E288-8B49-1962-44BF85475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7299" y="126116"/>
            <a:ext cx="6480719" cy="432048"/>
          </a:xfrm>
        </p:spPr>
        <p:txBody>
          <a:bodyPr>
            <a:normAutofit/>
          </a:bodyPr>
          <a:lstStyle/>
          <a:p>
            <a:r>
              <a:rPr lang="fr-FR" dirty="0"/>
              <a:t>Beam spots </a:t>
            </a:r>
            <a:r>
              <a:rPr lang="fr-FR" dirty="0" err="1"/>
              <a:t>contained</a:t>
            </a:r>
            <a:r>
              <a:rPr lang="fr-FR" dirty="0"/>
              <a:t> in MCP </a:t>
            </a:r>
          </a:p>
        </p:txBody>
      </p:sp>
      <p:sp>
        <p:nvSpPr>
          <p:cNvPr id="9" name="Espace réservé du pied de page 3">
            <a:extLst>
              <a:ext uri="{FF2B5EF4-FFF2-40B4-BE49-F238E27FC236}">
                <a16:creationId xmlns:a16="http://schemas.microsoft.com/office/drawing/2014/main" id="{33A500D6-FE94-C33F-4369-913239A1C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/>
          <a:p>
            <a:r>
              <a:rPr lang="en-US" noProof="0" dirty="0"/>
              <a:t>S.GEFFROY – </a:t>
            </a:r>
            <a:r>
              <a:rPr lang="en-US" noProof="0" dirty="0" err="1"/>
              <a:t>EuNPC</a:t>
            </a:r>
            <a:r>
              <a:rPr lang="en-US" noProof="0" dirty="0"/>
              <a:t> 2025</a:t>
            </a:r>
          </a:p>
        </p:txBody>
      </p:sp>
      <p:pic>
        <p:nvPicPr>
          <p:cNvPr id="3" name="Rezervirano mjesto sadržaja 4" descr="Slika na kojoj se prikazuje tekst, snimka zaslona, šarenilo, krug&#10;&#10;Sadržaj generiran uz AI možda nije točan.">
            <a:extLst>
              <a:ext uri="{FF2B5EF4-FFF2-40B4-BE49-F238E27FC236}">
                <a16:creationId xmlns:a16="http://schemas.microsoft.com/office/drawing/2014/main" id="{D1687A5E-F6F1-8E2E-3622-979479A04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5" y="960824"/>
            <a:ext cx="8114659" cy="4351336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678E8E48-F0CE-A5A1-C05C-2065C657E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018" y="2237656"/>
            <a:ext cx="2578990" cy="202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D97251C0-4F32-A380-E062-9EFEBC66DFEB}"/>
              </a:ext>
            </a:extLst>
          </p:cNvPr>
          <p:cNvSpPr txBox="1"/>
          <p:nvPr/>
        </p:nvSpPr>
        <p:spPr>
          <a:xfrm rot="985343">
            <a:off x="8479070" y="3605444"/>
            <a:ext cx="25255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CCC4D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PRELIMINARY</a:t>
            </a:r>
            <a:endParaRPr lang="en-GB" sz="1600" dirty="0">
              <a:solidFill>
                <a:srgbClr val="CCC4D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" name="Espace réservé de la date 2">
            <a:extLst>
              <a:ext uri="{FF2B5EF4-FFF2-40B4-BE49-F238E27FC236}">
                <a16:creationId xmlns:a16="http://schemas.microsoft.com/office/drawing/2014/main" id="{5C5EC9A2-D9A4-FB76-E6FB-707200A43E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/>
          <a:p>
            <a:r>
              <a:rPr lang="en-US" noProof="0" dirty="0"/>
              <a:t>09/22/2025</a:t>
            </a:r>
          </a:p>
        </p:txBody>
      </p:sp>
    </p:spTree>
    <p:extLst>
      <p:ext uri="{BB962C8B-B14F-4D97-AF65-F5344CB8AC3E}">
        <p14:creationId xmlns:p14="http://schemas.microsoft.com/office/powerpoint/2010/main" val="4190772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5B0BEAF-9F8E-F52D-3A30-C790D663E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7" name="Titre 5">
            <a:extLst>
              <a:ext uri="{FF2B5EF4-FFF2-40B4-BE49-F238E27FC236}">
                <a16:creationId xmlns:a16="http://schemas.microsoft.com/office/drawing/2014/main" id="{0629F437-47CC-739D-73F4-78D106B37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/>
          <a:lstStyle/>
          <a:p>
            <a:r>
              <a:rPr lang="en-US" noProof="0" dirty="0"/>
              <a:t>The GBAR experiment 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675B783-4EA9-0F0A-C1D0-F1D2414F9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462" y="1279749"/>
            <a:ext cx="6723743" cy="35384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59F49A5F-BFD4-0494-21CF-AB507015CF60}"/>
              </a:ext>
            </a:extLst>
          </p:cNvPr>
          <p:cNvSpPr txBox="1"/>
          <p:nvPr/>
        </p:nvSpPr>
        <p:spPr>
          <a:xfrm>
            <a:off x="2722091" y="4901952"/>
            <a:ext cx="4680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noProof="0" dirty="0">
                <a:solidFill>
                  <a:schemeClr val="tx2"/>
                </a:solidFill>
              </a:rPr>
              <a:t>General scheme of the experiment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A919C790-C07A-BCD6-F10A-ED674114EE89}"/>
                  </a:ext>
                </a:extLst>
              </p:cNvPr>
              <p:cNvSpPr txBox="1"/>
              <p:nvPr/>
            </p:nvSpPr>
            <p:spPr>
              <a:xfrm>
                <a:off x="7827909" y="3201321"/>
                <a:ext cx="2544290" cy="61555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 +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𝑃𝑠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 → </m:t>
                      </m:r>
                      <m:acc>
                        <m:accPr>
                          <m:chr m:val="̅"/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</m:acc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fr-FR" b="0" i="1" dirty="0">
                  <a:latin typeface="Cambria Math" panose="020405030504060302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̅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acc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𝑃𝑠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 → 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A919C790-C07A-BCD6-F10A-ED674114EE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7909" y="3201321"/>
                <a:ext cx="2544290" cy="615553"/>
              </a:xfrm>
              <a:prstGeom prst="rect">
                <a:avLst/>
              </a:prstGeom>
              <a:blipFill>
                <a:blip r:embed="rId4"/>
                <a:stretch>
                  <a:fillRect t="-2000" b="-18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ZoneTexte 12">
            <a:extLst>
              <a:ext uri="{FF2B5EF4-FFF2-40B4-BE49-F238E27FC236}">
                <a16:creationId xmlns:a16="http://schemas.microsoft.com/office/drawing/2014/main" id="{38554E8D-7719-F669-5FB6-E26BDE04BB08}"/>
              </a:ext>
            </a:extLst>
          </p:cNvPr>
          <p:cNvSpPr txBox="1"/>
          <p:nvPr/>
        </p:nvSpPr>
        <p:spPr>
          <a:xfrm>
            <a:off x="7774022" y="2323129"/>
            <a:ext cx="2544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noProof="0" dirty="0"/>
              <a:t>Two successive charge-exchange reactions:</a:t>
            </a:r>
          </a:p>
        </p:txBody>
      </p:sp>
      <p:sp>
        <p:nvSpPr>
          <p:cNvPr id="2" name="Espace réservé du pied de page 3">
            <a:extLst>
              <a:ext uri="{FF2B5EF4-FFF2-40B4-BE49-F238E27FC236}">
                <a16:creationId xmlns:a16="http://schemas.microsoft.com/office/drawing/2014/main" id="{1D3F7C19-7705-84F6-5FE5-A2EF68C8C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S.GEFFROY – </a:t>
            </a:r>
            <a:r>
              <a:rPr lang="en-US" noProof="0" dirty="0" err="1"/>
              <a:t>EuNPC</a:t>
            </a:r>
            <a:r>
              <a:rPr lang="en-US" noProof="0" dirty="0"/>
              <a:t> 2025</a:t>
            </a:r>
          </a:p>
        </p:txBody>
      </p:sp>
      <p:sp>
        <p:nvSpPr>
          <p:cNvPr id="6" name="Espace réservé de la date 2">
            <a:extLst>
              <a:ext uri="{FF2B5EF4-FFF2-40B4-BE49-F238E27FC236}">
                <a16:creationId xmlns:a16="http://schemas.microsoft.com/office/drawing/2014/main" id="{AEACE5A8-5F8C-E89E-2329-D1AEFEF8B5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/>
          <a:p>
            <a:r>
              <a:rPr lang="en-US" noProof="0" dirty="0"/>
              <a:t>09/22/2025</a:t>
            </a:r>
          </a:p>
        </p:txBody>
      </p:sp>
    </p:spTree>
    <p:extLst>
      <p:ext uri="{BB962C8B-B14F-4D97-AF65-F5344CB8AC3E}">
        <p14:creationId xmlns:p14="http://schemas.microsoft.com/office/powerpoint/2010/main" val="618681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en-US" noProof="0" smtClean="0"/>
              <a:pPr/>
              <a:t>4</a:t>
            </a:fld>
            <a:endParaRPr lang="en-US" noProof="0" dirty="0"/>
          </a:p>
        </p:txBody>
      </p:sp>
      <p:pic>
        <p:nvPicPr>
          <p:cNvPr id="7" name="Image 6" descr="Une image contenant capture d’écran, conception&#10;&#10;Le contenu généré par l’IA peut être incorrect.">
            <a:extLst>
              <a:ext uri="{FF2B5EF4-FFF2-40B4-BE49-F238E27FC236}">
                <a16:creationId xmlns:a16="http://schemas.microsoft.com/office/drawing/2014/main" id="{1B7FB1E1-BA66-892A-D31C-6280CA9ED6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3" y="716538"/>
            <a:ext cx="3416300" cy="3162300"/>
          </a:xfrm>
          <a:prstGeom prst="rect">
            <a:avLst/>
          </a:prstGeom>
          <a:ln>
            <a:noFill/>
          </a:ln>
        </p:spPr>
      </p:pic>
      <p:sp>
        <p:nvSpPr>
          <p:cNvPr id="9" name="Titre 5">
            <a:extLst>
              <a:ext uri="{FF2B5EF4-FFF2-40B4-BE49-F238E27FC236}">
                <a16:creationId xmlns:a16="http://schemas.microsoft.com/office/drawing/2014/main" id="{4D64C405-6791-9293-09A1-50ED0760F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/>
          <a:lstStyle/>
          <a:p>
            <a:r>
              <a:rPr lang="en-US" noProof="0" dirty="0"/>
              <a:t>Antihydrogen production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5DCDFF0-904B-B1F4-93B8-079EE91E09C2}"/>
              </a:ext>
            </a:extLst>
          </p:cNvPr>
          <p:cNvSpPr txBox="1"/>
          <p:nvPr/>
        </p:nvSpPr>
        <p:spPr>
          <a:xfrm>
            <a:off x="-1616746" y="5186954"/>
            <a:ext cx="781358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fr-FR" sz="1050" dirty="0">
                <a:solidFill>
                  <a:srgbClr val="7E7E7E"/>
                </a:solidFill>
                <a:effectLst/>
                <a:latin typeface="Arial" panose="020B0604020202020204" pitchFamily="34" charset="0"/>
              </a:rPr>
              <a:t>P. Pérez &amp; A. </a:t>
            </a:r>
            <a:r>
              <a:rPr lang="fr-FR" sz="1050" dirty="0" err="1">
                <a:solidFill>
                  <a:srgbClr val="7E7E7E"/>
                </a:solidFill>
                <a:effectLst/>
                <a:latin typeface="Arial" panose="020B0604020202020204" pitchFamily="34" charset="0"/>
              </a:rPr>
              <a:t>Rosowsky</a:t>
            </a:r>
            <a:r>
              <a:rPr lang="fr-FR" sz="1050" dirty="0">
                <a:solidFill>
                  <a:srgbClr val="7E7E7E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fr-FR" sz="1050" dirty="0" err="1">
                <a:solidFill>
                  <a:srgbClr val="7E7E7E"/>
                </a:solidFill>
                <a:effectLst/>
                <a:latin typeface="Arial" panose="020B0604020202020204" pitchFamily="34" charset="0"/>
              </a:rPr>
              <a:t>Nucl</a:t>
            </a:r>
            <a:r>
              <a:rPr lang="fr-FR" sz="1050" dirty="0">
                <a:solidFill>
                  <a:srgbClr val="7E7E7E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fr-FR" sz="1050" dirty="0" err="1">
                <a:solidFill>
                  <a:srgbClr val="7E7E7E"/>
                </a:solidFill>
                <a:effectLst/>
                <a:latin typeface="Arial" panose="020B0604020202020204" pitchFamily="34" charset="0"/>
              </a:rPr>
              <a:t>Inst</a:t>
            </a:r>
            <a:r>
              <a:rPr lang="fr-FR" sz="1050" dirty="0">
                <a:solidFill>
                  <a:srgbClr val="7E7E7E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fr-FR" sz="1050" dirty="0" err="1">
                <a:solidFill>
                  <a:srgbClr val="7E7E7E"/>
                </a:solidFill>
                <a:effectLst/>
                <a:latin typeface="Arial" panose="020B0604020202020204" pitchFamily="34" charset="0"/>
              </a:rPr>
              <a:t>Meth</a:t>
            </a:r>
            <a:r>
              <a:rPr lang="fr-FR" sz="1050" dirty="0">
                <a:solidFill>
                  <a:srgbClr val="7E7E7E"/>
                </a:solidFill>
                <a:effectLst/>
                <a:latin typeface="Arial" panose="020B0604020202020204" pitchFamily="34" charset="0"/>
              </a:rPr>
              <a:t>. A 532, 523 (2004)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AE96D963-A31F-DC50-95DB-E531825BF9D1}"/>
                  </a:ext>
                </a:extLst>
              </p:cNvPr>
              <p:cNvSpPr txBox="1"/>
              <p:nvPr/>
            </p:nvSpPr>
            <p:spPr>
              <a:xfrm>
                <a:off x="293482" y="4153103"/>
                <a:ext cx="3176062" cy="9505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5 ×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p>
                      </m:sSup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𝑜𝑃𝑠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𝑑𝑒𝑛𝑠𝑖𝑡𝑦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fr-FR" b="0" dirty="0"/>
              </a:p>
              <a:p>
                <a:pPr algn="ctr"/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  5 ×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fr-F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𝑎𝑡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 6 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𝑘𝑒𝑉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dirty="0"/>
                  <a:t>  </a:t>
                </a:r>
              </a:p>
            </p:txBody>
          </p:sp>
        </mc:Choice>
        <mc:Fallback xmlns="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AE96D963-A31F-DC50-95DB-E531825BF9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482" y="4153103"/>
                <a:ext cx="3176062" cy="950581"/>
              </a:xfrm>
              <a:prstGeom prst="rect">
                <a:avLst/>
              </a:prstGeom>
              <a:blipFill>
                <a:blip r:embed="rId3"/>
                <a:stretch>
                  <a:fillRect t="-1316" r="-797" b="-92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9ADAD579-DEFE-7EE2-7D67-38990CFF0213}"/>
              </a:ext>
            </a:extLst>
          </p:cNvPr>
          <p:cNvCxnSpPr>
            <a:cxnSpLocks/>
          </p:cNvCxnSpPr>
          <p:nvPr/>
        </p:nvCxnSpPr>
        <p:spPr>
          <a:xfrm flipV="1">
            <a:off x="3197727" y="4628393"/>
            <a:ext cx="603573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2BB81827-333C-8135-6981-C243CAB4AA49}"/>
                  </a:ext>
                </a:extLst>
              </p:cNvPr>
              <p:cNvSpPr txBox="1"/>
              <p:nvPr/>
            </p:nvSpPr>
            <p:spPr>
              <a:xfrm>
                <a:off x="4026797" y="4474504"/>
                <a:ext cx="65832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0.5 </m:t>
                      </m:r>
                      <m:acc>
                        <m:accPr>
                          <m:chr m:val="̅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acc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2BB81827-333C-8135-6981-C243CAB4AA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6797" y="4474504"/>
                <a:ext cx="658321" cy="307777"/>
              </a:xfrm>
              <a:prstGeom prst="rect">
                <a:avLst/>
              </a:prstGeom>
              <a:blipFill>
                <a:blip r:embed="rId4"/>
                <a:stretch>
                  <a:fillRect l="-7547" t="-8000" r="-3774" b="-36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Image 19" descr="Une image contenant texte, diagramm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B88D7B54-26CA-CFF0-1F10-6774FD5FBE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" r="23759"/>
          <a:stretch>
            <a:fillRect/>
          </a:stretch>
        </p:blipFill>
        <p:spPr>
          <a:xfrm>
            <a:off x="5386387" y="1325268"/>
            <a:ext cx="5365550" cy="3408952"/>
          </a:xfrm>
          <a:prstGeom prst="rect">
            <a:avLst/>
          </a:prstGeom>
        </p:spPr>
      </p:pic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9F82966B-891F-66D4-8B4E-CC159270DA88}"/>
              </a:ext>
            </a:extLst>
          </p:cNvPr>
          <p:cNvCxnSpPr/>
          <p:nvPr/>
        </p:nvCxnSpPr>
        <p:spPr>
          <a:xfrm>
            <a:off x="5242371" y="1013520"/>
            <a:ext cx="0" cy="42260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45789600-12C0-144C-8C56-96EEB9750B40}"/>
              </a:ext>
            </a:extLst>
          </p:cNvPr>
          <p:cNvSpPr txBox="1"/>
          <p:nvPr/>
        </p:nvSpPr>
        <p:spPr>
          <a:xfrm>
            <a:off x="5408599" y="1355109"/>
            <a:ext cx="1853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MIXING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7714AB7B-505A-DFAC-250E-72CE18A7A572}"/>
              </a:ext>
            </a:extLst>
          </p:cNvPr>
          <p:cNvSpPr txBox="1"/>
          <p:nvPr/>
        </p:nvSpPr>
        <p:spPr>
          <a:xfrm>
            <a:off x="5408599" y="3275349"/>
            <a:ext cx="1853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BACKGROUND</a:t>
            </a:r>
          </a:p>
        </p:txBody>
      </p:sp>
      <p:sp>
        <p:nvSpPr>
          <p:cNvPr id="2" name="Espace réservé du pied de page 3">
            <a:extLst>
              <a:ext uri="{FF2B5EF4-FFF2-40B4-BE49-F238E27FC236}">
                <a16:creationId xmlns:a16="http://schemas.microsoft.com/office/drawing/2014/main" id="{0F16A104-1D1A-3A35-3B99-694FC95B5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S.GEFFROY – </a:t>
            </a:r>
            <a:r>
              <a:rPr lang="en-US" noProof="0" dirty="0" err="1"/>
              <a:t>EuNPC</a:t>
            </a:r>
            <a:r>
              <a:rPr lang="en-US" noProof="0" dirty="0"/>
              <a:t> 2025</a:t>
            </a:r>
          </a:p>
        </p:txBody>
      </p:sp>
      <p:sp>
        <p:nvSpPr>
          <p:cNvPr id="6" name="Espace réservé de la date 2">
            <a:extLst>
              <a:ext uri="{FF2B5EF4-FFF2-40B4-BE49-F238E27FC236}">
                <a16:creationId xmlns:a16="http://schemas.microsoft.com/office/drawing/2014/main" id="{11A8C6C1-2EDC-BDF6-5229-870DD6EC9B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/>
          <a:p>
            <a:r>
              <a:rPr lang="en-US" noProof="0" dirty="0"/>
              <a:t>09/22/2025</a:t>
            </a:r>
          </a:p>
        </p:txBody>
      </p:sp>
    </p:spTree>
    <p:extLst>
      <p:ext uri="{BB962C8B-B14F-4D97-AF65-F5344CB8AC3E}">
        <p14:creationId xmlns:p14="http://schemas.microsoft.com/office/powerpoint/2010/main" val="3227377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1539CDC-01C1-29E6-C48D-D55D7B5BA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7" name="Titre 5">
            <a:extLst>
              <a:ext uri="{FF2B5EF4-FFF2-40B4-BE49-F238E27FC236}">
                <a16:creationId xmlns:a16="http://schemas.microsoft.com/office/drawing/2014/main" id="{19162BA2-1672-5153-CCF0-B4ADE6903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/>
          <a:lstStyle/>
          <a:p>
            <a:r>
              <a:rPr lang="en-US" noProof="0" dirty="0"/>
              <a:t>Cross-section measurement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D11257A2-A83A-D3FB-2B29-7D0BC1081831}"/>
                  </a:ext>
                </a:extLst>
              </p:cNvPr>
              <p:cNvSpPr txBox="1"/>
              <p:nvPr/>
            </p:nvSpPr>
            <p:spPr>
              <a:xfrm>
                <a:off x="-257708" y="4439947"/>
                <a:ext cx="6391647" cy="9685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𝑜𝑣𝑒𝑟𝑙𝑎𝑝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fr-FR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2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𝜐</m:t>
                                  </m:r>
                                </m:e>
                              </m:acc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fr-FR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2400" b="0" i="1" dirty="0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dirty="0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sz="2400" b="0" i="1" dirty="0" smtClean="0">
                                  <a:latin typeface="Cambria Math" panose="02040503050406030204" pitchFamily="18" charset="0"/>
                                </a:rPr>
                                <m:t>𝑐𝑎𝑣𝑖𝑡𝑦</m:t>
                              </m:r>
                            </m:sub>
                          </m:sSub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fr-FR" sz="240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fr-FR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dirty="0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fr-FR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2400" b="0" i="1" dirty="0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sub>
                          </m:sSub>
                          <m:d>
                            <m:dPr>
                              <m:ctrlPr>
                                <a:rPr lang="fr-FR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400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fr-FR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</m:e>
                      </m:nary>
                      <m:sSub>
                        <m:sSubPr>
                          <m:ctrlPr>
                            <a:rPr lang="fr-FR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 dirty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fr-FR" sz="2400" b="0" i="1" dirty="0" smtClean="0">
                              <a:latin typeface="Cambria Math" panose="02040503050406030204" pitchFamily="18" charset="0"/>
                            </a:rPr>
                            <m:t>𝑜𝑃𝑠</m:t>
                          </m:r>
                        </m:sub>
                      </m:sSub>
                      <m:d>
                        <m:dPr>
                          <m:ctrlPr>
                            <a:rPr lang="fr-FR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fr-FR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fr-FR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𝑑𝑡</m:t>
                      </m:r>
                      <m:r>
                        <a:rPr lang="fr-FR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D11257A2-A83A-D3FB-2B29-7D0BC10818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57708" y="4439947"/>
                <a:ext cx="6391647" cy="968598"/>
              </a:xfrm>
              <a:prstGeom prst="rect">
                <a:avLst/>
              </a:prstGeom>
              <a:blipFill>
                <a:blip r:embed="rId2"/>
                <a:stretch>
                  <a:fillRect t="-157143" b="-21688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Espace réservé du pied de page 3">
            <a:extLst>
              <a:ext uri="{FF2B5EF4-FFF2-40B4-BE49-F238E27FC236}">
                <a16:creationId xmlns:a16="http://schemas.microsoft.com/office/drawing/2014/main" id="{87BE4F85-BCE2-42A8-7837-D0F792566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S.GEFFROY – </a:t>
            </a:r>
            <a:r>
              <a:rPr lang="en-US" noProof="0" dirty="0" err="1"/>
              <a:t>EuNPC</a:t>
            </a:r>
            <a:r>
              <a:rPr lang="en-US" noProof="0" dirty="0"/>
              <a:t> 2025</a:t>
            </a:r>
          </a:p>
        </p:txBody>
      </p:sp>
      <p:sp>
        <p:nvSpPr>
          <p:cNvPr id="18" name="Espace réservé de la date 2">
            <a:extLst>
              <a:ext uri="{FF2B5EF4-FFF2-40B4-BE49-F238E27FC236}">
                <a16:creationId xmlns:a16="http://schemas.microsoft.com/office/drawing/2014/main" id="{4B2E2FA4-22AC-6F58-36C8-445DBFD7DB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/>
          <a:p>
            <a:r>
              <a:rPr lang="en-US" noProof="0" dirty="0"/>
              <a:t>09/22/2025</a:t>
            </a: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D4819199-AD11-948B-CDB0-8AAA490ACEBC}"/>
              </a:ext>
            </a:extLst>
          </p:cNvPr>
          <p:cNvGrpSpPr/>
          <p:nvPr/>
        </p:nvGrpSpPr>
        <p:grpSpPr>
          <a:xfrm>
            <a:off x="146127" y="1556711"/>
            <a:ext cx="6311533" cy="2228575"/>
            <a:chOff x="105599" y="1084374"/>
            <a:chExt cx="6311533" cy="22285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ZoneTexte 9">
                  <a:extLst>
                    <a:ext uri="{FF2B5EF4-FFF2-40B4-BE49-F238E27FC236}">
                      <a16:creationId xmlns:a16="http://schemas.microsoft.com/office/drawing/2014/main" id="{D3865BAB-9E53-FCCB-6182-8CB8E5BE99BE}"/>
                    </a:ext>
                  </a:extLst>
                </p:cNvPr>
                <p:cNvSpPr txBox="1"/>
                <p:nvPr/>
              </p:nvSpPr>
              <p:spPr>
                <a:xfrm>
                  <a:off x="105599" y="1715131"/>
                  <a:ext cx="5015537" cy="92955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fr-FR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𝜐</m:t>
                                    </m:r>
                                  </m:e>
                                </m:acc>
                              </m:e>
                              <m:sub>
                                <m:acc>
                                  <m:accPr>
                                    <m:chr m:val="̅"/>
                                    <m:ctrlPr>
                                      <a:rPr lang="fr-FR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28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</m:sub>
                            </m:sSub>
                          </m:e>
                        </m:d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= </m:t>
                        </m:r>
                        <m:f>
                          <m:fPr>
                            <m:ctrlP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8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acc>
                                  <m:accPr>
                                    <m:chr m:val="̅"/>
                                    <m:ctrlPr>
                                      <a:rPr lang="fr-FR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2800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</m:acc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fr-FR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8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acc>
                                  <m:accPr>
                                    <m:chr m:val="̅"/>
                                    <m:ctrlPr>
                                      <a:rPr lang="fr-FR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28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</m:sub>
                            </m:sSub>
                            <m: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fr-FR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8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fr-FR" sz="2800" b="0" i="1" smtClean="0">
                                    <a:latin typeface="Cambria Math" panose="02040503050406030204" pitchFamily="18" charset="0"/>
                                  </a:rPr>
                                  <m:t>𝑜𝑃𝑠</m:t>
                                </m:r>
                              </m:sub>
                            </m:sSub>
                          </m:den>
                        </m:f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 ×</m:t>
                        </m:r>
                        <m:f>
                          <m:fPr>
                            <m:ctrlP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fr-FR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800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fr-FR" sz="2800" b="0" i="1" smtClean="0">
                                    <a:latin typeface="Cambria Math" panose="02040503050406030204" pitchFamily="18" charset="0"/>
                                  </a:rPr>
                                  <m:t>𝑜𝑣𝑒𝑟𝑙𝑎𝑝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fr-FR" sz="2800" dirty="0"/>
                </a:p>
              </p:txBody>
            </p:sp>
          </mc:Choice>
          <mc:Fallback xmlns="">
            <p:sp>
              <p:nvSpPr>
                <p:cNvPr id="10" name="ZoneTexte 9">
                  <a:extLst>
                    <a:ext uri="{FF2B5EF4-FFF2-40B4-BE49-F238E27FC236}">
                      <a16:creationId xmlns:a16="http://schemas.microsoft.com/office/drawing/2014/main" id="{D3865BAB-9E53-FCCB-6182-8CB8E5BE99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599" y="1715131"/>
                  <a:ext cx="5015537" cy="929550"/>
                </a:xfrm>
                <a:prstGeom prst="rect">
                  <a:avLst/>
                </a:prstGeom>
                <a:blipFill>
                  <a:blip r:embed="rId3"/>
                  <a:stretch>
                    <a:fillRect t="-2703" b="-13514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D5AA2F0-6309-5146-2433-9C2A434BA42A}"/>
                </a:ext>
              </a:extLst>
            </p:cNvPr>
            <p:cNvSpPr/>
            <p:nvPr/>
          </p:nvSpPr>
          <p:spPr>
            <a:xfrm>
              <a:off x="2228269" y="1686412"/>
              <a:ext cx="576064" cy="432048"/>
            </a:xfrm>
            <a:prstGeom prst="rect">
              <a:avLst/>
            </a:prstGeom>
            <a:solidFill>
              <a:schemeClr val="accent6">
                <a:lumMod val="40000"/>
                <a:lumOff val="60000"/>
                <a:alpha val="32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ABFC9FD-1845-60D7-1DBB-574CD7ECFB56}"/>
                </a:ext>
              </a:extLst>
            </p:cNvPr>
            <p:cNvSpPr/>
            <p:nvPr/>
          </p:nvSpPr>
          <p:spPr>
            <a:xfrm>
              <a:off x="1835825" y="2230287"/>
              <a:ext cx="576064" cy="432048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32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A509FC5-9CE4-EE0B-26B5-A444F40AB0C6}"/>
                </a:ext>
              </a:extLst>
            </p:cNvPr>
            <p:cNvSpPr/>
            <p:nvPr/>
          </p:nvSpPr>
          <p:spPr>
            <a:xfrm>
              <a:off x="2422225" y="2243599"/>
              <a:ext cx="720080" cy="432048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32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50A3E4C5-FB4C-57B1-1EE6-2B943909AB99}"/>
                </a:ext>
              </a:extLst>
            </p:cNvPr>
            <p:cNvSpPr txBox="1"/>
            <p:nvPr/>
          </p:nvSpPr>
          <p:spPr>
            <a:xfrm>
              <a:off x="561851" y="1084374"/>
              <a:ext cx="37207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err="1">
                  <a:solidFill>
                    <a:schemeClr val="accent6">
                      <a:lumMod val="75000"/>
                    </a:schemeClr>
                  </a:solidFill>
                </a:rPr>
                <a:t>Number</a:t>
              </a:r>
              <a:r>
                <a:rPr lang="fr-FR" sz="1400" dirty="0">
                  <a:solidFill>
                    <a:schemeClr val="accent6">
                      <a:lumMod val="75000"/>
                    </a:schemeClr>
                  </a:solidFill>
                </a:rPr>
                <a:t> of </a:t>
              </a:r>
              <a:r>
                <a:rPr lang="fr-FR" sz="1400" dirty="0" err="1">
                  <a:solidFill>
                    <a:schemeClr val="accent6">
                      <a:lumMod val="75000"/>
                    </a:schemeClr>
                  </a:solidFill>
                </a:rPr>
                <a:t>antihydrogen</a:t>
              </a:r>
              <a:r>
                <a:rPr lang="fr-FR" sz="1400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fr-FR" sz="1400" dirty="0" err="1">
                  <a:solidFill>
                    <a:schemeClr val="accent6">
                      <a:lumMod val="75000"/>
                    </a:schemeClr>
                  </a:solidFill>
                </a:rPr>
                <a:t>atoms</a:t>
              </a:r>
              <a:r>
                <a:rPr lang="fr-FR" sz="1400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fr-FR" sz="1400" dirty="0" err="1">
                  <a:solidFill>
                    <a:schemeClr val="accent6">
                      <a:lumMod val="75000"/>
                    </a:schemeClr>
                  </a:solidFill>
                </a:rPr>
                <a:t>produced</a:t>
              </a:r>
              <a:endParaRPr lang="fr-FR" sz="1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7473C309-1639-156F-49AF-F83EEA19B242}"/>
                </a:ext>
              </a:extLst>
            </p:cNvPr>
            <p:cNvSpPr txBox="1"/>
            <p:nvPr/>
          </p:nvSpPr>
          <p:spPr>
            <a:xfrm>
              <a:off x="105599" y="2646897"/>
              <a:ext cx="37207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err="1">
                  <a:solidFill>
                    <a:schemeClr val="accent2">
                      <a:lumMod val="75000"/>
                    </a:schemeClr>
                  </a:solidFill>
                </a:rPr>
                <a:t>Number</a:t>
              </a:r>
              <a:r>
                <a:rPr lang="fr-FR" sz="1400" dirty="0">
                  <a:solidFill>
                    <a:schemeClr val="accent2">
                      <a:lumMod val="75000"/>
                    </a:schemeClr>
                  </a:solidFill>
                </a:rPr>
                <a:t> of antiprotons sent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C7955458-2FCB-22E8-9466-3E9B97ED2882}"/>
                </a:ext>
              </a:extLst>
            </p:cNvPr>
            <p:cNvSpPr txBox="1"/>
            <p:nvPr/>
          </p:nvSpPr>
          <p:spPr>
            <a:xfrm>
              <a:off x="1665406" y="3005172"/>
              <a:ext cx="37207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err="1">
                  <a:solidFill>
                    <a:schemeClr val="accent1">
                      <a:lumMod val="75000"/>
                    </a:schemeClr>
                  </a:solidFill>
                </a:rPr>
                <a:t>Number</a:t>
              </a:r>
              <a:r>
                <a:rPr lang="fr-FR" sz="1400" dirty="0">
                  <a:solidFill>
                    <a:schemeClr val="accent1">
                      <a:lumMod val="75000"/>
                    </a:schemeClr>
                  </a:solidFill>
                </a:rPr>
                <a:t> of </a:t>
              </a:r>
              <a:r>
                <a:rPr lang="fr-FR" sz="1400" dirty="0" err="1">
                  <a:solidFill>
                    <a:schemeClr val="accent1">
                      <a:lumMod val="75000"/>
                    </a:schemeClr>
                  </a:solidFill>
                </a:rPr>
                <a:t>orthopositronium</a:t>
              </a:r>
              <a:r>
                <a:rPr lang="fr-FR" sz="14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131308E-25FF-7141-FC2C-96FF15F763A5}"/>
                </a:ext>
              </a:extLst>
            </p:cNvPr>
            <p:cNvSpPr/>
            <p:nvPr/>
          </p:nvSpPr>
          <p:spPr>
            <a:xfrm>
              <a:off x="3548185" y="2241352"/>
              <a:ext cx="1224137" cy="432048"/>
            </a:xfrm>
            <a:prstGeom prst="rect">
              <a:avLst/>
            </a:prstGeom>
            <a:solidFill>
              <a:schemeClr val="bg2">
                <a:lumMod val="75000"/>
                <a:alpha val="32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ZoneTexte 19">
                  <a:extLst>
                    <a:ext uri="{FF2B5EF4-FFF2-40B4-BE49-F238E27FC236}">
                      <a16:creationId xmlns:a16="http://schemas.microsoft.com/office/drawing/2014/main" id="{6524D368-2A8F-8EF8-772B-FD522CA0142C}"/>
                    </a:ext>
                  </a:extLst>
                </p:cNvPr>
                <p:cNvSpPr txBox="1"/>
                <p:nvPr/>
              </p:nvSpPr>
              <p:spPr>
                <a:xfrm>
                  <a:off x="2696384" y="2698417"/>
                  <a:ext cx="372074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400" dirty="0">
                      <a:solidFill>
                        <a:schemeClr val="bg2">
                          <a:lumMod val="50000"/>
                        </a:schemeClr>
                      </a:solidFill>
                    </a:rPr>
                    <a:t>Overlap </a:t>
                  </a:r>
                  <a:r>
                    <a:rPr lang="fr-FR" sz="1400" dirty="0" err="1">
                      <a:solidFill>
                        <a:schemeClr val="bg2">
                          <a:lumMod val="50000"/>
                        </a:schemeClr>
                      </a:solidFill>
                    </a:rPr>
                    <a:t>between</a:t>
                  </a:r>
                  <a:r>
                    <a:rPr lang="fr-FR" sz="1400" dirty="0">
                      <a:solidFill>
                        <a:schemeClr val="bg2">
                          <a:lumMod val="50000"/>
                        </a:schemeClr>
                      </a:solidFill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fr-FR" sz="140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1400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fr-FR" sz="1400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  <m:r>
                        <a:rPr lang="fr-FR" sz="1400" b="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&amp; </m:t>
                      </m:r>
                      <m:r>
                        <a:rPr lang="fr-FR" sz="1400" b="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𝑜𝑃𝑠</m:t>
                      </m:r>
                    </m:oMath>
                  </a14:m>
                  <a:endParaRPr lang="fr-FR" sz="1400" dirty="0">
                    <a:solidFill>
                      <a:schemeClr val="bg2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0" name="ZoneTexte 19">
                  <a:extLst>
                    <a:ext uri="{FF2B5EF4-FFF2-40B4-BE49-F238E27FC236}">
                      <a16:creationId xmlns:a16="http://schemas.microsoft.com/office/drawing/2014/main" id="{6524D368-2A8F-8EF8-772B-FD522CA014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6384" y="2698417"/>
                  <a:ext cx="3720748" cy="307777"/>
                </a:xfrm>
                <a:prstGeom prst="rect">
                  <a:avLst/>
                </a:prstGeom>
                <a:blipFill>
                  <a:blip r:embed="rId4"/>
                  <a:stretch>
                    <a:fillRect l="-340" t="-3846" b="-15385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3" name="Image 22" descr="Une image contenant texte, capture d’écran, ligne, Tracé&#10;&#10;Le contenu généré par l’IA peut être incorrect.">
            <a:extLst>
              <a:ext uri="{FF2B5EF4-FFF2-40B4-BE49-F238E27FC236}">
                <a16:creationId xmlns:a16="http://schemas.microsoft.com/office/drawing/2014/main" id="{62F6185D-55B2-5D68-FA47-7D1C40A643A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-1074" r="1400"/>
          <a:stretch>
            <a:fillRect/>
          </a:stretch>
        </p:blipFill>
        <p:spPr>
          <a:xfrm>
            <a:off x="4809844" y="923824"/>
            <a:ext cx="5816804" cy="3762104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A1387569-C95B-2187-2C82-E4FFE81B4A2A}"/>
              </a:ext>
            </a:extLst>
          </p:cNvPr>
          <p:cNvSpPr txBox="1"/>
          <p:nvPr/>
        </p:nvSpPr>
        <p:spPr>
          <a:xfrm>
            <a:off x="6250483" y="4640113"/>
            <a:ext cx="4680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noProof="0" dirty="0">
                <a:solidFill>
                  <a:schemeClr val="tx2"/>
                </a:solidFill>
              </a:rPr>
              <a:t>Theory predictions for the cross-section </a:t>
            </a:r>
          </a:p>
        </p:txBody>
      </p:sp>
    </p:spTree>
    <p:extLst>
      <p:ext uri="{BB962C8B-B14F-4D97-AF65-F5344CB8AC3E}">
        <p14:creationId xmlns:p14="http://schemas.microsoft.com/office/powerpoint/2010/main" val="3700127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CA9F52E-26B0-8A49-41E4-3C8B05F77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8" name="Titre 5">
            <a:extLst>
              <a:ext uri="{FF2B5EF4-FFF2-40B4-BE49-F238E27FC236}">
                <a16:creationId xmlns:a16="http://schemas.microsoft.com/office/drawing/2014/main" id="{48DAC172-7EA1-71F7-16AC-8466CC81A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/>
          <a:lstStyle/>
          <a:p>
            <a:r>
              <a:rPr lang="en-US" noProof="0" dirty="0"/>
              <a:t>Cross-section measurement 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0B0F26DF-6DC0-3923-14D5-0758C166CFA8}"/>
              </a:ext>
            </a:extLst>
          </p:cNvPr>
          <p:cNvGrpSpPr/>
          <p:nvPr/>
        </p:nvGrpSpPr>
        <p:grpSpPr>
          <a:xfrm>
            <a:off x="281708" y="720974"/>
            <a:ext cx="3203889" cy="562118"/>
            <a:chOff x="94266" y="706625"/>
            <a:chExt cx="3203889" cy="5621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ZoneTexte 1">
                  <a:extLst>
                    <a:ext uri="{FF2B5EF4-FFF2-40B4-BE49-F238E27FC236}">
                      <a16:creationId xmlns:a16="http://schemas.microsoft.com/office/drawing/2014/main" id="{61F68509-08CA-E784-67EC-6810D08EBC8C}"/>
                    </a:ext>
                  </a:extLst>
                </p:cNvPr>
                <p:cNvSpPr txBox="1"/>
                <p:nvPr/>
              </p:nvSpPr>
              <p:spPr>
                <a:xfrm>
                  <a:off x="94266" y="737507"/>
                  <a:ext cx="3203889" cy="53123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fr-F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𝜐</m:t>
                                    </m:r>
                                  </m:e>
                                </m:acc>
                              </m:e>
                              <m:sub>
                                <m:acc>
                                  <m:accPr>
                                    <m:chr m:val="̅"/>
                                    <m:ctrlPr>
                                      <a:rPr lang="fr-F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16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</m:sub>
                            </m:sSub>
                          </m:e>
                        </m:d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= </m:t>
                        </m:r>
                        <m:f>
                          <m:fPr>
                            <m:ctrlP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6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acc>
                                  <m:accPr>
                                    <m:chr m:val="̅"/>
                                    <m:ctrlPr>
                                      <a:rPr lang="fr-F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1600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</m:acc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fr-F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6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acc>
                                  <m:accPr>
                                    <m:chr m:val="̅"/>
                                    <m:ctrlPr>
                                      <a:rPr lang="fr-F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16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</m:sub>
                            </m:sSub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fr-F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6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fr-FR" sz="1600" b="0" i="1" smtClean="0">
                                    <a:latin typeface="Cambria Math" panose="02040503050406030204" pitchFamily="18" charset="0"/>
                                  </a:rPr>
                                  <m:t>𝑜𝑃𝑠</m:t>
                                </m:r>
                              </m:sub>
                            </m:sSub>
                          </m:den>
                        </m:f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 ×</m:t>
                        </m:r>
                        <m:f>
                          <m:fPr>
                            <m:ctrlP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fr-F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600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fr-FR" sz="1600" b="0" i="1" smtClean="0">
                                    <a:latin typeface="Cambria Math" panose="02040503050406030204" pitchFamily="18" charset="0"/>
                                  </a:rPr>
                                  <m:t>𝑜𝑣𝑒𝑟𝑙𝑎𝑝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fr-FR" sz="1600" dirty="0"/>
                </a:p>
              </p:txBody>
            </p:sp>
          </mc:Choice>
          <mc:Fallback xmlns="">
            <p:sp>
              <p:nvSpPr>
                <p:cNvPr id="2" name="ZoneTexte 1">
                  <a:extLst>
                    <a:ext uri="{FF2B5EF4-FFF2-40B4-BE49-F238E27FC236}">
                      <a16:creationId xmlns:a16="http://schemas.microsoft.com/office/drawing/2014/main" id="{61F68509-08CA-E784-67EC-6810D08EBC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266" y="737507"/>
                  <a:ext cx="3203889" cy="531236"/>
                </a:xfrm>
                <a:prstGeom prst="rect">
                  <a:avLst/>
                </a:prstGeom>
                <a:blipFill>
                  <a:blip r:embed="rId2"/>
                  <a:stretch>
                    <a:fillRect t="-2381" b="-14286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8182C62-78E2-4605-768A-85995A6D2E60}"/>
                </a:ext>
              </a:extLst>
            </p:cNvPr>
            <p:cNvSpPr/>
            <p:nvPr/>
          </p:nvSpPr>
          <p:spPr>
            <a:xfrm>
              <a:off x="1497955" y="706625"/>
              <a:ext cx="319483" cy="265618"/>
            </a:xfrm>
            <a:prstGeom prst="rect">
              <a:avLst/>
            </a:prstGeom>
            <a:solidFill>
              <a:schemeClr val="accent6">
                <a:lumMod val="40000"/>
                <a:lumOff val="60000"/>
                <a:alpha val="32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D8B74A92-547F-70D1-2189-EAFABCA4878C}"/>
                  </a:ext>
                </a:extLst>
              </p:cNvPr>
              <p:cNvSpPr txBox="1"/>
              <p:nvPr/>
            </p:nvSpPr>
            <p:spPr>
              <a:xfrm>
                <a:off x="3653670" y="804194"/>
                <a:ext cx="496855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 :</m:t>
                    </m:r>
                  </m:oMath>
                </a14:m>
                <a:r>
                  <a:rPr lang="fr-FR" dirty="0" err="1">
                    <a:latin typeface="+mn-lt"/>
                  </a:rPr>
                  <a:t>Number</a:t>
                </a:r>
                <a:r>
                  <a:rPr lang="fr-FR" dirty="0">
                    <a:latin typeface="+mn-lt"/>
                  </a:rPr>
                  <a:t> of </a:t>
                </a:r>
                <a:r>
                  <a:rPr lang="fr-FR" dirty="0" err="1">
                    <a:latin typeface="+mn-lt"/>
                  </a:rPr>
                  <a:t>antihydrogen</a:t>
                </a:r>
                <a:r>
                  <a:rPr lang="fr-FR" dirty="0">
                    <a:latin typeface="+mn-lt"/>
                  </a:rPr>
                  <a:t> </a:t>
                </a:r>
                <a:r>
                  <a:rPr lang="fr-FR" dirty="0" err="1">
                    <a:latin typeface="+mn-lt"/>
                  </a:rPr>
                  <a:t>atoms</a:t>
                </a:r>
                <a:r>
                  <a:rPr lang="fr-FR" dirty="0">
                    <a:latin typeface="+mn-lt"/>
                  </a:rPr>
                  <a:t> </a:t>
                </a:r>
                <a:r>
                  <a:rPr lang="fr-FR" dirty="0" err="1">
                    <a:latin typeface="+mn-lt"/>
                  </a:rPr>
                  <a:t>produced</a:t>
                </a:r>
                <a:r>
                  <a:rPr lang="fr-FR" dirty="0"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D8B74A92-547F-70D1-2189-EAFABCA487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3670" y="804194"/>
                <a:ext cx="4968552" cy="400110"/>
              </a:xfrm>
              <a:prstGeom prst="rect">
                <a:avLst/>
              </a:prstGeom>
              <a:blipFill>
                <a:blip r:embed="rId3"/>
                <a:stretch>
                  <a:fillRect t="-9091" r="-1276" b="-242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Image 14" descr="Une image contenant texte, diagramm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C6EC405C-101F-9A81-D94D-12B56E1DCC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" t="10462" r="24312" b="47292"/>
          <a:stretch>
            <a:fillRect/>
          </a:stretch>
        </p:blipFill>
        <p:spPr>
          <a:xfrm>
            <a:off x="3282556" y="1190596"/>
            <a:ext cx="4501454" cy="1208229"/>
          </a:xfrm>
          <a:prstGeom prst="rect">
            <a:avLst/>
          </a:prstGeom>
        </p:spPr>
      </p:pic>
      <p:pic>
        <p:nvPicPr>
          <p:cNvPr id="22" name="Image 21" descr="Une image contenant texte, capture d’écran, ligne, Tracé&#10;&#10;Le contenu généré par l’IA peut être incorrect.">
            <a:extLst>
              <a:ext uri="{FF2B5EF4-FFF2-40B4-BE49-F238E27FC236}">
                <a16:creationId xmlns:a16="http://schemas.microsoft.com/office/drawing/2014/main" id="{FB6445C6-05B5-231B-6058-6208135190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835" y="2496448"/>
            <a:ext cx="4821063" cy="3183720"/>
          </a:xfrm>
          <a:prstGeom prst="rect">
            <a:avLst/>
          </a:prstGeom>
        </p:spPr>
      </p:pic>
      <p:sp>
        <p:nvSpPr>
          <p:cNvPr id="23" name="Espace réservé du pied de page 3">
            <a:extLst>
              <a:ext uri="{FF2B5EF4-FFF2-40B4-BE49-F238E27FC236}">
                <a16:creationId xmlns:a16="http://schemas.microsoft.com/office/drawing/2014/main" id="{94EB5838-8BE4-CFD7-E685-5A3B1E270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S.GEFFROY – </a:t>
            </a:r>
            <a:r>
              <a:rPr lang="en-US" noProof="0" dirty="0" err="1"/>
              <a:t>EuNPC</a:t>
            </a:r>
            <a:r>
              <a:rPr lang="en-US" noProof="0" dirty="0"/>
              <a:t> 2025</a:t>
            </a:r>
          </a:p>
        </p:txBody>
      </p:sp>
      <p:sp>
        <p:nvSpPr>
          <p:cNvPr id="25" name="Espace réservé de la date 2">
            <a:extLst>
              <a:ext uri="{FF2B5EF4-FFF2-40B4-BE49-F238E27FC236}">
                <a16:creationId xmlns:a16="http://schemas.microsoft.com/office/drawing/2014/main" id="{A2B9556F-9892-D576-C7F9-B0E4F63B2C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/>
          <a:p>
            <a:r>
              <a:rPr lang="en-US" noProof="0" dirty="0"/>
              <a:t>09/22/2025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61C393B5-3B9B-303B-590A-9DCE31763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107" y="2508280"/>
            <a:ext cx="3627138" cy="2862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674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1A9834-4608-7761-64C2-5129927934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22E3E9D-1BE9-BB6C-051D-0001F1341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8" name="Titre 5">
            <a:extLst>
              <a:ext uri="{FF2B5EF4-FFF2-40B4-BE49-F238E27FC236}">
                <a16:creationId xmlns:a16="http://schemas.microsoft.com/office/drawing/2014/main" id="{A99D6CE4-9B1A-FE14-47C6-FD030F8A1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/>
          <a:lstStyle/>
          <a:p>
            <a:r>
              <a:rPr lang="en-US" noProof="0" dirty="0"/>
              <a:t>Cross-section measurement 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4D1CF6C6-D648-09EC-83A1-0CE1444BF96E}"/>
              </a:ext>
            </a:extLst>
          </p:cNvPr>
          <p:cNvGrpSpPr/>
          <p:nvPr/>
        </p:nvGrpSpPr>
        <p:grpSpPr>
          <a:xfrm>
            <a:off x="281708" y="720974"/>
            <a:ext cx="3203889" cy="562118"/>
            <a:chOff x="94266" y="706625"/>
            <a:chExt cx="3203889" cy="5621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ZoneTexte 1">
                  <a:extLst>
                    <a:ext uri="{FF2B5EF4-FFF2-40B4-BE49-F238E27FC236}">
                      <a16:creationId xmlns:a16="http://schemas.microsoft.com/office/drawing/2014/main" id="{64659DCC-FBB2-F4F8-9CD0-749D1CCA8482}"/>
                    </a:ext>
                  </a:extLst>
                </p:cNvPr>
                <p:cNvSpPr txBox="1"/>
                <p:nvPr/>
              </p:nvSpPr>
              <p:spPr>
                <a:xfrm>
                  <a:off x="94266" y="737507"/>
                  <a:ext cx="3203889" cy="53123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fr-F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𝜐</m:t>
                                    </m:r>
                                  </m:e>
                                </m:acc>
                              </m:e>
                              <m:sub>
                                <m:acc>
                                  <m:accPr>
                                    <m:chr m:val="̅"/>
                                    <m:ctrlPr>
                                      <a:rPr lang="fr-F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16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</m:sub>
                            </m:sSub>
                          </m:e>
                        </m:d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= </m:t>
                        </m:r>
                        <m:f>
                          <m:fPr>
                            <m:ctrlP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6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acc>
                                  <m:accPr>
                                    <m:chr m:val="̅"/>
                                    <m:ctrlPr>
                                      <a:rPr lang="fr-F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1600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</m:acc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fr-F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6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acc>
                                  <m:accPr>
                                    <m:chr m:val="̅"/>
                                    <m:ctrlPr>
                                      <a:rPr lang="fr-F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16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</m:sub>
                            </m:sSub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fr-F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6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fr-FR" sz="1600" b="0" i="1" smtClean="0">
                                    <a:latin typeface="Cambria Math" panose="02040503050406030204" pitchFamily="18" charset="0"/>
                                  </a:rPr>
                                  <m:t>𝑜𝑃𝑠</m:t>
                                </m:r>
                              </m:sub>
                            </m:sSub>
                          </m:den>
                        </m:f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 ×</m:t>
                        </m:r>
                        <m:f>
                          <m:fPr>
                            <m:ctrlP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fr-F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600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fr-FR" sz="1600" b="0" i="1" smtClean="0">
                                    <a:latin typeface="Cambria Math" panose="02040503050406030204" pitchFamily="18" charset="0"/>
                                  </a:rPr>
                                  <m:t>𝑜𝑣𝑒𝑟𝑙𝑎𝑝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fr-FR" sz="1600" dirty="0"/>
                </a:p>
              </p:txBody>
            </p:sp>
          </mc:Choice>
          <mc:Fallback xmlns="">
            <p:sp>
              <p:nvSpPr>
                <p:cNvPr id="2" name="ZoneTexte 1">
                  <a:extLst>
                    <a:ext uri="{FF2B5EF4-FFF2-40B4-BE49-F238E27FC236}">
                      <a16:creationId xmlns:a16="http://schemas.microsoft.com/office/drawing/2014/main" id="{64659DCC-FBB2-F4F8-9CD0-749D1CCA84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266" y="737507"/>
                  <a:ext cx="3203889" cy="531236"/>
                </a:xfrm>
                <a:prstGeom prst="rect">
                  <a:avLst/>
                </a:prstGeom>
                <a:blipFill>
                  <a:blip r:embed="rId2"/>
                  <a:stretch>
                    <a:fillRect t="-2381" b="-14286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0C87B0B-0E5B-3451-8E3A-98A3CA806B49}"/>
                </a:ext>
              </a:extLst>
            </p:cNvPr>
            <p:cNvSpPr/>
            <p:nvPr/>
          </p:nvSpPr>
          <p:spPr>
            <a:xfrm>
              <a:off x="1497955" y="706625"/>
              <a:ext cx="319483" cy="265618"/>
            </a:xfrm>
            <a:prstGeom prst="rect">
              <a:avLst/>
            </a:prstGeom>
            <a:solidFill>
              <a:schemeClr val="accent6">
                <a:lumMod val="40000"/>
                <a:lumOff val="60000"/>
                <a:alpha val="32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5045C234-BD6A-6099-FF69-910FD338AE4E}"/>
                  </a:ext>
                </a:extLst>
              </p:cNvPr>
              <p:cNvSpPr txBox="1"/>
              <p:nvPr/>
            </p:nvSpPr>
            <p:spPr>
              <a:xfrm>
                <a:off x="3653670" y="804194"/>
                <a:ext cx="496855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 :</m:t>
                    </m:r>
                  </m:oMath>
                </a14:m>
                <a:r>
                  <a:rPr lang="fr-FR" dirty="0" err="1">
                    <a:latin typeface="+mn-lt"/>
                  </a:rPr>
                  <a:t>Number</a:t>
                </a:r>
                <a:r>
                  <a:rPr lang="fr-FR" dirty="0">
                    <a:latin typeface="+mn-lt"/>
                  </a:rPr>
                  <a:t> of </a:t>
                </a:r>
                <a:r>
                  <a:rPr lang="fr-FR" dirty="0" err="1">
                    <a:latin typeface="+mn-lt"/>
                  </a:rPr>
                  <a:t>antihydrogen</a:t>
                </a:r>
                <a:r>
                  <a:rPr lang="fr-FR" dirty="0">
                    <a:latin typeface="+mn-lt"/>
                  </a:rPr>
                  <a:t> </a:t>
                </a:r>
                <a:r>
                  <a:rPr lang="fr-FR" dirty="0" err="1">
                    <a:latin typeface="+mn-lt"/>
                  </a:rPr>
                  <a:t>atoms</a:t>
                </a:r>
                <a:r>
                  <a:rPr lang="fr-FR" dirty="0">
                    <a:latin typeface="+mn-lt"/>
                  </a:rPr>
                  <a:t> </a:t>
                </a:r>
                <a:r>
                  <a:rPr lang="fr-FR" dirty="0" err="1">
                    <a:latin typeface="+mn-lt"/>
                  </a:rPr>
                  <a:t>produced</a:t>
                </a:r>
                <a:r>
                  <a:rPr lang="fr-FR" dirty="0"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5045C234-BD6A-6099-FF69-910FD338AE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3670" y="804194"/>
                <a:ext cx="4968552" cy="400110"/>
              </a:xfrm>
              <a:prstGeom prst="rect">
                <a:avLst/>
              </a:prstGeom>
              <a:blipFill>
                <a:blip r:embed="rId3"/>
                <a:stretch>
                  <a:fillRect t="-9091" r="-1276" b="-242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Image 14" descr="Une image contenant texte, diagramm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C96C2586-43B0-DB78-C5C8-69E7858C13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" t="10462" r="24312" b="47292"/>
          <a:stretch>
            <a:fillRect/>
          </a:stretch>
        </p:blipFill>
        <p:spPr>
          <a:xfrm>
            <a:off x="3260317" y="1163305"/>
            <a:ext cx="4501454" cy="1208229"/>
          </a:xfrm>
          <a:prstGeom prst="rect">
            <a:avLst/>
          </a:prstGeom>
        </p:spPr>
      </p:pic>
      <p:grpSp>
        <p:nvGrpSpPr>
          <p:cNvPr id="12" name="Groupe 11">
            <a:extLst>
              <a:ext uri="{FF2B5EF4-FFF2-40B4-BE49-F238E27FC236}">
                <a16:creationId xmlns:a16="http://schemas.microsoft.com/office/drawing/2014/main" id="{713F2551-DC50-620B-F769-E5611D4879C0}"/>
              </a:ext>
            </a:extLst>
          </p:cNvPr>
          <p:cNvGrpSpPr/>
          <p:nvPr/>
        </p:nvGrpSpPr>
        <p:grpSpPr>
          <a:xfrm>
            <a:off x="585696" y="2415419"/>
            <a:ext cx="10187079" cy="3220613"/>
            <a:chOff x="346345" y="2204486"/>
            <a:chExt cx="10424300" cy="3417546"/>
          </a:xfrm>
        </p:grpSpPr>
        <p:pic>
          <p:nvPicPr>
            <p:cNvPr id="6" name="Picture 2" descr="Slika na kojoj se prikazuje tekst, snimka zaslona, radnja, dijagram&#10;&#10;Sadržaj generiran uz AI možda nije točan.">
              <a:extLst>
                <a:ext uri="{FF2B5EF4-FFF2-40B4-BE49-F238E27FC236}">
                  <a16:creationId xmlns:a16="http://schemas.microsoft.com/office/drawing/2014/main" id="{450747EB-225A-2E09-4CA3-60AB3993CA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840" y="2580879"/>
              <a:ext cx="4679677" cy="3041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Slika na kojoj se prikazuje tekst, snimka zaslona, zaslon, softver&#10;&#10;Sadržaj generiran uz AI možda nije točan.">
              <a:extLst>
                <a:ext uri="{FF2B5EF4-FFF2-40B4-BE49-F238E27FC236}">
                  <a16:creationId xmlns:a16="http://schemas.microsoft.com/office/drawing/2014/main" id="{5B9B212F-E0E4-F716-FD97-D8E9A3E234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8009" y="2571348"/>
              <a:ext cx="4673301" cy="3041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ZoneTexte 9">
                  <a:extLst>
                    <a:ext uri="{FF2B5EF4-FFF2-40B4-BE49-F238E27FC236}">
                      <a16:creationId xmlns:a16="http://schemas.microsoft.com/office/drawing/2014/main" id="{E6248846-3C18-2EE6-0618-29364B7B8755}"/>
                    </a:ext>
                  </a:extLst>
                </p:cNvPr>
                <p:cNvSpPr txBox="1"/>
                <p:nvPr/>
              </p:nvSpPr>
              <p:spPr>
                <a:xfrm>
                  <a:off x="346345" y="2216999"/>
                  <a:ext cx="4748251" cy="7511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6 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𝑘𝑒𝑉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:357,1 </m:t>
                        </m:r>
                        <m:r>
                          <m:rPr>
                            <m:lit/>
                          </m:rPr>
                          <a:rPr lang="fr-FR" b="0" i="1" smtClean="0">
                            <a:latin typeface="Cambria Math" panose="02040503050406030204" pitchFamily="18" charset="0"/>
                          </a:rPr>
                          <m:t>±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39.9 </m:t>
                        </m:r>
                        <m:acc>
                          <m:accPr>
                            <m:chr m:val="̅"/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  <m:r>
                          <a:rPr lang="fr-FR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𝑐𝑎𝑛𝑑𝑖𝑑𝑎𝑡𝑒𝑠</m:t>
                        </m:r>
                      </m:oMath>
                    </m:oMathPara>
                  </a14:m>
                  <a:endParaRPr lang="fr-FR" dirty="0"/>
                </a:p>
                <a:p>
                  <a:pPr/>
                  <a:endParaRPr lang="fr-FR" dirty="0"/>
                </a:p>
              </p:txBody>
            </p:sp>
          </mc:Choice>
          <mc:Fallback>
            <p:sp>
              <p:nvSpPr>
                <p:cNvPr id="10" name="ZoneTexte 9">
                  <a:extLst>
                    <a:ext uri="{FF2B5EF4-FFF2-40B4-BE49-F238E27FC236}">
                      <a16:creationId xmlns:a16="http://schemas.microsoft.com/office/drawing/2014/main" id="{E6248846-3C18-2EE6-0618-29364B7B87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345" y="2216999"/>
                  <a:ext cx="4748251" cy="75117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ZoneTexte 10">
                  <a:extLst>
                    <a:ext uri="{FF2B5EF4-FFF2-40B4-BE49-F238E27FC236}">
                      <a16:creationId xmlns:a16="http://schemas.microsoft.com/office/drawing/2014/main" id="{ABE041D8-05D8-2264-D8BC-400B5280CB9F}"/>
                    </a:ext>
                  </a:extLst>
                </p:cNvPr>
                <p:cNvSpPr txBox="1"/>
                <p:nvPr/>
              </p:nvSpPr>
              <p:spPr>
                <a:xfrm>
                  <a:off x="5386387" y="2204486"/>
                  <a:ext cx="5384258" cy="42457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𝑘𝑒𝑉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 :76.8 ±18.5 </m:t>
                        </m:r>
                        <m:acc>
                          <m:accPr>
                            <m:chr m:val="̅"/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𝑐𝑎𝑛𝑑𝑖𝑑𝑎𝑡𝑒𝑠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>
            <p:sp>
              <p:nvSpPr>
                <p:cNvPr id="11" name="ZoneTexte 10">
                  <a:extLst>
                    <a:ext uri="{FF2B5EF4-FFF2-40B4-BE49-F238E27FC236}">
                      <a16:creationId xmlns:a16="http://schemas.microsoft.com/office/drawing/2014/main" id="{ABE041D8-05D8-2264-D8BC-400B5280CB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86387" y="2204486"/>
                  <a:ext cx="5384258" cy="424576"/>
                </a:xfrm>
                <a:prstGeom prst="rect">
                  <a:avLst/>
                </a:prstGeom>
                <a:blipFill>
                  <a:blip r:embed="rId8"/>
                  <a:stretch>
                    <a:fillRect b="-1875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Espace réservé du pied de page 3">
            <a:extLst>
              <a:ext uri="{FF2B5EF4-FFF2-40B4-BE49-F238E27FC236}">
                <a16:creationId xmlns:a16="http://schemas.microsoft.com/office/drawing/2014/main" id="{33AFD27A-8EE2-8E76-DA95-2316B2857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S.GEFFROY – </a:t>
            </a:r>
            <a:r>
              <a:rPr lang="en-US" noProof="0" dirty="0" err="1"/>
              <a:t>EuNPC</a:t>
            </a:r>
            <a:r>
              <a:rPr lang="en-US" noProof="0" dirty="0"/>
              <a:t> 2025</a:t>
            </a:r>
          </a:p>
        </p:txBody>
      </p:sp>
      <p:sp>
        <p:nvSpPr>
          <p:cNvPr id="17" name="ZoneTexte 2111">
            <a:extLst>
              <a:ext uri="{FF2B5EF4-FFF2-40B4-BE49-F238E27FC236}">
                <a16:creationId xmlns:a16="http://schemas.microsoft.com/office/drawing/2014/main" id="{9E24DECB-404F-3A01-D03E-08F66C378052}"/>
              </a:ext>
            </a:extLst>
          </p:cNvPr>
          <p:cNvSpPr txBox="1"/>
          <p:nvPr/>
        </p:nvSpPr>
        <p:spPr>
          <a:xfrm>
            <a:off x="2506067" y="3889934"/>
            <a:ext cx="3356862" cy="33855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0" i="0" u="none" strike="noStrike" kern="1200" cap="none" spc="0" baseline="0" dirty="0">
                <a:solidFill>
                  <a:schemeClr val="bg2">
                    <a:lumMod val="75000"/>
                  </a:schemeClr>
                </a:solidFill>
                <a:uFillTx/>
                <a:latin typeface="Segoe UI Semibold"/>
                <a:cs typeface="Segoe UI Semibold"/>
              </a:rPr>
              <a:t>PRELIMINARY</a:t>
            </a:r>
            <a:endParaRPr lang="en-GB" sz="1600" b="0" i="0" u="none" strike="noStrike" kern="1200" cap="none" spc="0" baseline="0" dirty="0">
              <a:solidFill>
                <a:schemeClr val="bg2">
                  <a:lumMod val="75000"/>
                </a:schemeClr>
              </a:solidFill>
              <a:uFillTx/>
              <a:latin typeface="Segoe UI Semibold"/>
              <a:cs typeface="Segoe UI Semibold"/>
            </a:endParaRPr>
          </a:p>
        </p:txBody>
      </p:sp>
      <p:sp>
        <p:nvSpPr>
          <p:cNvPr id="18" name="ZoneTexte 2111">
            <a:extLst>
              <a:ext uri="{FF2B5EF4-FFF2-40B4-BE49-F238E27FC236}">
                <a16:creationId xmlns:a16="http://schemas.microsoft.com/office/drawing/2014/main" id="{CAB013AB-AC5B-5312-11AB-798EA3446C6E}"/>
              </a:ext>
            </a:extLst>
          </p:cNvPr>
          <p:cNvSpPr txBox="1"/>
          <p:nvPr/>
        </p:nvSpPr>
        <p:spPr>
          <a:xfrm>
            <a:off x="7678251" y="3834311"/>
            <a:ext cx="3356862" cy="33855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0" i="0" u="none" strike="noStrike" kern="1200" cap="none" spc="0" baseline="0" dirty="0">
                <a:solidFill>
                  <a:schemeClr val="bg2">
                    <a:lumMod val="75000"/>
                  </a:schemeClr>
                </a:solidFill>
                <a:uFillTx/>
                <a:latin typeface="Segoe UI Semibold"/>
                <a:cs typeface="Segoe UI Semibold"/>
              </a:rPr>
              <a:t>PRELIMINARY</a:t>
            </a:r>
            <a:endParaRPr lang="en-GB" sz="1600" b="0" i="0" u="none" strike="noStrike" kern="1200" cap="none" spc="0" baseline="0" dirty="0">
              <a:solidFill>
                <a:schemeClr val="bg2">
                  <a:lumMod val="75000"/>
                </a:schemeClr>
              </a:solidFill>
              <a:uFillTx/>
              <a:latin typeface="Segoe UI Semibold"/>
              <a:cs typeface="Segoe UI Semibold"/>
            </a:endParaRPr>
          </a:p>
        </p:txBody>
      </p:sp>
      <p:sp>
        <p:nvSpPr>
          <p:cNvPr id="19" name="Espace réservé de la date 2">
            <a:extLst>
              <a:ext uri="{FF2B5EF4-FFF2-40B4-BE49-F238E27FC236}">
                <a16:creationId xmlns:a16="http://schemas.microsoft.com/office/drawing/2014/main" id="{2CCFAFC9-7DF5-8C2B-B8D2-FE603D59A7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/>
          <a:p>
            <a:r>
              <a:rPr lang="en-US" noProof="0" dirty="0"/>
              <a:t>09/22/2025</a:t>
            </a:r>
          </a:p>
        </p:txBody>
      </p:sp>
    </p:spTree>
    <p:extLst>
      <p:ext uri="{BB962C8B-B14F-4D97-AF65-F5344CB8AC3E}">
        <p14:creationId xmlns:p14="http://schemas.microsoft.com/office/powerpoint/2010/main" val="2929485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8EC6449-5688-7AC8-0E2D-1A0A83A53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8</a:t>
            </a:fld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2FE58CB3-F3A0-CBE7-CA6D-ED6AEC7369BF}"/>
                  </a:ext>
                </a:extLst>
              </p:cNvPr>
              <p:cNvSpPr txBox="1"/>
              <p:nvPr/>
            </p:nvSpPr>
            <p:spPr>
              <a:xfrm>
                <a:off x="201812" y="824733"/>
                <a:ext cx="3203889" cy="53123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fr-F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fr-F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𝜐</m:t>
                                  </m:r>
                                </m:e>
                              </m:acc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fr-F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16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sub>
                          </m:sSub>
                        </m:e>
                      </m:d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fr-F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16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acc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fr-F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16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sub>
                          </m:sSub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𝑜𝑃𝑠</m:t>
                              </m:r>
                            </m:sub>
                          </m:sSub>
                        </m:den>
                      </m:f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 ×</m:t>
                      </m:r>
                      <m:f>
                        <m:fPr>
                          <m:ctrlPr>
                            <a:rPr lang="fr-F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𝑜𝑣𝑒𝑟𝑙𝑎𝑝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sz="1600" dirty="0"/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2FE58CB3-F3A0-CBE7-CA6D-ED6AEC7369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812" y="824733"/>
                <a:ext cx="3203889" cy="531236"/>
              </a:xfrm>
              <a:prstGeom prst="rect">
                <a:avLst/>
              </a:prstGeom>
              <a:blipFill>
                <a:blip r:embed="rId2"/>
                <a:stretch>
                  <a:fillRect t="-2326" b="-1395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FDC49F94-D2E3-ABE2-8079-FAD20C9F1A22}"/>
              </a:ext>
            </a:extLst>
          </p:cNvPr>
          <p:cNvSpPr/>
          <p:nvPr/>
        </p:nvSpPr>
        <p:spPr>
          <a:xfrm>
            <a:off x="1375176" y="1119699"/>
            <a:ext cx="319483" cy="265618"/>
          </a:xfrm>
          <a:prstGeom prst="rect">
            <a:avLst/>
          </a:prstGeom>
          <a:solidFill>
            <a:schemeClr val="accent2">
              <a:lumMod val="60000"/>
              <a:lumOff val="40000"/>
              <a:alpha val="32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8744842C-7DEF-B77B-CF74-86C87A0E710D}"/>
                  </a:ext>
                </a:extLst>
              </p:cNvPr>
              <p:cNvSpPr txBox="1"/>
              <p:nvPr/>
            </p:nvSpPr>
            <p:spPr>
              <a:xfrm>
                <a:off x="4882799" y="842532"/>
                <a:ext cx="4968552" cy="423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 :</m:t>
                    </m:r>
                  </m:oMath>
                </a14:m>
                <a:r>
                  <a:rPr lang="fr-FR" dirty="0" err="1">
                    <a:latin typeface="+mn-lt"/>
                  </a:rPr>
                  <a:t>Number</a:t>
                </a:r>
                <a:r>
                  <a:rPr lang="fr-FR" dirty="0">
                    <a:latin typeface="+mn-lt"/>
                  </a:rPr>
                  <a:t> of antiprotons</a:t>
                </a:r>
              </a:p>
            </p:txBody>
          </p:sp>
        </mc:Choice>
        <mc:Fallback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8744842C-7DEF-B77B-CF74-86C87A0E71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2799" y="842532"/>
                <a:ext cx="4968552" cy="423770"/>
              </a:xfrm>
              <a:prstGeom prst="rect">
                <a:avLst/>
              </a:prstGeom>
              <a:blipFill>
                <a:blip r:embed="rId3"/>
                <a:stretch>
                  <a:fillRect t="-8824" b="-2058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itre 5">
            <a:extLst>
              <a:ext uri="{FF2B5EF4-FFF2-40B4-BE49-F238E27FC236}">
                <a16:creationId xmlns:a16="http://schemas.microsoft.com/office/drawing/2014/main" id="{A884298E-3DD0-30A0-B954-F23B890F4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/>
          <a:lstStyle/>
          <a:p>
            <a:r>
              <a:rPr lang="en-US" noProof="0" dirty="0"/>
              <a:t>Cross-section measurement </a:t>
            </a:r>
          </a:p>
        </p:txBody>
      </p:sp>
      <p:pic>
        <p:nvPicPr>
          <p:cNvPr id="2050" name="Picture 2" descr="Slika na kojoj se prikazuje elektronika, zvučnik, elektronički uređaj, Fotoaparati/kamere i optički uređaji&#10;&#10;Sadržaj generiran uz AI možda nije točan.">
            <a:extLst>
              <a:ext uri="{FF2B5EF4-FFF2-40B4-BE49-F238E27FC236}">
                <a16:creationId xmlns:a16="http://schemas.microsoft.com/office/drawing/2014/main" id="{DFC93995-B856-85AA-009E-CAB3BD854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63" y="2355739"/>
            <a:ext cx="3104409" cy="304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2EE33A0C-E25A-1966-EA88-E55C7FEBC270}"/>
              </a:ext>
            </a:extLst>
          </p:cNvPr>
          <p:cNvSpPr txBox="1"/>
          <p:nvPr/>
        </p:nvSpPr>
        <p:spPr>
          <a:xfrm>
            <a:off x="382105" y="1965270"/>
            <a:ext cx="2484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>
                <a:latin typeface="+mn-lt"/>
              </a:rPr>
              <a:t>CMOS </a:t>
            </a:r>
            <a:r>
              <a:rPr lang="fr-FR" sz="1800" dirty="0" err="1">
                <a:latin typeface="+mn-lt"/>
              </a:rPr>
              <a:t>sensor</a:t>
            </a:r>
            <a:r>
              <a:rPr lang="fr-FR" sz="1800" dirty="0">
                <a:latin typeface="+mn-lt"/>
              </a:rPr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B408F8EA-A893-F608-A745-58B09143DFCE}"/>
                  </a:ext>
                </a:extLst>
              </p:cNvPr>
              <p:cNvSpPr txBox="1"/>
              <p:nvPr/>
            </p:nvSpPr>
            <p:spPr>
              <a:xfrm>
                <a:off x="3491572" y="1793632"/>
                <a:ext cx="715317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𝑁𝑢𝑚𝑏𝑒𝑟</m:t>
                      </m:r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𝑡𝑟𝑎𝑐𝑘𝑠</m:t>
                      </m:r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𝑜𝑛</m:t>
                      </m:r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𝐶𝑀𝑂𝑆</m:t>
                      </m:r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𝑠𝑒𝑛𝑠𝑜𝑟</m:t>
                      </m:r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 →</m:t>
                      </m:r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𝑁𝑢𝑚𝑏𝑒𝑟</m:t>
                      </m:r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̅"/>
                          <m:ctrlPr>
                            <a:rPr lang="fr-F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𝑔𝑜𝑖𝑛𝑔</m:t>
                      </m:r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𝑡h𝑟𝑜𝑢𝑔h</m:t>
                      </m:r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𝑐𝑎𝑣𝑖𝑡𝑦</m:t>
                      </m:r>
                    </m:oMath>
                  </m:oMathPara>
                </a14:m>
                <a:endParaRPr lang="fr-FR" sz="1600" dirty="0"/>
              </a:p>
            </p:txBody>
          </p:sp>
        </mc:Choice>
        <mc:Fallback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B408F8EA-A893-F608-A745-58B09143D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572" y="1793632"/>
                <a:ext cx="7153177" cy="246221"/>
              </a:xfrm>
              <a:prstGeom prst="rect">
                <a:avLst/>
              </a:prstGeom>
              <a:blipFill>
                <a:blip r:embed="rId5"/>
                <a:stretch>
                  <a:fillRect l="-177" t="-5000" r="-355" b="-4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E265DB66-DDE7-CACC-1408-0497541E4C7B}"/>
              </a:ext>
            </a:extLst>
          </p:cNvPr>
          <p:cNvSpPr/>
          <p:nvPr/>
        </p:nvSpPr>
        <p:spPr>
          <a:xfrm>
            <a:off x="4916980" y="842532"/>
            <a:ext cx="396510" cy="423770"/>
          </a:xfrm>
          <a:prstGeom prst="rect">
            <a:avLst/>
          </a:prstGeom>
          <a:solidFill>
            <a:schemeClr val="accent2">
              <a:lumMod val="60000"/>
              <a:lumOff val="40000"/>
              <a:alpha val="32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903C0DE8-5D37-389E-8A63-3A80731F9CCF}"/>
                  </a:ext>
                </a:extLst>
              </p:cNvPr>
              <p:cNvSpPr txBox="1"/>
              <p:nvPr/>
            </p:nvSpPr>
            <p:spPr>
              <a:xfrm>
                <a:off x="3787524" y="4425569"/>
                <a:ext cx="322556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6 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𝑘𝑒𝑉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 :850000 </m:t>
                      </m:r>
                      <m:acc>
                        <m:accPr>
                          <m:chr m:val="̅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𝑝𝑒𝑟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𝑠h𝑜𝑡</m:t>
                      </m:r>
                    </m:oMath>
                  </m:oMathPara>
                </a14:m>
                <a:endParaRPr lang="fr-FR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3893 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𝑠h𝑜𝑡𝑠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903C0DE8-5D37-389E-8A63-3A80731F9C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7524" y="4425569"/>
                <a:ext cx="3225566" cy="707886"/>
              </a:xfrm>
              <a:prstGeom prst="rect">
                <a:avLst/>
              </a:prstGeom>
              <a:blipFill>
                <a:blip r:embed="rId6"/>
                <a:stretch>
                  <a:fillRect b="-877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AD656752-5BB3-5CC4-9A59-660E10BD63B4}"/>
                  </a:ext>
                </a:extLst>
              </p:cNvPr>
              <p:cNvSpPr txBox="1"/>
              <p:nvPr/>
            </p:nvSpPr>
            <p:spPr>
              <a:xfrm>
                <a:off x="7263756" y="4425569"/>
                <a:ext cx="322556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𝑘𝑒𝑉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 :450000 </m:t>
                      </m:r>
                      <m:acc>
                        <m:accPr>
                          <m:chr m:val="̅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𝑝𝑒𝑟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𝑠h𝑜𝑡</m:t>
                      </m:r>
                    </m:oMath>
                  </m:oMathPara>
                </a14:m>
                <a:endParaRPr lang="fr-FR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2007 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𝑠h𝑜𝑡𝑠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AD656752-5BB3-5CC4-9A59-660E10BD63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3756" y="4425569"/>
                <a:ext cx="3225566" cy="707886"/>
              </a:xfrm>
              <a:prstGeom prst="rect">
                <a:avLst/>
              </a:prstGeom>
              <a:blipFill>
                <a:blip r:embed="rId7"/>
                <a:stretch>
                  <a:fillRect b="-877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Espace réservé du pied de page 3">
            <a:extLst>
              <a:ext uri="{FF2B5EF4-FFF2-40B4-BE49-F238E27FC236}">
                <a16:creationId xmlns:a16="http://schemas.microsoft.com/office/drawing/2014/main" id="{85EC11A2-8035-219B-1F8C-EAE2FD8A5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S.GEFFROY – </a:t>
            </a:r>
            <a:r>
              <a:rPr lang="en-US" noProof="0" dirty="0" err="1"/>
              <a:t>EuNPC</a:t>
            </a:r>
            <a:r>
              <a:rPr lang="en-US" noProof="0" dirty="0"/>
              <a:t> 2025</a:t>
            </a:r>
          </a:p>
        </p:txBody>
      </p:sp>
      <p:sp>
        <p:nvSpPr>
          <p:cNvPr id="20" name="Espace réservé de la date 2">
            <a:extLst>
              <a:ext uri="{FF2B5EF4-FFF2-40B4-BE49-F238E27FC236}">
                <a16:creationId xmlns:a16="http://schemas.microsoft.com/office/drawing/2014/main" id="{2BC7C6C9-EC11-E6BD-055D-9D6193C930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/>
          <a:p>
            <a:r>
              <a:rPr lang="en-US" noProof="0" dirty="0"/>
              <a:t>09/22/2025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E7D95DC-D372-7FF0-F9B4-E59D983C3B4A}"/>
              </a:ext>
            </a:extLst>
          </p:cNvPr>
          <p:cNvSpPr txBox="1"/>
          <p:nvPr/>
        </p:nvSpPr>
        <p:spPr>
          <a:xfrm>
            <a:off x="3783965" y="2668681"/>
            <a:ext cx="67086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CMOS hit per antiproton annihilation on </a:t>
            </a:r>
            <a:r>
              <a:rPr lang="fr-FR" sz="1600" dirty="0" err="1"/>
              <a:t>target</a:t>
            </a:r>
            <a:r>
              <a:rPr lang="fr-FR" sz="1600" dirty="0"/>
              <a:t> </a:t>
            </a:r>
            <a:r>
              <a:rPr lang="fr-FR" sz="1600" dirty="0" err="1"/>
              <a:t>estimated</a:t>
            </a:r>
            <a:r>
              <a:rPr lang="fr-FR" sz="1600" dirty="0"/>
              <a:t> by GEANT IV </a:t>
            </a:r>
          </a:p>
          <a:p>
            <a:r>
              <a:rPr lang="fr-FR" sz="1600" dirty="0"/>
              <a:t>simulation and cross-</a:t>
            </a:r>
            <a:r>
              <a:rPr lang="fr-FR" sz="1600" dirty="0" err="1"/>
              <a:t>checked</a:t>
            </a:r>
            <a:r>
              <a:rPr lang="fr-FR" sz="1600" dirty="0"/>
              <a:t> </a:t>
            </a:r>
            <a:r>
              <a:rPr lang="fr-FR" sz="1600" dirty="0" err="1"/>
              <a:t>with</a:t>
            </a:r>
            <a:r>
              <a:rPr lang="fr-FR" sz="1600" dirty="0"/>
              <a:t> ELENA </a:t>
            </a:r>
            <a:r>
              <a:rPr lang="fr-FR" sz="1600" dirty="0" err="1"/>
              <a:t>numbers</a:t>
            </a:r>
            <a:r>
              <a:rPr lang="fr-FR" sz="1600" dirty="0"/>
              <a:t> </a:t>
            </a:r>
            <a:r>
              <a:rPr lang="fr-FR" sz="1600" dirty="0" err="1"/>
              <a:t>from</a:t>
            </a:r>
            <a:r>
              <a:rPr lang="fr-FR" sz="1600" dirty="0"/>
              <a:t> </a:t>
            </a:r>
            <a:r>
              <a:rPr lang="fr-FR" sz="1600" dirty="0" err="1"/>
              <a:t>beam</a:t>
            </a:r>
            <a:r>
              <a:rPr lang="fr-FR" sz="1600" dirty="0"/>
              <a:t> monitor.</a:t>
            </a:r>
          </a:p>
          <a:p>
            <a:endParaRPr lang="fr-FR" sz="1600" dirty="0"/>
          </a:p>
          <a:p>
            <a:r>
              <a:rPr lang="fr-FR" sz="1600" dirty="0"/>
              <a:t>Back-</a:t>
            </a:r>
            <a:r>
              <a:rPr lang="fr-FR" sz="1600" dirty="0" err="1"/>
              <a:t>scattering</a:t>
            </a:r>
            <a:r>
              <a:rPr lang="fr-FR" sz="1600" dirty="0"/>
              <a:t> of antiprotons on MCP </a:t>
            </a:r>
            <a:r>
              <a:rPr lang="fr-FR" sz="1600" dirty="0" err="1"/>
              <a:t>studied</a:t>
            </a:r>
            <a:r>
              <a:rPr lang="fr-FR" sz="1600" dirty="0"/>
              <a:t> and </a:t>
            </a:r>
            <a:r>
              <a:rPr lang="fr-FR" sz="1600" dirty="0" err="1"/>
              <a:t>estimated</a:t>
            </a:r>
            <a:r>
              <a:rPr lang="fr-FR" sz="1600" dirty="0"/>
              <a:t> (8%). </a:t>
            </a:r>
          </a:p>
        </p:txBody>
      </p:sp>
    </p:spTree>
    <p:extLst>
      <p:ext uri="{BB962C8B-B14F-4D97-AF65-F5344CB8AC3E}">
        <p14:creationId xmlns:p14="http://schemas.microsoft.com/office/powerpoint/2010/main" val="3447353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0220F70-4DC4-41F7-8022-6F508892F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8" name="Titre 5">
            <a:extLst>
              <a:ext uri="{FF2B5EF4-FFF2-40B4-BE49-F238E27FC236}">
                <a16:creationId xmlns:a16="http://schemas.microsoft.com/office/drawing/2014/main" id="{47CEC039-CE08-0F12-0D0A-A39F6F2B6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/>
          <a:lstStyle/>
          <a:p>
            <a:r>
              <a:rPr lang="en-US" noProof="0" dirty="0"/>
              <a:t>Cross-section measurement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63D1791C-BDD8-A134-31B2-EE6D5E640113}"/>
                  </a:ext>
                </a:extLst>
              </p:cNvPr>
              <p:cNvSpPr txBox="1"/>
              <p:nvPr/>
            </p:nvSpPr>
            <p:spPr>
              <a:xfrm>
                <a:off x="201812" y="824733"/>
                <a:ext cx="3203889" cy="53123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fr-F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fr-F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𝜐</m:t>
                                  </m:r>
                                </m:e>
                              </m:acc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fr-F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16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sub>
                          </m:sSub>
                        </m:e>
                      </m:d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fr-F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16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acc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fr-F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16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sub>
                          </m:sSub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𝑜𝑃𝑠</m:t>
                              </m:r>
                            </m:sub>
                          </m:sSub>
                        </m:den>
                      </m:f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 ×</m:t>
                      </m:r>
                      <m:f>
                        <m:fPr>
                          <m:ctrlPr>
                            <a:rPr lang="fr-F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𝑜𝑣𝑒𝑟𝑙𝑎𝑝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sz="1600" dirty="0"/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63D1791C-BDD8-A134-31B2-EE6D5E6401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812" y="824733"/>
                <a:ext cx="3203889" cy="531236"/>
              </a:xfrm>
              <a:prstGeom prst="rect">
                <a:avLst/>
              </a:prstGeom>
              <a:blipFill>
                <a:blip r:embed="rId2"/>
                <a:stretch>
                  <a:fillRect t="-2326" b="-1395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B15E7799-304E-E69F-CAC9-F03D9765D0AF}"/>
                  </a:ext>
                </a:extLst>
              </p:cNvPr>
              <p:cNvSpPr txBox="1"/>
              <p:nvPr/>
            </p:nvSpPr>
            <p:spPr>
              <a:xfrm>
                <a:off x="3371520" y="878466"/>
                <a:ext cx="496855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𝑜𝑃𝑠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 :</m:t>
                    </m:r>
                  </m:oMath>
                </a14:m>
                <a:r>
                  <a:rPr lang="fr-FR" dirty="0">
                    <a:latin typeface="+mn-lt"/>
                  </a:rPr>
                  <a:t> </a:t>
                </a:r>
                <a:r>
                  <a:rPr lang="fr-FR" dirty="0" err="1">
                    <a:latin typeface="+mn-lt"/>
                  </a:rPr>
                  <a:t>Average</a:t>
                </a:r>
                <a:r>
                  <a:rPr lang="fr-FR" dirty="0">
                    <a:latin typeface="+mn-lt"/>
                  </a:rPr>
                  <a:t> </a:t>
                </a:r>
                <a:r>
                  <a:rPr lang="fr-FR" dirty="0" err="1">
                    <a:latin typeface="+mn-lt"/>
                  </a:rPr>
                  <a:t>number</a:t>
                </a:r>
                <a:r>
                  <a:rPr lang="fr-FR" dirty="0">
                    <a:latin typeface="+mn-lt"/>
                  </a:rPr>
                  <a:t> of </a:t>
                </a:r>
                <a:r>
                  <a:rPr lang="fr-FR" dirty="0" err="1">
                    <a:latin typeface="+mn-lt"/>
                  </a:rPr>
                  <a:t>orthopositronium</a:t>
                </a:r>
                <a:endParaRPr lang="fr-FR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B15E7799-304E-E69F-CAC9-F03D9765D0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1520" y="878466"/>
                <a:ext cx="4968552" cy="400110"/>
              </a:xfrm>
              <a:prstGeom prst="rect">
                <a:avLst/>
              </a:prstGeom>
              <a:blipFill>
                <a:blip r:embed="rId3"/>
                <a:stretch>
                  <a:fillRect t="-9375" b="-25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E5FD015C-EA67-9BBB-DA3E-F4F4C37C20FA}"/>
              </a:ext>
            </a:extLst>
          </p:cNvPr>
          <p:cNvSpPr/>
          <p:nvPr/>
        </p:nvSpPr>
        <p:spPr>
          <a:xfrm>
            <a:off x="3405701" y="901895"/>
            <a:ext cx="720080" cy="432048"/>
          </a:xfrm>
          <a:prstGeom prst="rect">
            <a:avLst/>
          </a:prstGeom>
          <a:solidFill>
            <a:schemeClr val="accent1">
              <a:lumMod val="60000"/>
              <a:lumOff val="40000"/>
              <a:alpha val="32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098" name="Picture 2" descr="Slika na kojoj se prikazuje tekst, dijagram, snimka zaslona, crta&#10;&#10;Sadržaj generiran uz AI možda nije točan.">
            <a:extLst>
              <a:ext uri="{FF2B5EF4-FFF2-40B4-BE49-F238E27FC236}">
                <a16:creationId xmlns:a16="http://schemas.microsoft.com/office/drawing/2014/main" id="{3D458342-C183-2374-2448-C77758DB61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4" t="6568" r="6918" b="2887"/>
          <a:stretch>
            <a:fillRect/>
          </a:stretch>
        </p:blipFill>
        <p:spPr bwMode="auto">
          <a:xfrm>
            <a:off x="5314379" y="1355969"/>
            <a:ext cx="5458396" cy="384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FBF68C7C-C9C9-B878-6A65-21E290431061}"/>
                  </a:ext>
                </a:extLst>
              </p:cNvPr>
              <p:cNvSpPr txBox="1"/>
              <p:nvPr/>
            </p:nvSpPr>
            <p:spPr>
              <a:xfrm>
                <a:off x="-86799" y="1884832"/>
                <a:ext cx="53848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𝑜𝑃𝑠</m:t>
                          </m:r>
                        </m:sub>
                      </m:sSub>
                      <m:r>
                        <a:rPr lang="fr-FR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𝑜𝑃𝑠</m:t>
                          </m:r>
                        </m:sub>
                      </m:sSub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sSup>
                            <m:sSup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p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FBF68C7C-C9C9-B878-6A65-21E290431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6799" y="1884832"/>
                <a:ext cx="5384800" cy="400110"/>
              </a:xfrm>
              <a:prstGeom prst="rect">
                <a:avLst/>
              </a:prstGeom>
              <a:blipFill>
                <a:blip r:embed="rId5"/>
                <a:stretch>
                  <a:fillRect b="-1875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A61E9101-E0F4-E971-2303-96F6C8B122A5}"/>
                  </a:ext>
                </a:extLst>
              </p:cNvPr>
              <p:cNvSpPr txBox="1"/>
              <p:nvPr/>
            </p:nvSpPr>
            <p:spPr>
              <a:xfrm>
                <a:off x="129803" y="2444564"/>
                <a:ext cx="5384800" cy="5859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1600" dirty="0"/>
                  <a:t> </a:t>
                </a:r>
                <a:r>
                  <a:rPr lang="fr-FR" sz="1600" dirty="0" err="1"/>
                  <a:t>with</a:t>
                </a:r>
                <a:r>
                  <a:rPr lang="fr-FR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160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sSup>
                          <m:sSupPr>
                            <m:ctrlPr>
                              <a:rPr lang="fr-FR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1600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p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b>
                    </m:sSub>
                  </m:oMath>
                </a14:m>
                <a:r>
                  <a:rPr lang="fr-FR" sz="1600" dirty="0"/>
                  <a:t> the </a:t>
                </a:r>
                <a:r>
                  <a:rPr lang="fr-FR" sz="1600" dirty="0" err="1"/>
                  <a:t>number</a:t>
                </a:r>
                <a:r>
                  <a:rPr lang="fr-FR" sz="1600" dirty="0"/>
                  <a:t> of positrons </a:t>
                </a:r>
                <a:r>
                  <a:rPr lang="fr-FR" sz="1600" dirty="0" err="1"/>
                  <a:t>entering</a:t>
                </a:r>
                <a:r>
                  <a:rPr lang="fr-FR" sz="1600" dirty="0"/>
                  <a:t> in the </a:t>
                </a:r>
                <a:r>
                  <a:rPr lang="fr-FR" sz="1600" dirty="0" err="1"/>
                  <a:t>cavity</a:t>
                </a:r>
                <a:r>
                  <a:rPr lang="fr-FR" sz="1600" dirty="0"/>
                  <a:t> </a:t>
                </a:r>
              </a:p>
              <a:p>
                <a:r>
                  <a:rPr lang="fr-FR" sz="1600" dirty="0"/>
                  <a:t>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𝑜𝑃𝑠</m:t>
                        </m:r>
                      </m:sub>
                    </m:sSub>
                  </m:oMath>
                </a14:m>
                <a:r>
                  <a:rPr lang="fr-FR" sz="1600" dirty="0"/>
                  <a:t> the fraction </a:t>
                </a:r>
                <a:r>
                  <a:rPr lang="fr-FR" sz="1600" dirty="0" err="1"/>
                  <a:t>converted</a:t>
                </a:r>
                <a:r>
                  <a:rPr lang="fr-FR" sz="1600" dirty="0"/>
                  <a:t> </a:t>
                </a:r>
                <a:r>
                  <a:rPr lang="fr-FR" sz="1600" dirty="0" err="1"/>
                  <a:t>into</a:t>
                </a:r>
                <a:r>
                  <a:rPr lang="fr-FR" sz="1600" dirty="0"/>
                  <a:t> </a:t>
                </a:r>
                <a:r>
                  <a:rPr lang="fr-FR" sz="1600" dirty="0" err="1"/>
                  <a:t>oPs</a:t>
                </a:r>
                <a:r>
                  <a:rPr lang="fr-FR" sz="1600" dirty="0"/>
                  <a:t> </a:t>
                </a:r>
              </a:p>
            </p:txBody>
          </p:sp>
        </mc:Choice>
        <mc:Fallback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A61E9101-E0F4-E971-2303-96F6C8B122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03" y="2444564"/>
                <a:ext cx="5384800" cy="585994"/>
              </a:xfrm>
              <a:prstGeom prst="rect">
                <a:avLst/>
              </a:prstGeom>
              <a:blipFill>
                <a:blip r:embed="rId6"/>
                <a:stretch>
                  <a:fillRect t="-4255" b="-1276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792D2470-ED85-6247-A79B-DFD709C58811}"/>
                  </a:ext>
                </a:extLst>
              </p:cNvPr>
              <p:cNvSpPr txBox="1"/>
              <p:nvPr/>
            </p:nvSpPr>
            <p:spPr>
              <a:xfrm>
                <a:off x="1000585" y="3613481"/>
                <a:ext cx="322556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6 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𝑘𝑒𝑉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 :8,69 ×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𝑜𝑃𝑠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792D2470-ED85-6247-A79B-DFD709C588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585" y="3613481"/>
                <a:ext cx="3225566" cy="400110"/>
              </a:xfrm>
              <a:prstGeom prst="rect">
                <a:avLst/>
              </a:prstGeom>
              <a:blipFill>
                <a:blip r:embed="rId7"/>
                <a:stretch>
                  <a:fillRect b="-1875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3813F076-CDC7-D09F-164B-04C6BEF798B1}"/>
                  </a:ext>
                </a:extLst>
              </p:cNvPr>
              <p:cNvSpPr txBox="1"/>
              <p:nvPr/>
            </p:nvSpPr>
            <p:spPr>
              <a:xfrm>
                <a:off x="1037691" y="4201474"/>
                <a:ext cx="322556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𝑘𝑒𝑉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 :9,26 ×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𝑜𝑃𝑠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3813F076-CDC7-D09F-164B-04C6BEF798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691" y="4201474"/>
                <a:ext cx="3225566" cy="400110"/>
              </a:xfrm>
              <a:prstGeom prst="rect">
                <a:avLst/>
              </a:prstGeom>
              <a:blipFill>
                <a:blip r:embed="rId8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Espace réservé du pied de page 3">
            <a:extLst>
              <a:ext uri="{FF2B5EF4-FFF2-40B4-BE49-F238E27FC236}">
                <a16:creationId xmlns:a16="http://schemas.microsoft.com/office/drawing/2014/main" id="{1521264E-856D-A53F-9F15-02E53E6C3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S.GEFFROY – </a:t>
            </a:r>
            <a:r>
              <a:rPr lang="en-US" noProof="0" dirty="0" err="1"/>
              <a:t>EuNPC</a:t>
            </a:r>
            <a:r>
              <a:rPr lang="en-US" noProof="0" dirty="0"/>
              <a:t> 2025</a:t>
            </a:r>
          </a:p>
        </p:txBody>
      </p:sp>
      <p:sp>
        <p:nvSpPr>
          <p:cNvPr id="19" name="Espace réservé de la date 2">
            <a:extLst>
              <a:ext uri="{FF2B5EF4-FFF2-40B4-BE49-F238E27FC236}">
                <a16:creationId xmlns:a16="http://schemas.microsoft.com/office/drawing/2014/main" id="{EF887138-279D-DD11-0D0A-8C28BA1368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/>
          <a:p>
            <a:r>
              <a:rPr lang="en-US" noProof="0" dirty="0"/>
              <a:t>09/22/2025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AFC59B-0E72-6AAD-8257-5C002098927A}"/>
              </a:ext>
            </a:extLst>
          </p:cNvPr>
          <p:cNvSpPr/>
          <p:nvPr/>
        </p:nvSpPr>
        <p:spPr>
          <a:xfrm>
            <a:off x="1697101" y="1117920"/>
            <a:ext cx="448926" cy="238050"/>
          </a:xfrm>
          <a:prstGeom prst="rect">
            <a:avLst/>
          </a:prstGeom>
          <a:solidFill>
            <a:schemeClr val="accent1">
              <a:lumMod val="60000"/>
              <a:lumOff val="40000"/>
              <a:alpha val="32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81723497"/>
      </p:ext>
    </p:extLst>
  </p:cSld>
  <p:clrMapOvr>
    <a:masterClrMapping/>
  </p:clrMapOvr>
</p:sld>
</file>

<file path=ppt/theme/theme1.xml><?xml version="1.0" encoding="utf-8"?>
<a:theme xmlns:a="http://schemas.openxmlformats.org/drawingml/2006/main" name="Masque IJCLab standar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23277</TotalTime>
  <Words>1222</Words>
  <Application>Microsoft Macintosh PowerPoint</Application>
  <PresentationFormat>Personnalisé</PresentationFormat>
  <Paragraphs>253</Paragraphs>
  <Slides>22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Helvetica</vt:lpstr>
      <vt:lpstr>Segoe UI Semibold</vt:lpstr>
      <vt:lpstr>Segoe UI Semilight</vt:lpstr>
      <vt:lpstr>Masque IJCLab standard</vt:lpstr>
      <vt:lpstr>First measurement of a charge-exchange reaction cross-section for antihydrogen production  Sarah GEFFROY – IJCLab  on behalf of the GBAR collaboration </vt:lpstr>
      <vt:lpstr>The GBAR experiment</vt:lpstr>
      <vt:lpstr>The GBAR experiment </vt:lpstr>
      <vt:lpstr>Antihydrogen production</vt:lpstr>
      <vt:lpstr>Cross-section measurement </vt:lpstr>
      <vt:lpstr>Cross-section measurement </vt:lpstr>
      <vt:lpstr>Cross-section measurement </vt:lpstr>
      <vt:lpstr>Cross-section measurement </vt:lpstr>
      <vt:lpstr>Cross-section measurement </vt:lpstr>
      <vt:lpstr>Cross-section measurement </vt:lpstr>
      <vt:lpstr>Cross-section measurement </vt:lpstr>
      <vt:lpstr>Cross-section measurement </vt:lpstr>
      <vt:lpstr>Second charge-exchange reaction: SPHINX project </vt:lpstr>
      <vt:lpstr>Présentation PowerPoint</vt:lpstr>
      <vt:lpstr>Cross-section measurement </vt:lpstr>
      <vt:lpstr>N_H ̅   :Number of antihydrogen atoms produced </vt:lpstr>
      <vt:lpstr>N_p ̅   : Number of antiprotons</vt:lpstr>
      <vt:lpstr>N_(oPs )  : Number of ortopositronium</vt:lpstr>
      <vt:lpstr>I_overlap: Overlap between (p ) ̅  &amp; oPs</vt:lpstr>
      <vt:lpstr>Cross-section measurement </vt:lpstr>
      <vt:lpstr>I_overlap: Overlap between (p ) ̅  &amp; oPs</vt:lpstr>
      <vt:lpstr>Beam spots contained in MCP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Luc Petizon</dc:creator>
  <cp:lastModifiedBy>Sarah Geffroy</cp:lastModifiedBy>
  <cp:revision>1572</cp:revision>
  <dcterms:created xsi:type="dcterms:W3CDTF">2011-03-09T16:37:49Z</dcterms:created>
  <dcterms:modified xsi:type="dcterms:W3CDTF">2025-09-21T20:56:13Z</dcterms:modified>
</cp:coreProperties>
</file>