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37"/>
  </p:notesMasterIdLst>
  <p:sldIdLst>
    <p:sldId id="276" r:id="rId5"/>
    <p:sldId id="738" r:id="rId6"/>
    <p:sldId id="743" r:id="rId7"/>
    <p:sldId id="2871" r:id="rId8"/>
    <p:sldId id="257" r:id="rId9"/>
    <p:sldId id="2864" r:id="rId10"/>
    <p:sldId id="2865" r:id="rId11"/>
    <p:sldId id="292" r:id="rId12"/>
    <p:sldId id="2849" r:id="rId13"/>
    <p:sldId id="2867" r:id="rId14"/>
    <p:sldId id="2868" r:id="rId15"/>
    <p:sldId id="2869" r:id="rId16"/>
    <p:sldId id="2875" r:id="rId17"/>
    <p:sldId id="2877" r:id="rId18"/>
    <p:sldId id="2863" r:id="rId19"/>
    <p:sldId id="2862" r:id="rId20"/>
    <p:sldId id="2876" r:id="rId21"/>
    <p:sldId id="258" r:id="rId22"/>
    <p:sldId id="283" r:id="rId23"/>
    <p:sldId id="731" r:id="rId24"/>
    <p:sldId id="2874" r:id="rId25"/>
    <p:sldId id="2873" r:id="rId26"/>
    <p:sldId id="284" r:id="rId27"/>
    <p:sldId id="274" r:id="rId28"/>
    <p:sldId id="273" r:id="rId29"/>
    <p:sldId id="2878" r:id="rId30"/>
    <p:sldId id="2879" r:id="rId31"/>
    <p:sldId id="288" r:id="rId32"/>
    <p:sldId id="256" r:id="rId33"/>
    <p:sldId id="260" r:id="rId34"/>
    <p:sldId id="555" r:id="rId35"/>
    <p:sldId id="29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3DB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BAA480-4A38-4EFF-882E-2A88D749BC0D}" v="953" dt="2025-09-19T15:53:12.1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96" autoAdjust="0"/>
    <p:restoredTop sz="94660"/>
  </p:normalViewPr>
  <p:slideViewPr>
    <p:cSldViewPr snapToGrid="0">
      <p:cViewPr varScale="1">
        <p:scale>
          <a:sx n="70" d="100"/>
          <a:sy n="70" d="100"/>
        </p:scale>
        <p:origin x="2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3B77F-ADA1-402F-A652-2B160E762360}" type="datetimeFigureOut">
              <a:t>9/22/2025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1FD9D-6DCC-45FB-A0A9-DE7A31E8343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0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6763"/>
            <a:ext cx="6823075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>
          <a:xfrm>
            <a:off x="947738" y="4862513"/>
            <a:ext cx="5207000" cy="4605337"/>
          </a:xfrm>
          <a:noFill/>
          <a:ln/>
        </p:spPr>
        <p:txBody>
          <a:bodyPr/>
          <a:lstStyle/>
          <a:p>
            <a:pPr algn="just"/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D9E9B-61B2-4FB3-8429-12162D9C344B}" type="datetimeFigureOut">
              <a:rPr lang="it-IT" smtClean="0"/>
              <a:t>22/09/2025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1039-C877-4B8C-9035-A48016463C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493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D9E9B-61B2-4FB3-8429-12162D9C344B}" type="datetimeFigureOut">
              <a:rPr lang="it-IT" smtClean="0"/>
              <a:t>22/09/2025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1039-C877-4B8C-9035-A48016463C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59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D9E9B-61B2-4FB3-8429-12162D9C344B}" type="datetimeFigureOut">
              <a:rPr lang="it-IT" smtClean="0"/>
              <a:t>22/09/2025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1039-C877-4B8C-9035-A48016463C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947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11"/>
          <p:cNvSpPr>
            <a:spLocks noChangeAspect="1"/>
          </p:cNvSpPr>
          <p:nvPr/>
        </p:nvSpPr>
        <p:spPr bwMode="auto">
          <a:xfrm rot="5400000">
            <a:off x="590550" y="6447366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25400" cap="rnd" algn="ctr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eaLnBrk="1" hangingPunct="1">
              <a:lnSpc>
                <a:spcPct val="100000"/>
              </a:lnSpc>
              <a:defRPr/>
            </a:pPr>
            <a:endParaRPr lang="it-IT" sz="2160" b="0">
              <a:solidFill>
                <a:srgbClr val="00003C"/>
              </a:solidFill>
              <a:latin typeface="Gill Sans MT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11188"/>
          </a:xfrm>
          <a:prstGeom prst="rect">
            <a:avLst/>
          </a:prstGeom>
          <a:solidFill>
            <a:srgbClr val="00003C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 sz="144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61388"/>
            <a:ext cx="10972800" cy="5072098"/>
          </a:xfrm>
        </p:spPr>
        <p:txBody>
          <a:bodyPr/>
          <a:lstStyle>
            <a:lvl1pPr>
              <a:defRPr sz="2400"/>
            </a:lvl1pPr>
            <a:lvl2pPr>
              <a:defRPr sz="2160">
                <a:solidFill>
                  <a:srgbClr val="002060"/>
                </a:solidFill>
              </a:defRPr>
            </a:lvl2pPr>
            <a:lvl3pPr>
              <a:defRPr sz="1920"/>
            </a:lvl3pPr>
            <a:lvl4pPr>
              <a:defRPr sz="1680"/>
            </a:lvl4pPr>
            <a:lvl5pPr>
              <a:defRPr sz="144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76270"/>
          </a:xfrm>
        </p:spPr>
        <p:txBody>
          <a:bodyPr anchor="t">
            <a:normAutofit/>
          </a:bodyPr>
          <a:lstStyle>
            <a:lvl1pPr>
              <a:defRPr sz="3360" b="1" cap="none" spc="6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27262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D9E9B-61B2-4FB3-8429-12162D9C344B}" type="datetimeFigureOut">
              <a:rPr lang="it-IT" smtClean="0"/>
              <a:t>22/09/2025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1039-C877-4B8C-9035-A48016463C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33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D9E9B-61B2-4FB3-8429-12162D9C344B}" type="datetimeFigureOut">
              <a:rPr lang="it-IT" smtClean="0"/>
              <a:t>22/09/2025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1039-C877-4B8C-9035-A48016463C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194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D9E9B-61B2-4FB3-8429-12162D9C344B}" type="datetimeFigureOut">
              <a:rPr lang="it-IT" smtClean="0"/>
              <a:t>22/09/2025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1039-C877-4B8C-9035-A48016463C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88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D9E9B-61B2-4FB3-8429-12162D9C344B}" type="datetimeFigureOut">
              <a:rPr lang="it-IT" smtClean="0"/>
              <a:t>22/09/2025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1039-C877-4B8C-9035-A48016463C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37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D9E9B-61B2-4FB3-8429-12162D9C344B}" type="datetimeFigureOut">
              <a:rPr lang="it-IT" smtClean="0"/>
              <a:t>22/09/2025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1039-C877-4B8C-9035-A48016463C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914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D9E9B-61B2-4FB3-8429-12162D9C344B}" type="datetimeFigureOut">
              <a:rPr lang="it-IT" smtClean="0"/>
              <a:t>22/09/2025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1039-C877-4B8C-9035-A48016463C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312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D9E9B-61B2-4FB3-8429-12162D9C344B}" type="datetimeFigureOut">
              <a:rPr lang="it-IT" smtClean="0"/>
              <a:t>22/09/2025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1039-C877-4B8C-9035-A48016463C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77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D9E9B-61B2-4FB3-8429-12162D9C344B}" type="datetimeFigureOut">
              <a:rPr lang="it-IT" smtClean="0"/>
              <a:t>22/09/2025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1039-C877-4B8C-9035-A48016463C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36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D9E9B-61B2-4FB3-8429-12162D9C344B}" type="datetimeFigureOut">
              <a:rPr lang="it-IT" smtClean="0"/>
              <a:t>22/09/2025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41039-C877-4B8C-9035-A48016463C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395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o.infn.it/nanni/grazin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60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5.wmf"/><Relationship Id="rId4" Type="http://schemas.openxmlformats.org/officeDocument/2006/relationships/image" Target="../media/image61.png"/><Relationship Id="rId9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Relationship Id="rId9" Type="http://schemas.openxmlformats.org/officeDocument/2006/relationships/image" Target="../media/image2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25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to.infn.it/nanni/grazin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">
            <a:extLst>
              <a:ext uri="{FF2B5EF4-FFF2-40B4-BE49-F238E27FC236}">
                <a16:creationId xmlns:a16="http://schemas.microsoft.com/office/drawing/2014/main" id="{6717F2A4-5DD7-2FCA-F4B1-E40FF32B67DD}"/>
              </a:ext>
            </a:extLst>
          </p:cNvPr>
          <p:cNvSpPr txBox="1"/>
          <p:nvPr/>
        </p:nvSpPr>
        <p:spPr>
          <a:xfrm>
            <a:off x="3661304" y="5959300"/>
            <a:ext cx="5004440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dirty="0">
                <a:latin typeface="Calibri"/>
                <a:ea typeface="Calibri"/>
                <a:cs typeface="Calibri"/>
              </a:rPr>
              <a:t>F. Galtarossa (INFN Sezione di Padova)</a:t>
            </a:r>
          </a:p>
        </p:txBody>
      </p:sp>
      <p:sp>
        <p:nvSpPr>
          <p:cNvPr id="12" name="CasellaDiTesto 2">
            <a:extLst>
              <a:ext uri="{FF2B5EF4-FFF2-40B4-BE49-F238E27FC236}">
                <a16:creationId xmlns:a16="http://schemas.microsoft.com/office/drawing/2014/main" id="{09224313-E54B-6BD7-4F5D-8444E47D6728}"/>
              </a:ext>
            </a:extLst>
          </p:cNvPr>
          <p:cNvSpPr txBox="1"/>
          <p:nvPr/>
        </p:nvSpPr>
        <p:spPr>
          <a:xfrm>
            <a:off x="3376750" y="6391331"/>
            <a:ext cx="54385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EUNPC conference, Caen,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September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22</a:t>
            </a:r>
            <a:r>
              <a:rPr lang="it-IT" baseline="300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nd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-26</a:t>
            </a:r>
            <a:r>
              <a:rPr lang="it-IT" baseline="300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th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, 2025</a:t>
            </a:r>
            <a:endParaRPr lang="it-IT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7" name="CasellaDiTesto 3">
            <a:extLst>
              <a:ext uri="{FF2B5EF4-FFF2-40B4-BE49-F238E27FC236}">
                <a16:creationId xmlns:a16="http://schemas.microsoft.com/office/drawing/2014/main" id="{A67CA252-FAB1-5AED-A18F-B38F7E02A86C}"/>
              </a:ext>
            </a:extLst>
          </p:cNvPr>
          <p:cNvSpPr txBox="1"/>
          <p:nvPr/>
        </p:nvSpPr>
        <p:spPr>
          <a:xfrm>
            <a:off x="1508224" y="1172835"/>
            <a:ext cx="9310602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identification of actinides in multinucleon transfer reactions and effect of secondary processes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magine 22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C1EAB91B-F3EA-E02C-9AEE-00E7D58A7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368" y="177932"/>
            <a:ext cx="1741263" cy="877600"/>
          </a:xfrm>
          <a:prstGeom prst="rect">
            <a:avLst/>
          </a:prstGeom>
        </p:spPr>
      </p:pic>
      <p:pic>
        <p:nvPicPr>
          <p:cNvPr id="3" name="Immagine 2" descr="Immagine che contiene macchina, ingegneria, industria, fabbrica&#10;&#10;Il contenuto generato dall'IA potrebbe non essere corretto.">
            <a:extLst>
              <a:ext uri="{FF2B5EF4-FFF2-40B4-BE49-F238E27FC236}">
                <a16:creationId xmlns:a16="http://schemas.microsoft.com/office/drawing/2014/main" id="{B1FE8B9C-0341-0EE9-36C8-D7641F06C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929" y="2190784"/>
            <a:ext cx="6163191" cy="373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15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 descr="Immagine che contiene testo, diagramma, Carattere, mappa&#10;&#10;Il contenuto generato dall'IA potrebbe non essere corretto.">
            <a:extLst>
              <a:ext uri="{FF2B5EF4-FFF2-40B4-BE49-F238E27FC236}">
                <a16:creationId xmlns:a16="http://schemas.microsoft.com/office/drawing/2014/main" id="{954478D0-7C44-018C-DBBD-2421284B6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0" y="1158831"/>
            <a:ext cx="3603898" cy="2391661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592A4198-F952-23D6-7BA6-8461ED42D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03" y="1172756"/>
            <a:ext cx="3727679" cy="2377736"/>
          </a:xfrm>
          <a:prstGeom prst="rect">
            <a:avLst/>
          </a:prstGeom>
        </p:spPr>
      </p:pic>
      <p:pic>
        <p:nvPicPr>
          <p:cNvPr id="5" name="Immagine 4" descr="Immagine che contiene testo, diagramma,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7825B0B3-2AFD-5ED4-0AB8-F93C43D70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83" y="3611464"/>
            <a:ext cx="4174184" cy="2615584"/>
          </a:xfrm>
          <a:prstGeom prst="rect">
            <a:avLst/>
          </a:prstGeom>
        </p:spPr>
      </p:pic>
      <p:pic>
        <p:nvPicPr>
          <p:cNvPr id="7" name="Immagine 6" descr="Immagine che contiene testo, diagramma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4A357F41-A2A4-5320-9DFA-1C7601BC0F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3" y="3596501"/>
            <a:ext cx="4417406" cy="266219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9DA564B-8F55-D49B-2D04-0A33DFB2CE4A}"/>
              </a:ext>
            </a:extLst>
          </p:cNvPr>
          <p:cNvSpPr txBox="1"/>
          <p:nvPr/>
        </p:nvSpPr>
        <p:spPr>
          <a:xfrm>
            <a:off x="1595243" y="622525"/>
            <a:ext cx="2371881" cy="46166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partner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E5103F9-4FA3-9F32-22C9-96DC2F465AEE}"/>
              </a:ext>
            </a:extLst>
          </p:cNvPr>
          <p:cNvSpPr txBox="1"/>
          <p:nvPr/>
        </p:nvSpPr>
        <p:spPr>
          <a:xfrm>
            <a:off x="8602951" y="558386"/>
            <a:ext cx="2520906" cy="461665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partner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C1EA66B4-DFD7-B1B6-4BEA-1A1CF0E6B925}"/>
              </a:ext>
            </a:extLst>
          </p:cNvPr>
          <p:cNvCxnSpPr/>
          <p:nvPr/>
        </p:nvCxnSpPr>
        <p:spPr>
          <a:xfrm>
            <a:off x="6224016" y="0"/>
            <a:ext cx="0" cy="6858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EDE71C5-996C-D1F0-D866-F881F064C13E}"/>
              </a:ext>
            </a:extLst>
          </p:cNvPr>
          <p:cNvSpPr txBox="1"/>
          <p:nvPr/>
        </p:nvSpPr>
        <p:spPr>
          <a:xfrm>
            <a:off x="8262537" y="1249987"/>
            <a:ext cx="848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GB" sz="2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0B9672E-1245-8ECD-7BCD-01F1B0DF64DB}"/>
              </a:ext>
            </a:extLst>
          </p:cNvPr>
          <p:cNvSpPr txBox="1"/>
          <p:nvPr/>
        </p:nvSpPr>
        <p:spPr>
          <a:xfrm>
            <a:off x="1281934" y="1231555"/>
            <a:ext cx="76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lang="en-GB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C9DA7E7-5D55-2241-7DAC-537485BAF901}"/>
              </a:ext>
            </a:extLst>
          </p:cNvPr>
          <p:cNvSpPr txBox="1"/>
          <p:nvPr/>
        </p:nvSpPr>
        <p:spPr>
          <a:xfrm>
            <a:off x="5123136" y="1610014"/>
            <a:ext cx="2199158" cy="892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of an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actinide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isotope by isotope in a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902B12-91E5-B8B4-A831-D0F827AB1E8F}"/>
              </a:ext>
            </a:extLst>
          </p:cNvPr>
          <p:cNvSpPr txBox="1"/>
          <p:nvPr/>
        </p:nvSpPr>
        <p:spPr>
          <a:xfrm>
            <a:off x="4977682" y="3249159"/>
            <a:ext cx="2490065" cy="26930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of GRAZING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heavy nuclei.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normalizations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for light and heavy 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Trend of cross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sections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evaporation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nicely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reproduced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No large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of transfer-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fission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 transfer </a:t>
            </a:r>
            <a:r>
              <a:rPr lang="it-IT" sz="1300" dirty="0" err="1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2C5AB30-DC25-969E-9905-743FCDB56EB6}"/>
              </a:ext>
            </a:extLst>
          </p:cNvPr>
          <p:cNvSpPr txBox="1"/>
          <p:nvPr/>
        </p:nvSpPr>
        <p:spPr>
          <a:xfrm>
            <a:off x="3211711" y="1172756"/>
            <a:ext cx="188966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Cortesy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C. Sullivan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2C055A32-6EC9-4E93-CC59-224A5C52B8AD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AE34BAC-08A3-A0F3-E8DB-AE1C8ED6DA63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E67B69C-98C7-DCA4-0351-B6CD8077E09F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31F5A65-5447-6FA6-BCF7-068E8595546A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FF39AAD-A610-0DAE-35F4-68BE16BA8D63}"/>
              </a:ext>
            </a:extLst>
          </p:cNvPr>
          <p:cNvSpPr txBox="1"/>
          <p:nvPr/>
        </p:nvSpPr>
        <p:spPr>
          <a:xfrm>
            <a:off x="9256081" y="5284243"/>
            <a:ext cx="218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6BEAFE4-24F9-AFD5-90A8-3D1EE1FA1FC3}"/>
              </a:ext>
            </a:extLst>
          </p:cNvPr>
          <p:cNvSpPr txBox="1"/>
          <p:nvPr/>
        </p:nvSpPr>
        <p:spPr>
          <a:xfrm>
            <a:off x="1492818" y="5331284"/>
            <a:ext cx="218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2E3474C-4E65-2A3F-ADD5-AC782DD9BCF9}"/>
              </a:ext>
            </a:extLst>
          </p:cNvPr>
          <p:cNvSpPr txBox="1"/>
          <p:nvPr/>
        </p:nvSpPr>
        <p:spPr>
          <a:xfrm>
            <a:off x="235132" y="103517"/>
            <a:ext cx="3943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GRAZING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6BCE18FB-CAAE-043D-1E0C-299D119DB400}"/>
              </a:ext>
            </a:extLst>
          </p:cNvPr>
          <p:cNvCxnSpPr>
            <a:cxnSpLocks/>
          </p:cNvCxnSpPr>
          <p:nvPr/>
        </p:nvCxnSpPr>
        <p:spPr>
          <a:xfrm flipV="1">
            <a:off x="10510" y="558386"/>
            <a:ext cx="4478388" cy="1161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27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1" grpId="0"/>
      <p:bldP spid="22" grpId="0"/>
      <p:bldP spid="11" grpId="0" animBg="1"/>
      <p:bldP spid="13" grpId="0" animBg="1"/>
      <p:bldP spid="15" grpId="0" animBg="1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C23D9-DDFD-E190-21DE-1539BE3D5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56AC8BC-7845-8846-3C59-509974479AEB}"/>
              </a:ext>
            </a:extLst>
          </p:cNvPr>
          <p:cNvSpPr txBox="1"/>
          <p:nvPr/>
        </p:nvSpPr>
        <p:spPr>
          <a:xfrm>
            <a:off x="279653" y="740663"/>
            <a:ext cx="9844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in future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? Direct Z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extremely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challenging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low energies…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 descr="Immagine che contiene testo, Carattere, calligrafia, diagramma&#10;&#10;Il contenuto generato dall'IA potrebbe non essere corretto.">
            <a:extLst>
              <a:ext uri="{FF2B5EF4-FFF2-40B4-BE49-F238E27FC236}">
                <a16:creationId xmlns:a16="http://schemas.microsoft.com/office/drawing/2014/main" id="{DDEEEE00-B114-E3F2-9F5E-23C88F10C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2455416"/>
            <a:ext cx="4737734" cy="2747454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73039FB-1F2F-0F5B-94CD-733158F34DD5}"/>
              </a:ext>
            </a:extLst>
          </p:cNvPr>
          <p:cNvSpPr txBox="1"/>
          <p:nvPr/>
        </p:nvSpPr>
        <p:spPr>
          <a:xfrm>
            <a:off x="393192" y="1609344"/>
            <a:ext cx="4892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u="sng" dirty="0">
                <a:latin typeface="Arial" panose="020B0604020202020204" pitchFamily="34" charset="0"/>
                <a:cs typeface="Arial" panose="020B0604020202020204" pitchFamily="34" charset="0"/>
              </a:rPr>
              <a:t>1° option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detect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characteristic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X rays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in AGATA or in a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dedicated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detector with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159828D-BAAD-4134-CD68-1A806D5A01AA}"/>
              </a:ext>
            </a:extLst>
          </p:cNvPr>
          <p:cNvSpPr txBox="1"/>
          <p:nvPr/>
        </p:nvSpPr>
        <p:spPr>
          <a:xfrm>
            <a:off x="6316688" y="1232493"/>
            <a:ext cx="5628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u="sng" dirty="0">
                <a:latin typeface="Arial" panose="020B0604020202020204" pitchFamily="34" charset="0"/>
                <a:cs typeface="Arial" panose="020B0604020202020204" pitchFamily="34" charset="0"/>
              </a:rPr>
              <a:t>2° option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detect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the light partner in a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second arm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with Z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angle comparable to PRISMA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magine 25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C6662574-A94A-E3FC-CF7E-0F51DEC45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1932509"/>
            <a:ext cx="3139440" cy="244976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5044C40A-F28B-FF28-63B6-1E47AF1DF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09" y="2001321"/>
            <a:ext cx="2955992" cy="223426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3A6BD349-3ECF-7FEE-CE40-DB35033FA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80" y="4443117"/>
            <a:ext cx="1661481" cy="1475463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5022BD03-1604-8E60-24E2-AB497DA4BF33}"/>
              </a:ext>
            </a:extLst>
          </p:cNvPr>
          <p:cNvSpPr/>
          <p:nvPr/>
        </p:nvSpPr>
        <p:spPr>
          <a:xfrm>
            <a:off x="6309392" y="4362904"/>
            <a:ext cx="842544" cy="2029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MWPPAC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D12A6A0A-ED19-96D1-AE84-7CE0B5B705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89" y="4362904"/>
            <a:ext cx="1169415" cy="1601285"/>
          </a:xfrm>
          <a:prstGeom prst="rect">
            <a:avLst/>
          </a:prstGeom>
        </p:spPr>
      </p:pic>
      <p:sp>
        <p:nvSpPr>
          <p:cNvPr id="33" name="Rettangolo 32">
            <a:extLst>
              <a:ext uri="{FF2B5EF4-FFF2-40B4-BE49-F238E27FC236}">
                <a16:creationId xmlns:a16="http://schemas.microsoft.com/office/drawing/2014/main" id="{6CA7CDA1-D970-D410-0A03-90C038E059A0}"/>
              </a:ext>
            </a:extLst>
          </p:cNvPr>
          <p:cNvSpPr/>
          <p:nvPr/>
        </p:nvSpPr>
        <p:spPr>
          <a:xfrm>
            <a:off x="8083187" y="4304304"/>
            <a:ext cx="722485" cy="3312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Axial-field IC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56B0158B-F921-AAF7-A12F-7B12D5D0CB1F}"/>
              </a:ext>
            </a:extLst>
          </p:cNvPr>
          <p:cNvSpPr/>
          <p:nvPr/>
        </p:nvSpPr>
        <p:spPr>
          <a:xfrm>
            <a:off x="5628855" y="6014783"/>
            <a:ext cx="3102011" cy="2873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fr-FR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Fioretto</a:t>
            </a: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NIM A </a:t>
            </a:r>
            <a:r>
              <a:rPr lang="fr-FR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899</a:t>
            </a: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(2018) 73-79</a:t>
            </a:r>
            <a:endPara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A36341C-D672-6154-EA44-0118A28175B7}"/>
              </a:ext>
            </a:extLst>
          </p:cNvPr>
          <p:cNvSpPr txBox="1"/>
          <p:nvPr/>
        </p:nvSpPr>
        <p:spPr>
          <a:xfrm>
            <a:off x="9130900" y="4631187"/>
            <a:ext cx="285597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TOF on a 50 cm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flight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: &lt; 500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Position: 1 mm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Energy: 1%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: 2%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Solid angle: 30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msr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CB5F4FB5-BE24-B85E-65BC-6FAADD9F0CC9}"/>
              </a:ext>
            </a:extLst>
          </p:cNvPr>
          <p:cNvSpPr/>
          <p:nvPr/>
        </p:nvSpPr>
        <p:spPr>
          <a:xfrm>
            <a:off x="1365722" y="5251040"/>
            <a:ext cx="3102011" cy="2873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Vogt et al., Phys. </a:t>
            </a:r>
            <a:r>
              <a:rPr lang="fr-FR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 </a:t>
            </a:r>
            <a:r>
              <a:rPr lang="fr-FR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(2015) 024619</a:t>
            </a:r>
            <a:endPara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6EDE4E6-1FC3-D39B-BC0C-1F581D6D1098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D4556D-ABB1-8142-5249-85AEC2F9728F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110FB1-CE0A-328C-5480-E78EDAFEB0CE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C943E04-2464-2187-7507-B244E9834537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15C9B2D9-22B0-501D-CFCD-0A68B041F1B7}"/>
              </a:ext>
            </a:extLst>
          </p:cNvPr>
          <p:cNvCxnSpPr>
            <a:cxnSpLocks/>
          </p:cNvCxnSpPr>
          <p:nvPr/>
        </p:nvCxnSpPr>
        <p:spPr>
          <a:xfrm>
            <a:off x="0" y="598517"/>
            <a:ext cx="352425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6FF5F2B-B1A3-10C5-B71E-60F8DC5EE811}"/>
              </a:ext>
            </a:extLst>
          </p:cNvPr>
          <p:cNvSpPr txBox="1"/>
          <p:nvPr/>
        </p:nvSpPr>
        <p:spPr>
          <a:xfrm>
            <a:off x="235132" y="103517"/>
            <a:ext cx="10358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transfer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4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E304B-D173-40B2-560A-0D61F2B0B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ilindro, macchina, tubo&#10;&#10;Descrizione generata automaticamente">
            <a:extLst>
              <a:ext uri="{FF2B5EF4-FFF2-40B4-BE49-F238E27FC236}">
                <a16:creationId xmlns:a16="http://schemas.microsoft.com/office/drawing/2014/main" id="{2974458A-E22B-F897-B528-E39BA9E02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19" y="1682730"/>
            <a:ext cx="3677807" cy="420060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70A898-DEB2-AA52-219E-17C16037208A}"/>
              </a:ext>
            </a:extLst>
          </p:cNvPr>
          <p:cNvSpPr txBox="1"/>
          <p:nvPr/>
        </p:nvSpPr>
        <p:spPr>
          <a:xfrm>
            <a:off x="701613" y="901186"/>
            <a:ext cx="360541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Second arm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the PRISMA-AGATA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 descr="Immagine che contiene testo, diagramm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26C150B3-2E7C-2AD8-EBFE-08CE36099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872" y="1682730"/>
            <a:ext cx="4751184" cy="279507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F9AED80-BF5C-3288-2792-63F8FA8EE51F}"/>
              </a:ext>
            </a:extLst>
          </p:cNvPr>
          <p:cNvSpPr txBox="1"/>
          <p:nvPr/>
        </p:nvSpPr>
        <p:spPr>
          <a:xfrm>
            <a:off x="5610484" y="635311"/>
            <a:ext cx="6099048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Proposal for next LNL PAC: </a:t>
            </a:r>
            <a:r>
              <a:rPr lang="en-GB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Production yields of neutron-rich heavy nuclei in the </a:t>
            </a:r>
            <a:r>
              <a:rPr lang="en-GB" sz="1600" b="1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GB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U+</a:t>
            </a:r>
            <a:r>
              <a:rPr lang="en-GB" sz="1600" b="1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124</a:t>
            </a:r>
            <a:r>
              <a:rPr lang="en-GB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Sn multinucleon transfer reaction</a:t>
            </a:r>
          </a:p>
          <a:p>
            <a:pPr algn="l"/>
            <a:endParaRPr lang="en-GB" sz="7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Spokespersons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 L. Corradi, F. Galtarossa, T Mijatovic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D31885E-ED67-C410-F59E-8D6F8265810C}"/>
              </a:ext>
            </a:extLst>
          </p:cNvPr>
          <p:cNvSpPr txBox="1"/>
          <p:nvPr/>
        </p:nvSpPr>
        <p:spPr>
          <a:xfrm>
            <a:off x="5524195" y="4840842"/>
            <a:ext cx="6204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u="sng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Physics goal</a:t>
            </a:r>
            <a:r>
              <a:rPr lang="en-GB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study the A, Z, Q-value distributions and associated σ for the population of nuclei around Z=92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-&gt;</a:t>
            </a:r>
            <a:r>
              <a:rPr lang="en-GB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comparison with state-of-the-art theories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F1822E5-5E0A-3D79-6371-27F61CEC6767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E26C33D-0B09-1604-2026-49AE9F8F912C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11CA75C-D86E-D5DF-9AE6-232B79C41B87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406E602-EE25-6D69-BD93-3891B0131CDB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915B996-0774-5E8A-19EF-1FCA333B99A8}"/>
              </a:ext>
            </a:extLst>
          </p:cNvPr>
          <p:cNvSpPr txBox="1"/>
          <p:nvPr/>
        </p:nvSpPr>
        <p:spPr>
          <a:xfrm>
            <a:off x="235132" y="103517"/>
            <a:ext cx="5375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Possibilities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the </a:t>
            </a:r>
            <a:r>
              <a:rPr lang="it-IT" sz="2000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2026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DC09A317-9D33-5DDB-D31A-092342491858}"/>
              </a:ext>
            </a:extLst>
          </p:cNvPr>
          <p:cNvCxnSpPr>
            <a:cxnSpLocks/>
          </p:cNvCxnSpPr>
          <p:nvPr/>
        </p:nvCxnSpPr>
        <p:spPr>
          <a:xfrm>
            <a:off x="0" y="598517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5164B70-0E38-2439-5CA0-B3EAA17DDC7C}"/>
              </a:ext>
            </a:extLst>
          </p:cNvPr>
          <p:cNvSpPr txBox="1"/>
          <p:nvPr/>
        </p:nvSpPr>
        <p:spPr>
          <a:xfrm>
            <a:off x="6041140" y="5425039"/>
            <a:ext cx="5677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Cross </a:t>
            </a:r>
            <a:r>
              <a:rPr lang="it-IT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sections</a:t>
            </a:r>
            <a:r>
              <a:rPr lang="it-IT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for a complete set of n- and p-transfer </a:t>
            </a:r>
            <a:r>
              <a:rPr lang="it-IT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it-IT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angular</a:t>
            </a:r>
            <a:r>
              <a:rPr lang="it-IT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and TKEL </a:t>
            </a:r>
            <a:r>
              <a:rPr lang="it-IT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distributions</a:t>
            </a:r>
            <a:r>
              <a:rPr lang="it-IT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γ-ray </a:t>
            </a:r>
            <a:r>
              <a:rPr lang="it-IT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it-IT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it-IT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of U-like </a:t>
            </a:r>
            <a:r>
              <a:rPr lang="it-IT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endParaRPr lang="en-GB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magine 21" descr="Immagine che contiene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C868E854-5F6A-DAA3-CAC8-4A42BCA89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57" y="1782404"/>
            <a:ext cx="2881808" cy="2595721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D67CC650-839E-DE4B-36F3-7474786D4485}"/>
              </a:ext>
            </a:extLst>
          </p:cNvPr>
          <p:cNvSpPr/>
          <p:nvPr/>
        </p:nvSpPr>
        <p:spPr>
          <a:xfrm>
            <a:off x="4498126" y="4423637"/>
            <a:ext cx="3032973" cy="2855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 Mayer et al., Phys. </a:t>
            </a:r>
            <a:r>
              <a:rPr lang="fr-FR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 </a:t>
            </a:r>
            <a:r>
              <a:rPr lang="fr-FR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152</a:t>
            </a: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(1985) 162</a:t>
            </a:r>
            <a:endPara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7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6" grpId="0"/>
      <p:bldP spid="20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ECD89-DE2D-EDA5-E3E0-1F634B35D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23CF87A1-C299-F654-D257-557B4406F280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06848CA-C8AC-B390-26AE-1BEF8DCAD50C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3B44D20-795B-7B93-79B3-FEFD1B08BD88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94088B6-34CC-D588-DE21-7CFA91C6EDCD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2DD8757-F678-D040-540B-4367171A361E}"/>
              </a:ext>
            </a:extLst>
          </p:cNvPr>
          <p:cNvSpPr txBox="1"/>
          <p:nvPr/>
        </p:nvSpPr>
        <p:spPr>
          <a:xfrm>
            <a:off x="710495" y="834861"/>
            <a:ext cx="104016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studied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multi-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nucleon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transfer reactions in the </a:t>
            </a:r>
            <a:r>
              <a:rPr lang="it-IT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129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Xe+</a:t>
            </a:r>
            <a:r>
              <a:rPr lang="it-IT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950 MeV with the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PRISMA-AGATA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set-up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INFN LNL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For the first time,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extracted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transfer yields for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PLF and TLF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with the GRAZING code.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Normalizations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independently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to the -1n (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and +1n (Xe)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by GRAZING.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show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GRAZING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able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describe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properly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transfer +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evaporation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light and heavy partner. Transfer-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fission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seems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to play a major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after the transfer of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neutrons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implementations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kinematic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coincidence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PRISMA + Second arm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conjunction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with AGATA,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possibility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to exploit the intense 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delivered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by PIAVE-ALPI to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extract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full set of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transfer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to study the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neutron-rich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heavy nuclei close to 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U.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58C3B38-38F3-325F-353F-1D18037054F1}"/>
              </a:ext>
            </a:extLst>
          </p:cNvPr>
          <p:cNvSpPr txBox="1"/>
          <p:nvPr/>
        </p:nvSpPr>
        <p:spPr>
          <a:xfrm>
            <a:off x="235132" y="103517"/>
            <a:ext cx="3943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23321129-E47D-66D0-7A16-444230BD0322}"/>
              </a:ext>
            </a:extLst>
          </p:cNvPr>
          <p:cNvCxnSpPr>
            <a:cxnSpLocks/>
          </p:cNvCxnSpPr>
          <p:nvPr/>
        </p:nvCxnSpPr>
        <p:spPr>
          <a:xfrm flipV="1">
            <a:off x="10510" y="558386"/>
            <a:ext cx="4478388" cy="1161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DD2ADFB-9480-E41F-7B55-F407D10A0D3E}"/>
              </a:ext>
            </a:extLst>
          </p:cNvPr>
          <p:cNvSpPr txBox="1"/>
          <p:nvPr/>
        </p:nvSpPr>
        <p:spPr>
          <a:xfrm>
            <a:off x="850105" y="4692815"/>
            <a:ext cx="9994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use of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spectrometers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the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new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/targets and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large </a:t>
            </a:r>
            <a:r>
              <a:rPr lang="el-G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-ray arrays, can help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complete and high-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set of data on MNT reactions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Coulomb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energies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production of heavy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neutron-rich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deficient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nuclei and solve some of the open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effectiveness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reactions in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reaching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Segrè chart with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sizeable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cross </a:t>
            </a: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sections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06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21EE5-0338-9D04-B809-C4005B09C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1E5E987-A60D-1287-D47E-F71029DCC96F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9A8615F-B101-F5AA-96B9-AB21C4D2005B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EDCF3DC-5FC5-2C95-1D3E-6B566E198608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BDE89BF-A291-B563-FC87-963C7DAC089E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480F2CD-914D-6EC2-9A57-1E8981EABCF2}"/>
              </a:ext>
            </a:extLst>
          </p:cNvPr>
          <p:cNvSpPr txBox="1"/>
          <p:nvPr/>
        </p:nvSpPr>
        <p:spPr>
          <a:xfrm>
            <a:off x="235132" y="103517"/>
            <a:ext cx="3943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4D19E2D8-F156-2178-CD4E-D777C09983AF}"/>
              </a:ext>
            </a:extLst>
          </p:cNvPr>
          <p:cNvCxnSpPr>
            <a:cxnSpLocks/>
          </p:cNvCxnSpPr>
          <p:nvPr/>
        </p:nvCxnSpPr>
        <p:spPr>
          <a:xfrm flipV="1">
            <a:off x="10510" y="558386"/>
            <a:ext cx="4478388" cy="1161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schermata, Carattere, lettera&#10;&#10;Il contenuto generato dall'IA potrebbe non essere corretto.">
            <a:extLst>
              <a:ext uri="{FF2B5EF4-FFF2-40B4-BE49-F238E27FC236}">
                <a16:creationId xmlns:a16="http://schemas.microsoft.com/office/drawing/2014/main" id="{F60A854B-0E9E-F589-F2A4-B61924695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41" y="781947"/>
            <a:ext cx="8358107" cy="561883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9ADBC1-A8DB-EBF3-50DF-786E338410D4}"/>
              </a:ext>
            </a:extLst>
          </p:cNvPr>
          <p:cNvSpPr txBox="1"/>
          <p:nvPr/>
        </p:nvSpPr>
        <p:spPr>
          <a:xfrm>
            <a:off x="8218610" y="5979250"/>
            <a:ext cx="397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</a:t>
            </a:r>
            <a:r>
              <a:rPr lang="it-IT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AGATA </a:t>
            </a:r>
            <a:r>
              <a:rPr lang="it-IT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Immagine che contiene simbolo, Carattere, logo, testo&#10;&#10;Il contenuto generato dall'IA potrebbe non essere corretto.">
            <a:extLst>
              <a:ext uri="{FF2B5EF4-FFF2-40B4-BE49-F238E27FC236}">
                <a16:creationId xmlns:a16="http://schemas.microsoft.com/office/drawing/2014/main" id="{57823557-0DE8-866C-45F1-F7776AE6A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743" y="4315032"/>
            <a:ext cx="1127858" cy="1524132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F5A7988C-A926-66CC-6527-0D1CF44B0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088" y="416254"/>
            <a:ext cx="1741263" cy="877600"/>
          </a:xfrm>
          <a:prstGeom prst="rect">
            <a:avLst/>
          </a:prstGeom>
        </p:spPr>
      </p:pic>
      <p:pic>
        <p:nvPicPr>
          <p:cNvPr id="9" name="Immagine 8" descr="Immagine che contiene testo, simbolo, logo, Carattere&#10;&#10;Il contenuto generato dall'IA potrebbe non essere corretto.">
            <a:extLst>
              <a:ext uri="{FF2B5EF4-FFF2-40B4-BE49-F238E27FC236}">
                <a16:creationId xmlns:a16="http://schemas.microsoft.com/office/drawing/2014/main" id="{63A7006B-A140-C9FE-2F4D-59A371896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369" y="2928202"/>
            <a:ext cx="1564606" cy="1031733"/>
          </a:xfrm>
          <a:prstGeom prst="rect">
            <a:avLst/>
          </a:prstGeom>
        </p:spPr>
      </p:pic>
      <p:pic>
        <p:nvPicPr>
          <p:cNvPr id="11" name="Immagine 10" descr="Immagine che contiene testo, emblema, simbolo&#10;&#10;Il contenuto generato dall'IA potrebbe non essere corretto.">
            <a:extLst>
              <a:ext uri="{FF2B5EF4-FFF2-40B4-BE49-F238E27FC236}">
                <a16:creationId xmlns:a16="http://schemas.microsoft.com/office/drawing/2014/main" id="{47F95487-5E90-CDFC-058E-FFB526481A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229" y="1656585"/>
            <a:ext cx="908886" cy="9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02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3EEA03-CD74-0438-E49C-4773978ED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244" y="2766218"/>
            <a:ext cx="3715512" cy="1325563"/>
          </a:xfrm>
        </p:spPr>
        <p:txBody>
          <a:bodyPr/>
          <a:lstStyle/>
          <a:p>
            <a:r>
              <a:rPr lang="it-IT" dirty="0"/>
              <a:t>BACKUP SLIDES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161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355F3E9-38E8-4929-B926-A80033700C19}"/>
              </a:ext>
            </a:extLst>
          </p:cNvPr>
          <p:cNvSpPr/>
          <p:nvPr/>
        </p:nvSpPr>
        <p:spPr>
          <a:xfrm>
            <a:off x="0" y="1"/>
            <a:ext cx="12192000" cy="69668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93B281-EEBB-4489-ADC2-03FA891E183F}"/>
              </a:ext>
            </a:extLst>
          </p:cNvPr>
          <p:cNvSpPr txBox="1"/>
          <p:nvPr/>
        </p:nvSpPr>
        <p:spPr>
          <a:xfrm>
            <a:off x="235132" y="50920"/>
            <a:ext cx="9980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Multinucleon transfer reactions at near-barrier energies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1D7C5AB-0C2B-4D82-A4B2-8DC30C778284}"/>
              </a:ext>
            </a:extLst>
          </p:cNvPr>
          <p:cNvSpPr/>
          <p:nvPr/>
        </p:nvSpPr>
        <p:spPr>
          <a:xfrm>
            <a:off x="265192" y="1711283"/>
            <a:ext cx="3671641" cy="7871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Reaction products close to the reactants with A, Z distributions governed by optimum Q-value considerations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E164DB5-56CC-4A81-B157-CCEEED8D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33" y="1268465"/>
            <a:ext cx="5309204" cy="364923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D4F95546-3265-4473-8974-172C28DF3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" y="2536383"/>
            <a:ext cx="3842953" cy="3025452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9572EC1F-9677-4A07-B320-B8F69101DA33}"/>
              </a:ext>
            </a:extLst>
          </p:cNvPr>
          <p:cNvSpPr/>
          <p:nvPr/>
        </p:nvSpPr>
        <p:spPr>
          <a:xfrm>
            <a:off x="658483" y="5694099"/>
            <a:ext cx="3069633" cy="302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S. </a:t>
            </a:r>
            <a:r>
              <a:rPr lang="it-IT" sz="1200" dirty="0" err="1">
                <a:solidFill>
                  <a:schemeClr val="tx1"/>
                </a:solidFill>
              </a:rPr>
              <a:t>Szilner</a:t>
            </a:r>
            <a:r>
              <a:rPr lang="it-IT" sz="1200" dirty="0">
                <a:solidFill>
                  <a:schemeClr val="tx1"/>
                </a:solidFill>
              </a:rPr>
              <a:t> et al., </a:t>
            </a:r>
            <a:r>
              <a:rPr lang="it-IT" sz="1200" dirty="0" err="1">
                <a:solidFill>
                  <a:schemeClr val="tx1"/>
                </a:solidFill>
              </a:rPr>
              <a:t>Phys</a:t>
            </a:r>
            <a:r>
              <a:rPr lang="it-IT" sz="1200" dirty="0">
                <a:solidFill>
                  <a:schemeClr val="tx1"/>
                </a:solidFill>
              </a:rPr>
              <a:t>. Rev. C </a:t>
            </a:r>
            <a:r>
              <a:rPr lang="it-IT" sz="1200" b="1" dirty="0">
                <a:solidFill>
                  <a:schemeClr val="tx1"/>
                </a:solidFill>
              </a:rPr>
              <a:t>71 </a:t>
            </a:r>
            <a:r>
              <a:rPr lang="it-IT" sz="1200" dirty="0">
                <a:solidFill>
                  <a:schemeClr val="tx1"/>
                </a:solidFill>
              </a:rPr>
              <a:t>(2005) 044610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0B6BDECD-F0E4-46FD-BD71-D55800A807AD}"/>
              </a:ext>
            </a:extLst>
          </p:cNvPr>
          <p:cNvSpPr/>
          <p:nvPr/>
        </p:nvSpPr>
        <p:spPr>
          <a:xfrm>
            <a:off x="4978180" y="5111323"/>
            <a:ext cx="2830419" cy="302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L. Corradi et al., </a:t>
            </a:r>
            <a:r>
              <a:rPr lang="it-IT" sz="1200" dirty="0" err="1">
                <a:solidFill>
                  <a:schemeClr val="tx1"/>
                </a:solidFill>
              </a:rPr>
              <a:t>Phys</a:t>
            </a:r>
            <a:r>
              <a:rPr lang="it-IT" sz="1200" dirty="0">
                <a:solidFill>
                  <a:schemeClr val="tx1"/>
                </a:solidFill>
              </a:rPr>
              <a:t>. Rev. C </a:t>
            </a:r>
            <a:r>
              <a:rPr lang="it-IT" sz="1200" b="1" dirty="0">
                <a:solidFill>
                  <a:schemeClr val="tx1"/>
                </a:solidFill>
              </a:rPr>
              <a:t>59 </a:t>
            </a:r>
            <a:r>
              <a:rPr lang="it-IT" sz="1200" dirty="0">
                <a:solidFill>
                  <a:schemeClr val="tx1"/>
                </a:solidFill>
              </a:rPr>
              <a:t>(1999) 261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C931288-4A5E-4BFF-8BB2-31AAC58B36A5}"/>
              </a:ext>
            </a:extLst>
          </p:cNvPr>
          <p:cNvSpPr/>
          <p:nvPr/>
        </p:nvSpPr>
        <p:spPr>
          <a:xfrm>
            <a:off x="9048199" y="5911727"/>
            <a:ext cx="3069633" cy="302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K. E. </a:t>
            </a:r>
            <a:r>
              <a:rPr lang="it-IT" sz="1200" dirty="0" err="1">
                <a:solidFill>
                  <a:schemeClr val="tx1"/>
                </a:solidFill>
              </a:rPr>
              <a:t>Rehm</a:t>
            </a:r>
            <a:r>
              <a:rPr lang="it-IT" sz="1200" dirty="0">
                <a:solidFill>
                  <a:schemeClr val="tx1"/>
                </a:solidFill>
              </a:rPr>
              <a:t> et al., </a:t>
            </a:r>
            <a:r>
              <a:rPr lang="it-IT" sz="1200" dirty="0" err="1">
                <a:solidFill>
                  <a:schemeClr val="tx1"/>
                </a:solidFill>
              </a:rPr>
              <a:t>Phys</a:t>
            </a:r>
            <a:r>
              <a:rPr lang="it-IT" sz="1200" dirty="0">
                <a:solidFill>
                  <a:schemeClr val="tx1"/>
                </a:solidFill>
              </a:rPr>
              <a:t>. Rev. C </a:t>
            </a:r>
            <a:r>
              <a:rPr lang="it-IT" sz="1200" b="1" dirty="0">
                <a:solidFill>
                  <a:schemeClr val="tx1"/>
                </a:solidFill>
              </a:rPr>
              <a:t>37 </a:t>
            </a:r>
            <a:r>
              <a:rPr lang="it-IT" sz="1200" dirty="0">
                <a:solidFill>
                  <a:schemeClr val="tx1"/>
                </a:solidFill>
              </a:rPr>
              <a:t>(1988) 2629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58FE6049-E6F3-4445-B3C0-81A5920F7A3B}"/>
              </a:ext>
            </a:extLst>
          </p:cNvPr>
          <p:cNvSpPr/>
          <p:nvPr/>
        </p:nvSpPr>
        <p:spPr>
          <a:xfrm>
            <a:off x="4615510" y="829057"/>
            <a:ext cx="4245316" cy="3634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Angular distributions peaked at the grazing angle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71ECA5F8-A409-4BC1-B5DC-52BC41457B81}"/>
              </a:ext>
            </a:extLst>
          </p:cNvPr>
          <p:cNvSpPr/>
          <p:nvPr/>
        </p:nvSpPr>
        <p:spPr>
          <a:xfrm>
            <a:off x="9357116" y="1631407"/>
            <a:ext cx="2740890" cy="7918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Increasing energy loss components as more nucleons are transferred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D82923B-C3EE-4BBE-8847-63EA48DAD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199" y="2557547"/>
            <a:ext cx="3140886" cy="327827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CB75653-FACB-7F35-9A22-8EE5C4252D54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2A8C641-F907-A8C8-FCF1-14D26241E8B1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558B019-00E7-62AD-EA89-DCCA21AFA26F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CC5398-D842-E533-17FD-29BE0415D5B9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422996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BD344-F7D7-0ECB-1371-E516CD64F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9827DE-BD60-B947-6ADD-608C3095E298}"/>
              </a:ext>
            </a:extLst>
          </p:cNvPr>
          <p:cNvSpPr txBox="1"/>
          <p:nvPr/>
        </p:nvSpPr>
        <p:spPr>
          <a:xfrm>
            <a:off x="544068" y="351335"/>
            <a:ext cx="821789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WKB</a:t>
            </a:r>
          </a:p>
          <a:p>
            <a:r>
              <a:rPr lang="de-DE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de-DE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Vigezzi</a:t>
            </a:r>
            <a:r>
              <a:rPr lang="de-DE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de-DE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Winther</a:t>
            </a:r>
            <a:r>
              <a:rPr lang="de-DE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Ann. Phys. </a:t>
            </a:r>
            <a:r>
              <a:rPr lang="de-DE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</a:t>
            </a:r>
            <a:r>
              <a:rPr lang="de-DE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(1989) 432.</a:t>
            </a:r>
          </a:p>
          <a:p>
            <a:endParaRPr lang="de-DE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GRAZING</a:t>
            </a:r>
          </a:p>
          <a:p>
            <a:r>
              <a:rPr lang="fr-F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GRAZING. </a:t>
            </a:r>
            <a:r>
              <a:rPr lang="fr-F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http://www.to.infn.it/nanni/grazing</a:t>
            </a:r>
            <a:r>
              <a:rPr lang="fr-F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A. </a:t>
            </a:r>
            <a:r>
              <a:rPr lang="fr-FR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Winther</a:t>
            </a:r>
            <a:r>
              <a:rPr lang="fr-F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NPA </a:t>
            </a:r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572</a:t>
            </a:r>
            <a:r>
              <a:rPr lang="fr-F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(1994) 191; NPA </a:t>
            </a:r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594</a:t>
            </a:r>
            <a:r>
              <a:rPr lang="fr-F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(1995) 203</a:t>
            </a:r>
          </a:p>
          <a:p>
            <a:endParaRPr lang="fr-FR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DiNuclear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System (DNS) model</a:t>
            </a:r>
          </a:p>
          <a:p>
            <a:r>
              <a:rPr lang="it-IT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Z.-Q. Feng, Phys. Rev. C </a:t>
            </a:r>
            <a:r>
              <a:rPr lang="nb-NO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</a:t>
            </a:r>
            <a:r>
              <a:rPr lang="nb-NO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(2017) 024615</a:t>
            </a:r>
            <a:endParaRPr lang="it-IT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Langevin-type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dynamical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equations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it-IT" sz="1400" dirty="0">
                <a:solidFill>
                  <a:srgbClr val="C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V. </a:t>
            </a:r>
            <a:r>
              <a:rPr lang="en-US" altLang="it-IT" sz="1400" dirty="0" err="1">
                <a:solidFill>
                  <a:srgbClr val="C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Zagrebaev</a:t>
            </a:r>
            <a:r>
              <a:rPr lang="en-US" altLang="it-IT" sz="1400" dirty="0">
                <a:solidFill>
                  <a:srgbClr val="C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, W. Greiner, Phys. Rev. Lett. </a:t>
            </a:r>
            <a:r>
              <a:rPr lang="en-US" altLang="it-IT" sz="1400" b="1" dirty="0">
                <a:solidFill>
                  <a:srgbClr val="C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101</a:t>
            </a:r>
            <a:r>
              <a:rPr lang="en-US" altLang="it-IT" sz="1400" dirty="0">
                <a:solidFill>
                  <a:srgbClr val="C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(2008) 122701; A. V. Karpov, V. V. Saiko, Phys. Rev. C 96 (2017) 024618</a:t>
            </a: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Time-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Hartree-Fock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(TDHF)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it-IT" sz="1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K.Sekizawa</a:t>
            </a:r>
            <a:r>
              <a:rPr lang="en-US" altLang="it-IT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, K. </a:t>
            </a:r>
            <a:r>
              <a:rPr lang="en-US" altLang="it-IT" sz="1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Yabana</a:t>
            </a:r>
            <a:r>
              <a:rPr lang="en-US" altLang="it-IT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, </a:t>
            </a:r>
            <a:r>
              <a:rPr lang="nb-NO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C</a:t>
            </a:r>
            <a:r>
              <a:rPr lang="en-US" altLang="it-IT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US" altLang="it-IT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88</a:t>
            </a:r>
            <a:r>
              <a:rPr lang="en-US" altLang="it-IT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(2013) 014614</a:t>
            </a:r>
          </a:p>
          <a:p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Quantum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Dynamics (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ImQMD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Li et al., Phys. Lett. B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776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(2018) 278</a:t>
            </a:r>
          </a:p>
          <a:p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Time-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Covariant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Theory (TD-CDFT)</a:t>
            </a:r>
          </a:p>
          <a:p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D. Zhang, D. 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Vretenar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C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(2024) 024614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9A4C2F5-3197-E9B3-9661-22BF853BFEB2}"/>
              </a:ext>
            </a:extLst>
          </p:cNvPr>
          <p:cNvSpPr txBox="1"/>
          <p:nvPr/>
        </p:nvSpPr>
        <p:spPr>
          <a:xfrm>
            <a:off x="475488" y="5565933"/>
            <a:ext cx="10812488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700" dirty="0" err="1"/>
              <a:t>Recently</a:t>
            </a:r>
            <a:r>
              <a:rPr lang="it-IT" sz="1700" dirty="0"/>
              <a:t> </a:t>
            </a:r>
            <a:r>
              <a:rPr lang="it-IT" sz="1700" dirty="0" err="1"/>
              <a:t>these</a:t>
            </a:r>
            <a:r>
              <a:rPr lang="it-IT" sz="1700" dirty="0"/>
              <a:t> models </a:t>
            </a:r>
            <a:r>
              <a:rPr lang="it-IT" sz="1700" dirty="0" err="1"/>
              <a:t>have</a:t>
            </a:r>
            <a:r>
              <a:rPr lang="it-IT" sz="1700" dirty="0"/>
              <a:t> </a:t>
            </a:r>
            <a:r>
              <a:rPr lang="it-IT" sz="1700" dirty="0" err="1"/>
              <a:t>been</a:t>
            </a:r>
            <a:r>
              <a:rPr lang="it-IT" sz="1700" dirty="0"/>
              <a:t> </a:t>
            </a:r>
            <a:r>
              <a:rPr lang="it-IT" sz="1700" dirty="0" err="1"/>
              <a:t>widely</a:t>
            </a:r>
            <a:r>
              <a:rPr lang="it-IT" sz="1700" dirty="0"/>
              <a:t> </a:t>
            </a:r>
            <a:r>
              <a:rPr lang="it-IT" sz="1700" dirty="0" err="1"/>
              <a:t>employed</a:t>
            </a:r>
            <a:r>
              <a:rPr lang="it-IT" sz="1700" dirty="0"/>
              <a:t> and </a:t>
            </a:r>
            <a:r>
              <a:rPr lang="it-IT" sz="1700" dirty="0" err="1"/>
              <a:t>developed</a:t>
            </a:r>
            <a:r>
              <a:rPr lang="it-IT" sz="1700" dirty="0"/>
              <a:t> to investigate the </a:t>
            </a:r>
            <a:r>
              <a:rPr lang="it-IT" sz="1700" dirty="0" err="1"/>
              <a:t>optimal</a:t>
            </a:r>
            <a:r>
              <a:rPr lang="it-IT" sz="1700" dirty="0"/>
              <a:t> </a:t>
            </a:r>
            <a:r>
              <a:rPr lang="it-IT" sz="1700" dirty="0" err="1"/>
              <a:t>conditions</a:t>
            </a:r>
            <a:r>
              <a:rPr lang="it-IT" sz="1700" dirty="0"/>
              <a:t> to produce </a:t>
            </a:r>
            <a:r>
              <a:rPr lang="it-IT" sz="1700" dirty="0" err="1"/>
              <a:t>neutron-rich</a:t>
            </a:r>
            <a:r>
              <a:rPr lang="it-IT" sz="1700" dirty="0"/>
              <a:t> nuclei in the </a:t>
            </a:r>
            <a:r>
              <a:rPr lang="it-IT" sz="1700" b="1" dirty="0" err="1"/>
              <a:t>actinide</a:t>
            </a:r>
            <a:r>
              <a:rPr lang="it-IT" sz="1700" b="1" dirty="0"/>
              <a:t>, trans-</a:t>
            </a:r>
            <a:r>
              <a:rPr lang="it-IT" sz="1700" b="1" dirty="0" err="1"/>
              <a:t>actinide</a:t>
            </a:r>
            <a:r>
              <a:rPr lang="it-IT" sz="1700" b="1" dirty="0"/>
              <a:t> and N=126</a:t>
            </a:r>
            <a:r>
              <a:rPr lang="it-IT" sz="1700" dirty="0"/>
              <a:t> </a:t>
            </a:r>
            <a:r>
              <a:rPr lang="it-IT" sz="1700" dirty="0" err="1"/>
              <a:t>regions</a:t>
            </a:r>
            <a:r>
              <a:rPr lang="it-IT" sz="1700" dirty="0"/>
              <a:t>.</a:t>
            </a:r>
            <a:endParaRPr lang="en-GB" sz="1700" dirty="0"/>
          </a:p>
        </p:txBody>
      </p:sp>
      <p:sp>
        <p:nvSpPr>
          <p:cNvPr id="7" name="Parentesi graffa chiusa 6">
            <a:extLst>
              <a:ext uri="{FF2B5EF4-FFF2-40B4-BE49-F238E27FC236}">
                <a16:creationId xmlns:a16="http://schemas.microsoft.com/office/drawing/2014/main" id="{A5C1071F-A8E5-6404-5E4C-C48D0E7A45E5}"/>
              </a:ext>
            </a:extLst>
          </p:cNvPr>
          <p:cNvSpPr/>
          <p:nvPr/>
        </p:nvSpPr>
        <p:spPr>
          <a:xfrm>
            <a:off x="8686630" y="542260"/>
            <a:ext cx="438912" cy="270815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C837478-1620-FE20-E0B2-7E883B5922BF}"/>
              </a:ext>
            </a:extLst>
          </p:cNvPr>
          <p:cNvSpPr txBox="1"/>
          <p:nvPr/>
        </p:nvSpPr>
        <p:spPr>
          <a:xfrm>
            <a:off x="9536571" y="1480839"/>
            <a:ext cx="2111361" cy="830997"/>
          </a:xfrm>
          <a:prstGeom prst="rect">
            <a:avLst/>
          </a:prstGeom>
          <a:solidFill>
            <a:srgbClr val="F3DB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SEMICLASSICAL APPROACH</a:t>
            </a:r>
            <a:endParaRPr lang="en-GB" sz="2400" dirty="0"/>
          </a:p>
        </p:txBody>
      </p:sp>
      <p:sp>
        <p:nvSpPr>
          <p:cNvPr id="9" name="Parentesi graffa chiusa 8">
            <a:extLst>
              <a:ext uri="{FF2B5EF4-FFF2-40B4-BE49-F238E27FC236}">
                <a16:creationId xmlns:a16="http://schemas.microsoft.com/office/drawing/2014/main" id="{9DFC85ED-F758-67CB-43B2-6E0777D5E145}"/>
              </a:ext>
            </a:extLst>
          </p:cNvPr>
          <p:cNvSpPr/>
          <p:nvPr/>
        </p:nvSpPr>
        <p:spPr>
          <a:xfrm>
            <a:off x="8686630" y="3339113"/>
            <a:ext cx="438912" cy="191477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CC1390-8AC5-DAA2-2B19-95EE10B8A9E4}"/>
              </a:ext>
            </a:extLst>
          </p:cNvPr>
          <p:cNvSpPr txBox="1"/>
          <p:nvPr/>
        </p:nvSpPr>
        <p:spPr>
          <a:xfrm>
            <a:off x="9605150" y="3881003"/>
            <a:ext cx="197420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MICROSCOPIC APPROACH</a:t>
            </a:r>
            <a:endParaRPr lang="en-GB" sz="24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0AE347E-D0B7-2BD8-0813-248ABB7B148D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66D5AC-188F-3A96-A55F-21BA24256657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16CDD0A-B4FF-B316-8E6F-F56BEEF69C7A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A179A2C-B796-C6AB-6FA5-867A1F50CB23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928651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355F3E9-38E8-4929-B926-A80033700C19}"/>
              </a:ext>
            </a:extLst>
          </p:cNvPr>
          <p:cNvSpPr/>
          <p:nvPr/>
        </p:nvSpPr>
        <p:spPr>
          <a:xfrm>
            <a:off x="0" y="0"/>
            <a:ext cx="12192000" cy="68661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374E4D7-C0DE-4E53-AB10-96108C8B280D}"/>
              </a:ext>
            </a:extLst>
          </p:cNvPr>
          <p:cNvSpPr txBox="1"/>
          <p:nvPr/>
        </p:nvSpPr>
        <p:spPr>
          <a:xfrm>
            <a:off x="235132" y="50920"/>
            <a:ext cx="9980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solidFill>
                  <a:schemeClr val="bg1"/>
                </a:solidFill>
              </a:rPr>
              <a:t>Populating</a:t>
            </a:r>
            <a:r>
              <a:rPr lang="it-IT" sz="3200" dirty="0">
                <a:solidFill>
                  <a:schemeClr val="bg1"/>
                </a:solidFill>
              </a:rPr>
              <a:t> </a:t>
            </a:r>
            <a:r>
              <a:rPr lang="it-IT" sz="3200" dirty="0" err="1">
                <a:solidFill>
                  <a:schemeClr val="bg1"/>
                </a:solidFill>
              </a:rPr>
              <a:t>neutron-rich</a:t>
            </a:r>
            <a:r>
              <a:rPr lang="it-IT" sz="3200" dirty="0">
                <a:solidFill>
                  <a:schemeClr val="bg1"/>
                </a:solidFill>
              </a:rPr>
              <a:t> nuclei via MNT </a:t>
            </a:r>
            <a:r>
              <a:rPr lang="it-IT" sz="3200" dirty="0" err="1">
                <a:solidFill>
                  <a:schemeClr val="bg1"/>
                </a:solidFill>
              </a:rPr>
              <a:t>reactions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3F8605B-9C75-438C-B5EB-C1EB344FA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5" y="1056285"/>
            <a:ext cx="3143833" cy="455463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2A9B786-DBD7-4627-96C1-0DBADE4D9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87" y="712077"/>
            <a:ext cx="6556966" cy="1513835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B9647C9F-2475-42FE-80F3-9A69C0A0348B}"/>
              </a:ext>
            </a:extLst>
          </p:cNvPr>
          <p:cNvSpPr/>
          <p:nvPr/>
        </p:nvSpPr>
        <p:spPr>
          <a:xfrm>
            <a:off x="556717" y="5680983"/>
            <a:ext cx="2557838" cy="5094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C. H. </a:t>
            </a:r>
            <a:r>
              <a:rPr lang="it-IT" sz="1200" dirty="0" err="1">
                <a:solidFill>
                  <a:schemeClr val="tx1"/>
                </a:solidFill>
              </a:rPr>
              <a:t>Dasso</a:t>
            </a:r>
            <a:r>
              <a:rPr lang="it-IT" sz="1200" dirty="0">
                <a:solidFill>
                  <a:schemeClr val="tx1"/>
                </a:solidFill>
              </a:rPr>
              <a:t>, G. </a:t>
            </a:r>
            <a:r>
              <a:rPr lang="it-IT" sz="1200" dirty="0" err="1">
                <a:solidFill>
                  <a:schemeClr val="tx1"/>
                </a:solidFill>
              </a:rPr>
              <a:t>Pollarolo</a:t>
            </a:r>
            <a:r>
              <a:rPr lang="it-IT" sz="1200" dirty="0">
                <a:solidFill>
                  <a:schemeClr val="tx1"/>
                </a:solidFill>
              </a:rPr>
              <a:t>, A. </a:t>
            </a:r>
            <a:r>
              <a:rPr lang="it-IT" sz="1200" dirty="0" err="1">
                <a:solidFill>
                  <a:schemeClr val="tx1"/>
                </a:solidFill>
              </a:rPr>
              <a:t>Winther</a:t>
            </a:r>
            <a:r>
              <a:rPr lang="it-IT" sz="1200" dirty="0">
                <a:solidFill>
                  <a:schemeClr val="tx1"/>
                </a:solidFill>
              </a:rPr>
              <a:t>, PRL </a:t>
            </a:r>
            <a:r>
              <a:rPr lang="it-IT" sz="1200" b="1" dirty="0">
                <a:solidFill>
                  <a:schemeClr val="tx1"/>
                </a:solidFill>
              </a:rPr>
              <a:t>73 </a:t>
            </a:r>
            <a:r>
              <a:rPr lang="it-IT" sz="1200" dirty="0">
                <a:solidFill>
                  <a:schemeClr val="tx1"/>
                </a:solidFill>
              </a:rPr>
              <a:t>(1994) 1907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0BDE3AB-2EE9-402C-A6C6-C0995CD848A4}"/>
              </a:ext>
            </a:extLst>
          </p:cNvPr>
          <p:cNvSpPr/>
          <p:nvPr/>
        </p:nvSpPr>
        <p:spPr>
          <a:xfrm>
            <a:off x="5796909" y="2272381"/>
            <a:ext cx="2838730" cy="337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T. </a:t>
            </a:r>
            <a:r>
              <a:rPr lang="fr-FR" sz="1200" dirty="0" err="1">
                <a:solidFill>
                  <a:schemeClr val="tx1"/>
                </a:solidFill>
              </a:rPr>
              <a:t>Mijatović</a:t>
            </a:r>
            <a:r>
              <a:rPr lang="fr-FR" sz="1200" dirty="0">
                <a:solidFill>
                  <a:schemeClr val="tx1"/>
                </a:solidFill>
              </a:rPr>
              <a:t> et al., PRC </a:t>
            </a:r>
            <a:r>
              <a:rPr lang="fr-FR" sz="1200" b="1" dirty="0">
                <a:solidFill>
                  <a:schemeClr val="tx1"/>
                </a:solidFill>
              </a:rPr>
              <a:t>94</a:t>
            </a:r>
            <a:r>
              <a:rPr lang="fr-FR" sz="1200" dirty="0">
                <a:solidFill>
                  <a:schemeClr val="tx1"/>
                </a:solidFill>
              </a:rPr>
              <a:t> (2016) 064616</a:t>
            </a:r>
          </a:p>
        </p:txBody>
      </p:sp>
      <p:pic>
        <p:nvPicPr>
          <p:cNvPr id="19" name="Picture 34">
            <a:extLst>
              <a:ext uri="{FF2B5EF4-FFF2-40B4-BE49-F238E27FC236}">
                <a16:creationId xmlns:a16="http://schemas.microsoft.com/office/drawing/2014/main" id="{B02FB017-B366-4C34-986F-00C914D79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87" y="2713080"/>
            <a:ext cx="5798488" cy="3555833"/>
          </a:xfrm>
          <a:prstGeom prst="rect">
            <a:avLst/>
          </a:prstGeom>
          <a:noFill/>
          <a:ln w="19050" algn="ctr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65A2BA9C-0A4A-41E9-ACB3-9C03DE03A4B3}"/>
              </a:ext>
            </a:extLst>
          </p:cNvPr>
          <p:cNvSpPr/>
          <p:nvPr/>
        </p:nvSpPr>
        <p:spPr>
          <a:xfrm>
            <a:off x="7226212" y="4432884"/>
            <a:ext cx="229807" cy="52484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in giù 20">
            <a:extLst>
              <a:ext uri="{FF2B5EF4-FFF2-40B4-BE49-F238E27FC236}">
                <a16:creationId xmlns:a16="http://schemas.microsoft.com/office/drawing/2014/main" id="{81782A43-E1C2-4A0D-A927-8110DC08E468}"/>
              </a:ext>
            </a:extLst>
          </p:cNvPr>
          <p:cNvSpPr/>
          <p:nvPr/>
        </p:nvSpPr>
        <p:spPr>
          <a:xfrm rot="16200000">
            <a:off x="7516656" y="4705742"/>
            <a:ext cx="197038" cy="61153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B57CA7D0-981A-44C3-99FF-8A45EDB8D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684" y="4765032"/>
            <a:ext cx="2803604" cy="1503881"/>
          </a:xfrm>
          <a:prstGeom prst="rect">
            <a:avLst/>
          </a:prstGeom>
          <a:noFill/>
          <a:ln w="36720" cap="sq">
            <a:solidFill>
              <a:srgbClr val="5E11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Freccia in giù 25">
            <a:extLst>
              <a:ext uri="{FF2B5EF4-FFF2-40B4-BE49-F238E27FC236}">
                <a16:creationId xmlns:a16="http://schemas.microsoft.com/office/drawing/2014/main" id="{8BAD07E9-D913-456B-9999-C1BA971CE2DD}"/>
              </a:ext>
            </a:extLst>
          </p:cNvPr>
          <p:cNvSpPr/>
          <p:nvPr/>
        </p:nvSpPr>
        <p:spPr>
          <a:xfrm rot="10800000">
            <a:off x="8520735" y="3051077"/>
            <a:ext cx="213423" cy="633238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in giù 26">
            <a:extLst>
              <a:ext uri="{FF2B5EF4-FFF2-40B4-BE49-F238E27FC236}">
                <a16:creationId xmlns:a16="http://schemas.microsoft.com/office/drawing/2014/main" id="{03DF219A-5B90-4A31-993E-97FFF596C724}"/>
              </a:ext>
            </a:extLst>
          </p:cNvPr>
          <p:cNvSpPr/>
          <p:nvPr/>
        </p:nvSpPr>
        <p:spPr>
          <a:xfrm rot="5400000">
            <a:off x="8236104" y="2755976"/>
            <a:ext cx="197038" cy="61153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in giù 27">
            <a:extLst>
              <a:ext uri="{FF2B5EF4-FFF2-40B4-BE49-F238E27FC236}">
                <a16:creationId xmlns:a16="http://schemas.microsoft.com/office/drawing/2014/main" id="{14EB8562-A0CE-4CF8-BDF8-EFF8F95565C7}"/>
              </a:ext>
            </a:extLst>
          </p:cNvPr>
          <p:cNvSpPr/>
          <p:nvPr/>
        </p:nvSpPr>
        <p:spPr>
          <a:xfrm>
            <a:off x="8520736" y="3723404"/>
            <a:ext cx="229807" cy="52484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in giù 28">
            <a:extLst>
              <a:ext uri="{FF2B5EF4-FFF2-40B4-BE49-F238E27FC236}">
                <a16:creationId xmlns:a16="http://schemas.microsoft.com/office/drawing/2014/main" id="{AC067EEC-AD9E-4635-8146-D4E627FECF14}"/>
              </a:ext>
            </a:extLst>
          </p:cNvPr>
          <p:cNvSpPr/>
          <p:nvPr/>
        </p:nvSpPr>
        <p:spPr>
          <a:xfrm rot="16200000">
            <a:off x="8788400" y="3988536"/>
            <a:ext cx="197038" cy="61153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in giù 29">
            <a:extLst>
              <a:ext uri="{FF2B5EF4-FFF2-40B4-BE49-F238E27FC236}">
                <a16:creationId xmlns:a16="http://schemas.microsoft.com/office/drawing/2014/main" id="{F1FD2CE3-F5DE-4D6E-8A54-1152BE6F7FBD}"/>
              </a:ext>
            </a:extLst>
          </p:cNvPr>
          <p:cNvSpPr/>
          <p:nvPr/>
        </p:nvSpPr>
        <p:spPr>
          <a:xfrm rot="10800000">
            <a:off x="7235607" y="3778736"/>
            <a:ext cx="199107" cy="56781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in giù 30">
            <a:extLst>
              <a:ext uri="{FF2B5EF4-FFF2-40B4-BE49-F238E27FC236}">
                <a16:creationId xmlns:a16="http://schemas.microsoft.com/office/drawing/2014/main" id="{3B764428-A883-48EF-8756-23A8B96B9D42}"/>
              </a:ext>
            </a:extLst>
          </p:cNvPr>
          <p:cNvSpPr/>
          <p:nvPr/>
        </p:nvSpPr>
        <p:spPr>
          <a:xfrm rot="5400000">
            <a:off x="6913854" y="3401193"/>
            <a:ext cx="197038" cy="61153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6">
            <a:extLst>
              <a:ext uri="{FF2B5EF4-FFF2-40B4-BE49-F238E27FC236}">
                <a16:creationId xmlns:a16="http://schemas.microsoft.com/office/drawing/2014/main" id="{9BC20414-7133-4449-B3C1-93B688389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1638" y="3939310"/>
            <a:ext cx="1614421" cy="67710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900" b="1" dirty="0" err="1">
                <a:solidFill>
                  <a:srgbClr val="FF0000"/>
                </a:solidFill>
              </a:rPr>
              <a:t>Secondary</a:t>
            </a:r>
            <a:r>
              <a:rPr lang="it-IT" altLang="it-IT" sz="1900" b="1" dirty="0">
                <a:solidFill>
                  <a:srgbClr val="FF0000"/>
                </a:solidFill>
              </a:rPr>
              <a:t> </a:t>
            </a:r>
            <a:r>
              <a:rPr lang="it-IT" altLang="it-IT" sz="1900" b="1" dirty="0" err="1">
                <a:solidFill>
                  <a:srgbClr val="FF0000"/>
                </a:solidFill>
              </a:rPr>
              <a:t>processes</a:t>
            </a:r>
            <a:r>
              <a:rPr lang="it-IT" altLang="it-IT" sz="19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159B9C5-72EE-E6BC-BFD7-1457F23D34E8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3ED45F-F501-F00E-B0C2-B38EB04686BA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715D63-C64B-2E09-1DC0-A77A37B36562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A291CEB-89E7-23BD-0791-62706041E4F7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92795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355F3E9-38E8-4929-B926-A80033700C19}"/>
              </a:ext>
            </a:extLst>
          </p:cNvPr>
          <p:cNvSpPr/>
          <p:nvPr/>
        </p:nvSpPr>
        <p:spPr>
          <a:xfrm>
            <a:off x="0" y="0"/>
            <a:ext cx="12192000" cy="6754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D11D666-C576-443E-A8DE-93945D375E8B}"/>
              </a:ext>
            </a:extLst>
          </p:cNvPr>
          <p:cNvSpPr txBox="1"/>
          <p:nvPr/>
        </p:nvSpPr>
        <p:spPr>
          <a:xfrm>
            <a:off x="235132" y="86336"/>
            <a:ext cx="1072008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3200" dirty="0" err="1">
                <a:solidFill>
                  <a:schemeClr val="bg1"/>
                </a:solidFill>
              </a:rPr>
              <a:t>Secondary</a:t>
            </a:r>
            <a:r>
              <a:rPr lang="it-IT" sz="3200" dirty="0">
                <a:solidFill>
                  <a:schemeClr val="bg1"/>
                </a:solidFill>
              </a:rPr>
              <a:t> </a:t>
            </a:r>
            <a:r>
              <a:rPr lang="it-IT" sz="3200" dirty="0" err="1">
                <a:solidFill>
                  <a:schemeClr val="bg1"/>
                </a:solidFill>
              </a:rPr>
              <a:t>processes</a:t>
            </a:r>
            <a:endParaRPr lang="it-IT" dirty="0" err="1">
              <a:solidFill>
                <a:schemeClr val="bg1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C0E1C5-B4E9-6557-B32E-E0D49C51BB7B}"/>
              </a:ext>
            </a:extLst>
          </p:cNvPr>
          <p:cNvSpPr>
            <a:spLocks noGrp="1"/>
          </p:cNvSpPr>
          <p:nvPr/>
        </p:nvSpPr>
        <p:spPr>
          <a:xfrm>
            <a:off x="352530" y="1117019"/>
            <a:ext cx="446957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ea typeface="+mn-lt"/>
                <a:cs typeface="+mn-lt"/>
              </a:rPr>
              <a:t>Secondary effects (evaporation, transfer induced fission) significantly change the yield and limit the possibility to perform detailed </a:t>
            </a:r>
            <a:r>
              <a:rPr lang="en-US" sz="1800" dirty="0">
                <a:latin typeface="Liberation Serif"/>
                <a:ea typeface="+mn-lt"/>
                <a:cs typeface="+mn-lt"/>
              </a:rPr>
              <a:t>γ</a:t>
            </a:r>
            <a:r>
              <a:rPr lang="en-US" sz="1800" dirty="0">
                <a:latin typeface="Calibri"/>
                <a:ea typeface="+mn-lt"/>
                <a:cs typeface="+mn-lt"/>
              </a:rPr>
              <a:t>-spectroscopy</a:t>
            </a:r>
            <a:r>
              <a:rPr lang="en-US" sz="1800" dirty="0">
                <a:ea typeface="+mn-lt"/>
                <a:cs typeface="+mn-lt"/>
              </a:rPr>
              <a:t> measurements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 dirty="0">
                <a:ea typeface="+mn-lt"/>
                <a:cs typeface="+mn-lt"/>
              </a:rPr>
              <a:t>Studies performed with PRISMA coupled to a second detector (NOSE, DANTE, </a:t>
            </a:r>
            <a:r>
              <a:rPr lang="en-US" sz="1800" dirty="0">
                <a:latin typeface="Liberation Serif"/>
                <a:ea typeface="+mn-lt"/>
                <a:cs typeface="+mn-lt"/>
              </a:rPr>
              <a:t>γ-ray </a:t>
            </a:r>
            <a:r>
              <a:rPr lang="en-US" sz="1800" dirty="0">
                <a:latin typeface="Calibri"/>
                <a:ea typeface="+mn-lt"/>
                <a:cs typeface="+mn-lt"/>
              </a:rPr>
              <a:t>array</a:t>
            </a:r>
            <a:r>
              <a:rPr lang="en-US" sz="1800" dirty="0">
                <a:ea typeface="+mn-lt"/>
                <a:cs typeface="+mn-lt"/>
              </a:rPr>
              <a:t>)</a:t>
            </a:r>
            <a:endParaRPr lang="en-US" sz="1800" dirty="0">
              <a:ea typeface="Calibri"/>
              <a:cs typeface="Calibri"/>
            </a:endParaRPr>
          </a:p>
          <a:p>
            <a:r>
              <a:rPr lang="en-US" sz="1800" dirty="0">
                <a:ea typeface="+mn-lt"/>
                <a:cs typeface="+mn-lt"/>
              </a:rPr>
              <a:t>Also important to understand evolution of QE to DIC: what nuclei and which states are populated? What is the cross section? </a:t>
            </a:r>
          </a:p>
        </p:txBody>
      </p:sp>
      <p:pic>
        <p:nvPicPr>
          <p:cNvPr id="3" name="Picture 5" descr="A black background with numbers and letters&#10;&#10;Description automatically generated">
            <a:extLst>
              <a:ext uri="{FF2B5EF4-FFF2-40B4-BE49-F238E27FC236}">
                <a16:creationId xmlns:a16="http://schemas.microsoft.com/office/drawing/2014/main" id="{AEDF2E47-0456-C2AB-37B7-505F705A0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042" y="3990819"/>
            <a:ext cx="4031494" cy="2243969"/>
          </a:xfrm>
          <a:prstGeom prst="rect">
            <a:avLst/>
          </a:prstGeom>
        </p:spPr>
      </p:pic>
      <p:pic>
        <p:nvPicPr>
          <p:cNvPr id="7" name="Picture 9" descr="Figure 5">
            <a:extLst>
              <a:ext uri="{FF2B5EF4-FFF2-40B4-BE49-F238E27FC236}">
                <a16:creationId xmlns:a16="http://schemas.microsoft.com/office/drawing/2014/main" id="{F3040EAB-0223-5276-DF18-852B3ADFC3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20" b="431"/>
          <a:stretch/>
        </p:blipFill>
        <p:spPr>
          <a:xfrm>
            <a:off x="9497368" y="1031015"/>
            <a:ext cx="1957241" cy="3126834"/>
          </a:xfrm>
          <a:prstGeom prst="rect">
            <a:avLst/>
          </a:prstGeom>
        </p:spPr>
      </p:pic>
      <p:pic>
        <p:nvPicPr>
          <p:cNvPr id="8" name="Picture 10" descr="Figure 7">
            <a:extLst>
              <a:ext uri="{FF2B5EF4-FFF2-40B4-BE49-F238E27FC236}">
                <a16:creationId xmlns:a16="http://schemas.microsoft.com/office/drawing/2014/main" id="{78430839-3C46-BD70-D319-D7B268F53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803" y="735339"/>
            <a:ext cx="2391507" cy="2985020"/>
          </a:xfrm>
          <a:prstGeom prst="rect">
            <a:avLst/>
          </a:prstGeom>
        </p:spPr>
      </p:pic>
      <p:pic>
        <p:nvPicPr>
          <p:cNvPr id="12" name="Immagine 11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5540B6EC-EDF2-4F61-A5F3-C2D31FE32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531" y="4213107"/>
            <a:ext cx="2500465" cy="2091308"/>
          </a:xfrm>
          <a:prstGeom prst="rect">
            <a:avLst/>
          </a:prstGeom>
        </p:spPr>
      </p:pic>
      <p:pic>
        <p:nvPicPr>
          <p:cNvPr id="13" name="Immagine 12" descr="Immagine che contiene schermata, testo, Carattere, cerchio&#10;&#10;Descrizione generata automaticamente">
            <a:extLst>
              <a:ext uri="{FF2B5EF4-FFF2-40B4-BE49-F238E27FC236}">
                <a16:creationId xmlns:a16="http://schemas.microsoft.com/office/drawing/2014/main" id="{1B8829DA-0DA3-EA36-4378-572908B39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006" y="4516757"/>
            <a:ext cx="2743200" cy="1478538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EC3C4D8F-CB5A-47D3-E178-D3A3D98818B2}"/>
              </a:ext>
            </a:extLst>
          </p:cNvPr>
          <p:cNvSpPr/>
          <p:nvPr/>
        </p:nvSpPr>
        <p:spPr>
          <a:xfrm>
            <a:off x="9164091" y="699093"/>
            <a:ext cx="2543163" cy="2873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ea typeface="+mn-lt"/>
                <a:cs typeface="+mn-lt"/>
              </a:rPr>
              <a:t>A. Vogt et al., PRC 92 (2015) 024619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5C0D88F-7943-67F3-68D9-F36BAC94E1FB}"/>
              </a:ext>
            </a:extLst>
          </p:cNvPr>
          <p:cNvSpPr/>
          <p:nvPr/>
        </p:nvSpPr>
        <p:spPr>
          <a:xfrm>
            <a:off x="5714156" y="3805708"/>
            <a:ext cx="2794371" cy="2873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200" dirty="0">
                <a:solidFill>
                  <a:schemeClr val="tx1"/>
                </a:solidFill>
                <a:ea typeface="+mn-lt"/>
                <a:cs typeface="+mn-lt"/>
              </a:rPr>
              <a:t>F. </a:t>
            </a:r>
            <a:r>
              <a:rPr lang="en-US" sz="1200" dirty="0" err="1">
                <a:solidFill>
                  <a:schemeClr val="tx1"/>
                </a:solidFill>
                <a:ea typeface="+mn-lt"/>
                <a:cs typeface="+mn-lt"/>
              </a:rPr>
              <a:t>Galtarossa</a:t>
            </a:r>
            <a:r>
              <a:rPr lang="en-US" sz="1200" dirty="0">
                <a:solidFill>
                  <a:schemeClr val="tx1"/>
                </a:solidFill>
                <a:ea typeface="+mn-lt"/>
                <a:cs typeface="+mn-lt"/>
              </a:rPr>
              <a:t> et al., PRC 97 (2018) 054606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A2513D9-4EA8-138B-FA9A-1BB3D12BAEC5}"/>
              </a:ext>
            </a:extLst>
          </p:cNvPr>
          <p:cNvSpPr/>
          <p:nvPr/>
        </p:nvSpPr>
        <p:spPr>
          <a:xfrm>
            <a:off x="9881788" y="3534442"/>
            <a:ext cx="1187513" cy="2785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aseline="30000" dirty="0">
                <a:solidFill>
                  <a:schemeClr val="tx1"/>
                </a:solidFill>
                <a:ea typeface="+mn-lt"/>
                <a:cs typeface="+mn-lt"/>
              </a:rPr>
              <a:t>136</a:t>
            </a: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Xe+</a:t>
            </a:r>
            <a:r>
              <a:rPr lang="en-US" sz="1600" baseline="30000" dirty="0">
                <a:solidFill>
                  <a:schemeClr val="tx1"/>
                </a:solidFill>
                <a:ea typeface="+mn-lt"/>
                <a:cs typeface="+mn-lt"/>
              </a:rPr>
              <a:t>238</a:t>
            </a: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U</a:t>
            </a:r>
            <a:endParaRPr lang="it-IT" sz="16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9F09FFD-1978-9B02-FA1B-CE4E3A773315}"/>
              </a:ext>
            </a:extLst>
          </p:cNvPr>
          <p:cNvSpPr/>
          <p:nvPr/>
        </p:nvSpPr>
        <p:spPr>
          <a:xfrm>
            <a:off x="6514811" y="796558"/>
            <a:ext cx="1187513" cy="2785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aseline="30000" dirty="0">
                <a:solidFill>
                  <a:schemeClr val="tx1"/>
                </a:solidFill>
                <a:ea typeface="+mn-lt"/>
                <a:cs typeface="+mn-lt"/>
              </a:rPr>
              <a:t>197</a:t>
            </a: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Au+</a:t>
            </a:r>
            <a:r>
              <a:rPr lang="en-US" sz="1600" baseline="30000" dirty="0">
                <a:solidFill>
                  <a:schemeClr val="tx1"/>
                </a:solidFill>
                <a:ea typeface="+mn-lt"/>
                <a:cs typeface="+mn-lt"/>
              </a:rPr>
              <a:t>130</a:t>
            </a: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Te</a:t>
            </a:r>
            <a:endParaRPr lang="it-IT" sz="16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ECC0D77-611D-EBDD-076D-FB5388E7EE7B}"/>
              </a:ext>
            </a:extLst>
          </p:cNvPr>
          <p:cNvSpPr/>
          <p:nvPr/>
        </p:nvSpPr>
        <p:spPr>
          <a:xfrm>
            <a:off x="5655345" y="4278720"/>
            <a:ext cx="1187513" cy="2785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aseline="30000" dirty="0">
                <a:solidFill>
                  <a:schemeClr val="tx1"/>
                </a:solidFill>
                <a:ea typeface="+mn-lt"/>
                <a:cs typeface="+mn-lt"/>
              </a:rPr>
              <a:t>40</a:t>
            </a: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Ar+</a:t>
            </a:r>
            <a:r>
              <a:rPr lang="en-US" sz="1600" baseline="30000" dirty="0">
                <a:solidFill>
                  <a:schemeClr val="tx1"/>
                </a:solidFill>
                <a:ea typeface="+mn-lt"/>
                <a:cs typeface="+mn-lt"/>
              </a:rPr>
              <a:t>208</a:t>
            </a: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Pb</a:t>
            </a:r>
            <a:endParaRPr lang="it-IT" sz="16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20DF437-73A6-162A-257B-003E66E1EF67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FE14A86-AA27-9108-745F-0E5A196FC1FF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65B4CC7-B6BC-CB09-4C90-3DB2F7FFDDF9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F15C233-E1AD-C897-11EB-3821B3A8446E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800274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72F67-8263-759C-388B-4A1A20495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 descr="Immagine che contiene schermata, quadrato, testo, Policromia&#10;&#10;Il contenuto generato dall'IA potrebbe non essere corretto.">
            <a:extLst>
              <a:ext uri="{FF2B5EF4-FFF2-40B4-BE49-F238E27FC236}">
                <a16:creationId xmlns:a16="http://schemas.microsoft.com/office/drawing/2014/main" id="{A4EA3A11-D4A3-447B-E1DA-E4B353877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2" y="734182"/>
            <a:ext cx="8103048" cy="5523931"/>
          </a:xfrm>
          <a:prstGeom prst="rect">
            <a:avLst/>
          </a:prstGeom>
        </p:spPr>
      </p:pic>
      <p:sp>
        <p:nvSpPr>
          <p:cNvPr id="32" name="Ovale 31">
            <a:extLst>
              <a:ext uri="{FF2B5EF4-FFF2-40B4-BE49-F238E27FC236}">
                <a16:creationId xmlns:a16="http://schemas.microsoft.com/office/drawing/2014/main" id="{9A7A0D9A-FBCA-CE95-6029-8D1C4CEE528B}"/>
              </a:ext>
            </a:extLst>
          </p:cNvPr>
          <p:cNvSpPr/>
          <p:nvPr/>
        </p:nvSpPr>
        <p:spPr>
          <a:xfrm>
            <a:off x="324302" y="2808373"/>
            <a:ext cx="2651760" cy="1975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E6E9C7C0-02AA-5199-440A-CF79CE37C738}"/>
              </a:ext>
            </a:extLst>
          </p:cNvPr>
          <p:cNvSpPr/>
          <p:nvPr/>
        </p:nvSpPr>
        <p:spPr>
          <a:xfrm>
            <a:off x="3875645" y="3410735"/>
            <a:ext cx="2651760" cy="1975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09B4106-0AF3-669C-77B9-366BD03008F0}"/>
              </a:ext>
            </a:extLst>
          </p:cNvPr>
          <p:cNvSpPr txBox="1"/>
          <p:nvPr/>
        </p:nvSpPr>
        <p:spPr>
          <a:xfrm>
            <a:off x="8552848" y="1082509"/>
            <a:ext cx="353685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Discovery of new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isotopes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Niwase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PRL 2023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neutron-rich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actinides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Vogt PRC 2015,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Sood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PRC 2022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Electric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Moments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Dobaczewski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PRL 2018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Octupole deformations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Butler PRL 2020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Parity non-conservation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Zhang PRL 2020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Fission barriers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Nishio PRC 2025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FAC91462-FABE-FA6F-6C09-157CC334121B}"/>
              </a:ext>
            </a:extLst>
          </p:cNvPr>
          <p:cNvSpPr txBox="1"/>
          <p:nvPr/>
        </p:nvSpPr>
        <p:spPr>
          <a:xfrm>
            <a:off x="879190" y="3338725"/>
            <a:ext cx="1627632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</a:p>
          <a:p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Fragmentation</a:t>
            </a:r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MNT</a:t>
            </a:r>
            <a:endParaRPr lang="en-GB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DC0D90C-F1E0-14BA-6DDB-906CDD06E95E}"/>
              </a:ext>
            </a:extLst>
          </p:cNvPr>
          <p:cNvSpPr txBox="1"/>
          <p:nvPr/>
        </p:nvSpPr>
        <p:spPr>
          <a:xfrm>
            <a:off x="4349851" y="1271977"/>
            <a:ext cx="1627632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</a:p>
          <a:p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Fragmentation</a:t>
            </a:r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MNT</a:t>
            </a:r>
            <a:endParaRPr lang="en-GB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0ADE9FB-8FFC-9045-6A67-BBE5A81E6C11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59EC73-40D1-5887-D6F3-83896B9C403A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CF3F63-766A-E026-DF20-D12FA8AE11E5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FB6446C-DC89-DA55-4774-4FE3839294CE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B1EB14-022E-91DA-2616-5B2D6C1A66EE}"/>
              </a:ext>
            </a:extLst>
          </p:cNvPr>
          <p:cNvSpPr txBox="1"/>
          <p:nvPr/>
        </p:nvSpPr>
        <p:spPr>
          <a:xfrm>
            <a:off x="235132" y="103517"/>
            <a:ext cx="5375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and </a:t>
            </a:r>
            <a:r>
              <a:rPr lang="it-IT" sz="2000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2D7E62E2-030A-E4A2-E149-765C98D92A47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07EA737E-D53B-B28B-2C0E-F4A7288C8294}"/>
              </a:ext>
            </a:extLst>
          </p:cNvPr>
          <p:cNvSpPr/>
          <p:nvPr/>
        </p:nvSpPr>
        <p:spPr>
          <a:xfrm>
            <a:off x="3837787" y="731008"/>
            <a:ext cx="2651760" cy="1975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EC42154-C462-5C30-726D-239D19A6D066}"/>
              </a:ext>
            </a:extLst>
          </p:cNvPr>
          <p:cNvSpPr txBox="1"/>
          <p:nvPr/>
        </p:nvSpPr>
        <p:spPr>
          <a:xfrm>
            <a:off x="4430533" y="3911854"/>
            <a:ext cx="1627632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</a:p>
          <a:p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Fragmentation</a:t>
            </a:r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MNT</a:t>
            </a:r>
            <a:endParaRPr lang="en-GB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9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22547-1E11-AC94-5F74-9BCEDEA11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9894C9E-7D6A-A043-1517-1AFD93C32CEF}"/>
              </a:ext>
            </a:extLst>
          </p:cNvPr>
          <p:cNvSpPr/>
          <p:nvPr/>
        </p:nvSpPr>
        <p:spPr>
          <a:xfrm>
            <a:off x="0" y="0"/>
            <a:ext cx="12192000" cy="6754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9DA741-C2C9-A28F-A06A-0D6E37C58D11}"/>
              </a:ext>
            </a:extLst>
          </p:cNvPr>
          <p:cNvSpPr txBox="1"/>
          <p:nvPr/>
        </p:nvSpPr>
        <p:spPr>
          <a:xfrm>
            <a:off x="235132" y="86336"/>
            <a:ext cx="1072008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3200" dirty="0" err="1">
                <a:solidFill>
                  <a:schemeClr val="bg1"/>
                </a:solidFill>
              </a:rPr>
              <a:t>Bombarding</a:t>
            </a:r>
            <a:r>
              <a:rPr lang="it-IT" sz="3200" dirty="0">
                <a:solidFill>
                  <a:schemeClr val="bg1"/>
                </a:solidFill>
              </a:rPr>
              <a:t> energy </a:t>
            </a:r>
            <a:r>
              <a:rPr lang="it-IT" sz="3200" dirty="0" err="1">
                <a:solidFill>
                  <a:schemeClr val="bg1"/>
                </a:solidFill>
              </a:rPr>
              <a:t>dependence</a:t>
            </a:r>
            <a:r>
              <a:rPr lang="it-IT" sz="3200" dirty="0">
                <a:solidFill>
                  <a:schemeClr val="bg1"/>
                </a:solidFill>
              </a:rPr>
              <a:t> in the DNS model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Immagine 1" descr="Immagine che contiene testo, diagramma, Piano, mappa&#10;&#10;Descrizione generata automaticamente">
            <a:extLst>
              <a:ext uri="{FF2B5EF4-FFF2-40B4-BE49-F238E27FC236}">
                <a16:creationId xmlns:a16="http://schemas.microsoft.com/office/drawing/2014/main" id="{9C1788C1-29F4-05BD-8508-81A5914A7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943" y="813516"/>
            <a:ext cx="7834537" cy="540268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71C3EAB-9B61-EDD6-AB34-B8116937DAB4}"/>
              </a:ext>
            </a:extLst>
          </p:cNvPr>
          <p:cNvSpPr/>
          <p:nvPr/>
        </p:nvSpPr>
        <p:spPr>
          <a:xfrm>
            <a:off x="9492564" y="5890937"/>
            <a:ext cx="2323565" cy="3212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Z. Feng, PRC </a:t>
            </a:r>
            <a:r>
              <a:rPr lang="fi-FI" sz="1200" b="1" dirty="0">
                <a:solidFill>
                  <a:schemeClr val="tx1"/>
                </a:solidFill>
              </a:rPr>
              <a:t>108 </a:t>
            </a:r>
            <a:r>
              <a:rPr lang="fi-FI" sz="1200" dirty="0">
                <a:solidFill>
                  <a:schemeClr val="tx1"/>
                </a:solidFill>
              </a:rPr>
              <a:t>(2023) L051601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FA892BB-4279-C3F8-79A4-00AC1629690A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118E85B-ACA1-5A87-9664-9C03F51DED33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C119F43-8130-75F1-BB0C-FDA7D9F705DD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9D2C939-0152-173B-FD84-62F28327920F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45256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B8C09-E3B3-6055-9074-C1A43BE57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2DE3AC-8E64-BD6D-EDED-743FB6C89222}"/>
              </a:ext>
            </a:extLst>
          </p:cNvPr>
          <p:cNvSpPr/>
          <p:nvPr/>
        </p:nvSpPr>
        <p:spPr>
          <a:xfrm>
            <a:off x="0" y="0"/>
            <a:ext cx="12192000" cy="6754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FD1A6F6-0685-F007-7CDC-38BF9954B3B2}"/>
              </a:ext>
            </a:extLst>
          </p:cNvPr>
          <p:cNvSpPr/>
          <p:nvPr/>
        </p:nvSpPr>
        <p:spPr>
          <a:xfrm>
            <a:off x="1383828" y="863934"/>
            <a:ext cx="9424342" cy="6754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 an experiment performed at GANIL the cross sections to produce neutron-rich N=126 nuclei could be deduced by detecting the light partner in coincidence with </a:t>
            </a:r>
            <a:r>
              <a:rPr lang="el-GR" dirty="0">
                <a:solidFill>
                  <a:schemeClr val="tx1"/>
                </a:solidFill>
              </a:rPr>
              <a:t>γ</a:t>
            </a:r>
            <a:r>
              <a:rPr lang="en-US" dirty="0">
                <a:solidFill>
                  <a:schemeClr val="tx1"/>
                </a:solidFill>
              </a:rPr>
              <a:t> rays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3370D7-4833-05DA-CD52-AC0530EC93F7}"/>
              </a:ext>
            </a:extLst>
          </p:cNvPr>
          <p:cNvSpPr txBox="1"/>
          <p:nvPr/>
        </p:nvSpPr>
        <p:spPr>
          <a:xfrm>
            <a:off x="235132" y="86336"/>
            <a:ext cx="10720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Production of </a:t>
            </a:r>
            <a:r>
              <a:rPr lang="it-IT" sz="3200" dirty="0" err="1">
                <a:solidFill>
                  <a:schemeClr val="bg1"/>
                </a:solidFill>
              </a:rPr>
              <a:t>neutron-rich</a:t>
            </a:r>
            <a:r>
              <a:rPr lang="it-IT" sz="3200" dirty="0">
                <a:solidFill>
                  <a:schemeClr val="bg1"/>
                </a:solidFill>
              </a:rPr>
              <a:t> nuclei </a:t>
            </a:r>
            <a:r>
              <a:rPr lang="it-IT" sz="3200" dirty="0" err="1">
                <a:solidFill>
                  <a:schemeClr val="bg1"/>
                </a:solidFill>
              </a:rPr>
              <a:t>near</a:t>
            </a:r>
            <a:r>
              <a:rPr lang="it-IT" sz="3200" dirty="0">
                <a:solidFill>
                  <a:schemeClr val="bg1"/>
                </a:solidFill>
              </a:rPr>
              <a:t> N=126 in </a:t>
            </a:r>
            <a:r>
              <a:rPr lang="it-IT" sz="3200" baseline="30000" dirty="0">
                <a:solidFill>
                  <a:schemeClr val="bg1"/>
                </a:solidFill>
              </a:rPr>
              <a:t>136</a:t>
            </a:r>
            <a:r>
              <a:rPr lang="it-IT" sz="3200" dirty="0">
                <a:solidFill>
                  <a:schemeClr val="bg1"/>
                </a:solidFill>
              </a:rPr>
              <a:t>Xe+</a:t>
            </a:r>
            <a:r>
              <a:rPr lang="it-IT" sz="3200" baseline="30000" dirty="0">
                <a:solidFill>
                  <a:schemeClr val="bg1"/>
                </a:solidFill>
              </a:rPr>
              <a:t>198</a:t>
            </a:r>
            <a:r>
              <a:rPr lang="it-IT" sz="3200" dirty="0">
                <a:solidFill>
                  <a:schemeClr val="bg1"/>
                </a:solidFill>
              </a:rPr>
              <a:t>Pt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025C6F7-266C-F029-4D38-A974C7025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1" y="3662372"/>
            <a:ext cx="3691968" cy="2398792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274DAA7-4E07-007B-DD75-4069D63EC607}"/>
              </a:ext>
            </a:extLst>
          </p:cNvPr>
          <p:cNvSpPr/>
          <p:nvPr/>
        </p:nvSpPr>
        <p:spPr>
          <a:xfrm>
            <a:off x="8270961" y="4315135"/>
            <a:ext cx="3615785" cy="18113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Multinucleon transfer is a complementary mechanism to the fragmentation of actinides or lead on light targets for the population of heavy neutron-rich nuclei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BUT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direct identification is very difficult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FECB66F-DA88-3B10-8289-20049A87B7EA}"/>
              </a:ext>
            </a:extLst>
          </p:cNvPr>
          <p:cNvSpPr/>
          <p:nvPr/>
        </p:nvSpPr>
        <p:spPr>
          <a:xfrm>
            <a:off x="732561" y="1909082"/>
            <a:ext cx="3358661" cy="1130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aseline="30000" dirty="0">
                <a:solidFill>
                  <a:schemeClr val="bg1"/>
                </a:solidFill>
              </a:rPr>
              <a:t>136</a:t>
            </a:r>
            <a:r>
              <a:rPr lang="en-US" sz="2000" dirty="0">
                <a:solidFill>
                  <a:schemeClr val="bg1"/>
                </a:solidFill>
              </a:rPr>
              <a:t>Xe+</a:t>
            </a:r>
            <a:r>
              <a:rPr lang="en-US" sz="2000" baseline="30000" dirty="0">
                <a:solidFill>
                  <a:schemeClr val="bg1"/>
                </a:solidFill>
              </a:rPr>
              <a:t>198</a:t>
            </a:r>
            <a:r>
              <a:rPr lang="en-US" sz="2000" dirty="0">
                <a:solidFill>
                  <a:schemeClr val="bg1"/>
                </a:solidFill>
              </a:rPr>
              <a:t>Pt @ 8 </a:t>
            </a:r>
            <a:r>
              <a:rPr lang="en-US" sz="2000" dirty="0" err="1">
                <a:solidFill>
                  <a:schemeClr val="bg1"/>
                </a:solidFill>
              </a:rPr>
              <a:t>AMeV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VAMOS+EXOGAM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000" dirty="0">
                <a:solidFill>
                  <a:schemeClr val="bg1"/>
                </a:solidFill>
              </a:rPr>
              <a:t>-particle coincidences 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DFCB18D-E111-EB0F-889B-4A8084917FCD}"/>
              </a:ext>
            </a:extLst>
          </p:cNvPr>
          <p:cNvSpPr/>
          <p:nvPr/>
        </p:nvSpPr>
        <p:spPr>
          <a:xfrm>
            <a:off x="865236" y="3192366"/>
            <a:ext cx="2970217" cy="2873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Y. X. Watanabe et al., PRL </a:t>
            </a:r>
            <a:r>
              <a:rPr lang="it-IT" sz="1200" b="1" dirty="0">
                <a:solidFill>
                  <a:schemeClr val="tx1"/>
                </a:solidFill>
              </a:rPr>
              <a:t>115</a:t>
            </a:r>
            <a:r>
              <a:rPr lang="it-IT" sz="1200" dirty="0">
                <a:solidFill>
                  <a:schemeClr val="tx1"/>
                </a:solidFill>
              </a:rPr>
              <a:t> (2015) 172503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18A7846A-ECE7-02AF-CB3C-AD53C215E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40" y="1779008"/>
            <a:ext cx="2682919" cy="434344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3CFA74F-368D-7A72-576B-8F2A40144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61" y="1626765"/>
            <a:ext cx="3917761" cy="2566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D5BB86-311B-24D3-A2DD-A8A61255F667}"/>
              </a:ext>
            </a:extLst>
          </p:cNvPr>
          <p:cNvSpPr txBox="1"/>
          <p:nvPr/>
        </p:nvSpPr>
        <p:spPr>
          <a:xfrm>
            <a:off x="5084491" y="1909082"/>
            <a:ext cx="20939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Gamma </a:t>
            </a:r>
            <a:r>
              <a:rPr lang="it-IT" dirty="0" err="1"/>
              <a:t>spectrum</a:t>
            </a:r>
            <a:endParaRPr lang="en-GB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A19ECFE-F0E7-F36A-46CE-26AEDC941F74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0CDBFC6-6996-3E49-A108-994675DAE762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181E2C2-D031-F848-82F1-BB740A772D97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3245598-6FBE-04D0-9416-2F50421E3F18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74444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40926-6CA3-896D-4A57-B9134F4E3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8"/>
          <p:cNvGrpSpPr/>
          <p:nvPr/>
        </p:nvGrpSpPr>
        <p:grpSpPr>
          <a:xfrm>
            <a:off x="322238" y="725456"/>
            <a:ext cx="4970535" cy="2964640"/>
            <a:chOff x="157734" y="771551"/>
            <a:chExt cx="5886450" cy="3569972"/>
          </a:xfrm>
        </p:grpSpPr>
        <p:pic>
          <p:nvPicPr>
            <p:cNvPr id="32" name="Picture 3" descr="Animation9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7734" y="771551"/>
              <a:ext cx="5886450" cy="3569972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217506" y="2720800"/>
              <a:ext cx="2800436" cy="1564144"/>
            </a:xfrm>
            <a:custGeom>
              <a:avLst/>
              <a:gdLst>
                <a:gd name="T0" fmla="*/ 0 w 1265"/>
                <a:gd name="T1" fmla="*/ 0 h 857"/>
                <a:gd name="T2" fmla="*/ 1250 w 1265"/>
                <a:gd name="T3" fmla="*/ 528 h 857"/>
                <a:gd name="T4" fmla="*/ 1265 w 1265"/>
                <a:gd name="T5" fmla="*/ 540 h 857"/>
                <a:gd name="T6" fmla="*/ 900 w 1265"/>
                <a:gd name="T7" fmla="*/ 857 h 857"/>
                <a:gd name="T8" fmla="*/ 46 w 1265"/>
                <a:gd name="T9" fmla="*/ 857 h 857"/>
                <a:gd name="T10" fmla="*/ 0 w 1265"/>
                <a:gd name="T11" fmla="*/ 799 h 857"/>
                <a:gd name="T12" fmla="*/ 0 w 1265"/>
                <a:gd name="T13" fmla="*/ 0 h 8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65"/>
                <a:gd name="T22" fmla="*/ 0 h 857"/>
                <a:gd name="T23" fmla="*/ 1265 w 1265"/>
                <a:gd name="T24" fmla="*/ 857 h 8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65" h="857">
                  <a:moveTo>
                    <a:pt x="0" y="0"/>
                  </a:moveTo>
                  <a:cubicBezTo>
                    <a:pt x="197" y="81"/>
                    <a:pt x="1039" y="445"/>
                    <a:pt x="1250" y="528"/>
                  </a:cubicBezTo>
                  <a:cubicBezTo>
                    <a:pt x="1252" y="529"/>
                    <a:pt x="1265" y="540"/>
                    <a:pt x="1265" y="540"/>
                  </a:cubicBezTo>
                  <a:lnTo>
                    <a:pt x="900" y="857"/>
                  </a:lnTo>
                  <a:lnTo>
                    <a:pt x="46" y="857"/>
                  </a:lnTo>
                  <a:lnTo>
                    <a:pt x="0" y="799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rgbClr val="FFCC99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2160"/>
            </a:p>
          </p:txBody>
        </p:sp>
        <p:sp>
          <p:nvSpPr>
            <p:cNvPr id="34" name="Rectangle 5"/>
            <p:cNvSpPr>
              <a:spLocks noChangeArrowheads="1"/>
            </p:cNvSpPr>
            <p:nvPr/>
          </p:nvSpPr>
          <p:spPr bwMode="auto">
            <a:xfrm>
              <a:off x="199796" y="784327"/>
              <a:ext cx="5806754" cy="3538945"/>
            </a:xfrm>
            <a:prstGeom prst="rect">
              <a:avLst/>
            </a:prstGeom>
            <a:noFill/>
            <a:ln w="114300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2160"/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 rot="1328086">
              <a:off x="871398" y="3100887"/>
              <a:ext cx="525234" cy="420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it-IT" sz="1680" dirty="0">
                  <a:solidFill>
                    <a:srgbClr val="292929"/>
                  </a:solidFill>
                  <a:latin typeface="Comic Sans MS" pitchFamily="66" charset="0"/>
                </a:rPr>
                <a:t>IC</a:t>
              </a:r>
              <a:endParaRPr lang="en-US" sz="1680" dirty="0">
                <a:solidFill>
                  <a:srgbClr val="292929"/>
                </a:solidFill>
                <a:latin typeface="Comic Sans MS" pitchFamily="66" charset="0"/>
              </a:endParaRP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275371" y="2731751"/>
              <a:ext cx="1352498" cy="420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it-IT" sz="1680" dirty="0">
                  <a:solidFill>
                    <a:srgbClr val="292929"/>
                  </a:solidFill>
                  <a:latin typeface="Comic Sans MS" pitchFamily="66" charset="0"/>
                </a:rPr>
                <a:t>MWPPAC</a:t>
              </a:r>
              <a:endParaRPr lang="en-US" sz="1680" dirty="0">
                <a:solidFill>
                  <a:srgbClr val="292929"/>
                </a:solidFill>
                <a:latin typeface="Comic Sans MS" pitchFamily="66" charset="0"/>
              </a:endParaRPr>
            </a:p>
          </p:txBody>
        </p:sp>
        <p:sp>
          <p:nvSpPr>
            <p:cNvPr id="7" name="Arc 8"/>
            <p:cNvSpPr>
              <a:spLocks/>
            </p:cNvSpPr>
            <p:nvPr/>
          </p:nvSpPr>
          <p:spPr bwMode="auto">
            <a:xfrm flipH="1">
              <a:off x="3141914" y="3888889"/>
              <a:ext cx="949713" cy="334000"/>
            </a:xfrm>
            <a:custGeom>
              <a:avLst/>
              <a:gdLst>
                <a:gd name="T0" fmla="*/ 0 w 13748"/>
                <a:gd name="T1" fmla="*/ 0 h 21600"/>
                <a:gd name="T2" fmla="*/ 0 w 13748"/>
                <a:gd name="T3" fmla="*/ 0 h 21600"/>
                <a:gd name="T4" fmla="*/ 0 w 137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3748"/>
                <a:gd name="T10" fmla="*/ 0 h 21600"/>
                <a:gd name="T11" fmla="*/ 13748 w 137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48" h="21600" fill="none" extrusionOk="0">
                  <a:moveTo>
                    <a:pt x="-1" y="0"/>
                  </a:moveTo>
                  <a:cubicBezTo>
                    <a:pt x="5017" y="0"/>
                    <a:pt x="9878" y="1746"/>
                    <a:pt x="13747" y="4940"/>
                  </a:cubicBezTo>
                </a:path>
                <a:path w="13748" h="21600" stroke="0" extrusionOk="0">
                  <a:moveTo>
                    <a:pt x="-1" y="0"/>
                  </a:moveTo>
                  <a:cubicBezTo>
                    <a:pt x="5017" y="0"/>
                    <a:pt x="9878" y="1746"/>
                    <a:pt x="13747" y="494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sm"/>
            </a:ln>
          </p:spPr>
          <p:txBody>
            <a:bodyPr wrap="none" anchor="ctr"/>
            <a:lstStyle/>
            <a:p>
              <a:endParaRPr lang="it-IT" sz="2160"/>
            </a:p>
          </p:txBody>
        </p:sp>
      </p:grp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6880130" y="424549"/>
            <a:ext cx="4576573" cy="11695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08000" rIns="0">
            <a:spAutoFit/>
          </a:bodyPr>
          <a:lstStyle/>
          <a:p>
            <a:pPr algn="just">
              <a:defRPr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A physical event is composed by the parameters:</a:t>
            </a:r>
          </a:p>
          <a:p>
            <a:pPr marL="537210" indent="-327660" algn="just">
              <a:buFontTx/>
              <a:buChar char="•"/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position at the entrance 		x, y </a:t>
            </a:r>
          </a:p>
          <a:p>
            <a:pPr marL="537210" indent="-327660" algn="just">
              <a:buFontTx/>
              <a:buChar char="•"/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position at the focal plane 	X, Y</a:t>
            </a:r>
          </a:p>
          <a:p>
            <a:pPr marL="537210" indent="-327660" algn="just">
              <a:buFontTx/>
              <a:buChar char="•"/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time of flight 			TOF</a:t>
            </a:r>
          </a:p>
          <a:p>
            <a:pPr marL="537210" indent="-327660" algn="just">
              <a:buFontTx/>
              <a:buChar char="•"/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energy 			</a:t>
            </a:r>
            <a:r>
              <a:rPr lang="el-G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E, E</a:t>
            </a: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3677" y="1672668"/>
            <a:ext cx="3551951" cy="2207599"/>
          </a:xfrm>
          <a:prstGeom prst="rect">
            <a:avLst/>
          </a:prstGeom>
          <a:noFill/>
          <a:ln w="19050" algn="ctr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6993" y="3890501"/>
            <a:ext cx="3551951" cy="2181638"/>
          </a:xfrm>
          <a:prstGeom prst="rect">
            <a:avLst/>
          </a:prstGeom>
          <a:noFill/>
          <a:ln w="19050" algn="ctr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2392" y="3898360"/>
            <a:ext cx="3507552" cy="2197239"/>
          </a:xfrm>
          <a:prstGeom prst="rect">
            <a:avLst/>
          </a:prstGeom>
          <a:noFill/>
          <a:ln w="19050" algn="ctr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40" y="3890501"/>
            <a:ext cx="3507552" cy="2243501"/>
          </a:xfrm>
          <a:prstGeom prst="rect">
            <a:avLst/>
          </a:prstGeom>
          <a:noFill/>
          <a:ln w="19050" algn="ctr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52" name="AutoShape 25"/>
          <p:cNvSpPr>
            <a:spLocks noChangeArrowheads="1"/>
          </p:cNvSpPr>
          <p:nvPr/>
        </p:nvSpPr>
        <p:spPr bwMode="auto">
          <a:xfrm>
            <a:off x="4611381" y="3430744"/>
            <a:ext cx="3161021" cy="442674"/>
          </a:xfrm>
          <a:prstGeom prst="roundRect">
            <a:avLst>
              <a:gd name="adj" fmla="val 16667"/>
            </a:avLst>
          </a:prstGeom>
          <a:solidFill>
            <a:srgbClr val="000021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GB" sz="20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</a:t>
            </a:r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Ar+</a:t>
            </a:r>
            <a:r>
              <a:rPr lang="en-GB" sz="20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208</a:t>
            </a:r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Pb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@ </a:t>
            </a:r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260 </a:t>
            </a:r>
            <a:r>
              <a:rPr lang="en-GB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MeV</a:t>
            </a:r>
            <a:endParaRPr lang="it-IT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29"/>
          <p:cNvSpPr txBox="1"/>
          <p:nvPr/>
        </p:nvSpPr>
        <p:spPr>
          <a:xfrm>
            <a:off x="5996311" y="2387140"/>
            <a:ext cx="1509579" cy="6067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80" b="1" i="1" dirty="0" err="1"/>
              <a:t>Courtesy</a:t>
            </a:r>
            <a:r>
              <a:rPr lang="it-IT" sz="1680" b="1" i="1" dirty="0"/>
              <a:t> </a:t>
            </a:r>
            <a:r>
              <a:rPr lang="it-IT" sz="1680" b="1" i="1" dirty="0" err="1"/>
              <a:t>of</a:t>
            </a:r>
            <a:r>
              <a:rPr lang="it-IT" sz="1680" b="1" i="1" dirty="0"/>
              <a:t> </a:t>
            </a:r>
          </a:p>
          <a:p>
            <a:r>
              <a:rPr lang="it-IT" sz="1680" b="1" i="1" dirty="0"/>
              <a:t>T. </a:t>
            </a:r>
            <a:r>
              <a:rPr lang="it-IT" sz="1680" b="1" i="1" dirty="0">
                <a:solidFill>
                  <a:srgbClr val="000000"/>
                </a:solidFill>
                <a:latin typeface="Arial"/>
              </a:rPr>
              <a:t>Mijatović</a:t>
            </a:r>
            <a:endParaRPr lang="it-IT" sz="1680" b="1" i="1" dirty="0"/>
          </a:p>
        </p:txBody>
      </p:sp>
      <p:sp>
        <p:nvSpPr>
          <p:cNvPr id="54" name="TextBox 36"/>
          <p:cNvSpPr txBox="1"/>
          <p:nvPr/>
        </p:nvSpPr>
        <p:spPr>
          <a:xfrm>
            <a:off x="8613866" y="1830056"/>
            <a:ext cx="1109103" cy="3125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4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it-IT" sz="144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selection</a:t>
            </a:r>
          </a:p>
        </p:txBody>
      </p:sp>
      <p:sp>
        <p:nvSpPr>
          <p:cNvPr id="55" name="TextBox 37"/>
          <p:cNvSpPr txBox="1"/>
          <p:nvPr/>
        </p:nvSpPr>
        <p:spPr>
          <a:xfrm>
            <a:off x="9670853" y="5268439"/>
            <a:ext cx="1405654" cy="3125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4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it-IT" sz="144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identification</a:t>
            </a:r>
          </a:p>
        </p:txBody>
      </p:sp>
      <p:graphicFrame>
        <p:nvGraphicFramePr>
          <p:cNvPr id="56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233113"/>
              </p:ext>
            </p:extLst>
          </p:nvPr>
        </p:nvGraphicFramePr>
        <p:xfrm>
          <a:off x="8478569" y="4076032"/>
          <a:ext cx="1112081" cy="516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01440" imgH="419040" progId="Equation.3">
                  <p:embed/>
                </p:oleObj>
              </mc:Choice>
              <mc:Fallback>
                <p:oleObj name="Equation" r:id="rId7" imgW="901440" imgH="419040" progId="Equation.3">
                  <p:embed/>
                  <p:pic>
                    <p:nvPicPr>
                      <p:cNvPr id="56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8569" y="4076032"/>
                        <a:ext cx="1112081" cy="5168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367043"/>
              </p:ext>
            </p:extLst>
          </p:nvPr>
        </p:nvGraphicFramePr>
        <p:xfrm>
          <a:off x="4889192" y="5167660"/>
          <a:ext cx="1519323" cy="516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31560" imgH="419040" progId="Equation.3">
                  <p:embed/>
                </p:oleObj>
              </mc:Choice>
              <mc:Fallback>
                <p:oleObj name="Equation" r:id="rId9" imgW="1231560" imgH="419040" progId="Equation.3">
                  <p:embed/>
                  <p:pic>
                    <p:nvPicPr>
                      <p:cNvPr id="57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192" y="5167660"/>
                        <a:ext cx="1519323" cy="5168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Down Arrow 41"/>
          <p:cNvSpPr/>
          <p:nvPr/>
        </p:nvSpPr>
        <p:spPr>
          <a:xfrm>
            <a:off x="9670853" y="3772376"/>
            <a:ext cx="177598" cy="25808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60"/>
          </a:p>
        </p:txBody>
      </p:sp>
      <p:sp>
        <p:nvSpPr>
          <p:cNvPr id="59" name="Down Arrow 42"/>
          <p:cNvSpPr/>
          <p:nvPr/>
        </p:nvSpPr>
        <p:spPr>
          <a:xfrm rot="5400000">
            <a:off x="7764450" y="4790621"/>
            <a:ext cx="172057" cy="26639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6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017ECC7-75CB-9E3F-4F1D-26851C637308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28F91A2-EABE-027A-22E0-2AF12166D6E1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83137F7-6CB1-CFD5-03D8-09824AA6B83D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9043283-0F71-7058-C2BA-8D3D853E0C0F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77D688-2A20-CB6D-6F87-789A52F0F713}"/>
              </a:ext>
            </a:extLst>
          </p:cNvPr>
          <p:cNvSpPr txBox="1"/>
          <p:nvPr/>
        </p:nvSpPr>
        <p:spPr>
          <a:xfrm>
            <a:off x="235131" y="103517"/>
            <a:ext cx="6173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D13D79-4A1B-72D4-D871-C89D0795D2C6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634584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wn Arrow 42">
            <a:extLst>
              <a:ext uri="{FF2B5EF4-FFF2-40B4-BE49-F238E27FC236}">
                <a16:creationId xmlns:a16="http://schemas.microsoft.com/office/drawing/2014/main" id="{381F6D57-36F0-1782-D9EE-33F2A3A8951A}"/>
              </a:ext>
            </a:extLst>
          </p:cNvPr>
          <p:cNvSpPr/>
          <p:nvPr/>
        </p:nvSpPr>
        <p:spPr>
          <a:xfrm rot="5400000">
            <a:off x="4039314" y="4790621"/>
            <a:ext cx="172057" cy="26639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60"/>
          </a:p>
        </p:txBody>
      </p:sp>
    </p:spTree>
    <p:extLst>
      <p:ext uri="{BB962C8B-B14F-4D97-AF65-F5344CB8AC3E}">
        <p14:creationId xmlns:p14="http://schemas.microsoft.com/office/powerpoint/2010/main" val="90424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8" grpId="0" animBg="1"/>
      <p:bldP spid="5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355F3E9-38E8-4929-B926-A80033700C19}"/>
              </a:ext>
            </a:extLst>
          </p:cNvPr>
          <p:cNvSpPr/>
          <p:nvPr/>
        </p:nvSpPr>
        <p:spPr>
          <a:xfrm>
            <a:off x="0" y="0"/>
            <a:ext cx="12192000" cy="6754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D11D666-C576-443E-A8DE-93945D375E8B}"/>
              </a:ext>
            </a:extLst>
          </p:cNvPr>
          <p:cNvSpPr txBox="1"/>
          <p:nvPr/>
        </p:nvSpPr>
        <p:spPr>
          <a:xfrm>
            <a:off x="235132" y="86336"/>
            <a:ext cx="1072008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The use of inverse </a:t>
            </a:r>
            <a:r>
              <a:rPr lang="it-IT" sz="3200" dirty="0" err="1">
                <a:solidFill>
                  <a:schemeClr val="bg1"/>
                </a:solidFill>
              </a:rPr>
              <a:t>kinematics</a:t>
            </a:r>
            <a:r>
              <a:rPr lang="it-IT" sz="3200" dirty="0">
                <a:solidFill>
                  <a:schemeClr val="bg1"/>
                </a:solidFill>
              </a:rPr>
              <a:t> with PRISMA</a:t>
            </a:r>
            <a:endParaRPr lang="it-IT" dirty="0" err="1">
              <a:solidFill>
                <a:schemeClr val="bg1"/>
              </a:solidFill>
            </a:endParaRPr>
          </a:p>
        </p:txBody>
      </p:sp>
      <p:pic>
        <p:nvPicPr>
          <p:cNvPr id="6" name="Picture 4" descr="https://journals.aps.org/prc/article/10.1103/PhysRevC.97.054606/figures/9/medium">
            <a:extLst>
              <a:ext uri="{FF2B5EF4-FFF2-40B4-BE49-F238E27FC236}">
                <a16:creationId xmlns:a16="http://schemas.microsoft.com/office/drawing/2014/main" id="{64CB0C17-0BA1-3300-57E6-1952EF111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764" y="1035189"/>
            <a:ext cx="2988967" cy="3627387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7603CE2F-C829-669B-3F73-081DECF6B58B}"/>
              </a:ext>
            </a:extLst>
          </p:cNvPr>
          <p:cNvSpPr txBox="1"/>
          <p:nvPr/>
        </p:nvSpPr>
        <p:spPr>
          <a:xfrm>
            <a:off x="7487885" y="5008015"/>
            <a:ext cx="4221647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For neutron transfer channels we could follow nicely the predictions of GRAZING for the light partner, for the heavy through the comparison with simulations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1DEB1BEB-7C6A-92BE-E0F2-4369F8F97E82}"/>
              </a:ext>
            </a:extLst>
          </p:cNvPr>
          <p:cNvSpPr/>
          <p:nvPr/>
        </p:nvSpPr>
        <p:spPr>
          <a:xfrm>
            <a:off x="8068303" y="5988466"/>
            <a:ext cx="3219673" cy="2873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ea typeface="+mn-lt"/>
                <a:cs typeface="+mn-lt"/>
              </a:rPr>
              <a:t>F. </a:t>
            </a:r>
            <a:r>
              <a:rPr lang="en-US" sz="1400" dirty="0" err="1">
                <a:solidFill>
                  <a:schemeClr val="tx1"/>
                </a:solidFill>
                <a:ea typeface="+mn-lt"/>
                <a:cs typeface="+mn-lt"/>
              </a:rPr>
              <a:t>Galtarossa</a:t>
            </a:r>
            <a:r>
              <a:rPr lang="en-US" sz="1400" dirty="0">
                <a:solidFill>
                  <a:schemeClr val="tx1"/>
                </a:solidFill>
                <a:ea typeface="+mn-lt"/>
                <a:cs typeface="+mn-lt"/>
              </a:rPr>
              <a:t> et al., PRC </a:t>
            </a:r>
            <a:r>
              <a:rPr lang="en-US" sz="1400" b="1" dirty="0">
                <a:solidFill>
                  <a:schemeClr val="tx1"/>
                </a:solidFill>
                <a:ea typeface="+mn-lt"/>
                <a:cs typeface="+mn-lt"/>
              </a:rPr>
              <a:t>97 </a:t>
            </a:r>
            <a:r>
              <a:rPr lang="en-US" sz="1400" dirty="0">
                <a:solidFill>
                  <a:schemeClr val="tx1"/>
                </a:solidFill>
                <a:ea typeface="+mn-lt"/>
                <a:cs typeface="+mn-lt"/>
              </a:rPr>
              <a:t>(2018) 054606</a:t>
            </a:r>
          </a:p>
        </p:txBody>
      </p:sp>
      <p:pic>
        <p:nvPicPr>
          <p:cNvPr id="2" name="Immagine 1" descr="Immagine che contiene testo, schermata, Policromia, diagramma&#10;&#10;Descrizione generata automaticamente">
            <a:extLst>
              <a:ext uri="{FF2B5EF4-FFF2-40B4-BE49-F238E27FC236}">
                <a16:creationId xmlns:a16="http://schemas.microsoft.com/office/drawing/2014/main" id="{E98B20AB-3420-4617-E45B-61D3A1C36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842" y="1688155"/>
            <a:ext cx="2437157" cy="2628297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DBBF769A-C34F-D720-C5EC-32B6FD09032B}"/>
              </a:ext>
            </a:extLst>
          </p:cNvPr>
          <p:cNvGrpSpPr/>
          <p:nvPr/>
        </p:nvGrpSpPr>
        <p:grpSpPr>
          <a:xfrm>
            <a:off x="3587747" y="4102558"/>
            <a:ext cx="3279683" cy="1839496"/>
            <a:chOff x="3438537" y="4277184"/>
            <a:chExt cx="3279683" cy="183949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CC16403-1DB9-4B92-87D0-7FAB1D0D2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537" y="4277184"/>
              <a:ext cx="2862804" cy="1839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2DE6DCCA-3A72-4EF0-A0E2-212BC2087510}"/>
                </a:ext>
              </a:extLst>
            </p:cNvPr>
            <p:cNvSpPr/>
            <p:nvPr/>
          </p:nvSpPr>
          <p:spPr>
            <a:xfrm>
              <a:off x="5342034" y="4356062"/>
              <a:ext cx="1331776" cy="2297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 err="1">
                  <a:solidFill>
                    <a:schemeClr val="tx1"/>
                  </a:solidFill>
                </a:rPr>
                <a:t>Au</a:t>
              </a:r>
              <a:r>
                <a:rPr lang="it-IT" sz="1600" dirty="0">
                  <a:solidFill>
                    <a:schemeClr val="tx1"/>
                  </a:solidFill>
                </a:rPr>
                <a:t> in PRISMA</a:t>
              </a: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9D31B49-6FBA-472E-AF0F-EBC850C91531}"/>
                </a:ext>
              </a:extLst>
            </p:cNvPr>
            <p:cNvSpPr/>
            <p:nvPr/>
          </p:nvSpPr>
          <p:spPr>
            <a:xfrm>
              <a:off x="5386444" y="4632860"/>
              <a:ext cx="1331776" cy="2297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Te in PRISMA</a:t>
              </a:r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30D62AA9-4E69-DF1B-36DF-E270A831A6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7" y="4141432"/>
            <a:ext cx="2826906" cy="21110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82FD3D1-3D4E-B964-1325-D4084A36C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240"/>
            <a:ext cx="3640621" cy="3135981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BD11B313-604E-6324-CD92-48F9E33F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1573"/>
          <a:stretch>
            <a:fillRect/>
          </a:stretch>
        </p:blipFill>
        <p:spPr bwMode="auto">
          <a:xfrm>
            <a:off x="3640621" y="1396645"/>
            <a:ext cx="2904405" cy="1839496"/>
          </a:xfrm>
          <a:prstGeom prst="rect">
            <a:avLst/>
          </a:prstGeom>
          <a:noFill/>
          <a:ln w="19050" algn="ctr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356EEA7C-A3EF-0D4D-C73E-09B1263959A7}"/>
              </a:ext>
            </a:extLst>
          </p:cNvPr>
          <p:cNvSpPr txBox="1"/>
          <p:nvPr/>
        </p:nvSpPr>
        <p:spPr>
          <a:xfrm>
            <a:off x="1767739" y="816441"/>
            <a:ext cx="4155177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197</a:t>
            </a:r>
            <a:r>
              <a:rPr lang="en-US" dirty="0">
                <a:solidFill>
                  <a:srgbClr val="FF0000"/>
                </a:solidFill>
              </a:rPr>
              <a:t>Au+</a:t>
            </a:r>
            <a:r>
              <a:rPr lang="en-US" baseline="30000" dirty="0">
                <a:solidFill>
                  <a:srgbClr val="FF0000"/>
                </a:solidFill>
              </a:rPr>
              <a:t>130</a:t>
            </a:r>
            <a:r>
              <a:rPr lang="en-US" dirty="0">
                <a:solidFill>
                  <a:srgbClr val="FF0000"/>
                </a:solidFill>
              </a:rPr>
              <a:t>Te, E =1070 MeV (~ V</a:t>
            </a:r>
            <a:r>
              <a:rPr lang="en-US" baseline="-25000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, </a:t>
            </a:r>
            <a:r>
              <a:rPr lang="en-US" dirty="0" err="1">
                <a:solidFill>
                  <a:srgbClr val="FF0000"/>
                </a:solidFill>
                <a:latin typeface="Liberation Serif"/>
              </a:rPr>
              <a:t>θ</a:t>
            </a:r>
            <a:r>
              <a:rPr lang="en-US" sz="1200" baseline="-25000" dirty="0" err="1">
                <a:solidFill>
                  <a:srgbClr val="FF0000"/>
                </a:solidFill>
                <a:latin typeface="Liberation Serif"/>
              </a:rPr>
              <a:t>lab</a:t>
            </a:r>
            <a:r>
              <a:rPr lang="en-US" dirty="0">
                <a:solidFill>
                  <a:srgbClr val="FF0000"/>
                </a:solidFill>
                <a:latin typeface="Liberation Serif"/>
              </a:rPr>
              <a:t> = 37</a:t>
            </a:r>
            <a:r>
              <a:rPr lang="it-IT" dirty="0">
                <a:solidFill>
                  <a:srgbClr val="FF0000"/>
                </a:solidFill>
                <a:ea typeface="+mn-lt"/>
                <a:cs typeface="+mn-lt"/>
              </a:rPr>
              <a:t>°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60035E5-FBB8-2C05-5558-A09A6AA3FD73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9C9E419-A8CF-183A-05F3-D2BC247937F5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1D08181-A1B7-B1EA-928C-A659E7833C9E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9AA4FA5-C2EF-9598-E016-77FCF1E6FE94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68959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0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524463-C84E-A275-3641-04DDA180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04" y="264392"/>
            <a:ext cx="10891725" cy="1325563"/>
          </a:xfrm>
        </p:spPr>
        <p:txBody>
          <a:bodyPr>
            <a:normAutofit/>
          </a:bodyPr>
          <a:lstStyle/>
          <a:p>
            <a:r>
              <a:rPr lang="it-IT" sz="3600" dirty="0" err="1"/>
              <a:t>Important</a:t>
            </a:r>
            <a:r>
              <a:rPr lang="it-IT" sz="3600" dirty="0"/>
              <a:t> </a:t>
            </a:r>
            <a:r>
              <a:rPr lang="it-IT" sz="3600" dirty="0" err="1"/>
              <a:t>formulas</a:t>
            </a:r>
            <a:r>
              <a:rPr lang="it-IT" sz="3600" dirty="0"/>
              <a:t> for </a:t>
            </a:r>
            <a:r>
              <a:rPr lang="it-IT" sz="3600" dirty="0" err="1"/>
              <a:t>spectrometers</a:t>
            </a:r>
            <a:r>
              <a:rPr lang="it-IT" sz="3600" dirty="0"/>
              <a:t> (Schull 1982) 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A731D3BD-899A-697C-B6D3-A055C7EAB259}"/>
                  </a:ext>
                </a:extLst>
              </p:cNvPr>
              <p:cNvSpPr txBox="1"/>
              <p:nvPr/>
            </p:nvSpPr>
            <p:spPr>
              <a:xfrm>
                <a:off x="3484603" y="3871700"/>
                <a:ext cx="937693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A731D3BD-899A-697C-B6D3-A055C7EAB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603" y="3871700"/>
                <a:ext cx="937693" cy="818366"/>
              </a:xfrm>
              <a:prstGeom prst="rect">
                <a:avLst/>
              </a:prstGeom>
              <a:blipFill>
                <a:blip r:embed="rId2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58E4B66-C924-67DD-A6BF-5B09C58A4CBE}"/>
                  </a:ext>
                </a:extLst>
              </p:cNvPr>
              <p:cNvSpPr txBox="1"/>
              <p:nvPr/>
            </p:nvSpPr>
            <p:spPr>
              <a:xfrm>
                <a:off x="997724" y="4023816"/>
                <a:ext cx="1111651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58E4B66-C924-67DD-A6BF-5B09C58A4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724" y="4023816"/>
                <a:ext cx="1111651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61F07D-A2A9-3AA9-30AD-81BB07F1FC40}"/>
              </a:ext>
            </a:extLst>
          </p:cNvPr>
          <p:cNvSpPr txBox="1"/>
          <p:nvPr/>
        </p:nvSpPr>
        <p:spPr>
          <a:xfrm>
            <a:off x="400211" y="1981975"/>
            <a:ext cx="40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1)</a:t>
            </a:r>
            <a:endParaRPr lang="en-GB" dirty="0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C8A3D505-9F9F-C301-CA7E-8850F4E80C9E}"/>
              </a:ext>
            </a:extLst>
          </p:cNvPr>
          <p:cNvSpPr/>
          <p:nvPr/>
        </p:nvSpPr>
        <p:spPr>
          <a:xfrm>
            <a:off x="2535732" y="4280883"/>
            <a:ext cx="522514" cy="12294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0F2CFD6-F139-A109-491F-5985441510D1}"/>
              </a:ext>
            </a:extLst>
          </p:cNvPr>
          <p:cNvSpPr txBox="1"/>
          <p:nvPr/>
        </p:nvSpPr>
        <p:spPr>
          <a:xfrm>
            <a:off x="824512" y="4542420"/>
            <a:ext cx="1526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Non </a:t>
            </a:r>
            <a:r>
              <a:rPr lang="it-IT" sz="1600" dirty="0" err="1"/>
              <a:t>relativistic</a:t>
            </a:r>
            <a:endParaRPr lang="en-GB" sz="16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A17841-3859-0F73-1995-D3BF32730DF5}"/>
              </a:ext>
            </a:extLst>
          </p:cNvPr>
          <p:cNvSpPr txBox="1"/>
          <p:nvPr/>
        </p:nvSpPr>
        <p:spPr>
          <a:xfrm>
            <a:off x="399571" y="4096217"/>
            <a:ext cx="40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A590609-C306-1802-443A-7E16176E8DD1}"/>
                  </a:ext>
                </a:extLst>
              </p:cNvPr>
              <p:cNvSpPr txBox="1"/>
              <p:nvPr/>
            </p:nvSpPr>
            <p:spPr>
              <a:xfrm>
                <a:off x="997724" y="1855564"/>
                <a:ext cx="9923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A590609-C306-1802-443A-7E16176E8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724" y="1855564"/>
                <a:ext cx="992387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9DD65A-BC7F-7AB5-32C1-BFF0669F52D2}"/>
              </a:ext>
            </a:extLst>
          </p:cNvPr>
          <p:cNvSpPr txBox="1"/>
          <p:nvPr/>
        </p:nvSpPr>
        <p:spPr>
          <a:xfrm>
            <a:off x="399571" y="2730505"/>
            <a:ext cx="40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74C9F47-1E80-B89E-CE61-834664677373}"/>
                  </a:ext>
                </a:extLst>
              </p:cNvPr>
              <p:cNvSpPr txBox="1"/>
              <p:nvPr/>
            </p:nvSpPr>
            <p:spPr>
              <a:xfrm>
                <a:off x="980462" y="2594294"/>
                <a:ext cx="1323760" cy="527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𝑇𝑜𝐹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74C9F47-1E80-B89E-CE61-834664677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62" y="2594294"/>
                <a:ext cx="1323760" cy="5277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F9FBAD1-8D15-77B7-897D-825080080A06}"/>
                  </a:ext>
                </a:extLst>
              </p:cNvPr>
              <p:cNvSpPr txBox="1"/>
              <p:nvPr/>
            </p:nvSpPr>
            <p:spPr>
              <a:xfrm>
                <a:off x="2796989" y="2681529"/>
                <a:ext cx="22683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S(x,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it-IT" dirty="0"/>
                  <a:t>) ≡ </a:t>
                </a:r>
                <a:r>
                  <a:rPr lang="it-IT" dirty="0" err="1"/>
                  <a:t>path</a:t>
                </a:r>
                <a:r>
                  <a:rPr lang="it-IT" dirty="0"/>
                  <a:t> </a:t>
                </a:r>
                <a:r>
                  <a:rPr lang="it-IT" dirty="0" err="1"/>
                  <a:t>length</a:t>
                </a:r>
                <a:endParaRPr lang="en-GB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F9FBAD1-8D15-77B7-897D-825080080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6989" y="2681529"/>
                <a:ext cx="2268320" cy="369332"/>
              </a:xfrm>
              <a:prstGeom prst="rect">
                <a:avLst/>
              </a:prstGeom>
              <a:blipFill>
                <a:blip r:embed="rId6"/>
                <a:stretch>
                  <a:fillRect l="-2419" t="-8333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38D8DC4-73FF-047C-49D2-9FA0619FDEEF}"/>
              </a:ext>
            </a:extLst>
          </p:cNvPr>
          <p:cNvSpPr txBox="1"/>
          <p:nvPr/>
        </p:nvSpPr>
        <p:spPr>
          <a:xfrm>
            <a:off x="399571" y="3433212"/>
            <a:ext cx="40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42B4B93-1A1F-458F-8E21-9D5F28B01E11}"/>
                  </a:ext>
                </a:extLst>
              </p:cNvPr>
              <p:cNvSpPr txBox="1"/>
              <p:nvPr/>
            </p:nvSpPr>
            <p:spPr>
              <a:xfrm>
                <a:off x="996757" y="3304378"/>
                <a:ext cx="1354089" cy="5670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~ 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42B4B93-1A1F-458F-8E21-9D5F28B01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757" y="3304378"/>
                <a:ext cx="1354089" cy="5670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Parentesi graffa chiusa 16">
            <a:extLst>
              <a:ext uri="{FF2B5EF4-FFF2-40B4-BE49-F238E27FC236}">
                <a16:creationId xmlns:a16="http://schemas.microsoft.com/office/drawing/2014/main" id="{E02CD2AF-4873-F134-9882-9E23C969567D}"/>
              </a:ext>
            </a:extLst>
          </p:cNvPr>
          <p:cNvSpPr/>
          <p:nvPr/>
        </p:nvSpPr>
        <p:spPr>
          <a:xfrm>
            <a:off x="4956202" y="1855564"/>
            <a:ext cx="461042" cy="3108322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32C99DBC-97E8-6E24-EC2C-E95F07C93CE6}"/>
                  </a:ext>
                </a:extLst>
              </p:cNvPr>
              <p:cNvSpPr txBox="1"/>
              <p:nvPr/>
            </p:nvSpPr>
            <p:spPr>
              <a:xfrm>
                <a:off x="5944148" y="3099837"/>
                <a:ext cx="2052870" cy="569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f>
                        <m:f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𝑇𝑜𝐹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32C99DBC-97E8-6E24-EC2C-E95F07C93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148" y="3099837"/>
                <a:ext cx="2052870" cy="5695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F2DE34E6-D6B5-5EBD-BBBA-2907611658AC}"/>
                  </a:ext>
                </a:extLst>
              </p:cNvPr>
              <p:cNvSpPr txBox="1"/>
              <p:nvPr/>
            </p:nvSpPr>
            <p:spPr>
              <a:xfrm>
                <a:off x="9397303" y="3096246"/>
                <a:ext cx="1997726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GB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𝑇𝑜𝐹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F2DE34E6-D6B5-5EBD-BBBA-290761165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7303" y="3096246"/>
                <a:ext cx="1997726" cy="5767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211608A-2877-60A9-5F06-82C241242FB0}"/>
              </a:ext>
            </a:extLst>
          </p:cNvPr>
          <p:cNvSpPr txBox="1"/>
          <p:nvPr/>
        </p:nvSpPr>
        <p:spPr>
          <a:xfrm>
            <a:off x="8406150" y="3199960"/>
            <a:ext cx="59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and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64D4C60D-DDD2-0875-EA5C-3461F4626DB2}"/>
              </a:ext>
            </a:extLst>
          </p:cNvPr>
          <p:cNvCxnSpPr/>
          <p:nvPr/>
        </p:nvCxnSpPr>
        <p:spPr>
          <a:xfrm>
            <a:off x="7030891" y="3790150"/>
            <a:ext cx="0" cy="6753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8FA2700-0700-FFDB-E5AD-05FE543261DB}"/>
              </a:ext>
            </a:extLst>
          </p:cNvPr>
          <p:cNvSpPr txBox="1"/>
          <p:nvPr/>
        </p:nvSpPr>
        <p:spPr>
          <a:xfrm>
            <a:off x="6208702" y="4465549"/>
            <a:ext cx="1644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q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dominated</a:t>
            </a:r>
            <a:r>
              <a:rPr lang="it-IT" dirty="0"/>
              <a:t> by E </a:t>
            </a:r>
            <a:r>
              <a:rPr lang="it-IT" dirty="0" err="1"/>
              <a:t>resolution</a:t>
            </a:r>
            <a:endParaRPr lang="en-GB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FC40E07-C511-1A10-61A4-79B34DE01736}"/>
              </a:ext>
            </a:extLst>
          </p:cNvPr>
          <p:cNvSpPr txBox="1"/>
          <p:nvPr/>
        </p:nvSpPr>
        <p:spPr>
          <a:xfrm>
            <a:off x="9642184" y="4465549"/>
            <a:ext cx="1644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dominated</a:t>
            </a:r>
            <a:r>
              <a:rPr lang="it-IT" dirty="0"/>
              <a:t> by </a:t>
            </a:r>
            <a:r>
              <a:rPr lang="it-IT" dirty="0" err="1"/>
              <a:t>ToF</a:t>
            </a:r>
            <a:r>
              <a:rPr lang="it-IT" dirty="0"/>
              <a:t> </a:t>
            </a:r>
            <a:r>
              <a:rPr lang="it-IT" dirty="0" err="1"/>
              <a:t>resolution</a:t>
            </a:r>
            <a:endParaRPr lang="en-GB" dirty="0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D090C292-D7FD-2C54-C2FC-06ED5E071F1B}"/>
              </a:ext>
            </a:extLst>
          </p:cNvPr>
          <p:cNvCxnSpPr/>
          <p:nvPr/>
        </p:nvCxnSpPr>
        <p:spPr>
          <a:xfrm>
            <a:off x="10396166" y="3802544"/>
            <a:ext cx="0" cy="6753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695117DA-A2DB-25DB-7312-6B4F7F32781D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2F3C32D-690D-D50C-ED47-6DF462B411E7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BF247B3-9B9C-CB81-76C9-2B74530A7507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644570C-1A63-EE79-F25B-9052BF87E833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272537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67E193-C0CD-E743-E6F9-AA24BFBD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8" y="-145419"/>
            <a:ext cx="10515600" cy="1325563"/>
          </a:xfrm>
        </p:spPr>
        <p:txBody>
          <a:bodyPr>
            <a:normAutofit/>
          </a:bodyPr>
          <a:lstStyle/>
          <a:p>
            <a:r>
              <a:rPr lang="it-IT" sz="3200" dirty="0"/>
              <a:t>How </a:t>
            </a:r>
            <a:r>
              <a:rPr lang="it-IT" sz="3200" dirty="0" err="1"/>
              <a:t>we</a:t>
            </a:r>
            <a:r>
              <a:rPr lang="it-IT" sz="3200" dirty="0"/>
              <a:t> </a:t>
            </a:r>
            <a:r>
              <a:rPr lang="it-IT" sz="3200" dirty="0" err="1"/>
              <a:t>distinguish</a:t>
            </a:r>
            <a:r>
              <a:rPr lang="it-IT" sz="3200" dirty="0"/>
              <a:t> </a:t>
            </a:r>
            <a:r>
              <a:rPr lang="it-IT" sz="3200" dirty="0" err="1"/>
              <a:t>charge</a:t>
            </a:r>
            <a:r>
              <a:rPr lang="it-IT" sz="3200" dirty="0"/>
              <a:t> </a:t>
            </a:r>
            <a:r>
              <a:rPr lang="it-IT" sz="3200" dirty="0" err="1"/>
              <a:t>states</a:t>
            </a:r>
            <a:r>
              <a:rPr lang="it-IT" sz="3200" dirty="0"/>
              <a:t> for the heavy partner</a:t>
            </a:r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A2599E2A-7187-AC69-25E3-3CCBDA61E6E8}"/>
                  </a:ext>
                </a:extLst>
              </p:cNvPr>
              <p:cNvSpPr txBox="1"/>
              <p:nvPr/>
            </p:nvSpPr>
            <p:spPr>
              <a:xfrm>
                <a:off x="453998" y="2294727"/>
                <a:ext cx="2171557" cy="6303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𝐸𝐴</m:t>
                              </m:r>
                            </m:e>
                          </m:rad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A2599E2A-7187-AC69-25E3-3CCBDA61E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98" y="2294727"/>
                <a:ext cx="2171557" cy="6303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1ECA7D37-74C0-2FE4-9869-E34CFA1959C7}"/>
                  </a:ext>
                </a:extLst>
              </p:cNvPr>
              <p:cNvSpPr txBox="1"/>
              <p:nvPr/>
            </p:nvSpPr>
            <p:spPr>
              <a:xfrm>
                <a:off x="584506" y="1198701"/>
                <a:ext cx="937693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1ECA7D37-74C0-2FE4-9869-E34CFA195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06" y="1198701"/>
                <a:ext cx="937693" cy="8183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32027A-14BD-F9A1-D186-199BE6A84E6F}"/>
              </a:ext>
            </a:extLst>
          </p:cNvPr>
          <p:cNvSpPr txBox="1"/>
          <p:nvPr/>
        </p:nvSpPr>
        <p:spPr>
          <a:xfrm>
            <a:off x="1721223" y="1423218"/>
            <a:ext cx="504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non-</a:t>
            </a:r>
            <a:r>
              <a:rPr lang="it-IT" dirty="0" err="1"/>
              <a:t>relativistic</a:t>
            </a:r>
            <a:r>
              <a:rPr lang="it-IT" dirty="0"/>
              <a:t> </a:t>
            </a:r>
            <a:r>
              <a:rPr lang="it-IT" dirty="0" err="1"/>
              <a:t>approximation</a:t>
            </a:r>
            <a:r>
              <a:rPr lang="it-IT" dirty="0"/>
              <a:t> (ok </a:t>
            </a:r>
            <a:r>
              <a:rPr lang="it-IT" dirty="0" err="1"/>
              <a:t>here</a:t>
            </a:r>
            <a:r>
              <a:rPr lang="it-IT" dirty="0"/>
              <a:t>, </a:t>
            </a:r>
            <a:r>
              <a:rPr lang="el-GR" dirty="0"/>
              <a:t>β</a:t>
            </a:r>
            <a:r>
              <a:rPr lang="it-IT" dirty="0"/>
              <a:t>&lt;0.1)</a:t>
            </a:r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1EAA801-DD53-363F-F0CF-3BD59E412D67}"/>
              </a:ext>
            </a:extLst>
          </p:cNvPr>
          <p:cNvSpPr txBox="1"/>
          <p:nvPr/>
        </p:nvSpPr>
        <p:spPr>
          <a:xfrm>
            <a:off x="3191435" y="2278697"/>
            <a:ext cx="463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plot E</a:t>
            </a:r>
            <a:r>
              <a:rPr lang="it-IT" baseline="30000" dirty="0"/>
              <a:t>1/2</a:t>
            </a:r>
            <a:r>
              <a:rPr lang="it-IT" dirty="0"/>
              <a:t> vs x the </a:t>
            </a:r>
            <a:r>
              <a:rPr lang="it-IT" dirty="0" err="1"/>
              <a:t>curves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depend</a:t>
            </a:r>
            <a:r>
              <a:rPr lang="it-IT" dirty="0"/>
              <a:t> on </a:t>
            </a:r>
            <a:r>
              <a:rPr lang="it-IT" dirty="0" err="1"/>
              <a:t>both</a:t>
            </a:r>
            <a:r>
              <a:rPr lang="it-IT" dirty="0"/>
              <a:t> q and A in the following way: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9F90516-70DE-5898-B2B6-C795E248C3CF}"/>
                  </a:ext>
                </a:extLst>
              </p:cNvPr>
              <p:cNvSpPr txBox="1"/>
              <p:nvPr/>
            </p:nvSpPr>
            <p:spPr>
              <a:xfrm>
                <a:off x="8305800" y="2278697"/>
                <a:ext cx="109683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9F90516-70DE-5898-B2B6-C795E248C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2278697"/>
                <a:ext cx="1096839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 descr="Immagine che contiene testo, schermata, Policromia, linea&#10;&#10;Il contenuto generato dall'IA potrebbe non essere corretto.">
            <a:extLst>
              <a:ext uri="{FF2B5EF4-FFF2-40B4-BE49-F238E27FC236}">
                <a16:creationId xmlns:a16="http://schemas.microsoft.com/office/drawing/2014/main" id="{4499506E-6526-894E-33B6-864D863B5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4" y="3422228"/>
            <a:ext cx="4511025" cy="271799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367B3A-4E6F-A494-5D24-9BA3FCAB0C2A}"/>
              </a:ext>
            </a:extLst>
          </p:cNvPr>
          <p:cNvSpPr txBox="1"/>
          <p:nvPr/>
        </p:nvSpPr>
        <p:spPr>
          <a:xfrm>
            <a:off x="122945" y="4787903"/>
            <a:ext cx="461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E</a:t>
            </a:r>
            <a:endParaRPr lang="en-GB" sz="2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B53AD8C-A289-7C09-431D-48E99F1A5EC8}"/>
              </a:ext>
            </a:extLst>
          </p:cNvPr>
          <p:cNvSpPr txBox="1"/>
          <p:nvPr/>
        </p:nvSpPr>
        <p:spPr>
          <a:xfrm>
            <a:off x="2625555" y="6062371"/>
            <a:ext cx="461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x</a:t>
            </a:r>
            <a:endParaRPr lang="en-GB" sz="2000" dirty="0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3081505-4625-A625-FA82-33F976B56FC3}"/>
              </a:ext>
            </a:extLst>
          </p:cNvPr>
          <p:cNvCxnSpPr/>
          <p:nvPr/>
        </p:nvCxnSpPr>
        <p:spPr>
          <a:xfrm flipV="1">
            <a:off x="4015227" y="4732618"/>
            <a:ext cx="0" cy="1191025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6D831EC-1814-5322-1439-56B4DB77AB9B}"/>
              </a:ext>
            </a:extLst>
          </p:cNvPr>
          <p:cNvSpPr txBox="1"/>
          <p:nvPr/>
        </p:nvSpPr>
        <p:spPr>
          <a:xfrm>
            <a:off x="3206802" y="3986137"/>
            <a:ext cx="161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Increasing</a:t>
            </a:r>
            <a:r>
              <a:rPr lang="it-IT" dirty="0"/>
              <a:t> q</a:t>
            </a:r>
          </a:p>
          <a:p>
            <a:pPr algn="ctr"/>
            <a:r>
              <a:rPr lang="it-IT" dirty="0" err="1"/>
              <a:t>Decreasing</a:t>
            </a:r>
            <a:r>
              <a:rPr lang="it-IT" dirty="0"/>
              <a:t> A</a:t>
            </a:r>
            <a:endParaRPr lang="en-GB" dirty="0"/>
          </a:p>
        </p:txBody>
      </p:sp>
      <p:pic>
        <p:nvPicPr>
          <p:cNvPr id="16" name="Immagine 15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A1D1B174-989B-0D72-0CE6-4CEBE2D76D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43" y="3797346"/>
            <a:ext cx="3876710" cy="263894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F84649E-B05B-7596-67DF-F2994C2E20EF}"/>
              </a:ext>
            </a:extLst>
          </p:cNvPr>
          <p:cNvSpPr txBox="1"/>
          <p:nvPr/>
        </p:nvSpPr>
        <p:spPr>
          <a:xfrm>
            <a:off x="7443366" y="3271112"/>
            <a:ext cx="302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matrix</a:t>
            </a:r>
            <a:r>
              <a:rPr lang="it-IT" dirty="0"/>
              <a:t> shows the A </a:t>
            </a:r>
            <a:r>
              <a:rPr lang="it-IT" dirty="0" err="1"/>
              <a:t>dependence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a </a:t>
            </a:r>
            <a:r>
              <a:rPr lang="it-IT" dirty="0" err="1"/>
              <a:t>given</a:t>
            </a:r>
            <a:r>
              <a:rPr lang="it-IT" dirty="0"/>
              <a:t> q</a:t>
            </a:r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678AB5B-D8AA-33CF-5948-F60647A7E81C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52EE825-AC3B-96CA-EBC7-0F3B228CCA62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F6F4AE6-BC10-2FE0-0F98-124C6D4FE01A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948D31D-9350-C00C-DA72-1A127AE0ACA3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680228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5005CB7-930E-7742-2CA0-00D04AE78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385"/>
            <a:ext cx="6048467" cy="590028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720BE71-C271-CF84-61E8-FE0099A26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31" y="298383"/>
            <a:ext cx="6048467" cy="590028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AAABB2-8276-3C3F-FE2E-9F4E847C0F84}"/>
              </a:ext>
            </a:extLst>
          </p:cNvPr>
          <p:cNvSpPr txBox="1"/>
          <p:nvPr/>
        </p:nvSpPr>
        <p:spPr>
          <a:xfrm>
            <a:off x="3444656" y="4666177"/>
            <a:ext cx="1809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226 ≤ A ≤ 234 </a:t>
            </a:r>
            <a:endParaRPr lang="en-GB" sz="2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030CDFF-0DCE-91D0-6658-DBF83347EB73}"/>
              </a:ext>
            </a:extLst>
          </p:cNvPr>
          <p:cNvSpPr txBox="1"/>
          <p:nvPr/>
        </p:nvSpPr>
        <p:spPr>
          <a:xfrm>
            <a:off x="9805832" y="4666177"/>
            <a:ext cx="1809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28 ≤ A ≤ 34 </a:t>
            </a:r>
            <a:endParaRPr lang="en-GB" sz="20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6CE4F97-18C7-F82F-EAAB-0B321D5D5C28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266227-863D-548A-8814-B5F78EDED1C8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65361F-CE4C-9CA2-30F6-AFDE4A8C7BF1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C0CA2D-4B83-E270-23A0-11981FBB7FCF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661340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43904-83F7-41D7-5C99-08DDBD83D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DB74DF5-C7E3-776B-FED9-5437FD2EE76B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6E646F-1575-0C1D-5EDA-397927DACB78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EFD268-17AA-0A7D-2529-11E30A2791B9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779C3-72D6-19B1-4B96-3A59F8AFE08F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  <p:pic>
        <p:nvPicPr>
          <p:cNvPr id="11" name="Immagine 10" descr="Immagine che contiene testo, schermata, Policromia&#10;&#10;Il contenuto generato dall'IA potrebbe non essere corretto.">
            <a:extLst>
              <a:ext uri="{FF2B5EF4-FFF2-40B4-BE49-F238E27FC236}">
                <a16:creationId xmlns:a16="http://schemas.microsoft.com/office/drawing/2014/main" id="{64C903D0-B2A8-B5AB-3C78-22CAAB2E6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42" y="390493"/>
            <a:ext cx="7944397" cy="5532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1C417F7-3DF5-FBCD-F663-BFB757470DE4}"/>
                  </a:ext>
                </a:extLst>
              </p:cNvPr>
              <p:cNvSpPr txBox="1"/>
              <p:nvPr/>
            </p:nvSpPr>
            <p:spPr>
              <a:xfrm>
                <a:off x="9152323" y="2524970"/>
                <a:ext cx="16560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𝜌𝛽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1C417F7-3DF5-FBCD-F663-BFB757470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2323" y="2524970"/>
                <a:ext cx="1656000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B262459-696D-131A-C94D-F9CAC66BB217}"/>
              </a:ext>
            </a:extLst>
          </p:cNvPr>
          <p:cNvSpPr txBox="1"/>
          <p:nvPr/>
        </p:nvSpPr>
        <p:spPr>
          <a:xfrm>
            <a:off x="235132" y="2592729"/>
            <a:ext cx="78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E</a:t>
            </a:r>
            <a:endParaRPr lang="en-GB" sz="40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E865AF8-2D63-0217-7792-502A57363537}"/>
              </a:ext>
            </a:extLst>
          </p:cNvPr>
          <p:cNvSpPr txBox="1"/>
          <p:nvPr/>
        </p:nvSpPr>
        <p:spPr>
          <a:xfrm>
            <a:off x="4082113" y="5670783"/>
            <a:ext cx="78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ρ</a:t>
            </a:r>
            <a:r>
              <a:rPr lang="el-GR" sz="4000" dirty="0"/>
              <a:t>β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00642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Policromia, diagramma&#10;&#10;Il contenuto generato dall'IA potrebbe non essere corretto.">
            <a:extLst>
              <a:ext uri="{FF2B5EF4-FFF2-40B4-BE49-F238E27FC236}">
                <a16:creationId xmlns:a16="http://schemas.microsoft.com/office/drawing/2014/main" id="{3FC2A363-21F1-6992-64FB-34979A286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9" y="79033"/>
            <a:ext cx="11224565" cy="627563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052823-6849-9B47-C087-0309E5475666}"/>
              </a:ext>
            </a:extLst>
          </p:cNvPr>
          <p:cNvSpPr txBox="1"/>
          <p:nvPr/>
        </p:nvSpPr>
        <p:spPr>
          <a:xfrm>
            <a:off x="9904394" y="2159527"/>
            <a:ext cx="78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0n</a:t>
            </a:r>
            <a:endParaRPr lang="en-GB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91C3ECD-155C-F546-9D5E-2A0CB0A40A06}"/>
              </a:ext>
            </a:extLst>
          </p:cNvPr>
          <p:cNvSpPr txBox="1"/>
          <p:nvPr/>
        </p:nvSpPr>
        <p:spPr>
          <a:xfrm>
            <a:off x="9904394" y="2536306"/>
            <a:ext cx="78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-1n</a:t>
            </a:r>
            <a:endParaRPr lang="en-GB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35E5411-0E3F-FF9A-094D-7923D8D84144}"/>
              </a:ext>
            </a:extLst>
          </p:cNvPr>
          <p:cNvSpPr txBox="1"/>
          <p:nvPr/>
        </p:nvSpPr>
        <p:spPr>
          <a:xfrm>
            <a:off x="9904393" y="2922967"/>
            <a:ext cx="78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-2n</a:t>
            </a:r>
            <a:endParaRPr lang="en-GB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028FF0F-ED7A-FC9F-5DB1-84A1EAD0ADBD}"/>
              </a:ext>
            </a:extLst>
          </p:cNvPr>
          <p:cNvSpPr txBox="1"/>
          <p:nvPr/>
        </p:nvSpPr>
        <p:spPr>
          <a:xfrm>
            <a:off x="9904392" y="3345164"/>
            <a:ext cx="78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-3n</a:t>
            </a:r>
            <a:endParaRPr lang="en-GB" sz="2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E1EAF44-35C3-2435-0ACC-65AC53633DC8}"/>
              </a:ext>
            </a:extLst>
          </p:cNvPr>
          <p:cNvSpPr txBox="1"/>
          <p:nvPr/>
        </p:nvSpPr>
        <p:spPr>
          <a:xfrm>
            <a:off x="9904391" y="3739580"/>
            <a:ext cx="78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-4n</a:t>
            </a:r>
            <a:endParaRPr lang="en-GB" sz="2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5EEBAD4-8B45-9FE9-3B75-B94F06A638B7}"/>
              </a:ext>
            </a:extLst>
          </p:cNvPr>
          <p:cNvSpPr txBox="1"/>
          <p:nvPr/>
        </p:nvSpPr>
        <p:spPr>
          <a:xfrm>
            <a:off x="9904391" y="4126241"/>
            <a:ext cx="78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-5n</a:t>
            </a:r>
            <a:endParaRPr lang="en-GB" sz="2400" dirty="0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8EC7BF54-C86D-0B3F-23DD-3239C3E265B0}"/>
              </a:ext>
            </a:extLst>
          </p:cNvPr>
          <p:cNvSpPr/>
          <p:nvPr/>
        </p:nvSpPr>
        <p:spPr>
          <a:xfrm rot="21096553">
            <a:off x="4359040" y="4318935"/>
            <a:ext cx="3580598" cy="8566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009938F-0730-CB7C-236C-1EF410136114}"/>
              </a:ext>
            </a:extLst>
          </p:cNvPr>
          <p:cNvSpPr txBox="1"/>
          <p:nvPr/>
        </p:nvSpPr>
        <p:spPr>
          <a:xfrm>
            <a:off x="2682850" y="4899079"/>
            <a:ext cx="2048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</a:rPr>
              <a:t>Contamination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A3D5EED-0F2B-5FD7-A658-91CE2D90C6B9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F624B61-7D0B-2741-4DE5-5C2A338E24CF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E92BADE-7FE7-3159-F11E-C066D695F62A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806B4B9-3535-E3DB-346A-8F40FD6263C3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251259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9757381F-2151-C36F-B6D0-031F2FDE5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5" y="1088948"/>
            <a:ext cx="5551486" cy="3725447"/>
          </a:xfrm>
          <a:prstGeom prst="rect">
            <a:avLst/>
          </a:prstGeom>
        </p:spPr>
      </p:pic>
      <p:pic>
        <p:nvPicPr>
          <p:cNvPr id="7" name="Immagine 6" descr="Immagine che contiene testo, line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95E0C2F5-C270-5FCA-FED0-55FE63D4C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88948"/>
            <a:ext cx="5834516" cy="393270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0E6698C-87FF-2144-FAB6-68E282C88569}"/>
              </a:ext>
            </a:extLst>
          </p:cNvPr>
          <p:cNvSpPr txBox="1"/>
          <p:nvPr/>
        </p:nvSpPr>
        <p:spPr>
          <a:xfrm>
            <a:off x="500743" y="5290457"/>
            <a:ext cx="1075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contamination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localized</a:t>
            </a:r>
            <a:r>
              <a:rPr lang="it-IT" dirty="0"/>
              <a:t> on the upper part of the </a:t>
            </a:r>
            <a:r>
              <a:rPr lang="it-IT" dirty="0" err="1"/>
              <a:t>charge</a:t>
            </a:r>
            <a:r>
              <a:rPr lang="it-IT" dirty="0"/>
              <a:t> state in the E vs R</a:t>
            </a:r>
            <a:r>
              <a:rPr lang="el-GR" dirty="0"/>
              <a:t>β</a:t>
            </a:r>
            <a:r>
              <a:rPr lang="it-IT" dirty="0"/>
              <a:t> </a:t>
            </a:r>
            <a:r>
              <a:rPr lang="it-IT" dirty="0" err="1"/>
              <a:t>matrix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true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for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charge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. </a:t>
            </a:r>
            <a:r>
              <a:rPr lang="it-IT" dirty="0" err="1"/>
              <a:t>Narrower</a:t>
            </a:r>
            <a:r>
              <a:rPr lang="it-IT" dirty="0"/>
              <a:t> gates </a:t>
            </a:r>
            <a:r>
              <a:rPr lang="it-IT" dirty="0" err="1"/>
              <a:t>excluding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part </a:t>
            </a:r>
            <a:r>
              <a:rPr lang="it-IT" dirty="0" err="1"/>
              <a:t>should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 in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cleaner</a:t>
            </a:r>
            <a:r>
              <a:rPr lang="it-IT" dirty="0"/>
              <a:t> A/q </a:t>
            </a:r>
            <a:r>
              <a:rPr lang="it-IT" dirty="0" err="1"/>
              <a:t>spectra</a:t>
            </a:r>
            <a:r>
              <a:rPr lang="it-IT" dirty="0"/>
              <a:t>.</a:t>
            </a:r>
            <a:endParaRPr lang="en-GB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BFF1B3-9774-5F78-3813-41B8A5C4D1C2}"/>
              </a:ext>
            </a:extLst>
          </p:cNvPr>
          <p:cNvSpPr txBox="1"/>
          <p:nvPr/>
        </p:nvSpPr>
        <p:spPr>
          <a:xfrm>
            <a:off x="892455" y="293626"/>
            <a:ext cx="279440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aseline="30000" dirty="0"/>
              <a:t>208</a:t>
            </a:r>
            <a:r>
              <a:rPr lang="it-IT" sz="2000" dirty="0"/>
              <a:t>Pb+</a:t>
            </a:r>
            <a:r>
              <a:rPr lang="it-IT" sz="2000" baseline="30000" dirty="0"/>
              <a:t>130</a:t>
            </a:r>
            <a:r>
              <a:rPr lang="it-IT" sz="2000" dirty="0"/>
              <a:t>Te @ 1150 MeV</a:t>
            </a:r>
            <a:endParaRPr lang="en-GB" sz="20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A7F1208-A326-30FA-FA6C-A3067EA545C2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E9EF71-31B0-3E7E-3AAF-F400BD7A0DBB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917929-707D-BD16-18B3-C597B30314BC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1A9436-B4CB-7349-1FE0-4EB11C8B62BD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6095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399E6-FFBE-06DB-74E6-C9CA676DC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5B2A5A9-6364-79E3-2922-50DA56785EFA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73D258-CD5F-2F41-137F-F82988D9BA03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6A7556A-BF97-083F-4773-52540A649C13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DF7B46F-8074-AC25-4FF9-6381DA88721D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21DC946-41DD-55E7-0132-6C0F0977B05B}"/>
              </a:ext>
            </a:extLst>
          </p:cNvPr>
          <p:cNvSpPr txBox="1"/>
          <p:nvPr/>
        </p:nvSpPr>
        <p:spPr>
          <a:xfrm>
            <a:off x="343652" y="1009580"/>
            <a:ext cx="57523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State-of-the-art reaction theories (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GRAZING, DNS, Langevin-type,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ImQMD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 TDHF, TD-CDFT, …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 predict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sizeable cross sections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for the production of exotic heavy nuclei via MNT reactions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Large interest in the community for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improved calculations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and accurate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experimental data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Particularly urgent is to collect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data on the heavy reaction partner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for which secondary processes (nucleon evaporation, fission) may have a large impact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Important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experimental observables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to compare with theory: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1A7ABC5-4BA5-FA58-0EBB-73AF13C381BF}"/>
              </a:ext>
            </a:extLst>
          </p:cNvPr>
          <p:cNvSpPr txBox="1"/>
          <p:nvPr/>
        </p:nvSpPr>
        <p:spPr>
          <a:xfrm>
            <a:off x="235132" y="103517"/>
            <a:ext cx="5375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nuclei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via MNT reactions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52341C80-01F4-10FD-F253-067B6C75D57B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24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53635658-7990-F3EF-134D-DF7B50ED5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38" y="103517"/>
            <a:ext cx="4236568" cy="2998279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CCEE5C6-1E2E-130E-CBD8-47F268A874F1}"/>
              </a:ext>
            </a:extLst>
          </p:cNvPr>
          <p:cNvSpPr txBox="1"/>
          <p:nvPr/>
        </p:nvSpPr>
        <p:spPr>
          <a:xfrm>
            <a:off x="8456022" y="44257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N = 126</a:t>
            </a:r>
            <a:endParaRPr lang="en-GB" dirty="0"/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90806D2-16CF-0BE6-152E-8EF3D828E984}"/>
              </a:ext>
            </a:extLst>
          </p:cNvPr>
          <p:cNvCxnSpPr/>
          <p:nvPr/>
        </p:nvCxnSpPr>
        <p:spPr>
          <a:xfrm>
            <a:off x="8913222" y="811904"/>
            <a:ext cx="0" cy="462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Immagine 29" descr="Immagine che contiene testo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0139CAAD-0EF4-70A9-8683-FFDF2AD2C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50" y="3302242"/>
            <a:ext cx="2911327" cy="2447137"/>
          </a:xfrm>
          <a:prstGeom prst="rect">
            <a:avLst/>
          </a:prstGeom>
        </p:spPr>
      </p:pic>
      <p:pic>
        <p:nvPicPr>
          <p:cNvPr id="32" name="Immagine 31" descr="Immagine che contiene testo, diagramma, linea, mappa&#10;&#10;Il contenuto generato dall'IA potrebbe non essere corretto.">
            <a:extLst>
              <a:ext uri="{FF2B5EF4-FFF2-40B4-BE49-F238E27FC236}">
                <a16:creationId xmlns:a16="http://schemas.microsoft.com/office/drawing/2014/main" id="{7DD6904C-7147-87DC-79AD-12A8582A8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30" y="3127269"/>
            <a:ext cx="2911328" cy="3068461"/>
          </a:xfrm>
          <a:prstGeom prst="rect">
            <a:avLst/>
          </a:prstGeom>
        </p:spPr>
      </p:pic>
      <p:sp>
        <p:nvSpPr>
          <p:cNvPr id="33" name="Rectangle 28">
            <a:extLst>
              <a:ext uri="{FF2B5EF4-FFF2-40B4-BE49-F238E27FC236}">
                <a16:creationId xmlns:a16="http://schemas.microsoft.com/office/drawing/2014/main" id="{D34A27E4-895F-7EA9-9803-0117C40B6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0422" y="5949826"/>
            <a:ext cx="2595785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V. </a:t>
            </a:r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Zagrebaev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and W. Greiner, Phys. Rev. C 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83</a:t>
            </a:r>
            <a:r>
              <a:rPr lang="en-US" sz="11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044618 (2011)</a:t>
            </a:r>
            <a:endParaRPr lang="it-IT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6C12FE0-454B-E93B-39D3-C5FDE2C4B8A7}"/>
              </a:ext>
            </a:extLst>
          </p:cNvPr>
          <p:cNvSpPr txBox="1"/>
          <p:nvPr/>
        </p:nvSpPr>
        <p:spPr>
          <a:xfrm>
            <a:off x="1515551" y="4562521"/>
            <a:ext cx="4663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Total and differential transfer cross 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Excitation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Mass and charge distributions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Q-value distributions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Angular momentum transfer</a:t>
            </a:r>
          </a:p>
        </p:txBody>
      </p:sp>
    </p:spTree>
    <p:extLst>
      <p:ext uri="{BB962C8B-B14F-4D97-AF65-F5344CB8AC3E}">
        <p14:creationId xmlns:p14="http://schemas.microsoft.com/office/powerpoint/2010/main" val="36260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diagramma, numero&#10;&#10;Il contenuto generato dall'IA potrebbe non essere corretto.">
            <a:extLst>
              <a:ext uri="{FF2B5EF4-FFF2-40B4-BE49-F238E27FC236}">
                <a16:creationId xmlns:a16="http://schemas.microsoft.com/office/drawing/2014/main" id="{A011F568-8598-03F4-AF7A-6FA344E1A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1" y="0"/>
            <a:ext cx="10235937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8FC3B2-16D6-68FF-18B1-63FACFD305F1}"/>
              </a:ext>
            </a:extLst>
          </p:cNvPr>
          <p:cNvSpPr txBox="1"/>
          <p:nvPr/>
        </p:nvSpPr>
        <p:spPr>
          <a:xfrm>
            <a:off x="2406701" y="687628"/>
            <a:ext cx="279440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aseline="30000" dirty="0"/>
              <a:t>208</a:t>
            </a:r>
            <a:r>
              <a:rPr lang="it-IT" sz="2000" dirty="0"/>
              <a:t>Pb+</a:t>
            </a:r>
            <a:r>
              <a:rPr lang="it-IT" sz="2000" baseline="30000" dirty="0"/>
              <a:t>130</a:t>
            </a:r>
            <a:r>
              <a:rPr lang="it-IT" sz="2000" dirty="0"/>
              <a:t>Te @ 1150 MeV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22576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24"/>
          <p:cNvSpPr>
            <a:spLocks noChangeArrowheads="1"/>
          </p:cNvSpPr>
          <p:nvPr/>
        </p:nvSpPr>
        <p:spPr bwMode="auto">
          <a:xfrm>
            <a:off x="1010611" y="878976"/>
            <a:ext cx="10321544" cy="369252"/>
          </a:xfrm>
          <a:prstGeom prst="roundRect">
            <a:avLst>
              <a:gd name="adj" fmla="val 0"/>
            </a:avLst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KEK Isotope Separator System (KISS) for </a:t>
            </a:r>
            <a:r>
              <a:rPr lang="el-GR" dirty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β-</a:t>
            </a: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decay spectroscopy of neutron-rich nuclei with A~200 and N~126</a:t>
            </a:r>
          </a:p>
        </p:txBody>
      </p:sp>
      <p:sp>
        <p:nvSpPr>
          <p:cNvPr id="36" name="Rectangle 10"/>
          <p:cNvSpPr/>
          <p:nvPr/>
        </p:nvSpPr>
        <p:spPr>
          <a:xfrm>
            <a:off x="3655066" y="5923301"/>
            <a:ext cx="388111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it-IT" sz="1400" dirty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T. </a:t>
            </a:r>
            <a:r>
              <a:rPr lang="it-IT" sz="1400" dirty="0" err="1">
                <a:solidFill>
                  <a:schemeClr val="tx1"/>
                </a:solidFill>
                <a:latin typeface="Calibri"/>
                <a:ea typeface="Calibri"/>
                <a:cs typeface="Arial"/>
              </a:rPr>
              <a:t>Niwase</a:t>
            </a:r>
            <a:r>
              <a:rPr lang="it-IT" sz="1400" dirty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 et al., </a:t>
            </a:r>
            <a:r>
              <a:rPr lang="it-IT" sz="1400" dirty="0" err="1">
                <a:solidFill>
                  <a:schemeClr val="tx1"/>
                </a:solidFill>
                <a:latin typeface="Calibri"/>
                <a:ea typeface="Calibri"/>
                <a:cs typeface="Arial"/>
              </a:rPr>
              <a:t>Phys</a:t>
            </a:r>
            <a:r>
              <a:rPr lang="it-IT" sz="1400" dirty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. Rev. Lett. </a:t>
            </a:r>
            <a:r>
              <a:rPr lang="it-IT" sz="1400" b="1" dirty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130</a:t>
            </a:r>
            <a:r>
              <a:rPr lang="it-IT" sz="1400" dirty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, 132502 (2023)</a:t>
            </a:r>
            <a:endParaRPr lang="it-IT" sz="14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22693FE-2A43-55C6-ECE5-3C0D6160EB42}"/>
              </a:ext>
            </a:extLst>
          </p:cNvPr>
          <p:cNvSpPr/>
          <p:nvPr/>
        </p:nvSpPr>
        <p:spPr>
          <a:xfrm>
            <a:off x="0" y="0"/>
            <a:ext cx="12192000" cy="6754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D8F6F0-A65F-49FD-AE27-4AE9D2AFC6D9}"/>
              </a:ext>
            </a:extLst>
          </p:cNvPr>
          <p:cNvSpPr txBox="1"/>
          <p:nvPr/>
        </p:nvSpPr>
        <p:spPr>
          <a:xfrm>
            <a:off x="235132" y="86336"/>
            <a:ext cx="1072008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3200">
                <a:solidFill>
                  <a:schemeClr val="bg1"/>
                </a:solidFill>
                <a:ea typeface="+mn-lt"/>
                <a:cs typeface="+mn-lt"/>
              </a:rPr>
              <a:t>The KEK Isotope Separator System</a:t>
            </a:r>
            <a:endParaRPr lang="it-IT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14" name="Immagine 13" descr="Immagine che contiene testo, diagramma, Piano, Disegno tecnico&#10;&#10;Descrizione generata automaticamente">
            <a:extLst>
              <a:ext uri="{FF2B5EF4-FFF2-40B4-BE49-F238E27FC236}">
                <a16:creationId xmlns:a16="http://schemas.microsoft.com/office/drawing/2014/main" id="{0F6162F4-F492-BE70-6737-5BCDCA28B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13" y="1562100"/>
            <a:ext cx="4334675" cy="4114800"/>
          </a:xfrm>
          <a:prstGeom prst="rect">
            <a:avLst/>
          </a:prstGeom>
        </p:spPr>
      </p:pic>
      <p:pic>
        <p:nvPicPr>
          <p:cNvPr id="48" name="Picture 3" descr="HIGH ENERGY ACCELERATOR RESEARCH ORGANIZATION, KEK "/>
          <p:cNvPicPr>
            <a:picLocks noChangeAspect="1" noChangeArrowheads="1"/>
          </p:cNvPicPr>
          <p:nvPr/>
        </p:nvPicPr>
        <p:blipFill>
          <a:blip r:embed="rId4"/>
          <a:srcRect r="65471"/>
          <a:stretch>
            <a:fillRect/>
          </a:stretch>
        </p:blipFill>
        <p:spPr bwMode="auto">
          <a:xfrm>
            <a:off x="3279712" y="1648486"/>
            <a:ext cx="1252800" cy="296653"/>
          </a:xfrm>
          <a:prstGeom prst="rect">
            <a:avLst/>
          </a:prstGeom>
          <a:noFill/>
        </p:spPr>
      </p:pic>
      <p:pic>
        <p:nvPicPr>
          <p:cNvPr id="15" name="Immagine 14" descr="Immagine che contiene testo, schermata, diagramma, mappa&#10;&#10;Descrizione generata automaticamente">
            <a:extLst>
              <a:ext uri="{FF2B5EF4-FFF2-40B4-BE49-F238E27FC236}">
                <a16:creationId xmlns:a16="http://schemas.microsoft.com/office/drawing/2014/main" id="{B370805E-EB73-A3A2-D295-DFCB7AB43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236" y="2124075"/>
            <a:ext cx="4733028" cy="351472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0BAFEFA-6160-EB83-9E39-08A9469D44E5}"/>
              </a:ext>
            </a:extLst>
          </p:cNvPr>
          <p:cNvSpPr txBox="1"/>
          <p:nvPr/>
        </p:nvSpPr>
        <p:spPr>
          <a:xfrm>
            <a:off x="6971731" y="1684360"/>
            <a:ext cx="361495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>
                <a:solidFill>
                  <a:srgbClr val="FF0000"/>
                </a:solidFill>
                <a:ea typeface="Calibri"/>
                <a:cs typeface="Calibri"/>
              </a:rPr>
              <a:t>Recent discovery of </a:t>
            </a:r>
            <a:r>
              <a:rPr lang="it-IT" sz="2000" baseline="30000">
                <a:solidFill>
                  <a:srgbClr val="FF0000"/>
                </a:solidFill>
                <a:ea typeface="Calibri"/>
                <a:cs typeface="Calibri"/>
              </a:rPr>
              <a:t>241</a:t>
            </a:r>
            <a:r>
              <a:rPr lang="it-IT" sz="2000">
                <a:solidFill>
                  <a:srgbClr val="FF0000"/>
                </a:solidFill>
                <a:ea typeface="Calibri"/>
                <a:cs typeface="Calibri"/>
              </a:rPr>
              <a:t>U isotope!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4F4AD77-C219-3A58-209E-CB0EDEE5DA9A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65CCC5-B9BC-023C-040E-A01DE02217C4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51FA4B-0A38-03CC-7C44-E8DEF3140E79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82199F7-34C0-C431-3CC1-338C3476D389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355F3E9-38E8-4929-B926-A80033700C19}"/>
              </a:ext>
            </a:extLst>
          </p:cNvPr>
          <p:cNvSpPr/>
          <p:nvPr/>
        </p:nvSpPr>
        <p:spPr>
          <a:xfrm>
            <a:off x="0" y="0"/>
            <a:ext cx="12192000" cy="6754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D11D666-C576-443E-A8DE-93945D375E8B}"/>
              </a:ext>
            </a:extLst>
          </p:cNvPr>
          <p:cNvSpPr txBox="1"/>
          <p:nvPr/>
        </p:nvSpPr>
        <p:spPr>
          <a:xfrm>
            <a:off x="235132" y="86336"/>
            <a:ext cx="1072008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  <a:ea typeface="Calibri"/>
                <a:cs typeface="Calibri"/>
              </a:rPr>
              <a:t>Q-</a:t>
            </a:r>
            <a:r>
              <a:rPr lang="it-IT" sz="3200" dirty="0" err="1">
                <a:solidFill>
                  <a:schemeClr val="bg1"/>
                </a:solidFill>
                <a:ea typeface="Calibri"/>
                <a:cs typeface="Calibri"/>
              </a:rPr>
              <a:t>value</a:t>
            </a:r>
            <a:r>
              <a:rPr lang="it-IT" sz="3200" dirty="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it-IT" sz="3200" dirty="0" err="1">
                <a:solidFill>
                  <a:schemeClr val="bg1"/>
                </a:solidFill>
                <a:ea typeface="Calibri"/>
                <a:cs typeface="Calibri"/>
              </a:rPr>
              <a:t>selection</a:t>
            </a:r>
            <a:r>
              <a:rPr lang="it-IT" sz="3200" dirty="0">
                <a:solidFill>
                  <a:schemeClr val="bg1"/>
                </a:solidFill>
                <a:ea typeface="Calibri"/>
                <a:cs typeface="Calibri"/>
              </a:rPr>
              <a:t> to </a:t>
            </a:r>
            <a:r>
              <a:rPr lang="it-IT" sz="3200" dirty="0" err="1">
                <a:solidFill>
                  <a:schemeClr val="bg1"/>
                </a:solidFill>
                <a:ea typeface="Calibri"/>
                <a:cs typeface="Calibri"/>
              </a:rPr>
              <a:t>suppress</a:t>
            </a:r>
            <a:r>
              <a:rPr lang="it-IT" sz="3200" dirty="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it-IT" sz="3200" dirty="0" err="1">
                <a:solidFill>
                  <a:schemeClr val="bg1"/>
                </a:solidFill>
                <a:ea typeface="Calibri"/>
                <a:cs typeface="Calibri"/>
              </a:rPr>
              <a:t>neutron</a:t>
            </a:r>
            <a:r>
              <a:rPr lang="it-IT" sz="3200" dirty="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it-IT" sz="3200" dirty="0" err="1">
                <a:solidFill>
                  <a:schemeClr val="bg1"/>
                </a:solidFill>
                <a:ea typeface="Calibri"/>
                <a:cs typeface="Calibri"/>
              </a:rPr>
              <a:t>evaporation</a:t>
            </a:r>
          </a:p>
        </p:txBody>
      </p:sp>
      <p:pic>
        <p:nvPicPr>
          <p:cNvPr id="2" name="Immagine 1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D65C9DA4-1C67-C5D7-63C7-21695BCC0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988" y="1154553"/>
            <a:ext cx="4326596" cy="4638668"/>
          </a:xfrm>
          <a:prstGeom prst="rect">
            <a:avLst/>
          </a:prstGeom>
        </p:spPr>
      </p:pic>
      <p:pic>
        <p:nvPicPr>
          <p:cNvPr id="7" name="Immagine 6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527B554B-5A3E-5239-6AA7-E00A9AB3C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14" y="1075867"/>
            <a:ext cx="4134001" cy="4561088"/>
          </a:xfrm>
          <a:prstGeom prst="rect">
            <a:avLst/>
          </a:prstGeom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7550CCCF-C800-B156-5F89-E7CDA465893C}"/>
              </a:ext>
            </a:extLst>
          </p:cNvPr>
          <p:cNvSpPr txBox="1"/>
          <p:nvPr/>
        </p:nvSpPr>
        <p:spPr>
          <a:xfrm>
            <a:off x="1423461" y="781949"/>
            <a:ext cx="344118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aseline="30000" dirty="0">
                <a:solidFill>
                  <a:schemeClr val="accent2"/>
                </a:solidFill>
              </a:rPr>
              <a:t>32</a:t>
            </a:r>
            <a:r>
              <a:rPr lang="it-IT" dirty="0">
                <a:solidFill>
                  <a:schemeClr val="accent2"/>
                </a:solidFill>
              </a:rPr>
              <a:t>S+</a:t>
            </a:r>
            <a:r>
              <a:rPr lang="it-IT" baseline="30000" dirty="0">
                <a:solidFill>
                  <a:schemeClr val="accent2"/>
                </a:solidFill>
              </a:rPr>
              <a:t>124</a:t>
            </a:r>
            <a:r>
              <a:rPr lang="it-IT" dirty="0">
                <a:solidFill>
                  <a:schemeClr val="accent2"/>
                </a:solidFill>
              </a:rPr>
              <a:t>Sn(0.5 mg/cm</a:t>
            </a:r>
            <a:r>
              <a:rPr lang="it-IT" baseline="30000" dirty="0">
                <a:solidFill>
                  <a:schemeClr val="accent2"/>
                </a:solidFill>
              </a:rPr>
              <a:t>2</a:t>
            </a:r>
            <a:r>
              <a:rPr lang="it-IT" dirty="0">
                <a:solidFill>
                  <a:schemeClr val="accent2"/>
                </a:solidFill>
              </a:rPr>
              <a:t>) @ 160 MeV</a:t>
            </a:r>
            <a:endParaRPr lang="it-IT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EE7F9EBA-DB03-9DC5-DF64-1DE176755539}"/>
              </a:ext>
            </a:extLst>
          </p:cNvPr>
          <p:cNvSpPr txBox="1"/>
          <p:nvPr/>
        </p:nvSpPr>
        <p:spPr>
          <a:xfrm>
            <a:off x="7269323" y="781949"/>
            <a:ext cx="344118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aseline="30000" dirty="0">
                <a:solidFill>
                  <a:srgbClr val="00B050"/>
                </a:solidFill>
              </a:rPr>
              <a:t>32</a:t>
            </a:r>
            <a:r>
              <a:rPr lang="it-IT" dirty="0">
                <a:solidFill>
                  <a:srgbClr val="00B050"/>
                </a:solidFill>
              </a:rPr>
              <a:t>S+</a:t>
            </a:r>
            <a:r>
              <a:rPr lang="it-IT" baseline="30000" dirty="0">
                <a:solidFill>
                  <a:srgbClr val="00B050"/>
                </a:solidFill>
              </a:rPr>
              <a:t>124</a:t>
            </a:r>
            <a:r>
              <a:rPr lang="it-IT" dirty="0">
                <a:solidFill>
                  <a:srgbClr val="00B050"/>
                </a:solidFill>
              </a:rPr>
              <a:t>Sn(2.5 mg/cm</a:t>
            </a:r>
            <a:r>
              <a:rPr lang="it-IT" baseline="30000" dirty="0">
                <a:solidFill>
                  <a:srgbClr val="00B050"/>
                </a:solidFill>
              </a:rPr>
              <a:t>2</a:t>
            </a:r>
            <a:r>
              <a:rPr lang="it-IT" dirty="0">
                <a:solidFill>
                  <a:srgbClr val="00B050"/>
                </a:solidFill>
              </a:rPr>
              <a:t>) @ 160 MeV</a:t>
            </a:r>
            <a:endParaRPr lang="it-IT" dirty="0">
              <a:solidFill>
                <a:srgbClr val="00B050"/>
              </a:solidFill>
              <a:ea typeface="Calibri"/>
              <a:cs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29EEBD1-E32F-277D-C102-019CC48E5102}"/>
              </a:ext>
            </a:extLst>
          </p:cNvPr>
          <p:cNvGrpSpPr/>
          <p:nvPr/>
        </p:nvGrpSpPr>
        <p:grpSpPr>
          <a:xfrm>
            <a:off x="234514" y="5661411"/>
            <a:ext cx="4967150" cy="646331"/>
            <a:chOff x="988140" y="6113587"/>
            <a:chExt cx="4967150" cy="646331"/>
          </a:xfrm>
        </p:grpSpPr>
        <p:sp>
          <p:nvSpPr>
            <p:cNvPr id="17" name="CasellaDiTesto 6">
              <a:extLst>
                <a:ext uri="{FF2B5EF4-FFF2-40B4-BE49-F238E27FC236}">
                  <a16:creationId xmlns:a16="http://schemas.microsoft.com/office/drawing/2014/main" id="{8FA642AB-4EC1-3B72-1F6F-C4940FC4B2F3}"/>
                </a:ext>
              </a:extLst>
            </p:cNvPr>
            <p:cNvSpPr txBox="1"/>
            <p:nvPr/>
          </p:nvSpPr>
          <p:spPr>
            <a:xfrm>
              <a:off x="988140" y="6113587"/>
              <a:ext cx="4967150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err="1"/>
                <a:t>Before</a:t>
              </a:r>
              <a:r>
                <a:rPr lang="it-IT" dirty="0"/>
                <a:t> </a:t>
              </a:r>
              <a:r>
                <a:rPr lang="it-IT" err="1"/>
                <a:t>selection</a:t>
              </a:r>
              <a:endParaRPr lang="it-IT" dirty="0" err="1"/>
            </a:p>
            <a:p>
              <a:pPr algn="ctr"/>
              <a:r>
                <a:rPr lang="it-IT"/>
                <a:t>After </a:t>
              </a:r>
              <a:r>
                <a:rPr lang="it-IT" err="1"/>
                <a:t>selection</a:t>
              </a:r>
              <a:endParaRPr lang="it-IT" dirty="0" err="1"/>
            </a:p>
          </p:txBody>
        </p: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82480603-A15E-1D84-9558-462FAE88830D}"/>
                </a:ext>
              </a:extLst>
            </p:cNvPr>
            <p:cNvCxnSpPr/>
            <p:nvPr/>
          </p:nvCxnSpPr>
          <p:spPr>
            <a:xfrm>
              <a:off x="2584155" y="6420736"/>
              <a:ext cx="1765004" cy="19493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8">
              <a:extLst>
                <a:ext uri="{FF2B5EF4-FFF2-40B4-BE49-F238E27FC236}">
                  <a16:creationId xmlns:a16="http://schemas.microsoft.com/office/drawing/2014/main" id="{17193FD3-7BF2-A538-6B09-927C65D029D1}"/>
                </a:ext>
              </a:extLst>
            </p:cNvPr>
            <p:cNvSpPr txBox="1"/>
            <p:nvPr/>
          </p:nvSpPr>
          <p:spPr>
            <a:xfrm>
              <a:off x="4373366" y="6218458"/>
              <a:ext cx="1182408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accent2"/>
                  </a:solidFill>
                </a:rPr>
                <a:t>= 0.13(2)</a:t>
              </a:r>
              <a:endParaRPr lang="it-IT">
                <a:solidFill>
                  <a:schemeClr val="accent2"/>
                </a:solidFill>
                <a:ea typeface="Calibri"/>
                <a:cs typeface="Calibri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8E087467-F554-204A-3468-617AD65D938D}"/>
              </a:ext>
            </a:extLst>
          </p:cNvPr>
          <p:cNvGrpSpPr/>
          <p:nvPr/>
        </p:nvGrpSpPr>
        <p:grpSpPr>
          <a:xfrm>
            <a:off x="5989435" y="5658004"/>
            <a:ext cx="4967150" cy="646331"/>
            <a:chOff x="6491852" y="6051564"/>
            <a:chExt cx="4967150" cy="646331"/>
          </a:xfrm>
        </p:grpSpPr>
        <p:sp>
          <p:nvSpPr>
            <p:cNvPr id="14" name="CasellaDiTesto 10">
              <a:extLst>
                <a:ext uri="{FF2B5EF4-FFF2-40B4-BE49-F238E27FC236}">
                  <a16:creationId xmlns:a16="http://schemas.microsoft.com/office/drawing/2014/main" id="{0B0049EE-E670-24E0-04BD-9300E2331133}"/>
                </a:ext>
              </a:extLst>
            </p:cNvPr>
            <p:cNvSpPr txBox="1"/>
            <p:nvPr/>
          </p:nvSpPr>
          <p:spPr>
            <a:xfrm>
              <a:off x="6491852" y="6051564"/>
              <a:ext cx="4967150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err="1"/>
                <a:t>Before</a:t>
              </a:r>
              <a:r>
                <a:rPr lang="it-IT" dirty="0"/>
                <a:t> </a:t>
              </a:r>
              <a:r>
                <a:rPr lang="it-IT" err="1"/>
                <a:t>selection</a:t>
              </a:r>
              <a:endParaRPr lang="it-IT" dirty="0" err="1"/>
            </a:p>
            <a:p>
              <a:pPr algn="ctr"/>
              <a:r>
                <a:rPr lang="it-IT"/>
                <a:t>After </a:t>
              </a:r>
              <a:r>
                <a:rPr lang="it-IT" err="1"/>
                <a:t>selection</a:t>
              </a:r>
              <a:endParaRPr lang="it-IT" dirty="0" err="1"/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4F118788-76E0-0809-9523-59BC1F72626C}"/>
                </a:ext>
              </a:extLst>
            </p:cNvPr>
            <p:cNvCxnSpPr>
              <a:cxnSpLocks/>
            </p:cNvCxnSpPr>
            <p:nvPr/>
          </p:nvCxnSpPr>
          <p:spPr>
            <a:xfrm>
              <a:off x="8263713" y="6358713"/>
              <a:ext cx="1765004" cy="19493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2">
              <a:extLst>
                <a:ext uri="{FF2B5EF4-FFF2-40B4-BE49-F238E27FC236}">
                  <a16:creationId xmlns:a16="http://schemas.microsoft.com/office/drawing/2014/main" id="{6C84EE52-8F6F-EA0B-08A5-0CA82A304EB0}"/>
                </a:ext>
              </a:extLst>
            </p:cNvPr>
            <p:cNvSpPr txBox="1"/>
            <p:nvPr/>
          </p:nvSpPr>
          <p:spPr>
            <a:xfrm>
              <a:off x="10052924" y="6156435"/>
              <a:ext cx="1395059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rgbClr val="00B050"/>
                  </a:solidFill>
                </a:rPr>
                <a:t>= 0.036(6)</a:t>
              </a:r>
              <a:endParaRPr lang="it-IT" dirty="0">
                <a:solidFill>
                  <a:srgbClr val="00B050"/>
                </a:solidFill>
                <a:ea typeface="Calibri"/>
                <a:cs typeface="Calibri"/>
              </a:endParaRPr>
            </a:p>
          </p:txBody>
        </p:sp>
      </p:grpSp>
      <p:sp>
        <p:nvSpPr>
          <p:cNvPr id="25" name="Rettangolo 24">
            <a:extLst>
              <a:ext uri="{FF2B5EF4-FFF2-40B4-BE49-F238E27FC236}">
                <a16:creationId xmlns:a16="http://schemas.microsoft.com/office/drawing/2014/main" id="{FFAD5F69-427F-AA00-06EC-D6F67B6A9516}"/>
              </a:ext>
            </a:extLst>
          </p:cNvPr>
          <p:cNvSpPr/>
          <p:nvPr/>
        </p:nvSpPr>
        <p:spPr>
          <a:xfrm>
            <a:off x="4793058" y="5957730"/>
            <a:ext cx="2702262" cy="2873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it-IT" sz="1200" dirty="0">
                <a:solidFill>
                  <a:schemeClr val="tx1"/>
                </a:solidFill>
                <a:ea typeface="+mn-lt"/>
                <a:cs typeface="+mn-lt"/>
              </a:rPr>
              <a:t>E. Pilotto et al., LNL </a:t>
            </a:r>
            <a:r>
              <a:rPr lang="it-IT" sz="1200" err="1">
                <a:solidFill>
                  <a:schemeClr val="tx1"/>
                </a:solidFill>
                <a:ea typeface="+mn-lt"/>
                <a:cs typeface="+mn-lt"/>
              </a:rPr>
              <a:t>Annual</a:t>
            </a:r>
            <a:r>
              <a:rPr lang="it-IT" sz="1200" dirty="0">
                <a:solidFill>
                  <a:schemeClr val="tx1"/>
                </a:solidFill>
                <a:ea typeface="+mn-lt"/>
                <a:cs typeface="+mn-lt"/>
              </a:rPr>
              <a:t> Report 2022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39781BD-059B-DA3D-052C-EED4313305AC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86F869-9DE2-8A56-ED98-9FD340312E37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>
                <a:solidFill>
                  <a:schemeClr val="bg1"/>
                </a:solidFill>
              </a:rPr>
              <a:t>31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12C3D7D-3C3A-678C-4D98-4139FFD367C8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8BE7BDE-352A-38DD-82AD-B623884F4F09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817541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1BB5F-0F82-6D62-DCE1-F4FF38B5C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999EAC7-470C-842A-7B24-6044DAD545FC}"/>
              </a:ext>
            </a:extLst>
          </p:cNvPr>
          <p:cNvSpPr txBox="1"/>
          <p:nvPr/>
        </p:nvSpPr>
        <p:spPr>
          <a:xfrm>
            <a:off x="6131849" y="4841059"/>
            <a:ext cx="2853928" cy="1092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 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angular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it-IT" sz="1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equipped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prompt γ-ray 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endParaRPr lang="it-IT" sz="1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Mainly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proton-rich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nuclei </a:t>
            </a:r>
            <a:endParaRPr lang="en-GB" sz="1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9D77803E-00F3-E10E-2A3C-51CAB8FA4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559" y="1038579"/>
            <a:ext cx="2260038" cy="224594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38899DB-3491-68EA-2ECE-89F818596BBD}"/>
              </a:ext>
            </a:extLst>
          </p:cNvPr>
          <p:cNvSpPr txBox="1"/>
          <p:nvPr/>
        </p:nvSpPr>
        <p:spPr>
          <a:xfrm>
            <a:off x="1060477" y="720634"/>
            <a:ext cx="3624142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Kinematic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coincidence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magine 14" descr="Immagine che contiene testo, diagramma, mappa, linea&#10;&#10;Il contenuto generato dall'IA potrebbe non essere corretto.">
            <a:extLst>
              <a:ext uri="{FF2B5EF4-FFF2-40B4-BE49-F238E27FC236}">
                <a16:creationId xmlns:a16="http://schemas.microsoft.com/office/drawing/2014/main" id="{72B7761C-EEA6-BF93-FD06-DAA251B2A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131" y="1079725"/>
            <a:ext cx="2238869" cy="228220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8871270-A305-4590-875B-4DA4D2A76132}"/>
              </a:ext>
            </a:extLst>
          </p:cNvPr>
          <p:cNvSpPr txBox="1"/>
          <p:nvPr/>
        </p:nvSpPr>
        <p:spPr>
          <a:xfrm>
            <a:off x="8000679" y="726884"/>
            <a:ext cx="248394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Radiochemical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5C9649B-968E-09D6-AE59-171B0D6663BC}"/>
              </a:ext>
            </a:extLst>
          </p:cNvPr>
          <p:cNvSpPr txBox="1"/>
          <p:nvPr/>
        </p:nvSpPr>
        <p:spPr>
          <a:xfrm>
            <a:off x="6322244" y="2994193"/>
            <a:ext cx="32650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dirty="0">
                <a:latin typeface="Arial" panose="020B0604020202020204" pitchFamily="34" charset="0"/>
                <a:cs typeface="Arial" panose="020B0604020202020204" pitchFamily="34" charset="0"/>
              </a:rPr>
              <a:t>M. Schadel et al., Phys. Rev. Lett. </a:t>
            </a:r>
            <a:r>
              <a:rPr lang="nb-NO" sz="1100" b="1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nb-NO" sz="1100" dirty="0">
                <a:latin typeface="Arial" panose="020B0604020202020204" pitchFamily="34" charset="0"/>
                <a:cs typeface="Arial" panose="020B0604020202020204" pitchFamily="34" charset="0"/>
              </a:rPr>
              <a:t>, 852 (1982)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96FFF81-D9B0-9FDC-FCF3-A129BFE43EFE}"/>
              </a:ext>
            </a:extLst>
          </p:cNvPr>
          <p:cNvSpPr txBox="1"/>
          <p:nvPr/>
        </p:nvSpPr>
        <p:spPr>
          <a:xfrm>
            <a:off x="134124" y="3027134"/>
            <a:ext cx="3495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E. M.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Kozulin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et al., Phys.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. C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, 034616 (2024)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47A6E3-F3EB-8BF8-315E-12041F16C1A3}"/>
              </a:ext>
            </a:extLst>
          </p:cNvPr>
          <p:cNvSpPr txBox="1"/>
          <p:nvPr/>
        </p:nvSpPr>
        <p:spPr>
          <a:xfrm>
            <a:off x="222922" y="1282374"/>
            <a:ext cx="293433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the 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mass 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distributions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bombarding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energy, angle, TKEL, etc.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224EA67-7665-76F1-473F-58CE643EB987}"/>
              </a:ext>
            </a:extLst>
          </p:cNvPr>
          <p:cNvSpPr txBox="1"/>
          <p:nvPr/>
        </p:nvSpPr>
        <p:spPr>
          <a:xfrm>
            <a:off x="277366" y="2251126"/>
            <a:ext cx="24867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low mass 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and, in 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Z information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3CB194C-DEDE-46FF-AB30-E4728292DA47}"/>
              </a:ext>
            </a:extLst>
          </p:cNvPr>
          <p:cNvSpPr txBox="1"/>
          <p:nvPr/>
        </p:nvSpPr>
        <p:spPr>
          <a:xfrm>
            <a:off x="6322244" y="1390190"/>
            <a:ext cx="287655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signature of the 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actinides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transactinides</a:t>
            </a:r>
            <a:endParaRPr lang="it-IT" sz="13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E5637B5-80E8-B8BE-B73B-AA31042A2EA3}"/>
              </a:ext>
            </a:extLst>
          </p:cNvPr>
          <p:cNvSpPr txBox="1"/>
          <p:nvPr/>
        </p:nvSpPr>
        <p:spPr>
          <a:xfrm>
            <a:off x="6298284" y="2136202"/>
            <a:ext cx="311505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information on the reaction 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it-IT" sz="1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information on short-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lived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isotopes</a:t>
            </a:r>
            <a:endParaRPr lang="it-IT" sz="1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magine 22" descr="Immagine che contiene schermata&#10;&#10;Il contenuto generato dall'IA potrebbe non essere corretto.">
            <a:extLst>
              <a:ext uri="{FF2B5EF4-FFF2-40B4-BE49-F238E27FC236}">
                <a16:creationId xmlns:a16="http://schemas.microsoft.com/office/drawing/2014/main" id="{BF989045-489F-1739-8D6A-B59E1F5E5A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19" y="3933117"/>
            <a:ext cx="3566981" cy="19294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0E171F3-AA88-5B66-851C-8EA26C51BD90}"/>
              </a:ext>
            </a:extLst>
          </p:cNvPr>
          <p:cNvSpPr txBox="1"/>
          <p:nvPr/>
        </p:nvSpPr>
        <p:spPr>
          <a:xfrm>
            <a:off x="8241810" y="3500573"/>
            <a:ext cx="1992755" cy="307777"/>
          </a:xfrm>
          <a:prstGeom prst="rect">
            <a:avLst/>
          </a:prstGeom>
          <a:solidFill>
            <a:srgbClr val="F3DB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Deep-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inelastic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0°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DE25A4C-3005-5229-E598-EF63840897DA}"/>
              </a:ext>
            </a:extLst>
          </p:cNvPr>
          <p:cNvSpPr txBox="1"/>
          <p:nvPr/>
        </p:nvSpPr>
        <p:spPr>
          <a:xfrm>
            <a:off x="6131849" y="3991262"/>
            <a:ext cx="305320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intense 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endParaRPr lang="it-IT" sz="13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down to 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low cross 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sections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(~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E395440-896D-B984-D230-0DA4FD00B62E}"/>
              </a:ext>
            </a:extLst>
          </p:cNvPr>
          <p:cNvSpPr txBox="1"/>
          <p:nvPr/>
        </p:nvSpPr>
        <p:spPr>
          <a:xfrm>
            <a:off x="8024045" y="6004791"/>
            <a:ext cx="4421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H. M.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Devaraja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Part.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Lett. 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693 (2022)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1B57FB7E-D115-44DD-12D7-9E8A573A532F}"/>
              </a:ext>
            </a:extLst>
          </p:cNvPr>
          <p:cNvCxnSpPr/>
          <p:nvPr/>
        </p:nvCxnSpPr>
        <p:spPr>
          <a:xfrm>
            <a:off x="5957455" y="635695"/>
            <a:ext cx="0" cy="57128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F592F93-6591-6DCD-C3EE-2D3E5479CE4E}"/>
              </a:ext>
            </a:extLst>
          </p:cNvPr>
          <p:cNvCxnSpPr/>
          <p:nvPr/>
        </p:nvCxnSpPr>
        <p:spPr>
          <a:xfrm>
            <a:off x="0" y="339050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magine 37" descr="Immagine che contiene linea, schizzo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978236A9-E931-6EF8-704A-F9725845E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09" y="4081138"/>
            <a:ext cx="2996794" cy="1567554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1A5D19C-D1F0-16B2-B377-F2C9844E68BA}"/>
              </a:ext>
            </a:extLst>
          </p:cNvPr>
          <p:cNvSpPr txBox="1"/>
          <p:nvPr/>
        </p:nvSpPr>
        <p:spPr>
          <a:xfrm>
            <a:off x="1690091" y="5882373"/>
            <a:ext cx="3533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J. F. C.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Cocks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Rev. Lett. 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2920 (1997)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801B4A99-E64E-6ACA-7030-E1F513D9803B}"/>
              </a:ext>
            </a:extLst>
          </p:cNvPr>
          <p:cNvSpPr txBox="1"/>
          <p:nvPr/>
        </p:nvSpPr>
        <p:spPr>
          <a:xfrm>
            <a:off x="1432869" y="3530621"/>
            <a:ext cx="2669605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sz="1400" b="1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coincidence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technique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49C9E214-7362-0FA9-1A8A-EC01DA96DFF3}"/>
              </a:ext>
            </a:extLst>
          </p:cNvPr>
          <p:cNvSpPr txBox="1"/>
          <p:nvPr/>
        </p:nvSpPr>
        <p:spPr>
          <a:xfrm>
            <a:off x="238372" y="4166511"/>
            <a:ext cx="27294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</a:t>
            </a:r>
          </a:p>
          <a:p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heavy-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it-IT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endParaRPr lang="it-IT" sz="13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BB437393-E48E-632F-8F50-7E5387420524}"/>
              </a:ext>
            </a:extLst>
          </p:cNvPr>
          <p:cNvSpPr txBox="1"/>
          <p:nvPr/>
        </p:nvSpPr>
        <p:spPr>
          <a:xfrm>
            <a:off x="241959" y="4933849"/>
            <a:ext cx="229058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schemes</a:t>
            </a:r>
            <a:endParaRPr lang="it-IT" sz="1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Isomers</a:t>
            </a:r>
            <a:endParaRPr lang="it-IT" sz="1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l-GR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it-IT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-ray </a:t>
            </a:r>
            <a:r>
              <a:rPr lang="it-IT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endParaRPr lang="it-IT" sz="1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9F9E07FE-0734-D5A3-6A79-103CAFCA32C1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467A8E7B-60BB-1601-2F47-1F939DD264FD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D35AC37-5DD5-3003-F111-6B6CBD617815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5DDD201E-AAE7-6FFE-5322-170324371B6A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0FCD36F2-4599-F3FB-3695-51FD78F3CABF}"/>
              </a:ext>
            </a:extLst>
          </p:cNvPr>
          <p:cNvSpPr txBox="1"/>
          <p:nvPr/>
        </p:nvSpPr>
        <p:spPr>
          <a:xfrm>
            <a:off x="235132" y="103517"/>
            <a:ext cx="3727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techniques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7A7B9928-4349-2DCF-0126-9699C1389A83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4674109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animBg="1"/>
      <p:bldP spid="16" grpId="0" animBg="1"/>
      <p:bldP spid="17" grpId="0"/>
      <p:bldP spid="18" grpId="0"/>
      <p:bldP spid="9" grpId="0"/>
      <p:bldP spid="14" grpId="0"/>
      <p:bldP spid="20" grpId="0"/>
      <p:bldP spid="22" grpId="0"/>
      <p:bldP spid="24" grpId="0" animBg="1"/>
      <p:bldP spid="27" grpId="0"/>
      <p:bldP spid="29" grpId="0"/>
      <p:bldP spid="39" grpId="0"/>
      <p:bldP spid="40" grpId="0" animBg="1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0" descr="Figure 7">
            <a:extLst>
              <a:ext uri="{FF2B5EF4-FFF2-40B4-BE49-F238E27FC236}">
                <a16:creationId xmlns:a16="http://schemas.microsoft.com/office/drawing/2014/main" id="{D29684D8-5DC2-E394-7D9B-0758F6775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463" y="4066339"/>
            <a:ext cx="1748297" cy="2182181"/>
          </a:xfrm>
          <a:prstGeom prst="rect">
            <a:avLst/>
          </a:prstGeom>
        </p:spPr>
      </p:pic>
      <p:pic>
        <p:nvPicPr>
          <p:cNvPr id="27" name="Immagine 26" descr="Immagine che contiene testo, diagramma, Disegno tecnico, linea&#10;&#10;Il contenuto generato dall'IA potrebbe non essere corretto.">
            <a:extLst>
              <a:ext uri="{FF2B5EF4-FFF2-40B4-BE49-F238E27FC236}">
                <a16:creationId xmlns:a16="http://schemas.microsoft.com/office/drawing/2014/main" id="{9347B3B1-9C3B-C638-A96A-2A347BDB7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5" y="4197917"/>
            <a:ext cx="3225085" cy="168129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EA9AC58-D8F1-45CA-98FC-1528E491B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2" y="2065595"/>
            <a:ext cx="2476964" cy="1609364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CA3DB3B9-4206-42AC-9DD8-2AFFB10D5E56}"/>
              </a:ext>
            </a:extLst>
          </p:cNvPr>
          <p:cNvSpPr/>
          <p:nvPr/>
        </p:nvSpPr>
        <p:spPr>
          <a:xfrm>
            <a:off x="525511" y="778914"/>
            <a:ext cx="4847674" cy="1130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aseline="30000" dirty="0">
                <a:solidFill>
                  <a:schemeClr val="tx1"/>
                </a:solidFill>
              </a:rPr>
              <a:t>136</a:t>
            </a:r>
            <a:r>
              <a:rPr lang="en-US" sz="2000" dirty="0">
                <a:solidFill>
                  <a:schemeClr val="tx1"/>
                </a:solidFill>
              </a:rPr>
              <a:t>Xe+</a:t>
            </a:r>
            <a:r>
              <a:rPr lang="en-US" sz="2000" baseline="30000" dirty="0">
                <a:solidFill>
                  <a:schemeClr val="tx1"/>
                </a:solidFill>
              </a:rPr>
              <a:t>198</a:t>
            </a:r>
            <a:r>
              <a:rPr lang="en-US" sz="2000" dirty="0">
                <a:solidFill>
                  <a:schemeClr val="tx1"/>
                </a:solidFill>
              </a:rPr>
              <a:t>Pt @ 8 </a:t>
            </a:r>
            <a:r>
              <a:rPr lang="en-US" sz="2000" dirty="0" err="1">
                <a:solidFill>
                  <a:schemeClr val="tx1"/>
                </a:solidFill>
              </a:rPr>
              <a:t>AMeV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b="1" dirty="0">
                <a:solidFill>
                  <a:schemeClr val="tx1"/>
                </a:solidFill>
              </a:rPr>
              <a:t>~1.5 V</a:t>
            </a:r>
            <a:r>
              <a:rPr lang="en-US" sz="2000" b="1" baseline="-25000" dirty="0">
                <a:solidFill>
                  <a:schemeClr val="tx1"/>
                </a:solidFill>
              </a:rPr>
              <a:t>B</a:t>
            </a:r>
            <a:r>
              <a:rPr lang="en-US" sz="2000" dirty="0">
                <a:solidFill>
                  <a:schemeClr val="tx1"/>
                </a:solidFill>
              </a:rPr>
              <a:t>, direct kin.)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VAMOS + EXOGAM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000" b="1" dirty="0">
                <a:solidFill>
                  <a:schemeClr val="tx1"/>
                </a:solidFill>
              </a:rPr>
              <a:t>-PLF</a:t>
            </a:r>
            <a:r>
              <a:rPr lang="en-US" sz="2000" dirty="0">
                <a:solidFill>
                  <a:schemeClr val="tx1"/>
                </a:solidFill>
              </a:rPr>
              <a:t> coincidence 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A262C16-77A5-4692-AC66-031707AACA5A}"/>
              </a:ext>
            </a:extLst>
          </p:cNvPr>
          <p:cNvSpPr/>
          <p:nvPr/>
        </p:nvSpPr>
        <p:spPr>
          <a:xfrm>
            <a:off x="1412423" y="6016743"/>
            <a:ext cx="3073851" cy="2873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 X. Watanabe et al., PRL </a:t>
            </a:r>
            <a:r>
              <a:rPr lang="it-IT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(2015) 172503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D63EB42E-448A-4AA7-9BAD-DD9C9A977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23" y="3865528"/>
            <a:ext cx="3073852" cy="2013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FA78FC7-740B-A000-4B0A-11A0F73EC6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7531" y="2118632"/>
            <a:ext cx="2977650" cy="1609365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844B57C7-E313-9247-451B-84B79F093123}"/>
              </a:ext>
            </a:extLst>
          </p:cNvPr>
          <p:cNvCxnSpPr/>
          <p:nvPr/>
        </p:nvCxnSpPr>
        <p:spPr>
          <a:xfrm>
            <a:off x="6162675" y="671111"/>
            <a:ext cx="0" cy="5677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85938E0E-3A76-29B7-507F-BBC8AF7A86B7}"/>
              </a:ext>
            </a:extLst>
          </p:cNvPr>
          <p:cNvSpPr/>
          <p:nvPr/>
        </p:nvSpPr>
        <p:spPr>
          <a:xfrm>
            <a:off x="6665976" y="797264"/>
            <a:ext cx="5238013" cy="1130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aseline="30000" dirty="0">
                <a:solidFill>
                  <a:schemeClr val="tx1"/>
                </a:solidFill>
              </a:rPr>
              <a:t>197</a:t>
            </a:r>
            <a:r>
              <a:rPr lang="en-US" sz="2000" dirty="0">
                <a:solidFill>
                  <a:schemeClr val="tx1"/>
                </a:solidFill>
              </a:rPr>
              <a:t>Au+</a:t>
            </a:r>
            <a:r>
              <a:rPr lang="en-US" sz="2000" baseline="30000" dirty="0">
                <a:solidFill>
                  <a:schemeClr val="tx1"/>
                </a:solidFill>
              </a:rPr>
              <a:t>130</a:t>
            </a:r>
            <a:r>
              <a:rPr lang="en-US" sz="2000" dirty="0">
                <a:solidFill>
                  <a:schemeClr val="tx1"/>
                </a:solidFill>
              </a:rPr>
              <a:t>Te @ 5.4 </a:t>
            </a:r>
            <a:r>
              <a:rPr lang="en-US" sz="2000" dirty="0" err="1">
                <a:solidFill>
                  <a:schemeClr val="tx1"/>
                </a:solidFill>
              </a:rPr>
              <a:t>AMeV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b="1" dirty="0">
                <a:solidFill>
                  <a:schemeClr val="tx1"/>
                </a:solidFill>
              </a:rPr>
              <a:t>~1.05 V</a:t>
            </a:r>
            <a:r>
              <a:rPr lang="en-US" sz="2000" b="1" baseline="-25000" dirty="0">
                <a:solidFill>
                  <a:schemeClr val="tx1"/>
                </a:solidFill>
              </a:rPr>
              <a:t>B</a:t>
            </a:r>
            <a:r>
              <a:rPr lang="en-US" sz="2000" dirty="0">
                <a:solidFill>
                  <a:schemeClr val="tx1"/>
                </a:solidFill>
              </a:rPr>
              <a:t>, inverse kin.)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PRISMA + SECOND ARM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PLF-TLF</a:t>
            </a:r>
            <a:r>
              <a:rPr lang="en-US" sz="2000" dirty="0">
                <a:solidFill>
                  <a:schemeClr val="tx1"/>
                </a:solidFill>
              </a:rPr>
              <a:t> coincidence 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7AC5562-2FA7-DB0A-CEA4-D936C5C07F79}"/>
              </a:ext>
            </a:extLst>
          </p:cNvPr>
          <p:cNvSpPr/>
          <p:nvPr/>
        </p:nvSpPr>
        <p:spPr>
          <a:xfrm>
            <a:off x="7268787" y="6016846"/>
            <a:ext cx="2886912" cy="2873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F. </a:t>
            </a:r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Galtarossa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et al., PRC 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97 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(2018) 054606</a:t>
            </a:r>
          </a:p>
        </p:txBody>
      </p:sp>
      <p:pic>
        <p:nvPicPr>
          <p:cNvPr id="24" name="Immagine 23" descr="Immagine che contiene Policromia, schermata, testo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06D9D4C4-3AB9-F41F-8DC7-232FBF189A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70" y="2084645"/>
            <a:ext cx="2841849" cy="188513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B847EB76-DF3F-569A-D4FC-59CB53763E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70" y="1996076"/>
            <a:ext cx="2552475" cy="2198667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11A03EB-FA01-F350-C7AE-FCDCC3ABA3E2}"/>
              </a:ext>
            </a:extLst>
          </p:cNvPr>
          <p:cNvSpPr txBox="1"/>
          <p:nvPr/>
        </p:nvSpPr>
        <p:spPr>
          <a:xfrm>
            <a:off x="235132" y="2065595"/>
            <a:ext cx="183821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PLF A and Z </a:t>
            </a:r>
            <a:r>
              <a:rPr lang="it-IT" dirty="0" err="1"/>
              <a:t>distr</a:t>
            </a:r>
            <a:r>
              <a:rPr lang="it-IT" dirty="0"/>
              <a:t>.</a:t>
            </a:r>
            <a:endParaRPr lang="en-GB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875605C-464E-9861-FB61-A17798A053F4}"/>
              </a:ext>
            </a:extLst>
          </p:cNvPr>
          <p:cNvSpPr txBox="1"/>
          <p:nvPr/>
        </p:nvSpPr>
        <p:spPr>
          <a:xfrm>
            <a:off x="3240718" y="2065595"/>
            <a:ext cx="71334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TKEL</a:t>
            </a:r>
            <a:endParaRPr lang="en-GB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39133CB-32A8-4FF0-B47E-1A5101D6F12E}"/>
              </a:ext>
            </a:extLst>
          </p:cNvPr>
          <p:cNvSpPr txBox="1"/>
          <p:nvPr/>
        </p:nvSpPr>
        <p:spPr>
          <a:xfrm>
            <a:off x="10155699" y="3957820"/>
            <a:ext cx="174829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Mass-mass corr.</a:t>
            </a:r>
            <a:endParaRPr lang="en-GB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121E0CC-59BB-71BF-3B12-D4E89BE8CB38}"/>
              </a:ext>
            </a:extLst>
          </p:cNvPr>
          <p:cNvSpPr txBox="1"/>
          <p:nvPr/>
        </p:nvSpPr>
        <p:spPr>
          <a:xfrm>
            <a:off x="9961235" y="1995821"/>
            <a:ext cx="174829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Theta-theta corr.</a:t>
            </a:r>
            <a:endParaRPr lang="en-GB" dirty="0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CACBEB56-7ABC-2ADC-045F-96C0198D2AF4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6A61E7F-653E-CFF9-DA8E-A702D0C27F28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FFB48CD-49A8-DB85-4038-A481630C5B46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DEE9EF7-6F66-7114-0B60-D824FAF56DD4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7933AEE-32BC-B737-1AC5-652A2ABECDD9}"/>
              </a:ext>
            </a:extLst>
          </p:cNvPr>
          <p:cNvSpPr txBox="1"/>
          <p:nvPr/>
        </p:nvSpPr>
        <p:spPr>
          <a:xfrm>
            <a:off x="235131" y="103517"/>
            <a:ext cx="8908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partner studies with large-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spectrometers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059F4C59-A255-E368-2105-7A43A7F9479C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881599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58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78BF4-D97C-A3D0-4200-AA54B98FA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stomShape 13">
            <a:extLst>
              <a:ext uri="{FF2B5EF4-FFF2-40B4-BE49-F238E27FC236}">
                <a16:creationId xmlns:a16="http://schemas.microsoft.com/office/drawing/2014/main" id="{C2341796-AB08-E2B0-E4E4-B1BF8C23C310}"/>
              </a:ext>
            </a:extLst>
          </p:cNvPr>
          <p:cNvSpPr/>
          <p:nvPr/>
        </p:nvSpPr>
        <p:spPr>
          <a:xfrm>
            <a:off x="6222545" y="930389"/>
            <a:ext cx="4803179" cy="545501"/>
          </a:xfrm>
          <a:prstGeom prst="rect">
            <a:avLst/>
          </a:prstGeom>
          <a:gradFill>
            <a:gsLst>
              <a:gs pos="0">
                <a:srgbClr val="F8F9FB"/>
              </a:gs>
              <a:gs pos="100000">
                <a:srgbClr val="C2D0DD"/>
              </a:gs>
            </a:gsLst>
            <a:path path="circle"/>
          </a:gradFill>
          <a:ln w="9360">
            <a:solidFill>
              <a:srgbClr val="718596"/>
            </a:solidFill>
            <a:round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Heavy partner detected in VAMOS in the reaction </a:t>
            </a:r>
            <a:r>
              <a:rPr lang="en-US" sz="1400" baseline="30000" dirty="0">
                <a:solidFill>
                  <a:srgbClr val="000000"/>
                </a:solidFill>
                <a:latin typeface="Arial"/>
              </a:rPr>
              <a:t>208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Pb+</a:t>
            </a:r>
            <a:r>
              <a:rPr lang="en-US" sz="1400" baseline="30000" dirty="0">
                <a:solidFill>
                  <a:srgbClr val="000000"/>
                </a:solidFill>
                <a:latin typeface="Arial"/>
              </a:rPr>
              <a:t>100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Mo @ 1.3 GeV using a fraction of the focal plane</a:t>
            </a:r>
            <a:endParaRPr dirty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58D3F21D-8C0D-D386-BFBD-2FEC77825110}"/>
              </a:ext>
            </a:extLst>
          </p:cNvPr>
          <p:cNvSpPr/>
          <p:nvPr/>
        </p:nvSpPr>
        <p:spPr>
          <a:xfrm>
            <a:off x="235132" y="1639197"/>
            <a:ext cx="4699062" cy="35796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High-resolution direct detection</a:t>
            </a: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of the heavy reaction partner would represent a </a:t>
            </a:r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breakthrough</a:t>
            </a: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</a:t>
            </a:r>
          </a:p>
          <a:p>
            <a:endParaRPr lang="en-US" sz="1500" dirty="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Clear assignment of </a:t>
            </a:r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 and Z</a:t>
            </a: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Direct measurement of cross sections </a:t>
            </a:r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after</a:t>
            </a: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the effect of secondary processes;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Avoid</a:t>
            </a: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systematic errors and drop of efficiency related to </a:t>
            </a:r>
            <a:r>
              <a:rPr lang="el-GR" sz="1500" b="1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γ</a:t>
            </a:r>
            <a:r>
              <a:rPr lang="it-IT" sz="1500" b="1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-ray </a:t>
            </a:r>
            <a:r>
              <a:rPr lang="it-IT" sz="1500" b="1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detection</a:t>
            </a:r>
            <a:r>
              <a:rPr lang="it-IT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(</a:t>
            </a:r>
            <a:r>
              <a:rPr lang="it-IT" sz="1500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complicated</a:t>
            </a:r>
            <a:r>
              <a:rPr lang="it-IT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level</a:t>
            </a:r>
            <a:r>
              <a:rPr lang="it-IT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schemes</a:t>
            </a:r>
            <a:r>
              <a:rPr lang="it-IT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</a:t>
            </a:r>
            <a:r>
              <a:rPr lang="it-IT" sz="1500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isomers</a:t>
            </a:r>
            <a:r>
              <a:rPr lang="it-IT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no </a:t>
            </a:r>
            <a:r>
              <a:rPr lang="it-IT" sz="1500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gs</a:t>
            </a:r>
            <a:r>
              <a:rPr lang="it-IT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population</a:t>
            </a:r>
            <a:r>
              <a:rPr lang="it-IT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b="1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Very</a:t>
            </a:r>
            <a:r>
              <a:rPr lang="it-IT" sz="1500" b="1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it-IT" sz="1500" b="1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clean</a:t>
            </a:r>
            <a:r>
              <a:rPr lang="it-IT" sz="1500" b="1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l-GR" sz="1500" b="1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γ</a:t>
            </a:r>
            <a:r>
              <a:rPr lang="it-IT" sz="1500" b="1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-ray </a:t>
            </a:r>
            <a:r>
              <a:rPr lang="it-IT" sz="1500" b="1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spectra</a:t>
            </a:r>
            <a:r>
              <a:rPr lang="it-IT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for </a:t>
            </a:r>
            <a:r>
              <a:rPr lang="it-IT" sz="1500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spectroscopy</a:t>
            </a:r>
            <a:r>
              <a:rPr lang="it-IT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(no </a:t>
            </a:r>
            <a:r>
              <a:rPr lang="it-IT" sz="1500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fission</a:t>
            </a:r>
            <a:r>
              <a:rPr lang="it-IT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no </a:t>
            </a:r>
            <a:r>
              <a:rPr lang="it-IT" sz="1500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neutron</a:t>
            </a:r>
            <a:r>
              <a:rPr lang="it-IT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evaporation</a:t>
            </a:r>
            <a:r>
              <a:rPr lang="it-IT" sz="1500" dirty="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0" name="Immagine 19" descr="Immagine che contiene testo, schermata, diagramma, Policromia&#10;&#10;Il contenuto generato dall'IA potrebbe non essere corretto.">
            <a:extLst>
              <a:ext uri="{FF2B5EF4-FFF2-40B4-BE49-F238E27FC236}">
                <a16:creationId xmlns:a16="http://schemas.microsoft.com/office/drawing/2014/main" id="{A50BBBF2-3D33-6870-C9FF-C62096462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490" y="1766791"/>
            <a:ext cx="3695099" cy="1882520"/>
          </a:xfrm>
          <a:prstGeom prst="rect">
            <a:avLst/>
          </a:prstGeom>
        </p:spPr>
      </p:pic>
      <p:pic>
        <p:nvPicPr>
          <p:cNvPr id="23" name="Immagine 22" descr="Immagine che contiene testo, line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68580670-A0BB-68AC-E553-0AE0544B4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015" y="3988891"/>
            <a:ext cx="3524459" cy="1975320"/>
          </a:xfrm>
          <a:prstGeom prst="rect">
            <a:avLst/>
          </a:prstGeom>
        </p:spPr>
      </p:pic>
      <p:pic>
        <p:nvPicPr>
          <p:cNvPr id="30" name="Immagine 29" descr="Immagine che contiene testo, schermata, Policromia&#10;&#10;Il contenuto generato dall'IA potrebbe non essere corretto.">
            <a:extLst>
              <a:ext uri="{FF2B5EF4-FFF2-40B4-BE49-F238E27FC236}">
                <a16:creationId xmlns:a16="http://schemas.microsoft.com/office/drawing/2014/main" id="{13FC8CC5-B375-B456-A62A-4BFE4CA67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34" y="1701886"/>
            <a:ext cx="2678734" cy="2061009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F7BF9AA-CAAA-54A9-0C0A-72AA7B39BEA5}"/>
              </a:ext>
            </a:extLst>
          </p:cNvPr>
          <p:cNvSpPr txBox="1"/>
          <p:nvPr/>
        </p:nvSpPr>
        <p:spPr>
          <a:xfrm>
            <a:off x="7486996" y="3835002"/>
            <a:ext cx="2359152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FF0000"/>
                </a:solidFill>
              </a:rPr>
              <a:t>γ</a:t>
            </a:r>
            <a:r>
              <a:rPr lang="it-IT" sz="1400" dirty="0">
                <a:solidFill>
                  <a:srgbClr val="FF0000"/>
                </a:solidFill>
              </a:rPr>
              <a:t>-ray </a:t>
            </a:r>
            <a:r>
              <a:rPr lang="it-IT" sz="1400" dirty="0" err="1">
                <a:solidFill>
                  <a:srgbClr val="FF0000"/>
                </a:solidFill>
              </a:rPr>
              <a:t>spectrum</a:t>
            </a:r>
            <a:r>
              <a:rPr lang="it-IT" sz="1400" dirty="0">
                <a:solidFill>
                  <a:srgbClr val="FF0000"/>
                </a:solidFill>
              </a:rPr>
              <a:t> </a:t>
            </a:r>
            <a:r>
              <a:rPr lang="it-IT" sz="1400" dirty="0" err="1">
                <a:solidFill>
                  <a:srgbClr val="FF0000"/>
                </a:solidFill>
              </a:rPr>
              <a:t>gated</a:t>
            </a:r>
            <a:r>
              <a:rPr lang="it-IT" sz="1400" dirty="0">
                <a:solidFill>
                  <a:srgbClr val="FF0000"/>
                </a:solidFill>
              </a:rPr>
              <a:t> on </a:t>
            </a:r>
            <a:r>
              <a:rPr lang="it-IT" sz="1400" baseline="30000" dirty="0">
                <a:solidFill>
                  <a:srgbClr val="FF0000"/>
                </a:solidFill>
              </a:rPr>
              <a:t>207</a:t>
            </a:r>
            <a:r>
              <a:rPr lang="it-IT" sz="1400" dirty="0">
                <a:solidFill>
                  <a:srgbClr val="FF0000"/>
                </a:solidFill>
              </a:rPr>
              <a:t>Pb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3" name="CustomShape 8">
            <a:extLst>
              <a:ext uri="{FF2B5EF4-FFF2-40B4-BE49-F238E27FC236}">
                <a16:creationId xmlns:a16="http://schemas.microsoft.com/office/drawing/2014/main" id="{E2B82BA0-1717-32AA-3030-0C40A3EBFCC8}"/>
              </a:ext>
            </a:extLst>
          </p:cNvPr>
          <p:cNvSpPr/>
          <p:nvPr/>
        </p:nvSpPr>
        <p:spPr>
          <a:xfrm>
            <a:off x="7158021" y="6027891"/>
            <a:ext cx="3459480" cy="260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360">
            <a:solidFill>
              <a:srgbClr val="9BA155"/>
            </a:solidFill>
            <a:round/>
          </a:ln>
        </p:spPr>
        <p:txBody>
          <a:bodyPr lIns="90000" tIns="45000" rIns="90000" bIns="45000"/>
          <a:lstStyle/>
          <a:p>
            <a:r>
              <a:rPr lang="en-US" sz="1200" dirty="0">
                <a:latin typeface="Arial"/>
              </a:rPr>
              <a:t>D. Ralet et al., Phys. Lett B </a:t>
            </a:r>
            <a:r>
              <a:rPr lang="en-US" sz="1200" b="1" dirty="0">
                <a:latin typeface="Arial"/>
              </a:rPr>
              <a:t>797</a:t>
            </a:r>
            <a:r>
              <a:rPr lang="en-US" sz="1200" dirty="0">
                <a:latin typeface="Arial"/>
              </a:rPr>
              <a:t> (2019) 134797</a:t>
            </a:r>
            <a:endParaRPr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0974F55-4AD7-06EC-CADA-4C445E36D0AD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11B42A-31F2-D440-CE96-BB994765BA7F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67DC75-DFB0-1D51-189E-29C6E247EF28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752916-867E-9965-3422-1B6A4D793C5F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AE7C1A-B891-D09A-A5A6-70CC2169AAEB}"/>
              </a:ext>
            </a:extLst>
          </p:cNvPr>
          <p:cNvSpPr txBox="1"/>
          <p:nvPr/>
        </p:nvSpPr>
        <p:spPr>
          <a:xfrm>
            <a:off x="235131" y="103517"/>
            <a:ext cx="8908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heavy partner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8DA996E-152B-A493-20C9-72E0CFDEFC49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881599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39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CE280-0F8D-3031-4C1D-FC285A7CF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stomShape 8">
            <a:extLst>
              <a:ext uri="{FF2B5EF4-FFF2-40B4-BE49-F238E27FC236}">
                <a16:creationId xmlns:a16="http://schemas.microsoft.com/office/drawing/2014/main" id="{33127DC8-7756-81B5-F4A5-BAA742577899}"/>
              </a:ext>
            </a:extLst>
          </p:cNvPr>
          <p:cNvSpPr/>
          <p:nvPr/>
        </p:nvSpPr>
        <p:spPr>
          <a:xfrm>
            <a:off x="599132" y="1407609"/>
            <a:ext cx="5069289" cy="260113"/>
          </a:xfrm>
          <a:prstGeom prst="rect">
            <a:avLst/>
          </a:prstGeom>
          <a:noFill/>
          <a:ln w="9360">
            <a:solidFill>
              <a:srgbClr val="9BA155"/>
            </a:solidFill>
            <a:round/>
          </a:ln>
        </p:spPr>
        <p:txBody>
          <a:bodyPr lIns="90000" tIns="45000" rIns="90000" bIns="45000"/>
          <a:lstStyle/>
          <a:p>
            <a:pPr algn="ctr"/>
            <a:r>
              <a:rPr lang="en-US" sz="1200" b="1" dirty="0">
                <a:latin typeface="Arial"/>
              </a:rPr>
              <a:t>Spokespersons</a:t>
            </a:r>
            <a:r>
              <a:rPr lang="en-US" sz="1200" dirty="0">
                <a:latin typeface="Arial"/>
              </a:rPr>
              <a:t>: A. </a:t>
            </a:r>
            <a:r>
              <a:rPr lang="en-US" sz="1200" dirty="0" err="1">
                <a:latin typeface="Arial"/>
              </a:rPr>
              <a:t>Goasduff</a:t>
            </a:r>
            <a:r>
              <a:rPr lang="en-US" sz="1200" dirty="0">
                <a:latin typeface="Arial"/>
              </a:rPr>
              <a:t>, G. de Angelis, P. A. Butler, K. </a:t>
            </a:r>
            <a:r>
              <a:rPr lang="en-US" sz="1200" dirty="0" err="1">
                <a:latin typeface="Arial"/>
              </a:rPr>
              <a:t>Rezynkina</a:t>
            </a:r>
            <a:endParaRPr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E37B147-3495-3F48-2332-335CDBD5BF1F}"/>
              </a:ext>
            </a:extLst>
          </p:cNvPr>
          <p:cNvSpPr txBox="1"/>
          <p:nvPr/>
        </p:nvSpPr>
        <p:spPr>
          <a:xfrm>
            <a:off x="727456" y="733234"/>
            <a:ext cx="4715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octupole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neutron-deficient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U,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, Pa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isotopes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via MNT reactions 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magine 13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35D7499A-03D3-084B-8442-E8771A951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21" y="3847698"/>
            <a:ext cx="2457558" cy="237182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CB10AA4-5A47-D322-7727-2C418AE7BA53}"/>
              </a:ext>
            </a:extLst>
          </p:cNvPr>
          <p:cNvSpPr txBox="1"/>
          <p:nvPr/>
        </p:nvSpPr>
        <p:spPr>
          <a:xfrm>
            <a:off x="6320944" y="892247"/>
            <a:ext cx="5923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129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Xe+</a:t>
            </a: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Th @ 950 MeV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Th target of 1.5 mg/cm</a:t>
            </a: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it-IT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PRISMA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= 46°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PLF in PRISMA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Reversed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for ~20 h: </a:t>
            </a:r>
            <a:r>
              <a:rPr lang="it-IT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TLF </a:t>
            </a:r>
            <a:r>
              <a:rPr lang="it-IT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lang="it-IT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PRISMA</a:t>
            </a:r>
            <a:r>
              <a:rPr lang="it-IT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with energy of 1.5 MeV/u (</a:t>
            </a:r>
            <a:r>
              <a:rPr lang="it-IT" sz="1400" u="sng" dirty="0">
                <a:latin typeface="Arial" panose="020B0604020202020204" pitchFamily="34" charset="0"/>
                <a:cs typeface="Arial" panose="020B0604020202020204" pitchFamily="34" charset="0"/>
              </a:rPr>
              <a:t>no Z </a:t>
            </a:r>
            <a:r>
              <a:rPr lang="it-IT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magine 18" descr="Immagine che contiene macchina, ingegneria, industria, fabbrica&#10;&#10;Il contenuto generato dall'IA potrebbe non essere corretto.">
            <a:extLst>
              <a:ext uri="{FF2B5EF4-FFF2-40B4-BE49-F238E27FC236}">
                <a16:creationId xmlns:a16="http://schemas.microsoft.com/office/drawing/2014/main" id="{4A692736-8124-CCA7-C1FE-E27488F1E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2" y="2859270"/>
            <a:ext cx="5716672" cy="346588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890B2C3-8AEE-21DA-870F-988399818AF7}"/>
              </a:ext>
            </a:extLst>
          </p:cNvPr>
          <p:cNvSpPr/>
          <p:nvPr/>
        </p:nvSpPr>
        <p:spPr>
          <a:xfrm>
            <a:off x="4869946" y="3931625"/>
            <a:ext cx="391933" cy="1908000"/>
          </a:xfrm>
          <a:prstGeom prst="rect">
            <a:avLst/>
          </a:prstGeom>
          <a:solidFill>
            <a:schemeClr val="accent6">
              <a:alpha val="20000"/>
            </a:schemeClr>
          </a:solidFill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EC534B-5476-C566-62EB-B69D535E4A10}"/>
              </a:ext>
            </a:extLst>
          </p:cNvPr>
          <p:cNvSpPr txBox="1"/>
          <p:nvPr/>
        </p:nvSpPr>
        <p:spPr>
          <a:xfrm>
            <a:off x="7202310" y="4796116"/>
            <a:ext cx="8429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AGATA</a:t>
            </a:r>
            <a:endParaRPr lang="en-GB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DE50C5E-8C45-3798-70A6-220103FC919C}"/>
              </a:ext>
            </a:extLst>
          </p:cNvPr>
          <p:cNvSpPr txBox="1"/>
          <p:nvPr/>
        </p:nvSpPr>
        <p:spPr>
          <a:xfrm>
            <a:off x="10303951" y="4664280"/>
            <a:ext cx="10057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PRISMA</a:t>
            </a:r>
            <a:endParaRPr lang="en-GB" b="1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7D8F0F1-4302-E3E3-EAAA-6054D38C2F57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1E6DB7C-EC1A-A956-9F0E-AC2384ACF21D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9357A59-7AF8-4E4E-8C2D-5012C8379F0C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2606E23-F49D-C2D2-39BC-4C20AF6F27F2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1F4860-4E68-0179-C645-B2DC670AFB10}"/>
              </a:ext>
            </a:extLst>
          </p:cNvPr>
          <p:cNvSpPr txBox="1"/>
          <p:nvPr/>
        </p:nvSpPr>
        <p:spPr>
          <a:xfrm>
            <a:off x="235132" y="103517"/>
            <a:ext cx="6967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2000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Xe+</a:t>
            </a:r>
            <a:r>
              <a:rPr lang="it-IT" sz="2000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reaction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studied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PRISMA-AGATA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89002822-5F40-E51C-1E5D-A10C5D8049FD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698084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Immagine che contiene testo, diagramma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FCCC463D-D4B1-92E0-E98B-AD867A6AE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5" y="3766082"/>
            <a:ext cx="3289813" cy="2429400"/>
          </a:xfrm>
          <a:prstGeom prst="rect">
            <a:avLst/>
          </a:prstGeom>
        </p:spPr>
      </p:pic>
      <p:pic>
        <p:nvPicPr>
          <p:cNvPr id="23" name="Immagine 22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1ECA746F-15E2-E295-32D5-DD152C06E3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3" y="1729112"/>
            <a:ext cx="4684816" cy="2162223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E79245B-C98C-9A39-FC58-FCCA3816168C}"/>
              </a:ext>
            </a:extLst>
          </p:cNvPr>
          <p:cNvSpPr txBox="1"/>
          <p:nvPr/>
        </p:nvSpPr>
        <p:spPr>
          <a:xfrm>
            <a:off x="4551800" y="2443772"/>
            <a:ext cx="1690693" cy="4154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Y. Cao et al., </a:t>
            </a:r>
            <a:r>
              <a:rPr lang="it-IT" sz="105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. Rev. C. </a:t>
            </a:r>
            <a:r>
              <a:rPr lang="it-IT" sz="1050" b="1" dirty="0"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 (2020) 024311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B67B656-B414-8DF7-34F7-6E4C05D06CB1}"/>
              </a:ext>
            </a:extLst>
          </p:cNvPr>
          <p:cNvSpPr txBox="1"/>
          <p:nvPr/>
        </p:nvSpPr>
        <p:spPr>
          <a:xfrm>
            <a:off x="194550" y="6183978"/>
            <a:ext cx="3660013" cy="253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P. A. Butler, Proc. R. </a:t>
            </a:r>
            <a:r>
              <a:rPr lang="it-IT" sz="1050" dirty="0" err="1">
                <a:latin typeface="Arial" panose="020B0604020202020204" pitchFamily="34" charset="0"/>
                <a:cs typeface="Arial" panose="020B0604020202020204" pitchFamily="34" charset="0"/>
              </a:rPr>
              <a:t>Soc</a:t>
            </a:r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. London A </a:t>
            </a:r>
            <a:r>
              <a:rPr lang="it-IT" sz="1050" b="1" dirty="0">
                <a:latin typeface="Arial" panose="020B0604020202020204" pitchFamily="34" charset="0"/>
                <a:cs typeface="Arial" panose="020B0604020202020204" pitchFamily="34" charset="0"/>
              </a:rPr>
              <a:t>476</a:t>
            </a:r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 (2020) 20200202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3A8550EA-EFEC-226E-78B2-263C23295A37}"/>
              </a:ext>
            </a:extLst>
          </p:cNvPr>
          <p:cNvCxnSpPr/>
          <p:nvPr/>
        </p:nvCxnSpPr>
        <p:spPr>
          <a:xfrm>
            <a:off x="4551800" y="4879238"/>
            <a:ext cx="239656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4D2626A3-9BCB-45D4-9D1E-8F5D826A8736}"/>
              </a:ext>
            </a:extLst>
          </p:cNvPr>
          <p:cNvCxnSpPr>
            <a:cxnSpLocks/>
          </p:cNvCxnSpPr>
          <p:nvPr/>
        </p:nvCxnSpPr>
        <p:spPr>
          <a:xfrm flipH="1">
            <a:off x="5442508" y="4442899"/>
            <a:ext cx="182027" cy="4579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870EF7E-80AE-6791-3858-BD0C158B787B}"/>
              </a:ext>
            </a:extLst>
          </p:cNvPr>
          <p:cNvSpPr txBox="1"/>
          <p:nvPr/>
        </p:nvSpPr>
        <p:spPr>
          <a:xfrm>
            <a:off x="4296490" y="4578075"/>
            <a:ext cx="48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Xe</a:t>
            </a:r>
            <a:endParaRPr lang="en-GB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1CF528A-D19C-3D54-DD4A-EE859EC5C954}"/>
              </a:ext>
            </a:extLst>
          </p:cNvPr>
          <p:cNvSpPr txBox="1"/>
          <p:nvPr/>
        </p:nvSpPr>
        <p:spPr>
          <a:xfrm>
            <a:off x="5445313" y="4123663"/>
            <a:ext cx="48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Th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8FFD5757-5CD7-3AC1-F70C-EB1E465A069E}"/>
              </a:ext>
            </a:extLst>
          </p:cNvPr>
          <p:cNvSpPr/>
          <p:nvPr/>
        </p:nvSpPr>
        <p:spPr>
          <a:xfrm>
            <a:off x="3133777" y="2137766"/>
            <a:ext cx="571954" cy="4028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6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  <p:bldP spid="8" grpId="0" animBg="1"/>
      <p:bldP spid="12" grpId="0" animBg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AF53F-5E03-A1E9-F749-C9C6CE023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CC9F18B5-4AF1-FBC7-DA9C-812CEA62EDDD}"/>
              </a:ext>
            </a:extLst>
          </p:cNvPr>
          <p:cNvSpPr/>
          <p:nvPr/>
        </p:nvSpPr>
        <p:spPr>
          <a:xfrm>
            <a:off x="5675001" y="1666198"/>
            <a:ext cx="1098757" cy="429768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29F634AC-0E43-6958-1C86-764C4F10E1EB}"/>
              </a:ext>
            </a:extLst>
          </p:cNvPr>
          <p:cNvSpPr/>
          <p:nvPr/>
        </p:nvSpPr>
        <p:spPr>
          <a:xfrm rot="5400000">
            <a:off x="9614790" y="3264452"/>
            <a:ext cx="388971" cy="319931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5AD97609-1418-E5DC-DADC-82FA494CA9D8}"/>
              </a:ext>
            </a:extLst>
          </p:cNvPr>
          <p:cNvSpPr/>
          <p:nvPr/>
        </p:nvSpPr>
        <p:spPr>
          <a:xfrm rot="10800000">
            <a:off x="5701033" y="4762033"/>
            <a:ext cx="1098757" cy="429768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magine 1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B6467B53-BD40-5B22-C432-03F62F46B6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3" y="4049143"/>
            <a:ext cx="4416434" cy="2471918"/>
          </a:xfrm>
          <a:prstGeom prst="rect">
            <a:avLst/>
          </a:prstGeom>
        </p:spPr>
      </p:pic>
      <p:pic>
        <p:nvPicPr>
          <p:cNvPr id="21" name="Immagine 20" descr="Immagine che contiene testo, schermata, Policromia, linea&#10;&#10;Il contenuto generato dall'IA potrebbe non essere corretto.">
            <a:extLst>
              <a:ext uri="{FF2B5EF4-FFF2-40B4-BE49-F238E27FC236}">
                <a16:creationId xmlns:a16="http://schemas.microsoft.com/office/drawing/2014/main" id="{9BB54852-E30B-273F-5AF4-5FDC565D7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34" y="1039530"/>
            <a:ext cx="3813028" cy="2297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C92CD6A7-2F56-6E35-C9DF-834F65CDC64E}"/>
                  </a:ext>
                </a:extLst>
              </p:cNvPr>
              <p:cNvSpPr txBox="1"/>
              <p:nvPr/>
            </p:nvSpPr>
            <p:spPr>
              <a:xfrm>
                <a:off x="937887" y="777920"/>
                <a:ext cx="3681521" cy="52322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Identification</a:t>
                </a: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it-IT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atomic</a:t>
                </a: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charge</a:t>
                </a: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via </a:t>
                </a:r>
                <a:r>
                  <a:rPr lang="it-IT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combination</a:t>
                </a: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E-</a:t>
                </a:r>
                <a:r>
                  <a:rPr lang="it-IT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it-IT" sz="14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fp</a:t>
                </a: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E-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dirty="0" smtClean="0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r>
                  <a:rPr lang="el-G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β</a:t>
                </a: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gates</a:t>
                </a:r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C92CD6A7-2F56-6E35-C9DF-834F65CDC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887" y="777920"/>
                <a:ext cx="3681521" cy="523220"/>
              </a:xfrm>
              <a:prstGeom prst="rect">
                <a:avLst/>
              </a:prstGeom>
              <a:blipFill>
                <a:blip r:embed="rId4"/>
                <a:stretch>
                  <a:fillRect t="-2353" b="-1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7EB0E7B-B538-5778-769E-47B60B86CBAD}"/>
              </a:ext>
            </a:extLst>
          </p:cNvPr>
          <p:cNvSpPr txBox="1"/>
          <p:nvPr/>
        </p:nvSpPr>
        <p:spPr>
          <a:xfrm>
            <a:off x="1255455" y="3774850"/>
            <a:ext cx="334630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confirmed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by prompt Doppler-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corrected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rays in AGATA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230807AA-2BCE-B58B-C6EB-9A159A1FA232}"/>
              </a:ext>
            </a:extLst>
          </p:cNvPr>
          <p:cNvGrpSpPr/>
          <p:nvPr/>
        </p:nvGrpSpPr>
        <p:grpSpPr>
          <a:xfrm>
            <a:off x="7796013" y="4078415"/>
            <a:ext cx="3681521" cy="2405905"/>
            <a:chOff x="7636721" y="4076880"/>
            <a:chExt cx="3681521" cy="2405905"/>
          </a:xfrm>
        </p:grpSpPr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D8885E9A-0CC6-AE5C-5435-90B39D9CD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721" y="4110629"/>
              <a:ext cx="3681521" cy="2372156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9F4B9DFB-83EF-B738-6834-4F1187F35E28}"/>
                </a:ext>
              </a:extLst>
            </p:cNvPr>
            <p:cNvSpPr txBox="1"/>
            <p:nvPr/>
          </p:nvSpPr>
          <p:spPr>
            <a:xfrm>
              <a:off x="8196108" y="4200306"/>
              <a:ext cx="15522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it-IT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A/A ~ 1/300</a:t>
              </a:r>
              <a:endPara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70B345B0-5C30-D46B-D310-23F3EE471E74}"/>
                </a:ext>
              </a:extLst>
            </p:cNvPr>
            <p:cNvSpPr txBox="1"/>
            <p:nvPr/>
          </p:nvSpPr>
          <p:spPr>
            <a:xfrm>
              <a:off x="8088115" y="5415567"/>
              <a:ext cx="439934" cy="3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-6n</a:t>
              </a:r>
              <a:endParaRPr lang="en-GB" sz="1400" dirty="0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594C88A8-A59C-6BA2-FB27-A961BE489A5B}"/>
                </a:ext>
              </a:extLst>
            </p:cNvPr>
            <p:cNvSpPr txBox="1"/>
            <p:nvPr/>
          </p:nvSpPr>
          <p:spPr>
            <a:xfrm>
              <a:off x="8446095" y="5355847"/>
              <a:ext cx="439934" cy="3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-5n</a:t>
              </a:r>
              <a:endParaRPr lang="en-GB" sz="1400" dirty="0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F83D206-75BF-B977-CAA6-E4219AF0E949}"/>
                </a:ext>
              </a:extLst>
            </p:cNvPr>
            <p:cNvSpPr txBox="1"/>
            <p:nvPr/>
          </p:nvSpPr>
          <p:spPr>
            <a:xfrm>
              <a:off x="8773666" y="5283567"/>
              <a:ext cx="439934" cy="3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-4n</a:t>
              </a:r>
              <a:endParaRPr lang="en-GB" sz="1400" dirty="0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3635C56-4782-6045-A2FF-74BAFE45DD7B}"/>
                </a:ext>
              </a:extLst>
            </p:cNvPr>
            <p:cNvSpPr txBox="1"/>
            <p:nvPr/>
          </p:nvSpPr>
          <p:spPr>
            <a:xfrm>
              <a:off x="9076131" y="5055867"/>
              <a:ext cx="439934" cy="3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-3n</a:t>
              </a:r>
              <a:endParaRPr lang="en-GB" sz="1400" dirty="0"/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E0E50D5D-88B3-6B1F-470F-9FB97DBC6777}"/>
                </a:ext>
              </a:extLst>
            </p:cNvPr>
            <p:cNvSpPr txBox="1"/>
            <p:nvPr/>
          </p:nvSpPr>
          <p:spPr>
            <a:xfrm>
              <a:off x="9393657" y="4860782"/>
              <a:ext cx="439934" cy="3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-2n</a:t>
              </a:r>
              <a:endParaRPr lang="en-GB" sz="1400" dirty="0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C9D71CBB-8519-1DBB-EA6E-949A50C21C87}"/>
                </a:ext>
              </a:extLst>
            </p:cNvPr>
            <p:cNvSpPr txBox="1"/>
            <p:nvPr/>
          </p:nvSpPr>
          <p:spPr>
            <a:xfrm>
              <a:off x="9649984" y="4519184"/>
              <a:ext cx="539973" cy="3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-1n</a:t>
              </a:r>
              <a:endParaRPr lang="en-GB" sz="1400" dirty="0"/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DE7EFF6E-0246-50B1-93C2-FE31BFD35951}"/>
                </a:ext>
              </a:extLst>
            </p:cNvPr>
            <p:cNvSpPr txBox="1"/>
            <p:nvPr/>
          </p:nvSpPr>
          <p:spPr>
            <a:xfrm>
              <a:off x="10012725" y="4076880"/>
              <a:ext cx="439934" cy="3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0n</a:t>
              </a:r>
              <a:endParaRPr lang="en-GB" sz="1400" dirty="0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23A87112-9ABC-2496-6AB9-C6563BA133F7}"/>
                </a:ext>
              </a:extLst>
            </p:cNvPr>
            <p:cNvSpPr txBox="1"/>
            <p:nvPr/>
          </p:nvSpPr>
          <p:spPr>
            <a:xfrm>
              <a:off x="10305930" y="4744339"/>
              <a:ext cx="539973" cy="3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+1n</a:t>
              </a:r>
              <a:endParaRPr lang="en-GB" sz="1400" dirty="0"/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431CBD85-692C-542C-D1EB-47AD94A915D3}"/>
                </a:ext>
              </a:extLst>
            </p:cNvPr>
            <p:cNvSpPr txBox="1"/>
            <p:nvPr/>
          </p:nvSpPr>
          <p:spPr>
            <a:xfrm>
              <a:off x="10580394" y="5403307"/>
              <a:ext cx="539973" cy="3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+2n</a:t>
              </a:r>
              <a:endParaRPr lang="en-GB" sz="1400" dirty="0"/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1B5A3FE-B306-72DD-453A-6702B369788D}"/>
              </a:ext>
            </a:extLst>
          </p:cNvPr>
          <p:cNvSpPr txBox="1"/>
          <p:nvPr/>
        </p:nvSpPr>
        <p:spPr>
          <a:xfrm>
            <a:off x="8072463" y="3657366"/>
            <a:ext cx="339892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mass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 PRISMA on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30% of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focal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83C2D32-5BE2-4B23-70F0-5B6B1095B487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60421F3-E28A-E28B-7791-6F9CE03BF8F0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C7F047F-0F9E-7C6F-5230-C482D80D6BC3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E65E986D-6377-A243-321B-0472277409C3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  <p:pic>
        <p:nvPicPr>
          <p:cNvPr id="45" name="Immagine 44" descr="Immagine che contiene testo, diagramm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3A6D8112-4A76-645A-CA78-87172193D9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254" y="757567"/>
            <a:ext cx="3806133" cy="2432470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2B59AFC-F967-739B-3996-18D906B9F2E2}"/>
              </a:ext>
            </a:extLst>
          </p:cNvPr>
          <p:cNvSpPr txBox="1"/>
          <p:nvPr/>
        </p:nvSpPr>
        <p:spPr>
          <a:xfrm>
            <a:off x="8324800" y="856513"/>
            <a:ext cx="1130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Q = 38</a:t>
            </a:r>
            <a:r>
              <a:rPr lang="it-IT" sz="2400" baseline="30000" dirty="0">
                <a:solidFill>
                  <a:srgbClr val="C00000"/>
                </a:solidFill>
              </a:rPr>
              <a:t>+</a:t>
            </a:r>
            <a:endParaRPr lang="en-GB" sz="2400" baseline="30000" dirty="0">
              <a:solidFill>
                <a:srgbClr val="C00000"/>
              </a:solidFill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545C3D1-B801-D9C4-769C-E81207AE30DD}"/>
              </a:ext>
            </a:extLst>
          </p:cNvPr>
          <p:cNvSpPr txBox="1"/>
          <p:nvPr/>
        </p:nvSpPr>
        <p:spPr>
          <a:xfrm rot="16200000">
            <a:off x="37820" y="2090842"/>
            <a:ext cx="1347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</a:t>
            </a:r>
            <a:r>
              <a:rPr lang="it-IT" sz="1600" baseline="-25000" dirty="0"/>
              <a:t>IC</a:t>
            </a:r>
            <a:r>
              <a:rPr lang="it-IT" sz="1600" dirty="0"/>
              <a:t> (</a:t>
            </a:r>
            <a:r>
              <a:rPr lang="it-IT" sz="1600" dirty="0" err="1"/>
              <a:t>arb</a:t>
            </a:r>
            <a:r>
              <a:rPr lang="it-IT" sz="1600" dirty="0"/>
              <a:t>. </a:t>
            </a:r>
            <a:r>
              <a:rPr lang="it-IT" sz="1600" dirty="0" err="1"/>
              <a:t>units</a:t>
            </a:r>
            <a:r>
              <a:rPr lang="it-IT" sz="1600" dirty="0"/>
              <a:t>)</a:t>
            </a:r>
            <a:endParaRPr lang="en-GB" sz="1600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10FCCA09-44B2-16F5-F3E5-FF1FB6B2D8F5}"/>
              </a:ext>
            </a:extLst>
          </p:cNvPr>
          <p:cNvSpPr txBox="1"/>
          <p:nvPr/>
        </p:nvSpPr>
        <p:spPr>
          <a:xfrm>
            <a:off x="2389775" y="3255140"/>
            <a:ext cx="993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X</a:t>
            </a:r>
            <a:r>
              <a:rPr lang="it-IT" sz="1600" baseline="-25000" dirty="0" err="1"/>
              <a:t>fp</a:t>
            </a:r>
            <a:r>
              <a:rPr lang="it-IT" sz="1600" dirty="0"/>
              <a:t> (mm)</a:t>
            </a:r>
            <a:endParaRPr lang="en-GB" sz="1600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48D17F94-1A71-1746-33E8-5C80CBEA00E0}"/>
              </a:ext>
            </a:extLst>
          </p:cNvPr>
          <p:cNvSpPr txBox="1"/>
          <p:nvPr/>
        </p:nvSpPr>
        <p:spPr>
          <a:xfrm>
            <a:off x="235132" y="103517"/>
            <a:ext cx="5152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partner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PRISMA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1E7B61A7-5C37-C9D4-4113-5644868C823D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27924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707D76-A9C9-C330-2E1A-1B0B8DB85618}"/>
              </a:ext>
            </a:extLst>
          </p:cNvPr>
          <p:cNvSpPr txBox="1"/>
          <p:nvPr/>
        </p:nvSpPr>
        <p:spPr>
          <a:xfrm>
            <a:off x="7932155" y="306658"/>
            <a:ext cx="368152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promising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A/q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focal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gated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on single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652882-A769-4A5A-27A7-0BD1C1FEE61D}"/>
              </a:ext>
            </a:extLst>
          </p:cNvPr>
          <p:cNvSpPr txBox="1"/>
          <p:nvPr/>
        </p:nvSpPr>
        <p:spPr>
          <a:xfrm>
            <a:off x="3383425" y="1443468"/>
            <a:ext cx="8681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Q = 44</a:t>
            </a:r>
            <a:r>
              <a:rPr lang="it-IT" baseline="30000" dirty="0"/>
              <a:t>+</a:t>
            </a:r>
            <a:endParaRPr lang="en-GB" baseline="30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005F171-7354-4AC4-C2B8-F7C50E74E5E3}"/>
              </a:ext>
            </a:extLst>
          </p:cNvPr>
          <p:cNvSpPr txBox="1"/>
          <p:nvPr/>
        </p:nvSpPr>
        <p:spPr>
          <a:xfrm>
            <a:off x="3406820" y="3055085"/>
            <a:ext cx="8681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Q = 33</a:t>
            </a:r>
            <a:r>
              <a:rPr lang="it-IT" baseline="30000" dirty="0"/>
              <a:t>+</a:t>
            </a:r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122283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28" grpId="0" animBg="1"/>
      <p:bldP spid="10" grpId="0" animBg="1"/>
      <p:bldP spid="15" grpId="0" animBg="1"/>
      <p:bldP spid="46" grpId="0"/>
      <p:bldP spid="47" grpId="0"/>
      <p:bldP spid="48" grpId="0"/>
      <p:bldP spid="7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2C78CD-25F5-436E-B59C-F2EE36475A51}"/>
              </a:ext>
            </a:extLst>
          </p:cNvPr>
          <p:cNvSpPr txBox="1"/>
          <p:nvPr/>
        </p:nvSpPr>
        <p:spPr>
          <a:xfrm>
            <a:off x="1423852" y="1107694"/>
            <a:ext cx="888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GRAZING code calculates distributions in masses, charges, energies and angular momenta of fragments in collisions between heavy nuclei according to 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semiclassical model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F230E-5BD5-4D53-9EE3-E539EA0E494F}"/>
              </a:ext>
            </a:extLst>
          </p:cNvPr>
          <p:cNvSpPr txBox="1"/>
          <p:nvPr/>
        </p:nvSpPr>
        <p:spPr>
          <a:xfrm>
            <a:off x="1419498" y="1938399"/>
            <a:ext cx="928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trajectory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is calculated by solving the system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classical equations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the variables of relative motion and the deformation parameters for the surface modes. The two ions interact via a Coulomb + nuclear interaction and may exchange nucleons.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5412F0E-87AB-427F-8931-F43CB713FEFE}"/>
              </a:ext>
            </a:extLst>
          </p:cNvPr>
          <p:cNvSpPr txBox="1"/>
          <p:nvPr/>
        </p:nvSpPr>
        <p:spPr>
          <a:xfrm>
            <a:off x="1419498" y="3066047"/>
            <a:ext cx="9283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exchange of many nucleons proceeds via 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multi-step mechanism of single nucleons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(both, protons and neutrons, via stripping and pick-up processes). The different single-particle states that are participating to the transfer process  are described by introducing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average single-particle level densities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DB76124-DC13-4597-9D68-C5126B142CB7}"/>
              </a:ext>
            </a:extLst>
          </p:cNvPr>
          <p:cNvSpPr txBox="1"/>
          <p:nvPr/>
        </p:nvSpPr>
        <p:spPr>
          <a:xfrm>
            <a:off x="1419498" y="4510370"/>
            <a:ext cx="450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model includes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low-lying 2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and 3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states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both projectile and target.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CEBCBCE-DCEA-4576-8575-96070A818527}"/>
              </a:ext>
            </a:extLst>
          </p:cNvPr>
          <p:cNvSpPr/>
          <p:nvPr/>
        </p:nvSpPr>
        <p:spPr>
          <a:xfrm>
            <a:off x="1551071" y="5311051"/>
            <a:ext cx="3757529" cy="5094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GRAZING. </a:t>
            </a: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http://www.to.infn.it/nanni/grazing</a:t>
            </a:r>
            <a:endParaRPr lang="fr-FR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Winther</a:t>
            </a: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NPA </a:t>
            </a:r>
            <a:r>
              <a:rPr lang="fr-FR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572</a:t>
            </a: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(1994) 191; NPA </a:t>
            </a:r>
            <a:r>
              <a:rPr lang="fr-FR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594</a:t>
            </a: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(1995) 203.</a:t>
            </a:r>
            <a:endPara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0CAA7A0-540B-3B14-5AD2-2D8550E541E9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BF91D92-8EC0-955C-B4DA-9B05D0136BAF}"/>
              </a:ext>
            </a:extLst>
          </p:cNvPr>
          <p:cNvSpPr txBox="1"/>
          <p:nvPr/>
        </p:nvSpPr>
        <p:spPr>
          <a:xfrm>
            <a:off x="11277928" y="6491842"/>
            <a:ext cx="421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DFD24A1-C3A6-7E6B-177A-1C5B4D80B98C}"/>
              </a:ext>
            </a:extLst>
          </p:cNvPr>
          <p:cNvSpPr txBox="1"/>
          <p:nvPr/>
        </p:nvSpPr>
        <p:spPr>
          <a:xfrm>
            <a:off x="235132" y="6488668"/>
            <a:ext cx="2261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F. Galtarossa, INFN PD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A50C3F3-7C5A-9EDF-90CF-7A3271C93E52}"/>
              </a:ext>
            </a:extLst>
          </p:cNvPr>
          <p:cNvSpPr txBox="1"/>
          <p:nvPr/>
        </p:nvSpPr>
        <p:spPr>
          <a:xfrm>
            <a:off x="4082113" y="6488668"/>
            <a:ext cx="4027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EUNPC 2025, </a:t>
            </a:r>
            <a:r>
              <a:rPr lang="it-IT" dirty="0" err="1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22</a:t>
            </a:r>
            <a:r>
              <a:rPr lang="it-IT" baseline="30000" dirty="0">
                <a:solidFill>
                  <a:schemeClr val="bg1"/>
                </a:solidFill>
              </a:rPr>
              <a:t>nd</a:t>
            </a:r>
            <a:r>
              <a:rPr lang="it-IT" dirty="0">
                <a:solidFill>
                  <a:schemeClr val="bg1"/>
                </a:solidFill>
              </a:rPr>
              <a:t>-26</a:t>
            </a:r>
            <a:r>
              <a:rPr lang="it-IT" baseline="30000" dirty="0">
                <a:solidFill>
                  <a:schemeClr val="bg1"/>
                </a:solidFill>
              </a:rPr>
              <a:t>th</a:t>
            </a:r>
            <a:r>
              <a:rPr lang="it-IT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FE77E89-58D0-AB56-AD48-5F31C9EA0ABA}"/>
              </a:ext>
            </a:extLst>
          </p:cNvPr>
          <p:cNvSpPr txBox="1"/>
          <p:nvPr/>
        </p:nvSpPr>
        <p:spPr>
          <a:xfrm>
            <a:off x="235132" y="103517"/>
            <a:ext cx="4405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GRAZING, a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semiclassical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7E7EC020-AE1D-8F2A-0E07-8D8EE9DFBA87}"/>
              </a:ext>
            </a:extLst>
          </p:cNvPr>
          <p:cNvCxnSpPr>
            <a:cxnSpLocks/>
          </p:cNvCxnSpPr>
          <p:nvPr/>
        </p:nvCxnSpPr>
        <p:spPr>
          <a:xfrm flipV="1">
            <a:off x="10510" y="558386"/>
            <a:ext cx="4478388" cy="1161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testo, Carattere, numero, linea&#10;&#10;Il contenuto generato dall'IA potrebbe non essere corretto.">
            <a:extLst>
              <a:ext uri="{FF2B5EF4-FFF2-40B4-BE49-F238E27FC236}">
                <a16:creationId xmlns:a16="http://schemas.microsoft.com/office/drawing/2014/main" id="{CB3AE620-4FA3-08CD-1E3E-7AAAA44A8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29" y="4037872"/>
            <a:ext cx="6274412" cy="2047071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9AA49AC1-15A6-FDD3-6F07-9AC08F727C3C}"/>
              </a:ext>
            </a:extLst>
          </p:cNvPr>
          <p:cNvSpPr/>
          <p:nvPr/>
        </p:nvSpPr>
        <p:spPr>
          <a:xfrm>
            <a:off x="7148774" y="6084943"/>
            <a:ext cx="3757529" cy="3693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Corradi et al., </a:t>
            </a:r>
            <a:r>
              <a:rPr lang="it-IT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Rev. C </a:t>
            </a:r>
            <a:r>
              <a:rPr lang="it-IT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(1999) 261</a:t>
            </a:r>
          </a:p>
        </p:txBody>
      </p:sp>
    </p:spTree>
    <p:extLst>
      <p:ext uri="{BB962C8B-B14F-4D97-AF65-F5344CB8AC3E}">
        <p14:creationId xmlns:p14="http://schemas.microsoft.com/office/powerpoint/2010/main" val="211976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Office 2013 - Tema 2022">
  <a:themeElements>
    <a:clrScheme name="Office 2013 - Tema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b1a66f-a5c4-47c0-9f77-211e21262f7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D0952F9C85614E95C6D3F2E47E5C64" ma:contentTypeVersion="9" ma:contentTypeDescription="Create a new document." ma:contentTypeScope="" ma:versionID="9dcaaa8cd628ef36cb116cd4ea11d442">
  <xsd:schema xmlns:xsd="http://www.w3.org/2001/XMLSchema" xmlns:xs="http://www.w3.org/2001/XMLSchema" xmlns:p="http://schemas.microsoft.com/office/2006/metadata/properties" xmlns:ns3="08b1a66f-a5c4-47c0-9f77-211e21262f7b" xmlns:ns4="898390ed-90b8-4abc-9ca2-1031685a3e78" targetNamespace="http://schemas.microsoft.com/office/2006/metadata/properties" ma:root="true" ma:fieldsID="4ce52663afc2c18bbcb4428ba5a1be7d" ns3:_="" ns4:_="">
    <xsd:import namespace="08b1a66f-a5c4-47c0-9f77-211e21262f7b"/>
    <xsd:import namespace="898390ed-90b8-4abc-9ca2-1031685a3e7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1a66f-a5c4-47c0-9f77-211e21262f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8390ed-90b8-4abc-9ca2-1031685a3e7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6A647A-87F3-4385-94CD-476309173DF8}">
  <ds:schemaRefs>
    <ds:schemaRef ds:uri="http://schemas.openxmlformats.org/package/2006/metadata/core-properties"/>
    <ds:schemaRef ds:uri="http://purl.org/dc/elements/1.1/"/>
    <ds:schemaRef ds:uri="08b1a66f-a5c4-47c0-9f77-211e21262f7b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http://www.w3.org/XML/1998/namespace"/>
    <ds:schemaRef ds:uri="898390ed-90b8-4abc-9ca2-1031685a3e7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3E91CD8-55E8-41A9-B14C-E7666658B6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4FA071-05EE-45C4-906C-F8096E9D85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b1a66f-a5c4-47c0-9f77-211e21262f7b"/>
    <ds:schemaRef ds:uri="898390ed-90b8-4abc-9ca2-1031685a3e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15883</TotalTime>
  <Words>3043</Words>
  <Application>Microsoft Office PowerPoint</Application>
  <PresentationFormat>Widescreen</PresentationFormat>
  <Paragraphs>395</Paragraphs>
  <Slides>32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Comic Sans MS</vt:lpstr>
      <vt:lpstr>Courier New</vt:lpstr>
      <vt:lpstr>Gill Sans MT</vt:lpstr>
      <vt:lpstr>Liberation Serif</vt:lpstr>
      <vt:lpstr>Times New Roman</vt:lpstr>
      <vt:lpstr>Wingdings</vt:lpstr>
      <vt:lpstr>Office 2013 - Tema 2022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 SLIDES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Important formulas for spectrometers (Schull 1982) </vt:lpstr>
      <vt:lpstr>How we distinguish charge states for the heavy partner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>Franco Galtarossa</cp:lastModifiedBy>
  <cp:revision>1706</cp:revision>
  <dcterms:created xsi:type="dcterms:W3CDTF">2023-09-27T07:59:08Z</dcterms:created>
  <dcterms:modified xsi:type="dcterms:W3CDTF">2025-09-22T10:15:49Z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0x010100D1D0952F9C85614E95C6D3F2E47E5C64</vt:lpwstr>
  </property>
</Properties>
</file>