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57" r:id="rId3"/>
    <p:sldId id="269" r:id="rId4"/>
    <p:sldId id="274" r:id="rId5"/>
    <p:sldId id="275" r:id="rId6"/>
    <p:sldId id="273" r:id="rId7"/>
    <p:sldId id="287" r:id="rId8"/>
    <p:sldId id="277" r:id="rId9"/>
    <p:sldId id="278" r:id="rId10"/>
    <p:sldId id="279" r:id="rId11"/>
    <p:sldId id="265" r:id="rId12"/>
    <p:sldId id="266" r:id="rId13"/>
    <p:sldId id="268" r:id="rId14"/>
    <p:sldId id="281" r:id="rId15"/>
    <p:sldId id="282" r:id="rId16"/>
    <p:sldId id="283" r:id="rId17"/>
    <p:sldId id="284" r:id="rId18"/>
    <p:sldId id="28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4" y="1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8571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91437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5454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51895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57781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8185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0419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490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880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580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863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2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76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4015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191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81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000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FCD20B-9B2F-4479-BA7B-BFF8770C3A1F}" type="datetimeFigureOut">
              <a:rPr lang="en-GB" smtClean="0"/>
              <a:t>21/09/2025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57550C9-53A9-405B-80C8-5345652178FF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1915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2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2D8CD66-6E34-4232-868C-F61EC84AF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A1EDB24-D25E-4498-9742-07355DA2B1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0E5C3020-0F81-4919-9D1F-B6ED9A8353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83ECD783-8E88-4D10-99BD-C579F0CA2A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29EDE005-2618-4634-B693-DAB7F60138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4252634-CD2F-416D-80D4-1C184472B0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Immagine 3" descr="Immagine che contiene Impianto elettrico, circuito, cavo, Ingegneria elettronica&#10;&#10;Il contenuto generato dall'IA potrebbe non essere corretto.">
            <a:extLst>
              <a:ext uri="{FF2B5EF4-FFF2-40B4-BE49-F238E27FC236}">
                <a16:creationId xmlns:a16="http://schemas.microsoft.com/office/drawing/2014/main" id="{2AB0B4C3-F716-DAB3-B680-E64E5F2BB3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983" b="3714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solidFill>
              <a:schemeClr val="accent1">
                <a:shade val="15000"/>
                <a:hueMod val="94000"/>
              </a:schemeClr>
            </a:solidFill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04314275-7C35-9492-DF1A-22386841976A}"/>
              </a:ext>
            </a:extLst>
          </p:cNvPr>
          <p:cNvSpPr txBox="1"/>
          <p:nvPr/>
        </p:nvSpPr>
        <p:spPr>
          <a:xfrm>
            <a:off x="1263998" y="120132"/>
            <a:ext cx="10051966" cy="132343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chemeClr val="bg1"/>
                </a:solidFill>
              </a:rPr>
              <a:t>Searching for Alpha-cluster Condensed State in </a:t>
            </a:r>
            <a:r>
              <a:rPr lang="en-GB" sz="4000" b="1" baseline="30000" dirty="0">
                <a:solidFill>
                  <a:schemeClr val="bg1"/>
                </a:solidFill>
              </a:rPr>
              <a:t>20</a:t>
            </a:r>
            <a:r>
              <a:rPr lang="en-GB" sz="4000" b="1" dirty="0">
                <a:solidFill>
                  <a:schemeClr val="bg1"/>
                </a:solidFill>
              </a:rPr>
              <a:t>Ne</a:t>
            </a:r>
            <a:endParaRPr lang="en-GB" sz="4000" dirty="0">
              <a:solidFill>
                <a:schemeClr val="bg1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7007037-D5DD-5807-B980-A5C8B748485A}"/>
              </a:ext>
            </a:extLst>
          </p:cNvPr>
          <p:cNvSpPr txBox="1"/>
          <p:nvPr/>
        </p:nvSpPr>
        <p:spPr>
          <a:xfrm>
            <a:off x="5733161" y="6390067"/>
            <a:ext cx="6373495" cy="36933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S.Barlini</a:t>
            </a:r>
            <a:r>
              <a:rPr lang="it-IT" b="1" dirty="0">
                <a:solidFill>
                  <a:schemeClr val="bg1"/>
                </a:solidFill>
              </a:rPr>
              <a:t> and </a:t>
            </a:r>
            <a:r>
              <a:rPr lang="it-IT" b="1" dirty="0" err="1">
                <a:solidFill>
                  <a:schemeClr val="bg1"/>
                </a:solidFill>
              </a:rPr>
              <a:t>A.Camaiani</a:t>
            </a:r>
            <a:r>
              <a:rPr lang="it-IT" b="1" dirty="0">
                <a:solidFill>
                  <a:schemeClr val="bg1"/>
                </a:solidFill>
              </a:rPr>
              <a:t> for the NUCLEX </a:t>
            </a:r>
            <a:r>
              <a:rPr lang="it-IT" b="1" dirty="0" err="1">
                <a:solidFill>
                  <a:schemeClr val="bg1"/>
                </a:solidFill>
              </a:rPr>
              <a:t>collaboration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94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>
            <a:extLst>
              <a:ext uri="{FF2B5EF4-FFF2-40B4-BE49-F238E27FC236}">
                <a16:creationId xmlns:a16="http://schemas.microsoft.com/office/drawing/2014/main" id="{F84533B3-CCD7-0CD3-50EA-1C49D0B689B1}"/>
              </a:ext>
            </a:extLst>
          </p:cNvPr>
          <p:cNvSpPr txBox="1"/>
          <p:nvPr/>
        </p:nvSpPr>
        <p:spPr>
          <a:xfrm>
            <a:off x="786990" y="5309035"/>
            <a:ext cx="4939628" cy="120032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2 stages telescope Si (20µm)+Si(500µm)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00B050"/>
                </a:solidFill>
              </a:rPr>
              <a:t>110&lt;</a:t>
            </a:r>
            <a:r>
              <a:rPr lang="el-GR" b="1" dirty="0">
                <a:solidFill>
                  <a:srgbClr val="00B050"/>
                </a:solidFill>
              </a:rPr>
              <a:t>θ</a:t>
            </a:r>
            <a:r>
              <a:rPr lang="it-IT" b="1" dirty="0">
                <a:solidFill>
                  <a:srgbClr val="00B050"/>
                </a:solidFill>
              </a:rPr>
              <a:t>&lt;150</a:t>
            </a:r>
            <a:r>
              <a:rPr lang="pt-BR" b="1" dirty="0">
                <a:solidFill>
                  <a:srgbClr val="00B050"/>
                </a:solidFill>
              </a:rPr>
              <a:t> with r ~ 6 cm</a:t>
            </a:r>
            <a:endParaRPr lang="it-IT" b="1" dirty="0">
              <a:solidFill>
                <a:srgbClr val="00B05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Detection of LCP via </a:t>
            </a:r>
            <a:r>
              <a:rPr lang="en-US" b="1" dirty="0" err="1">
                <a:solidFill>
                  <a:srgbClr val="00B050"/>
                </a:solidFill>
              </a:rPr>
              <a:t>dE</a:t>
            </a:r>
            <a:r>
              <a:rPr lang="en-US" b="1" dirty="0">
                <a:solidFill>
                  <a:srgbClr val="00B050"/>
                </a:solidFill>
              </a:rPr>
              <a:t>-E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B050"/>
                </a:solidFill>
              </a:rPr>
              <a:t>Angular resolution ~1.5°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48F4B7D0-64C6-734A-4D20-39D97591CDCF}"/>
              </a:ext>
            </a:extLst>
          </p:cNvPr>
          <p:cNvSpPr txBox="1"/>
          <p:nvPr/>
        </p:nvSpPr>
        <p:spPr>
          <a:xfrm>
            <a:off x="786990" y="4900960"/>
            <a:ext cx="3514236" cy="36933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</a:rPr>
              <a:t>SOME OSCAR FEATURES: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3B41BF2-07F7-4DC8-5578-9115AE4D5C07}"/>
              </a:ext>
            </a:extLst>
          </p:cNvPr>
          <p:cNvSpPr txBox="1"/>
          <p:nvPr/>
        </p:nvSpPr>
        <p:spPr>
          <a:xfrm>
            <a:off x="325201" y="170139"/>
            <a:ext cx="5232876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THE ALCONE EXPERIMENT</a:t>
            </a:r>
            <a:endParaRPr lang="en-GB" sz="3200" b="1" dirty="0">
              <a:solidFill>
                <a:schemeClr val="bg1"/>
              </a:solidFill>
            </a:endParaRPr>
          </a:p>
        </p:txBody>
      </p:sp>
      <p:grpSp>
        <p:nvGrpSpPr>
          <p:cNvPr id="8" name="Gruppo 7">
            <a:extLst>
              <a:ext uri="{FF2B5EF4-FFF2-40B4-BE49-F238E27FC236}">
                <a16:creationId xmlns:a16="http://schemas.microsoft.com/office/drawing/2014/main" id="{431E3CAA-2AF5-5128-29F7-5C5E3D00AE23}"/>
              </a:ext>
            </a:extLst>
          </p:cNvPr>
          <p:cNvGrpSpPr/>
          <p:nvPr/>
        </p:nvGrpSpPr>
        <p:grpSpPr>
          <a:xfrm>
            <a:off x="786990" y="887547"/>
            <a:ext cx="5771734" cy="3970318"/>
            <a:chOff x="786990" y="887547"/>
            <a:chExt cx="5771734" cy="3970318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AF9C0A60-E1C5-66C1-5AB5-CD21898D471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3" r="13498"/>
            <a:stretch>
              <a:fillRect/>
            </a:stretch>
          </p:blipFill>
          <p:spPr bwMode="auto">
            <a:xfrm>
              <a:off x="2206176" y="892774"/>
              <a:ext cx="4352548" cy="39525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646A5549-A77C-C0FB-2433-51C8964E7942}"/>
                </a:ext>
              </a:extLst>
            </p:cNvPr>
            <p:cNvSpPr txBox="1"/>
            <p:nvPr/>
          </p:nvSpPr>
          <p:spPr>
            <a:xfrm>
              <a:off x="786990" y="887547"/>
              <a:ext cx="1622642" cy="39703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</p:txBody>
        </p:sp>
        <p:cxnSp>
          <p:nvCxnSpPr>
            <p:cNvPr id="11" name="Connettore diritto 10">
              <a:extLst>
                <a:ext uri="{FF2B5EF4-FFF2-40B4-BE49-F238E27FC236}">
                  <a16:creationId xmlns:a16="http://schemas.microsoft.com/office/drawing/2014/main" id="{5482DCF6-35BB-D12A-7D2C-7D13BC55998C}"/>
                </a:ext>
              </a:extLst>
            </p:cNvPr>
            <p:cNvCxnSpPr/>
            <p:nvPr/>
          </p:nvCxnSpPr>
          <p:spPr>
            <a:xfrm flipH="1">
              <a:off x="1869516" y="2449000"/>
              <a:ext cx="245280" cy="301083"/>
            </a:xfrm>
            <a:prstGeom prst="line">
              <a:avLst/>
            </a:prstGeom>
            <a:ln w="57150">
              <a:solidFill>
                <a:srgbClr val="00B05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diritto 11">
              <a:extLst>
                <a:ext uri="{FF2B5EF4-FFF2-40B4-BE49-F238E27FC236}">
                  <a16:creationId xmlns:a16="http://schemas.microsoft.com/office/drawing/2014/main" id="{96492E43-7A84-EA92-A5DB-57670BFE4FC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516" y="2971541"/>
              <a:ext cx="293976" cy="277320"/>
            </a:xfrm>
            <a:prstGeom prst="line">
              <a:avLst/>
            </a:prstGeom>
            <a:ln w="57150">
              <a:solidFill>
                <a:srgbClr val="00B05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2 12">
              <a:extLst>
                <a:ext uri="{FF2B5EF4-FFF2-40B4-BE49-F238E27FC236}">
                  <a16:creationId xmlns:a16="http://schemas.microsoft.com/office/drawing/2014/main" id="{2B8AFF56-50C5-CFAF-2C90-461AFCA47386}"/>
                </a:ext>
              </a:extLst>
            </p:cNvPr>
            <p:cNvCxnSpPr>
              <a:cxnSpLocks/>
            </p:cNvCxnSpPr>
            <p:nvPr/>
          </p:nvCxnSpPr>
          <p:spPr>
            <a:xfrm>
              <a:off x="1024628" y="2816966"/>
              <a:ext cx="1039440" cy="3326"/>
            </a:xfrm>
            <a:prstGeom prst="straightConnector1">
              <a:avLst/>
            </a:prstGeom>
            <a:ln w="15875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0ED7032-90D6-1EB9-D3F8-F9AA1BD773B2}"/>
                </a:ext>
              </a:extLst>
            </p:cNvPr>
            <p:cNvSpPr txBox="1"/>
            <p:nvPr/>
          </p:nvSpPr>
          <p:spPr>
            <a:xfrm>
              <a:off x="786990" y="2447634"/>
              <a:ext cx="898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/>
                  </a:solidFill>
                </a:rPr>
                <a:t>beam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D5CB6B6-3206-AB61-1914-CF4B722175BC}"/>
                </a:ext>
              </a:extLst>
            </p:cNvPr>
            <p:cNvSpPr txBox="1"/>
            <p:nvPr/>
          </p:nvSpPr>
          <p:spPr>
            <a:xfrm>
              <a:off x="5027462" y="1605584"/>
              <a:ext cx="1444458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b="1" dirty="0" err="1">
                  <a:solidFill>
                    <a:schemeClr val="bg1"/>
                  </a:solidFill>
                </a:rPr>
                <a:t>Ionization</a:t>
              </a:r>
              <a:r>
                <a:rPr lang="it-IT" sz="1000" b="1" dirty="0">
                  <a:solidFill>
                    <a:schemeClr val="bg1"/>
                  </a:solidFill>
                </a:rPr>
                <a:t> Chamber NOT </a:t>
              </a:r>
              <a:r>
                <a:rPr lang="it-IT" sz="1000" b="1" dirty="0" err="1">
                  <a:solidFill>
                    <a:schemeClr val="bg1"/>
                  </a:solidFill>
                </a:rPr>
                <a:t>used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</p:grpSp>
      <p:pic>
        <p:nvPicPr>
          <p:cNvPr id="16" name="Immagine 15" descr="Immagine che contiene macchina, ingegneria, interno, pialla/aereo&#10;&#10;Il contenuto generato dall'IA potrebbe non essere corretto.">
            <a:extLst>
              <a:ext uri="{FF2B5EF4-FFF2-40B4-BE49-F238E27FC236}">
                <a16:creationId xmlns:a16="http://schemas.microsoft.com/office/drawing/2014/main" id="{C0626B96-24D3-CE3A-455D-F5BA4E1021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871" y="1064341"/>
            <a:ext cx="2971833" cy="223481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A263A0B-3FE7-3B02-4C41-4FA7BC6D46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0646" y="3429000"/>
            <a:ext cx="2158211" cy="2489200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04F966ED-8170-FB21-FDFE-E688383C34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5612" y="4066832"/>
            <a:ext cx="2971833" cy="2484405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C9A2F88-B9A6-2304-C03B-90274D30AFF3}"/>
              </a:ext>
            </a:extLst>
          </p:cNvPr>
          <p:cNvSpPr txBox="1"/>
          <p:nvPr/>
        </p:nvSpPr>
        <p:spPr>
          <a:xfrm>
            <a:off x="1024628" y="6556005"/>
            <a:ext cx="33853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b="1" i="0" u="none" strike="noStrike" baseline="0" dirty="0">
                <a:solidFill>
                  <a:schemeClr val="bg1"/>
                </a:solidFill>
                <a:latin typeface="+mj-lt"/>
              </a:rPr>
              <a:t>D. Dell’Aquila et al., NIM A 877, 227 (2018).</a:t>
            </a:r>
            <a:endParaRPr lang="en-GB" sz="12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7195B62-4194-C5CB-89D9-991D91443EED}"/>
              </a:ext>
            </a:extLst>
          </p:cNvPr>
          <p:cNvSpPr txBox="1"/>
          <p:nvPr/>
        </p:nvSpPr>
        <p:spPr>
          <a:xfrm>
            <a:off x="9980477" y="6089914"/>
            <a:ext cx="230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noProof="0" dirty="0">
                <a:solidFill>
                  <a:schemeClr val="bg1"/>
                </a:solidFill>
              </a:rPr>
              <a:t>16 strip </a:t>
            </a:r>
          </a:p>
          <a:p>
            <a:r>
              <a:rPr lang="en-US" sz="1400" b="1" noProof="0" dirty="0">
                <a:solidFill>
                  <a:schemeClr val="bg1"/>
                </a:solidFill>
              </a:rPr>
              <a:t>4x4 matrix Photodiodes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FD183BC6-DF9F-F306-8A81-432E9FCE7C04}"/>
              </a:ext>
            </a:extLst>
          </p:cNvPr>
          <p:cNvSpPr/>
          <p:nvPr/>
        </p:nvSpPr>
        <p:spPr>
          <a:xfrm>
            <a:off x="1621470" y="2083102"/>
            <a:ext cx="758656" cy="1466397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9F15EAA2-7774-DB8D-AD43-CB9D54BEB5D7}"/>
              </a:ext>
            </a:extLst>
          </p:cNvPr>
          <p:cNvSpPr txBox="1"/>
          <p:nvPr/>
        </p:nvSpPr>
        <p:spPr>
          <a:xfrm>
            <a:off x="7829550" y="4438650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Strip vs PAD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A4D47F24-AEE4-DE8A-0E03-CB72FB8E0032}"/>
              </a:ext>
            </a:extLst>
          </p:cNvPr>
          <p:cNvSpPr txBox="1"/>
          <p:nvPr/>
        </p:nvSpPr>
        <p:spPr>
          <a:xfrm>
            <a:off x="1007634" y="3572058"/>
            <a:ext cx="10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OSCAR</a:t>
            </a:r>
            <a:endParaRPr lang="en-GB" b="1" dirty="0">
              <a:solidFill>
                <a:srgbClr val="00B050"/>
              </a:solidFill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6ABEFAC4-6FCC-D127-8C29-47589A82ACE6}"/>
              </a:ext>
            </a:extLst>
          </p:cNvPr>
          <p:cNvSpPr txBox="1"/>
          <p:nvPr/>
        </p:nvSpPr>
        <p:spPr>
          <a:xfrm>
            <a:off x="2370164" y="4488034"/>
            <a:ext cx="1998032" cy="369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GARFIELD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0104E26-9784-AD17-6529-2FAE885E4850}"/>
              </a:ext>
            </a:extLst>
          </p:cNvPr>
          <p:cNvSpPr txBox="1"/>
          <p:nvPr/>
        </p:nvSpPr>
        <p:spPr>
          <a:xfrm>
            <a:off x="4930897" y="3679919"/>
            <a:ext cx="10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RCo</a:t>
            </a:r>
            <a:endParaRPr lang="en-GB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89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1" grpId="0"/>
      <p:bldP spid="22" grpId="0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interno, macchina, Impianto elettrico&#10;&#10;Il contenuto generato dall'IA potrebbe non essere corretto.">
            <a:extLst>
              <a:ext uri="{FF2B5EF4-FFF2-40B4-BE49-F238E27FC236}">
                <a16:creationId xmlns:a16="http://schemas.microsoft.com/office/drawing/2014/main" id="{2E4456F0-C9D5-AD7E-3E70-CA088758D2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532" y="2822696"/>
            <a:ext cx="2820730" cy="376097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2E86FA6-DBA1-22F2-4430-056EDFC03AC5}"/>
              </a:ext>
            </a:extLst>
          </p:cNvPr>
          <p:cNvSpPr txBox="1"/>
          <p:nvPr/>
        </p:nvSpPr>
        <p:spPr>
          <a:xfrm>
            <a:off x="325201" y="170139"/>
            <a:ext cx="5232876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THE ALCONE EXPERIMENT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7F02550B-5DFD-3348-570E-A41B0BE22D99}"/>
              </a:ext>
            </a:extLst>
          </p:cNvPr>
          <p:cNvSpPr txBox="1"/>
          <p:nvPr/>
        </p:nvSpPr>
        <p:spPr>
          <a:xfrm>
            <a:off x="5974081" y="98540"/>
            <a:ext cx="57302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Main</a:t>
            </a:r>
            <a:r>
              <a:rPr lang="it-IT" b="1" dirty="0">
                <a:solidFill>
                  <a:schemeClr val="bg1"/>
                </a:solidFill>
              </a:rPr>
              <a:t> idea: to </a:t>
            </a:r>
            <a:r>
              <a:rPr lang="it-IT" b="1" dirty="0" err="1">
                <a:solidFill>
                  <a:schemeClr val="bg1"/>
                </a:solidFill>
              </a:rPr>
              <a:t>obtain</a:t>
            </a:r>
            <a:r>
              <a:rPr lang="it-IT" b="1" dirty="0">
                <a:solidFill>
                  <a:schemeClr val="bg1"/>
                </a:solidFill>
              </a:rPr>
              <a:t> a </a:t>
            </a:r>
            <a:r>
              <a:rPr lang="it-IT" b="1" baseline="30000" dirty="0">
                <a:solidFill>
                  <a:schemeClr val="bg1"/>
                </a:solidFill>
              </a:rPr>
              <a:t>20</a:t>
            </a:r>
            <a:r>
              <a:rPr lang="it-IT" b="1" dirty="0">
                <a:solidFill>
                  <a:schemeClr val="bg1"/>
                </a:solidFill>
              </a:rPr>
              <a:t>Ne* </a:t>
            </a:r>
            <a:r>
              <a:rPr lang="it-IT" b="1" dirty="0" err="1">
                <a:solidFill>
                  <a:schemeClr val="bg1"/>
                </a:solidFill>
              </a:rPr>
              <a:t>nucleus</a:t>
            </a:r>
            <a:r>
              <a:rPr lang="it-IT" b="1" dirty="0">
                <a:solidFill>
                  <a:schemeClr val="bg1"/>
                </a:solidFill>
              </a:rPr>
              <a:t> via </a:t>
            </a:r>
            <a:r>
              <a:rPr lang="it-IT" b="1" dirty="0" err="1">
                <a:solidFill>
                  <a:schemeClr val="bg1"/>
                </a:solidFill>
              </a:rPr>
              <a:t>tranfer</a:t>
            </a:r>
            <a:r>
              <a:rPr lang="it-IT" b="1" dirty="0">
                <a:solidFill>
                  <a:schemeClr val="bg1"/>
                </a:solidFill>
              </a:rPr>
              <a:t> reaction </a:t>
            </a:r>
            <a:r>
              <a:rPr lang="it-IT" b="1" baseline="30000" dirty="0">
                <a:solidFill>
                  <a:schemeClr val="bg1"/>
                </a:solidFill>
              </a:rPr>
              <a:t>16</a:t>
            </a:r>
            <a:r>
              <a:rPr lang="it-IT" b="1" dirty="0">
                <a:solidFill>
                  <a:schemeClr val="bg1"/>
                </a:solidFill>
              </a:rPr>
              <a:t>O(</a:t>
            </a:r>
            <a:r>
              <a:rPr lang="it-IT" b="1" baseline="30000" dirty="0">
                <a:solidFill>
                  <a:schemeClr val="bg1"/>
                </a:solidFill>
              </a:rPr>
              <a:t>6</a:t>
            </a:r>
            <a:r>
              <a:rPr lang="it-IT" b="1" dirty="0">
                <a:solidFill>
                  <a:schemeClr val="bg1"/>
                </a:solidFill>
              </a:rPr>
              <a:t>Li,d)</a:t>
            </a:r>
            <a:r>
              <a:rPr lang="it-IT" b="1" baseline="30000" dirty="0">
                <a:solidFill>
                  <a:schemeClr val="bg1"/>
                </a:solidFill>
              </a:rPr>
              <a:t>20</a:t>
            </a:r>
            <a:r>
              <a:rPr lang="it-IT" b="1" dirty="0">
                <a:solidFill>
                  <a:schemeClr val="bg1"/>
                </a:solidFill>
              </a:rPr>
              <a:t>Ne* </a:t>
            </a:r>
            <a:r>
              <a:rPr lang="it-IT" b="1" dirty="0" err="1">
                <a:solidFill>
                  <a:schemeClr val="bg1"/>
                </a:solidFill>
              </a:rPr>
              <a:t>at</a:t>
            </a:r>
            <a:r>
              <a:rPr lang="it-IT" b="1" dirty="0">
                <a:solidFill>
                  <a:schemeClr val="bg1"/>
                </a:solidFill>
              </a:rPr>
              <a:t> 13.5MeV/u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0F30B46-E277-D9FD-6980-1A90BA21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6391" y="2107755"/>
            <a:ext cx="2862470" cy="462844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D4DE9B20-AB2F-8C8F-CA3E-92AF478731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345" y="1771189"/>
            <a:ext cx="2635289" cy="807156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7CE20C7-3373-B320-7AC6-B63503947D80}"/>
              </a:ext>
            </a:extLst>
          </p:cNvPr>
          <p:cNvSpPr txBox="1"/>
          <p:nvPr/>
        </p:nvSpPr>
        <p:spPr>
          <a:xfrm>
            <a:off x="325201" y="920824"/>
            <a:ext cx="5495111" cy="36933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</a:rPr>
              <a:t>All channels equipped with digital electronics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9350DE58-D66E-6D78-412A-0561FB36EE87}"/>
              </a:ext>
            </a:extLst>
          </p:cNvPr>
          <p:cNvSpPr txBox="1"/>
          <p:nvPr/>
        </p:nvSpPr>
        <p:spPr>
          <a:xfrm>
            <a:off x="788346" y="2671858"/>
            <a:ext cx="45060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• Two independent channels</a:t>
            </a:r>
          </a:p>
          <a:p>
            <a:r>
              <a:rPr lang="en-GB" b="1" dirty="0">
                <a:solidFill>
                  <a:schemeClr val="bg1"/>
                </a:solidFill>
              </a:rPr>
              <a:t>• 14-bit, 125 MHz ADC</a:t>
            </a:r>
          </a:p>
          <a:p>
            <a:r>
              <a:rPr lang="en-GB" b="1" dirty="0">
                <a:solidFill>
                  <a:schemeClr val="bg1"/>
                </a:solidFill>
              </a:rPr>
              <a:t>• DSP and FPGA on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Digital trigger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Maximum of Current signal calculated on board from charge signal (used for PSA purpose)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24123B5-14F8-7E9C-5D59-82E90AE689BE}"/>
              </a:ext>
            </a:extLst>
          </p:cNvPr>
          <p:cNvSpPr txBox="1"/>
          <p:nvPr/>
        </p:nvSpPr>
        <p:spPr>
          <a:xfrm>
            <a:off x="454914" y="1355101"/>
            <a:ext cx="440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New FEE boards (OSCAR and </a:t>
            </a:r>
            <a:r>
              <a:rPr lang="en-GB" b="1" dirty="0" err="1">
                <a:solidFill>
                  <a:schemeClr val="bg1"/>
                </a:solidFill>
              </a:rPr>
              <a:t>RCo</a:t>
            </a:r>
            <a:r>
              <a:rPr lang="en-GB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DBE6A24-018B-7E34-CD28-C7F92A4C79A9}"/>
              </a:ext>
            </a:extLst>
          </p:cNvPr>
          <p:cNvSpPr txBox="1"/>
          <p:nvPr/>
        </p:nvSpPr>
        <p:spPr>
          <a:xfrm>
            <a:off x="5136263" y="1611675"/>
            <a:ext cx="44005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Old FEE boards (GARFIELD)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4B45262B-F6FF-7411-815D-C58E051A90BD}"/>
              </a:ext>
            </a:extLst>
          </p:cNvPr>
          <p:cNvSpPr txBox="1"/>
          <p:nvPr/>
        </p:nvSpPr>
        <p:spPr>
          <a:xfrm>
            <a:off x="5466391" y="2859340"/>
            <a:ext cx="357225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One channel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12-bit, 125 MHz ADC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Only DSP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Analogic trigger with </a:t>
            </a:r>
          </a:p>
          <a:p>
            <a:r>
              <a:rPr lang="en-GB" b="1" dirty="0">
                <a:solidFill>
                  <a:schemeClr val="bg1"/>
                </a:solidFill>
              </a:rPr>
              <a:t>    regulable threshold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B8EC371-9883-F771-A3D0-55C0E0BAACDA}"/>
              </a:ext>
            </a:extLst>
          </p:cNvPr>
          <p:cNvSpPr txBox="1"/>
          <p:nvPr/>
        </p:nvSpPr>
        <p:spPr>
          <a:xfrm>
            <a:off x="1917480" y="6447527"/>
            <a:ext cx="409959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u="none" strike="noStrike" baseline="0" dirty="0">
                <a:solidFill>
                  <a:schemeClr val="bg1"/>
                </a:solidFill>
                <a:latin typeface="+mj-lt"/>
              </a:rPr>
              <a:t>P. </a:t>
            </a:r>
            <a:r>
              <a:rPr lang="it-IT" sz="1400" b="1" i="0" u="none" strike="noStrike" baseline="0" dirty="0" err="1">
                <a:solidFill>
                  <a:schemeClr val="bg1"/>
                </a:solidFill>
                <a:latin typeface="+mj-lt"/>
              </a:rPr>
              <a:t>Ottanelli</a:t>
            </a:r>
            <a:r>
              <a:rPr lang="it-IT" sz="1400" b="1" i="0" u="none" strike="noStrike" baseline="0" dirty="0">
                <a:solidFill>
                  <a:schemeClr val="bg1"/>
                </a:solidFill>
                <a:latin typeface="+mj-lt"/>
              </a:rPr>
              <a:t> et al, NIM A 1015, 165745 (2021)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15EB1941-D7E5-0EE4-3A65-3D6C4DFE1DAD}"/>
              </a:ext>
            </a:extLst>
          </p:cNvPr>
          <p:cNvSpPr txBox="1"/>
          <p:nvPr/>
        </p:nvSpPr>
        <p:spPr>
          <a:xfrm>
            <a:off x="473203" y="4796696"/>
            <a:ext cx="440054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400" b="1" i="0" u="none" strike="noStrike" baseline="0" dirty="0">
                <a:solidFill>
                  <a:schemeClr val="bg1"/>
                </a:solidFill>
                <a:latin typeface="+mj-lt"/>
              </a:rPr>
              <a:t>P. </a:t>
            </a:r>
            <a:r>
              <a:rPr lang="it-IT" sz="1400" b="1" i="0" u="none" strike="noStrike" baseline="0" dirty="0" err="1">
                <a:solidFill>
                  <a:schemeClr val="bg1"/>
                </a:solidFill>
                <a:latin typeface="+mj-lt"/>
              </a:rPr>
              <a:t>Ottanelli</a:t>
            </a:r>
            <a:r>
              <a:rPr lang="it-IT" sz="1400" b="1" i="0" u="none" strike="noStrike" baseline="0" dirty="0">
                <a:solidFill>
                  <a:schemeClr val="bg1"/>
                </a:solidFill>
                <a:latin typeface="+mj-lt"/>
              </a:rPr>
              <a:t> et al, Nuovo Cimento C 42(2019), 65</a:t>
            </a:r>
            <a:r>
              <a:rPr lang="it-IT" sz="1400" dirty="0">
                <a:solidFill>
                  <a:schemeClr val="bg1"/>
                </a:solidFill>
              </a:rPr>
              <a:t> </a:t>
            </a:r>
            <a:endParaRPr lang="en-GB" sz="1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DFC3985F-3EE5-2F82-602F-B65776488DAC}"/>
              </a:ext>
            </a:extLst>
          </p:cNvPr>
          <p:cNvSpPr txBox="1"/>
          <p:nvPr/>
        </p:nvSpPr>
        <p:spPr>
          <a:xfrm>
            <a:off x="1902438" y="5524197"/>
            <a:ext cx="36556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</a:rPr>
              <a:t>Digital Trigger box to </a:t>
            </a:r>
            <a:r>
              <a:rPr lang="en-US" b="1" noProof="0" dirty="0" err="1">
                <a:solidFill>
                  <a:schemeClr val="bg1"/>
                </a:solidFill>
              </a:rPr>
              <a:t>creare</a:t>
            </a:r>
            <a:r>
              <a:rPr lang="en-US" b="1" noProof="0" dirty="0">
                <a:solidFill>
                  <a:schemeClr val="bg1"/>
                </a:solidFill>
              </a:rPr>
              <a:t> the experimental trigger (mainly </a:t>
            </a:r>
            <a:r>
              <a:rPr lang="en-US" b="1" noProof="0" dirty="0" err="1">
                <a:solidFill>
                  <a:schemeClr val="bg1"/>
                </a:solidFill>
              </a:rPr>
              <a:t>OSCAR+RCo</a:t>
            </a:r>
            <a:r>
              <a:rPr lang="en-US" b="1" noProof="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2B53364D-BD4C-790A-D05F-011079C1B32D}"/>
              </a:ext>
            </a:extLst>
          </p:cNvPr>
          <p:cNvSpPr txBox="1"/>
          <p:nvPr/>
        </p:nvSpPr>
        <p:spPr>
          <a:xfrm>
            <a:off x="9210661" y="2333407"/>
            <a:ext cx="28624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Garfield+Rco</a:t>
            </a:r>
            <a:r>
              <a:rPr lang="it-IT" b="1" dirty="0">
                <a:solidFill>
                  <a:schemeClr val="bg1"/>
                </a:solidFill>
              </a:rPr>
              <a:t> Electronic  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420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8" grpId="0"/>
      <p:bldP spid="20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B2359477-D406-1812-9216-608E21AC27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28" y="1209943"/>
            <a:ext cx="4361858" cy="3883378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6AB27DC8-B676-6F13-DC39-130804B803A9}"/>
              </a:ext>
            </a:extLst>
          </p:cNvPr>
          <p:cNvSpPr txBox="1"/>
          <p:nvPr/>
        </p:nvSpPr>
        <p:spPr>
          <a:xfrm>
            <a:off x="325200" y="170139"/>
            <a:ext cx="10547015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b="1" noProof="0" dirty="0">
                <a:solidFill>
                  <a:schemeClr val="bg1"/>
                </a:solidFill>
              </a:rPr>
              <a:t>Some preliminary results: event characterization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B00DC4BE-3CB5-746F-3517-306D4B272850}"/>
              </a:ext>
            </a:extLst>
          </p:cNvPr>
          <p:cNvSpPr txBox="1"/>
          <p:nvPr/>
        </p:nvSpPr>
        <p:spPr>
          <a:xfrm>
            <a:off x="1309116" y="1335024"/>
            <a:ext cx="2807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no PSA </a:t>
            </a:r>
            <a:r>
              <a:rPr lang="it-IT" b="1" dirty="0" err="1">
                <a:solidFill>
                  <a:schemeClr val="bg1"/>
                </a:solidFill>
              </a:rPr>
              <a:t>identification</a:t>
            </a:r>
            <a:r>
              <a:rPr lang="it-IT" b="1" dirty="0">
                <a:solidFill>
                  <a:schemeClr val="bg1"/>
                </a:solidFill>
              </a:rPr>
              <a:t> in RCO </a:t>
            </a:r>
            <a:r>
              <a:rPr lang="it-IT" b="1" dirty="0" err="1">
                <a:solidFill>
                  <a:schemeClr val="bg1"/>
                </a:solidFill>
              </a:rPr>
              <a:t>considered</a:t>
            </a:r>
            <a:r>
              <a:rPr lang="it-IT" b="1" dirty="0">
                <a:solidFill>
                  <a:schemeClr val="bg1"/>
                </a:solidFill>
              </a:rPr>
              <a:t>!!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B2E8AC6-8A50-6A24-49F5-CB3D27210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163" y="5279564"/>
            <a:ext cx="1711412" cy="1369740"/>
          </a:xfrm>
          <a:prstGeom prst="rect">
            <a:avLst/>
          </a:prstGeom>
        </p:spPr>
      </p:pic>
      <p:grpSp>
        <p:nvGrpSpPr>
          <p:cNvPr id="20" name="Gruppo 19">
            <a:extLst>
              <a:ext uri="{FF2B5EF4-FFF2-40B4-BE49-F238E27FC236}">
                <a16:creationId xmlns:a16="http://schemas.microsoft.com/office/drawing/2014/main" id="{8A7B0A5D-00ED-2EC4-B7D7-FF487AE54799}"/>
              </a:ext>
            </a:extLst>
          </p:cNvPr>
          <p:cNvGrpSpPr/>
          <p:nvPr/>
        </p:nvGrpSpPr>
        <p:grpSpPr>
          <a:xfrm>
            <a:off x="6291146" y="1180366"/>
            <a:ext cx="5447265" cy="4863818"/>
            <a:chOff x="6291146" y="1180366"/>
            <a:chExt cx="5447265" cy="4863818"/>
          </a:xfrm>
        </p:grpSpPr>
        <p:pic>
          <p:nvPicPr>
            <p:cNvPr id="7" name="Immagine 6">
              <a:extLst>
                <a:ext uri="{FF2B5EF4-FFF2-40B4-BE49-F238E27FC236}">
                  <a16:creationId xmlns:a16="http://schemas.microsoft.com/office/drawing/2014/main" id="{C823D42E-9A04-29B3-34EA-13248EA7B5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91146" y="1180366"/>
              <a:ext cx="5447265" cy="4863818"/>
            </a:xfrm>
            <a:prstGeom prst="rect">
              <a:avLst/>
            </a:prstGeom>
          </p:spPr>
        </p:pic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BAA235B8-B1BB-D8F3-CB7E-8F2B2864C439}"/>
                </a:ext>
              </a:extLst>
            </p:cNvPr>
            <p:cNvSpPr/>
            <p:nvPr/>
          </p:nvSpPr>
          <p:spPr>
            <a:xfrm>
              <a:off x="6830568" y="3008376"/>
              <a:ext cx="2295144" cy="2542032"/>
            </a:xfrm>
            <a:prstGeom prst="rect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5C172B6-8088-BFA8-BD57-4EA61311F834}"/>
                </a:ext>
              </a:extLst>
            </p:cNvPr>
            <p:cNvSpPr txBox="1"/>
            <p:nvPr/>
          </p:nvSpPr>
          <p:spPr>
            <a:xfrm>
              <a:off x="7607845" y="3849625"/>
              <a:ext cx="832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rgbClr val="FF0000"/>
                  </a:solidFill>
                </a:rPr>
                <a:t>O+Li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F29235C0-71CE-A9B2-F6F0-29CEEDE09F59}"/>
                </a:ext>
              </a:extLst>
            </p:cNvPr>
            <p:cNvSpPr txBox="1"/>
            <p:nvPr/>
          </p:nvSpPr>
          <p:spPr>
            <a:xfrm>
              <a:off x="7921964" y="2656770"/>
              <a:ext cx="832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99%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EFC416D1-B5B1-72A7-44FE-51C8D0DF055D}"/>
                </a:ext>
              </a:extLst>
            </p:cNvPr>
            <p:cNvSpPr txBox="1"/>
            <p:nvPr/>
          </p:nvSpPr>
          <p:spPr>
            <a:xfrm>
              <a:off x="7146036" y="2647907"/>
              <a:ext cx="832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O+F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0EFFDFEB-5087-99C0-EF95-9D699BFEE65F}"/>
                </a:ext>
              </a:extLst>
            </p:cNvPr>
            <p:cNvSpPr txBox="1"/>
            <p:nvPr/>
          </p:nvSpPr>
          <p:spPr>
            <a:xfrm>
              <a:off x="8293608" y="3811561"/>
              <a:ext cx="8321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96%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9" name="Rettangolo 18">
              <a:extLst>
                <a:ext uri="{FF2B5EF4-FFF2-40B4-BE49-F238E27FC236}">
                  <a16:creationId xmlns:a16="http://schemas.microsoft.com/office/drawing/2014/main" id="{20E171A8-1F80-D266-3D74-5AC771AFF894}"/>
                </a:ext>
              </a:extLst>
            </p:cNvPr>
            <p:cNvSpPr/>
            <p:nvPr/>
          </p:nvSpPr>
          <p:spPr>
            <a:xfrm>
              <a:off x="6830568" y="3840762"/>
              <a:ext cx="2295144" cy="1709646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9CD6759F-9FF4-9354-9FE7-5353E48D3C11}"/>
              </a:ext>
            </a:extLst>
          </p:cNvPr>
          <p:cNvSpPr txBox="1"/>
          <p:nvPr/>
        </p:nvSpPr>
        <p:spPr>
          <a:xfrm>
            <a:off x="663139" y="5502769"/>
            <a:ext cx="26990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noProof="0" dirty="0">
                <a:solidFill>
                  <a:schemeClr val="bg1"/>
                </a:solidFill>
              </a:rPr>
              <a:t>No PSA in RCo means no ER considered in Z</a:t>
            </a:r>
            <a:r>
              <a:rPr lang="en-US" sz="1600" b="1" baseline="-25000" noProof="0" dirty="0">
                <a:solidFill>
                  <a:schemeClr val="bg1"/>
                </a:solidFill>
              </a:rPr>
              <a:t>tot</a:t>
            </a:r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DCD1C7B2-24D1-F61F-6E84-5BD6C93F3674}"/>
              </a:ext>
            </a:extLst>
          </p:cNvPr>
          <p:cNvCxnSpPr/>
          <p:nvPr/>
        </p:nvCxnSpPr>
        <p:spPr>
          <a:xfrm>
            <a:off x="971550" y="2771775"/>
            <a:ext cx="2476500" cy="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E0735B2-CB8C-D955-0426-FC700A9F62FF}"/>
              </a:ext>
            </a:extLst>
          </p:cNvPr>
          <p:cNvSpPr txBox="1"/>
          <p:nvPr/>
        </p:nvSpPr>
        <p:spPr>
          <a:xfrm>
            <a:off x="1078611" y="2436384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O+F</a:t>
            </a:r>
            <a:endParaRPr lang="en-GB" b="1" dirty="0">
              <a:solidFill>
                <a:schemeClr val="bg1"/>
              </a:solidFill>
            </a:endParaRP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D615B93E-8B5F-DF1E-9C23-52AF2BE254E2}"/>
              </a:ext>
            </a:extLst>
          </p:cNvPr>
          <p:cNvCxnSpPr>
            <a:cxnSpLocks/>
          </p:cNvCxnSpPr>
          <p:nvPr/>
        </p:nvCxnSpPr>
        <p:spPr>
          <a:xfrm>
            <a:off x="971550" y="3445557"/>
            <a:ext cx="1628775" cy="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8CA10625-87D0-A28C-C013-2F04569CE943}"/>
              </a:ext>
            </a:extLst>
          </p:cNvPr>
          <p:cNvSpPr txBox="1"/>
          <p:nvPr/>
        </p:nvSpPr>
        <p:spPr>
          <a:xfrm>
            <a:off x="1078611" y="3110166"/>
            <a:ext cx="832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chemeClr val="bg1"/>
                </a:solidFill>
              </a:rPr>
              <a:t>O+Li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0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11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8E7144DC-E1E0-56BF-BBDC-19C51D8BF267}"/>
              </a:ext>
            </a:extLst>
          </p:cNvPr>
          <p:cNvSpPr txBox="1"/>
          <p:nvPr/>
        </p:nvSpPr>
        <p:spPr>
          <a:xfrm>
            <a:off x="325201" y="170139"/>
            <a:ext cx="852619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Some </a:t>
            </a:r>
            <a:r>
              <a:rPr lang="it-IT" sz="3200" b="1" dirty="0" err="1">
                <a:solidFill>
                  <a:schemeClr val="bg1"/>
                </a:solidFill>
              </a:rPr>
              <a:t>preliminary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results</a:t>
            </a:r>
            <a:r>
              <a:rPr lang="it-IT" sz="3200" b="1" dirty="0">
                <a:solidFill>
                  <a:schemeClr val="bg1"/>
                </a:solidFill>
              </a:rPr>
              <a:t>: events </a:t>
            </a:r>
            <a:r>
              <a:rPr lang="it-IT" sz="3200" b="1" dirty="0" err="1">
                <a:solidFill>
                  <a:schemeClr val="bg1"/>
                </a:solidFill>
              </a:rPr>
              <a:t>selection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2AFA8E7-DB20-60D9-CB01-63DBEFE655D0}"/>
              </a:ext>
            </a:extLst>
          </p:cNvPr>
          <p:cNvSpPr txBox="1"/>
          <p:nvPr/>
        </p:nvSpPr>
        <p:spPr>
          <a:xfrm>
            <a:off x="325200" y="882804"/>
            <a:ext cx="11571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</a:rPr>
              <a:t>2 body inverse kinematic: from the detection of the deuteron in OSCAR, we can characterize the </a:t>
            </a:r>
            <a:r>
              <a:rPr lang="en-US" b="1" baseline="30000" noProof="0" dirty="0">
                <a:solidFill>
                  <a:schemeClr val="bg1"/>
                </a:solidFill>
              </a:rPr>
              <a:t>20</a:t>
            </a:r>
            <a:r>
              <a:rPr lang="en-US" b="1" noProof="0" dirty="0">
                <a:solidFill>
                  <a:schemeClr val="bg1"/>
                </a:solidFill>
              </a:rPr>
              <a:t>Ne* obtained via nuclear transfer reaction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57937801-009F-FF36-C9DF-C5AD95167F3C}"/>
              </a:ext>
            </a:extLst>
          </p:cNvPr>
          <p:cNvSpPr txBox="1"/>
          <p:nvPr/>
        </p:nvSpPr>
        <p:spPr>
          <a:xfrm>
            <a:off x="7519329" y="1656045"/>
            <a:ext cx="42815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noProof="0" dirty="0">
                <a:solidFill>
                  <a:schemeClr val="bg1"/>
                </a:solidFill>
              </a:rPr>
              <a:t>…of course, not all the deuteron detected are coming from a nuclear transfer reaction!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4CB18228-23C4-5095-A330-18B272D3534D}"/>
              </a:ext>
            </a:extLst>
          </p:cNvPr>
          <p:cNvSpPr txBox="1"/>
          <p:nvPr/>
        </p:nvSpPr>
        <p:spPr>
          <a:xfrm>
            <a:off x="391169" y="2039637"/>
            <a:ext cx="325924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SPECIFIC CASE:</a:t>
            </a: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1 deuteron in OSCAR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5 alphas,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 err="1">
                <a:solidFill>
                  <a:schemeClr val="bg1"/>
                </a:solidFill>
              </a:rPr>
              <a:t>v</a:t>
            </a:r>
            <a:r>
              <a:rPr lang="en-US" b="1" baseline="-25000" noProof="0" dirty="0" err="1">
                <a:solidFill>
                  <a:schemeClr val="bg1"/>
                </a:solidFill>
              </a:rPr>
              <a:t>z</a:t>
            </a:r>
            <a:r>
              <a:rPr lang="en-US" b="1" noProof="0" dirty="0">
                <a:solidFill>
                  <a:schemeClr val="bg1"/>
                </a:solidFill>
              </a:rPr>
              <a:t>(5alphas) &gt; </a:t>
            </a:r>
            <a:r>
              <a:rPr lang="en-US" b="1" noProof="0" dirty="0" err="1">
                <a:solidFill>
                  <a:schemeClr val="bg1"/>
                </a:solidFill>
              </a:rPr>
              <a:t>v</a:t>
            </a:r>
            <a:r>
              <a:rPr lang="en-US" b="1" baseline="-25000" noProof="0" dirty="0" err="1">
                <a:solidFill>
                  <a:schemeClr val="bg1"/>
                </a:solidFill>
              </a:rPr>
              <a:t>CM</a:t>
            </a:r>
            <a:endParaRPr lang="en-US" b="1" baseline="-25000" noProof="0" dirty="0">
              <a:solidFill>
                <a:schemeClr val="bg1"/>
              </a:solidFill>
            </a:endParaRPr>
          </a:p>
        </p:txBody>
      </p:sp>
      <p:grpSp>
        <p:nvGrpSpPr>
          <p:cNvPr id="38" name="Gruppo 37">
            <a:extLst>
              <a:ext uri="{FF2B5EF4-FFF2-40B4-BE49-F238E27FC236}">
                <a16:creationId xmlns:a16="http://schemas.microsoft.com/office/drawing/2014/main" id="{80A08868-BEE4-3E48-5BDD-3A3DAFF9446A}"/>
              </a:ext>
            </a:extLst>
          </p:cNvPr>
          <p:cNvGrpSpPr/>
          <p:nvPr/>
        </p:nvGrpSpPr>
        <p:grpSpPr>
          <a:xfrm>
            <a:off x="7519329" y="2855035"/>
            <a:ext cx="4905547" cy="3925587"/>
            <a:chOff x="416261" y="2725534"/>
            <a:chExt cx="4905547" cy="3925587"/>
          </a:xfrm>
        </p:grpSpPr>
        <p:pic>
          <p:nvPicPr>
            <p:cNvPr id="33" name="Immagine 32" descr="Immagine che contiene diagramma, linea&#10;&#10;Il contenuto generato dall'IA potrebbe non essere corretto.">
              <a:extLst>
                <a:ext uri="{FF2B5EF4-FFF2-40B4-BE49-F238E27FC236}">
                  <a16:creationId xmlns:a16="http://schemas.microsoft.com/office/drawing/2014/main" id="{7F11B79E-6C4B-5C53-FBB5-D599FB51B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803"/>
            <a:stretch>
              <a:fillRect/>
            </a:stretch>
          </p:blipFill>
          <p:spPr>
            <a:xfrm>
              <a:off x="511009" y="3010377"/>
              <a:ext cx="4281502" cy="3578307"/>
            </a:xfrm>
            <a:prstGeom prst="rect">
              <a:avLst/>
            </a:prstGeom>
          </p:spPr>
        </p:pic>
        <p:sp>
          <p:nvSpPr>
            <p:cNvPr id="34" name="CasellaDiTesto 33">
              <a:extLst>
                <a:ext uri="{FF2B5EF4-FFF2-40B4-BE49-F238E27FC236}">
                  <a16:creationId xmlns:a16="http://schemas.microsoft.com/office/drawing/2014/main" id="{099A2645-A751-6431-71C0-2F4CD625E564}"/>
                </a:ext>
              </a:extLst>
            </p:cNvPr>
            <p:cNvSpPr txBox="1"/>
            <p:nvPr/>
          </p:nvSpPr>
          <p:spPr>
            <a:xfrm>
              <a:off x="1190275" y="3270709"/>
              <a:ext cx="1856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chemeClr val="bg1"/>
                  </a:solidFill>
                </a:rPr>
                <a:t>773 entries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36" name="CasellaDiTesto 35">
              <a:extLst>
                <a:ext uri="{FF2B5EF4-FFF2-40B4-BE49-F238E27FC236}">
                  <a16:creationId xmlns:a16="http://schemas.microsoft.com/office/drawing/2014/main" id="{48D1C0FE-CE50-2BC2-37F0-91A04C82D92A}"/>
                </a:ext>
              </a:extLst>
            </p:cNvPr>
            <p:cNvSpPr txBox="1"/>
            <p:nvPr/>
          </p:nvSpPr>
          <p:spPr>
            <a:xfrm>
              <a:off x="2660904" y="6281789"/>
              <a:ext cx="2660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baseline="30000" dirty="0">
                  <a:solidFill>
                    <a:schemeClr val="bg1"/>
                  </a:solidFill>
                </a:rPr>
                <a:t>20</a:t>
              </a:r>
              <a:r>
                <a:rPr lang="it-IT" b="1" dirty="0">
                  <a:solidFill>
                    <a:schemeClr val="bg1"/>
                  </a:solidFill>
                </a:rPr>
                <a:t>Ne* from </a:t>
              </a:r>
              <a:r>
                <a:rPr lang="it-IT" b="1" dirty="0" err="1">
                  <a:solidFill>
                    <a:schemeClr val="bg1"/>
                  </a:solidFill>
                </a:rPr>
                <a:t>alphas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5A52835B-3BEC-66BD-222F-454D0F977839}"/>
                </a:ext>
              </a:extLst>
            </p:cNvPr>
            <p:cNvSpPr txBox="1"/>
            <p:nvPr/>
          </p:nvSpPr>
          <p:spPr>
            <a:xfrm rot="16200000">
              <a:off x="-729525" y="3871320"/>
              <a:ext cx="266090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baseline="30000" dirty="0">
                  <a:solidFill>
                    <a:schemeClr val="bg1"/>
                  </a:solidFill>
                </a:rPr>
                <a:t>20</a:t>
              </a:r>
              <a:r>
                <a:rPr lang="it-IT" b="1" dirty="0">
                  <a:solidFill>
                    <a:schemeClr val="bg1"/>
                  </a:solidFill>
                </a:rPr>
                <a:t>Ne* from </a:t>
              </a:r>
              <a:r>
                <a:rPr lang="it-IT" b="1" dirty="0" err="1">
                  <a:solidFill>
                    <a:schemeClr val="bg1"/>
                  </a:solidFill>
                </a:rPr>
                <a:t>deuteron</a:t>
              </a:r>
              <a:endParaRPr lang="en-GB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8241184C-BD03-1745-86EF-7105F5D678EE}"/>
              </a:ext>
            </a:extLst>
          </p:cNvPr>
          <p:cNvSpPr txBox="1"/>
          <p:nvPr/>
        </p:nvSpPr>
        <p:spPr>
          <a:xfrm>
            <a:off x="2093214" y="6134291"/>
            <a:ext cx="526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noProof="0" dirty="0">
                <a:solidFill>
                  <a:srgbClr val="FF0000"/>
                </a:solidFill>
              </a:rPr>
              <a:t>.. in case of nuclear transfer reaction, the reconstruction of </a:t>
            </a:r>
            <a:r>
              <a:rPr lang="en-US" b="1" i="1" baseline="30000" noProof="0" dirty="0">
                <a:solidFill>
                  <a:srgbClr val="FF0000"/>
                </a:solidFill>
              </a:rPr>
              <a:t>20</a:t>
            </a:r>
            <a:r>
              <a:rPr lang="en-US" b="1" i="1" noProof="0" dirty="0">
                <a:solidFill>
                  <a:srgbClr val="FF0000"/>
                </a:solidFill>
              </a:rPr>
              <a:t>Ne* seems to be reliable!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661197B-320D-9D49-C51C-C4D9B9672076}"/>
                  </a:ext>
                </a:extLst>
              </p:cNvPr>
              <p:cNvSpPr txBox="1"/>
              <p:nvPr/>
            </p:nvSpPr>
            <p:spPr>
              <a:xfrm>
                <a:off x="1678653" y="4027467"/>
                <a:ext cx="5109503" cy="2032351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b="1" baseline="30000" dirty="0">
                    <a:solidFill>
                      <a:srgbClr val="FF0000"/>
                    </a:solidFill>
                  </a:rPr>
                  <a:t>16</a:t>
                </a:r>
                <a:r>
                  <a:rPr lang="it-IT" b="1" dirty="0">
                    <a:solidFill>
                      <a:srgbClr val="FF0000"/>
                    </a:solidFill>
                  </a:rPr>
                  <a:t>O + </a:t>
                </a:r>
                <a:r>
                  <a:rPr lang="it-IT" b="1" baseline="30000" dirty="0">
                    <a:solidFill>
                      <a:srgbClr val="FF0000"/>
                    </a:solidFill>
                  </a:rPr>
                  <a:t>6</a:t>
                </a:r>
                <a:r>
                  <a:rPr lang="it-IT" b="1" dirty="0">
                    <a:solidFill>
                      <a:srgbClr val="FF0000"/>
                    </a:solidFill>
                  </a:rPr>
                  <a:t>Li </a:t>
                </a:r>
                <a:r>
                  <a:rPr lang="it-IT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 d + </a:t>
                </a:r>
                <a:r>
                  <a:rPr lang="it-IT" b="1" baseline="30000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20</a:t>
                </a:r>
                <a:r>
                  <a:rPr lang="it-IT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Ne*  d +5 </a:t>
                </a:r>
                <a:r>
                  <a:rPr lang="el-GR" b="1" dirty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α</a:t>
                </a:r>
                <a:endParaRPr lang="it-IT" b="1" dirty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endParaRPr lang="it-IT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  <a:p>
                <a:r>
                  <a:rPr lang="it-IT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E* </a:t>
                </a:r>
                <a:r>
                  <a:rPr lang="it-IT" sz="1400" baseline="-12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20</a:t>
                </a:r>
                <a:r>
                  <a:rPr lang="it-IT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Ne</a:t>
                </a:r>
                <a:r>
                  <a:rPr lang="it-IT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from d: 2 body </a:t>
                </a:r>
                <a:r>
                  <a:rPr lang="it-IT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kinematics</a:t>
                </a:r>
                <a:r>
                  <a:rPr lang="it-IT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</a:p>
              <a:p>
                <a:r>
                  <a:rPr lang="it-IT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	E*= f(</a:t>
                </a:r>
                <a:r>
                  <a:rPr lang="el-GR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θ</a:t>
                </a:r>
                <a:r>
                  <a:rPr lang="it-IT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d,Td,Q</a:t>
                </a:r>
                <a:r>
                  <a:rPr lang="it-IT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)</a:t>
                </a:r>
              </a:p>
              <a:p>
                <a:endParaRPr lang="it-IT" dirty="0">
                  <a:solidFill>
                    <a:schemeClr val="bg1"/>
                  </a:solidFill>
                  <a:sym typeface="Wingdings" panose="05000000000000000000" pitchFamily="2" charset="2"/>
                </a:endParaRPr>
              </a:p>
              <a:p>
                <a:r>
                  <a:rPr lang="it-IT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E*</a:t>
                </a:r>
                <a:r>
                  <a:rPr lang="it-IT" sz="1400" baseline="16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20</a:t>
                </a:r>
                <a:r>
                  <a:rPr lang="it-IT" baseline="-25000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Ne</a:t>
                </a:r>
                <a:r>
                  <a:rPr lang="it-IT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its</a:t>
                </a:r>
                <a:r>
                  <a:rPr lang="it-IT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it-IT" dirty="0" err="1">
                    <a:solidFill>
                      <a:schemeClr val="bg1"/>
                    </a:solidFill>
                    <a:sym typeface="Wingdings" panose="05000000000000000000" pitchFamily="2" charset="2"/>
                  </a:rPr>
                  <a:t>decay</a:t>
                </a:r>
                <a:r>
                  <a:rPr lang="it-IT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 products:</a:t>
                </a:r>
              </a:p>
              <a:p>
                <a:r>
                  <a:rPr lang="it-IT" dirty="0">
                    <a:solidFill>
                      <a:schemeClr val="bg1"/>
                    </a:solidFill>
                    <a:sym typeface="Wingdings" panose="05000000000000000000" pitchFamily="2" charset="2"/>
                  </a:rPr>
                  <a:t>	E*=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it-IT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𝑖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it-IT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Sup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𝑖</m:t>
                            </m:r>
                          </m:sub>
                          <m:sup>
                            <m:r>
                              <a:rPr lang="it-IT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𝛼</m:t>
                            </m:r>
                          </m:sup>
                        </m:sSubSup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sSub>
                          <m:sSubPr>
                            <m:ctrlP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bPr>
                          <m:e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𝑇</m:t>
                            </m:r>
                          </m:e>
                          <m:sub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20</m:t>
                            </m:r>
                            <m:r>
                              <a:rPr lang="it-IT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𝑁𝑒</m:t>
                            </m:r>
                          </m:sub>
                        </m:sSub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it-IT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𝑄</m:t>
                        </m:r>
                      </m:e>
                    </m:nary>
                  </m:oMath>
                </a14:m>
                <a:endParaRPr lang="en-GB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id="{2661197B-320D-9D49-C51C-C4D9B96720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8653" y="4027467"/>
                <a:ext cx="5109503" cy="2032351"/>
              </a:xfrm>
              <a:prstGeom prst="rect">
                <a:avLst/>
              </a:prstGeom>
              <a:blipFill>
                <a:blip r:embed="rId3"/>
                <a:stretch>
                  <a:fillRect l="-954" t="-1802" b="-3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2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5" grpId="0"/>
      <p:bldP spid="39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93B242D7-1307-7F84-B3FA-BF26ECE6FCEE}"/>
              </a:ext>
            </a:extLst>
          </p:cNvPr>
          <p:cNvSpPr txBox="1"/>
          <p:nvPr/>
        </p:nvSpPr>
        <p:spPr>
          <a:xfrm>
            <a:off x="271515" y="833058"/>
            <a:ext cx="24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EVENTS SELECTION: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B17787E-7B81-0B33-B365-07303736EFD8}"/>
              </a:ext>
            </a:extLst>
          </p:cNvPr>
          <p:cNvSpPr txBox="1"/>
          <p:nvPr/>
        </p:nvSpPr>
        <p:spPr>
          <a:xfrm>
            <a:off x="271515" y="1153721"/>
            <a:ext cx="5202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1(and only 1) deuteron in OSCAR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Events with one particles with Z&gt;2 rejected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Only alpha particles in GARFIELD and RCo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V</a:t>
            </a:r>
            <a:r>
              <a:rPr lang="en-US" b="1" baseline="-25000" noProof="0" dirty="0">
                <a:solidFill>
                  <a:schemeClr val="bg1"/>
                </a:solidFill>
              </a:rPr>
              <a:t>z</a:t>
            </a:r>
            <a:r>
              <a:rPr lang="en-US" b="1" noProof="0" dirty="0">
                <a:solidFill>
                  <a:schemeClr val="bg1"/>
                </a:solidFill>
              </a:rPr>
              <a:t>(nα) &gt; v</a:t>
            </a:r>
            <a:r>
              <a:rPr lang="en-US" b="1" baseline="-25000" noProof="0" dirty="0">
                <a:solidFill>
                  <a:schemeClr val="bg1"/>
                </a:solidFill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D0423852-4753-BC02-7BBE-C51065D347ED}"/>
              </a:ext>
            </a:extLst>
          </p:cNvPr>
          <p:cNvGrpSpPr/>
          <p:nvPr/>
        </p:nvGrpSpPr>
        <p:grpSpPr>
          <a:xfrm>
            <a:off x="325200" y="2562730"/>
            <a:ext cx="4325700" cy="3974099"/>
            <a:chOff x="325200" y="2562730"/>
            <a:chExt cx="4325700" cy="3974099"/>
          </a:xfrm>
        </p:grpSpPr>
        <p:pic>
          <p:nvPicPr>
            <p:cNvPr id="6" name="Immagine 5" descr="Immagine che contiene testo, diagramma, line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AC4BF71C-1DE2-1904-2393-A756450BA6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125"/>
            <a:stretch>
              <a:fillRect/>
            </a:stretch>
          </p:blipFill>
          <p:spPr>
            <a:xfrm>
              <a:off x="398940" y="2631049"/>
              <a:ext cx="4251960" cy="3905780"/>
            </a:xfrm>
            <a:prstGeom prst="rect">
              <a:avLst/>
            </a:prstGeom>
          </p:spPr>
        </p:pic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9ECCA711-9F5C-486B-7968-FAB8A6E8B9D6}"/>
                </a:ext>
              </a:extLst>
            </p:cNvPr>
            <p:cNvSpPr txBox="1"/>
            <p:nvPr/>
          </p:nvSpPr>
          <p:spPr>
            <a:xfrm>
              <a:off x="3447288" y="6167497"/>
              <a:ext cx="1130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</a:rPr>
                <a:t>θ</a:t>
              </a:r>
              <a:r>
                <a:rPr lang="it-IT" b="1" baseline="-25000" dirty="0" err="1">
                  <a:solidFill>
                    <a:schemeClr val="bg1"/>
                  </a:solidFill>
                </a:rPr>
                <a:t>deuteron</a:t>
              </a:r>
              <a:endParaRPr lang="en-GB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93D65AB-DC88-26BE-A55C-706D20CE5CE6}"/>
                </a:ext>
              </a:extLst>
            </p:cNvPr>
            <p:cNvSpPr txBox="1"/>
            <p:nvPr/>
          </p:nvSpPr>
          <p:spPr>
            <a:xfrm rot="16200000">
              <a:off x="-55364" y="3137785"/>
              <a:ext cx="1130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</a:rPr>
                <a:t>E</a:t>
              </a:r>
              <a:r>
                <a:rPr lang="it-IT" b="1" baseline="-25000" dirty="0" err="1">
                  <a:solidFill>
                    <a:schemeClr val="bg1"/>
                  </a:solidFill>
                </a:rPr>
                <a:t>deuteron</a:t>
              </a:r>
              <a:endParaRPr lang="en-GB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CB660CDD-CB19-06D9-BBF8-6B8C32CD0F14}"/>
                </a:ext>
              </a:extLst>
            </p:cNvPr>
            <p:cNvSpPr txBox="1"/>
            <p:nvPr/>
          </p:nvSpPr>
          <p:spPr>
            <a:xfrm>
              <a:off x="325200" y="2562730"/>
              <a:ext cx="4325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noProof="0" dirty="0">
                  <a:solidFill>
                    <a:schemeClr val="bg1"/>
                  </a:solidFill>
                </a:rPr>
                <a:t>Kinematic curves from deuteron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A31EA480-10FF-C5CF-D6C0-8439139EF9FB}"/>
              </a:ext>
            </a:extLst>
          </p:cNvPr>
          <p:cNvGrpSpPr/>
          <p:nvPr/>
        </p:nvGrpSpPr>
        <p:grpSpPr>
          <a:xfrm>
            <a:off x="6298001" y="1594329"/>
            <a:ext cx="5268864" cy="4863719"/>
            <a:chOff x="6298001" y="1594329"/>
            <a:chExt cx="5268864" cy="4863719"/>
          </a:xfrm>
        </p:grpSpPr>
        <p:pic>
          <p:nvPicPr>
            <p:cNvPr id="11" name="Immagine 10" descr="Immagine che contiene testo, diagramma, linea, Diagramma&#10;&#10;Il contenuto generato dall'IA potrebbe non essere corretto.">
              <a:extLst>
                <a:ext uri="{FF2B5EF4-FFF2-40B4-BE49-F238E27FC236}">
                  <a16:creationId xmlns:a16="http://schemas.microsoft.com/office/drawing/2014/main" id="{2B39A067-0829-8B02-E474-1C2FE100FF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100" r="31975"/>
            <a:stretch>
              <a:fillRect/>
            </a:stretch>
          </p:blipFill>
          <p:spPr>
            <a:xfrm>
              <a:off x="6418405" y="1764792"/>
              <a:ext cx="4823555" cy="4693256"/>
            </a:xfrm>
            <a:prstGeom prst="rect">
              <a:avLst/>
            </a:prstGeom>
          </p:spPr>
        </p:pic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7BAD2D3-8EF5-983C-E976-8D01140723B5}"/>
                </a:ext>
              </a:extLst>
            </p:cNvPr>
            <p:cNvSpPr txBox="1"/>
            <p:nvPr/>
          </p:nvSpPr>
          <p:spPr>
            <a:xfrm>
              <a:off x="6916260" y="1790227"/>
              <a:ext cx="4325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noProof="0" dirty="0">
                  <a:solidFill>
                    <a:schemeClr val="bg1"/>
                  </a:solidFill>
                </a:rPr>
                <a:t>Kinematic curves from deuteron</a:t>
              </a: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7C231A72-7101-4218-9165-7A64AD509861}"/>
                </a:ext>
              </a:extLst>
            </p:cNvPr>
            <p:cNvSpPr txBox="1"/>
            <p:nvPr/>
          </p:nvSpPr>
          <p:spPr>
            <a:xfrm>
              <a:off x="9952067" y="5982831"/>
              <a:ext cx="1130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</a:rPr>
                <a:t>θ</a:t>
              </a:r>
              <a:r>
                <a:rPr lang="it-IT" b="1" baseline="-25000" dirty="0" err="1">
                  <a:solidFill>
                    <a:schemeClr val="bg1"/>
                  </a:solidFill>
                </a:rPr>
                <a:t>deuteron</a:t>
              </a:r>
              <a:endParaRPr lang="en-GB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3B1D6985-7371-39F1-D454-B549EE4F83DF}"/>
                </a:ext>
              </a:extLst>
            </p:cNvPr>
            <p:cNvSpPr txBox="1"/>
            <p:nvPr/>
          </p:nvSpPr>
          <p:spPr>
            <a:xfrm rot="16200000">
              <a:off x="5917437" y="1974893"/>
              <a:ext cx="11304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chemeClr val="bg1"/>
                  </a:solidFill>
                </a:rPr>
                <a:t>E</a:t>
              </a:r>
              <a:r>
                <a:rPr lang="it-IT" b="1" baseline="-25000" dirty="0" err="1">
                  <a:solidFill>
                    <a:schemeClr val="bg1"/>
                  </a:solidFill>
                </a:rPr>
                <a:t>deuteron</a:t>
              </a:r>
              <a:endParaRPr lang="en-GB" b="1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E69CB46-9EC5-C85B-FA07-A1F54980A5A1}"/>
                </a:ext>
              </a:extLst>
            </p:cNvPr>
            <p:cNvSpPr txBox="1"/>
            <p:nvPr/>
          </p:nvSpPr>
          <p:spPr>
            <a:xfrm>
              <a:off x="9497741" y="3045452"/>
              <a:ext cx="203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baseline="30000" dirty="0">
                  <a:solidFill>
                    <a:schemeClr val="bg1"/>
                  </a:solidFill>
                </a:rPr>
                <a:t>20</a:t>
              </a:r>
              <a:r>
                <a:rPr lang="it-IT" sz="1200" b="1" dirty="0">
                  <a:solidFill>
                    <a:schemeClr val="bg1"/>
                  </a:solidFill>
                </a:rPr>
                <a:t>Ne*=5.7877 MeV</a:t>
              </a:r>
              <a:endParaRPr lang="en-GB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CasellaDiTesto 15">
              <a:extLst>
                <a:ext uri="{FF2B5EF4-FFF2-40B4-BE49-F238E27FC236}">
                  <a16:creationId xmlns:a16="http://schemas.microsoft.com/office/drawing/2014/main" id="{D581457E-9926-AEBB-E788-23B68521F8FF}"/>
                </a:ext>
              </a:extLst>
            </p:cNvPr>
            <p:cNvSpPr txBox="1"/>
            <p:nvPr/>
          </p:nvSpPr>
          <p:spPr>
            <a:xfrm>
              <a:off x="9762444" y="3653269"/>
              <a:ext cx="1509705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b="1" baseline="30000" dirty="0">
                  <a:solidFill>
                    <a:srgbClr val="FF0000"/>
                  </a:solidFill>
                </a:rPr>
                <a:t>20</a:t>
              </a:r>
              <a:r>
                <a:rPr lang="it-IT" sz="1200" b="1" dirty="0">
                  <a:solidFill>
                    <a:srgbClr val="FF0000"/>
                  </a:solidFill>
                </a:rPr>
                <a:t>Ne*=7.191 MeV</a:t>
              </a:r>
              <a:endParaRPr lang="en-GB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A132C932-FA8E-6277-6FE6-6A4964A6B1D6}"/>
                </a:ext>
              </a:extLst>
            </p:cNvPr>
            <p:cNvSpPr txBox="1"/>
            <p:nvPr/>
          </p:nvSpPr>
          <p:spPr>
            <a:xfrm>
              <a:off x="9852659" y="4015500"/>
              <a:ext cx="1389301" cy="276999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sz="1200" b="1" baseline="30000" dirty="0">
                  <a:solidFill>
                    <a:srgbClr val="92D050"/>
                  </a:solidFill>
                </a:rPr>
                <a:t>20</a:t>
              </a:r>
              <a:r>
                <a:rPr lang="it-IT" sz="1200" b="1" dirty="0">
                  <a:solidFill>
                    <a:srgbClr val="92D050"/>
                  </a:solidFill>
                </a:rPr>
                <a:t>Ne*=8.7 MeV</a:t>
              </a:r>
              <a:endParaRPr lang="en-GB" sz="1200" b="1" dirty="0">
                <a:solidFill>
                  <a:srgbClr val="92D050"/>
                </a:solidFill>
              </a:endParaRPr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A091EB0B-58BD-63B1-5016-65BE36CF5DFE}"/>
                </a:ext>
              </a:extLst>
            </p:cNvPr>
            <p:cNvSpPr txBox="1"/>
            <p:nvPr/>
          </p:nvSpPr>
          <p:spPr>
            <a:xfrm>
              <a:off x="9323252" y="5055658"/>
              <a:ext cx="203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baseline="30000" dirty="0">
                  <a:solidFill>
                    <a:srgbClr val="FFCC00"/>
                  </a:solidFill>
                </a:rPr>
                <a:t>20</a:t>
              </a:r>
              <a:r>
                <a:rPr lang="it-IT" sz="1200" b="1" dirty="0">
                  <a:solidFill>
                    <a:srgbClr val="FFCC00"/>
                  </a:solidFill>
                </a:rPr>
                <a:t>Ne*=15.5 MeV</a:t>
              </a:r>
              <a:endParaRPr lang="en-GB" sz="1200" b="1" dirty="0">
                <a:solidFill>
                  <a:srgbClr val="FFCC00"/>
                </a:solidFill>
              </a:endParaRPr>
            </a:p>
          </p:txBody>
        </p:sp>
        <p:sp>
          <p:nvSpPr>
            <p:cNvPr id="19" name="CasellaDiTesto 18">
              <a:extLst>
                <a:ext uri="{FF2B5EF4-FFF2-40B4-BE49-F238E27FC236}">
                  <a16:creationId xmlns:a16="http://schemas.microsoft.com/office/drawing/2014/main" id="{A0C72EEE-DFED-69AC-C26C-275889C07B2A}"/>
                </a:ext>
              </a:extLst>
            </p:cNvPr>
            <p:cNvSpPr txBox="1"/>
            <p:nvPr/>
          </p:nvSpPr>
          <p:spPr>
            <a:xfrm>
              <a:off x="9497740" y="4603111"/>
              <a:ext cx="17442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baseline="30000" dirty="0">
                  <a:solidFill>
                    <a:srgbClr val="FFCC00"/>
                  </a:solidFill>
                </a:rPr>
                <a:t>20</a:t>
              </a:r>
              <a:r>
                <a:rPr lang="it-IT" sz="1200" b="1" dirty="0">
                  <a:solidFill>
                    <a:srgbClr val="FFCC00"/>
                  </a:solidFill>
                </a:rPr>
                <a:t>Ne*=10.2732 MeV</a:t>
              </a:r>
              <a:endParaRPr lang="en-GB" sz="1200" b="1" dirty="0">
                <a:solidFill>
                  <a:srgbClr val="FFCC00"/>
                </a:solidFill>
              </a:endParaRPr>
            </a:p>
          </p:txBody>
        </p:sp>
        <p:sp>
          <p:nvSpPr>
            <p:cNvPr id="20" name="CasellaDiTesto 19">
              <a:extLst>
                <a:ext uri="{FF2B5EF4-FFF2-40B4-BE49-F238E27FC236}">
                  <a16:creationId xmlns:a16="http://schemas.microsoft.com/office/drawing/2014/main" id="{58A936D5-945F-C9CA-D6A4-EDE072080F33}"/>
                </a:ext>
              </a:extLst>
            </p:cNvPr>
            <p:cNvSpPr txBox="1"/>
            <p:nvPr/>
          </p:nvSpPr>
          <p:spPr>
            <a:xfrm>
              <a:off x="9527753" y="5530284"/>
              <a:ext cx="20391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200" b="1" baseline="30000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20</a:t>
              </a:r>
              <a:r>
                <a:rPr lang="it-IT" sz="1200" b="1" dirty="0">
                  <a:solidFill>
                    <a:schemeClr val="accent2">
                      <a:lumMod val="60000"/>
                      <a:lumOff val="40000"/>
                    </a:schemeClr>
                  </a:solidFill>
                </a:rPr>
                <a:t>Ne*=17.39 MeV</a:t>
              </a:r>
              <a:endParaRPr lang="en-GB" sz="1200" b="1" dirty="0">
                <a:solidFill>
                  <a:schemeClr val="accent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F7612F2-F3C1-117A-839E-2E5B703143E0}"/>
              </a:ext>
            </a:extLst>
          </p:cNvPr>
          <p:cNvSpPr txBox="1"/>
          <p:nvPr/>
        </p:nvSpPr>
        <p:spPr>
          <a:xfrm>
            <a:off x="325201" y="170139"/>
            <a:ext cx="852619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Some </a:t>
            </a:r>
            <a:r>
              <a:rPr lang="it-IT" sz="3200" b="1" dirty="0" err="1">
                <a:solidFill>
                  <a:schemeClr val="bg1"/>
                </a:solidFill>
              </a:rPr>
              <a:t>preliminary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results</a:t>
            </a:r>
            <a:r>
              <a:rPr lang="it-IT" sz="3200" b="1" dirty="0">
                <a:solidFill>
                  <a:schemeClr val="bg1"/>
                </a:solidFill>
              </a:rPr>
              <a:t>: events </a:t>
            </a:r>
            <a:r>
              <a:rPr lang="it-IT" sz="3200" b="1" dirty="0" err="1">
                <a:solidFill>
                  <a:schemeClr val="bg1"/>
                </a:solidFill>
              </a:rPr>
              <a:t>selection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7D9BEFB-95C4-C730-E435-FA284AABD5A6}"/>
              </a:ext>
            </a:extLst>
          </p:cNvPr>
          <p:cNvSpPr txBox="1"/>
          <p:nvPr/>
        </p:nvSpPr>
        <p:spPr>
          <a:xfrm rot="1886958">
            <a:off x="9916159" y="1800744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Preliminary!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45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1EC426C-A75C-DDAC-723C-CDBE4671B45F}"/>
              </a:ext>
            </a:extLst>
          </p:cNvPr>
          <p:cNvSpPr txBox="1"/>
          <p:nvPr/>
        </p:nvSpPr>
        <p:spPr>
          <a:xfrm>
            <a:off x="325201" y="170139"/>
            <a:ext cx="852619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Some </a:t>
            </a:r>
            <a:r>
              <a:rPr lang="it-IT" sz="3200" b="1" dirty="0" err="1">
                <a:solidFill>
                  <a:schemeClr val="bg1"/>
                </a:solidFill>
              </a:rPr>
              <a:t>preliminary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results</a:t>
            </a:r>
            <a:r>
              <a:rPr lang="it-IT" sz="3200" b="1" dirty="0">
                <a:solidFill>
                  <a:schemeClr val="bg1"/>
                </a:solidFill>
              </a:rPr>
              <a:t>: the </a:t>
            </a:r>
            <a:r>
              <a:rPr lang="it-IT" sz="3200" b="1" baseline="30000" dirty="0">
                <a:solidFill>
                  <a:schemeClr val="bg1"/>
                </a:solidFill>
              </a:rPr>
              <a:t>20</a:t>
            </a:r>
            <a:r>
              <a:rPr lang="it-IT" sz="3200" b="1" dirty="0">
                <a:solidFill>
                  <a:schemeClr val="bg1"/>
                </a:solidFill>
              </a:rPr>
              <a:t>Ne* </a:t>
            </a:r>
            <a:r>
              <a:rPr lang="it-IT" sz="3200" b="1" dirty="0" err="1">
                <a:solidFill>
                  <a:schemeClr val="bg1"/>
                </a:solidFill>
              </a:rPr>
              <a:t>states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8" name="Immagine 7" descr="Immagine che contiene testo, schermata, Policromia&#10;&#10;Il contenuto generato dall'IA potrebbe non essere corretto.">
            <a:extLst>
              <a:ext uri="{FF2B5EF4-FFF2-40B4-BE49-F238E27FC236}">
                <a16:creationId xmlns:a16="http://schemas.microsoft.com/office/drawing/2014/main" id="{387D6922-FA5B-EF08-18AC-241458B1E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/>
          <a:stretch>
            <a:fillRect/>
          </a:stretch>
        </p:blipFill>
        <p:spPr>
          <a:xfrm>
            <a:off x="1636776" y="2956075"/>
            <a:ext cx="4142232" cy="381408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7C8D7A5A-2F8F-4D53-2DC4-814D35985DDA}"/>
              </a:ext>
            </a:extLst>
          </p:cNvPr>
          <p:cNvSpPr/>
          <p:nvPr/>
        </p:nvSpPr>
        <p:spPr>
          <a:xfrm>
            <a:off x="2157984" y="4946904"/>
            <a:ext cx="2386584" cy="1316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40A50B2D-BFF8-CB98-AF44-8561C0D121F1}"/>
              </a:ext>
            </a:extLst>
          </p:cNvPr>
          <p:cNvSpPr txBox="1"/>
          <p:nvPr/>
        </p:nvSpPr>
        <p:spPr>
          <a:xfrm>
            <a:off x="2642616" y="5262264"/>
            <a:ext cx="16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Used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bkg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estimation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134DD893-2A97-3606-94BF-57AADE73EC05}"/>
              </a:ext>
            </a:extLst>
          </p:cNvPr>
          <p:cNvSpPr/>
          <p:nvPr/>
        </p:nvSpPr>
        <p:spPr>
          <a:xfrm>
            <a:off x="2061972" y="4550284"/>
            <a:ext cx="3291840" cy="237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Immagine 16" descr="Immagine che contiene testo, diagramma, Diagramma, schermata&#10;&#10;Il contenuto generato dall'IA potrebbe non essere corretto.">
            <a:extLst>
              <a:ext uri="{FF2B5EF4-FFF2-40B4-BE49-F238E27FC236}">
                <a16:creationId xmlns:a16="http://schemas.microsoft.com/office/drawing/2014/main" id="{D799801E-D3F7-712A-DA22-7C7BB8DDF6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5099" y="1047061"/>
            <a:ext cx="4898935" cy="4763877"/>
          </a:xfrm>
          <a:prstGeom prst="rect">
            <a:avLst/>
          </a:prstGeom>
        </p:spPr>
      </p:pic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893F43E1-9A03-AB60-905E-75BAEA874E8E}"/>
              </a:ext>
            </a:extLst>
          </p:cNvPr>
          <p:cNvCxnSpPr>
            <a:cxnSpLocks/>
          </p:cNvCxnSpPr>
          <p:nvPr/>
        </p:nvCxnSpPr>
        <p:spPr>
          <a:xfrm flipV="1">
            <a:off x="5431536" y="1398742"/>
            <a:ext cx="981458" cy="3072674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7A7CBE89-D529-1347-F879-F0CEAC6607D0}"/>
              </a:ext>
            </a:extLst>
          </p:cNvPr>
          <p:cNvCxnSpPr>
            <a:cxnSpLocks/>
          </p:cNvCxnSpPr>
          <p:nvPr/>
        </p:nvCxnSpPr>
        <p:spPr>
          <a:xfrm>
            <a:off x="5515945" y="4841627"/>
            <a:ext cx="1095167" cy="836797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6BDC7C60-29C8-EBCD-765A-D12E3E18E1E1}"/>
              </a:ext>
            </a:extLst>
          </p:cNvPr>
          <p:cNvSpPr txBox="1"/>
          <p:nvPr/>
        </p:nvSpPr>
        <p:spPr>
          <a:xfrm rot="16200000">
            <a:off x="5276088" y="1573119"/>
            <a:ext cx="267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bg1"/>
                </a:solidFill>
              </a:rPr>
              <a:t>Normalized</a:t>
            </a:r>
            <a:r>
              <a:rPr lang="it-IT" sz="1600" b="1" dirty="0">
                <a:solidFill>
                  <a:schemeClr val="bg1"/>
                </a:solidFill>
              </a:rPr>
              <a:t> yield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E9C38DE-5C41-2A7B-2097-1302242BAF1F}"/>
              </a:ext>
            </a:extLst>
          </p:cNvPr>
          <p:cNvSpPr txBox="1"/>
          <p:nvPr/>
        </p:nvSpPr>
        <p:spPr>
          <a:xfrm>
            <a:off x="8017255" y="1134071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40 &lt; v</a:t>
            </a:r>
            <a:r>
              <a:rPr lang="it-IT" b="1" baseline="-25000" dirty="0">
                <a:solidFill>
                  <a:schemeClr val="bg1"/>
                </a:solidFill>
              </a:rPr>
              <a:t>a</a:t>
            </a:r>
            <a:r>
              <a:rPr lang="it-IT" b="1" dirty="0">
                <a:solidFill>
                  <a:schemeClr val="bg1"/>
                </a:solidFill>
              </a:rPr>
              <a:t> &lt; 45 mm/ns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6DA68F0-1FB7-2F36-6461-9C6676600290}"/>
              </a:ext>
            </a:extLst>
          </p:cNvPr>
          <p:cNvSpPr txBox="1"/>
          <p:nvPr/>
        </p:nvSpPr>
        <p:spPr>
          <a:xfrm>
            <a:off x="271515" y="833058"/>
            <a:ext cx="24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EVENTS SELECTION: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2085A3B-B4F6-FC73-51D3-C544AA8A5F33}"/>
              </a:ext>
            </a:extLst>
          </p:cNvPr>
          <p:cNvSpPr txBox="1"/>
          <p:nvPr/>
        </p:nvSpPr>
        <p:spPr>
          <a:xfrm>
            <a:off x="271515" y="1153721"/>
            <a:ext cx="5202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1(and only 1) deuteron in OSCAR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Events with one particles with Z&gt;2 rejected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Only alpha particles in GARFIELD and RCo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V</a:t>
            </a:r>
            <a:r>
              <a:rPr lang="en-US" b="1" baseline="-25000" noProof="0" dirty="0">
                <a:solidFill>
                  <a:schemeClr val="bg1"/>
                </a:solidFill>
              </a:rPr>
              <a:t>z</a:t>
            </a:r>
            <a:r>
              <a:rPr lang="en-US" b="1" noProof="0" dirty="0">
                <a:solidFill>
                  <a:schemeClr val="bg1"/>
                </a:solidFill>
              </a:rPr>
              <a:t>(nα) &gt; v</a:t>
            </a:r>
            <a:r>
              <a:rPr lang="en-US" b="1" baseline="-25000" noProof="0" dirty="0">
                <a:solidFill>
                  <a:schemeClr val="bg1"/>
                </a:solidFill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ADEB74-A145-0F9F-2AE1-57828DC8D572}"/>
              </a:ext>
            </a:extLst>
          </p:cNvPr>
          <p:cNvSpPr txBox="1"/>
          <p:nvPr/>
        </p:nvSpPr>
        <p:spPr>
          <a:xfrm rot="1886958">
            <a:off x="9687771" y="999175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Preliminary!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687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8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magine 16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5BE05527-B285-EC15-FF6A-765386086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152" y="1134071"/>
            <a:ext cx="5077648" cy="4937663"/>
          </a:xfrm>
          <a:prstGeom prst="rect">
            <a:avLst/>
          </a:prstGeom>
        </p:spPr>
      </p:pic>
      <p:pic>
        <p:nvPicPr>
          <p:cNvPr id="8" name="Immagine 7" descr="Immagine che contiene testo, schermata, Policromia&#10;&#10;Il contenuto generato dall'IA potrebbe non essere corretto.">
            <a:extLst>
              <a:ext uri="{FF2B5EF4-FFF2-40B4-BE49-F238E27FC236}">
                <a16:creationId xmlns:a16="http://schemas.microsoft.com/office/drawing/2014/main" id="{DD1F8757-CDCE-649A-AE5C-C0337840F7B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/>
          <a:stretch>
            <a:fillRect/>
          </a:stretch>
        </p:blipFill>
        <p:spPr>
          <a:xfrm>
            <a:off x="1636776" y="2956075"/>
            <a:ext cx="4142232" cy="3814082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55386B43-6D36-ECFB-27C0-32C0E64B60BF}"/>
              </a:ext>
            </a:extLst>
          </p:cNvPr>
          <p:cNvSpPr/>
          <p:nvPr/>
        </p:nvSpPr>
        <p:spPr>
          <a:xfrm>
            <a:off x="2157984" y="4946904"/>
            <a:ext cx="2386584" cy="1316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2FEC64B-EF51-7D50-95B7-9A5905A2DBF0}"/>
              </a:ext>
            </a:extLst>
          </p:cNvPr>
          <p:cNvSpPr txBox="1"/>
          <p:nvPr/>
        </p:nvSpPr>
        <p:spPr>
          <a:xfrm>
            <a:off x="2642616" y="5262264"/>
            <a:ext cx="16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Used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bkg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estimation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5CAF73C5-CBDA-00E9-1DBC-78F8B7EBB3FA}"/>
              </a:ext>
            </a:extLst>
          </p:cNvPr>
          <p:cNvSpPr/>
          <p:nvPr/>
        </p:nvSpPr>
        <p:spPr>
          <a:xfrm>
            <a:off x="2061972" y="4358260"/>
            <a:ext cx="3291840" cy="237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E498A1B-36B8-2445-763C-158EB7FEB78A}"/>
              </a:ext>
            </a:extLst>
          </p:cNvPr>
          <p:cNvSpPr txBox="1"/>
          <p:nvPr/>
        </p:nvSpPr>
        <p:spPr>
          <a:xfrm>
            <a:off x="325201" y="170139"/>
            <a:ext cx="852619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Some </a:t>
            </a:r>
            <a:r>
              <a:rPr lang="it-IT" sz="3200" b="1" dirty="0" err="1">
                <a:solidFill>
                  <a:schemeClr val="bg1"/>
                </a:solidFill>
              </a:rPr>
              <a:t>preliminary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results</a:t>
            </a:r>
            <a:r>
              <a:rPr lang="it-IT" sz="3200" b="1" dirty="0">
                <a:solidFill>
                  <a:schemeClr val="bg1"/>
                </a:solidFill>
              </a:rPr>
              <a:t>: the </a:t>
            </a:r>
            <a:r>
              <a:rPr lang="it-IT" sz="3200" b="1" baseline="30000" dirty="0">
                <a:solidFill>
                  <a:schemeClr val="bg1"/>
                </a:solidFill>
              </a:rPr>
              <a:t>20</a:t>
            </a:r>
            <a:r>
              <a:rPr lang="it-IT" sz="3200" b="1" dirty="0">
                <a:solidFill>
                  <a:schemeClr val="bg1"/>
                </a:solidFill>
              </a:rPr>
              <a:t>Ne* </a:t>
            </a:r>
            <a:r>
              <a:rPr lang="it-IT" sz="3200" b="1" dirty="0" err="1">
                <a:solidFill>
                  <a:schemeClr val="bg1"/>
                </a:solidFill>
              </a:rPr>
              <a:t>states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cxnSp>
        <p:nvCxnSpPr>
          <p:cNvPr id="13" name="Connettore diritto 12">
            <a:extLst>
              <a:ext uri="{FF2B5EF4-FFF2-40B4-BE49-F238E27FC236}">
                <a16:creationId xmlns:a16="http://schemas.microsoft.com/office/drawing/2014/main" id="{EADF813D-EFA5-118F-B2F4-B54D47115A9D}"/>
              </a:ext>
            </a:extLst>
          </p:cNvPr>
          <p:cNvCxnSpPr>
            <a:cxnSpLocks/>
          </p:cNvCxnSpPr>
          <p:nvPr/>
        </p:nvCxnSpPr>
        <p:spPr>
          <a:xfrm flipV="1">
            <a:off x="5500877" y="1398742"/>
            <a:ext cx="912117" cy="2880650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diritto 13">
            <a:extLst>
              <a:ext uri="{FF2B5EF4-FFF2-40B4-BE49-F238E27FC236}">
                <a16:creationId xmlns:a16="http://schemas.microsoft.com/office/drawing/2014/main" id="{B7C716F5-7EA4-783B-96A1-5DBA415C2B1E}"/>
              </a:ext>
            </a:extLst>
          </p:cNvPr>
          <p:cNvCxnSpPr>
            <a:cxnSpLocks/>
          </p:cNvCxnSpPr>
          <p:nvPr/>
        </p:nvCxnSpPr>
        <p:spPr>
          <a:xfrm>
            <a:off x="5528136" y="4709160"/>
            <a:ext cx="1073832" cy="1319589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EA0ED8-3EEA-070E-62CC-A5CA1051EDFF}"/>
              </a:ext>
            </a:extLst>
          </p:cNvPr>
          <p:cNvSpPr txBox="1"/>
          <p:nvPr/>
        </p:nvSpPr>
        <p:spPr>
          <a:xfrm>
            <a:off x="8017255" y="1134071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45 &lt; v</a:t>
            </a:r>
            <a:r>
              <a:rPr lang="it-IT" b="1" baseline="-25000" dirty="0">
                <a:solidFill>
                  <a:schemeClr val="bg1"/>
                </a:solidFill>
              </a:rPr>
              <a:t>a</a:t>
            </a:r>
            <a:r>
              <a:rPr lang="it-IT" b="1" dirty="0">
                <a:solidFill>
                  <a:schemeClr val="bg1"/>
                </a:solidFill>
              </a:rPr>
              <a:t> &lt; 50 mm/ns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2A147A6-FE50-9BFF-7102-936CDD873510}"/>
              </a:ext>
            </a:extLst>
          </p:cNvPr>
          <p:cNvSpPr txBox="1"/>
          <p:nvPr/>
        </p:nvSpPr>
        <p:spPr>
          <a:xfrm rot="16200000">
            <a:off x="5579302" y="1628273"/>
            <a:ext cx="267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bg1"/>
                </a:solidFill>
              </a:rPr>
              <a:t>Normalized</a:t>
            </a:r>
            <a:r>
              <a:rPr lang="it-IT" sz="1600" b="1" dirty="0">
                <a:solidFill>
                  <a:schemeClr val="bg1"/>
                </a:solidFill>
              </a:rPr>
              <a:t> yield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169CF77-9959-BB2F-D3BA-48A51273C695}"/>
              </a:ext>
            </a:extLst>
          </p:cNvPr>
          <p:cNvSpPr txBox="1"/>
          <p:nvPr/>
        </p:nvSpPr>
        <p:spPr>
          <a:xfrm>
            <a:off x="271515" y="833058"/>
            <a:ext cx="24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EVENTS SELECTION: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9FFAC7B-F70A-0EFF-EF5A-7DE178CFCCF7}"/>
              </a:ext>
            </a:extLst>
          </p:cNvPr>
          <p:cNvSpPr txBox="1"/>
          <p:nvPr/>
        </p:nvSpPr>
        <p:spPr>
          <a:xfrm>
            <a:off x="271515" y="1153721"/>
            <a:ext cx="5202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1(and only 1) deuteron in OSCAR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Events with one particles with Z&gt;2 rejected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Only alpha particles in GARFIELD and RCo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V</a:t>
            </a:r>
            <a:r>
              <a:rPr lang="en-US" b="1" baseline="-25000" noProof="0" dirty="0">
                <a:solidFill>
                  <a:schemeClr val="bg1"/>
                </a:solidFill>
              </a:rPr>
              <a:t>z</a:t>
            </a:r>
            <a:r>
              <a:rPr lang="en-US" b="1" noProof="0" dirty="0">
                <a:solidFill>
                  <a:schemeClr val="bg1"/>
                </a:solidFill>
              </a:rPr>
              <a:t>(nα) &gt; v</a:t>
            </a:r>
            <a:r>
              <a:rPr lang="en-US" b="1" baseline="-25000" noProof="0" dirty="0">
                <a:solidFill>
                  <a:schemeClr val="bg1"/>
                </a:solidFill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C4801D0-C134-33D9-C9A2-E11A2986C2EB}"/>
              </a:ext>
            </a:extLst>
          </p:cNvPr>
          <p:cNvSpPr txBox="1"/>
          <p:nvPr/>
        </p:nvSpPr>
        <p:spPr>
          <a:xfrm rot="1886958">
            <a:off x="9972903" y="999175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Preliminary!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191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Immagine che contiene testo, schermata, Policromia&#10;&#10;Il contenuto generato dall'IA potrebbe non essere corretto.">
            <a:extLst>
              <a:ext uri="{FF2B5EF4-FFF2-40B4-BE49-F238E27FC236}">
                <a16:creationId xmlns:a16="http://schemas.microsoft.com/office/drawing/2014/main" id="{E5A80648-943A-641A-4FE2-BE86194A2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/>
          <a:stretch>
            <a:fillRect/>
          </a:stretch>
        </p:blipFill>
        <p:spPr>
          <a:xfrm>
            <a:off x="1636776" y="2956075"/>
            <a:ext cx="4142232" cy="3814082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6271B7D9-0CD6-81AB-221B-D939BBE2D584}"/>
              </a:ext>
            </a:extLst>
          </p:cNvPr>
          <p:cNvSpPr/>
          <p:nvPr/>
        </p:nvSpPr>
        <p:spPr>
          <a:xfrm>
            <a:off x="2157984" y="4946904"/>
            <a:ext cx="2386584" cy="1316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24F438B-2BAE-3CD0-77B9-63C993DF2FB8}"/>
              </a:ext>
            </a:extLst>
          </p:cNvPr>
          <p:cNvSpPr txBox="1"/>
          <p:nvPr/>
        </p:nvSpPr>
        <p:spPr>
          <a:xfrm>
            <a:off x="2642616" y="5262264"/>
            <a:ext cx="16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Used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bkg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estimation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CF68FBB-AE72-5A6B-E06D-1E993D6FACE3}"/>
              </a:ext>
            </a:extLst>
          </p:cNvPr>
          <p:cNvSpPr/>
          <p:nvPr/>
        </p:nvSpPr>
        <p:spPr>
          <a:xfrm>
            <a:off x="2061972" y="4126980"/>
            <a:ext cx="3291840" cy="237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905B4E3B-BB87-4286-F15F-DA273682FA51}"/>
              </a:ext>
            </a:extLst>
          </p:cNvPr>
          <p:cNvCxnSpPr>
            <a:cxnSpLocks/>
          </p:cNvCxnSpPr>
          <p:nvPr/>
        </p:nvCxnSpPr>
        <p:spPr>
          <a:xfrm flipV="1">
            <a:off x="5353812" y="1398742"/>
            <a:ext cx="1059182" cy="2583189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E7D51DC2-997E-5D53-9239-BABC9F0FD808}"/>
              </a:ext>
            </a:extLst>
          </p:cNvPr>
          <p:cNvCxnSpPr>
            <a:cxnSpLocks/>
          </p:cNvCxnSpPr>
          <p:nvPr/>
        </p:nvCxnSpPr>
        <p:spPr>
          <a:xfrm>
            <a:off x="5436696" y="4560082"/>
            <a:ext cx="1073832" cy="1319589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83BA63A-9E32-BC68-BFEA-B1CBBB288E95}"/>
              </a:ext>
            </a:extLst>
          </p:cNvPr>
          <p:cNvSpPr txBox="1"/>
          <p:nvPr/>
        </p:nvSpPr>
        <p:spPr>
          <a:xfrm>
            <a:off x="325201" y="170139"/>
            <a:ext cx="852619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Some </a:t>
            </a:r>
            <a:r>
              <a:rPr lang="it-IT" sz="3200" b="1" dirty="0" err="1">
                <a:solidFill>
                  <a:schemeClr val="bg1"/>
                </a:solidFill>
              </a:rPr>
              <a:t>preliminary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results</a:t>
            </a:r>
            <a:r>
              <a:rPr lang="it-IT" sz="3200" b="1" dirty="0">
                <a:solidFill>
                  <a:schemeClr val="bg1"/>
                </a:solidFill>
              </a:rPr>
              <a:t>: the </a:t>
            </a:r>
            <a:r>
              <a:rPr lang="it-IT" sz="3200" b="1" baseline="30000" dirty="0">
                <a:solidFill>
                  <a:schemeClr val="bg1"/>
                </a:solidFill>
              </a:rPr>
              <a:t>20</a:t>
            </a:r>
            <a:r>
              <a:rPr lang="it-IT" sz="3200" b="1" dirty="0">
                <a:solidFill>
                  <a:schemeClr val="bg1"/>
                </a:solidFill>
              </a:rPr>
              <a:t>Ne* </a:t>
            </a:r>
            <a:r>
              <a:rPr lang="it-IT" sz="3200" b="1" dirty="0" err="1">
                <a:solidFill>
                  <a:schemeClr val="bg1"/>
                </a:solidFill>
              </a:rPr>
              <a:t>states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5" name="Immagine 14" descr="Immagine che contiene testo, diagramma, Diagramma, linea&#10;&#10;Il contenuto generato dall'IA potrebbe non essere corretto.">
            <a:extLst>
              <a:ext uri="{FF2B5EF4-FFF2-40B4-BE49-F238E27FC236}">
                <a16:creationId xmlns:a16="http://schemas.microsoft.com/office/drawing/2014/main" id="{3653E65E-0919-9243-A69A-F2A304D33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1136" y="1318737"/>
            <a:ext cx="5006221" cy="4868205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8152579-C9EC-838A-2A74-9DA85D1D807C}"/>
              </a:ext>
            </a:extLst>
          </p:cNvPr>
          <p:cNvSpPr txBox="1"/>
          <p:nvPr/>
        </p:nvSpPr>
        <p:spPr>
          <a:xfrm>
            <a:off x="8023363" y="1318737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50 &lt; v</a:t>
            </a:r>
            <a:r>
              <a:rPr lang="it-IT" b="1" baseline="-25000" dirty="0">
                <a:solidFill>
                  <a:schemeClr val="bg1"/>
                </a:solidFill>
              </a:rPr>
              <a:t>a</a:t>
            </a:r>
            <a:r>
              <a:rPr lang="it-IT" b="1" dirty="0">
                <a:solidFill>
                  <a:schemeClr val="bg1"/>
                </a:solidFill>
              </a:rPr>
              <a:t> &lt; 55 mm/ns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F6E1A72F-49C7-FBFF-2DDF-FB51BA895906}"/>
              </a:ext>
            </a:extLst>
          </p:cNvPr>
          <p:cNvSpPr txBox="1"/>
          <p:nvPr/>
        </p:nvSpPr>
        <p:spPr>
          <a:xfrm rot="16200000">
            <a:off x="5432237" y="1747145"/>
            <a:ext cx="267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bg1"/>
                </a:solidFill>
              </a:rPr>
              <a:t>Normalized</a:t>
            </a:r>
            <a:r>
              <a:rPr lang="it-IT" sz="1600" b="1" dirty="0">
                <a:solidFill>
                  <a:schemeClr val="bg1"/>
                </a:solidFill>
              </a:rPr>
              <a:t> yield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3F910CE5-8A42-2066-6301-CFB5D339254B}"/>
              </a:ext>
            </a:extLst>
          </p:cNvPr>
          <p:cNvSpPr txBox="1"/>
          <p:nvPr/>
        </p:nvSpPr>
        <p:spPr>
          <a:xfrm>
            <a:off x="271515" y="833058"/>
            <a:ext cx="24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EVENTS SELECTION: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DB63900-337F-8346-1CC4-AD644AE8AA03}"/>
              </a:ext>
            </a:extLst>
          </p:cNvPr>
          <p:cNvSpPr txBox="1"/>
          <p:nvPr/>
        </p:nvSpPr>
        <p:spPr>
          <a:xfrm>
            <a:off x="271515" y="1153721"/>
            <a:ext cx="5202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1(and only 1) deuteron in OSCAR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Events with one particles with Z&gt;2 rejected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Only alpha particles in GARFIELD and RCo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V</a:t>
            </a:r>
            <a:r>
              <a:rPr lang="en-US" b="1" baseline="-25000" noProof="0" dirty="0">
                <a:solidFill>
                  <a:schemeClr val="bg1"/>
                </a:solidFill>
              </a:rPr>
              <a:t>z</a:t>
            </a:r>
            <a:r>
              <a:rPr lang="en-US" b="1" noProof="0" dirty="0">
                <a:solidFill>
                  <a:schemeClr val="bg1"/>
                </a:solidFill>
              </a:rPr>
              <a:t>(nα) &gt; v</a:t>
            </a:r>
            <a:r>
              <a:rPr lang="en-US" b="1" baseline="-25000" noProof="0" dirty="0">
                <a:solidFill>
                  <a:schemeClr val="bg1"/>
                </a:solidFill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B66B014-4C91-4434-8050-F82037431F96}"/>
              </a:ext>
            </a:extLst>
          </p:cNvPr>
          <p:cNvSpPr txBox="1"/>
          <p:nvPr/>
        </p:nvSpPr>
        <p:spPr>
          <a:xfrm rot="1886958">
            <a:off x="9949505" y="1118048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Preliminary!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82963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testo, schermata, Policromia&#10;&#10;Il contenuto generato dall'IA potrebbe non essere corretto.">
            <a:extLst>
              <a:ext uri="{FF2B5EF4-FFF2-40B4-BE49-F238E27FC236}">
                <a16:creationId xmlns:a16="http://schemas.microsoft.com/office/drawing/2014/main" id="{B821DA32-BA17-E0C0-F96E-92F9AAE44D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12"/>
          <a:stretch>
            <a:fillRect/>
          </a:stretch>
        </p:blipFill>
        <p:spPr>
          <a:xfrm>
            <a:off x="1636776" y="2956075"/>
            <a:ext cx="4142232" cy="3814082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0897F232-64F2-3693-CFB9-FBF0B49656A5}"/>
              </a:ext>
            </a:extLst>
          </p:cNvPr>
          <p:cNvSpPr/>
          <p:nvPr/>
        </p:nvSpPr>
        <p:spPr>
          <a:xfrm>
            <a:off x="2157984" y="4946904"/>
            <a:ext cx="2386584" cy="13167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C28D8A6-0E89-2975-3C0B-DBA4BE006CB4}"/>
              </a:ext>
            </a:extLst>
          </p:cNvPr>
          <p:cNvSpPr txBox="1"/>
          <p:nvPr/>
        </p:nvSpPr>
        <p:spPr>
          <a:xfrm>
            <a:off x="2642616" y="5262264"/>
            <a:ext cx="1664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>
                <a:solidFill>
                  <a:schemeClr val="bg1"/>
                </a:solidFill>
              </a:rPr>
              <a:t>Used</a:t>
            </a:r>
            <a:r>
              <a:rPr lang="it-IT" dirty="0">
                <a:solidFill>
                  <a:schemeClr val="bg1"/>
                </a:solidFill>
              </a:rPr>
              <a:t> for </a:t>
            </a:r>
            <a:r>
              <a:rPr lang="it-IT" dirty="0" err="1">
                <a:solidFill>
                  <a:schemeClr val="bg1"/>
                </a:solidFill>
              </a:rPr>
              <a:t>bkg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estimation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0" name="Rettangolo 9">
            <a:extLst>
              <a:ext uri="{FF2B5EF4-FFF2-40B4-BE49-F238E27FC236}">
                <a16:creationId xmlns:a16="http://schemas.microsoft.com/office/drawing/2014/main" id="{D9490380-8775-8F21-93E1-949217361910}"/>
              </a:ext>
            </a:extLst>
          </p:cNvPr>
          <p:cNvSpPr/>
          <p:nvPr/>
        </p:nvSpPr>
        <p:spPr>
          <a:xfrm>
            <a:off x="2061972" y="3965068"/>
            <a:ext cx="3291840" cy="2377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8B5B5682-9130-1C3D-BC9B-6D65205BBFE4}"/>
              </a:ext>
            </a:extLst>
          </p:cNvPr>
          <p:cNvCxnSpPr>
            <a:cxnSpLocks/>
          </p:cNvCxnSpPr>
          <p:nvPr/>
        </p:nvCxnSpPr>
        <p:spPr>
          <a:xfrm flipV="1">
            <a:off x="5353812" y="1398742"/>
            <a:ext cx="1059182" cy="2405162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A8D08F8C-8604-F267-F330-9F90516CD9E1}"/>
              </a:ext>
            </a:extLst>
          </p:cNvPr>
          <p:cNvCxnSpPr>
            <a:cxnSpLocks/>
          </p:cNvCxnSpPr>
          <p:nvPr/>
        </p:nvCxnSpPr>
        <p:spPr>
          <a:xfrm>
            <a:off x="5400002" y="4363977"/>
            <a:ext cx="1138428" cy="1546907"/>
          </a:xfrm>
          <a:prstGeom prst="line">
            <a:avLst/>
          </a:prstGeom>
          <a:ln w="38100">
            <a:solidFill>
              <a:schemeClr val="bg1"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023C1C8E-2117-395A-A473-B6C086375145}"/>
              </a:ext>
            </a:extLst>
          </p:cNvPr>
          <p:cNvSpPr txBox="1"/>
          <p:nvPr/>
        </p:nvSpPr>
        <p:spPr>
          <a:xfrm>
            <a:off x="325201" y="170139"/>
            <a:ext cx="852619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Some </a:t>
            </a:r>
            <a:r>
              <a:rPr lang="it-IT" sz="3200" b="1" dirty="0" err="1">
                <a:solidFill>
                  <a:schemeClr val="bg1"/>
                </a:solidFill>
              </a:rPr>
              <a:t>preliminary</a:t>
            </a:r>
            <a:r>
              <a:rPr lang="it-IT" sz="3200" b="1" dirty="0">
                <a:solidFill>
                  <a:schemeClr val="bg1"/>
                </a:solidFill>
              </a:rPr>
              <a:t> </a:t>
            </a:r>
            <a:r>
              <a:rPr lang="it-IT" sz="3200" b="1" dirty="0" err="1">
                <a:solidFill>
                  <a:schemeClr val="bg1"/>
                </a:solidFill>
              </a:rPr>
              <a:t>results</a:t>
            </a:r>
            <a:r>
              <a:rPr lang="it-IT" sz="3200" b="1" dirty="0">
                <a:solidFill>
                  <a:schemeClr val="bg1"/>
                </a:solidFill>
              </a:rPr>
              <a:t>: the </a:t>
            </a:r>
            <a:r>
              <a:rPr lang="it-IT" sz="3200" b="1" baseline="30000" dirty="0">
                <a:solidFill>
                  <a:schemeClr val="bg1"/>
                </a:solidFill>
              </a:rPr>
              <a:t>20</a:t>
            </a:r>
            <a:r>
              <a:rPr lang="it-IT" sz="3200" b="1" dirty="0">
                <a:solidFill>
                  <a:schemeClr val="bg1"/>
                </a:solidFill>
              </a:rPr>
              <a:t>Ne* </a:t>
            </a:r>
            <a:r>
              <a:rPr lang="it-IT" sz="3200" b="1" dirty="0" err="1">
                <a:solidFill>
                  <a:schemeClr val="bg1"/>
                </a:solidFill>
              </a:rPr>
              <a:t>states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17" name="Immagine 16" descr="Immagine che contiene testo, diagramma, Carattere, Diagramma&#10;&#10;Il contenuto generato dall'IA potrebbe non essere corretto.">
            <a:extLst>
              <a:ext uri="{FF2B5EF4-FFF2-40B4-BE49-F238E27FC236}">
                <a16:creationId xmlns:a16="http://schemas.microsoft.com/office/drawing/2014/main" id="{094DC9F7-319F-EDED-3345-CC27696332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866" y="1134071"/>
            <a:ext cx="5350441" cy="5202935"/>
          </a:xfrm>
          <a:prstGeom prst="rect">
            <a:avLst/>
          </a:prstGeo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C102FE9A-894D-3218-B15F-57B72B69BCC5}"/>
              </a:ext>
            </a:extLst>
          </p:cNvPr>
          <p:cNvSpPr txBox="1"/>
          <p:nvPr/>
        </p:nvSpPr>
        <p:spPr>
          <a:xfrm>
            <a:off x="8191838" y="1214076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chemeClr val="bg1"/>
                </a:solidFill>
              </a:rPr>
              <a:t>55 &lt; v</a:t>
            </a:r>
            <a:r>
              <a:rPr lang="it-IT" b="1" baseline="-25000" dirty="0">
                <a:solidFill>
                  <a:schemeClr val="bg1"/>
                </a:solidFill>
              </a:rPr>
              <a:t>a</a:t>
            </a:r>
            <a:r>
              <a:rPr lang="it-IT" b="1" dirty="0">
                <a:solidFill>
                  <a:schemeClr val="bg1"/>
                </a:solidFill>
              </a:rPr>
              <a:t> &lt; 60 mm/ns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A689CC11-4373-3A29-159F-CE4BEC9E1BB8}"/>
              </a:ext>
            </a:extLst>
          </p:cNvPr>
          <p:cNvSpPr txBox="1"/>
          <p:nvPr/>
        </p:nvSpPr>
        <p:spPr>
          <a:xfrm rot="16200000">
            <a:off x="5432237" y="1747145"/>
            <a:ext cx="267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 err="1">
                <a:solidFill>
                  <a:schemeClr val="bg1"/>
                </a:solidFill>
              </a:rPr>
              <a:t>Normalized</a:t>
            </a:r>
            <a:r>
              <a:rPr lang="it-IT" sz="1600" b="1" dirty="0">
                <a:solidFill>
                  <a:schemeClr val="bg1"/>
                </a:solidFill>
              </a:rPr>
              <a:t> yield</a:t>
            </a:r>
            <a:endParaRPr lang="en-GB" sz="1600" b="1" dirty="0">
              <a:solidFill>
                <a:schemeClr val="bg1"/>
              </a:solidFill>
            </a:endParaRPr>
          </a:p>
        </p:txBody>
      </p:sp>
      <p:sp>
        <p:nvSpPr>
          <p:cNvPr id="21" name="Freccia in giù 20">
            <a:extLst>
              <a:ext uri="{FF2B5EF4-FFF2-40B4-BE49-F238E27FC236}">
                <a16:creationId xmlns:a16="http://schemas.microsoft.com/office/drawing/2014/main" id="{DEC07D45-3F19-948D-ABDE-6ABFBFBC531F}"/>
              </a:ext>
            </a:extLst>
          </p:cNvPr>
          <p:cNvSpPr/>
          <p:nvPr/>
        </p:nvSpPr>
        <p:spPr>
          <a:xfrm>
            <a:off x="10056878" y="1916422"/>
            <a:ext cx="316869" cy="978408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4AE488E-64E5-A4DC-A112-C552B5CB0F92}"/>
              </a:ext>
            </a:extLst>
          </p:cNvPr>
          <p:cNvSpPr txBox="1"/>
          <p:nvPr/>
        </p:nvSpPr>
        <p:spPr>
          <a:xfrm>
            <a:off x="271515" y="833058"/>
            <a:ext cx="248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EVENTS SELECTION: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A72C6B6-C02D-BD4C-ED45-D913150BE60C}"/>
              </a:ext>
            </a:extLst>
          </p:cNvPr>
          <p:cNvSpPr txBox="1"/>
          <p:nvPr/>
        </p:nvSpPr>
        <p:spPr>
          <a:xfrm>
            <a:off x="271515" y="1153721"/>
            <a:ext cx="52029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1(and only 1) deuteron in OSCAR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Events with one particles with Z&gt;2 rejected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Only alpha particles in GARFIELD and RCo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V</a:t>
            </a:r>
            <a:r>
              <a:rPr lang="en-US" b="1" baseline="-25000" noProof="0" dirty="0">
                <a:solidFill>
                  <a:schemeClr val="bg1"/>
                </a:solidFill>
              </a:rPr>
              <a:t>z</a:t>
            </a:r>
            <a:r>
              <a:rPr lang="en-US" b="1" noProof="0" dirty="0">
                <a:solidFill>
                  <a:schemeClr val="bg1"/>
                </a:solidFill>
              </a:rPr>
              <a:t>(nα) &gt; v</a:t>
            </a:r>
            <a:r>
              <a:rPr lang="en-US" b="1" baseline="-25000" noProof="0" dirty="0">
                <a:solidFill>
                  <a:schemeClr val="bg1"/>
                </a:solidFill>
              </a:rPr>
              <a:t>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DA63F97-6C22-1AC5-D5F7-4C0B9D428759}"/>
              </a:ext>
            </a:extLst>
          </p:cNvPr>
          <p:cNvSpPr txBox="1"/>
          <p:nvPr/>
        </p:nvSpPr>
        <p:spPr>
          <a:xfrm rot="1886958">
            <a:off x="10155172" y="1232980"/>
            <a:ext cx="22044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chemeClr val="bg1"/>
                </a:solidFill>
              </a:rPr>
              <a:t>Preliminary!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989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18C98086-A3F4-F6A2-D2F9-9B70AE871894}"/>
              </a:ext>
            </a:extLst>
          </p:cNvPr>
          <p:cNvSpPr txBox="1"/>
          <p:nvPr/>
        </p:nvSpPr>
        <p:spPr>
          <a:xfrm>
            <a:off x="325200" y="170139"/>
            <a:ext cx="5874431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</a:rPr>
              <a:t>Summary and perspectives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31B49BB-7B90-9C5C-463B-FB2DB559FDE8}"/>
              </a:ext>
            </a:extLst>
          </p:cNvPr>
          <p:cNvSpPr txBox="1"/>
          <p:nvPr/>
        </p:nvSpPr>
        <p:spPr>
          <a:xfrm>
            <a:off x="251460" y="1272227"/>
            <a:ext cx="1096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 </a:t>
            </a:r>
            <a:r>
              <a:rPr lang="en-GB" b="1" dirty="0">
                <a:solidFill>
                  <a:schemeClr val="bg1"/>
                </a:solidFill>
              </a:rPr>
              <a:t>Preliminary results of the </a:t>
            </a:r>
            <a:r>
              <a:rPr lang="en-GB" b="1" baseline="30000" dirty="0">
                <a:solidFill>
                  <a:schemeClr val="bg1"/>
                </a:solidFill>
              </a:rPr>
              <a:t>16</a:t>
            </a:r>
            <a:r>
              <a:rPr lang="en-GB" b="1" dirty="0">
                <a:solidFill>
                  <a:schemeClr val="bg1"/>
                </a:solidFill>
              </a:rPr>
              <a:t>O(</a:t>
            </a:r>
            <a:r>
              <a:rPr lang="en-GB" b="1" baseline="30000" dirty="0">
                <a:solidFill>
                  <a:schemeClr val="bg1"/>
                </a:solidFill>
              </a:rPr>
              <a:t>6</a:t>
            </a:r>
            <a:r>
              <a:rPr lang="en-GB" b="1" dirty="0">
                <a:solidFill>
                  <a:schemeClr val="bg1"/>
                </a:solidFill>
              </a:rPr>
              <a:t>Li,d)</a:t>
            </a:r>
            <a:r>
              <a:rPr lang="en-GB" b="1" baseline="30000" dirty="0">
                <a:solidFill>
                  <a:schemeClr val="bg1"/>
                </a:solidFill>
              </a:rPr>
              <a:t>20</a:t>
            </a:r>
            <a:r>
              <a:rPr lang="en-GB" b="1" dirty="0">
                <a:solidFill>
                  <a:schemeClr val="bg1"/>
                </a:solidFill>
              </a:rPr>
              <a:t>Ne experiment with the </a:t>
            </a:r>
            <a:r>
              <a:rPr lang="en-GB" b="1" dirty="0" err="1">
                <a:solidFill>
                  <a:schemeClr val="bg1"/>
                </a:solidFill>
              </a:rPr>
              <a:t>OSCAR+GARFIELD+RCo</a:t>
            </a:r>
            <a:r>
              <a:rPr lang="en-GB" b="1" dirty="0">
                <a:solidFill>
                  <a:schemeClr val="bg1"/>
                </a:solidFill>
              </a:rPr>
              <a:t> apparatus have been shown.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47920989-770B-4030-31B9-FA2C6B751D45}"/>
              </a:ext>
            </a:extLst>
          </p:cNvPr>
          <p:cNvSpPr txBox="1"/>
          <p:nvPr/>
        </p:nvSpPr>
        <p:spPr>
          <a:xfrm>
            <a:off x="649224" y="2130552"/>
            <a:ext cx="10341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Events have been characterized accessing both the target </a:t>
            </a:r>
            <a:r>
              <a:rPr lang="en-US" b="1" noProof="0" dirty="0" err="1">
                <a:solidFill>
                  <a:schemeClr val="bg1"/>
                </a:solidFill>
              </a:rPr>
              <a:t>ejectile</a:t>
            </a:r>
            <a:r>
              <a:rPr lang="en-US" b="1" noProof="0" dirty="0">
                <a:solidFill>
                  <a:schemeClr val="bg1"/>
                </a:solidFill>
              </a:rPr>
              <a:t> and </a:t>
            </a:r>
            <a:r>
              <a:rPr lang="en-US" b="1" baseline="30000" noProof="0" dirty="0">
                <a:solidFill>
                  <a:schemeClr val="bg1"/>
                </a:solidFill>
              </a:rPr>
              <a:t>20</a:t>
            </a:r>
            <a:r>
              <a:rPr lang="en-US" b="1" noProof="0" dirty="0">
                <a:solidFill>
                  <a:schemeClr val="bg1"/>
                </a:solidFill>
              </a:rPr>
              <a:t>Ne decay products</a:t>
            </a:r>
          </a:p>
          <a:p>
            <a:endParaRPr lang="en-US" b="1" noProof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A safe region where deuteron is emitted in α-transfer reaction has been pointed out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noProof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noProof="0" dirty="0">
                <a:solidFill>
                  <a:schemeClr val="bg1"/>
                </a:solidFill>
              </a:rPr>
              <a:t>Three broad peaks in the 20-25 MeV excitation energy region have been identified and deserve further investigation</a:t>
            </a:r>
          </a:p>
          <a:p>
            <a:endParaRPr lang="en-US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CDB15B2-F417-143A-ADC3-808090A6FB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224" y="4745171"/>
            <a:ext cx="3157804" cy="1738489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D3BC1E99-FFDC-94A2-4EFC-394FB6F445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2152" y="106366"/>
            <a:ext cx="4566320" cy="10668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D2273D0E-8E66-28E8-9026-BF60ABABF9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31882" y="4863704"/>
            <a:ext cx="3339548" cy="150142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9DF6C64-FFBB-E72C-12A0-C112BDE58B44}"/>
              </a:ext>
            </a:extLst>
          </p:cNvPr>
          <p:cNvSpPr txBox="1"/>
          <p:nvPr/>
        </p:nvSpPr>
        <p:spPr>
          <a:xfrm>
            <a:off x="4802476" y="5204868"/>
            <a:ext cx="292356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000" b="0" i="0" u="none" strike="noStrike" baseline="0" dirty="0">
                <a:solidFill>
                  <a:srgbClr val="FF0000"/>
                </a:solidFill>
                <a:latin typeface="Oswald" panose="00000500000000000000" pitchFamily="2" charset="0"/>
              </a:rPr>
              <a:t>Thank you for your attention!</a:t>
            </a:r>
            <a:endParaRPr lang="en-GB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511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ED610B88-0916-3C43-918F-ED446726F7C3}"/>
              </a:ext>
            </a:extLst>
          </p:cNvPr>
          <p:cNvSpPr txBox="1"/>
          <p:nvPr/>
        </p:nvSpPr>
        <p:spPr>
          <a:xfrm>
            <a:off x="289716" y="1201464"/>
            <a:ext cx="70254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noProof="0" dirty="0">
                <a:solidFill>
                  <a:schemeClr val="bg1"/>
                </a:solidFill>
              </a:rPr>
              <a:t>Brief introduction to the physic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noProof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noProof="0" dirty="0">
                <a:solidFill>
                  <a:schemeClr val="bg1"/>
                </a:solidFill>
              </a:rPr>
              <a:t>The ALCONE experiment </a:t>
            </a:r>
            <a:r>
              <a:rPr lang="en-US" sz="2800" b="1" baseline="30000" dirty="0">
                <a:solidFill>
                  <a:schemeClr val="bg1"/>
                </a:solidFill>
              </a:rPr>
              <a:t>16</a:t>
            </a:r>
            <a:r>
              <a:rPr lang="en-US" sz="2800" b="1" dirty="0">
                <a:solidFill>
                  <a:schemeClr val="bg1"/>
                </a:solidFill>
              </a:rPr>
              <a:t>O(</a:t>
            </a:r>
            <a:r>
              <a:rPr lang="en-US" sz="2800" b="1" baseline="30000" dirty="0">
                <a:solidFill>
                  <a:schemeClr val="bg1"/>
                </a:solidFill>
              </a:rPr>
              <a:t>6</a:t>
            </a:r>
            <a:r>
              <a:rPr lang="en-US" sz="2800" b="1" dirty="0">
                <a:solidFill>
                  <a:schemeClr val="bg1"/>
                </a:solidFill>
              </a:rPr>
              <a:t>Li,d)</a:t>
            </a:r>
            <a:r>
              <a:rPr lang="en-US" sz="2800" b="1" baseline="30000" dirty="0">
                <a:solidFill>
                  <a:schemeClr val="bg1"/>
                </a:solidFill>
              </a:rPr>
              <a:t>20</a:t>
            </a:r>
            <a:r>
              <a:rPr lang="en-US" sz="2800" b="1" dirty="0">
                <a:solidFill>
                  <a:schemeClr val="bg1"/>
                </a:solidFill>
              </a:rPr>
              <a:t>Ne* at 13.5MeV/u</a:t>
            </a:r>
            <a:endParaRPr lang="en-US" sz="2800" b="1" noProof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noProof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noProof="0" dirty="0">
                <a:solidFill>
                  <a:schemeClr val="bg1"/>
                </a:solidFill>
              </a:rPr>
              <a:t>Some preliminary results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noProof="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noProof="0" dirty="0">
                <a:solidFill>
                  <a:schemeClr val="bg1"/>
                </a:solidFill>
              </a:rPr>
              <a:t>Summary and </a:t>
            </a:r>
            <a:r>
              <a:rPr lang="en-GB" sz="2800" b="1" dirty="0">
                <a:solidFill>
                  <a:schemeClr val="bg1"/>
                </a:solidFill>
              </a:rPr>
              <a:t>perspectives</a:t>
            </a:r>
            <a:endParaRPr lang="en-US" sz="2800" b="1" noProof="0" dirty="0">
              <a:solidFill>
                <a:schemeClr val="bg1"/>
              </a:solidFill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0C41125-6F26-5129-0503-A969B937FC24}"/>
              </a:ext>
            </a:extLst>
          </p:cNvPr>
          <p:cNvSpPr txBox="1"/>
          <p:nvPr/>
        </p:nvSpPr>
        <p:spPr>
          <a:xfrm>
            <a:off x="466344" y="146304"/>
            <a:ext cx="10853928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200" b="1">
                <a:solidFill>
                  <a:schemeClr val="bg1"/>
                </a:solidFill>
              </a:rPr>
              <a:t>Searching for Alpha-cluster Condensed State in </a:t>
            </a:r>
            <a:r>
              <a:rPr lang="en-GB" sz="3200" b="1" baseline="30000">
                <a:solidFill>
                  <a:schemeClr val="bg1"/>
                </a:solidFill>
              </a:rPr>
              <a:t>20</a:t>
            </a:r>
            <a:r>
              <a:rPr lang="en-GB" sz="3200" b="1">
                <a:solidFill>
                  <a:schemeClr val="bg1"/>
                </a:solidFill>
              </a:rPr>
              <a:t>Ne</a:t>
            </a:r>
            <a:endParaRPr lang="en-GB" sz="3200" dirty="0">
              <a:solidFill>
                <a:schemeClr val="bg1"/>
              </a:solidFill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4B918128-9FCB-9B51-F9ED-3CBF87E09E69}"/>
              </a:ext>
            </a:extLst>
          </p:cNvPr>
          <p:cNvSpPr txBox="1"/>
          <p:nvPr/>
        </p:nvSpPr>
        <p:spPr>
          <a:xfrm>
            <a:off x="2933731" y="5647768"/>
            <a:ext cx="6568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chemeClr val="bg1"/>
                </a:solidFill>
              </a:rPr>
              <a:t>S.Barlini</a:t>
            </a:r>
            <a:r>
              <a:rPr lang="it-IT" b="1" dirty="0">
                <a:solidFill>
                  <a:schemeClr val="bg1"/>
                </a:solidFill>
              </a:rPr>
              <a:t> and </a:t>
            </a:r>
            <a:r>
              <a:rPr lang="it-IT" b="1" dirty="0" err="1">
                <a:solidFill>
                  <a:schemeClr val="bg1"/>
                </a:solidFill>
              </a:rPr>
              <a:t>A.Camaiani</a:t>
            </a:r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 err="1">
                <a:solidFill>
                  <a:schemeClr val="bg1"/>
                </a:solidFill>
              </a:rPr>
              <a:t>Physics</a:t>
            </a:r>
            <a:r>
              <a:rPr lang="it-IT" b="1" dirty="0">
                <a:solidFill>
                  <a:schemeClr val="bg1"/>
                </a:solidFill>
              </a:rPr>
              <a:t> Department, University of Florence, </a:t>
            </a:r>
            <a:r>
              <a:rPr lang="it-IT" b="1" dirty="0" err="1">
                <a:solidFill>
                  <a:schemeClr val="bg1"/>
                </a:solidFill>
              </a:rPr>
              <a:t>Italy</a:t>
            </a:r>
            <a:endParaRPr lang="it-IT" b="1" dirty="0">
              <a:solidFill>
                <a:schemeClr val="bg1"/>
              </a:solidFill>
            </a:endParaRPr>
          </a:p>
          <a:p>
            <a:pPr algn="ctr"/>
            <a:r>
              <a:rPr lang="it-IT" b="1" dirty="0">
                <a:solidFill>
                  <a:schemeClr val="bg1"/>
                </a:solidFill>
              </a:rPr>
              <a:t>INFN, </a:t>
            </a:r>
            <a:r>
              <a:rPr lang="it-IT" b="1" dirty="0" err="1">
                <a:solidFill>
                  <a:schemeClr val="bg1"/>
                </a:solidFill>
              </a:rPr>
              <a:t>section</a:t>
            </a:r>
            <a:r>
              <a:rPr lang="it-IT" b="1" dirty="0">
                <a:solidFill>
                  <a:schemeClr val="bg1"/>
                </a:solidFill>
              </a:rPr>
              <a:t> of Florence, </a:t>
            </a:r>
            <a:r>
              <a:rPr lang="it-IT" b="1" dirty="0" err="1">
                <a:solidFill>
                  <a:schemeClr val="bg1"/>
                </a:solidFill>
              </a:rPr>
              <a:t>Italy</a:t>
            </a: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7AC9449-36D1-9598-4589-F954C4311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02297" y="5438310"/>
            <a:ext cx="2312988" cy="1273386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DD09172-D02A-962A-A588-DBC45C60B8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717" y="5376672"/>
            <a:ext cx="3102707" cy="1273386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E0701344-CC03-DC09-5449-9370541BA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4152" y="1008309"/>
            <a:ext cx="3944111" cy="1333255"/>
          </a:xfrm>
          <a:prstGeom prst="rect">
            <a:avLst/>
          </a:prstGeom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A0314FC-6974-5A76-A1ED-A3D933D60236}"/>
              </a:ext>
            </a:extLst>
          </p:cNvPr>
          <p:cNvSpPr txBox="1"/>
          <p:nvPr/>
        </p:nvSpPr>
        <p:spPr>
          <a:xfrm>
            <a:off x="9045097" y="2427994"/>
            <a:ext cx="3407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chemeClr val="bg1"/>
                </a:solidFill>
              </a:rPr>
              <a:t>Caen,21-26 </a:t>
            </a:r>
            <a:r>
              <a:rPr lang="it-IT" b="1" dirty="0" err="1">
                <a:solidFill>
                  <a:schemeClr val="bg1"/>
                </a:solidFill>
              </a:rPr>
              <a:t>Sept</a:t>
            </a:r>
            <a:r>
              <a:rPr lang="it-IT" b="1" dirty="0">
                <a:solidFill>
                  <a:schemeClr val="bg1"/>
                </a:solidFill>
              </a:rPr>
              <a:t>. 2025</a:t>
            </a:r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536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C4D3C98-8A44-9EFE-C1AA-52BB2D01E1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478"/>
          <a:stretch>
            <a:fillRect/>
          </a:stretch>
        </p:blipFill>
        <p:spPr>
          <a:xfrm>
            <a:off x="466344" y="917617"/>
            <a:ext cx="7411484" cy="3803252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9DD4518-A3BF-6005-1638-5DC22B03A492}"/>
              </a:ext>
            </a:extLst>
          </p:cNvPr>
          <p:cNvSpPr txBox="1"/>
          <p:nvPr/>
        </p:nvSpPr>
        <p:spPr>
          <a:xfrm>
            <a:off x="400346" y="4720869"/>
            <a:ext cx="9098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 err="1">
                <a:solidFill>
                  <a:schemeClr val="bg1"/>
                </a:solidFill>
              </a:rPr>
              <a:t>I.Lombardo</a:t>
            </a:r>
            <a:r>
              <a:rPr lang="it-IT" sz="1400" b="1" dirty="0">
                <a:solidFill>
                  <a:schemeClr val="bg1"/>
                </a:solidFill>
              </a:rPr>
              <a:t> and </a:t>
            </a:r>
            <a:r>
              <a:rPr lang="it-IT" sz="1400" b="1" dirty="0" err="1">
                <a:solidFill>
                  <a:schemeClr val="bg1"/>
                </a:solidFill>
              </a:rPr>
              <a:t>D.Dell’Aquila</a:t>
            </a:r>
            <a:r>
              <a:rPr lang="it-IT" sz="1400" b="1" dirty="0">
                <a:solidFill>
                  <a:schemeClr val="bg1"/>
                </a:solidFill>
              </a:rPr>
              <a:t>, La Rivista del Nuovo Cimento (2023) 46:521–618</a:t>
            </a:r>
            <a:endParaRPr lang="en-GB" sz="1400" b="1" dirty="0">
              <a:solidFill>
                <a:schemeClr val="bg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85CFED-F85E-AD78-D014-4C52E6B9B8A8}"/>
              </a:ext>
            </a:extLst>
          </p:cNvPr>
          <p:cNvSpPr txBox="1"/>
          <p:nvPr/>
        </p:nvSpPr>
        <p:spPr>
          <a:xfrm>
            <a:off x="466344" y="146304"/>
            <a:ext cx="871423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BRIEF INTRODUCTION TO THE PHYSIC CASE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0054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ABE7A06-D1C0-FFB0-6B3B-51EB329B254D}"/>
              </a:ext>
            </a:extLst>
          </p:cNvPr>
          <p:cNvSpPr txBox="1"/>
          <p:nvPr/>
        </p:nvSpPr>
        <p:spPr>
          <a:xfrm>
            <a:off x="108857" y="3892043"/>
            <a:ext cx="7572103" cy="2255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</a:rPr>
              <a:t>Search for Alpha-cluster Condensed State (ACS) in  N=Z systems, </a:t>
            </a:r>
          </a:p>
          <a:p>
            <a:endParaRPr lang="en-US" b="1" noProof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noProof="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b="1" noProof="0" dirty="0">
                <a:solidFill>
                  <a:schemeClr val="bg1"/>
                </a:solidFill>
              </a:rPr>
              <a:t>-particles condensed into the lowest 0</a:t>
            </a:r>
            <a:r>
              <a:rPr lang="en-US" b="1" baseline="30000" noProof="0" dirty="0">
                <a:solidFill>
                  <a:schemeClr val="bg1"/>
                </a:solidFill>
              </a:rPr>
              <a:t>+</a:t>
            </a:r>
            <a:r>
              <a:rPr lang="en-US" b="1" baseline="-25000" noProof="0" dirty="0">
                <a:solidFill>
                  <a:schemeClr val="bg1"/>
                </a:solidFill>
              </a:rPr>
              <a:t>s</a:t>
            </a:r>
            <a:endParaRPr lang="en-US" b="1" baseline="30000" noProof="0" dirty="0">
              <a:solidFill>
                <a:schemeClr val="bg1"/>
              </a:solidFill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noProof="0" dirty="0">
                <a:solidFill>
                  <a:schemeClr val="bg1"/>
                </a:solidFill>
              </a:rPr>
              <a:t>Large average spatial separation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noProof="0" dirty="0">
                <a:solidFill>
                  <a:schemeClr val="bg1"/>
                </a:solidFill>
              </a:rPr>
              <a:t>Reduction of the Coulomb barrier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noProof="0" dirty="0">
                <a:solidFill>
                  <a:schemeClr val="bg1"/>
                </a:solidFill>
              </a:rPr>
              <a:t>Theoretically, ACS can survive up to N</a:t>
            </a:r>
            <a:r>
              <a:rPr lang="en-US" b="1" baseline="-25000" noProof="0" dirty="0">
                <a:solidFill>
                  <a:schemeClr val="bg1"/>
                </a:solidFill>
              </a:rPr>
              <a:t>α</a:t>
            </a:r>
            <a:r>
              <a:rPr lang="en-US" b="1" noProof="0" dirty="0">
                <a:solidFill>
                  <a:schemeClr val="bg1"/>
                </a:solidFill>
              </a:rPr>
              <a:t> ≈ 10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A62E4B22-3E78-154D-DCB8-CE572BBBF996}"/>
              </a:ext>
            </a:extLst>
          </p:cNvPr>
          <p:cNvSpPr txBox="1"/>
          <p:nvPr/>
        </p:nvSpPr>
        <p:spPr>
          <a:xfrm>
            <a:off x="466344" y="146304"/>
            <a:ext cx="871423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BRIEF INTRODUCTION TO THE PHYSIC CASE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8" name="Picture 14">
            <a:extLst>
              <a:ext uri="{FF2B5EF4-FFF2-40B4-BE49-F238E27FC236}">
                <a16:creationId xmlns:a16="http://schemas.microsoft.com/office/drawing/2014/main" id="{5940C26B-3176-06C8-B343-1DE8257BEF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6" t="17056" b="-6132"/>
          <a:stretch>
            <a:fillRect/>
          </a:stretch>
        </p:blipFill>
        <p:spPr>
          <a:xfrm>
            <a:off x="6803571" y="2534563"/>
            <a:ext cx="5325804" cy="76460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9" name="Picture 5">
            <a:extLst>
              <a:ext uri="{FF2B5EF4-FFF2-40B4-BE49-F238E27FC236}">
                <a16:creationId xmlns:a16="http://schemas.microsoft.com/office/drawing/2014/main" id="{2CAA5DAB-2815-A9CE-46BA-E4DFBE24F9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93" t="6282" b="-6282"/>
          <a:stretch>
            <a:fillRect/>
          </a:stretch>
        </p:blipFill>
        <p:spPr>
          <a:xfrm>
            <a:off x="6803571" y="1226180"/>
            <a:ext cx="5325804" cy="100109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50BD3554-3FE0-0AB7-6927-79CB37B8141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193" r="9657"/>
          <a:stretch>
            <a:fillRect/>
          </a:stretch>
        </p:blipFill>
        <p:spPr>
          <a:xfrm>
            <a:off x="7532914" y="3520266"/>
            <a:ext cx="4550229" cy="127852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A614384-642C-0D60-5A9F-7FC1DC8BC6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1660" y="5108465"/>
            <a:ext cx="6131483" cy="1476330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93568659-BDCA-BF2E-18EF-E168751E445F}"/>
              </a:ext>
            </a:extLst>
          </p:cNvPr>
          <p:cNvSpPr txBox="1"/>
          <p:nvPr/>
        </p:nvSpPr>
        <p:spPr>
          <a:xfrm>
            <a:off x="7854696" y="820418"/>
            <a:ext cx="4593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noProof="0" dirty="0"/>
              <a:t>..just few examples from literature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C741F794-0647-0766-C689-076A713E731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11478"/>
          <a:stretch>
            <a:fillRect/>
          </a:stretch>
        </p:blipFill>
        <p:spPr>
          <a:xfrm>
            <a:off x="327006" y="917616"/>
            <a:ext cx="4640987" cy="2381553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229825C-3C9A-72CE-6729-86A64ACBCFC3}"/>
              </a:ext>
            </a:extLst>
          </p:cNvPr>
          <p:cNvSpPr txBox="1"/>
          <p:nvPr/>
        </p:nvSpPr>
        <p:spPr>
          <a:xfrm>
            <a:off x="108857" y="3313993"/>
            <a:ext cx="5116286" cy="244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b="1" dirty="0" err="1">
                <a:solidFill>
                  <a:schemeClr val="bg1"/>
                </a:solidFill>
              </a:rPr>
              <a:t>I.Lombardo</a:t>
            </a:r>
            <a:r>
              <a:rPr lang="it-IT" sz="1000" b="1" dirty="0">
                <a:solidFill>
                  <a:schemeClr val="bg1"/>
                </a:solidFill>
              </a:rPr>
              <a:t> and </a:t>
            </a:r>
            <a:r>
              <a:rPr lang="it-IT" sz="1000" b="1" dirty="0" err="1">
                <a:solidFill>
                  <a:schemeClr val="bg1"/>
                </a:solidFill>
              </a:rPr>
              <a:t>D.Dell’Aquila</a:t>
            </a:r>
            <a:r>
              <a:rPr lang="it-IT" sz="1000" b="1" dirty="0">
                <a:solidFill>
                  <a:schemeClr val="bg1"/>
                </a:solidFill>
              </a:rPr>
              <a:t>, La Rivista del Nuovo Cimento (2023) 46:521–618</a:t>
            </a:r>
            <a:endParaRPr lang="en-GB" sz="1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163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7CE85B5F-B744-FB6A-C54F-1AE5C533A130}"/>
              </a:ext>
            </a:extLst>
          </p:cNvPr>
          <p:cNvSpPr txBox="1"/>
          <p:nvPr/>
        </p:nvSpPr>
        <p:spPr>
          <a:xfrm>
            <a:off x="466344" y="146304"/>
            <a:ext cx="871423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BRIEF INTRODUCTION TO THE PHYSIC CASE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E23DA95-8511-6C3D-32BA-2BEA04E341D6}"/>
              </a:ext>
            </a:extLst>
          </p:cNvPr>
          <p:cNvSpPr txBox="1"/>
          <p:nvPr/>
        </p:nvSpPr>
        <p:spPr>
          <a:xfrm>
            <a:off x="217278" y="849176"/>
            <a:ext cx="11569338" cy="15622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</a:rPr>
              <a:t>Signatures from experimental point of view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noProof="0" dirty="0">
                <a:solidFill>
                  <a:schemeClr val="bg1"/>
                </a:solidFill>
              </a:rPr>
              <a:t>Alpha-Cluster Condensed State decays through ACS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b="1" noProof="0" dirty="0">
                <a:solidFill>
                  <a:schemeClr val="bg1"/>
                </a:solidFill>
              </a:rPr>
              <a:t>Enhancement of the decay yields with respect  to a pure statistical model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b="1" noProof="0" dirty="0">
                <a:solidFill>
                  <a:schemeClr val="bg1"/>
                </a:solidFill>
              </a:rPr>
              <a:t>Low energy alpha emission</a:t>
            </a: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1FD5C46C-DEF4-B848-02F3-A504D3A92B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1679" y="2461758"/>
            <a:ext cx="3607918" cy="378001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1F10FA0F-0D38-83F7-7DEC-98CE6A6381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823" y="3226205"/>
            <a:ext cx="3431517" cy="2607148"/>
          </a:xfrm>
          <a:prstGeom prst="rect">
            <a:avLst/>
          </a:prstGeom>
        </p:spPr>
      </p:pic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E75ED612-87E3-91F0-2354-48D9D6566536}"/>
              </a:ext>
            </a:extLst>
          </p:cNvPr>
          <p:cNvSpPr txBox="1"/>
          <p:nvPr/>
        </p:nvSpPr>
        <p:spPr>
          <a:xfrm>
            <a:off x="1803823" y="5958529"/>
            <a:ext cx="405220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baseline="30000" dirty="0">
                <a:solidFill>
                  <a:schemeClr val="bg1"/>
                </a:solidFill>
                <a:latin typeface="Times-Roman"/>
              </a:rPr>
              <a:t>20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Times-Roman"/>
              </a:rPr>
              <a:t>Ne 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MTSY"/>
              </a:rPr>
              <a:t>+ </a:t>
            </a:r>
            <a:r>
              <a:rPr lang="en-GB" sz="1800" b="1" i="1" u="none" strike="noStrike" baseline="0" dirty="0">
                <a:solidFill>
                  <a:schemeClr val="bg1"/>
                </a:solidFill>
                <a:latin typeface="MTMI"/>
              </a:rPr>
              <a:t>α </a:t>
            </a:r>
            <a:r>
              <a:rPr lang="en-GB" b="1" dirty="0">
                <a:solidFill>
                  <a:schemeClr val="bg1"/>
                </a:solidFill>
                <a:latin typeface="Times-Roman"/>
              </a:rPr>
              <a:t>@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Times-Roman"/>
              </a:rPr>
              <a:t>12 MeV</a:t>
            </a:r>
            <a:r>
              <a:rPr lang="en-GB" sz="1800" b="1" i="1" u="none" strike="noStrike" baseline="0" dirty="0">
                <a:solidFill>
                  <a:schemeClr val="bg1"/>
                </a:solidFill>
                <a:latin typeface="MTMI"/>
              </a:rPr>
              <a:t>/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Times-Roman"/>
              </a:rPr>
              <a:t>nucleon: some evidence around the 15.2MeV 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19449B5-B924-63DF-3673-1189693FABF3}"/>
              </a:ext>
            </a:extLst>
          </p:cNvPr>
          <p:cNvSpPr txBox="1"/>
          <p:nvPr/>
        </p:nvSpPr>
        <p:spPr>
          <a:xfrm>
            <a:off x="7040286" y="6342364"/>
            <a:ext cx="39107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1800" b="1" i="0" u="none" strike="noStrike" baseline="30000" dirty="0">
                <a:solidFill>
                  <a:schemeClr val="bg1"/>
                </a:solidFill>
                <a:latin typeface="Times-Roman"/>
              </a:rPr>
              <a:t>16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Times-Roman"/>
              </a:rPr>
              <a:t>O(</a:t>
            </a:r>
            <a:r>
              <a:rPr lang="el-GR" sz="1800" b="1" i="1" u="none" strike="noStrike" baseline="0" dirty="0">
                <a:solidFill>
                  <a:schemeClr val="bg1"/>
                </a:solidFill>
                <a:latin typeface="MTMI"/>
              </a:rPr>
              <a:t>α,α</a:t>
            </a:r>
            <a:r>
              <a:rPr lang="it-IT" sz="1800" b="1" i="1" u="none" strike="noStrike" baseline="0" dirty="0">
                <a:solidFill>
                  <a:schemeClr val="bg1"/>
                </a:solidFill>
                <a:latin typeface="MTMI"/>
              </a:rPr>
              <a:t>’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Times-Roman"/>
              </a:rPr>
              <a:t>) @200MeV looking at </a:t>
            </a:r>
            <a:r>
              <a:rPr lang="en-GB" sz="1800" b="1" i="1" u="none" strike="noStrike" baseline="0" dirty="0" err="1">
                <a:solidFill>
                  <a:schemeClr val="bg1"/>
                </a:solidFill>
                <a:latin typeface="MTMI"/>
              </a:rPr>
              <a:t>θ</a:t>
            </a:r>
            <a:r>
              <a:rPr lang="en-GB" sz="800" b="1" i="0" u="none" strike="noStrike" baseline="0" dirty="0" err="1">
                <a:solidFill>
                  <a:schemeClr val="bg1"/>
                </a:solidFill>
                <a:latin typeface="Times-Roman"/>
              </a:rPr>
              <a:t>lab</a:t>
            </a:r>
            <a:r>
              <a:rPr lang="en-GB" sz="800" b="1" i="0" u="none" strike="noStrike" baseline="0" dirty="0">
                <a:solidFill>
                  <a:schemeClr val="bg1"/>
                </a:solidFill>
                <a:latin typeface="Times-Roman"/>
              </a:rPr>
              <a:t> 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MTSY"/>
              </a:rPr>
              <a:t>= </a:t>
            </a:r>
            <a:r>
              <a:rPr lang="en-GB" sz="1800" b="1" i="0" u="none" strike="noStrike" baseline="0" dirty="0">
                <a:solidFill>
                  <a:schemeClr val="bg1"/>
                </a:solidFill>
                <a:latin typeface="Times-Roman"/>
              </a:rPr>
              <a:t>0</a:t>
            </a:r>
            <a:r>
              <a:rPr lang="en-GB" sz="800" b="1" i="0" u="none" strike="noStrike" baseline="0" dirty="0">
                <a:solidFill>
                  <a:schemeClr val="bg1"/>
                </a:solidFill>
                <a:latin typeface="MTSY"/>
              </a:rPr>
              <a:t>◦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E6C479C-4935-011E-D25C-5A0B8EEE2FB8}"/>
              </a:ext>
            </a:extLst>
          </p:cNvPr>
          <p:cNvSpPr txBox="1"/>
          <p:nvPr/>
        </p:nvSpPr>
        <p:spPr>
          <a:xfrm>
            <a:off x="1678375" y="3127761"/>
            <a:ext cx="405220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chemeClr val="bg1"/>
                </a:solidFill>
                <a:latin typeface="Times-Roman"/>
              </a:rPr>
              <a:t>M.Barbui</a:t>
            </a:r>
            <a:r>
              <a:rPr lang="en-GB" sz="1400" b="1" dirty="0">
                <a:solidFill>
                  <a:schemeClr val="bg1"/>
                </a:solidFill>
                <a:latin typeface="Times-Roman"/>
              </a:rPr>
              <a:t> et al., Phys. Rev.C98 (2018), 044601</a:t>
            </a:r>
            <a:endParaRPr lang="en-GB" sz="1400" b="1" i="0" u="none" strike="noStrike" baseline="0" dirty="0">
              <a:solidFill>
                <a:schemeClr val="bg1"/>
              </a:solidFill>
              <a:latin typeface="Times-Roman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954F9DF2-CEBF-7330-F180-08D2AE8BB404}"/>
              </a:ext>
            </a:extLst>
          </p:cNvPr>
          <p:cNvSpPr txBox="1"/>
          <p:nvPr/>
        </p:nvSpPr>
        <p:spPr>
          <a:xfrm>
            <a:off x="7191679" y="2162949"/>
            <a:ext cx="40522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 err="1">
                <a:solidFill>
                  <a:schemeClr val="bg1"/>
                </a:solidFill>
                <a:latin typeface="Times-Roman"/>
              </a:rPr>
              <a:t>K.CW.Li</a:t>
            </a:r>
            <a:r>
              <a:rPr lang="en-GB" sz="1400" b="1" dirty="0">
                <a:solidFill>
                  <a:schemeClr val="bg1"/>
                </a:solidFill>
                <a:latin typeface="Times-Roman"/>
              </a:rPr>
              <a:t> et al.,</a:t>
            </a:r>
            <a:r>
              <a:rPr lang="en-GB" dirty="0"/>
              <a:t> </a:t>
            </a:r>
            <a:r>
              <a:rPr lang="en-GB" sz="1400" b="1" dirty="0">
                <a:solidFill>
                  <a:schemeClr val="bg1"/>
                </a:solidFill>
                <a:latin typeface="Times-Roman"/>
              </a:rPr>
              <a:t>Phys. Rev.C95(2017), 031302(R)</a:t>
            </a:r>
            <a:endParaRPr lang="en-GB" sz="1400" b="1" i="0" u="none" strike="noStrike" baseline="0" dirty="0">
              <a:solidFill>
                <a:schemeClr val="bg1"/>
              </a:solidFill>
              <a:latin typeface="Times-Roman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C6C70B0-FFAB-1361-13A1-C82FB3DD75BA}"/>
              </a:ext>
            </a:extLst>
          </p:cNvPr>
          <p:cNvSpPr txBox="1"/>
          <p:nvPr/>
        </p:nvSpPr>
        <p:spPr>
          <a:xfrm>
            <a:off x="786673" y="2515798"/>
            <a:ext cx="5465815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baseline="30000" dirty="0">
                <a:solidFill>
                  <a:schemeClr val="bg1"/>
                </a:solidFill>
              </a:rPr>
              <a:t>16</a:t>
            </a:r>
            <a:r>
              <a:rPr lang="it-IT" sz="2800" b="1" dirty="0">
                <a:solidFill>
                  <a:schemeClr val="bg1"/>
                </a:solidFill>
              </a:rPr>
              <a:t>O </a:t>
            </a:r>
            <a:r>
              <a:rPr lang="en-US" sz="2800" b="1" noProof="0" dirty="0">
                <a:solidFill>
                  <a:schemeClr val="bg1"/>
                </a:solidFill>
              </a:rPr>
              <a:t>experimental evidence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60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  <p:bldP spid="22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>
            <a:extLst>
              <a:ext uri="{FF2B5EF4-FFF2-40B4-BE49-F238E27FC236}">
                <a16:creationId xmlns:a16="http://schemas.microsoft.com/office/drawing/2014/main" id="{EBF01B09-43EE-3B91-C0FC-5FA5231EA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995" y="2135957"/>
            <a:ext cx="3824882" cy="4575739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F29929-C1BE-70EB-880F-17B21BDCDC2F}"/>
              </a:ext>
            </a:extLst>
          </p:cNvPr>
          <p:cNvCxnSpPr/>
          <p:nvPr/>
        </p:nvCxnSpPr>
        <p:spPr>
          <a:xfrm>
            <a:off x="6096000" y="1745673"/>
            <a:ext cx="1003068" cy="301752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7" name="Picture 12">
            <a:extLst>
              <a:ext uri="{FF2B5EF4-FFF2-40B4-BE49-F238E27FC236}">
                <a16:creationId xmlns:a16="http://schemas.microsoft.com/office/drawing/2014/main" id="{B29EE0EA-0EE0-B7C7-2C1D-F80E59BC54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1327" y="2772040"/>
            <a:ext cx="3422517" cy="231809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E655AFD-09B6-4097-0216-C0B7E7E100F1}"/>
              </a:ext>
            </a:extLst>
          </p:cNvPr>
          <p:cNvSpPr txBox="1"/>
          <p:nvPr/>
        </p:nvSpPr>
        <p:spPr>
          <a:xfrm>
            <a:off x="466344" y="146304"/>
            <a:ext cx="8714232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BRIEF INTRODUCTION TO THE PHYSIC CASE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44F3C9C0-E496-A6A0-1819-EEDB79C13ACD}"/>
              </a:ext>
            </a:extLst>
          </p:cNvPr>
          <p:cNvSpPr txBox="1"/>
          <p:nvPr/>
        </p:nvSpPr>
        <p:spPr>
          <a:xfrm>
            <a:off x="340995" y="1392495"/>
            <a:ext cx="115100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noProof="0" dirty="0">
                <a:solidFill>
                  <a:schemeClr val="bg1"/>
                </a:solidFill>
              </a:rPr>
              <a:t>Recently, Adachi and collaborators (S. Adachi et al., Physics Letters B 819, 136411 (2021)) performed the </a:t>
            </a:r>
            <a:r>
              <a:rPr lang="en-US" b="1" baseline="30000" noProof="0" dirty="0">
                <a:solidFill>
                  <a:schemeClr val="bg1"/>
                </a:solidFill>
              </a:rPr>
              <a:t>20</a:t>
            </a:r>
            <a:r>
              <a:rPr lang="en-US" b="1" noProof="0" dirty="0">
                <a:solidFill>
                  <a:schemeClr val="bg1"/>
                </a:solidFill>
              </a:rPr>
              <a:t>Ne(α, α’+α)</a:t>
            </a:r>
            <a:r>
              <a:rPr lang="en-US" b="1" baseline="30000" noProof="0" dirty="0">
                <a:solidFill>
                  <a:schemeClr val="bg1"/>
                </a:solidFill>
              </a:rPr>
              <a:t>*16</a:t>
            </a:r>
            <a:r>
              <a:rPr lang="en-US" b="1" noProof="0" dirty="0">
                <a:solidFill>
                  <a:schemeClr val="bg1"/>
                </a:solidFill>
              </a:rPr>
              <a:t>O reaction at 385 MeV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8528FD97-DA7C-CB26-5616-9838FD0B94D0}"/>
              </a:ext>
            </a:extLst>
          </p:cNvPr>
          <p:cNvSpPr txBox="1"/>
          <p:nvPr/>
        </p:nvSpPr>
        <p:spPr>
          <a:xfrm>
            <a:off x="5017770" y="1751579"/>
            <a:ext cx="61036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b="1" dirty="0"/>
          </a:p>
          <a:p>
            <a:r>
              <a:rPr lang="en-US" b="1" dirty="0">
                <a:solidFill>
                  <a:srgbClr val="FF0000"/>
                </a:solidFill>
              </a:rPr>
              <a:t>Three states 21.2, 21.8, 23.6 MeV of </a:t>
            </a:r>
            <a:r>
              <a:rPr lang="en-US" b="1" baseline="30000" dirty="0">
                <a:solidFill>
                  <a:srgbClr val="FF0000"/>
                </a:solidFill>
              </a:rPr>
              <a:t>20</a:t>
            </a:r>
            <a:r>
              <a:rPr lang="en-US" b="1" dirty="0">
                <a:solidFill>
                  <a:srgbClr val="FF0000"/>
                </a:solidFill>
              </a:rPr>
              <a:t>Ne* correlated </a:t>
            </a:r>
          </a:p>
          <a:p>
            <a:r>
              <a:rPr lang="en-US" b="1" dirty="0">
                <a:solidFill>
                  <a:srgbClr val="FF0000"/>
                </a:solidFill>
              </a:rPr>
              <a:t>with 15.1 MeV state in </a:t>
            </a:r>
            <a:r>
              <a:rPr lang="en-US" b="1" baseline="30000" dirty="0">
                <a:solidFill>
                  <a:srgbClr val="FF0000"/>
                </a:solidFill>
              </a:rPr>
              <a:t>16</a:t>
            </a:r>
            <a:r>
              <a:rPr lang="en-US" b="1" dirty="0">
                <a:solidFill>
                  <a:srgbClr val="FF0000"/>
                </a:solidFill>
              </a:rPr>
              <a:t>Oxygen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FC507E5-5617-D254-C969-93CD7319C81C}"/>
              </a:ext>
            </a:extLst>
          </p:cNvPr>
          <p:cNvSpPr txBox="1"/>
          <p:nvPr/>
        </p:nvSpPr>
        <p:spPr>
          <a:xfrm>
            <a:off x="5916168" y="5187269"/>
            <a:ext cx="555269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i="1" dirty="0"/>
              <a:t>“This result presents the first strong evidence that these states are the candidates for the 5α condensed state in </a:t>
            </a:r>
            <a:r>
              <a:rPr lang="en-GB" sz="1400" b="1" i="1" baseline="30000" dirty="0"/>
              <a:t>20</a:t>
            </a:r>
            <a:r>
              <a:rPr lang="en-GB" sz="1400" b="1" i="1" dirty="0"/>
              <a:t>Ne because the 0+ 6 state in </a:t>
            </a:r>
            <a:r>
              <a:rPr lang="en-GB" sz="1400" b="1" i="1" baseline="30000" dirty="0"/>
              <a:t>16</a:t>
            </a:r>
            <a:r>
              <a:rPr lang="en-GB" sz="1400" b="1" i="1" dirty="0"/>
              <a:t>O is a strong candidate for the 4α condensed state. However, their spins and parities are still ambiguous. An additional measurement to determine their spins and parities is strongly desired.”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689F8188-DBCB-9B62-AD0C-0FED9552DACF}"/>
              </a:ext>
            </a:extLst>
          </p:cNvPr>
          <p:cNvSpPr txBox="1"/>
          <p:nvPr/>
        </p:nvSpPr>
        <p:spPr>
          <a:xfrm>
            <a:off x="450353" y="779322"/>
            <a:ext cx="5465815" cy="52322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2800" b="1" baseline="30000" dirty="0">
                <a:solidFill>
                  <a:schemeClr val="bg1"/>
                </a:solidFill>
              </a:rPr>
              <a:t>20</a:t>
            </a:r>
            <a:r>
              <a:rPr lang="it-IT" sz="2800" b="1" dirty="0">
                <a:solidFill>
                  <a:schemeClr val="bg1"/>
                </a:solidFill>
              </a:rPr>
              <a:t>Ne </a:t>
            </a:r>
            <a:r>
              <a:rPr lang="en-US" sz="2800" b="1" noProof="0" dirty="0">
                <a:solidFill>
                  <a:schemeClr val="bg1"/>
                </a:solidFill>
              </a:rPr>
              <a:t>experimental evidence</a:t>
            </a:r>
            <a:endParaRPr lang="en-GB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02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5CC05A77-1C3F-2D58-F5E5-CBFBAD240C7B}"/>
              </a:ext>
            </a:extLst>
          </p:cNvPr>
          <p:cNvGrpSpPr/>
          <p:nvPr/>
        </p:nvGrpSpPr>
        <p:grpSpPr>
          <a:xfrm>
            <a:off x="324266" y="1904825"/>
            <a:ext cx="5771734" cy="3970318"/>
            <a:chOff x="786990" y="887547"/>
            <a:chExt cx="5771734" cy="3970318"/>
          </a:xfrm>
        </p:grpSpPr>
        <p:grpSp>
          <p:nvGrpSpPr>
            <p:cNvPr id="4" name="Gruppo 3">
              <a:extLst>
                <a:ext uri="{FF2B5EF4-FFF2-40B4-BE49-F238E27FC236}">
                  <a16:creationId xmlns:a16="http://schemas.microsoft.com/office/drawing/2014/main" id="{4A6E7842-0A43-2B7C-3F5A-88A3BB699936}"/>
                </a:ext>
              </a:extLst>
            </p:cNvPr>
            <p:cNvGrpSpPr/>
            <p:nvPr/>
          </p:nvGrpSpPr>
          <p:grpSpPr>
            <a:xfrm>
              <a:off x="786990" y="887547"/>
              <a:ext cx="5771734" cy="3970318"/>
              <a:chOff x="786990" y="887547"/>
              <a:chExt cx="5771734" cy="3970318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25D1403B-AE2F-E241-4884-3CD7A9BF84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9943" r="13498"/>
              <a:stretch>
                <a:fillRect/>
              </a:stretch>
            </p:blipFill>
            <p:spPr bwMode="auto">
              <a:xfrm>
                <a:off x="2206176" y="892774"/>
                <a:ext cx="4352548" cy="3952540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6" name="CasellaDiTesto 5">
                <a:extLst>
                  <a:ext uri="{FF2B5EF4-FFF2-40B4-BE49-F238E27FC236}">
                    <a16:creationId xmlns:a16="http://schemas.microsoft.com/office/drawing/2014/main" id="{2DA0941F-6123-91FE-EE70-3390C949FF6B}"/>
                  </a:ext>
                </a:extLst>
              </p:cNvPr>
              <p:cNvSpPr txBox="1"/>
              <p:nvPr/>
            </p:nvSpPr>
            <p:spPr>
              <a:xfrm>
                <a:off x="786990" y="887547"/>
                <a:ext cx="1622642" cy="3970318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  <a:p>
                <a:endParaRPr lang="it-IT" dirty="0"/>
              </a:p>
            </p:txBody>
          </p:sp>
          <p:cxnSp>
            <p:nvCxnSpPr>
              <p:cNvPr id="7" name="Connettore diritto 6">
                <a:extLst>
                  <a:ext uri="{FF2B5EF4-FFF2-40B4-BE49-F238E27FC236}">
                    <a16:creationId xmlns:a16="http://schemas.microsoft.com/office/drawing/2014/main" id="{E30AF714-F969-7695-8587-012BA47D91DD}"/>
                  </a:ext>
                </a:extLst>
              </p:cNvPr>
              <p:cNvCxnSpPr/>
              <p:nvPr/>
            </p:nvCxnSpPr>
            <p:spPr>
              <a:xfrm flipH="1">
                <a:off x="1869516" y="2449000"/>
                <a:ext cx="245280" cy="301083"/>
              </a:xfrm>
              <a:prstGeom prst="line">
                <a:avLst/>
              </a:prstGeom>
              <a:ln w="57150">
                <a:solidFill>
                  <a:srgbClr val="00B050">
                    <a:alpha val="6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Connettore diritto 7">
                <a:extLst>
                  <a:ext uri="{FF2B5EF4-FFF2-40B4-BE49-F238E27FC236}">
                    <a16:creationId xmlns:a16="http://schemas.microsoft.com/office/drawing/2014/main" id="{852CDAD0-87F3-7C22-B0DE-BC487565319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1869516" y="2971541"/>
                <a:ext cx="293976" cy="277320"/>
              </a:xfrm>
              <a:prstGeom prst="line">
                <a:avLst/>
              </a:prstGeom>
              <a:ln w="57150">
                <a:solidFill>
                  <a:srgbClr val="00B050">
                    <a:alpha val="60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Connettore 2 8">
                <a:extLst>
                  <a:ext uri="{FF2B5EF4-FFF2-40B4-BE49-F238E27FC236}">
                    <a16:creationId xmlns:a16="http://schemas.microsoft.com/office/drawing/2014/main" id="{5D2875A8-6006-7B8C-4DDB-B20F92B4E78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24628" y="2816966"/>
                <a:ext cx="1039440" cy="3326"/>
              </a:xfrm>
              <a:prstGeom prst="straightConnector1">
                <a:avLst/>
              </a:prstGeom>
              <a:ln w="15875">
                <a:solidFill>
                  <a:schemeClr val="bg1">
                    <a:alpha val="60000"/>
                  </a:schemeClr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CasellaDiTesto 9">
                <a:extLst>
                  <a:ext uri="{FF2B5EF4-FFF2-40B4-BE49-F238E27FC236}">
                    <a16:creationId xmlns:a16="http://schemas.microsoft.com/office/drawing/2014/main" id="{6989FC9F-E912-3F12-5A7C-926CB5763524}"/>
                  </a:ext>
                </a:extLst>
              </p:cNvPr>
              <p:cNvSpPr txBox="1"/>
              <p:nvPr/>
            </p:nvSpPr>
            <p:spPr>
              <a:xfrm>
                <a:off x="786990" y="2447634"/>
                <a:ext cx="89864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t-IT" dirty="0" err="1">
                    <a:solidFill>
                      <a:schemeClr val="bg1"/>
                    </a:solidFill>
                  </a:rPr>
                  <a:t>beam</a:t>
                </a:r>
                <a:endParaRPr lang="en-GB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" name="CasellaDiTesto 10">
                <a:extLst>
                  <a:ext uri="{FF2B5EF4-FFF2-40B4-BE49-F238E27FC236}">
                    <a16:creationId xmlns:a16="http://schemas.microsoft.com/office/drawing/2014/main" id="{5D94674E-44E4-2D29-B125-2A8616EB1A62}"/>
                  </a:ext>
                </a:extLst>
              </p:cNvPr>
              <p:cNvSpPr txBox="1"/>
              <p:nvPr/>
            </p:nvSpPr>
            <p:spPr>
              <a:xfrm>
                <a:off x="5027462" y="1605584"/>
                <a:ext cx="1444458" cy="400110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it-IT" sz="1000" b="1" dirty="0" err="1">
                    <a:solidFill>
                      <a:schemeClr val="bg1"/>
                    </a:solidFill>
                  </a:rPr>
                  <a:t>Ionization</a:t>
                </a:r>
                <a:r>
                  <a:rPr lang="it-IT" sz="1000" b="1" dirty="0">
                    <a:solidFill>
                      <a:schemeClr val="bg1"/>
                    </a:solidFill>
                  </a:rPr>
                  <a:t> Chamber NOT </a:t>
                </a:r>
                <a:r>
                  <a:rPr lang="it-IT" sz="1000" b="1" dirty="0" err="1">
                    <a:solidFill>
                      <a:schemeClr val="bg1"/>
                    </a:solidFill>
                  </a:rPr>
                  <a:t>used</a:t>
                </a:r>
                <a:endParaRPr lang="en-GB" sz="10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E8ACF590-85AE-3571-60C6-5EC4F014D50D}"/>
                </a:ext>
              </a:extLst>
            </p:cNvPr>
            <p:cNvSpPr txBox="1"/>
            <p:nvPr/>
          </p:nvSpPr>
          <p:spPr>
            <a:xfrm>
              <a:off x="1037141" y="1826512"/>
              <a:ext cx="1048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00B050"/>
                  </a:solidFill>
                </a:rPr>
                <a:t>OSCAR</a:t>
              </a:r>
              <a:endParaRPr lang="en-GB" b="1" dirty="0">
                <a:solidFill>
                  <a:srgbClr val="00B050"/>
                </a:solidFill>
              </a:endParaRPr>
            </a:p>
          </p:txBody>
        </p:sp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F24A30EA-FDB7-9E4C-C5B3-3EEED137DB49}"/>
                </a:ext>
              </a:extLst>
            </p:cNvPr>
            <p:cNvSpPr txBox="1"/>
            <p:nvPr/>
          </p:nvSpPr>
          <p:spPr>
            <a:xfrm>
              <a:off x="2409632" y="4469387"/>
              <a:ext cx="1998032" cy="36983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b="1" dirty="0">
                  <a:solidFill>
                    <a:srgbClr val="FF0000"/>
                  </a:solidFill>
                </a:rPr>
                <a:t>GARFIELD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3D6A7CCD-7297-CF2C-71D1-5E726FDF92B5}"/>
                </a:ext>
              </a:extLst>
            </p:cNvPr>
            <p:cNvSpPr txBox="1"/>
            <p:nvPr/>
          </p:nvSpPr>
          <p:spPr>
            <a:xfrm>
              <a:off x="5122404" y="3729552"/>
              <a:ext cx="104879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 dirty="0" err="1">
                  <a:solidFill>
                    <a:srgbClr val="0070C0"/>
                  </a:solidFill>
                </a:rPr>
                <a:t>RCo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2FA879D-FE2F-1DF0-5196-2C6702C931F4}"/>
              </a:ext>
            </a:extLst>
          </p:cNvPr>
          <p:cNvSpPr txBox="1"/>
          <p:nvPr/>
        </p:nvSpPr>
        <p:spPr>
          <a:xfrm>
            <a:off x="325201" y="170139"/>
            <a:ext cx="5232876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THE ALCONE EXPERIMENT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B30DCA47-0152-1DBA-EB18-29BA82D3AF08}"/>
              </a:ext>
            </a:extLst>
          </p:cNvPr>
          <p:cNvSpPr txBox="1"/>
          <p:nvPr/>
        </p:nvSpPr>
        <p:spPr>
          <a:xfrm>
            <a:off x="1207110" y="1006704"/>
            <a:ext cx="6755790" cy="646331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noProof="0" dirty="0">
                <a:solidFill>
                  <a:schemeClr val="bg1"/>
                </a:solidFill>
              </a:rPr>
              <a:t>Main idea: to obtain a </a:t>
            </a:r>
            <a:r>
              <a:rPr lang="en-US" b="1" baseline="30000" noProof="0" dirty="0">
                <a:solidFill>
                  <a:schemeClr val="bg1"/>
                </a:solidFill>
              </a:rPr>
              <a:t>20</a:t>
            </a:r>
            <a:r>
              <a:rPr lang="en-US" b="1" noProof="0" dirty="0">
                <a:solidFill>
                  <a:schemeClr val="bg1"/>
                </a:solidFill>
              </a:rPr>
              <a:t>Ne* nucleus via </a:t>
            </a:r>
            <a:r>
              <a:rPr lang="en-US" b="1" noProof="0" dirty="0" err="1">
                <a:solidFill>
                  <a:schemeClr val="bg1"/>
                </a:solidFill>
              </a:rPr>
              <a:t>tranfer</a:t>
            </a:r>
            <a:r>
              <a:rPr lang="en-US" b="1" noProof="0" dirty="0">
                <a:solidFill>
                  <a:schemeClr val="bg1"/>
                </a:solidFill>
              </a:rPr>
              <a:t> reaction </a:t>
            </a:r>
            <a:r>
              <a:rPr lang="en-US" b="1" baseline="30000" noProof="0" dirty="0">
                <a:solidFill>
                  <a:schemeClr val="bg1"/>
                </a:solidFill>
              </a:rPr>
              <a:t>16</a:t>
            </a:r>
            <a:r>
              <a:rPr lang="en-US" b="1" noProof="0" dirty="0">
                <a:solidFill>
                  <a:schemeClr val="bg1"/>
                </a:solidFill>
              </a:rPr>
              <a:t>O(</a:t>
            </a:r>
            <a:r>
              <a:rPr lang="en-US" b="1" baseline="30000" noProof="0" dirty="0">
                <a:solidFill>
                  <a:schemeClr val="bg1"/>
                </a:solidFill>
              </a:rPr>
              <a:t>6</a:t>
            </a:r>
            <a:r>
              <a:rPr lang="en-US" b="1" noProof="0" dirty="0">
                <a:solidFill>
                  <a:schemeClr val="bg1"/>
                </a:solidFill>
              </a:rPr>
              <a:t>Li,d)</a:t>
            </a:r>
            <a:r>
              <a:rPr lang="en-US" b="1" baseline="30000" noProof="0" dirty="0">
                <a:solidFill>
                  <a:schemeClr val="bg1"/>
                </a:solidFill>
              </a:rPr>
              <a:t>20</a:t>
            </a:r>
            <a:r>
              <a:rPr lang="en-US" b="1" noProof="0" dirty="0">
                <a:solidFill>
                  <a:schemeClr val="bg1"/>
                </a:solidFill>
              </a:rPr>
              <a:t>Ne* at 13.5MeV/u </a:t>
            </a:r>
          </a:p>
        </p:txBody>
      </p:sp>
      <p:pic>
        <p:nvPicPr>
          <p:cNvPr id="17" name="Immagine 16" descr="Immagine che contiene Impianto elettrico, circuito, cavo, Ingegneria elettronica&#10;&#10;Il contenuto generato dall'IA potrebbe non essere corretto.">
            <a:extLst>
              <a:ext uri="{FF2B5EF4-FFF2-40B4-BE49-F238E27FC236}">
                <a16:creationId xmlns:a16="http://schemas.microsoft.com/office/drawing/2014/main" id="{BD8C0106-0698-CE69-AFF8-0E9BEFF37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5426" y="0"/>
            <a:ext cx="3153918" cy="6841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20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5">
            <a:extLst>
              <a:ext uri="{FF2B5EF4-FFF2-40B4-BE49-F238E27FC236}">
                <a16:creationId xmlns:a16="http://schemas.microsoft.com/office/drawing/2014/main" id="{D5A654D9-9F9E-DD88-FB90-3C96C3D0827E}"/>
              </a:ext>
            </a:extLst>
          </p:cNvPr>
          <p:cNvSpPr txBox="1"/>
          <p:nvPr/>
        </p:nvSpPr>
        <p:spPr>
          <a:xfrm>
            <a:off x="1024628" y="5634948"/>
            <a:ext cx="6674620" cy="923330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1 stage with 96 </a:t>
            </a:r>
            <a:r>
              <a:rPr lang="en-US" b="1" dirty="0" err="1">
                <a:solidFill>
                  <a:srgbClr val="FF0000"/>
                </a:solidFill>
              </a:rPr>
              <a:t>CsI</a:t>
            </a:r>
            <a:r>
              <a:rPr lang="en-US" b="1" dirty="0">
                <a:solidFill>
                  <a:srgbClr val="FF0000"/>
                </a:solidFill>
              </a:rPr>
              <a:t>(Tl) crystals with </a:t>
            </a:r>
            <a:r>
              <a:rPr lang="el-GR" b="1" dirty="0">
                <a:solidFill>
                  <a:srgbClr val="FF0000"/>
                </a:solidFill>
              </a:rPr>
              <a:t>Δθ~</a:t>
            </a:r>
            <a:r>
              <a:rPr lang="en-US" b="1" dirty="0">
                <a:solidFill>
                  <a:srgbClr val="FF0000"/>
                </a:solidFill>
              </a:rPr>
              <a:t>7.5° and </a:t>
            </a:r>
            <a:r>
              <a:rPr lang="el-GR" b="1" dirty="0">
                <a:solidFill>
                  <a:srgbClr val="FF0000"/>
                </a:solidFill>
              </a:rPr>
              <a:t>Δφ</a:t>
            </a:r>
            <a:r>
              <a:rPr lang="it-IT" b="1" dirty="0">
                <a:solidFill>
                  <a:srgbClr val="FF0000"/>
                </a:solidFill>
              </a:rPr>
              <a:t>=7.5°</a:t>
            </a:r>
            <a:endParaRPr lang="en-US" b="1" dirty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4 ring to cover from 30°≤θ</a:t>
            </a:r>
            <a:r>
              <a:rPr lang="en-US" b="1" baseline="-25000" dirty="0">
                <a:solidFill>
                  <a:srgbClr val="FF0000"/>
                </a:solidFill>
              </a:rPr>
              <a:t>c2</a:t>
            </a:r>
            <a:r>
              <a:rPr lang="en-US" b="1" dirty="0">
                <a:solidFill>
                  <a:srgbClr val="FF0000"/>
                </a:solidFill>
              </a:rPr>
              <a:t>≤85°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Detection of LCP via PSA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58264414-5852-BE46-59B5-A9D63D234DD7}"/>
              </a:ext>
            </a:extLst>
          </p:cNvPr>
          <p:cNvSpPr txBox="1"/>
          <p:nvPr/>
        </p:nvSpPr>
        <p:spPr>
          <a:xfrm>
            <a:off x="1037141" y="5095818"/>
            <a:ext cx="4683076" cy="36933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SOME GARFIELD APPARATUS FEATURES: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37DF2B92-C440-8130-9BEB-C2DB7701F05F}"/>
              </a:ext>
            </a:extLst>
          </p:cNvPr>
          <p:cNvSpPr txBox="1"/>
          <p:nvPr/>
        </p:nvSpPr>
        <p:spPr>
          <a:xfrm>
            <a:off x="325201" y="170139"/>
            <a:ext cx="5232876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THE ALCONE EXPERIMENT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BA185A9D-3967-C427-5038-C1ED51DFA7C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24752"/>
          <a:stretch>
            <a:fillRect/>
          </a:stretch>
        </p:blipFill>
        <p:spPr>
          <a:xfrm>
            <a:off x="8497255" y="1038873"/>
            <a:ext cx="2702631" cy="2690679"/>
          </a:xfrm>
          <a:prstGeom prst="rect">
            <a:avLst/>
          </a:prstGeom>
          <a:blipFill dpi="0" rotWithShape="1">
            <a:blip r:embed="rId3">
              <a:alphaModFix amt="56000"/>
            </a:blip>
            <a:srcRect/>
            <a:tile tx="0" ty="0" sx="100000" sy="100000" flip="none" algn="tl"/>
          </a:blipFill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14370C8E-CBD9-2BAE-59BA-C781345988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0135" y="3914218"/>
            <a:ext cx="3231376" cy="2479711"/>
          </a:xfrm>
          <a:prstGeom prst="rect">
            <a:avLst/>
          </a:prstGeom>
        </p:spPr>
      </p:pic>
      <p:grpSp>
        <p:nvGrpSpPr>
          <p:cNvPr id="33" name="Gruppo 32">
            <a:extLst>
              <a:ext uri="{FF2B5EF4-FFF2-40B4-BE49-F238E27FC236}">
                <a16:creationId xmlns:a16="http://schemas.microsoft.com/office/drawing/2014/main" id="{15A17D79-8FFD-013D-7912-00751B1FCFC7}"/>
              </a:ext>
            </a:extLst>
          </p:cNvPr>
          <p:cNvGrpSpPr/>
          <p:nvPr/>
        </p:nvGrpSpPr>
        <p:grpSpPr>
          <a:xfrm>
            <a:off x="786990" y="887547"/>
            <a:ext cx="5771734" cy="3970318"/>
            <a:chOff x="786990" y="887547"/>
            <a:chExt cx="5771734" cy="3970318"/>
          </a:xfrm>
        </p:grpSpPr>
        <p:pic>
          <p:nvPicPr>
            <p:cNvPr id="26" name="Picture 2">
              <a:extLst>
                <a:ext uri="{FF2B5EF4-FFF2-40B4-BE49-F238E27FC236}">
                  <a16:creationId xmlns:a16="http://schemas.microsoft.com/office/drawing/2014/main" id="{1EF62E21-E03A-7A55-9C30-6982D06B15E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3" r="13498"/>
            <a:stretch>
              <a:fillRect/>
            </a:stretch>
          </p:blipFill>
          <p:spPr bwMode="auto">
            <a:xfrm>
              <a:off x="2206176" y="892774"/>
              <a:ext cx="4352548" cy="39525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FF597B31-B96B-FC46-56E6-8A4677AF7B7A}"/>
                </a:ext>
              </a:extLst>
            </p:cNvPr>
            <p:cNvSpPr txBox="1"/>
            <p:nvPr/>
          </p:nvSpPr>
          <p:spPr>
            <a:xfrm>
              <a:off x="786990" y="887547"/>
              <a:ext cx="1622642" cy="39703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</p:txBody>
        </p:sp>
        <p:cxnSp>
          <p:nvCxnSpPr>
            <p:cNvPr id="28" name="Connettore diritto 27">
              <a:extLst>
                <a:ext uri="{FF2B5EF4-FFF2-40B4-BE49-F238E27FC236}">
                  <a16:creationId xmlns:a16="http://schemas.microsoft.com/office/drawing/2014/main" id="{456FBBE9-D64E-EC44-D1C8-3047A2CA14F9}"/>
                </a:ext>
              </a:extLst>
            </p:cNvPr>
            <p:cNvCxnSpPr/>
            <p:nvPr/>
          </p:nvCxnSpPr>
          <p:spPr>
            <a:xfrm flipH="1">
              <a:off x="1869516" y="2449000"/>
              <a:ext cx="245280" cy="301083"/>
            </a:xfrm>
            <a:prstGeom prst="line">
              <a:avLst/>
            </a:prstGeom>
            <a:ln w="57150">
              <a:solidFill>
                <a:srgbClr val="00B05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diritto 28">
              <a:extLst>
                <a:ext uri="{FF2B5EF4-FFF2-40B4-BE49-F238E27FC236}">
                  <a16:creationId xmlns:a16="http://schemas.microsoft.com/office/drawing/2014/main" id="{D6B2C4FD-CD21-44BE-B9BA-36F5DADE01E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516" y="2971541"/>
              <a:ext cx="293976" cy="277320"/>
            </a:xfrm>
            <a:prstGeom prst="line">
              <a:avLst/>
            </a:prstGeom>
            <a:ln w="57150">
              <a:solidFill>
                <a:srgbClr val="00B05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2 29">
              <a:extLst>
                <a:ext uri="{FF2B5EF4-FFF2-40B4-BE49-F238E27FC236}">
                  <a16:creationId xmlns:a16="http://schemas.microsoft.com/office/drawing/2014/main" id="{351F3D73-4FF6-81F4-6D3B-A4DF14ADDF1F}"/>
                </a:ext>
              </a:extLst>
            </p:cNvPr>
            <p:cNvCxnSpPr>
              <a:cxnSpLocks/>
            </p:cNvCxnSpPr>
            <p:nvPr/>
          </p:nvCxnSpPr>
          <p:spPr>
            <a:xfrm>
              <a:off x="1024628" y="2816966"/>
              <a:ext cx="1039440" cy="3326"/>
            </a:xfrm>
            <a:prstGeom prst="straightConnector1">
              <a:avLst/>
            </a:prstGeom>
            <a:ln w="15875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CA08ACFF-CD23-5065-0507-FC3E1B1135F4}"/>
                </a:ext>
              </a:extLst>
            </p:cNvPr>
            <p:cNvSpPr txBox="1"/>
            <p:nvPr/>
          </p:nvSpPr>
          <p:spPr>
            <a:xfrm>
              <a:off x="786990" y="2447634"/>
              <a:ext cx="898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/>
                  </a:solidFill>
                </a:rPr>
                <a:t>beam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25B8FCD1-A47D-4F7A-E1A2-8034C4A2154F}"/>
                </a:ext>
              </a:extLst>
            </p:cNvPr>
            <p:cNvSpPr txBox="1"/>
            <p:nvPr/>
          </p:nvSpPr>
          <p:spPr>
            <a:xfrm>
              <a:off x="5027462" y="1605584"/>
              <a:ext cx="1444458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b="1" dirty="0" err="1">
                  <a:solidFill>
                    <a:schemeClr val="bg1"/>
                  </a:solidFill>
                </a:rPr>
                <a:t>Ionization</a:t>
              </a:r>
              <a:r>
                <a:rPr lang="it-IT" sz="1000" b="1" dirty="0">
                  <a:solidFill>
                    <a:schemeClr val="bg1"/>
                  </a:solidFill>
                </a:rPr>
                <a:t> Chamber NOT </a:t>
              </a:r>
              <a:r>
                <a:rPr lang="it-IT" sz="1000" b="1" dirty="0" err="1">
                  <a:solidFill>
                    <a:schemeClr val="bg1"/>
                  </a:solidFill>
                </a:rPr>
                <a:t>used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5A8CC30F-B894-162C-A9C7-8BB82EF3DA4E}"/>
              </a:ext>
            </a:extLst>
          </p:cNvPr>
          <p:cNvSpPr txBox="1"/>
          <p:nvPr/>
        </p:nvSpPr>
        <p:spPr>
          <a:xfrm>
            <a:off x="2063817" y="6569172"/>
            <a:ext cx="35829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M. Bruno et al., </a:t>
            </a:r>
            <a:r>
              <a:rPr lang="fr-FR" sz="1200" b="1" dirty="0" err="1">
                <a:solidFill>
                  <a:schemeClr val="bg1"/>
                </a:solidFill>
              </a:rPr>
              <a:t>Eur</a:t>
            </a:r>
            <a:r>
              <a:rPr lang="fr-FR" sz="1200" b="1" dirty="0">
                <a:solidFill>
                  <a:schemeClr val="bg1"/>
                </a:solidFill>
              </a:rPr>
              <a:t>. Phys. J. A 49, 128 (2013)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A9EBDC26-7CEB-C6CA-60F8-E1677C834302}"/>
              </a:ext>
            </a:extLst>
          </p:cNvPr>
          <p:cNvSpPr/>
          <p:nvPr/>
        </p:nvSpPr>
        <p:spPr>
          <a:xfrm>
            <a:off x="2295525" y="1038873"/>
            <a:ext cx="2228850" cy="351407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DC54872-6697-70E4-6A9B-6564094AD5E9}"/>
              </a:ext>
            </a:extLst>
          </p:cNvPr>
          <p:cNvSpPr txBox="1"/>
          <p:nvPr/>
        </p:nvSpPr>
        <p:spPr>
          <a:xfrm>
            <a:off x="2370164" y="4488034"/>
            <a:ext cx="1998032" cy="369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GARFIELD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652FF7E6-88B9-5796-7CD1-C5D60D026233}"/>
              </a:ext>
            </a:extLst>
          </p:cNvPr>
          <p:cNvSpPr txBox="1"/>
          <p:nvPr/>
        </p:nvSpPr>
        <p:spPr>
          <a:xfrm>
            <a:off x="4930897" y="3679919"/>
            <a:ext cx="10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RCo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78FAA49-B1D5-1347-B99D-864AC32C66BD}"/>
              </a:ext>
            </a:extLst>
          </p:cNvPr>
          <p:cNvSpPr txBox="1"/>
          <p:nvPr/>
        </p:nvSpPr>
        <p:spPr>
          <a:xfrm>
            <a:off x="1007634" y="3572058"/>
            <a:ext cx="10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OSCAR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36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39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>
            <a:extLst>
              <a:ext uri="{FF2B5EF4-FFF2-40B4-BE49-F238E27FC236}">
                <a16:creationId xmlns:a16="http://schemas.microsoft.com/office/drawing/2014/main" id="{2544B623-1D2E-66F0-7CF7-585A8E02122B}"/>
              </a:ext>
            </a:extLst>
          </p:cNvPr>
          <p:cNvSpPr txBox="1"/>
          <p:nvPr/>
        </p:nvSpPr>
        <p:spPr>
          <a:xfrm>
            <a:off x="799468" y="5332855"/>
            <a:ext cx="6711090" cy="1200329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2 stages telescope Si 300µm +</a:t>
            </a:r>
            <a:r>
              <a:rPr lang="en-US" b="1" dirty="0" err="1">
                <a:solidFill>
                  <a:schemeClr val="bg2"/>
                </a:solidFill>
              </a:rPr>
              <a:t>Csi</a:t>
            </a:r>
            <a:r>
              <a:rPr lang="en-US" b="1" dirty="0">
                <a:solidFill>
                  <a:schemeClr val="bg2"/>
                </a:solidFill>
              </a:rPr>
              <a:t>(Tl)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128 telescope with </a:t>
            </a:r>
            <a:r>
              <a:rPr lang="el-GR" b="1" dirty="0">
                <a:solidFill>
                  <a:schemeClr val="bg2"/>
                </a:solidFill>
              </a:rPr>
              <a:t>Δθ~</a:t>
            </a:r>
            <a:r>
              <a:rPr lang="en-US" b="1" dirty="0">
                <a:solidFill>
                  <a:schemeClr val="bg2"/>
                </a:solidFill>
              </a:rPr>
              <a:t>1.5° and </a:t>
            </a:r>
            <a:r>
              <a:rPr lang="el-GR" b="1" dirty="0">
                <a:solidFill>
                  <a:schemeClr val="bg2"/>
                </a:solidFill>
              </a:rPr>
              <a:t>Δφ</a:t>
            </a:r>
            <a:r>
              <a:rPr lang="it-IT" b="1" dirty="0">
                <a:solidFill>
                  <a:schemeClr val="bg2"/>
                </a:solidFill>
              </a:rPr>
              <a:t>=22.5°</a:t>
            </a:r>
            <a:endParaRPr lang="en-US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5≤ </a:t>
            </a:r>
            <a:r>
              <a:rPr lang="el-GR" b="1" dirty="0">
                <a:solidFill>
                  <a:schemeClr val="bg2"/>
                </a:solidFill>
              </a:rPr>
              <a:t>θ</a:t>
            </a:r>
            <a:r>
              <a:rPr lang="it-IT" b="1" baseline="-25000" dirty="0">
                <a:solidFill>
                  <a:schemeClr val="bg2"/>
                </a:solidFill>
              </a:rPr>
              <a:t>RCo</a:t>
            </a:r>
            <a:r>
              <a:rPr lang="it-IT" b="1" dirty="0">
                <a:solidFill>
                  <a:schemeClr val="bg2"/>
                </a:solidFill>
              </a:rPr>
              <a:t>≤17 with 8 Si </a:t>
            </a:r>
            <a:r>
              <a:rPr lang="it-IT" b="1" dirty="0" err="1">
                <a:solidFill>
                  <a:schemeClr val="bg2"/>
                </a:solidFill>
              </a:rPr>
              <a:t>strips</a:t>
            </a:r>
            <a:endParaRPr lang="it-IT" b="1" dirty="0">
              <a:solidFill>
                <a:schemeClr val="bg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2"/>
                </a:solidFill>
              </a:rPr>
              <a:t>Detection of LCP and heavy Fragments via PSA and </a:t>
            </a:r>
            <a:r>
              <a:rPr lang="en-US" b="1" dirty="0" err="1">
                <a:solidFill>
                  <a:schemeClr val="bg2"/>
                </a:solidFill>
              </a:rPr>
              <a:t>dE</a:t>
            </a:r>
            <a:r>
              <a:rPr lang="en-US" b="1" dirty="0">
                <a:solidFill>
                  <a:schemeClr val="bg2"/>
                </a:solidFill>
              </a:rPr>
              <a:t>-E</a:t>
            </a: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FBFEFB6F-BAAB-256F-1C25-AAB150690193}"/>
              </a:ext>
            </a:extLst>
          </p:cNvPr>
          <p:cNvSpPr txBox="1"/>
          <p:nvPr/>
        </p:nvSpPr>
        <p:spPr>
          <a:xfrm>
            <a:off x="799468" y="4900960"/>
            <a:ext cx="3514236" cy="369332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</a:rPr>
              <a:t>SOME RCo FEATURES:</a:t>
            </a: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37E49B7E-0543-AE53-6E4F-C279A781940D}"/>
              </a:ext>
            </a:extLst>
          </p:cNvPr>
          <p:cNvSpPr txBox="1"/>
          <p:nvPr/>
        </p:nvSpPr>
        <p:spPr>
          <a:xfrm>
            <a:off x="325201" y="170139"/>
            <a:ext cx="5232876" cy="584775"/>
          </a:xfrm>
          <a:prstGeom prst="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</a:rPr>
              <a:t>THE ALCONE EXPERIMENT</a:t>
            </a:r>
            <a:endParaRPr lang="en-GB" sz="3200" b="1" dirty="0">
              <a:solidFill>
                <a:schemeClr val="bg1"/>
              </a:solidFill>
            </a:endParaRPr>
          </a:p>
        </p:txBody>
      </p:sp>
      <p:pic>
        <p:nvPicPr>
          <p:cNvPr id="30" name="Immagine 29">
            <a:extLst>
              <a:ext uri="{FF2B5EF4-FFF2-40B4-BE49-F238E27FC236}">
                <a16:creationId xmlns:a16="http://schemas.microsoft.com/office/drawing/2014/main" id="{8D9D4583-46A1-E082-BB68-C8BFF58F3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460" y="3992796"/>
            <a:ext cx="3456788" cy="2766663"/>
          </a:xfrm>
          <a:prstGeom prst="rect">
            <a:avLst/>
          </a:prstGeom>
        </p:spPr>
      </p:pic>
      <p:pic>
        <p:nvPicPr>
          <p:cNvPr id="33" name="Picture 2" descr="C:\Documenti\FOTOGRAFIE\Visualizzazione\IMG_5800.JPG">
            <a:extLst>
              <a:ext uri="{FF2B5EF4-FFF2-40B4-BE49-F238E27FC236}">
                <a16:creationId xmlns:a16="http://schemas.microsoft.com/office/drawing/2014/main" id="{CBC9C3A1-D51E-124A-3DA7-CEBC85EA94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482"/>
          <a:stretch>
            <a:fillRect/>
          </a:stretch>
        </p:blipFill>
        <p:spPr bwMode="auto">
          <a:xfrm>
            <a:off x="6645542" y="462526"/>
            <a:ext cx="2244081" cy="194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Immagine 31">
            <a:extLst>
              <a:ext uri="{FF2B5EF4-FFF2-40B4-BE49-F238E27FC236}">
                <a16:creationId xmlns:a16="http://schemas.microsoft.com/office/drawing/2014/main" id="{E02DC351-521A-6885-1DA9-E19A18ADCF3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961120" y="1503806"/>
            <a:ext cx="3190127" cy="2410310"/>
          </a:xfrm>
          <a:prstGeom prst="rect">
            <a:avLst/>
          </a:prstGeom>
        </p:spPr>
      </p:pic>
      <p:grpSp>
        <p:nvGrpSpPr>
          <p:cNvPr id="35" name="Gruppo 34">
            <a:extLst>
              <a:ext uri="{FF2B5EF4-FFF2-40B4-BE49-F238E27FC236}">
                <a16:creationId xmlns:a16="http://schemas.microsoft.com/office/drawing/2014/main" id="{D6D62D2D-B9E9-2E1C-0438-66A58DE49C95}"/>
              </a:ext>
            </a:extLst>
          </p:cNvPr>
          <p:cNvGrpSpPr/>
          <p:nvPr/>
        </p:nvGrpSpPr>
        <p:grpSpPr>
          <a:xfrm>
            <a:off x="786990" y="887547"/>
            <a:ext cx="5771734" cy="3970318"/>
            <a:chOff x="786990" y="887547"/>
            <a:chExt cx="5771734" cy="3970318"/>
          </a:xfrm>
        </p:grpSpPr>
        <p:pic>
          <p:nvPicPr>
            <p:cNvPr id="36" name="Picture 2">
              <a:extLst>
                <a:ext uri="{FF2B5EF4-FFF2-40B4-BE49-F238E27FC236}">
                  <a16:creationId xmlns:a16="http://schemas.microsoft.com/office/drawing/2014/main" id="{78FD61A9-A7F0-5250-497F-43E7D9BBC4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43" r="13498"/>
            <a:stretch>
              <a:fillRect/>
            </a:stretch>
          </p:blipFill>
          <p:spPr bwMode="auto">
            <a:xfrm>
              <a:off x="2206176" y="892774"/>
              <a:ext cx="4352548" cy="39525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7" name="CasellaDiTesto 36">
              <a:extLst>
                <a:ext uri="{FF2B5EF4-FFF2-40B4-BE49-F238E27FC236}">
                  <a16:creationId xmlns:a16="http://schemas.microsoft.com/office/drawing/2014/main" id="{9ECFFB1F-DC66-B965-CC1A-22203B88D0F3}"/>
                </a:ext>
              </a:extLst>
            </p:cNvPr>
            <p:cNvSpPr txBox="1"/>
            <p:nvPr/>
          </p:nvSpPr>
          <p:spPr>
            <a:xfrm>
              <a:off x="786990" y="887547"/>
              <a:ext cx="1622642" cy="3970318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  <a:p>
              <a:endParaRPr lang="it-IT" dirty="0"/>
            </a:p>
          </p:txBody>
        </p:sp>
        <p:cxnSp>
          <p:nvCxnSpPr>
            <p:cNvPr id="38" name="Connettore diritto 37">
              <a:extLst>
                <a:ext uri="{FF2B5EF4-FFF2-40B4-BE49-F238E27FC236}">
                  <a16:creationId xmlns:a16="http://schemas.microsoft.com/office/drawing/2014/main" id="{5D0225A7-668D-3E3E-22BC-665C44568E8E}"/>
                </a:ext>
              </a:extLst>
            </p:cNvPr>
            <p:cNvCxnSpPr/>
            <p:nvPr/>
          </p:nvCxnSpPr>
          <p:spPr>
            <a:xfrm flipH="1">
              <a:off x="1869516" y="2449000"/>
              <a:ext cx="245280" cy="301083"/>
            </a:xfrm>
            <a:prstGeom prst="line">
              <a:avLst/>
            </a:prstGeom>
            <a:ln w="57150">
              <a:solidFill>
                <a:srgbClr val="00B05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diritto 38">
              <a:extLst>
                <a:ext uri="{FF2B5EF4-FFF2-40B4-BE49-F238E27FC236}">
                  <a16:creationId xmlns:a16="http://schemas.microsoft.com/office/drawing/2014/main" id="{44655FE6-A216-254E-8382-076C13AF29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9516" y="2971541"/>
              <a:ext cx="293976" cy="277320"/>
            </a:xfrm>
            <a:prstGeom prst="line">
              <a:avLst/>
            </a:prstGeom>
            <a:ln w="57150">
              <a:solidFill>
                <a:srgbClr val="00B050">
                  <a:alpha val="60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2 39">
              <a:extLst>
                <a:ext uri="{FF2B5EF4-FFF2-40B4-BE49-F238E27FC236}">
                  <a16:creationId xmlns:a16="http://schemas.microsoft.com/office/drawing/2014/main" id="{A7F05738-C7E9-CD7F-C52D-D304CDCA638B}"/>
                </a:ext>
              </a:extLst>
            </p:cNvPr>
            <p:cNvCxnSpPr>
              <a:cxnSpLocks/>
            </p:cNvCxnSpPr>
            <p:nvPr/>
          </p:nvCxnSpPr>
          <p:spPr>
            <a:xfrm>
              <a:off x="1024628" y="2816966"/>
              <a:ext cx="1039440" cy="3326"/>
            </a:xfrm>
            <a:prstGeom prst="straightConnector1">
              <a:avLst/>
            </a:prstGeom>
            <a:ln w="15875">
              <a:solidFill>
                <a:schemeClr val="bg1">
                  <a:alpha val="6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A576123F-F1F4-0538-5F4C-B6B648898B7A}"/>
                </a:ext>
              </a:extLst>
            </p:cNvPr>
            <p:cNvSpPr txBox="1"/>
            <p:nvPr/>
          </p:nvSpPr>
          <p:spPr>
            <a:xfrm>
              <a:off x="786990" y="2447634"/>
              <a:ext cx="8986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err="1">
                  <a:solidFill>
                    <a:schemeClr val="bg1"/>
                  </a:solidFill>
                </a:rPr>
                <a:t>beam</a:t>
              </a:r>
              <a:endParaRPr lang="en-GB" dirty="0">
                <a:solidFill>
                  <a:schemeClr val="bg1"/>
                </a:solidFill>
              </a:endParaRPr>
            </a:p>
          </p:txBody>
        </p:sp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9DBB968B-4BE2-CB0B-8214-0B1429B835BE}"/>
                </a:ext>
              </a:extLst>
            </p:cNvPr>
            <p:cNvSpPr txBox="1"/>
            <p:nvPr/>
          </p:nvSpPr>
          <p:spPr>
            <a:xfrm>
              <a:off x="5027462" y="1605584"/>
              <a:ext cx="1444458" cy="400110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r>
                <a:rPr lang="it-IT" sz="1000" b="1" dirty="0" err="1">
                  <a:solidFill>
                    <a:schemeClr val="bg1"/>
                  </a:solidFill>
                </a:rPr>
                <a:t>Ionization</a:t>
              </a:r>
              <a:r>
                <a:rPr lang="it-IT" sz="1000" b="1" dirty="0">
                  <a:solidFill>
                    <a:schemeClr val="bg1"/>
                  </a:solidFill>
                </a:rPr>
                <a:t> Chamber NOT </a:t>
              </a:r>
              <a:r>
                <a:rPr lang="it-IT" sz="1000" b="1" dirty="0" err="1">
                  <a:solidFill>
                    <a:schemeClr val="bg1"/>
                  </a:solidFill>
                </a:rPr>
                <a:t>used</a:t>
              </a:r>
              <a:endParaRPr lang="en-GB" sz="1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5516ED53-6F62-399A-19B2-2731D06D5080}"/>
              </a:ext>
            </a:extLst>
          </p:cNvPr>
          <p:cNvSpPr txBox="1"/>
          <p:nvPr/>
        </p:nvSpPr>
        <p:spPr>
          <a:xfrm>
            <a:off x="799468" y="6590937"/>
            <a:ext cx="358298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M. Bruno et al., </a:t>
            </a:r>
            <a:r>
              <a:rPr lang="fr-FR" sz="1200" b="1" dirty="0" err="1">
                <a:solidFill>
                  <a:schemeClr val="bg1"/>
                </a:solidFill>
              </a:rPr>
              <a:t>Eur</a:t>
            </a:r>
            <a:r>
              <a:rPr lang="fr-FR" sz="1200" b="1" dirty="0">
                <a:solidFill>
                  <a:schemeClr val="bg1"/>
                </a:solidFill>
              </a:rPr>
              <a:t>. Phys. J. A 49, 128 (2013)</a:t>
            </a:r>
            <a:endParaRPr lang="en-GB" sz="1200" b="1" dirty="0">
              <a:solidFill>
                <a:schemeClr val="bg1"/>
              </a:solidFill>
            </a:endParaRPr>
          </a:p>
        </p:txBody>
      </p:sp>
      <p:sp>
        <p:nvSpPr>
          <p:cNvPr id="3" name="Trapezio 2">
            <a:extLst>
              <a:ext uri="{FF2B5EF4-FFF2-40B4-BE49-F238E27FC236}">
                <a16:creationId xmlns:a16="http://schemas.microsoft.com/office/drawing/2014/main" id="{9EC70171-D850-3F17-D4D9-22B220FE99D6}"/>
              </a:ext>
            </a:extLst>
          </p:cNvPr>
          <p:cNvSpPr/>
          <p:nvPr/>
        </p:nvSpPr>
        <p:spPr>
          <a:xfrm rot="16200000">
            <a:off x="2966891" y="2257184"/>
            <a:ext cx="2509218" cy="1206018"/>
          </a:xfrm>
          <a:prstGeom prst="trapezoid">
            <a:avLst>
              <a:gd name="adj" fmla="val 50355"/>
            </a:avLst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BDDB7155-BE11-37D0-725D-DCDD4251807C}"/>
              </a:ext>
            </a:extLst>
          </p:cNvPr>
          <p:cNvSpPr txBox="1"/>
          <p:nvPr/>
        </p:nvSpPr>
        <p:spPr>
          <a:xfrm>
            <a:off x="10229850" y="1503806"/>
            <a:ext cx="15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Si vs </a:t>
            </a:r>
            <a:r>
              <a:rPr lang="it-IT" sz="2000" b="1" dirty="0" err="1">
                <a:solidFill>
                  <a:schemeClr val="bg1"/>
                </a:solidFill>
              </a:rPr>
              <a:t>CsI</a:t>
            </a:r>
            <a:r>
              <a:rPr lang="it-IT" sz="2000" b="1" dirty="0">
                <a:solidFill>
                  <a:schemeClr val="bg1"/>
                </a:solidFill>
              </a:rPr>
              <a:t>(</a:t>
            </a:r>
            <a:r>
              <a:rPr lang="it-IT" sz="2000" b="1" dirty="0" err="1">
                <a:solidFill>
                  <a:schemeClr val="bg1"/>
                </a:solidFill>
              </a:rPr>
              <a:t>Tl</a:t>
            </a:r>
            <a:r>
              <a:rPr lang="it-IT" sz="2000" b="1" dirty="0">
                <a:solidFill>
                  <a:schemeClr val="bg1"/>
                </a:solidFill>
              </a:rPr>
              <a:t>)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6B042B9-3C81-250B-473E-D5C2AC3D7D15}"/>
              </a:ext>
            </a:extLst>
          </p:cNvPr>
          <p:cNvSpPr txBox="1"/>
          <p:nvPr/>
        </p:nvSpPr>
        <p:spPr>
          <a:xfrm>
            <a:off x="9886950" y="4024615"/>
            <a:ext cx="15906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chemeClr val="bg1"/>
                </a:solidFill>
              </a:rPr>
              <a:t>Si PSA</a:t>
            </a:r>
            <a:endParaRPr lang="en-GB" sz="2000" b="1" dirty="0">
              <a:solidFill>
                <a:schemeClr val="bg1"/>
              </a:solidFill>
            </a:endParaRP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C8B10BC-1B86-8BDB-97CA-4C362D2599E5}"/>
              </a:ext>
            </a:extLst>
          </p:cNvPr>
          <p:cNvSpPr txBox="1"/>
          <p:nvPr/>
        </p:nvSpPr>
        <p:spPr>
          <a:xfrm>
            <a:off x="2370164" y="4488034"/>
            <a:ext cx="1998032" cy="3698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GARFIELD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FF50199-955F-8C1F-7B6A-DF6FFD4C303C}"/>
              </a:ext>
            </a:extLst>
          </p:cNvPr>
          <p:cNvSpPr txBox="1"/>
          <p:nvPr/>
        </p:nvSpPr>
        <p:spPr>
          <a:xfrm>
            <a:off x="4930897" y="3679919"/>
            <a:ext cx="10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>
                <a:solidFill>
                  <a:srgbClr val="0070C0"/>
                </a:solidFill>
              </a:rPr>
              <a:t>RCo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C77236B-AE9A-0417-98FE-92CEAD58814C}"/>
              </a:ext>
            </a:extLst>
          </p:cNvPr>
          <p:cNvSpPr txBox="1"/>
          <p:nvPr/>
        </p:nvSpPr>
        <p:spPr>
          <a:xfrm>
            <a:off x="1007634" y="3572058"/>
            <a:ext cx="1048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00B050"/>
                </a:solidFill>
              </a:rPr>
              <a:t>OSCAR</a:t>
            </a:r>
            <a:endParaRPr lang="en-GB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85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2" grpId="0" animBg="1"/>
      <p:bldP spid="43" grpId="0"/>
      <p:bldP spid="3" grpId="0" animBg="1"/>
      <p:bldP spid="4" grpId="0"/>
      <p:bldP spid="5" grpId="0"/>
    </p:bldLst>
  </p:timing>
</p:sld>
</file>

<file path=ppt/theme/theme1.xml><?xml version="1.0" encoding="utf-8"?>
<a:theme xmlns:a="http://schemas.openxmlformats.org/drawingml/2006/main" name="Sezione">
  <a:themeElements>
    <a:clrScheme name="Sezion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ezion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ezion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TM02900771[[fn=Sezione]]</Template>
  <TotalTime>0</TotalTime>
  <Words>1360</Words>
  <Application>Microsoft Office PowerPoint</Application>
  <PresentationFormat>Widescreen</PresentationFormat>
  <Paragraphs>252</Paragraphs>
  <Slides>19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10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30" baseType="lpstr">
      <vt:lpstr>Arial</vt:lpstr>
      <vt:lpstr>Cambria Math</vt:lpstr>
      <vt:lpstr>Century Gothic</vt:lpstr>
      <vt:lpstr>MTMI</vt:lpstr>
      <vt:lpstr>MTSY</vt:lpstr>
      <vt:lpstr>Oswald</vt:lpstr>
      <vt:lpstr>Times New Roman</vt:lpstr>
      <vt:lpstr>Times-Roman</vt:lpstr>
      <vt:lpstr>Wingdings</vt:lpstr>
      <vt:lpstr>Wingdings 3</vt:lpstr>
      <vt:lpstr>Sezione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Sandro Barlini</dc:creator>
  <cp:lastModifiedBy>Sandro Barlini</cp:lastModifiedBy>
  <cp:revision>23</cp:revision>
  <dcterms:created xsi:type="dcterms:W3CDTF">2025-09-17T14:29:50Z</dcterms:created>
  <dcterms:modified xsi:type="dcterms:W3CDTF">2025-09-21T20:11:52Z</dcterms:modified>
</cp:coreProperties>
</file>