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61" r:id="rId2"/>
    <p:sldId id="258" r:id="rId3"/>
    <p:sldId id="594" r:id="rId4"/>
    <p:sldId id="593" r:id="rId5"/>
    <p:sldId id="592" r:id="rId6"/>
    <p:sldId id="355" r:id="rId7"/>
    <p:sldId id="356" r:id="rId8"/>
    <p:sldId id="595" r:id="rId9"/>
    <p:sldId id="596" r:id="rId10"/>
    <p:sldId id="597" r:id="rId11"/>
    <p:sldId id="599" r:id="rId12"/>
    <p:sldId id="600" r:id="rId13"/>
    <p:sldId id="598" r:id="rId14"/>
    <p:sldId id="358" r:id="rId15"/>
    <p:sldId id="601" r:id="rId16"/>
    <p:sldId id="357" r:id="rId17"/>
    <p:sldId id="484" r:id="rId18"/>
    <p:sldId id="573" r:id="rId19"/>
    <p:sldId id="580" r:id="rId20"/>
    <p:sldId id="581" r:id="rId21"/>
    <p:sldId id="582" r:id="rId22"/>
    <p:sldId id="579" r:id="rId23"/>
    <p:sldId id="586" r:id="rId24"/>
    <p:sldId id="583" r:id="rId25"/>
    <p:sldId id="584" r:id="rId26"/>
    <p:sldId id="585" r:id="rId27"/>
    <p:sldId id="350" r:id="rId28"/>
    <p:sldId id="587" r:id="rId29"/>
    <p:sldId id="605" r:id="rId30"/>
    <p:sldId id="606" r:id="rId31"/>
    <p:sldId id="588" r:id="rId32"/>
    <p:sldId id="607" r:id="rId33"/>
    <p:sldId id="608" r:id="rId34"/>
    <p:sldId id="603" r:id="rId35"/>
    <p:sldId id="590" r:id="rId36"/>
    <p:sldId id="602" r:id="rId37"/>
    <p:sldId id="604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userDrawn="1">
          <p15:clr>
            <a:srgbClr val="A4A3A4"/>
          </p15:clr>
        </p15:guide>
        <p15:guide id="4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0000"/>
    <a:srgbClr val="49515F"/>
    <a:srgbClr val="FC9600"/>
    <a:srgbClr val="2500CA"/>
    <a:srgbClr val="00FA00"/>
    <a:srgbClr val="942092"/>
    <a:srgbClr val="261F4D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26"/>
    <p:restoredTop sz="87903"/>
  </p:normalViewPr>
  <p:slideViewPr>
    <p:cSldViewPr snapToGrid="0">
      <p:cViewPr varScale="1">
        <p:scale>
          <a:sx n="33" d="100"/>
          <a:sy n="33" d="100"/>
        </p:scale>
        <p:origin x="232" y="1176"/>
      </p:cViewPr>
      <p:guideLst>
        <p:guide orient="horz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evy/Library/Mobile%20Documents/com~apple~CloudDocs/Documents/Documents%20-%20CENBG/WORK_CENBG/manips%20perso/coulex_campaign_2022/Analysis/analyse_BE2_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evy/Library/Mobile%20Documents/com~apple~CloudDocs/Documents/Documents%20-%20CENBG/WORK_CENBG/manips%20perso/coulex_campaign_2022/Analysis/analyse_BE2_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evy/Library/Mobile%20Documents/com~apple~CloudDocs/Documents/Documents%20-%20CENBG/WORK_CENBG/manips%20perso/coulex_campaign_2022/Analysis/analyse_BE2_S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evy/Library/Mobile%20Documents/com~apple~CloudDocs/Documents/Documents%20-%20CENBG/WORK_CENBG/manips%20perso/coulex_campaign_2022/Analysis/analyse_BE2_S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evy/Library/Mobile%20Documents/com~apple~CloudDocs/Documents/Documents%20-%20CENBG/WORK_CENBG/manips%20perso/coulex_campaign_2022/Analysis/analyse_BE2_S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evy/Library/Mobile%20Documents/com~apple~CloudDocs/Documents/Documents%20-%20CENBG/WORK_CENBG/manips%20perso/coulex_campaign_2022/Analysis/analyse_BE2_S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fr-FR" baseline="0">
                <a:solidFill>
                  <a:schemeClr val="tx1"/>
                </a:solidFill>
                <a:latin typeface="Arial" panose="020B0604020202020204" pitchFamily="34" charset="0"/>
              </a:rPr>
              <a:t>B(E2) Si isotopes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741565223874397"/>
          <c:y val="0.19162662677334724"/>
          <c:w val="0.78626496498801468"/>
          <c:h val="0.69396377134344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plus>
            <c:min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Feuil1!$A$11:$A$15</c:f>
              <c:numCache>
                <c:formatCode>General</c:formatCode>
                <c:ptCount val="5"/>
                <c:pt idx="0">
                  <c:v>19.95</c:v>
                </c:pt>
                <c:pt idx="1">
                  <c:v>21.95</c:v>
                </c:pt>
                <c:pt idx="2">
                  <c:v>23.95</c:v>
                </c:pt>
                <c:pt idx="3">
                  <c:v>25.9</c:v>
                </c:pt>
                <c:pt idx="4">
                  <c:v>27.9</c:v>
                </c:pt>
              </c:numCache>
            </c:numRef>
          </c:xVal>
          <c:yVal>
            <c:numRef>
              <c:f>Feuil1!$D$11:$D$15</c:f>
              <c:numCache>
                <c:formatCode>General</c:formatCode>
                <c:ptCount val="5"/>
                <c:pt idx="0">
                  <c:v>85</c:v>
                </c:pt>
                <c:pt idx="1">
                  <c:v>193</c:v>
                </c:pt>
                <c:pt idx="2">
                  <c:v>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0B-434C-80DF-2E33AEC81780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plus>
            <c:min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Feuil1!$B$12:$B$13</c:f>
              <c:numCache>
                <c:formatCode>General</c:formatCode>
                <c:ptCount val="2"/>
                <c:pt idx="0">
                  <c:v>22.05</c:v>
                </c:pt>
                <c:pt idx="1">
                  <c:v>24.05</c:v>
                </c:pt>
              </c:numCache>
            </c:numRef>
          </c:xVal>
          <c:yVal>
            <c:numRef>
              <c:f>Feuil1!$F$12:$F$13</c:f>
              <c:numCache>
                <c:formatCode>General</c:formatCode>
                <c:ptCount val="2"/>
                <c:pt idx="0">
                  <c:v>245</c:v>
                </c:pt>
                <c:pt idx="1">
                  <c:v>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0B-434C-80DF-2E33AEC81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018640"/>
        <c:axId val="621020912"/>
      </c:scatterChart>
      <c:valAx>
        <c:axId val="621018640"/>
        <c:scaling>
          <c:orientation val="minMax"/>
          <c:max val="29"/>
          <c:min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N</a:t>
                </a:r>
              </a:p>
            </c:rich>
          </c:tx>
          <c:layout>
            <c:manualLayout>
              <c:xMode val="edge"/>
              <c:yMode val="edge"/>
              <c:x val="0.93027794076017922"/>
              <c:y val="0.9093278457885281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20912"/>
        <c:crosses val="autoZero"/>
        <c:crossBetween val="midCat"/>
        <c:majorUnit val="2"/>
        <c:minorUnit val="1"/>
      </c:valAx>
      <c:valAx>
        <c:axId val="621020912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B(E2-up) [e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fm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6754806600185378E-2"/>
              <c:y val="0.12578905811404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18640"/>
        <c:crossesAt val="18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fr-FR" baseline="0">
                <a:solidFill>
                  <a:schemeClr val="tx1"/>
                </a:solidFill>
                <a:latin typeface="Arial" panose="020B0604020202020204" pitchFamily="34" charset="0"/>
              </a:rPr>
              <a:t>B(E2) Si isotopes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741565223874397"/>
          <c:y val="0.15559768677620855"/>
          <c:w val="0.78626496498801468"/>
          <c:h val="0.7677602166645256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plus>
            <c:min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Feuil1!$A$11:$A$15</c:f>
              <c:numCache>
                <c:formatCode>General</c:formatCode>
                <c:ptCount val="5"/>
                <c:pt idx="0">
                  <c:v>19.95</c:v>
                </c:pt>
                <c:pt idx="1">
                  <c:v>21.95</c:v>
                </c:pt>
                <c:pt idx="2">
                  <c:v>23.95</c:v>
                </c:pt>
                <c:pt idx="3">
                  <c:v>25.9</c:v>
                </c:pt>
                <c:pt idx="4">
                  <c:v>27.9</c:v>
                </c:pt>
              </c:numCache>
            </c:numRef>
          </c:xVal>
          <c:yVal>
            <c:numRef>
              <c:f>Feuil1!$D$11:$D$15</c:f>
              <c:numCache>
                <c:formatCode>General</c:formatCode>
                <c:ptCount val="5"/>
                <c:pt idx="0">
                  <c:v>85</c:v>
                </c:pt>
                <c:pt idx="1">
                  <c:v>193</c:v>
                </c:pt>
                <c:pt idx="2">
                  <c:v>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AB-B74E-82C3-5B71B11C558F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plus>
            <c:min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Feuil1!$B$12:$B$13</c:f>
              <c:numCache>
                <c:formatCode>General</c:formatCode>
                <c:ptCount val="2"/>
                <c:pt idx="0">
                  <c:v>22.05</c:v>
                </c:pt>
                <c:pt idx="1">
                  <c:v>24.05</c:v>
                </c:pt>
              </c:numCache>
            </c:numRef>
          </c:xVal>
          <c:yVal>
            <c:numRef>
              <c:f>Feuil1!$F$12:$F$13</c:f>
              <c:numCache>
                <c:formatCode>General</c:formatCode>
                <c:ptCount val="2"/>
                <c:pt idx="0">
                  <c:v>245</c:v>
                </c:pt>
                <c:pt idx="1">
                  <c:v>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AB-B74E-82C3-5B71B11C558F}"/>
            </c:ext>
          </c:extLst>
        </c:ser>
        <c:ser>
          <c:idx val="3"/>
          <c:order val="2"/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Feuil1!$A$18:$A$21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</c:numCache>
            </c:numRef>
          </c:xVal>
          <c:yVal>
            <c:numRef>
              <c:f>Feuil1!$B$18:$B$21</c:f>
              <c:numCache>
                <c:formatCode>General</c:formatCode>
                <c:ptCount val="4"/>
                <c:pt idx="0">
                  <c:v>205</c:v>
                </c:pt>
                <c:pt idx="1">
                  <c:v>245</c:v>
                </c:pt>
                <c:pt idx="2">
                  <c:v>360</c:v>
                </c:pt>
                <c:pt idx="3">
                  <c:v>535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AB-B74E-82C3-5B71B11C5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018640"/>
        <c:axId val="621020912"/>
      </c:scatterChart>
      <c:valAx>
        <c:axId val="621018640"/>
        <c:scaling>
          <c:orientation val="minMax"/>
          <c:max val="29"/>
          <c:min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N</a:t>
                </a:r>
              </a:p>
            </c:rich>
          </c:tx>
          <c:layout>
            <c:manualLayout>
              <c:xMode val="edge"/>
              <c:yMode val="edge"/>
              <c:x val="0.93027794076017922"/>
              <c:y val="0.9093278457885281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20912"/>
        <c:crosses val="autoZero"/>
        <c:crossBetween val="midCat"/>
        <c:majorUnit val="2"/>
        <c:minorUnit val="1"/>
      </c:valAx>
      <c:valAx>
        <c:axId val="62102091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B(E2-up) [e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fm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6754806600185378E-2"/>
              <c:y val="0.12578905811404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18640"/>
        <c:crossesAt val="18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fr-FR" baseline="0">
                <a:solidFill>
                  <a:schemeClr val="tx1"/>
                </a:solidFill>
                <a:latin typeface="Arial" panose="020B0604020202020204" pitchFamily="34" charset="0"/>
              </a:rPr>
              <a:t>B(E2) Si isotopes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741565223874397"/>
          <c:y val="0.15559768677620855"/>
          <c:w val="0.78626496498801468"/>
          <c:h val="0.7677602166645256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plus>
            <c:min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Feuil1!$A$11:$A$15</c:f>
              <c:numCache>
                <c:formatCode>General</c:formatCode>
                <c:ptCount val="5"/>
                <c:pt idx="0">
                  <c:v>19.95</c:v>
                </c:pt>
                <c:pt idx="1">
                  <c:v>21.95</c:v>
                </c:pt>
                <c:pt idx="2">
                  <c:v>23.95</c:v>
                </c:pt>
                <c:pt idx="3">
                  <c:v>25.9</c:v>
                </c:pt>
                <c:pt idx="4">
                  <c:v>27.9</c:v>
                </c:pt>
              </c:numCache>
            </c:numRef>
          </c:xVal>
          <c:yVal>
            <c:numRef>
              <c:f>Feuil1!$D$11:$D$15</c:f>
              <c:numCache>
                <c:formatCode>General</c:formatCode>
                <c:ptCount val="5"/>
                <c:pt idx="0">
                  <c:v>85</c:v>
                </c:pt>
                <c:pt idx="1">
                  <c:v>193</c:v>
                </c:pt>
                <c:pt idx="2">
                  <c:v>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AB-B74E-82C3-5B71B11C558F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plus>
            <c:min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Feuil1!$B$12:$B$13</c:f>
              <c:numCache>
                <c:formatCode>General</c:formatCode>
                <c:ptCount val="2"/>
                <c:pt idx="0">
                  <c:v>22.05</c:v>
                </c:pt>
                <c:pt idx="1">
                  <c:v>24.05</c:v>
                </c:pt>
              </c:numCache>
            </c:numRef>
          </c:xVal>
          <c:yVal>
            <c:numRef>
              <c:f>Feuil1!$F$12:$F$13</c:f>
              <c:numCache>
                <c:formatCode>General</c:formatCode>
                <c:ptCount val="2"/>
                <c:pt idx="0">
                  <c:v>245</c:v>
                </c:pt>
                <c:pt idx="1">
                  <c:v>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AB-B74E-82C3-5B71B11C558F}"/>
            </c:ext>
          </c:extLst>
        </c:ser>
        <c:ser>
          <c:idx val="3"/>
          <c:order val="2"/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Feuil1!$A$18:$A$21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</c:numCache>
            </c:numRef>
          </c:xVal>
          <c:yVal>
            <c:numRef>
              <c:f>Feuil1!$B$18:$B$21</c:f>
              <c:numCache>
                <c:formatCode>General</c:formatCode>
                <c:ptCount val="4"/>
                <c:pt idx="0">
                  <c:v>205</c:v>
                </c:pt>
                <c:pt idx="1">
                  <c:v>245</c:v>
                </c:pt>
                <c:pt idx="2">
                  <c:v>360</c:v>
                </c:pt>
                <c:pt idx="3">
                  <c:v>535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AB-B74E-82C3-5B71B11C558F}"/>
            </c:ext>
          </c:extLst>
        </c:ser>
        <c:ser>
          <c:idx val="4"/>
          <c:order val="3"/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Feuil1!$A$18:$A$21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</c:numCache>
            </c:numRef>
          </c:xVal>
          <c:yVal>
            <c:numRef>
              <c:f>Feuil1!$C$18:$C$21</c:f>
              <c:numCache>
                <c:formatCode>General</c:formatCode>
                <c:ptCount val="4"/>
                <c:pt idx="0">
                  <c:v>280</c:v>
                </c:pt>
                <c:pt idx="1">
                  <c:v>590</c:v>
                </c:pt>
                <c:pt idx="2">
                  <c:v>980</c:v>
                </c:pt>
                <c:pt idx="3">
                  <c:v>645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0AB-B74E-82C3-5B71B11C5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018640"/>
        <c:axId val="621020912"/>
      </c:scatterChart>
      <c:valAx>
        <c:axId val="621018640"/>
        <c:scaling>
          <c:orientation val="minMax"/>
          <c:max val="29"/>
          <c:min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N</a:t>
                </a:r>
              </a:p>
            </c:rich>
          </c:tx>
          <c:layout>
            <c:manualLayout>
              <c:xMode val="edge"/>
              <c:yMode val="edge"/>
              <c:x val="0.93027794076017922"/>
              <c:y val="0.9093278457885281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20912"/>
        <c:crosses val="autoZero"/>
        <c:crossBetween val="midCat"/>
        <c:majorUnit val="2"/>
        <c:minorUnit val="1"/>
      </c:valAx>
      <c:valAx>
        <c:axId val="62102091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B(E2-up) [e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fm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6754806600185378E-2"/>
              <c:y val="0.12578905811404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18640"/>
        <c:crossesAt val="18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fr-FR" baseline="0">
                <a:solidFill>
                  <a:schemeClr val="tx1"/>
                </a:solidFill>
                <a:latin typeface="Arial" panose="020B0604020202020204" pitchFamily="34" charset="0"/>
              </a:rPr>
              <a:t>B(E2) Si isotopes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741565223874397"/>
          <c:y val="0.15559768677620855"/>
          <c:w val="0.78626496498801468"/>
          <c:h val="0.7677602166645256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plus>
            <c:min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Feuil1!$A$11:$A$15</c:f>
              <c:numCache>
                <c:formatCode>General</c:formatCode>
                <c:ptCount val="5"/>
                <c:pt idx="0">
                  <c:v>19.95</c:v>
                </c:pt>
                <c:pt idx="1">
                  <c:v>21.95</c:v>
                </c:pt>
                <c:pt idx="2">
                  <c:v>23.95</c:v>
                </c:pt>
                <c:pt idx="3">
                  <c:v>25.9</c:v>
                </c:pt>
                <c:pt idx="4">
                  <c:v>27.9</c:v>
                </c:pt>
              </c:numCache>
            </c:numRef>
          </c:xVal>
          <c:yVal>
            <c:numRef>
              <c:f>Feuil1!$D$11:$D$15</c:f>
              <c:numCache>
                <c:formatCode>General</c:formatCode>
                <c:ptCount val="5"/>
                <c:pt idx="0">
                  <c:v>85</c:v>
                </c:pt>
                <c:pt idx="1">
                  <c:v>193</c:v>
                </c:pt>
                <c:pt idx="2">
                  <c:v>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AB-B74E-82C3-5B71B11C558F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plus>
            <c:min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Feuil1!$B$12:$B$13</c:f>
              <c:numCache>
                <c:formatCode>General</c:formatCode>
                <c:ptCount val="2"/>
                <c:pt idx="0">
                  <c:v>22.05</c:v>
                </c:pt>
                <c:pt idx="1">
                  <c:v>24.05</c:v>
                </c:pt>
              </c:numCache>
            </c:numRef>
          </c:xVal>
          <c:yVal>
            <c:numRef>
              <c:f>Feuil1!$F$12:$F$13</c:f>
              <c:numCache>
                <c:formatCode>General</c:formatCode>
                <c:ptCount val="2"/>
                <c:pt idx="0">
                  <c:v>245</c:v>
                </c:pt>
                <c:pt idx="1">
                  <c:v>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AB-B74E-82C3-5B71B11C558F}"/>
            </c:ext>
          </c:extLst>
        </c:ser>
        <c:ser>
          <c:idx val="3"/>
          <c:order val="2"/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Feuil1!$A$18:$A$21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</c:numCache>
            </c:numRef>
          </c:xVal>
          <c:yVal>
            <c:numRef>
              <c:f>Feuil1!$B$18:$B$21</c:f>
              <c:numCache>
                <c:formatCode>General</c:formatCode>
                <c:ptCount val="4"/>
                <c:pt idx="0">
                  <c:v>205</c:v>
                </c:pt>
                <c:pt idx="1">
                  <c:v>245</c:v>
                </c:pt>
                <c:pt idx="2">
                  <c:v>360</c:v>
                </c:pt>
                <c:pt idx="3">
                  <c:v>535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AB-B74E-82C3-5B71B11C558F}"/>
            </c:ext>
          </c:extLst>
        </c:ser>
        <c:ser>
          <c:idx val="4"/>
          <c:order val="3"/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Feuil1!$A$18:$A$21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</c:numCache>
            </c:numRef>
          </c:xVal>
          <c:yVal>
            <c:numRef>
              <c:f>Feuil1!$C$18:$C$21</c:f>
              <c:numCache>
                <c:formatCode>General</c:formatCode>
                <c:ptCount val="4"/>
                <c:pt idx="0">
                  <c:v>280</c:v>
                </c:pt>
                <c:pt idx="1">
                  <c:v>590</c:v>
                </c:pt>
                <c:pt idx="2">
                  <c:v>980</c:v>
                </c:pt>
                <c:pt idx="3">
                  <c:v>645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0AB-B74E-82C3-5B71B11C558F}"/>
            </c:ext>
          </c:extLst>
        </c:ser>
        <c:ser>
          <c:idx val="5"/>
          <c:order val="4"/>
          <c:spPr>
            <a:ln w="158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Feuil1!$A$18:$A$21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</c:numCache>
            </c:numRef>
          </c:xVal>
          <c:yVal>
            <c:numRef>
              <c:f>Feuil1!$D$18:$D$21</c:f>
              <c:numCache>
                <c:formatCode>General</c:formatCode>
                <c:ptCount val="4"/>
                <c:pt idx="0">
                  <c:v>230</c:v>
                </c:pt>
                <c:pt idx="1">
                  <c:v>245</c:v>
                </c:pt>
                <c:pt idx="2">
                  <c:v>370</c:v>
                </c:pt>
                <c:pt idx="3">
                  <c:v>425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0AB-B74E-82C3-5B71B11C5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018640"/>
        <c:axId val="621020912"/>
      </c:scatterChart>
      <c:valAx>
        <c:axId val="621018640"/>
        <c:scaling>
          <c:orientation val="minMax"/>
          <c:max val="29"/>
          <c:min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N</a:t>
                </a:r>
              </a:p>
            </c:rich>
          </c:tx>
          <c:layout>
            <c:manualLayout>
              <c:xMode val="edge"/>
              <c:yMode val="edge"/>
              <c:x val="0.93027794076017922"/>
              <c:y val="0.9093278457885281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20912"/>
        <c:crosses val="autoZero"/>
        <c:crossBetween val="midCat"/>
        <c:majorUnit val="2"/>
        <c:minorUnit val="1"/>
      </c:valAx>
      <c:valAx>
        <c:axId val="62102091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B(E2-up) [e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fm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6754806600185378E-2"/>
              <c:y val="0.12578905811404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18640"/>
        <c:crossesAt val="18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fr-FR" baseline="0">
                <a:solidFill>
                  <a:schemeClr val="tx1"/>
                </a:solidFill>
                <a:latin typeface="Arial" panose="020B0604020202020204" pitchFamily="34" charset="0"/>
              </a:rPr>
              <a:t>B(E2) Si isotopes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741565223874397"/>
          <c:y val="0.15559768677620855"/>
          <c:w val="0.78626496498801468"/>
          <c:h val="0.7677602166645256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plus>
            <c:min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Feuil1!$A$11:$A$15</c:f>
              <c:numCache>
                <c:formatCode>General</c:formatCode>
                <c:ptCount val="5"/>
                <c:pt idx="0">
                  <c:v>19.95</c:v>
                </c:pt>
                <c:pt idx="1">
                  <c:v>21.95</c:v>
                </c:pt>
                <c:pt idx="2">
                  <c:v>23.95</c:v>
                </c:pt>
                <c:pt idx="3">
                  <c:v>25.9</c:v>
                </c:pt>
                <c:pt idx="4">
                  <c:v>27.9</c:v>
                </c:pt>
              </c:numCache>
            </c:numRef>
          </c:xVal>
          <c:yVal>
            <c:numRef>
              <c:f>Feuil1!$D$11:$D$15</c:f>
              <c:numCache>
                <c:formatCode>General</c:formatCode>
                <c:ptCount val="5"/>
                <c:pt idx="0">
                  <c:v>85</c:v>
                </c:pt>
                <c:pt idx="1">
                  <c:v>193</c:v>
                </c:pt>
                <c:pt idx="2">
                  <c:v>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AB-B74E-82C3-5B71B11C558F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plus>
            <c:min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Feuil1!$B$12:$B$13</c:f>
              <c:numCache>
                <c:formatCode>General</c:formatCode>
                <c:ptCount val="2"/>
                <c:pt idx="0">
                  <c:v>22.05</c:v>
                </c:pt>
                <c:pt idx="1">
                  <c:v>24.05</c:v>
                </c:pt>
              </c:numCache>
            </c:numRef>
          </c:xVal>
          <c:yVal>
            <c:numRef>
              <c:f>Feuil1!$F$12:$F$13</c:f>
              <c:numCache>
                <c:formatCode>General</c:formatCode>
                <c:ptCount val="2"/>
                <c:pt idx="0">
                  <c:v>245</c:v>
                </c:pt>
                <c:pt idx="1">
                  <c:v>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AB-B74E-82C3-5B71B11C558F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19050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Feuil1!$G$15</c:f>
                <c:numCache>
                  <c:formatCode>General</c:formatCode>
                  <c:ptCount val="1"/>
                  <c:pt idx="0">
                    <c:v>90</c:v>
                  </c:pt>
                </c:numCache>
              </c:numRef>
            </c:plus>
            <c:minus>
              <c:numRef>
                <c:f>Feuil1!$G$15</c:f>
                <c:numCache>
                  <c:formatCode>General</c:formatCode>
                  <c:ptCount val="1"/>
                  <c:pt idx="0">
                    <c:v>90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7030A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Feuil1!$B$15</c:f>
              <c:numCache>
                <c:formatCode>General</c:formatCode>
                <c:ptCount val="1"/>
                <c:pt idx="0">
                  <c:v>28</c:v>
                </c:pt>
              </c:numCache>
            </c:numRef>
          </c:xVal>
          <c:yVal>
            <c:numRef>
              <c:f>Feuil1!$F$15</c:f>
              <c:numCache>
                <c:formatCode>General</c:formatCode>
                <c:ptCount val="1"/>
                <c:pt idx="0">
                  <c:v>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AB-B74E-82C3-5B71B11C558F}"/>
            </c:ext>
          </c:extLst>
        </c:ser>
        <c:ser>
          <c:idx val="3"/>
          <c:order val="3"/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Feuil1!$A$18:$A$21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</c:numCache>
            </c:numRef>
          </c:xVal>
          <c:yVal>
            <c:numRef>
              <c:f>Feuil1!$B$18:$B$21</c:f>
              <c:numCache>
                <c:formatCode>General</c:formatCode>
                <c:ptCount val="4"/>
                <c:pt idx="0">
                  <c:v>205</c:v>
                </c:pt>
                <c:pt idx="1">
                  <c:v>245</c:v>
                </c:pt>
                <c:pt idx="2">
                  <c:v>360</c:v>
                </c:pt>
                <c:pt idx="3">
                  <c:v>535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AB-B74E-82C3-5B71B11C558F}"/>
            </c:ext>
          </c:extLst>
        </c:ser>
        <c:ser>
          <c:idx val="4"/>
          <c:order val="4"/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Feuil1!$A$18:$A$21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</c:numCache>
            </c:numRef>
          </c:xVal>
          <c:yVal>
            <c:numRef>
              <c:f>Feuil1!$C$18:$C$21</c:f>
              <c:numCache>
                <c:formatCode>General</c:formatCode>
                <c:ptCount val="4"/>
                <c:pt idx="0">
                  <c:v>280</c:v>
                </c:pt>
                <c:pt idx="1">
                  <c:v>590</c:v>
                </c:pt>
                <c:pt idx="2">
                  <c:v>980</c:v>
                </c:pt>
                <c:pt idx="3">
                  <c:v>645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0AB-B74E-82C3-5B71B11C558F}"/>
            </c:ext>
          </c:extLst>
        </c:ser>
        <c:ser>
          <c:idx val="5"/>
          <c:order val="5"/>
          <c:spPr>
            <a:ln w="158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Feuil1!$A$18:$A$21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</c:numCache>
            </c:numRef>
          </c:xVal>
          <c:yVal>
            <c:numRef>
              <c:f>Feuil1!$D$18:$D$21</c:f>
              <c:numCache>
                <c:formatCode>General</c:formatCode>
                <c:ptCount val="4"/>
                <c:pt idx="0">
                  <c:v>230</c:v>
                </c:pt>
                <c:pt idx="1">
                  <c:v>245</c:v>
                </c:pt>
                <c:pt idx="2">
                  <c:v>370</c:v>
                </c:pt>
                <c:pt idx="3">
                  <c:v>425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0AB-B74E-82C3-5B71B11C5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018640"/>
        <c:axId val="621020912"/>
      </c:scatterChart>
      <c:valAx>
        <c:axId val="621018640"/>
        <c:scaling>
          <c:orientation val="minMax"/>
          <c:max val="29"/>
          <c:min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N</a:t>
                </a:r>
              </a:p>
            </c:rich>
          </c:tx>
          <c:layout>
            <c:manualLayout>
              <c:xMode val="edge"/>
              <c:yMode val="edge"/>
              <c:x val="0.93027794076017922"/>
              <c:y val="0.9093278457885281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20912"/>
        <c:crosses val="autoZero"/>
        <c:crossBetween val="midCat"/>
        <c:majorUnit val="2"/>
        <c:minorUnit val="1"/>
      </c:valAx>
      <c:valAx>
        <c:axId val="62102091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B(E2-up) [e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fm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6754806600185378E-2"/>
              <c:y val="0.12578905811404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18640"/>
        <c:crossesAt val="18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fr-FR" baseline="0">
                <a:solidFill>
                  <a:schemeClr val="tx1"/>
                </a:solidFill>
                <a:latin typeface="Arial" panose="020B0604020202020204" pitchFamily="34" charset="0"/>
              </a:rPr>
              <a:t>B(E2) Si isotopes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741565223874397"/>
          <c:y val="0.19162662677334724"/>
          <c:w val="0.78626496498801468"/>
          <c:h val="0.69396377134344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plus>
            <c:minus>
              <c:numRef>
                <c:f>Feuil1!$E$11:$E$15</c:f>
                <c:numCache>
                  <c:formatCode>General</c:formatCode>
                  <c:ptCount val="5"/>
                  <c:pt idx="0">
                    <c:v>33</c:v>
                  </c:pt>
                  <c:pt idx="1">
                    <c:v>59</c:v>
                  </c:pt>
                  <c:pt idx="2">
                    <c:v>71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Feuil1!$A$11:$A$15</c:f>
              <c:numCache>
                <c:formatCode>General</c:formatCode>
                <c:ptCount val="5"/>
                <c:pt idx="0">
                  <c:v>19.95</c:v>
                </c:pt>
                <c:pt idx="1">
                  <c:v>21.95</c:v>
                </c:pt>
                <c:pt idx="2">
                  <c:v>23.95</c:v>
                </c:pt>
                <c:pt idx="3">
                  <c:v>25.9</c:v>
                </c:pt>
                <c:pt idx="4">
                  <c:v>27.9</c:v>
                </c:pt>
              </c:numCache>
            </c:numRef>
          </c:xVal>
          <c:yVal>
            <c:numRef>
              <c:f>Feuil1!$D$11:$D$15</c:f>
              <c:numCache>
                <c:formatCode>General</c:formatCode>
                <c:ptCount val="5"/>
                <c:pt idx="0">
                  <c:v>85</c:v>
                </c:pt>
                <c:pt idx="1">
                  <c:v>193</c:v>
                </c:pt>
                <c:pt idx="2">
                  <c:v>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0B-434C-80DF-2E33AEC81780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plus>
            <c:minus>
              <c:numRef>
                <c:f>Feuil1!$G$12:$G$13</c:f>
                <c:numCache>
                  <c:formatCode>General</c:formatCode>
                  <c:ptCount val="2"/>
                  <c:pt idx="0">
                    <c:v>27</c:v>
                  </c:pt>
                  <c:pt idx="1">
                    <c:v>23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Feuil1!$B$12:$B$13</c:f>
              <c:numCache>
                <c:formatCode>General</c:formatCode>
                <c:ptCount val="2"/>
                <c:pt idx="0">
                  <c:v>22.05</c:v>
                </c:pt>
                <c:pt idx="1">
                  <c:v>24.05</c:v>
                </c:pt>
              </c:numCache>
            </c:numRef>
          </c:xVal>
          <c:yVal>
            <c:numRef>
              <c:f>Feuil1!$F$12:$F$13</c:f>
              <c:numCache>
                <c:formatCode>General</c:formatCode>
                <c:ptCount val="2"/>
                <c:pt idx="0">
                  <c:v>245</c:v>
                </c:pt>
                <c:pt idx="1">
                  <c:v>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0B-434C-80DF-2E33AEC81780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19050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Feuil1!$G$15</c:f>
                <c:numCache>
                  <c:formatCode>General</c:formatCode>
                  <c:ptCount val="1"/>
                  <c:pt idx="0">
                    <c:v>90</c:v>
                  </c:pt>
                </c:numCache>
              </c:numRef>
            </c:plus>
            <c:minus>
              <c:numRef>
                <c:f>Feuil1!$G$15</c:f>
                <c:numCache>
                  <c:formatCode>General</c:formatCode>
                  <c:ptCount val="1"/>
                  <c:pt idx="0">
                    <c:v>90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7030A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Feuil1!$B$15</c:f>
              <c:numCache>
                <c:formatCode>General</c:formatCode>
                <c:ptCount val="1"/>
                <c:pt idx="0">
                  <c:v>28</c:v>
                </c:pt>
              </c:numCache>
            </c:numRef>
          </c:xVal>
          <c:yVal>
            <c:numRef>
              <c:f>Feuil1!$F$15</c:f>
              <c:numCache>
                <c:formatCode>General</c:formatCode>
                <c:ptCount val="1"/>
                <c:pt idx="0">
                  <c:v>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0B-434C-80DF-2E33AEC81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018640"/>
        <c:axId val="621020912"/>
      </c:scatterChart>
      <c:valAx>
        <c:axId val="621018640"/>
        <c:scaling>
          <c:orientation val="minMax"/>
          <c:max val="29"/>
          <c:min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N</a:t>
                </a:r>
              </a:p>
            </c:rich>
          </c:tx>
          <c:layout>
            <c:manualLayout>
              <c:xMode val="edge"/>
              <c:yMode val="edge"/>
              <c:x val="0.93027794076017922"/>
              <c:y val="0.9093278457885281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20912"/>
        <c:crosses val="autoZero"/>
        <c:crossBetween val="midCat"/>
        <c:majorUnit val="2"/>
        <c:minorUnit val="1"/>
      </c:valAx>
      <c:valAx>
        <c:axId val="621020912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B(E2-up) [e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fm</a:t>
                </a:r>
                <a:r>
                  <a:rPr lang="fr-FR" sz="14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fr-FR" sz="1400" baseline="0">
                    <a:solidFill>
                      <a:schemeClr val="tx1"/>
                    </a:solidFill>
                    <a:latin typeface="Arial" panose="020B0604020202020204" pitchFamily="34" charset="0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1.6754806600185378E-2"/>
              <c:y val="0.12578905811404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621018640"/>
        <c:crossesAt val="18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B0FD9-237C-6746-B380-7C5AE0E14FD2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5AF10-D091-8C40-8A81-30AB72B5A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83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671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93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781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8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756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984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262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025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B46A-1D44-4C47-ADD7-3F614E3084BB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053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Pour</a:t>
                </a:r>
                <a:r>
                  <a:rPr lang="fr-FR" baseline="0" dirty="0" smtClean="0"/>
                  <a:t> les détecteurs d’ions, </a:t>
                </a:r>
                <a:r>
                  <a:rPr lang="fr-FR" baseline="0" dirty="0" smtClean="0"/>
                  <a:t>les détecteur de LISE et les CATS </a:t>
                </a:r>
                <a:r>
                  <a:rPr lang="fr-FR" baseline="0" dirty="0" smtClean="0"/>
                  <a:t>était placé avant la cible pour avoir </a:t>
                </a:r>
                <a:r>
                  <a:rPr lang="fr-FR" baseline="0" dirty="0" smtClean="0"/>
                  <a:t>l’identification des </a:t>
                </a:r>
                <a:r>
                  <a:rPr lang="fr-FR" baseline="0" dirty="0" smtClean="0"/>
                  <a:t>noyaux </a:t>
                </a:r>
                <a:r>
                  <a:rPr lang="fr-FR" baseline="0" dirty="0" smtClean="0"/>
                  <a:t>incidents </a:t>
                </a:r>
                <a:r>
                  <a:rPr lang="fr-FR" baseline="0" dirty="0" smtClean="0"/>
                  <a:t>et </a:t>
                </a:r>
                <a:r>
                  <a:rPr lang="fr-FR" baseline="0" dirty="0" smtClean="0"/>
                  <a:t>leur direction incidente. D’autre détecteurs d’ions lourds comme les DSSD et la nouvellement développé, ZDD,  </a:t>
                </a:r>
                <a:r>
                  <a:rPr lang="fr-FR" baseline="0" dirty="0" smtClean="0"/>
                  <a:t>était placé après la cible pour détecter les noyaux </a:t>
                </a:r>
                <a:r>
                  <a:rPr lang="fr-FR" baseline="0" dirty="0" smtClean="0"/>
                  <a:t>diffusés et là-aussi leur . </a:t>
                </a:r>
                <a:r>
                  <a:rPr lang="fr-FR" baseline="0" dirty="0" smtClean="0"/>
                  <a:t>La détection de l’angle d’incidence et de l’angle </a:t>
                </a:r>
                <a:r>
                  <a:rPr lang="fr-FR" baseline="0" dirty="0" smtClean="0"/>
                  <a:t>après la cible  </a:t>
                </a:r>
                <a:r>
                  <a:rPr lang="fr-FR" baseline="0" dirty="0" smtClean="0"/>
                  <a:t>permettait au final de reconstruire l’angle de </a:t>
                </a:r>
                <a:r>
                  <a:rPr lang="fr-FR" baseline="0" dirty="0" smtClean="0"/>
                  <a:t>diffusion </a:t>
                </a:r>
                <a:r>
                  <a:rPr lang="fr-FR" b="0" i="0" baseline="0" smtClean="0">
                    <a:latin typeface="Cambria Math" panose="02040503050406030204" pitchFamily="18" charset="0"/>
                  </a:rPr>
                  <a:t>𝜃_𝑙𝑎𝑏</a:t>
                </a:r>
                <a:r>
                  <a:rPr lang="fr-FR" baseline="0" dirty="0" smtClean="0"/>
                  <a:t>. </a:t>
                </a: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B46A-1D44-4C47-ADD7-3F614E3084BB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2567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Pour</a:t>
                </a:r>
                <a:r>
                  <a:rPr lang="fr-FR" baseline="0" dirty="0" smtClean="0"/>
                  <a:t> les détecteurs d’ions, </a:t>
                </a:r>
                <a:r>
                  <a:rPr lang="fr-FR" baseline="0" dirty="0" smtClean="0"/>
                  <a:t>les détecteur de LISE et les CATS </a:t>
                </a:r>
                <a:r>
                  <a:rPr lang="fr-FR" baseline="0" dirty="0" smtClean="0"/>
                  <a:t>était placé avant la cible pour avoir </a:t>
                </a:r>
                <a:r>
                  <a:rPr lang="fr-FR" baseline="0" dirty="0" smtClean="0"/>
                  <a:t>l’identification des </a:t>
                </a:r>
                <a:r>
                  <a:rPr lang="fr-FR" baseline="0" dirty="0" smtClean="0"/>
                  <a:t>noyaux </a:t>
                </a:r>
                <a:r>
                  <a:rPr lang="fr-FR" baseline="0" dirty="0" smtClean="0"/>
                  <a:t>incidents </a:t>
                </a:r>
                <a:r>
                  <a:rPr lang="fr-FR" baseline="0" dirty="0" smtClean="0"/>
                  <a:t>et </a:t>
                </a:r>
                <a:r>
                  <a:rPr lang="fr-FR" baseline="0" dirty="0" smtClean="0"/>
                  <a:t>leur direction incidente. D’autre détecteurs d’ions lourds comme les DSSD et la nouvellement développé, ZDD,  </a:t>
                </a:r>
                <a:r>
                  <a:rPr lang="fr-FR" baseline="0" dirty="0" smtClean="0"/>
                  <a:t>était placé après la cible pour détecter les noyaux </a:t>
                </a:r>
                <a:r>
                  <a:rPr lang="fr-FR" baseline="0" dirty="0" smtClean="0"/>
                  <a:t>diffusés et là-aussi leur . </a:t>
                </a:r>
                <a:r>
                  <a:rPr lang="fr-FR" baseline="0" dirty="0" smtClean="0"/>
                  <a:t>La détection de l’angle d’incidence et de l’angle </a:t>
                </a:r>
                <a:r>
                  <a:rPr lang="fr-FR" baseline="0" dirty="0" smtClean="0"/>
                  <a:t>après la cible  </a:t>
                </a:r>
                <a:r>
                  <a:rPr lang="fr-FR" baseline="0" dirty="0" smtClean="0"/>
                  <a:t>permettait au final de reconstruire l’angle de </a:t>
                </a:r>
                <a:r>
                  <a:rPr lang="fr-FR" baseline="0" dirty="0" smtClean="0"/>
                  <a:t>diffusion </a:t>
                </a:r>
                <a:r>
                  <a:rPr lang="fr-FR" b="0" i="0" baseline="0" smtClean="0">
                    <a:latin typeface="Cambria Math" panose="02040503050406030204" pitchFamily="18" charset="0"/>
                  </a:rPr>
                  <a:t>𝜃_𝑙𝑎𝑏</a:t>
                </a:r>
                <a:r>
                  <a:rPr lang="fr-FR" baseline="0" dirty="0" smtClean="0"/>
                  <a:t>. </a:t>
                </a: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B46A-1D44-4C47-ADD7-3F614E3084BB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18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358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 smtClean="0"/>
                  <a:t>Passons</a:t>
                </a:r>
                <a:r>
                  <a:rPr lang="fr-FR" baseline="0" dirty="0" smtClean="0"/>
                  <a:t> maintenant au dispositif permettant de détecter les rayonnements </a:t>
                </a:r>
                <a:r>
                  <a:rPr lang="fr-FR" b="0" i="0" baseline="0" smtClean="0">
                    <a:latin typeface="Cambria Math" panose="02040503050406030204" pitchFamily="18" charset="0"/>
                  </a:rPr>
                  <a:t>𝛾</a:t>
                </a:r>
                <a:r>
                  <a:rPr lang="fr-FR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 smtClean="0"/>
                  <a:t>-&gt; Le </a:t>
                </a:r>
                <a:r>
                  <a:rPr lang="fr-FR" dirty="0" smtClean="0"/>
                  <a:t>dispositif de détection </a:t>
                </a:r>
                <a:r>
                  <a:rPr lang="fr-FR" baseline="0" dirty="0" smtClean="0"/>
                  <a:t>était </a:t>
                </a:r>
                <a:r>
                  <a:rPr lang="fr-FR" baseline="0" dirty="0" smtClean="0"/>
                  <a:t>composé des spectromètres </a:t>
                </a:r>
                <a:r>
                  <a:rPr lang="fr-FR" baseline="0" dirty="0" smtClean="0"/>
                  <a:t>EXOGAM avec 8 </a:t>
                </a:r>
                <a:r>
                  <a:rPr lang="fr-FR" baseline="0" dirty="0" err="1" smtClean="0"/>
                  <a:t>Clovers</a:t>
                </a:r>
                <a:r>
                  <a:rPr lang="fr-FR" baseline="0" dirty="0" smtClean="0"/>
                  <a:t> et de PARIS avec 8 Cluster. Cela fait donc au </a:t>
                </a:r>
                <a:r>
                  <a:rPr lang="fr-FR" baseline="0" dirty="0" smtClean="0"/>
                  <a:t>total 32 Cristaux de </a:t>
                </a:r>
                <a:r>
                  <a:rPr lang="fr-FR" baseline="0" dirty="0" smtClean="0"/>
                  <a:t>Germanium pour EXOGAM </a:t>
                </a:r>
                <a:r>
                  <a:rPr lang="fr-FR" baseline="0" dirty="0" smtClean="0"/>
                  <a:t>et 72 </a:t>
                </a:r>
                <a:r>
                  <a:rPr lang="fr-FR" baseline="0" dirty="0" err="1" smtClean="0"/>
                  <a:t>Phoswichs</a:t>
                </a:r>
                <a:r>
                  <a:rPr lang="fr-FR" baseline="0" dirty="0" smtClean="0"/>
                  <a:t> de </a:t>
                </a:r>
                <a:r>
                  <a:rPr lang="fr-FR" baseline="0" dirty="0" smtClean="0"/>
                  <a:t>LaBr3/</a:t>
                </a:r>
                <a:r>
                  <a:rPr lang="fr-FR" baseline="0" dirty="0" err="1" smtClean="0"/>
                  <a:t>NaI</a:t>
                </a:r>
                <a:r>
                  <a:rPr lang="fr-FR" baseline="0" dirty="0" smtClean="0"/>
                  <a:t> pour PARIS.</a:t>
                </a:r>
                <a:endParaRPr lang="fr-FR" dirty="0" smtClean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B46A-1D44-4C47-ADD7-3F614E3084BB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8773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 smtClean="0"/>
                  <a:t>Passons</a:t>
                </a:r>
                <a:r>
                  <a:rPr lang="fr-FR" baseline="0" dirty="0" smtClean="0"/>
                  <a:t> maintenant au dispositif permettant de détecter les rayonnements </a:t>
                </a:r>
                <a:r>
                  <a:rPr lang="fr-FR" b="0" i="0" baseline="0" smtClean="0">
                    <a:latin typeface="Cambria Math" panose="02040503050406030204" pitchFamily="18" charset="0"/>
                  </a:rPr>
                  <a:t>𝛾</a:t>
                </a:r>
                <a:r>
                  <a:rPr lang="fr-FR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 smtClean="0"/>
                  <a:t>-&gt; Le </a:t>
                </a:r>
                <a:r>
                  <a:rPr lang="fr-FR" dirty="0" smtClean="0"/>
                  <a:t>dispositif de détection </a:t>
                </a:r>
                <a:r>
                  <a:rPr lang="fr-FR" baseline="0" dirty="0" smtClean="0"/>
                  <a:t>était </a:t>
                </a:r>
                <a:r>
                  <a:rPr lang="fr-FR" baseline="0" dirty="0" smtClean="0"/>
                  <a:t>composé des spectromètres </a:t>
                </a:r>
                <a:r>
                  <a:rPr lang="fr-FR" baseline="0" dirty="0" smtClean="0"/>
                  <a:t>EXOGAM avec 8 </a:t>
                </a:r>
                <a:r>
                  <a:rPr lang="fr-FR" baseline="0" dirty="0" err="1" smtClean="0"/>
                  <a:t>Clovers</a:t>
                </a:r>
                <a:r>
                  <a:rPr lang="fr-FR" baseline="0" dirty="0" smtClean="0"/>
                  <a:t> et de PARIS avec 8 Cluster. Cela fait donc au </a:t>
                </a:r>
                <a:r>
                  <a:rPr lang="fr-FR" baseline="0" dirty="0" smtClean="0"/>
                  <a:t>total 32 Cristaux de </a:t>
                </a:r>
                <a:r>
                  <a:rPr lang="fr-FR" baseline="0" dirty="0" smtClean="0"/>
                  <a:t>Germanium pour EXOGAM </a:t>
                </a:r>
                <a:r>
                  <a:rPr lang="fr-FR" baseline="0" dirty="0" smtClean="0"/>
                  <a:t>et 72 </a:t>
                </a:r>
                <a:r>
                  <a:rPr lang="fr-FR" baseline="0" dirty="0" err="1" smtClean="0"/>
                  <a:t>Phoswichs</a:t>
                </a:r>
                <a:r>
                  <a:rPr lang="fr-FR" baseline="0" dirty="0" smtClean="0"/>
                  <a:t> de </a:t>
                </a:r>
                <a:r>
                  <a:rPr lang="fr-FR" baseline="0" dirty="0" smtClean="0"/>
                  <a:t>LaBr3/</a:t>
                </a:r>
                <a:r>
                  <a:rPr lang="fr-FR" baseline="0" dirty="0" err="1" smtClean="0"/>
                  <a:t>NaI</a:t>
                </a:r>
                <a:r>
                  <a:rPr lang="fr-FR" baseline="0" dirty="0" smtClean="0"/>
                  <a:t> pour PARIS.</a:t>
                </a:r>
                <a:endParaRPr lang="fr-FR" dirty="0" smtClean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B46A-1D44-4C47-ADD7-3F614E3084BB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325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B46A-1D44-4C47-ADD7-3F614E3084BB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353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B46A-1D44-4C47-ADD7-3F614E3084BB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7249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038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007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739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838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768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16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962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41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34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729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281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339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81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84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01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65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794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050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AF10-D091-8C40-8A81-30AB72B5AB3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28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247B4-CED4-EA63-EFD8-41440BE6C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A3F659-7FBD-35B0-D6A8-D911A7F96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97242D-7607-99FB-4198-61405691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94ED88-1A7F-DB30-BEF8-149AC731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97B5B7-A409-C565-8DD6-C62729D2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02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47F90-CEDD-9D4E-B79A-2B2DD7CF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C13D5A-5F25-92A2-2D1A-C05C0C90B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99EB08-22B8-6327-156D-3EC09874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F3169B-4542-27C0-1A7C-4C60B4E5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2B6528-5090-00AB-D25C-77797D66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78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E746D6-F641-1BD8-3EC8-0BEB0BF9C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C0F732-742C-9DF7-C211-2F2691F2B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EF3C8-C573-5E8E-DB83-7056E439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CAD522-EC8A-FF13-E572-BFA34C05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68AA9F-47F0-FA1A-0DF8-7A8CEA1A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05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70E85-447F-39BE-8B95-7231A850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9732D9-ABA0-B207-51E6-4889FF7B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E4EC2B-FC9F-05F6-BE8D-2B85D57E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0836A7-B0F6-87E8-BB4A-8F846C8B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A5FE4A-9C5A-1E00-EC1C-FC59D92D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41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23563-FD77-320A-FC2F-C06635BA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311951-A9D4-EA11-D0E0-971E806FD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31E6B9-9BF0-089B-A33C-A8E1B520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D9DA62-A886-D80D-0F9C-1F29D172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2EB578-CBE6-E5E8-D73A-FE0F72C8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9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1639E8-DCB7-6B84-D46D-7D043D7B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F25819-6CEF-4EF2-15CE-3E8F56D27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BC0AE9-DE2A-F0D5-8214-936F7F8D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4375A2-A2C5-2D7C-062B-5F2680D2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CEAC56-1DF6-16F7-9A2D-3104BF66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FDFB70-D77B-E3C3-5E8F-EA851F64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37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93DA3-AEA5-56C4-1FD7-E8E1B430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5ABADB-152D-4D40-13A4-714D6519D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61F7C9-6FBA-4B9A-DA23-8E7B11D0B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172A30-0C80-B857-CCD0-B2C4CED10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BB1C88-DD77-F7C6-5AC0-D240605EB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155BC0-7E62-0623-1583-C0F4D4C4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97ADDD-65CE-374E-551B-C0DC7074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E57A53-4470-BF99-B0E2-710A5150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73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9004F-9340-A1C0-0836-39A112F3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6BEA2C-D106-8582-66AF-6890298D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D59655-6E4A-79E6-8848-DE85895D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BF31F0-2746-B967-A90E-4E551783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03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5D09BA-AD35-B28E-EC3D-078D1635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0280E6-6D70-BD18-F143-30BE2BD2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55CB8-9A20-132E-056F-642251B1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86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99AA2-B1BD-95CF-7A0D-2FFFFEC2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0908A-FEAB-B058-A448-76DDFFBE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DB3463-A7C0-6E4E-C7D4-84DF8FA86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CB4E20-364D-F1AE-7FBD-CA41F114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D15D49-CAFF-EFE3-4F7A-9406D609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FAFAD0-A2C6-56C5-BCF5-E42424D6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33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76DCA-6B46-3EDE-8940-1A6075CB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967EDD-AA3B-C856-A470-91D903191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5E6146-64E5-182D-1C7D-DA8F79FCF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EDC1A4-EB7E-3AE1-27BD-8E783108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D55D7A-DB9F-FFD1-209E-44639EF6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281CAE-39E5-74B5-2F82-3795EFDE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560874-A6C9-861C-D33A-6D898581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CB2079-BBA5-EBAE-53DA-BF54E518E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83C3F1-53D6-177E-523A-203753587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ED4F-6971-FC49-B54C-BFFAFC9E4EE9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548749-E49A-BEFB-1D34-53919B1CD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0FF2B6-6BD1-FE4A-C190-77731EB06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FB746-CC59-F547-9E71-AEA0B6D29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09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fr/chapeau-dipl%C3%B4me-remise-des-dipl%C3%B4mes-29709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10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11" Type="http://schemas.openxmlformats.org/officeDocument/2006/relationships/image" Target="../media/image20.sv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4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:a16="http://schemas.microsoft.com/office/drawing/2014/main" id="{D77CDD78-9418-D875-A2F4-0E8D58C8BCE3}"/>
              </a:ext>
            </a:extLst>
          </p:cNvPr>
          <p:cNvSpPr txBox="1"/>
          <p:nvPr/>
        </p:nvSpPr>
        <p:spPr>
          <a:xfrm>
            <a:off x="3581784" y="867045"/>
            <a:ext cx="659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C00000"/>
                </a:solidFill>
              </a:rPr>
              <a:t>Study</a:t>
            </a:r>
            <a:r>
              <a:rPr lang="fr-FR" sz="2000" dirty="0">
                <a:solidFill>
                  <a:srgbClr val="C00000"/>
                </a:solidFill>
              </a:rPr>
              <a:t> of proton and neutron contributions to the excitation </a:t>
            </a:r>
          </a:p>
          <a:p>
            <a:pPr algn="ctr"/>
            <a:r>
              <a:rPr lang="fr-FR" sz="2000" dirty="0">
                <a:solidFill>
                  <a:srgbClr val="C00000"/>
                </a:solidFill>
              </a:rPr>
              <a:t>of the 2</a:t>
            </a:r>
            <a:r>
              <a:rPr lang="fr-FR" sz="2000" baseline="30000" dirty="0">
                <a:solidFill>
                  <a:srgbClr val="C00000"/>
                </a:solidFill>
              </a:rPr>
              <a:t>+</a:t>
            </a:r>
            <a:r>
              <a:rPr lang="fr-FR" sz="2000" dirty="0">
                <a:solidFill>
                  <a:srgbClr val="C00000"/>
                </a:solidFill>
              </a:rPr>
              <a:t> states in Si isotopes </a:t>
            </a:r>
            <a:r>
              <a:rPr lang="fr-FR" sz="2000" dirty="0" err="1">
                <a:solidFill>
                  <a:srgbClr val="C00000"/>
                </a:solidFill>
              </a:rPr>
              <a:t>between</a:t>
            </a:r>
            <a:r>
              <a:rPr lang="fr-FR" sz="2000" dirty="0">
                <a:solidFill>
                  <a:srgbClr val="C00000"/>
                </a:solidFill>
              </a:rPr>
              <a:t> N=20 and N=28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8B909FC-01D3-B50E-629F-327273E61E74}"/>
              </a:ext>
            </a:extLst>
          </p:cNvPr>
          <p:cNvSpPr txBox="1"/>
          <p:nvPr/>
        </p:nvSpPr>
        <p:spPr>
          <a:xfrm>
            <a:off x="3843687" y="1805194"/>
            <a:ext cx="38600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1- Motivations</a:t>
            </a:r>
          </a:p>
          <a:p>
            <a:endParaRPr lang="fr-FR" sz="1600" dirty="0"/>
          </a:p>
          <a:p>
            <a:r>
              <a:rPr lang="fr-FR" sz="1600" dirty="0"/>
              <a:t>2- </a:t>
            </a:r>
            <a:r>
              <a:rPr lang="fr-FR" sz="1600" dirty="0" err="1"/>
              <a:t>Experimental</a:t>
            </a:r>
            <a:r>
              <a:rPr lang="fr-FR" sz="1600" dirty="0"/>
              <a:t> setup - </a:t>
            </a:r>
            <a:r>
              <a:rPr lang="fr-FR" sz="1400" i="1" dirty="0"/>
              <a:t>the « brochette » mode</a:t>
            </a:r>
          </a:p>
          <a:p>
            <a:endParaRPr lang="fr-FR" sz="1600" dirty="0"/>
          </a:p>
          <a:p>
            <a:r>
              <a:rPr lang="fr-FR" sz="1600" dirty="0"/>
              <a:t>3- </a:t>
            </a:r>
            <a:r>
              <a:rPr lang="fr-FR" sz="1600" dirty="0" err="1"/>
              <a:t>Analysis</a:t>
            </a:r>
            <a:r>
              <a:rPr lang="fr-FR" sz="1600" dirty="0"/>
              <a:t> of the Coulomb excitation data</a:t>
            </a:r>
          </a:p>
          <a:p>
            <a:endParaRPr lang="fr-FR" sz="1600" dirty="0"/>
          </a:p>
          <a:p>
            <a:r>
              <a:rPr lang="fr-FR" sz="1600" dirty="0"/>
              <a:t>4- </a:t>
            </a:r>
            <a:r>
              <a:rPr lang="fr-FR" sz="1600" dirty="0" err="1"/>
              <a:t>Results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5- </a:t>
            </a:r>
            <a:r>
              <a:rPr lang="fr-FR" sz="1600" dirty="0" err="1"/>
              <a:t>Theoretical</a:t>
            </a:r>
            <a:r>
              <a:rPr lang="fr-FR" sz="1600" dirty="0"/>
              <a:t> </a:t>
            </a:r>
            <a:r>
              <a:rPr lang="fr-FR" sz="1600" dirty="0" err="1"/>
              <a:t>calculations</a:t>
            </a:r>
            <a:r>
              <a:rPr lang="fr-FR" sz="1600" dirty="0"/>
              <a:t> </a:t>
            </a:r>
          </a:p>
          <a:p>
            <a:endParaRPr lang="fr-FR" sz="1600" dirty="0"/>
          </a:p>
          <a:p>
            <a:r>
              <a:rPr lang="fr-FR" sz="1600" dirty="0"/>
              <a:t>6- Conclusions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8EE7D4-3B1B-6D37-F8B8-954F323E7BA9}"/>
              </a:ext>
            </a:extLst>
          </p:cNvPr>
          <p:cNvSpPr txBox="1"/>
          <p:nvPr/>
        </p:nvSpPr>
        <p:spPr>
          <a:xfrm>
            <a:off x="3164642" y="5002813"/>
            <a:ext cx="4368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Stéphane Grévy</a:t>
            </a:r>
          </a:p>
          <a:p>
            <a:r>
              <a:rPr lang="fr-FR" sz="1600" dirty="0"/>
              <a:t>LP2i Bordeaux (Laboratoire des 2 infinis Bordeaux)</a:t>
            </a:r>
          </a:p>
          <a:p>
            <a:r>
              <a:rPr lang="fr-FR" sz="1600" dirty="0"/>
              <a:t>CNRS/IN2P3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E7AAAE-8FA6-FA04-447A-BFF2022F1779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7B8BE5-A1AC-5B3D-3F43-E6720BA26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378131" y="2378130"/>
            <a:ext cx="6872737" cy="211647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5E75725-3FFA-FF23-A25A-17D535F77DAE}"/>
              </a:ext>
            </a:extLst>
          </p:cNvPr>
          <p:cNvCxnSpPr/>
          <p:nvPr/>
        </p:nvCxnSpPr>
        <p:spPr>
          <a:xfrm>
            <a:off x="2116476" y="6683697"/>
            <a:ext cx="10075524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3C3236B8-F8D7-AB2C-1177-30401A03ED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7634747" y="1792527"/>
            <a:ext cx="1382845" cy="138284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229EC161-6964-D315-1E98-B5F516B594A3}"/>
              </a:ext>
            </a:extLst>
          </p:cNvPr>
          <p:cNvGrpSpPr/>
          <p:nvPr/>
        </p:nvGrpSpPr>
        <p:grpSpPr>
          <a:xfrm>
            <a:off x="9405422" y="4139738"/>
            <a:ext cx="2095494" cy="1668593"/>
            <a:chOff x="9405422" y="4139738"/>
            <a:chExt cx="2095494" cy="166859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3BEA7CE-1A62-E6C0-8EBD-4E3FC0D11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8828">
              <a:off x="9690488" y="4498543"/>
              <a:ext cx="1299204" cy="1309788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174FF51-8097-47CD-D314-7D86CA103674}"/>
                </a:ext>
              </a:extLst>
            </p:cNvPr>
            <p:cNvSpPr txBox="1"/>
            <p:nvPr/>
          </p:nvSpPr>
          <p:spPr>
            <a:xfrm rot="2009440">
              <a:off x="10370478" y="4471755"/>
              <a:ext cx="1130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432FF"/>
                  </a:solidFill>
                </a:rPr>
                <a:t>Q. Délignac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B5BB536-4EA0-C38B-940E-0BB920D14766}"/>
                </a:ext>
              </a:extLst>
            </p:cNvPr>
            <p:cNvSpPr txBox="1"/>
            <p:nvPr/>
          </p:nvSpPr>
          <p:spPr>
            <a:xfrm rot="18289865">
              <a:off x="9079371" y="4723708"/>
              <a:ext cx="990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432FF"/>
                  </a:solidFill>
                </a:rPr>
                <a:t>PhD </a:t>
              </a:r>
              <a:r>
                <a:rPr lang="fr-FR" sz="1600" dirty="0" err="1">
                  <a:solidFill>
                    <a:srgbClr val="0432FF"/>
                  </a:solidFill>
                </a:rPr>
                <a:t>work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B33C423-0638-9614-D046-A5D09DE6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625834" y="4139738"/>
              <a:ext cx="1149124" cy="586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2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B9C074D-F5A5-82E5-3FD7-9131A634DE2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64713" y="2870682"/>
            <a:ext cx="324825" cy="23709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0265B829-4907-18EF-F8EA-1BFDB782C814}"/>
              </a:ext>
            </a:extLst>
          </p:cNvPr>
          <p:cNvGrpSpPr/>
          <p:nvPr/>
        </p:nvGrpSpPr>
        <p:grpSpPr>
          <a:xfrm>
            <a:off x="1513659" y="3852223"/>
            <a:ext cx="2092681" cy="419071"/>
            <a:chOff x="1613755" y="6019310"/>
            <a:chExt cx="1973193" cy="419071"/>
          </a:xfrm>
        </p:grpSpPr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95C71266-C981-A1F4-48B6-FCD377F32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697" y="6101773"/>
              <a:ext cx="256799" cy="275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baseline="30000" dirty="0">
                  <a:solidFill>
                    <a:srgbClr val="000000"/>
                  </a:solidFill>
                  <a:latin typeface="Comic Sans MS" pitchFamily="66" charset="0"/>
                </a:rPr>
                <a:t>36</a:t>
              </a:r>
              <a:r>
                <a:rPr lang="fr-FR" sz="1200" b="1" dirty="0">
                  <a:solidFill>
                    <a:srgbClr val="000000"/>
                  </a:solidFill>
                  <a:latin typeface="Comic Sans MS" pitchFamily="66" charset="0"/>
                </a:rPr>
                <a:t>Si</a:t>
              </a:r>
            </a:p>
          </p:txBody>
        </p: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3E07A82A-68D8-6B7F-9A14-07F37E95D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858" y="6114940"/>
              <a:ext cx="256799" cy="275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baseline="30000" dirty="0">
                  <a:solidFill>
                    <a:srgbClr val="000000"/>
                  </a:solidFill>
                  <a:latin typeface="Comic Sans MS" pitchFamily="66" charset="0"/>
                </a:rPr>
                <a:t>38</a:t>
              </a:r>
              <a:r>
                <a:rPr lang="fr-FR" sz="1200" b="1" dirty="0">
                  <a:solidFill>
                    <a:srgbClr val="000000"/>
                  </a:solidFill>
                  <a:latin typeface="Comic Sans MS" pitchFamily="66" charset="0"/>
                </a:rPr>
                <a:t>Si</a:t>
              </a:r>
            </a:p>
          </p:txBody>
        </p:sp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id="{45E2CE82-B595-8A07-95E2-E15EC0F8F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519" y="6105917"/>
              <a:ext cx="256799" cy="275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baseline="30000" dirty="0">
                  <a:solidFill>
                    <a:srgbClr val="000000"/>
                  </a:solidFill>
                  <a:latin typeface="Comic Sans MS" pitchFamily="66" charset="0"/>
                </a:rPr>
                <a:t>40</a:t>
              </a:r>
              <a:r>
                <a:rPr lang="fr-FR" sz="1200" b="1" dirty="0">
                  <a:solidFill>
                    <a:srgbClr val="000000"/>
                  </a:solidFill>
                  <a:latin typeface="Comic Sans MS" pitchFamily="66" charset="0"/>
                </a:rPr>
                <a:t>Si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5DBA5B21-3CD7-C84D-42AF-895F3F1497A3}"/>
                </a:ext>
              </a:extLst>
            </p:cNvPr>
            <p:cNvSpPr/>
            <p:nvPr/>
          </p:nvSpPr>
          <p:spPr>
            <a:xfrm>
              <a:off x="1613755" y="6019310"/>
              <a:ext cx="1973193" cy="419071"/>
            </a:xfrm>
            <a:prstGeom prst="ellipse">
              <a:avLst/>
            </a:prstGeom>
            <a:noFill/>
            <a:ln w="34925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33D5033-0912-91D9-F2E4-36974C775B98}"/>
              </a:ext>
            </a:extLst>
          </p:cNvPr>
          <p:cNvGrpSpPr/>
          <p:nvPr/>
        </p:nvGrpSpPr>
        <p:grpSpPr>
          <a:xfrm>
            <a:off x="3717170" y="2026468"/>
            <a:ext cx="356167" cy="2025346"/>
            <a:chOff x="5359889" y="2013405"/>
            <a:chExt cx="320675" cy="2025346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6BB42274-F389-E78B-EB0D-6F32991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1992" y="2013405"/>
              <a:ext cx="301712" cy="202534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56">
              <a:extLst>
                <a:ext uri="{FF2B5EF4-FFF2-40B4-BE49-F238E27FC236}">
                  <a16:creationId xmlns:a16="http://schemas.microsoft.com/office/drawing/2014/main" id="{F7855879-8DEC-5DC1-9D71-DC81275BF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889" y="2632618"/>
              <a:ext cx="320675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aseline="30000" dirty="0">
                  <a:solidFill>
                    <a:srgbClr val="000000"/>
                  </a:solidFill>
                  <a:latin typeface="Comic Sans MS" pitchFamily="66" charset="0"/>
                </a:rPr>
                <a:t>46</a:t>
              </a:r>
              <a:r>
                <a:rPr lang="en-US" sz="1200" dirty="0">
                  <a:solidFill>
                    <a:srgbClr val="000000"/>
                  </a:solidFill>
                  <a:latin typeface="Comic Sans MS" pitchFamily="66" charset="0"/>
                </a:rPr>
                <a:t>Ar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2BED7889-75B6-37A2-332B-7F2C297A7BC8}"/>
                </a:ext>
              </a:extLst>
            </p:cNvPr>
            <p:cNvGrpSpPr/>
            <p:nvPr/>
          </p:nvGrpSpPr>
          <p:grpSpPr>
            <a:xfrm>
              <a:off x="5386311" y="3244969"/>
              <a:ext cx="283174" cy="327880"/>
              <a:chOff x="9289440" y="3149457"/>
              <a:chExt cx="283174" cy="327880"/>
            </a:xfrm>
          </p:grpSpPr>
          <p:sp>
            <p:nvSpPr>
              <p:cNvPr id="17" name="Rectangle 103">
                <a:extLst>
                  <a:ext uri="{FF2B5EF4-FFF2-40B4-BE49-F238E27FC236}">
                    <a16:creationId xmlns:a16="http://schemas.microsoft.com/office/drawing/2014/main" id="{4305E9C4-A14F-F816-1879-BEAFF4062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1288" y="3149457"/>
                <a:ext cx="281326" cy="32719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Rectangle 35">
                <a:extLst>
                  <a:ext uri="{FF2B5EF4-FFF2-40B4-BE49-F238E27FC236}">
                    <a16:creationId xmlns:a16="http://schemas.microsoft.com/office/drawing/2014/main" id="{4623283A-E416-D114-E93A-57413A2BB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9440" y="3176701"/>
                <a:ext cx="269188" cy="300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44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</a:t>
                </a:r>
              </a:p>
            </p:txBody>
          </p:sp>
        </p:grp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E4FD92E-7B04-74B0-FF8B-87790527D1C2}"/>
              </a:ext>
            </a:extLst>
          </p:cNvPr>
          <p:cNvSpPr txBox="1"/>
          <p:nvPr/>
        </p:nvSpPr>
        <p:spPr>
          <a:xfrm>
            <a:off x="340427" y="800096"/>
            <a:ext cx="549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i="1" dirty="0" err="1"/>
              <a:t>Gradual</a:t>
            </a:r>
            <a:r>
              <a:rPr lang="fr-FR" sz="1600" i="1" dirty="0"/>
              <a:t> </a:t>
            </a:r>
            <a:r>
              <a:rPr lang="fr-FR" sz="1600" i="1" dirty="0" err="1"/>
              <a:t>reduction</a:t>
            </a:r>
            <a:r>
              <a:rPr lang="fr-FR" sz="1600" i="1" dirty="0"/>
              <a:t> of the N=28 </a:t>
            </a:r>
            <a:r>
              <a:rPr lang="fr-FR" sz="1600" i="1" dirty="0" err="1"/>
              <a:t>shell</a:t>
            </a:r>
            <a:r>
              <a:rPr lang="fr-FR" sz="1600" i="1" dirty="0"/>
              <a:t> gap </a:t>
            </a:r>
            <a:r>
              <a:rPr lang="fr-FR" sz="1600" i="1" dirty="0" err="1"/>
              <a:t>below</a:t>
            </a:r>
            <a:r>
              <a:rPr lang="fr-FR" sz="1600" i="1" dirty="0"/>
              <a:t> </a:t>
            </a:r>
            <a:r>
              <a:rPr lang="fr-FR" sz="1600" i="1" baseline="30000" dirty="0"/>
              <a:t>48</a:t>
            </a:r>
            <a:r>
              <a:rPr lang="fr-FR" sz="1600" i="1" dirty="0"/>
              <a:t>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i="1" dirty="0"/>
              <a:t>Proton </a:t>
            </a:r>
            <a:r>
              <a:rPr lang="fr-FR" sz="1600" i="1" dirty="0" err="1"/>
              <a:t>induced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r>
              <a:rPr lang="fr-FR" sz="1600" i="1" dirty="0"/>
              <a:t> </a:t>
            </a:r>
            <a:r>
              <a:rPr lang="fr-FR" sz="1600" i="1" dirty="0" err="1"/>
              <a:t>from</a:t>
            </a:r>
            <a:r>
              <a:rPr lang="fr-FR" sz="1600" i="1" dirty="0"/>
              <a:t> the s</a:t>
            </a:r>
            <a:r>
              <a:rPr lang="fr-FR" sz="1600" i="1" baseline="-25000" dirty="0"/>
              <a:t>1/2</a:t>
            </a:r>
            <a:r>
              <a:rPr lang="fr-FR" sz="1600" i="1" dirty="0"/>
              <a:t> and d</a:t>
            </a:r>
            <a:r>
              <a:rPr lang="fr-FR" sz="1600" i="1" baseline="-25000" dirty="0"/>
              <a:t>3/2</a:t>
            </a:r>
            <a:r>
              <a:rPr lang="fr-FR" sz="1600" i="1" dirty="0"/>
              <a:t> </a:t>
            </a:r>
            <a:r>
              <a:rPr lang="fr-FR" sz="1600" i="1" dirty="0" err="1"/>
              <a:t>degeneracy</a:t>
            </a:r>
            <a:endParaRPr lang="fr-FR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9EED4-C7C4-3F56-A30E-806CCA0D112B}"/>
              </a:ext>
            </a:extLst>
          </p:cNvPr>
          <p:cNvSpPr/>
          <p:nvPr/>
        </p:nvSpPr>
        <p:spPr>
          <a:xfrm>
            <a:off x="337779" y="453456"/>
            <a:ext cx="3355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Physics</a:t>
            </a:r>
            <a:r>
              <a:rPr lang="fr-FR" dirty="0">
                <a:solidFill>
                  <a:srgbClr val="0432FF"/>
                </a:solidFill>
              </a:rPr>
              <a:t> of the N=28 </a:t>
            </a:r>
            <a:r>
              <a:rPr lang="fr-FR" dirty="0" err="1">
                <a:solidFill>
                  <a:srgbClr val="0432FF"/>
                </a:solidFill>
              </a:rPr>
              <a:t>shell</a:t>
            </a:r>
            <a:r>
              <a:rPr lang="fr-FR" dirty="0">
                <a:solidFill>
                  <a:srgbClr val="0432FF"/>
                </a:solidFill>
              </a:rPr>
              <a:t> </a:t>
            </a:r>
            <a:r>
              <a:rPr lang="fr-FR" dirty="0" err="1">
                <a:solidFill>
                  <a:srgbClr val="0432FF"/>
                </a:solidFill>
              </a:rPr>
              <a:t>closure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902CED0-E5B0-DD03-42F5-6A45D66E4A14}"/>
              </a:ext>
            </a:extLst>
          </p:cNvPr>
          <p:cNvGrpSpPr/>
          <p:nvPr/>
        </p:nvGrpSpPr>
        <p:grpSpPr>
          <a:xfrm>
            <a:off x="4906316" y="1799503"/>
            <a:ext cx="1926622" cy="2525341"/>
            <a:chOff x="4796813" y="828805"/>
            <a:chExt cx="1926622" cy="2525341"/>
          </a:xfrm>
        </p:grpSpPr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BAB879C8-3886-5599-5292-20235F8C06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2810" y="2127533"/>
              <a:ext cx="22288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000" dirty="0" err="1">
                  <a:latin typeface="Comic Sans MS" panose="030F0902030302020204" pitchFamily="66" charset="0"/>
                </a:rPr>
                <a:t>T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</a:t>
              </a:r>
              <a:r>
                <a:rPr lang="fr-FR" altLang="fr-FR" sz="1000" dirty="0" err="1">
                  <a:latin typeface="Comic Sans MS" panose="030F0902030302020204" pitchFamily="66" charset="0"/>
                </a:rPr>
                <a:t>Otsuka</a:t>
              </a:r>
              <a:r>
                <a:rPr lang="fr-FR" altLang="fr-FR" sz="1000" i="1" dirty="0">
                  <a:latin typeface="Comic Sans MS" panose="030F0902030302020204" pitchFamily="66" charset="0"/>
                </a:rPr>
                <a:t> et al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PRL95(2005)232502.</a:t>
              </a:r>
              <a:endParaRPr lang="en-US" altLang="fr-FR" sz="1000" dirty="0">
                <a:latin typeface="Comic Sans MS" panose="030F0902030302020204" pitchFamily="66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0A4E05E-CB98-B051-7727-A89F42552459}"/>
                </a:ext>
              </a:extLst>
            </p:cNvPr>
            <p:cNvGrpSpPr/>
            <p:nvPr/>
          </p:nvGrpSpPr>
          <p:grpSpPr>
            <a:xfrm>
              <a:off x="4796813" y="828805"/>
              <a:ext cx="1698625" cy="1266742"/>
              <a:chOff x="4898264" y="851465"/>
              <a:chExt cx="1698625" cy="1266742"/>
            </a:xfrm>
          </p:grpSpPr>
          <p:grpSp>
            <p:nvGrpSpPr>
              <p:cNvPr id="93" name="Group 167">
                <a:extLst>
                  <a:ext uri="{FF2B5EF4-FFF2-40B4-BE49-F238E27FC236}">
                    <a16:creationId xmlns:a16="http://schemas.microsoft.com/office/drawing/2014/main" id="{E33713EC-A3CD-4DF6-76FB-807B106952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8264" y="865670"/>
                <a:ext cx="1698625" cy="1252537"/>
                <a:chOff x="2966" y="3131"/>
                <a:chExt cx="1070" cy="789"/>
              </a:xfrm>
            </p:grpSpPr>
            <p:sp>
              <p:nvSpPr>
                <p:cNvPr id="96" name="Freeform 103">
                  <a:extLst>
                    <a:ext uri="{FF2B5EF4-FFF2-40B4-BE49-F238E27FC236}">
                      <a16:creationId xmlns:a16="http://schemas.microsoft.com/office/drawing/2014/main" id="{60AAE023-317D-4647-E3D7-69F696CE2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3454"/>
                  <a:ext cx="998" cy="428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Line 104">
                  <a:extLst>
                    <a:ext uri="{FF2B5EF4-FFF2-40B4-BE49-F238E27FC236}">
                      <a16:creationId xmlns:a16="http://schemas.microsoft.com/office/drawing/2014/main" id="{7DA1F3BD-8F81-895F-1AD1-847885210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65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Line 105">
                  <a:extLst>
                    <a:ext uri="{FF2B5EF4-FFF2-40B4-BE49-F238E27FC236}">
                      <a16:creationId xmlns:a16="http://schemas.microsoft.com/office/drawing/2014/main" id="{30EC71C2-CE50-15B0-F516-ECCBE2CE8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72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Line 106">
                  <a:extLst>
                    <a:ext uri="{FF2B5EF4-FFF2-40B4-BE49-F238E27FC236}">
                      <a16:creationId xmlns:a16="http://schemas.microsoft.com/office/drawing/2014/main" id="{AB58F0CE-2C67-FA24-9749-4588C65F6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46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Line 107">
                  <a:extLst>
                    <a:ext uri="{FF2B5EF4-FFF2-40B4-BE49-F238E27FC236}">
                      <a16:creationId xmlns:a16="http://schemas.microsoft.com/office/drawing/2014/main" id="{05D6B95A-41B5-69BB-101B-E55E93393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550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Line 108">
                  <a:extLst>
                    <a:ext uri="{FF2B5EF4-FFF2-40B4-BE49-F238E27FC236}">
                      <a16:creationId xmlns:a16="http://schemas.microsoft.com/office/drawing/2014/main" id="{9ABA8E0F-3B46-5945-E805-84693D116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23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Line 109">
                  <a:extLst>
                    <a:ext uri="{FF2B5EF4-FFF2-40B4-BE49-F238E27FC236}">
                      <a16:creationId xmlns:a16="http://schemas.microsoft.com/office/drawing/2014/main" id="{367DFEB5-55E7-FC17-BA39-A44E92715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374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AutoShape 110">
                  <a:extLst>
                    <a:ext uri="{FF2B5EF4-FFF2-40B4-BE49-F238E27FC236}">
                      <a16:creationId xmlns:a16="http://schemas.microsoft.com/office/drawing/2014/main" id="{1E19AAE5-394C-8B7B-AA3D-B0214AB37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5" y="3476"/>
                  <a:ext cx="84" cy="66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AutoShape 111">
                  <a:extLst>
                    <a:ext uri="{FF2B5EF4-FFF2-40B4-BE49-F238E27FC236}">
                      <a16:creationId xmlns:a16="http://schemas.microsoft.com/office/drawing/2014/main" id="{C5EEC4AE-7988-857F-34E3-F2BF53FE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97" y="3664"/>
                  <a:ext cx="84" cy="63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05" name="Group 112">
                  <a:extLst>
                    <a:ext uri="{FF2B5EF4-FFF2-40B4-BE49-F238E27FC236}">
                      <a16:creationId xmlns:a16="http://schemas.microsoft.com/office/drawing/2014/main" id="{B7466643-27C1-1C51-EA6E-3A079A0A9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3244" y="3379"/>
                  <a:ext cx="454" cy="263"/>
                  <a:chOff x="159" y="3768"/>
                  <a:chExt cx="587" cy="579"/>
                </a:xfrm>
              </p:grpSpPr>
              <p:cxnSp>
                <p:nvCxnSpPr>
                  <p:cNvPr id="119" name="AutoShape 113">
                    <a:extLst>
                      <a:ext uri="{FF2B5EF4-FFF2-40B4-BE49-F238E27FC236}">
                        <a16:creationId xmlns:a16="http://schemas.microsoft.com/office/drawing/2014/main" id="{6350C4A9-E2E6-5D8E-796C-CF4D380BD8B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0" name="AutoShape 114">
                    <a:extLst>
                      <a:ext uri="{FF2B5EF4-FFF2-40B4-BE49-F238E27FC236}">
                        <a16:creationId xmlns:a16="http://schemas.microsoft.com/office/drawing/2014/main" id="{1352FA81-909E-6784-19D9-C0CEC1C5057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" name="AutoShape 115">
                    <a:extLst>
                      <a:ext uri="{FF2B5EF4-FFF2-40B4-BE49-F238E27FC236}">
                        <a16:creationId xmlns:a16="http://schemas.microsoft.com/office/drawing/2014/main" id="{EC731198-7CFE-5BB9-CCC6-2C76FF45D0A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" name="AutoShape 116">
                    <a:extLst>
                      <a:ext uri="{FF2B5EF4-FFF2-40B4-BE49-F238E27FC236}">
                        <a16:creationId xmlns:a16="http://schemas.microsoft.com/office/drawing/2014/main" id="{205B96D1-20DA-34CB-2023-93EBE6F201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3" name="AutoShape 117">
                    <a:extLst>
                      <a:ext uri="{FF2B5EF4-FFF2-40B4-BE49-F238E27FC236}">
                        <a16:creationId xmlns:a16="http://schemas.microsoft.com/office/drawing/2014/main" id="{22B4F687-0DEC-0455-7A3F-B4F3CB346D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" name="AutoShape 118">
                    <a:extLst>
                      <a:ext uri="{FF2B5EF4-FFF2-40B4-BE49-F238E27FC236}">
                        <a16:creationId xmlns:a16="http://schemas.microsoft.com/office/drawing/2014/main" id="{E967F8EF-8EF8-7CA9-698B-A892179E851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06" name="Text Box 119">
                  <a:extLst>
                    <a:ext uri="{FF2B5EF4-FFF2-40B4-BE49-F238E27FC236}">
                      <a16:creationId xmlns:a16="http://schemas.microsoft.com/office/drawing/2014/main" id="{FF09BEFE-DF96-97DA-5C5A-17A7AA7000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3" y="3756"/>
                  <a:ext cx="370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107" name="Text Box 120">
                  <a:extLst>
                    <a:ext uri="{FF2B5EF4-FFF2-40B4-BE49-F238E27FC236}">
                      <a16:creationId xmlns:a16="http://schemas.microsoft.com/office/drawing/2014/main" id="{97283D14-9CA7-71D1-767E-41828C96A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6" y="3755"/>
                  <a:ext cx="414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neutron</a:t>
                  </a:r>
                </a:p>
              </p:txBody>
            </p:sp>
            <p:sp>
              <p:nvSpPr>
                <p:cNvPr id="108" name="Text Box 121">
                  <a:extLst>
                    <a:ext uri="{FF2B5EF4-FFF2-40B4-BE49-F238E27FC236}">
                      <a16:creationId xmlns:a16="http://schemas.microsoft.com/office/drawing/2014/main" id="{F6C758C7-D576-D773-9D31-AB58D832A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3580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109" name="Text Box 122">
                  <a:extLst>
                    <a:ext uri="{FF2B5EF4-FFF2-40B4-BE49-F238E27FC236}">
                      <a16:creationId xmlns:a16="http://schemas.microsoft.com/office/drawing/2014/main" id="{359FC51A-A9E2-0B7C-0A20-DF3BFAD99A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6" y="3394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110" name="Text Box 123">
                  <a:extLst>
                    <a:ext uri="{FF2B5EF4-FFF2-40B4-BE49-F238E27FC236}">
                      <a16:creationId xmlns:a16="http://schemas.microsoft.com/office/drawing/2014/main" id="{C57E4B36-1AF7-0202-626C-18C4842732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4" y="3274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111" name="Text Box 124">
                  <a:extLst>
                    <a:ext uri="{FF2B5EF4-FFF2-40B4-BE49-F238E27FC236}">
                      <a16:creationId xmlns:a16="http://schemas.microsoft.com/office/drawing/2014/main" id="{94587941-02FF-90BF-93D4-033C661CC3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3131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/>
                    <a:t>j'</a:t>
                  </a:r>
                  <a:r>
                    <a:rPr lang="en-US" altLang="fr-FR" sz="1100" b="1" i="1" baseline="-25000"/>
                    <a:t>&lt;</a:t>
                  </a:r>
                </a:p>
              </p:txBody>
            </p:sp>
            <p:grpSp>
              <p:nvGrpSpPr>
                <p:cNvPr id="112" name="Group 125">
                  <a:extLst>
                    <a:ext uri="{FF2B5EF4-FFF2-40B4-BE49-F238E27FC236}">
                      <a16:creationId xmlns:a16="http://schemas.microsoft.com/office/drawing/2014/main" id="{9FBE65BD-F2ED-B64B-837E-DA7BFB18B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17480" flipV="1">
                  <a:off x="3258" y="3335"/>
                  <a:ext cx="421" cy="263"/>
                  <a:chOff x="159" y="3768"/>
                  <a:chExt cx="587" cy="579"/>
                </a:xfrm>
              </p:grpSpPr>
              <p:cxnSp>
                <p:nvCxnSpPr>
                  <p:cNvPr id="113" name="AutoShape 126">
                    <a:extLst>
                      <a:ext uri="{FF2B5EF4-FFF2-40B4-BE49-F238E27FC236}">
                        <a16:creationId xmlns:a16="http://schemas.microsoft.com/office/drawing/2014/main" id="{42590F98-6706-F3F4-D746-EB601B578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" name="AutoShape 127">
                    <a:extLst>
                      <a:ext uri="{FF2B5EF4-FFF2-40B4-BE49-F238E27FC236}">
                        <a16:creationId xmlns:a16="http://schemas.microsoft.com/office/drawing/2014/main" id="{03F9D2A5-79F9-6B04-C66F-8E78BCE3FCB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5" name="AutoShape 128">
                    <a:extLst>
                      <a:ext uri="{FF2B5EF4-FFF2-40B4-BE49-F238E27FC236}">
                        <a16:creationId xmlns:a16="http://schemas.microsoft.com/office/drawing/2014/main" id="{9A11A9C8-6463-5310-4B78-EC514ADD06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6" name="AutoShape 129">
                    <a:extLst>
                      <a:ext uri="{FF2B5EF4-FFF2-40B4-BE49-F238E27FC236}">
                        <a16:creationId xmlns:a16="http://schemas.microsoft.com/office/drawing/2014/main" id="{E3BDB326-DCDD-A547-05DF-F88AD6AAC52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7" name="AutoShape 130">
                    <a:extLst>
                      <a:ext uri="{FF2B5EF4-FFF2-40B4-BE49-F238E27FC236}">
                        <a16:creationId xmlns:a16="http://schemas.microsoft.com/office/drawing/2014/main" id="{F5D54127-4CBB-FA4E-BFFC-BE03B7559D0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8" name="AutoShape 131">
                    <a:extLst>
                      <a:ext uri="{FF2B5EF4-FFF2-40B4-BE49-F238E27FC236}">
                        <a16:creationId xmlns:a16="http://schemas.microsoft.com/office/drawing/2014/main" id="{2061D9FE-3327-AC86-5FBA-76E6AB697A9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B9325E6-DDC6-3D2E-0B5C-1072C5DBF0C7}"/>
                  </a:ext>
                </a:extLst>
              </p:cNvPr>
              <p:cNvSpPr txBox="1"/>
              <p:nvPr/>
            </p:nvSpPr>
            <p:spPr>
              <a:xfrm>
                <a:off x="5826972" y="851465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CB66324-BDE1-A47B-84B0-94B0A2B7BEB5}"/>
                  </a:ext>
                </a:extLst>
              </p:cNvPr>
              <p:cNvSpPr txBox="1"/>
              <p:nvPr/>
            </p:nvSpPr>
            <p:spPr>
              <a:xfrm>
                <a:off x="5847292" y="1044505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C90D28E-77D1-772F-942F-289AFC055361}"/>
                </a:ext>
              </a:extLst>
            </p:cNvPr>
            <p:cNvGrpSpPr/>
            <p:nvPr/>
          </p:nvGrpSpPr>
          <p:grpSpPr>
            <a:xfrm>
              <a:off x="4843791" y="2112759"/>
              <a:ext cx="1590796" cy="1241387"/>
              <a:chOff x="4843791" y="2112759"/>
              <a:chExt cx="1590796" cy="1241387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48433D9-3208-D41F-43AF-ADB048E67732}"/>
                  </a:ext>
                </a:extLst>
              </p:cNvPr>
              <p:cNvGrpSpPr/>
              <p:nvPr/>
            </p:nvGrpSpPr>
            <p:grpSpPr>
              <a:xfrm>
                <a:off x="4843791" y="2112759"/>
                <a:ext cx="1590796" cy="1241387"/>
                <a:chOff x="9887783" y="2469770"/>
                <a:chExt cx="1590796" cy="1241387"/>
              </a:xfrm>
            </p:grpSpPr>
            <p:sp>
              <p:nvSpPr>
                <p:cNvPr id="23" name="Freeform 134">
                  <a:extLst>
                    <a:ext uri="{FF2B5EF4-FFF2-40B4-BE49-F238E27FC236}">
                      <a16:creationId xmlns:a16="http://schemas.microsoft.com/office/drawing/2014/main" id="{EFFF0536-1381-546B-3440-9636CB59D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7803" y="3038498"/>
                  <a:ext cx="1536897" cy="617807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4" name="Group 143">
                  <a:extLst>
                    <a:ext uri="{FF2B5EF4-FFF2-40B4-BE49-F238E27FC236}">
                      <a16:creationId xmlns:a16="http://schemas.microsoft.com/office/drawing/2014/main" id="{9782D6A2-AD49-3E89-E0BB-54C1FD8533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0359016" y="2849403"/>
                  <a:ext cx="612911" cy="282922"/>
                  <a:chOff x="159" y="3768"/>
                  <a:chExt cx="587" cy="579"/>
                </a:xfrm>
              </p:grpSpPr>
              <p:cxnSp>
                <p:nvCxnSpPr>
                  <p:cNvPr id="87" name="AutoShape 144">
                    <a:extLst>
                      <a:ext uri="{FF2B5EF4-FFF2-40B4-BE49-F238E27FC236}">
                        <a16:creationId xmlns:a16="http://schemas.microsoft.com/office/drawing/2014/main" id="{59113784-F054-D145-AB09-772E84A96F7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AutoShape 145">
                    <a:extLst>
                      <a:ext uri="{FF2B5EF4-FFF2-40B4-BE49-F238E27FC236}">
                        <a16:creationId xmlns:a16="http://schemas.microsoft.com/office/drawing/2014/main" id="{1EC6CD93-F5B7-E708-E8A7-3C22AFB99F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AutoShape 146">
                    <a:extLst>
                      <a:ext uri="{FF2B5EF4-FFF2-40B4-BE49-F238E27FC236}">
                        <a16:creationId xmlns:a16="http://schemas.microsoft.com/office/drawing/2014/main" id="{2CA9855B-E0E1-C97B-EB8C-78C8FF4C06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AutoShape 147">
                    <a:extLst>
                      <a:ext uri="{FF2B5EF4-FFF2-40B4-BE49-F238E27FC236}">
                        <a16:creationId xmlns:a16="http://schemas.microsoft.com/office/drawing/2014/main" id="{71FE1804-6C59-34DB-44B8-B252463972A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AutoShape 148">
                    <a:extLst>
                      <a:ext uri="{FF2B5EF4-FFF2-40B4-BE49-F238E27FC236}">
                        <a16:creationId xmlns:a16="http://schemas.microsoft.com/office/drawing/2014/main" id="{987F2E43-38EB-F6BD-0968-920678772F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AutoShape 149">
                    <a:extLst>
                      <a:ext uri="{FF2B5EF4-FFF2-40B4-BE49-F238E27FC236}">
                        <a16:creationId xmlns:a16="http://schemas.microsoft.com/office/drawing/2014/main" id="{BE8E1C5A-BAAC-FEC7-0EA5-ED39F10041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5" name="Text Box 150">
                  <a:extLst>
                    <a:ext uri="{FF2B5EF4-FFF2-40B4-BE49-F238E27FC236}">
                      <a16:creationId xmlns:a16="http://schemas.microsoft.com/office/drawing/2014/main" id="{6ED9C613-7D8E-CB6E-CD51-94E4ED69A7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37161" y="3474427"/>
                  <a:ext cx="569791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26" name="Text Box 151">
                  <a:extLst>
                    <a:ext uri="{FF2B5EF4-FFF2-40B4-BE49-F238E27FC236}">
                      <a16:creationId xmlns:a16="http://schemas.microsoft.com/office/drawing/2014/main" id="{45D091AC-FAC2-07FD-07CB-78B0259E06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5570" y="3472984"/>
                  <a:ext cx="637550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dirty="0"/>
                    <a:t>neutron</a:t>
                  </a:r>
                </a:p>
              </p:txBody>
            </p:sp>
            <p:sp>
              <p:nvSpPr>
                <p:cNvPr id="27" name="Line 135">
                  <a:extLst>
                    <a:ext uri="{FF2B5EF4-FFF2-40B4-BE49-F238E27FC236}">
                      <a16:creationId xmlns:a16="http://schemas.microsoft.com/office/drawing/2014/main" id="{0B7799B8-29AB-6695-9752-A0C020566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84796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36">
                  <a:extLst>
                    <a:ext uri="{FF2B5EF4-FFF2-40B4-BE49-F238E27FC236}">
                      <a16:creationId xmlns:a16="http://schemas.microsoft.com/office/drawing/2014/main" id="{D25AC41C-C06E-396D-E47F-EFCD091B3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949003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Line 137">
                  <a:extLst>
                    <a:ext uri="{FF2B5EF4-FFF2-40B4-BE49-F238E27FC236}">
                      <a16:creationId xmlns:a16="http://schemas.microsoft.com/office/drawing/2014/main" id="{A1D578A3-FAF9-EED2-7F4E-538519F9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57370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Line 138">
                  <a:extLst>
                    <a:ext uri="{FF2B5EF4-FFF2-40B4-BE49-F238E27FC236}">
                      <a16:creationId xmlns:a16="http://schemas.microsoft.com/office/drawing/2014/main" id="{31B05843-AD81-901A-C508-EE1F89F29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694952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AutoShape 141">
                  <a:extLst>
                    <a:ext uri="{FF2B5EF4-FFF2-40B4-BE49-F238E27FC236}">
                      <a16:creationId xmlns:a16="http://schemas.microsoft.com/office/drawing/2014/main" id="{5E07BDAE-727E-A16E-6659-EA3A67E50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5708" y="2588135"/>
                  <a:ext cx="129358" cy="9526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AutoShape 142">
                  <a:extLst>
                    <a:ext uri="{FF2B5EF4-FFF2-40B4-BE49-F238E27FC236}">
                      <a16:creationId xmlns:a16="http://schemas.microsoft.com/office/drawing/2014/main" id="{5CE2B615-FC73-E332-815B-EDC49D314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0908788" y="2859508"/>
                  <a:ext cx="129358" cy="9093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Text Box 152">
                  <a:extLst>
                    <a:ext uri="{FF2B5EF4-FFF2-40B4-BE49-F238E27FC236}">
                      <a16:creationId xmlns:a16="http://schemas.microsoft.com/office/drawing/2014/main" id="{5715812B-27EE-25B7-4D2D-AD70B45C1A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3703" y="2738256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42" name="Text Box 153">
                  <a:extLst>
                    <a:ext uri="{FF2B5EF4-FFF2-40B4-BE49-F238E27FC236}">
                      <a16:creationId xmlns:a16="http://schemas.microsoft.com/office/drawing/2014/main" id="{C3CF7410-958D-4C5D-FEE0-CBFE06A53F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2163" y="2469770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60" name="Line 139">
                  <a:extLst>
                    <a:ext uri="{FF2B5EF4-FFF2-40B4-BE49-F238E27FC236}">
                      <a16:creationId xmlns:a16="http://schemas.microsoft.com/office/drawing/2014/main" id="{661A103E-A56E-F7F2-6C26-089F1152D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439" y="315108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Line 140">
                  <a:extLst>
                    <a:ext uri="{FF2B5EF4-FFF2-40B4-BE49-F238E27FC236}">
                      <a16:creationId xmlns:a16="http://schemas.microsoft.com/office/drawing/2014/main" id="{2281F21B-A099-6522-06C9-5D461ED4F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839" y="332141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63" name="Text Box 154">
                  <a:extLst>
                    <a:ext uri="{FF2B5EF4-FFF2-40B4-BE49-F238E27FC236}">
                      <a16:creationId xmlns:a16="http://schemas.microsoft.com/office/drawing/2014/main" id="{A14B269E-514F-154E-36DE-7DB9356929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87783" y="3205941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 dirty="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64" name="Text Box 155">
                  <a:extLst>
                    <a:ext uri="{FF2B5EF4-FFF2-40B4-BE49-F238E27FC236}">
                      <a16:creationId xmlns:a16="http://schemas.microsoft.com/office/drawing/2014/main" id="{C90529FA-8D46-0E32-52B3-B093356DEE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97023" y="2999525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/>
                    <a:t>j'</a:t>
                  </a:r>
                  <a:r>
                    <a:rPr lang="en-US" altLang="fr-FR" sz="1100" b="1" i="1" baseline="-25000" dirty="0"/>
                    <a:t>&lt;</a:t>
                  </a:r>
                </a:p>
              </p:txBody>
            </p:sp>
            <p:grpSp>
              <p:nvGrpSpPr>
                <p:cNvPr id="65" name="Group 156">
                  <a:extLst>
                    <a:ext uri="{FF2B5EF4-FFF2-40B4-BE49-F238E27FC236}">
                      <a16:creationId xmlns:a16="http://schemas.microsoft.com/office/drawing/2014/main" id="{194763A7-77F6-E9A2-30BB-FC8498C7B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992962" flipV="1">
                  <a:off x="10285042" y="2760106"/>
                  <a:ext cx="722249" cy="321617"/>
                  <a:chOff x="159" y="3768"/>
                  <a:chExt cx="587" cy="579"/>
                </a:xfrm>
              </p:grpSpPr>
              <p:cxnSp>
                <p:nvCxnSpPr>
                  <p:cNvPr id="67" name="AutoShape 157">
                    <a:extLst>
                      <a:ext uri="{FF2B5EF4-FFF2-40B4-BE49-F238E27FC236}">
                        <a16:creationId xmlns:a16="http://schemas.microsoft.com/office/drawing/2014/main" id="{D04DAD90-6470-D423-C49A-C8CF3B42F64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AutoShape 158">
                    <a:extLst>
                      <a:ext uri="{FF2B5EF4-FFF2-40B4-BE49-F238E27FC236}">
                        <a16:creationId xmlns:a16="http://schemas.microsoft.com/office/drawing/2014/main" id="{4393BFD6-E4CB-9958-26FE-45C77941132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AutoShape 159">
                    <a:extLst>
                      <a:ext uri="{FF2B5EF4-FFF2-40B4-BE49-F238E27FC236}">
                        <a16:creationId xmlns:a16="http://schemas.microsoft.com/office/drawing/2014/main" id="{7CCC9701-FE1D-14B3-9250-84290F9639C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" name="AutoShape 160">
                    <a:extLst>
                      <a:ext uri="{FF2B5EF4-FFF2-40B4-BE49-F238E27FC236}">
                        <a16:creationId xmlns:a16="http://schemas.microsoft.com/office/drawing/2014/main" id="{6E9C0CE6-02CF-208E-7BF2-43AAFC54D8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" name="AutoShape 161">
                    <a:extLst>
                      <a:ext uri="{FF2B5EF4-FFF2-40B4-BE49-F238E27FC236}">
                        <a16:creationId xmlns:a16="http://schemas.microsoft.com/office/drawing/2014/main" id="{0CA12981-A000-ADAC-F7C0-86779350D9D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6" name="AutoShape 162">
                    <a:extLst>
                      <a:ext uri="{FF2B5EF4-FFF2-40B4-BE49-F238E27FC236}">
                        <a16:creationId xmlns:a16="http://schemas.microsoft.com/office/drawing/2014/main" id="{FD03A895-C218-BF73-9319-81C360681D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0DB49B0-D7DF-07CF-81C4-931DC820E527}"/>
                  </a:ext>
                </a:extLst>
              </p:cNvPr>
              <p:cNvSpPr txBox="1"/>
              <p:nvPr/>
            </p:nvSpPr>
            <p:spPr>
              <a:xfrm>
                <a:off x="5097119" y="2730829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E8BF09-5943-C2CE-AF8E-6822AFE73422}"/>
                  </a:ext>
                </a:extLst>
              </p:cNvPr>
              <p:cNvSpPr txBox="1"/>
              <p:nvPr/>
            </p:nvSpPr>
            <p:spPr>
              <a:xfrm>
                <a:off x="5123951" y="2914109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F827FEF9-FC76-6769-B793-525F994C1670}"/>
              </a:ext>
            </a:extLst>
          </p:cNvPr>
          <p:cNvGrpSpPr/>
          <p:nvPr/>
        </p:nvGrpSpPr>
        <p:grpSpPr>
          <a:xfrm>
            <a:off x="25536" y="1354809"/>
            <a:ext cx="4660063" cy="3478225"/>
            <a:chOff x="60325" y="366700"/>
            <a:chExt cx="4339237" cy="3478225"/>
          </a:xfrm>
        </p:grpSpPr>
        <p:grpSp>
          <p:nvGrpSpPr>
            <p:cNvPr id="127" name="Group 28">
              <a:extLst>
                <a:ext uri="{FF2B5EF4-FFF2-40B4-BE49-F238E27FC236}">
                  <a16:creationId xmlns:a16="http://schemas.microsoft.com/office/drawing/2014/main" id="{F8CC6BE6-EEFC-7240-3B81-289DD1A75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25" y="1020763"/>
              <a:ext cx="1086404" cy="2824162"/>
              <a:chOff x="1313" y="586"/>
              <a:chExt cx="918" cy="2496"/>
            </a:xfrm>
          </p:grpSpPr>
          <p:sp>
            <p:nvSpPr>
              <p:cNvPr id="182" name="Text Box 29">
                <a:extLst>
                  <a:ext uri="{FF2B5EF4-FFF2-40B4-BE49-F238E27FC236}">
                    <a16:creationId xmlns:a16="http://schemas.microsoft.com/office/drawing/2014/main" id="{B3E7DBCE-5FC6-6F9D-9279-838F9D12D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586"/>
                <a:ext cx="77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Ca </a:t>
                </a:r>
                <a:r>
                  <a:rPr lang="fr-FR" sz="1400" dirty="0">
                    <a:solidFill>
                      <a:srgbClr val="CC0099"/>
                    </a:solidFill>
                    <a:latin typeface="Comic Sans MS" pitchFamily="66" charset="0"/>
                  </a:rPr>
                  <a:t>Z=20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183" name="Text Box 30">
                <a:extLst>
                  <a:ext uri="{FF2B5EF4-FFF2-40B4-BE49-F238E27FC236}">
                    <a16:creationId xmlns:a16="http://schemas.microsoft.com/office/drawing/2014/main" id="{84FDDAC8-BAE1-DA85-4B00-07C294893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133"/>
                <a:ext cx="76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Ar Z=18 </a:t>
                </a:r>
              </a:p>
            </p:txBody>
          </p:sp>
          <p:sp>
            <p:nvSpPr>
              <p:cNvPr id="184" name="Text Box 31">
                <a:extLst>
                  <a:ext uri="{FF2B5EF4-FFF2-40B4-BE49-F238E27FC236}">
                    <a16:creationId xmlns:a16="http://schemas.microsoft.com/office/drawing/2014/main" id="{1F936650-B99C-1A49-BDDA-F95C64C80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678"/>
                <a:ext cx="73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S  Z=16 </a:t>
                </a:r>
              </a:p>
            </p:txBody>
          </p:sp>
          <p:sp>
            <p:nvSpPr>
              <p:cNvPr id="185" name="Text Box 32">
                <a:extLst>
                  <a:ext uri="{FF2B5EF4-FFF2-40B4-BE49-F238E27FC236}">
                    <a16:creationId xmlns:a16="http://schemas.microsoft.com/office/drawing/2014/main" id="{2415DF95-8EC9-80E1-A5F1-49501DBBC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2223"/>
                <a:ext cx="729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Si Z=14 </a:t>
                </a:r>
              </a:p>
            </p:txBody>
          </p:sp>
          <p:sp>
            <p:nvSpPr>
              <p:cNvPr id="186" name="Text Box 33">
                <a:extLst>
                  <a:ext uri="{FF2B5EF4-FFF2-40B4-BE49-F238E27FC236}">
                    <a16:creationId xmlns:a16="http://schemas.microsoft.com/office/drawing/2014/main" id="{A3059A7D-6C90-23F8-EDA6-223856D7D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2813"/>
                <a:ext cx="15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B7024C8D-DB7C-D17F-0090-8FCB0EE221F1}"/>
                </a:ext>
              </a:extLst>
            </p:cNvPr>
            <p:cNvGrpSpPr/>
            <p:nvPr/>
          </p:nvGrpSpPr>
          <p:grpSpPr>
            <a:xfrm>
              <a:off x="741363" y="366700"/>
              <a:ext cx="3658199" cy="3150629"/>
              <a:chOff x="741363" y="366700"/>
              <a:chExt cx="3658199" cy="3150629"/>
            </a:xfrm>
          </p:grpSpPr>
          <p:grpSp>
            <p:nvGrpSpPr>
              <p:cNvPr id="129" name="Group 4">
                <a:extLst>
                  <a:ext uri="{FF2B5EF4-FFF2-40B4-BE49-F238E27FC236}">
                    <a16:creationId xmlns:a16="http://schemas.microsoft.com/office/drawing/2014/main" id="{52936651-39A3-2622-BD4A-7C7E49178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13" y="1028700"/>
                <a:ext cx="307975" cy="307975"/>
                <a:chOff x="3625" y="1036"/>
                <a:chExt cx="194" cy="194"/>
              </a:xfrm>
            </p:grpSpPr>
            <p:sp>
              <p:nvSpPr>
                <p:cNvPr id="180" name="Rectangle 5">
                  <a:extLst>
                    <a:ext uri="{FF2B5EF4-FFF2-40B4-BE49-F238E27FC236}">
                      <a16:creationId xmlns:a16="http://schemas.microsoft.com/office/drawing/2014/main" id="{AD1D9EF5-FA1E-2E95-F076-57AA46190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1036"/>
                  <a:ext cx="194" cy="19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1" name="Rectangle 6">
                  <a:extLst>
                    <a:ext uri="{FF2B5EF4-FFF2-40B4-BE49-F238E27FC236}">
                      <a16:creationId xmlns:a16="http://schemas.microsoft.com/office/drawing/2014/main" id="{D1309105-EC7D-E8A6-B476-C2372BB5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9" y="1036"/>
                  <a:ext cx="1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 b="1" baseline="30000">
                      <a:solidFill>
                        <a:srgbClr val="FFFFFF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400" b="1">
                      <a:solidFill>
                        <a:srgbClr val="FFFFFF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0" name="Rectangle 7">
                <a:extLst>
                  <a:ext uri="{FF2B5EF4-FFF2-40B4-BE49-F238E27FC236}">
                    <a16:creationId xmlns:a16="http://schemas.microsoft.com/office/drawing/2014/main" id="{9A004471-1E74-A8A3-0317-7C5DDE243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713" y="1030288"/>
                <a:ext cx="307975" cy="3095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A5A16A8C-D503-FAA6-4F4B-82ECCC996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1030288"/>
                <a:ext cx="914400" cy="3048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2" name="Rectangle 9">
                <a:extLst>
                  <a:ext uri="{FF2B5EF4-FFF2-40B4-BE49-F238E27FC236}">
                    <a16:creationId xmlns:a16="http://schemas.microsoft.com/office/drawing/2014/main" id="{0AA133B8-94E9-8FBC-3FCA-F0B50E044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925" y="1016000"/>
                <a:ext cx="298450" cy="157321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Text Box 10">
                <a:extLst>
                  <a:ext uri="{FF2B5EF4-FFF2-40B4-BE49-F238E27FC236}">
                    <a16:creationId xmlns:a16="http://schemas.microsoft.com/office/drawing/2014/main" id="{0467039B-431D-DDBF-234C-3EB689CAF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625" y="63817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FF0000"/>
                    </a:solidFill>
                    <a:latin typeface="Comic Sans MS" pitchFamily="66" charset="0"/>
                  </a:rPr>
                  <a:t>N=28</a:t>
                </a:r>
              </a:p>
            </p:txBody>
          </p:sp>
          <p:grpSp>
            <p:nvGrpSpPr>
              <p:cNvPr id="134" name="Group 11">
                <a:extLst>
                  <a:ext uri="{FF2B5EF4-FFF2-40B4-BE49-F238E27FC236}">
                    <a16:creationId xmlns:a16="http://schemas.microsoft.com/office/drawing/2014/main" id="{D110CF76-4B3E-9E2A-7695-DD26F27FF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00" y="1022843"/>
                <a:ext cx="301625" cy="317437"/>
                <a:chOff x="4793" y="1794"/>
                <a:chExt cx="190" cy="256"/>
              </a:xfrm>
            </p:grpSpPr>
            <p:sp>
              <p:nvSpPr>
                <p:cNvPr id="178" name="Rectangle 12">
                  <a:extLst>
                    <a:ext uri="{FF2B5EF4-FFF2-40B4-BE49-F238E27FC236}">
                      <a16:creationId xmlns:a16="http://schemas.microsoft.com/office/drawing/2014/main" id="{C702FC9A-88DA-48C0-3643-6851D8BDD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3" y="1794"/>
                  <a:ext cx="190" cy="2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9" name="Rectangle 15">
                  <a:extLst>
                    <a:ext uri="{FF2B5EF4-FFF2-40B4-BE49-F238E27FC236}">
                      <a16:creationId xmlns:a16="http://schemas.microsoft.com/office/drawing/2014/main" id="{0A308FAA-5EFC-46EF-57DB-ADA8AE538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9" y="1850"/>
                  <a:ext cx="177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aseline="30000" dirty="0">
                      <a:solidFill>
                        <a:srgbClr val="000000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5" name="Rectangle 26">
                <a:extLst>
                  <a:ext uri="{FF2B5EF4-FFF2-40B4-BE49-F238E27FC236}">
                    <a16:creationId xmlns:a16="http://schemas.microsoft.com/office/drawing/2014/main" id="{DDFAFF49-5FA9-8E42-8F77-60481C6B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463" y="1344613"/>
                <a:ext cx="309562" cy="6143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6" name="Rectangle 27">
                <a:extLst>
                  <a:ext uri="{FF2B5EF4-FFF2-40B4-BE49-F238E27FC236}">
                    <a16:creationId xmlns:a16="http://schemas.microsoft.com/office/drawing/2014/main" id="{FEDDE573-B6BF-01E1-EC15-88DF9D8A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488" y="1344613"/>
                <a:ext cx="315912" cy="30162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37" name="Group 38">
                <a:extLst>
                  <a:ext uri="{FF2B5EF4-FFF2-40B4-BE49-F238E27FC236}">
                    <a16:creationId xmlns:a16="http://schemas.microsoft.com/office/drawing/2014/main" id="{571A8242-AD29-5AAE-5C19-444A7EF2AC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363" y="1020763"/>
                <a:ext cx="3400425" cy="2193925"/>
                <a:chOff x="1932" y="581"/>
                <a:chExt cx="3333" cy="1909"/>
              </a:xfrm>
            </p:grpSpPr>
            <p:sp>
              <p:nvSpPr>
                <p:cNvPr id="170" name="Line 39">
                  <a:extLst>
                    <a:ext uri="{FF2B5EF4-FFF2-40B4-BE49-F238E27FC236}">
                      <a16:creationId xmlns:a16="http://schemas.microsoft.com/office/drawing/2014/main" id="{86B6757E-BA09-9023-A5DB-96A305AB6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581"/>
                  <a:ext cx="3333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1" name="Line 40">
                  <a:extLst>
                    <a:ext uri="{FF2B5EF4-FFF2-40B4-BE49-F238E27FC236}">
                      <a16:creationId xmlns:a16="http://schemas.microsoft.com/office/drawing/2014/main" id="{1D83A794-E2E7-9949-33AF-FA4CCCDC2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854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2" name="Line 41">
                  <a:extLst>
                    <a:ext uri="{FF2B5EF4-FFF2-40B4-BE49-F238E27FC236}">
                      <a16:creationId xmlns:a16="http://schemas.microsoft.com/office/drawing/2014/main" id="{B48C421D-230C-711C-589C-6141C7E81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126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3" name="Line 42">
                  <a:extLst>
                    <a:ext uri="{FF2B5EF4-FFF2-40B4-BE49-F238E27FC236}">
                      <a16:creationId xmlns:a16="http://schemas.microsoft.com/office/drawing/2014/main" id="{E3AB464D-F111-CA25-9AFD-0AA21CBED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399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" name="Line 43">
                  <a:extLst>
                    <a:ext uri="{FF2B5EF4-FFF2-40B4-BE49-F238E27FC236}">
                      <a16:creationId xmlns:a16="http://schemas.microsoft.com/office/drawing/2014/main" id="{01FAD2C5-33A6-E1DF-2523-AB6925C5A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672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" name="Line 44">
                  <a:extLst>
                    <a:ext uri="{FF2B5EF4-FFF2-40B4-BE49-F238E27FC236}">
                      <a16:creationId xmlns:a16="http://schemas.microsoft.com/office/drawing/2014/main" id="{DDD32F16-1541-0D08-E42D-3DF8C6533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217"/>
                  <a:ext cx="3176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6" name="Line 45">
                  <a:extLst>
                    <a:ext uri="{FF2B5EF4-FFF2-40B4-BE49-F238E27FC236}">
                      <a16:creationId xmlns:a16="http://schemas.microsoft.com/office/drawing/2014/main" id="{D58B3E74-ADEF-5E65-BE5B-D7CB4A077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945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7" name="Line 46">
                  <a:extLst>
                    <a:ext uri="{FF2B5EF4-FFF2-40B4-BE49-F238E27FC236}">
                      <a16:creationId xmlns:a16="http://schemas.microsoft.com/office/drawing/2014/main" id="{983D9122-FAAC-AEC7-8FB3-0FF4CA37C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490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38" name="Text Box 49">
                <a:extLst>
                  <a:ext uri="{FF2B5EF4-FFF2-40B4-BE49-F238E27FC236}">
                    <a16:creationId xmlns:a16="http://schemas.microsoft.com/office/drawing/2014/main" id="{AB61FD51-4578-1488-865B-B1C1737A0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888" y="64452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CC0099"/>
                    </a:solidFill>
                    <a:latin typeface="Comic Sans MS" pitchFamily="66" charset="0"/>
                  </a:rPr>
                  <a:t>N=20</a:t>
                </a:r>
              </a:p>
            </p:txBody>
          </p:sp>
          <p:grpSp>
            <p:nvGrpSpPr>
              <p:cNvPr id="139" name="Group 93">
                <a:extLst>
                  <a:ext uri="{FF2B5EF4-FFF2-40B4-BE49-F238E27FC236}">
                    <a16:creationId xmlns:a16="http://schemas.microsoft.com/office/drawing/2014/main" id="{5DDC2E1F-9D72-2A77-4A28-D7A379CE3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338" y="863600"/>
                <a:ext cx="2786062" cy="2547938"/>
                <a:chOff x="661" y="544"/>
                <a:chExt cx="1755" cy="1923"/>
              </a:xfrm>
            </p:grpSpPr>
            <p:sp>
              <p:nvSpPr>
                <p:cNvPr id="159" name="Line 16">
                  <a:extLst>
                    <a:ext uri="{FF2B5EF4-FFF2-40B4-BE49-F238E27FC236}">
                      <a16:creationId xmlns:a16="http://schemas.microsoft.com/office/drawing/2014/main" id="{DEAD0E9B-43C3-C35F-910E-650C4F7CE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9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0" name="Line 17">
                  <a:extLst>
                    <a:ext uri="{FF2B5EF4-FFF2-40B4-BE49-F238E27FC236}">
                      <a16:creationId xmlns:a16="http://schemas.microsoft.com/office/drawing/2014/main" id="{EB940B84-79B7-CDFC-1354-B51E05277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263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1" name="Line 18">
                  <a:extLst>
                    <a:ext uri="{FF2B5EF4-FFF2-40B4-BE49-F238E27FC236}">
                      <a16:creationId xmlns:a16="http://schemas.microsoft.com/office/drawing/2014/main" id="{6D36EEDB-28E2-147C-7989-2C91DA67C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067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2" name="Line 19">
                  <a:extLst>
                    <a:ext uri="{FF2B5EF4-FFF2-40B4-BE49-F238E27FC236}">
                      <a16:creationId xmlns:a16="http://schemas.microsoft.com/office/drawing/2014/main" id="{60B46808-94AE-365D-C4E7-434AF01B6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71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3" name="Line 20">
                  <a:extLst>
                    <a:ext uri="{FF2B5EF4-FFF2-40B4-BE49-F238E27FC236}">
                      <a16:creationId xmlns:a16="http://schemas.microsoft.com/office/drawing/2014/main" id="{A66D2888-6545-0AED-C3D8-4847288D6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675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4" name="Line 21">
                  <a:extLst>
                    <a:ext uri="{FF2B5EF4-FFF2-40B4-BE49-F238E27FC236}">
                      <a16:creationId xmlns:a16="http://schemas.microsoft.com/office/drawing/2014/main" id="{349F9107-FBA2-1E0B-0E52-2B200FDA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86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" name="Line 22">
                  <a:extLst>
                    <a:ext uri="{FF2B5EF4-FFF2-40B4-BE49-F238E27FC236}">
                      <a16:creationId xmlns:a16="http://schemas.microsoft.com/office/drawing/2014/main" id="{BEEA65D8-0E52-6576-62B5-A6D9B0BE8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0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6" name="Line 23">
                  <a:extLst>
                    <a:ext uri="{FF2B5EF4-FFF2-40B4-BE49-F238E27FC236}">
                      <a16:creationId xmlns:a16="http://schemas.microsoft.com/office/drawing/2014/main" id="{EFD6BE91-91E0-FB08-7423-119BE2D10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94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167" name="Group 50">
                  <a:extLst>
                    <a:ext uri="{FF2B5EF4-FFF2-40B4-BE49-F238E27FC236}">
                      <a16:creationId xmlns:a16="http://schemas.microsoft.com/office/drawing/2014/main" id="{43EB0793-576A-41A7-1D44-ACDE796EE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1" y="544"/>
                  <a:ext cx="197" cy="1919"/>
                  <a:chOff x="2730" y="438"/>
                  <a:chExt cx="264" cy="2640"/>
                </a:xfrm>
              </p:grpSpPr>
              <p:sp>
                <p:nvSpPr>
                  <p:cNvPr id="168" name="Line 51">
                    <a:extLst>
                      <a:ext uri="{FF2B5EF4-FFF2-40B4-BE49-F238E27FC236}">
                        <a16:creationId xmlns:a16="http://schemas.microsoft.com/office/drawing/2014/main" id="{F98D3037-CE66-C9DE-67C6-30AE28B01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0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9" name="Line 52">
                    <a:extLst>
                      <a:ext uri="{FF2B5EF4-FFF2-40B4-BE49-F238E27FC236}">
                        <a16:creationId xmlns:a16="http://schemas.microsoft.com/office/drawing/2014/main" id="{ECEC6977-5AD6-C1CF-CBCE-67F0FD2C86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4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40" name="Rectangle 73">
                <a:extLst>
                  <a:ext uri="{FF2B5EF4-FFF2-40B4-BE49-F238E27FC236}">
                    <a16:creationId xmlns:a16="http://schemas.microsoft.com/office/drawing/2014/main" id="{924F14AB-B849-E9D8-EC75-C7EDC7BB9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21" y="1043255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1" name="Rectangle 83">
                <a:extLst>
                  <a:ext uri="{FF2B5EF4-FFF2-40B4-BE49-F238E27FC236}">
                    <a16:creationId xmlns:a16="http://schemas.microsoft.com/office/drawing/2014/main" id="{B8F97F8C-0E25-6BFC-B2EC-763259FA7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82" y="991904"/>
                <a:ext cx="416483" cy="387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40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Ca</a:t>
                </a:r>
              </a:p>
            </p:txBody>
          </p:sp>
          <p:sp>
            <p:nvSpPr>
              <p:cNvPr id="142" name="Rectangle 103">
                <a:extLst>
                  <a:ext uri="{FF2B5EF4-FFF2-40B4-BE49-F238E27FC236}">
                    <a16:creationId xmlns:a16="http://schemas.microsoft.com/office/drawing/2014/main" id="{81524596-319A-0E71-CEC5-4BA02C05B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369" y="2910569"/>
                <a:ext cx="298863" cy="30854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34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sp>
            <p:nvSpPr>
              <p:cNvPr id="143" name="Rectangle 73">
                <a:extLst>
                  <a:ext uri="{FF2B5EF4-FFF2-40B4-BE49-F238E27FC236}">
                    <a16:creationId xmlns:a16="http://schemas.microsoft.com/office/drawing/2014/main" id="{B20FF8C7-9F27-6244-60EA-D60F004CF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447" y="2286518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4" name="Rectangle 82">
                <a:extLst>
                  <a:ext uri="{FF2B5EF4-FFF2-40B4-BE49-F238E27FC236}">
                    <a16:creationId xmlns:a16="http://schemas.microsoft.com/office/drawing/2014/main" id="{C0CD62B0-FBEA-DC07-CE42-4F4B5BDA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116" y="1357411"/>
                <a:ext cx="2139530" cy="1528962"/>
              </a:xfrm>
              <a:prstGeom prst="rect">
                <a:avLst/>
              </a:prstGeom>
              <a:solidFill>
                <a:srgbClr val="FFFFCC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" name="Rectangle 102">
                <a:extLst>
                  <a:ext uri="{FF2B5EF4-FFF2-40B4-BE49-F238E27FC236}">
                    <a16:creationId xmlns:a16="http://schemas.microsoft.com/office/drawing/2014/main" id="{24922427-A6EF-806F-4DD1-2B44E7C3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54" y="2302034"/>
                <a:ext cx="270893" cy="27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36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146" name="Rectangle 101">
                <a:extLst>
                  <a:ext uri="{FF2B5EF4-FFF2-40B4-BE49-F238E27FC236}">
                    <a16:creationId xmlns:a16="http://schemas.microsoft.com/office/drawing/2014/main" id="{CFE96367-CBED-7E03-EA44-8C67EC80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695" y="2915513"/>
                <a:ext cx="281791" cy="2935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7" name="Text Box 59">
                <a:extLst>
                  <a:ext uri="{FF2B5EF4-FFF2-40B4-BE49-F238E27FC236}">
                    <a16:creationId xmlns:a16="http://schemas.microsoft.com/office/drawing/2014/main" id="{A283D59E-16AD-302F-E3EE-0CF6E0CE4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8386" y="1366337"/>
                <a:ext cx="16675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filling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n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f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7/2</a:t>
                </a:r>
                <a:endParaRPr lang="fr-FR" sz="14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8" name="Rectangle 60">
                <a:extLst>
                  <a:ext uri="{FF2B5EF4-FFF2-40B4-BE49-F238E27FC236}">
                    <a16:creationId xmlns:a16="http://schemas.microsoft.com/office/drawing/2014/main" id="{CB944347-AE39-0A06-9F73-6E0B363DE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697" y="1581271"/>
                <a:ext cx="24481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p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3/2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Z=14 gap</a:t>
                </a:r>
              </a:p>
            </p:txBody>
          </p:sp>
          <p:sp>
            <p:nvSpPr>
              <p:cNvPr id="149" name="Text Box 83">
                <a:extLst>
                  <a:ext uri="{FF2B5EF4-FFF2-40B4-BE49-F238E27FC236}">
                    <a16:creationId xmlns:a16="http://schemas.microsoft.com/office/drawing/2014/main" id="{6393EED4-DCD5-09B3-A7B8-594F5DE05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8884" y="2128494"/>
                <a:ext cx="19271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removal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p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d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3/2</a:t>
                </a:r>
                <a:endParaRPr lang="fr-FR" sz="1400" baseline="-250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0" name="Rectangle 84">
                <a:extLst>
                  <a:ext uri="{FF2B5EF4-FFF2-40B4-BE49-F238E27FC236}">
                    <a16:creationId xmlns:a16="http://schemas.microsoft.com/office/drawing/2014/main" id="{6230C674-86D2-6C28-89C9-4F228BED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372" y="2345019"/>
                <a:ext cx="242085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n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7/2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N=28 gap</a:t>
                </a:r>
              </a:p>
            </p:txBody>
          </p:sp>
          <p:sp>
            <p:nvSpPr>
              <p:cNvPr id="151" name="Rectangle 36">
                <a:extLst>
                  <a:ext uri="{FF2B5EF4-FFF2-40B4-BE49-F238E27FC236}">
                    <a16:creationId xmlns:a16="http://schemas.microsoft.com/office/drawing/2014/main" id="{3E66650B-0EF3-7B28-2463-E0F8AE4D1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982" y="2931443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42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cxnSp>
            <p:nvCxnSpPr>
              <p:cNvPr id="152" name="Connecteur droit avec flèche 151">
                <a:extLst>
                  <a:ext uri="{FF2B5EF4-FFF2-40B4-BE49-F238E27FC236}">
                    <a16:creationId xmlns:a16="http://schemas.microsoft.com/office/drawing/2014/main" id="{CE7FA381-FAFB-C100-DBB2-FB4FC1EDD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5065" y="650688"/>
                <a:ext cx="2430335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22E58E2-3A61-1A42-ABD3-8EBA9ADCEF4A}"/>
                  </a:ext>
                </a:extLst>
              </p:cNvPr>
              <p:cNvSpPr/>
              <p:nvPr/>
            </p:nvSpPr>
            <p:spPr>
              <a:xfrm>
                <a:off x="2154801" y="366700"/>
                <a:ext cx="938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7/2</a:t>
                </a:r>
              </a:p>
            </p:txBody>
          </p:sp>
          <p:cxnSp>
            <p:nvCxnSpPr>
              <p:cNvPr id="154" name="Connecteur droit avec flèche 153">
                <a:extLst>
                  <a:ext uri="{FF2B5EF4-FFF2-40B4-BE49-F238E27FC236}">
                    <a16:creationId xmlns:a16="http://schemas.microsoft.com/office/drawing/2014/main" id="{13187C6C-5736-9107-E514-03EFA0C4B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1014947"/>
                <a:ext cx="0" cy="128708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4E92C7A-260D-29DB-EF0B-CFD20F70A4F1}"/>
                  </a:ext>
                </a:extLst>
              </p:cNvPr>
              <p:cNvSpPr/>
              <p:nvPr/>
            </p:nvSpPr>
            <p:spPr>
              <a:xfrm rot="5400000">
                <a:off x="2997525" y="2115291"/>
                <a:ext cx="2055152" cy="748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s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6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718BCAF7-CFEA-A0EC-25C5-83DF5D229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147796"/>
                <a:ext cx="0" cy="6085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avec flèche 156">
                <a:extLst>
                  <a:ext uri="{FF2B5EF4-FFF2-40B4-BE49-F238E27FC236}">
                    <a16:creationId xmlns:a16="http://schemas.microsoft.com/office/drawing/2014/main" id="{7DE4CDF8-2BCE-F908-8D0A-9111A9111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756331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avec flèche 157">
                <a:extLst>
                  <a:ext uri="{FF2B5EF4-FFF2-40B4-BE49-F238E27FC236}">
                    <a16:creationId xmlns:a16="http://schemas.microsoft.com/office/drawing/2014/main" id="{2FC0EB67-6BD4-FC9F-2541-7E11B4EC2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3058970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5FB871C-E6A0-0E47-90F4-D812CCC4F12B}"/>
              </a:ext>
            </a:extLst>
          </p:cNvPr>
          <p:cNvGrpSpPr/>
          <p:nvPr/>
        </p:nvGrpSpPr>
        <p:grpSpPr>
          <a:xfrm>
            <a:off x="374508" y="4480613"/>
            <a:ext cx="1756444" cy="1077218"/>
            <a:chOff x="454018" y="4568075"/>
            <a:chExt cx="1756444" cy="1077218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243DE45-E560-4103-9104-A643EFCC19DD}"/>
                </a:ext>
              </a:extLst>
            </p:cNvPr>
            <p:cNvSpPr txBox="1"/>
            <p:nvPr/>
          </p:nvSpPr>
          <p:spPr>
            <a:xfrm>
              <a:off x="454018" y="4568075"/>
              <a:ext cx="175644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34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« </a:t>
              </a:r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magic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 »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N=20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29" name="Flèche vers la droite 28">
              <a:extLst>
                <a:ext uri="{FF2B5EF4-FFF2-40B4-BE49-F238E27FC236}">
                  <a16:creationId xmlns:a16="http://schemas.microsoft.com/office/drawing/2014/main" id="{A55C19AA-D313-9B22-7347-B7922ADE5220}"/>
                </a:ext>
              </a:extLst>
            </p:cNvPr>
            <p:cNvSpPr/>
            <p:nvPr/>
          </p:nvSpPr>
          <p:spPr>
            <a:xfrm rot="5400000">
              <a:off x="1224240" y="4866546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Rectangle 133">
            <a:extLst>
              <a:ext uri="{FF2B5EF4-FFF2-40B4-BE49-F238E27FC236}">
                <a16:creationId xmlns:a16="http://schemas.microsoft.com/office/drawing/2014/main" id="{ACC28B8A-C768-C71B-09D1-A918CCA04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856" y="4848892"/>
            <a:ext cx="44757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600" dirty="0">
                <a:solidFill>
                  <a:srgbClr val="FF0000"/>
                </a:solidFill>
                <a:sym typeface="Wingdings" pitchFamily="2" charset="2"/>
              </a:rPr>
              <a:t>Aim of </a:t>
            </a:r>
            <a:r>
              <a:rPr lang="fr-FR" altLang="fr-FR" sz="1600" dirty="0" err="1">
                <a:solidFill>
                  <a:srgbClr val="FF0000"/>
                </a:solidFill>
                <a:sym typeface="Wingdings" pitchFamily="2" charset="2"/>
              </a:rPr>
              <a:t>our</a:t>
            </a:r>
            <a:r>
              <a:rPr lang="fr-FR" altLang="fr-FR" sz="16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altLang="fr-FR" sz="1600" dirty="0" err="1">
                <a:solidFill>
                  <a:srgbClr val="FF0000"/>
                </a:solidFill>
                <a:sym typeface="Wingdings" pitchFamily="2" charset="2"/>
              </a:rPr>
              <a:t>study</a:t>
            </a:r>
            <a:r>
              <a:rPr lang="fr-FR" altLang="fr-FR" sz="1600" dirty="0">
                <a:solidFill>
                  <a:srgbClr val="FF0000"/>
                </a:solidFill>
                <a:sym typeface="Wingdings" pitchFamily="2" charset="2"/>
              </a:rPr>
              <a:t> :</a:t>
            </a:r>
          </a:p>
          <a:p>
            <a:endParaRPr lang="fr-FR" altLang="fr-FR" sz="1600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altLang="fr-FR" sz="1600" dirty="0">
                <a:solidFill>
                  <a:srgbClr val="FF0000"/>
                </a:solidFill>
                <a:sym typeface="Wingdings" pitchFamily="2" charset="2"/>
              </a:rPr>
              <a:t>Follow the </a:t>
            </a:r>
            <a:r>
              <a:rPr lang="fr-FR" altLang="fr-FR" sz="1600" dirty="0" err="1">
                <a:solidFill>
                  <a:srgbClr val="FF0000"/>
                </a:solidFill>
                <a:sym typeface="Wingdings" pitchFamily="2" charset="2"/>
              </a:rPr>
              <a:t>evolution</a:t>
            </a:r>
            <a:r>
              <a:rPr lang="fr-FR" altLang="fr-FR" sz="1600" dirty="0">
                <a:solidFill>
                  <a:srgbClr val="FF0000"/>
                </a:solidFill>
                <a:sym typeface="Wingdings" pitchFamily="2" charset="2"/>
              </a:rPr>
              <a:t> of </a:t>
            </a:r>
            <a:r>
              <a:rPr lang="fr-FR" altLang="fr-FR" sz="1600" dirty="0" err="1">
                <a:solidFill>
                  <a:srgbClr val="FF0000"/>
                </a:solidFill>
                <a:sym typeface="Wingdings" pitchFamily="2" charset="2"/>
              </a:rPr>
              <a:t>both</a:t>
            </a:r>
            <a:r>
              <a:rPr lang="fr-FR" altLang="fr-FR" sz="1600" dirty="0">
                <a:solidFill>
                  <a:srgbClr val="FF0000"/>
                </a:solidFill>
                <a:sym typeface="Wingdings" pitchFamily="2" charset="2"/>
              </a:rPr>
              <a:t> proton and neutron</a:t>
            </a:r>
          </a:p>
          <a:p>
            <a:r>
              <a:rPr lang="fr-FR" altLang="fr-FR" sz="1600" dirty="0">
                <a:solidFill>
                  <a:srgbClr val="FF0000"/>
                </a:solidFill>
                <a:sym typeface="Wingdings" pitchFamily="2" charset="2"/>
              </a:rPr>
              <a:t>excitations in the Si </a:t>
            </a:r>
            <a:r>
              <a:rPr lang="fr-FR" altLang="fr-FR" sz="1600" dirty="0" err="1">
                <a:solidFill>
                  <a:srgbClr val="FF0000"/>
                </a:solidFill>
                <a:sym typeface="Wingdings" pitchFamily="2" charset="2"/>
              </a:rPr>
              <a:t>chain</a:t>
            </a:r>
            <a:r>
              <a:rPr lang="fr-FR" altLang="fr-FR" sz="16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altLang="fr-FR" sz="1600" dirty="0" err="1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altLang="fr-FR" sz="1600" dirty="0">
                <a:solidFill>
                  <a:srgbClr val="FF0000"/>
                </a:solidFill>
                <a:sym typeface="Wingdings" pitchFamily="2" charset="2"/>
              </a:rPr>
              <a:t> N=20 </a:t>
            </a:r>
            <a:r>
              <a:rPr lang="fr-FR" altLang="fr-FR" sz="1600" dirty="0" err="1">
                <a:solidFill>
                  <a:srgbClr val="FF0000"/>
                </a:solidFill>
                <a:sym typeface="Wingdings" pitchFamily="2" charset="2"/>
              </a:rPr>
              <a:t>towards</a:t>
            </a:r>
            <a:r>
              <a:rPr lang="fr-FR" altLang="fr-FR" sz="1600" dirty="0">
                <a:solidFill>
                  <a:srgbClr val="FF0000"/>
                </a:solidFill>
                <a:sym typeface="Wingdings" pitchFamily="2" charset="2"/>
              </a:rPr>
              <a:t> N=28</a:t>
            </a:r>
            <a:endParaRPr lang="en-US" altLang="fr-FR" sz="16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10" name="Flèche vers la droite 209">
            <a:extLst>
              <a:ext uri="{FF2B5EF4-FFF2-40B4-BE49-F238E27FC236}">
                <a16:creationId xmlns:a16="http://schemas.microsoft.com/office/drawing/2014/main" id="{C32601BC-B557-6E98-298D-C71A4FF481AB}"/>
              </a:ext>
            </a:extLst>
          </p:cNvPr>
          <p:cNvSpPr/>
          <p:nvPr/>
        </p:nvSpPr>
        <p:spPr>
          <a:xfrm>
            <a:off x="6969386" y="2834044"/>
            <a:ext cx="392332" cy="68690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4B4FD8B1-9250-D105-2009-01F0E6451BD7}"/>
              </a:ext>
            </a:extLst>
          </p:cNvPr>
          <p:cNvCxnSpPr/>
          <p:nvPr/>
        </p:nvCxnSpPr>
        <p:spPr>
          <a:xfrm>
            <a:off x="7567820" y="2283574"/>
            <a:ext cx="0" cy="185945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80D49B17-79C6-4AB8-0159-064BDDDDD08B}"/>
              </a:ext>
            </a:extLst>
          </p:cNvPr>
          <p:cNvGrpSpPr/>
          <p:nvPr/>
        </p:nvGrpSpPr>
        <p:grpSpPr>
          <a:xfrm>
            <a:off x="2977901" y="4482771"/>
            <a:ext cx="1939756" cy="1077218"/>
            <a:chOff x="454017" y="4568075"/>
            <a:chExt cx="1939756" cy="1077218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A15DE21-A15E-E2B8-27D1-6C7DC2BD4440}"/>
                </a:ext>
              </a:extLst>
            </p:cNvPr>
            <p:cNvSpPr txBox="1"/>
            <p:nvPr/>
          </p:nvSpPr>
          <p:spPr>
            <a:xfrm>
              <a:off x="454017" y="4568075"/>
              <a:ext cx="19397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42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</a:t>
              </a:r>
              <a:r>
                <a:rPr lang="fr-FR" altLang="fr-FR" sz="1600" dirty="0">
                  <a:solidFill>
                    <a:srgbClr val="FF0000"/>
                  </a:solidFill>
                  <a:sym typeface="Wingdings" pitchFamily="2" charset="2"/>
                </a:rPr>
                <a:t> </a:t>
              </a:r>
              <a:r>
                <a:rPr lang="fr-FR" altLang="fr-FR" sz="1600" dirty="0" err="1">
                  <a:solidFill>
                    <a:srgbClr val="FF0000"/>
                  </a:solidFill>
                  <a:sym typeface="Wingdings" pitchFamily="2" charset="2"/>
                </a:rPr>
                <a:t>deformed</a:t>
              </a:r>
              <a:r>
                <a:rPr lang="fr-FR" altLang="fr-FR" sz="16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N=28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6" name="Flèche vers la droite 5">
              <a:extLst>
                <a:ext uri="{FF2B5EF4-FFF2-40B4-BE49-F238E27FC236}">
                  <a16:creationId xmlns:a16="http://schemas.microsoft.com/office/drawing/2014/main" id="{8DAFD2DE-AD77-4B53-E7C2-BA1002904AA9}"/>
                </a:ext>
              </a:extLst>
            </p:cNvPr>
            <p:cNvSpPr/>
            <p:nvPr/>
          </p:nvSpPr>
          <p:spPr>
            <a:xfrm rot="5400000">
              <a:off x="1288475" y="4864590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432FF"/>
                </a:solidFill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9C4D182F-FC91-4CBD-F9AD-940D6FCBFFBF}"/>
              </a:ext>
            </a:extLst>
          </p:cNvPr>
          <p:cNvSpPr txBox="1"/>
          <p:nvPr/>
        </p:nvSpPr>
        <p:spPr>
          <a:xfrm>
            <a:off x="7627027" y="2228183"/>
            <a:ext cx="4410182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Several</a:t>
            </a:r>
            <a:r>
              <a:rPr lang="fr-FR" sz="1600" dirty="0"/>
              <a:t> </a:t>
            </a:r>
            <a:r>
              <a:rPr lang="fr-FR" sz="1600" dirty="0" err="1"/>
              <a:t>studies</a:t>
            </a:r>
            <a:r>
              <a:rPr lang="fr-FR" sz="1600" dirty="0"/>
              <a:t> </a:t>
            </a:r>
            <a:r>
              <a:rPr lang="fr-FR" sz="1600" dirty="0" err="1"/>
              <a:t>performed</a:t>
            </a:r>
            <a:r>
              <a:rPr lang="fr-FR" sz="1600" dirty="0"/>
              <a:t> in the </a:t>
            </a:r>
            <a:r>
              <a:rPr lang="fr-FR" sz="1600" dirty="0" err="1"/>
              <a:t>past</a:t>
            </a:r>
            <a:endParaRPr lang="fr-FR" sz="1600" dirty="0"/>
          </a:p>
          <a:p>
            <a:r>
              <a:rPr lang="fr-FR" sz="1600" dirty="0" err="1"/>
              <a:t>from</a:t>
            </a:r>
            <a:r>
              <a:rPr lang="fr-FR" sz="1600" dirty="0"/>
              <a:t> Ca to Si at N=28 ("</a:t>
            </a:r>
            <a:r>
              <a:rPr lang="fr-FR" sz="1600" dirty="0" err="1"/>
              <a:t>below</a:t>
            </a:r>
            <a:r>
              <a:rPr lang="fr-FR" sz="1600" dirty="0"/>
              <a:t> </a:t>
            </a:r>
            <a:r>
              <a:rPr lang="fr-FR" sz="1600" baseline="30000" dirty="0"/>
              <a:t>48</a:t>
            </a:r>
            <a:r>
              <a:rPr lang="fr-FR" sz="1600" dirty="0"/>
              <a:t>Ca") :</a:t>
            </a:r>
          </a:p>
          <a:p>
            <a:endParaRPr lang="fr-FR" sz="500" dirty="0"/>
          </a:p>
          <a:p>
            <a:r>
              <a:rPr lang="fr-FR" sz="1600" dirty="0" err="1"/>
              <a:t>Variety</a:t>
            </a:r>
            <a:r>
              <a:rPr lang="fr-FR" sz="1600" dirty="0"/>
              <a:t> of </a:t>
            </a:r>
            <a:r>
              <a:rPr lang="fr-FR" sz="1600" dirty="0" err="1"/>
              <a:t>shapes</a:t>
            </a:r>
            <a:r>
              <a:rPr lang="fr-FR" sz="1600" dirty="0"/>
              <a:t>  :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46</a:t>
            </a:r>
            <a:r>
              <a:rPr lang="fr-FR" sz="1600" dirty="0"/>
              <a:t>Ar : </a:t>
            </a:r>
            <a:r>
              <a:rPr lang="fr-FR" sz="1600" dirty="0" err="1"/>
              <a:t>nearly</a:t>
            </a:r>
            <a:r>
              <a:rPr lang="fr-FR" sz="1600" dirty="0"/>
              <a:t> </a:t>
            </a:r>
            <a:r>
              <a:rPr lang="fr-FR" sz="1600" dirty="0" err="1"/>
              <a:t>spherical</a:t>
            </a:r>
            <a:r>
              <a:rPr lang="fr-FR" sz="1600" dirty="0"/>
              <a:t> *		(Z=18)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44</a:t>
            </a:r>
            <a:r>
              <a:rPr lang="fr-FR" sz="1600" dirty="0"/>
              <a:t>S :   prolate-</a:t>
            </a:r>
            <a:r>
              <a:rPr lang="fr-FR" sz="1600" dirty="0" err="1"/>
              <a:t>spherical</a:t>
            </a:r>
            <a:r>
              <a:rPr lang="fr-FR" sz="1600" dirty="0"/>
              <a:t> </a:t>
            </a:r>
            <a:r>
              <a:rPr lang="fr-FR" sz="1600" dirty="0" err="1"/>
              <a:t>shape</a:t>
            </a:r>
            <a:r>
              <a:rPr lang="fr-FR" sz="1600" dirty="0"/>
              <a:t> coexistence	(Z=16)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42</a:t>
            </a:r>
            <a:r>
              <a:rPr lang="fr-FR" sz="1600" dirty="0"/>
              <a:t>Si  :  </a:t>
            </a:r>
            <a:r>
              <a:rPr lang="fr-FR" sz="1600" dirty="0" err="1"/>
              <a:t>strong</a:t>
            </a:r>
            <a:r>
              <a:rPr lang="fr-FR" sz="1600" dirty="0"/>
              <a:t> oblate </a:t>
            </a:r>
            <a:r>
              <a:rPr lang="fr-FR" sz="1600" dirty="0" err="1"/>
              <a:t>deformation</a:t>
            </a:r>
            <a:r>
              <a:rPr lang="fr-FR" sz="1600" dirty="0"/>
              <a:t>	(Z=14)</a:t>
            </a:r>
          </a:p>
          <a:p>
            <a:r>
              <a:rPr lang="fr-FR" sz="1600" i="1" dirty="0"/>
              <a:t>* But SM </a:t>
            </a:r>
            <a:r>
              <a:rPr lang="fr-FR" sz="1600" i="1" dirty="0" err="1"/>
              <a:t>calculations</a:t>
            </a:r>
            <a:r>
              <a:rPr lang="fr-FR" sz="1600" i="1" dirty="0"/>
              <a:t> </a:t>
            </a:r>
            <a:r>
              <a:rPr lang="fr-FR" sz="1600" i="1" dirty="0" err="1"/>
              <a:t>predict</a:t>
            </a:r>
            <a:r>
              <a:rPr lang="fr-FR" sz="1600" i="1" dirty="0"/>
              <a:t> </a:t>
            </a:r>
            <a:r>
              <a:rPr lang="fr-FR" sz="1600" i="1" dirty="0" err="1"/>
              <a:t>enhanced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32818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137557-5041-BCA2-1415-D0B1D9059B1B}"/>
              </a:ext>
            </a:extLst>
          </p:cNvPr>
          <p:cNvSpPr/>
          <p:nvPr/>
        </p:nvSpPr>
        <p:spPr>
          <a:xfrm>
            <a:off x="337779" y="453456"/>
            <a:ext cx="804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How to </a:t>
            </a:r>
            <a:r>
              <a:rPr lang="fr-FR" dirty="0" err="1">
                <a:solidFill>
                  <a:srgbClr val="0432FF"/>
                </a:solidFill>
              </a:rPr>
              <a:t>quantify</a:t>
            </a:r>
            <a:r>
              <a:rPr lang="fr-FR" dirty="0">
                <a:solidFill>
                  <a:srgbClr val="0432FF"/>
                </a:solidFill>
              </a:rPr>
              <a:t> proton and neutrons excitations in Si isotopes </a:t>
            </a:r>
            <a:r>
              <a:rPr lang="fr-FR" dirty="0" err="1">
                <a:solidFill>
                  <a:srgbClr val="0432FF"/>
                </a:solidFill>
              </a:rPr>
              <a:t>from</a:t>
            </a:r>
            <a:r>
              <a:rPr lang="fr-FR" dirty="0">
                <a:solidFill>
                  <a:srgbClr val="0432FF"/>
                </a:solidFill>
              </a:rPr>
              <a:t> N=20 to N=28 ?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498272-BB4D-05B0-41A5-1FB71E40ACBE}"/>
              </a:ext>
            </a:extLst>
          </p:cNvPr>
          <p:cNvSpPr txBox="1"/>
          <p:nvPr/>
        </p:nvSpPr>
        <p:spPr>
          <a:xfrm>
            <a:off x="337780" y="1644421"/>
            <a:ext cx="10496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Coulomb excitation 		</a:t>
            </a:r>
            <a:r>
              <a:rPr lang="fr-FR" sz="1600" dirty="0">
                <a:sym typeface="Wingdings" pitchFamily="2" charset="2"/>
              </a:rPr>
              <a:t> sensitive to 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proton</a:t>
            </a:r>
            <a:r>
              <a:rPr lang="fr-FR" sz="1600" dirty="0">
                <a:sym typeface="Wingdings" pitchFamily="2" charset="2"/>
              </a:rPr>
              <a:t> contributions 		 </a:t>
            </a:r>
            <a:r>
              <a:rPr lang="fr-FR" sz="1600" dirty="0" err="1">
                <a:sym typeface="Wingdings" pitchFamily="2" charset="2"/>
              </a:rPr>
              <a:t>measurement</a:t>
            </a:r>
            <a:r>
              <a:rPr lang="fr-FR" sz="1600" dirty="0">
                <a:sym typeface="Wingdings" pitchFamily="2" charset="2"/>
              </a:rPr>
              <a:t> of </a:t>
            </a:r>
            <a:r>
              <a:rPr lang="fr-FR" sz="1600" dirty="0"/>
              <a:t>B(E2; 0</a:t>
            </a:r>
            <a:r>
              <a:rPr lang="fr-FR" sz="1600" baseline="30000" dirty="0"/>
              <a:t>+</a:t>
            </a:r>
            <a:r>
              <a:rPr lang="fr-FR" sz="1600" dirty="0"/>
              <a:t> </a:t>
            </a:r>
            <a:r>
              <a:rPr lang="fr-FR" sz="1600" dirty="0">
                <a:sym typeface="Wingdings" pitchFamily="2" charset="2"/>
              </a:rPr>
              <a:t> 2</a:t>
            </a:r>
            <a:r>
              <a:rPr lang="fr-FR" sz="1600" baseline="30000" dirty="0">
                <a:sym typeface="Wingdings" pitchFamily="2" charset="2"/>
              </a:rPr>
              <a:t>+</a:t>
            </a:r>
            <a:r>
              <a:rPr lang="fr-FR" sz="1600" dirty="0">
                <a:sym typeface="Wingdings" pitchFamily="2" charset="2"/>
              </a:rPr>
              <a:t>)</a:t>
            </a:r>
          </a:p>
          <a:p>
            <a:r>
              <a:rPr lang="fr-FR" sz="1600" dirty="0">
                <a:sym typeface="Wingdings" pitchFamily="2" charset="2"/>
              </a:rPr>
              <a:t>				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87CB9C1-7C17-772C-67C1-6EFCD86D830F}"/>
                  </a:ext>
                </a:extLst>
              </p:cNvPr>
              <p:cNvSpPr txBox="1"/>
              <p:nvPr/>
            </p:nvSpPr>
            <p:spPr>
              <a:xfrm>
                <a:off x="337779" y="2023638"/>
                <a:ext cx="10040377" cy="106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Proton </a:t>
                </a:r>
                <a:r>
                  <a:rPr lang="fr-FR" sz="1600" dirty="0" err="1"/>
                  <a:t>inelastic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scattering</a:t>
                </a:r>
                <a:r>
                  <a:rPr lang="fr-FR" sz="1600" dirty="0"/>
                  <a:t> (</a:t>
                </a:r>
                <a:r>
                  <a:rPr lang="fr-FR" sz="1600" dirty="0" err="1"/>
                  <a:t>p,p</a:t>
                </a:r>
                <a:r>
                  <a:rPr lang="fr-FR" sz="1600" dirty="0"/>
                  <a:t>’)</a:t>
                </a:r>
                <a:r>
                  <a:rPr lang="fr-FR" sz="1600" dirty="0">
                    <a:sym typeface="Wingdings" pitchFamily="2" charset="2"/>
                  </a:rPr>
                  <a:t>	 sensitive to </a:t>
                </a:r>
                <a:r>
                  <a:rPr lang="fr-FR" sz="1600" dirty="0" err="1">
                    <a:sym typeface="Wingdings" pitchFamily="2" charset="2"/>
                  </a:rPr>
                  <a:t>both</a:t>
                </a:r>
                <a:r>
                  <a:rPr lang="fr-FR" sz="1600" dirty="0">
                    <a:sym typeface="Wingdings" pitchFamily="2" charset="2"/>
                  </a:rPr>
                  <a:t> </a:t>
                </a:r>
                <a:r>
                  <a:rPr lang="fr-FR" sz="1600" dirty="0">
                    <a:solidFill>
                      <a:srgbClr val="FF0000"/>
                    </a:solidFill>
                    <a:sym typeface="Wingdings" pitchFamily="2" charset="2"/>
                  </a:rPr>
                  <a:t>proton</a:t>
                </a:r>
                <a:r>
                  <a:rPr lang="fr-FR" sz="1600" dirty="0">
                    <a:sym typeface="Wingdings" pitchFamily="2" charset="2"/>
                  </a:rPr>
                  <a:t> and </a:t>
                </a:r>
                <a:r>
                  <a:rPr lang="fr-FR" sz="1600" dirty="0">
                    <a:solidFill>
                      <a:srgbClr val="0432FF"/>
                    </a:solidFill>
                    <a:sym typeface="Wingdings" pitchFamily="2" charset="2"/>
                  </a:rPr>
                  <a:t>neutron</a:t>
                </a:r>
                <a:r>
                  <a:rPr lang="fr-FR" sz="1600" dirty="0">
                    <a:sym typeface="Wingdings" pitchFamily="2" charset="2"/>
                  </a:rPr>
                  <a:t> contributions	 </a:t>
                </a:r>
                <a:r>
                  <a:rPr lang="fr-FR" sz="1600" dirty="0" err="1">
                    <a:sym typeface="Wingdings" pitchFamily="2" charset="2"/>
                  </a:rPr>
                  <a:t>measurement</a:t>
                </a:r>
                <a:r>
                  <a:rPr lang="fr-FR" sz="1600" dirty="0">
                    <a:sym typeface="Wingdings" pitchFamily="2" charset="2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fr-FR" dirty="0">
                  <a:sym typeface="Wingdings" pitchFamily="2" charset="2"/>
                </a:endParaRPr>
              </a:p>
              <a:p>
                <a:r>
                  <a:rPr lang="fr-FR" sz="1600" dirty="0">
                    <a:sym typeface="Wingdings" pitchFamily="2" charset="2"/>
                  </a:rPr>
                  <a:t> 	</a:t>
                </a:r>
              </a:p>
              <a:p>
                <a:r>
                  <a:rPr lang="fr-FR" sz="1600" dirty="0">
                    <a:sym typeface="Wingdings" pitchFamily="2" charset="2"/>
                  </a:rPr>
                  <a:t>			</a:t>
                </a:r>
                <a:endParaRPr lang="fr-FR" sz="1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87CB9C1-7C17-772C-67C1-6EFCD86D8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9" y="2023638"/>
                <a:ext cx="10040377" cy="1067343"/>
              </a:xfrm>
              <a:prstGeom prst="rect">
                <a:avLst/>
              </a:prstGeom>
              <a:blipFill>
                <a:blip r:embed="rId3"/>
                <a:stretch>
                  <a:fillRect l="-2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FBB11A3-D21F-C974-BA04-A73AF12322FE}"/>
              </a:ext>
            </a:extLst>
          </p:cNvPr>
          <p:cNvCxnSpPr>
            <a:cxnSpLocks/>
          </p:cNvCxnSpPr>
          <p:nvPr/>
        </p:nvCxnSpPr>
        <p:spPr>
          <a:xfrm>
            <a:off x="337779" y="1644421"/>
            <a:ext cx="0" cy="78863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67C6861-7FC2-0D8E-CA8F-3906D8EC0305}"/>
              </a:ext>
            </a:extLst>
          </p:cNvPr>
          <p:cNvGrpSpPr/>
          <p:nvPr/>
        </p:nvGrpSpPr>
        <p:grpSpPr>
          <a:xfrm>
            <a:off x="10419387" y="606319"/>
            <a:ext cx="1674858" cy="1069130"/>
            <a:chOff x="9733205" y="580641"/>
            <a:chExt cx="3805146" cy="1069130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6CC3C19-4B23-3CA7-EF1D-6E5C67D3E4D6}"/>
                </a:ext>
              </a:extLst>
            </p:cNvPr>
            <p:cNvCxnSpPr/>
            <p:nvPr/>
          </p:nvCxnSpPr>
          <p:spPr>
            <a:xfrm>
              <a:off x="10416209" y="765307"/>
              <a:ext cx="14511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1D473DEE-B36D-6FDC-656A-D41104323B54}"/>
                </a:ext>
              </a:extLst>
            </p:cNvPr>
            <p:cNvCxnSpPr/>
            <p:nvPr/>
          </p:nvCxnSpPr>
          <p:spPr>
            <a:xfrm>
              <a:off x="10409584" y="1484244"/>
              <a:ext cx="14511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21A0924-9F45-7FD2-4F75-8F395350B833}"/>
                </a:ext>
              </a:extLst>
            </p:cNvPr>
            <p:cNvSpPr txBox="1"/>
            <p:nvPr/>
          </p:nvSpPr>
          <p:spPr>
            <a:xfrm>
              <a:off x="9739830" y="580641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  <a:r>
                <a:rPr lang="fr-FR" sz="1600" baseline="30000" dirty="0"/>
                <a:t>+</a:t>
              </a:r>
              <a:endParaRPr lang="fr-FR" sz="16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538AECD-42BD-170B-0E2C-5FD57547248F}"/>
                </a:ext>
              </a:extLst>
            </p:cNvPr>
            <p:cNvSpPr txBox="1"/>
            <p:nvPr/>
          </p:nvSpPr>
          <p:spPr>
            <a:xfrm>
              <a:off x="9733205" y="1311217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</a:t>
              </a:r>
              <a:r>
                <a:rPr lang="fr-FR" sz="1600" baseline="30000" dirty="0"/>
                <a:t>+</a:t>
              </a:r>
              <a:endParaRPr lang="fr-FR" sz="1600" dirty="0"/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94F859F-9EE0-5849-DD9A-D997929B37E5}"/>
                </a:ext>
              </a:extLst>
            </p:cNvPr>
            <p:cNvCxnSpPr/>
            <p:nvPr/>
          </p:nvCxnSpPr>
          <p:spPr>
            <a:xfrm flipV="1">
              <a:off x="11141765" y="765307"/>
              <a:ext cx="0" cy="7305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0BDA344F-FE87-AC51-6373-E8667DD77EA7}"/>
                </a:ext>
              </a:extLst>
            </p:cNvPr>
            <p:cNvSpPr txBox="1"/>
            <p:nvPr/>
          </p:nvSpPr>
          <p:spPr>
            <a:xfrm>
              <a:off x="11815296" y="961002"/>
              <a:ext cx="17230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Probes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DE55D7BE-8406-2D6A-043F-C36F42F132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94117" y="1126552"/>
              <a:ext cx="43275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F34B78B6-ACF3-5940-534D-2FFEC0CA4497}"/>
              </a:ext>
            </a:extLst>
          </p:cNvPr>
          <p:cNvSpPr txBox="1"/>
          <p:nvPr/>
        </p:nvSpPr>
        <p:spPr>
          <a:xfrm>
            <a:off x="4362118" y="1010288"/>
            <a:ext cx="407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ym typeface="Wingdings" pitchFamily="2" charset="2"/>
              </a:rPr>
              <a:t> b</a:t>
            </a:r>
            <a:r>
              <a:rPr lang="fr-FR" sz="1600" dirty="0"/>
              <a:t>y </a:t>
            </a:r>
            <a:r>
              <a:rPr lang="fr-FR" sz="1600" dirty="0" err="1"/>
              <a:t>exciting</a:t>
            </a:r>
            <a:r>
              <a:rPr lang="fr-FR" sz="1600" dirty="0"/>
              <a:t> the 2</a:t>
            </a:r>
            <a:r>
              <a:rPr lang="fr-FR" sz="1600" baseline="30000" dirty="0"/>
              <a:t>+</a:t>
            </a:r>
            <a:r>
              <a:rPr lang="fr-FR" sz="1600" dirty="0"/>
              <a:t> states by </a:t>
            </a:r>
            <a:r>
              <a:rPr lang="fr-FR" sz="1600" dirty="0" err="1"/>
              <a:t>different</a:t>
            </a:r>
            <a:r>
              <a:rPr lang="fr-FR" sz="1600" dirty="0"/>
              <a:t> probes</a:t>
            </a:r>
          </a:p>
        </p:txBody>
      </p:sp>
    </p:spTree>
    <p:extLst>
      <p:ext uri="{BB962C8B-B14F-4D97-AF65-F5344CB8AC3E}">
        <p14:creationId xmlns:p14="http://schemas.microsoft.com/office/powerpoint/2010/main" val="327791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137557-5041-BCA2-1415-D0B1D9059B1B}"/>
              </a:ext>
            </a:extLst>
          </p:cNvPr>
          <p:cNvSpPr/>
          <p:nvPr/>
        </p:nvSpPr>
        <p:spPr>
          <a:xfrm>
            <a:off x="337779" y="453456"/>
            <a:ext cx="804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How to </a:t>
            </a:r>
            <a:r>
              <a:rPr lang="fr-FR" dirty="0" err="1">
                <a:solidFill>
                  <a:srgbClr val="0432FF"/>
                </a:solidFill>
              </a:rPr>
              <a:t>quantify</a:t>
            </a:r>
            <a:r>
              <a:rPr lang="fr-FR" dirty="0">
                <a:solidFill>
                  <a:srgbClr val="0432FF"/>
                </a:solidFill>
              </a:rPr>
              <a:t> proton and neutrons excitations in Si isotopes </a:t>
            </a:r>
            <a:r>
              <a:rPr lang="fr-FR" dirty="0" err="1">
                <a:solidFill>
                  <a:srgbClr val="0432FF"/>
                </a:solidFill>
              </a:rPr>
              <a:t>from</a:t>
            </a:r>
            <a:r>
              <a:rPr lang="fr-FR" dirty="0">
                <a:solidFill>
                  <a:srgbClr val="0432FF"/>
                </a:solidFill>
              </a:rPr>
              <a:t> N=20 to N=28 ?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498272-BB4D-05B0-41A5-1FB71E40ACBE}"/>
              </a:ext>
            </a:extLst>
          </p:cNvPr>
          <p:cNvSpPr txBox="1"/>
          <p:nvPr/>
        </p:nvSpPr>
        <p:spPr>
          <a:xfrm>
            <a:off x="337780" y="1644421"/>
            <a:ext cx="10496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Coulomb excitation 		</a:t>
            </a:r>
            <a:r>
              <a:rPr lang="fr-FR" sz="1600" dirty="0">
                <a:sym typeface="Wingdings" pitchFamily="2" charset="2"/>
              </a:rPr>
              <a:t> sensitive to 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proton</a:t>
            </a:r>
            <a:r>
              <a:rPr lang="fr-FR" sz="1600" dirty="0">
                <a:sym typeface="Wingdings" pitchFamily="2" charset="2"/>
              </a:rPr>
              <a:t> contributions 		 </a:t>
            </a:r>
            <a:r>
              <a:rPr lang="fr-FR" sz="1600" dirty="0" err="1">
                <a:sym typeface="Wingdings" pitchFamily="2" charset="2"/>
              </a:rPr>
              <a:t>measurement</a:t>
            </a:r>
            <a:r>
              <a:rPr lang="fr-FR" sz="1600" dirty="0">
                <a:sym typeface="Wingdings" pitchFamily="2" charset="2"/>
              </a:rPr>
              <a:t> of </a:t>
            </a:r>
            <a:r>
              <a:rPr lang="fr-FR" sz="1600" dirty="0"/>
              <a:t>B(E2; 0</a:t>
            </a:r>
            <a:r>
              <a:rPr lang="fr-FR" sz="1600" baseline="30000" dirty="0"/>
              <a:t>+</a:t>
            </a:r>
            <a:r>
              <a:rPr lang="fr-FR" sz="1600" dirty="0"/>
              <a:t> </a:t>
            </a:r>
            <a:r>
              <a:rPr lang="fr-FR" sz="1600" dirty="0">
                <a:sym typeface="Wingdings" pitchFamily="2" charset="2"/>
              </a:rPr>
              <a:t> 2</a:t>
            </a:r>
            <a:r>
              <a:rPr lang="fr-FR" sz="1600" baseline="30000" dirty="0">
                <a:sym typeface="Wingdings" pitchFamily="2" charset="2"/>
              </a:rPr>
              <a:t>+</a:t>
            </a:r>
            <a:r>
              <a:rPr lang="fr-FR" sz="1600" dirty="0">
                <a:sym typeface="Wingdings" pitchFamily="2" charset="2"/>
              </a:rPr>
              <a:t>)</a:t>
            </a:r>
          </a:p>
          <a:p>
            <a:r>
              <a:rPr lang="fr-FR" sz="1600" dirty="0">
                <a:sym typeface="Wingdings" pitchFamily="2" charset="2"/>
              </a:rPr>
              <a:t>				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87CB9C1-7C17-772C-67C1-6EFCD86D830F}"/>
                  </a:ext>
                </a:extLst>
              </p:cNvPr>
              <p:cNvSpPr txBox="1"/>
              <p:nvPr/>
            </p:nvSpPr>
            <p:spPr>
              <a:xfrm>
                <a:off x="337779" y="2023638"/>
                <a:ext cx="10040377" cy="106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Proton </a:t>
                </a:r>
                <a:r>
                  <a:rPr lang="fr-FR" sz="1600" dirty="0" err="1"/>
                  <a:t>inelastic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scattering</a:t>
                </a:r>
                <a:r>
                  <a:rPr lang="fr-FR" sz="1600" dirty="0"/>
                  <a:t> (</a:t>
                </a:r>
                <a:r>
                  <a:rPr lang="fr-FR" sz="1600" dirty="0" err="1"/>
                  <a:t>p,p</a:t>
                </a:r>
                <a:r>
                  <a:rPr lang="fr-FR" sz="1600" dirty="0"/>
                  <a:t>’)</a:t>
                </a:r>
                <a:r>
                  <a:rPr lang="fr-FR" sz="1600" dirty="0">
                    <a:sym typeface="Wingdings" pitchFamily="2" charset="2"/>
                  </a:rPr>
                  <a:t>	 sensitive to </a:t>
                </a:r>
                <a:r>
                  <a:rPr lang="fr-FR" sz="1600" dirty="0" err="1">
                    <a:sym typeface="Wingdings" pitchFamily="2" charset="2"/>
                  </a:rPr>
                  <a:t>both</a:t>
                </a:r>
                <a:r>
                  <a:rPr lang="fr-FR" sz="1600" dirty="0">
                    <a:sym typeface="Wingdings" pitchFamily="2" charset="2"/>
                  </a:rPr>
                  <a:t> </a:t>
                </a:r>
                <a:r>
                  <a:rPr lang="fr-FR" sz="1600" dirty="0">
                    <a:solidFill>
                      <a:srgbClr val="FF0000"/>
                    </a:solidFill>
                    <a:sym typeface="Wingdings" pitchFamily="2" charset="2"/>
                  </a:rPr>
                  <a:t>proton</a:t>
                </a:r>
                <a:r>
                  <a:rPr lang="fr-FR" sz="1600" dirty="0">
                    <a:sym typeface="Wingdings" pitchFamily="2" charset="2"/>
                  </a:rPr>
                  <a:t> and </a:t>
                </a:r>
                <a:r>
                  <a:rPr lang="fr-FR" sz="1600" dirty="0">
                    <a:solidFill>
                      <a:srgbClr val="0432FF"/>
                    </a:solidFill>
                    <a:sym typeface="Wingdings" pitchFamily="2" charset="2"/>
                  </a:rPr>
                  <a:t>neutron</a:t>
                </a:r>
                <a:r>
                  <a:rPr lang="fr-FR" sz="1600" dirty="0">
                    <a:sym typeface="Wingdings" pitchFamily="2" charset="2"/>
                  </a:rPr>
                  <a:t> contributions	 </a:t>
                </a:r>
                <a:r>
                  <a:rPr lang="fr-FR" sz="1600" dirty="0" err="1">
                    <a:sym typeface="Wingdings" pitchFamily="2" charset="2"/>
                  </a:rPr>
                  <a:t>measurement</a:t>
                </a:r>
                <a:r>
                  <a:rPr lang="fr-FR" sz="1600" dirty="0">
                    <a:sym typeface="Wingdings" pitchFamily="2" charset="2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fr-FR" dirty="0">
                  <a:sym typeface="Wingdings" pitchFamily="2" charset="2"/>
                </a:endParaRPr>
              </a:p>
              <a:p>
                <a:r>
                  <a:rPr lang="fr-FR" sz="1600" dirty="0">
                    <a:sym typeface="Wingdings" pitchFamily="2" charset="2"/>
                  </a:rPr>
                  <a:t> 	</a:t>
                </a:r>
              </a:p>
              <a:p>
                <a:r>
                  <a:rPr lang="fr-FR" sz="1600" dirty="0">
                    <a:sym typeface="Wingdings" pitchFamily="2" charset="2"/>
                  </a:rPr>
                  <a:t>			</a:t>
                </a:r>
                <a:endParaRPr lang="fr-FR" sz="1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87CB9C1-7C17-772C-67C1-6EFCD86D8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9" y="2023638"/>
                <a:ext cx="10040377" cy="1067343"/>
              </a:xfrm>
              <a:prstGeom prst="rect">
                <a:avLst/>
              </a:prstGeom>
              <a:blipFill>
                <a:blip r:embed="rId3"/>
                <a:stretch>
                  <a:fillRect l="-2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673B6BDF-C482-160A-83F3-BBDA59038CB5}"/>
              </a:ext>
            </a:extLst>
          </p:cNvPr>
          <p:cNvSpPr txBox="1"/>
          <p:nvPr/>
        </p:nvSpPr>
        <p:spPr>
          <a:xfrm>
            <a:off x="4362118" y="1010288"/>
            <a:ext cx="407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ym typeface="Wingdings" pitchFamily="2" charset="2"/>
              </a:rPr>
              <a:t> b</a:t>
            </a:r>
            <a:r>
              <a:rPr lang="fr-FR" sz="1600" dirty="0"/>
              <a:t>y </a:t>
            </a:r>
            <a:r>
              <a:rPr lang="fr-FR" sz="1600" dirty="0" err="1"/>
              <a:t>exciting</a:t>
            </a:r>
            <a:r>
              <a:rPr lang="fr-FR" sz="1600" dirty="0"/>
              <a:t> the 2</a:t>
            </a:r>
            <a:r>
              <a:rPr lang="fr-FR" sz="1600" baseline="30000" dirty="0"/>
              <a:t>+</a:t>
            </a:r>
            <a:r>
              <a:rPr lang="fr-FR" sz="1600" dirty="0"/>
              <a:t> states by </a:t>
            </a:r>
            <a:r>
              <a:rPr lang="fr-FR" sz="1600" dirty="0" err="1"/>
              <a:t>different</a:t>
            </a:r>
            <a:r>
              <a:rPr lang="fr-FR" sz="1600" dirty="0"/>
              <a:t> probes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FBB11A3-D21F-C974-BA04-A73AF12322FE}"/>
              </a:ext>
            </a:extLst>
          </p:cNvPr>
          <p:cNvCxnSpPr>
            <a:cxnSpLocks/>
          </p:cNvCxnSpPr>
          <p:nvPr/>
        </p:nvCxnSpPr>
        <p:spPr>
          <a:xfrm>
            <a:off x="337779" y="1644421"/>
            <a:ext cx="0" cy="78863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67C6861-7FC2-0D8E-CA8F-3906D8EC0305}"/>
              </a:ext>
            </a:extLst>
          </p:cNvPr>
          <p:cNvGrpSpPr/>
          <p:nvPr/>
        </p:nvGrpSpPr>
        <p:grpSpPr>
          <a:xfrm>
            <a:off x="10419387" y="606319"/>
            <a:ext cx="1674858" cy="1069130"/>
            <a:chOff x="9733205" y="580641"/>
            <a:chExt cx="3805146" cy="1069130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6CC3C19-4B23-3CA7-EF1D-6E5C67D3E4D6}"/>
                </a:ext>
              </a:extLst>
            </p:cNvPr>
            <p:cNvCxnSpPr/>
            <p:nvPr/>
          </p:nvCxnSpPr>
          <p:spPr>
            <a:xfrm>
              <a:off x="10416209" y="765307"/>
              <a:ext cx="14511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1D473DEE-B36D-6FDC-656A-D41104323B54}"/>
                </a:ext>
              </a:extLst>
            </p:cNvPr>
            <p:cNvCxnSpPr/>
            <p:nvPr/>
          </p:nvCxnSpPr>
          <p:spPr>
            <a:xfrm>
              <a:off x="10409584" y="1484244"/>
              <a:ext cx="14511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21A0924-9F45-7FD2-4F75-8F395350B833}"/>
                </a:ext>
              </a:extLst>
            </p:cNvPr>
            <p:cNvSpPr txBox="1"/>
            <p:nvPr/>
          </p:nvSpPr>
          <p:spPr>
            <a:xfrm>
              <a:off x="9739830" y="580641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  <a:r>
                <a:rPr lang="fr-FR" sz="1600" baseline="30000" dirty="0"/>
                <a:t>+</a:t>
              </a:r>
              <a:endParaRPr lang="fr-FR" sz="16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538AECD-42BD-170B-0E2C-5FD57547248F}"/>
                </a:ext>
              </a:extLst>
            </p:cNvPr>
            <p:cNvSpPr txBox="1"/>
            <p:nvPr/>
          </p:nvSpPr>
          <p:spPr>
            <a:xfrm>
              <a:off x="9733205" y="1311217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</a:t>
              </a:r>
              <a:r>
                <a:rPr lang="fr-FR" sz="1600" baseline="30000" dirty="0"/>
                <a:t>+</a:t>
              </a:r>
              <a:endParaRPr lang="fr-FR" sz="1600" dirty="0"/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94F859F-9EE0-5849-DD9A-D997929B37E5}"/>
                </a:ext>
              </a:extLst>
            </p:cNvPr>
            <p:cNvCxnSpPr/>
            <p:nvPr/>
          </p:nvCxnSpPr>
          <p:spPr>
            <a:xfrm flipV="1">
              <a:off x="11141765" y="765307"/>
              <a:ext cx="0" cy="7305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0BDA344F-FE87-AC51-6373-E8667DD77EA7}"/>
                </a:ext>
              </a:extLst>
            </p:cNvPr>
            <p:cNvSpPr txBox="1"/>
            <p:nvPr/>
          </p:nvSpPr>
          <p:spPr>
            <a:xfrm>
              <a:off x="11815296" y="961002"/>
              <a:ext cx="17230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Probes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DE55D7BE-8406-2D6A-043F-C36F42F132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94117" y="1126552"/>
              <a:ext cx="43275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46FCF83-F592-B7F8-0FC5-8BDAF9EBFCEF}"/>
                  </a:ext>
                </a:extLst>
              </p:cNvPr>
              <p:cNvSpPr txBox="1"/>
              <p:nvPr/>
            </p:nvSpPr>
            <p:spPr>
              <a:xfrm>
                <a:off x="6213425" y="3155546"/>
                <a:ext cx="3149699" cy="605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𝑓𝑖</m:t>
                            </m:r>
                          </m:sub>
                          <m:sup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sup>
                        </m:sSub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sup>
                        </m:s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/>
                  <a:t>  </a:t>
                </a:r>
              </a:p>
              <a:p>
                <a:r>
                  <a:rPr lang="fr-FR" sz="1400" dirty="0"/>
                  <a:t>neutron/proton matrix </a:t>
                </a:r>
                <a:r>
                  <a:rPr lang="fr-FR" sz="1400" dirty="0" err="1"/>
                  <a:t>elements</a:t>
                </a:r>
                <a:endParaRPr lang="fr-FR" sz="14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46FCF83-F592-B7F8-0FC5-8BDAF9EBF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25" y="3155546"/>
                <a:ext cx="3149699" cy="605679"/>
              </a:xfrm>
              <a:prstGeom prst="rect">
                <a:avLst/>
              </a:prstGeom>
              <a:blipFill>
                <a:blip r:embed="rId4"/>
                <a:stretch>
                  <a:fillRect l="-803" t="-57143" b="-591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A402519C-5647-B60F-5BA8-8891D83985DB}"/>
              </a:ext>
            </a:extLst>
          </p:cNvPr>
          <p:cNvGrpSpPr/>
          <p:nvPr/>
        </p:nvGrpSpPr>
        <p:grpSpPr>
          <a:xfrm>
            <a:off x="337778" y="2607579"/>
            <a:ext cx="5620418" cy="2045126"/>
            <a:chOff x="3940111" y="2513248"/>
            <a:chExt cx="5620418" cy="2045126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F4563DE-4C6D-24AA-4902-B80D6944EDFE}"/>
                </a:ext>
              </a:extLst>
            </p:cNvPr>
            <p:cNvSpPr txBox="1"/>
            <p:nvPr/>
          </p:nvSpPr>
          <p:spPr>
            <a:xfrm>
              <a:off x="3940111" y="3175477"/>
              <a:ext cx="17445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At Fermi </a:t>
              </a:r>
              <a:r>
                <a:rPr lang="fr-FR" sz="1600" dirty="0" err="1"/>
                <a:t>energies</a:t>
              </a:r>
              <a:r>
                <a:rPr lang="fr-FR" sz="1600" dirty="0"/>
                <a:t>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DCE98A8A-F67D-8F31-677C-367D9C74F2F7}"/>
                    </a:ext>
                  </a:extLst>
                </p:cNvPr>
                <p:cNvSpPr txBox="1"/>
                <p:nvPr/>
              </p:nvSpPr>
              <p:spPr>
                <a:xfrm>
                  <a:off x="5391704" y="3114212"/>
                  <a:ext cx="3331346" cy="5429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𝐸𝑀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fr-F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f>
                                  <m:fPr>
                                    <m:ctrlP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fr-F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DCE98A8A-F67D-8F31-677C-367D9C74F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1704" y="3114212"/>
                  <a:ext cx="3331346" cy="542969"/>
                </a:xfrm>
                <a:prstGeom prst="rect">
                  <a:avLst/>
                </a:prstGeom>
                <a:blipFill>
                  <a:blip r:embed="rId5"/>
                  <a:stretch>
                    <a:fillRect t="-2273" b="-90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5C53EE-2FC2-4824-62E1-5CB9997621E5}"/>
                    </a:ext>
                  </a:extLst>
                </p:cNvPr>
                <p:cNvSpPr/>
                <p:nvPr/>
              </p:nvSpPr>
              <p:spPr>
                <a:xfrm>
                  <a:off x="7426285" y="2513248"/>
                  <a:ext cx="1296765" cy="5212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ea typeface="Cambria Math" panose="02040503050406030204" pitchFamily="18" charset="0"/>
                    </a:rPr>
                    <a:t>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𝑝𝑝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a14:m>
                  <a:endPara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5C53EE-2FC2-4824-62E1-5CB9997621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285" y="2513248"/>
                  <a:ext cx="1296765" cy="521233"/>
                </a:xfrm>
                <a:prstGeom prst="rect">
                  <a:avLst/>
                </a:prstGeom>
                <a:blipFill>
                  <a:blip r:embed="rId6"/>
                  <a:stretch>
                    <a:fillRect l="-192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Virage 13">
              <a:extLst>
                <a:ext uri="{FF2B5EF4-FFF2-40B4-BE49-F238E27FC236}">
                  <a16:creationId xmlns:a16="http://schemas.microsoft.com/office/drawing/2014/main" id="{87D42109-2B4B-800D-6412-150D5086716E}"/>
                </a:ext>
              </a:extLst>
            </p:cNvPr>
            <p:cNvSpPr/>
            <p:nvPr/>
          </p:nvSpPr>
          <p:spPr>
            <a:xfrm rot="5400000" flipV="1">
              <a:off x="6807714" y="2592701"/>
              <a:ext cx="359362" cy="648031"/>
            </a:xfrm>
            <a:prstGeom prst="bentArrow">
              <a:avLst>
                <a:gd name="adj1" fmla="val 14090"/>
                <a:gd name="adj2" fmla="val 25000"/>
                <a:gd name="adj3" fmla="val 25000"/>
                <a:gd name="adj4" fmla="val 4375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6" name="Virage 15">
              <a:extLst>
                <a:ext uri="{FF2B5EF4-FFF2-40B4-BE49-F238E27FC236}">
                  <a16:creationId xmlns:a16="http://schemas.microsoft.com/office/drawing/2014/main" id="{DD75BC39-35A6-9434-9CD7-8DC70989BF2D}"/>
                </a:ext>
              </a:extLst>
            </p:cNvPr>
            <p:cNvSpPr/>
            <p:nvPr/>
          </p:nvSpPr>
          <p:spPr>
            <a:xfrm rot="16200000">
              <a:off x="6807714" y="3563875"/>
              <a:ext cx="359362" cy="648031"/>
            </a:xfrm>
            <a:prstGeom prst="bentArrow">
              <a:avLst>
                <a:gd name="adj1" fmla="val 14090"/>
                <a:gd name="adj2" fmla="val 25000"/>
                <a:gd name="adj3" fmla="val 25000"/>
                <a:gd name="adj4" fmla="val 4375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AA555C-A94E-5837-484E-AC78A9900951}"/>
                </a:ext>
              </a:extLst>
            </p:cNvPr>
            <p:cNvSpPr/>
            <p:nvPr/>
          </p:nvSpPr>
          <p:spPr>
            <a:xfrm>
              <a:off x="6690448" y="4281375"/>
              <a:ext cx="28700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[Ref]</a:t>
              </a:r>
              <a:r>
                <a:rPr lang="fr-FR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A. </a:t>
              </a:r>
              <a:r>
                <a:rPr lang="fr-FR" sz="12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Berstein</a:t>
              </a:r>
              <a:r>
                <a:rPr lang="fr-FR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et al, P. L. B, 103 (1981)</a:t>
              </a:r>
              <a:r>
                <a:rPr lang="en-US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3AE47F7-2127-759A-7710-9F58946CC3F2}"/>
                  </a:ext>
                </a:extLst>
              </p:cNvPr>
              <p:cNvSpPr/>
              <p:nvPr/>
            </p:nvSpPr>
            <p:spPr>
              <a:xfrm>
                <a:off x="3823952" y="3969534"/>
                <a:ext cx="26950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ea typeface="Cambria Math" panose="02040503050406030204" pitchFamily="18" charset="0"/>
                  </a:rPr>
                  <a:t>from </a:t>
                </a:r>
                <a:r>
                  <a:rPr lang="fr-FR" sz="1600" dirty="0"/>
                  <a:t>B(E2; 0</a:t>
                </a:r>
                <a:r>
                  <a:rPr lang="fr-FR" sz="1600" baseline="30000" dirty="0"/>
                  <a:t>+</a:t>
                </a:r>
                <a:r>
                  <a:rPr lang="fr-FR" sz="1600" dirty="0"/>
                  <a:t> </a:t>
                </a:r>
                <a:r>
                  <a:rPr lang="fr-FR" sz="1600" dirty="0">
                    <a:sym typeface="Wingdings" pitchFamily="2" charset="2"/>
                  </a:rPr>
                  <a:t> 2</a:t>
                </a:r>
                <a:r>
                  <a:rPr lang="fr-FR" sz="1600" baseline="30000" dirty="0">
                    <a:sym typeface="Wingdings" pitchFamily="2" charset="2"/>
                  </a:rPr>
                  <a:t>+</a:t>
                </a:r>
                <a:r>
                  <a:rPr lang="fr-FR" sz="1600" dirty="0">
                    <a:sym typeface="Wingdings" pitchFamily="2" charset="2"/>
                  </a:rPr>
                  <a:t>)</a:t>
                </a:r>
                <a:r>
                  <a:rPr lang="fr-FR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𝐶𝑜𝑢𝑙𝑒𝑋</m:t>
                        </m:r>
                      </m:sub>
                    </m:sSub>
                  </m:oMath>
                </a14:m>
                <a:endParaRPr lang="fr-FR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3AE47F7-2127-759A-7710-9F58946CC3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952" y="3969534"/>
                <a:ext cx="2695097" cy="338554"/>
              </a:xfrm>
              <a:prstGeom prst="rect">
                <a:avLst/>
              </a:prstGeom>
              <a:blipFill>
                <a:blip r:embed="rId7"/>
                <a:stretch>
                  <a:fillRect l="-935" t="-7143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66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137557-5041-BCA2-1415-D0B1D9059B1B}"/>
              </a:ext>
            </a:extLst>
          </p:cNvPr>
          <p:cNvSpPr/>
          <p:nvPr/>
        </p:nvSpPr>
        <p:spPr>
          <a:xfrm>
            <a:off x="337779" y="453456"/>
            <a:ext cx="804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How to </a:t>
            </a:r>
            <a:r>
              <a:rPr lang="fr-FR" dirty="0" err="1">
                <a:solidFill>
                  <a:srgbClr val="0432FF"/>
                </a:solidFill>
              </a:rPr>
              <a:t>quantify</a:t>
            </a:r>
            <a:r>
              <a:rPr lang="fr-FR" dirty="0">
                <a:solidFill>
                  <a:srgbClr val="0432FF"/>
                </a:solidFill>
              </a:rPr>
              <a:t> proton and neutrons excitations in Si isotopes </a:t>
            </a:r>
            <a:r>
              <a:rPr lang="fr-FR" dirty="0" err="1">
                <a:solidFill>
                  <a:srgbClr val="0432FF"/>
                </a:solidFill>
              </a:rPr>
              <a:t>from</a:t>
            </a:r>
            <a:r>
              <a:rPr lang="fr-FR" dirty="0">
                <a:solidFill>
                  <a:srgbClr val="0432FF"/>
                </a:solidFill>
              </a:rPr>
              <a:t> N=20 to N=28 ?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498272-BB4D-05B0-41A5-1FB71E40ACBE}"/>
              </a:ext>
            </a:extLst>
          </p:cNvPr>
          <p:cNvSpPr txBox="1"/>
          <p:nvPr/>
        </p:nvSpPr>
        <p:spPr>
          <a:xfrm>
            <a:off x="337780" y="1644421"/>
            <a:ext cx="10496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Coulomb excitation 		</a:t>
            </a:r>
            <a:r>
              <a:rPr lang="fr-FR" sz="1600" dirty="0">
                <a:sym typeface="Wingdings" pitchFamily="2" charset="2"/>
              </a:rPr>
              <a:t> sensitive to 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proton</a:t>
            </a:r>
            <a:r>
              <a:rPr lang="fr-FR" sz="1600" dirty="0">
                <a:sym typeface="Wingdings" pitchFamily="2" charset="2"/>
              </a:rPr>
              <a:t> contributions 		 </a:t>
            </a:r>
            <a:r>
              <a:rPr lang="fr-FR" sz="1600" dirty="0" err="1">
                <a:sym typeface="Wingdings" pitchFamily="2" charset="2"/>
              </a:rPr>
              <a:t>measurement</a:t>
            </a:r>
            <a:r>
              <a:rPr lang="fr-FR" sz="1600" dirty="0">
                <a:sym typeface="Wingdings" pitchFamily="2" charset="2"/>
              </a:rPr>
              <a:t> of </a:t>
            </a:r>
            <a:r>
              <a:rPr lang="fr-FR" sz="1600" dirty="0"/>
              <a:t>B(E2; 0</a:t>
            </a:r>
            <a:r>
              <a:rPr lang="fr-FR" sz="1600" baseline="30000" dirty="0"/>
              <a:t>+</a:t>
            </a:r>
            <a:r>
              <a:rPr lang="fr-FR" sz="1600" dirty="0"/>
              <a:t> </a:t>
            </a:r>
            <a:r>
              <a:rPr lang="fr-FR" sz="1600" dirty="0">
                <a:sym typeface="Wingdings" pitchFamily="2" charset="2"/>
              </a:rPr>
              <a:t> 2</a:t>
            </a:r>
            <a:r>
              <a:rPr lang="fr-FR" sz="1600" baseline="30000" dirty="0">
                <a:sym typeface="Wingdings" pitchFamily="2" charset="2"/>
              </a:rPr>
              <a:t>+</a:t>
            </a:r>
            <a:r>
              <a:rPr lang="fr-FR" sz="1600" dirty="0">
                <a:sym typeface="Wingdings" pitchFamily="2" charset="2"/>
              </a:rPr>
              <a:t>)</a:t>
            </a:r>
          </a:p>
          <a:p>
            <a:r>
              <a:rPr lang="fr-FR" sz="1600" dirty="0">
                <a:sym typeface="Wingdings" pitchFamily="2" charset="2"/>
              </a:rPr>
              <a:t>				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87CB9C1-7C17-772C-67C1-6EFCD86D830F}"/>
                  </a:ext>
                </a:extLst>
              </p:cNvPr>
              <p:cNvSpPr txBox="1"/>
              <p:nvPr/>
            </p:nvSpPr>
            <p:spPr>
              <a:xfrm>
                <a:off x="337779" y="2023638"/>
                <a:ext cx="10040377" cy="106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Proton </a:t>
                </a:r>
                <a:r>
                  <a:rPr lang="fr-FR" sz="1600" dirty="0" err="1"/>
                  <a:t>inelastic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scattering</a:t>
                </a:r>
                <a:r>
                  <a:rPr lang="fr-FR" sz="1600" dirty="0"/>
                  <a:t> (</a:t>
                </a:r>
                <a:r>
                  <a:rPr lang="fr-FR" sz="1600" dirty="0" err="1"/>
                  <a:t>p,p</a:t>
                </a:r>
                <a:r>
                  <a:rPr lang="fr-FR" sz="1600" dirty="0"/>
                  <a:t>’)</a:t>
                </a:r>
                <a:r>
                  <a:rPr lang="fr-FR" sz="1600" dirty="0">
                    <a:sym typeface="Wingdings" pitchFamily="2" charset="2"/>
                  </a:rPr>
                  <a:t>	 sensitive to </a:t>
                </a:r>
                <a:r>
                  <a:rPr lang="fr-FR" sz="1600" dirty="0" err="1">
                    <a:sym typeface="Wingdings" pitchFamily="2" charset="2"/>
                  </a:rPr>
                  <a:t>both</a:t>
                </a:r>
                <a:r>
                  <a:rPr lang="fr-FR" sz="1600" dirty="0">
                    <a:sym typeface="Wingdings" pitchFamily="2" charset="2"/>
                  </a:rPr>
                  <a:t> </a:t>
                </a:r>
                <a:r>
                  <a:rPr lang="fr-FR" sz="1600" dirty="0">
                    <a:solidFill>
                      <a:srgbClr val="FF0000"/>
                    </a:solidFill>
                    <a:sym typeface="Wingdings" pitchFamily="2" charset="2"/>
                  </a:rPr>
                  <a:t>proton</a:t>
                </a:r>
                <a:r>
                  <a:rPr lang="fr-FR" sz="1600" dirty="0">
                    <a:sym typeface="Wingdings" pitchFamily="2" charset="2"/>
                  </a:rPr>
                  <a:t> and </a:t>
                </a:r>
                <a:r>
                  <a:rPr lang="fr-FR" sz="1600" dirty="0">
                    <a:solidFill>
                      <a:srgbClr val="0432FF"/>
                    </a:solidFill>
                    <a:sym typeface="Wingdings" pitchFamily="2" charset="2"/>
                  </a:rPr>
                  <a:t>neutron</a:t>
                </a:r>
                <a:r>
                  <a:rPr lang="fr-FR" sz="1600" dirty="0">
                    <a:sym typeface="Wingdings" pitchFamily="2" charset="2"/>
                  </a:rPr>
                  <a:t> contributions	 </a:t>
                </a:r>
                <a:r>
                  <a:rPr lang="fr-FR" sz="1600" dirty="0" err="1">
                    <a:sym typeface="Wingdings" pitchFamily="2" charset="2"/>
                  </a:rPr>
                  <a:t>measurement</a:t>
                </a:r>
                <a:r>
                  <a:rPr lang="fr-FR" sz="1600" dirty="0">
                    <a:sym typeface="Wingdings" pitchFamily="2" charset="2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fr-FR" dirty="0">
                  <a:sym typeface="Wingdings" pitchFamily="2" charset="2"/>
                </a:endParaRPr>
              </a:p>
              <a:p>
                <a:r>
                  <a:rPr lang="fr-FR" sz="1600" dirty="0">
                    <a:sym typeface="Wingdings" pitchFamily="2" charset="2"/>
                  </a:rPr>
                  <a:t> 	</a:t>
                </a:r>
              </a:p>
              <a:p>
                <a:r>
                  <a:rPr lang="fr-FR" sz="1600" dirty="0">
                    <a:sym typeface="Wingdings" pitchFamily="2" charset="2"/>
                  </a:rPr>
                  <a:t>			</a:t>
                </a:r>
                <a:endParaRPr lang="fr-FR" sz="1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87CB9C1-7C17-772C-67C1-6EFCD86D8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9" y="2023638"/>
                <a:ext cx="10040377" cy="1067343"/>
              </a:xfrm>
              <a:prstGeom prst="rect">
                <a:avLst/>
              </a:prstGeom>
              <a:blipFill>
                <a:blip r:embed="rId3"/>
                <a:stretch>
                  <a:fillRect l="-2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FBB11A3-D21F-C974-BA04-A73AF12322FE}"/>
              </a:ext>
            </a:extLst>
          </p:cNvPr>
          <p:cNvCxnSpPr>
            <a:cxnSpLocks/>
          </p:cNvCxnSpPr>
          <p:nvPr/>
        </p:nvCxnSpPr>
        <p:spPr>
          <a:xfrm>
            <a:off x="337779" y="1644421"/>
            <a:ext cx="0" cy="78863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F113DB1-63CA-708A-FF60-0C4C63F23EAD}"/>
                  </a:ext>
                </a:extLst>
              </p:cNvPr>
              <p:cNvSpPr txBox="1"/>
              <p:nvPr/>
            </p:nvSpPr>
            <p:spPr>
              <a:xfrm>
                <a:off x="9195695" y="4878924"/>
                <a:ext cx="966716" cy="5429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F113DB1-63CA-708A-FF60-0C4C63F23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695" y="4878924"/>
                <a:ext cx="966716" cy="542969"/>
              </a:xfrm>
              <a:prstGeom prst="rect">
                <a:avLst/>
              </a:prstGeom>
              <a:blipFill>
                <a:blip r:embed="rId4"/>
                <a:stretch>
                  <a:fillRect t="-2326" b="-69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C021E882-C949-62FE-512F-9B143C392143}"/>
              </a:ext>
            </a:extLst>
          </p:cNvPr>
          <p:cNvSpPr txBox="1"/>
          <p:nvPr/>
        </p:nvSpPr>
        <p:spPr>
          <a:xfrm>
            <a:off x="745621" y="4966639"/>
            <a:ext cx="864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ym typeface="Wingdings" pitchFamily="2" charset="2"/>
              </a:rPr>
              <a:t>- If 2</a:t>
            </a:r>
            <a:r>
              <a:rPr lang="fr-FR" sz="1600" baseline="30000" dirty="0">
                <a:sym typeface="Wingdings" pitchFamily="2" charset="2"/>
              </a:rPr>
              <a:t>+</a:t>
            </a:r>
            <a:r>
              <a:rPr lang="fr-FR" sz="1600" dirty="0">
                <a:sym typeface="Wingdings" pitchFamily="2" charset="2"/>
              </a:rPr>
              <a:t> state </a:t>
            </a:r>
            <a:r>
              <a:rPr lang="fr-FR" sz="1600" dirty="0" err="1">
                <a:sym typeface="Wingdings" pitchFamily="2" charset="2"/>
              </a:rPr>
              <a:t>comes</a:t>
            </a: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>
                <a:sym typeface="Wingdings" pitchFamily="2" charset="2"/>
              </a:rPr>
              <a:t>from</a:t>
            </a:r>
            <a:r>
              <a:rPr lang="fr-FR" sz="1600" dirty="0">
                <a:sym typeface="Wingdings" pitchFamily="2" charset="2"/>
              </a:rPr>
              <a:t> collective vibration </a:t>
            </a:r>
            <a:r>
              <a:rPr lang="fr-FR" sz="1600" dirty="0" err="1">
                <a:sym typeface="Wingdings" pitchFamily="2" charset="2"/>
              </a:rPr>
              <a:t>with</a:t>
            </a:r>
            <a:r>
              <a:rPr lang="fr-FR" sz="1600" dirty="0">
                <a:sym typeface="Wingdings" pitchFamily="2" charset="2"/>
              </a:rPr>
              <a:t> protons and neutrons </a:t>
            </a:r>
            <a:r>
              <a:rPr lang="fr-FR" sz="1600" dirty="0" err="1">
                <a:sym typeface="Wingdings" pitchFamily="2" charset="2"/>
              </a:rPr>
              <a:t>having</a:t>
            </a:r>
            <a:r>
              <a:rPr lang="fr-FR" sz="1600" dirty="0">
                <a:sym typeface="Wingdings" pitchFamily="2" charset="2"/>
              </a:rPr>
              <a:t> the </a:t>
            </a:r>
            <a:r>
              <a:rPr lang="fr-FR" sz="1600" dirty="0" err="1">
                <a:sym typeface="Wingdings" pitchFamily="2" charset="2"/>
              </a:rPr>
              <a:t>same</a:t>
            </a:r>
            <a:r>
              <a:rPr lang="fr-FR" sz="1600" dirty="0">
                <a:sym typeface="Wingdings" pitchFamily="2" charset="2"/>
              </a:rPr>
              <a:t> amplitude   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AF12B44-4D5C-876B-8073-D071D00D28A1}"/>
                  </a:ext>
                </a:extLst>
              </p:cNvPr>
              <p:cNvSpPr txBox="1"/>
              <p:nvPr/>
            </p:nvSpPr>
            <p:spPr>
              <a:xfrm>
                <a:off x="4841052" y="5424863"/>
                <a:ext cx="966716" cy="5429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AF12B44-4D5C-876B-8073-D071D00D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052" y="5424863"/>
                <a:ext cx="966716" cy="542969"/>
              </a:xfrm>
              <a:prstGeom prst="rect">
                <a:avLst/>
              </a:prstGeom>
              <a:blipFill>
                <a:blip r:embed="rId5"/>
                <a:stretch>
                  <a:fillRect t="-2326" b="-69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CFD84487-959A-8011-EA2B-8343F436B9FC}"/>
              </a:ext>
            </a:extLst>
          </p:cNvPr>
          <p:cNvSpPr txBox="1"/>
          <p:nvPr/>
        </p:nvSpPr>
        <p:spPr>
          <a:xfrm>
            <a:off x="742606" y="5473040"/>
            <a:ext cx="4265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ym typeface="Wingdings" pitchFamily="2" charset="2"/>
              </a:rPr>
              <a:t>- In </a:t>
            </a:r>
            <a:r>
              <a:rPr lang="fr-FR" sz="1600" dirty="0" err="1">
                <a:sym typeface="Wingdings" pitchFamily="2" charset="2"/>
              </a:rPr>
              <a:t>nuclei</a:t>
            </a: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>
                <a:sym typeface="Wingdings" pitchFamily="2" charset="2"/>
              </a:rPr>
              <a:t>dominated</a:t>
            </a:r>
            <a:r>
              <a:rPr lang="fr-FR" sz="1600" dirty="0">
                <a:sym typeface="Wingdings" pitchFamily="2" charset="2"/>
              </a:rPr>
              <a:t> by proton </a:t>
            </a:r>
            <a:r>
              <a:rPr lang="fr-FR" sz="1600" dirty="0" err="1">
                <a:sym typeface="Wingdings" pitchFamily="2" charset="2"/>
              </a:rPr>
              <a:t>closed</a:t>
            </a: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>
                <a:sym typeface="Wingdings" pitchFamily="2" charset="2"/>
              </a:rPr>
              <a:t>shell</a:t>
            </a:r>
            <a:r>
              <a:rPr lang="fr-FR" sz="1600" dirty="0">
                <a:sym typeface="Wingdings" pitchFamily="2" charset="2"/>
              </a:rPr>
              <a:t>   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8A7F045-EBF3-F82F-6043-2033F967E8BC}"/>
                  </a:ext>
                </a:extLst>
              </p:cNvPr>
              <p:cNvSpPr txBox="1"/>
              <p:nvPr/>
            </p:nvSpPr>
            <p:spPr>
              <a:xfrm>
                <a:off x="4862820" y="6014654"/>
                <a:ext cx="966716" cy="5429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8A7F045-EBF3-F82F-6043-2033F967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20" y="6014654"/>
                <a:ext cx="966716" cy="542969"/>
              </a:xfrm>
              <a:prstGeom prst="rect">
                <a:avLst/>
              </a:prstGeom>
              <a:blipFill>
                <a:blip r:embed="rId6"/>
                <a:stretch>
                  <a:fillRect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D6C7C072-BAE4-0BFB-2984-E490745AEC37}"/>
              </a:ext>
            </a:extLst>
          </p:cNvPr>
          <p:cNvSpPr txBox="1"/>
          <p:nvPr/>
        </p:nvSpPr>
        <p:spPr>
          <a:xfrm>
            <a:off x="764374" y="6062831"/>
            <a:ext cx="4260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ym typeface="Wingdings" pitchFamily="2" charset="2"/>
              </a:rPr>
              <a:t>- In </a:t>
            </a:r>
            <a:r>
              <a:rPr lang="fr-FR" sz="1600" dirty="0" err="1">
                <a:sym typeface="Wingdings" pitchFamily="2" charset="2"/>
              </a:rPr>
              <a:t>nuclei</a:t>
            </a: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>
                <a:sym typeface="Wingdings" pitchFamily="2" charset="2"/>
              </a:rPr>
              <a:t>dominated</a:t>
            </a:r>
            <a:r>
              <a:rPr lang="fr-FR" sz="1600" dirty="0">
                <a:sym typeface="Wingdings" pitchFamily="2" charset="2"/>
              </a:rPr>
              <a:t> by neutron </a:t>
            </a:r>
            <a:r>
              <a:rPr lang="fr-FR" sz="1600" dirty="0" err="1">
                <a:sym typeface="Wingdings" pitchFamily="2" charset="2"/>
              </a:rPr>
              <a:t>closed</a:t>
            </a: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>
                <a:sym typeface="Wingdings" pitchFamily="2" charset="2"/>
              </a:rPr>
              <a:t>shell</a:t>
            </a:r>
            <a:r>
              <a:rPr lang="fr-FR" sz="1600" dirty="0">
                <a:sym typeface="Wingdings" pitchFamily="2" charset="2"/>
              </a:rPr>
              <a:t>   </a:t>
            </a:r>
            <a:endParaRPr lang="fr-FR" sz="1600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67C6861-7FC2-0D8E-CA8F-3906D8EC0305}"/>
              </a:ext>
            </a:extLst>
          </p:cNvPr>
          <p:cNvGrpSpPr/>
          <p:nvPr/>
        </p:nvGrpSpPr>
        <p:grpSpPr>
          <a:xfrm>
            <a:off x="10419387" y="606319"/>
            <a:ext cx="1674858" cy="1069130"/>
            <a:chOff x="9733205" y="580641"/>
            <a:chExt cx="3805146" cy="1069130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6CC3C19-4B23-3CA7-EF1D-6E5C67D3E4D6}"/>
                </a:ext>
              </a:extLst>
            </p:cNvPr>
            <p:cNvCxnSpPr/>
            <p:nvPr/>
          </p:nvCxnSpPr>
          <p:spPr>
            <a:xfrm>
              <a:off x="10416209" y="765307"/>
              <a:ext cx="14511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1D473DEE-B36D-6FDC-656A-D41104323B54}"/>
                </a:ext>
              </a:extLst>
            </p:cNvPr>
            <p:cNvCxnSpPr/>
            <p:nvPr/>
          </p:nvCxnSpPr>
          <p:spPr>
            <a:xfrm>
              <a:off x="10409584" y="1484244"/>
              <a:ext cx="14511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21A0924-9F45-7FD2-4F75-8F395350B833}"/>
                </a:ext>
              </a:extLst>
            </p:cNvPr>
            <p:cNvSpPr txBox="1"/>
            <p:nvPr/>
          </p:nvSpPr>
          <p:spPr>
            <a:xfrm>
              <a:off x="9739830" y="580641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  <a:r>
                <a:rPr lang="fr-FR" sz="1600" baseline="30000" dirty="0"/>
                <a:t>+</a:t>
              </a:r>
              <a:endParaRPr lang="fr-FR" sz="16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538AECD-42BD-170B-0E2C-5FD57547248F}"/>
                </a:ext>
              </a:extLst>
            </p:cNvPr>
            <p:cNvSpPr txBox="1"/>
            <p:nvPr/>
          </p:nvSpPr>
          <p:spPr>
            <a:xfrm>
              <a:off x="9733205" y="1311217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</a:t>
              </a:r>
              <a:r>
                <a:rPr lang="fr-FR" sz="1600" baseline="30000" dirty="0"/>
                <a:t>+</a:t>
              </a:r>
              <a:endParaRPr lang="fr-FR" sz="1600" dirty="0"/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94F859F-9EE0-5849-DD9A-D997929B37E5}"/>
                </a:ext>
              </a:extLst>
            </p:cNvPr>
            <p:cNvCxnSpPr/>
            <p:nvPr/>
          </p:nvCxnSpPr>
          <p:spPr>
            <a:xfrm flipV="1">
              <a:off x="11141765" y="765307"/>
              <a:ext cx="0" cy="7305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0BDA344F-FE87-AC51-6373-E8667DD77EA7}"/>
                </a:ext>
              </a:extLst>
            </p:cNvPr>
            <p:cNvSpPr txBox="1"/>
            <p:nvPr/>
          </p:nvSpPr>
          <p:spPr>
            <a:xfrm>
              <a:off x="11815296" y="961002"/>
              <a:ext cx="17230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Probes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DE55D7BE-8406-2D6A-043F-C36F42F132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94117" y="1126552"/>
              <a:ext cx="43275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46FCF83-F592-B7F8-0FC5-8BDAF9EBFCEF}"/>
                  </a:ext>
                </a:extLst>
              </p:cNvPr>
              <p:cNvSpPr txBox="1"/>
              <p:nvPr/>
            </p:nvSpPr>
            <p:spPr>
              <a:xfrm>
                <a:off x="6213425" y="3155546"/>
                <a:ext cx="3149699" cy="605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𝑓𝑖</m:t>
                            </m:r>
                          </m:sub>
                          <m:sup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sup>
                        </m:sSub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sup>
                        </m:s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/>
                  <a:t>  </a:t>
                </a:r>
              </a:p>
              <a:p>
                <a:r>
                  <a:rPr lang="fr-FR" sz="1400" dirty="0"/>
                  <a:t>neutron/proton matrix </a:t>
                </a:r>
                <a:r>
                  <a:rPr lang="fr-FR" sz="1400" dirty="0" err="1"/>
                  <a:t>elements</a:t>
                </a:r>
                <a:endParaRPr lang="fr-FR" sz="14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46FCF83-F592-B7F8-0FC5-8BDAF9EBF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25" y="3155546"/>
                <a:ext cx="3149699" cy="605679"/>
              </a:xfrm>
              <a:prstGeom prst="rect">
                <a:avLst/>
              </a:prstGeom>
              <a:blipFill>
                <a:blip r:embed="rId8"/>
                <a:stretch>
                  <a:fillRect l="-803" t="-57143" b="-591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09D0FF0-B9F1-C23B-6B91-35F6F9BA8329}"/>
              </a:ext>
            </a:extLst>
          </p:cNvPr>
          <p:cNvCxnSpPr>
            <a:cxnSpLocks/>
          </p:cNvCxnSpPr>
          <p:nvPr/>
        </p:nvCxnSpPr>
        <p:spPr>
          <a:xfrm>
            <a:off x="722422" y="4966639"/>
            <a:ext cx="0" cy="1349101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402519C-5647-B60F-5BA8-8891D83985DB}"/>
              </a:ext>
            </a:extLst>
          </p:cNvPr>
          <p:cNvGrpSpPr/>
          <p:nvPr/>
        </p:nvGrpSpPr>
        <p:grpSpPr>
          <a:xfrm>
            <a:off x="337778" y="2607579"/>
            <a:ext cx="6181271" cy="2045126"/>
            <a:chOff x="3940111" y="2513248"/>
            <a:chExt cx="6181271" cy="2045126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F4563DE-4C6D-24AA-4902-B80D6944EDFE}"/>
                </a:ext>
              </a:extLst>
            </p:cNvPr>
            <p:cNvSpPr txBox="1"/>
            <p:nvPr/>
          </p:nvSpPr>
          <p:spPr>
            <a:xfrm>
              <a:off x="3940111" y="3175477"/>
              <a:ext cx="17445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At Fermi </a:t>
              </a:r>
              <a:r>
                <a:rPr lang="fr-FR" sz="1600" dirty="0" err="1"/>
                <a:t>energies</a:t>
              </a:r>
              <a:r>
                <a:rPr lang="fr-FR" sz="1600" dirty="0"/>
                <a:t>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DCE98A8A-F67D-8F31-677C-367D9C74F2F7}"/>
                    </a:ext>
                  </a:extLst>
                </p:cNvPr>
                <p:cNvSpPr txBox="1"/>
                <p:nvPr/>
              </p:nvSpPr>
              <p:spPr>
                <a:xfrm>
                  <a:off x="5391704" y="3114212"/>
                  <a:ext cx="3331346" cy="5429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𝐸𝑀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fr-F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f>
                                  <m:fPr>
                                    <m:ctrlP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fr-F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fr-F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DCE98A8A-F67D-8F31-677C-367D9C74F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1704" y="3114212"/>
                  <a:ext cx="3331346" cy="542969"/>
                </a:xfrm>
                <a:prstGeom prst="rect">
                  <a:avLst/>
                </a:prstGeom>
                <a:blipFill>
                  <a:blip r:embed="rId9"/>
                  <a:stretch>
                    <a:fillRect t="-2273" b="-90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5C53EE-2FC2-4824-62E1-5CB9997621E5}"/>
                    </a:ext>
                  </a:extLst>
                </p:cNvPr>
                <p:cNvSpPr/>
                <p:nvPr/>
              </p:nvSpPr>
              <p:spPr>
                <a:xfrm>
                  <a:off x="7426285" y="2513248"/>
                  <a:ext cx="1296765" cy="5212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ea typeface="Cambria Math" panose="02040503050406030204" pitchFamily="18" charset="0"/>
                    </a:rPr>
                    <a:t>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𝑝𝑝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a14:m>
                  <a:endPara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5C53EE-2FC2-4824-62E1-5CB9997621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285" y="2513248"/>
                  <a:ext cx="1296765" cy="521233"/>
                </a:xfrm>
                <a:prstGeom prst="rect">
                  <a:avLst/>
                </a:prstGeom>
                <a:blipFill>
                  <a:blip r:embed="rId7"/>
                  <a:stretch>
                    <a:fillRect l="-192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Virage 13">
              <a:extLst>
                <a:ext uri="{FF2B5EF4-FFF2-40B4-BE49-F238E27FC236}">
                  <a16:creationId xmlns:a16="http://schemas.microsoft.com/office/drawing/2014/main" id="{87D42109-2B4B-800D-6412-150D5086716E}"/>
                </a:ext>
              </a:extLst>
            </p:cNvPr>
            <p:cNvSpPr/>
            <p:nvPr/>
          </p:nvSpPr>
          <p:spPr>
            <a:xfrm rot="5400000" flipV="1">
              <a:off x="6807714" y="2592701"/>
              <a:ext cx="359362" cy="648031"/>
            </a:xfrm>
            <a:prstGeom prst="bentArrow">
              <a:avLst>
                <a:gd name="adj1" fmla="val 14090"/>
                <a:gd name="adj2" fmla="val 25000"/>
                <a:gd name="adj3" fmla="val 25000"/>
                <a:gd name="adj4" fmla="val 4375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FA2A82C-8FDD-A871-215C-A44F4D21C92D}"/>
                    </a:ext>
                  </a:extLst>
                </p:cNvPr>
                <p:cNvSpPr/>
                <p:nvPr/>
              </p:nvSpPr>
              <p:spPr>
                <a:xfrm>
                  <a:off x="7426285" y="3875203"/>
                  <a:ext cx="269509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ea typeface="Cambria Math" panose="02040503050406030204" pitchFamily="18" charset="0"/>
                    </a:rPr>
                    <a:t>from </a:t>
                  </a:r>
                  <a:r>
                    <a:rPr lang="fr-FR" sz="1600" dirty="0"/>
                    <a:t>B(E2; 0</a:t>
                  </a:r>
                  <a:r>
                    <a:rPr lang="fr-FR" sz="1600" baseline="30000" dirty="0"/>
                    <a:t>+</a:t>
                  </a:r>
                  <a:r>
                    <a:rPr lang="fr-FR" sz="1600" dirty="0"/>
                    <a:t> </a:t>
                  </a:r>
                  <a:r>
                    <a:rPr lang="fr-FR" sz="1600" dirty="0">
                      <a:sym typeface="Wingdings" pitchFamily="2" charset="2"/>
                    </a:rPr>
                    <a:t> 2</a:t>
                  </a:r>
                  <a:r>
                    <a:rPr lang="fr-FR" sz="1600" baseline="30000" dirty="0">
                      <a:sym typeface="Wingdings" pitchFamily="2" charset="2"/>
                    </a:rPr>
                    <a:t>+</a:t>
                  </a:r>
                  <a:r>
                    <a:rPr lang="fr-FR" sz="1600" dirty="0">
                      <a:sym typeface="Wingdings" pitchFamily="2" charset="2"/>
                    </a:rPr>
                    <a:t>)</a:t>
                  </a:r>
                  <a:r>
                    <a:rPr lang="fr-FR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𝐶𝑜𝑢𝑙𝑒𝑋</m:t>
                          </m:r>
                        </m:sub>
                      </m:sSub>
                    </m:oMath>
                  </a14:m>
                  <a:endPara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FA2A82C-8FDD-A871-215C-A44F4D21C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285" y="3875203"/>
                  <a:ext cx="2695097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935" t="-7143" b="-2142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Virage 15">
              <a:extLst>
                <a:ext uri="{FF2B5EF4-FFF2-40B4-BE49-F238E27FC236}">
                  <a16:creationId xmlns:a16="http://schemas.microsoft.com/office/drawing/2014/main" id="{DD75BC39-35A6-9434-9CD7-8DC70989BF2D}"/>
                </a:ext>
              </a:extLst>
            </p:cNvPr>
            <p:cNvSpPr/>
            <p:nvPr/>
          </p:nvSpPr>
          <p:spPr>
            <a:xfrm rot="16200000">
              <a:off x="6807714" y="3563875"/>
              <a:ext cx="359362" cy="648031"/>
            </a:xfrm>
            <a:prstGeom prst="bentArrow">
              <a:avLst>
                <a:gd name="adj1" fmla="val 14090"/>
                <a:gd name="adj2" fmla="val 25000"/>
                <a:gd name="adj3" fmla="val 25000"/>
                <a:gd name="adj4" fmla="val 4375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AA555C-A94E-5837-484E-AC78A9900951}"/>
                </a:ext>
              </a:extLst>
            </p:cNvPr>
            <p:cNvSpPr/>
            <p:nvPr/>
          </p:nvSpPr>
          <p:spPr>
            <a:xfrm>
              <a:off x="6690448" y="4281375"/>
              <a:ext cx="28700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[Ref]</a:t>
              </a:r>
              <a:r>
                <a:rPr lang="fr-FR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A. </a:t>
              </a:r>
              <a:r>
                <a:rPr lang="fr-FR" sz="12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Berstein</a:t>
              </a:r>
              <a:r>
                <a:rPr lang="fr-FR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et al, P. L. B, 103 (1981)</a:t>
              </a:r>
              <a:r>
                <a:rPr lang="en-US" sz="1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A5570902-1293-F9D5-D5C2-5A968DE83F39}"/>
              </a:ext>
            </a:extLst>
          </p:cNvPr>
          <p:cNvSpPr txBox="1"/>
          <p:nvPr/>
        </p:nvSpPr>
        <p:spPr>
          <a:xfrm>
            <a:off x="4362118" y="1010288"/>
            <a:ext cx="407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ym typeface="Wingdings" pitchFamily="2" charset="2"/>
              </a:rPr>
              <a:t> b</a:t>
            </a:r>
            <a:r>
              <a:rPr lang="fr-FR" sz="1600" dirty="0"/>
              <a:t>y </a:t>
            </a:r>
            <a:r>
              <a:rPr lang="fr-FR" sz="1600" dirty="0" err="1"/>
              <a:t>exciting</a:t>
            </a:r>
            <a:r>
              <a:rPr lang="fr-FR" sz="1600" dirty="0"/>
              <a:t> the 2</a:t>
            </a:r>
            <a:r>
              <a:rPr lang="fr-FR" sz="1600" baseline="30000" dirty="0"/>
              <a:t>+</a:t>
            </a:r>
            <a:r>
              <a:rPr lang="fr-FR" sz="1600" dirty="0"/>
              <a:t> states by </a:t>
            </a:r>
            <a:r>
              <a:rPr lang="fr-FR" sz="1600" dirty="0" err="1"/>
              <a:t>different</a:t>
            </a:r>
            <a:r>
              <a:rPr lang="fr-FR" sz="1600" dirty="0"/>
              <a:t> probes</a:t>
            </a:r>
          </a:p>
        </p:txBody>
      </p:sp>
    </p:spTree>
    <p:extLst>
      <p:ext uri="{BB962C8B-B14F-4D97-AF65-F5344CB8AC3E}">
        <p14:creationId xmlns:p14="http://schemas.microsoft.com/office/powerpoint/2010/main" val="856513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2- </a:t>
            </a:r>
            <a:r>
              <a:rPr lang="fr-FR" dirty="0" err="1">
                <a:solidFill>
                  <a:srgbClr val="C00000"/>
                </a:solidFill>
              </a:rPr>
              <a:t>Experimental</a:t>
            </a:r>
            <a:r>
              <a:rPr lang="fr-FR" dirty="0">
                <a:solidFill>
                  <a:srgbClr val="C00000"/>
                </a:solidFill>
              </a:rPr>
              <a:t> setup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137557-5041-BCA2-1415-D0B1D9059B1B}"/>
              </a:ext>
            </a:extLst>
          </p:cNvPr>
          <p:cNvSpPr/>
          <p:nvPr/>
        </p:nvSpPr>
        <p:spPr>
          <a:xfrm>
            <a:off x="298906" y="997883"/>
            <a:ext cx="5517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fr-FR" sz="1600" dirty="0">
                <a:solidFill>
                  <a:srgbClr val="0432FF"/>
                </a:solidFill>
              </a:rPr>
              <a:t>Is </a:t>
            </a:r>
            <a:r>
              <a:rPr lang="fr-FR" sz="1600" dirty="0" err="1">
                <a:solidFill>
                  <a:srgbClr val="0432FF"/>
                </a:solidFill>
              </a:rPr>
              <a:t>it</a:t>
            </a:r>
            <a:r>
              <a:rPr lang="fr-FR" sz="1600" dirty="0">
                <a:solidFill>
                  <a:srgbClr val="0432FF"/>
                </a:solidFill>
              </a:rPr>
              <a:t> possible to </a:t>
            </a:r>
            <a:r>
              <a:rPr lang="fr-FR" sz="1600" dirty="0" err="1">
                <a:solidFill>
                  <a:srgbClr val="0432FF"/>
                </a:solidFill>
              </a:rPr>
              <a:t>make</a:t>
            </a:r>
            <a:r>
              <a:rPr lang="fr-FR" sz="1600" dirty="0">
                <a:solidFill>
                  <a:srgbClr val="0432FF"/>
                </a:solidFill>
              </a:rPr>
              <a:t> </a:t>
            </a:r>
            <a:r>
              <a:rPr lang="fr-FR" sz="1600" dirty="0" err="1">
                <a:solidFill>
                  <a:srgbClr val="0432FF"/>
                </a:solidFill>
              </a:rPr>
              <a:t>both</a:t>
            </a:r>
            <a:r>
              <a:rPr lang="fr-FR" sz="1600" dirty="0">
                <a:solidFill>
                  <a:srgbClr val="0432FF"/>
                </a:solidFill>
              </a:rPr>
              <a:t> </a:t>
            </a:r>
            <a:r>
              <a:rPr lang="fr-FR" sz="1600" dirty="0" err="1">
                <a:solidFill>
                  <a:srgbClr val="0432FF"/>
                </a:solidFill>
              </a:rPr>
              <a:t>measurement</a:t>
            </a:r>
            <a:r>
              <a:rPr lang="fr-FR" sz="1600" dirty="0">
                <a:solidFill>
                  <a:srgbClr val="0432FF"/>
                </a:solidFill>
              </a:rPr>
              <a:t> </a:t>
            </a:r>
            <a:r>
              <a:rPr lang="fr-FR" sz="1600" dirty="0" err="1">
                <a:solidFill>
                  <a:srgbClr val="0432FF"/>
                </a:solidFill>
              </a:rPr>
              <a:t>with</a:t>
            </a:r>
            <a:r>
              <a:rPr lang="fr-FR" sz="1600" dirty="0">
                <a:solidFill>
                  <a:srgbClr val="0432FF"/>
                </a:solidFill>
              </a:rPr>
              <a:t> a single </a:t>
            </a:r>
            <a:r>
              <a:rPr lang="fr-FR" sz="1600" dirty="0" err="1">
                <a:solidFill>
                  <a:srgbClr val="0432FF"/>
                </a:solidFill>
              </a:rPr>
              <a:t>beam</a:t>
            </a:r>
            <a:r>
              <a:rPr lang="fr-FR" sz="1600" dirty="0">
                <a:solidFill>
                  <a:srgbClr val="0432FF"/>
                </a:solidFill>
              </a:rPr>
              <a:t> ?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C1DC40-E459-E06B-D6B4-AAE4ED3319FB}"/>
              </a:ext>
            </a:extLst>
          </p:cNvPr>
          <p:cNvSpPr txBox="1"/>
          <p:nvPr/>
        </p:nvSpPr>
        <p:spPr>
          <a:xfrm>
            <a:off x="271611" y="566248"/>
            <a:ext cx="12187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Aim : </a:t>
            </a:r>
            <a:r>
              <a:rPr lang="fr-FR" sz="1600" dirty="0" err="1">
                <a:solidFill>
                  <a:srgbClr val="C00000"/>
                </a:solidFill>
              </a:rPr>
              <a:t>measure</a:t>
            </a:r>
            <a:r>
              <a:rPr lang="fr-FR" sz="1600" dirty="0">
                <a:solidFill>
                  <a:srgbClr val="C00000"/>
                </a:solidFill>
              </a:rPr>
              <a:t> the Coulomb excitation and proton </a:t>
            </a:r>
            <a:r>
              <a:rPr lang="fr-FR" sz="1600" dirty="0" err="1">
                <a:solidFill>
                  <a:srgbClr val="C00000"/>
                </a:solidFill>
              </a:rPr>
              <a:t>inelastic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scattering</a:t>
            </a:r>
            <a:r>
              <a:rPr lang="fr-FR" sz="1600" dirty="0">
                <a:solidFill>
                  <a:srgbClr val="C00000"/>
                </a:solidFill>
              </a:rPr>
              <a:t> (0</a:t>
            </a:r>
            <a:r>
              <a:rPr lang="fr-FR" sz="1600" baseline="30000" dirty="0">
                <a:solidFill>
                  <a:srgbClr val="C00000"/>
                </a:solidFill>
              </a:rPr>
              <a:t>+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>
                <a:solidFill>
                  <a:srgbClr val="C00000"/>
                </a:solidFill>
                <a:sym typeface="Wingdings" pitchFamily="2" charset="2"/>
              </a:rPr>
              <a:t> 2</a:t>
            </a:r>
            <a:r>
              <a:rPr lang="fr-FR" sz="1600" baseline="30000" dirty="0">
                <a:solidFill>
                  <a:srgbClr val="C00000"/>
                </a:solidFill>
                <a:sym typeface="Wingdings" pitchFamily="2" charset="2"/>
              </a:rPr>
              <a:t>+</a:t>
            </a:r>
            <a:r>
              <a:rPr lang="fr-FR" sz="1600" dirty="0">
                <a:solidFill>
                  <a:srgbClr val="C00000"/>
                </a:solidFill>
                <a:sym typeface="Wingdings" pitchFamily="2" charset="2"/>
              </a:rPr>
              <a:t>) in Si isotopes </a:t>
            </a:r>
            <a:r>
              <a:rPr lang="fr-FR" sz="1600" dirty="0" err="1">
                <a:solidFill>
                  <a:srgbClr val="C00000"/>
                </a:solidFill>
                <a:sym typeface="Wingdings" pitchFamily="2" charset="2"/>
              </a:rPr>
              <a:t>between</a:t>
            </a:r>
            <a:r>
              <a:rPr lang="fr-FR" sz="1600" dirty="0">
                <a:solidFill>
                  <a:srgbClr val="C00000"/>
                </a:solidFill>
                <a:sym typeface="Wingdings" pitchFamily="2" charset="2"/>
              </a:rPr>
              <a:t> N=20 and N=28</a:t>
            </a:r>
            <a:r>
              <a:rPr lang="fr-FR" sz="1600" dirty="0">
                <a:solidFill>
                  <a:srgbClr val="C00000"/>
                </a:solidFill>
              </a:rPr>
              <a:t>	</a:t>
            </a:r>
            <a:r>
              <a:rPr lang="fr-FR" sz="1600" dirty="0">
                <a:solidFill>
                  <a:srgbClr val="C00000"/>
                </a:solidFill>
                <a:sym typeface="Wingdings" pitchFamily="2" charset="2"/>
              </a:rPr>
              <a:t>		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2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2- </a:t>
            </a:r>
            <a:r>
              <a:rPr lang="fr-FR" dirty="0" err="1">
                <a:solidFill>
                  <a:srgbClr val="C00000"/>
                </a:solidFill>
              </a:rPr>
              <a:t>Experimental</a:t>
            </a:r>
            <a:r>
              <a:rPr lang="fr-FR" dirty="0">
                <a:solidFill>
                  <a:srgbClr val="C00000"/>
                </a:solidFill>
              </a:rPr>
              <a:t> setup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137557-5041-BCA2-1415-D0B1D9059B1B}"/>
              </a:ext>
            </a:extLst>
          </p:cNvPr>
          <p:cNvSpPr/>
          <p:nvPr/>
        </p:nvSpPr>
        <p:spPr>
          <a:xfrm>
            <a:off x="298906" y="997883"/>
            <a:ext cx="5517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fr-FR" sz="1600" dirty="0">
                <a:solidFill>
                  <a:srgbClr val="0432FF"/>
                </a:solidFill>
              </a:rPr>
              <a:t>Is </a:t>
            </a:r>
            <a:r>
              <a:rPr lang="fr-FR" sz="1600" dirty="0" err="1">
                <a:solidFill>
                  <a:srgbClr val="0432FF"/>
                </a:solidFill>
              </a:rPr>
              <a:t>it</a:t>
            </a:r>
            <a:r>
              <a:rPr lang="fr-FR" sz="1600" dirty="0">
                <a:solidFill>
                  <a:srgbClr val="0432FF"/>
                </a:solidFill>
              </a:rPr>
              <a:t> possible to </a:t>
            </a:r>
            <a:r>
              <a:rPr lang="fr-FR" sz="1600" dirty="0" err="1">
                <a:solidFill>
                  <a:srgbClr val="0432FF"/>
                </a:solidFill>
              </a:rPr>
              <a:t>make</a:t>
            </a:r>
            <a:r>
              <a:rPr lang="fr-FR" sz="1600" dirty="0">
                <a:solidFill>
                  <a:srgbClr val="0432FF"/>
                </a:solidFill>
              </a:rPr>
              <a:t> </a:t>
            </a:r>
            <a:r>
              <a:rPr lang="fr-FR" sz="1600" dirty="0" err="1">
                <a:solidFill>
                  <a:srgbClr val="0432FF"/>
                </a:solidFill>
              </a:rPr>
              <a:t>both</a:t>
            </a:r>
            <a:r>
              <a:rPr lang="fr-FR" sz="1600" dirty="0">
                <a:solidFill>
                  <a:srgbClr val="0432FF"/>
                </a:solidFill>
              </a:rPr>
              <a:t> </a:t>
            </a:r>
            <a:r>
              <a:rPr lang="fr-FR" sz="1600" dirty="0" err="1">
                <a:solidFill>
                  <a:srgbClr val="0432FF"/>
                </a:solidFill>
              </a:rPr>
              <a:t>measurement</a:t>
            </a:r>
            <a:r>
              <a:rPr lang="fr-FR" sz="1600" dirty="0">
                <a:solidFill>
                  <a:srgbClr val="0432FF"/>
                </a:solidFill>
              </a:rPr>
              <a:t> </a:t>
            </a:r>
            <a:r>
              <a:rPr lang="fr-FR" sz="1600" dirty="0" err="1">
                <a:solidFill>
                  <a:srgbClr val="0432FF"/>
                </a:solidFill>
              </a:rPr>
              <a:t>with</a:t>
            </a:r>
            <a:r>
              <a:rPr lang="fr-FR" sz="1600" dirty="0">
                <a:solidFill>
                  <a:srgbClr val="0432FF"/>
                </a:solidFill>
              </a:rPr>
              <a:t> a single </a:t>
            </a:r>
            <a:r>
              <a:rPr lang="fr-FR" sz="1600" dirty="0" err="1">
                <a:solidFill>
                  <a:srgbClr val="0432FF"/>
                </a:solidFill>
              </a:rPr>
              <a:t>beam</a:t>
            </a:r>
            <a:r>
              <a:rPr lang="fr-FR" sz="1600" dirty="0">
                <a:solidFill>
                  <a:srgbClr val="0432FF"/>
                </a:solidFill>
              </a:rPr>
              <a:t> ?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C1DC40-E459-E06B-D6B4-AAE4ED3319FB}"/>
              </a:ext>
            </a:extLst>
          </p:cNvPr>
          <p:cNvSpPr txBox="1"/>
          <p:nvPr/>
        </p:nvSpPr>
        <p:spPr>
          <a:xfrm>
            <a:off x="271611" y="566248"/>
            <a:ext cx="12187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Aim : </a:t>
            </a:r>
            <a:r>
              <a:rPr lang="fr-FR" sz="1600" dirty="0" err="1">
                <a:solidFill>
                  <a:srgbClr val="C00000"/>
                </a:solidFill>
              </a:rPr>
              <a:t>measure</a:t>
            </a:r>
            <a:r>
              <a:rPr lang="fr-FR" sz="1600" dirty="0">
                <a:solidFill>
                  <a:srgbClr val="C00000"/>
                </a:solidFill>
              </a:rPr>
              <a:t> the Coulomb excitation and proton </a:t>
            </a:r>
            <a:r>
              <a:rPr lang="fr-FR" sz="1600" dirty="0" err="1">
                <a:solidFill>
                  <a:srgbClr val="C00000"/>
                </a:solidFill>
              </a:rPr>
              <a:t>inelastic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scattering</a:t>
            </a:r>
            <a:r>
              <a:rPr lang="fr-FR" sz="1600" dirty="0">
                <a:solidFill>
                  <a:srgbClr val="C00000"/>
                </a:solidFill>
              </a:rPr>
              <a:t> (0</a:t>
            </a:r>
            <a:r>
              <a:rPr lang="fr-FR" sz="1600" baseline="30000" dirty="0">
                <a:solidFill>
                  <a:srgbClr val="C00000"/>
                </a:solidFill>
              </a:rPr>
              <a:t>+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>
                <a:solidFill>
                  <a:srgbClr val="C00000"/>
                </a:solidFill>
                <a:sym typeface="Wingdings" pitchFamily="2" charset="2"/>
              </a:rPr>
              <a:t> 2</a:t>
            </a:r>
            <a:r>
              <a:rPr lang="fr-FR" sz="1600" baseline="30000" dirty="0">
                <a:solidFill>
                  <a:srgbClr val="C00000"/>
                </a:solidFill>
                <a:sym typeface="Wingdings" pitchFamily="2" charset="2"/>
              </a:rPr>
              <a:t>+</a:t>
            </a:r>
            <a:r>
              <a:rPr lang="fr-FR" sz="1600" dirty="0">
                <a:solidFill>
                  <a:srgbClr val="C00000"/>
                </a:solidFill>
                <a:sym typeface="Wingdings" pitchFamily="2" charset="2"/>
              </a:rPr>
              <a:t>) in Si isotopes </a:t>
            </a:r>
            <a:r>
              <a:rPr lang="fr-FR" sz="1600" dirty="0" err="1">
                <a:solidFill>
                  <a:srgbClr val="C00000"/>
                </a:solidFill>
                <a:sym typeface="Wingdings" pitchFamily="2" charset="2"/>
              </a:rPr>
              <a:t>between</a:t>
            </a:r>
            <a:r>
              <a:rPr lang="fr-FR" sz="1600" dirty="0">
                <a:solidFill>
                  <a:srgbClr val="C00000"/>
                </a:solidFill>
                <a:sym typeface="Wingdings" pitchFamily="2" charset="2"/>
              </a:rPr>
              <a:t> N=20 and N=28</a:t>
            </a:r>
            <a:r>
              <a:rPr lang="fr-FR" sz="1600" dirty="0">
                <a:solidFill>
                  <a:srgbClr val="C00000"/>
                </a:solidFill>
              </a:rPr>
              <a:t>	</a:t>
            </a:r>
            <a:r>
              <a:rPr lang="fr-FR" sz="1600" dirty="0">
                <a:solidFill>
                  <a:srgbClr val="C00000"/>
                </a:solidFill>
                <a:sym typeface="Wingdings" pitchFamily="2" charset="2"/>
              </a:rPr>
              <a:t>		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BDBF0A-F83F-97C4-8B10-68FD517797C8}"/>
              </a:ext>
            </a:extLst>
          </p:cNvPr>
          <p:cNvSpPr txBox="1"/>
          <p:nvPr/>
        </p:nvSpPr>
        <p:spPr>
          <a:xfrm>
            <a:off x="511454" y="1403346"/>
            <a:ext cx="88335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Yes !        </a:t>
            </a:r>
            <a:r>
              <a:rPr lang="fr-FR" sz="1600" dirty="0">
                <a:sym typeface="Wingdings" pitchFamily="2" charset="2"/>
              </a:rPr>
              <a:t>1- production of the neutron </a:t>
            </a:r>
            <a:r>
              <a:rPr lang="fr-FR" sz="1600" dirty="0" err="1">
                <a:sym typeface="Wingdings" pitchFamily="2" charset="2"/>
              </a:rPr>
              <a:t>rich</a:t>
            </a:r>
            <a:r>
              <a:rPr lang="fr-FR" sz="1600" dirty="0">
                <a:sym typeface="Wingdings" pitchFamily="2" charset="2"/>
              </a:rPr>
              <a:t> Si isotopes </a:t>
            </a:r>
            <a:r>
              <a:rPr lang="fr-FR" sz="1600" dirty="0" err="1">
                <a:sym typeface="Wingdings" pitchFamily="2" charset="2"/>
              </a:rPr>
              <a:t>with</a:t>
            </a:r>
            <a:r>
              <a:rPr lang="fr-FR" sz="1600" dirty="0">
                <a:sym typeface="Wingdings" pitchFamily="2" charset="2"/>
              </a:rPr>
              <a:t> LISE@GANIL.  </a:t>
            </a:r>
            <a:r>
              <a:rPr lang="fr-FR" sz="1600" dirty="0" err="1">
                <a:sym typeface="Wingdings" pitchFamily="2" charset="2"/>
              </a:rPr>
              <a:t>aim</a:t>
            </a:r>
            <a:r>
              <a:rPr lang="fr-FR" sz="1600" dirty="0">
                <a:sym typeface="Wingdings" pitchFamily="2" charset="2"/>
              </a:rPr>
              <a:t>: </a:t>
            </a:r>
            <a:r>
              <a:rPr lang="fr-FR" sz="1600" baseline="30000" dirty="0">
                <a:sym typeface="Wingdings" pitchFamily="2" charset="2"/>
              </a:rPr>
              <a:t>36</a:t>
            </a:r>
            <a:r>
              <a:rPr lang="fr-FR" sz="1600" dirty="0">
                <a:sym typeface="Wingdings" pitchFamily="2" charset="2"/>
              </a:rPr>
              <a:t>Si, </a:t>
            </a:r>
            <a:r>
              <a:rPr lang="fr-FR" sz="1600" baseline="30000" dirty="0">
                <a:sym typeface="Wingdings" pitchFamily="2" charset="2"/>
              </a:rPr>
              <a:t>38</a:t>
            </a:r>
            <a:r>
              <a:rPr lang="fr-FR" sz="1600" dirty="0">
                <a:sym typeface="Wingdings" pitchFamily="2" charset="2"/>
              </a:rPr>
              <a:t>Si and </a:t>
            </a:r>
            <a:r>
              <a:rPr lang="fr-FR" sz="1600" baseline="30000" dirty="0">
                <a:sym typeface="Wingdings" pitchFamily="2" charset="2"/>
              </a:rPr>
              <a:t>40</a:t>
            </a:r>
            <a:r>
              <a:rPr lang="fr-FR" sz="1600" dirty="0">
                <a:sym typeface="Wingdings" pitchFamily="2" charset="2"/>
              </a:rPr>
              <a:t>Si</a:t>
            </a:r>
          </a:p>
          <a:p>
            <a:endParaRPr lang="fr-FR" sz="800" dirty="0">
              <a:sym typeface="Wingdings" pitchFamily="2" charset="2"/>
            </a:endParaRPr>
          </a:p>
          <a:p>
            <a:r>
              <a:rPr lang="fr-FR" sz="1600" dirty="0">
                <a:sym typeface="Wingdings" pitchFamily="2" charset="2"/>
              </a:rPr>
              <a:t>	     2- proton </a:t>
            </a:r>
            <a:r>
              <a:rPr lang="fr-FR" sz="1600" dirty="0" err="1">
                <a:sym typeface="Wingdings" pitchFamily="2" charset="2"/>
              </a:rPr>
              <a:t>inelastic</a:t>
            </a: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>
                <a:sym typeface="Wingdings" pitchFamily="2" charset="2"/>
              </a:rPr>
              <a:t>scattering</a:t>
            </a:r>
            <a:r>
              <a:rPr lang="fr-FR" sz="1600" dirty="0">
                <a:sym typeface="Wingdings" pitchFamily="2" charset="2"/>
              </a:rPr>
              <a:t> in the active </a:t>
            </a:r>
            <a:r>
              <a:rPr lang="fr-FR" sz="1600" dirty="0" err="1">
                <a:sym typeface="Wingdings" pitchFamily="2" charset="2"/>
              </a:rPr>
              <a:t>target</a:t>
            </a:r>
            <a:r>
              <a:rPr lang="fr-FR" sz="1600" dirty="0">
                <a:sym typeface="Wingdings" pitchFamily="2" charset="2"/>
              </a:rPr>
              <a:t> ACTAR TPC : </a:t>
            </a:r>
            <a:r>
              <a:rPr lang="fr-FR" sz="1600" dirty="0" err="1">
                <a:sym typeface="Wingdings" pitchFamily="2" charset="2"/>
              </a:rPr>
              <a:t>almost</a:t>
            </a:r>
            <a:r>
              <a:rPr lang="fr-FR" sz="1600" dirty="0">
                <a:sym typeface="Wingdings" pitchFamily="2" charset="2"/>
              </a:rPr>
              <a:t> « transparent » setup</a:t>
            </a:r>
          </a:p>
          <a:p>
            <a:endParaRPr lang="fr-FR" sz="800" dirty="0">
              <a:sym typeface="Wingdings" pitchFamily="2" charset="2"/>
            </a:endParaRPr>
          </a:p>
          <a:p>
            <a:r>
              <a:rPr lang="fr-FR" sz="1600" dirty="0">
                <a:sym typeface="Wingdings" pitchFamily="2" charset="2"/>
              </a:rPr>
              <a:t>	     3- </a:t>
            </a:r>
            <a:r>
              <a:rPr lang="fr-FR" sz="1600" dirty="0" err="1">
                <a:sym typeface="Wingdings" pitchFamily="2" charset="2"/>
              </a:rPr>
              <a:t>Coulex</a:t>
            </a: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>
                <a:sym typeface="Wingdings" pitchFamily="2" charset="2"/>
              </a:rPr>
              <a:t>measurement</a:t>
            </a: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>
                <a:sym typeface="Wingdings" pitchFamily="2" charset="2"/>
              </a:rPr>
              <a:t>with</a:t>
            </a:r>
            <a:r>
              <a:rPr lang="fr-FR" sz="1600" dirty="0">
                <a:sym typeface="Wingdings" pitchFamily="2" charset="2"/>
              </a:rPr>
              <a:t> large </a:t>
            </a:r>
            <a:r>
              <a:rPr lang="fr-FR" sz="1600" dirty="0" err="1">
                <a:sym typeface="Wingdings" pitchFamily="2" charset="2"/>
              </a:rPr>
              <a:t>efficiency</a:t>
            </a:r>
            <a:r>
              <a:rPr lang="fr-FR" sz="1600" dirty="0">
                <a:sym typeface="Wingdings" pitchFamily="2" charset="2"/>
              </a:rPr>
              <a:t> and </a:t>
            </a:r>
            <a:r>
              <a:rPr lang="fr-FR" sz="1600" dirty="0" err="1">
                <a:sym typeface="Wingdings" pitchFamily="2" charset="2"/>
              </a:rPr>
              <a:t>resolution</a:t>
            </a:r>
            <a:r>
              <a:rPr lang="fr-FR" sz="1600" dirty="0">
                <a:sym typeface="Wingdings" pitchFamily="2" charset="2"/>
              </a:rPr>
              <a:t> gamma </a:t>
            </a:r>
            <a:r>
              <a:rPr lang="fr-FR" sz="1600" dirty="0" err="1">
                <a:sym typeface="Wingdings" pitchFamily="2" charset="2"/>
              </a:rPr>
              <a:t>arrays</a:t>
            </a:r>
            <a:r>
              <a:rPr lang="fr-FR" sz="1600" dirty="0">
                <a:sym typeface="Wingdings" pitchFamily="2" charset="2"/>
              </a:rPr>
              <a:t> and </a:t>
            </a:r>
            <a:r>
              <a:rPr lang="fr-FR" sz="1600" dirty="0" err="1">
                <a:sym typeface="Wingdings" pitchFamily="2" charset="2"/>
              </a:rPr>
              <a:t>heavy</a:t>
            </a:r>
            <a:r>
              <a:rPr lang="fr-FR" sz="1600" dirty="0">
                <a:sym typeface="Wingdings" pitchFamily="2" charset="2"/>
              </a:rPr>
              <a:t> ions </a:t>
            </a:r>
          </a:p>
          <a:p>
            <a:r>
              <a:rPr lang="fr-FR" sz="1600" dirty="0">
                <a:sym typeface="Wingdings" pitchFamily="2" charset="2"/>
              </a:rPr>
              <a:t>                              </a:t>
            </a:r>
            <a:r>
              <a:rPr lang="fr-FR" sz="1600" dirty="0" err="1">
                <a:sym typeface="Wingdings" pitchFamily="2" charset="2"/>
              </a:rPr>
              <a:t>detection</a:t>
            </a:r>
            <a:r>
              <a:rPr lang="fr-FR" sz="1600" dirty="0">
                <a:sym typeface="Wingdings" pitchFamily="2" charset="2"/>
              </a:rPr>
              <a:t> at </a:t>
            </a:r>
            <a:r>
              <a:rPr lang="fr-FR" sz="1600" dirty="0" err="1">
                <a:sym typeface="Wingdings" pitchFamily="2" charset="2"/>
              </a:rPr>
              <a:t>zero</a:t>
            </a: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>
                <a:sym typeface="Wingdings" pitchFamily="2" charset="2"/>
              </a:rPr>
              <a:t>degree</a:t>
            </a:r>
            <a:endParaRPr lang="fr-FR" sz="16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5953897-401A-AABF-5713-695475A9E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41649" y="2899785"/>
            <a:ext cx="7468519" cy="3333868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4C18563-BB76-B62C-7741-E5CDA7E61796}"/>
              </a:ext>
            </a:extLst>
          </p:cNvPr>
          <p:cNvCxnSpPr>
            <a:cxnSpLocks/>
          </p:cNvCxnSpPr>
          <p:nvPr/>
        </p:nvCxnSpPr>
        <p:spPr>
          <a:xfrm>
            <a:off x="1983987" y="3694618"/>
            <a:ext cx="933836" cy="14115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5750E8E4-A4DF-C5E0-5FC1-57D52B7DD173}"/>
              </a:ext>
            </a:extLst>
          </p:cNvPr>
          <p:cNvSpPr txBox="1"/>
          <p:nvPr/>
        </p:nvSpPr>
        <p:spPr>
          <a:xfrm rot="484954">
            <a:off x="1966637" y="342761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n-</a:t>
            </a:r>
            <a:r>
              <a:rPr lang="fr-FR" dirty="0" err="1">
                <a:solidFill>
                  <a:srgbClr val="FFFF00"/>
                </a:solidFill>
              </a:rPr>
              <a:t>rich</a:t>
            </a:r>
            <a:r>
              <a:rPr lang="fr-FR" dirty="0">
                <a:solidFill>
                  <a:srgbClr val="FFFF00"/>
                </a:solidFill>
              </a:rPr>
              <a:t> Si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494F8E7-538C-D3A0-8536-DC0D6E367B82}"/>
              </a:ext>
            </a:extLst>
          </p:cNvPr>
          <p:cNvSpPr txBox="1"/>
          <p:nvPr/>
        </p:nvSpPr>
        <p:spPr>
          <a:xfrm rot="484954">
            <a:off x="5415580" y="3633522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FF00"/>
                </a:solidFill>
              </a:rPr>
              <a:t>LISE QD6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0ACBDBB-BCA5-518E-0A60-EB981FF19319}"/>
              </a:ext>
            </a:extLst>
          </p:cNvPr>
          <p:cNvSpPr txBox="1"/>
          <p:nvPr/>
        </p:nvSpPr>
        <p:spPr>
          <a:xfrm>
            <a:off x="4139231" y="3058939"/>
            <a:ext cx="1529971" cy="438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lang="fr-FR" sz="1600" dirty="0">
                <a:solidFill>
                  <a:schemeClr val="bg1"/>
                </a:solidFill>
              </a:rPr>
              <a:t>Proton </a:t>
            </a:r>
            <a:r>
              <a:rPr lang="fr-FR" sz="1600" dirty="0" err="1">
                <a:solidFill>
                  <a:schemeClr val="bg1"/>
                </a:solidFill>
              </a:rPr>
              <a:t>Inelastic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320"/>
              </a:lnSpc>
            </a:pPr>
            <a:r>
              <a:rPr lang="fr-FR" sz="1600" dirty="0" err="1">
                <a:solidFill>
                  <a:schemeClr val="bg1"/>
                </a:solidFill>
              </a:rPr>
              <a:t>Scattering</a:t>
            </a:r>
            <a:r>
              <a:rPr lang="fr-FR" sz="1600" dirty="0">
                <a:solidFill>
                  <a:schemeClr val="bg1"/>
                </a:solidFill>
              </a:rPr>
              <a:t> setup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E41DFD4-27F7-F284-690B-3201BCE1839C}"/>
              </a:ext>
            </a:extLst>
          </p:cNvPr>
          <p:cNvSpPr txBox="1"/>
          <p:nvPr/>
        </p:nvSpPr>
        <p:spPr>
          <a:xfrm>
            <a:off x="7469023" y="3350463"/>
            <a:ext cx="1841145" cy="438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lang="fr-FR" sz="1600" dirty="0">
                <a:solidFill>
                  <a:schemeClr val="bg1"/>
                </a:solidFill>
              </a:rPr>
              <a:t>Coulomb Excitation 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chemeClr val="bg1"/>
                </a:solidFill>
              </a:rPr>
              <a:t>setup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66AABB-2773-67D5-E7E0-1C15A00908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9973302" y="1601594"/>
            <a:ext cx="1382845" cy="1382845"/>
          </a:xfrm>
          <a:prstGeom prst="rect">
            <a:avLst/>
          </a:prstGeom>
        </p:spPr>
      </p:pic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D6917933-625A-1DA6-3B6F-0888A7AD9441}"/>
              </a:ext>
            </a:extLst>
          </p:cNvPr>
          <p:cNvSpPr/>
          <p:nvPr/>
        </p:nvSpPr>
        <p:spPr>
          <a:xfrm>
            <a:off x="9310168" y="1759352"/>
            <a:ext cx="319969" cy="77984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556888-78BA-0F12-6115-CED2B15697F2}"/>
              </a:ext>
            </a:extLst>
          </p:cNvPr>
          <p:cNvSpPr txBox="1"/>
          <p:nvPr/>
        </p:nvSpPr>
        <p:spPr>
          <a:xfrm>
            <a:off x="9827956" y="1911176"/>
            <a:ext cx="1673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The brochette mode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5A3447-9D8E-A8FC-A117-1440572D1FCB}"/>
              </a:ext>
            </a:extLst>
          </p:cNvPr>
          <p:cNvSpPr/>
          <p:nvPr/>
        </p:nvSpPr>
        <p:spPr>
          <a:xfrm rot="536311">
            <a:off x="633224" y="3310727"/>
            <a:ext cx="1265865" cy="299382"/>
          </a:xfrm>
          <a:prstGeom prst="rect">
            <a:avLst/>
          </a:prstGeom>
          <a:solidFill>
            <a:srgbClr val="495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LISE3</a:t>
            </a:r>
          </a:p>
        </p:txBody>
      </p:sp>
    </p:spTree>
    <p:extLst>
      <p:ext uri="{BB962C8B-B14F-4D97-AF65-F5344CB8AC3E}">
        <p14:creationId xmlns:p14="http://schemas.microsoft.com/office/powerpoint/2010/main" val="280218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2- </a:t>
            </a:r>
            <a:r>
              <a:rPr lang="fr-FR" dirty="0" err="1">
                <a:solidFill>
                  <a:srgbClr val="C00000"/>
                </a:solidFill>
              </a:rPr>
              <a:t>Experimental</a:t>
            </a:r>
            <a:r>
              <a:rPr lang="fr-FR" dirty="0">
                <a:solidFill>
                  <a:srgbClr val="C00000"/>
                </a:solidFill>
              </a:rPr>
              <a:t> setup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4C1DC40-E459-E06B-D6B4-AAE4ED3319FB}"/>
              </a:ext>
            </a:extLst>
          </p:cNvPr>
          <p:cNvSpPr txBox="1"/>
          <p:nvPr/>
        </p:nvSpPr>
        <p:spPr>
          <a:xfrm>
            <a:off x="271611" y="566248"/>
            <a:ext cx="2727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Production of the </a:t>
            </a:r>
            <a:r>
              <a:rPr lang="fr-FR" sz="1600" dirty="0" err="1">
                <a:solidFill>
                  <a:srgbClr val="C00000"/>
                </a:solidFill>
              </a:rPr>
              <a:t>exotic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nuclei</a:t>
            </a:r>
            <a:endParaRPr lang="fr-FR" sz="1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2BB2F16E-0359-837D-7F2B-4C9A08C0CE5B}"/>
                  </a:ext>
                </a:extLst>
              </p:cNvPr>
              <p:cNvSpPr txBox="1"/>
              <p:nvPr/>
            </p:nvSpPr>
            <p:spPr>
              <a:xfrm>
                <a:off x="6557160" y="2069024"/>
                <a:ext cx="295465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1600" dirty="0">
                    <a:solidFill>
                      <a:prstClr val="black"/>
                    </a:solidFill>
                  </a:rPr>
                  <a:t> One setting on </a:t>
                </a:r>
                <a:r>
                  <a:rPr lang="fr-FR" sz="1600" baseline="30000" dirty="0">
                    <a:solidFill>
                      <a:prstClr val="black"/>
                    </a:solidFill>
                  </a:rPr>
                  <a:t>36</a:t>
                </a:r>
                <a:r>
                  <a:rPr lang="fr-FR" sz="1600" dirty="0">
                    <a:solidFill>
                      <a:prstClr val="black"/>
                    </a:solidFill>
                  </a:rPr>
                  <a:t>Si and </a:t>
                </a:r>
                <a:r>
                  <a:rPr lang="fr-FR" sz="1600" baseline="30000" dirty="0">
                    <a:solidFill>
                      <a:prstClr val="black"/>
                    </a:solidFill>
                  </a:rPr>
                  <a:t>40</a:t>
                </a:r>
                <a:r>
                  <a:rPr lang="fr-FR" sz="1600" dirty="0">
                    <a:solidFill>
                      <a:prstClr val="black"/>
                    </a:solidFill>
                  </a:rPr>
                  <a:t>S	</a:t>
                </a: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2BB2F16E-0359-837D-7F2B-4C9A08C0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160" y="2069024"/>
                <a:ext cx="2954655" cy="338554"/>
              </a:xfrm>
              <a:prstGeom prst="rect">
                <a:avLst/>
              </a:prstGeom>
              <a:blipFill>
                <a:blip r:embed="rId3"/>
                <a:stretch>
                  <a:fillRect t="-3571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ZoneTexte 56">
            <a:extLst>
              <a:ext uri="{FF2B5EF4-FFF2-40B4-BE49-F238E27FC236}">
                <a16:creationId xmlns:a16="http://schemas.microsoft.com/office/drawing/2014/main" id="{EE924FD3-116B-BF44-5672-CAD9113AABC2}"/>
              </a:ext>
            </a:extLst>
          </p:cNvPr>
          <p:cNvSpPr txBox="1"/>
          <p:nvPr/>
        </p:nvSpPr>
        <p:spPr>
          <a:xfrm>
            <a:off x="7933326" y="4034892"/>
            <a:ext cx="3888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Absolute</a:t>
            </a:r>
            <a:r>
              <a:rPr lang="fr-FR" sz="1600" dirty="0"/>
              <a:t> B(E2) for </a:t>
            </a:r>
            <a:r>
              <a:rPr lang="fr-FR" sz="1600" baseline="30000" dirty="0"/>
              <a:t>40</a:t>
            </a:r>
            <a:r>
              <a:rPr lang="fr-FR" sz="1600" dirty="0"/>
              <a:t>S and </a:t>
            </a:r>
            <a:r>
              <a:rPr lang="fr-FR" sz="1600" baseline="30000" dirty="0"/>
              <a:t>42</a:t>
            </a:r>
            <a:r>
              <a:rPr lang="fr-FR" sz="1600" dirty="0"/>
              <a:t>S (as </a:t>
            </a:r>
            <a:r>
              <a:rPr lang="fr-FR" sz="1600" dirty="0" err="1"/>
              <a:t>references</a:t>
            </a:r>
            <a:r>
              <a:rPr lang="fr-FR" sz="1600" dirty="0"/>
              <a:t>)</a:t>
            </a:r>
          </a:p>
          <a:p>
            <a:r>
              <a:rPr lang="fr-FR" sz="1600" dirty="0" err="1"/>
              <a:t>Absolute</a:t>
            </a:r>
            <a:r>
              <a:rPr lang="fr-FR" sz="1600" dirty="0"/>
              <a:t> B(E2) for </a:t>
            </a:r>
            <a:r>
              <a:rPr lang="fr-FR" sz="1600" baseline="30000" dirty="0"/>
              <a:t>36</a:t>
            </a:r>
            <a:r>
              <a:rPr lang="fr-FR" sz="1600" dirty="0"/>
              <a:t>Si and </a:t>
            </a:r>
            <a:r>
              <a:rPr lang="fr-FR" sz="1600" baseline="30000" dirty="0"/>
              <a:t>38</a:t>
            </a:r>
            <a:r>
              <a:rPr lang="fr-FR" sz="1600" dirty="0"/>
              <a:t>Si</a:t>
            </a:r>
          </a:p>
          <a:p>
            <a:r>
              <a:rPr lang="fr-FR" sz="1600" dirty="0"/>
              <a:t>Relative B(E2) of </a:t>
            </a:r>
            <a:r>
              <a:rPr lang="fr-FR" sz="1600" baseline="30000" dirty="0"/>
              <a:t>36</a:t>
            </a:r>
            <a:r>
              <a:rPr lang="fr-FR" sz="1600" dirty="0"/>
              <a:t>Si/</a:t>
            </a:r>
            <a:r>
              <a:rPr lang="fr-FR" sz="1600" baseline="30000" dirty="0"/>
              <a:t>40</a:t>
            </a:r>
            <a:r>
              <a:rPr lang="fr-FR" sz="1600" dirty="0"/>
              <a:t>S and </a:t>
            </a:r>
            <a:r>
              <a:rPr lang="fr-FR" sz="1600" baseline="30000" dirty="0"/>
              <a:t>38</a:t>
            </a:r>
            <a:r>
              <a:rPr lang="fr-FR" sz="1600" dirty="0"/>
              <a:t>Si/</a:t>
            </a:r>
            <a:r>
              <a:rPr lang="fr-FR" sz="1600" baseline="30000" dirty="0"/>
              <a:t>42</a:t>
            </a:r>
            <a:r>
              <a:rPr lang="fr-FR" sz="1600" dirty="0"/>
              <a:t>S 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54811DDE-1DD5-75C2-E595-A9FCBC3B8AE9}"/>
              </a:ext>
            </a:extLst>
          </p:cNvPr>
          <p:cNvGrpSpPr/>
          <p:nvPr/>
        </p:nvGrpSpPr>
        <p:grpSpPr>
          <a:xfrm>
            <a:off x="68582" y="690662"/>
            <a:ext cx="5861910" cy="2640260"/>
            <a:chOff x="1465941" y="1722907"/>
            <a:chExt cx="5861910" cy="2640260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B7545A07-5694-308C-EA7B-D61E700BE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24" b="20221"/>
            <a:stretch/>
          </p:blipFill>
          <p:spPr>
            <a:xfrm>
              <a:off x="1465941" y="1722907"/>
              <a:ext cx="5861910" cy="2640260"/>
            </a:xfrm>
            <a:prstGeom prst="rect">
              <a:avLst/>
            </a:prstGeom>
          </p:spPr>
        </p:pic>
        <p:sp>
          <p:nvSpPr>
            <p:cNvPr id="61" name="Text Box 28">
              <a:extLst>
                <a:ext uri="{FF2B5EF4-FFF2-40B4-BE49-F238E27FC236}">
                  <a16:creationId xmlns:a16="http://schemas.microsoft.com/office/drawing/2014/main" id="{DF449785-75C9-159C-6F4A-750D7A706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7009" y="2238043"/>
              <a:ext cx="5712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fr-FR" b="1" dirty="0">
                  <a:solidFill>
                    <a:schemeClr val="bg1">
                      <a:lumMod val="65000"/>
                    </a:schemeClr>
                  </a:solidFill>
                </a:rPr>
                <a:t>target</a:t>
              </a:r>
            </a:p>
          </p:txBody>
        </p:sp>
        <p:sp>
          <p:nvSpPr>
            <p:cNvPr id="63" name="Text Box 28">
              <a:extLst>
                <a:ext uri="{FF2B5EF4-FFF2-40B4-BE49-F238E27FC236}">
                  <a16:creationId xmlns:a16="http://schemas.microsoft.com/office/drawing/2014/main" id="{CD896D9A-24A6-AFC8-8621-DD140D538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8282" y="2861178"/>
              <a:ext cx="9155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fr-FR" b="1" dirty="0">
                  <a:solidFill>
                    <a:schemeClr val="bg1">
                      <a:lumMod val="65000"/>
                    </a:schemeClr>
                  </a:solidFill>
                </a:rPr>
                <a:t>separator</a:t>
              </a:r>
            </a:p>
          </p:txBody>
        </p:sp>
        <p:sp>
          <p:nvSpPr>
            <p:cNvPr id="64" name="Text Box 28">
              <a:extLst>
                <a:ext uri="{FF2B5EF4-FFF2-40B4-BE49-F238E27FC236}">
                  <a16:creationId xmlns:a16="http://schemas.microsoft.com/office/drawing/2014/main" id="{A2E16EE7-A995-65D7-6F34-FA8E101FD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366" y="2323537"/>
              <a:ext cx="9752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fr-FR" b="1" dirty="0">
                  <a:solidFill>
                    <a:schemeClr val="bg1">
                      <a:lumMod val="65000"/>
                    </a:schemeClr>
                  </a:solidFill>
                </a:rPr>
                <a:t>cyclotrons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D854BEA4-6FDF-F61A-E9E2-503CA080F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0268" y="3931147"/>
              <a:ext cx="8092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fr-FR" b="1" dirty="0">
                  <a:solidFill>
                    <a:schemeClr val="bg1">
                      <a:lumMod val="65000"/>
                    </a:schemeClr>
                  </a:solidFill>
                </a:rPr>
                <a:t>detector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9C439A1F-2959-DBC8-5F99-F54DCE0A2A77}"/>
              </a:ext>
            </a:extLst>
          </p:cNvPr>
          <p:cNvGrpSpPr/>
          <p:nvPr/>
        </p:nvGrpSpPr>
        <p:grpSpPr>
          <a:xfrm>
            <a:off x="693560" y="3037401"/>
            <a:ext cx="3565116" cy="3351235"/>
            <a:chOff x="1083956" y="3267566"/>
            <a:chExt cx="3565116" cy="3351235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0C04DB18-E41F-7DE8-F3F0-62D15189C68B}"/>
                </a:ext>
              </a:extLst>
            </p:cNvPr>
            <p:cNvGrpSpPr/>
            <p:nvPr/>
          </p:nvGrpSpPr>
          <p:grpSpPr>
            <a:xfrm>
              <a:off x="1164454" y="3330923"/>
              <a:ext cx="3428455" cy="3234412"/>
              <a:chOff x="1102351" y="2330250"/>
              <a:chExt cx="3969849" cy="376324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6B871D6-0938-4F03-7613-80B19A9757C8}"/>
                  </a:ext>
                </a:extLst>
              </p:cNvPr>
              <p:cNvSpPr/>
              <p:nvPr/>
            </p:nvSpPr>
            <p:spPr>
              <a:xfrm>
                <a:off x="2712546" y="3453938"/>
                <a:ext cx="820363" cy="24522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30F8E1C-3A94-1B39-EE8A-728DEB299A37}"/>
                  </a:ext>
                </a:extLst>
              </p:cNvPr>
              <p:cNvSpPr/>
              <p:nvPr/>
            </p:nvSpPr>
            <p:spPr>
              <a:xfrm>
                <a:off x="1193153" y="3474720"/>
                <a:ext cx="696191" cy="22444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</a:endParaRPr>
              </a:p>
            </p:txBody>
          </p:sp>
          <p:pic>
            <p:nvPicPr>
              <p:cNvPr id="48" name="Image 47">
                <a:extLst>
                  <a:ext uri="{FF2B5EF4-FFF2-40B4-BE49-F238E27FC236}">
                    <a16:creationId xmlns:a16="http://schemas.microsoft.com/office/drawing/2014/main" id="{927B7EBC-38AF-F51C-418C-8B77A4758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2351" y="2330250"/>
                <a:ext cx="3969849" cy="3763245"/>
              </a:xfrm>
              <a:prstGeom prst="rect">
                <a:avLst/>
              </a:prstGeom>
              <a:ln w="38100">
                <a:solidFill>
                  <a:srgbClr val="009900"/>
                </a:solidFill>
              </a:ln>
            </p:spPr>
          </p:pic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662117D4-EE10-C2B3-9372-7C4CA2C6D12D}"/>
                  </a:ext>
                </a:extLst>
              </p:cNvPr>
              <p:cNvSpPr txBox="1"/>
              <p:nvPr/>
            </p:nvSpPr>
            <p:spPr>
              <a:xfrm>
                <a:off x="2396856" y="2330250"/>
                <a:ext cx="1246805" cy="393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600" baseline="30000" dirty="0">
                    <a:solidFill>
                      <a:prstClr val="black"/>
                    </a:solidFill>
                  </a:rPr>
                  <a:t>36</a:t>
                </a:r>
                <a:r>
                  <a:rPr lang="fr-FR" sz="1600" dirty="0">
                    <a:solidFill>
                      <a:prstClr val="black"/>
                    </a:solidFill>
                  </a:rPr>
                  <a:t>Si setting</a:t>
                </a:r>
              </a:p>
            </p:txBody>
          </p: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0109C011-9720-44DA-8F8F-F1EBE78599C1}"/>
                  </a:ext>
                </a:extLst>
              </p:cNvPr>
              <p:cNvGrpSpPr/>
              <p:nvPr/>
            </p:nvGrpSpPr>
            <p:grpSpPr>
              <a:xfrm>
                <a:off x="2133297" y="2756331"/>
                <a:ext cx="2605759" cy="1362264"/>
                <a:chOff x="2267712" y="2767567"/>
                <a:chExt cx="2912132" cy="1652644"/>
              </a:xfrm>
            </p:grpSpPr>
            <p:cxnSp>
              <p:nvCxnSpPr>
                <p:cNvPr id="52" name="Connecteur droit 51">
                  <a:extLst>
                    <a:ext uri="{FF2B5EF4-FFF2-40B4-BE49-F238E27FC236}">
                      <a16:creationId xmlns:a16="http://schemas.microsoft.com/office/drawing/2014/main" id="{1EC5C5A9-C086-5B71-3988-0F108CAFA5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67712" y="3077987"/>
                  <a:ext cx="1957407" cy="62117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BD00A9A3-5CCD-59A9-CADA-40D139ADCA5C}"/>
                    </a:ext>
                  </a:extLst>
                </p:cNvPr>
                <p:cNvCxnSpPr/>
                <p:nvPr/>
              </p:nvCxnSpPr>
              <p:spPr>
                <a:xfrm flipV="1">
                  <a:off x="2526931" y="3891166"/>
                  <a:ext cx="1957407" cy="5290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21B4A493-2380-5F5E-1279-4B57C6673827}"/>
                    </a:ext>
                  </a:extLst>
                </p:cNvPr>
                <p:cNvSpPr txBox="1"/>
                <p:nvPr/>
              </p:nvSpPr>
              <p:spPr>
                <a:xfrm>
                  <a:off x="4227965" y="2767567"/>
                  <a:ext cx="676788" cy="355412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lIns="36000" tIns="18000" rIns="36000" bIns="1800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 Math"/>
                    </a:rPr>
                    <a:t>Z=16</a:t>
                  </a:r>
                </a:p>
              </p:txBody>
            </p:sp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A8050F94-A18F-9E3A-3BC6-027D06F7DFFE}"/>
                    </a:ext>
                  </a:extLst>
                </p:cNvPr>
                <p:cNvSpPr txBox="1"/>
                <p:nvPr/>
              </p:nvSpPr>
              <p:spPr>
                <a:xfrm>
                  <a:off x="4529830" y="3873175"/>
                  <a:ext cx="650014" cy="355412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>
                  <a:solidFill>
                    <a:sysClr val="windowText" lastClr="000000"/>
                  </a:solidFill>
                </a:ln>
              </p:spPr>
              <p:txBody>
                <a:bodyPr wrap="none" lIns="36000" tIns="18000" rIns="36000" bIns="1800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 Math"/>
                    </a:rPr>
                    <a:t>Z=14</a:t>
                  </a:r>
                </a:p>
              </p:txBody>
            </p:sp>
          </p:grp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27B45274-7EB4-A3E1-E359-10BECE273E49}"/>
                  </a:ext>
                </a:extLst>
              </p:cNvPr>
              <p:cNvSpPr txBox="1"/>
              <p:nvPr/>
            </p:nvSpPr>
            <p:spPr>
              <a:xfrm>
                <a:off x="3277645" y="5717071"/>
                <a:ext cx="1650030" cy="2506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/>
                  <a:t>  Time-of-flight [ns] </a:t>
                </a:r>
              </a:p>
            </p:txBody>
          </p:sp>
        </p:grpSp>
        <p:sp>
          <p:nvSpPr>
            <p:cNvPr id="68" name="Cadre 67">
              <a:extLst>
                <a:ext uri="{FF2B5EF4-FFF2-40B4-BE49-F238E27FC236}">
                  <a16:creationId xmlns:a16="http://schemas.microsoft.com/office/drawing/2014/main" id="{2B5289F1-0F1D-E20C-6FFA-2B256588FEAC}"/>
                </a:ext>
              </a:extLst>
            </p:cNvPr>
            <p:cNvSpPr/>
            <p:nvPr/>
          </p:nvSpPr>
          <p:spPr>
            <a:xfrm>
              <a:off x="1083956" y="3267566"/>
              <a:ext cx="3565116" cy="3351235"/>
            </a:xfrm>
            <a:prstGeom prst="frame">
              <a:avLst>
                <a:gd name="adj1" fmla="val 28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71" name="Text Box 28">
            <a:extLst>
              <a:ext uri="{FF2B5EF4-FFF2-40B4-BE49-F238E27FC236}">
                <a16:creationId xmlns:a16="http://schemas.microsoft.com/office/drawing/2014/main" id="{139635FC-1C08-EEA8-282F-433051D13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365" y="646393"/>
            <a:ext cx="530921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tabLst>
                <a:tab pos="180975" algn="l"/>
                <a:tab pos="442913" algn="l"/>
              </a:tabLst>
            </a:pPr>
            <a:r>
              <a:rPr lang="en-US" altLang="fr-FR" sz="1600" dirty="0">
                <a:solidFill>
                  <a:srgbClr val="0432FF"/>
                </a:solidFill>
              </a:rPr>
              <a:t>	Standard fragmentation production</a:t>
            </a:r>
          </a:p>
          <a:p>
            <a:pPr>
              <a:tabLst>
                <a:tab pos="361950" algn="l"/>
              </a:tabLst>
            </a:pPr>
            <a:r>
              <a:rPr lang="en-US" altLang="fr-FR" sz="1600" dirty="0"/>
              <a:t>	60 MeV/A </a:t>
            </a:r>
            <a:r>
              <a:rPr lang="en-US" altLang="fr-FR" sz="1600" baseline="30000" dirty="0"/>
              <a:t>48</a:t>
            </a:r>
            <a:r>
              <a:rPr lang="en-US" altLang="fr-FR" sz="1600" dirty="0"/>
              <a:t>Ca stable beam, 300 </a:t>
            </a:r>
            <a:r>
              <a:rPr lang="en-US" altLang="fr-FR" sz="1600" i="1" dirty="0"/>
              <a:t>µm</a:t>
            </a:r>
            <a:r>
              <a:rPr lang="en-US" altLang="fr-FR" sz="1600" dirty="0"/>
              <a:t> Be target</a:t>
            </a:r>
            <a:endParaRPr lang="en-US" altLang="fr-FR" sz="1600" b="1" dirty="0"/>
          </a:p>
          <a:p>
            <a:pPr>
              <a:tabLst>
                <a:tab pos="174625" algn="l"/>
                <a:tab pos="360363" algn="l"/>
              </a:tabLst>
            </a:pPr>
            <a:r>
              <a:rPr lang="en-US" altLang="fr-FR" sz="1600" dirty="0"/>
              <a:t>		LISE3 fragment separator</a:t>
            </a:r>
          </a:p>
          <a:p>
            <a:pPr>
              <a:tabLst>
                <a:tab pos="361950" algn="l"/>
                <a:tab pos="534988" algn="l"/>
              </a:tabLst>
            </a:pPr>
            <a:r>
              <a:rPr lang="en-US" altLang="fr-FR" sz="1600" dirty="0"/>
              <a:t>		(A,Z) separation, standard </a:t>
            </a:r>
            <a:r>
              <a:rPr lang="en-US" altLang="fr-FR" sz="1600" dirty="0" err="1"/>
              <a:t>ToF</a:t>
            </a:r>
            <a:r>
              <a:rPr lang="en-US" altLang="fr-FR" sz="1600" dirty="0"/>
              <a:t> – </a:t>
            </a:r>
            <a:r>
              <a:rPr lang="el-GR" altLang="fr-FR" sz="1600" dirty="0"/>
              <a:t>Δ</a:t>
            </a:r>
            <a:r>
              <a:rPr lang="en-US" altLang="fr-FR" sz="1600" dirty="0"/>
              <a:t>E (Si) identification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19469C9E-BF89-EA11-D784-19BF837A6A3D}"/>
                  </a:ext>
                </a:extLst>
              </p:cNvPr>
              <p:cNvSpPr txBox="1"/>
              <p:nvPr/>
            </p:nvSpPr>
            <p:spPr>
              <a:xfrm>
                <a:off x="6557159" y="2382202"/>
                <a:ext cx="258840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1600" dirty="0">
                    <a:solidFill>
                      <a:prstClr val="black"/>
                    </a:solidFill>
                  </a:rPr>
                  <a:t> One setting on </a:t>
                </a:r>
                <a:r>
                  <a:rPr lang="fr-FR" sz="1600" baseline="30000" dirty="0">
                    <a:solidFill>
                      <a:prstClr val="black"/>
                    </a:solidFill>
                  </a:rPr>
                  <a:t>38</a:t>
                </a:r>
                <a:r>
                  <a:rPr lang="fr-FR" sz="1600" dirty="0">
                    <a:solidFill>
                      <a:prstClr val="black"/>
                    </a:solidFill>
                  </a:rPr>
                  <a:t>Si and </a:t>
                </a:r>
                <a:r>
                  <a:rPr lang="fr-FR" sz="1600" baseline="30000" dirty="0">
                    <a:solidFill>
                      <a:prstClr val="black"/>
                    </a:solidFill>
                  </a:rPr>
                  <a:t>42</a:t>
                </a:r>
                <a:r>
                  <a:rPr lang="fr-FR" sz="1600" dirty="0">
                    <a:solidFill>
                      <a:prstClr val="black"/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19469C9E-BF89-EA11-D784-19BF837A6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159" y="2382202"/>
                <a:ext cx="2588401" cy="338554"/>
              </a:xfrm>
              <a:prstGeom prst="rect">
                <a:avLst/>
              </a:prstGeom>
              <a:blipFill>
                <a:blip r:embed="rId6"/>
                <a:stretch>
                  <a:fillRect t="-3571" r="-490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32DDAD8-D6C1-F396-3CDF-BA80342ADF32}"/>
                  </a:ext>
                </a:extLst>
              </p:cNvPr>
              <p:cNvSpPr txBox="1"/>
              <p:nvPr/>
            </p:nvSpPr>
            <p:spPr>
              <a:xfrm>
                <a:off x="6557159" y="2694107"/>
                <a:ext cx="200009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1600" dirty="0">
                    <a:solidFill>
                      <a:prstClr val="black"/>
                    </a:solidFill>
                  </a:rPr>
                  <a:t> No setting on </a:t>
                </a:r>
                <a:r>
                  <a:rPr lang="fr-FR" sz="1600" baseline="30000" dirty="0">
                    <a:solidFill>
                      <a:prstClr val="black"/>
                    </a:solidFill>
                  </a:rPr>
                  <a:t>40</a:t>
                </a:r>
                <a:r>
                  <a:rPr lang="fr-FR" sz="1600" dirty="0">
                    <a:solidFill>
                      <a:prstClr val="black"/>
                    </a:solidFill>
                  </a:rPr>
                  <a:t>Si…</a:t>
                </a:r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32DDAD8-D6C1-F396-3CDF-BA80342AD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159" y="2694107"/>
                <a:ext cx="2000099" cy="338554"/>
              </a:xfrm>
              <a:prstGeom prst="rect">
                <a:avLst/>
              </a:prstGeom>
              <a:blipFill>
                <a:blip r:embed="rId7"/>
                <a:stretch>
                  <a:fillRect t="-7407" b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Graphique 75" descr="Coche">
            <a:extLst>
              <a:ext uri="{FF2B5EF4-FFF2-40B4-BE49-F238E27FC236}">
                <a16:creationId xmlns:a16="http://schemas.microsoft.com/office/drawing/2014/main" id="{959AD767-BF78-A906-F4CA-624175C3EC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9137" y="2072546"/>
            <a:ext cx="338554" cy="338554"/>
          </a:xfrm>
          <a:prstGeom prst="rect">
            <a:avLst/>
          </a:prstGeom>
        </p:spPr>
      </p:pic>
      <p:pic>
        <p:nvPicPr>
          <p:cNvPr id="78" name="Graphique 77" descr="Fermer">
            <a:extLst>
              <a:ext uri="{FF2B5EF4-FFF2-40B4-BE49-F238E27FC236}">
                <a16:creationId xmlns:a16="http://schemas.microsoft.com/office/drawing/2014/main" id="{2227E5BC-4A74-9033-DF69-C9BEE79F67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11692" y="2717234"/>
            <a:ext cx="359121" cy="359121"/>
          </a:xfrm>
          <a:prstGeom prst="rect">
            <a:avLst/>
          </a:prstGeom>
        </p:spPr>
      </p:pic>
      <p:pic>
        <p:nvPicPr>
          <p:cNvPr id="79" name="Graphique 78" descr="Coche">
            <a:extLst>
              <a:ext uri="{FF2B5EF4-FFF2-40B4-BE49-F238E27FC236}">
                <a16:creationId xmlns:a16="http://schemas.microsoft.com/office/drawing/2014/main" id="{C819690A-803F-489F-DA8A-3E74834BB3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36537" y="2375388"/>
            <a:ext cx="338554" cy="338554"/>
          </a:xfrm>
          <a:prstGeom prst="rect">
            <a:avLst/>
          </a:prstGeom>
        </p:spPr>
      </p:pic>
      <p:sp>
        <p:nvSpPr>
          <p:cNvPr id="80" name="Flèche vers la droite 79">
            <a:extLst>
              <a:ext uri="{FF2B5EF4-FFF2-40B4-BE49-F238E27FC236}">
                <a16:creationId xmlns:a16="http://schemas.microsoft.com/office/drawing/2014/main" id="{60319A91-5926-5696-8A2B-D5CE4AA8574B}"/>
              </a:ext>
            </a:extLst>
          </p:cNvPr>
          <p:cNvSpPr/>
          <p:nvPr/>
        </p:nvSpPr>
        <p:spPr>
          <a:xfrm>
            <a:off x="7067278" y="4239738"/>
            <a:ext cx="787400" cy="449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C9FE45A-0B03-95B3-2114-01D7A1BB9BE7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</p:spTree>
    <p:extLst>
      <p:ext uri="{BB962C8B-B14F-4D97-AF65-F5344CB8AC3E}">
        <p14:creationId xmlns:p14="http://schemas.microsoft.com/office/powerpoint/2010/main" val="3350194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700000">
            <a:off x="1538668" y="-1128333"/>
            <a:ext cx="9114665" cy="911466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5371-7A32-4B27-B799-142F96FFB78E}" type="slidenum">
              <a:rPr lang="fr-FR" smtClean="0"/>
              <a:t>17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1060430" y="3893820"/>
            <a:ext cx="468630" cy="20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415192"/>
            <a:ext cx="9555634" cy="34036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74109" y="1508624"/>
            <a:ext cx="1065817" cy="764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88626" y="1521044"/>
            <a:ext cx="1065817" cy="764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i="0" dirty="0">
                <a:solidFill>
                  <a:schemeClr val="tx1"/>
                </a:solidFill>
                <a:latin typeface="+mj-lt"/>
              </a:rPr>
              <a:t>(</a:t>
            </a:r>
            <a:r>
              <a:rPr lang="fr-FR" sz="2800" i="0" dirty="0" err="1">
                <a:solidFill>
                  <a:schemeClr val="tx1"/>
                </a:solidFill>
                <a:latin typeface="+mj-lt"/>
              </a:rPr>
              <a:t>p,p</a:t>
            </a:r>
            <a:r>
              <a:rPr lang="fr-FR" sz="2800" i="0" dirty="0">
                <a:solidFill>
                  <a:schemeClr val="tx1"/>
                </a:solidFill>
                <a:latin typeface="+mj-lt"/>
              </a:rPr>
              <a:t>’)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9810" y="3716942"/>
            <a:ext cx="589917" cy="334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aseline="30000" dirty="0">
                <a:solidFill>
                  <a:srgbClr val="FF00FF"/>
                </a:solidFill>
              </a:rPr>
              <a:t>40,42</a:t>
            </a:r>
            <a:r>
              <a:rPr lang="fr-FR" sz="1500" dirty="0">
                <a:solidFill>
                  <a:srgbClr val="FF00FF"/>
                </a:solidFill>
              </a:rPr>
              <a:t>S</a:t>
            </a:r>
            <a:endParaRPr lang="fr-FR" sz="1500" baseline="30000" dirty="0">
              <a:solidFill>
                <a:srgbClr val="FF00FF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A16FD2-D759-477A-F816-3475FEAF6CA4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2- </a:t>
            </a:r>
            <a:r>
              <a:rPr lang="fr-FR" dirty="0" err="1">
                <a:solidFill>
                  <a:srgbClr val="C00000"/>
                </a:solidFill>
              </a:rPr>
              <a:t>Experimental</a:t>
            </a:r>
            <a:r>
              <a:rPr lang="fr-FR" dirty="0">
                <a:solidFill>
                  <a:srgbClr val="C00000"/>
                </a:solidFill>
              </a:rPr>
              <a:t> setup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9AB2592-9512-E41B-E603-A9A6D0A5C1A7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059DCA89-598D-F5A7-D90F-EC373C3336AD}"/>
              </a:ext>
            </a:extLst>
          </p:cNvPr>
          <p:cNvSpPr txBox="1"/>
          <p:nvPr/>
        </p:nvSpPr>
        <p:spPr>
          <a:xfrm>
            <a:off x="271611" y="566248"/>
            <a:ext cx="6254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The brochette mode : proton </a:t>
            </a:r>
            <a:r>
              <a:rPr lang="fr-FR" sz="1600" dirty="0" err="1">
                <a:solidFill>
                  <a:srgbClr val="C00000"/>
                </a:solidFill>
              </a:rPr>
              <a:t>inelastic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scattering</a:t>
            </a:r>
            <a:r>
              <a:rPr lang="fr-FR" sz="1600" dirty="0">
                <a:solidFill>
                  <a:srgbClr val="C00000"/>
                </a:solidFill>
              </a:rPr>
              <a:t> and Coulomb excitation 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0A629E3-7DC2-425E-B395-7A74797AF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6365297" y="44102"/>
            <a:ext cx="1382845" cy="1382845"/>
          </a:xfrm>
          <a:prstGeom prst="rect">
            <a:avLst/>
          </a:prstGeom>
        </p:spPr>
      </p:pic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703B922-3F1B-6601-2BB4-2618D8529F4B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47F835AB-9856-0C5F-1B56-DC6C8C4011B1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216B06E-DCFD-8373-F720-2593A89C1652}"/>
              </a:ext>
            </a:extLst>
          </p:cNvPr>
          <p:cNvSpPr txBox="1"/>
          <p:nvPr/>
        </p:nvSpPr>
        <p:spPr>
          <a:xfrm>
            <a:off x="3441700" y="4927600"/>
            <a:ext cx="2019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ACTAR – TPC</a:t>
            </a:r>
          </a:p>
          <a:p>
            <a:r>
              <a:rPr lang="fr-FR" dirty="0" err="1"/>
              <a:t>Analysis</a:t>
            </a:r>
            <a:r>
              <a:rPr lang="fr-FR" dirty="0"/>
              <a:t> in </a:t>
            </a:r>
            <a:r>
              <a:rPr lang="fr-FR" dirty="0" err="1"/>
              <a:t>progress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4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4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>
            <a:extLst>
              <a:ext uri="{FF2B5EF4-FFF2-40B4-BE49-F238E27FC236}">
                <a16:creationId xmlns:a16="http://schemas.microsoft.com/office/drawing/2014/main" id="{D67CF038-CF56-3E70-0221-974038E48797}"/>
              </a:ext>
            </a:extLst>
          </p:cNvPr>
          <p:cNvSpPr/>
          <p:nvPr/>
        </p:nvSpPr>
        <p:spPr>
          <a:xfrm>
            <a:off x="4845314" y="6152373"/>
            <a:ext cx="298688" cy="2885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11FDC04-FA7A-80BA-081E-3206F62834AF}"/>
              </a:ext>
            </a:extLst>
          </p:cNvPr>
          <p:cNvSpPr/>
          <p:nvPr/>
        </p:nvSpPr>
        <p:spPr>
          <a:xfrm>
            <a:off x="2096660" y="4691066"/>
            <a:ext cx="298688" cy="2885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7C96FC3-4CF5-A32C-7A1F-9A26D6FA3C09}"/>
              </a:ext>
            </a:extLst>
          </p:cNvPr>
          <p:cNvSpPr/>
          <p:nvPr/>
        </p:nvSpPr>
        <p:spPr>
          <a:xfrm>
            <a:off x="3002757" y="5186258"/>
            <a:ext cx="298688" cy="2885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CCFD363-3FB8-16BD-4917-1E55C11E6C45}"/>
              </a:ext>
            </a:extLst>
          </p:cNvPr>
          <p:cNvSpPr/>
          <p:nvPr/>
        </p:nvSpPr>
        <p:spPr>
          <a:xfrm>
            <a:off x="3924835" y="5665534"/>
            <a:ext cx="298688" cy="2885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6BA1E827-8961-EC54-E6AF-B13938DEDE49}"/>
              </a:ext>
            </a:extLst>
          </p:cNvPr>
          <p:cNvSpPr/>
          <p:nvPr/>
        </p:nvSpPr>
        <p:spPr>
          <a:xfrm>
            <a:off x="1176545" y="4206930"/>
            <a:ext cx="298688" cy="2885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23218" y="553364"/>
            <a:ext cx="1929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Heavy ions </a:t>
            </a:r>
            <a:r>
              <a:rPr lang="fr-FR" sz="1600" dirty="0" err="1">
                <a:solidFill>
                  <a:srgbClr val="C00000"/>
                </a:solidFill>
              </a:rPr>
              <a:t>detection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5371-7A32-4B27-B799-142F96FFB78E}" type="slidenum">
              <a:rPr lang="fr-FR" smtClean="0"/>
              <a:t>18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F7103C-8A22-096C-A6AF-EB49F301522D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2- </a:t>
            </a:r>
            <a:r>
              <a:rPr lang="fr-FR" dirty="0" err="1">
                <a:solidFill>
                  <a:srgbClr val="C00000"/>
                </a:solidFill>
              </a:rPr>
              <a:t>Experimental</a:t>
            </a:r>
            <a:r>
              <a:rPr lang="fr-FR" dirty="0">
                <a:solidFill>
                  <a:srgbClr val="C00000"/>
                </a:solidFill>
              </a:rPr>
              <a:t> setup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BBC914F-3082-EC3F-1053-9533D6AE7417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05D0761-6003-B4C5-4F5D-5284E150A58C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380D73C-5118-D1FD-B0DB-9591140E9B94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DFA5272-FD2D-D1B4-A9E7-1469E0C3BE4F}"/>
              </a:ext>
            </a:extLst>
          </p:cNvPr>
          <p:cNvGrpSpPr/>
          <p:nvPr/>
        </p:nvGrpSpPr>
        <p:grpSpPr>
          <a:xfrm>
            <a:off x="519914" y="497111"/>
            <a:ext cx="11628542" cy="3502876"/>
            <a:chOff x="519914" y="996846"/>
            <a:chExt cx="11628542" cy="350287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/>
            <a:stretch/>
          </p:blipFill>
          <p:spPr>
            <a:xfrm>
              <a:off x="1310639" y="1105090"/>
              <a:ext cx="10837817" cy="339463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475233" y="3679195"/>
              <a:ext cx="1828800" cy="820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386511" y="3537976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C00"/>
                  </a:solidFill>
                </a:rPr>
                <a:t>400 mg/cm</a:t>
              </a:r>
              <a:r>
                <a:rPr lang="fr-FR" baseline="30000" dirty="0">
                  <a:solidFill>
                    <a:srgbClr val="FFCC00"/>
                  </a:solidFill>
                </a:rPr>
                <a:t>2</a:t>
              </a:r>
              <a:endParaRPr lang="fr-FR" dirty="0">
                <a:solidFill>
                  <a:srgbClr val="FFCC00"/>
                </a:solidFill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519914" y="2683631"/>
              <a:ext cx="79541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aseline="30000" dirty="0">
                  <a:solidFill>
                    <a:srgbClr val="00B050"/>
                  </a:solidFill>
                </a:rPr>
                <a:t>36,38</a:t>
              </a:r>
              <a:r>
                <a:rPr lang="fr-FR" sz="2000" dirty="0">
                  <a:solidFill>
                    <a:srgbClr val="00B050"/>
                  </a:solidFill>
                </a:rPr>
                <a:t>Si</a:t>
              </a:r>
              <a:endParaRPr lang="fr-FR" sz="2000" baseline="30000" dirty="0">
                <a:solidFill>
                  <a:srgbClr val="00B050"/>
                </a:solidFill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50394" y="3181471"/>
              <a:ext cx="724878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aseline="30000" dirty="0">
                  <a:solidFill>
                    <a:srgbClr val="FF00FF"/>
                  </a:solidFill>
                </a:rPr>
                <a:t>40,42</a:t>
              </a:r>
              <a:r>
                <a:rPr lang="fr-FR" sz="2000" dirty="0">
                  <a:solidFill>
                    <a:srgbClr val="FF00FF"/>
                  </a:solidFill>
                </a:rPr>
                <a:t>S</a:t>
              </a:r>
              <a:endParaRPr lang="fr-FR" sz="2000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14BFBF9-C9E1-99C3-3AD3-9B144B9F8EC3}"/>
                </a:ext>
              </a:extLst>
            </p:cNvPr>
            <p:cNvSpPr/>
            <p:nvPr/>
          </p:nvSpPr>
          <p:spPr>
            <a:xfrm>
              <a:off x="5590881" y="2676106"/>
              <a:ext cx="696582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schemeClr val="tx1"/>
                  </a:solidFill>
                </a:rPr>
                <a:t>target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3489C06-7322-6321-672A-9B2FFEC3F049}"/>
                </a:ext>
              </a:extLst>
            </p:cNvPr>
            <p:cNvSpPr/>
            <p:nvPr/>
          </p:nvSpPr>
          <p:spPr>
            <a:xfrm>
              <a:off x="5866464" y="3382559"/>
              <a:ext cx="301987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72CF31-4FEB-79FD-645A-4072AFDFC8F1}"/>
                </a:ext>
              </a:extLst>
            </p:cNvPr>
            <p:cNvSpPr/>
            <p:nvPr/>
          </p:nvSpPr>
          <p:spPr>
            <a:xfrm>
              <a:off x="5466436" y="3587031"/>
              <a:ext cx="1137996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0AFE18E-00EA-598C-26F4-D2D4BE4B36FB}"/>
                </a:ext>
              </a:extLst>
            </p:cNvPr>
            <p:cNvSpPr txBox="1"/>
            <p:nvPr/>
          </p:nvSpPr>
          <p:spPr>
            <a:xfrm>
              <a:off x="5325462" y="3286600"/>
              <a:ext cx="15395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Au - 400mg/cm</a:t>
              </a:r>
              <a:r>
                <a:rPr lang="fr-FR" sz="1600" baseline="30000" dirty="0"/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240AB7-E637-60D9-D024-838EED225665}"/>
                </a:ext>
              </a:extLst>
            </p:cNvPr>
            <p:cNvSpPr/>
            <p:nvPr/>
          </p:nvSpPr>
          <p:spPr>
            <a:xfrm>
              <a:off x="1049310" y="996846"/>
              <a:ext cx="11099145" cy="792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C2FEFB-3754-E254-2DD0-CCA7F358BF50}"/>
                </a:ext>
              </a:extLst>
            </p:cNvPr>
            <p:cNvSpPr/>
            <p:nvPr/>
          </p:nvSpPr>
          <p:spPr>
            <a:xfrm>
              <a:off x="2263759" y="1810587"/>
              <a:ext cx="434472" cy="792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502571C7-AFA0-96EE-61F2-C580331AE6C1}"/>
              </a:ext>
            </a:extLst>
          </p:cNvPr>
          <p:cNvSpPr txBox="1"/>
          <p:nvPr/>
        </p:nvSpPr>
        <p:spPr>
          <a:xfrm>
            <a:off x="1194371" y="4183919"/>
            <a:ext cx="98852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1    LISE detectors : incident HI identification and </a:t>
            </a:r>
            <a:r>
              <a:rPr lang="fr-FR" sz="1600" dirty="0" err="1"/>
              <a:t>selection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	2    CATS : </a:t>
            </a:r>
            <a:r>
              <a:rPr lang="fr-FR" sz="1600" dirty="0" err="1"/>
              <a:t>determination</a:t>
            </a:r>
            <a:r>
              <a:rPr lang="fr-FR" sz="1600" dirty="0"/>
              <a:t> of the incident angle</a:t>
            </a:r>
          </a:p>
          <a:p>
            <a:endParaRPr lang="fr-FR" sz="1600" dirty="0"/>
          </a:p>
          <a:p>
            <a:r>
              <a:rPr lang="fr-FR" sz="1600" dirty="0"/>
              <a:t>		3   DSSD : </a:t>
            </a:r>
            <a:r>
              <a:rPr lang="fr-FR" sz="1600" dirty="0" err="1"/>
              <a:t>deflected</a:t>
            </a:r>
            <a:r>
              <a:rPr lang="fr-FR" sz="1600" dirty="0"/>
              <a:t> HI identification, </a:t>
            </a:r>
            <a:r>
              <a:rPr lang="fr-FR" sz="1600" dirty="0" err="1"/>
              <a:t>selection</a:t>
            </a:r>
            <a:r>
              <a:rPr lang="fr-FR" sz="1600" dirty="0"/>
              <a:t> and angle </a:t>
            </a:r>
            <a:r>
              <a:rPr lang="fr-FR" sz="1600" dirty="0" err="1"/>
              <a:t>determination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3 to 7°</a:t>
            </a:r>
          </a:p>
          <a:p>
            <a:endParaRPr lang="fr-FR" sz="1600" dirty="0"/>
          </a:p>
          <a:p>
            <a:r>
              <a:rPr lang="fr-FR" sz="1600" dirty="0"/>
              <a:t>			4    ZDD : </a:t>
            </a:r>
            <a:r>
              <a:rPr lang="fr-FR" sz="1600" dirty="0" err="1"/>
              <a:t>deflected</a:t>
            </a:r>
            <a:r>
              <a:rPr lang="fr-FR" sz="1600" dirty="0"/>
              <a:t> HI identification, </a:t>
            </a:r>
            <a:r>
              <a:rPr lang="fr-FR" sz="1600" dirty="0" err="1"/>
              <a:t>selection</a:t>
            </a:r>
            <a:r>
              <a:rPr lang="fr-FR" sz="1600" dirty="0"/>
              <a:t> and angle </a:t>
            </a:r>
            <a:r>
              <a:rPr lang="fr-FR" sz="1600" dirty="0" err="1"/>
              <a:t>determination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0 to 3°</a:t>
            </a:r>
          </a:p>
          <a:p>
            <a:r>
              <a:rPr lang="fr-FR" sz="1600" dirty="0"/>
              <a:t>				</a:t>
            </a:r>
          </a:p>
          <a:p>
            <a:r>
              <a:rPr lang="fr-FR" sz="1600" dirty="0"/>
              <a:t>				5     EXOGAM and PARIS : gamma-rays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6120C80-6DA0-3098-5F8E-67718A07EF04}"/>
              </a:ext>
            </a:extLst>
          </p:cNvPr>
          <p:cNvSpPr txBox="1"/>
          <p:nvPr/>
        </p:nvSpPr>
        <p:spPr>
          <a:xfrm>
            <a:off x="271611" y="566248"/>
            <a:ext cx="23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Coulomb excitation setup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C92D6B5-2090-2FAB-8F1F-9A46CC632B74}"/>
              </a:ext>
            </a:extLst>
          </p:cNvPr>
          <p:cNvSpPr/>
          <p:nvPr/>
        </p:nvSpPr>
        <p:spPr>
          <a:xfrm>
            <a:off x="2361286" y="1507699"/>
            <a:ext cx="298688" cy="2885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6165D57-90EF-FEAB-2B20-A7E33E00393F}"/>
              </a:ext>
            </a:extLst>
          </p:cNvPr>
          <p:cNvSpPr/>
          <p:nvPr/>
        </p:nvSpPr>
        <p:spPr>
          <a:xfrm>
            <a:off x="4078872" y="1651994"/>
            <a:ext cx="298688" cy="2885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DFB27D0-DCEF-FEF0-935E-CAB88DA496F5}"/>
              </a:ext>
            </a:extLst>
          </p:cNvPr>
          <p:cNvSpPr/>
          <p:nvPr/>
        </p:nvSpPr>
        <p:spPr>
          <a:xfrm>
            <a:off x="7489587" y="1706868"/>
            <a:ext cx="298688" cy="2885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E547A71-9D1C-130B-9B22-6EEF1E97BB12}"/>
              </a:ext>
            </a:extLst>
          </p:cNvPr>
          <p:cNvSpPr/>
          <p:nvPr/>
        </p:nvSpPr>
        <p:spPr>
          <a:xfrm>
            <a:off x="5852657" y="1087823"/>
            <a:ext cx="298688" cy="2885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2902D6B-FFEE-291D-8444-5E05CF75D986}"/>
              </a:ext>
            </a:extLst>
          </p:cNvPr>
          <p:cNvSpPr/>
          <p:nvPr/>
        </p:nvSpPr>
        <p:spPr>
          <a:xfrm>
            <a:off x="9555490" y="1289143"/>
            <a:ext cx="298688" cy="2885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6486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DAF3F74F-3703-E5FA-0AD9-EDBCD9CD820F}"/>
              </a:ext>
            </a:extLst>
          </p:cNvPr>
          <p:cNvGrpSpPr/>
          <p:nvPr/>
        </p:nvGrpSpPr>
        <p:grpSpPr>
          <a:xfrm>
            <a:off x="519914" y="497111"/>
            <a:ext cx="11628542" cy="3502876"/>
            <a:chOff x="519914" y="996846"/>
            <a:chExt cx="11628542" cy="3502876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A2D67826-D623-49B0-FE5F-6798BC86C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/>
            <a:stretch/>
          </p:blipFill>
          <p:spPr>
            <a:xfrm>
              <a:off x="1310639" y="1105090"/>
              <a:ext cx="10837817" cy="3394632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8C6709-0D7B-0B22-C9C9-23A4CCEB5DF5}"/>
                </a:ext>
              </a:extLst>
            </p:cNvPr>
            <p:cNvSpPr/>
            <p:nvPr/>
          </p:nvSpPr>
          <p:spPr>
            <a:xfrm>
              <a:off x="1475233" y="3679195"/>
              <a:ext cx="1828800" cy="820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B8C53D26-BFE1-8314-C988-B6683DA411FE}"/>
                </a:ext>
              </a:extLst>
            </p:cNvPr>
            <p:cNvSpPr txBox="1"/>
            <p:nvPr/>
          </p:nvSpPr>
          <p:spPr>
            <a:xfrm>
              <a:off x="5386511" y="3537976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C00"/>
                  </a:solidFill>
                </a:rPr>
                <a:t>400 mg/cm</a:t>
              </a:r>
              <a:r>
                <a:rPr lang="fr-FR" baseline="30000" dirty="0">
                  <a:solidFill>
                    <a:srgbClr val="FFCC00"/>
                  </a:solidFill>
                </a:rPr>
                <a:t>2</a:t>
              </a:r>
              <a:endParaRPr lang="fr-FR" dirty="0">
                <a:solidFill>
                  <a:srgbClr val="FFCC00"/>
                </a:solidFill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A73E4E48-861F-1922-ED6E-2A86EFD40995}"/>
                </a:ext>
              </a:extLst>
            </p:cNvPr>
            <p:cNvSpPr txBox="1"/>
            <p:nvPr/>
          </p:nvSpPr>
          <p:spPr>
            <a:xfrm>
              <a:off x="519914" y="2683631"/>
              <a:ext cx="79541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aseline="30000" dirty="0">
                  <a:solidFill>
                    <a:srgbClr val="00B050"/>
                  </a:solidFill>
                </a:rPr>
                <a:t>36,38</a:t>
              </a:r>
              <a:r>
                <a:rPr lang="fr-FR" sz="2000" dirty="0">
                  <a:solidFill>
                    <a:srgbClr val="00B050"/>
                  </a:solidFill>
                </a:rPr>
                <a:t>Si</a:t>
              </a:r>
              <a:endParaRPr lang="fr-FR" sz="2000" baseline="30000" dirty="0">
                <a:solidFill>
                  <a:srgbClr val="00B050"/>
                </a:solidFill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3F140787-C21D-90F1-06C7-34892DF8F9FA}"/>
                </a:ext>
              </a:extLst>
            </p:cNvPr>
            <p:cNvSpPr txBox="1"/>
            <p:nvPr/>
          </p:nvSpPr>
          <p:spPr>
            <a:xfrm>
              <a:off x="550394" y="3181471"/>
              <a:ext cx="724878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aseline="30000" dirty="0">
                  <a:solidFill>
                    <a:srgbClr val="FF00FF"/>
                  </a:solidFill>
                </a:rPr>
                <a:t>40,42</a:t>
              </a:r>
              <a:r>
                <a:rPr lang="fr-FR" sz="2000" dirty="0">
                  <a:solidFill>
                    <a:srgbClr val="FF00FF"/>
                  </a:solidFill>
                </a:rPr>
                <a:t>S</a:t>
              </a:r>
              <a:endParaRPr lang="fr-FR" sz="2000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4F645B7-532F-93D5-010E-36A0AC49A717}"/>
                </a:ext>
              </a:extLst>
            </p:cNvPr>
            <p:cNvSpPr/>
            <p:nvPr/>
          </p:nvSpPr>
          <p:spPr>
            <a:xfrm>
              <a:off x="5590881" y="2676106"/>
              <a:ext cx="696582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schemeClr val="tx1"/>
                  </a:solidFill>
                </a:rPr>
                <a:t>target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6B50BEF-C6EA-7B9C-6FE9-20A4D50457F0}"/>
                </a:ext>
              </a:extLst>
            </p:cNvPr>
            <p:cNvSpPr/>
            <p:nvPr/>
          </p:nvSpPr>
          <p:spPr>
            <a:xfrm>
              <a:off x="5866464" y="3382559"/>
              <a:ext cx="301987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B6586D5-9FAF-98DF-2115-25CEEF40607E}"/>
                </a:ext>
              </a:extLst>
            </p:cNvPr>
            <p:cNvSpPr/>
            <p:nvPr/>
          </p:nvSpPr>
          <p:spPr>
            <a:xfrm>
              <a:off x="5466436" y="3587031"/>
              <a:ext cx="1137996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EF6501D3-3240-9B9F-E05C-1339DFBD7289}"/>
                </a:ext>
              </a:extLst>
            </p:cNvPr>
            <p:cNvSpPr txBox="1"/>
            <p:nvPr/>
          </p:nvSpPr>
          <p:spPr>
            <a:xfrm>
              <a:off x="5325462" y="3286600"/>
              <a:ext cx="15395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Au - 400mg/cm</a:t>
              </a:r>
              <a:r>
                <a:rPr lang="fr-FR" sz="1600" baseline="30000" dirty="0"/>
                <a:t>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8638B16-FF7F-4285-9729-14479239232D}"/>
                </a:ext>
              </a:extLst>
            </p:cNvPr>
            <p:cNvSpPr/>
            <p:nvPr/>
          </p:nvSpPr>
          <p:spPr>
            <a:xfrm>
              <a:off x="1049310" y="996846"/>
              <a:ext cx="11099145" cy="792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9D1493-C2FB-51CE-248F-07FA9CE01B20}"/>
                </a:ext>
              </a:extLst>
            </p:cNvPr>
            <p:cNvSpPr/>
            <p:nvPr/>
          </p:nvSpPr>
          <p:spPr>
            <a:xfrm>
              <a:off x="2263759" y="1810587"/>
              <a:ext cx="434472" cy="792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5371-7A32-4B27-B799-142F96FFB78E}" type="slidenum">
              <a:rPr lang="fr-FR" smtClean="0"/>
              <a:t>19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F7103C-8A22-096C-A6AF-EB49F301522D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3- </a:t>
            </a:r>
            <a:r>
              <a:rPr lang="fr-FR" dirty="0" err="1">
                <a:solidFill>
                  <a:srgbClr val="C00000"/>
                </a:solidFill>
              </a:rPr>
              <a:t>Analysis</a:t>
            </a:r>
            <a:r>
              <a:rPr lang="fr-FR" dirty="0">
                <a:solidFill>
                  <a:srgbClr val="C00000"/>
                </a:solidFill>
              </a:rPr>
              <a:t> – Coulomb excitation data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BBC914F-3082-EC3F-1053-9533D6AE7417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05D0761-6003-B4C5-4F5D-5284E150A58C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380D73C-5118-D1FD-B0DB-9591140E9B94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AF18BD-E9B6-0F1C-78D9-CB29CEE66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6" y="3776154"/>
            <a:ext cx="2006942" cy="1951613"/>
          </a:xfrm>
          <a:prstGeom prst="rect">
            <a:avLst/>
          </a:prstGeom>
          <a:ln w="19050">
            <a:solidFill>
              <a:srgbClr val="009900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684BD2C-AC0C-C729-2DAC-31C9EDA065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51" y="3791573"/>
            <a:ext cx="2006943" cy="1951613"/>
          </a:xfrm>
          <a:prstGeom prst="rect">
            <a:avLst/>
          </a:prstGeom>
          <a:ln w="19050">
            <a:solidFill>
              <a:srgbClr val="009900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D59D2E-2109-A2F5-A726-A36CAADD64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86" y="3650811"/>
            <a:ext cx="1438515" cy="1440000"/>
          </a:xfrm>
          <a:prstGeom prst="rect">
            <a:avLst/>
          </a:prstGeom>
          <a:ln w="19050">
            <a:solidFill>
              <a:srgbClr val="E53C43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6A6FF5-F539-0030-C633-487C1D5D6E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61" y="642679"/>
            <a:ext cx="1737882" cy="902869"/>
          </a:xfrm>
          <a:prstGeom prst="rect">
            <a:avLst/>
          </a:prstGeom>
          <a:ln w="19050">
            <a:solidFill>
              <a:srgbClr val="E53C43"/>
            </a:solidFill>
          </a:ln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A48AEA0B-4EC6-2014-8D5D-8EB016732857}"/>
              </a:ext>
            </a:extLst>
          </p:cNvPr>
          <p:cNvGrpSpPr>
            <a:grpSpLocks noChangeAspect="1"/>
          </p:cNvGrpSpPr>
          <p:nvPr/>
        </p:nvGrpSpPr>
        <p:grpSpPr>
          <a:xfrm>
            <a:off x="7195497" y="5178225"/>
            <a:ext cx="1440000" cy="1440000"/>
            <a:chOff x="7485341" y="3513701"/>
            <a:chExt cx="2964145" cy="2882215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34830F6B-240D-F934-29BD-296C6078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837" y="3513701"/>
              <a:ext cx="2961649" cy="2880000"/>
            </a:xfrm>
            <a:prstGeom prst="rect">
              <a:avLst/>
            </a:prstGeom>
            <a:ln w="19050">
              <a:solidFill>
                <a:srgbClr val="E53C43"/>
              </a:solidFill>
            </a:ln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F89AF02C-2A8D-70D1-9A3B-7A7653474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341" y="3515917"/>
              <a:ext cx="2961435" cy="2879999"/>
            </a:xfrm>
            <a:prstGeom prst="rect">
              <a:avLst/>
            </a:prstGeom>
          </p:spPr>
        </p:pic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F107CB8C-8F53-6C0E-C73F-38DF84D7FEBE}"/>
              </a:ext>
            </a:extLst>
          </p:cNvPr>
          <p:cNvSpPr txBox="1"/>
          <p:nvPr/>
        </p:nvSpPr>
        <p:spPr>
          <a:xfrm>
            <a:off x="3333529" y="3794882"/>
            <a:ext cx="1627838" cy="1846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/>
              <a:t>CATS </a:t>
            </a:r>
            <a:r>
              <a:rPr lang="fr-FR" sz="1200" dirty="0">
                <a:sym typeface="Wingdings" pitchFamily="2" charset="2"/>
              </a:rPr>
              <a:t></a:t>
            </a:r>
            <a:r>
              <a:rPr lang="fr-FR" sz="1200" dirty="0"/>
              <a:t>Position @ </a:t>
            </a:r>
            <a:r>
              <a:rPr lang="fr-FR" sz="1200" dirty="0" err="1"/>
              <a:t>target</a:t>
            </a:r>
            <a:endParaRPr lang="fr-FR" sz="12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09EB2F7-5B50-6369-F4E6-082C6EBD125B}"/>
              </a:ext>
            </a:extLst>
          </p:cNvPr>
          <p:cNvSpPr txBox="1"/>
          <p:nvPr/>
        </p:nvSpPr>
        <p:spPr>
          <a:xfrm>
            <a:off x="954944" y="3775035"/>
            <a:ext cx="820586" cy="1846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/>
              <a:t>ID </a:t>
            </a:r>
            <a:r>
              <a:rPr lang="fr-FR" sz="1200" dirty="0" err="1"/>
              <a:t>from</a:t>
            </a:r>
            <a:r>
              <a:rPr lang="fr-FR" sz="1200" dirty="0"/>
              <a:t> LISE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68373A86-D505-52DB-0A6B-707C59D546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08" y="347655"/>
            <a:ext cx="3159879" cy="1197893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4BA3538-659B-A071-18DD-58CB0DF208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238" y="3650812"/>
            <a:ext cx="1440000" cy="1441486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7AC2773-E4FB-2FA0-0A61-61932C42EB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238" y="5176203"/>
            <a:ext cx="1440000" cy="1440820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E8F9E62-1AAA-7400-1C48-B6E8B16B9F40}"/>
              </a:ext>
            </a:extLst>
          </p:cNvPr>
          <p:cNvSpPr txBox="1"/>
          <p:nvPr/>
        </p:nvSpPr>
        <p:spPr>
          <a:xfrm>
            <a:off x="7337216" y="3655681"/>
            <a:ext cx="1093215" cy="1846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/>
              <a:t>Position @ DSSD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470992B-236D-12E7-FA17-ABC84F2B7EF6}"/>
              </a:ext>
            </a:extLst>
          </p:cNvPr>
          <p:cNvSpPr txBox="1"/>
          <p:nvPr/>
        </p:nvSpPr>
        <p:spPr>
          <a:xfrm>
            <a:off x="7440948" y="6406385"/>
            <a:ext cx="820586" cy="1846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/>
              <a:t>ID @ DSSD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39ED6FF-5763-BB16-5D07-94318F396D28}"/>
              </a:ext>
            </a:extLst>
          </p:cNvPr>
          <p:cNvSpPr txBox="1"/>
          <p:nvPr/>
        </p:nvSpPr>
        <p:spPr>
          <a:xfrm>
            <a:off x="10812490" y="3654882"/>
            <a:ext cx="1234938" cy="1846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/>
              <a:t>Position @ DC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56A45F8-D318-263F-28F5-6150D242647B}"/>
              </a:ext>
            </a:extLst>
          </p:cNvPr>
          <p:cNvSpPr txBox="1"/>
          <p:nvPr/>
        </p:nvSpPr>
        <p:spPr>
          <a:xfrm>
            <a:off x="11053235" y="6413743"/>
            <a:ext cx="820586" cy="1846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/>
              <a:t>ID @ IC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79D54701-6155-190A-627B-743260D6A6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18" y="4126866"/>
            <a:ext cx="1851029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054BBC8F-790C-7055-8737-7F66BFF452E7}"/>
              </a:ext>
            </a:extLst>
          </p:cNvPr>
          <p:cNvSpPr txBox="1"/>
          <p:nvPr/>
        </p:nvSpPr>
        <p:spPr>
          <a:xfrm>
            <a:off x="8966908" y="4066661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Geometrical</a:t>
            </a:r>
            <a:r>
              <a:rPr lang="fr-FR" sz="1100" dirty="0"/>
              <a:t> </a:t>
            </a:r>
            <a:r>
              <a:rPr lang="fr-FR" sz="1100" dirty="0" err="1"/>
              <a:t>efficiency</a:t>
            </a:r>
            <a:endParaRPr lang="fr-FR" sz="1100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D9BE9C9-FB7D-D2F6-2196-9E44CE5A6AFF}"/>
              </a:ext>
            </a:extLst>
          </p:cNvPr>
          <p:cNvSpPr txBox="1"/>
          <p:nvPr/>
        </p:nvSpPr>
        <p:spPr>
          <a:xfrm>
            <a:off x="10070070" y="4291439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Total</a:t>
            </a:r>
          </a:p>
          <a:p>
            <a:r>
              <a:rPr lang="fr-FR" sz="1200" dirty="0">
                <a:solidFill>
                  <a:srgbClr val="7030A0"/>
                </a:solidFill>
              </a:rPr>
              <a:t>ZDD</a:t>
            </a:r>
          </a:p>
          <a:p>
            <a:r>
              <a:rPr lang="fr-FR" sz="1200" dirty="0">
                <a:solidFill>
                  <a:srgbClr val="E53C43"/>
                </a:solidFill>
              </a:rPr>
              <a:t>DSSD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EC9E28-1F6B-2DA4-A485-7FB1069484F3}"/>
              </a:ext>
            </a:extLst>
          </p:cNvPr>
          <p:cNvSpPr txBox="1"/>
          <p:nvPr/>
        </p:nvSpPr>
        <p:spPr>
          <a:xfrm>
            <a:off x="271611" y="566248"/>
            <a:ext cx="3333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Coulomb excitation setup : </a:t>
            </a:r>
            <a:r>
              <a:rPr lang="fr-FR" sz="1600" dirty="0" err="1">
                <a:solidFill>
                  <a:srgbClr val="C00000"/>
                </a:solidFill>
              </a:rPr>
              <a:t>heavy</a:t>
            </a:r>
            <a:r>
              <a:rPr lang="fr-FR" sz="1600" dirty="0">
                <a:solidFill>
                  <a:srgbClr val="C00000"/>
                </a:solidFill>
              </a:rPr>
              <a:t> ions</a:t>
            </a:r>
          </a:p>
        </p:txBody>
      </p:sp>
    </p:spTree>
    <p:extLst>
      <p:ext uri="{BB962C8B-B14F-4D97-AF65-F5344CB8AC3E}">
        <p14:creationId xmlns:p14="http://schemas.microsoft.com/office/powerpoint/2010/main" val="188180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E4FD92E-7B04-74B0-FF8B-87790527D1C2}"/>
              </a:ext>
            </a:extLst>
          </p:cNvPr>
          <p:cNvSpPr txBox="1"/>
          <p:nvPr/>
        </p:nvSpPr>
        <p:spPr>
          <a:xfrm>
            <a:off x="340427" y="800096"/>
            <a:ext cx="549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i="1" dirty="0" err="1"/>
              <a:t>Gradual</a:t>
            </a:r>
            <a:r>
              <a:rPr lang="fr-FR" sz="1600" i="1" dirty="0"/>
              <a:t> </a:t>
            </a:r>
            <a:r>
              <a:rPr lang="fr-FR" sz="1600" i="1" dirty="0" err="1"/>
              <a:t>reduction</a:t>
            </a:r>
            <a:r>
              <a:rPr lang="fr-FR" sz="1600" i="1" dirty="0"/>
              <a:t> of the N=28 </a:t>
            </a:r>
            <a:r>
              <a:rPr lang="fr-FR" sz="1600" i="1" dirty="0" err="1"/>
              <a:t>shell</a:t>
            </a:r>
            <a:r>
              <a:rPr lang="fr-FR" sz="1600" i="1" dirty="0"/>
              <a:t> gap </a:t>
            </a:r>
            <a:r>
              <a:rPr lang="fr-FR" sz="1600" i="1" dirty="0" err="1"/>
              <a:t>below</a:t>
            </a:r>
            <a:r>
              <a:rPr lang="fr-FR" sz="1600" i="1" dirty="0"/>
              <a:t> </a:t>
            </a:r>
            <a:r>
              <a:rPr lang="fr-FR" sz="1600" i="1" baseline="30000" dirty="0"/>
              <a:t>48</a:t>
            </a:r>
            <a:r>
              <a:rPr lang="fr-FR" sz="1600" i="1" dirty="0"/>
              <a:t>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i="1" dirty="0"/>
              <a:t>Proton </a:t>
            </a:r>
            <a:r>
              <a:rPr lang="fr-FR" sz="1600" i="1" dirty="0" err="1"/>
              <a:t>induced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r>
              <a:rPr lang="fr-FR" sz="1600" i="1" dirty="0"/>
              <a:t> </a:t>
            </a:r>
            <a:r>
              <a:rPr lang="fr-FR" sz="1600" i="1" dirty="0" err="1"/>
              <a:t>from</a:t>
            </a:r>
            <a:r>
              <a:rPr lang="fr-FR" sz="1600" i="1" dirty="0"/>
              <a:t> the s</a:t>
            </a:r>
            <a:r>
              <a:rPr lang="fr-FR" sz="1600" i="1" baseline="-25000" dirty="0"/>
              <a:t>1/2</a:t>
            </a:r>
            <a:r>
              <a:rPr lang="fr-FR" sz="1600" i="1" dirty="0"/>
              <a:t> and d</a:t>
            </a:r>
            <a:r>
              <a:rPr lang="fr-FR" sz="1600" i="1" baseline="-25000" dirty="0"/>
              <a:t>3/2</a:t>
            </a:r>
            <a:r>
              <a:rPr lang="fr-FR" sz="1600" i="1" dirty="0"/>
              <a:t> </a:t>
            </a:r>
            <a:r>
              <a:rPr lang="fr-FR" sz="1600" i="1" dirty="0" err="1"/>
              <a:t>degeneracy</a:t>
            </a:r>
            <a:endParaRPr lang="fr-FR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9EED4-C7C4-3F56-A30E-806CCA0D112B}"/>
              </a:ext>
            </a:extLst>
          </p:cNvPr>
          <p:cNvSpPr/>
          <p:nvPr/>
        </p:nvSpPr>
        <p:spPr>
          <a:xfrm>
            <a:off x="337779" y="453456"/>
            <a:ext cx="3355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Physics</a:t>
            </a:r>
            <a:r>
              <a:rPr lang="fr-FR" dirty="0">
                <a:solidFill>
                  <a:srgbClr val="0432FF"/>
                </a:solidFill>
              </a:rPr>
              <a:t> of the N=28 </a:t>
            </a:r>
            <a:r>
              <a:rPr lang="fr-FR" dirty="0" err="1">
                <a:solidFill>
                  <a:srgbClr val="0432FF"/>
                </a:solidFill>
              </a:rPr>
              <a:t>shell</a:t>
            </a:r>
            <a:r>
              <a:rPr lang="fr-FR" dirty="0">
                <a:solidFill>
                  <a:srgbClr val="0432FF"/>
                </a:solidFill>
              </a:rPr>
              <a:t> </a:t>
            </a:r>
            <a:r>
              <a:rPr lang="fr-FR" dirty="0" err="1">
                <a:solidFill>
                  <a:srgbClr val="0432FF"/>
                </a:solidFill>
              </a:rPr>
              <a:t>closure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902CED0-E5B0-DD03-42F5-6A45D66E4A14}"/>
              </a:ext>
            </a:extLst>
          </p:cNvPr>
          <p:cNvGrpSpPr/>
          <p:nvPr/>
        </p:nvGrpSpPr>
        <p:grpSpPr>
          <a:xfrm>
            <a:off x="4906316" y="1799503"/>
            <a:ext cx="1926622" cy="2525341"/>
            <a:chOff x="4796813" y="828805"/>
            <a:chExt cx="1926622" cy="2525341"/>
          </a:xfrm>
        </p:grpSpPr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BAB879C8-3886-5599-5292-20235F8C06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2810" y="2127533"/>
              <a:ext cx="22288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000" dirty="0" err="1">
                  <a:latin typeface="Comic Sans MS" panose="030F0902030302020204" pitchFamily="66" charset="0"/>
                </a:rPr>
                <a:t>T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</a:t>
              </a:r>
              <a:r>
                <a:rPr lang="fr-FR" altLang="fr-FR" sz="1000" dirty="0" err="1">
                  <a:latin typeface="Comic Sans MS" panose="030F0902030302020204" pitchFamily="66" charset="0"/>
                </a:rPr>
                <a:t>Otsuka</a:t>
              </a:r>
              <a:r>
                <a:rPr lang="fr-FR" altLang="fr-FR" sz="1000" i="1" dirty="0">
                  <a:latin typeface="Comic Sans MS" panose="030F0902030302020204" pitchFamily="66" charset="0"/>
                </a:rPr>
                <a:t> et al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PRL95(2005)232502.</a:t>
              </a:r>
              <a:endParaRPr lang="en-US" altLang="fr-FR" sz="1000" dirty="0">
                <a:latin typeface="Comic Sans MS" panose="030F0902030302020204" pitchFamily="66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0A4E05E-CB98-B051-7727-A89F42552459}"/>
                </a:ext>
              </a:extLst>
            </p:cNvPr>
            <p:cNvGrpSpPr/>
            <p:nvPr/>
          </p:nvGrpSpPr>
          <p:grpSpPr>
            <a:xfrm>
              <a:off x="4796813" y="828805"/>
              <a:ext cx="1698625" cy="1266742"/>
              <a:chOff x="4898264" y="851465"/>
              <a:chExt cx="1698625" cy="1266742"/>
            </a:xfrm>
          </p:grpSpPr>
          <p:grpSp>
            <p:nvGrpSpPr>
              <p:cNvPr id="93" name="Group 167">
                <a:extLst>
                  <a:ext uri="{FF2B5EF4-FFF2-40B4-BE49-F238E27FC236}">
                    <a16:creationId xmlns:a16="http://schemas.microsoft.com/office/drawing/2014/main" id="{E33713EC-A3CD-4DF6-76FB-807B106952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8264" y="865670"/>
                <a:ext cx="1698625" cy="1252537"/>
                <a:chOff x="2966" y="3131"/>
                <a:chExt cx="1070" cy="789"/>
              </a:xfrm>
            </p:grpSpPr>
            <p:sp>
              <p:nvSpPr>
                <p:cNvPr id="96" name="Freeform 103">
                  <a:extLst>
                    <a:ext uri="{FF2B5EF4-FFF2-40B4-BE49-F238E27FC236}">
                      <a16:creationId xmlns:a16="http://schemas.microsoft.com/office/drawing/2014/main" id="{60AAE023-317D-4647-E3D7-69F696CE2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3454"/>
                  <a:ext cx="998" cy="428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Line 104">
                  <a:extLst>
                    <a:ext uri="{FF2B5EF4-FFF2-40B4-BE49-F238E27FC236}">
                      <a16:creationId xmlns:a16="http://schemas.microsoft.com/office/drawing/2014/main" id="{7DA1F3BD-8F81-895F-1AD1-847885210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65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Line 105">
                  <a:extLst>
                    <a:ext uri="{FF2B5EF4-FFF2-40B4-BE49-F238E27FC236}">
                      <a16:creationId xmlns:a16="http://schemas.microsoft.com/office/drawing/2014/main" id="{30EC71C2-CE50-15B0-F516-ECCBE2CE8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72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Line 106">
                  <a:extLst>
                    <a:ext uri="{FF2B5EF4-FFF2-40B4-BE49-F238E27FC236}">
                      <a16:creationId xmlns:a16="http://schemas.microsoft.com/office/drawing/2014/main" id="{AB58F0CE-2C67-FA24-9749-4588C65F6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46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Line 107">
                  <a:extLst>
                    <a:ext uri="{FF2B5EF4-FFF2-40B4-BE49-F238E27FC236}">
                      <a16:creationId xmlns:a16="http://schemas.microsoft.com/office/drawing/2014/main" id="{05D6B95A-41B5-69BB-101B-E55E93393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550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Line 108">
                  <a:extLst>
                    <a:ext uri="{FF2B5EF4-FFF2-40B4-BE49-F238E27FC236}">
                      <a16:creationId xmlns:a16="http://schemas.microsoft.com/office/drawing/2014/main" id="{9ABA8E0F-3B46-5945-E805-84693D116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23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Line 109">
                  <a:extLst>
                    <a:ext uri="{FF2B5EF4-FFF2-40B4-BE49-F238E27FC236}">
                      <a16:creationId xmlns:a16="http://schemas.microsoft.com/office/drawing/2014/main" id="{367DFEB5-55E7-FC17-BA39-A44E92715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374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AutoShape 110">
                  <a:extLst>
                    <a:ext uri="{FF2B5EF4-FFF2-40B4-BE49-F238E27FC236}">
                      <a16:creationId xmlns:a16="http://schemas.microsoft.com/office/drawing/2014/main" id="{1E19AAE5-394C-8B7B-AA3D-B0214AB37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5" y="3476"/>
                  <a:ext cx="84" cy="66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AutoShape 111">
                  <a:extLst>
                    <a:ext uri="{FF2B5EF4-FFF2-40B4-BE49-F238E27FC236}">
                      <a16:creationId xmlns:a16="http://schemas.microsoft.com/office/drawing/2014/main" id="{C5EEC4AE-7988-857F-34E3-F2BF53FE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97" y="3664"/>
                  <a:ext cx="84" cy="63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05" name="Group 112">
                  <a:extLst>
                    <a:ext uri="{FF2B5EF4-FFF2-40B4-BE49-F238E27FC236}">
                      <a16:creationId xmlns:a16="http://schemas.microsoft.com/office/drawing/2014/main" id="{B7466643-27C1-1C51-EA6E-3A079A0A9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3244" y="3379"/>
                  <a:ext cx="454" cy="263"/>
                  <a:chOff x="159" y="3768"/>
                  <a:chExt cx="587" cy="579"/>
                </a:xfrm>
              </p:grpSpPr>
              <p:cxnSp>
                <p:nvCxnSpPr>
                  <p:cNvPr id="119" name="AutoShape 113">
                    <a:extLst>
                      <a:ext uri="{FF2B5EF4-FFF2-40B4-BE49-F238E27FC236}">
                        <a16:creationId xmlns:a16="http://schemas.microsoft.com/office/drawing/2014/main" id="{6350C4A9-E2E6-5D8E-796C-CF4D380BD8B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0" name="AutoShape 114">
                    <a:extLst>
                      <a:ext uri="{FF2B5EF4-FFF2-40B4-BE49-F238E27FC236}">
                        <a16:creationId xmlns:a16="http://schemas.microsoft.com/office/drawing/2014/main" id="{1352FA81-909E-6784-19D9-C0CEC1C5057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" name="AutoShape 115">
                    <a:extLst>
                      <a:ext uri="{FF2B5EF4-FFF2-40B4-BE49-F238E27FC236}">
                        <a16:creationId xmlns:a16="http://schemas.microsoft.com/office/drawing/2014/main" id="{EC731198-7CFE-5BB9-CCC6-2C76FF45D0A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" name="AutoShape 116">
                    <a:extLst>
                      <a:ext uri="{FF2B5EF4-FFF2-40B4-BE49-F238E27FC236}">
                        <a16:creationId xmlns:a16="http://schemas.microsoft.com/office/drawing/2014/main" id="{205B96D1-20DA-34CB-2023-93EBE6F201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3" name="AutoShape 117">
                    <a:extLst>
                      <a:ext uri="{FF2B5EF4-FFF2-40B4-BE49-F238E27FC236}">
                        <a16:creationId xmlns:a16="http://schemas.microsoft.com/office/drawing/2014/main" id="{22B4F687-0DEC-0455-7A3F-B4F3CB346D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" name="AutoShape 118">
                    <a:extLst>
                      <a:ext uri="{FF2B5EF4-FFF2-40B4-BE49-F238E27FC236}">
                        <a16:creationId xmlns:a16="http://schemas.microsoft.com/office/drawing/2014/main" id="{E967F8EF-8EF8-7CA9-698B-A892179E851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06" name="Text Box 119">
                  <a:extLst>
                    <a:ext uri="{FF2B5EF4-FFF2-40B4-BE49-F238E27FC236}">
                      <a16:creationId xmlns:a16="http://schemas.microsoft.com/office/drawing/2014/main" id="{FF09BEFE-DF96-97DA-5C5A-17A7AA7000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3" y="3756"/>
                  <a:ext cx="370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107" name="Text Box 120">
                  <a:extLst>
                    <a:ext uri="{FF2B5EF4-FFF2-40B4-BE49-F238E27FC236}">
                      <a16:creationId xmlns:a16="http://schemas.microsoft.com/office/drawing/2014/main" id="{97283D14-9CA7-71D1-767E-41828C96A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6" y="3755"/>
                  <a:ext cx="414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neutron</a:t>
                  </a:r>
                </a:p>
              </p:txBody>
            </p:sp>
            <p:sp>
              <p:nvSpPr>
                <p:cNvPr id="108" name="Text Box 121">
                  <a:extLst>
                    <a:ext uri="{FF2B5EF4-FFF2-40B4-BE49-F238E27FC236}">
                      <a16:creationId xmlns:a16="http://schemas.microsoft.com/office/drawing/2014/main" id="{F6C758C7-D576-D773-9D31-AB58D832A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3580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109" name="Text Box 122">
                  <a:extLst>
                    <a:ext uri="{FF2B5EF4-FFF2-40B4-BE49-F238E27FC236}">
                      <a16:creationId xmlns:a16="http://schemas.microsoft.com/office/drawing/2014/main" id="{359FC51A-A9E2-0B7C-0A20-DF3BFAD99A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6" y="3394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110" name="Text Box 123">
                  <a:extLst>
                    <a:ext uri="{FF2B5EF4-FFF2-40B4-BE49-F238E27FC236}">
                      <a16:creationId xmlns:a16="http://schemas.microsoft.com/office/drawing/2014/main" id="{C57E4B36-1AF7-0202-626C-18C4842732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4" y="3274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111" name="Text Box 124">
                  <a:extLst>
                    <a:ext uri="{FF2B5EF4-FFF2-40B4-BE49-F238E27FC236}">
                      <a16:creationId xmlns:a16="http://schemas.microsoft.com/office/drawing/2014/main" id="{94587941-02FF-90BF-93D4-033C661CC3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3131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/>
                    <a:t>j'</a:t>
                  </a:r>
                  <a:r>
                    <a:rPr lang="en-US" altLang="fr-FR" sz="1100" b="1" i="1" baseline="-25000"/>
                    <a:t>&lt;</a:t>
                  </a:r>
                </a:p>
              </p:txBody>
            </p:sp>
            <p:grpSp>
              <p:nvGrpSpPr>
                <p:cNvPr id="112" name="Group 125">
                  <a:extLst>
                    <a:ext uri="{FF2B5EF4-FFF2-40B4-BE49-F238E27FC236}">
                      <a16:creationId xmlns:a16="http://schemas.microsoft.com/office/drawing/2014/main" id="{9FBE65BD-F2ED-B64B-837E-DA7BFB18B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17480" flipV="1">
                  <a:off x="3258" y="3335"/>
                  <a:ext cx="421" cy="263"/>
                  <a:chOff x="159" y="3768"/>
                  <a:chExt cx="587" cy="579"/>
                </a:xfrm>
              </p:grpSpPr>
              <p:cxnSp>
                <p:nvCxnSpPr>
                  <p:cNvPr id="113" name="AutoShape 126">
                    <a:extLst>
                      <a:ext uri="{FF2B5EF4-FFF2-40B4-BE49-F238E27FC236}">
                        <a16:creationId xmlns:a16="http://schemas.microsoft.com/office/drawing/2014/main" id="{42590F98-6706-F3F4-D746-EB601B578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" name="AutoShape 127">
                    <a:extLst>
                      <a:ext uri="{FF2B5EF4-FFF2-40B4-BE49-F238E27FC236}">
                        <a16:creationId xmlns:a16="http://schemas.microsoft.com/office/drawing/2014/main" id="{03F9D2A5-79F9-6B04-C66F-8E78BCE3FCB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5" name="AutoShape 128">
                    <a:extLst>
                      <a:ext uri="{FF2B5EF4-FFF2-40B4-BE49-F238E27FC236}">
                        <a16:creationId xmlns:a16="http://schemas.microsoft.com/office/drawing/2014/main" id="{9A11A9C8-6463-5310-4B78-EC514ADD06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6" name="AutoShape 129">
                    <a:extLst>
                      <a:ext uri="{FF2B5EF4-FFF2-40B4-BE49-F238E27FC236}">
                        <a16:creationId xmlns:a16="http://schemas.microsoft.com/office/drawing/2014/main" id="{E3BDB326-DCDD-A547-05DF-F88AD6AAC52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7" name="AutoShape 130">
                    <a:extLst>
                      <a:ext uri="{FF2B5EF4-FFF2-40B4-BE49-F238E27FC236}">
                        <a16:creationId xmlns:a16="http://schemas.microsoft.com/office/drawing/2014/main" id="{F5D54127-4CBB-FA4E-BFFC-BE03B7559D0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8" name="AutoShape 131">
                    <a:extLst>
                      <a:ext uri="{FF2B5EF4-FFF2-40B4-BE49-F238E27FC236}">
                        <a16:creationId xmlns:a16="http://schemas.microsoft.com/office/drawing/2014/main" id="{2061D9FE-3327-AC86-5FBA-76E6AB697A9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B9325E6-DDC6-3D2E-0B5C-1072C5DBF0C7}"/>
                  </a:ext>
                </a:extLst>
              </p:cNvPr>
              <p:cNvSpPr txBox="1"/>
              <p:nvPr/>
            </p:nvSpPr>
            <p:spPr>
              <a:xfrm>
                <a:off x="5826972" y="851465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CB66324-BDE1-A47B-84B0-94B0A2B7BEB5}"/>
                  </a:ext>
                </a:extLst>
              </p:cNvPr>
              <p:cNvSpPr txBox="1"/>
              <p:nvPr/>
            </p:nvSpPr>
            <p:spPr>
              <a:xfrm>
                <a:off x="5847292" y="1044505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C90D28E-77D1-772F-942F-289AFC055361}"/>
                </a:ext>
              </a:extLst>
            </p:cNvPr>
            <p:cNvGrpSpPr/>
            <p:nvPr/>
          </p:nvGrpSpPr>
          <p:grpSpPr>
            <a:xfrm>
              <a:off x="4843791" y="2112759"/>
              <a:ext cx="1590796" cy="1241387"/>
              <a:chOff x="4843791" y="2112759"/>
              <a:chExt cx="1590796" cy="1241387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48433D9-3208-D41F-43AF-ADB048E67732}"/>
                  </a:ext>
                </a:extLst>
              </p:cNvPr>
              <p:cNvGrpSpPr/>
              <p:nvPr/>
            </p:nvGrpSpPr>
            <p:grpSpPr>
              <a:xfrm>
                <a:off x="4843791" y="2112759"/>
                <a:ext cx="1590796" cy="1241387"/>
                <a:chOff x="9887783" y="2469770"/>
                <a:chExt cx="1590796" cy="1241387"/>
              </a:xfrm>
            </p:grpSpPr>
            <p:sp>
              <p:nvSpPr>
                <p:cNvPr id="23" name="Freeform 134">
                  <a:extLst>
                    <a:ext uri="{FF2B5EF4-FFF2-40B4-BE49-F238E27FC236}">
                      <a16:creationId xmlns:a16="http://schemas.microsoft.com/office/drawing/2014/main" id="{EFFF0536-1381-546B-3440-9636CB59D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7803" y="3038498"/>
                  <a:ext cx="1536897" cy="617807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4" name="Group 143">
                  <a:extLst>
                    <a:ext uri="{FF2B5EF4-FFF2-40B4-BE49-F238E27FC236}">
                      <a16:creationId xmlns:a16="http://schemas.microsoft.com/office/drawing/2014/main" id="{9782D6A2-AD49-3E89-E0BB-54C1FD8533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0359016" y="2849403"/>
                  <a:ext cx="612911" cy="282922"/>
                  <a:chOff x="159" y="3768"/>
                  <a:chExt cx="587" cy="579"/>
                </a:xfrm>
              </p:grpSpPr>
              <p:cxnSp>
                <p:nvCxnSpPr>
                  <p:cNvPr id="87" name="AutoShape 144">
                    <a:extLst>
                      <a:ext uri="{FF2B5EF4-FFF2-40B4-BE49-F238E27FC236}">
                        <a16:creationId xmlns:a16="http://schemas.microsoft.com/office/drawing/2014/main" id="{59113784-F054-D145-AB09-772E84A96F7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AutoShape 145">
                    <a:extLst>
                      <a:ext uri="{FF2B5EF4-FFF2-40B4-BE49-F238E27FC236}">
                        <a16:creationId xmlns:a16="http://schemas.microsoft.com/office/drawing/2014/main" id="{1EC6CD93-F5B7-E708-E8A7-3C22AFB99F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AutoShape 146">
                    <a:extLst>
                      <a:ext uri="{FF2B5EF4-FFF2-40B4-BE49-F238E27FC236}">
                        <a16:creationId xmlns:a16="http://schemas.microsoft.com/office/drawing/2014/main" id="{2CA9855B-E0E1-C97B-EB8C-78C8FF4C06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AutoShape 147">
                    <a:extLst>
                      <a:ext uri="{FF2B5EF4-FFF2-40B4-BE49-F238E27FC236}">
                        <a16:creationId xmlns:a16="http://schemas.microsoft.com/office/drawing/2014/main" id="{71FE1804-6C59-34DB-44B8-B252463972A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AutoShape 148">
                    <a:extLst>
                      <a:ext uri="{FF2B5EF4-FFF2-40B4-BE49-F238E27FC236}">
                        <a16:creationId xmlns:a16="http://schemas.microsoft.com/office/drawing/2014/main" id="{987F2E43-38EB-F6BD-0968-920678772F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AutoShape 149">
                    <a:extLst>
                      <a:ext uri="{FF2B5EF4-FFF2-40B4-BE49-F238E27FC236}">
                        <a16:creationId xmlns:a16="http://schemas.microsoft.com/office/drawing/2014/main" id="{BE8E1C5A-BAAC-FEC7-0EA5-ED39F10041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5" name="Text Box 150">
                  <a:extLst>
                    <a:ext uri="{FF2B5EF4-FFF2-40B4-BE49-F238E27FC236}">
                      <a16:creationId xmlns:a16="http://schemas.microsoft.com/office/drawing/2014/main" id="{6ED9C613-7D8E-CB6E-CD51-94E4ED69A7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37161" y="3474427"/>
                  <a:ext cx="569791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26" name="Text Box 151">
                  <a:extLst>
                    <a:ext uri="{FF2B5EF4-FFF2-40B4-BE49-F238E27FC236}">
                      <a16:creationId xmlns:a16="http://schemas.microsoft.com/office/drawing/2014/main" id="{45D091AC-FAC2-07FD-07CB-78B0259E06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5570" y="3472984"/>
                  <a:ext cx="637550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dirty="0"/>
                    <a:t>neutron</a:t>
                  </a:r>
                </a:p>
              </p:txBody>
            </p:sp>
            <p:sp>
              <p:nvSpPr>
                <p:cNvPr id="27" name="Line 135">
                  <a:extLst>
                    <a:ext uri="{FF2B5EF4-FFF2-40B4-BE49-F238E27FC236}">
                      <a16:creationId xmlns:a16="http://schemas.microsoft.com/office/drawing/2014/main" id="{0B7799B8-29AB-6695-9752-A0C020566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84796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36">
                  <a:extLst>
                    <a:ext uri="{FF2B5EF4-FFF2-40B4-BE49-F238E27FC236}">
                      <a16:creationId xmlns:a16="http://schemas.microsoft.com/office/drawing/2014/main" id="{D25AC41C-C06E-396D-E47F-EFCD091B3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949003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Line 137">
                  <a:extLst>
                    <a:ext uri="{FF2B5EF4-FFF2-40B4-BE49-F238E27FC236}">
                      <a16:creationId xmlns:a16="http://schemas.microsoft.com/office/drawing/2014/main" id="{A1D578A3-FAF9-EED2-7F4E-538519F9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57370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Line 138">
                  <a:extLst>
                    <a:ext uri="{FF2B5EF4-FFF2-40B4-BE49-F238E27FC236}">
                      <a16:creationId xmlns:a16="http://schemas.microsoft.com/office/drawing/2014/main" id="{31B05843-AD81-901A-C508-EE1F89F29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694952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AutoShape 141">
                  <a:extLst>
                    <a:ext uri="{FF2B5EF4-FFF2-40B4-BE49-F238E27FC236}">
                      <a16:creationId xmlns:a16="http://schemas.microsoft.com/office/drawing/2014/main" id="{5E07BDAE-727E-A16E-6659-EA3A67E50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5708" y="2588135"/>
                  <a:ext cx="129358" cy="9526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AutoShape 142">
                  <a:extLst>
                    <a:ext uri="{FF2B5EF4-FFF2-40B4-BE49-F238E27FC236}">
                      <a16:creationId xmlns:a16="http://schemas.microsoft.com/office/drawing/2014/main" id="{5CE2B615-FC73-E332-815B-EDC49D314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0908788" y="2859508"/>
                  <a:ext cx="129358" cy="9093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Text Box 152">
                  <a:extLst>
                    <a:ext uri="{FF2B5EF4-FFF2-40B4-BE49-F238E27FC236}">
                      <a16:creationId xmlns:a16="http://schemas.microsoft.com/office/drawing/2014/main" id="{5715812B-27EE-25B7-4D2D-AD70B45C1A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3703" y="2738256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42" name="Text Box 153">
                  <a:extLst>
                    <a:ext uri="{FF2B5EF4-FFF2-40B4-BE49-F238E27FC236}">
                      <a16:creationId xmlns:a16="http://schemas.microsoft.com/office/drawing/2014/main" id="{C3CF7410-958D-4C5D-FEE0-CBFE06A53F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2163" y="2469770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60" name="Line 139">
                  <a:extLst>
                    <a:ext uri="{FF2B5EF4-FFF2-40B4-BE49-F238E27FC236}">
                      <a16:creationId xmlns:a16="http://schemas.microsoft.com/office/drawing/2014/main" id="{661A103E-A56E-F7F2-6C26-089F1152D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439" y="315108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Line 140">
                  <a:extLst>
                    <a:ext uri="{FF2B5EF4-FFF2-40B4-BE49-F238E27FC236}">
                      <a16:creationId xmlns:a16="http://schemas.microsoft.com/office/drawing/2014/main" id="{2281F21B-A099-6522-06C9-5D461ED4F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839" y="332141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63" name="Text Box 154">
                  <a:extLst>
                    <a:ext uri="{FF2B5EF4-FFF2-40B4-BE49-F238E27FC236}">
                      <a16:creationId xmlns:a16="http://schemas.microsoft.com/office/drawing/2014/main" id="{A14B269E-514F-154E-36DE-7DB9356929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87783" y="3205941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 dirty="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64" name="Text Box 155">
                  <a:extLst>
                    <a:ext uri="{FF2B5EF4-FFF2-40B4-BE49-F238E27FC236}">
                      <a16:creationId xmlns:a16="http://schemas.microsoft.com/office/drawing/2014/main" id="{C90529FA-8D46-0E32-52B3-B093356DEE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97023" y="2999525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/>
                    <a:t>j'</a:t>
                  </a:r>
                  <a:r>
                    <a:rPr lang="en-US" altLang="fr-FR" sz="1100" b="1" i="1" baseline="-25000" dirty="0"/>
                    <a:t>&lt;</a:t>
                  </a:r>
                </a:p>
              </p:txBody>
            </p:sp>
            <p:grpSp>
              <p:nvGrpSpPr>
                <p:cNvPr id="65" name="Group 156">
                  <a:extLst>
                    <a:ext uri="{FF2B5EF4-FFF2-40B4-BE49-F238E27FC236}">
                      <a16:creationId xmlns:a16="http://schemas.microsoft.com/office/drawing/2014/main" id="{194763A7-77F6-E9A2-30BB-FC8498C7B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992962" flipV="1">
                  <a:off x="10285042" y="2760106"/>
                  <a:ext cx="722249" cy="321617"/>
                  <a:chOff x="159" y="3768"/>
                  <a:chExt cx="587" cy="579"/>
                </a:xfrm>
              </p:grpSpPr>
              <p:cxnSp>
                <p:nvCxnSpPr>
                  <p:cNvPr id="67" name="AutoShape 157">
                    <a:extLst>
                      <a:ext uri="{FF2B5EF4-FFF2-40B4-BE49-F238E27FC236}">
                        <a16:creationId xmlns:a16="http://schemas.microsoft.com/office/drawing/2014/main" id="{D04DAD90-6470-D423-C49A-C8CF3B42F64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AutoShape 158">
                    <a:extLst>
                      <a:ext uri="{FF2B5EF4-FFF2-40B4-BE49-F238E27FC236}">
                        <a16:creationId xmlns:a16="http://schemas.microsoft.com/office/drawing/2014/main" id="{4393BFD6-E4CB-9958-26FE-45C77941132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AutoShape 159">
                    <a:extLst>
                      <a:ext uri="{FF2B5EF4-FFF2-40B4-BE49-F238E27FC236}">
                        <a16:creationId xmlns:a16="http://schemas.microsoft.com/office/drawing/2014/main" id="{7CCC9701-FE1D-14B3-9250-84290F9639C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" name="AutoShape 160">
                    <a:extLst>
                      <a:ext uri="{FF2B5EF4-FFF2-40B4-BE49-F238E27FC236}">
                        <a16:creationId xmlns:a16="http://schemas.microsoft.com/office/drawing/2014/main" id="{6E9C0CE6-02CF-208E-7BF2-43AAFC54D8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" name="AutoShape 161">
                    <a:extLst>
                      <a:ext uri="{FF2B5EF4-FFF2-40B4-BE49-F238E27FC236}">
                        <a16:creationId xmlns:a16="http://schemas.microsoft.com/office/drawing/2014/main" id="{0CA12981-A000-ADAC-F7C0-86779350D9D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6" name="AutoShape 162">
                    <a:extLst>
                      <a:ext uri="{FF2B5EF4-FFF2-40B4-BE49-F238E27FC236}">
                        <a16:creationId xmlns:a16="http://schemas.microsoft.com/office/drawing/2014/main" id="{FD03A895-C218-BF73-9319-81C360681D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0DB49B0-D7DF-07CF-81C4-931DC820E527}"/>
                  </a:ext>
                </a:extLst>
              </p:cNvPr>
              <p:cNvSpPr txBox="1"/>
              <p:nvPr/>
            </p:nvSpPr>
            <p:spPr>
              <a:xfrm>
                <a:off x="5097119" y="2730829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E8BF09-5943-C2CE-AF8E-6822AFE73422}"/>
                  </a:ext>
                </a:extLst>
              </p:cNvPr>
              <p:cNvSpPr txBox="1"/>
              <p:nvPr/>
            </p:nvSpPr>
            <p:spPr>
              <a:xfrm>
                <a:off x="5123951" y="2914109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F827FEF9-FC76-6769-B793-525F994C1670}"/>
              </a:ext>
            </a:extLst>
          </p:cNvPr>
          <p:cNvGrpSpPr/>
          <p:nvPr/>
        </p:nvGrpSpPr>
        <p:grpSpPr>
          <a:xfrm>
            <a:off x="25536" y="1354809"/>
            <a:ext cx="4660063" cy="3478225"/>
            <a:chOff x="60325" y="366700"/>
            <a:chExt cx="4339237" cy="3478225"/>
          </a:xfrm>
        </p:grpSpPr>
        <p:grpSp>
          <p:nvGrpSpPr>
            <p:cNvPr id="127" name="Group 28">
              <a:extLst>
                <a:ext uri="{FF2B5EF4-FFF2-40B4-BE49-F238E27FC236}">
                  <a16:creationId xmlns:a16="http://schemas.microsoft.com/office/drawing/2014/main" id="{F8CC6BE6-EEFC-7240-3B81-289DD1A75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25" y="1020763"/>
              <a:ext cx="1086404" cy="2824162"/>
              <a:chOff x="1313" y="586"/>
              <a:chExt cx="918" cy="2496"/>
            </a:xfrm>
          </p:grpSpPr>
          <p:sp>
            <p:nvSpPr>
              <p:cNvPr id="182" name="Text Box 29">
                <a:extLst>
                  <a:ext uri="{FF2B5EF4-FFF2-40B4-BE49-F238E27FC236}">
                    <a16:creationId xmlns:a16="http://schemas.microsoft.com/office/drawing/2014/main" id="{B3E7DBCE-5FC6-6F9D-9279-838F9D12D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586"/>
                <a:ext cx="77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Ca </a:t>
                </a:r>
                <a:r>
                  <a:rPr lang="fr-FR" sz="1400" dirty="0">
                    <a:solidFill>
                      <a:srgbClr val="CC0099"/>
                    </a:solidFill>
                    <a:latin typeface="Comic Sans MS" pitchFamily="66" charset="0"/>
                  </a:rPr>
                  <a:t>Z=20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183" name="Text Box 30">
                <a:extLst>
                  <a:ext uri="{FF2B5EF4-FFF2-40B4-BE49-F238E27FC236}">
                    <a16:creationId xmlns:a16="http://schemas.microsoft.com/office/drawing/2014/main" id="{84FDDAC8-BAE1-DA85-4B00-07C294893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133"/>
                <a:ext cx="76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Ar Z=18 </a:t>
                </a:r>
              </a:p>
            </p:txBody>
          </p:sp>
          <p:sp>
            <p:nvSpPr>
              <p:cNvPr id="184" name="Text Box 31">
                <a:extLst>
                  <a:ext uri="{FF2B5EF4-FFF2-40B4-BE49-F238E27FC236}">
                    <a16:creationId xmlns:a16="http://schemas.microsoft.com/office/drawing/2014/main" id="{1F936650-B99C-1A49-BDDA-F95C64C80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678"/>
                <a:ext cx="73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S  Z=16 </a:t>
                </a:r>
              </a:p>
            </p:txBody>
          </p:sp>
          <p:sp>
            <p:nvSpPr>
              <p:cNvPr id="185" name="Text Box 32">
                <a:extLst>
                  <a:ext uri="{FF2B5EF4-FFF2-40B4-BE49-F238E27FC236}">
                    <a16:creationId xmlns:a16="http://schemas.microsoft.com/office/drawing/2014/main" id="{2415DF95-8EC9-80E1-A5F1-49501DBBC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2223"/>
                <a:ext cx="729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Si Z=14 </a:t>
                </a:r>
              </a:p>
            </p:txBody>
          </p:sp>
          <p:sp>
            <p:nvSpPr>
              <p:cNvPr id="186" name="Text Box 33">
                <a:extLst>
                  <a:ext uri="{FF2B5EF4-FFF2-40B4-BE49-F238E27FC236}">
                    <a16:creationId xmlns:a16="http://schemas.microsoft.com/office/drawing/2014/main" id="{A3059A7D-6C90-23F8-EDA6-223856D7D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2813"/>
                <a:ext cx="15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B7024C8D-DB7C-D17F-0090-8FCB0EE221F1}"/>
                </a:ext>
              </a:extLst>
            </p:cNvPr>
            <p:cNvGrpSpPr/>
            <p:nvPr/>
          </p:nvGrpSpPr>
          <p:grpSpPr>
            <a:xfrm>
              <a:off x="741363" y="366700"/>
              <a:ext cx="3658199" cy="3150629"/>
              <a:chOff x="741363" y="366700"/>
              <a:chExt cx="3658199" cy="3150629"/>
            </a:xfrm>
          </p:grpSpPr>
          <p:grpSp>
            <p:nvGrpSpPr>
              <p:cNvPr id="129" name="Group 4">
                <a:extLst>
                  <a:ext uri="{FF2B5EF4-FFF2-40B4-BE49-F238E27FC236}">
                    <a16:creationId xmlns:a16="http://schemas.microsoft.com/office/drawing/2014/main" id="{52936651-39A3-2622-BD4A-7C7E49178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13" y="1028700"/>
                <a:ext cx="307975" cy="307975"/>
                <a:chOff x="3625" y="1036"/>
                <a:chExt cx="194" cy="194"/>
              </a:xfrm>
            </p:grpSpPr>
            <p:sp>
              <p:nvSpPr>
                <p:cNvPr id="180" name="Rectangle 5">
                  <a:extLst>
                    <a:ext uri="{FF2B5EF4-FFF2-40B4-BE49-F238E27FC236}">
                      <a16:creationId xmlns:a16="http://schemas.microsoft.com/office/drawing/2014/main" id="{AD1D9EF5-FA1E-2E95-F076-57AA46190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1036"/>
                  <a:ext cx="194" cy="19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1" name="Rectangle 6">
                  <a:extLst>
                    <a:ext uri="{FF2B5EF4-FFF2-40B4-BE49-F238E27FC236}">
                      <a16:creationId xmlns:a16="http://schemas.microsoft.com/office/drawing/2014/main" id="{D1309105-EC7D-E8A6-B476-C2372BB5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9" y="1036"/>
                  <a:ext cx="1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 b="1" baseline="30000">
                      <a:solidFill>
                        <a:srgbClr val="FFFFFF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400" b="1">
                      <a:solidFill>
                        <a:srgbClr val="FFFFFF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0" name="Rectangle 7">
                <a:extLst>
                  <a:ext uri="{FF2B5EF4-FFF2-40B4-BE49-F238E27FC236}">
                    <a16:creationId xmlns:a16="http://schemas.microsoft.com/office/drawing/2014/main" id="{9A004471-1E74-A8A3-0317-7C5DDE243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713" y="1030288"/>
                <a:ext cx="307975" cy="3095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A5A16A8C-D503-FAA6-4F4B-82ECCC996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1030288"/>
                <a:ext cx="914400" cy="3048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2" name="Rectangle 9">
                <a:extLst>
                  <a:ext uri="{FF2B5EF4-FFF2-40B4-BE49-F238E27FC236}">
                    <a16:creationId xmlns:a16="http://schemas.microsoft.com/office/drawing/2014/main" id="{0AA133B8-94E9-8FBC-3FCA-F0B50E044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925" y="1016000"/>
                <a:ext cx="298450" cy="157321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Text Box 10">
                <a:extLst>
                  <a:ext uri="{FF2B5EF4-FFF2-40B4-BE49-F238E27FC236}">
                    <a16:creationId xmlns:a16="http://schemas.microsoft.com/office/drawing/2014/main" id="{0467039B-431D-DDBF-234C-3EB689CAF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625" y="63817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FF0000"/>
                    </a:solidFill>
                    <a:latin typeface="Comic Sans MS" pitchFamily="66" charset="0"/>
                  </a:rPr>
                  <a:t>N=28</a:t>
                </a:r>
              </a:p>
            </p:txBody>
          </p:sp>
          <p:grpSp>
            <p:nvGrpSpPr>
              <p:cNvPr id="134" name="Group 11">
                <a:extLst>
                  <a:ext uri="{FF2B5EF4-FFF2-40B4-BE49-F238E27FC236}">
                    <a16:creationId xmlns:a16="http://schemas.microsoft.com/office/drawing/2014/main" id="{D110CF76-4B3E-9E2A-7695-DD26F27FF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00" y="1022843"/>
                <a:ext cx="301625" cy="317437"/>
                <a:chOff x="4793" y="1794"/>
                <a:chExt cx="190" cy="256"/>
              </a:xfrm>
            </p:grpSpPr>
            <p:sp>
              <p:nvSpPr>
                <p:cNvPr id="178" name="Rectangle 12">
                  <a:extLst>
                    <a:ext uri="{FF2B5EF4-FFF2-40B4-BE49-F238E27FC236}">
                      <a16:creationId xmlns:a16="http://schemas.microsoft.com/office/drawing/2014/main" id="{C702FC9A-88DA-48C0-3643-6851D8BDD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3" y="1794"/>
                  <a:ext cx="190" cy="2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9" name="Rectangle 15">
                  <a:extLst>
                    <a:ext uri="{FF2B5EF4-FFF2-40B4-BE49-F238E27FC236}">
                      <a16:creationId xmlns:a16="http://schemas.microsoft.com/office/drawing/2014/main" id="{0A308FAA-5EFC-46EF-57DB-ADA8AE538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9" y="1850"/>
                  <a:ext cx="177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aseline="30000" dirty="0">
                      <a:solidFill>
                        <a:srgbClr val="000000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5" name="Rectangle 26">
                <a:extLst>
                  <a:ext uri="{FF2B5EF4-FFF2-40B4-BE49-F238E27FC236}">
                    <a16:creationId xmlns:a16="http://schemas.microsoft.com/office/drawing/2014/main" id="{DDFAFF49-5FA9-8E42-8F77-60481C6B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463" y="1344613"/>
                <a:ext cx="309562" cy="6143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6" name="Rectangle 27">
                <a:extLst>
                  <a:ext uri="{FF2B5EF4-FFF2-40B4-BE49-F238E27FC236}">
                    <a16:creationId xmlns:a16="http://schemas.microsoft.com/office/drawing/2014/main" id="{FEDDE573-B6BF-01E1-EC15-88DF9D8A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488" y="1344613"/>
                <a:ext cx="315912" cy="30162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37" name="Group 38">
                <a:extLst>
                  <a:ext uri="{FF2B5EF4-FFF2-40B4-BE49-F238E27FC236}">
                    <a16:creationId xmlns:a16="http://schemas.microsoft.com/office/drawing/2014/main" id="{571A8242-AD29-5AAE-5C19-444A7EF2AC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363" y="1020763"/>
                <a:ext cx="3400425" cy="2193925"/>
                <a:chOff x="1932" y="581"/>
                <a:chExt cx="3333" cy="1909"/>
              </a:xfrm>
            </p:grpSpPr>
            <p:sp>
              <p:nvSpPr>
                <p:cNvPr id="170" name="Line 39">
                  <a:extLst>
                    <a:ext uri="{FF2B5EF4-FFF2-40B4-BE49-F238E27FC236}">
                      <a16:creationId xmlns:a16="http://schemas.microsoft.com/office/drawing/2014/main" id="{86B6757E-BA09-9023-A5DB-96A305AB6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581"/>
                  <a:ext cx="3333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1" name="Line 40">
                  <a:extLst>
                    <a:ext uri="{FF2B5EF4-FFF2-40B4-BE49-F238E27FC236}">
                      <a16:creationId xmlns:a16="http://schemas.microsoft.com/office/drawing/2014/main" id="{1D83A794-E2E7-9949-33AF-FA4CCCDC2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854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2" name="Line 41">
                  <a:extLst>
                    <a:ext uri="{FF2B5EF4-FFF2-40B4-BE49-F238E27FC236}">
                      <a16:creationId xmlns:a16="http://schemas.microsoft.com/office/drawing/2014/main" id="{B48C421D-230C-711C-589C-6141C7E81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126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3" name="Line 42">
                  <a:extLst>
                    <a:ext uri="{FF2B5EF4-FFF2-40B4-BE49-F238E27FC236}">
                      <a16:creationId xmlns:a16="http://schemas.microsoft.com/office/drawing/2014/main" id="{E3AB464D-F111-CA25-9AFD-0AA21CBED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399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" name="Line 43">
                  <a:extLst>
                    <a:ext uri="{FF2B5EF4-FFF2-40B4-BE49-F238E27FC236}">
                      <a16:creationId xmlns:a16="http://schemas.microsoft.com/office/drawing/2014/main" id="{01FAD2C5-33A6-E1DF-2523-AB6925C5A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672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" name="Line 44">
                  <a:extLst>
                    <a:ext uri="{FF2B5EF4-FFF2-40B4-BE49-F238E27FC236}">
                      <a16:creationId xmlns:a16="http://schemas.microsoft.com/office/drawing/2014/main" id="{DDD32F16-1541-0D08-E42D-3DF8C6533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217"/>
                  <a:ext cx="3176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6" name="Line 45">
                  <a:extLst>
                    <a:ext uri="{FF2B5EF4-FFF2-40B4-BE49-F238E27FC236}">
                      <a16:creationId xmlns:a16="http://schemas.microsoft.com/office/drawing/2014/main" id="{D58B3E74-ADEF-5E65-BE5B-D7CB4A077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945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7" name="Line 46">
                  <a:extLst>
                    <a:ext uri="{FF2B5EF4-FFF2-40B4-BE49-F238E27FC236}">
                      <a16:creationId xmlns:a16="http://schemas.microsoft.com/office/drawing/2014/main" id="{983D9122-FAAC-AEC7-8FB3-0FF4CA37C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490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38" name="Text Box 49">
                <a:extLst>
                  <a:ext uri="{FF2B5EF4-FFF2-40B4-BE49-F238E27FC236}">
                    <a16:creationId xmlns:a16="http://schemas.microsoft.com/office/drawing/2014/main" id="{AB61FD51-4578-1488-865B-B1C1737A0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888" y="64452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CC0099"/>
                    </a:solidFill>
                    <a:latin typeface="Comic Sans MS" pitchFamily="66" charset="0"/>
                  </a:rPr>
                  <a:t>N=20</a:t>
                </a:r>
              </a:p>
            </p:txBody>
          </p:sp>
          <p:grpSp>
            <p:nvGrpSpPr>
              <p:cNvPr id="139" name="Group 93">
                <a:extLst>
                  <a:ext uri="{FF2B5EF4-FFF2-40B4-BE49-F238E27FC236}">
                    <a16:creationId xmlns:a16="http://schemas.microsoft.com/office/drawing/2014/main" id="{5DDC2E1F-9D72-2A77-4A28-D7A379CE3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338" y="863600"/>
                <a:ext cx="2786062" cy="2547938"/>
                <a:chOff x="661" y="544"/>
                <a:chExt cx="1755" cy="1923"/>
              </a:xfrm>
            </p:grpSpPr>
            <p:sp>
              <p:nvSpPr>
                <p:cNvPr id="159" name="Line 16">
                  <a:extLst>
                    <a:ext uri="{FF2B5EF4-FFF2-40B4-BE49-F238E27FC236}">
                      <a16:creationId xmlns:a16="http://schemas.microsoft.com/office/drawing/2014/main" id="{DEAD0E9B-43C3-C35F-910E-650C4F7CE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9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0" name="Line 17">
                  <a:extLst>
                    <a:ext uri="{FF2B5EF4-FFF2-40B4-BE49-F238E27FC236}">
                      <a16:creationId xmlns:a16="http://schemas.microsoft.com/office/drawing/2014/main" id="{EB940B84-79B7-CDFC-1354-B51E05277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263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1" name="Line 18">
                  <a:extLst>
                    <a:ext uri="{FF2B5EF4-FFF2-40B4-BE49-F238E27FC236}">
                      <a16:creationId xmlns:a16="http://schemas.microsoft.com/office/drawing/2014/main" id="{6D36EEDB-28E2-147C-7989-2C91DA67C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067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2" name="Line 19">
                  <a:extLst>
                    <a:ext uri="{FF2B5EF4-FFF2-40B4-BE49-F238E27FC236}">
                      <a16:creationId xmlns:a16="http://schemas.microsoft.com/office/drawing/2014/main" id="{60B46808-94AE-365D-C4E7-434AF01B6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71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3" name="Line 20">
                  <a:extLst>
                    <a:ext uri="{FF2B5EF4-FFF2-40B4-BE49-F238E27FC236}">
                      <a16:creationId xmlns:a16="http://schemas.microsoft.com/office/drawing/2014/main" id="{A66D2888-6545-0AED-C3D8-4847288D6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675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4" name="Line 21">
                  <a:extLst>
                    <a:ext uri="{FF2B5EF4-FFF2-40B4-BE49-F238E27FC236}">
                      <a16:creationId xmlns:a16="http://schemas.microsoft.com/office/drawing/2014/main" id="{349F9107-FBA2-1E0B-0E52-2B200FDA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86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" name="Line 22">
                  <a:extLst>
                    <a:ext uri="{FF2B5EF4-FFF2-40B4-BE49-F238E27FC236}">
                      <a16:creationId xmlns:a16="http://schemas.microsoft.com/office/drawing/2014/main" id="{BEEA65D8-0E52-6576-62B5-A6D9B0BE8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0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6" name="Line 23">
                  <a:extLst>
                    <a:ext uri="{FF2B5EF4-FFF2-40B4-BE49-F238E27FC236}">
                      <a16:creationId xmlns:a16="http://schemas.microsoft.com/office/drawing/2014/main" id="{EFD6BE91-91E0-FB08-7423-119BE2D10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94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167" name="Group 50">
                  <a:extLst>
                    <a:ext uri="{FF2B5EF4-FFF2-40B4-BE49-F238E27FC236}">
                      <a16:creationId xmlns:a16="http://schemas.microsoft.com/office/drawing/2014/main" id="{43EB0793-576A-41A7-1D44-ACDE796EE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1" y="544"/>
                  <a:ext cx="197" cy="1919"/>
                  <a:chOff x="2730" y="438"/>
                  <a:chExt cx="264" cy="2640"/>
                </a:xfrm>
              </p:grpSpPr>
              <p:sp>
                <p:nvSpPr>
                  <p:cNvPr id="168" name="Line 51">
                    <a:extLst>
                      <a:ext uri="{FF2B5EF4-FFF2-40B4-BE49-F238E27FC236}">
                        <a16:creationId xmlns:a16="http://schemas.microsoft.com/office/drawing/2014/main" id="{F98D3037-CE66-C9DE-67C6-30AE28B01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0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9" name="Line 52">
                    <a:extLst>
                      <a:ext uri="{FF2B5EF4-FFF2-40B4-BE49-F238E27FC236}">
                        <a16:creationId xmlns:a16="http://schemas.microsoft.com/office/drawing/2014/main" id="{ECEC6977-5AD6-C1CF-CBCE-67F0FD2C86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4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40" name="Rectangle 73">
                <a:extLst>
                  <a:ext uri="{FF2B5EF4-FFF2-40B4-BE49-F238E27FC236}">
                    <a16:creationId xmlns:a16="http://schemas.microsoft.com/office/drawing/2014/main" id="{924F14AB-B849-E9D8-EC75-C7EDC7BB9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21" y="1043255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1" name="Rectangle 83">
                <a:extLst>
                  <a:ext uri="{FF2B5EF4-FFF2-40B4-BE49-F238E27FC236}">
                    <a16:creationId xmlns:a16="http://schemas.microsoft.com/office/drawing/2014/main" id="{B8F97F8C-0E25-6BFC-B2EC-763259FA7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82" y="991904"/>
                <a:ext cx="416483" cy="387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40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Ca</a:t>
                </a:r>
              </a:p>
            </p:txBody>
          </p:sp>
          <p:sp>
            <p:nvSpPr>
              <p:cNvPr id="142" name="Rectangle 103">
                <a:extLst>
                  <a:ext uri="{FF2B5EF4-FFF2-40B4-BE49-F238E27FC236}">
                    <a16:creationId xmlns:a16="http://schemas.microsoft.com/office/drawing/2014/main" id="{81524596-319A-0E71-CEC5-4BA02C05B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369" y="2910569"/>
                <a:ext cx="298863" cy="30854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34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sp>
            <p:nvSpPr>
              <p:cNvPr id="143" name="Rectangle 73">
                <a:extLst>
                  <a:ext uri="{FF2B5EF4-FFF2-40B4-BE49-F238E27FC236}">
                    <a16:creationId xmlns:a16="http://schemas.microsoft.com/office/drawing/2014/main" id="{B20FF8C7-9F27-6244-60EA-D60F004CF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447" y="2286518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4" name="Rectangle 82">
                <a:extLst>
                  <a:ext uri="{FF2B5EF4-FFF2-40B4-BE49-F238E27FC236}">
                    <a16:creationId xmlns:a16="http://schemas.microsoft.com/office/drawing/2014/main" id="{C0CD62B0-FBEA-DC07-CE42-4F4B5BDA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116" y="1357411"/>
                <a:ext cx="2139530" cy="1528962"/>
              </a:xfrm>
              <a:prstGeom prst="rect">
                <a:avLst/>
              </a:prstGeom>
              <a:solidFill>
                <a:srgbClr val="FFFFCC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" name="Rectangle 102">
                <a:extLst>
                  <a:ext uri="{FF2B5EF4-FFF2-40B4-BE49-F238E27FC236}">
                    <a16:creationId xmlns:a16="http://schemas.microsoft.com/office/drawing/2014/main" id="{24922427-A6EF-806F-4DD1-2B44E7C3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54" y="2302034"/>
                <a:ext cx="270893" cy="27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36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146" name="Rectangle 101">
                <a:extLst>
                  <a:ext uri="{FF2B5EF4-FFF2-40B4-BE49-F238E27FC236}">
                    <a16:creationId xmlns:a16="http://schemas.microsoft.com/office/drawing/2014/main" id="{CFE96367-CBED-7E03-EA44-8C67EC80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695" y="2915513"/>
                <a:ext cx="281791" cy="2935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7" name="Text Box 59">
                <a:extLst>
                  <a:ext uri="{FF2B5EF4-FFF2-40B4-BE49-F238E27FC236}">
                    <a16:creationId xmlns:a16="http://schemas.microsoft.com/office/drawing/2014/main" id="{A283D59E-16AD-302F-E3EE-0CF6E0CE4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8386" y="1366337"/>
                <a:ext cx="16675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filling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n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f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7/2</a:t>
                </a:r>
                <a:endParaRPr lang="fr-FR" sz="14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8" name="Rectangle 60">
                <a:extLst>
                  <a:ext uri="{FF2B5EF4-FFF2-40B4-BE49-F238E27FC236}">
                    <a16:creationId xmlns:a16="http://schemas.microsoft.com/office/drawing/2014/main" id="{CB944347-AE39-0A06-9F73-6E0B363DE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697" y="1581271"/>
                <a:ext cx="24481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p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3/2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Z=14 gap</a:t>
                </a:r>
              </a:p>
            </p:txBody>
          </p:sp>
          <p:sp>
            <p:nvSpPr>
              <p:cNvPr id="149" name="Text Box 83">
                <a:extLst>
                  <a:ext uri="{FF2B5EF4-FFF2-40B4-BE49-F238E27FC236}">
                    <a16:creationId xmlns:a16="http://schemas.microsoft.com/office/drawing/2014/main" id="{6393EED4-DCD5-09B3-A7B8-594F5DE05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8884" y="2128494"/>
                <a:ext cx="19271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removal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p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d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3/2</a:t>
                </a:r>
                <a:endParaRPr lang="fr-FR" sz="1400" baseline="-250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0" name="Rectangle 84">
                <a:extLst>
                  <a:ext uri="{FF2B5EF4-FFF2-40B4-BE49-F238E27FC236}">
                    <a16:creationId xmlns:a16="http://schemas.microsoft.com/office/drawing/2014/main" id="{6230C674-86D2-6C28-89C9-4F228BED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372" y="2345019"/>
                <a:ext cx="242085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n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7/2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N=28 gap</a:t>
                </a:r>
              </a:p>
            </p:txBody>
          </p:sp>
          <p:sp>
            <p:nvSpPr>
              <p:cNvPr id="151" name="Rectangle 36">
                <a:extLst>
                  <a:ext uri="{FF2B5EF4-FFF2-40B4-BE49-F238E27FC236}">
                    <a16:creationId xmlns:a16="http://schemas.microsoft.com/office/drawing/2014/main" id="{3E66650B-0EF3-7B28-2463-E0F8AE4D1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982" y="2931443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42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cxnSp>
            <p:nvCxnSpPr>
              <p:cNvPr id="152" name="Connecteur droit avec flèche 151">
                <a:extLst>
                  <a:ext uri="{FF2B5EF4-FFF2-40B4-BE49-F238E27FC236}">
                    <a16:creationId xmlns:a16="http://schemas.microsoft.com/office/drawing/2014/main" id="{CE7FA381-FAFB-C100-DBB2-FB4FC1EDD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5065" y="650688"/>
                <a:ext cx="2430335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22E58E2-3A61-1A42-ABD3-8EBA9ADCEF4A}"/>
                  </a:ext>
                </a:extLst>
              </p:cNvPr>
              <p:cNvSpPr/>
              <p:nvPr/>
            </p:nvSpPr>
            <p:spPr>
              <a:xfrm>
                <a:off x="2154801" y="366700"/>
                <a:ext cx="938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7/2</a:t>
                </a:r>
              </a:p>
            </p:txBody>
          </p:sp>
          <p:cxnSp>
            <p:nvCxnSpPr>
              <p:cNvPr id="154" name="Connecteur droit avec flèche 153">
                <a:extLst>
                  <a:ext uri="{FF2B5EF4-FFF2-40B4-BE49-F238E27FC236}">
                    <a16:creationId xmlns:a16="http://schemas.microsoft.com/office/drawing/2014/main" id="{13187C6C-5736-9107-E514-03EFA0C4B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1014947"/>
                <a:ext cx="0" cy="128708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4E92C7A-260D-29DB-EF0B-CFD20F70A4F1}"/>
                  </a:ext>
                </a:extLst>
              </p:cNvPr>
              <p:cNvSpPr/>
              <p:nvPr/>
            </p:nvSpPr>
            <p:spPr>
              <a:xfrm rot="5400000">
                <a:off x="2997525" y="2115291"/>
                <a:ext cx="2055152" cy="748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s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6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718BCAF7-CFEA-A0EC-25C5-83DF5D229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147796"/>
                <a:ext cx="0" cy="6085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avec flèche 156">
                <a:extLst>
                  <a:ext uri="{FF2B5EF4-FFF2-40B4-BE49-F238E27FC236}">
                    <a16:creationId xmlns:a16="http://schemas.microsoft.com/office/drawing/2014/main" id="{7DE4CDF8-2BCE-F908-8D0A-9111A9111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756331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avec flèche 157">
                <a:extLst>
                  <a:ext uri="{FF2B5EF4-FFF2-40B4-BE49-F238E27FC236}">
                    <a16:creationId xmlns:a16="http://schemas.microsoft.com/office/drawing/2014/main" id="{2FC0EB67-6BD4-FC9F-2541-7E11B4EC2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3058970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Rectangle 39">
            <a:extLst>
              <a:ext uri="{FF2B5EF4-FFF2-40B4-BE49-F238E27FC236}">
                <a16:creationId xmlns:a16="http://schemas.microsoft.com/office/drawing/2014/main" id="{E188D11A-87D6-D523-F5E7-054B9B184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824" y="1921309"/>
            <a:ext cx="2551794" cy="235703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8" name="Text Box 40">
            <a:extLst>
              <a:ext uri="{FF2B5EF4-FFF2-40B4-BE49-F238E27FC236}">
                <a16:creationId xmlns:a16="http://schemas.microsoft.com/office/drawing/2014/main" id="{9C51F662-9001-8806-AEC1-ED59DA15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077" y="2217262"/>
            <a:ext cx="530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p3/2</a:t>
            </a:r>
          </a:p>
        </p:txBody>
      </p:sp>
      <p:sp>
        <p:nvSpPr>
          <p:cNvPr id="189" name="Oval 41">
            <a:extLst>
              <a:ext uri="{FF2B5EF4-FFF2-40B4-BE49-F238E27FC236}">
                <a16:creationId xmlns:a16="http://schemas.microsoft.com/office/drawing/2014/main" id="{55732456-2C2B-CF8A-25C7-C544E419B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98377" y="2428854"/>
            <a:ext cx="364584" cy="338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90" name="Line 42">
            <a:extLst>
              <a:ext uri="{FF2B5EF4-FFF2-40B4-BE49-F238E27FC236}">
                <a16:creationId xmlns:a16="http://schemas.microsoft.com/office/drawing/2014/main" id="{340EDCED-637F-7C7A-554A-282CC59BD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9514" y="2390988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91" name="Group 43">
            <a:extLst>
              <a:ext uri="{FF2B5EF4-FFF2-40B4-BE49-F238E27FC236}">
                <a16:creationId xmlns:a16="http://schemas.microsoft.com/office/drawing/2014/main" id="{B1FDA18E-A90F-6A67-11A8-22FC224CF217}"/>
              </a:ext>
            </a:extLst>
          </p:cNvPr>
          <p:cNvGrpSpPr>
            <a:grpSpLocks/>
          </p:cNvGrpSpPr>
          <p:nvPr/>
        </p:nvGrpSpPr>
        <p:grpSpPr bwMode="auto">
          <a:xfrm>
            <a:off x="9919517" y="2654512"/>
            <a:ext cx="1181101" cy="308109"/>
            <a:chOff x="4668" y="332"/>
            <a:chExt cx="744" cy="179"/>
          </a:xfrm>
        </p:grpSpPr>
        <p:sp>
          <p:nvSpPr>
            <p:cNvPr id="192" name="Text Box 44">
              <a:extLst>
                <a:ext uri="{FF2B5EF4-FFF2-40B4-BE49-F238E27FC236}">
                  <a16:creationId xmlns:a16="http://schemas.microsoft.com/office/drawing/2014/main" id="{F176CBF7-5D35-3EB9-287B-7F3860B1F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332"/>
              <a:ext cx="30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f7/2</a:t>
              </a:r>
            </a:p>
          </p:txBody>
        </p:sp>
        <p:sp>
          <p:nvSpPr>
            <p:cNvPr id="193" name="Line 54">
              <a:extLst>
                <a:ext uri="{FF2B5EF4-FFF2-40B4-BE49-F238E27FC236}">
                  <a16:creationId xmlns:a16="http://schemas.microsoft.com/office/drawing/2014/main" id="{DC388FCE-C5B3-AAAB-E3FF-E7C3996C9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426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4" name="Group 55">
            <a:extLst>
              <a:ext uri="{FF2B5EF4-FFF2-40B4-BE49-F238E27FC236}">
                <a16:creationId xmlns:a16="http://schemas.microsoft.com/office/drawing/2014/main" id="{6F14A5F0-E576-A13D-283C-0E343B4A4228}"/>
              </a:ext>
            </a:extLst>
          </p:cNvPr>
          <p:cNvGrpSpPr>
            <a:grpSpLocks/>
          </p:cNvGrpSpPr>
          <p:nvPr/>
        </p:nvGrpSpPr>
        <p:grpSpPr bwMode="auto">
          <a:xfrm>
            <a:off x="9919516" y="3732428"/>
            <a:ext cx="1220788" cy="308225"/>
            <a:chOff x="4668" y="982"/>
            <a:chExt cx="769" cy="180"/>
          </a:xfrm>
        </p:grpSpPr>
        <p:sp>
          <p:nvSpPr>
            <p:cNvPr id="195" name="Text Box 56">
              <a:extLst>
                <a:ext uri="{FF2B5EF4-FFF2-40B4-BE49-F238E27FC236}">
                  <a16:creationId xmlns:a16="http://schemas.microsoft.com/office/drawing/2014/main" id="{2A2A5BE2-8119-A8B3-9B09-9475DDF2D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982"/>
              <a:ext cx="33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d5/2</a:t>
              </a:r>
            </a:p>
          </p:txBody>
        </p:sp>
        <p:sp>
          <p:nvSpPr>
            <p:cNvPr id="196" name="Line 57">
              <a:extLst>
                <a:ext uri="{FF2B5EF4-FFF2-40B4-BE49-F238E27FC236}">
                  <a16:creationId xmlns:a16="http://schemas.microsoft.com/office/drawing/2014/main" id="{3AA2D9F6-BEBE-C4EE-2825-121F892BB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1078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97" name="Group 65">
            <a:extLst>
              <a:ext uri="{FF2B5EF4-FFF2-40B4-BE49-F238E27FC236}">
                <a16:creationId xmlns:a16="http://schemas.microsoft.com/office/drawing/2014/main" id="{E4CC0455-6A54-0AEA-3E7F-CE9F06AEF041}"/>
              </a:ext>
            </a:extLst>
          </p:cNvPr>
          <p:cNvGrpSpPr>
            <a:grpSpLocks/>
          </p:cNvGrpSpPr>
          <p:nvPr/>
        </p:nvGrpSpPr>
        <p:grpSpPr bwMode="auto">
          <a:xfrm>
            <a:off x="9919512" y="3327612"/>
            <a:ext cx="1196975" cy="308109"/>
            <a:chOff x="4668" y="820"/>
            <a:chExt cx="754" cy="179"/>
          </a:xfrm>
        </p:grpSpPr>
        <p:sp>
          <p:nvSpPr>
            <p:cNvPr id="198" name="Text Box 66">
              <a:extLst>
                <a:ext uri="{FF2B5EF4-FFF2-40B4-BE49-F238E27FC236}">
                  <a16:creationId xmlns:a16="http://schemas.microsoft.com/office/drawing/2014/main" id="{EF2D9D99-C855-D598-2D5D-35285FA02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820"/>
              <a:ext cx="31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s1/2</a:t>
              </a:r>
            </a:p>
          </p:txBody>
        </p:sp>
        <p:sp>
          <p:nvSpPr>
            <p:cNvPr id="199" name="Line 67">
              <a:extLst>
                <a:ext uri="{FF2B5EF4-FFF2-40B4-BE49-F238E27FC236}">
                  <a16:creationId xmlns:a16="http://schemas.microsoft.com/office/drawing/2014/main" id="{44851637-0135-3EC5-28DD-F98F1654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914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0" name="Group 71">
            <a:extLst>
              <a:ext uri="{FF2B5EF4-FFF2-40B4-BE49-F238E27FC236}">
                <a16:creationId xmlns:a16="http://schemas.microsoft.com/office/drawing/2014/main" id="{1AA1F3F8-C410-CB97-F0FB-F1F633FB57BF}"/>
              </a:ext>
            </a:extLst>
          </p:cNvPr>
          <p:cNvGrpSpPr>
            <a:grpSpLocks/>
          </p:cNvGrpSpPr>
          <p:nvPr/>
        </p:nvGrpSpPr>
        <p:grpSpPr bwMode="auto">
          <a:xfrm>
            <a:off x="9919516" y="3105364"/>
            <a:ext cx="1220788" cy="308225"/>
            <a:chOff x="4668" y="667"/>
            <a:chExt cx="769" cy="180"/>
          </a:xfrm>
        </p:grpSpPr>
        <p:sp>
          <p:nvSpPr>
            <p:cNvPr id="201" name="Text Box 72">
              <a:extLst>
                <a:ext uri="{FF2B5EF4-FFF2-40B4-BE49-F238E27FC236}">
                  <a16:creationId xmlns:a16="http://schemas.microsoft.com/office/drawing/2014/main" id="{831C2262-F5CA-9B24-E865-D5063AD7D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667"/>
              <a:ext cx="33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d3/2</a:t>
              </a:r>
            </a:p>
          </p:txBody>
        </p:sp>
        <p:sp>
          <p:nvSpPr>
            <p:cNvPr id="202" name="Line 73">
              <a:extLst>
                <a:ext uri="{FF2B5EF4-FFF2-40B4-BE49-F238E27FC236}">
                  <a16:creationId xmlns:a16="http://schemas.microsoft.com/office/drawing/2014/main" id="{896256D3-899A-29CE-5FF9-17EADF105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760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3" name="Oval 79">
            <a:extLst>
              <a:ext uri="{FF2B5EF4-FFF2-40B4-BE49-F238E27FC236}">
                <a16:creationId xmlns:a16="http://schemas.microsoft.com/office/drawing/2014/main" id="{6A468237-4E91-C006-F163-2066407001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3552" y="3578438"/>
            <a:ext cx="265112" cy="250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n-US" sz="1400"/>
              <a:t>14</a:t>
            </a:r>
          </a:p>
        </p:txBody>
      </p:sp>
      <p:sp>
        <p:nvSpPr>
          <p:cNvPr id="204" name="Text Box 80">
            <a:extLst>
              <a:ext uri="{FF2B5EF4-FFF2-40B4-BE49-F238E27FC236}">
                <a16:creationId xmlns:a16="http://schemas.microsoft.com/office/drawing/2014/main" id="{8359098B-035C-AD8F-5E79-C9BDD7D7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39" y="3759413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CC0099"/>
                </a:solidFill>
              </a:rPr>
              <a:t>d5/2</a:t>
            </a:r>
          </a:p>
        </p:txBody>
      </p:sp>
      <p:sp>
        <p:nvSpPr>
          <p:cNvPr id="205" name="Text Box 88">
            <a:extLst>
              <a:ext uri="{FF2B5EF4-FFF2-40B4-BE49-F238E27FC236}">
                <a16:creationId xmlns:a16="http://schemas.microsoft.com/office/drawing/2014/main" id="{4F9C84CB-AA0B-6EEC-9242-438C040A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183" y="3326026"/>
            <a:ext cx="506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s1/2</a:t>
            </a:r>
          </a:p>
        </p:txBody>
      </p:sp>
      <p:sp>
        <p:nvSpPr>
          <p:cNvPr id="206" name="Text Box 93">
            <a:extLst>
              <a:ext uri="{FF2B5EF4-FFF2-40B4-BE49-F238E27FC236}">
                <a16:creationId xmlns:a16="http://schemas.microsoft.com/office/drawing/2014/main" id="{B29B840B-9380-75CC-78EC-A6891CC2E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39" y="3103776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CC0099"/>
                </a:solidFill>
              </a:rPr>
              <a:t>d3/2</a:t>
            </a:r>
          </a:p>
        </p:txBody>
      </p:sp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9CEF2B93-79D0-E4C4-5A3F-437959A4F41E}"/>
              </a:ext>
            </a:extLst>
          </p:cNvPr>
          <p:cNvGrpSpPr/>
          <p:nvPr/>
        </p:nvGrpSpPr>
        <p:grpSpPr>
          <a:xfrm>
            <a:off x="8971778" y="3270463"/>
            <a:ext cx="720000" cy="635000"/>
            <a:chOff x="8840659" y="3127838"/>
            <a:chExt cx="997431" cy="635000"/>
          </a:xfrm>
        </p:grpSpPr>
        <p:sp>
          <p:nvSpPr>
            <p:cNvPr id="208" name="Line 81">
              <a:extLst>
                <a:ext uri="{FF2B5EF4-FFF2-40B4-BE49-F238E27FC236}">
                  <a16:creationId xmlns:a16="http://schemas.microsoft.com/office/drawing/2014/main" id="{D617BF17-D3DD-CCD3-61F5-7DC805350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762838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Line 90">
              <a:extLst>
                <a:ext uri="{FF2B5EF4-FFF2-40B4-BE49-F238E27FC236}">
                  <a16:creationId xmlns:a16="http://schemas.microsoft.com/office/drawing/2014/main" id="{F03440FB-E062-48C5-1941-8B2DCAC11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340563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Line 94">
              <a:extLst>
                <a:ext uri="{FF2B5EF4-FFF2-40B4-BE49-F238E27FC236}">
                  <a16:creationId xmlns:a16="http://schemas.microsoft.com/office/drawing/2014/main" id="{B3D18413-0B3A-41E6-2C13-278CB75E5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127838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212" name="Text Box 440">
            <a:extLst>
              <a:ext uri="{FF2B5EF4-FFF2-40B4-BE49-F238E27FC236}">
                <a16:creationId xmlns:a16="http://schemas.microsoft.com/office/drawing/2014/main" id="{2E54216E-6D9A-4845-925F-0DB112BD5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8914" y="3889588"/>
            <a:ext cx="3429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99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213" name="Rectangle 441">
            <a:extLst>
              <a:ext uri="{FF2B5EF4-FFF2-40B4-BE49-F238E27FC236}">
                <a16:creationId xmlns:a16="http://schemas.microsoft.com/office/drawing/2014/main" id="{23D0DEE5-F5DB-6AF8-A057-8E57908A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577" y="3873713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99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214" name="Text Box 40">
            <a:extLst>
              <a:ext uri="{FF2B5EF4-FFF2-40B4-BE49-F238E27FC236}">
                <a16:creationId xmlns:a16="http://schemas.microsoft.com/office/drawing/2014/main" id="{6A190A74-7100-6AEE-71C1-76A99F5A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077" y="2049187"/>
            <a:ext cx="490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f5/2</a:t>
            </a:r>
          </a:p>
        </p:txBody>
      </p:sp>
      <p:sp>
        <p:nvSpPr>
          <p:cNvPr id="215" name="Line 42">
            <a:extLst>
              <a:ext uri="{FF2B5EF4-FFF2-40B4-BE49-F238E27FC236}">
                <a16:creationId xmlns:a16="http://schemas.microsoft.com/office/drawing/2014/main" id="{8A982BCF-7F87-707C-439D-FD412BB3C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9514" y="2195305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" name="Oval 99">
            <a:extLst>
              <a:ext uri="{FF2B5EF4-FFF2-40B4-BE49-F238E27FC236}">
                <a16:creationId xmlns:a16="http://schemas.microsoft.com/office/drawing/2014/main" id="{4CBA612F-E6F5-64F9-17FA-7115C7E2AD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87635" y="2853711"/>
            <a:ext cx="383758" cy="36307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3112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>
            <a:extLst>
              <a:ext uri="{FF2B5EF4-FFF2-40B4-BE49-F238E27FC236}">
                <a16:creationId xmlns:a16="http://schemas.microsoft.com/office/drawing/2014/main" id="{AC29CAFC-CE10-AB84-219F-B1EB8BABC73F}"/>
              </a:ext>
            </a:extLst>
          </p:cNvPr>
          <p:cNvGrpSpPr/>
          <p:nvPr/>
        </p:nvGrpSpPr>
        <p:grpSpPr>
          <a:xfrm>
            <a:off x="519914" y="497111"/>
            <a:ext cx="11628542" cy="3502876"/>
            <a:chOff x="519914" y="497111"/>
            <a:chExt cx="11628542" cy="350287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A47CD39-B641-3B21-014A-3C6182122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/>
            <a:stretch/>
          </p:blipFill>
          <p:spPr>
            <a:xfrm>
              <a:off x="1310639" y="605355"/>
              <a:ext cx="10837817" cy="339463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BB1C47-69F8-A446-9EC0-307C9304613D}"/>
                </a:ext>
              </a:extLst>
            </p:cNvPr>
            <p:cNvSpPr/>
            <p:nvPr/>
          </p:nvSpPr>
          <p:spPr>
            <a:xfrm>
              <a:off x="1475233" y="3179460"/>
              <a:ext cx="1828800" cy="820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D4FCE33-7B67-E9F6-2387-8976AB1644F1}"/>
                </a:ext>
              </a:extLst>
            </p:cNvPr>
            <p:cNvSpPr txBox="1"/>
            <p:nvPr/>
          </p:nvSpPr>
          <p:spPr>
            <a:xfrm>
              <a:off x="519914" y="2183896"/>
              <a:ext cx="795411" cy="40011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baseline="30000" dirty="0">
                  <a:solidFill>
                    <a:srgbClr val="00B050"/>
                  </a:solidFill>
                </a:rPr>
                <a:t>36,38</a:t>
              </a:r>
              <a:r>
                <a:rPr lang="fr-FR" sz="2000" dirty="0">
                  <a:solidFill>
                    <a:srgbClr val="00B050"/>
                  </a:solidFill>
                </a:rPr>
                <a:t>Si</a:t>
              </a:r>
              <a:endParaRPr lang="fr-FR" sz="2000" baseline="30000" dirty="0">
                <a:solidFill>
                  <a:srgbClr val="00B050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882FA1F-E187-D693-168C-681550FD28D0}"/>
                </a:ext>
              </a:extLst>
            </p:cNvPr>
            <p:cNvSpPr txBox="1"/>
            <p:nvPr/>
          </p:nvSpPr>
          <p:spPr>
            <a:xfrm>
              <a:off x="550394" y="2681736"/>
              <a:ext cx="724878" cy="400110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baseline="30000" dirty="0">
                  <a:solidFill>
                    <a:srgbClr val="FF00FF"/>
                  </a:solidFill>
                </a:rPr>
                <a:t>40,42</a:t>
              </a:r>
              <a:r>
                <a:rPr lang="fr-FR" sz="2000" dirty="0">
                  <a:solidFill>
                    <a:srgbClr val="FF00FF"/>
                  </a:solidFill>
                </a:rPr>
                <a:t>S</a:t>
              </a:r>
              <a:endParaRPr lang="fr-FR" sz="2000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DB0C4DB-71FA-F15B-71E2-FD9636F659BE}"/>
                </a:ext>
              </a:extLst>
            </p:cNvPr>
            <p:cNvSpPr/>
            <p:nvPr/>
          </p:nvSpPr>
          <p:spPr>
            <a:xfrm>
              <a:off x="1049310" y="497111"/>
              <a:ext cx="11099145" cy="792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3966631-D54F-A38A-A697-25A9DBB654EB}"/>
                </a:ext>
              </a:extLst>
            </p:cNvPr>
            <p:cNvSpPr/>
            <p:nvPr/>
          </p:nvSpPr>
          <p:spPr>
            <a:xfrm>
              <a:off x="2263759" y="1310852"/>
              <a:ext cx="434472" cy="792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99" y="1034357"/>
            <a:ext cx="1800000" cy="1800000"/>
          </a:xfrm>
          <a:prstGeom prst="rect">
            <a:avLst/>
          </a:prstGeom>
          <a:ln w="25400">
            <a:solidFill>
              <a:srgbClr val="0A01F4"/>
            </a:solidFill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12" y="1038661"/>
            <a:ext cx="1823420" cy="1800000"/>
          </a:xfrm>
          <a:prstGeom prst="rect">
            <a:avLst/>
          </a:prstGeom>
          <a:ln w="25400">
            <a:solidFill>
              <a:srgbClr val="FF9800"/>
            </a:solidFill>
          </a:ln>
        </p:spPr>
      </p:pic>
      <p:sp>
        <p:nvSpPr>
          <p:cNvPr id="22" name="ZoneTexte 21"/>
          <p:cNvSpPr txBox="1"/>
          <p:nvPr/>
        </p:nvSpPr>
        <p:spPr>
          <a:xfrm>
            <a:off x="4756255" y="990162"/>
            <a:ext cx="945195" cy="598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0A01F4"/>
                </a:solidFill>
              </a:rPr>
              <a:t>EXOGAM</a:t>
            </a:r>
          </a:p>
          <a:p>
            <a:pPr>
              <a:lnSpc>
                <a:spcPts val="1320"/>
              </a:lnSpc>
            </a:pPr>
            <a:r>
              <a:rPr lang="fr-FR" sz="1400" dirty="0">
                <a:solidFill>
                  <a:srgbClr val="0A01F4"/>
                </a:solidFill>
              </a:rPr>
              <a:t>8 </a:t>
            </a:r>
            <a:r>
              <a:rPr lang="fr-FR" sz="1400" dirty="0" err="1">
                <a:solidFill>
                  <a:srgbClr val="0A01F4"/>
                </a:solidFill>
              </a:rPr>
              <a:t>clovers</a:t>
            </a:r>
            <a:endParaRPr lang="fr-FR" sz="1400" dirty="0">
              <a:solidFill>
                <a:srgbClr val="0A01F4"/>
              </a:solidFill>
            </a:endParaRPr>
          </a:p>
          <a:p>
            <a:pPr>
              <a:lnSpc>
                <a:spcPts val="1320"/>
              </a:lnSpc>
            </a:pPr>
            <a:r>
              <a:rPr lang="fr-FR" sz="1400" dirty="0" err="1">
                <a:solidFill>
                  <a:srgbClr val="0A01F4"/>
                </a:solidFill>
              </a:rPr>
              <a:t>HPGe</a:t>
            </a:r>
            <a:endParaRPr lang="fr-FR" sz="1400" dirty="0">
              <a:solidFill>
                <a:srgbClr val="0A01F4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889236" y="982917"/>
            <a:ext cx="1361270" cy="598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320"/>
              </a:lnSpc>
            </a:pPr>
            <a:r>
              <a:rPr lang="fr-FR" sz="1600" dirty="0">
                <a:solidFill>
                  <a:srgbClr val="FF9800"/>
                </a:solidFill>
              </a:rPr>
              <a:t>PARIS</a:t>
            </a:r>
          </a:p>
          <a:p>
            <a:pPr algn="r">
              <a:lnSpc>
                <a:spcPts val="1320"/>
              </a:lnSpc>
            </a:pPr>
            <a:r>
              <a:rPr lang="fr-FR" sz="1400" dirty="0">
                <a:solidFill>
                  <a:srgbClr val="FF9800"/>
                </a:solidFill>
              </a:rPr>
              <a:t>8 clusters</a:t>
            </a:r>
          </a:p>
          <a:p>
            <a:pPr algn="r">
              <a:lnSpc>
                <a:spcPts val="1320"/>
              </a:lnSpc>
            </a:pPr>
            <a:r>
              <a:rPr lang="fr-FR" sz="1400" dirty="0">
                <a:solidFill>
                  <a:srgbClr val="FF9800"/>
                </a:solidFill>
              </a:rPr>
              <a:t>LaBr</a:t>
            </a:r>
            <a:r>
              <a:rPr lang="fr-FR" sz="1400" baseline="-25000" dirty="0">
                <a:solidFill>
                  <a:srgbClr val="FF9800"/>
                </a:solidFill>
              </a:rPr>
              <a:t>3</a:t>
            </a:r>
            <a:r>
              <a:rPr lang="fr-FR" sz="1400" dirty="0">
                <a:solidFill>
                  <a:srgbClr val="FF9800"/>
                </a:solidFill>
              </a:rPr>
              <a:t>/CsBr</a:t>
            </a:r>
            <a:r>
              <a:rPr lang="fr-FR" sz="1400" baseline="-25000" dirty="0">
                <a:solidFill>
                  <a:srgbClr val="FF9800"/>
                </a:solidFill>
              </a:rPr>
              <a:t>3</a:t>
            </a:r>
            <a:r>
              <a:rPr lang="fr-FR" sz="1400" dirty="0">
                <a:solidFill>
                  <a:srgbClr val="FF9800"/>
                </a:solidFill>
              </a:rPr>
              <a:t>+NaI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8" t="18962" r="41774" b="6214"/>
          <a:stretch/>
        </p:blipFill>
        <p:spPr>
          <a:xfrm>
            <a:off x="4926863" y="1239668"/>
            <a:ext cx="2164080" cy="2540001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E1F72CC6-A0D1-BB7B-BB41-41C2061BE410}"/>
              </a:ext>
            </a:extLst>
          </p:cNvPr>
          <p:cNvGrpSpPr/>
          <p:nvPr/>
        </p:nvGrpSpPr>
        <p:grpSpPr>
          <a:xfrm>
            <a:off x="5325462" y="2176371"/>
            <a:ext cx="1539589" cy="1231202"/>
            <a:chOff x="5325462" y="2176371"/>
            <a:chExt cx="1539589" cy="1231202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67006ED-65BA-5570-59EF-ABDF967F37EF}"/>
                </a:ext>
              </a:extLst>
            </p:cNvPr>
            <p:cNvSpPr txBox="1"/>
            <p:nvPr/>
          </p:nvSpPr>
          <p:spPr>
            <a:xfrm>
              <a:off x="5386511" y="3038241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C00"/>
                  </a:solidFill>
                </a:rPr>
                <a:t>400 mg/cm</a:t>
              </a:r>
              <a:r>
                <a:rPr lang="fr-FR" baseline="30000" dirty="0">
                  <a:solidFill>
                    <a:srgbClr val="FFCC00"/>
                  </a:solidFill>
                </a:rPr>
                <a:t>2</a:t>
              </a:r>
              <a:endParaRPr lang="fr-FR" dirty="0">
                <a:solidFill>
                  <a:srgbClr val="FFCC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3083D5-3548-C072-8ECD-83CA5AFDEB13}"/>
                </a:ext>
              </a:extLst>
            </p:cNvPr>
            <p:cNvSpPr/>
            <p:nvPr/>
          </p:nvSpPr>
          <p:spPr>
            <a:xfrm>
              <a:off x="5590881" y="2176371"/>
              <a:ext cx="696582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schemeClr val="tx1"/>
                  </a:solidFill>
                </a:rPr>
                <a:t>target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47712E-BEE9-D14D-5859-4E7E900D1D99}"/>
                </a:ext>
              </a:extLst>
            </p:cNvPr>
            <p:cNvSpPr/>
            <p:nvPr/>
          </p:nvSpPr>
          <p:spPr>
            <a:xfrm>
              <a:off x="5866464" y="2882824"/>
              <a:ext cx="301987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1DD475-0182-DDF8-FFBD-62B47E7F83C6}"/>
                </a:ext>
              </a:extLst>
            </p:cNvPr>
            <p:cNvSpPr/>
            <p:nvPr/>
          </p:nvSpPr>
          <p:spPr>
            <a:xfrm>
              <a:off x="5466436" y="3087296"/>
              <a:ext cx="1137996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E589C9B-4A21-BAB2-1CF3-4E320CD59792}"/>
                </a:ext>
              </a:extLst>
            </p:cNvPr>
            <p:cNvSpPr txBox="1"/>
            <p:nvPr/>
          </p:nvSpPr>
          <p:spPr>
            <a:xfrm>
              <a:off x="5325462" y="2786865"/>
              <a:ext cx="15395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Au - 400mg/cm</a:t>
              </a:r>
              <a:r>
                <a:rPr lang="fr-FR" sz="1600" baseline="30000" dirty="0"/>
                <a:t>2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22E06F7-CFC9-DF8E-AEFA-BF26BBEB589E}"/>
              </a:ext>
            </a:extLst>
          </p:cNvPr>
          <p:cNvGrpSpPr/>
          <p:nvPr/>
        </p:nvGrpSpPr>
        <p:grpSpPr>
          <a:xfrm>
            <a:off x="476994" y="1030737"/>
            <a:ext cx="2221237" cy="2160000"/>
            <a:chOff x="348373" y="1986959"/>
            <a:chExt cx="2221237" cy="216000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F1F15C4-A3D5-9017-BE9E-9C420E53E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73" y="1986959"/>
              <a:ext cx="2221237" cy="2160000"/>
            </a:xfrm>
            <a:prstGeom prst="rect">
              <a:avLst/>
            </a:prstGeom>
            <a:ln w="19050">
              <a:solidFill>
                <a:srgbClr val="0A01F4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CC378707-84C6-0F91-A926-B4899DCAE234}"/>
                    </a:ext>
                  </a:extLst>
                </p:cNvPr>
                <p:cNvSpPr txBox="1"/>
                <p:nvPr/>
              </p:nvSpPr>
              <p:spPr>
                <a:xfrm>
                  <a:off x="628464" y="2537697"/>
                  <a:ext cx="1109479" cy="430887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1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1" i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fr-FR" sz="1100" b="1" i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𝐅𝐖𝐇𝐌</m:t>
                            </m:r>
                          </m:sub>
                        </m:sSub>
                      </m:oMath>
                    </m:oMathPara>
                  </a14:m>
                  <a:endParaRPr lang="fr-FR" sz="1100" b="1" i="1" dirty="0">
                    <a:solidFill>
                      <a:srgbClr val="0432FF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fr-FR" sz="11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1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1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fr-FR" sz="11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a14:m>
                  <a:r>
                    <a:rPr lang="fr-FR" sz="1100" b="1" dirty="0">
                      <a:solidFill>
                        <a:srgbClr val="0432FF"/>
                      </a:solidFill>
                    </a:rPr>
                    <a:t>@1MeV </a:t>
                  </a:r>
                </a:p>
              </p:txBody>
            </p:sp>
          </mc:Choice>
          <mc:Fallback xmlns="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CC378707-84C6-0F91-A926-B4899DCAE2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464" y="2537697"/>
                  <a:ext cx="1109479" cy="430887"/>
                </a:xfrm>
                <a:prstGeom prst="rect">
                  <a:avLst/>
                </a:prstGeom>
                <a:blipFill>
                  <a:blip r:embed="rId7"/>
                  <a:stretch>
                    <a:fillRect b="-8571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A3E5835-5497-1521-32D8-B9B4E03B25B5}"/>
              </a:ext>
            </a:extLst>
          </p:cNvPr>
          <p:cNvGrpSpPr/>
          <p:nvPr/>
        </p:nvGrpSpPr>
        <p:grpSpPr>
          <a:xfrm>
            <a:off x="9353834" y="1030737"/>
            <a:ext cx="2221238" cy="2160000"/>
            <a:chOff x="7414701" y="1986959"/>
            <a:chExt cx="2221238" cy="2160000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56293AF3-3A67-1CD9-F8F1-721AC2EF8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701" y="1986959"/>
              <a:ext cx="2221238" cy="2160000"/>
            </a:xfrm>
            <a:prstGeom prst="rect">
              <a:avLst/>
            </a:prstGeom>
            <a:ln w="19050">
              <a:solidFill>
                <a:srgbClr val="FF980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12D993CC-9892-34D1-78A2-3ACD7B691443}"/>
                    </a:ext>
                  </a:extLst>
                </p:cNvPr>
                <p:cNvSpPr txBox="1"/>
                <p:nvPr/>
              </p:nvSpPr>
              <p:spPr>
                <a:xfrm>
                  <a:off x="7687623" y="2345984"/>
                  <a:ext cx="1085557" cy="430887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100" b="1" i="1" smtClean="0">
                                <a:solidFill>
                                  <a:srgbClr val="FC9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1" i="0" smtClean="0">
                                <a:solidFill>
                                  <a:srgbClr val="FC960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fr-FR" sz="1100" b="1" i="0" smtClean="0">
                                <a:solidFill>
                                  <a:srgbClr val="FC9600"/>
                                </a:solidFill>
                                <a:latin typeface="Cambria Math" panose="02040503050406030204" pitchFamily="18" charset="0"/>
                              </a:rPr>
                              <m:t>𝐅𝐖𝐇𝐌</m:t>
                            </m:r>
                          </m:sub>
                        </m:sSub>
                      </m:oMath>
                    </m:oMathPara>
                  </a14:m>
                  <a:endParaRPr lang="fr-FR" sz="1100" b="1" i="1" dirty="0">
                    <a:solidFill>
                      <a:srgbClr val="FC9600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fr-FR" sz="1100" b="1" i="1" smtClean="0">
                          <a:solidFill>
                            <a:srgbClr val="FC96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1100" b="1" i="1" smtClean="0">
                          <a:solidFill>
                            <a:srgbClr val="FC96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100" b="1" i="1" smtClean="0">
                          <a:solidFill>
                            <a:srgbClr val="FC96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1100" b="1" i="1" smtClean="0">
                          <a:solidFill>
                            <a:srgbClr val="FC96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a14:m>
                  <a:r>
                    <a:rPr lang="fr-FR" sz="1100" b="1" dirty="0">
                      <a:solidFill>
                        <a:srgbClr val="FC9600"/>
                      </a:solidFill>
                    </a:rPr>
                    <a:t>@1MeV </a:t>
                  </a:r>
                </a:p>
              </p:txBody>
            </p:sp>
          </mc:Choice>
          <mc:Fallback xmlns=""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12D993CC-9892-34D1-78A2-3ACD7B691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623" y="2345984"/>
                  <a:ext cx="1085557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8571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5EC4AEE7-1A73-85CD-0999-A06611675A1B}"/>
              </a:ext>
            </a:extLst>
          </p:cNvPr>
          <p:cNvGrpSpPr/>
          <p:nvPr/>
        </p:nvGrpSpPr>
        <p:grpSpPr>
          <a:xfrm>
            <a:off x="476193" y="3218303"/>
            <a:ext cx="2221237" cy="2160000"/>
            <a:chOff x="476193" y="2608702"/>
            <a:chExt cx="2221237" cy="2160000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B056A975-8BC0-8129-B9E8-A2963A3F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93" y="2608702"/>
              <a:ext cx="2221237" cy="2160000"/>
            </a:xfrm>
            <a:prstGeom prst="rect">
              <a:avLst/>
            </a:prstGeom>
            <a:ln w="19050">
              <a:solidFill>
                <a:srgbClr val="0A01F4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E1D92513-16BD-1E32-D351-2ABB20933A15}"/>
                    </a:ext>
                  </a:extLst>
                </p:cNvPr>
                <p:cNvSpPr txBox="1"/>
                <p:nvPr/>
              </p:nvSpPr>
              <p:spPr>
                <a:xfrm>
                  <a:off x="855829" y="3702969"/>
                  <a:ext cx="1010735" cy="494494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sub>
                        </m:sSub>
                      </m:oMath>
                    </m:oMathPara>
                  </a14:m>
                  <a:endParaRPr lang="fr-FR" sz="1400" b="1" i="1" dirty="0">
                    <a:solidFill>
                      <a:srgbClr val="0432FF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fr-FR" sz="11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11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1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fr-FR" sz="11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a14:m>
                  <a:r>
                    <a:rPr lang="fr-FR" sz="1100" b="1" dirty="0">
                      <a:solidFill>
                        <a:srgbClr val="0432FF"/>
                      </a:solidFill>
                    </a:rPr>
                    <a:t>@1MeV </a:t>
                  </a:r>
                </a:p>
              </p:txBody>
            </p:sp>
          </mc:Choice>
          <mc:Fallback xmlns=""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E1D92513-16BD-1E32-D351-2ABB20933A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829" y="3702969"/>
                  <a:ext cx="1010735" cy="494494"/>
                </a:xfrm>
                <a:prstGeom prst="rect">
                  <a:avLst/>
                </a:prstGeom>
                <a:blipFill>
                  <a:blip r:embed="rId11"/>
                  <a:stretch>
                    <a:fillRect r="-1250" b="-7500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2D87C66-1E88-CF41-170E-B7C4DC672934}"/>
              </a:ext>
            </a:extLst>
          </p:cNvPr>
          <p:cNvGrpSpPr/>
          <p:nvPr/>
        </p:nvGrpSpPr>
        <p:grpSpPr>
          <a:xfrm>
            <a:off x="9353833" y="3210964"/>
            <a:ext cx="2221238" cy="2160000"/>
            <a:chOff x="9353833" y="2601363"/>
            <a:chExt cx="2221238" cy="2160000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9AB4B6C3-61F6-9818-ED6D-0B7847971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3833" y="2601363"/>
              <a:ext cx="2221238" cy="2160000"/>
            </a:xfrm>
            <a:prstGeom prst="rect">
              <a:avLst/>
            </a:prstGeom>
            <a:ln w="19050">
              <a:solidFill>
                <a:srgbClr val="FF980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C13DC314-1A13-F4E7-5828-F045153DF89C}"/>
                    </a:ext>
                  </a:extLst>
                </p:cNvPr>
                <p:cNvSpPr txBox="1"/>
                <p:nvPr/>
              </p:nvSpPr>
              <p:spPr>
                <a:xfrm>
                  <a:off x="9678207" y="3893356"/>
                  <a:ext cx="982653" cy="494494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FC9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FC96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FC96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sub>
                        </m:sSub>
                      </m:oMath>
                    </m:oMathPara>
                  </a14:m>
                  <a:endParaRPr lang="fr-FR" sz="1400" b="1" i="1" dirty="0">
                    <a:solidFill>
                      <a:srgbClr val="FC960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fr-FR" sz="1100" b="1" i="1" smtClean="0">
                          <a:solidFill>
                            <a:srgbClr val="FC96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1100" b="1" i="1" smtClean="0">
                          <a:solidFill>
                            <a:srgbClr val="FC96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a14:m>
                  <a:r>
                    <a:rPr lang="fr-FR" sz="1100" b="1" dirty="0">
                      <a:solidFill>
                        <a:srgbClr val="FC9600"/>
                      </a:solidFill>
                    </a:rPr>
                    <a:t>@1MeV </a:t>
                  </a:r>
                </a:p>
              </p:txBody>
            </p:sp>
          </mc:Choice>
          <mc:Fallback xmlns="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C13DC314-1A13-F4E7-5828-F045153DF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207" y="3893356"/>
                  <a:ext cx="982653" cy="494494"/>
                </a:xfrm>
                <a:prstGeom prst="rect">
                  <a:avLst/>
                </a:prstGeom>
                <a:blipFill>
                  <a:blip r:embed="rId13"/>
                  <a:stretch>
                    <a:fillRect b="-5000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8F6FCA29-CE6B-4887-84AE-D05CA2009562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86561A92-9E1C-917C-BDF9-010B08F0F826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4CEDF001-43E2-805E-BB80-3456E37FCBCD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05B8BEDE-3F99-3CB0-2AA9-E09D69581A1F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3- </a:t>
            </a:r>
            <a:r>
              <a:rPr lang="fr-FR" dirty="0" err="1">
                <a:solidFill>
                  <a:srgbClr val="C00000"/>
                </a:solidFill>
              </a:rPr>
              <a:t>Analysis</a:t>
            </a:r>
            <a:r>
              <a:rPr lang="fr-FR" dirty="0">
                <a:solidFill>
                  <a:srgbClr val="C00000"/>
                </a:solidFill>
              </a:rPr>
              <a:t> – Coulomb excitation data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76AA87-0599-AAC9-844E-ADD78FA8C985}"/>
              </a:ext>
            </a:extLst>
          </p:cNvPr>
          <p:cNvSpPr txBox="1"/>
          <p:nvPr/>
        </p:nvSpPr>
        <p:spPr>
          <a:xfrm>
            <a:off x="271611" y="566248"/>
            <a:ext cx="3463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Coulomb excitation setup : gamma-rays</a:t>
            </a:r>
          </a:p>
        </p:txBody>
      </p:sp>
    </p:spTree>
    <p:extLst>
      <p:ext uri="{BB962C8B-B14F-4D97-AF65-F5344CB8AC3E}">
        <p14:creationId xmlns:p14="http://schemas.microsoft.com/office/powerpoint/2010/main" val="651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8" t="18962" r="41774" b="6214"/>
          <a:stretch/>
        </p:blipFill>
        <p:spPr>
          <a:xfrm>
            <a:off x="4926863" y="1239668"/>
            <a:ext cx="2164080" cy="2540001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E1F72CC6-A0D1-BB7B-BB41-41C2061BE410}"/>
              </a:ext>
            </a:extLst>
          </p:cNvPr>
          <p:cNvGrpSpPr/>
          <p:nvPr/>
        </p:nvGrpSpPr>
        <p:grpSpPr>
          <a:xfrm>
            <a:off x="5325462" y="2176371"/>
            <a:ext cx="1539589" cy="1231202"/>
            <a:chOff x="5325462" y="2176371"/>
            <a:chExt cx="1539589" cy="1231202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67006ED-65BA-5570-59EF-ABDF967F37EF}"/>
                </a:ext>
              </a:extLst>
            </p:cNvPr>
            <p:cNvSpPr txBox="1"/>
            <p:nvPr/>
          </p:nvSpPr>
          <p:spPr>
            <a:xfrm>
              <a:off x="5386511" y="3038241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C00"/>
                  </a:solidFill>
                </a:rPr>
                <a:t>400 mg/cm</a:t>
              </a:r>
              <a:r>
                <a:rPr lang="fr-FR" baseline="30000" dirty="0">
                  <a:solidFill>
                    <a:srgbClr val="FFCC00"/>
                  </a:solidFill>
                </a:rPr>
                <a:t>2</a:t>
              </a:r>
              <a:endParaRPr lang="fr-FR" dirty="0">
                <a:solidFill>
                  <a:srgbClr val="FFCC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3083D5-3548-C072-8ECD-83CA5AFDEB13}"/>
                </a:ext>
              </a:extLst>
            </p:cNvPr>
            <p:cNvSpPr/>
            <p:nvPr/>
          </p:nvSpPr>
          <p:spPr>
            <a:xfrm>
              <a:off x="5590881" y="2176371"/>
              <a:ext cx="696582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schemeClr val="tx1"/>
                  </a:solidFill>
                </a:rPr>
                <a:t>target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47712E-BEE9-D14D-5859-4E7E900D1D99}"/>
                </a:ext>
              </a:extLst>
            </p:cNvPr>
            <p:cNvSpPr/>
            <p:nvPr/>
          </p:nvSpPr>
          <p:spPr>
            <a:xfrm>
              <a:off x="5866464" y="2882824"/>
              <a:ext cx="301987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1DD475-0182-DDF8-FFBD-62B47E7F83C6}"/>
                </a:ext>
              </a:extLst>
            </p:cNvPr>
            <p:cNvSpPr/>
            <p:nvPr/>
          </p:nvSpPr>
          <p:spPr>
            <a:xfrm>
              <a:off x="5466436" y="3087296"/>
              <a:ext cx="1137996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E589C9B-4A21-BAB2-1CF3-4E320CD59792}"/>
                </a:ext>
              </a:extLst>
            </p:cNvPr>
            <p:cNvSpPr txBox="1"/>
            <p:nvPr/>
          </p:nvSpPr>
          <p:spPr>
            <a:xfrm>
              <a:off x="5325462" y="2786865"/>
              <a:ext cx="15395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Au - 400mg/cm</a:t>
              </a:r>
              <a:r>
                <a:rPr lang="fr-FR" sz="1600" baseline="30000" dirty="0"/>
                <a:t>2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E08273A4-ADB8-3590-4F85-C257DEBF974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54" y="3009668"/>
            <a:ext cx="4442475" cy="3240000"/>
          </a:xfrm>
          <a:prstGeom prst="rect">
            <a:avLst/>
          </a:prstGeom>
          <a:ln w="19050">
            <a:solidFill>
              <a:srgbClr val="FF9800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469CD75-5E29-D3A1-DA0A-E0C6CE6984DE}"/>
              </a:ext>
            </a:extLst>
          </p:cNvPr>
          <p:cNvSpPr txBox="1"/>
          <p:nvPr/>
        </p:nvSpPr>
        <p:spPr>
          <a:xfrm>
            <a:off x="7987610" y="3557308"/>
            <a:ext cx="70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/>
              <a:t>197</a:t>
            </a:r>
            <a:r>
              <a:rPr lang="fr-FR" dirty="0"/>
              <a:t>Au</a:t>
            </a:r>
            <a:endParaRPr lang="fr-FR" baseline="30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F5CB7D-0BBD-EEB6-FED0-E7FECD7F4707}"/>
              </a:ext>
            </a:extLst>
          </p:cNvPr>
          <p:cNvSpPr txBox="1"/>
          <p:nvPr/>
        </p:nvSpPr>
        <p:spPr>
          <a:xfrm>
            <a:off x="9674926" y="502112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/>
              <a:t>138</a:t>
            </a:r>
            <a:r>
              <a:rPr lang="fr-FR" dirty="0"/>
              <a:t>La</a:t>
            </a:r>
            <a:endParaRPr lang="fr-FR" baseline="30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FCEE2C-DA03-D6FB-DB1A-DCDF4ACE18EE}"/>
              </a:ext>
            </a:extLst>
          </p:cNvPr>
          <p:cNvSpPr txBox="1"/>
          <p:nvPr/>
        </p:nvSpPr>
        <p:spPr>
          <a:xfrm>
            <a:off x="10320302" y="521517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/>
              <a:t>40</a:t>
            </a:r>
            <a:r>
              <a:rPr lang="fr-FR" dirty="0"/>
              <a:t>K</a:t>
            </a:r>
            <a:endParaRPr lang="fr-FR" baseline="300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EA7322C-D322-47D6-FF6F-29FBB138ABE2}"/>
              </a:ext>
            </a:extLst>
          </p:cNvPr>
          <p:cNvGrpSpPr/>
          <p:nvPr/>
        </p:nvGrpSpPr>
        <p:grpSpPr>
          <a:xfrm>
            <a:off x="351804" y="3009669"/>
            <a:ext cx="4442153" cy="3240000"/>
            <a:chOff x="212905" y="1987116"/>
            <a:chExt cx="4442153" cy="4319687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562998F8-CEB3-0481-33AF-EEC6A67B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05" y="1987116"/>
              <a:ext cx="4442153" cy="4319687"/>
            </a:xfrm>
            <a:prstGeom prst="rect">
              <a:avLst/>
            </a:prstGeom>
            <a:ln w="19050">
              <a:solidFill>
                <a:srgbClr val="0A01F4"/>
              </a:solidFill>
            </a:ln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28128E4-F302-A233-5617-C7FB0A688417}"/>
                </a:ext>
              </a:extLst>
            </p:cNvPr>
            <p:cNvSpPr txBox="1"/>
            <p:nvPr/>
          </p:nvSpPr>
          <p:spPr>
            <a:xfrm>
              <a:off x="920618" y="2420386"/>
              <a:ext cx="70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/>
                <a:t>197</a:t>
              </a:r>
              <a:r>
                <a:rPr lang="fr-FR" dirty="0"/>
                <a:t>Au</a:t>
              </a:r>
              <a:endParaRPr lang="fr-FR" baseline="30000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F08AD6A-5AED-AFE7-A70F-63395C443982}"/>
                </a:ext>
              </a:extLst>
            </p:cNvPr>
            <p:cNvSpPr txBox="1"/>
            <p:nvPr/>
          </p:nvSpPr>
          <p:spPr>
            <a:xfrm>
              <a:off x="2830297" y="3704594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/>
                <a:t>138</a:t>
              </a:r>
              <a:r>
                <a:rPr lang="fr-FR" dirty="0"/>
                <a:t>La</a:t>
              </a:r>
              <a:endParaRPr lang="fr-FR" baseline="30000" dirty="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C47E683-BB60-1185-2C21-BB434FEB29E0}"/>
                </a:ext>
              </a:extLst>
            </p:cNvPr>
            <p:cNvSpPr txBox="1"/>
            <p:nvPr/>
          </p:nvSpPr>
          <p:spPr>
            <a:xfrm>
              <a:off x="3186879" y="4486376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/>
                <a:t>40</a:t>
              </a:r>
              <a:r>
                <a:rPr lang="fr-FR" dirty="0"/>
                <a:t>K</a:t>
              </a:r>
              <a:endParaRPr lang="fr-FR" baseline="300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DF1A031-CE15-5702-DACE-C76F266B4328}"/>
                </a:ext>
              </a:extLst>
            </p:cNvPr>
            <p:cNvSpPr txBox="1"/>
            <p:nvPr/>
          </p:nvSpPr>
          <p:spPr>
            <a:xfrm>
              <a:off x="1758796" y="3817107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/>
                <a:t>138</a:t>
              </a:r>
              <a:r>
                <a:rPr lang="fr-FR" dirty="0"/>
                <a:t>La</a:t>
              </a:r>
              <a:endParaRPr lang="fr-FR" baseline="30000" dirty="0"/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1B327251-524C-3F67-D90A-26E728445D52}"/>
                </a:ext>
              </a:extLst>
            </p:cNvPr>
            <p:cNvCxnSpPr/>
            <p:nvPr/>
          </p:nvCxnSpPr>
          <p:spPr>
            <a:xfrm flipH="1">
              <a:off x="1978660" y="4244340"/>
              <a:ext cx="147320" cy="226060"/>
            </a:xfrm>
            <a:prstGeom prst="straightConnector1">
              <a:avLst/>
            </a:prstGeom>
            <a:ln w="38100">
              <a:solidFill>
                <a:srgbClr val="0A01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5E75C59B-451B-0833-260C-75AE4B7C7F40}"/>
                </a:ext>
              </a:extLst>
            </p:cNvPr>
            <p:cNvCxnSpPr/>
            <p:nvPr/>
          </p:nvCxnSpPr>
          <p:spPr>
            <a:xfrm>
              <a:off x="3167889" y="4172188"/>
              <a:ext cx="0" cy="298212"/>
            </a:xfrm>
            <a:prstGeom prst="straightConnector1">
              <a:avLst/>
            </a:prstGeom>
            <a:ln w="38100">
              <a:solidFill>
                <a:srgbClr val="0A01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F011F52B-12FA-9477-1C77-888D589BCD28}"/>
                </a:ext>
              </a:extLst>
            </p:cNvPr>
            <p:cNvCxnSpPr/>
            <p:nvPr/>
          </p:nvCxnSpPr>
          <p:spPr>
            <a:xfrm flipH="1">
              <a:off x="3235960" y="4902200"/>
              <a:ext cx="201148" cy="208280"/>
            </a:xfrm>
            <a:prstGeom prst="straightConnector1">
              <a:avLst/>
            </a:prstGeom>
            <a:ln w="38100">
              <a:solidFill>
                <a:srgbClr val="0A01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979DC7CF-D8DA-EB22-9412-9A2CA2743921}"/>
              </a:ext>
            </a:extLst>
          </p:cNvPr>
          <p:cNvSpPr txBox="1"/>
          <p:nvPr/>
        </p:nvSpPr>
        <p:spPr>
          <a:xfrm>
            <a:off x="5363918" y="4098526"/>
            <a:ext cx="1150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Coulomb </a:t>
            </a:r>
          </a:p>
          <a:p>
            <a:pPr algn="ctr"/>
            <a:r>
              <a:rPr lang="fr-FR" dirty="0"/>
              <a:t>excitation </a:t>
            </a:r>
          </a:p>
          <a:p>
            <a:pPr algn="ctr"/>
            <a:r>
              <a:rPr lang="fr-FR" dirty="0"/>
              <a:t>of </a:t>
            </a:r>
            <a:r>
              <a:rPr lang="fr-FR" baseline="30000" dirty="0"/>
              <a:t>42</a:t>
            </a:r>
            <a:r>
              <a:rPr lang="fr-FR" dirty="0"/>
              <a:t>S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F20DCD57-5BEF-25CE-CCF4-24D88F8360FF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9A8BB202-F7D3-280C-0D28-9C24275148C7}"/>
              </a:ext>
            </a:extLst>
          </p:cNvPr>
          <p:cNvGrpSpPr/>
          <p:nvPr/>
        </p:nvGrpSpPr>
        <p:grpSpPr>
          <a:xfrm>
            <a:off x="2996199" y="990162"/>
            <a:ext cx="2705251" cy="1849855"/>
            <a:chOff x="2996199" y="990162"/>
            <a:chExt cx="2705251" cy="1849855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199" y="1040017"/>
              <a:ext cx="1800000" cy="1800000"/>
            </a:xfrm>
            <a:prstGeom prst="rect">
              <a:avLst/>
            </a:prstGeom>
            <a:ln w="25400">
              <a:solidFill>
                <a:srgbClr val="0A01F4"/>
              </a:solidFill>
            </a:ln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FDDC8C9B-E543-A83F-67F3-8B766FCF6290}"/>
                </a:ext>
              </a:extLst>
            </p:cNvPr>
            <p:cNvSpPr txBox="1"/>
            <p:nvPr/>
          </p:nvSpPr>
          <p:spPr>
            <a:xfrm>
              <a:off x="4756255" y="990162"/>
              <a:ext cx="945195" cy="27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fr-FR" sz="1600" dirty="0">
                  <a:solidFill>
                    <a:srgbClr val="0A01F4"/>
                  </a:solidFill>
                </a:rPr>
                <a:t>EXOGAM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06F4CC-DCF8-BF77-CE58-F53DD44F5B4B}"/>
              </a:ext>
            </a:extLst>
          </p:cNvPr>
          <p:cNvGrpSpPr/>
          <p:nvPr/>
        </p:nvGrpSpPr>
        <p:grpSpPr>
          <a:xfrm>
            <a:off x="6598468" y="982917"/>
            <a:ext cx="2431864" cy="1870548"/>
            <a:chOff x="6598468" y="982917"/>
            <a:chExt cx="2431864" cy="1870548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912" y="1053465"/>
              <a:ext cx="1823420" cy="1800000"/>
            </a:xfrm>
            <a:prstGeom prst="rect">
              <a:avLst/>
            </a:prstGeom>
            <a:ln w="25400">
              <a:solidFill>
                <a:srgbClr val="FF9800"/>
              </a:solidFill>
            </a:ln>
          </p:spPr>
        </p:pic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32DE6D18-DEEB-CD4C-4E02-7FD5E4E25DF6}"/>
                </a:ext>
              </a:extLst>
            </p:cNvPr>
            <p:cNvSpPr txBox="1"/>
            <p:nvPr/>
          </p:nvSpPr>
          <p:spPr>
            <a:xfrm>
              <a:off x="6598468" y="982917"/>
              <a:ext cx="652038" cy="27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fr-FR" sz="1600" dirty="0">
                  <a:solidFill>
                    <a:srgbClr val="FF9800"/>
                  </a:solidFill>
                </a:rPr>
                <a:t>PARIS</a:t>
              </a:r>
            </a:p>
          </p:txBody>
        </p:sp>
      </p:grpSp>
      <p:sp>
        <p:nvSpPr>
          <p:cNvPr id="55" name="ZoneTexte 54">
            <a:extLst>
              <a:ext uri="{FF2B5EF4-FFF2-40B4-BE49-F238E27FC236}">
                <a16:creationId xmlns:a16="http://schemas.microsoft.com/office/drawing/2014/main" id="{AB07C8A6-2A43-5445-38E8-8DFF7C2B3CE4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201C7836-E1B8-979F-26D6-7F02AE7F0E44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4CA6759A-7FF7-A23E-19BD-7F419DE7E1BE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3- </a:t>
            </a:r>
            <a:r>
              <a:rPr lang="fr-FR" dirty="0" err="1">
                <a:solidFill>
                  <a:srgbClr val="C00000"/>
                </a:solidFill>
              </a:rPr>
              <a:t>Analysis</a:t>
            </a:r>
            <a:r>
              <a:rPr lang="fr-FR" dirty="0">
                <a:solidFill>
                  <a:srgbClr val="C00000"/>
                </a:solidFill>
              </a:rPr>
              <a:t> – Coulomb excitation data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43903A0-67F9-599D-1CC7-66C88A14F521}"/>
              </a:ext>
            </a:extLst>
          </p:cNvPr>
          <p:cNvSpPr txBox="1"/>
          <p:nvPr/>
        </p:nvSpPr>
        <p:spPr>
          <a:xfrm>
            <a:off x="271611" y="566248"/>
            <a:ext cx="2145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Gamma-rays / sulfur-42</a:t>
            </a: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97BBEF3C-82D5-3CAB-5E35-9F1AD0475CE0}"/>
              </a:ext>
            </a:extLst>
          </p:cNvPr>
          <p:cNvGrpSpPr/>
          <p:nvPr/>
        </p:nvGrpSpPr>
        <p:grpSpPr>
          <a:xfrm>
            <a:off x="471268" y="3188777"/>
            <a:ext cx="3973172" cy="3017132"/>
            <a:chOff x="471268" y="3188777"/>
            <a:chExt cx="3973172" cy="3017132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4A69388A-5910-E10A-5B23-5D18EB7A1B09}"/>
                </a:ext>
              </a:extLst>
            </p:cNvPr>
            <p:cNvSpPr txBox="1"/>
            <p:nvPr/>
          </p:nvSpPr>
          <p:spPr>
            <a:xfrm rot="16200000">
              <a:off x="56571" y="3603474"/>
              <a:ext cx="11063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/8 keV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3A55F5A6-61E5-743D-36AC-955D13D28698}"/>
                </a:ext>
              </a:extLst>
            </p:cNvPr>
            <p:cNvSpPr txBox="1"/>
            <p:nvPr/>
          </p:nvSpPr>
          <p:spPr>
            <a:xfrm>
              <a:off x="3104008" y="5928910"/>
              <a:ext cx="13404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Energy (keV)</a:t>
              </a: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4FC8851-E775-2B7F-0800-E53B01983C4F}"/>
              </a:ext>
            </a:extLst>
          </p:cNvPr>
          <p:cNvGrpSpPr/>
          <p:nvPr/>
        </p:nvGrpSpPr>
        <p:grpSpPr>
          <a:xfrm>
            <a:off x="7322799" y="3188777"/>
            <a:ext cx="3973172" cy="3017132"/>
            <a:chOff x="471268" y="3188777"/>
            <a:chExt cx="3973172" cy="3017132"/>
          </a:xfrm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ED39D95-2644-6C49-544D-6329F9AE5DCF}"/>
                </a:ext>
              </a:extLst>
            </p:cNvPr>
            <p:cNvSpPr txBox="1"/>
            <p:nvPr/>
          </p:nvSpPr>
          <p:spPr>
            <a:xfrm rot="16200000">
              <a:off x="56571" y="3603474"/>
              <a:ext cx="11063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/8 keV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D4828A33-F1D6-AD69-D897-A10A4FCAE7B1}"/>
                </a:ext>
              </a:extLst>
            </p:cNvPr>
            <p:cNvSpPr txBox="1"/>
            <p:nvPr/>
          </p:nvSpPr>
          <p:spPr>
            <a:xfrm>
              <a:off x="3104008" y="5928910"/>
              <a:ext cx="13404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Energy (keV)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1F20B864-ADF7-6CC4-09FF-2A3D6A762DB6}"/>
              </a:ext>
            </a:extLst>
          </p:cNvPr>
          <p:cNvSpPr txBox="1"/>
          <p:nvPr/>
        </p:nvSpPr>
        <p:spPr>
          <a:xfrm>
            <a:off x="2797503" y="3269630"/>
            <a:ext cx="1617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Non Doppler </a:t>
            </a:r>
            <a:r>
              <a:rPr lang="fr-FR" sz="1200" dirty="0" err="1"/>
              <a:t>corrected</a:t>
            </a:r>
            <a:endParaRPr lang="fr-FR" sz="1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6C5E3D-1E76-5876-F710-28C792026B68}"/>
              </a:ext>
            </a:extLst>
          </p:cNvPr>
          <p:cNvSpPr txBox="1"/>
          <p:nvPr/>
        </p:nvSpPr>
        <p:spPr>
          <a:xfrm>
            <a:off x="9624857" y="3284892"/>
            <a:ext cx="1617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Non Doppler </a:t>
            </a:r>
            <a:r>
              <a:rPr lang="fr-FR" sz="1200" dirty="0" err="1"/>
              <a:t>corrected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19030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98" y="3014714"/>
            <a:ext cx="4442153" cy="3240000"/>
          </a:xfrm>
          <a:prstGeom prst="rect">
            <a:avLst/>
          </a:prstGeom>
          <a:ln w="19050">
            <a:solidFill>
              <a:srgbClr val="FF9800"/>
            </a:solidFill>
          </a:ln>
        </p:spPr>
      </p:pic>
      <p:pic>
        <p:nvPicPr>
          <p:cNvPr id="16" name="Imag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6" y="3014714"/>
            <a:ext cx="4442153" cy="3240000"/>
          </a:xfrm>
          <a:prstGeom prst="rect">
            <a:avLst/>
          </a:prstGeom>
          <a:ln w="19050">
            <a:solidFill>
              <a:srgbClr val="0A01F4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D7964CA-CA70-D471-D7BE-26CF842C0F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8" t="18962" r="41774" b="6214"/>
          <a:stretch/>
        </p:blipFill>
        <p:spPr>
          <a:xfrm>
            <a:off x="4926863" y="1239668"/>
            <a:ext cx="2164080" cy="25400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08FCEE6-71BF-F0CA-0D38-185CFD615E76}"/>
              </a:ext>
            </a:extLst>
          </p:cNvPr>
          <p:cNvSpPr txBox="1"/>
          <p:nvPr/>
        </p:nvSpPr>
        <p:spPr>
          <a:xfrm>
            <a:off x="5363918" y="4098526"/>
            <a:ext cx="1150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Coulomb </a:t>
            </a:r>
          </a:p>
          <a:p>
            <a:pPr algn="ctr"/>
            <a:r>
              <a:rPr lang="fr-FR" dirty="0"/>
              <a:t>excitation </a:t>
            </a:r>
          </a:p>
          <a:p>
            <a:pPr algn="ctr"/>
            <a:r>
              <a:rPr lang="fr-FR" dirty="0"/>
              <a:t>of </a:t>
            </a:r>
            <a:r>
              <a:rPr lang="fr-FR" baseline="30000" dirty="0"/>
              <a:t>42</a:t>
            </a:r>
            <a:r>
              <a:rPr lang="fr-FR" dirty="0"/>
              <a:t>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A35CD14-838B-9E23-2318-3D5956024E99}"/>
              </a:ext>
            </a:extLst>
          </p:cNvPr>
          <p:cNvGrpSpPr/>
          <p:nvPr/>
        </p:nvGrpSpPr>
        <p:grpSpPr>
          <a:xfrm>
            <a:off x="2996199" y="990162"/>
            <a:ext cx="2705251" cy="1849855"/>
            <a:chOff x="2996199" y="990162"/>
            <a:chExt cx="2705251" cy="184985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F2A0ACD-7861-84E7-4368-1B3DD3ABF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199" y="1040017"/>
              <a:ext cx="1800000" cy="1800000"/>
            </a:xfrm>
            <a:prstGeom prst="rect">
              <a:avLst/>
            </a:prstGeom>
            <a:ln w="25400">
              <a:solidFill>
                <a:srgbClr val="0A01F4"/>
              </a:solidFill>
            </a:ln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643F903-0B48-02BB-F969-44C04D00FA4B}"/>
                </a:ext>
              </a:extLst>
            </p:cNvPr>
            <p:cNvSpPr txBox="1"/>
            <p:nvPr/>
          </p:nvSpPr>
          <p:spPr>
            <a:xfrm>
              <a:off x="4756255" y="990162"/>
              <a:ext cx="945195" cy="27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fr-FR" sz="1600" dirty="0">
                  <a:solidFill>
                    <a:srgbClr val="0A01F4"/>
                  </a:solidFill>
                </a:rPr>
                <a:t>EXOGAM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BE2F34-8F04-D60F-46FC-6E9056056F78}"/>
              </a:ext>
            </a:extLst>
          </p:cNvPr>
          <p:cNvGrpSpPr/>
          <p:nvPr/>
        </p:nvGrpSpPr>
        <p:grpSpPr>
          <a:xfrm>
            <a:off x="6598468" y="982917"/>
            <a:ext cx="2431864" cy="1870548"/>
            <a:chOff x="6598468" y="982917"/>
            <a:chExt cx="2431864" cy="187054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4003E88-7600-49B1-D8B5-8C5DECA4B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912" y="1053465"/>
              <a:ext cx="1823420" cy="1800000"/>
            </a:xfrm>
            <a:prstGeom prst="rect">
              <a:avLst/>
            </a:prstGeom>
            <a:ln w="25400">
              <a:solidFill>
                <a:srgbClr val="FF9800"/>
              </a:solidFill>
            </a:ln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BF343CF-6C0C-AF1E-CBAC-6AD9B962DD90}"/>
                </a:ext>
              </a:extLst>
            </p:cNvPr>
            <p:cNvSpPr txBox="1"/>
            <p:nvPr/>
          </p:nvSpPr>
          <p:spPr>
            <a:xfrm>
              <a:off x="6598468" y="982917"/>
              <a:ext cx="652038" cy="27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fr-FR" sz="1600" dirty="0">
                  <a:solidFill>
                    <a:srgbClr val="FF9800"/>
                  </a:solidFill>
                </a:rPr>
                <a:t>PARIS</a:t>
              </a:r>
            </a:p>
          </p:txBody>
        </p:sp>
      </p:grp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2C0C1A8-747C-E8E7-11D8-BD2B4E44753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9F31953-AB44-3B61-0F19-86DDB96F71F0}"/>
              </a:ext>
            </a:extLst>
          </p:cNvPr>
          <p:cNvGrpSpPr/>
          <p:nvPr/>
        </p:nvGrpSpPr>
        <p:grpSpPr>
          <a:xfrm>
            <a:off x="5325462" y="2176371"/>
            <a:ext cx="1539589" cy="1231202"/>
            <a:chOff x="5325462" y="2176371"/>
            <a:chExt cx="1539589" cy="1231202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F5911C9-902F-6446-A88A-C2F77E315A03}"/>
                </a:ext>
              </a:extLst>
            </p:cNvPr>
            <p:cNvSpPr txBox="1"/>
            <p:nvPr/>
          </p:nvSpPr>
          <p:spPr>
            <a:xfrm>
              <a:off x="5386511" y="3038241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C00"/>
                  </a:solidFill>
                </a:rPr>
                <a:t>400 mg/cm</a:t>
              </a:r>
              <a:r>
                <a:rPr lang="fr-FR" baseline="30000" dirty="0">
                  <a:solidFill>
                    <a:srgbClr val="FFCC00"/>
                  </a:solidFill>
                </a:rPr>
                <a:t>2</a:t>
              </a:r>
              <a:endParaRPr lang="fr-FR" dirty="0">
                <a:solidFill>
                  <a:srgbClr val="FFCC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2F4389-F215-3B4B-CF7D-2D13E315FD6B}"/>
                </a:ext>
              </a:extLst>
            </p:cNvPr>
            <p:cNvSpPr/>
            <p:nvPr/>
          </p:nvSpPr>
          <p:spPr>
            <a:xfrm>
              <a:off x="5590881" y="2176371"/>
              <a:ext cx="696582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schemeClr val="tx1"/>
                  </a:solidFill>
                </a:rPr>
                <a:t>target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1DA8CA-BF91-BAD0-795B-DBFFD1837817}"/>
                </a:ext>
              </a:extLst>
            </p:cNvPr>
            <p:cNvSpPr/>
            <p:nvPr/>
          </p:nvSpPr>
          <p:spPr>
            <a:xfrm>
              <a:off x="5866464" y="2882824"/>
              <a:ext cx="301987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D1439F-059C-4DC3-EE8E-3CFB039596DF}"/>
                </a:ext>
              </a:extLst>
            </p:cNvPr>
            <p:cNvSpPr/>
            <p:nvPr/>
          </p:nvSpPr>
          <p:spPr>
            <a:xfrm>
              <a:off x="5466436" y="3087296"/>
              <a:ext cx="1137996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8672AE0-D4F6-D507-A1BD-E26260C3219A}"/>
                </a:ext>
              </a:extLst>
            </p:cNvPr>
            <p:cNvSpPr txBox="1"/>
            <p:nvPr/>
          </p:nvSpPr>
          <p:spPr>
            <a:xfrm>
              <a:off x="5325462" y="2786865"/>
              <a:ext cx="15395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Au - 400mg/cm</a:t>
              </a:r>
              <a:r>
                <a:rPr lang="fr-FR" sz="1600" baseline="30000" dirty="0"/>
                <a:t>2</a:t>
              </a:r>
            </a:p>
          </p:txBody>
        </p: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32C09079-DBA3-C88B-9A1E-2C2D27B5F4C6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C32CF1A-E544-686F-3DE1-654921AFD5A3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37A55034-31ED-9B78-1BA8-7510FE2BE219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3- </a:t>
            </a:r>
            <a:r>
              <a:rPr lang="fr-FR" dirty="0" err="1">
                <a:solidFill>
                  <a:srgbClr val="C00000"/>
                </a:solidFill>
              </a:rPr>
              <a:t>Analysis</a:t>
            </a:r>
            <a:r>
              <a:rPr lang="fr-FR" dirty="0">
                <a:solidFill>
                  <a:srgbClr val="C00000"/>
                </a:solidFill>
              </a:rPr>
              <a:t> – Coulomb excitation data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8008A245-B565-F3B7-44AC-63FD877D710B}"/>
              </a:ext>
            </a:extLst>
          </p:cNvPr>
          <p:cNvSpPr txBox="1"/>
          <p:nvPr/>
        </p:nvSpPr>
        <p:spPr>
          <a:xfrm>
            <a:off x="271611" y="566248"/>
            <a:ext cx="2145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Gamma-rays / sulfur-42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347FA82C-4989-C297-005D-E11552369673}"/>
              </a:ext>
            </a:extLst>
          </p:cNvPr>
          <p:cNvGrpSpPr/>
          <p:nvPr/>
        </p:nvGrpSpPr>
        <p:grpSpPr>
          <a:xfrm>
            <a:off x="471268" y="3188777"/>
            <a:ext cx="3973172" cy="3017132"/>
            <a:chOff x="471268" y="3188777"/>
            <a:chExt cx="3973172" cy="3017132"/>
          </a:xfrm>
        </p:grpSpPr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7C413E7A-9E17-ACD6-A8EC-B3ACF4623138}"/>
                </a:ext>
              </a:extLst>
            </p:cNvPr>
            <p:cNvSpPr txBox="1"/>
            <p:nvPr/>
          </p:nvSpPr>
          <p:spPr>
            <a:xfrm rot="16200000">
              <a:off x="56571" y="3603474"/>
              <a:ext cx="11063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/8 keV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A149C5EC-203D-2831-92A5-3D30BB3DDC7E}"/>
                </a:ext>
              </a:extLst>
            </p:cNvPr>
            <p:cNvSpPr txBox="1"/>
            <p:nvPr/>
          </p:nvSpPr>
          <p:spPr>
            <a:xfrm>
              <a:off x="3104008" y="5928910"/>
              <a:ext cx="13404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Energy (keV)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AA1F72C8-2D17-F4DD-1638-294159995225}"/>
              </a:ext>
            </a:extLst>
          </p:cNvPr>
          <p:cNvGrpSpPr/>
          <p:nvPr/>
        </p:nvGrpSpPr>
        <p:grpSpPr>
          <a:xfrm>
            <a:off x="7322799" y="3188777"/>
            <a:ext cx="3973172" cy="3017132"/>
            <a:chOff x="471268" y="3188777"/>
            <a:chExt cx="3973172" cy="3017132"/>
          </a:xfrm>
        </p:grpSpPr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80A514F-C535-B8DA-C23C-B0CEDA9D4D06}"/>
                </a:ext>
              </a:extLst>
            </p:cNvPr>
            <p:cNvSpPr txBox="1"/>
            <p:nvPr/>
          </p:nvSpPr>
          <p:spPr>
            <a:xfrm rot="16200000">
              <a:off x="56571" y="3603474"/>
              <a:ext cx="11063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/8 keV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5BCD2644-AC44-9306-EBFA-875948C013BF}"/>
                </a:ext>
              </a:extLst>
            </p:cNvPr>
            <p:cNvSpPr txBox="1"/>
            <p:nvPr/>
          </p:nvSpPr>
          <p:spPr>
            <a:xfrm>
              <a:off x="3104008" y="5928910"/>
              <a:ext cx="13404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Energy (keV)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C233826-93A1-0FD0-5F7C-C048EB9ED683}"/>
              </a:ext>
            </a:extLst>
          </p:cNvPr>
          <p:cNvSpPr txBox="1"/>
          <p:nvPr/>
        </p:nvSpPr>
        <p:spPr>
          <a:xfrm>
            <a:off x="3052317" y="3269630"/>
            <a:ext cx="136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Doppler correction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D03DE9-5DB4-C161-1660-69BA175D7F08}"/>
              </a:ext>
            </a:extLst>
          </p:cNvPr>
          <p:cNvSpPr txBox="1"/>
          <p:nvPr/>
        </p:nvSpPr>
        <p:spPr>
          <a:xfrm>
            <a:off x="9879671" y="3284892"/>
            <a:ext cx="136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Doppler correction</a:t>
            </a:r>
          </a:p>
        </p:txBody>
      </p:sp>
    </p:spTree>
    <p:extLst>
      <p:ext uri="{BB962C8B-B14F-4D97-AF65-F5344CB8AC3E}">
        <p14:creationId xmlns:p14="http://schemas.microsoft.com/office/powerpoint/2010/main" val="2477178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>
            <a:extLst>
              <a:ext uri="{FF2B5EF4-FFF2-40B4-BE49-F238E27FC236}">
                <a16:creationId xmlns:a16="http://schemas.microsoft.com/office/drawing/2014/main" id="{69BE460E-85D2-248B-2790-E4922688E8A1}"/>
              </a:ext>
            </a:extLst>
          </p:cNvPr>
          <p:cNvGrpSpPr/>
          <p:nvPr/>
        </p:nvGrpSpPr>
        <p:grpSpPr>
          <a:xfrm>
            <a:off x="352159" y="3009327"/>
            <a:ext cx="4441437" cy="3240000"/>
            <a:chOff x="343015" y="3009327"/>
            <a:chExt cx="4441437" cy="3240000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5DFED50F-9FDF-43C6-BDF6-72E14F5F1B1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15" y="3009327"/>
              <a:ext cx="4441437" cy="3240000"/>
            </a:xfrm>
            <a:prstGeom prst="rect">
              <a:avLst/>
            </a:prstGeom>
            <a:ln w="19050">
              <a:solidFill>
                <a:srgbClr val="0A01F4"/>
              </a:solidFill>
            </a:ln>
          </p:spPr>
        </p:pic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453B11C-EA10-7DC3-4D22-BDCA8D45AFBD}"/>
                </a:ext>
              </a:extLst>
            </p:cNvPr>
            <p:cNvSpPr txBox="1"/>
            <p:nvPr/>
          </p:nvSpPr>
          <p:spPr>
            <a:xfrm>
              <a:off x="1424509" y="3843786"/>
              <a:ext cx="893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30000" dirty="0">
                  <a:solidFill>
                    <a:srgbClr val="0432FF"/>
                  </a:solidFill>
                </a:rPr>
                <a:t>41</a:t>
              </a:r>
              <a:r>
                <a:rPr lang="fr-FR" sz="1600" dirty="0">
                  <a:solidFill>
                    <a:srgbClr val="0432FF"/>
                  </a:solidFill>
                </a:rPr>
                <a:t>S : 5/2</a:t>
              </a:r>
              <a:r>
                <a:rPr lang="fr-FR" sz="1600" baseline="30000" dirty="0">
                  <a:solidFill>
                    <a:srgbClr val="0432FF"/>
                  </a:solidFill>
                </a:rPr>
                <a:t>-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9A17E43-E73E-9F6B-6C70-78D52D746F90}"/>
                </a:ext>
              </a:extLst>
            </p:cNvPr>
            <p:cNvSpPr txBox="1"/>
            <p:nvPr/>
          </p:nvSpPr>
          <p:spPr>
            <a:xfrm>
              <a:off x="2276888" y="4186535"/>
              <a:ext cx="689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30000" dirty="0">
                  <a:solidFill>
                    <a:srgbClr val="0432FF"/>
                  </a:solidFill>
                </a:rPr>
                <a:t>42</a:t>
              </a:r>
              <a:r>
                <a:rPr lang="fr-FR" sz="1600" dirty="0">
                  <a:solidFill>
                    <a:srgbClr val="0432FF"/>
                  </a:solidFill>
                </a:rPr>
                <a:t>S :2</a:t>
              </a:r>
              <a:r>
                <a:rPr lang="fr-FR" sz="1600" baseline="30000" dirty="0">
                  <a:solidFill>
                    <a:srgbClr val="0432FF"/>
                  </a:solidFill>
                </a:rPr>
                <a:t>+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84F1563B-C670-7CD2-7859-C705BA7E7E06}"/>
                </a:ext>
              </a:extLst>
            </p:cNvPr>
            <p:cNvSpPr txBox="1"/>
            <p:nvPr/>
          </p:nvSpPr>
          <p:spPr>
            <a:xfrm>
              <a:off x="2874382" y="3290500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Doppler </a:t>
              </a:r>
              <a:r>
                <a:rPr lang="fr-FR" sz="1200" dirty="0" err="1"/>
                <a:t>corrected</a:t>
              </a:r>
              <a:endParaRPr lang="fr-FR" sz="1200" dirty="0"/>
            </a:p>
            <a:p>
              <a:pPr algn="r"/>
              <a:r>
                <a:rPr lang="fr-FR" sz="1200" dirty="0"/>
                <a:t>No </a:t>
              </a:r>
              <a:r>
                <a:rPr lang="fr-FR" sz="1200" dirty="0" err="1"/>
                <a:t>angular</a:t>
              </a:r>
              <a:r>
                <a:rPr lang="fr-FR" sz="1200" dirty="0"/>
                <a:t> </a:t>
              </a:r>
              <a:r>
                <a:rPr lang="fr-FR" sz="1200" dirty="0" err="1"/>
                <a:t>selection</a:t>
              </a:r>
              <a:endParaRPr lang="fr-FR" sz="1200" dirty="0"/>
            </a:p>
          </p:txBody>
        </p:sp>
      </p:grpSp>
      <p:pic>
        <p:nvPicPr>
          <p:cNvPr id="57" name="Image 56">
            <a:extLst>
              <a:ext uri="{FF2B5EF4-FFF2-40B4-BE49-F238E27FC236}">
                <a16:creationId xmlns:a16="http://schemas.microsoft.com/office/drawing/2014/main" id="{6764D6D0-F047-2359-FD2A-08B51C03EF1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11" y="3009327"/>
            <a:ext cx="4441437" cy="3240000"/>
          </a:xfrm>
          <a:prstGeom prst="rect">
            <a:avLst/>
          </a:prstGeom>
          <a:ln w="19050">
            <a:solidFill>
              <a:srgbClr val="FF9800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D7964CA-CA70-D471-D7BE-26CF842C0F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8" t="18962" r="41774" b="6214"/>
          <a:stretch/>
        </p:blipFill>
        <p:spPr>
          <a:xfrm>
            <a:off x="4926863" y="1239668"/>
            <a:ext cx="2164080" cy="25400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08FCEE6-71BF-F0CA-0D38-185CFD615E76}"/>
              </a:ext>
            </a:extLst>
          </p:cNvPr>
          <p:cNvSpPr txBox="1"/>
          <p:nvPr/>
        </p:nvSpPr>
        <p:spPr>
          <a:xfrm>
            <a:off x="5363918" y="4098526"/>
            <a:ext cx="1150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Coulomb </a:t>
            </a:r>
          </a:p>
          <a:p>
            <a:pPr algn="ctr"/>
            <a:r>
              <a:rPr lang="fr-FR" dirty="0"/>
              <a:t>excitation </a:t>
            </a:r>
          </a:p>
          <a:p>
            <a:pPr algn="ctr"/>
            <a:r>
              <a:rPr lang="fr-FR" dirty="0"/>
              <a:t>of </a:t>
            </a:r>
            <a:r>
              <a:rPr lang="fr-FR" baseline="30000" dirty="0"/>
              <a:t>42</a:t>
            </a:r>
            <a:r>
              <a:rPr lang="fr-FR" dirty="0"/>
              <a:t>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A35CD14-838B-9E23-2318-3D5956024E99}"/>
              </a:ext>
            </a:extLst>
          </p:cNvPr>
          <p:cNvGrpSpPr/>
          <p:nvPr/>
        </p:nvGrpSpPr>
        <p:grpSpPr>
          <a:xfrm>
            <a:off x="2996199" y="990162"/>
            <a:ext cx="2705251" cy="1849855"/>
            <a:chOff x="2996199" y="990162"/>
            <a:chExt cx="2705251" cy="184985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F2A0ACD-7861-84E7-4368-1B3DD3ABF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199" y="1040017"/>
              <a:ext cx="1800000" cy="1800000"/>
            </a:xfrm>
            <a:prstGeom prst="rect">
              <a:avLst/>
            </a:prstGeom>
            <a:ln w="25400">
              <a:solidFill>
                <a:srgbClr val="0A01F4"/>
              </a:solidFill>
            </a:ln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643F903-0B48-02BB-F969-44C04D00FA4B}"/>
                </a:ext>
              </a:extLst>
            </p:cNvPr>
            <p:cNvSpPr txBox="1"/>
            <p:nvPr/>
          </p:nvSpPr>
          <p:spPr>
            <a:xfrm>
              <a:off x="4756255" y="990162"/>
              <a:ext cx="945195" cy="27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fr-FR" sz="1600" dirty="0">
                  <a:solidFill>
                    <a:srgbClr val="0A01F4"/>
                  </a:solidFill>
                </a:rPr>
                <a:t>EXOGAM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BE2F34-8F04-D60F-46FC-6E9056056F78}"/>
              </a:ext>
            </a:extLst>
          </p:cNvPr>
          <p:cNvGrpSpPr/>
          <p:nvPr/>
        </p:nvGrpSpPr>
        <p:grpSpPr>
          <a:xfrm>
            <a:off x="6598468" y="982917"/>
            <a:ext cx="2431864" cy="1870548"/>
            <a:chOff x="6598468" y="982917"/>
            <a:chExt cx="2431864" cy="187054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4003E88-7600-49B1-D8B5-8C5DECA4B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912" y="1053465"/>
              <a:ext cx="1823420" cy="1800000"/>
            </a:xfrm>
            <a:prstGeom prst="rect">
              <a:avLst/>
            </a:prstGeom>
            <a:ln w="25400">
              <a:solidFill>
                <a:srgbClr val="FF9800"/>
              </a:solidFill>
            </a:ln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BF343CF-6C0C-AF1E-CBAC-6AD9B962DD90}"/>
                </a:ext>
              </a:extLst>
            </p:cNvPr>
            <p:cNvSpPr txBox="1"/>
            <p:nvPr/>
          </p:nvSpPr>
          <p:spPr>
            <a:xfrm>
              <a:off x="6598468" y="982917"/>
              <a:ext cx="652038" cy="27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fr-FR" sz="1600" dirty="0">
                  <a:solidFill>
                    <a:srgbClr val="FF9800"/>
                  </a:solidFill>
                </a:rPr>
                <a:t>PARIS</a:t>
              </a:r>
            </a:p>
          </p:txBody>
        </p:sp>
      </p:grp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2C0C1A8-747C-E8E7-11D8-BD2B4E44753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9F31953-AB44-3B61-0F19-86DDB96F71F0}"/>
              </a:ext>
            </a:extLst>
          </p:cNvPr>
          <p:cNvGrpSpPr/>
          <p:nvPr/>
        </p:nvGrpSpPr>
        <p:grpSpPr>
          <a:xfrm>
            <a:off x="5325462" y="2176371"/>
            <a:ext cx="1539589" cy="1231202"/>
            <a:chOff x="5325462" y="2176371"/>
            <a:chExt cx="1539589" cy="1231202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F5911C9-902F-6446-A88A-C2F77E315A03}"/>
                </a:ext>
              </a:extLst>
            </p:cNvPr>
            <p:cNvSpPr txBox="1"/>
            <p:nvPr/>
          </p:nvSpPr>
          <p:spPr>
            <a:xfrm>
              <a:off x="5386511" y="3038241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C00"/>
                  </a:solidFill>
                </a:rPr>
                <a:t>400 mg/cm</a:t>
              </a:r>
              <a:r>
                <a:rPr lang="fr-FR" baseline="30000" dirty="0">
                  <a:solidFill>
                    <a:srgbClr val="FFCC00"/>
                  </a:solidFill>
                </a:rPr>
                <a:t>2</a:t>
              </a:r>
              <a:endParaRPr lang="fr-FR" dirty="0">
                <a:solidFill>
                  <a:srgbClr val="FFCC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2F4389-F215-3B4B-CF7D-2D13E315FD6B}"/>
                </a:ext>
              </a:extLst>
            </p:cNvPr>
            <p:cNvSpPr/>
            <p:nvPr/>
          </p:nvSpPr>
          <p:spPr>
            <a:xfrm>
              <a:off x="5590881" y="2176371"/>
              <a:ext cx="696582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schemeClr val="tx1"/>
                  </a:solidFill>
                </a:rPr>
                <a:t>target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1DA8CA-BF91-BAD0-795B-DBFFD1837817}"/>
                </a:ext>
              </a:extLst>
            </p:cNvPr>
            <p:cNvSpPr/>
            <p:nvPr/>
          </p:nvSpPr>
          <p:spPr>
            <a:xfrm>
              <a:off x="5866464" y="2882824"/>
              <a:ext cx="301987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D1439F-059C-4DC3-EE8E-3CFB039596DF}"/>
                </a:ext>
              </a:extLst>
            </p:cNvPr>
            <p:cNvSpPr/>
            <p:nvPr/>
          </p:nvSpPr>
          <p:spPr>
            <a:xfrm>
              <a:off x="5466436" y="3087296"/>
              <a:ext cx="1137996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8672AE0-D4F6-D507-A1BD-E26260C3219A}"/>
                </a:ext>
              </a:extLst>
            </p:cNvPr>
            <p:cNvSpPr txBox="1"/>
            <p:nvPr/>
          </p:nvSpPr>
          <p:spPr>
            <a:xfrm>
              <a:off x="5325462" y="2786865"/>
              <a:ext cx="15395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Au - 400mg/cm</a:t>
              </a:r>
              <a:r>
                <a:rPr lang="fr-FR" sz="1600" baseline="30000" dirty="0"/>
                <a:t>2</a:t>
              </a:r>
            </a:p>
          </p:txBody>
        </p: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32C09079-DBA3-C88B-9A1E-2C2D27B5F4C6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C32CF1A-E544-686F-3DE1-654921AFD5A3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37A55034-31ED-9B78-1BA8-7510FE2BE219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3- </a:t>
            </a:r>
            <a:r>
              <a:rPr lang="fr-FR" dirty="0" err="1">
                <a:solidFill>
                  <a:srgbClr val="C00000"/>
                </a:solidFill>
              </a:rPr>
              <a:t>Analysis</a:t>
            </a:r>
            <a:r>
              <a:rPr lang="fr-FR" dirty="0">
                <a:solidFill>
                  <a:srgbClr val="C00000"/>
                </a:solidFill>
              </a:rPr>
              <a:t> – Coulomb excitation data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8008A245-B565-F3B7-44AC-63FD877D710B}"/>
              </a:ext>
            </a:extLst>
          </p:cNvPr>
          <p:cNvSpPr txBox="1"/>
          <p:nvPr/>
        </p:nvSpPr>
        <p:spPr>
          <a:xfrm>
            <a:off x="271611" y="566248"/>
            <a:ext cx="2145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Gamma-rays / sulfur-42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675293-1D99-AB18-9FBE-C0C79B2B6CD2}"/>
              </a:ext>
            </a:extLst>
          </p:cNvPr>
          <p:cNvSpPr txBox="1"/>
          <p:nvPr/>
        </p:nvSpPr>
        <p:spPr>
          <a:xfrm>
            <a:off x="9738478" y="3284892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Doppler </a:t>
            </a:r>
            <a:r>
              <a:rPr lang="fr-FR" sz="1200" dirty="0" err="1"/>
              <a:t>corrected</a:t>
            </a:r>
            <a:endParaRPr lang="fr-FR" sz="1200" dirty="0"/>
          </a:p>
          <a:p>
            <a:pPr algn="r"/>
            <a:r>
              <a:rPr lang="fr-FR" sz="1200" dirty="0"/>
              <a:t>No </a:t>
            </a:r>
            <a:r>
              <a:rPr lang="fr-FR" sz="1200" dirty="0" err="1"/>
              <a:t>angular</a:t>
            </a:r>
            <a:r>
              <a:rPr lang="fr-FR" sz="1200" dirty="0"/>
              <a:t> </a:t>
            </a:r>
            <a:r>
              <a:rPr lang="fr-FR" sz="1200" dirty="0" err="1"/>
              <a:t>selection</a:t>
            </a:r>
            <a:endParaRPr lang="fr-FR" sz="120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5008201-4562-C62D-DF2E-E4A175C8D2C5}"/>
              </a:ext>
            </a:extLst>
          </p:cNvPr>
          <p:cNvGrpSpPr/>
          <p:nvPr/>
        </p:nvGrpSpPr>
        <p:grpSpPr>
          <a:xfrm>
            <a:off x="471268" y="3188777"/>
            <a:ext cx="3973172" cy="3017132"/>
            <a:chOff x="471268" y="3188777"/>
            <a:chExt cx="3973172" cy="301713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707A89E-B20A-ACB6-350B-836B10E5B508}"/>
                </a:ext>
              </a:extLst>
            </p:cNvPr>
            <p:cNvSpPr txBox="1"/>
            <p:nvPr/>
          </p:nvSpPr>
          <p:spPr>
            <a:xfrm rot="16200000">
              <a:off x="56571" y="3603474"/>
              <a:ext cx="11063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/8 keV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2741046-F10A-9A1B-74D5-189F9710EAB9}"/>
                </a:ext>
              </a:extLst>
            </p:cNvPr>
            <p:cNvSpPr txBox="1"/>
            <p:nvPr/>
          </p:nvSpPr>
          <p:spPr>
            <a:xfrm>
              <a:off x="3104008" y="5928910"/>
              <a:ext cx="13404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Energy (keV)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50E6826-021A-C445-06F1-635B0CAC136A}"/>
              </a:ext>
            </a:extLst>
          </p:cNvPr>
          <p:cNvGrpSpPr/>
          <p:nvPr/>
        </p:nvGrpSpPr>
        <p:grpSpPr>
          <a:xfrm>
            <a:off x="7322799" y="3188777"/>
            <a:ext cx="3973172" cy="3017132"/>
            <a:chOff x="471268" y="3188777"/>
            <a:chExt cx="3973172" cy="3017132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0A89801-E35A-132E-E67C-5EE17D79AB1E}"/>
                </a:ext>
              </a:extLst>
            </p:cNvPr>
            <p:cNvSpPr txBox="1"/>
            <p:nvPr/>
          </p:nvSpPr>
          <p:spPr>
            <a:xfrm rot="16200000">
              <a:off x="56571" y="3603474"/>
              <a:ext cx="11063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/8 keV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7A93B27-EB8C-B384-64AC-FBA45B8EEF82}"/>
                </a:ext>
              </a:extLst>
            </p:cNvPr>
            <p:cNvSpPr txBox="1"/>
            <p:nvPr/>
          </p:nvSpPr>
          <p:spPr>
            <a:xfrm>
              <a:off x="3104008" y="5928910"/>
              <a:ext cx="13404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Energy (keV)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BAE1C686-7072-383A-2218-7265CB26B14A}"/>
              </a:ext>
            </a:extLst>
          </p:cNvPr>
          <p:cNvSpPr txBox="1"/>
          <p:nvPr/>
        </p:nvSpPr>
        <p:spPr>
          <a:xfrm>
            <a:off x="9269914" y="4656785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aseline="30000" dirty="0">
                <a:solidFill>
                  <a:srgbClr val="FC9600"/>
                </a:solidFill>
              </a:rPr>
              <a:t>42</a:t>
            </a:r>
            <a:r>
              <a:rPr lang="fr-FR" sz="1600" dirty="0">
                <a:solidFill>
                  <a:srgbClr val="FC9600"/>
                </a:solidFill>
              </a:rPr>
              <a:t>S : 2</a:t>
            </a:r>
            <a:r>
              <a:rPr lang="fr-FR" sz="1600" baseline="30000" dirty="0">
                <a:solidFill>
                  <a:srgbClr val="FC9600"/>
                </a:solidFill>
              </a:rPr>
              <a:t>+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BE0DEA5-96DA-C8FD-A535-E5724C4424F3}"/>
              </a:ext>
            </a:extLst>
          </p:cNvPr>
          <p:cNvSpPr txBox="1"/>
          <p:nvPr/>
        </p:nvSpPr>
        <p:spPr>
          <a:xfrm>
            <a:off x="8372913" y="4205949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aseline="30000" dirty="0">
                <a:solidFill>
                  <a:srgbClr val="FC9600"/>
                </a:solidFill>
              </a:rPr>
              <a:t>41</a:t>
            </a:r>
            <a:r>
              <a:rPr lang="fr-FR" sz="1600" dirty="0">
                <a:solidFill>
                  <a:srgbClr val="FC9600"/>
                </a:solidFill>
              </a:rPr>
              <a:t>S : 5/2</a:t>
            </a:r>
            <a:r>
              <a:rPr lang="fr-FR" sz="1600" baseline="30000" dirty="0">
                <a:solidFill>
                  <a:srgbClr val="FC9600"/>
                </a:solidFill>
              </a:rPr>
              <a:t>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29467-D33E-4B0C-5B6D-106CE218DC91}"/>
              </a:ext>
            </a:extLst>
          </p:cNvPr>
          <p:cNvSpPr/>
          <p:nvPr/>
        </p:nvSpPr>
        <p:spPr>
          <a:xfrm>
            <a:off x="352159" y="3009327"/>
            <a:ext cx="4441437" cy="32400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635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8B2AEE-A646-DA9E-839D-72A7ED4E615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C0202B8-C666-A9AE-54AF-723692286E8B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06E3661-D437-6D5A-DAA7-3759CCA43E5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DA71A8A-787B-BE6F-8A0F-30B6BB25125D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3- </a:t>
            </a:r>
            <a:r>
              <a:rPr lang="fr-FR" dirty="0" err="1">
                <a:solidFill>
                  <a:srgbClr val="C00000"/>
                </a:solidFill>
              </a:rPr>
              <a:t>Analysis</a:t>
            </a:r>
            <a:r>
              <a:rPr lang="fr-FR" dirty="0">
                <a:solidFill>
                  <a:srgbClr val="C00000"/>
                </a:solidFill>
              </a:rPr>
              <a:t> – Coulomb excitation data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0A77E-14D1-78C6-82E1-17C64CE9F15B}"/>
              </a:ext>
            </a:extLst>
          </p:cNvPr>
          <p:cNvSpPr txBox="1"/>
          <p:nvPr/>
        </p:nvSpPr>
        <p:spPr>
          <a:xfrm>
            <a:off x="271611" y="566248"/>
            <a:ext cx="2145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Gamma-rays / sulfur-42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9962B060-4E5E-8599-4BC0-0C8BB29F9B80}"/>
              </a:ext>
            </a:extLst>
          </p:cNvPr>
          <p:cNvGrpSpPr/>
          <p:nvPr/>
        </p:nvGrpSpPr>
        <p:grpSpPr>
          <a:xfrm>
            <a:off x="7370741" y="3006486"/>
            <a:ext cx="3820703" cy="3240000"/>
            <a:chOff x="7379208" y="3328221"/>
            <a:chExt cx="3820703" cy="3240000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907D7C26-F032-C1B1-2EF3-CB8D3033009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208" y="3328221"/>
              <a:ext cx="3227832" cy="3240000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BA6A9EA-674A-70A3-FB77-4799D27E95B6}"/>
                </a:ext>
              </a:extLst>
            </p:cNvPr>
            <p:cNvSpPr/>
            <p:nvPr/>
          </p:nvSpPr>
          <p:spPr>
            <a:xfrm>
              <a:off x="9779508" y="3656051"/>
              <a:ext cx="583691" cy="1998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21416F-D5A4-4AED-4D12-B7CF724DEEF3}"/>
                </a:ext>
              </a:extLst>
            </p:cNvPr>
            <p:cNvSpPr/>
            <p:nvPr/>
          </p:nvSpPr>
          <p:spPr>
            <a:xfrm>
              <a:off x="7859712" y="3651338"/>
              <a:ext cx="3340199" cy="242895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31B6A86F-FF36-E6F7-792C-71150CF25BE7}"/>
                </a:ext>
              </a:extLst>
            </p:cNvPr>
            <p:cNvGrpSpPr/>
            <p:nvPr/>
          </p:nvGrpSpPr>
          <p:grpSpPr>
            <a:xfrm>
              <a:off x="10271125" y="5043559"/>
              <a:ext cx="912911" cy="1015663"/>
              <a:chOff x="10271125" y="4926084"/>
              <a:chExt cx="912911" cy="1015663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2616D87D-35B6-A0A4-77F3-B1928D4B1F22}"/>
                  </a:ext>
                </a:extLst>
              </p:cNvPr>
              <p:cNvSpPr txBox="1"/>
              <p:nvPr/>
            </p:nvSpPr>
            <p:spPr>
              <a:xfrm>
                <a:off x="10271125" y="4926084"/>
                <a:ext cx="912911" cy="1015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C9600"/>
                </a:solidFill>
              </a:ln>
            </p:spPr>
            <p:txBody>
              <a:bodyPr wrap="square" lIns="36000" rIns="0" rtlCol="0">
                <a:spAutoFit/>
              </a:bodyPr>
              <a:lstStyle/>
              <a:p>
                <a:r>
                  <a:rPr lang="fr-FR" sz="1200" dirty="0"/>
                  <a:t>Angle</a:t>
                </a:r>
              </a:p>
              <a:p>
                <a:r>
                  <a:rPr lang="fr-FR" sz="1200" dirty="0" err="1"/>
                  <a:t>Selection</a:t>
                </a:r>
                <a:r>
                  <a:rPr lang="fr-FR" sz="1200" dirty="0"/>
                  <a:t> :</a:t>
                </a:r>
              </a:p>
              <a:p>
                <a:r>
                  <a:rPr lang="fr-FR" sz="1200" dirty="0"/>
                  <a:t>      0-5.5°</a:t>
                </a:r>
              </a:p>
              <a:p>
                <a:r>
                  <a:rPr lang="fr-FR" sz="1200" dirty="0"/>
                  <a:t>      0-3.3° </a:t>
                </a:r>
                <a:r>
                  <a:rPr lang="fr-FR" sz="1200" i="1" dirty="0" err="1">
                    <a:solidFill>
                      <a:srgbClr val="00B050"/>
                    </a:solidFill>
                  </a:rPr>
                  <a:t>safe</a:t>
                </a:r>
                <a:endParaRPr lang="fr-FR" sz="1200" i="1" dirty="0">
                  <a:solidFill>
                    <a:srgbClr val="00B050"/>
                  </a:solidFill>
                </a:endParaRPr>
              </a:p>
              <a:p>
                <a:r>
                  <a:rPr lang="fr-FR" sz="1200" dirty="0"/>
                  <a:t>      0-2.0°</a:t>
                </a:r>
              </a:p>
            </p:txBody>
          </p: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A65F599C-FABF-1239-EC38-3DB8F7513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5100" y="5454650"/>
                <a:ext cx="144000" cy="0"/>
              </a:xfrm>
              <a:prstGeom prst="line">
                <a:avLst/>
              </a:prstGeom>
              <a:ln w="15875">
                <a:solidFill>
                  <a:srgbClr val="2500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ACD12D31-D2DA-9921-F30D-D2FD168D1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5100" y="5629275"/>
                <a:ext cx="1440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284F8AE4-9596-4515-E4D4-D2F5C8BE7A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5100" y="5816600"/>
                <a:ext cx="144000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33B8175-D33A-B0B7-8EE3-72402DC0AB97}"/>
                </a:ext>
              </a:extLst>
            </p:cNvPr>
            <p:cNvSpPr/>
            <p:nvPr/>
          </p:nvSpPr>
          <p:spPr>
            <a:xfrm>
              <a:off x="7379208" y="3651338"/>
              <a:ext cx="291592" cy="1064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A3C627-8E61-27EC-4EF7-8E254650EBAC}"/>
                </a:ext>
              </a:extLst>
            </p:cNvPr>
            <p:cNvSpPr/>
            <p:nvPr/>
          </p:nvSpPr>
          <p:spPr>
            <a:xfrm rot="5400000">
              <a:off x="9693084" y="5861134"/>
              <a:ext cx="291592" cy="1064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711905B-5BA7-96AA-5624-CEEA148FF680}"/>
              </a:ext>
            </a:extLst>
          </p:cNvPr>
          <p:cNvSpPr/>
          <p:nvPr/>
        </p:nvSpPr>
        <p:spPr>
          <a:xfrm>
            <a:off x="7184292" y="2999272"/>
            <a:ext cx="4464000" cy="3255259"/>
          </a:xfrm>
          <a:prstGeom prst="rect">
            <a:avLst/>
          </a:prstGeom>
          <a:noFill/>
          <a:ln w="19050">
            <a:solidFill>
              <a:srgbClr val="FC9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0A94286B-F693-EB3D-3DF8-5D77BE6961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8" t="18962" r="41774" b="6214"/>
          <a:stretch/>
        </p:blipFill>
        <p:spPr>
          <a:xfrm>
            <a:off x="4926863" y="1239668"/>
            <a:ext cx="2164080" cy="2540001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34B15244-2632-ACF7-46C0-6C349237B8F3}"/>
              </a:ext>
            </a:extLst>
          </p:cNvPr>
          <p:cNvSpPr txBox="1"/>
          <p:nvPr/>
        </p:nvSpPr>
        <p:spPr>
          <a:xfrm>
            <a:off x="5363918" y="4098526"/>
            <a:ext cx="1150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Coulomb </a:t>
            </a:r>
          </a:p>
          <a:p>
            <a:pPr algn="ctr"/>
            <a:r>
              <a:rPr lang="fr-FR" dirty="0"/>
              <a:t>excitation </a:t>
            </a:r>
          </a:p>
          <a:p>
            <a:pPr algn="ctr"/>
            <a:r>
              <a:rPr lang="fr-FR" dirty="0"/>
              <a:t>of </a:t>
            </a:r>
            <a:r>
              <a:rPr lang="fr-FR" baseline="30000" dirty="0"/>
              <a:t>42</a:t>
            </a:r>
            <a:r>
              <a:rPr lang="fr-FR" dirty="0"/>
              <a:t>S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0B9A7F92-8BB3-F337-31D5-1CC22E63C64C}"/>
              </a:ext>
            </a:extLst>
          </p:cNvPr>
          <p:cNvGrpSpPr/>
          <p:nvPr/>
        </p:nvGrpSpPr>
        <p:grpSpPr>
          <a:xfrm>
            <a:off x="2996199" y="990162"/>
            <a:ext cx="2705251" cy="1849855"/>
            <a:chOff x="2996199" y="990162"/>
            <a:chExt cx="2705251" cy="1849855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0AF2267E-E630-6022-AC52-A098D4080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199" y="1040017"/>
              <a:ext cx="1800000" cy="1800000"/>
            </a:xfrm>
            <a:prstGeom prst="rect">
              <a:avLst/>
            </a:prstGeom>
            <a:ln w="25400">
              <a:solidFill>
                <a:srgbClr val="0A01F4"/>
              </a:solidFill>
            </a:ln>
          </p:spPr>
        </p:pic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050BD455-F6D3-F207-A902-FED81EDBBBB2}"/>
                </a:ext>
              </a:extLst>
            </p:cNvPr>
            <p:cNvSpPr txBox="1"/>
            <p:nvPr/>
          </p:nvSpPr>
          <p:spPr>
            <a:xfrm>
              <a:off x="4756255" y="990162"/>
              <a:ext cx="945195" cy="27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fr-FR" sz="1600" dirty="0">
                  <a:solidFill>
                    <a:srgbClr val="0A01F4"/>
                  </a:solidFill>
                </a:rPr>
                <a:t>EXOGAM</a:t>
              </a: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D7FCFCAB-DB73-48DA-B846-08EBEE12740B}"/>
              </a:ext>
            </a:extLst>
          </p:cNvPr>
          <p:cNvGrpSpPr/>
          <p:nvPr/>
        </p:nvGrpSpPr>
        <p:grpSpPr>
          <a:xfrm>
            <a:off x="6598468" y="982917"/>
            <a:ext cx="2431864" cy="1870548"/>
            <a:chOff x="6598468" y="982917"/>
            <a:chExt cx="2431864" cy="1870548"/>
          </a:xfrm>
        </p:grpSpPr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8426BEF8-2AFE-AF7D-A0B3-DE04F2E75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912" y="1053465"/>
              <a:ext cx="1823420" cy="1800000"/>
            </a:xfrm>
            <a:prstGeom prst="rect">
              <a:avLst/>
            </a:prstGeom>
            <a:ln w="25400">
              <a:solidFill>
                <a:srgbClr val="FF9800"/>
              </a:solidFill>
            </a:ln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CBEDB529-8A36-4BE5-7684-8AE1D14D6ADB}"/>
                </a:ext>
              </a:extLst>
            </p:cNvPr>
            <p:cNvSpPr txBox="1"/>
            <p:nvPr/>
          </p:nvSpPr>
          <p:spPr>
            <a:xfrm>
              <a:off x="6598468" y="982917"/>
              <a:ext cx="652038" cy="27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fr-FR" sz="1600" dirty="0">
                  <a:solidFill>
                    <a:srgbClr val="FF9800"/>
                  </a:solidFill>
                </a:rPr>
                <a:t>PARIS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178513C7-DC2E-22E5-9DE1-F56D31E89A54}"/>
              </a:ext>
            </a:extLst>
          </p:cNvPr>
          <p:cNvGrpSpPr/>
          <p:nvPr/>
        </p:nvGrpSpPr>
        <p:grpSpPr>
          <a:xfrm>
            <a:off x="7322799" y="3146298"/>
            <a:ext cx="3973172" cy="3059611"/>
            <a:chOff x="471268" y="3146298"/>
            <a:chExt cx="3973172" cy="3059611"/>
          </a:xfrm>
        </p:grpSpPr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B4DD714E-7131-AA0D-4645-6C5E99FBCDFB}"/>
                </a:ext>
              </a:extLst>
            </p:cNvPr>
            <p:cNvSpPr txBox="1"/>
            <p:nvPr/>
          </p:nvSpPr>
          <p:spPr>
            <a:xfrm rot="16200000">
              <a:off x="14092" y="3603474"/>
              <a:ext cx="11913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/10 keV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1095E348-F16B-548D-DB16-C22EF4CF2452}"/>
                </a:ext>
              </a:extLst>
            </p:cNvPr>
            <p:cNvSpPr txBox="1"/>
            <p:nvPr/>
          </p:nvSpPr>
          <p:spPr>
            <a:xfrm>
              <a:off x="3104008" y="5928910"/>
              <a:ext cx="13404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Energy (keV)</a:t>
              </a:r>
            </a:p>
          </p:txBody>
        </p:sp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id="{D3960C7C-B0D5-8D20-5861-A9A128B8A59F}"/>
              </a:ext>
            </a:extLst>
          </p:cNvPr>
          <p:cNvSpPr txBox="1"/>
          <p:nvPr/>
        </p:nvSpPr>
        <p:spPr>
          <a:xfrm>
            <a:off x="8307061" y="3284892"/>
            <a:ext cx="293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Doppler </a:t>
            </a:r>
            <a:r>
              <a:rPr lang="fr-FR" sz="1200" dirty="0" err="1"/>
              <a:t>corrected</a:t>
            </a:r>
            <a:endParaRPr lang="fr-FR" sz="1200" dirty="0"/>
          </a:p>
          <a:p>
            <a:pPr algn="r"/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different</a:t>
            </a:r>
            <a:r>
              <a:rPr lang="fr-FR" sz="1200" dirty="0"/>
              <a:t> </a:t>
            </a:r>
            <a:r>
              <a:rPr lang="fr-FR" sz="1200" dirty="0" err="1"/>
              <a:t>angular</a:t>
            </a:r>
            <a:r>
              <a:rPr lang="fr-FR" sz="1200" dirty="0"/>
              <a:t> </a:t>
            </a:r>
            <a:r>
              <a:rPr lang="fr-FR" sz="1200" dirty="0" err="1"/>
              <a:t>selections</a:t>
            </a:r>
            <a:endParaRPr lang="fr-FR" sz="1200" dirty="0"/>
          </a:p>
          <a:p>
            <a:pPr algn="r"/>
            <a:r>
              <a:rPr lang="fr-FR" sz="1200" dirty="0">
                <a:sym typeface="Wingdings" pitchFamily="2" charset="2"/>
              </a:rPr>
              <a:t> « </a:t>
            </a:r>
            <a:r>
              <a:rPr lang="fr-FR" sz="1200" dirty="0" err="1">
                <a:sym typeface="Wingdings" pitchFamily="2" charset="2"/>
              </a:rPr>
              <a:t>safe</a:t>
            </a:r>
            <a:r>
              <a:rPr lang="fr-FR" sz="1200" dirty="0">
                <a:sym typeface="Wingdings" pitchFamily="2" charset="2"/>
              </a:rPr>
              <a:t> » </a:t>
            </a:r>
            <a:r>
              <a:rPr lang="fr-FR" sz="1200" dirty="0" err="1">
                <a:sym typeface="Wingdings" pitchFamily="2" charset="2"/>
              </a:rPr>
              <a:t>Coulex</a:t>
            </a:r>
            <a:r>
              <a:rPr lang="fr-FR" sz="1200" dirty="0">
                <a:sym typeface="Wingdings" pitchFamily="2" charset="2"/>
              </a:rPr>
              <a:t> i.e. no </a:t>
            </a:r>
            <a:r>
              <a:rPr lang="fr-FR" sz="1200" dirty="0" err="1">
                <a:sym typeface="Wingdings" pitchFamily="2" charset="2"/>
              </a:rPr>
              <a:t>nuclear</a:t>
            </a:r>
            <a:r>
              <a:rPr lang="fr-FR" sz="1200" dirty="0">
                <a:sym typeface="Wingdings" pitchFamily="2" charset="2"/>
              </a:rPr>
              <a:t> excitations</a:t>
            </a:r>
            <a:endParaRPr lang="fr-FR" sz="1200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431C22C-8A6F-99C9-C142-9FCE52393C79}"/>
              </a:ext>
            </a:extLst>
          </p:cNvPr>
          <p:cNvSpPr txBox="1"/>
          <p:nvPr/>
        </p:nvSpPr>
        <p:spPr>
          <a:xfrm>
            <a:off x="9229162" y="4404921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aseline="30000" dirty="0">
                <a:solidFill>
                  <a:srgbClr val="FC9600"/>
                </a:solidFill>
              </a:rPr>
              <a:t>42</a:t>
            </a:r>
            <a:r>
              <a:rPr lang="fr-FR" sz="1600" dirty="0">
                <a:solidFill>
                  <a:srgbClr val="FC9600"/>
                </a:solidFill>
              </a:rPr>
              <a:t>S : 2</a:t>
            </a:r>
            <a:r>
              <a:rPr lang="fr-FR" sz="1600" baseline="30000" dirty="0">
                <a:solidFill>
                  <a:srgbClr val="FC9600"/>
                </a:solidFill>
              </a:rPr>
              <a:t>+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B2DC80A-2308-D419-4883-6706A3CBC4B3}"/>
              </a:ext>
            </a:extLst>
          </p:cNvPr>
          <p:cNvSpPr txBox="1"/>
          <p:nvPr/>
        </p:nvSpPr>
        <p:spPr>
          <a:xfrm>
            <a:off x="8332161" y="3954085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aseline="30000" dirty="0">
                <a:solidFill>
                  <a:srgbClr val="FC9600"/>
                </a:solidFill>
              </a:rPr>
              <a:t>41</a:t>
            </a:r>
            <a:r>
              <a:rPr lang="fr-FR" sz="1600" dirty="0">
                <a:solidFill>
                  <a:srgbClr val="FC9600"/>
                </a:solidFill>
              </a:rPr>
              <a:t>S : 5/2</a:t>
            </a:r>
            <a:r>
              <a:rPr lang="fr-FR" sz="1600" baseline="30000" dirty="0">
                <a:solidFill>
                  <a:srgbClr val="FC9600"/>
                </a:solidFill>
              </a:rPr>
              <a:t>-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EC16D452-A000-975B-B698-1C00183A78E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8" y="3011233"/>
            <a:ext cx="3204000" cy="3240000"/>
          </a:xfrm>
          <a:prstGeom prst="rect">
            <a:avLst/>
          </a:prstGeom>
          <a:ln w="38100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40018B-7CDA-6CC8-BA82-ECEC38D1AA96}"/>
              </a:ext>
            </a:extLst>
          </p:cNvPr>
          <p:cNvSpPr/>
          <p:nvPr/>
        </p:nvSpPr>
        <p:spPr>
          <a:xfrm>
            <a:off x="2939677" y="3340695"/>
            <a:ext cx="583691" cy="1998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6E814-E10E-7EAA-2BF7-C71AD58C565F}"/>
              </a:ext>
            </a:extLst>
          </p:cNvPr>
          <p:cNvSpPr/>
          <p:nvPr/>
        </p:nvSpPr>
        <p:spPr>
          <a:xfrm>
            <a:off x="1019881" y="3335982"/>
            <a:ext cx="3340199" cy="242895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51E35E7-7B25-B5CB-E315-244E2E7ABCDB}"/>
              </a:ext>
            </a:extLst>
          </p:cNvPr>
          <p:cNvGrpSpPr/>
          <p:nvPr/>
        </p:nvGrpSpPr>
        <p:grpSpPr>
          <a:xfrm>
            <a:off x="3431294" y="4728203"/>
            <a:ext cx="912911" cy="1015663"/>
            <a:chOff x="10277475" y="4945134"/>
            <a:chExt cx="912911" cy="1015663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C0EFC27-0395-89F6-204B-A746C7E97844}"/>
                </a:ext>
              </a:extLst>
            </p:cNvPr>
            <p:cNvSpPr txBox="1"/>
            <p:nvPr/>
          </p:nvSpPr>
          <p:spPr>
            <a:xfrm>
              <a:off x="10277475" y="4945134"/>
              <a:ext cx="912911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432FF"/>
              </a:solidFill>
            </a:ln>
          </p:spPr>
          <p:txBody>
            <a:bodyPr wrap="square" lIns="36000" rIns="0" rtlCol="0">
              <a:spAutoFit/>
            </a:bodyPr>
            <a:lstStyle/>
            <a:p>
              <a:r>
                <a:rPr lang="fr-FR" sz="1200" dirty="0"/>
                <a:t>Angle</a:t>
              </a:r>
            </a:p>
            <a:p>
              <a:r>
                <a:rPr lang="fr-FR" sz="1200" dirty="0" err="1"/>
                <a:t>Selection</a:t>
              </a:r>
              <a:r>
                <a:rPr lang="fr-FR" sz="1200" dirty="0"/>
                <a:t> :</a:t>
              </a:r>
            </a:p>
            <a:p>
              <a:r>
                <a:rPr lang="fr-FR" sz="1200" dirty="0"/>
                <a:t>      0-5.5°</a:t>
              </a:r>
            </a:p>
            <a:p>
              <a:r>
                <a:rPr lang="fr-FR" sz="1200" dirty="0"/>
                <a:t>      0-3.3° </a:t>
              </a:r>
              <a:r>
                <a:rPr lang="fr-FR" sz="1200" i="1" dirty="0" err="1">
                  <a:solidFill>
                    <a:srgbClr val="00B050"/>
                  </a:solidFill>
                </a:rPr>
                <a:t>safe</a:t>
              </a:r>
              <a:endParaRPr lang="fr-FR" sz="1200" i="1" dirty="0">
                <a:solidFill>
                  <a:srgbClr val="00B050"/>
                </a:solidFill>
              </a:endParaRPr>
            </a:p>
            <a:p>
              <a:r>
                <a:rPr lang="fr-FR" sz="1200" dirty="0"/>
                <a:t>      0-2.0°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4BD413D-E716-C053-C9AA-2B5F0E908E45}"/>
                </a:ext>
              </a:extLst>
            </p:cNvPr>
            <p:cNvCxnSpPr>
              <a:cxnSpLocks/>
            </p:cNvCxnSpPr>
            <p:nvPr/>
          </p:nvCxnSpPr>
          <p:spPr>
            <a:xfrm>
              <a:off x="10325100" y="5454650"/>
              <a:ext cx="144000" cy="0"/>
            </a:xfrm>
            <a:prstGeom prst="line">
              <a:avLst/>
            </a:prstGeom>
            <a:ln w="15875">
              <a:solidFill>
                <a:srgbClr val="2500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B35A264A-91E6-FD55-8FA9-77620A3C45C5}"/>
                </a:ext>
              </a:extLst>
            </p:cNvPr>
            <p:cNvCxnSpPr>
              <a:cxnSpLocks/>
            </p:cNvCxnSpPr>
            <p:nvPr/>
          </p:nvCxnSpPr>
          <p:spPr>
            <a:xfrm>
              <a:off x="10325100" y="5629275"/>
              <a:ext cx="14400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D7DE4583-091C-2D55-B09A-5E7C9F3A811E}"/>
                </a:ext>
              </a:extLst>
            </p:cNvPr>
            <p:cNvCxnSpPr>
              <a:cxnSpLocks/>
            </p:cNvCxnSpPr>
            <p:nvPr/>
          </p:nvCxnSpPr>
          <p:spPr>
            <a:xfrm>
              <a:off x="10325100" y="5816600"/>
              <a:ext cx="144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1CF61-DBEF-ACA6-3276-B73C2F6910E7}"/>
              </a:ext>
            </a:extLst>
          </p:cNvPr>
          <p:cNvSpPr/>
          <p:nvPr/>
        </p:nvSpPr>
        <p:spPr>
          <a:xfrm>
            <a:off x="539377" y="3335982"/>
            <a:ext cx="291592" cy="1064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41978-ECA8-E23B-8675-DD35100D8EAF}"/>
              </a:ext>
            </a:extLst>
          </p:cNvPr>
          <p:cNvSpPr/>
          <p:nvPr/>
        </p:nvSpPr>
        <p:spPr>
          <a:xfrm rot="5400000">
            <a:off x="2853253" y="5545778"/>
            <a:ext cx="291592" cy="1064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613FF17-9FB7-A646-EFCB-4BE3F9418AA4}"/>
              </a:ext>
            </a:extLst>
          </p:cNvPr>
          <p:cNvSpPr txBox="1"/>
          <p:nvPr/>
        </p:nvSpPr>
        <p:spPr>
          <a:xfrm rot="16200000">
            <a:off x="14092" y="3603474"/>
            <a:ext cx="11913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/10 keV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DBE8456-1B58-2B82-312C-B18D4FE19431}"/>
              </a:ext>
            </a:extLst>
          </p:cNvPr>
          <p:cNvSpPr txBox="1"/>
          <p:nvPr/>
        </p:nvSpPr>
        <p:spPr>
          <a:xfrm>
            <a:off x="3104008" y="5928910"/>
            <a:ext cx="13404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     Energy (keV)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B78CF0-9E4D-6DB2-1413-91668834F172}"/>
              </a:ext>
            </a:extLst>
          </p:cNvPr>
          <p:cNvSpPr/>
          <p:nvPr/>
        </p:nvSpPr>
        <p:spPr>
          <a:xfrm>
            <a:off x="352159" y="3009327"/>
            <a:ext cx="4441437" cy="32400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7890543-41EE-9579-D73C-D8CA0BBC1112}"/>
              </a:ext>
            </a:extLst>
          </p:cNvPr>
          <p:cNvSpPr txBox="1"/>
          <p:nvPr/>
        </p:nvSpPr>
        <p:spPr>
          <a:xfrm>
            <a:off x="1479707" y="3269630"/>
            <a:ext cx="293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Doppler </a:t>
            </a:r>
            <a:r>
              <a:rPr lang="fr-FR" sz="1200" dirty="0" err="1"/>
              <a:t>corrected</a:t>
            </a:r>
            <a:endParaRPr lang="fr-FR" sz="1200" dirty="0"/>
          </a:p>
          <a:p>
            <a:pPr algn="r"/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different</a:t>
            </a:r>
            <a:r>
              <a:rPr lang="fr-FR" sz="1200" dirty="0"/>
              <a:t> </a:t>
            </a:r>
            <a:r>
              <a:rPr lang="fr-FR" sz="1200" dirty="0" err="1"/>
              <a:t>angular</a:t>
            </a:r>
            <a:r>
              <a:rPr lang="fr-FR" sz="1200" dirty="0"/>
              <a:t> </a:t>
            </a:r>
            <a:r>
              <a:rPr lang="fr-FR" sz="1200" dirty="0" err="1"/>
              <a:t>selections</a:t>
            </a:r>
            <a:endParaRPr lang="fr-FR" sz="1200" dirty="0"/>
          </a:p>
          <a:p>
            <a:pPr algn="r"/>
            <a:r>
              <a:rPr lang="fr-FR" sz="1200" dirty="0">
                <a:sym typeface="Wingdings" pitchFamily="2" charset="2"/>
              </a:rPr>
              <a:t> « </a:t>
            </a:r>
            <a:r>
              <a:rPr lang="fr-FR" sz="1200" dirty="0" err="1">
                <a:sym typeface="Wingdings" pitchFamily="2" charset="2"/>
              </a:rPr>
              <a:t>safe</a:t>
            </a:r>
            <a:r>
              <a:rPr lang="fr-FR" sz="1200" dirty="0">
                <a:sym typeface="Wingdings" pitchFamily="2" charset="2"/>
              </a:rPr>
              <a:t> » </a:t>
            </a:r>
            <a:r>
              <a:rPr lang="fr-FR" sz="1200" dirty="0" err="1">
                <a:sym typeface="Wingdings" pitchFamily="2" charset="2"/>
              </a:rPr>
              <a:t>Coulex</a:t>
            </a:r>
            <a:r>
              <a:rPr lang="fr-FR" sz="1200" dirty="0">
                <a:sym typeface="Wingdings" pitchFamily="2" charset="2"/>
              </a:rPr>
              <a:t> i.e. no </a:t>
            </a:r>
            <a:r>
              <a:rPr lang="fr-FR" sz="1200" dirty="0" err="1">
                <a:sym typeface="Wingdings" pitchFamily="2" charset="2"/>
              </a:rPr>
              <a:t>nuclear</a:t>
            </a:r>
            <a:r>
              <a:rPr lang="fr-FR" sz="1200" dirty="0">
                <a:sym typeface="Wingdings" pitchFamily="2" charset="2"/>
              </a:rPr>
              <a:t> excitations</a:t>
            </a:r>
            <a:endParaRPr lang="fr-FR" sz="12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A060C5E-7073-F9E2-608A-4C3DB7514176}"/>
              </a:ext>
            </a:extLst>
          </p:cNvPr>
          <p:cNvSpPr txBox="1"/>
          <p:nvPr/>
        </p:nvSpPr>
        <p:spPr>
          <a:xfrm>
            <a:off x="1404163" y="4017647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aseline="30000" dirty="0">
                <a:solidFill>
                  <a:srgbClr val="0432FF"/>
                </a:solidFill>
              </a:rPr>
              <a:t>41</a:t>
            </a:r>
            <a:r>
              <a:rPr lang="fr-FR" sz="1600" dirty="0">
                <a:solidFill>
                  <a:srgbClr val="0432FF"/>
                </a:solidFill>
              </a:rPr>
              <a:t>S : 5/2</a:t>
            </a:r>
            <a:r>
              <a:rPr lang="fr-FR" sz="1600" baseline="30000" dirty="0">
                <a:solidFill>
                  <a:srgbClr val="0432FF"/>
                </a:solidFill>
              </a:rPr>
              <a:t>-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B52D37C-61C9-736E-FBB4-40DFE8972500}"/>
              </a:ext>
            </a:extLst>
          </p:cNvPr>
          <p:cNvSpPr txBox="1"/>
          <p:nvPr/>
        </p:nvSpPr>
        <p:spPr>
          <a:xfrm>
            <a:off x="2321111" y="4172337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aseline="30000" dirty="0">
                <a:solidFill>
                  <a:srgbClr val="0432FF"/>
                </a:solidFill>
              </a:rPr>
              <a:t>42</a:t>
            </a:r>
            <a:r>
              <a:rPr lang="fr-FR" sz="1600" dirty="0">
                <a:solidFill>
                  <a:srgbClr val="0432FF"/>
                </a:solidFill>
              </a:rPr>
              <a:t>S :2</a:t>
            </a:r>
            <a:r>
              <a:rPr lang="fr-FR" sz="1600" baseline="30000" dirty="0">
                <a:solidFill>
                  <a:srgbClr val="0432FF"/>
                </a:solidFill>
              </a:rPr>
              <a:t>+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1054B7F3-A12C-8660-8BD9-545D33E85423}"/>
              </a:ext>
            </a:extLst>
          </p:cNvPr>
          <p:cNvGrpSpPr/>
          <p:nvPr/>
        </p:nvGrpSpPr>
        <p:grpSpPr>
          <a:xfrm>
            <a:off x="5325462" y="2176371"/>
            <a:ext cx="1539589" cy="1231202"/>
            <a:chOff x="5325462" y="2176371"/>
            <a:chExt cx="1539589" cy="1231202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0714A4D9-3A76-DFF5-6E87-AF564530C9FC}"/>
                </a:ext>
              </a:extLst>
            </p:cNvPr>
            <p:cNvSpPr txBox="1"/>
            <p:nvPr/>
          </p:nvSpPr>
          <p:spPr>
            <a:xfrm>
              <a:off x="5386511" y="3038241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C00"/>
                  </a:solidFill>
                </a:rPr>
                <a:t>400 mg/cm</a:t>
              </a:r>
              <a:r>
                <a:rPr lang="fr-FR" baseline="30000" dirty="0">
                  <a:solidFill>
                    <a:srgbClr val="FFCC00"/>
                  </a:solidFill>
                </a:rPr>
                <a:t>2</a:t>
              </a:r>
              <a:endParaRPr lang="fr-FR" dirty="0">
                <a:solidFill>
                  <a:srgbClr val="FFCC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AB17012-9BA6-296D-3F52-21DCD782AAF6}"/>
                </a:ext>
              </a:extLst>
            </p:cNvPr>
            <p:cNvSpPr/>
            <p:nvPr/>
          </p:nvSpPr>
          <p:spPr>
            <a:xfrm>
              <a:off x="5590881" y="2176371"/>
              <a:ext cx="696582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schemeClr val="tx1"/>
                  </a:solidFill>
                </a:rPr>
                <a:t>target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1ED786-EE03-484B-4FBB-4BF08AA008AB}"/>
                </a:ext>
              </a:extLst>
            </p:cNvPr>
            <p:cNvSpPr/>
            <p:nvPr/>
          </p:nvSpPr>
          <p:spPr>
            <a:xfrm>
              <a:off x="5866464" y="2882824"/>
              <a:ext cx="301987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2D8D4F9-634C-E735-0061-DC7E03F2D863}"/>
                </a:ext>
              </a:extLst>
            </p:cNvPr>
            <p:cNvSpPr/>
            <p:nvPr/>
          </p:nvSpPr>
          <p:spPr>
            <a:xfrm>
              <a:off x="5466436" y="3087296"/>
              <a:ext cx="1137996" cy="27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D5B6FE37-65B2-60D6-AA84-ABA5E8788CA8}"/>
                </a:ext>
              </a:extLst>
            </p:cNvPr>
            <p:cNvSpPr txBox="1"/>
            <p:nvPr/>
          </p:nvSpPr>
          <p:spPr>
            <a:xfrm>
              <a:off x="5325462" y="2786865"/>
              <a:ext cx="15395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Au - 400mg/cm</a:t>
              </a:r>
              <a:r>
                <a:rPr lang="fr-FR" sz="1600" baseline="30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633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8B2AEE-A646-DA9E-839D-72A7ED4E615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C0202B8-C666-A9AE-54AF-723692286E8B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06E3661-D437-6D5A-DAA7-3759CCA43E5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DA71A8A-787B-BE6F-8A0F-30B6BB25125D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4- </a:t>
            </a:r>
            <a:r>
              <a:rPr lang="fr-FR" dirty="0" err="1">
                <a:solidFill>
                  <a:srgbClr val="C00000"/>
                </a:solidFill>
              </a:rPr>
              <a:t>Results</a:t>
            </a:r>
            <a:r>
              <a:rPr lang="fr-FR" dirty="0">
                <a:solidFill>
                  <a:srgbClr val="C00000"/>
                </a:solidFill>
              </a:rPr>
              <a:t> – Coulomb excitation data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0A77E-14D1-78C6-82E1-17C64CE9F15B}"/>
              </a:ext>
            </a:extLst>
          </p:cNvPr>
          <p:cNvSpPr txBox="1"/>
          <p:nvPr/>
        </p:nvSpPr>
        <p:spPr>
          <a:xfrm>
            <a:off x="271611" y="566248"/>
            <a:ext cx="3783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Absolute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determination</a:t>
            </a:r>
            <a:r>
              <a:rPr lang="fr-FR" sz="1600" dirty="0">
                <a:solidFill>
                  <a:srgbClr val="C00000"/>
                </a:solidFill>
              </a:rPr>
              <a:t> of B(E2) / sulfur-42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EB96EA-A590-3D9C-AC4C-CF9C68D5C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0" y="1737251"/>
            <a:ext cx="4437390" cy="43199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1BC94FD-B620-5C5E-9E76-F630380DD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9" y="1737251"/>
            <a:ext cx="4437390" cy="43199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F0E3F93-CC5D-7439-84D7-E3059B8CB2A5}"/>
              </a:ext>
            </a:extLst>
          </p:cNvPr>
          <p:cNvSpPr txBox="1"/>
          <p:nvPr/>
        </p:nvSpPr>
        <p:spPr>
          <a:xfrm>
            <a:off x="886429" y="5669650"/>
            <a:ext cx="500458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aseline="30000" dirty="0"/>
              <a:t>42</a:t>
            </a:r>
            <a:r>
              <a:rPr lang="fr-FR" sz="2000" dirty="0"/>
              <a:t>S</a:t>
            </a:r>
            <a:endParaRPr lang="fr-FR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E235937-02D5-E2C7-7A34-29D6787B47C8}"/>
                  </a:ext>
                </a:extLst>
              </p:cNvPr>
              <p:cNvSpPr/>
              <p:nvPr/>
            </p:nvSpPr>
            <p:spPr>
              <a:xfrm>
                <a:off x="1427815" y="1032163"/>
                <a:ext cx="3405419" cy="67460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b>
                          </m:sSub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𝑖𝑛𝑐</m:t>
                              </m:r>
                            </m:sub>
                          </m:sSub>
                        </m:den>
                      </m:f>
                      <m:r>
                        <a:rPr lang="fr-FR" i="1" dirty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E235937-02D5-E2C7-7A34-29D6787B4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815" y="1032163"/>
                <a:ext cx="3405419" cy="674608"/>
              </a:xfrm>
              <a:prstGeom prst="rect">
                <a:avLst/>
              </a:prstGeom>
              <a:blipFill>
                <a:blip r:embed="rId6"/>
                <a:stretch>
                  <a:fillRect b="-350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>
            <a:extLst>
              <a:ext uri="{FF2B5EF4-FFF2-40B4-BE49-F238E27FC236}">
                <a16:creationId xmlns:a16="http://schemas.microsoft.com/office/drawing/2014/main" id="{CEA80CC3-43D3-FE42-B7D6-C2A6E87C9B3C}"/>
              </a:ext>
            </a:extLst>
          </p:cNvPr>
          <p:cNvGrpSpPr/>
          <p:nvPr/>
        </p:nvGrpSpPr>
        <p:grpSpPr>
          <a:xfrm>
            <a:off x="6106160" y="1737251"/>
            <a:ext cx="5588000" cy="4673581"/>
            <a:chOff x="6106160" y="1737251"/>
            <a:chExt cx="5588000" cy="4673581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F4759DE5-8752-7EBC-3A12-2C729D9001C8}"/>
                </a:ext>
              </a:extLst>
            </p:cNvPr>
            <p:cNvGrpSpPr/>
            <p:nvPr/>
          </p:nvGrpSpPr>
          <p:grpSpPr>
            <a:xfrm>
              <a:off x="6106160" y="1737251"/>
              <a:ext cx="4457769" cy="4333534"/>
              <a:chOff x="6106160" y="1986631"/>
              <a:chExt cx="4457769" cy="4333534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66DC826C-CDEC-998B-4B52-B756EBC51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456" y="1986631"/>
                <a:ext cx="4442473" cy="431999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ZoneTexte 14">
                    <a:extLst>
                      <a:ext uri="{FF2B5EF4-FFF2-40B4-BE49-F238E27FC236}">
                        <a16:creationId xmlns:a16="http://schemas.microsoft.com/office/drawing/2014/main" id="{D4ADE806-6781-6D65-E70C-6E5005B9FC0D}"/>
                      </a:ext>
                    </a:extLst>
                  </p:cNvPr>
                  <p:cNvSpPr txBox="1"/>
                  <p:nvPr/>
                </p:nvSpPr>
                <p:spPr>
                  <a:xfrm>
                    <a:off x="6795331" y="2425612"/>
                    <a:ext cx="2149948" cy="7694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500" dirty="0">
                        <a:solidFill>
                          <a:srgbClr val="FFCC00"/>
                        </a:solidFill>
                      </a:rPr>
                      <a:t>● Ce travail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fr-F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a14:m>
                    <a:r>
                      <a:rPr lang="fr-FR" sz="1500" dirty="0">
                        <a:solidFill>
                          <a:srgbClr val="FFCC00"/>
                        </a:solidFill>
                      </a:rPr>
                      <a:t> </a:t>
                    </a:r>
                    <a:r>
                      <a:rPr lang="fr-FR" sz="1500" dirty="0">
                        <a:solidFill>
                          <a:srgbClr val="FF0000"/>
                        </a:solidFill>
                      </a:rPr>
                      <a:t>DWEIKO </a:t>
                    </a:r>
                    <a:r>
                      <a:rPr lang="fr-FR" sz="1500" dirty="0" err="1">
                        <a:solidFill>
                          <a:srgbClr val="FF0000"/>
                        </a:solidFill>
                      </a:rPr>
                      <a:t>adjustement</a:t>
                    </a:r>
                    <a:r>
                      <a:rPr lang="fr-FR" sz="1500" dirty="0">
                        <a:solidFill>
                          <a:srgbClr val="FF0000"/>
                        </a:solidFill>
                      </a:rPr>
                      <a:t> </a:t>
                    </a:r>
                  </a:p>
                  <a:p>
                    <a:r>
                      <a:rPr lang="fr-FR" sz="1400" dirty="0">
                        <a:solidFill>
                          <a:srgbClr val="FF0000"/>
                        </a:solidFill>
                      </a:rPr>
                      <a:t>                     B(E2)=342(19)</a:t>
                    </a:r>
                  </a:p>
                </p:txBody>
              </p:sp>
            </mc:Choice>
            <mc:Fallback xmlns="">
              <p:sp>
                <p:nvSpPr>
                  <p:cNvPr id="15" name="ZoneTexte 14">
                    <a:extLst>
                      <a:ext uri="{FF2B5EF4-FFF2-40B4-BE49-F238E27FC236}">
                        <a16:creationId xmlns:a16="http://schemas.microsoft.com/office/drawing/2014/main" id="{D4ADE806-6781-6D65-E70C-6E5005B9F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5331" y="2425612"/>
                    <a:ext cx="2149948" cy="76944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65" t="-1639" b="-819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A684BA2-F208-21E7-5DD6-EF37C077EEA2}"/>
                  </a:ext>
                </a:extLst>
              </p:cNvPr>
              <p:cNvSpPr txBox="1"/>
              <p:nvPr/>
            </p:nvSpPr>
            <p:spPr>
              <a:xfrm>
                <a:off x="6106160" y="5920055"/>
                <a:ext cx="500458" cy="40011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000" baseline="30000" dirty="0"/>
                  <a:t>42</a:t>
                </a:r>
                <a:r>
                  <a:rPr lang="fr-FR" sz="2000" dirty="0"/>
                  <a:t>S</a:t>
                </a:r>
                <a:endParaRPr lang="fr-FR" sz="2000" baseline="30000" dirty="0"/>
              </a:p>
            </p:txBody>
          </p: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F2813E0C-9AC7-C72E-1204-E0252DDD8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835" y="3574908"/>
              <a:ext cx="2916325" cy="283592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9636CD3-16C7-43E4-FCBD-96A7DCCF6604}"/>
              </a:ext>
            </a:extLst>
          </p:cNvPr>
          <p:cNvSpPr/>
          <p:nvPr/>
        </p:nvSpPr>
        <p:spPr>
          <a:xfrm>
            <a:off x="1586753" y="2157820"/>
            <a:ext cx="2812527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500" dirty="0">
                <a:solidFill>
                  <a:srgbClr val="FFCC00"/>
                </a:solidFill>
              </a:rPr>
              <a:t>● This </a:t>
            </a:r>
            <a:r>
              <a:rPr lang="fr-FR" sz="1500" dirty="0" err="1">
                <a:solidFill>
                  <a:srgbClr val="FFCC00"/>
                </a:solidFill>
              </a:rPr>
              <a:t>work</a:t>
            </a:r>
            <a:endParaRPr lang="fr-FR" sz="1500" dirty="0">
              <a:solidFill>
                <a:srgbClr val="FFCC00"/>
              </a:solidFill>
            </a:endParaRPr>
          </a:p>
          <a:p>
            <a:r>
              <a:rPr lang="fr-FR" sz="1000" dirty="0"/>
              <a:t>◼</a:t>
            </a:r>
            <a:r>
              <a:rPr lang="fr-FR" sz="1500" dirty="0"/>
              <a:t> DWEIKO - BE2 </a:t>
            </a:r>
            <a:r>
              <a:rPr lang="fr-FR" sz="1500" dirty="0" err="1"/>
              <a:t>litt</a:t>
            </a:r>
            <a:r>
              <a:rPr lang="fr-FR" sz="1500" dirty="0"/>
              <a:t> : 326(48)</a:t>
            </a:r>
          </a:p>
        </p:txBody>
      </p:sp>
    </p:spTree>
    <p:extLst>
      <p:ext uri="{BB962C8B-B14F-4D97-AF65-F5344CB8AC3E}">
        <p14:creationId xmlns:p14="http://schemas.microsoft.com/office/powerpoint/2010/main" val="12526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8B2AEE-A646-DA9E-839D-72A7ED4E615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C0202B8-C666-A9AE-54AF-723692286E8B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06E3661-D437-6D5A-DAA7-3759CCA43E5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DA71A8A-787B-BE6F-8A0F-30B6BB25125D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4- </a:t>
            </a:r>
            <a:r>
              <a:rPr lang="fr-FR" dirty="0" err="1">
                <a:solidFill>
                  <a:srgbClr val="C00000"/>
                </a:solidFill>
              </a:rPr>
              <a:t>Results</a:t>
            </a:r>
            <a:r>
              <a:rPr lang="fr-FR" dirty="0">
                <a:solidFill>
                  <a:srgbClr val="C00000"/>
                </a:solidFill>
              </a:rPr>
              <a:t> – Coulomb excitation data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B098F6-78B2-5F5A-3BFF-0E6BAA3D4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17" y="943562"/>
            <a:ext cx="2776545" cy="27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CED46B-4C94-0997-7B51-3598E1D7B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49" y="943562"/>
            <a:ext cx="2776545" cy="27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3F73B2-B3AA-158B-8E54-F84A23975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06" y="3782923"/>
            <a:ext cx="2776545" cy="27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088A0A-7304-A3C7-D471-60550D9725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37" y="3782922"/>
            <a:ext cx="2776546" cy="27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4F836A1-6E2F-C680-A810-362A15758D6D}"/>
              </a:ext>
            </a:extLst>
          </p:cNvPr>
          <p:cNvSpPr txBox="1"/>
          <p:nvPr/>
        </p:nvSpPr>
        <p:spPr>
          <a:xfrm>
            <a:off x="3605407" y="4065557"/>
            <a:ext cx="360000" cy="3189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600" baseline="30000" dirty="0"/>
              <a:t>36</a:t>
            </a:r>
            <a:r>
              <a:rPr lang="fr-FR" sz="1600" dirty="0"/>
              <a:t>Si</a:t>
            </a:r>
            <a:endParaRPr lang="fr-FR" sz="1600" baseline="30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0AB805-6940-E313-1A05-B6D03B0543C5}"/>
              </a:ext>
            </a:extLst>
          </p:cNvPr>
          <p:cNvSpPr txBox="1"/>
          <p:nvPr/>
        </p:nvSpPr>
        <p:spPr>
          <a:xfrm>
            <a:off x="2204118" y="1213439"/>
            <a:ext cx="324000" cy="3189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600" baseline="30000" dirty="0"/>
              <a:t>40</a:t>
            </a:r>
            <a:r>
              <a:rPr lang="fr-FR" sz="1600" dirty="0"/>
              <a:t>S</a:t>
            </a:r>
            <a:endParaRPr lang="fr-FR" sz="1600" baseline="30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9E151CB-8109-CBBF-08EA-68114B60EBC9}"/>
              </a:ext>
            </a:extLst>
          </p:cNvPr>
          <p:cNvSpPr txBox="1"/>
          <p:nvPr/>
        </p:nvSpPr>
        <p:spPr>
          <a:xfrm>
            <a:off x="5125392" y="1213439"/>
            <a:ext cx="324000" cy="3189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600" baseline="30000" dirty="0"/>
              <a:t>42</a:t>
            </a:r>
            <a:r>
              <a:rPr lang="fr-FR" sz="1600" dirty="0"/>
              <a:t>S</a:t>
            </a:r>
            <a:endParaRPr lang="fr-FR" sz="1600" baseline="30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BC1315-72F3-FB00-2402-4108A550392C}"/>
              </a:ext>
            </a:extLst>
          </p:cNvPr>
          <p:cNvSpPr txBox="1"/>
          <p:nvPr/>
        </p:nvSpPr>
        <p:spPr>
          <a:xfrm>
            <a:off x="6528898" y="4054791"/>
            <a:ext cx="360000" cy="3189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600" baseline="30000" dirty="0"/>
              <a:t>38</a:t>
            </a:r>
            <a:r>
              <a:rPr lang="fr-FR" sz="1600" dirty="0"/>
              <a:t>Si</a:t>
            </a:r>
            <a:endParaRPr lang="fr-FR" sz="16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5C2998B-9DA1-1059-8AF0-3AFD1C83D6E3}"/>
                  </a:ext>
                </a:extLst>
              </p:cNvPr>
              <p:cNvSpPr txBox="1"/>
              <p:nvPr/>
            </p:nvSpPr>
            <p:spPr>
              <a:xfrm>
                <a:off x="8192756" y="2623117"/>
                <a:ext cx="2671501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solidFill>
                      <a:srgbClr val="FFCC00"/>
                    </a:solidFill>
                  </a:rPr>
                  <a:t>● </a:t>
                </a:r>
                <a:r>
                  <a:rPr lang="fr-FR" sz="2000" dirty="0" err="1">
                    <a:solidFill>
                      <a:srgbClr val="FFCC00"/>
                    </a:solidFill>
                  </a:rPr>
                  <a:t>this</a:t>
                </a:r>
                <a:r>
                  <a:rPr lang="fr-FR" sz="2000" dirty="0">
                    <a:solidFill>
                      <a:srgbClr val="FFCC00"/>
                    </a:solidFill>
                  </a:rPr>
                  <a:t> </a:t>
                </a:r>
                <a:r>
                  <a:rPr lang="fr-FR" sz="2000" dirty="0" err="1">
                    <a:solidFill>
                      <a:srgbClr val="FFCC00"/>
                    </a:solidFill>
                  </a:rPr>
                  <a:t>work</a:t>
                </a:r>
                <a:endParaRPr lang="fr-FR" sz="2000" dirty="0">
                  <a:solidFill>
                    <a:srgbClr val="FFCC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2000" dirty="0">
                    <a:solidFill>
                      <a:srgbClr val="FFCC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DWEIKO 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adjustement</a:t>
                </a:r>
                <a:endParaRPr lang="fr-FR" sz="2000" dirty="0">
                  <a:solidFill>
                    <a:srgbClr val="FFCC00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5C2998B-9DA1-1059-8AF0-3AFD1C83D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756" y="2623117"/>
                <a:ext cx="2671501" cy="707886"/>
              </a:xfrm>
              <a:prstGeom prst="rect">
                <a:avLst/>
              </a:prstGeom>
              <a:blipFill>
                <a:blip r:embed="rId6"/>
                <a:stretch>
                  <a:fillRect l="-2358" t="-1724" r="-1415" b="-137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45CE764-4494-F0BA-E853-B3F736CC5C01}"/>
              </a:ext>
            </a:extLst>
          </p:cNvPr>
          <p:cNvSpPr/>
          <p:nvPr/>
        </p:nvSpPr>
        <p:spPr>
          <a:xfrm>
            <a:off x="5206662" y="904802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B(E2)=342(19) e</a:t>
            </a:r>
            <a:r>
              <a:rPr lang="fr-FR" baseline="3000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fm</a:t>
            </a:r>
            <a:r>
              <a:rPr lang="fr-FR" baseline="30000" dirty="0">
                <a:solidFill>
                  <a:srgbClr val="FF0000"/>
                </a:solidFill>
              </a:rPr>
              <a:t>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388DD0-6BEC-3BFD-DA99-C818FEC46F03}"/>
              </a:ext>
            </a:extLst>
          </p:cNvPr>
          <p:cNvSpPr/>
          <p:nvPr/>
        </p:nvSpPr>
        <p:spPr>
          <a:xfrm>
            <a:off x="2270223" y="904801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B(E2)=316(20) e</a:t>
            </a:r>
            <a:r>
              <a:rPr lang="fr-FR" baseline="3000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fm</a:t>
            </a:r>
            <a:r>
              <a:rPr lang="fr-FR" baseline="30000" dirty="0">
                <a:solidFill>
                  <a:srgbClr val="FF0000"/>
                </a:solidFill>
              </a:rPr>
              <a:t>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2D78A-5090-50BA-01CE-571CD2200EF1}"/>
              </a:ext>
            </a:extLst>
          </p:cNvPr>
          <p:cNvSpPr/>
          <p:nvPr/>
        </p:nvSpPr>
        <p:spPr>
          <a:xfrm>
            <a:off x="6577471" y="3769922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B(E2)=229(23) e</a:t>
            </a:r>
            <a:r>
              <a:rPr lang="fr-FR" baseline="3000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fm</a:t>
            </a:r>
            <a:r>
              <a:rPr lang="fr-FR" baseline="30000" dirty="0">
                <a:solidFill>
                  <a:srgbClr val="FF0000"/>
                </a:solidFill>
              </a:rPr>
              <a:t>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ACA113-D0E7-604A-0EBC-486427FEF2AC}"/>
              </a:ext>
            </a:extLst>
          </p:cNvPr>
          <p:cNvSpPr/>
          <p:nvPr/>
        </p:nvSpPr>
        <p:spPr>
          <a:xfrm>
            <a:off x="3641032" y="3769921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B(E2)=245(27) e</a:t>
            </a:r>
            <a:r>
              <a:rPr lang="fr-FR" baseline="3000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fm</a:t>
            </a:r>
            <a:r>
              <a:rPr lang="fr-FR" baseline="30000" dirty="0">
                <a:solidFill>
                  <a:srgbClr val="FF0000"/>
                </a:solidFill>
              </a:rPr>
              <a:t>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740AAFA-D2AF-B7C4-8A0E-502EC01D148C}"/>
              </a:ext>
            </a:extLst>
          </p:cNvPr>
          <p:cNvSpPr txBox="1"/>
          <p:nvPr/>
        </p:nvSpPr>
        <p:spPr>
          <a:xfrm>
            <a:off x="271611" y="566248"/>
            <a:ext cx="552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Absolute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determination</a:t>
            </a:r>
            <a:r>
              <a:rPr lang="fr-FR" sz="1600" dirty="0">
                <a:solidFill>
                  <a:srgbClr val="C00000"/>
                </a:solidFill>
              </a:rPr>
              <a:t> of B(E2) / sulfur-40-42 and silicon-36-38</a:t>
            </a:r>
          </a:p>
        </p:txBody>
      </p:sp>
    </p:spTree>
    <p:extLst>
      <p:ext uri="{BB962C8B-B14F-4D97-AF65-F5344CB8AC3E}">
        <p14:creationId xmlns:p14="http://schemas.microsoft.com/office/powerpoint/2010/main" val="2249939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852AF-C886-360E-2502-EC7B96D5625A}"/>
              </a:ext>
            </a:extLst>
          </p:cNvPr>
          <p:cNvSpPr/>
          <p:nvPr/>
        </p:nvSpPr>
        <p:spPr>
          <a:xfrm>
            <a:off x="449944" y="5251858"/>
            <a:ext cx="2839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a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B. Longfellow et al, P.R.C, 103 (2021)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0FEE5-BFE9-359F-F33E-60B706693CC2}"/>
              </a:ext>
            </a:extLst>
          </p:cNvPr>
          <p:cNvSpPr/>
          <p:nvPr/>
        </p:nvSpPr>
        <p:spPr>
          <a:xfrm>
            <a:off x="449944" y="5600754"/>
            <a:ext cx="2838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b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R. W. </a:t>
            </a:r>
            <a:r>
              <a:rPr lang="fr-FR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Ibboston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et al, P.R.L., 80 (1998)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90C388-FD37-55BD-ABDB-0E10586AB10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2988D2-E29A-89C1-B462-3ADE10B69BCF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C3F3618-A229-3368-21F9-954D0B43E04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6BCE8BF-DEFA-2591-EC18-14BF5A27D08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4- </a:t>
            </a:r>
            <a:r>
              <a:rPr lang="fr-FR" dirty="0" err="1">
                <a:solidFill>
                  <a:srgbClr val="C00000"/>
                </a:solidFill>
              </a:rPr>
              <a:t>Results</a:t>
            </a:r>
            <a:r>
              <a:rPr lang="fr-FR" dirty="0">
                <a:solidFill>
                  <a:srgbClr val="C00000"/>
                </a:solidFill>
              </a:rPr>
              <a:t> – Coulomb excitation data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160D63-B82E-D07A-7B46-1A2A520C5231}"/>
              </a:ext>
            </a:extLst>
          </p:cNvPr>
          <p:cNvSpPr txBox="1"/>
          <p:nvPr/>
        </p:nvSpPr>
        <p:spPr>
          <a:xfrm>
            <a:off x="271611" y="566248"/>
            <a:ext cx="438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Summary</a:t>
            </a:r>
            <a:r>
              <a:rPr lang="fr-FR" sz="1600" dirty="0">
                <a:solidFill>
                  <a:srgbClr val="C00000"/>
                </a:solidFill>
              </a:rPr>
              <a:t> of the </a:t>
            </a:r>
            <a:r>
              <a:rPr lang="fr-FR" sz="1600" dirty="0" err="1">
                <a:solidFill>
                  <a:srgbClr val="C00000"/>
                </a:solidFill>
              </a:rPr>
              <a:t>results</a:t>
            </a:r>
            <a:r>
              <a:rPr lang="fr-FR" sz="1600" dirty="0">
                <a:solidFill>
                  <a:srgbClr val="C00000"/>
                </a:solidFill>
              </a:rPr>
              <a:t> / </a:t>
            </a:r>
            <a:r>
              <a:rPr lang="fr-FR" sz="1600" dirty="0" err="1">
                <a:solidFill>
                  <a:srgbClr val="C00000"/>
                </a:solidFill>
              </a:rPr>
              <a:t>comparison</a:t>
            </a:r>
            <a:r>
              <a:rPr lang="fr-FR" sz="1600" dirty="0">
                <a:solidFill>
                  <a:srgbClr val="C00000"/>
                </a:solidFill>
              </a:rPr>
              <a:t> to </a:t>
            </a:r>
            <a:r>
              <a:rPr lang="fr-FR" sz="1600" dirty="0" err="1">
                <a:solidFill>
                  <a:srgbClr val="C00000"/>
                </a:solidFill>
              </a:rPr>
              <a:t>litterature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3619A3-761D-6B4A-6584-4D21086080BC}"/>
              </a:ext>
            </a:extLst>
          </p:cNvPr>
          <p:cNvSpPr txBox="1"/>
          <p:nvPr/>
        </p:nvSpPr>
        <p:spPr>
          <a:xfrm>
            <a:off x="5316188" y="898710"/>
            <a:ext cx="6761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 </a:t>
            </a:r>
            <a:r>
              <a:rPr lang="fr-FR" sz="1600" dirty="0" err="1"/>
              <a:t>our</a:t>
            </a:r>
            <a:r>
              <a:rPr lang="fr-FR" sz="1600" dirty="0"/>
              <a:t> new </a:t>
            </a:r>
            <a:r>
              <a:rPr lang="fr-FR" sz="1600" dirty="0" err="1"/>
              <a:t>results</a:t>
            </a:r>
            <a:r>
              <a:rPr lang="fr-FR" sz="1600" dirty="0"/>
              <a:t> in agreement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literature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reduced</a:t>
            </a:r>
            <a:r>
              <a:rPr lang="fr-FR" sz="1600" dirty="0"/>
              <a:t> </a:t>
            </a:r>
            <a:r>
              <a:rPr lang="fr-FR" sz="1600" dirty="0" err="1"/>
              <a:t>uncertainties</a:t>
            </a:r>
            <a:r>
              <a:rPr lang="fr-FR" sz="1600" dirty="0"/>
              <a:t> </a:t>
            </a:r>
          </a:p>
          <a:p>
            <a:endParaRPr lang="fr-FR" sz="1600" dirty="0"/>
          </a:p>
          <a:p>
            <a:r>
              <a:rPr lang="fr-FR" sz="1600" dirty="0"/>
              <a:t>- no </a:t>
            </a:r>
            <a:r>
              <a:rPr lang="fr-FR" sz="1600" dirty="0" err="1"/>
              <a:t>measurement</a:t>
            </a:r>
            <a:r>
              <a:rPr lang="fr-FR" sz="1600" dirty="0"/>
              <a:t> of </a:t>
            </a:r>
            <a:r>
              <a:rPr lang="fr-FR" sz="1600" baseline="30000" dirty="0"/>
              <a:t>40</a:t>
            </a:r>
            <a:r>
              <a:rPr lang="fr-FR" sz="1600" dirty="0"/>
              <a:t>Si due to </a:t>
            </a:r>
            <a:r>
              <a:rPr lang="fr-FR" sz="1600" dirty="0" err="1"/>
              <a:t>accelerator</a:t>
            </a:r>
            <a:r>
              <a:rPr lang="fr-FR" sz="1600" dirty="0"/>
              <a:t> </a:t>
            </a:r>
            <a:r>
              <a:rPr lang="fr-FR" sz="1600" dirty="0" err="1"/>
              <a:t>problems</a:t>
            </a:r>
            <a:endParaRPr lang="fr-FR" sz="1600" dirty="0"/>
          </a:p>
          <a:p>
            <a:endParaRPr lang="fr-FR" sz="1600" dirty="0"/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CC19C1D1-0FF7-E64B-A1FC-E0A5562BE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879230"/>
              </p:ext>
            </p:extLst>
          </p:nvPr>
        </p:nvGraphicFramePr>
        <p:xfrm>
          <a:off x="5556857" y="2522623"/>
          <a:ext cx="5185158" cy="324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au 15">
                <a:extLst>
                  <a:ext uri="{FF2B5EF4-FFF2-40B4-BE49-F238E27FC236}">
                    <a16:creationId xmlns:a16="http://schemas.microsoft.com/office/drawing/2014/main" id="{769BE161-B5A2-6C7E-513A-1126F9A89A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723010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Shell Model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update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245(27)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193(59)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229(23)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193(71)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au 15">
                <a:extLst>
                  <a:ext uri="{FF2B5EF4-FFF2-40B4-BE49-F238E27FC236}">
                    <a16:creationId xmlns:a16="http://schemas.microsoft.com/office/drawing/2014/main" id="{769BE161-B5A2-6C7E-513A-1126F9A89A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723010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Shell Model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update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600000" r="-109901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00000" r="-265000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00000" r="-109901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73333" r="-265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73333" r="-10990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FEDAFC8-44CA-E333-0A2F-4E62B142C55A}"/>
              </a:ext>
            </a:extLst>
          </p:cNvPr>
          <p:cNvSpPr/>
          <p:nvPr/>
        </p:nvSpPr>
        <p:spPr>
          <a:xfrm>
            <a:off x="3546282" y="1009816"/>
            <a:ext cx="1510748" cy="416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DB2B6CA-EDDF-B601-E4D7-610E82113051}"/>
              </a:ext>
            </a:extLst>
          </p:cNvPr>
          <p:cNvGrpSpPr/>
          <p:nvPr/>
        </p:nvGrpSpPr>
        <p:grpSpPr>
          <a:xfrm>
            <a:off x="6485891" y="3331289"/>
            <a:ext cx="990827" cy="461665"/>
            <a:chOff x="6485891" y="3331289"/>
            <a:chExt cx="990827" cy="461665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8033C15-5844-1809-4FF9-D944AD648FD2}"/>
                </a:ext>
              </a:extLst>
            </p:cNvPr>
            <p:cNvSpPr txBox="1"/>
            <p:nvPr/>
          </p:nvSpPr>
          <p:spPr>
            <a:xfrm>
              <a:off x="6635654" y="3331289"/>
              <a:ext cx="8410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Litterature</a:t>
              </a:r>
              <a:endParaRPr lang="fr-FR" sz="1200" dirty="0"/>
            </a:p>
            <a:p>
              <a:r>
                <a:rPr lang="fr-FR" sz="1200" dirty="0"/>
                <a:t>This </a:t>
              </a:r>
              <a:r>
                <a:rPr lang="fr-FR" sz="1200" dirty="0" err="1"/>
                <a:t>work</a:t>
              </a:r>
              <a:endParaRPr lang="fr-FR" sz="1200" dirty="0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F4340129-3408-FEF6-1B66-D43CC6A27D5F}"/>
                </a:ext>
              </a:extLst>
            </p:cNvPr>
            <p:cNvGrpSpPr/>
            <p:nvPr/>
          </p:nvGrpSpPr>
          <p:grpSpPr>
            <a:xfrm>
              <a:off x="6485891" y="3441523"/>
              <a:ext cx="180000" cy="72000"/>
              <a:chOff x="6980612" y="828160"/>
              <a:chExt cx="180000" cy="72000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CE989B29-DB28-01EF-336E-073A16DA0737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27DC95C2-9C7D-F218-68A3-0FC12BEF2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BBEDBC46-1475-31F2-751A-9E66A822EB6C}"/>
                </a:ext>
              </a:extLst>
            </p:cNvPr>
            <p:cNvGrpSpPr/>
            <p:nvPr/>
          </p:nvGrpSpPr>
          <p:grpSpPr>
            <a:xfrm>
              <a:off x="6485891" y="3624203"/>
              <a:ext cx="180000" cy="72000"/>
              <a:chOff x="6980612" y="828160"/>
              <a:chExt cx="180000" cy="72000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602AE3AF-4257-F9E5-13CD-31BB7C9F3744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BF90759A-A35B-6D6E-AF28-700CDD2B9B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07EC267-6D36-DAEE-30D8-3BD1E70C3899}"/>
              </a:ext>
            </a:extLst>
          </p:cNvPr>
          <p:cNvGrpSpPr/>
          <p:nvPr/>
        </p:nvGrpSpPr>
        <p:grpSpPr>
          <a:xfrm>
            <a:off x="1181100" y="2812850"/>
            <a:ext cx="2352963" cy="432000"/>
            <a:chOff x="1181100" y="2812850"/>
            <a:chExt cx="2352963" cy="4320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1D426671-9E98-9FE8-27CB-A155F33C4C45}"/>
                </a:ext>
              </a:extLst>
            </p:cNvPr>
            <p:cNvCxnSpPr/>
            <p:nvPr/>
          </p:nvCxnSpPr>
          <p:spPr>
            <a:xfrm>
              <a:off x="1181100" y="3244850"/>
              <a:ext cx="108585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AA196725-1251-A96B-0D94-B14600CCE4F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18063" y="3028850"/>
              <a:ext cx="4320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7905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90C388-FD37-55BD-ABDB-0E10586AB10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2988D2-E29A-89C1-B462-3ADE10B69BCF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C3F3618-A229-3368-21F9-954D0B43E04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6BCE8BF-DEFA-2591-EC18-14BF5A27D08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5- </a:t>
            </a:r>
            <a:r>
              <a:rPr lang="fr-FR" dirty="0" err="1">
                <a:solidFill>
                  <a:srgbClr val="C00000"/>
                </a:solidFill>
              </a:rPr>
              <a:t>Theoretical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calculations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160D63-B82E-D07A-7B46-1A2A520C5231}"/>
              </a:ext>
            </a:extLst>
          </p:cNvPr>
          <p:cNvSpPr txBox="1"/>
          <p:nvPr/>
        </p:nvSpPr>
        <p:spPr>
          <a:xfrm>
            <a:off x="271611" y="566248"/>
            <a:ext cx="42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Summary</a:t>
            </a:r>
            <a:r>
              <a:rPr lang="fr-FR" sz="1600" dirty="0">
                <a:solidFill>
                  <a:srgbClr val="C00000"/>
                </a:solidFill>
              </a:rPr>
              <a:t> of the </a:t>
            </a:r>
            <a:r>
              <a:rPr lang="fr-FR" sz="1600" dirty="0" err="1">
                <a:solidFill>
                  <a:srgbClr val="C00000"/>
                </a:solidFill>
              </a:rPr>
              <a:t>results</a:t>
            </a:r>
            <a:r>
              <a:rPr lang="fr-FR" sz="1600" dirty="0">
                <a:solidFill>
                  <a:srgbClr val="C00000"/>
                </a:solidFill>
              </a:rPr>
              <a:t> / </a:t>
            </a:r>
            <a:r>
              <a:rPr lang="fr-FR" sz="1600" dirty="0" err="1">
                <a:solidFill>
                  <a:srgbClr val="C00000"/>
                </a:solidFill>
              </a:rPr>
              <a:t>shell</a:t>
            </a:r>
            <a:r>
              <a:rPr lang="fr-FR" sz="1600" dirty="0">
                <a:solidFill>
                  <a:srgbClr val="C00000"/>
                </a:solidFill>
              </a:rPr>
              <a:t> model </a:t>
            </a:r>
            <a:r>
              <a:rPr lang="fr-FR" sz="1600" dirty="0" err="1">
                <a:solidFill>
                  <a:srgbClr val="C00000"/>
                </a:solidFill>
              </a:rPr>
              <a:t>calculations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AE6BC-77CD-8783-B91E-9343E2D9206E}"/>
              </a:ext>
            </a:extLst>
          </p:cNvPr>
          <p:cNvSpPr/>
          <p:nvPr/>
        </p:nvSpPr>
        <p:spPr>
          <a:xfrm>
            <a:off x="449944" y="5251858"/>
            <a:ext cx="2839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a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B. Longfellow et al, P.R.C, 103 (2021)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5A7030-F876-7D0B-45B8-4D73CE4B3167}"/>
              </a:ext>
            </a:extLst>
          </p:cNvPr>
          <p:cNvSpPr/>
          <p:nvPr/>
        </p:nvSpPr>
        <p:spPr>
          <a:xfrm>
            <a:off x="449944" y="5600754"/>
            <a:ext cx="2838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b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R. W. </a:t>
            </a:r>
            <a:r>
              <a:rPr lang="fr-FR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Ibboston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et al, P.R.L., 80 (1998)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au 19">
                <a:extLst>
                  <a:ext uri="{FF2B5EF4-FFF2-40B4-BE49-F238E27FC236}">
                    <a16:creationId xmlns:a16="http://schemas.microsoft.com/office/drawing/2014/main" id="{49B65647-9C99-28E5-898C-90EB9C449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7634641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Shell Model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update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245(27)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193(59)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229(23)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193(71)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au 19">
                <a:extLst>
                  <a:ext uri="{FF2B5EF4-FFF2-40B4-BE49-F238E27FC236}">
                    <a16:creationId xmlns:a16="http://schemas.microsoft.com/office/drawing/2014/main" id="{49B65647-9C99-28E5-898C-90EB9C449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7634641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Shell Model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update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584" t="-600000" r="-109901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750" t="-700000" r="-265000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584" t="-700000" r="-109901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750" t="-773333" r="-265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584" t="-773333" r="-10990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F5A9FC8-7572-8A41-D544-42580D9543BF}"/>
              </a:ext>
            </a:extLst>
          </p:cNvPr>
          <p:cNvSpPr/>
          <p:nvPr/>
        </p:nvSpPr>
        <p:spPr>
          <a:xfrm>
            <a:off x="3546282" y="1009816"/>
            <a:ext cx="1510748" cy="416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06999E-E3A7-47BB-7E41-3D6E1AD4107F}"/>
              </a:ext>
            </a:extLst>
          </p:cNvPr>
          <p:cNvGrpSpPr/>
          <p:nvPr/>
        </p:nvGrpSpPr>
        <p:grpSpPr>
          <a:xfrm>
            <a:off x="1181100" y="2812850"/>
            <a:ext cx="2352963" cy="432000"/>
            <a:chOff x="1181100" y="2812850"/>
            <a:chExt cx="2352963" cy="432000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64DCBE2E-D1D5-5379-C2E0-A9FFC0EAF815}"/>
                </a:ext>
              </a:extLst>
            </p:cNvPr>
            <p:cNvCxnSpPr/>
            <p:nvPr/>
          </p:nvCxnSpPr>
          <p:spPr>
            <a:xfrm>
              <a:off x="1181100" y="3244850"/>
              <a:ext cx="108585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95579649-27F2-6771-63FE-41BA94EDD3A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18063" y="3028850"/>
              <a:ext cx="4320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1999F6C-BE87-BF54-A2D4-B93F46B73C5B}"/>
              </a:ext>
            </a:extLst>
          </p:cNvPr>
          <p:cNvSpPr txBox="1"/>
          <p:nvPr/>
        </p:nvSpPr>
        <p:spPr>
          <a:xfrm>
            <a:off x="4045879" y="1505174"/>
            <a:ext cx="343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432FF"/>
                </a:solidFill>
              </a:rPr>
              <a:t>Collaboration </a:t>
            </a:r>
            <a:r>
              <a:rPr lang="fr-FR" sz="1600" dirty="0" err="1">
                <a:solidFill>
                  <a:srgbClr val="0432FF"/>
                </a:solidFill>
              </a:rPr>
              <a:t>with</a:t>
            </a:r>
            <a:r>
              <a:rPr lang="fr-FR" sz="1600" dirty="0">
                <a:solidFill>
                  <a:srgbClr val="0432FF"/>
                </a:solidFill>
              </a:rPr>
              <a:t> the F. Nowacki et al.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F89215-5210-1752-31BF-2A7CCDED58F6}"/>
              </a:ext>
            </a:extLst>
          </p:cNvPr>
          <p:cNvSpPr txBox="1"/>
          <p:nvPr/>
        </p:nvSpPr>
        <p:spPr>
          <a:xfrm>
            <a:off x="4045879" y="1874623"/>
            <a:ext cx="5243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 the </a:t>
            </a:r>
            <a:r>
              <a:rPr lang="fr-FR" sz="1600" dirty="0" err="1"/>
              <a:t>current</a:t>
            </a:r>
            <a:r>
              <a:rPr lang="fr-FR" sz="1600" dirty="0"/>
              <a:t> SDPF-U effective interaction </a:t>
            </a:r>
            <a:r>
              <a:rPr lang="fr-FR" sz="1600" dirty="0" err="1"/>
              <a:t>describing</a:t>
            </a:r>
            <a:r>
              <a:rPr lang="fr-FR" sz="1600" dirty="0"/>
              <a:t> the </a:t>
            </a:r>
            <a:r>
              <a:rPr lang="fr-FR" sz="1600" dirty="0" err="1"/>
              <a:t>physics</a:t>
            </a:r>
            <a:r>
              <a:rPr lang="fr-FR" sz="1600" dirty="0"/>
              <a:t> of N=28  </a:t>
            </a:r>
            <a:r>
              <a:rPr lang="fr-FR" sz="1600" dirty="0" err="1"/>
              <a:t>does</a:t>
            </a:r>
            <a:r>
              <a:rPr lang="fr-FR" sz="1600" dirty="0"/>
              <a:t> not </a:t>
            </a:r>
            <a:r>
              <a:rPr lang="fr-FR" sz="1600" dirty="0" err="1"/>
              <a:t>allow</a:t>
            </a:r>
            <a:r>
              <a:rPr lang="fr-FR" sz="1600" dirty="0"/>
              <a:t> neutron excitation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sd</a:t>
            </a:r>
            <a:r>
              <a:rPr lang="fr-FR" sz="1600" dirty="0"/>
              <a:t> to pf </a:t>
            </a:r>
            <a:r>
              <a:rPr lang="fr-FR" sz="1600" dirty="0" err="1"/>
              <a:t>shell</a:t>
            </a:r>
            <a:r>
              <a:rPr lang="fr-FR" sz="1600" dirty="0"/>
              <a:t> </a:t>
            </a:r>
            <a:r>
              <a:rPr lang="fr-FR" sz="1600" dirty="0" err="1"/>
              <a:t>which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not </a:t>
            </a:r>
            <a:r>
              <a:rPr lang="fr-FR" sz="1600" dirty="0" err="1"/>
              <a:t>satisfactory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729B564-23D7-0C0F-843D-84D63FF88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740" y="974623"/>
            <a:ext cx="217758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62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90C388-FD37-55BD-ABDB-0E10586AB10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2988D2-E29A-89C1-B462-3ADE10B69BCF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C3F3618-A229-3368-21F9-954D0B43E04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6BCE8BF-DEFA-2591-EC18-14BF5A27D08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5- </a:t>
            </a:r>
            <a:r>
              <a:rPr lang="fr-FR" dirty="0" err="1">
                <a:solidFill>
                  <a:srgbClr val="C00000"/>
                </a:solidFill>
              </a:rPr>
              <a:t>Theoretical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calculations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160D63-B82E-D07A-7B46-1A2A520C5231}"/>
              </a:ext>
            </a:extLst>
          </p:cNvPr>
          <p:cNvSpPr txBox="1"/>
          <p:nvPr/>
        </p:nvSpPr>
        <p:spPr>
          <a:xfrm>
            <a:off x="271611" y="566248"/>
            <a:ext cx="42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Summary</a:t>
            </a:r>
            <a:r>
              <a:rPr lang="fr-FR" sz="1600" dirty="0">
                <a:solidFill>
                  <a:srgbClr val="C00000"/>
                </a:solidFill>
              </a:rPr>
              <a:t> of the </a:t>
            </a:r>
            <a:r>
              <a:rPr lang="fr-FR" sz="1600" dirty="0" err="1">
                <a:solidFill>
                  <a:srgbClr val="C00000"/>
                </a:solidFill>
              </a:rPr>
              <a:t>results</a:t>
            </a:r>
            <a:r>
              <a:rPr lang="fr-FR" sz="1600" dirty="0">
                <a:solidFill>
                  <a:srgbClr val="C00000"/>
                </a:solidFill>
              </a:rPr>
              <a:t> / </a:t>
            </a:r>
            <a:r>
              <a:rPr lang="fr-FR" sz="1600" dirty="0" err="1">
                <a:solidFill>
                  <a:srgbClr val="C00000"/>
                </a:solidFill>
              </a:rPr>
              <a:t>shell</a:t>
            </a:r>
            <a:r>
              <a:rPr lang="fr-FR" sz="1600" dirty="0">
                <a:solidFill>
                  <a:srgbClr val="C00000"/>
                </a:solidFill>
              </a:rPr>
              <a:t> model </a:t>
            </a:r>
            <a:r>
              <a:rPr lang="fr-FR" sz="1600" dirty="0" err="1">
                <a:solidFill>
                  <a:srgbClr val="C00000"/>
                </a:solidFill>
              </a:rPr>
              <a:t>calculations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AE6BC-77CD-8783-B91E-9343E2D9206E}"/>
              </a:ext>
            </a:extLst>
          </p:cNvPr>
          <p:cNvSpPr/>
          <p:nvPr/>
        </p:nvSpPr>
        <p:spPr>
          <a:xfrm>
            <a:off x="449944" y="5251858"/>
            <a:ext cx="2839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a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B. Longfellow et al, P.R.C, 103 (2021)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5A7030-F876-7D0B-45B8-4D73CE4B3167}"/>
              </a:ext>
            </a:extLst>
          </p:cNvPr>
          <p:cNvSpPr/>
          <p:nvPr/>
        </p:nvSpPr>
        <p:spPr>
          <a:xfrm>
            <a:off x="449944" y="5600754"/>
            <a:ext cx="2838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b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R. W. </a:t>
            </a:r>
            <a:r>
              <a:rPr lang="fr-FR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Ibboston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et al, P.R.L., 80 (1998)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au 19">
                <a:extLst>
                  <a:ext uri="{FF2B5EF4-FFF2-40B4-BE49-F238E27FC236}">
                    <a16:creationId xmlns:a16="http://schemas.microsoft.com/office/drawing/2014/main" id="{49B65647-9C99-28E5-898C-90EB9C449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2277632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Shell Model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update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245(27)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193(59)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229(23)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193(71)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au 19">
                <a:extLst>
                  <a:ext uri="{FF2B5EF4-FFF2-40B4-BE49-F238E27FC236}">
                    <a16:creationId xmlns:a16="http://schemas.microsoft.com/office/drawing/2014/main" id="{49B65647-9C99-28E5-898C-90EB9C449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2277632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Shell Model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update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584" t="-600000" r="-109901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750" t="-700000" r="-265000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584" t="-700000" r="-109901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750" t="-773333" r="-265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584" t="-773333" r="-10990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F5A9FC8-7572-8A41-D544-42580D9543BF}"/>
              </a:ext>
            </a:extLst>
          </p:cNvPr>
          <p:cNvSpPr/>
          <p:nvPr/>
        </p:nvSpPr>
        <p:spPr>
          <a:xfrm>
            <a:off x="3546282" y="1009816"/>
            <a:ext cx="1510748" cy="416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06999E-E3A7-47BB-7E41-3D6E1AD4107F}"/>
              </a:ext>
            </a:extLst>
          </p:cNvPr>
          <p:cNvGrpSpPr/>
          <p:nvPr/>
        </p:nvGrpSpPr>
        <p:grpSpPr>
          <a:xfrm>
            <a:off x="1181100" y="2812850"/>
            <a:ext cx="2352963" cy="432000"/>
            <a:chOff x="1181100" y="2812850"/>
            <a:chExt cx="2352963" cy="432000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64DCBE2E-D1D5-5379-C2E0-A9FFC0EAF815}"/>
                </a:ext>
              </a:extLst>
            </p:cNvPr>
            <p:cNvCxnSpPr/>
            <p:nvPr/>
          </p:nvCxnSpPr>
          <p:spPr>
            <a:xfrm>
              <a:off x="1181100" y="3244850"/>
              <a:ext cx="108585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95579649-27F2-6771-63FE-41BA94EDD3A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18063" y="3028850"/>
              <a:ext cx="4320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1999F6C-BE87-BF54-A2D4-B93F46B73C5B}"/>
              </a:ext>
            </a:extLst>
          </p:cNvPr>
          <p:cNvSpPr txBox="1"/>
          <p:nvPr/>
        </p:nvSpPr>
        <p:spPr>
          <a:xfrm>
            <a:off x="4045879" y="1505174"/>
            <a:ext cx="343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432FF"/>
                </a:solidFill>
              </a:rPr>
              <a:t>Collaboration </a:t>
            </a:r>
            <a:r>
              <a:rPr lang="fr-FR" sz="1600" dirty="0" err="1">
                <a:solidFill>
                  <a:srgbClr val="0432FF"/>
                </a:solidFill>
              </a:rPr>
              <a:t>with</a:t>
            </a:r>
            <a:r>
              <a:rPr lang="fr-FR" sz="1600" dirty="0">
                <a:solidFill>
                  <a:srgbClr val="0432FF"/>
                </a:solidFill>
              </a:rPr>
              <a:t> the F. Nowacki et al.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F89215-5210-1752-31BF-2A7CCDED58F6}"/>
              </a:ext>
            </a:extLst>
          </p:cNvPr>
          <p:cNvSpPr txBox="1"/>
          <p:nvPr/>
        </p:nvSpPr>
        <p:spPr>
          <a:xfrm>
            <a:off x="4045879" y="1874623"/>
            <a:ext cx="52439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 the </a:t>
            </a:r>
            <a:r>
              <a:rPr lang="fr-FR" sz="1600" dirty="0" err="1"/>
              <a:t>current</a:t>
            </a:r>
            <a:r>
              <a:rPr lang="fr-FR" sz="1600" dirty="0"/>
              <a:t> SDPF-U effective interaction </a:t>
            </a:r>
            <a:r>
              <a:rPr lang="fr-FR" sz="1600" dirty="0" err="1"/>
              <a:t>describing</a:t>
            </a:r>
            <a:r>
              <a:rPr lang="fr-FR" sz="1600" dirty="0"/>
              <a:t> the </a:t>
            </a:r>
            <a:r>
              <a:rPr lang="fr-FR" sz="1600" dirty="0" err="1"/>
              <a:t>physics</a:t>
            </a:r>
            <a:r>
              <a:rPr lang="fr-FR" sz="1600" dirty="0"/>
              <a:t> of N=28  </a:t>
            </a:r>
            <a:r>
              <a:rPr lang="fr-FR" sz="1600" dirty="0" err="1"/>
              <a:t>does</a:t>
            </a:r>
            <a:r>
              <a:rPr lang="fr-FR" sz="1600" dirty="0"/>
              <a:t> not </a:t>
            </a:r>
            <a:r>
              <a:rPr lang="fr-FR" sz="1600" dirty="0" err="1"/>
              <a:t>allow</a:t>
            </a:r>
            <a:r>
              <a:rPr lang="fr-FR" sz="1600" dirty="0"/>
              <a:t> neutron excitation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sd</a:t>
            </a:r>
            <a:r>
              <a:rPr lang="fr-FR" sz="1600" dirty="0"/>
              <a:t> to pf </a:t>
            </a:r>
            <a:r>
              <a:rPr lang="fr-FR" sz="1600" dirty="0" err="1"/>
              <a:t>shell</a:t>
            </a:r>
            <a:r>
              <a:rPr lang="fr-FR" sz="1600" dirty="0"/>
              <a:t> </a:t>
            </a:r>
            <a:r>
              <a:rPr lang="fr-FR" sz="1600" dirty="0" err="1"/>
              <a:t>which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not </a:t>
            </a:r>
            <a:r>
              <a:rPr lang="fr-FR" sz="1600" dirty="0" err="1"/>
              <a:t>satisfactory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- the </a:t>
            </a:r>
            <a:r>
              <a:rPr lang="fr-FR" sz="1600" dirty="0" err="1"/>
              <a:t>current</a:t>
            </a:r>
            <a:r>
              <a:rPr lang="fr-FR" sz="1600" dirty="0"/>
              <a:t> SDPF-U-MIX effective interaction </a:t>
            </a:r>
            <a:r>
              <a:rPr lang="fr-FR" sz="1600" dirty="0" err="1"/>
              <a:t>describing</a:t>
            </a:r>
            <a:r>
              <a:rPr lang="fr-FR" sz="1600" dirty="0"/>
              <a:t> the </a:t>
            </a:r>
            <a:r>
              <a:rPr lang="fr-FR" sz="1600" dirty="0" err="1"/>
              <a:t>physics</a:t>
            </a:r>
            <a:r>
              <a:rPr lang="fr-FR" sz="1600" dirty="0"/>
              <a:t> of N=20 </a:t>
            </a:r>
            <a:r>
              <a:rPr lang="fr-FR" sz="1600"/>
              <a:t>allows </a:t>
            </a:r>
            <a:r>
              <a:rPr lang="fr-FR" sz="1600" dirty="0"/>
              <a:t>neutron excitation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sd</a:t>
            </a:r>
            <a:r>
              <a:rPr lang="fr-FR" sz="1600" dirty="0"/>
              <a:t> to pf </a:t>
            </a:r>
            <a:r>
              <a:rPr lang="fr-FR" sz="1600" dirty="0" err="1"/>
              <a:t>shell</a:t>
            </a:r>
            <a:r>
              <a:rPr lang="fr-FR" sz="1600" dirty="0"/>
              <a:t> but </a:t>
            </a:r>
            <a:r>
              <a:rPr lang="fr-FR" sz="1600" dirty="0" err="1"/>
              <a:t>is</a:t>
            </a:r>
            <a:r>
              <a:rPr lang="fr-FR" sz="1600" dirty="0"/>
              <a:t> not (</a:t>
            </a:r>
            <a:r>
              <a:rPr lang="fr-FR" sz="1600" dirty="0" err="1"/>
              <a:t>yet</a:t>
            </a:r>
            <a:r>
              <a:rPr lang="fr-FR" sz="1600" dirty="0"/>
              <a:t>) </a:t>
            </a:r>
            <a:r>
              <a:rPr lang="fr-FR" sz="1600" dirty="0" err="1"/>
              <a:t>tailored</a:t>
            </a:r>
            <a:r>
              <a:rPr lang="fr-FR" sz="1600" dirty="0"/>
              <a:t> to </a:t>
            </a:r>
            <a:r>
              <a:rPr lang="fr-FR" sz="1600" dirty="0" err="1"/>
              <a:t>describe</a:t>
            </a:r>
            <a:r>
              <a:rPr lang="fr-FR" sz="1600" dirty="0"/>
              <a:t> at the </a:t>
            </a:r>
            <a:r>
              <a:rPr lang="fr-FR" sz="1600" dirty="0" err="1"/>
              <a:t>same</a:t>
            </a:r>
            <a:r>
              <a:rPr lang="fr-FR" sz="1600" dirty="0"/>
              <a:t> time the N=20 and N=28 </a:t>
            </a:r>
            <a:r>
              <a:rPr lang="fr-FR" sz="1600" dirty="0" err="1"/>
              <a:t>regions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CC092666-B6D9-051A-DA75-D635E492A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085" y="3046863"/>
            <a:ext cx="2167241" cy="180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729B564-23D7-0C0F-843D-84D63FF88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8740" y="974623"/>
            <a:ext cx="217758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0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E4FD92E-7B04-74B0-FF8B-87790527D1C2}"/>
              </a:ext>
            </a:extLst>
          </p:cNvPr>
          <p:cNvSpPr txBox="1"/>
          <p:nvPr/>
        </p:nvSpPr>
        <p:spPr>
          <a:xfrm>
            <a:off x="340427" y="800096"/>
            <a:ext cx="549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i="1" dirty="0" err="1"/>
              <a:t>Gradual</a:t>
            </a:r>
            <a:r>
              <a:rPr lang="fr-FR" sz="1600" i="1" dirty="0"/>
              <a:t> </a:t>
            </a:r>
            <a:r>
              <a:rPr lang="fr-FR" sz="1600" i="1" dirty="0" err="1"/>
              <a:t>reduction</a:t>
            </a:r>
            <a:r>
              <a:rPr lang="fr-FR" sz="1600" i="1" dirty="0"/>
              <a:t> of the N=28 </a:t>
            </a:r>
            <a:r>
              <a:rPr lang="fr-FR" sz="1600" i="1" dirty="0" err="1"/>
              <a:t>shell</a:t>
            </a:r>
            <a:r>
              <a:rPr lang="fr-FR" sz="1600" i="1" dirty="0"/>
              <a:t> gap </a:t>
            </a:r>
            <a:r>
              <a:rPr lang="fr-FR" sz="1600" i="1" dirty="0" err="1"/>
              <a:t>below</a:t>
            </a:r>
            <a:r>
              <a:rPr lang="fr-FR" sz="1600" i="1" dirty="0"/>
              <a:t> </a:t>
            </a:r>
            <a:r>
              <a:rPr lang="fr-FR" sz="1600" i="1" baseline="30000" dirty="0"/>
              <a:t>48</a:t>
            </a:r>
            <a:r>
              <a:rPr lang="fr-FR" sz="1600" i="1" dirty="0"/>
              <a:t>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i="1" dirty="0"/>
              <a:t>Proton </a:t>
            </a:r>
            <a:r>
              <a:rPr lang="fr-FR" sz="1600" i="1" dirty="0" err="1"/>
              <a:t>induced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r>
              <a:rPr lang="fr-FR" sz="1600" i="1" dirty="0"/>
              <a:t> </a:t>
            </a:r>
            <a:r>
              <a:rPr lang="fr-FR" sz="1600" i="1" dirty="0" err="1"/>
              <a:t>from</a:t>
            </a:r>
            <a:r>
              <a:rPr lang="fr-FR" sz="1600" i="1" dirty="0"/>
              <a:t> the s</a:t>
            </a:r>
            <a:r>
              <a:rPr lang="fr-FR" sz="1600" i="1" baseline="-25000" dirty="0"/>
              <a:t>1/2</a:t>
            </a:r>
            <a:r>
              <a:rPr lang="fr-FR" sz="1600" i="1" dirty="0"/>
              <a:t> and d</a:t>
            </a:r>
            <a:r>
              <a:rPr lang="fr-FR" sz="1600" i="1" baseline="-25000" dirty="0"/>
              <a:t>3/2</a:t>
            </a:r>
            <a:r>
              <a:rPr lang="fr-FR" sz="1600" i="1" dirty="0"/>
              <a:t> </a:t>
            </a:r>
            <a:r>
              <a:rPr lang="fr-FR" sz="1600" i="1" dirty="0" err="1"/>
              <a:t>degeneracy</a:t>
            </a:r>
            <a:endParaRPr lang="fr-FR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9EED4-C7C4-3F56-A30E-806CCA0D112B}"/>
              </a:ext>
            </a:extLst>
          </p:cNvPr>
          <p:cNvSpPr/>
          <p:nvPr/>
        </p:nvSpPr>
        <p:spPr>
          <a:xfrm>
            <a:off x="337779" y="453456"/>
            <a:ext cx="3355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Physics</a:t>
            </a:r>
            <a:r>
              <a:rPr lang="fr-FR" dirty="0">
                <a:solidFill>
                  <a:srgbClr val="0432FF"/>
                </a:solidFill>
              </a:rPr>
              <a:t> of the N=28 </a:t>
            </a:r>
            <a:r>
              <a:rPr lang="fr-FR" dirty="0" err="1">
                <a:solidFill>
                  <a:srgbClr val="0432FF"/>
                </a:solidFill>
              </a:rPr>
              <a:t>shell</a:t>
            </a:r>
            <a:r>
              <a:rPr lang="fr-FR" dirty="0">
                <a:solidFill>
                  <a:srgbClr val="0432FF"/>
                </a:solidFill>
              </a:rPr>
              <a:t> </a:t>
            </a:r>
            <a:r>
              <a:rPr lang="fr-FR" dirty="0" err="1">
                <a:solidFill>
                  <a:srgbClr val="0432FF"/>
                </a:solidFill>
              </a:rPr>
              <a:t>closure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902CED0-E5B0-DD03-42F5-6A45D66E4A14}"/>
              </a:ext>
            </a:extLst>
          </p:cNvPr>
          <p:cNvGrpSpPr/>
          <p:nvPr/>
        </p:nvGrpSpPr>
        <p:grpSpPr>
          <a:xfrm>
            <a:off x="4906316" y="1799503"/>
            <a:ext cx="1926622" cy="2525341"/>
            <a:chOff x="4796813" y="828805"/>
            <a:chExt cx="1926622" cy="2525341"/>
          </a:xfrm>
        </p:grpSpPr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BAB879C8-3886-5599-5292-20235F8C06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2810" y="2127533"/>
              <a:ext cx="22288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000" dirty="0" err="1">
                  <a:latin typeface="Comic Sans MS" panose="030F0902030302020204" pitchFamily="66" charset="0"/>
                </a:rPr>
                <a:t>T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</a:t>
              </a:r>
              <a:r>
                <a:rPr lang="fr-FR" altLang="fr-FR" sz="1000" dirty="0" err="1">
                  <a:latin typeface="Comic Sans MS" panose="030F0902030302020204" pitchFamily="66" charset="0"/>
                </a:rPr>
                <a:t>Otsuka</a:t>
              </a:r>
              <a:r>
                <a:rPr lang="fr-FR" altLang="fr-FR" sz="1000" i="1" dirty="0">
                  <a:latin typeface="Comic Sans MS" panose="030F0902030302020204" pitchFamily="66" charset="0"/>
                </a:rPr>
                <a:t> et al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PRL95(2005)232502.</a:t>
              </a:r>
              <a:endParaRPr lang="en-US" altLang="fr-FR" sz="1000" dirty="0">
                <a:latin typeface="Comic Sans MS" panose="030F0902030302020204" pitchFamily="66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0A4E05E-CB98-B051-7727-A89F42552459}"/>
                </a:ext>
              </a:extLst>
            </p:cNvPr>
            <p:cNvGrpSpPr/>
            <p:nvPr/>
          </p:nvGrpSpPr>
          <p:grpSpPr>
            <a:xfrm>
              <a:off x="4796813" y="828805"/>
              <a:ext cx="1698625" cy="1266742"/>
              <a:chOff x="4898264" y="851465"/>
              <a:chExt cx="1698625" cy="1266742"/>
            </a:xfrm>
          </p:grpSpPr>
          <p:grpSp>
            <p:nvGrpSpPr>
              <p:cNvPr id="93" name="Group 167">
                <a:extLst>
                  <a:ext uri="{FF2B5EF4-FFF2-40B4-BE49-F238E27FC236}">
                    <a16:creationId xmlns:a16="http://schemas.microsoft.com/office/drawing/2014/main" id="{E33713EC-A3CD-4DF6-76FB-807B106952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8264" y="865670"/>
                <a:ext cx="1698625" cy="1252537"/>
                <a:chOff x="2966" y="3131"/>
                <a:chExt cx="1070" cy="789"/>
              </a:xfrm>
            </p:grpSpPr>
            <p:sp>
              <p:nvSpPr>
                <p:cNvPr id="96" name="Freeform 103">
                  <a:extLst>
                    <a:ext uri="{FF2B5EF4-FFF2-40B4-BE49-F238E27FC236}">
                      <a16:creationId xmlns:a16="http://schemas.microsoft.com/office/drawing/2014/main" id="{60AAE023-317D-4647-E3D7-69F696CE2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3454"/>
                  <a:ext cx="998" cy="428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Line 104">
                  <a:extLst>
                    <a:ext uri="{FF2B5EF4-FFF2-40B4-BE49-F238E27FC236}">
                      <a16:creationId xmlns:a16="http://schemas.microsoft.com/office/drawing/2014/main" id="{7DA1F3BD-8F81-895F-1AD1-847885210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65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Line 105">
                  <a:extLst>
                    <a:ext uri="{FF2B5EF4-FFF2-40B4-BE49-F238E27FC236}">
                      <a16:creationId xmlns:a16="http://schemas.microsoft.com/office/drawing/2014/main" id="{30EC71C2-CE50-15B0-F516-ECCBE2CE8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72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Line 106">
                  <a:extLst>
                    <a:ext uri="{FF2B5EF4-FFF2-40B4-BE49-F238E27FC236}">
                      <a16:creationId xmlns:a16="http://schemas.microsoft.com/office/drawing/2014/main" id="{AB58F0CE-2C67-FA24-9749-4588C65F6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46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Line 107">
                  <a:extLst>
                    <a:ext uri="{FF2B5EF4-FFF2-40B4-BE49-F238E27FC236}">
                      <a16:creationId xmlns:a16="http://schemas.microsoft.com/office/drawing/2014/main" id="{05D6B95A-41B5-69BB-101B-E55E93393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550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Line 108">
                  <a:extLst>
                    <a:ext uri="{FF2B5EF4-FFF2-40B4-BE49-F238E27FC236}">
                      <a16:creationId xmlns:a16="http://schemas.microsoft.com/office/drawing/2014/main" id="{9ABA8E0F-3B46-5945-E805-84693D116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23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Line 109">
                  <a:extLst>
                    <a:ext uri="{FF2B5EF4-FFF2-40B4-BE49-F238E27FC236}">
                      <a16:creationId xmlns:a16="http://schemas.microsoft.com/office/drawing/2014/main" id="{367DFEB5-55E7-FC17-BA39-A44E92715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374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AutoShape 110">
                  <a:extLst>
                    <a:ext uri="{FF2B5EF4-FFF2-40B4-BE49-F238E27FC236}">
                      <a16:creationId xmlns:a16="http://schemas.microsoft.com/office/drawing/2014/main" id="{1E19AAE5-394C-8B7B-AA3D-B0214AB37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5" y="3476"/>
                  <a:ext cx="84" cy="66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AutoShape 111">
                  <a:extLst>
                    <a:ext uri="{FF2B5EF4-FFF2-40B4-BE49-F238E27FC236}">
                      <a16:creationId xmlns:a16="http://schemas.microsoft.com/office/drawing/2014/main" id="{C5EEC4AE-7988-857F-34E3-F2BF53FE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97" y="3664"/>
                  <a:ext cx="84" cy="63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05" name="Group 112">
                  <a:extLst>
                    <a:ext uri="{FF2B5EF4-FFF2-40B4-BE49-F238E27FC236}">
                      <a16:creationId xmlns:a16="http://schemas.microsoft.com/office/drawing/2014/main" id="{B7466643-27C1-1C51-EA6E-3A079A0A9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3244" y="3379"/>
                  <a:ext cx="454" cy="263"/>
                  <a:chOff x="159" y="3768"/>
                  <a:chExt cx="587" cy="579"/>
                </a:xfrm>
              </p:grpSpPr>
              <p:cxnSp>
                <p:nvCxnSpPr>
                  <p:cNvPr id="119" name="AutoShape 113">
                    <a:extLst>
                      <a:ext uri="{FF2B5EF4-FFF2-40B4-BE49-F238E27FC236}">
                        <a16:creationId xmlns:a16="http://schemas.microsoft.com/office/drawing/2014/main" id="{6350C4A9-E2E6-5D8E-796C-CF4D380BD8B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0" name="AutoShape 114">
                    <a:extLst>
                      <a:ext uri="{FF2B5EF4-FFF2-40B4-BE49-F238E27FC236}">
                        <a16:creationId xmlns:a16="http://schemas.microsoft.com/office/drawing/2014/main" id="{1352FA81-909E-6784-19D9-C0CEC1C5057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" name="AutoShape 115">
                    <a:extLst>
                      <a:ext uri="{FF2B5EF4-FFF2-40B4-BE49-F238E27FC236}">
                        <a16:creationId xmlns:a16="http://schemas.microsoft.com/office/drawing/2014/main" id="{EC731198-7CFE-5BB9-CCC6-2C76FF45D0A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" name="AutoShape 116">
                    <a:extLst>
                      <a:ext uri="{FF2B5EF4-FFF2-40B4-BE49-F238E27FC236}">
                        <a16:creationId xmlns:a16="http://schemas.microsoft.com/office/drawing/2014/main" id="{205B96D1-20DA-34CB-2023-93EBE6F201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3" name="AutoShape 117">
                    <a:extLst>
                      <a:ext uri="{FF2B5EF4-FFF2-40B4-BE49-F238E27FC236}">
                        <a16:creationId xmlns:a16="http://schemas.microsoft.com/office/drawing/2014/main" id="{22B4F687-0DEC-0455-7A3F-B4F3CB346D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" name="AutoShape 118">
                    <a:extLst>
                      <a:ext uri="{FF2B5EF4-FFF2-40B4-BE49-F238E27FC236}">
                        <a16:creationId xmlns:a16="http://schemas.microsoft.com/office/drawing/2014/main" id="{E967F8EF-8EF8-7CA9-698B-A892179E851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06" name="Text Box 119">
                  <a:extLst>
                    <a:ext uri="{FF2B5EF4-FFF2-40B4-BE49-F238E27FC236}">
                      <a16:creationId xmlns:a16="http://schemas.microsoft.com/office/drawing/2014/main" id="{FF09BEFE-DF96-97DA-5C5A-17A7AA7000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3" y="3756"/>
                  <a:ext cx="370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107" name="Text Box 120">
                  <a:extLst>
                    <a:ext uri="{FF2B5EF4-FFF2-40B4-BE49-F238E27FC236}">
                      <a16:creationId xmlns:a16="http://schemas.microsoft.com/office/drawing/2014/main" id="{97283D14-9CA7-71D1-767E-41828C96A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6" y="3755"/>
                  <a:ext cx="414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neutron</a:t>
                  </a:r>
                </a:p>
              </p:txBody>
            </p:sp>
            <p:sp>
              <p:nvSpPr>
                <p:cNvPr id="108" name="Text Box 121">
                  <a:extLst>
                    <a:ext uri="{FF2B5EF4-FFF2-40B4-BE49-F238E27FC236}">
                      <a16:creationId xmlns:a16="http://schemas.microsoft.com/office/drawing/2014/main" id="{F6C758C7-D576-D773-9D31-AB58D832A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3580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109" name="Text Box 122">
                  <a:extLst>
                    <a:ext uri="{FF2B5EF4-FFF2-40B4-BE49-F238E27FC236}">
                      <a16:creationId xmlns:a16="http://schemas.microsoft.com/office/drawing/2014/main" id="{359FC51A-A9E2-0B7C-0A20-DF3BFAD99A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6" y="3394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110" name="Text Box 123">
                  <a:extLst>
                    <a:ext uri="{FF2B5EF4-FFF2-40B4-BE49-F238E27FC236}">
                      <a16:creationId xmlns:a16="http://schemas.microsoft.com/office/drawing/2014/main" id="{C57E4B36-1AF7-0202-626C-18C4842732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4" y="3274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111" name="Text Box 124">
                  <a:extLst>
                    <a:ext uri="{FF2B5EF4-FFF2-40B4-BE49-F238E27FC236}">
                      <a16:creationId xmlns:a16="http://schemas.microsoft.com/office/drawing/2014/main" id="{94587941-02FF-90BF-93D4-033C661CC3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3131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/>
                    <a:t>j'</a:t>
                  </a:r>
                  <a:r>
                    <a:rPr lang="en-US" altLang="fr-FR" sz="1100" b="1" i="1" baseline="-25000"/>
                    <a:t>&lt;</a:t>
                  </a:r>
                </a:p>
              </p:txBody>
            </p:sp>
            <p:grpSp>
              <p:nvGrpSpPr>
                <p:cNvPr id="112" name="Group 125">
                  <a:extLst>
                    <a:ext uri="{FF2B5EF4-FFF2-40B4-BE49-F238E27FC236}">
                      <a16:creationId xmlns:a16="http://schemas.microsoft.com/office/drawing/2014/main" id="{9FBE65BD-F2ED-B64B-837E-DA7BFB18B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17480" flipV="1">
                  <a:off x="3258" y="3335"/>
                  <a:ext cx="421" cy="263"/>
                  <a:chOff x="159" y="3768"/>
                  <a:chExt cx="587" cy="579"/>
                </a:xfrm>
              </p:grpSpPr>
              <p:cxnSp>
                <p:nvCxnSpPr>
                  <p:cNvPr id="113" name="AutoShape 126">
                    <a:extLst>
                      <a:ext uri="{FF2B5EF4-FFF2-40B4-BE49-F238E27FC236}">
                        <a16:creationId xmlns:a16="http://schemas.microsoft.com/office/drawing/2014/main" id="{42590F98-6706-F3F4-D746-EB601B578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" name="AutoShape 127">
                    <a:extLst>
                      <a:ext uri="{FF2B5EF4-FFF2-40B4-BE49-F238E27FC236}">
                        <a16:creationId xmlns:a16="http://schemas.microsoft.com/office/drawing/2014/main" id="{03F9D2A5-79F9-6B04-C66F-8E78BCE3FCB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5" name="AutoShape 128">
                    <a:extLst>
                      <a:ext uri="{FF2B5EF4-FFF2-40B4-BE49-F238E27FC236}">
                        <a16:creationId xmlns:a16="http://schemas.microsoft.com/office/drawing/2014/main" id="{9A11A9C8-6463-5310-4B78-EC514ADD06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6" name="AutoShape 129">
                    <a:extLst>
                      <a:ext uri="{FF2B5EF4-FFF2-40B4-BE49-F238E27FC236}">
                        <a16:creationId xmlns:a16="http://schemas.microsoft.com/office/drawing/2014/main" id="{E3BDB326-DCDD-A547-05DF-F88AD6AAC52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7" name="AutoShape 130">
                    <a:extLst>
                      <a:ext uri="{FF2B5EF4-FFF2-40B4-BE49-F238E27FC236}">
                        <a16:creationId xmlns:a16="http://schemas.microsoft.com/office/drawing/2014/main" id="{F5D54127-4CBB-FA4E-BFFC-BE03B7559D0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8" name="AutoShape 131">
                    <a:extLst>
                      <a:ext uri="{FF2B5EF4-FFF2-40B4-BE49-F238E27FC236}">
                        <a16:creationId xmlns:a16="http://schemas.microsoft.com/office/drawing/2014/main" id="{2061D9FE-3327-AC86-5FBA-76E6AB697A9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B9325E6-DDC6-3D2E-0B5C-1072C5DBF0C7}"/>
                  </a:ext>
                </a:extLst>
              </p:cNvPr>
              <p:cNvSpPr txBox="1"/>
              <p:nvPr/>
            </p:nvSpPr>
            <p:spPr>
              <a:xfrm>
                <a:off x="5826972" y="851465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CB66324-BDE1-A47B-84B0-94B0A2B7BEB5}"/>
                  </a:ext>
                </a:extLst>
              </p:cNvPr>
              <p:cNvSpPr txBox="1"/>
              <p:nvPr/>
            </p:nvSpPr>
            <p:spPr>
              <a:xfrm>
                <a:off x="5847292" y="1044505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C90D28E-77D1-772F-942F-289AFC055361}"/>
                </a:ext>
              </a:extLst>
            </p:cNvPr>
            <p:cNvGrpSpPr/>
            <p:nvPr/>
          </p:nvGrpSpPr>
          <p:grpSpPr>
            <a:xfrm>
              <a:off x="4843791" y="2112759"/>
              <a:ext cx="1590796" cy="1241387"/>
              <a:chOff x="4843791" y="2112759"/>
              <a:chExt cx="1590796" cy="1241387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48433D9-3208-D41F-43AF-ADB048E67732}"/>
                  </a:ext>
                </a:extLst>
              </p:cNvPr>
              <p:cNvGrpSpPr/>
              <p:nvPr/>
            </p:nvGrpSpPr>
            <p:grpSpPr>
              <a:xfrm>
                <a:off x="4843791" y="2112759"/>
                <a:ext cx="1590796" cy="1241387"/>
                <a:chOff x="9887783" y="2469770"/>
                <a:chExt cx="1590796" cy="1241387"/>
              </a:xfrm>
            </p:grpSpPr>
            <p:sp>
              <p:nvSpPr>
                <p:cNvPr id="23" name="Freeform 134">
                  <a:extLst>
                    <a:ext uri="{FF2B5EF4-FFF2-40B4-BE49-F238E27FC236}">
                      <a16:creationId xmlns:a16="http://schemas.microsoft.com/office/drawing/2014/main" id="{EFFF0536-1381-546B-3440-9636CB59D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7803" y="3038498"/>
                  <a:ext cx="1536897" cy="617807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4" name="Group 143">
                  <a:extLst>
                    <a:ext uri="{FF2B5EF4-FFF2-40B4-BE49-F238E27FC236}">
                      <a16:creationId xmlns:a16="http://schemas.microsoft.com/office/drawing/2014/main" id="{9782D6A2-AD49-3E89-E0BB-54C1FD8533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0359016" y="2849403"/>
                  <a:ext cx="612911" cy="282922"/>
                  <a:chOff x="159" y="3768"/>
                  <a:chExt cx="587" cy="579"/>
                </a:xfrm>
              </p:grpSpPr>
              <p:cxnSp>
                <p:nvCxnSpPr>
                  <p:cNvPr id="87" name="AutoShape 144">
                    <a:extLst>
                      <a:ext uri="{FF2B5EF4-FFF2-40B4-BE49-F238E27FC236}">
                        <a16:creationId xmlns:a16="http://schemas.microsoft.com/office/drawing/2014/main" id="{59113784-F054-D145-AB09-772E84A96F7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AutoShape 145">
                    <a:extLst>
                      <a:ext uri="{FF2B5EF4-FFF2-40B4-BE49-F238E27FC236}">
                        <a16:creationId xmlns:a16="http://schemas.microsoft.com/office/drawing/2014/main" id="{1EC6CD93-F5B7-E708-E8A7-3C22AFB99F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AutoShape 146">
                    <a:extLst>
                      <a:ext uri="{FF2B5EF4-FFF2-40B4-BE49-F238E27FC236}">
                        <a16:creationId xmlns:a16="http://schemas.microsoft.com/office/drawing/2014/main" id="{2CA9855B-E0E1-C97B-EB8C-78C8FF4C06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AutoShape 147">
                    <a:extLst>
                      <a:ext uri="{FF2B5EF4-FFF2-40B4-BE49-F238E27FC236}">
                        <a16:creationId xmlns:a16="http://schemas.microsoft.com/office/drawing/2014/main" id="{71FE1804-6C59-34DB-44B8-B252463972A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AutoShape 148">
                    <a:extLst>
                      <a:ext uri="{FF2B5EF4-FFF2-40B4-BE49-F238E27FC236}">
                        <a16:creationId xmlns:a16="http://schemas.microsoft.com/office/drawing/2014/main" id="{987F2E43-38EB-F6BD-0968-920678772F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AutoShape 149">
                    <a:extLst>
                      <a:ext uri="{FF2B5EF4-FFF2-40B4-BE49-F238E27FC236}">
                        <a16:creationId xmlns:a16="http://schemas.microsoft.com/office/drawing/2014/main" id="{BE8E1C5A-BAAC-FEC7-0EA5-ED39F10041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5" name="Text Box 150">
                  <a:extLst>
                    <a:ext uri="{FF2B5EF4-FFF2-40B4-BE49-F238E27FC236}">
                      <a16:creationId xmlns:a16="http://schemas.microsoft.com/office/drawing/2014/main" id="{6ED9C613-7D8E-CB6E-CD51-94E4ED69A7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37161" y="3474427"/>
                  <a:ext cx="569791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26" name="Text Box 151">
                  <a:extLst>
                    <a:ext uri="{FF2B5EF4-FFF2-40B4-BE49-F238E27FC236}">
                      <a16:creationId xmlns:a16="http://schemas.microsoft.com/office/drawing/2014/main" id="{45D091AC-FAC2-07FD-07CB-78B0259E06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5570" y="3472984"/>
                  <a:ext cx="637550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dirty="0"/>
                    <a:t>neutron</a:t>
                  </a:r>
                </a:p>
              </p:txBody>
            </p:sp>
            <p:sp>
              <p:nvSpPr>
                <p:cNvPr id="27" name="Line 135">
                  <a:extLst>
                    <a:ext uri="{FF2B5EF4-FFF2-40B4-BE49-F238E27FC236}">
                      <a16:creationId xmlns:a16="http://schemas.microsoft.com/office/drawing/2014/main" id="{0B7799B8-29AB-6695-9752-A0C020566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84796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36">
                  <a:extLst>
                    <a:ext uri="{FF2B5EF4-FFF2-40B4-BE49-F238E27FC236}">
                      <a16:creationId xmlns:a16="http://schemas.microsoft.com/office/drawing/2014/main" id="{D25AC41C-C06E-396D-E47F-EFCD091B3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949003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Line 137">
                  <a:extLst>
                    <a:ext uri="{FF2B5EF4-FFF2-40B4-BE49-F238E27FC236}">
                      <a16:creationId xmlns:a16="http://schemas.microsoft.com/office/drawing/2014/main" id="{A1D578A3-FAF9-EED2-7F4E-538519F9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57370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Line 138">
                  <a:extLst>
                    <a:ext uri="{FF2B5EF4-FFF2-40B4-BE49-F238E27FC236}">
                      <a16:creationId xmlns:a16="http://schemas.microsoft.com/office/drawing/2014/main" id="{31B05843-AD81-901A-C508-EE1F89F29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694952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AutoShape 141">
                  <a:extLst>
                    <a:ext uri="{FF2B5EF4-FFF2-40B4-BE49-F238E27FC236}">
                      <a16:creationId xmlns:a16="http://schemas.microsoft.com/office/drawing/2014/main" id="{5E07BDAE-727E-A16E-6659-EA3A67E50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5708" y="2588135"/>
                  <a:ext cx="129358" cy="9526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AutoShape 142">
                  <a:extLst>
                    <a:ext uri="{FF2B5EF4-FFF2-40B4-BE49-F238E27FC236}">
                      <a16:creationId xmlns:a16="http://schemas.microsoft.com/office/drawing/2014/main" id="{5CE2B615-FC73-E332-815B-EDC49D314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0908788" y="2859508"/>
                  <a:ext cx="129358" cy="9093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Text Box 152">
                  <a:extLst>
                    <a:ext uri="{FF2B5EF4-FFF2-40B4-BE49-F238E27FC236}">
                      <a16:creationId xmlns:a16="http://schemas.microsoft.com/office/drawing/2014/main" id="{5715812B-27EE-25B7-4D2D-AD70B45C1A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3703" y="2738256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42" name="Text Box 153">
                  <a:extLst>
                    <a:ext uri="{FF2B5EF4-FFF2-40B4-BE49-F238E27FC236}">
                      <a16:creationId xmlns:a16="http://schemas.microsoft.com/office/drawing/2014/main" id="{C3CF7410-958D-4C5D-FEE0-CBFE06A53F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2163" y="2469770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60" name="Line 139">
                  <a:extLst>
                    <a:ext uri="{FF2B5EF4-FFF2-40B4-BE49-F238E27FC236}">
                      <a16:creationId xmlns:a16="http://schemas.microsoft.com/office/drawing/2014/main" id="{661A103E-A56E-F7F2-6C26-089F1152D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439" y="315108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Line 140">
                  <a:extLst>
                    <a:ext uri="{FF2B5EF4-FFF2-40B4-BE49-F238E27FC236}">
                      <a16:creationId xmlns:a16="http://schemas.microsoft.com/office/drawing/2014/main" id="{2281F21B-A099-6522-06C9-5D461ED4F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839" y="332141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63" name="Text Box 154">
                  <a:extLst>
                    <a:ext uri="{FF2B5EF4-FFF2-40B4-BE49-F238E27FC236}">
                      <a16:creationId xmlns:a16="http://schemas.microsoft.com/office/drawing/2014/main" id="{A14B269E-514F-154E-36DE-7DB9356929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87783" y="3205941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 dirty="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64" name="Text Box 155">
                  <a:extLst>
                    <a:ext uri="{FF2B5EF4-FFF2-40B4-BE49-F238E27FC236}">
                      <a16:creationId xmlns:a16="http://schemas.microsoft.com/office/drawing/2014/main" id="{C90529FA-8D46-0E32-52B3-B093356DEE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97023" y="2999525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/>
                    <a:t>j'</a:t>
                  </a:r>
                  <a:r>
                    <a:rPr lang="en-US" altLang="fr-FR" sz="1100" b="1" i="1" baseline="-25000" dirty="0"/>
                    <a:t>&lt;</a:t>
                  </a:r>
                </a:p>
              </p:txBody>
            </p:sp>
            <p:grpSp>
              <p:nvGrpSpPr>
                <p:cNvPr id="65" name="Group 156">
                  <a:extLst>
                    <a:ext uri="{FF2B5EF4-FFF2-40B4-BE49-F238E27FC236}">
                      <a16:creationId xmlns:a16="http://schemas.microsoft.com/office/drawing/2014/main" id="{194763A7-77F6-E9A2-30BB-FC8498C7B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992962" flipV="1">
                  <a:off x="10285042" y="2760106"/>
                  <a:ext cx="722249" cy="321617"/>
                  <a:chOff x="159" y="3768"/>
                  <a:chExt cx="587" cy="579"/>
                </a:xfrm>
              </p:grpSpPr>
              <p:cxnSp>
                <p:nvCxnSpPr>
                  <p:cNvPr id="67" name="AutoShape 157">
                    <a:extLst>
                      <a:ext uri="{FF2B5EF4-FFF2-40B4-BE49-F238E27FC236}">
                        <a16:creationId xmlns:a16="http://schemas.microsoft.com/office/drawing/2014/main" id="{D04DAD90-6470-D423-C49A-C8CF3B42F64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AutoShape 158">
                    <a:extLst>
                      <a:ext uri="{FF2B5EF4-FFF2-40B4-BE49-F238E27FC236}">
                        <a16:creationId xmlns:a16="http://schemas.microsoft.com/office/drawing/2014/main" id="{4393BFD6-E4CB-9958-26FE-45C77941132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AutoShape 159">
                    <a:extLst>
                      <a:ext uri="{FF2B5EF4-FFF2-40B4-BE49-F238E27FC236}">
                        <a16:creationId xmlns:a16="http://schemas.microsoft.com/office/drawing/2014/main" id="{7CCC9701-FE1D-14B3-9250-84290F9639C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" name="AutoShape 160">
                    <a:extLst>
                      <a:ext uri="{FF2B5EF4-FFF2-40B4-BE49-F238E27FC236}">
                        <a16:creationId xmlns:a16="http://schemas.microsoft.com/office/drawing/2014/main" id="{6E9C0CE6-02CF-208E-7BF2-43AAFC54D8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" name="AutoShape 161">
                    <a:extLst>
                      <a:ext uri="{FF2B5EF4-FFF2-40B4-BE49-F238E27FC236}">
                        <a16:creationId xmlns:a16="http://schemas.microsoft.com/office/drawing/2014/main" id="{0CA12981-A000-ADAC-F7C0-86779350D9D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6" name="AutoShape 162">
                    <a:extLst>
                      <a:ext uri="{FF2B5EF4-FFF2-40B4-BE49-F238E27FC236}">
                        <a16:creationId xmlns:a16="http://schemas.microsoft.com/office/drawing/2014/main" id="{FD03A895-C218-BF73-9319-81C360681D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0DB49B0-D7DF-07CF-81C4-931DC820E527}"/>
                  </a:ext>
                </a:extLst>
              </p:cNvPr>
              <p:cNvSpPr txBox="1"/>
              <p:nvPr/>
            </p:nvSpPr>
            <p:spPr>
              <a:xfrm>
                <a:off x="5097119" y="2730829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E8BF09-5943-C2CE-AF8E-6822AFE73422}"/>
                  </a:ext>
                </a:extLst>
              </p:cNvPr>
              <p:cNvSpPr txBox="1"/>
              <p:nvPr/>
            </p:nvSpPr>
            <p:spPr>
              <a:xfrm>
                <a:off x="5123951" y="2914109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F827FEF9-FC76-6769-B793-525F994C1670}"/>
              </a:ext>
            </a:extLst>
          </p:cNvPr>
          <p:cNvGrpSpPr/>
          <p:nvPr/>
        </p:nvGrpSpPr>
        <p:grpSpPr>
          <a:xfrm>
            <a:off x="25536" y="1354809"/>
            <a:ext cx="4660063" cy="3478225"/>
            <a:chOff x="60325" y="366700"/>
            <a:chExt cx="4339237" cy="3478225"/>
          </a:xfrm>
        </p:grpSpPr>
        <p:grpSp>
          <p:nvGrpSpPr>
            <p:cNvPr id="127" name="Group 28">
              <a:extLst>
                <a:ext uri="{FF2B5EF4-FFF2-40B4-BE49-F238E27FC236}">
                  <a16:creationId xmlns:a16="http://schemas.microsoft.com/office/drawing/2014/main" id="{F8CC6BE6-EEFC-7240-3B81-289DD1A75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25" y="1020763"/>
              <a:ext cx="1086404" cy="2824162"/>
              <a:chOff x="1313" y="586"/>
              <a:chExt cx="918" cy="2496"/>
            </a:xfrm>
          </p:grpSpPr>
          <p:sp>
            <p:nvSpPr>
              <p:cNvPr id="182" name="Text Box 29">
                <a:extLst>
                  <a:ext uri="{FF2B5EF4-FFF2-40B4-BE49-F238E27FC236}">
                    <a16:creationId xmlns:a16="http://schemas.microsoft.com/office/drawing/2014/main" id="{B3E7DBCE-5FC6-6F9D-9279-838F9D12D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586"/>
                <a:ext cx="77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Ca </a:t>
                </a:r>
                <a:r>
                  <a:rPr lang="fr-FR" sz="1400" dirty="0">
                    <a:solidFill>
                      <a:srgbClr val="CC0099"/>
                    </a:solidFill>
                    <a:latin typeface="Comic Sans MS" pitchFamily="66" charset="0"/>
                  </a:rPr>
                  <a:t>Z=20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183" name="Text Box 30">
                <a:extLst>
                  <a:ext uri="{FF2B5EF4-FFF2-40B4-BE49-F238E27FC236}">
                    <a16:creationId xmlns:a16="http://schemas.microsoft.com/office/drawing/2014/main" id="{84FDDAC8-BAE1-DA85-4B00-07C294893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133"/>
                <a:ext cx="76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Ar Z=18 </a:t>
                </a:r>
              </a:p>
            </p:txBody>
          </p:sp>
          <p:sp>
            <p:nvSpPr>
              <p:cNvPr id="184" name="Text Box 31">
                <a:extLst>
                  <a:ext uri="{FF2B5EF4-FFF2-40B4-BE49-F238E27FC236}">
                    <a16:creationId xmlns:a16="http://schemas.microsoft.com/office/drawing/2014/main" id="{1F936650-B99C-1A49-BDDA-F95C64C80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678"/>
                <a:ext cx="73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S  Z=16 </a:t>
                </a:r>
              </a:p>
            </p:txBody>
          </p:sp>
          <p:sp>
            <p:nvSpPr>
              <p:cNvPr id="185" name="Text Box 32">
                <a:extLst>
                  <a:ext uri="{FF2B5EF4-FFF2-40B4-BE49-F238E27FC236}">
                    <a16:creationId xmlns:a16="http://schemas.microsoft.com/office/drawing/2014/main" id="{2415DF95-8EC9-80E1-A5F1-49501DBBC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2223"/>
                <a:ext cx="729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Si Z=14 </a:t>
                </a:r>
              </a:p>
            </p:txBody>
          </p:sp>
          <p:sp>
            <p:nvSpPr>
              <p:cNvPr id="186" name="Text Box 33">
                <a:extLst>
                  <a:ext uri="{FF2B5EF4-FFF2-40B4-BE49-F238E27FC236}">
                    <a16:creationId xmlns:a16="http://schemas.microsoft.com/office/drawing/2014/main" id="{A3059A7D-6C90-23F8-EDA6-223856D7D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2813"/>
                <a:ext cx="15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B7024C8D-DB7C-D17F-0090-8FCB0EE221F1}"/>
                </a:ext>
              </a:extLst>
            </p:cNvPr>
            <p:cNvGrpSpPr/>
            <p:nvPr/>
          </p:nvGrpSpPr>
          <p:grpSpPr>
            <a:xfrm>
              <a:off x="741363" y="366700"/>
              <a:ext cx="3658199" cy="3150629"/>
              <a:chOff x="741363" y="366700"/>
              <a:chExt cx="3658199" cy="3150629"/>
            </a:xfrm>
          </p:grpSpPr>
          <p:grpSp>
            <p:nvGrpSpPr>
              <p:cNvPr id="129" name="Group 4">
                <a:extLst>
                  <a:ext uri="{FF2B5EF4-FFF2-40B4-BE49-F238E27FC236}">
                    <a16:creationId xmlns:a16="http://schemas.microsoft.com/office/drawing/2014/main" id="{52936651-39A3-2622-BD4A-7C7E49178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13" y="1028700"/>
                <a:ext cx="307975" cy="307975"/>
                <a:chOff x="3625" y="1036"/>
                <a:chExt cx="194" cy="194"/>
              </a:xfrm>
            </p:grpSpPr>
            <p:sp>
              <p:nvSpPr>
                <p:cNvPr id="180" name="Rectangle 5">
                  <a:extLst>
                    <a:ext uri="{FF2B5EF4-FFF2-40B4-BE49-F238E27FC236}">
                      <a16:creationId xmlns:a16="http://schemas.microsoft.com/office/drawing/2014/main" id="{AD1D9EF5-FA1E-2E95-F076-57AA46190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1036"/>
                  <a:ext cx="194" cy="19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1" name="Rectangle 6">
                  <a:extLst>
                    <a:ext uri="{FF2B5EF4-FFF2-40B4-BE49-F238E27FC236}">
                      <a16:creationId xmlns:a16="http://schemas.microsoft.com/office/drawing/2014/main" id="{D1309105-EC7D-E8A6-B476-C2372BB5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9" y="1036"/>
                  <a:ext cx="1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 b="1" baseline="30000">
                      <a:solidFill>
                        <a:srgbClr val="FFFFFF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400" b="1">
                      <a:solidFill>
                        <a:srgbClr val="FFFFFF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0" name="Rectangle 7">
                <a:extLst>
                  <a:ext uri="{FF2B5EF4-FFF2-40B4-BE49-F238E27FC236}">
                    <a16:creationId xmlns:a16="http://schemas.microsoft.com/office/drawing/2014/main" id="{9A004471-1E74-A8A3-0317-7C5DDE243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713" y="1030288"/>
                <a:ext cx="307975" cy="3095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A5A16A8C-D503-FAA6-4F4B-82ECCC996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1030288"/>
                <a:ext cx="914400" cy="3048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2" name="Rectangle 9">
                <a:extLst>
                  <a:ext uri="{FF2B5EF4-FFF2-40B4-BE49-F238E27FC236}">
                    <a16:creationId xmlns:a16="http://schemas.microsoft.com/office/drawing/2014/main" id="{0AA133B8-94E9-8FBC-3FCA-F0B50E044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925" y="1016000"/>
                <a:ext cx="298450" cy="157321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Text Box 10">
                <a:extLst>
                  <a:ext uri="{FF2B5EF4-FFF2-40B4-BE49-F238E27FC236}">
                    <a16:creationId xmlns:a16="http://schemas.microsoft.com/office/drawing/2014/main" id="{0467039B-431D-DDBF-234C-3EB689CAF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625" y="63817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FF0000"/>
                    </a:solidFill>
                    <a:latin typeface="Comic Sans MS" pitchFamily="66" charset="0"/>
                  </a:rPr>
                  <a:t>N=28</a:t>
                </a:r>
              </a:p>
            </p:txBody>
          </p:sp>
          <p:grpSp>
            <p:nvGrpSpPr>
              <p:cNvPr id="134" name="Group 11">
                <a:extLst>
                  <a:ext uri="{FF2B5EF4-FFF2-40B4-BE49-F238E27FC236}">
                    <a16:creationId xmlns:a16="http://schemas.microsoft.com/office/drawing/2014/main" id="{D110CF76-4B3E-9E2A-7695-DD26F27FF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00" y="1022843"/>
                <a:ext cx="301625" cy="317437"/>
                <a:chOff x="4793" y="1794"/>
                <a:chExt cx="190" cy="256"/>
              </a:xfrm>
            </p:grpSpPr>
            <p:sp>
              <p:nvSpPr>
                <p:cNvPr id="178" name="Rectangle 12">
                  <a:extLst>
                    <a:ext uri="{FF2B5EF4-FFF2-40B4-BE49-F238E27FC236}">
                      <a16:creationId xmlns:a16="http://schemas.microsoft.com/office/drawing/2014/main" id="{C702FC9A-88DA-48C0-3643-6851D8BDD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3" y="1794"/>
                  <a:ext cx="190" cy="2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9" name="Rectangle 15">
                  <a:extLst>
                    <a:ext uri="{FF2B5EF4-FFF2-40B4-BE49-F238E27FC236}">
                      <a16:creationId xmlns:a16="http://schemas.microsoft.com/office/drawing/2014/main" id="{0A308FAA-5EFC-46EF-57DB-ADA8AE538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9" y="1850"/>
                  <a:ext cx="177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aseline="30000" dirty="0">
                      <a:solidFill>
                        <a:srgbClr val="000000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5" name="Rectangle 26">
                <a:extLst>
                  <a:ext uri="{FF2B5EF4-FFF2-40B4-BE49-F238E27FC236}">
                    <a16:creationId xmlns:a16="http://schemas.microsoft.com/office/drawing/2014/main" id="{DDFAFF49-5FA9-8E42-8F77-60481C6B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463" y="1344613"/>
                <a:ext cx="309562" cy="6143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6" name="Rectangle 27">
                <a:extLst>
                  <a:ext uri="{FF2B5EF4-FFF2-40B4-BE49-F238E27FC236}">
                    <a16:creationId xmlns:a16="http://schemas.microsoft.com/office/drawing/2014/main" id="{FEDDE573-B6BF-01E1-EC15-88DF9D8A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488" y="1344613"/>
                <a:ext cx="315912" cy="30162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37" name="Group 38">
                <a:extLst>
                  <a:ext uri="{FF2B5EF4-FFF2-40B4-BE49-F238E27FC236}">
                    <a16:creationId xmlns:a16="http://schemas.microsoft.com/office/drawing/2014/main" id="{571A8242-AD29-5AAE-5C19-444A7EF2AC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363" y="1020763"/>
                <a:ext cx="3400425" cy="2193925"/>
                <a:chOff x="1932" y="581"/>
                <a:chExt cx="3333" cy="1909"/>
              </a:xfrm>
            </p:grpSpPr>
            <p:sp>
              <p:nvSpPr>
                <p:cNvPr id="170" name="Line 39">
                  <a:extLst>
                    <a:ext uri="{FF2B5EF4-FFF2-40B4-BE49-F238E27FC236}">
                      <a16:creationId xmlns:a16="http://schemas.microsoft.com/office/drawing/2014/main" id="{86B6757E-BA09-9023-A5DB-96A305AB6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581"/>
                  <a:ext cx="3333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1" name="Line 40">
                  <a:extLst>
                    <a:ext uri="{FF2B5EF4-FFF2-40B4-BE49-F238E27FC236}">
                      <a16:creationId xmlns:a16="http://schemas.microsoft.com/office/drawing/2014/main" id="{1D83A794-E2E7-9949-33AF-FA4CCCDC2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854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2" name="Line 41">
                  <a:extLst>
                    <a:ext uri="{FF2B5EF4-FFF2-40B4-BE49-F238E27FC236}">
                      <a16:creationId xmlns:a16="http://schemas.microsoft.com/office/drawing/2014/main" id="{B48C421D-230C-711C-589C-6141C7E81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126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3" name="Line 42">
                  <a:extLst>
                    <a:ext uri="{FF2B5EF4-FFF2-40B4-BE49-F238E27FC236}">
                      <a16:creationId xmlns:a16="http://schemas.microsoft.com/office/drawing/2014/main" id="{E3AB464D-F111-CA25-9AFD-0AA21CBED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399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" name="Line 43">
                  <a:extLst>
                    <a:ext uri="{FF2B5EF4-FFF2-40B4-BE49-F238E27FC236}">
                      <a16:creationId xmlns:a16="http://schemas.microsoft.com/office/drawing/2014/main" id="{01FAD2C5-33A6-E1DF-2523-AB6925C5A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672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" name="Line 44">
                  <a:extLst>
                    <a:ext uri="{FF2B5EF4-FFF2-40B4-BE49-F238E27FC236}">
                      <a16:creationId xmlns:a16="http://schemas.microsoft.com/office/drawing/2014/main" id="{DDD32F16-1541-0D08-E42D-3DF8C6533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217"/>
                  <a:ext cx="3176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6" name="Line 45">
                  <a:extLst>
                    <a:ext uri="{FF2B5EF4-FFF2-40B4-BE49-F238E27FC236}">
                      <a16:creationId xmlns:a16="http://schemas.microsoft.com/office/drawing/2014/main" id="{D58B3E74-ADEF-5E65-BE5B-D7CB4A077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945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7" name="Line 46">
                  <a:extLst>
                    <a:ext uri="{FF2B5EF4-FFF2-40B4-BE49-F238E27FC236}">
                      <a16:creationId xmlns:a16="http://schemas.microsoft.com/office/drawing/2014/main" id="{983D9122-FAAC-AEC7-8FB3-0FF4CA37C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490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38" name="Text Box 49">
                <a:extLst>
                  <a:ext uri="{FF2B5EF4-FFF2-40B4-BE49-F238E27FC236}">
                    <a16:creationId xmlns:a16="http://schemas.microsoft.com/office/drawing/2014/main" id="{AB61FD51-4578-1488-865B-B1C1737A0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888" y="64452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CC0099"/>
                    </a:solidFill>
                    <a:latin typeface="Comic Sans MS" pitchFamily="66" charset="0"/>
                  </a:rPr>
                  <a:t>N=20</a:t>
                </a:r>
              </a:p>
            </p:txBody>
          </p:sp>
          <p:grpSp>
            <p:nvGrpSpPr>
              <p:cNvPr id="139" name="Group 93">
                <a:extLst>
                  <a:ext uri="{FF2B5EF4-FFF2-40B4-BE49-F238E27FC236}">
                    <a16:creationId xmlns:a16="http://schemas.microsoft.com/office/drawing/2014/main" id="{5DDC2E1F-9D72-2A77-4A28-D7A379CE3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338" y="863600"/>
                <a:ext cx="2786062" cy="2547938"/>
                <a:chOff x="661" y="544"/>
                <a:chExt cx="1755" cy="1923"/>
              </a:xfrm>
            </p:grpSpPr>
            <p:sp>
              <p:nvSpPr>
                <p:cNvPr id="159" name="Line 16">
                  <a:extLst>
                    <a:ext uri="{FF2B5EF4-FFF2-40B4-BE49-F238E27FC236}">
                      <a16:creationId xmlns:a16="http://schemas.microsoft.com/office/drawing/2014/main" id="{DEAD0E9B-43C3-C35F-910E-650C4F7CE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9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0" name="Line 17">
                  <a:extLst>
                    <a:ext uri="{FF2B5EF4-FFF2-40B4-BE49-F238E27FC236}">
                      <a16:creationId xmlns:a16="http://schemas.microsoft.com/office/drawing/2014/main" id="{EB940B84-79B7-CDFC-1354-B51E05277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263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1" name="Line 18">
                  <a:extLst>
                    <a:ext uri="{FF2B5EF4-FFF2-40B4-BE49-F238E27FC236}">
                      <a16:creationId xmlns:a16="http://schemas.microsoft.com/office/drawing/2014/main" id="{6D36EEDB-28E2-147C-7989-2C91DA67C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067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2" name="Line 19">
                  <a:extLst>
                    <a:ext uri="{FF2B5EF4-FFF2-40B4-BE49-F238E27FC236}">
                      <a16:creationId xmlns:a16="http://schemas.microsoft.com/office/drawing/2014/main" id="{60B46808-94AE-365D-C4E7-434AF01B6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71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3" name="Line 20">
                  <a:extLst>
                    <a:ext uri="{FF2B5EF4-FFF2-40B4-BE49-F238E27FC236}">
                      <a16:creationId xmlns:a16="http://schemas.microsoft.com/office/drawing/2014/main" id="{A66D2888-6545-0AED-C3D8-4847288D6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675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4" name="Line 21">
                  <a:extLst>
                    <a:ext uri="{FF2B5EF4-FFF2-40B4-BE49-F238E27FC236}">
                      <a16:creationId xmlns:a16="http://schemas.microsoft.com/office/drawing/2014/main" id="{349F9107-FBA2-1E0B-0E52-2B200FDA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86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" name="Line 22">
                  <a:extLst>
                    <a:ext uri="{FF2B5EF4-FFF2-40B4-BE49-F238E27FC236}">
                      <a16:creationId xmlns:a16="http://schemas.microsoft.com/office/drawing/2014/main" id="{BEEA65D8-0E52-6576-62B5-A6D9B0BE8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0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6" name="Line 23">
                  <a:extLst>
                    <a:ext uri="{FF2B5EF4-FFF2-40B4-BE49-F238E27FC236}">
                      <a16:creationId xmlns:a16="http://schemas.microsoft.com/office/drawing/2014/main" id="{EFD6BE91-91E0-FB08-7423-119BE2D10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94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167" name="Group 50">
                  <a:extLst>
                    <a:ext uri="{FF2B5EF4-FFF2-40B4-BE49-F238E27FC236}">
                      <a16:creationId xmlns:a16="http://schemas.microsoft.com/office/drawing/2014/main" id="{43EB0793-576A-41A7-1D44-ACDE796EE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1" y="544"/>
                  <a:ext cx="197" cy="1919"/>
                  <a:chOff x="2730" y="438"/>
                  <a:chExt cx="264" cy="2640"/>
                </a:xfrm>
              </p:grpSpPr>
              <p:sp>
                <p:nvSpPr>
                  <p:cNvPr id="168" name="Line 51">
                    <a:extLst>
                      <a:ext uri="{FF2B5EF4-FFF2-40B4-BE49-F238E27FC236}">
                        <a16:creationId xmlns:a16="http://schemas.microsoft.com/office/drawing/2014/main" id="{F98D3037-CE66-C9DE-67C6-30AE28B01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0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9" name="Line 52">
                    <a:extLst>
                      <a:ext uri="{FF2B5EF4-FFF2-40B4-BE49-F238E27FC236}">
                        <a16:creationId xmlns:a16="http://schemas.microsoft.com/office/drawing/2014/main" id="{ECEC6977-5AD6-C1CF-CBCE-67F0FD2C86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4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40" name="Rectangle 73">
                <a:extLst>
                  <a:ext uri="{FF2B5EF4-FFF2-40B4-BE49-F238E27FC236}">
                    <a16:creationId xmlns:a16="http://schemas.microsoft.com/office/drawing/2014/main" id="{924F14AB-B849-E9D8-EC75-C7EDC7BB9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21" y="1043255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1" name="Rectangle 83">
                <a:extLst>
                  <a:ext uri="{FF2B5EF4-FFF2-40B4-BE49-F238E27FC236}">
                    <a16:creationId xmlns:a16="http://schemas.microsoft.com/office/drawing/2014/main" id="{B8F97F8C-0E25-6BFC-B2EC-763259FA7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82" y="991904"/>
                <a:ext cx="416483" cy="387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40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Ca</a:t>
                </a:r>
              </a:p>
            </p:txBody>
          </p:sp>
          <p:sp>
            <p:nvSpPr>
              <p:cNvPr id="142" name="Rectangle 103">
                <a:extLst>
                  <a:ext uri="{FF2B5EF4-FFF2-40B4-BE49-F238E27FC236}">
                    <a16:creationId xmlns:a16="http://schemas.microsoft.com/office/drawing/2014/main" id="{81524596-319A-0E71-CEC5-4BA02C05B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369" y="2910569"/>
                <a:ext cx="298863" cy="30854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34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sp>
            <p:nvSpPr>
              <p:cNvPr id="143" name="Rectangle 73">
                <a:extLst>
                  <a:ext uri="{FF2B5EF4-FFF2-40B4-BE49-F238E27FC236}">
                    <a16:creationId xmlns:a16="http://schemas.microsoft.com/office/drawing/2014/main" id="{B20FF8C7-9F27-6244-60EA-D60F004CF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447" y="2286518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4" name="Rectangle 82">
                <a:extLst>
                  <a:ext uri="{FF2B5EF4-FFF2-40B4-BE49-F238E27FC236}">
                    <a16:creationId xmlns:a16="http://schemas.microsoft.com/office/drawing/2014/main" id="{C0CD62B0-FBEA-DC07-CE42-4F4B5BDA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116" y="1357411"/>
                <a:ext cx="2139530" cy="1528962"/>
              </a:xfrm>
              <a:prstGeom prst="rect">
                <a:avLst/>
              </a:prstGeom>
              <a:solidFill>
                <a:srgbClr val="FFFFCC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" name="Rectangle 102">
                <a:extLst>
                  <a:ext uri="{FF2B5EF4-FFF2-40B4-BE49-F238E27FC236}">
                    <a16:creationId xmlns:a16="http://schemas.microsoft.com/office/drawing/2014/main" id="{24922427-A6EF-806F-4DD1-2B44E7C3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54" y="2302034"/>
                <a:ext cx="270893" cy="27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36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146" name="Rectangle 101">
                <a:extLst>
                  <a:ext uri="{FF2B5EF4-FFF2-40B4-BE49-F238E27FC236}">
                    <a16:creationId xmlns:a16="http://schemas.microsoft.com/office/drawing/2014/main" id="{CFE96367-CBED-7E03-EA44-8C67EC80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695" y="2915513"/>
                <a:ext cx="281791" cy="2935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7" name="Text Box 59">
                <a:extLst>
                  <a:ext uri="{FF2B5EF4-FFF2-40B4-BE49-F238E27FC236}">
                    <a16:creationId xmlns:a16="http://schemas.microsoft.com/office/drawing/2014/main" id="{A283D59E-16AD-302F-E3EE-0CF6E0CE4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8386" y="1366337"/>
                <a:ext cx="16675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filling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n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f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7/2</a:t>
                </a:r>
                <a:endParaRPr lang="fr-FR" sz="14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8" name="Rectangle 60">
                <a:extLst>
                  <a:ext uri="{FF2B5EF4-FFF2-40B4-BE49-F238E27FC236}">
                    <a16:creationId xmlns:a16="http://schemas.microsoft.com/office/drawing/2014/main" id="{CB944347-AE39-0A06-9F73-6E0B363DE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697" y="1581271"/>
                <a:ext cx="24481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p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3/2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Z=14 gap</a:t>
                </a:r>
              </a:p>
            </p:txBody>
          </p:sp>
          <p:sp>
            <p:nvSpPr>
              <p:cNvPr id="149" name="Text Box 83">
                <a:extLst>
                  <a:ext uri="{FF2B5EF4-FFF2-40B4-BE49-F238E27FC236}">
                    <a16:creationId xmlns:a16="http://schemas.microsoft.com/office/drawing/2014/main" id="{6393EED4-DCD5-09B3-A7B8-594F5DE05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8884" y="2128494"/>
                <a:ext cx="19271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removal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p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d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3/2</a:t>
                </a:r>
                <a:endParaRPr lang="fr-FR" sz="1400" baseline="-250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0" name="Rectangle 84">
                <a:extLst>
                  <a:ext uri="{FF2B5EF4-FFF2-40B4-BE49-F238E27FC236}">
                    <a16:creationId xmlns:a16="http://schemas.microsoft.com/office/drawing/2014/main" id="{6230C674-86D2-6C28-89C9-4F228BED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372" y="2345019"/>
                <a:ext cx="242085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n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7/2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N=28 gap</a:t>
                </a:r>
              </a:p>
            </p:txBody>
          </p:sp>
          <p:sp>
            <p:nvSpPr>
              <p:cNvPr id="151" name="Rectangle 36">
                <a:extLst>
                  <a:ext uri="{FF2B5EF4-FFF2-40B4-BE49-F238E27FC236}">
                    <a16:creationId xmlns:a16="http://schemas.microsoft.com/office/drawing/2014/main" id="{3E66650B-0EF3-7B28-2463-E0F8AE4D1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982" y="2931443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42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cxnSp>
            <p:nvCxnSpPr>
              <p:cNvPr id="152" name="Connecteur droit avec flèche 151">
                <a:extLst>
                  <a:ext uri="{FF2B5EF4-FFF2-40B4-BE49-F238E27FC236}">
                    <a16:creationId xmlns:a16="http://schemas.microsoft.com/office/drawing/2014/main" id="{CE7FA381-FAFB-C100-DBB2-FB4FC1EDD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5065" y="650688"/>
                <a:ext cx="2430335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22E58E2-3A61-1A42-ABD3-8EBA9ADCEF4A}"/>
                  </a:ext>
                </a:extLst>
              </p:cNvPr>
              <p:cNvSpPr/>
              <p:nvPr/>
            </p:nvSpPr>
            <p:spPr>
              <a:xfrm>
                <a:off x="2154801" y="366700"/>
                <a:ext cx="938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7/2</a:t>
                </a:r>
              </a:p>
            </p:txBody>
          </p:sp>
          <p:cxnSp>
            <p:nvCxnSpPr>
              <p:cNvPr id="154" name="Connecteur droit avec flèche 153">
                <a:extLst>
                  <a:ext uri="{FF2B5EF4-FFF2-40B4-BE49-F238E27FC236}">
                    <a16:creationId xmlns:a16="http://schemas.microsoft.com/office/drawing/2014/main" id="{13187C6C-5736-9107-E514-03EFA0C4B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1014947"/>
                <a:ext cx="0" cy="128708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4E92C7A-260D-29DB-EF0B-CFD20F70A4F1}"/>
                  </a:ext>
                </a:extLst>
              </p:cNvPr>
              <p:cNvSpPr/>
              <p:nvPr/>
            </p:nvSpPr>
            <p:spPr>
              <a:xfrm rot="5400000">
                <a:off x="2997525" y="2115291"/>
                <a:ext cx="2055152" cy="748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s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6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718BCAF7-CFEA-A0EC-25C5-83DF5D229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147796"/>
                <a:ext cx="0" cy="6085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avec flèche 156">
                <a:extLst>
                  <a:ext uri="{FF2B5EF4-FFF2-40B4-BE49-F238E27FC236}">
                    <a16:creationId xmlns:a16="http://schemas.microsoft.com/office/drawing/2014/main" id="{7DE4CDF8-2BCE-F908-8D0A-9111A9111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756331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avec flèche 157">
                <a:extLst>
                  <a:ext uri="{FF2B5EF4-FFF2-40B4-BE49-F238E27FC236}">
                    <a16:creationId xmlns:a16="http://schemas.microsoft.com/office/drawing/2014/main" id="{2FC0EB67-6BD4-FC9F-2541-7E11B4EC2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3058970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Rectangle 39">
            <a:extLst>
              <a:ext uri="{FF2B5EF4-FFF2-40B4-BE49-F238E27FC236}">
                <a16:creationId xmlns:a16="http://schemas.microsoft.com/office/drawing/2014/main" id="{E188D11A-87D6-D523-F5E7-054B9B184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824" y="1921309"/>
            <a:ext cx="2551794" cy="235703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8" name="Text Box 40">
            <a:extLst>
              <a:ext uri="{FF2B5EF4-FFF2-40B4-BE49-F238E27FC236}">
                <a16:creationId xmlns:a16="http://schemas.microsoft.com/office/drawing/2014/main" id="{9C51F662-9001-8806-AEC1-ED59DA15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077" y="2217262"/>
            <a:ext cx="530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p3/2</a:t>
            </a:r>
          </a:p>
        </p:txBody>
      </p:sp>
      <p:sp>
        <p:nvSpPr>
          <p:cNvPr id="189" name="Oval 41">
            <a:extLst>
              <a:ext uri="{FF2B5EF4-FFF2-40B4-BE49-F238E27FC236}">
                <a16:creationId xmlns:a16="http://schemas.microsoft.com/office/drawing/2014/main" id="{55732456-2C2B-CF8A-25C7-C544E419B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98377" y="2428854"/>
            <a:ext cx="364584" cy="338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90" name="Line 42">
            <a:extLst>
              <a:ext uri="{FF2B5EF4-FFF2-40B4-BE49-F238E27FC236}">
                <a16:creationId xmlns:a16="http://schemas.microsoft.com/office/drawing/2014/main" id="{340EDCED-637F-7C7A-554A-282CC59BD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9514" y="2390988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91" name="Group 43">
            <a:extLst>
              <a:ext uri="{FF2B5EF4-FFF2-40B4-BE49-F238E27FC236}">
                <a16:creationId xmlns:a16="http://schemas.microsoft.com/office/drawing/2014/main" id="{B1FDA18E-A90F-6A67-11A8-22FC224CF217}"/>
              </a:ext>
            </a:extLst>
          </p:cNvPr>
          <p:cNvGrpSpPr>
            <a:grpSpLocks/>
          </p:cNvGrpSpPr>
          <p:nvPr/>
        </p:nvGrpSpPr>
        <p:grpSpPr bwMode="auto">
          <a:xfrm>
            <a:off x="9919517" y="2654512"/>
            <a:ext cx="1181101" cy="308109"/>
            <a:chOff x="4668" y="332"/>
            <a:chExt cx="744" cy="179"/>
          </a:xfrm>
        </p:grpSpPr>
        <p:sp>
          <p:nvSpPr>
            <p:cNvPr id="192" name="Text Box 44">
              <a:extLst>
                <a:ext uri="{FF2B5EF4-FFF2-40B4-BE49-F238E27FC236}">
                  <a16:creationId xmlns:a16="http://schemas.microsoft.com/office/drawing/2014/main" id="{F176CBF7-5D35-3EB9-287B-7F3860B1F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332"/>
              <a:ext cx="30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f7/2</a:t>
              </a:r>
            </a:p>
          </p:txBody>
        </p:sp>
        <p:sp>
          <p:nvSpPr>
            <p:cNvPr id="193" name="Line 54">
              <a:extLst>
                <a:ext uri="{FF2B5EF4-FFF2-40B4-BE49-F238E27FC236}">
                  <a16:creationId xmlns:a16="http://schemas.microsoft.com/office/drawing/2014/main" id="{DC388FCE-C5B3-AAAB-E3FF-E7C3996C9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426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4" name="Group 55">
            <a:extLst>
              <a:ext uri="{FF2B5EF4-FFF2-40B4-BE49-F238E27FC236}">
                <a16:creationId xmlns:a16="http://schemas.microsoft.com/office/drawing/2014/main" id="{6F14A5F0-E576-A13D-283C-0E343B4A4228}"/>
              </a:ext>
            </a:extLst>
          </p:cNvPr>
          <p:cNvGrpSpPr>
            <a:grpSpLocks/>
          </p:cNvGrpSpPr>
          <p:nvPr/>
        </p:nvGrpSpPr>
        <p:grpSpPr bwMode="auto">
          <a:xfrm>
            <a:off x="9919516" y="3732428"/>
            <a:ext cx="1220788" cy="308225"/>
            <a:chOff x="4668" y="982"/>
            <a:chExt cx="769" cy="180"/>
          </a:xfrm>
        </p:grpSpPr>
        <p:sp>
          <p:nvSpPr>
            <p:cNvPr id="195" name="Text Box 56">
              <a:extLst>
                <a:ext uri="{FF2B5EF4-FFF2-40B4-BE49-F238E27FC236}">
                  <a16:creationId xmlns:a16="http://schemas.microsoft.com/office/drawing/2014/main" id="{2A2A5BE2-8119-A8B3-9B09-9475DDF2D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982"/>
              <a:ext cx="33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d5/2</a:t>
              </a:r>
            </a:p>
          </p:txBody>
        </p:sp>
        <p:sp>
          <p:nvSpPr>
            <p:cNvPr id="196" name="Line 57">
              <a:extLst>
                <a:ext uri="{FF2B5EF4-FFF2-40B4-BE49-F238E27FC236}">
                  <a16:creationId xmlns:a16="http://schemas.microsoft.com/office/drawing/2014/main" id="{3AA2D9F6-BEBE-C4EE-2825-121F892BB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1078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97" name="Group 65">
            <a:extLst>
              <a:ext uri="{FF2B5EF4-FFF2-40B4-BE49-F238E27FC236}">
                <a16:creationId xmlns:a16="http://schemas.microsoft.com/office/drawing/2014/main" id="{E4CC0455-6A54-0AEA-3E7F-CE9F06AEF041}"/>
              </a:ext>
            </a:extLst>
          </p:cNvPr>
          <p:cNvGrpSpPr>
            <a:grpSpLocks/>
          </p:cNvGrpSpPr>
          <p:nvPr/>
        </p:nvGrpSpPr>
        <p:grpSpPr bwMode="auto">
          <a:xfrm>
            <a:off x="9919512" y="3327612"/>
            <a:ext cx="1196975" cy="308109"/>
            <a:chOff x="4668" y="820"/>
            <a:chExt cx="754" cy="179"/>
          </a:xfrm>
        </p:grpSpPr>
        <p:sp>
          <p:nvSpPr>
            <p:cNvPr id="198" name="Text Box 66">
              <a:extLst>
                <a:ext uri="{FF2B5EF4-FFF2-40B4-BE49-F238E27FC236}">
                  <a16:creationId xmlns:a16="http://schemas.microsoft.com/office/drawing/2014/main" id="{EF2D9D99-C855-D598-2D5D-35285FA02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820"/>
              <a:ext cx="31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s1/2</a:t>
              </a:r>
            </a:p>
          </p:txBody>
        </p:sp>
        <p:sp>
          <p:nvSpPr>
            <p:cNvPr id="199" name="Line 67">
              <a:extLst>
                <a:ext uri="{FF2B5EF4-FFF2-40B4-BE49-F238E27FC236}">
                  <a16:creationId xmlns:a16="http://schemas.microsoft.com/office/drawing/2014/main" id="{44851637-0135-3EC5-28DD-F98F1654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914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0" name="Group 71">
            <a:extLst>
              <a:ext uri="{FF2B5EF4-FFF2-40B4-BE49-F238E27FC236}">
                <a16:creationId xmlns:a16="http://schemas.microsoft.com/office/drawing/2014/main" id="{1AA1F3F8-C410-CB97-F0FB-F1F633FB57BF}"/>
              </a:ext>
            </a:extLst>
          </p:cNvPr>
          <p:cNvGrpSpPr>
            <a:grpSpLocks/>
          </p:cNvGrpSpPr>
          <p:nvPr/>
        </p:nvGrpSpPr>
        <p:grpSpPr bwMode="auto">
          <a:xfrm>
            <a:off x="9919516" y="3105364"/>
            <a:ext cx="1220788" cy="308225"/>
            <a:chOff x="4668" y="667"/>
            <a:chExt cx="769" cy="180"/>
          </a:xfrm>
        </p:grpSpPr>
        <p:sp>
          <p:nvSpPr>
            <p:cNvPr id="201" name="Text Box 72">
              <a:extLst>
                <a:ext uri="{FF2B5EF4-FFF2-40B4-BE49-F238E27FC236}">
                  <a16:creationId xmlns:a16="http://schemas.microsoft.com/office/drawing/2014/main" id="{831C2262-F5CA-9B24-E865-D5063AD7D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667"/>
              <a:ext cx="33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d3/2</a:t>
              </a:r>
            </a:p>
          </p:txBody>
        </p:sp>
        <p:sp>
          <p:nvSpPr>
            <p:cNvPr id="202" name="Line 73">
              <a:extLst>
                <a:ext uri="{FF2B5EF4-FFF2-40B4-BE49-F238E27FC236}">
                  <a16:creationId xmlns:a16="http://schemas.microsoft.com/office/drawing/2014/main" id="{896256D3-899A-29CE-5FF9-17EADF105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760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3" name="Oval 79">
            <a:extLst>
              <a:ext uri="{FF2B5EF4-FFF2-40B4-BE49-F238E27FC236}">
                <a16:creationId xmlns:a16="http://schemas.microsoft.com/office/drawing/2014/main" id="{6A468237-4E91-C006-F163-2066407001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3552" y="3578438"/>
            <a:ext cx="265112" cy="250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n-US" sz="1400"/>
              <a:t>14</a:t>
            </a:r>
          </a:p>
        </p:txBody>
      </p:sp>
      <p:sp>
        <p:nvSpPr>
          <p:cNvPr id="204" name="Text Box 80">
            <a:extLst>
              <a:ext uri="{FF2B5EF4-FFF2-40B4-BE49-F238E27FC236}">
                <a16:creationId xmlns:a16="http://schemas.microsoft.com/office/drawing/2014/main" id="{8359098B-035C-AD8F-5E79-C9BDD7D7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39" y="3759413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CC0099"/>
                </a:solidFill>
              </a:rPr>
              <a:t>d5/2</a:t>
            </a:r>
          </a:p>
        </p:txBody>
      </p:sp>
      <p:sp>
        <p:nvSpPr>
          <p:cNvPr id="205" name="Text Box 88">
            <a:extLst>
              <a:ext uri="{FF2B5EF4-FFF2-40B4-BE49-F238E27FC236}">
                <a16:creationId xmlns:a16="http://schemas.microsoft.com/office/drawing/2014/main" id="{4F9C84CB-AA0B-6EEC-9242-438C040A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183" y="3326026"/>
            <a:ext cx="506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s1/2</a:t>
            </a:r>
          </a:p>
        </p:txBody>
      </p:sp>
      <p:sp>
        <p:nvSpPr>
          <p:cNvPr id="206" name="Text Box 93">
            <a:extLst>
              <a:ext uri="{FF2B5EF4-FFF2-40B4-BE49-F238E27FC236}">
                <a16:creationId xmlns:a16="http://schemas.microsoft.com/office/drawing/2014/main" id="{B29B840B-9380-75CC-78EC-A6891CC2E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39" y="3103776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CC0099"/>
                </a:solidFill>
              </a:rPr>
              <a:t>d3/2</a:t>
            </a:r>
          </a:p>
        </p:txBody>
      </p:sp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9CEF2B93-79D0-E4C4-5A3F-437959A4F41E}"/>
              </a:ext>
            </a:extLst>
          </p:cNvPr>
          <p:cNvGrpSpPr/>
          <p:nvPr/>
        </p:nvGrpSpPr>
        <p:grpSpPr>
          <a:xfrm>
            <a:off x="8971778" y="3270463"/>
            <a:ext cx="720000" cy="635000"/>
            <a:chOff x="8840659" y="3127838"/>
            <a:chExt cx="997431" cy="635000"/>
          </a:xfrm>
        </p:grpSpPr>
        <p:sp>
          <p:nvSpPr>
            <p:cNvPr id="208" name="Line 81">
              <a:extLst>
                <a:ext uri="{FF2B5EF4-FFF2-40B4-BE49-F238E27FC236}">
                  <a16:creationId xmlns:a16="http://schemas.microsoft.com/office/drawing/2014/main" id="{D617BF17-D3DD-CCD3-61F5-7DC805350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762838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Line 90">
              <a:extLst>
                <a:ext uri="{FF2B5EF4-FFF2-40B4-BE49-F238E27FC236}">
                  <a16:creationId xmlns:a16="http://schemas.microsoft.com/office/drawing/2014/main" id="{F03440FB-E062-48C5-1941-8B2DCAC11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340563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Line 94">
              <a:extLst>
                <a:ext uri="{FF2B5EF4-FFF2-40B4-BE49-F238E27FC236}">
                  <a16:creationId xmlns:a16="http://schemas.microsoft.com/office/drawing/2014/main" id="{B3D18413-0B3A-41E6-2C13-278CB75E5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127838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212" name="Text Box 440">
            <a:extLst>
              <a:ext uri="{FF2B5EF4-FFF2-40B4-BE49-F238E27FC236}">
                <a16:creationId xmlns:a16="http://schemas.microsoft.com/office/drawing/2014/main" id="{2E54216E-6D9A-4845-925F-0DB112BD5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8914" y="3889588"/>
            <a:ext cx="3429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99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213" name="Rectangle 441">
            <a:extLst>
              <a:ext uri="{FF2B5EF4-FFF2-40B4-BE49-F238E27FC236}">
                <a16:creationId xmlns:a16="http://schemas.microsoft.com/office/drawing/2014/main" id="{23D0DEE5-F5DB-6AF8-A057-8E57908A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577" y="3873713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99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214" name="Text Box 40">
            <a:extLst>
              <a:ext uri="{FF2B5EF4-FFF2-40B4-BE49-F238E27FC236}">
                <a16:creationId xmlns:a16="http://schemas.microsoft.com/office/drawing/2014/main" id="{6A190A74-7100-6AEE-71C1-76A99F5A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077" y="2049187"/>
            <a:ext cx="490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f5/2</a:t>
            </a:r>
          </a:p>
        </p:txBody>
      </p:sp>
      <p:sp>
        <p:nvSpPr>
          <p:cNvPr id="215" name="Line 42">
            <a:extLst>
              <a:ext uri="{FF2B5EF4-FFF2-40B4-BE49-F238E27FC236}">
                <a16:creationId xmlns:a16="http://schemas.microsoft.com/office/drawing/2014/main" id="{8A982BCF-7F87-707C-439D-FD412BB3C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9514" y="2195305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" name="Oval 99">
            <a:extLst>
              <a:ext uri="{FF2B5EF4-FFF2-40B4-BE49-F238E27FC236}">
                <a16:creationId xmlns:a16="http://schemas.microsoft.com/office/drawing/2014/main" id="{4CBA612F-E6F5-64F9-17FA-7115C7E2AD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87635" y="2853711"/>
            <a:ext cx="383758" cy="36307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FF83A31-1AB5-7607-2899-71349371921E}"/>
              </a:ext>
            </a:extLst>
          </p:cNvPr>
          <p:cNvGrpSpPr/>
          <p:nvPr/>
        </p:nvGrpSpPr>
        <p:grpSpPr>
          <a:xfrm>
            <a:off x="374508" y="4480613"/>
            <a:ext cx="1756444" cy="1077218"/>
            <a:chOff x="454018" y="4568075"/>
            <a:chExt cx="1756444" cy="107721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3EC391D-9350-D132-65AE-ECA7E79F6629}"/>
                </a:ext>
              </a:extLst>
            </p:cNvPr>
            <p:cNvSpPr txBox="1"/>
            <p:nvPr/>
          </p:nvSpPr>
          <p:spPr>
            <a:xfrm>
              <a:off x="454018" y="4568075"/>
              <a:ext cx="175644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34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« </a:t>
              </a:r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magic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 »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N=20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9" name="Flèche vers la droite 8">
              <a:extLst>
                <a:ext uri="{FF2B5EF4-FFF2-40B4-BE49-F238E27FC236}">
                  <a16:creationId xmlns:a16="http://schemas.microsoft.com/office/drawing/2014/main" id="{CC2E476B-8CDA-E33A-CA7F-A8DE553525AF}"/>
                </a:ext>
              </a:extLst>
            </p:cNvPr>
            <p:cNvSpPr/>
            <p:nvPr/>
          </p:nvSpPr>
          <p:spPr>
            <a:xfrm rot="5400000">
              <a:off x="1224240" y="4866546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35672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90C388-FD37-55BD-ABDB-0E10586AB10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2988D2-E29A-89C1-B462-3ADE10B69BCF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C3F3618-A229-3368-21F9-954D0B43E04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6BCE8BF-DEFA-2591-EC18-14BF5A27D08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5- </a:t>
            </a:r>
            <a:r>
              <a:rPr lang="fr-FR" dirty="0" err="1">
                <a:solidFill>
                  <a:srgbClr val="C00000"/>
                </a:solidFill>
              </a:rPr>
              <a:t>Theoretical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calculations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160D63-B82E-D07A-7B46-1A2A520C5231}"/>
              </a:ext>
            </a:extLst>
          </p:cNvPr>
          <p:cNvSpPr txBox="1"/>
          <p:nvPr/>
        </p:nvSpPr>
        <p:spPr>
          <a:xfrm>
            <a:off x="271611" y="566248"/>
            <a:ext cx="42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Summary</a:t>
            </a:r>
            <a:r>
              <a:rPr lang="fr-FR" sz="1600" dirty="0">
                <a:solidFill>
                  <a:srgbClr val="C00000"/>
                </a:solidFill>
              </a:rPr>
              <a:t> of the </a:t>
            </a:r>
            <a:r>
              <a:rPr lang="fr-FR" sz="1600" dirty="0" err="1">
                <a:solidFill>
                  <a:srgbClr val="C00000"/>
                </a:solidFill>
              </a:rPr>
              <a:t>results</a:t>
            </a:r>
            <a:r>
              <a:rPr lang="fr-FR" sz="1600" dirty="0">
                <a:solidFill>
                  <a:srgbClr val="C00000"/>
                </a:solidFill>
              </a:rPr>
              <a:t> / </a:t>
            </a:r>
            <a:r>
              <a:rPr lang="fr-FR" sz="1600" dirty="0" err="1">
                <a:solidFill>
                  <a:srgbClr val="C00000"/>
                </a:solidFill>
              </a:rPr>
              <a:t>shell</a:t>
            </a:r>
            <a:r>
              <a:rPr lang="fr-FR" sz="1600" dirty="0">
                <a:solidFill>
                  <a:srgbClr val="C00000"/>
                </a:solidFill>
              </a:rPr>
              <a:t> model </a:t>
            </a:r>
            <a:r>
              <a:rPr lang="fr-FR" sz="1600" dirty="0" err="1">
                <a:solidFill>
                  <a:srgbClr val="C00000"/>
                </a:solidFill>
              </a:rPr>
              <a:t>calculations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AE6BC-77CD-8783-B91E-9343E2D9206E}"/>
              </a:ext>
            </a:extLst>
          </p:cNvPr>
          <p:cNvSpPr/>
          <p:nvPr/>
        </p:nvSpPr>
        <p:spPr>
          <a:xfrm>
            <a:off x="449944" y="5251858"/>
            <a:ext cx="2839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a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B. Longfellow et al, P.R.C, 103 (2021)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5A7030-F876-7D0B-45B8-4D73CE4B3167}"/>
              </a:ext>
            </a:extLst>
          </p:cNvPr>
          <p:cNvSpPr/>
          <p:nvPr/>
        </p:nvSpPr>
        <p:spPr>
          <a:xfrm>
            <a:off x="449944" y="5600754"/>
            <a:ext cx="2838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b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R. W. </a:t>
            </a:r>
            <a:r>
              <a:rPr lang="fr-FR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Ibboston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et al, P.R.L., 80 (1998)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au 19">
                <a:extLst>
                  <a:ext uri="{FF2B5EF4-FFF2-40B4-BE49-F238E27FC236}">
                    <a16:creationId xmlns:a16="http://schemas.microsoft.com/office/drawing/2014/main" id="{49B65647-9C99-28E5-898C-90EB9C449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661323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Shell Model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update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245(27)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193(59)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229(23)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193(71)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au 19">
                <a:extLst>
                  <a:ext uri="{FF2B5EF4-FFF2-40B4-BE49-F238E27FC236}">
                    <a16:creationId xmlns:a16="http://schemas.microsoft.com/office/drawing/2014/main" id="{49B65647-9C99-28E5-898C-90EB9C449F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661323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Shell Model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update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584" t="-600000" r="-109901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750" t="-700000" r="-265000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584" t="-700000" r="-109901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750" t="-773333" r="-265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584" t="-773333" r="-10990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F5A9FC8-7572-8A41-D544-42580D9543BF}"/>
              </a:ext>
            </a:extLst>
          </p:cNvPr>
          <p:cNvSpPr/>
          <p:nvPr/>
        </p:nvSpPr>
        <p:spPr>
          <a:xfrm>
            <a:off x="3546282" y="1009816"/>
            <a:ext cx="1510748" cy="416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06999E-E3A7-47BB-7E41-3D6E1AD4107F}"/>
              </a:ext>
            </a:extLst>
          </p:cNvPr>
          <p:cNvGrpSpPr/>
          <p:nvPr/>
        </p:nvGrpSpPr>
        <p:grpSpPr>
          <a:xfrm>
            <a:off x="1181100" y="2812850"/>
            <a:ext cx="2352963" cy="432000"/>
            <a:chOff x="1181100" y="2812850"/>
            <a:chExt cx="2352963" cy="432000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64DCBE2E-D1D5-5379-C2E0-A9FFC0EAF815}"/>
                </a:ext>
              </a:extLst>
            </p:cNvPr>
            <p:cNvCxnSpPr/>
            <p:nvPr/>
          </p:nvCxnSpPr>
          <p:spPr>
            <a:xfrm>
              <a:off x="1181100" y="3244850"/>
              <a:ext cx="108585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95579649-27F2-6771-63FE-41BA94EDD3A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18063" y="3028850"/>
              <a:ext cx="4320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1999F6C-BE87-BF54-A2D4-B93F46B73C5B}"/>
              </a:ext>
            </a:extLst>
          </p:cNvPr>
          <p:cNvSpPr txBox="1"/>
          <p:nvPr/>
        </p:nvSpPr>
        <p:spPr>
          <a:xfrm>
            <a:off x="4045879" y="1505174"/>
            <a:ext cx="343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432FF"/>
                </a:solidFill>
              </a:rPr>
              <a:t>Collaboration </a:t>
            </a:r>
            <a:r>
              <a:rPr lang="fr-FR" sz="1600" dirty="0" err="1">
                <a:solidFill>
                  <a:srgbClr val="0432FF"/>
                </a:solidFill>
              </a:rPr>
              <a:t>with</a:t>
            </a:r>
            <a:r>
              <a:rPr lang="fr-FR" sz="1600" dirty="0">
                <a:solidFill>
                  <a:srgbClr val="0432FF"/>
                </a:solidFill>
              </a:rPr>
              <a:t> the F. Nowacki et al.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F89215-5210-1752-31BF-2A7CCDED58F6}"/>
              </a:ext>
            </a:extLst>
          </p:cNvPr>
          <p:cNvSpPr txBox="1"/>
          <p:nvPr/>
        </p:nvSpPr>
        <p:spPr>
          <a:xfrm>
            <a:off x="4045879" y="1874623"/>
            <a:ext cx="52439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 the </a:t>
            </a:r>
            <a:r>
              <a:rPr lang="fr-FR" sz="1600" dirty="0" err="1"/>
              <a:t>current</a:t>
            </a:r>
            <a:r>
              <a:rPr lang="fr-FR" sz="1600" dirty="0"/>
              <a:t> SDPF-U effective interaction </a:t>
            </a:r>
            <a:r>
              <a:rPr lang="fr-FR" sz="1600" dirty="0" err="1"/>
              <a:t>describing</a:t>
            </a:r>
            <a:r>
              <a:rPr lang="fr-FR" sz="1600" dirty="0"/>
              <a:t> the </a:t>
            </a:r>
            <a:r>
              <a:rPr lang="fr-FR" sz="1600" dirty="0" err="1"/>
              <a:t>physics</a:t>
            </a:r>
            <a:r>
              <a:rPr lang="fr-FR" sz="1600" dirty="0"/>
              <a:t> of N=28  </a:t>
            </a:r>
            <a:r>
              <a:rPr lang="fr-FR" sz="1600" dirty="0" err="1"/>
              <a:t>does</a:t>
            </a:r>
            <a:r>
              <a:rPr lang="fr-FR" sz="1600" dirty="0"/>
              <a:t> not </a:t>
            </a:r>
            <a:r>
              <a:rPr lang="fr-FR" sz="1600" dirty="0" err="1"/>
              <a:t>allow</a:t>
            </a:r>
            <a:r>
              <a:rPr lang="fr-FR" sz="1600" dirty="0"/>
              <a:t> neutron excitation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sd</a:t>
            </a:r>
            <a:r>
              <a:rPr lang="fr-FR" sz="1600" dirty="0"/>
              <a:t> to pf </a:t>
            </a:r>
            <a:r>
              <a:rPr lang="fr-FR" sz="1600" dirty="0" err="1"/>
              <a:t>shell</a:t>
            </a:r>
            <a:r>
              <a:rPr lang="fr-FR" sz="1600" dirty="0"/>
              <a:t> </a:t>
            </a:r>
            <a:r>
              <a:rPr lang="fr-FR" sz="1600" dirty="0" err="1"/>
              <a:t>which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not </a:t>
            </a:r>
            <a:r>
              <a:rPr lang="fr-FR" sz="1600" dirty="0" err="1"/>
              <a:t>satisfactory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- the </a:t>
            </a:r>
            <a:r>
              <a:rPr lang="fr-FR" sz="1600" dirty="0" err="1"/>
              <a:t>current</a:t>
            </a:r>
            <a:r>
              <a:rPr lang="fr-FR" sz="1600" dirty="0"/>
              <a:t> SDPF-U-MIX effective interaction </a:t>
            </a:r>
            <a:r>
              <a:rPr lang="fr-FR" sz="1600" dirty="0" err="1"/>
              <a:t>describing</a:t>
            </a:r>
            <a:r>
              <a:rPr lang="fr-FR" sz="1600" dirty="0"/>
              <a:t> the </a:t>
            </a:r>
            <a:r>
              <a:rPr lang="fr-FR" sz="1600" dirty="0" err="1"/>
              <a:t>physics</a:t>
            </a:r>
            <a:r>
              <a:rPr lang="fr-FR" sz="1600" dirty="0"/>
              <a:t> of N=20 </a:t>
            </a:r>
            <a:r>
              <a:rPr lang="fr-FR" sz="1600" dirty="0" err="1"/>
              <a:t>allows</a:t>
            </a:r>
            <a:r>
              <a:rPr lang="fr-FR" sz="1600" dirty="0"/>
              <a:t> neutron excitation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sd</a:t>
            </a:r>
            <a:r>
              <a:rPr lang="fr-FR" sz="1600" dirty="0"/>
              <a:t> to pf </a:t>
            </a:r>
            <a:r>
              <a:rPr lang="fr-FR" sz="1600" dirty="0" err="1"/>
              <a:t>shell</a:t>
            </a:r>
            <a:r>
              <a:rPr lang="fr-FR" sz="1600" dirty="0"/>
              <a:t> but </a:t>
            </a:r>
            <a:r>
              <a:rPr lang="fr-FR" sz="1600" dirty="0" err="1"/>
              <a:t>is</a:t>
            </a:r>
            <a:r>
              <a:rPr lang="fr-FR" sz="1600" dirty="0"/>
              <a:t> not (</a:t>
            </a:r>
            <a:r>
              <a:rPr lang="fr-FR" sz="1600" dirty="0" err="1"/>
              <a:t>yet</a:t>
            </a:r>
            <a:r>
              <a:rPr lang="fr-FR" sz="1600" dirty="0"/>
              <a:t>) </a:t>
            </a:r>
            <a:r>
              <a:rPr lang="fr-FR" sz="1600" dirty="0" err="1"/>
              <a:t>tailored</a:t>
            </a:r>
            <a:r>
              <a:rPr lang="fr-FR" sz="1600" dirty="0"/>
              <a:t> to </a:t>
            </a:r>
            <a:r>
              <a:rPr lang="fr-FR" sz="1600" dirty="0" err="1"/>
              <a:t>describe</a:t>
            </a:r>
            <a:r>
              <a:rPr lang="fr-FR" sz="1600" dirty="0"/>
              <a:t> at the </a:t>
            </a:r>
            <a:r>
              <a:rPr lang="fr-FR" sz="1600" dirty="0" err="1"/>
              <a:t>same</a:t>
            </a:r>
            <a:r>
              <a:rPr lang="fr-FR" sz="1600" dirty="0"/>
              <a:t> time the N=20 and N=28 </a:t>
            </a:r>
            <a:r>
              <a:rPr lang="fr-FR" sz="1600" dirty="0" err="1"/>
              <a:t>regions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sz="1600" dirty="0" err="1">
                <a:solidFill>
                  <a:srgbClr val="FF0000"/>
                </a:solidFill>
                <a:sym typeface="Wingdings" pitchFamily="2" charset="2"/>
              </a:rPr>
              <a:t>Ongoing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dirty="0" err="1">
                <a:solidFill>
                  <a:srgbClr val="FF0000"/>
                </a:solidFill>
                <a:sym typeface="Wingdings" pitchFamily="2" charset="2"/>
              </a:rPr>
              <a:t>work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 to </a:t>
            </a:r>
            <a:r>
              <a:rPr lang="fr-FR" sz="1600" dirty="0" err="1">
                <a:solidFill>
                  <a:srgbClr val="FF0000"/>
                </a:solidFill>
                <a:sym typeface="Wingdings" pitchFamily="2" charset="2"/>
              </a:rPr>
              <a:t>modify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 the </a:t>
            </a:r>
            <a:r>
              <a:rPr lang="fr-FR" sz="1600" dirty="0" err="1">
                <a:solidFill>
                  <a:srgbClr val="FF0000"/>
                </a:solidFill>
                <a:sym typeface="Wingdings" pitchFamily="2" charset="2"/>
              </a:rPr>
              <a:t>existing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 SDPF-U-MIX interaction in </a:t>
            </a:r>
            <a:r>
              <a:rPr lang="fr-FR" sz="1600" dirty="0" err="1">
                <a:solidFill>
                  <a:srgbClr val="FF0000"/>
                </a:solidFill>
                <a:sym typeface="Wingdings" pitchFamily="2" charset="2"/>
              </a:rPr>
              <a:t>order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 to </a:t>
            </a:r>
            <a:r>
              <a:rPr lang="fr-FR" sz="1600" dirty="0" err="1">
                <a:solidFill>
                  <a:srgbClr val="FF0000"/>
                </a:solidFill>
                <a:sym typeface="Wingdings" pitchFamily="2" charset="2"/>
              </a:rPr>
              <a:t>describe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dirty="0" err="1">
                <a:solidFill>
                  <a:srgbClr val="FF0000"/>
                </a:solidFill>
                <a:sym typeface="Wingdings" pitchFamily="2" charset="2"/>
              </a:rPr>
              <a:t>correctly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dirty="0" err="1">
                <a:solidFill>
                  <a:srgbClr val="FF0000"/>
                </a:solidFill>
                <a:sym typeface="Wingdings" pitchFamily="2" charset="2"/>
              </a:rPr>
              <a:t>both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 the N=20 and N=28 </a:t>
            </a:r>
            <a:r>
              <a:rPr lang="fr-FR" sz="1600" dirty="0" err="1">
                <a:solidFill>
                  <a:srgbClr val="FF0000"/>
                </a:solidFill>
                <a:sym typeface="Wingdings" pitchFamily="2" charset="2"/>
              </a:rPr>
              <a:t>regions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CC092666-B6D9-051A-DA75-D635E492A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085" y="3046863"/>
            <a:ext cx="2167241" cy="180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729B564-23D7-0C0F-843D-84D63FF88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8740" y="974623"/>
            <a:ext cx="217758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0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90C388-FD37-55BD-ABDB-0E10586AB10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2988D2-E29A-89C1-B462-3ADE10B69BCF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C3F3618-A229-3368-21F9-954D0B43E04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328E178-BD6A-C46D-77F5-85E0D1BBE4F9}"/>
              </a:ext>
            </a:extLst>
          </p:cNvPr>
          <p:cNvSpPr txBox="1"/>
          <p:nvPr/>
        </p:nvSpPr>
        <p:spPr>
          <a:xfrm>
            <a:off x="271611" y="566248"/>
            <a:ext cx="42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Summary</a:t>
            </a:r>
            <a:r>
              <a:rPr lang="fr-FR" sz="1600" dirty="0">
                <a:solidFill>
                  <a:srgbClr val="C00000"/>
                </a:solidFill>
              </a:rPr>
              <a:t> of the </a:t>
            </a:r>
            <a:r>
              <a:rPr lang="fr-FR" sz="1600" dirty="0" err="1">
                <a:solidFill>
                  <a:srgbClr val="C00000"/>
                </a:solidFill>
              </a:rPr>
              <a:t>results</a:t>
            </a:r>
            <a:r>
              <a:rPr lang="fr-FR" sz="1600" dirty="0">
                <a:solidFill>
                  <a:srgbClr val="C00000"/>
                </a:solidFill>
              </a:rPr>
              <a:t> / </a:t>
            </a:r>
            <a:r>
              <a:rPr lang="fr-FR" sz="1600" dirty="0" err="1">
                <a:solidFill>
                  <a:srgbClr val="C00000"/>
                </a:solidFill>
              </a:rPr>
              <a:t>shell</a:t>
            </a:r>
            <a:r>
              <a:rPr lang="fr-FR" sz="1600" dirty="0">
                <a:solidFill>
                  <a:srgbClr val="C00000"/>
                </a:solidFill>
              </a:rPr>
              <a:t> model </a:t>
            </a:r>
            <a:r>
              <a:rPr lang="fr-FR" sz="1600" dirty="0" err="1">
                <a:solidFill>
                  <a:srgbClr val="C00000"/>
                </a:solidFill>
              </a:rPr>
              <a:t>calculations</a:t>
            </a:r>
            <a:endParaRPr lang="fr-FR" sz="1600" dirty="0">
              <a:solidFill>
                <a:srgbClr val="C00000"/>
              </a:solidFill>
            </a:endParaRP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2968482-CA74-CE5A-AACE-9B44E7E4A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394522"/>
              </p:ext>
            </p:extLst>
          </p:nvPr>
        </p:nvGraphicFramePr>
        <p:xfrm>
          <a:off x="5578717" y="897753"/>
          <a:ext cx="5190931" cy="487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3C686CD-1989-B892-AE34-4BCFB83783CC}"/>
              </a:ext>
            </a:extLst>
          </p:cNvPr>
          <p:cNvSpPr/>
          <p:nvPr/>
        </p:nvSpPr>
        <p:spPr>
          <a:xfrm>
            <a:off x="449944" y="5251858"/>
            <a:ext cx="2839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a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B. Longfellow et al, P.R.C, 103 (2021)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A339F-BC1A-956C-5703-74F3DE669349}"/>
              </a:ext>
            </a:extLst>
          </p:cNvPr>
          <p:cNvSpPr/>
          <p:nvPr/>
        </p:nvSpPr>
        <p:spPr>
          <a:xfrm>
            <a:off x="449944" y="5600754"/>
            <a:ext cx="2838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b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R. W. </a:t>
            </a:r>
            <a:r>
              <a:rPr lang="fr-FR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Ibboston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et al, P.R.L., 80 (1998)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au 20">
                <a:extLst>
                  <a:ext uri="{FF2B5EF4-FFF2-40B4-BE49-F238E27FC236}">
                    <a16:creationId xmlns:a16="http://schemas.microsoft.com/office/drawing/2014/main" id="{BBBD7AF5-D248-1A23-A2AD-121C57D641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9662427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</a:t>
                          </a:r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updated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fr-FR" sz="16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Preliminary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245(27)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193(59)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229(23)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193(71)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au 20">
                <a:extLst>
                  <a:ext uri="{FF2B5EF4-FFF2-40B4-BE49-F238E27FC236}">
                    <a16:creationId xmlns:a16="http://schemas.microsoft.com/office/drawing/2014/main" id="{BBBD7AF5-D248-1A23-A2AD-121C57D641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9662427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</a:t>
                          </a:r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updated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fr-FR" sz="16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Preliminary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600000" r="-109901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00000" r="-265000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00000" r="-109901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73333" r="-265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73333" r="-10990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e 1">
            <a:extLst>
              <a:ext uri="{FF2B5EF4-FFF2-40B4-BE49-F238E27FC236}">
                <a16:creationId xmlns:a16="http://schemas.microsoft.com/office/drawing/2014/main" id="{17A7F2CB-BBFE-A863-EAF8-92D1A63CF264}"/>
              </a:ext>
            </a:extLst>
          </p:cNvPr>
          <p:cNvGrpSpPr/>
          <p:nvPr/>
        </p:nvGrpSpPr>
        <p:grpSpPr>
          <a:xfrm>
            <a:off x="6485891" y="3331289"/>
            <a:ext cx="941711" cy="461665"/>
            <a:chOff x="6485891" y="3331289"/>
            <a:chExt cx="941711" cy="46166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87A4574-682A-D405-9E91-158611F15048}"/>
                </a:ext>
              </a:extLst>
            </p:cNvPr>
            <p:cNvSpPr txBox="1"/>
            <p:nvPr/>
          </p:nvSpPr>
          <p:spPr>
            <a:xfrm>
              <a:off x="6635654" y="3331289"/>
              <a:ext cx="791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Literature</a:t>
              </a:r>
              <a:endParaRPr lang="fr-FR" sz="1200" dirty="0"/>
            </a:p>
            <a:p>
              <a:r>
                <a:rPr lang="fr-FR" sz="1200" dirty="0"/>
                <a:t>This </a:t>
              </a:r>
              <a:r>
                <a:rPr lang="fr-FR" sz="1200" dirty="0" err="1"/>
                <a:t>work</a:t>
              </a:r>
              <a:endParaRPr lang="fr-FR" sz="1200" dirty="0"/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090B4888-F2D7-4D0D-0FC8-F9236B804BDA}"/>
                </a:ext>
              </a:extLst>
            </p:cNvPr>
            <p:cNvGrpSpPr/>
            <p:nvPr/>
          </p:nvGrpSpPr>
          <p:grpSpPr>
            <a:xfrm>
              <a:off x="6485891" y="3441523"/>
              <a:ext cx="180000" cy="72000"/>
              <a:chOff x="6980612" y="828160"/>
              <a:chExt cx="180000" cy="72000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36B48415-1D66-9D4F-5504-CDD720536A1E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C97C8C9B-29BB-8585-E019-4B7612F82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0E29D64-E7CA-ED12-4AC7-C31470D93931}"/>
                </a:ext>
              </a:extLst>
            </p:cNvPr>
            <p:cNvGrpSpPr/>
            <p:nvPr/>
          </p:nvGrpSpPr>
          <p:grpSpPr>
            <a:xfrm>
              <a:off x="6485891" y="3624203"/>
              <a:ext cx="180000" cy="72000"/>
              <a:chOff x="6980612" y="828160"/>
              <a:chExt cx="180000" cy="7200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948EC08E-CA3E-BFBD-FED3-7BECE3698745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420FA729-7819-0CFF-DF58-A30DA7E74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B299EDA-820B-256E-431B-997B52AE7A22}"/>
              </a:ext>
            </a:extLst>
          </p:cNvPr>
          <p:cNvGrpSpPr/>
          <p:nvPr/>
        </p:nvGrpSpPr>
        <p:grpSpPr>
          <a:xfrm>
            <a:off x="6485891" y="2620563"/>
            <a:ext cx="824948" cy="276999"/>
            <a:chOff x="6485891" y="3331289"/>
            <a:chExt cx="824948" cy="276999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5AF9826-71EB-97B6-F3E0-80A5846A24F0}"/>
                </a:ext>
              </a:extLst>
            </p:cNvPr>
            <p:cNvSpPr txBox="1"/>
            <p:nvPr/>
          </p:nvSpPr>
          <p:spPr>
            <a:xfrm>
              <a:off x="6635654" y="3331289"/>
              <a:ext cx="675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SDPU-U</a:t>
              </a:r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3B7CA750-E5F0-E0CE-FB53-C09382C61112}"/>
                </a:ext>
              </a:extLst>
            </p:cNvPr>
            <p:cNvCxnSpPr>
              <a:cxnSpLocks/>
            </p:cNvCxnSpPr>
            <p:nvPr/>
          </p:nvCxnSpPr>
          <p:spPr>
            <a:xfrm>
              <a:off x="6485891" y="3477523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D8AA20B5-5393-4BA6-6539-4F3051B0C196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5- </a:t>
            </a:r>
            <a:r>
              <a:rPr lang="fr-FR" dirty="0" err="1">
                <a:solidFill>
                  <a:srgbClr val="C00000"/>
                </a:solidFill>
              </a:rPr>
              <a:t>Theoretical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calculations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C159FC0-8961-C6C3-BCC7-2A52B6A3CA14}"/>
              </a:ext>
            </a:extLst>
          </p:cNvPr>
          <p:cNvCxnSpPr/>
          <p:nvPr/>
        </p:nvCxnSpPr>
        <p:spPr>
          <a:xfrm>
            <a:off x="1181100" y="3244850"/>
            <a:ext cx="10858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2507869-AE68-9D1A-753C-FF9E8C7F5B0C}"/>
              </a:ext>
            </a:extLst>
          </p:cNvPr>
          <p:cNvGrpSpPr/>
          <p:nvPr/>
        </p:nvGrpSpPr>
        <p:grpSpPr>
          <a:xfrm>
            <a:off x="3534063" y="904802"/>
            <a:ext cx="1588543" cy="4347056"/>
            <a:chOff x="3534063" y="904802"/>
            <a:chExt cx="1588543" cy="43470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A4C661-C774-1CD8-D5CD-6B93390C8B13}"/>
                </a:ext>
              </a:extLst>
            </p:cNvPr>
            <p:cNvSpPr/>
            <p:nvPr/>
          </p:nvSpPr>
          <p:spPr>
            <a:xfrm>
              <a:off x="3539613" y="904802"/>
              <a:ext cx="1582993" cy="4347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D38928D2-5D6B-7F43-F052-1043B3D3A25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18063" y="3028850"/>
              <a:ext cx="4320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1248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90C388-FD37-55BD-ABDB-0E10586AB10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2988D2-E29A-89C1-B462-3ADE10B69BCF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C3F3618-A229-3368-21F9-954D0B43E04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328E178-BD6A-C46D-77F5-85E0D1BBE4F9}"/>
              </a:ext>
            </a:extLst>
          </p:cNvPr>
          <p:cNvSpPr txBox="1"/>
          <p:nvPr/>
        </p:nvSpPr>
        <p:spPr>
          <a:xfrm>
            <a:off x="271611" y="566248"/>
            <a:ext cx="42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Summary</a:t>
            </a:r>
            <a:r>
              <a:rPr lang="fr-FR" sz="1600" dirty="0">
                <a:solidFill>
                  <a:srgbClr val="C00000"/>
                </a:solidFill>
              </a:rPr>
              <a:t> of the </a:t>
            </a:r>
            <a:r>
              <a:rPr lang="fr-FR" sz="1600" dirty="0" err="1">
                <a:solidFill>
                  <a:srgbClr val="C00000"/>
                </a:solidFill>
              </a:rPr>
              <a:t>results</a:t>
            </a:r>
            <a:r>
              <a:rPr lang="fr-FR" sz="1600" dirty="0">
                <a:solidFill>
                  <a:srgbClr val="C00000"/>
                </a:solidFill>
              </a:rPr>
              <a:t> / </a:t>
            </a:r>
            <a:r>
              <a:rPr lang="fr-FR" sz="1600" dirty="0" err="1">
                <a:solidFill>
                  <a:srgbClr val="C00000"/>
                </a:solidFill>
              </a:rPr>
              <a:t>shell</a:t>
            </a:r>
            <a:r>
              <a:rPr lang="fr-FR" sz="1600" dirty="0">
                <a:solidFill>
                  <a:srgbClr val="C00000"/>
                </a:solidFill>
              </a:rPr>
              <a:t> model </a:t>
            </a:r>
            <a:r>
              <a:rPr lang="fr-FR" sz="1600" dirty="0" err="1">
                <a:solidFill>
                  <a:srgbClr val="C00000"/>
                </a:solidFill>
              </a:rPr>
              <a:t>calculations</a:t>
            </a:r>
            <a:endParaRPr lang="fr-FR" sz="1600" dirty="0">
              <a:solidFill>
                <a:srgbClr val="C00000"/>
              </a:solidFill>
            </a:endParaRP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2968482-CA74-CE5A-AACE-9B44E7E4A095}"/>
              </a:ext>
            </a:extLst>
          </p:cNvPr>
          <p:cNvGraphicFramePr>
            <a:graphicFrameLocks/>
          </p:cNvGraphicFramePr>
          <p:nvPr/>
        </p:nvGraphicFramePr>
        <p:xfrm>
          <a:off x="5578717" y="897753"/>
          <a:ext cx="5190931" cy="487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3C686CD-1989-B892-AE34-4BCFB83783CC}"/>
              </a:ext>
            </a:extLst>
          </p:cNvPr>
          <p:cNvSpPr/>
          <p:nvPr/>
        </p:nvSpPr>
        <p:spPr>
          <a:xfrm>
            <a:off x="449944" y="5251858"/>
            <a:ext cx="2839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a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B. Longfellow et al, P.R.C, 103 (2021)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A339F-BC1A-956C-5703-74F3DE669349}"/>
              </a:ext>
            </a:extLst>
          </p:cNvPr>
          <p:cNvSpPr/>
          <p:nvPr/>
        </p:nvSpPr>
        <p:spPr>
          <a:xfrm>
            <a:off x="449944" y="5600754"/>
            <a:ext cx="2838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b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R. W. </a:t>
            </a:r>
            <a:r>
              <a:rPr lang="fr-FR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Ibboston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et al, P.R.L., 80 (1998)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au 20">
                <a:extLst>
                  <a:ext uri="{FF2B5EF4-FFF2-40B4-BE49-F238E27FC236}">
                    <a16:creationId xmlns:a16="http://schemas.microsoft.com/office/drawing/2014/main" id="{BBBD7AF5-D248-1A23-A2AD-121C57D641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751136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</a:t>
                          </a:r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updated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fr-FR" sz="16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Preliminary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245(27)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193(59)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229(23)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193(71)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au 20">
                <a:extLst>
                  <a:ext uri="{FF2B5EF4-FFF2-40B4-BE49-F238E27FC236}">
                    <a16:creationId xmlns:a16="http://schemas.microsoft.com/office/drawing/2014/main" id="{BBBD7AF5-D248-1A23-A2AD-121C57D641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751136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</a:t>
                          </a:r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updated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fr-FR" sz="16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Preliminary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600000" r="-109901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00000" r="-265000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00000" r="-109901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73333" r="-265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73333" r="-10990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e 1">
            <a:extLst>
              <a:ext uri="{FF2B5EF4-FFF2-40B4-BE49-F238E27FC236}">
                <a16:creationId xmlns:a16="http://schemas.microsoft.com/office/drawing/2014/main" id="{17A7F2CB-BBFE-A863-EAF8-92D1A63CF264}"/>
              </a:ext>
            </a:extLst>
          </p:cNvPr>
          <p:cNvGrpSpPr/>
          <p:nvPr/>
        </p:nvGrpSpPr>
        <p:grpSpPr>
          <a:xfrm>
            <a:off x="6485891" y="3331289"/>
            <a:ext cx="941711" cy="461665"/>
            <a:chOff x="6485891" y="3331289"/>
            <a:chExt cx="941711" cy="46166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87A4574-682A-D405-9E91-158611F15048}"/>
                </a:ext>
              </a:extLst>
            </p:cNvPr>
            <p:cNvSpPr txBox="1"/>
            <p:nvPr/>
          </p:nvSpPr>
          <p:spPr>
            <a:xfrm>
              <a:off x="6635654" y="3331289"/>
              <a:ext cx="791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Literature</a:t>
              </a:r>
              <a:endParaRPr lang="fr-FR" sz="1200" dirty="0"/>
            </a:p>
            <a:p>
              <a:r>
                <a:rPr lang="fr-FR" sz="1200" dirty="0"/>
                <a:t>This </a:t>
              </a:r>
              <a:r>
                <a:rPr lang="fr-FR" sz="1200" dirty="0" err="1"/>
                <a:t>work</a:t>
              </a:r>
              <a:endParaRPr lang="fr-FR" sz="1200" dirty="0"/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090B4888-F2D7-4D0D-0FC8-F9236B804BDA}"/>
                </a:ext>
              </a:extLst>
            </p:cNvPr>
            <p:cNvGrpSpPr/>
            <p:nvPr/>
          </p:nvGrpSpPr>
          <p:grpSpPr>
            <a:xfrm>
              <a:off x="6485891" y="3441523"/>
              <a:ext cx="180000" cy="72000"/>
              <a:chOff x="6980612" y="828160"/>
              <a:chExt cx="180000" cy="72000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36B48415-1D66-9D4F-5504-CDD720536A1E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C97C8C9B-29BB-8585-E019-4B7612F82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0E29D64-E7CA-ED12-4AC7-C31470D93931}"/>
                </a:ext>
              </a:extLst>
            </p:cNvPr>
            <p:cNvGrpSpPr/>
            <p:nvPr/>
          </p:nvGrpSpPr>
          <p:grpSpPr>
            <a:xfrm>
              <a:off x="6485891" y="3624203"/>
              <a:ext cx="180000" cy="72000"/>
              <a:chOff x="6980612" y="828160"/>
              <a:chExt cx="180000" cy="7200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948EC08E-CA3E-BFBD-FED3-7BECE3698745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420FA729-7819-0CFF-DF58-A30DA7E74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B299EDA-820B-256E-431B-997B52AE7A22}"/>
              </a:ext>
            </a:extLst>
          </p:cNvPr>
          <p:cNvGrpSpPr/>
          <p:nvPr/>
        </p:nvGrpSpPr>
        <p:grpSpPr>
          <a:xfrm>
            <a:off x="6485891" y="2620563"/>
            <a:ext cx="1092650" cy="461665"/>
            <a:chOff x="6485891" y="3331289"/>
            <a:chExt cx="1092650" cy="461665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5AF9826-71EB-97B6-F3E0-80A5846A24F0}"/>
                </a:ext>
              </a:extLst>
            </p:cNvPr>
            <p:cNvSpPr txBox="1"/>
            <p:nvPr/>
          </p:nvSpPr>
          <p:spPr>
            <a:xfrm>
              <a:off x="6635654" y="3331289"/>
              <a:ext cx="942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SDPU-U</a:t>
              </a:r>
            </a:p>
            <a:p>
              <a:r>
                <a:rPr lang="fr-FR" sz="1200" dirty="0"/>
                <a:t>SDPF-U-MIX</a:t>
              </a:r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3B7CA750-E5F0-E0CE-FB53-C09382C61112}"/>
                </a:ext>
              </a:extLst>
            </p:cNvPr>
            <p:cNvCxnSpPr>
              <a:cxnSpLocks/>
            </p:cNvCxnSpPr>
            <p:nvPr/>
          </p:nvCxnSpPr>
          <p:spPr>
            <a:xfrm>
              <a:off x="6485891" y="3477523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2B114265-8A00-1E92-FEC6-E5775731EC9C}"/>
                </a:ext>
              </a:extLst>
            </p:cNvPr>
            <p:cNvCxnSpPr>
              <a:cxnSpLocks/>
            </p:cNvCxnSpPr>
            <p:nvPr/>
          </p:nvCxnSpPr>
          <p:spPr>
            <a:xfrm>
              <a:off x="6485891" y="3660203"/>
              <a:ext cx="180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D8AA20B5-5393-4BA6-6539-4F3051B0C196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5- </a:t>
            </a:r>
            <a:r>
              <a:rPr lang="fr-FR" dirty="0" err="1">
                <a:solidFill>
                  <a:srgbClr val="C00000"/>
                </a:solidFill>
              </a:rPr>
              <a:t>Theoretical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calculations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C159FC0-8961-C6C3-BCC7-2A52B6A3CA14}"/>
              </a:ext>
            </a:extLst>
          </p:cNvPr>
          <p:cNvCxnSpPr/>
          <p:nvPr/>
        </p:nvCxnSpPr>
        <p:spPr>
          <a:xfrm>
            <a:off x="1181100" y="3244850"/>
            <a:ext cx="10858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2C8CCFAF-6CAC-6F83-3D7A-3F39B3A69C25}"/>
              </a:ext>
            </a:extLst>
          </p:cNvPr>
          <p:cNvGrpSpPr/>
          <p:nvPr/>
        </p:nvGrpSpPr>
        <p:grpSpPr>
          <a:xfrm>
            <a:off x="3534063" y="904802"/>
            <a:ext cx="1588543" cy="4347056"/>
            <a:chOff x="3534063" y="904802"/>
            <a:chExt cx="1588543" cy="43470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CFF0F5-8969-BF73-EDD3-A8E9B602ADB3}"/>
                </a:ext>
              </a:extLst>
            </p:cNvPr>
            <p:cNvSpPr/>
            <p:nvPr/>
          </p:nvSpPr>
          <p:spPr>
            <a:xfrm>
              <a:off x="3539613" y="904802"/>
              <a:ext cx="1582993" cy="4347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60D53B1-7958-06A7-CC54-26AA5C6140A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18063" y="3028850"/>
              <a:ext cx="4320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8630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90C388-FD37-55BD-ABDB-0E10586AB10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2988D2-E29A-89C1-B462-3ADE10B69BCF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C3F3618-A229-3368-21F9-954D0B43E04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328E178-BD6A-C46D-77F5-85E0D1BBE4F9}"/>
              </a:ext>
            </a:extLst>
          </p:cNvPr>
          <p:cNvSpPr txBox="1"/>
          <p:nvPr/>
        </p:nvSpPr>
        <p:spPr>
          <a:xfrm>
            <a:off x="271611" y="566248"/>
            <a:ext cx="42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Summary</a:t>
            </a:r>
            <a:r>
              <a:rPr lang="fr-FR" sz="1600" dirty="0">
                <a:solidFill>
                  <a:srgbClr val="C00000"/>
                </a:solidFill>
              </a:rPr>
              <a:t> of the </a:t>
            </a:r>
            <a:r>
              <a:rPr lang="fr-FR" sz="1600" dirty="0" err="1">
                <a:solidFill>
                  <a:srgbClr val="C00000"/>
                </a:solidFill>
              </a:rPr>
              <a:t>results</a:t>
            </a:r>
            <a:r>
              <a:rPr lang="fr-FR" sz="1600" dirty="0">
                <a:solidFill>
                  <a:srgbClr val="C00000"/>
                </a:solidFill>
              </a:rPr>
              <a:t> / </a:t>
            </a:r>
            <a:r>
              <a:rPr lang="fr-FR" sz="1600" dirty="0" err="1">
                <a:solidFill>
                  <a:srgbClr val="C00000"/>
                </a:solidFill>
              </a:rPr>
              <a:t>shell</a:t>
            </a:r>
            <a:r>
              <a:rPr lang="fr-FR" sz="1600" dirty="0">
                <a:solidFill>
                  <a:srgbClr val="C00000"/>
                </a:solidFill>
              </a:rPr>
              <a:t> model </a:t>
            </a:r>
            <a:r>
              <a:rPr lang="fr-FR" sz="1600" dirty="0" err="1">
                <a:solidFill>
                  <a:srgbClr val="C00000"/>
                </a:solidFill>
              </a:rPr>
              <a:t>calculations</a:t>
            </a:r>
            <a:endParaRPr lang="fr-FR" sz="1600" dirty="0">
              <a:solidFill>
                <a:srgbClr val="C00000"/>
              </a:solidFill>
            </a:endParaRP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2968482-CA74-CE5A-AACE-9B44E7E4A095}"/>
              </a:ext>
            </a:extLst>
          </p:cNvPr>
          <p:cNvGraphicFramePr>
            <a:graphicFrameLocks/>
          </p:cNvGraphicFramePr>
          <p:nvPr/>
        </p:nvGraphicFramePr>
        <p:xfrm>
          <a:off x="5578717" y="897753"/>
          <a:ext cx="5190931" cy="487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3C686CD-1989-B892-AE34-4BCFB83783CC}"/>
              </a:ext>
            </a:extLst>
          </p:cNvPr>
          <p:cNvSpPr/>
          <p:nvPr/>
        </p:nvSpPr>
        <p:spPr>
          <a:xfrm>
            <a:off x="449944" y="5251858"/>
            <a:ext cx="2839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a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B. Longfellow et al, P.R.C, 103 (2021)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A339F-BC1A-956C-5703-74F3DE669349}"/>
              </a:ext>
            </a:extLst>
          </p:cNvPr>
          <p:cNvSpPr/>
          <p:nvPr/>
        </p:nvSpPr>
        <p:spPr>
          <a:xfrm>
            <a:off x="449944" y="5600754"/>
            <a:ext cx="2838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b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R. W. </a:t>
            </a:r>
            <a:r>
              <a:rPr lang="fr-FR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Ibboston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et al, P.R.L., 80 (1998)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au 20">
                <a:extLst>
                  <a:ext uri="{FF2B5EF4-FFF2-40B4-BE49-F238E27FC236}">
                    <a16:creationId xmlns:a16="http://schemas.microsoft.com/office/drawing/2014/main" id="{BBBD7AF5-D248-1A23-A2AD-121C57D641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6978465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</a:t>
                          </a:r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updated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fr-FR" sz="16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Preliminary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245(27)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193(59)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229(23)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193(71)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au 20">
                <a:extLst>
                  <a:ext uri="{FF2B5EF4-FFF2-40B4-BE49-F238E27FC236}">
                    <a16:creationId xmlns:a16="http://schemas.microsoft.com/office/drawing/2014/main" id="{BBBD7AF5-D248-1A23-A2AD-121C57D641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6978465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</a:t>
                          </a:r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updated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fr-FR" sz="16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Preliminary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600000" r="-109901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00000" r="-265000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00000" r="-109901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73333" r="-265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73333" r="-10990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e 1">
            <a:extLst>
              <a:ext uri="{FF2B5EF4-FFF2-40B4-BE49-F238E27FC236}">
                <a16:creationId xmlns:a16="http://schemas.microsoft.com/office/drawing/2014/main" id="{17A7F2CB-BBFE-A863-EAF8-92D1A63CF264}"/>
              </a:ext>
            </a:extLst>
          </p:cNvPr>
          <p:cNvGrpSpPr/>
          <p:nvPr/>
        </p:nvGrpSpPr>
        <p:grpSpPr>
          <a:xfrm>
            <a:off x="6485891" y="3331289"/>
            <a:ext cx="941711" cy="461665"/>
            <a:chOff x="6485891" y="3331289"/>
            <a:chExt cx="941711" cy="46166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87A4574-682A-D405-9E91-158611F15048}"/>
                </a:ext>
              </a:extLst>
            </p:cNvPr>
            <p:cNvSpPr txBox="1"/>
            <p:nvPr/>
          </p:nvSpPr>
          <p:spPr>
            <a:xfrm>
              <a:off x="6635654" y="3331289"/>
              <a:ext cx="791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Literature</a:t>
              </a:r>
              <a:endParaRPr lang="fr-FR" sz="1200" dirty="0"/>
            </a:p>
            <a:p>
              <a:r>
                <a:rPr lang="fr-FR" sz="1200" dirty="0"/>
                <a:t>This </a:t>
              </a:r>
              <a:r>
                <a:rPr lang="fr-FR" sz="1200" dirty="0" err="1"/>
                <a:t>work</a:t>
              </a:r>
              <a:endParaRPr lang="fr-FR" sz="1200" dirty="0"/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090B4888-F2D7-4D0D-0FC8-F9236B804BDA}"/>
                </a:ext>
              </a:extLst>
            </p:cNvPr>
            <p:cNvGrpSpPr/>
            <p:nvPr/>
          </p:nvGrpSpPr>
          <p:grpSpPr>
            <a:xfrm>
              <a:off x="6485891" y="3441523"/>
              <a:ext cx="180000" cy="72000"/>
              <a:chOff x="6980612" y="828160"/>
              <a:chExt cx="180000" cy="72000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36B48415-1D66-9D4F-5504-CDD720536A1E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C97C8C9B-29BB-8585-E019-4B7612F82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0E29D64-E7CA-ED12-4AC7-C31470D93931}"/>
                </a:ext>
              </a:extLst>
            </p:cNvPr>
            <p:cNvGrpSpPr/>
            <p:nvPr/>
          </p:nvGrpSpPr>
          <p:grpSpPr>
            <a:xfrm>
              <a:off x="6485891" y="3624203"/>
              <a:ext cx="180000" cy="72000"/>
              <a:chOff x="6980612" y="828160"/>
              <a:chExt cx="180000" cy="7200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948EC08E-CA3E-BFBD-FED3-7BECE3698745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420FA729-7819-0CFF-DF58-A30DA7E74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B299EDA-820B-256E-431B-997B52AE7A22}"/>
              </a:ext>
            </a:extLst>
          </p:cNvPr>
          <p:cNvGrpSpPr/>
          <p:nvPr/>
        </p:nvGrpSpPr>
        <p:grpSpPr>
          <a:xfrm>
            <a:off x="6485891" y="2620563"/>
            <a:ext cx="1676271" cy="646331"/>
            <a:chOff x="6485891" y="3331289"/>
            <a:chExt cx="1676271" cy="646331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5AF9826-71EB-97B6-F3E0-80A5846A24F0}"/>
                </a:ext>
              </a:extLst>
            </p:cNvPr>
            <p:cNvSpPr txBox="1"/>
            <p:nvPr/>
          </p:nvSpPr>
          <p:spPr>
            <a:xfrm>
              <a:off x="6635654" y="3331289"/>
              <a:ext cx="15265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SDPU-U</a:t>
              </a:r>
            </a:p>
            <a:p>
              <a:r>
                <a:rPr lang="fr-FR" sz="1200" dirty="0"/>
                <a:t>SDPF-U-MIX</a:t>
              </a:r>
            </a:p>
            <a:p>
              <a:r>
                <a:rPr lang="fr-FR" sz="1200" dirty="0"/>
                <a:t>SDPU-U-MIX </a:t>
              </a:r>
              <a:r>
                <a:rPr lang="fr-FR" sz="1200" dirty="0" err="1"/>
                <a:t>updated</a:t>
              </a:r>
              <a:endParaRPr lang="fr-FR" sz="1200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3B7CA750-E5F0-E0CE-FB53-C09382C61112}"/>
                </a:ext>
              </a:extLst>
            </p:cNvPr>
            <p:cNvCxnSpPr>
              <a:cxnSpLocks/>
            </p:cNvCxnSpPr>
            <p:nvPr/>
          </p:nvCxnSpPr>
          <p:spPr>
            <a:xfrm>
              <a:off x="6485891" y="3477523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2B114265-8A00-1E92-FEC6-E5775731EC9C}"/>
                </a:ext>
              </a:extLst>
            </p:cNvPr>
            <p:cNvCxnSpPr>
              <a:cxnSpLocks/>
            </p:cNvCxnSpPr>
            <p:nvPr/>
          </p:nvCxnSpPr>
          <p:spPr>
            <a:xfrm>
              <a:off x="6485891" y="3660203"/>
              <a:ext cx="180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9C545459-D7EA-8585-4505-319BA4430E46}"/>
                </a:ext>
              </a:extLst>
            </p:cNvPr>
            <p:cNvCxnSpPr>
              <a:cxnSpLocks/>
            </p:cNvCxnSpPr>
            <p:nvPr/>
          </p:nvCxnSpPr>
          <p:spPr>
            <a:xfrm>
              <a:off x="6485891" y="3842882"/>
              <a:ext cx="18000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D8AA20B5-5393-4BA6-6539-4F3051B0C196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5- </a:t>
            </a:r>
            <a:r>
              <a:rPr lang="fr-FR" dirty="0" err="1">
                <a:solidFill>
                  <a:srgbClr val="C00000"/>
                </a:solidFill>
              </a:rPr>
              <a:t>Theoretical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calculations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C159FC0-8961-C6C3-BCC7-2A52B6A3CA14}"/>
              </a:ext>
            </a:extLst>
          </p:cNvPr>
          <p:cNvCxnSpPr/>
          <p:nvPr/>
        </p:nvCxnSpPr>
        <p:spPr>
          <a:xfrm>
            <a:off x="1181100" y="3244850"/>
            <a:ext cx="10858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0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90C388-FD37-55BD-ABDB-0E10586AB10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2988D2-E29A-89C1-B462-3ADE10B69BCF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C3F3618-A229-3368-21F9-954D0B43E04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328E178-BD6A-C46D-77F5-85E0D1BBE4F9}"/>
              </a:ext>
            </a:extLst>
          </p:cNvPr>
          <p:cNvSpPr txBox="1"/>
          <p:nvPr/>
        </p:nvSpPr>
        <p:spPr>
          <a:xfrm>
            <a:off x="271611" y="566248"/>
            <a:ext cx="42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Summary</a:t>
            </a:r>
            <a:r>
              <a:rPr lang="fr-FR" sz="1600" dirty="0">
                <a:solidFill>
                  <a:srgbClr val="C00000"/>
                </a:solidFill>
              </a:rPr>
              <a:t> of the </a:t>
            </a:r>
            <a:r>
              <a:rPr lang="fr-FR" sz="1600" dirty="0" err="1">
                <a:solidFill>
                  <a:srgbClr val="C00000"/>
                </a:solidFill>
              </a:rPr>
              <a:t>results</a:t>
            </a:r>
            <a:r>
              <a:rPr lang="fr-FR" sz="1600" dirty="0">
                <a:solidFill>
                  <a:srgbClr val="C00000"/>
                </a:solidFill>
              </a:rPr>
              <a:t> / </a:t>
            </a:r>
            <a:r>
              <a:rPr lang="fr-FR" sz="1600" dirty="0" err="1">
                <a:solidFill>
                  <a:srgbClr val="C00000"/>
                </a:solidFill>
              </a:rPr>
              <a:t>shell</a:t>
            </a:r>
            <a:r>
              <a:rPr lang="fr-FR" sz="1600" dirty="0">
                <a:solidFill>
                  <a:srgbClr val="C00000"/>
                </a:solidFill>
              </a:rPr>
              <a:t> model </a:t>
            </a:r>
            <a:r>
              <a:rPr lang="fr-FR" sz="1600" dirty="0" err="1">
                <a:solidFill>
                  <a:srgbClr val="C00000"/>
                </a:solidFill>
              </a:rPr>
              <a:t>calculations</a:t>
            </a:r>
            <a:endParaRPr lang="fr-FR" sz="1600" dirty="0">
              <a:solidFill>
                <a:srgbClr val="C00000"/>
              </a:solidFill>
            </a:endParaRP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2968482-CA74-CE5A-AACE-9B44E7E4A095}"/>
              </a:ext>
            </a:extLst>
          </p:cNvPr>
          <p:cNvGraphicFramePr>
            <a:graphicFrameLocks/>
          </p:cNvGraphicFramePr>
          <p:nvPr/>
        </p:nvGraphicFramePr>
        <p:xfrm>
          <a:off x="5578717" y="897753"/>
          <a:ext cx="5190931" cy="487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3C686CD-1989-B892-AE34-4BCFB83783CC}"/>
              </a:ext>
            </a:extLst>
          </p:cNvPr>
          <p:cNvSpPr/>
          <p:nvPr/>
        </p:nvSpPr>
        <p:spPr>
          <a:xfrm>
            <a:off x="449944" y="5251858"/>
            <a:ext cx="2839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a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B. Longfellow et al, P.R.C, 103 (2021)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A339F-BC1A-956C-5703-74F3DE669349}"/>
              </a:ext>
            </a:extLst>
          </p:cNvPr>
          <p:cNvSpPr/>
          <p:nvPr/>
        </p:nvSpPr>
        <p:spPr>
          <a:xfrm>
            <a:off x="449944" y="5600754"/>
            <a:ext cx="2838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b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R. W. </a:t>
            </a:r>
            <a:r>
              <a:rPr lang="fr-FR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Ibboston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et al, P.R.L., 80 (1998)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B363A1-6A07-08DB-5044-CDE6F62BFB62}"/>
              </a:ext>
            </a:extLst>
          </p:cNvPr>
          <p:cNvSpPr/>
          <p:nvPr/>
        </p:nvSpPr>
        <p:spPr>
          <a:xfrm>
            <a:off x="449944" y="5970086"/>
            <a:ext cx="2616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c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L. A. Riley et al, P.R.C., 112 (2025)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au 20">
                <a:extLst>
                  <a:ext uri="{FF2B5EF4-FFF2-40B4-BE49-F238E27FC236}">
                    <a16:creationId xmlns:a16="http://schemas.microsoft.com/office/drawing/2014/main" id="{BBBD7AF5-D248-1A23-A2AD-121C57D641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5742349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</a:t>
                          </a:r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updated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fr-FR" sz="16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Preliminary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245(27)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193(59)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229(23)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193(71)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500(90)</a:t>
                          </a:r>
                          <a:r>
                            <a:rPr lang="fr-FR" sz="1600" baseline="300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fr-FR" sz="1600" baseline="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au 20">
                <a:extLst>
                  <a:ext uri="{FF2B5EF4-FFF2-40B4-BE49-F238E27FC236}">
                    <a16:creationId xmlns:a16="http://schemas.microsoft.com/office/drawing/2014/main" id="{BBBD7AF5-D248-1A23-A2AD-121C57D641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5742349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</a:t>
                          </a:r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updated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fr-FR" sz="16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Preliminary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600000" r="-109901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00000" r="-265000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00000" r="-109901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73333" r="-265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73333" r="-10990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500(90)</a:t>
                          </a:r>
                          <a:r>
                            <a:rPr lang="fr-FR" sz="1600" baseline="300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fr-FR" sz="1600" baseline="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e 1">
            <a:extLst>
              <a:ext uri="{FF2B5EF4-FFF2-40B4-BE49-F238E27FC236}">
                <a16:creationId xmlns:a16="http://schemas.microsoft.com/office/drawing/2014/main" id="{17A7F2CB-BBFE-A863-EAF8-92D1A63CF264}"/>
              </a:ext>
            </a:extLst>
          </p:cNvPr>
          <p:cNvGrpSpPr/>
          <p:nvPr/>
        </p:nvGrpSpPr>
        <p:grpSpPr>
          <a:xfrm>
            <a:off x="6485891" y="3331289"/>
            <a:ext cx="941711" cy="646331"/>
            <a:chOff x="6485891" y="3331289"/>
            <a:chExt cx="941711" cy="646331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87A4574-682A-D405-9E91-158611F15048}"/>
                </a:ext>
              </a:extLst>
            </p:cNvPr>
            <p:cNvSpPr txBox="1"/>
            <p:nvPr/>
          </p:nvSpPr>
          <p:spPr>
            <a:xfrm>
              <a:off x="6635654" y="3331289"/>
              <a:ext cx="7919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Literature</a:t>
              </a:r>
              <a:endParaRPr lang="fr-FR" sz="1200" dirty="0"/>
            </a:p>
            <a:p>
              <a:r>
                <a:rPr lang="fr-FR" sz="1200" dirty="0"/>
                <a:t>This </a:t>
              </a:r>
              <a:r>
                <a:rPr lang="fr-FR" sz="1200" dirty="0" err="1"/>
                <a:t>work</a:t>
              </a:r>
              <a:endParaRPr lang="fr-FR" sz="1200" dirty="0"/>
            </a:p>
            <a:p>
              <a:r>
                <a:rPr lang="fr-FR" sz="1200" dirty="0"/>
                <a:t>FRIB2025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090B4888-F2D7-4D0D-0FC8-F9236B804BDA}"/>
                </a:ext>
              </a:extLst>
            </p:cNvPr>
            <p:cNvGrpSpPr/>
            <p:nvPr/>
          </p:nvGrpSpPr>
          <p:grpSpPr>
            <a:xfrm>
              <a:off x="6485891" y="3441523"/>
              <a:ext cx="180000" cy="72000"/>
              <a:chOff x="6980612" y="828160"/>
              <a:chExt cx="180000" cy="72000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36B48415-1D66-9D4F-5504-CDD720536A1E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C97C8C9B-29BB-8585-E019-4B7612F82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0E29D64-E7CA-ED12-4AC7-C31470D93931}"/>
                </a:ext>
              </a:extLst>
            </p:cNvPr>
            <p:cNvGrpSpPr/>
            <p:nvPr/>
          </p:nvGrpSpPr>
          <p:grpSpPr>
            <a:xfrm>
              <a:off x="6485891" y="3624203"/>
              <a:ext cx="180000" cy="72000"/>
              <a:chOff x="6980612" y="828160"/>
              <a:chExt cx="180000" cy="7200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948EC08E-CA3E-BFBD-FED3-7BECE3698745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420FA729-7819-0CFF-DF58-A30DA7E74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711F6B52-F56B-8D1F-7A93-E8E1087D2E0B}"/>
                </a:ext>
              </a:extLst>
            </p:cNvPr>
            <p:cNvGrpSpPr/>
            <p:nvPr/>
          </p:nvGrpSpPr>
          <p:grpSpPr>
            <a:xfrm>
              <a:off x="6485891" y="3806882"/>
              <a:ext cx="180000" cy="72000"/>
              <a:chOff x="6980612" y="828160"/>
              <a:chExt cx="180000" cy="72000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B56D1E50-5D9E-DDCD-7DC3-EDD6AB94F24B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rgbClr val="7030A0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72CCC7D4-389A-26B9-A5AA-CBD788D204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B299EDA-820B-256E-431B-997B52AE7A22}"/>
              </a:ext>
            </a:extLst>
          </p:cNvPr>
          <p:cNvGrpSpPr/>
          <p:nvPr/>
        </p:nvGrpSpPr>
        <p:grpSpPr>
          <a:xfrm>
            <a:off x="6485891" y="2620563"/>
            <a:ext cx="1676271" cy="646331"/>
            <a:chOff x="6485891" y="3331289"/>
            <a:chExt cx="1676271" cy="646331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5AF9826-71EB-97B6-F3E0-80A5846A24F0}"/>
                </a:ext>
              </a:extLst>
            </p:cNvPr>
            <p:cNvSpPr txBox="1"/>
            <p:nvPr/>
          </p:nvSpPr>
          <p:spPr>
            <a:xfrm>
              <a:off x="6635654" y="3331289"/>
              <a:ext cx="15265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SDPU-U</a:t>
              </a:r>
            </a:p>
            <a:p>
              <a:r>
                <a:rPr lang="fr-FR" sz="1200" dirty="0"/>
                <a:t>SDPF-U-MIX</a:t>
              </a:r>
            </a:p>
            <a:p>
              <a:r>
                <a:rPr lang="fr-FR" sz="1200" dirty="0"/>
                <a:t>SDPU-U-MIX </a:t>
              </a:r>
              <a:r>
                <a:rPr lang="fr-FR" sz="1200" dirty="0" err="1"/>
                <a:t>updated</a:t>
              </a:r>
              <a:endParaRPr lang="fr-FR" sz="1200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3B7CA750-E5F0-E0CE-FB53-C09382C61112}"/>
                </a:ext>
              </a:extLst>
            </p:cNvPr>
            <p:cNvCxnSpPr>
              <a:cxnSpLocks/>
            </p:cNvCxnSpPr>
            <p:nvPr/>
          </p:nvCxnSpPr>
          <p:spPr>
            <a:xfrm>
              <a:off x="6485891" y="3477523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2B114265-8A00-1E92-FEC6-E5775731EC9C}"/>
                </a:ext>
              </a:extLst>
            </p:cNvPr>
            <p:cNvCxnSpPr>
              <a:cxnSpLocks/>
            </p:cNvCxnSpPr>
            <p:nvPr/>
          </p:nvCxnSpPr>
          <p:spPr>
            <a:xfrm>
              <a:off x="6485891" y="3660203"/>
              <a:ext cx="180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9C545459-D7EA-8585-4505-319BA4430E46}"/>
                </a:ext>
              </a:extLst>
            </p:cNvPr>
            <p:cNvCxnSpPr>
              <a:cxnSpLocks/>
            </p:cNvCxnSpPr>
            <p:nvPr/>
          </p:nvCxnSpPr>
          <p:spPr>
            <a:xfrm>
              <a:off x="6485891" y="3842882"/>
              <a:ext cx="18000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D8AA20B5-5393-4BA6-6539-4F3051B0C196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5- </a:t>
            </a:r>
            <a:r>
              <a:rPr lang="fr-FR" dirty="0" err="1">
                <a:solidFill>
                  <a:srgbClr val="C00000"/>
                </a:solidFill>
              </a:rPr>
              <a:t>Theoretical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calculations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C159FC0-8961-C6C3-BCC7-2A52B6A3CA14}"/>
              </a:ext>
            </a:extLst>
          </p:cNvPr>
          <p:cNvCxnSpPr/>
          <p:nvPr/>
        </p:nvCxnSpPr>
        <p:spPr>
          <a:xfrm>
            <a:off x="1181100" y="3244850"/>
            <a:ext cx="108585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417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90C388-FD37-55BD-ABDB-0E10586AB10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2988D2-E29A-89C1-B462-3ADE10B69BCF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C3F3618-A229-3368-21F9-954D0B43E04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6BCE8BF-DEFA-2591-EC18-14BF5A27D08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6- Conclusions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34C609-5107-E2BF-1CA5-DE71B67DD4D0}"/>
              </a:ext>
            </a:extLst>
          </p:cNvPr>
          <p:cNvSpPr txBox="1"/>
          <p:nvPr/>
        </p:nvSpPr>
        <p:spPr>
          <a:xfrm>
            <a:off x="821706" y="870494"/>
            <a:ext cx="1051450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 </a:t>
            </a:r>
            <a:r>
              <a:rPr lang="fr-FR" sz="1600" dirty="0" err="1"/>
              <a:t>Simultaneous</a:t>
            </a:r>
            <a:r>
              <a:rPr lang="fr-FR" sz="1600" dirty="0"/>
              <a:t> </a:t>
            </a:r>
            <a:r>
              <a:rPr lang="fr-FR" sz="1600" dirty="0" err="1"/>
              <a:t>measurement</a:t>
            </a:r>
            <a:r>
              <a:rPr lang="fr-FR" sz="1600" dirty="0"/>
              <a:t> of proton </a:t>
            </a:r>
            <a:r>
              <a:rPr lang="fr-FR" sz="1600" dirty="0" err="1"/>
              <a:t>inelastic</a:t>
            </a:r>
            <a:r>
              <a:rPr lang="fr-FR" sz="1600" dirty="0"/>
              <a:t> </a:t>
            </a:r>
            <a:r>
              <a:rPr lang="fr-FR" sz="1600" dirty="0" err="1"/>
              <a:t>scattering</a:t>
            </a:r>
            <a:r>
              <a:rPr lang="fr-FR" sz="1600" dirty="0"/>
              <a:t> and Coulomb excitation of </a:t>
            </a:r>
            <a:r>
              <a:rPr lang="fr-FR" sz="1600" baseline="30000" dirty="0"/>
              <a:t>36</a:t>
            </a:r>
            <a:r>
              <a:rPr lang="fr-FR" sz="1600" dirty="0"/>
              <a:t>Si and </a:t>
            </a:r>
            <a:r>
              <a:rPr lang="fr-FR" sz="1600" baseline="30000" dirty="0"/>
              <a:t>38</a:t>
            </a:r>
            <a:r>
              <a:rPr lang="fr-FR" sz="1600" dirty="0"/>
              <a:t>Si at GANIL</a:t>
            </a:r>
          </a:p>
          <a:p>
            <a:endParaRPr lang="fr-FR" sz="1600" dirty="0"/>
          </a:p>
          <a:p>
            <a:r>
              <a:rPr lang="fr-FR" sz="1600" dirty="0"/>
              <a:t>- </a:t>
            </a:r>
            <a:r>
              <a:rPr lang="fr-FR" sz="1600" dirty="0" err="1"/>
              <a:t>Improved</a:t>
            </a:r>
            <a:r>
              <a:rPr lang="fr-FR" sz="1600" dirty="0"/>
              <a:t> B(E2) values </a:t>
            </a:r>
          </a:p>
          <a:p>
            <a:endParaRPr lang="fr-FR" sz="1600" dirty="0"/>
          </a:p>
          <a:p>
            <a:r>
              <a:rPr lang="fr-FR" sz="1600" dirty="0"/>
              <a:t>- </a:t>
            </a:r>
            <a:r>
              <a:rPr lang="fr-FR" sz="1600" dirty="0" err="1"/>
              <a:t>Inelastic</a:t>
            </a:r>
            <a:r>
              <a:rPr lang="fr-FR" sz="1600" dirty="0"/>
              <a:t> </a:t>
            </a:r>
            <a:r>
              <a:rPr lang="fr-FR" sz="1600" dirty="0" err="1"/>
              <a:t>scattering</a:t>
            </a:r>
            <a:r>
              <a:rPr lang="fr-FR" sz="1600" dirty="0"/>
              <a:t> data are </a:t>
            </a:r>
            <a:r>
              <a:rPr lang="fr-FR" sz="1600" dirty="0" err="1"/>
              <a:t>under</a:t>
            </a:r>
            <a:r>
              <a:rPr lang="fr-FR" sz="1600" dirty="0"/>
              <a:t> </a:t>
            </a:r>
            <a:r>
              <a:rPr lang="fr-FR" sz="1600" dirty="0" err="1"/>
              <a:t>analysis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- Shell model </a:t>
            </a:r>
            <a:r>
              <a:rPr lang="fr-FR" sz="1600" dirty="0" err="1"/>
              <a:t>calculations</a:t>
            </a:r>
            <a:r>
              <a:rPr lang="fr-FR" sz="1600" dirty="0"/>
              <a:t> are in </a:t>
            </a:r>
            <a:r>
              <a:rPr lang="fr-FR" sz="1600" dirty="0" err="1"/>
              <a:t>progress</a:t>
            </a:r>
            <a:r>
              <a:rPr lang="fr-FR" sz="1600" dirty="0"/>
              <a:t> to </a:t>
            </a:r>
            <a:r>
              <a:rPr lang="fr-FR" sz="1600" dirty="0" err="1"/>
              <a:t>better</a:t>
            </a:r>
            <a:r>
              <a:rPr lang="fr-FR" sz="1600" dirty="0"/>
              <a:t> </a:t>
            </a:r>
            <a:r>
              <a:rPr lang="fr-FR" sz="1600" dirty="0" err="1"/>
              <a:t>describe</a:t>
            </a:r>
            <a:r>
              <a:rPr lang="fr-FR" sz="1600" dirty="0"/>
              <a:t> </a:t>
            </a:r>
            <a:r>
              <a:rPr lang="fr-FR" sz="1600" dirty="0" err="1"/>
              <a:t>both</a:t>
            </a:r>
            <a:r>
              <a:rPr lang="fr-FR" sz="1600" dirty="0"/>
              <a:t> N=20 and N=28 </a:t>
            </a:r>
            <a:r>
              <a:rPr lang="fr-FR" sz="1600" dirty="0" err="1"/>
              <a:t>regions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same</a:t>
            </a:r>
            <a:r>
              <a:rPr lang="fr-FR" sz="1600" dirty="0"/>
              <a:t> interaction.</a:t>
            </a:r>
          </a:p>
          <a:p>
            <a:endParaRPr lang="fr-FR" sz="1600" dirty="0"/>
          </a:p>
          <a:p>
            <a:r>
              <a:rPr lang="fr-FR" sz="1600" dirty="0"/>
              <a:t>- </a:t>
            </a:r>
            <a:r>
              <a:rPr lang="fr-FR" sz="1600" dirty="0" err="1"/>
              <a:t>Same</a:t>
            </a:r>
            <a:r>
              <a:rPr lang="fr-FR" sz="1600" dirty="0"/>
              <a:t> </a:t>
            </a:r>
            <a:r>
              <a:rPr lang="fr-FR" sz="1600" dirty="0" err="1"/>
              <a:t>measurements</a:t>
            </a:r>
            <a:r>
              <a:rPr lang="fr-FR" sz="1600" dirty="0"/>
              <a:t> have been </a:t>
            </a:r>
            <a:r>
              <a:rPr lang="fr-FR" sz="1600" dirty="0" err="1"/>
              <a:t>performed</a:t>
            </a:r>
            <a:r>
              <a:rPr lang="fr-FR" sz="1600" dirty="0"/>
              <a:t> at FRIB for </a:t>
            </a:r>
            <a:r>
              <a:rPr lang="fr-FR" sz="1600" baseline="30000" dirty="0"/>
              <a:t>42</a:t>
            </a:r>
            <a:r>
              <a:rPr lang="fr-FR" sz="1600" dirty="0"/>
              <a:t>Si (in </a:t>
            </a:r>
            <a:r>
              <a:rPr lang="fr-FR" sz="1600" dirty="0" err="1"/>
              <a:t>two</a:t>
            </a:r>
            <a:r>
              <a:rPr lang="fr-FR" sz="1600" dirty="0"/>
              <a:t> </a:t>
            </a:r>
            <a:r>
              <a:rPr lang="fr-FR" sz="1600" dirty="0" err="1"/>
              <a:t>separate</a:t>
            </a:r>
            <a:r>
              <a:rPr lang="fr-FR" sz="1600" dirty="0"/>
              <a:t> </a:t>
            </a:r>
            <a:r>
              <a:rPr lang="fr-FR" sz="1600" dirty="0" err="1"/>
              <a:t>experiments</a:t>
            </a:r>
            <a:r>
              <a:rPr lang="fr-FR" sz="1600" dirty="0"/>
              <a:t>)</a:t>
            </a:r>
          </a:p>
          <a:p>
            <a:r>
              <a:rPr lang="fr-FR" sz="1600" dirty="0"/>
              <a:t>  </a:t>
            </a:r>
          </a:p>
          <a:p>
            <a:r>
              <a:rPr lang="fr-FR" sz="1600" dirty="0"/>
              <a:t>- All </a:t>
            </a:r>
            <a:r>
              <a:rPr lang="fr-FR" sz="1600" dirty="0" err="1"/>
              <a:t>results</a:t>
            </a:r>
            <a:r>
              <a:rPr lang="fr-FR" sz="1600" dirty="0"/>
              <a:t> are consistent </a:t>
            </a:r>
            <a:r>
              <a:rPr lang="fr-FR" sz="1600" dirty="0" err="1"/>
              <a:t>with</a:t>
            </a:r>
            <a:r>
              <a:rPr lang="fr-FR" sz="1600" dirty="0"/>
              <a:t> an </a:t>
            </a:r>
            <a:r>
              <a:rPr lang="fr-FR" sz="1600" dirty="0" err="1"/>
              <a:t>increase</a:t>
            </a:r>
            <a:r>
              <a:rPr lang="fr-FR" sz="1600" dirty="0"/>
              <a:t> of the B(E2) </a:t>
            </a:r>
            <a:r>
              <a:rPr lang="fr-FR" sz="1600" dirty="0" err="1"/>
              <a:t>from</a:t>
            </a:r>
            <a:r>
              <a:rPr lang="fr-FR" sz="1600" dirty="0"/>
              <a:t> N=20 to N=28, signature of a </a:t>
            </a:r>
            <a:r>
              <a:rPr lang="fr-FR" sz="1600" dirty="0" err="1"/>
              <a:t>reduction</a:t>
            </a:r>
            <a:r>
              <a:rPr lang="fr-FR" sz="1600" dirty="0"/>
              <a:t> of Z=14 </a:t>
            </a:r>
            <a:r>
              <a:rPr lang="fr-FR" sz="1600" dirty="0" err="1"/>
              <a:t>under</a:t>
            </a:r>
            <a:r>
              <a:rPr lang="fr-FR" sz="1600" dirty="0"/>
              <a:t> the action</a:t>
            </a:r>
          </a:p>
          <a:p>
            <a:r>
              <a:rPr lang="fr-FR" sz="1600" dirty="0"/>
              <a:t>  of the </a:t>
            </a:r>
            <a:r>
              <a:rPr lang="fr-FR" sz="1600" dirty="0" err="1"/>
              <a:t>tensor</a:t>
            </a:r>
            <a:r>
              <a:rPr lang="fr-FR" sz="1600" dirty="0"/>
              <a:t> part of the interaction</a:t>
            </a:r>
          </a:p>
          <a:p>
            <a:endParaRPr lang="fr-FR" sz="1600" dirty="0" err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875AFA-2459-EE4D-3A7E-28A93E67BC56}"/>
              </a:ext>
            </a:extLst>
          </p:cNvPr>
          <p:cNvSpPr txBox="1"/>
          <p:nvPr/>
        </p:nvSpPr>
        <p:spPr>
          <a:xfrm>
            <a:off x="2608554" y="4685891"/>
            <a:ext cx="7605757" cy="156966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Q. Délignac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S.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Grévy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D.D. Dao, F.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Nowacki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T. Roger, D. Ackermann, N.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Alahari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A.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Barriere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M.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Begala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B. Blank, S.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Calinescu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A.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Cassisa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M.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Ciamala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E. Clément, G. de France, F. de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Oliviera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J.E.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Ducret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M.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Flayol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S.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Franchoo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J. Giovinazzo, A.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Husson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H. Jacob, M.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Juhasz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M.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Kacy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S. Koyama, N. Kumar,  A.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Lemasson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M.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Lewitowicz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J. Lois Fuentes, I.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Matea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J. Michaud, J.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Mrazek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A. Ortega-Moral, J.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Pancin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J. Piot, F.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Rotaru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O.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Sorlin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L. Stan, M.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Stanoiu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C.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Stodel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J.C. Thomas</a:t>
            </a:r>
          </a:p>
        </p:txBody>
      </p:sp>
    </p:spTree>
    <p:extLst>
      <p:ext uri="{BB962C8B-B14F-4D97-AF65-F5344CB8AC3E}">
        <p14:creationId xmlns:p14="http://schemas.microsoft.com/office/powerpoint/2010/main" val="2225582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852AF-C886-360E-2502-EC7B96D5625A}"/>
              </a:ext>
            </a:extLst>
          </p:cNvPr>
          <p:cNvSpPr/>
          <p:nvPr/>
        </p:nvSpPr>
        <p:spPr>
          <a:xfrm>
            <a:off x="449944" y="5251858"/>
            <a:ext cx="2839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a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B. Longfellow et al, P.R.C, 103 (2021)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0FEE5-BFE9-359F-F33E-60B706693CC2}"/>
              </a:ext>
            </a:extLst>
          </p:cNvPr>
          <p:cNvSpPr/>
          <p:nvPr/>
        </p:nvSpPr>
        <p:spPr>
          <a:xfrm>
            <a:off x="449944" y="5600754"/>
            <a:ext cx="2838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b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R. W. </a:t>
            </a:r>
            <a:r>
              <a:rPr lang="fr-FR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Ibboston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et al, P.R.L., 80 (1998)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90C388-FD37-55BD-ABDB-0E10586AB102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2988D2-E29A-89C1-B462-3ADE10B69BCF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C3F3618-A229-3368-21F9-954D0B43E048}"/>
              </a:ext>
            </a:extLst>
          </p:cNvPr>
          <p:cNvCxnSpPr>
            <a:cxnSpLocks/>
          </p:cNvCxnSpPr>
          <p:nvPr/>
        </p:nvCxnSpPr>
        <p:spPr>
          <a:xfrm>
            <a:off x="0" y="359478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6BCE8BF-DEFA-2591-EC18-14BF5A27D08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4- </a:t>
            </a:r>
            <a:r>
              <a:rPr lang="fr-FR" dirty="0" err="1">
                <a:solidFill>
                  <a:srgbClr val="C00000"/>
                </a:solidFill>
              </a:rPr>
              <a:t>Results</a:t>
            </a:r>
            <a:r>
              <a:rPr lang="fr-FR" dirty="0">
                <a:solidFill>
                  <a:srgbClr val="C00000"/>
                </a:solidFill>
              </a:rPr>
              <a:t> – Coulomb excitation data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160D63-B82E-D07A-7B46-1A2A520C5231}"/>
              </a:ext>
            </a:extLst>
          </p:cNvPr>
          <p:cNvSpPr txBox="1"/>
          <p:nvPr/>
        </p:nvSpPr>
        <p:spPr>
          <a:xfrm>
            <a:off x="271611" y="566248"/>
            <a:ext cx="438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Summary</a:t>
            </a:r>
            <a:r>
              <a:rPr lang="fr-FR" sz="1600" dirty="0">
                <a:solidFill>
                  <a:srgbClr val="C00000"/>
                </a:solidFill>
              </a:rPr>
              <a:t> of the </a:t>
            </a:r>
            <a:r>
              <a:rPr lang="fr-FR" sz="1600" dirty="0" err="1">
                <a:solidFill>
                  <a:srgbClr val="C00000"/>
                </a:solidFill>
              </a:rPr>
              <a:t>results</a:t>
            </a:r>
            <a:r>
              <a:rPr lang="fr-FR" sz="1600" dirty="0">
                <a:solidFill>
                  <a:srgbClr val="C00000"/>
                </a:solidFill>
              </a:rPr>
              <a:t> / </a:t>
            </a:r>
            <a:r>
              <a:rPr lang="fr-FR" sz="1600" dirty="0" err="1">
                <a:solidFill>
                  <a:srgbClr val="C00000"/>
                </a:solidFill>
              </a:rPr>
              <a:t>comparison</a:t>
            </a:r>
            <a:r>
              <a:rPr lang="fr-FR" sz="1600" dirty="0">
                <a:solidFill>
                  <a:srgbClr val="C00000"/>
                </a:solidFill>
              </a:rPr>
              <a:t> to </a:t>
            </a:r>
            <a:r>
              <a:rPr lang="fr-FR" sz="1600" dirty="0" err="1">
                <a:solidFill>
                  <a:srgbClr val="C00000"/>
                </a:solidFill>
              </a:rPr>
              <a:t>literature</a:t>
            </a:r>
            <a:endParaRPr lang="fr-FR" sz="1600" dirty="0">
              <a:solidFill>
                <a:srgbClr val="C00000"/>
              </a:solidFill>
            </a:endParaRP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CC19C1D1-0FF7-E64B-A1FC-E0A5562BE9E8}"/>
              </a:ext>
            </a:extLst>
          </p:cNvPr>
          <p:cNvGraphicFramePr>
            <a:graphicFrameLocks/>
          </p:cNvGraphicFramePr>
          <p:nvPr/>
        </p:nvGraphicFramePr>
        <p:xfrm>
          <a:off x="5556857" y="2522623"/>
          <a:ext cx="5185158" cy="324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0078A19E-6BAB-E339-3F9D-C087A31AF83B}"/>
              </a:ext>
            </a:extLst>
          </p:cNvPr>
          <p:cNvSpPr/>
          <p:nvPr/>
        </p:nvSpPr>
        <p:spPr>
          <a:xfrm rot="20396060">
            <a:off x="7425042" y="3923354"/>
            <a:ext cx="2042556" cy="1900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au 15">
                <a:extLst>
                  <a:ext uri="{FF2B5EF4-FFF2-40B4-BE49-F238E27FC236}">
                    <a16:creationId xmlns:a16="http://schemas.microsoft.com/office/drawing/2014/main" id="{769BE161-B5A2-6C7E-513A-1126F9A89A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7005346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Shell Model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update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245(27)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193(59)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0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229(23)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60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193(71)</m:t>
                              </m:r>
                            </m:oMath>
                          </a14:m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500(90)</a:t>
                          </a:r>
                          <a:r>
                            <a:rPr lang="fr-FR" sz="1600" baseline="300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fr-FR" sz="1600" baseline="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au 15">
                <a:extLst>
                  <a:ext uri="{FF2B5EF4-FFF2-40B4-BE49-F238E27FC236}">
                    <a16:creationId xmlns:a16="http://schemas.microsoft.com/office/drawing/2014/main" id="{769BE161-B5A2-6C7E-513A-1126F9A89A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7005346"/>
                  </p:ext>
                </p:extLst>
              </p:nvPr>
            </p:nvGraphicFramePr>
            <p:xfrm>
              <a:off x="455002" y="1067466"/>
              <a:ext cx="4473652" cy="403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2304">
                      <a:extLst>
                        <a:ext uri="{9D8B030D-6E8A-4147-A177-3AD203B41FA5}">
                          <a16:colId xmlns:a16="http://schemas.microsoft.com/office/drawing/2014/main" val="2661713710"/>
                        </a:ext>
                      </a:extLst>
                    </a:gridCol>
                    <a:gridCol w="1009402">
                      <a:extLst>
                        <a:ext uri="{9D8B030D-6E8A-4147-A177-3AD203B41FA5}">
                          <a16:colId xmlns:a16="http://schemas.microsoft.com/office/drawing/2014/main" val="3127390361"/>
                        </a:ext>
                      </a:extLst>
                    </a:gridCol>
                    <a:gridCol w="1282139">
                      <a:extLst>
                        <a:ext uri="{9D8B030D-6E8A-4147-A177-3AD203B41FA5}">
                          <a16:colId xmlns:a16="http://schemas.microsoft.com/office/drawing/2014/main" val="3993820254"/>
                        </a:ext>
                      </a:extLst>
                    </a:gridCol>
                    <a:gridCol w="1389807">
                      <a:extLst>
                        <a:ext uri="{9D8B030D-6E8A-4147-A177-3AD203B41FA5}">
                          <a16:colId xmlns:a16="http://schemas.microsoft.com/office/drawing/2014/main" val="1870373676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Nuclei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this work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B(E2) [e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Shell Model</a:t>
                          </a:r>
                        </a:p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SDFU-U-MIX update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58931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316(20)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i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284(26)</a:t>
                          </a:r>
                          <a:r>
                            <a:rPr lang="fr-FR" sz="1600" i="0" baseline="30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635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342(19)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326(48)</a:t>
                          </a:r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72337077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4887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600000" r="-109901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427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00000" r="-265000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00000" r="-109901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8759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</a:t>
                          </a: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  <a:endParaRPr lang="fr-FR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50" t="-773333" r="-26500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584" t="-773333" r="-10990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9843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sz="16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21955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600" baseline="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fr-F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500(90)</a:t>
                          </a:r>
                          <a:r>
                            <a:rPr lang="fr-FR" sz="1600" baseline="300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fr-FR" sz="1600" baseline="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66896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FEDAFC8-44CA-E333-0A2F-4E62B142C55A}"/>
              </a:ext>
            </a:extLst>
          </p:cNvPr>
          <p:cNvSpPr/>
          <p:nvPr/>
        </p:nvSpPr>
        <p:spPr>
          <a:xfrm>
            <a:off x="3546282" y="1009816"/>
            <a:ext cx="1510748" cy="416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DB2B6CA-EDDF-B601-E4D7-610E82113051}"/>
              </a:ext>
            </a:extLst>
          </p:cNvPr>
          <p:cNvGrpSpPr/>
          <p:nvPr/>
        </p:nvGrpSpPr>
        <p:grpSpPr>
          <a:xfrm>
            <a:off x="6485891" y="3331289"/>
            <a:ext cx="941711" cy="646331"/>
            <a:chOff x="6485891" y="3331289"/>
            <a:chExt cx="941711" cy="646331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8033C15-5844-1809-4FF9-D944AD648FD2}"/>
                </a:ext>
              </a:extLst>
            </p:cNvPr>
            <p:cNvSpPr txBox="1"/>
            <p:nvPr/>
          </p:nvSpPr>
          <p:spPr>
            <a:xfrm>
              <a:off x="6635654" y="3331289"/>
              <a:ext cx="7919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Literature</a:t>
              </a:r>
              <a:endParaRPr lang="fr-FR" sz="1200" dirty="0"/>
            </a:p>
            <a:p>
              <a:r>
                <a:rPr lang="fr-FR" sz="1200" dirty="0"/>
                <a:t>This </a:t>
              </a:r>
              <a:r>
                <a:rPr lang="fr-FR" sz="1200" dirty="0" err="1"/>
                <a:t>work</a:t>
              </a:r>
              <a:endParaRPr lang="fr-FR" sz="1200" dirty="0"/>
            </a:p>
            <a:p>
              <a:r>
                <a:rPr lang="fr-FR" sz="1200" dirty="0"/>
                <a:t>FRIB2025</a:t>
              </a: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F4340129-3408-FEF6-1B66-D43CC6A27D5F}"/>
                </a:ext>
              </a:extLst>
            </p:cNvPr>
            <p:cNvGrpSpPr/>
            <p:nvPr/>
          </p:nvGrpSpPr>
          <p:grpSpPr>
            <a:xfrm>
              <a:off x="6485891" y="3441523"/>
              <a:ext cx="180000" cy="72000"/>
              <a:chOff x="6980612" y="828160"/>
              <a:chExt cx="180000" cy="72000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CE989B29-DB28-01EF-336E-073A16DA0737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27DC95C2-9C7D-F218-68A3-0FC12BEF2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BBEDBC46-1475-31F2-751A-9E66A822EB6C}"/>
                </a:ext>
              </a:extLst>
            </p:cNvPr>
            <p:cNvGrpSpPr/>
            <p:nvPr/>
          </p:nvGrpSpPr>
          <p:grpSpPr>
            <a:xfrm>
              <a:off x="6485891" y="3624203"/>
              <a:ext cx="180000" cy="72000"/>
              <a:chOff x="6980612" y="828160"/>
              <a:chExt cx="180000" cy="72000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602AE3AF-4257-F9E5-13CD-31BB7C9F3744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BF90759A-A35B-6D6E-AF28-700CDD2B9B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A7A89882-0E68-3CDB-94AA-23ADEAD1771E}"/>
                </a:ext>
              </a:extLst>
            </p:cNvPr>
            <p:cNvGrpSpPr/>
            <p:nvPr/>
          </p:nvGrpSpPr>
          <p:grpSpPr>
            <a:xfrm>
              <a:off x="6485891" y="3806882"/>
              <a:ext cx="180000" cy="72000"/>
              <a:chOff x="6980612" y="828160"/>
              <a:chExt cx="180000" cy="72000"/>
            </a:xfrm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3CFA2002-8071-56A5-E77A-DBB4DF9BEAA5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rgbClr val="7030A0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54B62BDB-B3EB-4662-4AD5-88307AEDBE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32B7D63-C84B-58FA-107C-C29E713D22FF}"/>
              </a:ext>
            </a:extLst>
          </p:cNvPr>
          <p:cNvSpPr txBox="1"/>
          <p:nvPr/>
        </p:nvSpPr>
        <p:spPr>
          <a:xfrm>
            <a:off x="5316188" y="898710"/>
            <a:ext cx="6761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 </a:t>
            </a:r>
            <a:r>
              <a:rPr lang="fr-FR" sz="1600" dirty="0" err="1"/>
              <a:t>our</a:t>
            </a:r>
            <a:r>
              <a:rPr lang="fr-FR" sz="1600" dirty="0"/>
              <a:t> new </a:t>
            </a:r>
            <a:r>
              <a:rPr lang="fr-FR" sz="1600" dirty="0" err="1"/>
              <a:t>results</a:t>
            </a:r>
            <a:r>
              <a:rPr lang="fr-FR" sz="1600" dirty="0"/>
              <a:t> in agreement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litterature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reduced</a:t>
            </a:r>
            <a:r>
              <a:rPr lang="fr-FR" sz="1600" dirty="0"/>
              <a:t> </a:t>
            </a:r>
            <a:r>
              <a:rPr lang="fr-FR" sz="1600" dirty="0" err="1"/>
              <a:t>uncertainties</a:t>
            </a:r>
            <a:r>
              <a:rPr lang="fr-FR" sz="1600" dirty="0"/>
              <a:t> </a:t>
            </a:r>
          </a:p>
          <a:p>
            <a:endParaRPr lang="fr-FR" sz="1600" dirty="0"/>
          </a:p>
          <a:p>
            <a:r>
              <a:rPr lang="fr-FR" sz="1600" dirty="0"/>
              <a:t>- no </a:t>
            </a:r>
            <a:r>
              <a:rPr lang="fr-FR" sz="1600" dirty="0" err="1"/>
              <a:t>measurement</a:t>
            </a:r>
            <a:r>
              <a:rPr lang="fr-FR" sz="1600" dirty="0"/>
              <a:t> of </a:t>
            </a:r>
            <a:r>
              <a:rPr lang="fr-FR" sz="1600" baseline="30000" dirty="0"/>
              <a:t>40</a:t>
            </a:r>
            <a:r>
              <a:rPr lang="fr-FR" sz="1600" dirty="0"/>
              <a:t>Si due to </a:t>
            </a:r>
            <a:r>
              <a:rPr lang="fr-FR" sz="1600" dirty="0" err="1"/>
              <a:t>accelerator</a:t>
            </a:r>
            <a:r>
              <a:rPr lang="fr-FR" sz="1600" dirty="0"/>
              <a:t> </a:t>
            </a:r>
            <a:r>
              <a:rPr lang="fr-FR" sz="1600" dirty="0" err="1"/>
              <a:t>problems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- </a:t>
            </a:r>
            <a:r>
              <a:rPr lang="fr-FR" sz="1600" dirty="0" err="1"/>
              <a:t>recent</a:t>
            </a:r>
            <a:r>
              <a:rPr lang="fr-FR" sz="1600" dirty="0"/>
              <a:t> </a:t>
            </a:r>
            <a:r>
              <a:rPr lang="fr-FR" sz="1600" dirty="0" err="1"/>
              <a:t>result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FRIB for </a:t>
            </a:r>
            <a:r>
              <a:rPr lang="fr-FR" sz="1600" baseline="30000" dirty="0"/>
              <a:t>42</a:t>
            </a:r>
            <a:r>
              <a:rPr lang="fr-FR" sz="1600" dirty="0"/>
              <a:t>Si shows a </a:t>
            </a:r>
            <a:r>
              <a:rPr lang="fr-FR" sz="1600" dirty="0" err="1"/>
              <a:t>drastic</a:t>
            </a:r>
            <a:r>
              <a:rPr lang="fr-FR" sz="1600" dirty="0"/>
              <a:t> </a:t>
            </a:r>
            <a:r>
              <a:rPr lang="fr-FR" sz="1600" dirty="0" err="1"/>
              <a:t>increase</a:t>
            </a:r>
            <a:r>
              <a:rPr lang="fr-FR" sz="1600" dirty="0"/>
              <a:t> </a:t>
            </a:r>
            <a:r>
              <a:rPr lang="fr-FR" sz="1600" dirty="0" err="1"/>
              <a:t>towards</a:t>
            </a:r>
            <a:r>
              <a:rPr lang="fr-FR" sz="1600" dirty="0"/>
              <a:t> N=28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E2F6FD6-51A2-A069-0C48-166C874D445E}"/>
              </a:ext>
            </a:extLst>
          </p:cNvPr>
          <p:cNvGrpSpPr/>
          <p:nvPr/>
        </p:nvGrpSpPr>
        <p:grpSpPr>
          <a:xfrm>
            <a:off x="1181100" y="2812850"/>
            <a:ext cx="2352963" cy="432000"/>
            <a:chOff x="1181100" y="2812850"/>
            <a:chExt cx="2352963" cy="43200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C045896C-1355-C976-072A-E2FC3AA114E3}"/>
                </a:ext>
              </a:extLst>
            </p:cNvPr>
            <p:cNvCxnSpPr/>
            <p:nvPr/>
          </p:nvCxnSpPr>
          <p:spPr>
            <a:xfrm>
              <a:off x="1181100" y="3244850"/>
              <a:ext cx="108585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C23FA93F-0569-121B-2AE8-FFC6B50CE52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318063" y="3028850"/>
              <a:ext cx="4320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D3B3F-844A-5C61-41FF-8E4D98685ECF}"/>
              </a:ext>
            </a:extLst>
          </p:cNvPr>
          <p:cNvSpPr/>
          <p:nvPr/>
        </p:nvSpPr>
        <p:spPr>
          <a:xfrm>
            <a:off x="449944" y="5970086"/>
            <a:ext cx="2616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[</a:t>
            </a:r>
            <a:r>
              <a:rPr lang="fr-FR" sz="1200" dirty="0"/>
              <a:t>c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F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L. A. Riley et al, P.R.C., 112 (2025)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107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D46AAC4-CFD6-55A1-281E-412EEEBAE83F}"/>
              </a:ext>
            </a:extLst>
          </p:cNvPr>
          <p:cNvCxnSpPr/>
          <p:nvPr/>
        </p:nvCxnSpPr>
        <p:spPr>
          <a:xfrm>
            <a:off x="3055365" y="3880766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651AEBA-E7C3-8133-66C9-3D498CAA6A3F}"/>
              </a:ext>
            </a:extLst>
          </p:cNvPr>
          <p:cNvCxnSpPr/>
          <p:nvPr/>
        </p:nvCxnSpPr>
        <p:spPr>
          <a:xfrm>
            <a:off x="3055365" y="3553915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7A96CC7-671D-C139-EA8A-AF85BD0A179F}"/>
              </a:ext>
            </a:extLst>
          </p:cNvPr>
          <p:cNvSpPr txBox="1"/>
          <p:nvPr/>
        </p:nvSpPr>
        <p:spPr>
          <a:xfrm>
            <a:off x="3360752" y="39301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6C3D05-E7AD-7DC7-C9C2-12BD719B7518}"/>
              </a:ext>
            </a:extLst>
          </p:cNvPr>
          <p:cNvSpPr txBox="1"/>
          <p:nvPr/>
        </p:nvSpPr>
        <p:spPr>
          <a:xfrm>
            <a:off x="3347007" y="30717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B1B726-A70C-25B6-F55B-E115F4E1E824}"/>
              </a:ext>
            </a:extLst>
          </p:cNvPr>
          <p:cNvSpPr txBox="1"/>
          <p:nvPr/>
        </p:nvSpPr>
        <p:spPr>
          <a:xfrm>
            <a:off x="2470435" y="3361769"/>
            <a:ext cx="68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1d</a:t>
            </a:r>
            <a:r>
              <a:rPr lang="fr-FR" baseline="-25000" dirty="0"/>
              <a:t>3/2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926DB72-76A4-A0E9-A3E5-AD11A3121E4A}"/>
              </a:ext>
            </a:extLst>
          </p:cNvPr>
          <p:cNvCxnSpPr/>
          <p:nvPr/>
        </p:nvCxnSpPr>
        <p:spPr>
          <a:xfrm>
            <a:off x="3055365" y="4436414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8DCED43-BD52-47A9-A243-22C2548A2C1A}"/>
              </a:ext>
            </a:extLst>
          </p:cNvPr>
          <p:cNvSpPr txBox="1"/>
          <p:nvPr/>
        </p:nvSpPr>
        <p:spPr>
          <a:xfrm>
            <a:off x="2470435" y="4253805"/>
            <a:ext cx="68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1d</a:t>
            </a:r>
            <a:r>
              <a:rPr lang="fr-FR" baseline="-25000" dirty="0"/>
              <a:t>5/2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1ACC112-6A22-8B5E-A571-974D31DA0D40}"/>
              </a:ext>
            </a:extLst>
          </p:cNvPr>
          <p:cNvGrpSpPr/>
          <p:nvPr/>
        </p:nvGrpSpPr>
        <p:grpSpPr>
          <a:xfrm>
            <a:off x="3071614" y="4344254"/>
            <a:ext cx="755204" cy="181862"/>
            <a:chOff x="9896229" y="4429206"/>
            <a:chExt cx="755204" cy="181862"/>
          </a:xfrm>
          <a:solidFill>
            <a:srgbClr val="FF0000"/>
          </a:solidFill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B922C55-A77F-7E2B-640F-87A5E7B3C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96229" y="4429206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F34F42B-642C-5215-8D7E-485810A807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04510" y="4431068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0EDE118-0C67-1D35-BE40-DD58CFBBEE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1433" y="4429206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5F218B6-A4FF-BDD1-1788-ED441145D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71433" y="4431068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B1494DD0-6155-1FDD-28BB-48EBAD079A05}"/>
              </a:ext>
            </a:extLst>
          </p:cNvPr>
          <p:cNvSpPr txBox="1"/>
          <p:nvPr/>
        </p:nvSpPr>
        <p:spPr>
          <a:xfrm>
            <a:off x="2467375" y="367871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2s</a:t>
            </a:r>
            <a:r>
              <a:rPr lang="fr-FR" baseline="-25000" dirty="0"/>
              <a:t>1/2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25E1B11-68E5-1C00-D3E8-C01789745C11}"/>
              </a:ext>
            </a:extLst>
          </p:cNvPr>
          <p:cNvSpPr txBox="1"/>
          <p:nvPr/>
        </p:nvSpPr>
        <p:spPr>
          <a:xfrm>
            <a:off x="5331534" y="304461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432FF"/>
                </a:solidFill>
              </a:rPr>
              <a:t>20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9D4A751-7B3E-2B74-82BA-11F2DEAB0025}"/>
              </a:ext>
            </a:extLst>
          </p:cNvPr>
          <p:cNvSpPr txBox="1"/>
          <p:nvPr/>
        </p:nvSpPr>
        <p:spPr>
          <a:xfrm>
            <a:off x="6047652" y="2624664"/>
            <a:ext cx="396343" cy="296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1f</a:t>
            </a:r>
            <a:r>
              <a:rPr lang="fr-FR" baseline="-25000" dirty="0"/>
              <a:t>7/2</a:t>
            </a:r>
            <a:endParaRPr lang="fr-FR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32FBF57-49AF-EC4A-EE94-F453EAE29427}"/>
              </a:ext>
            </a:extLst>
          </p:cNvPr>
          <p:cNvCxnSpPr>
            <a:cxnSpLocks/>
          </p:cNvCxnSpPr>
          <p:nvPr/>
        </p:nvCxnSpPr>
        <p:spPr>
          <a:xfrm>
            <a:off x="4914387" y="4432108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FB23FCD-D7A7-30C7-7D06-770B34B06315}"/>
              </a:ext>
            </a:extLst>
          </p:cNvPr>
          <p:cNvCxnSpPr>
            <a:cxnSpLocks/>
          </p:cNvCxnSpPr>
          <p:nvPr/>
        </p:nvCxnSpPr>
        <p:spPr>
          <a:xfrm>
            <a:off x="4914387" y="3864027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B9CBC52-8D11-3506-DC1A-C52AF67DA875}"/>
              </a:ext>
            </a:extLst>
          </p:cNvPr>
          <p:cNvCxnSpPr>
            <a:cxnSpLocks/>
          </p:cNvCxnSpPr>
          <p:nvPr/>
        </p:nvCxnSpPr>
        <p:spPr>
          <a:xfrm>
            <a:off x="4914387" y="3538880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F9A51D3D-DBC7-AD36-27A4-0209DC08288D}"/>
              </a:ext>
            </a:extLst>
          </p:cNvPr>
          <p:cNvSpPr txBox="1"/>
          <p:nvPr/>
        </p:nvSpPr>
        <p:spPr>
          <a:xfrm>
            <a:off x="6047652" y="196373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1f</a:t>
            </a:r>
            <a:r>
              <a:rPr lang="fr-FR" baseline="-25000" dirty="0"/>
              <a:t>5/2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34B3C0A-7ECD-08EC-FA81-D1AD24A73540}"/>
              </a:ext>
            </a:extLst>
          </p:cNvPr>
          <p:cNvSpPr txBox="1"/>
          <p:nvPr/>
        </p:nvSpPr>
        <p:spPr>
          <a:xfrm>
            <a:off x="6047652" y="219998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2p</a:t>
            </a:r>
            <a:r>
              <a:rPr lang="fr-FR" baseline="-25000" dirty="0"/>
              <a:t>3/2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70C032F-1BB5-1112-E03F-1257C5593999}"/>
              </a:ext>
            </a:extLst>
          </p:cNvPr>
          <p:cNvSpPr txBox="1"/>
          <p:nvPr/>
        </p:nvSpPr>
        <p:spPr>
          <a:xfrm>
            <a:off x="5321495" y="231889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A01F4"/>
                </a:solidFill>
              </a:rPr>
              <a:t>28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961A1F9-9FC6-F487-4417-90AE7995E6A2}"/>
              </a:ext>
            </a:extLst>
          </p:cNvPr>
          <p:cNvCxnSpPr>
            <a:cxnSpLocks/>
          </p:cNvCxnSpPr>
          <p:nvPr/>
        </p:nvCxnSpPr>
        <p:spPr>
          <a:xfrm>
            <a:off x="4914387" y="2818878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30D9B8D8-2F84-EABC-5A73-C323C7375B45}"/>
              </a:ext>
            </a:extLst>
          </p:cNvPr>
          <p:cNvCxnSpPr>
            <a:cxnSpLocks/>
          </p:cNvCxnSpPr>
          <p:nvPr/>
        </p:nvCxnSpPr>
        <p:spPr>
          <a:xfrm>
            <a:off x="4914387" y="2099527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5F567E-7BBB-7EC5-8561-6E0E9C15145E}"/>
              </a:ext>
            </a:extLst>
          </p:cNvPr>
          <p:cNvCxnSpPr>
            <a:cxnSpLocks/>
          </p:cNvCxnSpPr>
          <p:nvPr/>
        </p:nvCxnSpPr>
        <p:spPr>
          <a:xfrm>
            <a:off x="4914387" y="2305139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B0E4BBC-415C-FD69-BC5F-418A94605B94}"/>
              </a:ext>
            </a:extLst>
          </p:cNvPr>
          <p:cNvCxnSpPr>
            <a:cxnSpLocks/>
          </p:cNvCxnSpPr>
          <p:nvPr/>
        </p:nvCxnSpPr>
        <p:spPr>
          <a:xfrm>
            <a:off x="4914387" y="1914572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F45F2C5D-2592-DCDE-303B-3A6218629BCF}"/>
              </a:ext>
            </a:extLst>
          </p:cNvPr>
          <p:cNvSpPr txBox="1"/>
          <p:nvPr/>
        </p:nvSpPr>
        <p:spPr>
          <a:xfrm>
            <a:off x="6047652" y="172235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2p</a:t>
            </a:r>
            <a:r>
              <a:rPr lang="fr-FR" baseline="-25000" dirty="0"/>
              <a:t>1/2</a:t>
            </a:r>
            <a:endParaRPr lang="fr-FR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84E8F5D3-0A00-EC05-EFDB-0B9004408899}"/>
              </a:ext>
            </a:extLst>
          </p:cNvPr>
          <p:cNvGrpSpPr/>
          <p:nvPr/>
        </p:nvGrpSpPr>
        <p:grpSpPr>
          <a:xfrm>
            <a:off x="5363671" y="2738504"/>
            <a:ext cx="360000" cy="181862"/>
            <a:chOff x="10064607" y="2693505"/>
            <a:chExt cx="360000" cy="181862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D40070BD-7C38-33A2-3F65-0A35F9A91E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4607" y="2693505"/>
              <a:ext cx="180000" cy="180000"/>
            </a:xfrm>
            <a:prstGeom prst="ellipse">
              <a:avLst/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C6AB707F-991E-540F-7D25-BD9DFC918E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44607" y="2695367"/>
              <a:ext cx="180000" cy="180000"/>
            </a:xfrm>
            <a:prstGeom prst="ellipse">
              <a:avLst/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F0F3268B-FF81-BD0F-C8B9-78C3460D6959}"/>
              </a:ext>
            </a:extLst>
          </p:cNvPr>
          <p:cNvGrpSpPr/>
          <p:nvPr/>
        </p:nvGrpSpPr>
        <p:grpSpPr>
          <a:xfrm>
            <a:off x="4587191" y="1800346"/>
            <a:ext cx="396000" cy="2731083"/>
            <a:chOff x="7167374" y="3295592"/>
            <a:chExt cx="356734" cy="1124782"/>
          </a:xfrm>
        </p:grpSpPr>
        <p:sp>
          <p:nvSpPr>
            <p:cNvPr id="41" name="Demi-tour 40">
              <a:extLst>
                <a:ext uri="{FF2B5EF4-FFF2-40B4-BE49-F238E27FC236}">
                  <a16:creationId xmlns:a16="http://schemas.microsoft.com/office/drawing/2014/main" id="{B5CD8512-7D5B-3C36-B252-46C9F721793F}"/>
                </a:ext>
              </a:extLst>
            </p:cNvPr>
            <p:cNvSpPr/>
            <p:nvPr/>
          </p:nvSpPr>
          <p:spPr>
            <a:xfrm>
              <a:off x="7229669" y="3295592"/>
              <a:ext cx="294439" cy="782111"/>
            </a:xfrm>
            <a:prstGeom prst="uturnArrow">
              <a:avLst>
                <a:gd name="adj1" fmla="val 9068"/>
                <a:gd name="adj2" fmla="val 25000"/>
                <a:gd name="adj3" fmla="val 21577"/>
                <a:gd name="adj4" fmla="val 43750"/>
                <a:gd name="adj5" fmla="val 41870"/>
              </a:avLst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2" name="Demi-tour 41">
              <a:extLst>
                <a:ext uri="{FF2B5EF4-FFF2-40B4-BE49-F238E27FC236}">
                  <a16:creationId xmlns:a16="http://schemas.microsoft.com/office/drawing/2014/main" id="{48AF97B7-ACED-A79A-A0D8-6E7DBF323492}"/>
                </a:ext>
              </a:extLst>
            </p:cNvPr>
            <p:cNvSpPr/>
            <p:nvPr/>
          </p:nvSpPr>
          <p:spPr>
            <a:xfrm rot="10800000">
              <a:off x="7167374" y="3638263"/>
              <a:ext cx="294439" cy="782111"/>
            </a:xfrm>
            <a:prstGeom prst="uturnArrow">
              <a:avLst>
                <a:gd name="adj1" fmla="val 9068"/>
                <a:gd name="adj2" fmla="val 25000"/>
                <a:gd name="adj3" fmla="val 21577"/>
                <a:gd name="adj4" fmla="val 43750"/>
                <a:gd name="adj5" fmla="val 41870"/>
              </a:avLst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3825D9E-A15F-9071-355D-D4D396664030}"/>
              </a:ext>
            </a:extLst>
          </p:cNvPr>
          <p:cNvGrpSpPr/>
          <p:nvPr/>
        </p:nvGrpSpPr>
        <p:grpSpPr>
          <a:xfrm>
            <a:off x="4158600" y="3453836"/>
            <a:ext cx="396000" cy="1080000"/>
            <a:chOff x="7155770" y="5042524"/>
            <a:chExt cx="356734" cy="1124782"/>
          </a:xfrm>
          <a:solidFill>
            <a:srgbClr val="FF0000"/>
          </a:solidFill>
        </p:grpSpPr>
        <p:sp>
          <p:nvSpPr>
            <p:cNvPr id="44" name="Demi-tour 43">
              <a:extLst>
                <a:ext uri="{FF2B5EF4-FFF2-40B4-BE49-F238E27FC236}">
                  <a16:creationId xmlns:a16="http://schemas.microsoft.com/office/drawing/2014/main" id="{297D3016-1F30-9BAF-D256-04F3298DF884}"/>
                </a:ext>
              </a:extLst>
            </p:cNvPr>
            <p:cNvSpPr/>
            <p:nvPr/>
          </p:nvSpPr>
          <p:spPr>
            <a:xfrm>
              <a:off x="7218065" y="5042524"/>
              <a:ext cx="294439" cy="782111"/>
            </a:xfrm>
            <a:prstGeom prst="uturnArrow">
              <a:avLst>
                <a:gd name="adj1" fmla="val 9068"/>
                <a:gd name="adj2" fmla="val 25000"/>
                <a:gd name="adj3" fmla="val 21577"/>
                <a:gd name="adj4" fmla="val 43750"/>
                <a:gd name="adj5" fmla="val 418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5" name="Demi-tour 44">
              <a:extLst>
                <a:ext uri="{FF2B5EF4-FFF2-40B4-BE49-F238E27FC236}">
                  <a16:creationId xmlns:a16="http://schemas.microsoft.com/office/drawing/2014/main" id="{2B72529F-4894-2FBF-BD37-1B233A6C47DD}"/>
                </a:ext>
              </a:extLst>
            </p:cNvPr>
            <p:cNvSpPr/>
            <p:nvPr/>
          </p:nvSpPr>
          <p:spPr>
            <a:xfrm rot="10800000">
              <a:off x="7155770" y="5385195"/>
              <a:ext cx="294439" cy="782111"/>
            </a:xfrm>
            <a:prstGeom prst="uturnArrow">
              <a:avLst>
                <a:gd name="adj1" fmla="val 9068"/>
                <a:gd name="adj2" fmla="val 25000"/>
                <a:gd name="adj3" fmla="val 21577"/>
                <a:gd name="adj4" fmla="val 43750"/>
                <a:gd name="adj5" fmla="val 418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629F691F-4DA9-9695-6861-478E6DA1F19D}"/>
              </a:ext>
            </a:extLst>
          </p:cNvPr>
          <p:cNvSpPr txBox="1"/>
          <p:nvPr/>
        </p:nvSpPr>
        <p:spPr>
          <a:xfrm rot="16200000">
            <a:off x="4162887" y="399181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SD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A4EC177-C8FF-C3F9-9A07-9559558A6FA8}"/>
              </a:ext>
            </a:extLst>
          </p:cNvPr>
          <p:cNvSpPr txBox="1"/>
          <p:nvPr/>
        </p:nvSpPr>
        <p:spPr>
          <a:xfrm rot="16200000">
            <a:off x="4582999" y="21919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0A01F4"/>
                </a:solidFill>
              </a:rPr>
              <a:t>PF</a:t>
            </a:r>
            <a:endParaRPr lang="fr-FR" sz="1600" i="1" baseline="30000" dirty="0">
              <a:solidFill>
                <a:srgbClr val="0A01F4"/>
              </a:solidFill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09F766BC-A5D7-BE5E-7CFA-D423757A666A}"/>
              </a:ext>
            </a:extLst>
          </p:cNvPr>
          <p:cNvSpPr>
            <a:spLocks noChangeAspect="1"/>
          </p:cNvSpPr>
          <p:nvPr/>
        </p:nvSpPr>
        <p:spPr>
          <a:xfrm>
            <a:off x="3833169" y="434618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8A1B136C-AD4D-5E7D-5CEA-0DF0A4AD74A3}"/>
              </a:ext>
            </a:extLst>
          </p:cNvPr>
          <p:cNvSpPr>
            <a:spLocks noChangeAspect="1"/>
          </p:cNvSpPr>
          <p:nvPr/>
        </p:nvSpPr>
        <p:spPr>
          <a:xfrm>
            <a:off x="4013169" y="435143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AB45D8-2B01-0007-70BA-EFD6C4F590B9}"/>
              </a:ext>
            </a:extLst>
          </p:cNvPr>
          <p:cNvSpPr/>
          <p:nvPr/>
        </p:nvSpPr>
        <p:spPr>
          <a:xfrm>
            <a:off x="3106670" y="4870544"/>
            <a:ext cx="891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Proton</a:t>
            </a:r>
            <a:endParaRPr lang="fr-FR" sz="20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245D0E-9101-EA90-527A-2D52C256E758}"/>
              </a:ext>
            </a:extLst>
          </p:cNvPr>
          <p:cNvSpPr/>
          <p:nvPr/>
        </p:nvSpPr>
        <p:spPr>
          <a:xfrm>
            <a:off x="5005554" y="4853376"/>
            <a:ext cx="1092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A01F4"/>
                </a:solidFill>
              </a:rPr>
              <a:t>Neutron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65F6F10D-F0C5-80AE-6343-47CF17B82425}"/>
              </a:ext>
            </a:extLst>
          </p:cNvPr>
          <p:cNvGrpSpPr/>
          <p:nvPr/>
        </p:nvGrpSpPr>
        <p:grpSpPr>
          <a:xfrm>
            <a:off x="3384450" y="4575557"/>
            <a:ext cx="314510" cy="400110"/>
            <a:chOff x="1587684" y="6258516"/>
            <a:chExt cx="314510" cy="400110"/>
          </a:xfrm>
        </p:grpSpPr>
        <p:sp>
          <p:nvSpPr>
            <p:cNvPr id="57" name="Parenthèse ouvrante 56">
              <a:extLst>
                <a:ext uri="{FF2B5EF4-FFF2-40B4-BE49-F238E27FC236}">
                  <a16:creationId xmlns:a16="http://schemas.microsoft.com/office/drawing/2014/main" id="{9A8F6DA5-6B9B-D8A9-8131-C2654A4D84C8}"/>
                </a:ext>
              </a:extLst>
            </p:cNvPr>
            <p:cNvSpPr/>
            <p:nvPr/>
          </p:nvSpPr>
          <p:spPr>
            <a:xfrm>
              <a:off x="1602477" y="6332571"/>
              <a:ext cx="72000" cy="252000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446FF293-6EAF-1E85-DA7F-EAD15685FF09}"/>
                </a:ext>
              </a:extLst>
            </p:cNvPr>
            <p:cNvSpPr txBox="1"/>
            <p:nvPr/>
          </p:nvSpPr>
          <p:spPr>
            <a:xfrm>
              <a:off x="1587684" y="625851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59" name="Parenthèse ouvrante 58">
              <a:extLst>
                <a:ext uri="{FF2B5EF4-FFF2-40B4-BE49-F238E27FC236}">
                  <a16:creationId xmlns:a16="http://schemas.microsoft.com/office/drawing/2014/main" id="{55A2F957-DE69-2F43-8151-EFAE30C2B06E}"/>
                </a:ext>
              </a:extLst>
            </p:cNvPr>
            <p:cNvSpPr/>
            <p:nvPr/>
          </p:nvSpPr>
          <p:spPr>
            <a:xfrm flipH="1">
              <a:off x="1830194" y="6332571"/>
              <a:ext cx="72000" cy="252000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718422FF-1AEC-EBE9-3621-D673FF323BA1}"/>
              </a:ext>
            </a:extLst>
          </p:cNvPr>
          <p:cNvSpPr txBox="1"/>
          <p:nvPr/>
        </p:nvSpPr>
        <p:spPr>
          <a:xfrm>
            <a:off x="2672607" y="2196734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SDPF-U-MIX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5BC4236-F7D9-3D61-CEAF-F8F3F9E52BE2}"/>
              </a:ext>
            </a:extLst>
          </p:cNvPr>
          <p:cNvCxnSpPr/>
          <p:nvPr/>
        </p:nvCxnSpPr>
        <p:spPr>
          <a:xfrm>
            <a:off x="8328801" y="3877514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31A1134-2533-50E9-B8BA-EBCF3A3BD3D3}"/>
              </a:ext>
            </a:extLst>
          </p:cNvPr>
          <p:cNvCxnSpPr/>
          <p:nvPr/>
        </p:nvCxnSpPr>
        <p:spPr>
          <a:xfrm>
            <a:off x="8328801" y="3550663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DBFDB697-B5F3-909C-BE2D-CA300E7CDF48}"/>
              </a:ext>
            </a:extLst>
          </p:cNvPr>
          <p:cNvSpPr txBox="1"/>
          <p:nvPr/>
        </p:nvSpPr>
        <p:spPr>
          <a:xfrm>
            <a:off x="8634188" y="39268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753DC0D-06C0-96DC-05E3-91E67ED357A1}"/>
              </a:ext>
            </a:extLst>
          </p:cNvPr>
          <p:cNvSpPr txBox="1"/>
          <p:nvPr/>
        </p:nvSpPr>
        <p:spPr>
          <a:xfrm>
            <a:off x="8620443" y="306844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DDFC07E-4EE9-30AC-06F8-8A8652CA8AA6}"/>
              </a:ext>
            </a:extLst>
          </p:cNvPr>
          <p:cNvSpPr txBox="1"/>
          <p:nvPr/>
        </p:nvSpPr>
        <p:spPr>
          <a:xfrm>
            <a:off x="7743871" y="3358517"/>
            <a:ext cx="68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1d</a:t>
            </a:r>
            <a:r>
              <a:rPr lang="fr-FR" baseline="-25000" dirty="0"/>
              <a:t>3/2</a:t>
            </a:r>
            <a:endParaRPr lang="fr-FR" dirty="0"/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E465DFF3-C121-8091-1AD7-A2B5BF5E416F}"/>
              </a:ext>
            </a:extLst>
          </p:cNvPr>
          <p:cNvCxnSpPr/>
          <p:nvPr/>
        </p:nvCxnSpPr>
        <p:spPr>
          <a:xfrm>
            <a:off x="8328801" y="4426220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6868F482-13E1-BE42-B39E-D7C9A874C4E5}"/>
              </a:ext>
            </a:extLst>
          </p:cNvPr>
          <p:cNvSpPr txBox="1"/>
          <p:nvPr/>
        </p:nvSpPr>
        <p:spPr>
          <a:xfrm>
            <a:off x="7743871" y="4250553"/>
            <a:ext cx="68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1d</a:t>
            </a:r>
            <a:r>
              <a:rPr lang="fr-FR" baseline="-25000" dirty="0"/>
              <a:t>5/2</a:t>
            </a:r>
            <a:endParaRPr lang="fr-FR" dirty="0"/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9D64A47E-5F93-FAD6-164C-C122590F49B9}"/>
              </a:ext>
            </a:extLst>
          </p:cNvPr>
          <p:cNvGrpSpPr/>
          <p:nvPr/>
        </p:nvGrpSpPr>
        <p:grpSpPr>
          <a:xfrm>
            <a:off x="8345050" y="4333165"/>
            <a:ext cx="755204" cy="181862"/>
            <a:chOff x="9896229" y="4429206"/>
            <a:chExt cx="755204" cy="181862"/>
          </a:xfrm>
          <a:solidFill>
            <a:srgbClr val="FF0000"/>
          </a:solidFill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7A1C1B7A-FD16-AFC8-73A9-992C15C3D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96229" y="4429206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A9019968-F625-A9C4-5450-662D9A9A9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04510" y="4431068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99B70D63-26DD-341B-B623-3DEE2C29A4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1433" y="4429206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CEC76CEF-6930-F01C-87A0-5F679FBA3C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71433" y="4431068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3" name="ZoneTexte 72">
            <a:extLst>
              <a:ext uri="{FF2B5EF4-FFF2-40B4-BE49-F238E27FC236}">
                <a16:creationId xmlns:a16="http://schemas.microsoft.com/office/drawing/2014/main" id="{65B82CB9-BD0C-CD4D-8329-F8AA45E9D7ED}"/>
              </a:ext>
            </a:extLst>
          </p:cNvPr>
          <p:cNvSpPr txBox="1"/>
          <p:nvPr/>
        </p:nvSpPr>
        <p:spPr>
          <a:xfrm>
            <a:off x="7740811" y="367546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2s</a:t>
            </a:r>
            <a:r>
              <a:rPr lang="fr-FR" baseline="-25000" dirty="0"/>
              <a:t>1/2</a:t>
            </a:r>
            <a:endParaRPr lang="fr-FR" dirty="0"/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89DC0F9-3194-1E1A-1392-B53FFC9D3823}"/>
              </a:ext>
            </a:extLst>
          </p:cNvPr>
          <p:cNvGrpSpPr/>
          <p:nvPr/>
        </p:nvGrpSpPr>
        <p:grpSpPr>
          <a:xfrm>
            <a:off x="10604970" y="3041359"/>
            <a:ext cx="444352" cy="400110"/>
            <a:chOff x="1538338" y="6267147"/>
            <a:chExt cx="444352" cy="400110"/>
          </a:xfrm>
        </p:grpSpPr>
        <p:sp>
          <p:nvSpPr>
            <p:cNvPr id="75" name="Parenthèse ouvrante 74">
              <a:extLst>
                <a:ext uri="{FF2B5EF4-FFF2-40B4-BE49-F238E27FC236}">
                  <a16:creationId xmlns:a16="http://schemas.microsoft.com/office/drawing/2014/main" id="{91937A45-5B1F-EF37-D6A6-06CCEAE65293}"/>
                </a:ext>
              </a:extLst>
            </p:cNvPr>
            <p:cNvSpPr/>
            <p:nvPr/>
          </p:nvSpPr>
          <p:spPr>
            <a:xfrm>
              <a:off x="1574196" y="6332571"/>
              <a:ext cx="72000" cy="252000"/>
            </a:xfrm>
            <a:prstGeom prst="leftBracket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26271764-AB35-9834-BDF4-17B55ABEF0EA}"/>
                </a:ext>
              </a:extLst>
            </p:cNvPr>
            <p:cNvSpPr txBox="1"/>
            <p:nvPr/>
          </p:nvSpPr>
          <p:spPr>
            <a:xfrm>
              <a:off x="1538338" y="626714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0432FF"/>
                  </a:solidFill>
                </a:rPr>
                <a:t>20</a:t>
              </a:r>
            </a:p>
          </p:txBody>
        </p:sp>
        <p:sp>
          <p:nvSpPr>
            <p:cNvPr id="77" name="Parenthèse ouvrante 76">
              <a:extLst>
                <a:ext uri="{FF2B5EF4-FFF2-40B4-BE49-F238E27FC236}">
                  <a16:creationId xmlns:a16="http://schemas.microsoft.com/office/drawing/2014/main" id="{36ED17D0-0076-25D4-7289-94CA96ACB1FC}"/>
                </a:ext>
              </a:extLst>
            </p:cNvPr>
            <p:cNvSpPr/>
            <p:nvPr/>
          </p:nvSpPr>
          <p:spPr>
            <a:xfrm flipH="1">
              <a:off x="1858475" y="6332571"/>
              <a:ext cx="72000" cy="252000"/>
            </a:xfrm>
            <a:prstGeom prst="leftBracket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8" name="ZoneTexte 77">
            <a:extLst>
              <a:ext uri="{FF2B5EF4-FFF2-40B4-BE49-F238E27FC236}">
                <a16:creationId xmlns:a16="http://schemas.microsoft.com/office/drawing/2014/main" id="{E5CAD484-EAC5-944B-EF08-74386196DD2E}"/>
              </a:ext>
            </a:extLst>
          </p:cNvPr>
          <p:cNvSpPr txBox="1"/>
          <p:nvPr/>
        </p:nvSpPr>
        <p:spPr>
          <a:xfrm>
            <a:off x="11321088" y="2621412"/>
            <a:ext cx="396343" cy="296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1f</a:t>
            </a:r>
            <a:r>
              <a:rPr lang="fr-FR" baseline="-25000" dirty="0"/>
              <a:t>7/2</a:t>
            </a:r>
            <a:endParaRPr lang="fr-FR" dirty="0"/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4CC7398-6A7C-ADDD-8A80-3A45FAB20682}"/>
              </a:ext>
            </a:extLst>
          </p:cNvPr>
          <p:cNvCxnSpPr>
            <a:cxnSpLocks/>
          </p:cNvCxnSpPr>
          <p:nvPr/>
        </p:nvCxnSpPr>
        <p:spPr>
          <a:xfrm>
            <a:off x="10187823" y="4428856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8E543689-776C-013B-B073-4712BCA4F5FA}"/>
              </a:ext>
            </a:extLst>
          </p:cNvPr>
          <p:cNvCxnSpPr>
            <a:cxnSpLocks/>
          </p:cNvCxnSpPr>
          <p:nvPr/>
        </p:nvCxnSpPr>
        <p:spPr>
          <a:xfrm>
            <a:off x="10187823" y="3860775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8D08E714-6761-055B-777B-94F553F6DFBD}"/>
              </a:ext>
            </a:extLst>
          </p:cNvPr>
          <p:cNvCxnSpPr>
            <a:cxnSpLocks/>
          </p:cNvCxnSpPr>
          <p:nvPr/>
        </p:nvCxnSpPr>
        <p:spPr>
          <a:xfrm>
            <a:off x="10187823" y="3535628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5DFEA31A-9A07-3A93-DF16-7A900543DBDD}"/>
              </a:ext>
            </a:extLst>
          </p:cNvPr>
          <p:cNvSpPr txBox="1"/>
          <p:nvPr/>
        </p:nvSpPr>
        <p:spPr>
          <a:xfrm>
            <a:off x="11321088" y="196048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1f</a:t>
            </a:r>
            <a:r>
              <a:rPr lang="fr-FR" baseline="-25000" dirty="0"/>
              <a:t>5/2</a:t>
            </a:r>
            <a:endParaRPr lang="fr-FR" dirty="0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1466D7D-D6DA-0528-E3A6-9DD32BA6B6DA}"/>
              </a:ext>
            </a:extLst>
          </p:cNvPr>
          <p:cNvSpPr txBox="1"/>
          <p:nvPr/>
        </p:nvSpPr>
        <p:spPr>
          <a:xfrm>
            <a:off x="11321088" y="219673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2p</a:t>
            </a:r>
            <a:r>
              <a:rPr lang="fr-FR" baseline="-25000" dirty="0"/>
              <a:t>3/2</a:t>
            </a:r>
            <a:endParaRPr lang="fr-FR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68EB967F-B295-847D-3493-207554EEC6BF}"/>
              </a:ext>
            </a:extLst>
          </p:cNvPr>
          <p:cNvSpPr txBox="1"/>
          <p:nvPr/>
        </p:nvSpPr>
        <p:spPr>
          <a:xfrm>
            <a:off x="10594931" y="23156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A01F4"/>
                </a:solidFill>
              </a:rPr>
              <a:t>28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7534808-EA07-D355-6CD3-3008DED4BA17}"/>
              </a:ext>
            </a:extLst>
          </p:cNvPr>
          <p:cNvCxnSpPr>
            <a:cxnSpLocks/>
          </p:cNvCxnSpPr>
          <p:nvPr/>
        </p:nvCxnSpPr>
        <p:spPr>
          <a:xfrm>
            <a:off x="10187823" y="2815626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5681F93B-3433-133F-2269-CABFA6F68CA1}"/>
              </a:ext>
            </a:extLst>
          </p:cNvPr>
          <p:cNvCxnSpPr>
            <a:cxnSpLocks/>
          </p:cNvCxnSpPr>
          <p:nvPr/>
        </p:nvCxnSpPr>
        <p:spPr>
          <a:xfrm>
            <a:off x="10187823" y="2096275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95E427C2-71E8-2CD7-FEDE-B56AA1CD2AE3}"/>
              </a:ext>
            </a:extLst>
          </p:cNvPr>
          <p:cNvCxnSpPr>
            <a:cxnSpLocks/>
          </p:cNvCxnSpPr>
          <p:nvPr/>
        </p:nvCxnSpPr>
        <p:spPr>
          <a:xfrm>
            <a:off x="10187823" y="2301887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1EC75713-BFBF-8001-5CDF-22636455C2B1}"/>
              </a:ext>
            </a:extLst>
          </p:cNvPr>
          <p:cNvCxnSpPr>
            <a:cxnSpLocks/>
          </p:cNvCxnSpPr>
          <p:nvPr/>
        </p:nvCxnSpPr>
        <p:spPr>
          <a:xfrm>
            <a:off x="10187823" y="1911320"/>
            <a:ext cx="11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D0B1A9A5-E8DD-9ED0-D258-7710594D0D44}"/>
              </a:ext>
            </a:extLst>
          </p:cNvPr>
          <p:cNvSpPr txBox="1"/>
          <p:nvPr/>
        </p:nvSpPr>
        <p:spPr>
          <a:xfrm>
            <a:off x="11321088" y="1719107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2p</a:t>
            </a:r>
            <a:r>
              <a:rPr lang="fr-FR" baseline="-25000" dirty="0"/>
              <a:t>1/2</a:t>
            </a:r>
            <a:endParaRPr lang="fr-FR" dirty="0"/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D75A05D5-0B4F-D755-BA99-5F11F9D48E97}"/>
              </a:ext>
            </a:extLst>
          </p:cNvPr>
          <p:cNvGrpSpPr/>
          <p:nvPr/>
        </p:nvGrpSpPr>
        <p:grpSpPr>
          <a:xfrm>
            <a:off x="10432163" y="2725187"/>
            <a:ext cx="360000" cy="181862"/>
            <a:chOff x="10064607" y="2693505"/>
            <a:chExt cx="360000" cy="181862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D8E8B2A8-ADE8-EB0E-0CFB-052A5F01BE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4607" y="2693505"/>
              <a:ext cx="180000" cy="180000"/>
            </a:xfrm>
            <a:prstGeom prst="ellipse">
              <a:avLst/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B02BDC4-9F25-7294-2FCD-BB29FCF2A8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44607" y="2695367"/>
              <a:ext cx="180000" cy="180000"/>
            </a:xfrm>
            <a:prstGeom prst="ellipse">
              <a:avLst/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93" name="Parenthèse ouvrante 92">
            <a:extLst>
              <a:ext uri="{FF2B5EF4-FFF2-40B4-BE49-F238E27FC236}">
                <a16:creationId xmlns:a16="http://schemas.microsoft.com/office/drawing/2014/main" id="{B5C249AB-4557-BCD5-4388-8DE25013B425}"/>
              </a:ext>
            </a:extLst>
          </p:cNvPr>
          <p:cNvSpPr/>
          <p:nvPr/>
        </p:nvSpPr>
        <p:spPr>
          <a:xfrm>
            <a:off x="10137527" y="3437391"/>
            <a:ext cx="120286" cy="1093193"/>
          </a:xfrm>
          <a:prstGeom prst="leftBracket">
            <a:avLst/>
          </a:prstGeom>
          <a:ln w="38100">
            <a:solidFill>
              <a:srgbClr val="0A01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A01F4"/>
              </a:solidFill>
            </a:endParaRPr>
          </a:p>
        </p:txBody>
      </p:sp>
      <p:sp>
        <p:nvSpPr>
          <p:cNvPr id="94" name="Parenthèse ouvrante 93">
            <a:extLst>
              <a:ext uri="{FF2B5EF4-FFF2-40B4-BE49-F238E27FC236}">
                <a16:creationId xmlns:a16="http://schemas.microsoft.com/office/drawing/2014/main" id="{A339ED30-0CB1-4FCF-1BCB-5D334A417A0F}"/>
              </a:ext>
            </a:extLst>
          </p:cNvPr>
          <p:cNvSpPr/>
          <p:nvPr/>
        </p:nvSpPr>
        <p:spPr>
          <a:xfrm flipH="1">
            <a:off x="11327858" y="3440465"/>
            <a:ext cx="101466" cy="1090119"/>
          </a:xfrm>
          <a:prstGeom prst="leftBracket">
            <a:avLst/>
          </a:prstGeom>
          <a:ln w="38100">
            <a:solidFill>
              <a:srgbClr val="0A01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A01F4"/>
              </a:solidFill>
            </a:endParaRP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4F85C48E-111C-F601-FA88-FC826300DAC5}"/>
              </a:ext>
            </a:extLst>
          </p:cNvPr>
          <p:cNvGrpSpPr/>
          <p:nvPr/>
        </p:nvGrpSpPr>
        <p:grpSpPr>
          <a:xfrm>
            <a:off x="9860627" y="1797095"/>
            <a:ext cx="396000" cy="1093194"/>
            <a:chOff x="7167374" y="3295592"/>
            <a:chExt cx="356734" cy="1124782"/>
          </a:xfrm>
        </p:grpSpPr>
        <p:sp>
          <p:nvSpPr>
            <p:cNvPr id="96" name="Demi-tour 95">
              <a:extLst>
                <a:ext uri="{FF2B5EF4-FFF2-40B4-BE49-F238E27FC236}">
                  <a16:creationId xmlns:a16="http://schemas.microsoft.com/office/drawing/2014/main" id="{CFEFF3BA-8614-8C53-4CAC-D8C78C004C95}"/>
                </a:ext>
              </a:extLst>
            </p:cNvPr>
            <p:cNvSpPr/>
            <p:nvPr/>
          </p:nvSpPr>
          <p:spPr>
            <a:xfrm>
              <a:off x="7229669" y="3295592"/>
              <a:ext cx="294439" cy="782111"/>
            </a:xfrm>
            <a:prstGeom prst="uturnArrow">
              <a:avLst>
                <a:gd name="adj1" fmla="val 9068"/>
                <a:gd name="adj2" fmla="val 25000"/>
                <a:gd name="adj3" fmla="val 21577"/>
                <a:gd name="adj4" fmla="val 43750"/>
                <a:gd name="adj5" fmla="val 41870"/>
              </a:avLst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7" name="Demi-tour 96">
              <a:extLst>
                <a:ext uri="{FF2B5EF4-FFF2-40B4-BE49-F238E27FC236}">
                  <a16:creationId xmlns:a16="http://schemas.microsoft.com/office/drawing/2014/main" id="{72106A3A-A00A-54C6-920C-C8E3448BD030}"/>
                </a:ext>
              </a:extLst>
            </p:cNvPr>
            <p:cNvSpPr/>
            <p:nvPr/>
          </p:nvSpPr>
          <p:spPr>
            <a:xfrm rot="10800000">
              <a:off x="7167374" y="3638263"/>
              <a:ext cx="294439" cy="782111"/>
            </a:xfrm>
            <a:prstGeom prst="uturnArrow">
              <a:avLst>
                <a:gd name="adj1" fmla="val 9068"/>
                <a:gd name="adj2" fmla="val 25000"/>
                <a:gd name="adj3" fmla="val 21577"/>
                <a:gd name="adj4" fmla="val 43750"/>
                <a:gd name="adj5" fmla="val 41870"/>
              </a:avLst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295AF88B-CBF3-5F54-FD31-CAB8D057D134}"/>
              </a:ext>
            </a:extLst>
          </p:cNvPr>
          <p:cNvGrpSpPr/>
          <p:nvPr/>
        </p:nvGrpSpPr>
        <p:grpSpPr>
          <a:xfrm>
            <a:off x="9432036" y="3450584"/>
            <a:ext cx="396000" cy="1080000"/>
            <a:chOff x="7155770" y="5042524"/>
            <a:chExt cx="356734" cy="1124782"/>
          </a:xfrm>
          <a:solidFill>
            <a:srgbClr val="FF0000"/>
          </a:solidFill>
        </p:grpSpPr>
        <p:sp>
          <p:nvSpPr>
            <p:cNvPr id="99" name="Demi-tour 98">
              <a:extLst>
                <a:ext uri="{FF2B5EF4-FFF2-40B4-BE49-F238E27FC236}">
                  <a16:creationId xmlns:a16="http://schemas.microsoft.com/office/drawing/2014/main" id="{090E2181-FDB8-2D99-A527-331EC98BB747}"/>
                </a:ext>
              </a:extLst>
            </p:cNvPr>
            <p:cNvSpPr/>
            <p:nvPr/>
          </p:nvSpPr>
          <p:spPr>
            <a:xfrm>
              <a:off x="7218065" y="5042524"/>
              <a:ext cx="294439" cy="782111"/>
            </a:xfrm>
            <a:prstGeom prst="uturnArrow">
              <a:avLst>
                <a:gd name="adj1" fmla="val 9068"/>
                <a:gd name="adj2" fmla="val 25000"/>
                <a:gd name="adj3" fmla="val 21577"/>
                <a:gd name="adj4" fmla="val 43750"/>
                <a:gd name="adj5" fmla="val 418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0" name="Demi-tour 99">
              <a:extLst>
                <a:ext uri="{FF2B5EF4-FFF2-40B4-BE49-F238E27FC236}">
                  <a16:creationId xmlns:a16="http://schemas.microsoft.com/office/drawing/2014/main" id="{2F061A99-8A2A-ED63-1C40-3E714CC4BE10}"/>
                </a:ext>
              </a:extLst>
            </p:cNvPr>
            <p:cNvSpPr/>
            <p:nvPr/>
          </p:nvSpPr>
          <p:spPr>
            <a:xfrm rot="10800000">
              <a:off x="7155770" y="5385195"/>
              <a:ext cx="294439" cy="782111"/>
            </a:xfrm>
            <a:prstGeom prst="uturnArrow">
              <a:avLst>
                <a:gd name="adj1" fmla="val 9068"/>
                <a:gd name="adj2" fmla="val 25000"/>
                <a:gd name="adj3" fmla="val 21577"/>
                <a:gd name="adj4" fmla="val 43750"/>
                <a:gd name="adj5" fmla="val 418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01" name="ZoneTexte 100">
            <a:extLst>
              <a:ext uri="{FF2B5EF4-FFF2-40B4-BE49-F238E27FC236}">
                <a16:creationId xmlns:a16="http://schemas.microsoft.com/office/drawing/2014/main" id="{7925F4FB-E263-FD06-9666-B186A70F0E3C}"/>
              </a:ext>
            </a:extLst>
          </p:cNvPr>
          <p:cNvSpPr txBox="1"/>
          <p:nvPr/>
        </p:nvSpPr>
        <p:spPr>
          <a:xfrm rot="16200000">
            <a:off x="9436323" y="3988558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SD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655DFC73-6267-B242-BC6D-DFA982006EDF}"/>
              </a:ext>
            </a:extLst>
          </p:cNvPr>
          <p:cNvSpPr txBox="1"/>
          <p:nvPr/>
        </p:nvSpPr>
        <p:spPr>
          <a:xfrm rot="16200000">
            <a:off x="9856435" y="218868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0A01F4"/>
                </a:solidFill>
              </a:rPr>
              <a:t>PF</a:t>
            </a:r>
            <a:endParaRPr lang="fr-FR" sz="1600" i="1" baseline="30000" dirty="0">
              <a:solidFill>
                <a:srgbClr val="0A01F4"/>
              </a:solidFill>
            </a:endParaRP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546EEE1A-6EF0-D7ED-2171-EDFD4D2D4874}"/>
              </a:ext>
            </a:extLst>
          </p:cNvPr>
          <p:cNvSpPr>
            <a:spLocks noChangeAspect="1"/>
          </p:cNvSpPr>
          <p:nvPr/>
        </p:nvSpPr>
        <p:spPr>
          <a:xfrm>
            <a:off x="9106605" y="433509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55BA42CD-B192-228B-DAC9-B8CA2AC13CDD}"/>
              </a:ext>
            </a:extLst>
          </p:cNvPr>
          <p:cNvSpPr>
            <a:spLocks noChangeAspect="1"/>
          </p:cNvSpPr>
          <p:nvPr/>
        </p:nvSpPr>
        <p:spPr>
          <a:xfrm>
            <a:off x="9286605" y="433695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2CA2202-3952-005A-7120-10F1796626E8}"/>
              </a:ext>
            </a:extLst>
          </p:cNvPr>
          <p:cNvSpPr/>
          <p:nvPr/>
        </p:nvSpPr>
        <p:spPr>
          <a:xfrm>
            <a:off x="8380106" y="4867292"/>
            <a:ext cx="891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Proton</a:t>
            </a:r>
            <a:endParaRPr lang="fr-FR" sz="20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9C7024-D1DE-A9CF-D504-7E2B4383F8B4}"/>
              </a:ext>
            </a:extLst>
          </p:cNvPr>
          <p:cNvSpPr/>
          <p:nvPr/>
        </p:nvSpPr>
        <p:spPr>
          <a:xfrm>
            <a:off x="10278990" y="4850124"/>
            <a:ext cx="1092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A01F4"/>
                </a:solidFill>
              </a:rPr>
              <a:t>Neutron</a:t>
            </a:r>
          </a:p>
        </p:txBody>
      </p: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09DB0863-BFC2-9DD1-F3C2-155BD98EE9DA}"/>
              </a:ext>
            </a:extLst>
          </p:cNvPr>
          <p:cNvGrpSpPr/>
          <p:nvPr/>
        </p:nvGrpSpPr>
        <p:grpSpPr>
          <a:xfrm>
            <a:off x="8657886" y="4572305"/>
            <a:ext cx="314510" cy="400110"/>
            <a:chOff x="1587684" y="6258516"/>
            <a:chExt cx="314510" cy="400110"/>
          </a:xfrm>
        </p:grpSpPr>
        <p:sp>
          <p:nvSpPr>
            <p:cNvPr id="108" name="Parenthèse ouvrante 107">
              <a:extLst>
                <a:ext uri="{FF2B5EF4-FFF2-40B4-BE49-F238E27FC236}">
                  <a16:creationId xmlns:a16="http://schemas.microsoft.com/office/drawing/2014/main" id="{BCFC6CED-C8DD-BE10-F886-0B88AFB221E7}"/>
                </a:ext>
              </a:extLst>
            </p:cNvPr>
            <p:cNvSpPr/>
            <p:nvPr/>
          </p:nvSpPr>
          <p:spPr>
            <a:xfrm>
              <a:off x="1602477" y="6332571"/>
              <a:ext cx="72000" cy="252000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E52F3083-9E3E-7863-E02E-A5D9DB78E590}"/>
                </a:ext>
              </a:extLst>
            </p:cNvPr>
            <p:cNvSpPr txBox="1"/>
            <p:nvPr/>
          </p:nvSpPr>
          <p:spPr>
            <a:xfrm>
              <a:off x="1587684" y="625851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10" name="Parenthèse ouvrante 109">
              <a:extLst>
                <a:ext uri="{FF2B5EF4-FFF2-40B4-BE49-F238E27FC236}">
                  <a16:creationId xmlns:a16="http://schemas.microsoft.com/office/drawing/2014/main" id="{C139E0A3-2065-BB53-EE12-5E93198D4373}"/>
                </a:ext>
              </a:extLst>
            </p:cNvPr>
            <p:cNvSpPr/>
            <p:nvPr/>
          </p:nvSpPr>
          <p:spPr>
            <a:xfrm flipH="1">
              <a:off x="1830194" y="6332571"/>
              <a:ext cx="72000" cy="252000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1" name="ZoneTexte 110">
            <a:extLst>
              <a:ext uri="{FF2B5EF4-FFF2-40B4-BE49-F238E27FC236}">
                <a16:creationId xmlns:a16="http://schemas.microsoft.com/office/drawing/2014/main" id="{C553A5C7-6432-4D27-DE74-4DEA5C376881}"/>
              </a:ext>
            </a:extLst>
          </p:cNvPr>
          <p:cNvSpPr txBox="1"/>
          <p:nvPr/>
        </p:nvSpPr>
        <p:spPr>
          <a:xfrm>
            <a:off x="8273427" y="2211225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SDPF-U</a:t>
            </a:r>
          </a:p>
        </p:txBody>
      </p: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49AB9F37-7BD1-F1DB-A1A5-DE0B57D64B3D}"/>
              </a:ext>
            </a:extLst>
          </p:cNvPr>
          <p:cNvGrpSpPr/>
          <p:nvPr/>
        </p:nvGrpSpPr>
        <p:grpSpPr>
          <a:xfrm>
            <a:off x="5358834" y="3769197"/>
            <a:ext cx="360000" cy="181862"/>
            <a:chOff x="10064607" y="2693505"/>
            <a:chExt cx="360000" cy="181862"/>
          </a:xfrm>
        </p:grpSpPr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06B4D79B-F53E-E909-903A-8C4C7768F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4607" y="2693505"/>
              <a:ext cx="180000" cy="180000"/>
            </a:xfrm>
            <a:prstGeom prst="ellipse">
              <a:avLst/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25D26493-0C7C-5778-CD19-09DD61A39E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44607" y="2695367"/>
              <a:ext cx="180000" cy="180000"/>
            </a:xfrm>
            <a:prstGeom prst="ellipse">
              <a:avLst/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DD370E30-6703-7EAB-DE15-3580B9EF5227}"/>
              </a:ext>
            </a:extLst>
          </p:cNvPr>
          <p:cNvGrpSpPr/>
          <p:nvPr/>
        </p:nvGrpSpPr>
        <p:grpSpPr>
          <a:xfrm>
            <a:off x="5166190" y="3444721"/>
            <a:ext cx="360000" cy="181862"/>
            <a:chOff x="10064607" y="2693505"/>
            <a:chExt cx="360000" cy="181862"/>
          </a:xfrm>
        </p:grpSpPr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3EF12382-6CB0-289F-9D5F-CF49CAF566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4607" y="2693505"/>
              <a:ext cx="180000" cy="180000"/>
            </a:xfrm>
            <a:prstGeom prst="ellipse">
              <a:avLst/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DE39BA48-E0F5-060A-3C6D-FCDF82AAE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44607" y="2695367"/>
              <a:ext cx="180000" cy="180000"/>
            </a:xfrm>
            <a:prstGeom prst="ellipse">
              <a:avLst/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752641A3-88E3-A7E9-0231-704F956A7623}"/>
              </a:ext>
            </a:extLst>
          </p:cNvPr>
          <p:cNvGrpSpPr/>
          <p:nvPr/>
        </p:nvGrpSpPr>
        <p:grpSpPr>
          <a:xfrm>
            <a:off x="4952297" y="4328460"/>
            <a:ext cx="755204" cy="181862"/>
            <a:chOff x="9896229" y="4429206"/>
            <a:chExt cx="755204" cy="181862"/>
          </a:xfrm>
          <a:solidFill>
            <a:srgbClr val="0432FF"/>
          </a:solidFill>
        </p:grpSpPr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0BC509C0-7001-E063-E1A2-795C5B6D61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96229" y="4429206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7ED37C86-729E-4E0A-F5C0-FC5A20138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04510" y="4431068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B57379E6-B951-B9FF-CAB9-961C05A43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1433" y="4429206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1B0246DD-555F-1171-476F-F6FC40F65A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71433" y="4431068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26" name="Ellipse 125">
            <a:extLst>
              <a:ext uri="{FF2B5EF4-FFF2-40B4-BE49-F238E27FC236}">
                <a16:creationId xmlns:a16="http://schemas.microsoft.com/office/drawing/2014/main" id="{C7054BCC-0B42-D12F-1D53-970F3F787DB4}"/>
              </a:ext>
            </a:extLst>
          </p:cNvPr>
          <p:cNvSpPr>
            <a:spLocks noChangeAspect="1"/>
          </p:cNvSpPr>
          <p:nvPr/>
        </p:nvSpPr>
        <p:spPr>
          <a:xfrm>
            <a:off x="5713852" y="4330389"/>
            <a:ext cx="180000" cy="180000"/>
          </a:xfrm>
          <a:prstGeom prst="ellipse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F05080E9-8C5B-7E7A-3425-FB8F01969749}"/>
              </a:ext>
            </a:extLst>
          </p:cNvPr>
          <p:cNvSpPr>
            <a:spLocks noChangeAspect="1"/>
          </p:cNvSpPr>
          <p:nvPr/>
        </p:nvSpPr>
        <p:spPr>
          <a:xfrm>
            <a:off x="5893852" y="4335636"/>
            <a:ext cx="180000" cy="180000"/>
          </a:xfrm>
          <a:prstGeom prst="ellipse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8295DC6B-01D1-BDC7-D1D4-A2707620543C}"/>
              </a:ext>
            </a:extLst>
          </p:cNvPr>
          <p:cNvGrpSpPr/>
          <p:nvPr/>
        </p:nvGrpSpPr>
        <p:grpSpPr>
          <a:xfrm>
            <a:off x="5560613" y="3437908"/>
            <a:ext cx="167148" cy="176981"/>
            <a:chOff x="7578213" y="1521542"/>
            <a:chExt cx="167148" cy="176981"/>
          </a:xfrm>
        </p:grpSpPr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EC0916F7-29F1-6779-7385-28007E1E1D40}"/>
                </a:ext>
              </a:extLst>
            </p:cNvPr>
            <p:cNvCxnSpPr>
              <a:cxnSpLocks/>
            </p:cNvCxnSpPr>
            <p:nvPr/>
          </p:nvCxnSpPr>
          <p:spPr>
            <a:xfrm>
              <a:off x="7578213" y="1521542"/>
              <a:ext cx="167148" cy="176981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656AC234-04C3-F8CE-4C48-654C1FE5F4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8213" y="1521542"/>
              <a:ext cx="167148" cy="176981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FEB9BD9B-19C4-9990-81E4-3DB87D4B9E27}"/>
              </a:ext>
            </a:extLst>
          </p:cNvPr>
          <p:cNvGrpSpPr/>
          <p:nvPr/>
        </p:nvGrpSpPr>
        <p:grpSpPr>
          <a:xfrm>
            <a:off x="5761464" y="3444355"/>
            <a:ext cx="167148" cy="176981"/>
            <a:chOff x="7578213" y="1521542"/>
            <a:chExt cx="167148" cy="176981"/>
          </a:xfrm>
        </p:grpSpPr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B8F8AB64-1F95-B7B9-F66B-6EAD506DF7F7}"/>
                </a:ext>
              </a:extLst>
            </p:cNvPr>
            <p:cNvCxnSpPr>
              <a:cxnSpLocks/>
            </p:cNvCxnSpPr>
            <p:nvPr/>
          </p:nvCxnSpPr>
          <p:spPr>
            <a:xfrm>
              <a:off x="7578213" y="1521542"/>
              <a:ext cx="167148" cy="176981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A765B396-3D32-38C1-5635-34074B8BE9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8213" y="1521542"/>
              <a:ext cx="167148" cy="176981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0B49CA8B-5594-EC0D-AB67-EF1BC70A7367}"/>
              </a:ext>
            </a:extLst>
          </p:cNvPr>
          <p:cNvGrpSpPr/>
          <p:nvPr/>
        </p:nvGrpSpPr>
        <p:grpSpPr>
          <a:xfrm>
            <a:off x="10812591" y="2732888"/>
            <a:ext cx="360000" cy="181862"/>
            <a:chOff x="10064607" y="2693505"/>
            <a:chExt cx="360000" cy="181862"/>
          </a:xfrm>
        </p:grpSpPr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7A1E49E8-A5A2-80FF-2893-3038A6920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4607" y="2693505"/>
              <a:ext cx="180000" cy="180000"/>
            </a:xfrm>
            <a:prstGeom prst="ellipse">
              <a:avLst/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0556C155-129B-2AC6-4DB4-EFEBA0F10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44607" y="2695367"/>
              <a:ext cx="180000" cy="180000"/>
            </a:xfrm>
            <a:prstGeom prst="ellipse">
              <a:avLst/>
            </a:prstGeom>
            <a:solidFill>
              <a:srgbClr val="0A0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60019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E4FD92E-7B04-74B0-FF8B-87790527D1C2}"/>
              </a:ext>
            </a:extLst>
          </p:cNvPr>
          <p:cNvSpPr txBox="1"/>
          <p:nvPr/>
        </p:nvSpPr>
        <p:spPr>
          <a:xfrm>
            <a:off x="340427" y="800096"/>
            <a:ext cx="549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i="1" dirty="0" err="1"/>
              <a:t>Gradual</a:t>
            </a:r>
            <a:r>
              <a:rPr lang="fr-FR" sz="1600" i="1" dirty="0"/>
              <a:t> </a:t>
            </a:r>
            <a:r>
              <a:rPr lang="fr-FR" sz="1600" i="1" dirty="0" err="1"/>
              <a:t>reduction</a:t>
            </a:r>
            <a:r>
              <a:rPr lang="fr-FR" sz="1600" i="1" dirty="0"/>
              <a:t> of the N=28 </a:t>
            </a:r>
            <a:r>
              <a:rPr lang="fr-FR" sz="1600" i="1" dirty="0" err="1"/>
              <a:t>shell</a:t>
            </a:r>
            <a:r>
              <a:rPr lang="fr-FR" sz="1600" i="1" dirty="0"/>
              <a:t> gap </a:t>
            </a:r>
            <a:r>
              <a:rPr lang="fr-FR" sz="1600" i="1" dirty="0" err="1"/>
              <a:t>below</a:t>
            </a:r>
            <a:r>
              <a:rPr lang="fr-FR" sz="1600" i="1" dirty="0"/>
              <a:t> </a:t>
            </a:r>
            <a:r>
              <a:rPr lang="fr-FR" sz="1600" i="1" baseline="30000" dirty="0"/>
              <a:t>48</a:t>
            </a:r>
            <a:r>
              <a:rPr lang="fr-FR" sz="1600" i="1" dirty="0"/>
              <a:t>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i="1" dirty="0"/>
              <a:t>Proton </a:t>
            </a:r>
            <a:r>
              <a:rPr lang="fr-FR" sz="1600" i="1" dirty="0" err="1"/>
              <a:t>induced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r>
              <a:rPr lang="fr-FR" sz="1600" i="1" dirty="0"/>
              <a:t> </a:t>
            </a:r>
            <a:r>
              <a:rPr lang="fr-FR" sz="1600" i="1" dirty="0" err="1"/>
              <a:t>from</a:t>
            </a:r>
            <a:r>
              <a:rPr lang="fr-FR" sz="1600" i="1" dirty="0"/>
              <a:t> the s</a:t>
            </a:r>
            <a:r>
              <a:rPr lang="fr-FR" sz="1600" i="1" baseline="-25000" dirty="0"/>
              <a:t>1/2</a:t>
            </a:r>
            <a:r>
              <a:rPr lang="fr-FR" sz="1600" i="1" dirty="0"/>
              <a:t> and d</a:t>
            </a:r>
            <a:r>
              <a:rPr lang="fr-FR" sz="1600" i="1" baseline="-25000" dirty="0"/>
              <a:t>3/2</a:t>
            </a:r>
            <a:r>
              <a:rPr lang="fr-FR" sz="1600" i="1" dirty="0"/>
              <a:t> </a:t>
            </a:r>
            <a:r>
              <a:rPr lang="fr-FR" sz="1600" i="1" dirty="0" err="1"/>
              <a:t>degeneracy</a:t>
            </a:r>
            <a:endParaRPr lang="fr-FR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9EED4-C7C4-3F56-A30E-806CCA0D112B}"/>
              </a:ext>
            </a:extLst>
          </p:cNvPr>
          <p:cNvSpPr/>
          <p:nvPr/>
        </p:nvSpPr>
        <p:spPr>
          <a:xfrm>
            <a:off x="337779" y="453456"/>
            <a:ext cx="3355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Physics</a:t>
            </a:r>
            <a:r>
              <a:rPr lang="fr-FR" dirty="0">
                <a:solidFill>
                  <a:srgbClr val="0432FF"/>
                </a:solidFill>
              </a:rPr>
              <a:t> of the N=28 </a:t>
            </a:r>
            <a:r>
              <a:rPr lang="fr-FR" dirty="0" err="1">
                <a:solidFill>
                  <a:srgbClr val="0432FF"/>
                </a:solidFill>
              </a:rPr>
              <a:t>shell</a:t>
            </a:r>
            <a:r>
              <a:rPr lang="fr-FR" dirty="0">
                <a:solidFill>
                  <a:srgbClr val="0432FF"/>
                </a:solidFill>
              </a:rPr>
              <a:t> </a:t>
            </a:r>
            <a:r>
              <a:rPr lang="fr-FR" dirty="0" err="1">
                <a:solidFill>
                  <a:srgbClr val="0432FF"/>
                </a:solidFill>
              </a:rPr>
              <a:t>closure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902CED0-E5B0-DD03-42F5-6A45D66E4A14}"/>
              </a:ext>
            </a:extLst>
          </p:cNvPr>
          <p:cNvGrpSpPr/>
          <p:nvPr/>
        </p:nvGrpSpPr>
        <p:grpSpPr>
          <a:xfrm>
            <a:off x="4906316" y="1799503"/>
            <a:ext cx="1926622" cy="2525341"/>
            <a:chOff x="4796813" y="828805"/>
            <a:chExt cx="1926622" cy="2525341"/>
          </a:xfrm>
        </p:grpSpPr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BAB879C8-3886-5599-5292-20235F8C06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2810" y="2127533"/>
              <a:ext cx="22288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000" dirty="0" err="1">
                  <a:latin typeface="Comic Sans MS" panose="030F0902030302020204" pitchFamily="66" charset="0"/>
                </a:rPr>
                <a:t>T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</a:t>
              </a:r>
              <a:r>
                <a:rPr lang="fr-FR" altLang="fr-FR" sz="1000" dirty="0" err="1">
                  <a:latin typeface="Comic Sans MS" panose="030F0902030302020204" pitchFamily="66" charset="0"/>
                </a:rPr>
                <a:t>Otsuka</a:t>
              </a:r>
              <a:r>
                <a:rPr lang="fr-FR" altLang="fr-FR" sz="1000" i="1" dirty="0">
                  <a:latin typeface="Comic Sans MS" panose="030F0902030302020204" pitchFamily="66" charset="0"/>
                </a:rPr>
                <a:t> et al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PRL95(2005)232502.</a:t>
              </a:r>
              <a:endParaRPr lang="en-US" altLang="fr-FR" sz="1000" dirty="0">
                <a:latin typeface="Comic Sans MS" panose="030F0902030302020204" pitchFamily="66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0A4E05E-CB98-B051-7727-A89F42552459}"/>
                </a:ext>
              </a:extLst>
            </p:cNvPr>
            <p:cNvGrpSpPr/>
            <p:nvPr/>
          </p:nvGrpSpPr>
          <p:grpSpPr>
            <a:xfrm>
              <a:off x="4796813" y="828805"/>
              <a:ext cx="1698625" cy="1266742"/>
              <a:chOff x="4898264" y="851465"/>
              <a:chExt cx="1698625" cy="1266742"/>
            </a:xfrm>
          </p:grpSpPr>
          <p:grpSp>
            <p:nvGrpSpPr>
              <p:cNvPr id="93" name="Group 167">
                <a:extLst>
                  <a:ext uri="{FF2B5EF4-FFF2-40B4-BE49-F238E27FC236}">
                    <a16:creationId xmlns:a16="http://schemas.microsoft.com/office/drawing/2014/main" id="{E33713EC-A3CD-4DF6-76FB-807B106952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8264" y="865670"/>
                <a:ext cx="1698625" cy="1252537"/>
                <a:chOff x="2966" y="3131"/>
                <a:chExt cx="1070" cy="789"/>
              </a:xfrm>
            </p:grpSpPr>
            <p:sp>
              <p:nvSpPr>
                <p:cNvPr id="96" name="Freeform 103">
                  <a:extLst>
                    <a:ext uri="{FF2B5EF4-FFF2-40B4-BE49-F238E27FC236}">
                      <a16:creationId xmlns:a16="http://schemas.microsoft.com/office/drawing/2014/main" id="{60AAE023-317D-4647-E3D7-69F696CE2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3454"/>
                  <a:ext cx="998" cy="428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Line 104">
                  <a:extLst>
                    <a:ext uri="{FF2B5EF4-FFF2-40B4-BE49-F238E27FC236}">
                      <a16:creationId xmlns:a16="http://schemas.microsoft.com/office/drawing/2014/main" id="{7DA1F3BD-8F81-895F-1AD1-847885210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65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Line 105">
                  <a:extLst>
                    <a:ext uri="{FF2B5EF4-FFF2-40B4-BE49-F238E27FC236}">
                      <a16:creationId xmlns:a16="http://schemas.microsoft.com/office/drawing/2014/main" id="{30EC71C2-CE50-15B0-F516-ECCBE2CE8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72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Line 106">
                  <a:extLst>
                    <a:ext uri="{FF2B5EF4-FFF2-40B4-BE49-F238E27FC236}">
                      <a16:creationId xmlns:a16="http://schemas.microsoft.com/office/drawing/2014/main" id="{AB58F0CE-2C67-FA24-9749-4588C65F6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46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Line 107">
                  <a:extLst>
                    <a:ext uri="{FF2B5EF4-FFF2-40B4-BE49-F238E27FC236}">
                      <a16:creationId xmlns:a16="http://schemas.microsoft.com/office/drawing/2014/main" id="{05D6B95A-41B5-69BB-101B-E55E93393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550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Line 108">
                  <a:extLst>
                    <a:ext uri="{FF2B5EF4-FFF2-40B4-BE49-F238E27FC236}">
                      <a16:creationId xmlns:a16="http://schemas.microsoft.com/office/drawing/2014/main" id="{9ABA8E0F-3B46-5945-E805-84693D116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23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Line 109">
                  <a:extLst>
                    <a:ext uri="{FF2B5EF4-FFF2-40B4-BE49-F238E27FC236}">
                      <a16:creationId xmlns:a16="http://schemas.microsoft.com/office/drawing/2014/main" id="{367DFEB5-55E7-FC17-BA39-A44E92715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374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AutoShape 110">
                  <a:extLst>
                    <a:ext uri="{FF2B5EF4-FFF2-40B4-BE49-F238E27FC236}">
                      <a16:creationId xmlns:a16="http://schemas.microsoft.com/office/drawing/2014/main" id="{1E19AAE5-394C-8B7B-AA3D-B0214AB37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5" y="3476"/>
                  <a:ext cx="84" cy="66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AutoShape 111">
                  <a:extLst>
                    <a:ext uri="{FF2B5EF4-FFF2-40B4-BE49-F238E27FC236}">
                      <a16:creationId xmlns:a16="http://schemas.microsoft.com/office/drawing/2014/main" id="{C5EEC4AE-7988-857F-34E3-F2BF53FE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97" y="3664"/>
                  <a:ext cx="84" cy="63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05" name="Group 112">
                  <a:extLst>
                    <a:ext uri="{FF2B5EF4-FFF2-40B4-BE49-F238E27FC236}">
                      <a16:creationId xmlns:a16="http://schemas.microsoft.com/office/drawing/2014/main" id="{B7466643-27C1-1C51-EA6E-3A079A0A9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3244" y="3379"/>
                  <a:ext cx="454" cy="263"/>
                  <a:chOff x="159" y="3768"/>
                  <a:chExt cx="587" cy="579"/>
                </a:xfrm>
              </p:grpSpPr>
              <p:cxnSp>
                <p:nvCxnSpPr>
                  <p:cNvPr id="119" name="AutoShape 113">
                    <a:extLst>
                      <a:ext uri="{FF2B5EF4-FFF2-40B4-BE49-F238E27FC236}">
                        <a16:creationId xmlns:a16="http://schemas.microsoft.com/office/drawing/2014/main" id="{6350C4A9-E2E6-5D8E-796C-CF4D380BD8B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0" name="AutoShape 114">
                    <a:extLst>
                      <a:ext uri="{FF2B5EF4-FFF2-40B4-BE49-F238E27FC236}">
                        <a16:creationId xmlns:a16="http://schemas.microsoft.com/office/drawing/2014/main" id="{1352FA81-909E-6784-19D9-C0CEC1C5057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" name="AutoShape 115">
                    <a:extLst>
                      <a:ext uri="{FF2B5EF4-FFF2-40B4-BE49-F238E27FC236}">
                        <a16:creationId xmlns:a16="http://schemas.microsoft.com/office/drawing/2014/main" id="{EC731198-7CFE-5BB9-CCC6-2C76FF45D0A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" name="AutoShape 116">
                    <a:extLst>
                      <a:ext uri="{FF2B5EF4-FFF2-40B4-BE49-F238E27FC236}">
                        <a16:creationId xmlns:a16="http://schemas.microsoft.com/office/drawing/2014/main" id="{205B96D1-20DA-34CB-2023-93EBE6F201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3" name="AutoShape 117">
                    <a:extLst>
                      <a:ext uri="{FF2B5EF4-FFF2-40B4-BE49-F238E27FC236}">
                        <a16:creationId xmlns:a16="http://schemas.microsoft.com/office/drawing/2014/main" id="{22B4F687-0DEC-0455-7A3F-B4F3CB346D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" name="AutoShape 118">
                    <a:extLst>
                      <a:ext uri="{FF2B5EF4-FFF2-40B4-BE49-F238E27FC236}">
                        <a16:creationId xmlns:a16="http://schemas.microsoft.com/office/drawing/2014/main" id="{E967F8EF-8EF8-7CA9-698B-A892179E851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06" name="Text Box 119">
                  <a:extLst>
                    <a:ext uri="{FF2B5EF4-FFF2-40B4-BE49-F238E27FC236}">
                      <a16:creationId xmlns:a16="http://schemas.microsoft.com/office/drawing/2014/main" id="{FF09BEFE-DF96-97DA-5C5A-17A7AA7000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3" y="3756"/>
                  <a:ext cx="370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107" name="Text Box 120">
                  <a:extLst>
                    <a:ext uri="{FF2B5EF4-FFF2-40B4-BE49-F238E27FC236}">
                      <a16:creationId xmlns:a16="http://schemas.microsoft.com/office/drawing/2014/main" id="{97283D14-9CA7-71D1-767E-41828C96A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6" y="3755"/>
                  <a:ext cx="414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neutron</a:t>
                  </a:r>
                </a:p>
              </p:txBody>
            </p:sp>
            <p:sp>
              <p:nvSpPr>
                <p:cNvPr id="108" name="Text Box 121">
                  <a:extLst>
                    <a:ext uri="{FF2B5EF4-FFF2-40B4-BE49-F238E27FC236}">
                      <a16:creationId xmlns:a16="http://schemas.microsoft.com/office/drawing/2014/main" id="{F6C758C7-D576-D773-9D31-AB58D832A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3580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109" name="Text Box 122">
                  <a:extLst>
                    <a:ext uri="{FF2B5EF4-FFF2-40B4-BE49-F238E27FC236}">
                      <a16:creationId xmlns:a16="http://schemas.microsoft.com/office/drawing/2014/main" id="{359FC51A-A9E2-0B7C-0A20-DF3BFAD99A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6" y="3394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110" name="Text Box 123">
                  <a:extLst>
                    <a:ext uri="{FF2B5EF4-FFF2-40B4-BE49-F238E27FC236}">
                      <a16:creationId xmlns:a16="http://schemas.microsoft.com/office/drawing/2014/main" id="{C57E4B36-1AF7-0202-626C-18C4842732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4" y="3274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111" name="Text Box 124">
                  <a:extLst>
                    <a:ext uri="{FF2B5EF4-FFF2-40B4-BE49-F238E27FC236}">
                      <a16:creationId xmlns:a16="http://schemas.microsoft.com/office/drawing/2014/main" id="{94587941-02FF-90BF-93D4-033C661CC3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3131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/>
                    <a:t>j'</a:t>
                  </a:r>
                  <a:r>
                    <a:rPr lang="en-US" altLang="fr-FR" sz="1100" b="1" i="1" baseline="-25000"/>
                    <a:t>&lt;</a:t>
                  </a:r>
                </a:p>
              </p:txBody>
            </p:sp>
            <p:grpSp>
              <p:nvGrpSpPr>
                <p:cNvPr id="112" name="Group 125">
                  <a:extLst>
                    <a:ext uri="{FF2B5EF4-FFF2-40B4-BE49-F238E27FC236}">
                      <a16:creationId xmlns:a16="http://schemas.microsoft.com/office/drawing/2014/main" id="{9FBE65BD-F2ED-B64B-837E-DA7BFB18B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17480" flipV="1">
                  <a:off x="3258" y="3335"/>
                  <a:ext cx="421" cy="263"/>
                  <a:chOff x="159" y="3768"/>
                  <a:chExt cx="587" cy="579"/>
                </a:xfrm>
              </p:grpSpPr>
              <p:cxnSp>
                <p:nvCxnSpPr>
                  <p:cNvPr id="113" name="AutoShape 126">
                    <a:extLst>
                      <a:ext uri="{FF2B5EF4-FFF2-40B4-BE49-F238E27FC236}">
                        <a16:creationId xmlns:a16="http://schemas.microsoft.com/office/drawing/2014/main" id="{42590F98-6706-F3F4-D746-EB601B578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" name="AutoShape 127">
                    <a:extLst>
                      <a:ext uri="{FF2B5EF4-FFF2-40B4-BE49-F238E27FC236}">
                        <a16:creationId xmlns:a16="http://schemas.microsoft.com/office/drawing/2014/main" id="{03F9D2A5-79F9-6B04-C66F-8E78BCE3FCB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5" name="AutoShape 128">
                    <a:extLst>
                      <a:ext uri="{FF2B5EF4-FFF2-40B4-BE49-F238E27FC236}">
                        <a16:creationId xmlns:a16="http://schemas.microsoft.com/office/drawing/2014/main" id="{9A11A9C8-6463-5310-4B78-EC514ADD06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6" name="AutoShape 129">
                    <a:extLst>
                      <a:ext uri="{FF2B5EF4-FFF2-40B4-BE49-F238E27FC236}">
                        <a16:creationId xmlns:a16="http://schemas.microsoft.com/office/drawing/2014/main" id="{E3BDB326-DCDD-A547-05DF-F88AD6AAC52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7" name="AutoShape 130">
                    <a:extLst>
                      <a:ext uri="{FF2B5EF4-FFF2-40B4-BE49-F238E27FC236}">
                        <a16:creationId xmlns:a16="http://schemas.microsoft.com/office/drawing/2014/main" id="{F5D54127-4CBB-FA4E-BFFC-BE03B7559D0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8" name="AutoShape 131">
                    <a:extLst>
                      <a:ext uri="{FF2B5EF4-FFF2-40B4-BE49-F238E27FC236}">
                        <a16:creationId xmlns:a16="http://schemas.microsoft.com/office/drawing/2014/main" id="{2061D9FE-3327-AC86-5FBA-76E6AB697A9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B9325E6-DDC6-3D2E-0B5C-1072C5DBF0C7}"/>
                  </a:ext>
                </a:extLst>
              </p:cNvPr>
              <p:cNvSpPr txBox="1"/>
              <p:nvPr/>
            </p:nvSpPr>
            <p:spPr>
              <a:xfrm>
                <a:off x="5826972" y="851465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CB66324-BDE1-A47B-84B0-94B0A2B7BEB5}"/>
                  </a:ext>
                </a:extLst>
              </p:cNvPr>
              <p:cNvSpPr txBox="1"/>
              <p:nvPr/>
            </p:nvSpPr>
            <p:spPr>
              <a:xfrm>
                <a:off x="5847292" y="1044505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C90D28E-77D1-772F-942F-289AFC055361}"/>
                </a:ext>
              </a:extLst>
            </p:cNvPr>
            <p:cNvGrpSpPr/>
            <p:nvPr/>
          </p:nvGrpSpPr>
          <p:grpSpPr>
            <a:xfrm>
              <a:off x="4843791" y="2112759"/>
              <a:ext cx="1590796" cy="1241387"/>
              <a:chOff x="4843791" y="2112759"/>
              <a:chExt cx="1590796" cy="1241387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48433D9-3208-D41F-43AF-ADB048E67732}"/>
                  </a:ext>
                </a:extLst>
              </p:cNvPr>
              <p:cNvGrpSpPr/>
              <p:nvPr/>
            </p:nvGrpSpPr>
            <p:grpSpPr>
              <a:xfrm>
                <a:off x="4843791" y="2112759"/>
                <a:ext cx="1590796" cy="1241387"/>
                <a:chOff x="9887783" y="2469770"/>
                <a:chExt cx="1590796" cy="1241387"/>
              </a:xfrm>
            </p:grpSpPr>
            <p:sp>
              <p:nvSpPr>
                <p:cNvPr id="23" name="Freeform 134">
                  <a:extLst>
                    <a:ext uri="{FF2B5EF4-FFF2-40B4-BE49-F238E27FC236}">
                      <a16:creationId xmlns:a16="http://schemas.microsoft.com/office/drawing/2014/main" id="{EFFF0536-1381-546B-3440-9636CB59D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7803" y="3038498"/>
                  <a:ext cx="1536897" cy="617807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4" name="Group 143">
                  <a:extLst>
                    <a:ext uri="{FF2B5EF4-FFF2-40B4-BE49-F238E27FC236}">
                      <a16:creationId xmlns:a16="http://schemas.microsoft.com/office/drawing/2014/main" id="{9782D6A2-AD49-3E89-E0BB-54C1FD8533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0359016" y="2849403"/>
                  <a:ext cx="612911" cy="282922"/>
                  <a:chOff x="159" y="3768"/>
                  <a:chExt cx="587" cy="579"/>
                </a:xfrm>
              </p:grpSpPr>
              <p:cxnSp>
                <p:nvCxnSpPr>
                  <p:cNvPr id="87" name="AutoShape 144">
                    <a:extLst>
                      <a:ext uri="{FF2B5EF4-FFF2-40B4-BE49-F238E27FC236}">
                        <a16:creationId xmlns:a16="http://schemas.microsoft.com/office/drawing/2014/main" id="{59113784-F054-D145-AB09-772E84A96F7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AutoShape 145">
                    <a:extLst>
                      <a:ext uri="{FF2B5EF4-FFF2-40B4-BE49-F238E27FC236}">
                        <a16:creationId xmlns:a16="http://schemas.microsoft.com/office/drawing/2014/main" id="{1EC6CD93-F5B7-E708-E8A7-3C22AFB99F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AutoShape 146">
                    <a:extLst>
                      <a:ext uri="{FF2B5EF4-FFF2-40B4-BE49-F238E27FC236}">
                        <a16:creationId xmlns:a16="http://schemas.microsoft.com/office/drawing/2014/main" id="{2CA9855B-E0E1-C97B-EB8C-78C8FF4C06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AutoShape 147">
                    <a:extLst>
                      <a:ext uri="{FF2B5EF4-FFF2-40B4-BE49-F238E27FC236}">
                        <a16:creationId xmlns:a16="http://schemas.microsoft.com/office/drawing/2014/main" id="{71FE1804-6C59-34DB-44B8-B252463972A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AutoShape 148">
                    <a:extLst>
                      <a:ext uri="{FF2B5EF4-FFF2-40B4-BE49-F238E27FC236}">
                        <a16:creationId xmlns:a16="http://schemas.microsoft.com/office/drawing/2014/main" id="{987F2E43-38EB-F6BD-0968-920678772F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AutoShape 149">
                    <a:extLst>
                      <a:ext uri="{FF2B5EF4-FFF2-40B4-BE49-F238E27FC236}">
                        <a16:creationId xmlns:a16="http://schemas.microsoft.com/office/drawing/2014/main" id="{BE8E1C5A-BAAC-FEC7-0EA5-ED39F10041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5" name="Text Box 150">
                  <a:extLst>
                    <a:ext uri="{FF2B5EF4-FFF2-40B4-BE49-F238E27FC236}">
                      <a16:creationId xmlns:a16="http://schemas.microsoft.com/office/drawing/2014/main" id="{6ED9C613-7D8E-CB6E-CD51-94E4ED69A7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37161" y="3474427"/>
                  <a:ext cx="569791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26" name="Text Box 151">
                  <a:extLst>
                    <a:ext uri="{FF2B5EF4-FFF2-40B4-BE49-F238E27FC236}">
                      <a16:creationId xmlns:a16="http://schemas.microsoft.com/office/drawing/2014/main" id="{45D091AC-FAC2-07FD-07CB-78B0259E06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5570" y="3472984"/>
                  <a:ext cx="637550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dirty="0"/>
                    <a:t>neutron</a:t>
                  </a:r>
                </a:p>
              </p:txBody>
            </p:sp>
            <p:sp>
              <p:nvSpPr>
                <p:cNvPr id="27" name="Line 135">
                  <a:extLst>
                    <a:ext uri="{FF2B5EF4-FFF2-40B4-BE49-F238E27FC236}">
                      <a16:creationId xmlns:a16="http://schemas.microsoft.com/office/drawing/2014/main" id="{0B7799B8-29AB-6695-9752-A0C020566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84796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36">
                  <a:extLst>
                    <a:ext uri="{FF2B5EF4-FFF2-40B4-BE49-F238E27FC236}">
                      <a16:creationId xmlns:a16="http://schemas.microsoft.com/office/drawing/2014/main" id="{D25AC41C-C06E-396D-E47F-EFCD091B3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949003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Line 137">
                  <a:extLst>
                    <a:ext uri="{FF2B5EF4-FFF2-40B4-BE49-F238E27FC236}">
                      <a16:creationId xmlns:a16="http://schemas.microsoft.com/office/drawing/2014/main" id="{A1D578A3-FAF9-EED2-7F4E-538519F9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57370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Line 138">
                  <a:extLst>
                    <a:ext uri="{FF2B5EF4-FFF2-40B4-BE49-F238E27FC236}">
                      <a16:creationId xmlns:a16="http://schemas.microsoft.com/office/drawing/2014/main" id="{31B05843-AD81-901A-C508-EE1F89F29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694952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AutoShape 141">
                  <a:extLst>
                    <a:ext uri="{FF2B5EF4-FFF2-40B4-BE49-F238E27FC236}">
                      <a16:creationId xmlns:a16="http://schemas.microsoft.com/office/drawing/2014/main" id="{5E07BDAE-727E-A16E-6659-EA3A67E50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5708" y="2588135"/>
                  <a:ext cx="129358" cy="9526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AutoShape 142">
                  <a:extLst>
                    <a:ext uri="{FF2B5EF4-FFF2-40B4-BE49-F238E27FC236}">
                      <a16:creationId xmlns:a16="http://schemas.microsoft.com/office/drawing/2014/main" id="{5CE2B615-FC73-E332-815B-EDC49D314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0908788" y="2859508"/>
                  <a:ext cx="129358" cy="9093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Text Box 152">
                  <a:extLst>
                    <a:ext uri="{FF2B5EF4-FFF2-40B4-BE49-F238E27FC236}">
                      <a16:creationId xmlns:a16="http://schemas.microsoft.com/office/drawing/2014/main" id="{5715812B-27EE-25B7-4D2D-AD70B45C1A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3703" y="2738256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42" name="Text Box 153">
                  <a:extLst>
                    <a:ext uri="{FF2B5EF4-FFF2-40B4-BE49-F238E27FC236}">
                      <a16:creationId xmlns:a16="http://schemas.microsoft.com/office/drawing/2014/main" id="{C3CF7410-958D-4C5D-FEE0-CBFE06A53F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2163" y="2469770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60" name="Line 139">
                  <a:extLst>
                    <a:ext uri="{FF2B5EF4-FFF2-40B4-BE49-F238E27FC236}">
                      <a16:creationId xmlns:a16="http://schemas.microsoft.com/office/drawing/2014/main" id="{661A103E-A56E-F7F2-6C26-089F1152D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439" y="315108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Line 140">
                  <a:extLst>
                    <a:ext uri="{FF2B5EF4-FFF2-40B4-BE49-F238E27FC236}">
                      <a16:creationId xmlns:a16="http://schemas.microsoft.com/office/drawing/2014/main" id="{2281F21B-A099-6522-06C9-5D461ED4F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839" y="332141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63" name="Text Box 154">
                  <a:extLst>
                    <a:ext uri="{FF2B5EF4-FFF2-40B4-BE49-F238E27FC236}">
                      <a16:creationId xmlns:a16="http://schemas.microsoft.com/office/drawing/2014/main" id="{A14B269E-514F-154E-36DE-7DB9356929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87783" y="3205941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 dirty="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64" name="Text Box 155">
                  <a:extLst>
                    <a:ext uri="{FF2B5EF4-FFF2-40B4-BE49-F238E27FC236}">
                      <a16:creationId xmlns:a16="http://schemas.microsoft.com/office/drawing/2014/main" id="{C90529FA-8D46-0E32-52B3-B093356DEE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97023" y="2999525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/>
                    <a:t>j'</a:t>
                  </a:r>
                  <a:r>
                    <a:rPr lang="en-US" altLang="fr-FR" sz="1100" b="1" i="1" baseline="-25000" dirty="0"/>
                    <a:t>&lt;</a:t>
                  </a:r>
                </a:p>
              </p:txBody>
            </p:sp>
            <p:grpSp>
              <p:nvGrpSpPr>
                <p:cNvPr id="65" name="Group 156">
                  <a:extLst>
                    <a:ext uri="{FF2B5EF4-FFF2-40B4-BE49-F238E27FC236}">
                      <a16:creationId xmlns:a16="http://schemas.microsoft.com/office/drawing/2014/main" id="{194763A7-77F6-E9A2-30BB-FC8498C7B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992962" flipV="1">
                  <a:off x="10285042" y="2760106"/>
                  <a:ext cx="722249" cy="321617"/>
                  <a:chOff x="159" y="3768"/>
                  <a:chExt cx="587" cy="579"/>
                </a:xfrm>
              </p:grpSpPr>
              <p:cxnSp>
                <p:nvCxnSpPr>
                  <p:cNvPr id="67" name="AutoShape 157">
                    <a:extLst>
                      <a:ext uri="{FF2B5EF4-FFF2-40B4-BE49-F238E27FC236}">
                        <a16:creationId xmlns:a16="http://schemas.microsoft.com/office/drawing/2014/main" id="{D04DAD90-6470-D423-C49A-C8CF3B42F64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AutoShape 158">
                    <a:extLst>
                      <a:ext uri="{FF2B5EF4-FFF2-40B4-BE49-F238E27FC236}">
                        <a16:creationId xmlns:a16="http://schemas.microsoft.com/office/drawing/2014/main" id="{4393BFD6-E4CB-9958-26FE-45C77941132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AutoShape 159">
                    <a:extLst>
                      <a:ext uri="{FF2B5EF4-FFF2-40B4-BE49-F238E27FC236}">
                        <a16:creationId xmlns:a16="http://schemas.microsoft.com/office/drawing/2014/main" id="{7CCC9701-FE1D-14B3-9250-84290F9639C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" name="AutoShape 160">
                    <a:extLst>
                      <a:ext uri="{FF2B5EF4-FFF2-40B4-BE49-F238E27FC236}">
                        <a16:creationId xmlns:a16="http://schemas.microsoft.com/office/drawing/2014/main" id="{6E9C0CE6-02CF-208E-7BF2-43AAFC54D8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" name="AutoShape 161">
                    <a:extLst>
                      <a:ext uri="{FF2B5EF4-FFF2-40B4-BE49-F238E27FC236}">
                        <a16:creationId xmlns:a16="http://schemas.microsoft.com/office/drawing/2014/main" id="{0CA12981-A000-ADAC-F7C0-86779350D9D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6" name="AutoShape 162">
                    <a:extLst>
                      <a:ext uri="{FF2B5EF4-FFF2-40B4-BE49-F238E27FC236}">
                        <a16:creationId xmlns:a16="http://schemas.microsoft.com/office/drawing/2014/main" id="{FD03A895-C218-BF73-9319-81C360681D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0DB49B0-D7DF-07CF-81C4-931DC820E527}"/>
                  </a:ext>
                </a:extLst>
              </p:cNvPr>
              <p:cNvSpPr txBox="1"/>
              <p:nvPr/>
            </p:nvSpPr>
            <p:spPr>
              <a:xfrm>
                <a:off x="5097119" y="2730829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E8BF09-5943-C2CE-AF8E-6822AFE73422}"/>
                  </a:ext>
                </a:extLst>
              </p:cNvPr>
              <p:cNvSpPr txBox="1"/>
              <p:nvPr/>
            </p:nvSpPr>
            <p:spPr>
              <a:xfrm>
                <a:off x="5123951" y="2914109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F827FEF9-FC76-6769-B793-525F994C1670}"/>
              </a:ext>
            </a:extLst>
          </p:cNvPr>
          <p:cNvGrpSpPr/>
          <p:nvPr/>
        </p:nvGrpSpPr>
        <p:grpSpPr>
          <a:xfrm>
            <a:off x="25536" y="1354809"/>
            <a:ext cx="4660063" cy="3478225"/>
            <a:chOff x="60325" y="366700"/>
            <a:chExt cx="4339237" cy="3478225"/>
          </a:xfrm>
        </p:grpSpPr>
        <p:grpSp>
          <p:nvGrpSpPr>
            <p:cNvPr id="127" name="Group 28">
              <a:extLst>
                <a:ext uri="{FF2B5EF4-FFF2-40B4-BE49-F238E27FC236}">
                  <a16:creationId xmlns:a16="http://schemas.microsoft.com/office/drawing/2014/main" id="{F8CC6BE6-EEFC-7240-3B81-289DD1A75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25" y="1020763"/>
              <a:ext cx="1086404" cy="2824162"/>
              <a:chOff x="1313" y="586"/>
              <a:chExt cx="918" cy="2496"/>
            </a:xfrm>
          </p:grpSpPr>
          <p:sp>
            <p:nvSpPr>
              <p:cNvPr id="182" name="Text Box 29">
                <a:extLst>
                  <a:ext uri="{FF2B5EF4-FFF2-40B4-BE49-F238E27FC236}">
                    <a16:creationId xmlns:a16="http://schemas.microsoft.com/office/drawing/2014/main" id="{B3E7DBCE-5FC6-6F9D-9279-838F9D12D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586"/>
                <a:ext cx="77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Ca </a:t>
                </a:r>
                <a:r>
                  <a:rPr lang="fr-FR" sz="1400" dirty="0">
                    <a:solidFill>
                      <a:srgbClr val="CC0099"/>
                    </a:solidFill>
                    <a:latin typeface="Comic Sans MS" pitchFamily="66" charset="0"/>
                  </a:rPr>
                  <a:t>Z=20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183" name="Text Box 30">
                <a:extLst>
                  <a:ext uri="{FF2B5EF4-FFF2-40B4-BE49-F238E27FC236}">
                    <a16:creationId xmlns:a16="http://schemas.microsoft.com/office/drawing/2014/main" id="{84FDDAC8-BAE1-DA85-4B00-07C294893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133"/>
                <a:ext cx="76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Ar Z=18 </a:t>
                </a:r>
              </a:p>
            </p:txBody>
          </p:sp>
          <p:sp>
            <p:nvSpPr>
              <p:cNvPr id="184" name="Text Box 31">
                <a:extLst>
                  <a:ext uri="{FF2B5EF4-FFF2-40B4-BE49-F238E27FC236}">
                    <a16:creationId xmlns:a16="http://schemas.microsoft.com/office/drawing/2014/main" id="{1F936650-B99C-1A49-BDDA-F95C64C80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678"/>
                <a:ext cx="73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S  Z=16 </a:t>
                </a:r>
              </a:p>
            </p:txBody>
          </p:sp>
          <p:sp>
            <p:nvSpPr>
              <p:cNvPr id="185" name="Text Box 32">
                <a:extLst>
                  <a:ext uri="{FF2B5EF4-FFF2-40B4-BE49-F238E27FC236}">
                    <a16:creationId xmlns:a16="http://schemas.microsoft.com/office/drawing/2014/main" id="{2415DF95-8EC9-80E1-A5F1-49501DBBC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2223"/>
                <a:ext cx="729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Si Z=14 </a:t>
                </a:r>
              </a:p>
            </p:txBody>
          </p:sp>
          <p:sp>
            <p:nvSpPr>
              <p:cNvPr id="186" name="Text Box 33">
                <a:extLst>
                  <a:ext uri="{FF2B5EF4-FFF2-40B4-BE49-F238E27FC236}">
                    <a16:creationId xmlns:a16="http://schemas.microsoft.com/office/drawing/2014/main" id="{A3059A7D-6C90-23F8-EDA6-223856D7D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2813"/>
                <a:ext cx="15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B7024C8D-DB7C-D17F-0090-8FCB0EE221F1}"/>
                </a:ext>
              </a:extLst>
            </p:cNvPr>
            <p:cNvGrpSpPr/>
            <p:nvPr/>
          </p:nvGrpSpPr>
          <p:grpSpPr>
            <a:xfrm>
              <a:off x="741363" y="366700"/>
              <a:ext cx="3658199" cy="3150629"/>
              <a:chOff x="741363" y="366700"/>
              <a:chExt cx="3658199" cy="3150629"/>
            </a:xfrm>
          </p:grpSpPr>
          <p:grpSp>
            <p:nvGrpSpPr>
              <p:cNvPr id="129" name="Group 4">
                <a:extLst>
                  <a:ext uri="{FF2B5EF4-FFF2-40B4-BE49-F238E27FC236}">
                    <a16:creationId xmlns:a16="http://schemas.microsoft.com/office/drawing/2014/main" id="{52936651-39A3-2622-BD4A-7C7E49178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13" y="1028700"/>
                <a:ext cx="307975" cy="307975"/>
                <a:chOff x="3625" y="1036"/>
                <a:chExt cx="194" cy="194"/>
              </a:xfrm>
            </p:grpSpPr>
            <p:sp>
              <p:nvSpPr>
                <p:cNvPr id="180" name="Rectangle 5">
                  <a:extLst>
                    <a:ext uri="{FF2B5EF4-FFF2-40B4-BE49-F238E27FC236}">
                      <a16:creationId xmlns:a16="http://schemas.microsoft.com/office/drawing/2014/main" id="{AD1D9EF5-FA1E-2E95-F076-57AA46190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1036"/>
                  <a:ext cx="194" cy="19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1" name="Rectangle 6">
                  <a:extLst>
                    <a:ext uri="{FF2B5EF4-FFF2-40B4-BE49-F238E27FC236}">
                      <a16:creationId xmlns:a16="http://schemas.microsoft.com/office/drawing/2014/main" id="{D1309105-EC7D-E8A6-B476-C2372BB5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9" y="1036"/>
                  <a:ext cx="1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 b="1" baseline="30000">
                      <a:solidFill>
                        <a:srgbClr val="FFFFFF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400" b="1">
                      <a:solidFill>
                        <a:srgbClr val="FFFFFF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0" name="Rectangle 7">
                <a:extLst>
                  <a:ext uri="{FF2B5EF4-FFF2-40B4-BE49-F238E27FC236}">
                    <a16:creationId xmlns:a16="http://schemas.microsoft.com/office/drawing/2014/main" id="{9A004471-1E74-A8A3-0317-7C5DDE243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713" y="1030288"/>
                <a:ext cx="307975" cy="3095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A5A16A8C-D503-FAA6-4F4B-82ECCC996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1030288"/>
                <a:ext cx="914400" cy="3048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2" name="Rectangle 9">
                <a:extLst>
                  <a:ext uri="{FF2B5EF4-FFF2-40B4-BE49-F238E27FC236}">
                    <a16:creationId xmlns:a16="http://schemas.microsoft.com/office/drawing/2014/main" id="{0AA133B8-94E9-8FBC-3FCA-F0B50E044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925" y="1016000"/>
                <a:ext cx="298450" cy="157321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Text Box 10">
                <a:extLst>
                  <a:ext uri="{FF2B5EF4-FFF2-40B4-BE49-F238E27FC236}">
                    <a16:creationId xmlns:a16="http://schemas.microsoft.com/office/drawing/2014/main" id="{0467039B-431D-DDBF-234C-3EB689CAF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625" y="63817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FF0000"/>
                    </a:solidFill>
                    <a:latin typeface="Comic Sans MS" pitchFamily="66" charset="0"/>
                  </a:rPr>
                  <a:t>N=28</a:t>
                </a:r>
              </a:p>
            </p:txBody>
          </p:sp>
          <p:grpSp>
            <p:nvGrpSpPr>
              <p:cNvPr id="134" name="Group 11">
                <a:extLst>
                  <a:ext uri="{FF2B5EF4-FFF2-40B4-BE49-F238E27FC236}">
                    <a16:creationId xmlns:a16="http://schemas.microsoft.com/office/drawing/2014/main" id="{D110CF76-4B3E-9E2A-7695-DD26F27FF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00" y="1022843"/>
                <a:ext cx="301625" cy="317437"/>
                <a:chOff x="4793" y="1794"/>
                <a:chExt cx="190" cy="256"/>
              </a:xfrm>
            </p:grpSpPr>
            <p:sp>
              <p:nvSpPr>
                <p:cNvPr id="178" name="Rectangle 12">
                  <a:extLst>
                    <a:ext uri="{FF2B5EF4-FFF2-40B4-BE49-F238E27FC236}">
                      <a16:creationId xmlns:a16="http://schemas.microsoft.com/office/drawing/2014/main" id="{C702FC9A-88DA-48C0-3643-6851D8BDD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3" y="1794"/>
                  <a:ext cx="190" cy="2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9" name="Rectangle 15">
                  <a:extLst>
                    <a:ext uri="{FF2B5EF4-FFF2-40B4-BE49-F238E27FC236}">
                      <a16:creationId xmlns:a16="http://schemas.microsoft.com/office/drawing/2014/main" id="{0A308FAA-5EFC-46EF-57DB-ADA8AE538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9" y="1850"/>
                  <a:ext cx="177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aseline="30000" dirty="0">
                      <a:solidFill>
                        <a:srgbClr val="000000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5" name="Rectangle 26">
                <a:extLst>
                  <a:ext uri="{FF2B5EF4-FFF2-40B4-BE49-F238E27FC236}">
                    <a16:creationId xmlns:a16="http://schemas.microsoft.com/office/drawing/2014/main" id="{DDFAFF49-5FA9-8E42-8F77-60481C6B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463" y="1344613"/>
                <a:ext cx="309562" cy="6143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6" name="Rectangle 27">
                <a:extLst>
                  <a:ext uri="{FF2B5EF4-FFF2-40B4-BE49-F238E27FC236}">
                    <a16:creationId xmlns:a16="http://schemas.microsoft.com/office/drawing/2014/main" id="{FEDDE573-B6BF-01E1-EC15-88DF9D8A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488" y="1344613"/>
                <a:ext cx="315912" cy="30162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37" name="Group 38">
                <a:extLst>
                  <a:ext uri="{FF2B5EF4-FFF2-40B4-BE49-F238E27FC236}">
                    <a16:creationId xmlns:a16="http://schemas.microsoft.com/office/drawing/2014/main" id="{571A8242-AD29-5AAE-5C19-444A7EF2AC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363" y="1020763"/>
                <a:ext cx="3400425" cy="2193925"/>
                <a:chOff x="1932" y="581"/>
                <a:chExt cx="3333" cy="1909"/>
              </a:xfrm>
            </p:grpSpPr>
            <p:sp>
              <p:nvSpPr>
                <p:cNvPr id="170" name="Line 39">
                  <a:extLst>
                    <a:ext uri="{FF2B5EF4-FFF2-40B4-BE49-F238E27FC236}">
                      <a16:creationId xmlns:a16="http://schemas.microsoft.com/office/drawing/2014/main" id="{86B6757E-BA09-9023-A5DB-96A305AB6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581"/>
                  <a:ext cx="3333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1" name="Line 40">
                  <a:extLst>
                    <a:ext uri="{FF2B5EF4-FFF2-40B4-BE49-F238E27FC236}">
                      <a16:creationId xmlns:a16="http://schemas.microsoft.com/office/drawing/2014/main" id="{1D83A794-E2E7-9949-33AF-FA4CCCDC2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854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2" name="Line 41">
                  <a:extLst>
                    <a:ext uri="{FF2B5EF4-FFF2-40B4-BE49-F238E27FC236}">
                      <a16:creationId xmlns:a16="http://schemas.microsoft.com/office/drawing/2014/main" id="{B48C421D-230C-711C-589C-6141C7E81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126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3" name="Line 42">
                  <a:extLst>
                    <a:ext uri="{FF2B5EF4-FFF2-40B4-BE49-F238E27FC236}">
                      <a16:creationId xmlns:a16="http://schemas.microsoft.com/office/drawing/2014/main" id="{E3AB464D-F111-CA25-9AFD-0AA21CBED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399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" name="Line 43">
                  <a:extLst>
                    <a:ext uri="{FF2B5EF4-FFF2-40B4-BE49-F238E27FC236}">
                      <a16:creationId xmlns:a16="http://schemas.microsoft.com/office/drawing/2014/main" id="{01FAD2C5-33A6-E1DF-2523-AB6925C5A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672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" name="Line 44">
                  <a:extLst>
                    <a:ext uri="{FF2B5EF4-FFF2-40B4-BE49-F238E27FC236}">
                      <a16:creationId xmlns:a16="http://schemas.microsoft.com/office/drawing/2014/main" id="{DDD32F16-1541-0D08-E42D-3DF8C6533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217"/>
                  <a:ext cx="3176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6" name="Line 45">
                  <a:extLst>
                    <a:ext uri="{FF2B5EF4-FFF2-40B4-BE49-F238E27FC236}">
                      <a16:creationId xmlns:a16="http://schemas.microsoft.com/office/drawing/2014/main" id="{D58B3E74-ADEF-5E65-BE5B-D7CB4A077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945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7" name="Line 46">
                  <a:extLst>
                    <a:ext uri="{FF2B5EF4-FFF2-40B4-BE49-F238E27FC236}">
                      <a16:creationId xmlns:a16="http://schemas.microsoft.com/office/drawing/2014/main" id="{983D9122-FAAC-AEC7-8FB3-0FF4CA37C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490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38" name="Text Box 49">
                <a:extLst>
                  <a:ext uri="{FF2B5EF4-FFF2-40B4-BE49-F238E27FC236}">
                    <a16:creationId xmlns:a16="http://schemas.microsoft.com/office/drawing/2014/main" id="{AB61FD51-4578-1488-865B-B1C1737A0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888" y="64452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CC0099"/>
                    </a:solidFill>
                    <a:latin typeface="Comic Sans MS" pitchFamily="66" charset="0"/>
                  </a:rPr>
                  <a:t>N=20</a:t>
                </a:r>
              </a:p>
            </p:txBody>
          </p:sp>
          <p:grpSp>
            <p:nvGrpSpPr>
              <p:cNvPr id="139" name="Group 93">
                <a:extLst>
                  <a:ext uri="{FF2B5EF4-FFF2-40B4-BE49-F238E27FC236}">
                    <a16:creationId xmlns:a16="http://schemas.microsoft.com/office/drawing/2014/main" id="{5DDC2E1F-9D72-2A77-4A28-D7A379CE3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338" y="863600"/>
                <a:ext cx="2786062" cy="2547938"/>
                <a:chOff x="661" y="544"/>
                <a:chExt cx="1755" cy="1923"/>
              </a:xfrm>
            </p:grpSpPr>
            <p:sp>
              <p:nvSpPr>
                <p:cNvPr id="159" name="Line 16">
                  <a:extLst>
                    <a:ext uri="{FF2B5EF4-FFF2-40B4-BE49-F238E27FC236}">
                      <a16:creationId xmlns:a16="http://schemas.microsoft.com/office/drawing/2014/main" id="{DEAD0E9B-43C3-C35F-910E-650C4F7CE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9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0" name="Line 17">
                  <a:extLst>
                    <a:ext uri="{FF2B5EF4-FFF2-40B4-BE49-F238E27FC236}">
                      <a16:creationId xmlns:a16="http://schemas.microsoft.com/office/drawing/2014/main" id="{EB940B84-79B7-CDFC-1354-B51E05277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263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1" name="Line 18">
                  <a:extLst>
                    <a:ext uri="{FF2B5EF4-FFF2-40B4-BE49-F238E27FC236}">
                      <a16:creationId xmlns:a16="http://schemas.microsoft.com/office/drawing/2014/main" id="{6D36EEDB-28E2-147C-7989-2C91DA67C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067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2" name="Line 19">
                  <a:extLst>
                    <a:ext uri="{FF2B5EF4-FFF2-40B4-BE49-F238E27FC236}">
                      <a16:creationId xmlns:a16="http://schemas.microsoft.com/office/drawing/2014/main" id="{60B46808-94AE-365D-C4E7-434AF01B6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71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3" name="Line 20">
                  <a:extLst>
                    <a:ext uri="{FF2B5EF4-FFF2-40B4-BE49-F238E27FC236}">
                      <a16:creationId xmlns:a16="http://schemas.microsoft.com/office/drawing/2014/main" id="{A66D2888-6545-0AED-C3D8-4847288D6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675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4" name="Line 21">
                  <a:extLst>
                    <a:ext uri="{FF2B5EF4-FFF2-40B4-BE49-F238E27FC236}">
                      <a16:creationId xmlns:a16="http://schemas.microsoft.com/office/drawing/2014/main" id="{349F9107-FBA2-1E0B-0E52-2B200FDA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86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" name="Line 22">
                  <a:extLst>
                    <a:ext uri="{FF2B5EF4-FFF2-40B4-BE49-F238E27FC236}">
                      <a16:creationId xmlns:a16="http://schemas.microsoft.com/office/drawing/2014/main" id="{BEEA65D8-0E52-6576-62B5-A6D9B0BE8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0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6" name="Line 23">
                  <a:extLst>
                    <a:ext uri="{FF2B5EF4-FFF2-40B4-BE49-F238E27FC236}">
                      <a16:creationId xmlns:a16="http://schemas.microsoft.com/office/drawing/2014/main" id="{EFD6BE91-91E0-FB08-7423-119BE2D10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94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167" name="Group 50">
                  <a:extLst>
                    <a:ext uri="{FF2B5EF4-FFF2-40B4-BE49-F238E27FC236}">
                      <a16:creationId xmlns:a16="http://schemas.microsoft.com/office/drawing/2014/main" id="{43EB0793-576A-41A7-1D44-ACDE796EE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1" y="544"/>
                  <a:ext cx="197" cy="1919"/>
                  <a:chOff x="2730" y="438"/>
                  <a:chExt cx="264" cy="2640"/>
                </a:xfrm>
              </p:grpSpPr>
              <p:sp>
                <p:nvSpPr>
                  <p:cNvPr id="168" name="Line 51">
                    <a:extLst>
                      <a:ext uri="{FF2B5EF4-FFF2-40B4-BE49-F238E27FC236}">
                        <a16:creationId xmlns:a16="http://schemas.microsoft.com/office/drawing/2014/main" id="{F98D3037-CE66-C9DE-67C6-30AE28B01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0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9" name="Line 52">
                    <a:extLst>
                      <a:ext uri="{FF2B5EF4-FFF2-40B4-BE49-F238E27FC236}">
                        <a16:creationId xmlns:a16="http://schemas.microsoft.com/office/drawing/2014/main" id="{ECEC6977-5AD6-C1CF-CBCE-67F0FD2C86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4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40" name="Rectangle 73">
                <a:extLst>
                  <a:ext uri="{FF2B5EF4-FFF2-40B4-BE49-F238E27FC236}">
                    <a16:creationId xmlns:a16="http://schemas.microsoft.com/office/drawing/2014/main" id="{924F14AB-B849-E9D8-EC75-C7EDC7BB9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21" y="1043255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1" name="Rectangle 83">
                <a:extLst>
                  <a:ext uri="{FF2B5EF4-FFF2-40B4-BE49-F238E27FC236}">
                    <a16:creationId xmlns:a16="http://schemas.microsoft.com/office/drawing/2014/main" id="{B8F97F8C-0E25-6BFC-B2EC-763259FA7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82" y="991904"/>
                <a:ext cx="416483" cy="387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40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Ca</a:t>
                </a:r>
              </a:p>
            </p:txBody>
          </p:sp>
          <p:sp>
            <p:nvSpPr>
              <p:cNvPr id="142" name="Rectangle 103">
                <a:extLst>
                  <a:ext uri="{FF2B5EF4-FFF2-40B4-BE49-F238E27FC236}">
                    <a16:creationId xmlns:a16="http://schemas.microsoft.com/office/drawing/2014/main" id="{81524596-319A-0E71-CEC5-4BA02C05B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369" y="2910569"/>
                <a:ext cx="298863" cy="30854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34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sp>
            <p:nvSpPr>
              <p:cNvPr id="143" name="Rectangle 73">
                <a:extLst>
                  <a:ext uri="{FF2B5EF4-FFF2-40B4-BE49-F238E27FC236}">
                    <a16:creationId xmlns:a16="http://schemas.microsoft.com/office/drawing/2014/main" id="{B20FF8C7-9F27-6244-60EA-D60F004CF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447" y="2286518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4" name="Rectangle 82">
                <a:extLst>
                  <a:ext uri="{FF2B5EF4-FFF2-40B4-BE49-F238E27FC236}">
                    <a16:creationId xmlns:a16="http://schemas.microsoft.com/office/drawing/2014/main" id="{C0CD62B0-FBEA-DC07-CE42-4F4B5BDA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116" y="1357411"/>
                <a:ext cx="2139530" cy="1528962"/>
              </a:xfrm>
              <a:prstGeom prst="rect">
                <a:avLst/>
              </a:prstGeom>
              <a:solidFill>
                <a:srgbClr val="FFFFCC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" name="Rectangle 102">
                <a:extLst>
                  <a:ext uri="{FF2B5EF4-FFF2-40B4-BE49-F238E27FC236}">
                    <a16:creationId xmlns:a16="http://schemas.microsoft.com/office/drawing/2014/main" id="{24922427-A6EF-806F-4DD1-2B44E7C3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54" y="2302034"/>
                <a:ext cx="270893" cy="27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36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146" name="Rectangle 101">
                <a:extLst>
                  <a:ext uri="{FF2B5EF4-FFF2-40B4-BE49-F238E27FC236}">
                    <a16:creationId xmlns:a16="http://schemas.microsoft.com/office/drawing/2014/main" id="{CFE96367-CBED-7E03-EA44-8C67EC80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695" y="2915513"/>
                <a:ext cx="281791" cy="2935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7" name="Text Box 59">
                <a:extLst>
                  <a:ext uri="{FF2B5EF4-FFF2-40B4-BE49-F238E27FC236}">
                    <a16:creationId xmlns:a16="http://schemas.microsoft.com/office/drawing/2014/main" id="{A283D59E-16AD-302F-E3EE-0CF6E0CE4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8386" y="1366337"/>
                <a:ext cx="16675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filling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n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f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7/2</a:t>
                </a:r>
                <a:endParaRPr lang="fr-FR" sz="14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8" name="Rectangle 60">
                <a:extLst>
                  <a:ext uri="{FF2B5EF4-FFF2-40B4-BE49-F238E27FC236}">
                    <a16:creationId xmlns:a16="http://schemas.microsoft.com/office/drawing/2014/main" id="{CB944347-AE39-0A06-9F73-6E0B363DE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697" y="1581271"/>
                <a:ext cx="24481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p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3/2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Z=14 gap</a:t>
                </a:r>
              </a:p>
            </p:txBody>
          </p:sp>
          <p:sp>
            <p:nvSpPr>
              <p:cNvPr id="149" name="Text Box 83">
                <a:extLst>
                  <a:ext uri="{FF2B5EF4-FFF2-40B4-BE49-F238E27FC236}">
                    <a16:creationId xmlns:a16="http://schemas.microsoft.com/office/drawing/2014/main" id="{6393EED4-DCD5-09B3-A7B8-594F5DE05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8884" y="2128494"/>
                <a:ext cx="19271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removal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p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d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3/2</a:t>
                </a:r>
                <a:endParaRPr lang="fr-FR" sz="1400" baseline="-250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0" name="Rectangle 84">
                <a:extLst>
                  <a:ext uri="{FF2B5EF4-FFF2-40B4-BE49-F238E27FC236}">
                    <a16:creationId xmlns:a16="http://schemas.microsoft.com/office/drawing/2014/main" id="{6230C674-86D2-6C28-89C9-4F228BED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372" y="2345019"/>
                <a:ext cx="242085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n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7/2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N=28 gap</a:t>
                </a:r>
              </a:p>
            </p:txBody>
          </p:sp>
          <p:sp>
            <p:nvSpPr>
              <p:cNvPr id="151" name="Rectangle 36">
                <a:extLst>
                  <a:ext uri="{FF2B5EF4-FFF2-40B4-BE49-F238E27FC236}">
                    <a16:creationId xmlns:a16="http://schemas.microsoft.com/office/drawing/2014/main" id="{3E66650B-0EF3-7B28-2463-E0F8AE4D1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982" y="2931443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42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cxnSp>
            <p:nvCxnSpPr>
              <p:cNvPr id="152" name="Connecteur droit avec flèche 151">
                <a:extLst>
                  <a:ext uri="{FF2B5EF4-FFF2-40B4-BE49-F238E27FC236}">
                    <a16:creationId xmlns:a16="http://schemas.microsoft.com/office/drawing/2014/main" id="{CE7FA381-FAFB-C100-DBB2-FB4FC1EDD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5065" y="650688"/>
                <a:ext cx="2430335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22E58E2-3A61-1A42-ABD3-8EBA9ADCEF4A}"/>
                  </a:ext>
                </a:extLst>
              </p:cNvPr>
              <p:cNvSpPr/>
              <p:nvPr/>
            </p:nvSpPr>
            <p:spPr>
              <a:xfrm>
                <a:off x="2154801" y="366700"/>
                <a:ext cx="938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7/2</a:t>
                </a:r>
              </a:p>
            </p:txBody>
          </p:sp>
          <p:cxnSp>
            <p:nvCxnSpPr>
              <p:cNvPr id="154" name="Connecteur droit avec flèche 153">
                <a:extLst>
                  <a:ext uri="{FF2B5EF4-FFF2-40B4-BE49-F238E27FC236}">
                    <a16:creationId xmlns:a16="http://schemas.microsoft.com/office/drawing/2014/main" id="{13187C6C-5736-9107-E514-03EFA0C4B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1014947"/>
                <a:ext cx="0" cy="128708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4E92C7A-260D-29DB-EF0B-CFD20F70A4F1}"/>
                  </a:ext>
                </a:extLst>
              </p:cNvPr>
              <p:cNvSpPr/>
              <p:nvPr/>
            </p:nvSpPr>
            <p:spPr>
              <a:xfrm rot="5400000">
                <a:off x="2997525" y="2115291"/>
                <a:ext cx="2055152" cy="748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s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6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718BCAF7-CFEA-A0EC-25C5-83DF5D229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147796"/>
                <a:ext cx="0" cy="6085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avec flèche 156">
                <a:extLst>
                  <a:ext uri="{FF2B5EF4-FFF2-40B4-BE49-F238E27FC236}">
                    <a16:creationId xmlns:a16="http://schemas.microsoft.com/office/drawing/2014/main" id="{7DE4CDF8-2BCE-F908-8D0A-9111A9111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756331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avec flèche 157">
                <a:extLst>
                  <a:ext uri="{FF2B5EF4-FFF2-40B4-BE49-F238E27FC236}">
                    <a16:creationId xmlns:a16="http://schemas.microsoft.com/office/drawing/2014/main" id="{2FC0EB67-6BD4-FC9F-2541-7E11B4EC2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3058970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Rectangle 39">
            <a:extLst>
              <a:ext uri="{FF2B5EF4-FFF2-40B4-BE49-F238E27FC236}">
                <a16:creationId xmlns:a16="http://schemas.microsoft.com/office/drawing/2014/main" id="{E188D11A-87D6-D523-F5E7-054B9B184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824" y="1921309"/>
            <a:ext cx="2551794" cy="235703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8" name="Text Box 40">
            <a:extLst>
              <a:ext uri="{FF2B5EF4-FFF2-40B4-BE49-F238E27FC236}">
                <a16:creationId xmlns:a16="http://schemas.microsoft.com/office/drawing/2014/main" id="{9C51F662-9001-8806-AEC1-ED59DA15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077" y="2217262"/>
            <a:ext cx="530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p3/2</a:t>
            </a:r>
          </a:p>
        </p:txBody>
      </p:sp>
      <p:sp>
        <p:nvSpPr>
          <p:cNvPr id="189" name="Oval 41">
            <a:extLst>
              <a:ext uri="{FF2B5EF4-FFF2-40B4-BE49-F238E27FC236}">
                <a16:creationId xmlns:a16="http://schemas.microsoft.com/office/drawing/2014/main" id="{55732456-2C2B-CF8A-25C7-C544E419B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98377" y="2428854"/>
            <a:ext cx="364584" cy="338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90" name="Line 42">
            <a:extLst>
              <a:ext uri="{FF2B5EF4-FFF2-40B4-BE49-F238E27FC236}">
                <a16:creationId xmlns:a16="http://schemas.microsoft.com/office/drawing/2014/main" id="{340EDCED-637F-7C7A-554A-282CC59BD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9514" y="2390988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91" name="Group 43">
            <a:extLst>
              <a:ext uri="{FF2B5EF4-FFF2-40B4-BE49-F238E27FC236}">
                <a16:creationId xmlns:a16="http://schemas.microsoft.com/office/drawing/2014/main" id="{B1FDA18E-A90F-6A67-11A8-22FC224CF217}"/>
              </a:ext>
            </a:extLst>
          </p:cNvPr>
          <p:cNvGrpSpPr>
            <a:grpSpLocks/>
          </p:cNvGrpSpPr>
          <p:nvPr/>
        </p:nvGrpSpPr>
        <p:grpSpPr bwMode="auto">
          <a:xfrm>
            <a:off x="9919517" y="2654512"/>
            <a:ext cx="1181101" cy="308109"/>
            <a:chOff x="4668" y="332"/>
            <a:chExt cx="744" cy="179"/>
          </a:xfrm>
        </p:grpSpPr>
        <p:sp>
          <p:nvSpPr>
            <p:cNvPr id="192" name="Text Box 44">
              <a:extLst>
                <a:ext uri="{FF2B5EF4-FFF2-40B4-BE49-F238E27FC236}">
                  <a16:creationId xmlns:a16="http://schemas.microsoft.com/office/drawing/2014/main" id="{F176CBF7-5D35-3EB9-287B-7F3860B1F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332"/>
              <a:ext cx="30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f7/2</a:t>
              </a:r>
            </a:p>
          </p:txBody>
        </p:sp>
        <p:sp>
          <p:nvSpPr>
            <p:cNvPr id="193" name="Line 54">
              <a:extLst>
                <a:ext uri="{FF2B5EF4-FFF2-40B4-BE49-F238E27FC236}">
                  <a16:creationId xmlns:a16="http://schemas.microsoft.com/office/drawing/2014/main" id="{DC388FCE-C5B3-AAAB-E3FF-E7C3996C9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426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4" name="Group 55">
            <a:extLst>
              <a:ext uri="{FF2B5EF4-FFF2-40B4-BE49-F238E27FC236}">
                <a16:creationId xmlns:a16="http://schemas.microsoft.com/office/drawing/2014/main" id="{6F14A5F0-E576-A13D-283C-0E343B4A4228}"/>
              </a:ext>
            </a:extLst>
          </p:cNvPr>
          <p:cNvGrpSpPr>
            <a:grpSpLocks/>
          </p:cNvGrpSpPr>
          <p:nvPr/>
        </p:nvGrpSpPr>
        <p:grpSpPr bwMode="auto">
          <a:xfrm>
            <a:off x="9919516" y="3732428"/>
            <a:ext cx="1220788" cy="308225"/>
            <a:chOff x="4668" y="982"/>
            <a:chExt cx="769" cy="180"/>
          </a:xfrm>
        </p:grpSpPr>
        <p:sp>
          <p:nvSpPr>
            <p:cNvPr id="195" name="Text Box 56">
              <a:extLst>
                <a:ext uri="{FF2B5EF4-FFF2-40B4-BE49-F238E27FC236}">
                  <a16:creationId xmlns:a16="http://schemas.microsoft.com/office/drawing/2014/main" id="{2A2A5BE2-8119-A8B3-9B09-9475DDF2D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982"/>
              <a:ext cx="33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d5/2</a:t>
              </a:r>
            </a:p>
          </p:txBody>
        </p:sp>
        <p:sp>
          <p:nvSpPr>
            <p:cNvPr id="196" name="Line 57">
              <a:extLst>
                <a:ext uri="{FF2B5EF4-FFF2-40B4-BE49-F238E27FC236}">
                  <a16:creationId xmlns:a16="http://schemas.microsoft.com/office/drawing/2014/main" id="{3AA2D9F6-BEBE-C4EE-2825-121F892BB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1078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97" name="Group 65">
            <a:extLst>
              <a:ext uri="{FF2B5EF4-FFF2-40B4-BE49-F238E27FC236}">
                <a16:creationId xmlns:a16="http://schemas.microsoft.com/office/drawing/2014/main" id="{E4CC0455-6A54-0AEA-3E7F-CE9F06AEF041}"/>
              </a:ext>
            </a:extLst>
          </p:cNvPr>
          <p:cNvGrpSpPr>
            <a:grpSpLocks/>
          </p:cNvGrpSpPr>
          <p:nvPr/>
        </p:nvGrpSpPr>
        <p:grpSpPr bwMode="auto">
          <a:xfrm>
            <a:off x="9919512" y="3327612"/>
            <a:ext cx="1196975" cy="308109"/>
            <a:chOff x="4668" y="820"/>
            <a:chExt cx="754" cy="179"/>
          </a:xfrm>
        </p:grpSpPr>
        <p:sp>
          <p:nvSpPr>
            <p:cNvPr id="198" name="Text Box 66">
              <a:extLst>
                <a:ext uri="{FF2B5EF4-FFF2-40B4-BE49-F238E27FC236}">
                  <a16:creationId xmlns:a16="http://schemas.microsoft.com/office/drawing/2014/main" id="{EF2D9D99-C855-D598-2D5D-35285FA02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820"/>
              <a:ext cx="31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s1/2</a:t>
              </a:r>
            </a:p>
          </p:txBody>
        </p:sp>
        <p:sp>
          <p:nvSpPr>
            <p:cNvPr id="199" name="Line 67">
              <a:extLst>
                <a:ext uri="{FF2B5EF4-FFF2-40B4-BE49-F238E27FC236}">
                  <a16:creationId xmlns:a16="http://schemas.microsoft.com/office/drawing/2014/main" id="{44851637-0135-3EC5-28DD-F98F1654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914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0" name="Group 71">
            <a:extLst>
              <a:ext uri="{FF2B5EF4-FFF2-40B4-BE49-F238E27FC236}">
                <a16:creationId xmlns:a16="http://schemas.microsoft.com/office/drawing/2014/main" id="{1AA1F3F8-C410-CB97-F0FB-F1F633FB57BF}"/>
              </a:ext>
            </a:extLst>
          </p:cNvPr>
          <p:cNvGrpSpPr>
            <a:grpSpLocks/>
          </p:cNvGrpSpPr>
          <p:nvPr/>
        </p:nvGrpSpPr>
        <p:grpSpPr bwMode="auto">
          <a:xfrm>
            <a:off x="9919516" y="3105364"/>
            <a:ext cx="1220788" cy="308225"/>
            <a:chOff x="4668" y="667"/>
            <a:chExt cx="769" cy="180"/>
          </a:xfrm>
        </p:grpSpPr>
        <p:sp>
          <p:nvSpPr>
            <p:cNvPr id="201" name="Text Box 72">
              <a:extLst>
                <a:ext uri="{FF2B5EF4-FFF2-40B4-BE49-F238E27FC236}">
                  <a16:creationId xmlns:a16="http://schemas.microsoft.com/office/drawing/2014/main" id="{831C2262-F5CA-9B24-E865-D5063AD7D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667"/>
              <a:ext cx="33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d3/2</a:t>
              </a:r>
            </a:p>
          </p:txBody>
        </p:sp>
        <p:sp>
          <p:nvSpPr>
            <p:cNvPr id="202" name="Line 73">
              <a:extLst>
                <a:ext uri="{FF2B5EF4-FFF2-40B4-BE49-F238E27FC236}">
                  <a16:creationId xmlns:a16="http://schemas.microsoft.com/office/drawing/2014/main" id="{896256D3-899A-29CE-5FF9-17EADF105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760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3" name="Oval 79">
            <a:extLst>
              <a:ext uri="{FF2B5EF4-FFF2-40B4-BE49-F238E27FC236}">
                <a16:creationId xmlns:a16="http://schemas.microsoft.com/office/drawing/2014/main" id="{6A468237-4E91-C006-F163-2066407001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3552" y="3578438"/>
            <a:ext cx="265112" cy="250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n-US" sz="1400"/>
              <a:t>14</a:t>
            </a:r>
          </a:p>
        </p:txBody>
      </p:sp>
      <p:sp>
        <p:nvSpPr>
          <p:cNvPr id="204" name="Text Box 80">
            <a:extLst>
              <a:ext uri="{FF2B5EF4-FFF2-40B4-BE49-F238E27FC236}">
                <a16:creationId xmlns:a16="http://schemas.microsoft.com/office/drawing/2014/main" id="{8359098B-035C-AD8F-5E79-C9BDD7D7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39" y="3759413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CC0099"/>
                </a:solidFill>
              </a:rPr>
              <a:t>d5/2</a:t>
            </a:r>
          </a:p>
        </p:txBody>
      </p:sp>
      <p:sp>
        <p:nvSpPr>
          <p:cNvPr id="205" name="Text Box 88">
            <a:extLst>
              <a:ext uri="{FF2B5EF4-FFF2-40B4-BE49-F238E27FC236}">
                <a16:creationId xmlns:a16="http://schemas.microsoft.com/office/drawing/2014/main" id="{4F9C84CB-AA0B-6EEC-9242-438C040A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183" y="3326026"/>
            <a:ext cx="506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s1/2</a:t>
            </a:r>
          </a:p>
        </p:txBody>
      </p:sp>
      <p:sp>
        <p:nvSpPr>
          <p:cNvPr id="206" name="Text Box 93">
            <a:extLst>
              <a:ext uri="{FF2B5EF4-FFF2-40B4-BE49-F238E27FC236}">
                <a16:creationId xmlns:a16="http://schemas.microsoft.com/office/drawing/2014/main" id="{B29B840B-9380-75CC-78EC-A6891CC2E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39" y="3103776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CC0099"/>
                </a:solidFill>
              </a:rPr>
              <a:t>d3/2</a:t>
            </a:r>
          </a:p>
        </p:txBody>
      </p:sp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9CEF2B93-79D0-E4C4-5A3F-437959A4F41E}"/>
              </a:ext>
            </a:extLst>
          </p:cNvPr>
          <p:cNvGrpSpPr/>
          <p:nvPr/>
        </p:nvGrpSpPr>
        <p:grpSpPr>
          <a:xfrm>
            <a:off x="8971778" y="3270463"/>
            <a:ext cx="720000" cy="635000"/>
            <a:chOff x="8840659" y="3127838"/>
            <a:chExt cx="997431" cy="635000"/>
          </a:xfrm>
        </p:grpSpPr>
        <p:sp>
          <p:nvSpPr>
            <p:cNvPr id="208" name="Line 81">
              <a:extLst>
                <a:ext uri="{FF2B5EF4-FFF2-40B4-BE49-F238E27FC236}">
                  <a16:creationId xmlns:a16="http://schemas.microsoft.com/office/drawing/2014/main" id="{D617BF17-D3DD-CCD3-61F5-7DC805350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762838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Line 90">
              <a:extLst>
                <a:ext uri="{FF2B5EF4-FFF2-40B4-BE49-F238E27FC236}">
                  <a16:creationId xmlns:a16="http://schemas.microsoft.com/office/drawing/2014/main" id="{F03440FB-E062-48C5-1941-8B2DCAC11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340563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Line 94">
              <a:extLst>
                <a:ext uri="{FF2B5EF4-FFF2-40B4-BE49-F238E27FC236}">
                  <a16:creationId xmlns:a16="http://schemas.microsoft.com/office/drawing/2014/main" id="{B3D18413-0B3A-41E6-2C13-278CB75E5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127838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212" name="Text Box 440">
            <a:extLst>
              <a:ext uri="{FF2B5EF4-FFF2-40B4-BE49-F238E27FC236}">
                <a16:creationId xmlns:a16="http://schemas.microsoft.com/office/drawing/2014/main" id="{2E54216E-6D9A-4845-925F-0DB112BD5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8914" y="3889588"/>
            <a:ext cx="3429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99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213" name="Rectangle 441">
            <a:extLst>
              <a:ext uri="{FF2B5EF4-FFF2-40B4-BE49-F238E27FC236}">
                <a16:creationId xmlns:a16="http://schemas.microsoft.com/office/drawing/2014/main" id="{23D0DEE5-F5DB-6AF8-A057-8E57908A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577" y="3873713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99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214" name="Text Box 40">
            <a:extLst>
              <a:ext uri="{FF2B5EF4-FFF2-40B4-BE49-F238E27FC236}">
                <a16:creationId xmlns:a16="http://schemas.microsoft.com/office/drawing/2014/main" id="{6A190A74-7100-6AEE-71C1-76A99F5A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077" y="2049187"/>
            <a:ext cx="490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f5/2</a:t>
            </a:r>
          </a:p>
        </p:txBody>
      </p:sp>
      <p:sp>
        <p:nvSpPr>
          <p:cNvPr id="215" name="Line 42">
            <a:extLst>
              <a:ext uri="{FF2B5EF4-FFF2-40B4-BE49-F238E27FC236}">
                <a16:creationId xmlns:a16="http://schemas.microsoft.com/office/drawing/2014/main" id="{8A982BCF-7F87-707C-439D-FD412BB3C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9514" y="2195305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" name="Oval 99">
            <a:extLst>
              <a:ext uri="{FF2B5EF4-FFF2-40B4-BE49-F238E27FC236}">
                <a16:creationId xmlns:a16="http://schemas.microsoft.com/office/drawing/2014/main" id="{4CBA612F-E6F5-64F9-17FA-7115C7E2AD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87635" y="2853711"/>
            <a:ext cx="383758" cy="36307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C236F2C-1F29-32F4-6355-198A207DD38C}"/>
              </a:ext>
            </a:extLst>
          </p:cNvPr>
          <p:cNvGrpSpPr/>
          <p:nvPr/>
        </p:nvGrpSpPr>
        <p:grpSpPr>
          <a:xfrm>
            <a:off x="374508" y="4480613"/>
            <a:ext cx="1756444" cy="1077218"/>
            <a:chOff x="454018" y="4568075"/>
            <a:chExt cx="1756444" cy="107721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8C9A003-FE8B-DD9C-DFB1-147FDC79DDFA}"/>
                </a:ext>
              </a:extLst>
            </p:cNvPr>
            <p:cNvSpPr txBox="1"/>
            <p:nvPr/>
          </p:nvSpPr>
          <p:spPr>
            <a:xfrm>
              <a:off x="454018" y="4568075"/>
              <a:ext cx="175644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34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« </a:t>
              </a:r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magic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 »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N=20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9" name="Flèche vers la droite 8">
              <a:extLst>
                <a:ext uri="{FF2B5EF4-FFF2-40B4-BE49-F238E27FC236}">
                  <a16:creationId xmlns:a16="http://schemas.microsoft.com/office/drawing/2014/main" id="{04C9883E-245D-006E-5CE0-9DD3A2026E4D}"/>
                </a:ext>
              </a:extLst>
            </p:cNvPr>
            <p:cNvSpPr/>
            <p:nvPr/>
          </p:nvSpPr>
          <p:spPr>
            <a:xfrm rot="5400000">
              <a:off x="1224240" y="4866546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9047113-F528-9770-9B0A-4E7418C91AEB}"/>
              </a:ext>
            </a:extLst>
          </p:cNvPr>
          <p:cNvGrpSpPr/>
          <p:nvPr/>
        </p:nvGrpSpPr>
        <p:grpSpPr>
          <a:xfrm>
            <a:off x="2977901" y="4482771"/>
            <a:ext cx="1939756" cy="1077218"/>
            <a:chOff x="454017" y="4568075"/>
            <a:chExt cx="1939756" cy="1077218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9A46E90-CF32-5C90-CE35-41AF9958924A}"/>
                </a:ext>
              </a:extLst>
            </p:cNvPr>
            <p:cNvSpPr txBox="1"/>
            <p:nvPr/>
          </p:nvSpPr>
          <p:spPr>
            <a:xfrm>
              <a:off x="454017" y="4568075"/>
              <a:ext cx="19397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42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N=28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15" name="Flèche vers la droite 14">
              <a:extLst>
                <a:ext uri="{FF2B5EF4-FFF2-40B4-BE49-F238E27FC236}">
                  <a16:creationId xmlns:a16="http://schemas.microsoft.com/office/drawing/2014/main" id="{3678883E-F5A0-DA81-F1DA-1320DB691569}"/>
                </a:ext>
              </a:extLst>
            </p:cNvPr>
            <p:cNvSpPr/>
            <p:nvPr/>
          </p:nvSpPr>
          <p:spPr>
            <a:xfrm rot="5400000">
              <a:off x="1288475" y="4864590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432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04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E4FD92E-7B04-74B0-FF8B-87790527D1C2}"/>
              </a:ext>
            </a:extLst>
          </p:cNvPr>
          <p:cNvSpPr txBox="1"/>
          <p:nvPr/>
        </p:nvSpPr>
        <p:spPr>
          <a:xfrm>
            <a:off x="340427" y="800096"/>
            <a:ext cx="549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i="1" dirty="0" err="1"/>
              <a:t>Gradual</a:t>
            </a:r>
            <a:r>
              <a:rPr lang="fr-FR" sz="1600" i="1" dirty="0"/>
              <a:t> </a:t>
            </a:r>
            <a:r>
              <a:rPr lang="fr-FR" sz="1600" i="1" dirty="0" err="1"/>
              <a:t>reduction</a:t>
            </a:r>
            <a:r>
              <a:rPr lang="fr-FR" sz="1600" i="1" dirty="0"/>
              <a:t> of the N=28 </a:t>
            </a:r>
            <a:r>
              <a:rPr lang="fr-FR" sz="1600" i="1" dirty="0" err="1"/>
              <a:t>shell</a:t>
            </a:r>
            <a:r>
              <a:rPr lang="fr-FR" sz="1600" i="1" dirty="0"/>
              <a:t> gap </a:t>
            </a:r>
            <a:r>
              <a:rPr lang="fr-FR" sz="1600" i="1" dirty="0" err="1"/>
              <a:t>below</a:t>
            </a:r>
            <a:r>
              <a:rPr lang="fr-FR" sz="1600" i="1" dirty="0"/>
              <a:t> </a:t>
            </a:r>
            <a:r>
              <a:rPr lang="fr-FR" sz="1600" i="1" baseline="30000" dirty="0"/>
              <a:t>48</a:t>
            </a:r>
            <a:r>
              <a:rPr lang="fr-FR" sz="1600" i="1" dirty="0"/>
              <a:t>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i="1" dirty="0"/>
              <a:t>Proton </a:t>
            </a:r>
            <a:r>
              <a:rPr lang="fr-FR" sz="1600" i="1" dirty="0" err="1"/>
              <a:t>induced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r>
              <a:rPr lang="fr-FR" sz="1600" i="1" dirty="0"/>
              <a:t> </a:t>
            </a:r>
            <a:r>
              <a:rPr lang="fr-FR" sz="1600" i="1" dirty="0" err="1"/>
              <a:t>from</a:t>
            </a:r>
            <a:r>
              <a:rPr lang="fr-FR" sz="1600" i="1" dirty="0"/>
              <a:t> the s</a:t>
            </a:r>
            <a:r>
              <a:rPr lang="fr-FR" sz="1600" i="1" baseline="-25000" dirty="0"/>
              <a:t>1/2</a:t>
            </a:r>
            <a:r>
              <a:rPr lang="fr-FR" sz="1600" i="1" dirty="0"/>
              <a:t> and d</a:t>
            </a:r>
            <a:r>
              <a:rPr lang="fr-FR" sz="1600" i="1" baseline="-25000" dirty="0"/>
              <a:t>3/2</a:t>
            </a:r>
            <a:r>
              <a:rPr lang="fr-FR" sz="1600" i="1" dirty="0"/>
              <a:t> </a:t>
            </a:r>
            <a:r>
              <a:rPr lang="fr-FR" sz="1600" i="1" dirty="0" err="1"/>
              <a:t>degeneracy</a:t>
            </a:r>
            <a:endParaRPr lang="fr-FR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9EED4-C7C4-3F56-A30E-806CCA0D112B}"/>
              </a:ext>
            </a:extLst>
          </p:cNvPr>
          <p:cNvSpPr/>
          <p:nvPr/>
        </p:nvSpPr>
        <p:spPr>
          <a:xfrm>
            <a:off x="337779" y="453456"/>
            <a:ext cx="3355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Physics</a:t>
            </a:r>
            <a:r>
              <a:rPr lang="fr-FR" dirty="0">
                <a:solidFill>
                  <a:srgbClr val="0432FF"/>
                </a:solidFill>
              </a:rPr>
              <a:t> of the N=28 </a:t>
            </a:r>
            <a:r>
              <a:rPr lang="fr-FR" dirty="0" err="1">
                <a:solidFill>
                  <a:srgbClr val="0432FF"/>
                </a:solidFill>
              </a:rPr>
              <a:t>shell</a:t>
            </a:r>
            <a:r>
              <a:rPr lang="fr-FR" dirty="0">
                <a:solidFill>
                  <a:srgbClr val="0432FF"/>
                </a:solidFill>
              </a:rPr>
              <a:t> </a:t>
            </a:r>
            <a:r>
              <a:rPr lang="fr-FR" dirty="0" err="1">
                <a:solidFill>
                  <a:srgbClr val="0432FF"/>
                </a:solidFill>
              </a:rPr>
              <a:t>closure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902CED0-E5B0-DD03-42F5-6A45D66E4A14}"/>
              </a:ext>
            </a:extLst>
          </p:cNvPr>
          <p:cNvGrpSpPr/>
          <p:nvPr/>
        </p:nvGrpSpPr>
        <p:grpSpPr>
          <a:xfrm>
            <a:off x="4906316" y="1799503"/>
            <a:ext cx="1926622" cy="2525341"/>
            <a:chOff x="4796813" y="828805"/>
            <a:chExt cx="1926622" cy="2525341"/>
          </a:xfrm>
        </p:grpSpPr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BAB879C8-3886-5599-5292-20235F8C06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2810" y="2127533"/>
              <a:ext cx="22288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000" dirty="0" err="1">
                  <a:latin typeface="Comic Sans MS" panose="030F0902030302020204" pitchFamily="66" charset="0"/>
                </a:rPr>
                <a:t>T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</a:t>
              </a:r>
              <a:r>
                <a:rPr lang="fr-FR" altLang="fr-FR" sz="1000" dirty="0" err="1">
                  <a:latin typeface="Comic Sans MS" panose="030F0902030302020204" pitchFamily="66" charset="0"/>
                </a:rPr>
                <a:t>Otsuka</a:t>
              </a:r>
              <a:r>
                <a:rPr lang="fr-FR" altLang="fr-FR" sz="1000" i="1" dirty="0">
                  <a:latin typeface="Comic Sans MS" panose="030F0902030302020204" pitchFamily="66" charset="0"/>
                </a:rPr>
                <a:t> et al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PRL95(2005)232502.</a:t>
              </a:r>
              <a:endParaRPr lang="en-US" altLang="fr-FR" sz="1000" dirty="0">
                <a:latin typeface="Comic Sans MS" panose="030F0902030302020204" pitchFamily="66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0A4E05E-CB98-B051-7727-A89F42552459}"/>
                </a:ext>
              </a:extLst>
            </p:cNvPr>
            <p:cNvGrpSpPr/>
            <p:nvPr/>
          </p:nvGrpSpPr>
          <p:grpSpPr>
            <a:xfrm>
              <a:off x="4796813" y="828805"/>
              <a:ext cx="1698625" cy="1266742"/>
              <a:chOff x="4898264" y="851465"/>
              <a:chExt cx="1698625" cy="1266742"/>
            </a:xfrm>
          </p:grpSpPr>
          <p:grpSp>
            <p:nvGrpSpPr>
              <p:cNvPr id="93" name="Group 167">
                <a:extLst>
                  <a:ext uri="{FF2B5EF4-FFF2-40B4-BE49-F238E27FC236}">
                    <a16:creationId xmlns:a16="http://schemas.microsoft.com/office/drawing/2014/main" id="{E33713EC-A3CD-4DF6-76FB-807B106952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8264" y="865670"/>
                <a:ext cx="1698625" cy="1252537"/>
                <a:chOff x="2966" y="3131"/>
                <a:chExt cx="1070" cy="789"/>
              </a:xfrm>
            </p:grpSpPr>
            <p:sp>
              <p:nvSpPr>
                <p:cNvPr id="96" name="Freeform 103">
                  <a:extLst>
                    <a:ext uri="{FF2B5EF4-FFF2-40B4-BE49-F238E27FC236}">
                      <a16:creationId xmlns:a16="http://schemas.microsoft.com/office/drawing/2014/main" id="{60AAE023-317D-4647-E3D7-69F696CE2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3454"/>
                  <a:ext cx="998" cy="428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Line 104">
                  <a:extLst>
                    <a:ext uri="{FF2B5EF4-FFF2-40B4-BE49-F238E27FC236}">
                      <a16:creationId xmlns:a16="http://schemas.microsoft.com/office/drawing/2014/main" id="{7DA1F3BD-8F81-895F-1AD1-847885210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65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Line 105">
                  <a:extLst>
                    <a:ext uri="{FF2B5EF4-FFF2-40B4-BE49-F238E27FC236}">
                      <a16:creationId xmlns:a16="http://schemas.microsoft.com/office/drawing/2014/main" id="{30EC71C2-CE50-15B0-F516-ECCBE2CE8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72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Line 106">
                  <a:extLst>
                    <a:ext uri="{FF2B5EF4-FFF2-40B4-BE49-F238E27FC236}">
                      <a16:creationId xmlns:a16="http://schemas.microsoft.com/office/drawing/2014/main" id="{AB58F0CE-2C67-FA24-9749-4588C65F6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46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Line 107">
                  <a:extLst>
                    <a:ext uri="{FF2B5EF4-FFF2-40B4-BE49-F238E27FC236}">
                      <a16:creationId xmlns:a16="http://schemas.microsoft.com/office/drawing/2014/main" id="{05D6B95A-41B5-69BB-101B-E55E93393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550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Line 108">
                  <a:extLst>
                    <a:ext uri="{FF2B5EF4-FFF2-40B4-BE49-F238E27FC236}">
                      <a16:creationId xmlns:a16="http://schemas.microsoft.com/office/drawing/2014/main" id="{9ABA8E0F-3B46-5945-E805-84693D116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23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Line 109">
                  <a:extLst>
                    <a:ext uri="{FF2B5EF4-FFF2-40B4-BE49-F238E27FC236}">
                      <a16:creationId xmlns:a16="http://schemas.microsoft.com/office/drawing/2014/main" id="{367DFEB5-55E7-FC17-BA39-A44E92715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374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AutoShape 110">
                  <a:extLst>
                    <a:ext uri="{FF2B5EF4-FFF2-40B4-BE49-F238E27FC236}">
                      <a16:creationId xmlns:a16="http://schemas.microsoft.com/office/drawing/2014/main" id="{1E19AAE5-394C-8B7B-AA3D-B0214AB37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5" y="3476"/>
                  <a:ext cx="84" cy="66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AutoShape 111">
                  <a:extLst>
                    <a:ext uri="{FF2B5EF4-FFF2-40B4-BE49-F238E27FC236}">
                      <a16:creationId xmlns:a16="http://schemas.microsoft.com/office/drawing/2014/main" id="{C5EEC4AE-7988-857F-34E3-F2BF53FE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97" y="3664"/>
                  <a:ext cx="84" cy="63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05" name="Group 112">
                  <a:extLst>
                    <a:ext uri="{FF2B5EF4-FFF2-40B4-BE49-F238E27FC236}">
                      <a16:creationId xmlns:a16="http://schemas.microsoft.com/office/drawing/2014/main" id="{B7466643-27C1-1C51-EA6E-3A079A0A9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3244" y="3379"/>
                  <a:ext cx="454" cy="263"/>
                  <a:chOff x="159" y="3768"/>
                  <a:chExt cx="587" cy="579"/>
                </a:xfrm>
              </p:grpSpPr>
              <p:cxnSp>
                <p:nvCxnSpPr>
                  <p:cNvPr id="119" name="AutoShape 113">
                    <a:extLst>
                      <a:ext uri="{FF2B5EF4-FFF2-40B4-BE49-F238E27FC236}">
                        <a16:creationId xmlns:a16="http://schemas.microsoft.com/office/drawing/2014/main" id="{6350C4A9-E2E6-5D8E-796C-CF4D380BD8B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0" name="AutoShape 114">
                    <a:extLst>
                      <a:ext uri="{FF2B5EF4-FFF2-40B4-BE49-F238E27FC236}">
                        <a16:creationId xmlns:a16="http://schemas.microsoft.com/office/drawing/2014/main" id="{1352FA81-909E-6784-19D9-C0CEC1C5057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" name="AutoShape 115">
                    <a:extLst>
                      <a:ext uri="{FF2B5EF4-FFF2-40B4-BE49-F238E27FC236}">
                        <a16:creationId xmlns:a16="http://schemas.microsoft.com/office/drawing/2014/main" id="{EC731198-7CFE-5BB9-CCC6-2C76FF45D0A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" name="AutoShape 116">
                    <a:extLst>
                      <a:ext uri="{FF2B5EF4-FFF2-40B4-BE49-F238E27FC236}">
                        <a16:creationId xmlns:a16="http://schemas.microsoft.com/office/drawing/2014/main" id="{205B96D1-20DA-34CB-2023-93EBE6F201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3" name="AutoShape 117">
                    <a:extLst>
                      <a:ext uri="{FF2B5EF4-FFF2-40B4-BE49-F238E27FC236}">
                        <a16:creationId xmlns:a16="http://schemas.microsoft.com/office/drawing/2014/main" id="{22B4F687-0DEC-0455-7A3F-B4F3CB346D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" name="AutoShape 118">
                    <a:extLst>
                      <a:ext uri="{FF2B5EF4-FFF2-40B4-BE49-F238E27FC236}">
                        <a16:creationId xmlns:a16="http://schemas.microsoft.com/office/drawing/2014/main" id="{E967F8EF-8EF8-7CA9-698B-A892179E851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06" name="Text Box 119">
                  <a:extLst>
                    <a:ext uri="{FF2B5EF4-FFF2-40B4-BE49-F238E27FC236}">
                      <a16:creationId xmlns:a16="http://schemas.microsoft.com/office/drawing/2014/main" id="{FF09BEFE-DF96-97DA-5C5A-17A7AA7000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3" y="3756"/>
                  <a:ext cx="370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107" name="Text Box 120">
                  <a:extLst>
                    <a:ext uri="{FF2B5EF4-FFF2-40B4-BE49-F238E27FC236}">
                      <a16:creationId xmlns:a16="http://schemas.microsoft.com/office/drawing/2014/main" id="{97283D14-9CA7-71D1-767E-41828C96A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6" y="3755"/>
                  <a:ext cx="414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neutron</a:t>
                  </a:r>
                </a:p>
              </p:txBody>
            </p:sp>
            <p:sp>
              <p:nvSpPr>
                <p:cNvPr id="108" name="Text Box 121">
                  <a:extLst>
                    <a:ext uri="{FF2B5EF4-FFF2-40B4-BE49-F238E27FC236}">
                      <a16:creationId xmlns:a16="http://schemas.microsoft.com/office/drawing/2014/main" id="{F6C758C7-D576-D773-9D31-AB58D832A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3580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109" name="Text Box 122">
                  <a:extLst>
                    <a:ext uri="{FF2B5EF4-FFF2-40B4-BE49-F238E27FC236}">
                      <a16:creationId xmlns:a16="http://schemas.microsoft.com/office/drawing/2014/main" id="{359FC51A-A9E2-0B7C-0A20-DF3BFAD99A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6" y="3394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110" name="Text Box 123">
                  <a:extLst>
                    <a:ext uri="{FF2B5EF4-FFF2-40B4-BE49-F238E27FC236}">
                      <a16:creationId xmlns:a16="http://schemas.microsoft.com/office/drawing/2014/main" id="{C57E4B36-1AF7-0202-626C-18C4842732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4" y="3274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111" name="Text Box 124">
                  <a:extLst>
                    <a:ext uri="{FF2B5EF4-FFF2-40B4-BE49-F238E27FC236}">
                      <a16:creationId xmlns:a16="http://schemas.microsoft.com/office/drawing/2014/main" id="{94587941-02FF-90BF-93D4-033C661CC3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3131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/>
                    <a:t>j'</a:t>
                  </a:r>
                  <a:r>
                    <a:rPr lang="en-US" altLang="fr-FR" sz="1100" b="1" i="1" baseline="-25000"/>
                    <a:t>&lt;</a:t>
                  </a:r>
                </a:p>
              </p:txBody>
            </p:sp>
            <p:grpSp>
              <p:nvGrpSpPr>
                <p:cNvPr id="112" name="Group 125">
                  <a:extLst>
                    <a:ext uri="{FF2B5EF4-FFF2-40B4-BE49-F238E27FC236}">
                      <a16:creationId xmlns:a16="http://schemas.microsoft.com/office/drawing/2014/main" id="{9FBE65BD-F2ED-B64B-837E-DA7BFB18B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17480" flipV="1">
                  <a:off x="3258" y="3335"/>
                  <a:ext cx="421" cy="263"/>
                  <a:chOff x="159" y="3768"/>
                  <a:chExt cx="587" cy="579"/>
                </a:xfrm>
              </p:grpSpPr>
              <p:cxnSp>
                <p:nvCxnSpPr>
                  <p:cNvPr id="113" name="AutoShape 126">
                    <a:extLst>
                      <a:ext uri="{FF2B5EF4-FFF2-40B4-BE49-F238E27FC236}">
                        <a16:creationId xmlns:a16="http://schemas.microsoft.com/office/drawing/2014/main" id="{42590F98-6706-F3F4-D746-EB601B578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" name="AutoShape 127">
                    <a:extLst>
                      <a:ext uri="{FF2B5EF4-FFF2-40B4-BE49-F238E27FC236}">
                        <a16:creationId xmlns:a16="http://schemas.microsoft.com/office/drawing/2014/main" id="{03F9D2A5-79F9-6B04-C66F-8E78BCE3FCB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5" name="AutoShape 128">
                    <a:extLst>
                      <a:ext uri="{FF2B5EF4-FFF2-40B4-BE49-F238E27FC236}">
                        <a16:creationId xmlns:a16="http://schemas.microsoft.com/office/drawing/2014/main" id="{9A11A9C8-6463-5310-4B78-EC514ADD06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6" name="AutoShape 129">
                    <a:extLst>
                      <a:ext uri="{FF2B5EF4-FFF2-40B4-BE49-F238E27FC236}">
                        <a16:creationId xmlns:a16="http://schemas.microsoft.com/office/drawing/2014/main" id="{E3BDB326-DCDD-A547-05DF-F88AD6AAC52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7" name="AutoShape 130">
                    <a:extLst>
                      <a:ext uri="{FF2B5EF4-FFF2-40B4-BE49-F238E27FC236}">
                        <a16:creationId xmlns:a16="http://schemas.microsoft.com/office/drawing/2014/main" id="{F5D54127-4CBB-FA4E-BFFC-BE03B7559D0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8" name="AutoShape 131">
                    <a:extLst>
                      <a:ext uri="{FF2B5EF4-FFF2-40B4-BE49-F238E27FC236}">
                        <a16:creationId xmlns:a16="http://schemas.microsoft.com/office/drawing/2014/main" id="{2061D9FE-3327-AC86-5FBA-76E6AB697A9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B9325E6-DDC6-3D2E-0B5C-1072C5DBF0C7}"/>
                  </a:ext>
                </a:extLst>
              </p:cNvPr>
              <p:cNvSpPr txBox="1"/>
              <p:nvPr/>
            </p:nvSpPr>
            <p:spPr>
              <a:xfrm>
                <a:off x="5826972" y="851465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CB66324-BDE1-A47B-84B0-94B0A2B7BEB5}"/>
                  </a:ext>
                </a:extLst>
              </p:cNvPr>
              <p:cNvSpPr txBox="1"/>
              <p:nvPr/>
            </p:nvSpPr>
            <p:spPr>
              <a:xfrm>
                <a:off x="5847292" y="1044505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C90D28E-77D1-772F-942F-289AFC055361}"/>
                </a:ext>
              </a:extLst>
            </p:cNvPr>
            <p:cNvGrpSpPr/>
            <p:nvPr/>
          </p:nvGrpSpPr>
          <p:grpSpPr>
            <a:xfrm>
              <a:off x="4843791" y="2112759"/>
              <a:ext cx="1590796" cy="1241387"/>
              <a:chOff x="4843791" y="2112759"/>
              <a:chExt cx="1590796" cy="1241387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48433D9-3208-D41F-43AF-ADB048E67732}"/>
                  </a:ext>
                </a:extLst>
              </p:cNvPr>
              <p:cNvGrpSpPr/>
              <p:nvPr/>
            </p:nvGrpSpPr>
            <p:grpSpPr>
              <a:xfrm>
                <a:off x="4843791" y="2112759"/>
                <a:ext cx="1590796" cy="1241387"/>
                <a:chOff x="9887783" y="2469770"/>
                <a:chExt cx="1590796" cy="1241387"/>
              </a:xfrm>
            </p:grpSpPr>
            <p:sp>
              <p:nvSpPr>
                <p:cNvPr id="23" name="Freeform 134">
                  <a:extLst>
                    <a:ext uri="{FF2B5EF4-FFF2-40B4-BE49-F238E27FC236}">
                      <a16:creationId xmlns:a16="http://schemas.microsoft.com/office/drawing/2014/main" id="{EFFF0536-1381-546B-3440-9636CB59D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7803" y="3038498"/>
                  <a:ext cx="1536897" cy="617807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4" name="Group 143">
                  <a:extLst>
                    <a:ext uri="{FF2B5EF4-FFF2-40B4-BE49-F238E27FC236}">
                      <a16:creationId xmlns:a16="http://schemas.microsoft.com/office/drawing/2014/main" id="{9782D6A2-AD49-3E89-E0BB-54C1FD8533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0359016" y="2849403"/>
                  <a:ext cx="612911" cy="282922"/>
                  <a:chOff x="159" y="3768"/>
                  <a:chExt cx="587" cy="579"/>
                </a:xfrm>
              </p:grpSpPr>
              <p:cxnSp>
                <p:nvCxnSpPr>
                  <p:cNvPr id="87" name="AutoShape 144">
                    <a:extLst>
                      <a:ext uri="{FF2B5EF4-FFF2-40B4-BE49-F238E27FC236}">
                        <a16:creationId xmlns:a16="http://schemas.microsoft.com/office/drawing/2014/main" id="{59113784-F054-D145-AB09-772E84A96F7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AutoShape 145">
                    <a:extLst>
                      <a:ext uri="{FF2B5EF4-FFF2-40B4-BE49-F238E27FC236}">
                        <a16:creationId xmlns:a16="http://schemas.microsoft.com/office/drawing/2014/main" id="{1EC6CD93-F5B7-E708-E8A7-3C22AFB99F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AutoShape 146">
                    <a:extLst>
                      <a:ext uri="{FF2B5EF4-FFF2-40B4-BE49-F238E27FC236}">
                        <a16:creationId xmlns:a16="http://schemas.microsoft.com/office/drawing/2014/main" id="{2CA9855B-E0E1-C97B-EB8C-78C8FF4C06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AutoShape 147">
                    <a:extLst>
                      <a:ext uri="{FF2B5EF4-FFF2-40B4-BE49-F238E27FC236}">
                        <a16:creationId xmlns:a16="http://schemas.microsoft.com/office/drawing/2014/main" id="{71FE1804-6C59-34DB-44B8-B252463972A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AutoShape 148">
                    <a:extLst>
                      <a:ext uri="{FF2B5EF4-FFF2-40B4-BE49-F238E27FC236}">
                        <a16:creationId xmlns:a16="http://schemas.microsoft.com/office/drawing/2014/main" id="{987F2E43-38EB-F6BD-0968-920678772F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AutoShape 149">
                    <a:extLst>
                      <a:ext uri="{FF2B5EF4-FFF2-40B4-BE49-F238E27FC236}">
                        <a16:creationId xmlns:a16="http://schemas.microsoft.com/office/drawing/2014/main" id="{BE8E1C5A-BAAC-FEC7-0EA5-ED39F10041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5" name="Text Box 150">
                  <a:extLst>
                    <a:ext uri="{FF2B5EF4-FFF2-40B4-BE49-F238E27FC236}">
                      <a16:creationId xmlns:a16="http://schemas.microsoft.com/office/drawing/2014/main" id="{6ED9C613-7D8E-CB6E-CD51-94E4ED69A7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37161" y="3474427"/>
                  <a:ext cx="569791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26" name="Text Box 151">
                  <a:extLst>
                    <a:ext uri="{FF2B5EF4-FFF2-40B4-BE49-F238E27FC236}">
                      <a16:creationId xmlns:a16="http://schemas.microsoft.com/office/drawing/2014/main" id="{45D091AC-FAC2-07FD-07CB-78B0259E06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5570" y="3472984"/>
                  <a:ext cx="637550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dirty="0"/>
                    <a:t>neutron</a:t>
                  </a:r>
                </a:p>
              </p:txBody>
            </p:sp>
            <p:sp>
              <p:nvSpPr>
                <p:cNvPr id="27" name="Line 135">
                  <a:extLst>
                    <a:ext uri="{FF2B5EF4-FFF2-40B4-BE49-F238E27FC236}">
                      <a16:creationId xmlns:a16="http://schemas.microsoft.com/office/drawing/2014/main" id="{0B7799B8-29AB-6695-9752-A0C020566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84796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36">
                  <a:extLst>
                    <a:ext uri="{FF2B5EF4-FFF2-40B4-BE49-F238E27FC236}">
                      <a16:creationId xmlns:a16="http://schemas.microsoft.com/office/drawing/2014/main" id="{D25AC41C-C06E-396D-E47F-EFCD091B3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949003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Line 137">
                  <a:extLst>
                    <a:ext uri="{FF2B5EF4-FFF2-40B4-BE49-F238E27FC236}">
                      <a16:creationId xmlns:a16="http://schemas.microsoft.com/office/drawing/2014/main" id="{A1D578A3-FAF9-EED2-7F4E-538519F9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57370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Line 138">
                  <a:extLst>
                    <a:ext uri="{FF2B5EF4-FFF2-40B4-BE49-F238E27FC236}">
                      <a16:creationId xmlns:a16="http://schemas.microsoft.com/office/drawing/2014/main" id="{31B05843-AD81-901A-C508-EE1F89F29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694952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AutoShape 141">
                  <a:extLst>
                    <a:ext uri="{FF2B5EF4-FFF2-40B4-BE49-F238E27FC236}">
                      <a16:creationId xmlns:a16="http://schemas.microsoft.com/office/drawing/2014/main" id="{5E07BDAE-727E-A16E-6659-EA3A67E50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5708" y="2588135"/>
                  <a:ext cx="129358" cy="9526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AutoShape 142">
                  <a:extLst>
                    <a:ext uri="{FF2B5EF4-FFF2-40B4-BE49-F238E27FC236}">
                      <a16:creationId xmlns:a16="http://schemas.microsoft.com/office/drawing/2014/main" id="{5CE2B615-FC73-E332-815B-EDC49D314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0908788" y="2859508"/>
                  <a:ext cx="129358" cy="9093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Text Box 152">
                  <a:extLst>
                    <a:ext uri="{FF2B5EF4-FFF2-40B4-BE49-F238E27FC236}">
                      <a16:creationId xmlns:a16="http://schemas.microsoft.com/office/drawing/2014/main" id="{5715812B-27EE-25B7-4D2D-AD70B45C1A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3703" y="2738256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42" name="Text Box 153">
                  <a:extLst>
                    <a:ext uri="{FF2B5EF4-FFF2-40B4-BE49-F238E27FC236}">
                      <a16:creationId xmlns:a16="http://schemas.microsoft.com/office/drawing/2014/main" id="{C3CF7410-958D-4C5D-FEE0-CBFE06A53F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2163" y="2469770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60" name="Line 139">
                  <a:extLst>
                    <a:ext uri="{FF2B5EF4-FFF2-40B4-BE49-F238E27FC236}">
                      <a16:creationId xmlns:a16="http://schemas.microsoft.com/office/drawing/2014/main" id="{661A103E-A56E-F7F2-6C26-089F1152D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439" y="315108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Line 140">
                  <a:extLst>
                    <a:ext uri="{FF2B5EF4-FFF2-40B4-BE49-F238E27FC236}">
                      <a16:creationId xmlns:a16="http://schemas.microsoft.com/office/drawing/2014/main" id="{2281F21B-A099-6522-06C9-5D461ED4F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839" y="332141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63" name="Text Box 154">
                  <a:extLst>
                    <a:ext uri="{FF2B5EF4-FFF2-40B4-BE49-F238E27FC236}">
                      <a16:creationId xmlns:a16="http://schemas.microsoft.com/office/drawing/2014/main" id="{A14B269E-514F-154E-36DE-7DB9356929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87783" y="3205941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 dirty="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64" name="Text Box 155">
                  <a:extLst>
                    <a:ext uri="{FF2B5EF4-FFF2-40B4-BE49-F238E27FC236}">
                      <a16:creationId xmlns:a16="http://schemas.microsoft.com/office/drawing/2014/main" id="{C90529FA-8D46-0E32-52B3-B093356DEE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97023" y="2999525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/>
                    <a:t>j'</a:t>
                  </a:r>
                  <a:r>
                    <a:rPr lang="en-US" altLang="fr-FR" sz="1100" b="1" i="1" baseline="-25000" dirty="0"/>
                    <a:t>&lt;</a:t>
                  </a:r>
                </a:p>
              </p:txBody>
            </p:sp>
            <p:grpSp>
              <p:nvGrpSpPr>
                <p:cNvPr id="65" name="Group 156">
                  <a:extLst>
                    <a:ext uri="{FF2B5EF4-FFF2-40B4-BE49-F238E27FC236}">
                      <a16:creationId xmlns:a16="http://schemas.microsoft.com/office/drawing/2014/main" id="{194763A7-77F6-E9A2-30BB-FC8498C7B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992962" flipV="1">
                  <a:off x="10285042" y="2760106"/>
                  <a:ext cx="722249" cy="321617"/>
                  <a:chOff x="159" y="3768"/>
                  <a:chExt cx="587" cy="579"/>
                </a:xfrm>
              </p:grpSpPr>
              <p:cxnSp>
                <p:nvCxnSpPr>
                  <p:cNvPr id="67" name="AutoShape 157">
                    <a:extLst>
                      <a:ext uri="{FF2B5EF4-FFF2-40B4-BE49-F238E27FC236}">
                        <a16:creationId xmlns:a16="http://schemas.microsoft.com/office/drawing/2014/main" id="{D04DAD90-6470-D423-C49A-C8CF3B42F64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AutoShape 158">
                    <a:extLst>
                      <a:ext uri="{FF2B5EF4-FFF2-40B4-BE49-F238E27FC236}">
                        <a16:creationId xmlns:a16="http://schemas.microsoft.com/office/drawing/2014/main" id="{4393BFD6-E4CB-9958-26FE-45C77941132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AutoShape 159">
                    <a:extLst>
                      <a:ext uri="{FF2B5EF4-FFF2-40B4-BE49-F238E27FC236}">
                        <a16:creationId xmlns:a16="http://schemas.microsoft.com/office/drawing/2014/main" id="{7CCC9701-FE1D-14B3-9250-84290F9639C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" name="AutoShape 160">
                    <a:extLst>
                      <a:ext uri="{FF2B5EF4-FFF2-40B4-BE49-F238E27FC236}">
                        <a16:creationId xmlns:a16="http://schemas.microsoft.com/office/drawing/2014/main" id="{6E9C0CE6-02CF-208E-7BF2-43AAFC54D8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" name="AutoShape 161">
                    <a:extLst>
                      <a:ext uri="{FF2B5EF4-FFF2-40B4-BE49-F238E27FC236}">
                        <a16:creationId xmlns:a16="http://schemas.microsoft.com/office/drawing/2014/main" id="{0CA12981-A000-ADAC-F7C0-86779350D9D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6" name="AutoShape 162">
                    <a:extLst>
                      <a:ext uri="{FF2B5EF4-FFF2-40B4-BE49-F238E27FC236}">
                        <a16:creationId xmlns:a16="http://schemas.microsoft.com/office/drawing/2014/main" id="{FD03A895-C218-BF73-9319-81C360681D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0DB49B0-D7DF-07CF-81C4-931DC820E527}"/>
                  </a:ext>
                </a:extLst>
              </p:cNvPr>
              <p:cNvSpPr txBox="1"/>
              <p:nvPr/>
            </p:nvSpPr>
            <p:spPr>
              <a:xfrm>
                <a:off x="5097119" y="2730829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E8BF09-5943-C2CE-AF8E-6822AFE73422}"/>
                  </a:ext>
                </a:extLst>
              </p:cNvPr>
              <p:cNvSpPr txBox="1"/>
              <p:nvPr/>
            </p:nvSpPr>
            <p:spPr>
              <a:xfrm>
                <a:off x="5123951" y="2914109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F827FEF9-FC76-6769-B793-525F994C1670}"/>
              </a:ext>
            </a:extLst>
          </p:cNvPr>
          <p:cNvGrpSpPr/>
          <p:nvPr/>
        </p:nvGrpSpPr>
        <p:grpSpPr>
          <a:xfrm>
            <a:off x="25536" y="1354809"/>
            <a:ext cx="4660063" cy="3478225"/>
            <a:chOff x="60325" y="366700"/>
            <a:chExt cx="4339237" cy="3478225"/>
          </a:xfrm>
        </p:grpSpPr>
        <p:grpSp>
          <p:nvGrpSpPr>
            <p:cNvPr id="127" name="Group 28">
              <a:extLst>
                <a:ext uri="{FF2B5EF4-FFF2-40B4-BE49-F238E27FC236}">
                  <a16:creationId xmlns:a16="http://schemas.microsoft.com/office/drawing/2014/main" id="{F8CC6BE6-EEFC-7240-3B81-289DD1A75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25" y="1020763"/>
              <a:ext cx="1086404" cy="2824162"/>
              <a:chOff x="1313" y="586"/>
              <a:chExt cx="918" cy="2496"/>
            </a:xfrm>
          </p:grpSpPr>
          <p:sp>
            <p:nvSpPr>
              <p:cNvPr id="182" name="Text Box 29">
                <a:extLst>
                  <a:ext uri="{FF2B5EF4-FFF2-40B4-BE49-F238E27FC236}">
                    <a16:creationId xmlns:a16="http://schemas.microsoft.com/office/drawing/2014/main" id="{B3E7DBCE-5FC6-6F9D-9279-838F9D12D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586"/>
                <a:ext cx="77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Ca </a:t>
                </a:r>
                <a:r>
                  <a:rPr lang="fr-FR" sz="1400" dirty="0">
                    <a:solidFill>
                      <a:srgbClr val="CC0099"/>
                    </a:solidFill>
                    <a:latin typeface="Comic Sans MS" pitchFamily="66" charset="0"/>
                  </a:rPr>
                  <a:t>Z=20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183" name="Text Box 30">
                <a:extLst>
                  <a:ext uri="{FF2B5EF4-FFF2-40B4-BE49-F238E27FC236}">
                    <a16:creationId xmlns:a16="http://schemas.microsoft.com/office/drawing/2014/main" id="{84FDDAC8-BAE1-DA85-4B00-07C294893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133"/>
                <a:ext cx="76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Ar Z=18 </a:t>
                </a:r>
              </a:p>
            </p:txBody>
          </p:sp>
          <p:sp>
            <p:nvSpPr>
              <p:cNvPr id="184" name="Text Box 31">
                <a:extLst>
                  <a:ext uri="{FF2B5EF4-FFF2-40B4-BE49-F238E27FC236}">
                    <a16:creationId xmlns:a16="http://schemas.microsoft.com/office/drawing/2014/main" id="{1F936650-B99C-1A49-BDDA-F95C64C80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678"/>
                <a:ext cx="73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S  Z=16 </a:t>
                </a:r>
              </a:p>
            </p:txBody>
          </p:sp>
          <p:sp>
            <p:nvSpPr>
              <p:cNvPr id="185" name="Text Box 32">
                <a:extLst>
                  <a:ext uri="{FF2B5EF4-FFF2-40B4-BE49-F238E27FC236}">
                    <a16:creationId xmlns:a16="http://schemas.microsoft.com/office/drawing/2014/main" id="{2415DF95-8EC9-80E1-A5F1-49501DBBC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2223"/>
                <a:ext cx="729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Si Z=14 </a:t>
                </a:r>
              </a:p>
            </p:txBody>
          </p:sp>
          <p:sp>
            <p:nvSpPr>
              <p:cNvPr id="186" name="Text Box 33">
                <a:extLst>
                  <a:ext uri="{FF2B5EF4-FFF2-40B4-BE49-F238E27FC236}">
                    <a16:creationId xmlns:a16="http://schemas.microsoft.com/office/drawing/2014/main" id="{A3059A7D-6C90-23F8-EDA6-223856D7D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2813"/>
                <a:ext cx="15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B7024C8D-DB7C-D17F-0090-8FCB0EE221F1}"/>
                </a:ext>
              </a:extLst>
            </p:cNvPr>
            <p:cNvGrpSpPr/>
            <p:nvPr/>
          </p:nvGrpSpPr>
          <p:grpSpPr>
            <a:xfrm>
              <a:off x="741363" y="366700"/>
              <a:ext cx="3658199" cy="3150629"/>
              <a:chOff x="741363" y="366700"/>
              <a:chExt cx="3658199" cy="3150629"/>
            </a:xfrm>
          </p:grpSpPr>
          <p:grpSp>
            <p:nvGrpSpPr>
              <p:cNvPr id="129" name="Group 4">
                <a:extLst>
                  <a:ext uri="{FF2B5EF4-FFF2-40B4-BE49-F238E27FC236}">
                    <a16:creationId xmlns:a16="http://schemas.microsoft.com/office/drawing/2014/main" id="{52936651-39A3-2622-BD4A-7C7E49178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13" y="1028700"/>
                <a:ext cx="307975" cy="307975"/>
                <a:chOff x="3625" y="1036"/>
                <a:chExt cx="194" cy="194"/>
              </a:xfrm>
            </p:grpSpPr>
            <p:sp>
              <p:nvSpPr>
                <p:cNvPr id="180" name="Rectangle 5">
                  <a:extLst>
                    <a:ext uri="{FF2B5EF4-FFF2-40B4-BE49-F238E27FC236}">
                      <a16:creationId xmlns:a16="http://schemas.microsoft.com/office/drawing/2014/main" id="{AD1D9EF5-FA1E-2E95-F076-57AA46190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1036"/>
                  <a:ext cx="194" cy="19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1" name="Rectangle 6">
                  <a:extLst>
                    <a:ext uri="{FF2B5EF4-FFF2-40B4-BE49-F238E27FC236}">
                      <a16:creationId xmlns:a16="http://schemas.microsoft.com/office/drawing/2014/main" id="{D1309105-EC7D-E8A6-B476-C2372BB5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9" y="1036"/>
                  <a:ext cx="1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 b="1" baseline="30000">
                      <a:solidFill>
                        <a:srgbClr val="FFFFFF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400" b="1">
                      <a:solidFill>
                        <a:srgbClr val="FFFFFF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0" name="Rectangle 7">
                <a:extLst>
                  <a:ext uri="{FF2B5EF4-FFF2-40B4-BE49-F238E27FC236}">
                    <a16:creationId xmlns:a16="http://schemas.microsoft.com/office/drawing/2014/main" id="{9A004471-1E74-A8A3-0317-7C5DDE243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713" y="1030288"/>
                <a:ext cx="307975" cy="3095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A5A16A8C-D503-FAA6-4F4B-82ECCC996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1030288"/>
                <a:ext cx="914400" cy="3048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2" name="Rectangle 9">
                <a:extLst>
                  <a:ext uri="{FF2B5EF4-FFF2-40B4-BE49-F238E27FC236}">
                    <a16:creationId xmlns:a16="http://schemas.microsoft.com/office/drawing/2014/main" id="{0AA133B8-94E9-8FBC-3FCA-F0B50E044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925" y="1016000"/>
                <a:ext cx="298450" cy="157321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Text Box 10">
                <a:extLst>
                  <a:ext uri="{FF2B5EF4-FFF2-40B4-BE49-F238E27FC236}">
                    <a16:creationId xmlns:a16="http://schemas.microsoft.com/office/drawing/2014/main" id="{0467039B-431D-DDBF-234C-3EB689CAF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625" y="63817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FF0000"/>
                    </a:solidFill>
                    <a:latin typeface="Comic Sans MS" pitchFamily="66" charset="0"/>
                  </a:rPr>
                  <a:t>N=28</a:t>
                </a:r>
              </a:p>
            </p:txBody>
          </p:sp>
          <p:grpSp>
            <p:nvGrpSpPr>
              <p:cNvPr id="134" name="Group 11">
                <a:extLst>
                  <a:ext uri="{FF2B5EF4-FFF2-40B4-BE49-F238E27FC236}">
                    <a16:creationId xmlns:a16="http://schemas.microsoft.com/office/drawing/2014/main" id="{D110CF76-4B3E-9E2A-7695-DD26F27FF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00" y="1022843"/>
                <a:ext cx="301625" cy="317437"/>
                <a:chOff x="4793" y="1794"/>
                <a:chExt cx="190" cy="256"/>
              </a:xfrm>
            </p:grpSpPr>
            <p:sp>
              <p:nvSpPr>
                <p:cNvPr id="178" name="Rectangle 12">
                  <a:extLst>
                    <a:ext uri="{FF2B5EF4-FFF2-40B4-BE49-F238E27FC236}">
                      <a16:creationId xmlns:a16="http://schemas.microsoft.com/office/drawing/2014/main" id="{C702FC9A-88DA-48C0-3643-6851D8BDD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3" y="1794"/>
                  <a:ext cx="190" cy="2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9" name="Rectangle 15">
                  <a:extLst>
                    <a:ext uri="{FF2B5EF4-FFF2-40B4-BE49-F238E27FC236}">
                      <a16:creationId xmlns:a16="http://schemas.microsoft.com/office/drawing/2014/main" id="{0A308FAA-5EFC-46EF-57DB-ADA8AE538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9" y="1850"/>
                  <a:ext cx="177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aseline="30000" dirty="0">
                      <a:solidFill>
                        <a:srgbClr val="000000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5" name="Rectangle 26">
                <a:extLst>
                  <a:ext uri="{FF2B5EF4-FFF2-40B4-BE49-F238E27FC236}">
                    <a16:creationId xmlns:a16="http://schemas.microsoft.com/office/drawing/2014/main" id="{DDFAFF49-5FA9-8E42-8F77-60481C6B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463" y="1344613"/>
                <a:ext cx="309562" cy="6143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6" name="Rectangle 27">
                <a:extLst>
                  <a:ext uri="{FF2B5EF4-FFF2-40B4-BE49-F238E27FC236}">
                    <a16:creationId xmlns:a16="http://schemas.microsoft.com/office/drawing/2014/main" id="{FEDDE573-B6BF-01E1-EC15-88DF9D8A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488" y="1344613"/>
                <a:ext cx="315912" cy="30162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37" name="Group 38">
                <a:extLst>
                  <a:ext uri="{FF2B5EF4-FFF2-40B4-BE49-F238E27FC236}">
                    <a16:creationId xmlns:a16="http://schemas.microsoft.com/office/drawing/2014/main" id="{571A8242-AD29-5AAE-5C19-444A7EF2AC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363" y="1020763"/>
                <a:ext cx="3400425" cy="2193925"/>
                <a:chOff x="1932" y="581"/>
                <a:chExt cx="3333" cy="1909"/>
              </a:xfrm>
            </p:grpSpPr>
            <p:sp>
              <p:nvSpPr>
                <p:cNvPr id="170" name="Line 39">
                  <a:extLst>
                    <a:ext uri="{FF2B5EF4-FFF2-40B4-BE49-F238E27FC236}">
                      <a16:creationId xmlns:a16="http://schemas.microsoft.com/office/drawing/2014/main" id="{86B6757E-BA09-9023-A5DB-96A305AB6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581"/>
                  <a:ext cx="3333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1" name="Line 40">
                  <a:extLst>
                    <a:ext uri="{FF2B5EF4-FFF2-40B4-BE49-F238E27FC236}">
                      <a16:creationId xmlns:a16="http://schemas.microsoft.com/office/drawing/2014/main" id="{1D83A794-E2E7-9949-33AF-FA4CCCDC2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854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2" name="Line 41">
                  <a:extLst>
                    <a:ext uri="{FF2B5EF4-FFF2-40B4-BE49-F238E27FC236}">
                      <a16:creationId xmlns:a16="http://schemas.microsoft.com/office/drawing/2014/main" id="{B48C421D-230C-711C-589C-6141C7E81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126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3" name="Line 42">
                  <a:extLst>
                    <a:ext uri="{FF2B5EF4-FFF2-40B4-BE49-F238E27FC236}">
                      <a16:creationId xmlns:a16="http://schemas.microsoft.com/office/drawing/2014/main" id="{E3AB464D-F111-CA25-9AFD-0AA21CBED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399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" name="Line 43">
                  <a:extLst>
                    <a:ext uri="{FF2B5EF4-FFF2-40B4-BE49-F238E27FC236}">
                      <a16:creationId xmlns:a16="http://schemas.microsoft.com/office/drawing/2014/main" id="{01FAD2C5-33A6-E1DF-2523-AB6925C5A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672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" name="Line 44">
                  <a:extLst>
                    <a:ext uri="{FF2B5EF4-FFF2-40B4-BE49-F238E27FC236}">
                      <a16:creationId xmlns:a16="http://schemas.microsoft.com/office/drawing/2014/main" id="{DDD32F16-1541-0D08-E42D-3DF8C6533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217"/>
                  <a:ext cx="3176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6" name="Line 45">
                  <a:extLst>
                    <a:ext uri="{FF2B5EF4-FFF2-40B4-BE49-F238E27FC236}">
                      <a16:creationId xmlns:a16="http://schemas.microsoft.com/office/drawing/2014/main" id="{D58B3E74-ADEF-5E65-BE5B-D7CB4A077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945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7" name="Line 46">
                  <a:extLst>
                    <a:ext uri="{FF2B5EF4-FFF2-40B4-BE49-F238E27FC236}">
                      <a16:creationId xmlns:a16="http://schemas.microsoft.com/office/drawing/2014/main" id="{983D9122-FAAC-AEC7-8FB3-0FF4CA37C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490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38" name="Text Box 49">
                <a:extLst>
                  <a:ext uri="{FF2B5EF4-FFF2-40B4-BE49-F238E27FC236}">
                    <a16:creationId xmlns:a16="http://schemas.microsoft.com/office/drawing/2014/main" id="{AB61FD51-4578-1488-865B-B1C1737A0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888" y="64452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CC0099"/>
                    </a:solidFill>
                    <a:latin typeface="Comic Sans MS" pitchFamily="66" charset="0"/>
                  </a:rPr>
                  <a:t>N=20</a:t>
                </a:r>
              </a:p>
            </p:txBody>
          </p:sp>
          <p:grpSp>
            <p:nvGrpSpPr>
              <p:cNvPr id="139" name="Group 93">
                <a:extLst>
                  <a:ext uri="{FF2B5EF4-FFF2-40B4-BE49-F238E27FC236}">
                    <a16:creationId xmlns:a16="http://schemas.microsoft.com/office/drawing/2014/main" id="{5DDC2E1F-9D72-2A77-4A28-D7A379CE3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338" y="863600"/>
                <a:ext cx="2786062" cy="2547938"/>
                <a:chOff x="661" y="544"/>
                <a:chExt cx="1755" cy="1923"/>
              </a:xfrm>
            </p:grpSpPr>
            <p:sp>
              <p:nvSpPr>
                <p:cNvPr id="159" name="Line 16">
                  <a:extLst>
                    <a:ext uri="{FF2B5EF4-FFF2-40B4-BE49-F238E27FC236}">
                      <a16:creationId xmlns:a16="http://schemas.microsoft.com/office/drawing/2014/main" id="{DEAD0E9B-43C3-C35F-910E-650C4F7CE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9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0" name="Line 17">
                  <a:extLst>
                    <a:ext uri="{FF2B5EF4-FFF2-40B4-BE49-F238E27FC236}">
                      <a16:creationId xmlns:a16="http://schemas.microsoft.com/office/drawing/2014/main" id="{EB940B84-79B7-CDFC-1354-B51E05277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263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1" name="Line 18">
                  <a:extLst>
                    <a:ext uri="{FF2B5EF4-FFF2-40B4-BE49-F238E27FC236}">
                      <a16:creationId xmlns:a16="http://schemas.microsoft.com/office/drawing/2014/main" id="{6D36EEDB-28E2-147C-7989-2C91DA67C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067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2" name="Line 19">
                  <a:extLst>
                    <a:ext uri="{FF2B5EF4-FFF2-40B4-BE49-F238E27FC236}">
                      <a16:creationId xmlns:a16="http://schemas.microsoft.com/office/drawing/2014/main" id="{60B46808-94AE-365D-C4E7-434AF01B6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71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3" name="Line 20">
                  <a:extLst>
                    <a:ext uri="{FF2B5EF4-FFF2-40B4-BE49-F238E27FC236}">
                      <a16:creationId xmlns:a16="http://schemas.microsoft.com/office/drawing/2014/main" id="{A66D2888-6545-0AED-C3D8-4847288D6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675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4" name="Line 21">
                  <a:extLst>
                    <a:ext uri="{FF2B5EF4-FFF2-40B4-BE49-F238E27FC236}">
                      <a16:creationId xmlns:a16="http://schemas.microsoft.com/office/drawing/2014/main" id="{349F9107-FBA2-1E0B-0E52-2B200FDA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86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" name="Line 22">
                  <a:extLst>
                    <a:ext uri="{FF2B5EF4-FFF2-40B4-BE49-F238E27FC236}">
                      <a16:creationId xmlns:a16="http://schemas.microsoft.com/office/drawing/2014/main" id="{BEEA65D8-0E52-6576-62B5-A6D9B0BE8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0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6" name="Line 23">
                  <a:extLst>
                    <a:ext uri="{FF2B5EF4-FFF2-40B4-BE49-F238E27FC236}">
                      <a16:creationId xmlns:a16="http://schemas.microsoft.com/office/drawing/2014/main" id="{EFD6BE91-91E0-FB08-7423-119BE2D10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94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167" name="Group 50">
                  <a:extLst>
                    <a:ext uri="{FF2B5EF4-FFF2-40B4-BE49-F238E27FC236}">
                      <a16:creationId xmlns:a16="http://schemas.microsoft.com/office/drawing/2014/main" id="{43EB0793-576A-41A7-1D44-ACDE796EE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1" y="544"/>
                  <a:ext cx="197" cy="1919"/>
                  <a:chOff x="2730" y="438"/>
                  <a:chExt cx="264" cy="2640"/>
                </a:xfrm>
              </p:grpSpPr>
              <p:sp>
                <p:nvSpPr>
                  <p:cNvPr id="168" name="Line 51">
                    <a:extLst>
                      <a:ext uri="{FF2B5EF4-FFF2-40B4-BE49-F238E27FC236}">
                        <a16:creationId xmlns:a16="http://schemas.microsoft.com/office/drawing/2014/main" id="{F98D3037-CE66-C9DE-67C6-30AE28B01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0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9" name="Line 52">
                    <a:extLst>
                      <a:ext uri="{FF2B5EF4-FFF2-40B4-BE49-F238E27FC236}">
                        <a16:creationId xmlns:a16="http://schemas.microsoft.com/office/drawing/2014/main" id="{ECEC6977-5AD6-C1CF-CBCE-67F0FD2C86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4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40" name="Rectangle 73">
                <a:extLst>
                  <a:ext uri="{FF2B5EF4-FFF2-40B4-BE49-F238E27FC236}">
                    <a16:creationId xmlns:a16="http://schemas.microsoft.com/office/drawing/2014/main" id="{924F14AB-B849-E9D8-EC75-C7EDC7BB9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21" y="1043255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1" name="Rectangle 83">
                <a:extLst>
                  <a:ext uri="{FF2B5EF4-FFF2-40B4-BE49-F238E27FC236}">
                    <a16:creationId xmlns:a16="http://schemas.microsoft.com/office/drawing/2014/main" id="{B8F97F8C-0E25-6BFC-B2EC-763259FA7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82" y="991904"/>
                <a:ext cx="416483" cy="387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40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Ca</a:t>
                </a:r>
              </a:p>
            </p:txBody>
          </p:sp>
          <p:sp>
            <p:nvSpPr>
              <p:cNvPr id="142" name="Rectangle 103">
                <a:extLst>
                  <a:ext uri="{FF2B5EF4-FFF2-40B4-BE49-F238E27FC236}">
                    <a16:creationId xmlns:a16="http://schemas.microsoft.com/office/drawing/2014/main" id="{81524596-319A-0E71-CEC5-4BA02C05B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369" y="2910569"/>
                <a:ext cx="298863" cy="30854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34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sp>
            <p:nvSpPr>
              <p:cNvPr id="143" name="Rectangle 73">
                <a:extLst>
                  <a:ext uri="{FF2B5EF4-FFF2-40B4-BE49-F238E27FC236}">
                    <a16:creationId xmlns:a16="http://schemas.microsoft.com/office/drawing/2014/main" id="{B20FF8C7-9F27-6244-60EA-D60F004CF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447" y="2286518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4" name="Rectangle 82">
                <a:extLst>
                  <a:ext uri="{FF2B5EF4-FFF2-40B4-BE49-F238E27FC236}">
                    <a16:creationId xmlns:a16="http://schemas.microsoft.com/office/drawing/2014/main" id="{C0CD62B0-FBEA-DC07-CE42-4F4B5BDA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116" y="1357411"/>
                <a:ext cx="2139530" cy="1528962"/>
              </a:xfrm>
              <a:prstGeom prst="rect">
                <a:avLst/>
              </a:prstGeom>
              <a:solidFill>
                <a:srgbClr val="FFFFCC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" name="Rectangle 102">
                <a:extLst>
                  <a:ext uri="{FF2B5EF4-FFF2-40B4-BE49-F238E27FC236}">
                    <a16:creationId xmlns:a16="http://schemas.microsoft.com/office/drawing/2014/main" id="{24922427-A6EF-806F-4DD1-2B44E7C3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54" y="2302034"/>
                <a:ext cx="270893" cy="27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36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146" name="Rectangle 101">
                <a:extLst>
                  <a:ext uri="{FF2B5EF4-FFF2-40B4-BE49-F238E27FC236}">
                    <a16:creationId xmlns:a16="http://schemas.microsoft.com/office/drawing/2014/main" id="{CFE96367-CBED-7E03-EA44-8C67EC80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695" y="2915513"/>
                <a:ext cx="281791" cy="2935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7" name="Text Box 59">
                <a:extLst>
                  <a:ext uri="{FF2B5EF4-FFF2-40B4-BE49-F238E27FC236}">
                    <a16:creationId xmlns:a16="http://schemas.microsoft.com/office/drawing/2014/main" id="{A283D59E-16AD-302F-E3EE-0CF6E0CE4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8386" y="1366337"/>
                <a:ext cx="16675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filling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n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f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7/2</a:t>
                </a:r>
                <a:endParaRPr lang="fr-FR" sz="14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8" name="Rectangle 60">
                <a:extLst>
                  <a:ext uri="{FF2B5EF4-FFF2-40B4-BE49-F238E27FC236}">
                    <a16:creationId xmlns:a16="http://schemas.microsoft.com/office/drawing/2014/main" id="{CB944347-AE39-0A06-9F73-6E0B363DE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697" y="1581271"/>
                <a:ext cx="24481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p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3/2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Z=14 gap</a:t>
                </a:r>
              </a:p>
            </p:txBody>
          </p:sp>
          <p:sp>
            <p:nvSpPr>
              <p:cNvPr id="149" name="Text Box 83">
                <a:extLst>
                  <a:ext uri="{FF2B5EF4-FFF2-40B4-BE49-F238E27FC236}">
                    <a16:creationId xmlns:a16="http://schemas.microsoft.com/office/drawing/2014/main" id="{6393EED4-DCD5-09B3-A7B8-594F5DE05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8884" y="2128494"/>
                <a:ext cx="19271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removal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p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d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3/2</a:t>
                </a:r>
                <a:endParaRPr lang="fr-FR" sz="1400" baseline="-250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0" name="Rectangle 84">
                <a:extLst>
                  <a:ext uri="{FF2B5EF4-FFF2-40B4-BE49-F238E27FC236}">
                    <a16:creationId xmlns:a16="http://schemas.microsoft.com/office/drawing/2014/main" id="{6230C674-86D2-6C28-89C9-4F228BED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372" y="2345019"/>
                <a:ext cx="242085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n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7/2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N=28 gap</a:t>
                </a:r>
              </a:p>
            </p:txBody>
          </p:sp>
          <p:sp>
            <p:nvSpPr>
              <p:cNvPr id="151" name="Rectangle 36">
                <a:extLst>
                  <a:ext uri="{FF2B5EF4-FFF2-40B4-BE49-F238E27FC236}">
                    <a16:creationId xmlns:a16="http://schemas.microsoft.com/office/drawing/2014/main" id="{3E66650B-0EF3-7B28-2463-E0F8AE4D1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982" y="2931443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42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cxnSp>
            <p:nvCxnSpPr>
              <p:cNvPr id="152" name="Connecteur droit avec flèche 151">
                <a:extLst>
                  <a:ext uri="{FF2B5EF4-FFF2-40B4-BE49-F238E27FC236}">
                    <a16:creationId xmlns:a16="http://schemas.microsoft.com/office/drawing/2014/main" id="{CE7FA381-FAFB-C100-DBB2-FB4FC1EDD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5065" y="650688"/>
                <a:ext cx="2430335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22E58E2-3A61-1A42-ABD3-8EBA9ADCEF4A}"/>
                  </a:ext>
                </a:extLst>
              </p:cNvPr>
              <p:cNvSpPr/>
              <p:nvPr/>
            </p:nvSpPr>
            <p:spPr>
              <a:xfrm>
                <a:off x="2154801" y="366700"/>
                <a:ext cx="938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7/2</a:t>
                </a:r>
              </a:p>
            </p:txBody>
          </p:sp>
          <p:cxnSp>
            <p:nvCxnSpPr>
              <p:cNvPr id="154" name="Connecteur droit avec flèche 153">
                <a:extLst>
                  <a:ext uri="{FF2B5EF4-FFF2-40B4-BE49-F238E27FC236}">
                    <a16:creationId xmlns:a16="http://schemas.microsoft.com/office/drawing/2014/main" id="{13187C6C-5736-9107-E514-03EFA0C4B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1014947"/>
                <a:ext cx="0" cy="128708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4E92C7A-260D-29DB-EF0B-CFD20F70A4F1}"/>
                  </a:ext>
                </a:extLst>
              </p:cNvPr>
              <p:cNvSpPr/>
              <p:nvPr/>
            </p:nvSpPr>
            <p:spPr>
              <a:xfrm rot="5400000">
                <a:off x="2997525" y="2115291"/>
                <a:ext cx="2055152" cy="748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s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6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718BCAF7-CFEA-A0EC-25C5-83DF5D229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147796"/>
                <a:ext cx="0" cy="6085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avec flèche 156">
                <a:extLst>
                  <a:ext uri="{FF2B5EF4-FFF2-40B4-BE49-F238E27FC236}">
                    <a16:creationId xmlns:a16="http://schemas.microsoft.com/office/drawing/2014/main" id="{7DE4CDF8-2BCE-F908-8D0A-9111A9111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756331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avec flèche 157">
                <a:extLst>
                  <a:ext uri="{FF2B5EF4-FFF2-40B4-BE49-F238E27FC236}">
                    <a16:creationId xmlns:a16="http://schemas.microsoft.com/office/drawing/2014/main" id="{2FC0EB67-6BD4-FC9F-2541-7E11B4EC2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3058970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Rectangle 39">
            <a:extLst>
              <a:ext uri="{FF2B5EF4-FFF2-40B4-BE49-F238E27FC236}">
                <a16:creationId xmlns:a16="http://schemas.microsoft.com/office/drawing/2014/main" id="{E188D11A-87D6-D523-F5E7-054B9B184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824" y="1921309"/>
            <a:ext cx="2551794" cy="235703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8" name="Text Box 40">
            <a:extLst>
              <a:ext uri="{FF2B5EF4-FFF2-40B4-BE49-F238E27FC236}">
                <a16:creationId xmlns:a16="http://schemas.microsoft.com/office/drawing/2014/main" id="{9C51F662-9001-8806-AEC1-ED59DA15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077" y="2217262"/>
            <a:ext cx="530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p3/2</a:t>
            </a:r>
          </a:p>
        </p:txBody>
      </p:sp>
      <p:sp>
        <p:nvSpPr>
          <p:cNvPr id="189" name="Oval 41">
            <a:extLst>
              <a:ext uri="{FF2B5EF4-FFF2-40B4-BE49-F238E27FC236}">
                <a16:creationId xmlns:a16="http://schemas.microsoft.com/office/drawing/2014/main" id="{55732456-2C2B-CF8A-25C7-C544E419B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98377" y="2428854"/>
            <a:ext cx="364584" cy="338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90" name="Line 42">
            <a:extLst>
              <a:ext uri="{FF2B5EF4-FFF2-40B4-BE49-F238E27FC236}">
                <a16:creationId xmlns:a16="http://schemas.microsoft.com/office/drawing/2014/main" id="{340EDCED-637F-7C7A-554A-282CC59BD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9514" y="2390988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91" name="Group 43">
            <a:extLst>
              <a:ext uri="{FF2B5EF4-FFF2-40B4-BE49-F238E27FC236}">
                <a16:creationId xmlns:a16="http://schemas.microsoft.com/office/drawing/2014/main" id="{B1FDA18E-A90F-6A67-11A8-22FC224CF217}"/>
              </a:ext>
            </a:extLst>
          </p:cNvPr>
          <p:cNvGrpSpPr>
            <a:grpSpLocks/>
          </p:cNvGrpSpPr>
          <p:nvPr/>
        </p:nvGrpSpPr>
        <p:grpSpPr bwMode="auto">
          <a:xfrm>
            <a:off x="9919517" y="2654512"/>
            <a:ext cx="1181101" cy="308109"/>
            <a:chOff x="4668" y="332"/>
            <a:chExt cx="744" cy="179"/>
          </a:xfrm>
        </p:grpSpPr>
        <p:sp>
          <p:nvSpPr>
            <p:cNvPr id="192" name="Text Box 44">
              <a:extLst>
                <a:ext uri="{FF2B5EF4-FFF2-40B4-BE49-F238E27FC236}">
                  <a16:creationId xmlns:a16="http://schemas.microsoft.com/office/drawing/2014/main" id="{F176CBF7-5D35-3EB9-287B-7F3860B1F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332"/>
              <a:ext cx="30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f7/2</a:t>
              </a:r>
            </a:p>
          </p:txBody>
        </p:sp>
        <p:sp>
          <p:nvSpPr>
            <p:cNvPr id="193" name="Line 54">
              <a:extLst>
                <a:ext uri="{FF2B5EF4-FFF2-40B4-BE49-F238E27FC236}">
                  <a16:creationId xmlns:a16="http://schemas.microsoft.com/office/drawing/2014/main" id="{DC388FCE-C5B3-AAAB-E3FF-E7C3996C9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426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4" name="Group 55">
            <a:extLst>
              <a:ext uri="{FF2B5EF4-FFF2-40B4-BE49-F238E27FC236}">
                <a16:creationId xmlns:a16="http://schemas.microsoft.com/office/drawing/2014/main" id="{6F14A5F0-E576-A13D-283C-0E343B4A4228}"/>
              </a:ext>
            </a:extLst>
          </p:cNvPr>
          <p:cNvGrpSpPr>
            <a:grpSpLocks/>
          </p:cNvGrpSpPr>
          <p:nvPr/>
        </p:nvGrpSpPr>
        <p:grpSpPr bwMode="auto">
          <a:xfrm>
            <a:off x="9919516" y="3732428"/>
            <a:ext cx="1220788" cy="308225"/>
            <a:chOff x="4668" y="982"/>
            <a:chExt cx="769" cy="180"/>
          </a:xfrm>
        </p:grpSpPr>
        <p:sp>
          <p:nvSpPr>
            <p:cNvPr id="195" name="Text Box 56">
              <a:extLst>
                <a:ext uri="{FF2B5EF4-FFF2-40B4-BE49-F238E27FC236}">
                  <a16:creationId xmlns:a16="http://schemas.microsoft.com/office/drawing/2014/main" id="{2A2A5BE2-8119-A8B3-9B09-9475DDF2D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982"/>
              <a:ext cx="33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d5/2</a:t>
              </a:r>
            </a:p>
          </p:txBody>
        </p:sp>
        <p:sp>
          <p:nvSpPr>
            <p:cNvPr id="196" name="Line 57">
              <a:extLst>
                <a:ext uri="{FF2B5EF4-FFF2-40B4-BE49-F238E27FC236}">
                  <a16:creationId xmlns:a16="http://schemas.microsoft.com/office/drawing/2014/main" id="{3AA2D9F6-BEBE-C4EE-2825-121F892BB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1078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97" name="Group 65">
            <a:extLst>
              <a:ext uri="{FF2B5EF4-FFF2-40B4-BE49-F238E27FC236}">
                <a16:creationId xmlns:a16="http://schemas.microsoft.com/office/drawing/2014/main" id="{E4CC0455-6A54-0AEA-3E7F-CE9F06AEF041}"/>
              </a:ext>
            </a:extLst>
          </p:cNvPr>
          <p:cNvGrpSpPr>
            <a:grpSpLocks/>
          </p:cNvGrpSpPr>
          <p:nvPr/>
        </p:nvGrpSpPr>
        <p:grpSpPr bwMode="auto">
          <a:xfrm>
            <a:off x="9919512" y="3327612"/>
            <a:ext cx="1196975" cy="308109"/>
            <a:chOff x="4668" y="820"/>
            <a:chExt cx="754" cy="179"/>
          </a:xfrm>
        </p:grpSpPr>
        <p:sp>
          <p:nvSpPr>
            <p:cNvPr id="198" name="Text Box 66">
              <a:extLst>
                <a:ext uri="{FF2B5EF4-FFF2-40B4-BE49-F238E27FC236}">
                  <a16:creationId xmlns:a16="http://schemas.microsoft.com/office/drawing/2014/main" id="{EF2D9D99-C855-D598-2D5D-35285FA02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820"/>
              <a:ext cx="31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s1/2</a:t>
              </a:r>
            </a:p>
          </p:txBody>
        </p:sp>
        <p:sp>
          <p:nvSpPr>
            <p:cNvPr id="199" name="Line 67">
              <a:extLst>
                <a:ext uri="{FF2B5EF4-FFF2-40B4-BE49-F238E27FC236}">
                  <a16:creationId xmlns:a16="http://schemas.microsoft.com/office/drawing/2014/main" id="{44851637-0135-3EC5-28DD-F98F1654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914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0" name="Group 71">
            <a:extLst>
              <a:ext uri="{FF2B5EF4-FFF2-40B4-BE49-F238E27FC236}">
                <a16:creationId xmlns:a16="http://schemas.microsoft.com/office/drawing/2014/main" id="{1AA1F3F8-C410-CB97-F0FB-F1F633FB57BF}"/>
              </a:ext>
            </a:extLst>
          </p:cNvPr>
          <p:cNvGrpSpPr>
            <a:grpSpLocks/>
          </p:cNvGrpSpPr>
          <p:nvPr/>
        </p:nvGrpSpPr>
        <p:grpSpPr bwMode="auto">
          <a:xfrm>
            <a:off x="9919516" y="3105364"/>
            <a:ext cx="1220788" cy="308225"/>
            <a:chOff x="4668" y="667"/>
            <a:chExt cx="769" cy="180"/>
          </a:xfrm>
        </p:grpSpPr>
        <p:sp>
          <p:nvSpPr>
            <p:cNvPr id="201" name="Text Box 72">
              <a:extLst>
                <a:ext uri="{FF2B5EF4-FFF2-40B4-BE49-F238E27FC236}">
                  <a16:creationId xmlns:a16="http://schemas.microsoft.com/office/drawing/2014/main" id="{831C2262-F5CA-9B24-E865-D5063AD7D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667"/>
              <a:ext cx="33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d3/2</a:t>
              </a:r>
            </a:p>
          </p:txBody>
        </p:sp>
        <p:sp>
          <p:nvSpPr>
            <p:cNvPr id="202" name="Line 73">
              <a:extLst>
                <a:ext uri="{FF2B5EF4-FFF2-40B4-BE49-F238E27FC236}">
                  <a16:creationId xmlns:a16="http://schemas.microsoft.com/office/drawing/2014/main" id="{896256D3-899A-29CE-5FF9-17EADF105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760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3" name="Oval 79">
            <a:extLst>
              <a:ext uri="{FF2B5EF4-FFF2-40B4-BE49-F238E27FC236}">
                <a16:creationId xmlns:a16="http://schemas.microsoft.com/office/drawing/2014/main" id="{6A468237-4E91-C006-F163-2066407001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3552" y="3578438"/>
            <a:ext cx="265112" cy="250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n-US" sz="1400"/>
              <a:t>14</a:t>
            </a:r>
          </a:p>
        </p:txBody>
      </p:sp>
      <p:sp>
        <p:nvSpPr>
          <p:cNvPr id="204" name="Text Box 80">
            <a:extLst>
              <a:ext uri="{FF2B5EF4-FFF2-40B4-BE49-F238E27FC236}">
                <a16:creationId xmlns:a16="http://schemas.microsoft.com/office/drawing/2014/main" id="{8359098B-035C-AD8F-5E79-C9BDD7D7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39" y="3759413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CC0099"/>
                </a:solidFill>
              </a:rPr>
              <a:t>d5/2</a:t>
            </a:r>
          </a:p>
        </p:txBody>
      </p:sp>
      <p:sp>
        <p:nvSpPr>
          <p:cNvPr id="205" name="Text Box 88">
            <a:extLst>
              <a:ext uri="{FF2B5EF4-FFF2-40B4-BE49-F238E27FC236}">
                <a16:creationId xmlns:a16="http://schemas.microsoft.com/office/drawing/2014/main" id="{4F9C84CB-AA0B-6EEC-9242-438C040A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183" y="3326026"/>
            <a:ext cx="506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s1/2</a:t>
            </a:r>
          </a:p>
        </p:txBody>
      </p:sp>
      <p:sp>
        <p:nvSpPr>
          <p:cNvPr id="206" name="Text Box 93">
            <a:extLst>
              <a:ext uri="{FF2B5EF4-FFF2-40B4-BE49-F238E27FC236}">
                <a16:creationId xmlns:a16="http://schemas.microsoft.com/office/drawing/2014/main" id="{B29B840B-9380-75CC-78EC-A6891CC2E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39" y="3103776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CC0099"/>
                </a:solidFill>
              </a:rPr>
              <a:t>d3/2</a:t>
            </a:r>
          </a:p>
        </p:txBody>
      </p:sp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9CEF2B93-79D0-E4C4-5A3F-437959A4F41E}"/>
              </a:ext>
            </a:extLst>
          </p:cNvPr>
          <p:cNvGrpSpPr/>
          <p:nvPr/>
        </p:nvGrpSpPr>
        <p:grpSpPr>
          <a:xfrm>
            <a:off x="8971778" y="3270463"/>
            <a:ext cx="720000" cy="635000"/>
            <a:chOff x="8840659" y="3127838"/>
            <a:chExt cx="997431" cy="635000"/>
          </a:xfrm>
        </p:grpSpPr>
        <p:sp>
          <p:nvSpPr>
            <p:cNvPr id="208" name="Line 81">
              <a:extLst>
                <a:ext uri="{FF2B5EF4-FFF2-40B4-BE49-F238E27FC236}">
                  <a16:creationId xmlns:a16="http://schemas.microsoft.com/office/drawing/2014/main" id="{D617BF17-D3DD-CCD3-61F5-7DC805350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762838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Line 90">
              <a:extLst>
                <a:ext uri="{FF2B5EF4-FFF2-40B4-BE49-F238E27FC236}">
                  <a16:creationId xmlns:a16="http://schemas.microsoft.com/office/drawing/2014/main" id="{F03440FB-E062-48C5-1941-8B2DCAC11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340563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Line 94">
              <a:extLst>
                <a:ext uri="{FF2B5EF4-FFF2-40B4-BE49-F238E27FC236}">
                  <a16:creationId xmlns:a16="http://schemas.microsoft.com/office/drawing/2014/main" id="{B3D18413-0B3A-41E6-2C13-278CB75E5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0659" y="3127838"/>
              <a:ext cx="997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212" name="Text Box 440">
            <a:extLst>
              <a:ext uri="{FF2B5EF4-FFF2-40B4-BE49-F238E27FC236}">
                <a16:creationId xmlns:a16="http://schemas.microsoft.com/office/drawing/2014/main" id="{2E54216E-6D9A-4845-925F-0DB112BD5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8914" y="3889588"/>
            <a:ext cx="3429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99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213" name="Rectangle 441">
            <a:extLst>
              <a:ext uri="{FF2B5EF4-FFF2-40B4-BE49-F238E27FC236}">
                <a16:creationId xmlns:a16="http://schemas.microsoft.com/office/drawing/2014/main" id="{23D0DEE5-F5DB-6AF8-A057-8E57908A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577" y="3873713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99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214" name="Text Box 40">
            <a:extLst>
              <a:ext uri="{FF2B5EF4-FFF2-40B4-BE49-F238E27FC236}">
                <a16:creationId xmlns:a16="http://schemas.microsoft.com/office/drawing/2014/main" id="{6A190A74-7100-6AEE-71C1-76A99F5A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077" y="2049187"/>
            <a:ext cx="490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f5/2</a:t>
            </a:r>
          </a:p>
        </p:txBody>
      </p:sp>
      <p:sp>
        <p:nvSpPr>
          <p:cNvPr id="215" name="Line 42">
            <a:extLst>
              <a:ext uri="{FF2B5EF4-FFF2-40B4-BE49-F238E27FC236}">
                <a16:creationId xmlns:a16="http://schemas.microsoft.com/office/drawing/2014/main" id="{8A982BCF-7F87-707C-439D-FD412BB3C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9514" y="2195305"/>
            <a:ext cx="7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" name="Oval 99">
            <a:extLst>
              <a:ext uri="{FF2B5EF4-FFF2-40B4-BE49-F238E27FC236}">
                <a16:creationId xmlns:a16="http://schemas.microsoft.com/office/drawing/2014/main" id="{4CBA612F-E6F5-64F9-17FA-7115C7E2AD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87635" y="2853711"/>
            <a:ext cx="383758" cy="36307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10BC69B-5C03-A2FD-DA76-A631CD467C92}"/>
              </a:ext>
            </a:extLst>
          </p:cNvPr>
          <p:cNvGrpSpPr/>
          <p:nvPr/>
        </p:nvGrpSpPr>
        <p:grpSpPr>
          <a:xfrm>
            <a:off x="374508" y="4480613"/>
            <a:ext cx="1756444" cy="1077218"/>
            <a:chOff x="454018" y="4568075"/>
            <a:chExt cx="1756444" cy="107721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7688B59-AAA1-142D-36EA-735D155B4EC8}"/>
                </a:ext>
              </a:extLst>
            </p:cNvPr>
            <p:cNvSpPr txBox="1"/>
            <p:nvPr/>
          </p:nvSpPr>
          <p:spPr>
            <a:xfrm>
              <a:off x="454018" y="4568075"/>
              <a:ext cx="175644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34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« </a:t>
              </a:r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magic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 »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N=20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9" name="Flèche vers la droite 8">
              <a:extLst>
                <a:ext uri="{FF2B5EF4-FFF2-40B4-BE49-F238E27FC236}">
                  <a16:creationId xmlns:a16="http://schemas.microsoft.com/office/drawing/2014/main" id="{90D8FED1-3B77-7EFC-0390-800A954AF71C}"/>
                </a:ext>
              </a:extLst>
            </p:cNvPr>
            <p:cNvSpPr/>
            <p:nvPr/>
          </p:nvSpPr>
          <p:spPr>
            <a:xfrm rot="5400000">
              <a:off x="1224240" y="4866546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C67AD84-7107-43C7-7B7E-68AA72E25840}"/>
              </a:ext>
            </a:extLst>
          </p:cNvPr>
          <p:cNvGrpSpPr/>
          <p:nvPr/>
        </p:nvGrpSpPr>
        <p:grpSpPr>
          <a:xfrm>
            <a:off x="2977901" y="4482771"/>
            <a:ext cx="1939756" cy="1077218"/>
            <a:chOff x="454017" y="4568075"/>
            <a:chExt cx="1939756" cy="1077218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173C242-FE34-E661-197B-0698BBA467F4}"/>
                </a:ext>
              </a:extLst>
            </p:cNvPr>
            <p:cNvSpPr txBox="1"/>
            <p:nvPr/>
          </p:nvSpPr>
          <p:spPr>
            <a:xfrm>
              <a:off x="454017" y="4568075"/>
              <a:ext cx="19397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42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N=28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15" name="Flèche vers la droite 14">
              <a:extLst>
                <a:ext uri="{FF2B5EF4-FFF2-40B4-BE49-F238E27FC236}">
                  <a16:creationId xmlns:a16="http://schemas.microsoft.com/office/drawing/2014/main" id="{084B45DF-8233-CCC7-F661-99ADFD4783C4}"/>
                </a:ext>
              </a:extLst>
            </p:cNvPr>
            <p:cNvSpPr/>
            <p:nvPr/>
          </p:nvSpPr>
          <p:spPr>
            <a:xfrm rot="5400000">
              <a:off x="1288475" y="4864590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432FF"/>
                </a:solidFill>
              </a:endParaRPr>
            </a:p>
          </p:txBody>
        </p:sp>
      </p:grpSp>
      <p:sp>
        <p:nvSpPr>
          <p:cNvPr id="17" name="Rectangle 133">
            <a:extLst>
              <a:ext uri="{FF2B5EF4-FFF2-40B4-BE49-F238E27FC236}">
                <a16:creationId xmlns:a16="http://schemas.microsoft.com/office/drawing/2014/main" id="{20940D0D-153F-D285-9786-CB81433D5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408" y="5979815"/>
            <a:ext cx="9264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baseline="300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  </a:t>
            </a:r>
            <a:r>
              <a:rPr lang="fr-FR" altLang="fr-FR" sz="16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</a:t>
            </a:r>
            <a:r>
              <a:rPr lang="fr-FR" altLang="fr-FR" sz="1600" baseline="300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 42</a:t>
            </a:r>
            <a:r>
              <a:rPr lang="fr-FR" altLang="fr-FR" sz="16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Si, </a:t>
            </a:r>
            <a:r>
              <a:rPr lang="fr-FR" altLang="fr-FR" sz="1600" dirty="0" err="1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with</a:t>
            </a:r>
            <a:r>
              <a:rPr lang="fr-FR" altLang="fr-FR" sz="16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fr-FR" altLang="fr-FR" sz="1600" dirty="0" err="1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reduced</a:t>
            </a:r>
            <a:r>
              <a:rPr lang="fr-FR" altLang="fr-FR" sz="16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 Z=14 &amp; N=28 gaps, </a:t>
            </a:r>
            <a:r>
              <a:rPr lang="fr-FR" altLang="fr-FR" sz="1600" dirty="0" err="1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is</a:t>
            </a:r>
            <a:r>
              <a:rPr lang="fr-FR" altLang="fr-FR" sz="16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 a  "golden case" for the </a:t>
            </a:r>
            <a:r>
              <a:rPr lang="fr-FR" altLang="fr-FR" sz="1600" dirty="0" err="1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study</a:t>
            </a:r>
            <a:r>
              <a:rPr lang="fr-FR" altLang="fr-FR" sz="16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 of the </a:t>
            </a:r>
            <a:r>
              <a:rPr lang="fr-FR" altLang="fr-FR" sz="1600" dirty="0" err="1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tensor</a:t>
            </a:r>
            <a:r>
              <a:rPr lang="fr-FR" altLang="fr-FR" sz="16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 force  </a:t>
            </a:r>
            <a:endParaRPr lang="en-US" altLang="fr-FR" sz="1600" dirty="0">
              <a:solidFill>
                <a:srgbClr val="FF0000"/>
              </a:solidFill>
              <a:latin typeface="Comic Sans MS" panose="030F0902030302020204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9987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A33D5033-0912-91D9-F2E4-36974C775B98}"/>
              </a:ext>
            </a:extLst>
          </p:cNvPr>
          <p:cNvGrpSpPr/>
          <p:nvPr/>
        </p:nvGrpSpPr>
        <p:grpSpPr>
          <a:xfrm>
            <a:off x="3717170" y="2026468"/>
            <a:ext cx="356167" cy="2025346"/>
            <a:chOff x="5359889" y="2013405"/>
            <a:chExt cx="320675" cy="2025346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6BB42274-F389-E78B-EB0D-6F32991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1992" y="2013405"/>
              <a:ext cx="301712" cy="202534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56">
              <a:extLst>
                <a:ext uri="{FF2B5EF4-FFF2-40B4-BE49-F238E27FC236}">
                  <a16:creationId xmlns:a16="http://schemas.microsoft.com/office/drawing/2014/main" id="{F7855879-8DEC-5DC1-9D71-DC81275BF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889" y="2632618"/>
              <a:ext cx="320675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aseline="30000" dirty="0">
                  <a:solidFill>
                    <a:srgbClr val="000000"/>
                  </a:solidFill>
                  <a:latin typeface="Comic Sans MS" pitchFamily="66" charset="0"/>
                </a:rPr>
                <a:t>46</a:t>
              </a:r>
              <a:r>
                <a:rPr lang="en-US" sz="1200" dirty="0">
                  <a:solidFill>
                    <a:srgbClr val="000000"/>
                  </a:solidFill>
                  <a:latin typeface="Comic Sans MS" pitchFamily="66" charset="0"/>
                </a:rPr>
                <a:t>Ar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2BED7889-75B6-37A2-332B-7F2C297A7BC8}"/>
                </a:ext>
              </a:extLst>
            </p:cNvPr>
            <p:cNvGrpSpPr/>
            <p:nvPr/>
          </p:nvGrpSpPr>
          <p:grpSpPr>
            <a:xfrm>
              <a:off x="5386311" y="3244969"/>
              <a:ext cx="283174" cy="327880"/>
              <a:chOff x="9289440" y="3149457"/>
              <a:chExt cx="283174" cy="327880"/>
            </a:xfrm>
          </p:grpSpPr>
          <p:sp>
            <p:nvSpPr>
              <p:cNvPr id="17" name="Rectangle 103">
                <a:extLst>
                  <a:ext uri="{FF2B5EF4-FFF2-40B4-BE49-F238E27FC236}">
                    <a16:creationId xmlns:a16="http://schemas.microsoft.com/office/drawing/2014/main" id="{4305E9C4-A14F-F816-1879-BEAFF4062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1288" y="3149457"/>
                <a:ext cx="281326" cy="32719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Rectangle 35">
                <a:extLst>
                  <a:ext uri="{FF2B5EF4-FFF2-40B4-BE49-F238E27FC236}">
                    <a16:creationId xmlns:a16="http://schemas.microsoft.com/office/drawing/2014/main" id="{4623283A-E416-D114-E93A-57413A2BB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9440" y="3176701"/>
                <a:ext cx="269188" cy="300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44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</a:t>
                </a:r>
              </a:p>
            </p:txBody>
          </p:sp>
        </p:grp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E4FD92E-7B04-74B0-FF8B-87790527D1C2}"/>
              </a:ext>
            </a:extLst>
          </p:cNvPr>
          <p:cNvSpPr txBox="1"/>
          <p:nvPr/>
        </p:nvSpPr>
        <p:spPr>
          <a:xfrm>
            <a:off x="340427" y="800096"/>
            <a:ext cx="549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i="1" dirty="0" err="1"/>
              <a:t>Gradual</a:t>
            </a:r>
            <a:r>
              <a:rPr lang="fr-FR" sz="1600" i="1" dirty="0"/>
              <a:t> </a:t>
            </a:r>
            <a:r>
              <a:rPr lang="fr-FR" sz="1600" i="1" dirty="0" err="1"/>
              <a:t>reduction</a:t>
            </a:r>
            <a:r>
              <a:rPr lang="fr-FR" sz="1600" i="1" dirty="0"/>
              <a:t> of the N=28 </a:t>
            </a:r>
            <a:r>
              <a:rPr lang="fr-FR" sz="1600" i="1" dirty="0" err="1"/>
              <a:t>shell</a:t>
            </a:r>
            <a:r>
              <a:rPr lang="fr-FR" sz="1600" i="1" dirty="0"/>
              <a:t> gap </a:t>
            </a:r>
            <a:r>
              <a:rPr lang="fr-FR" sz="1600" i="1" dirty="0" err="1"/>
              <a:t>below</a:t>
            </a:r>
            <a:r>
              <a:rPr lang="fr-FR" sz="1600" i="1" dirty="0"/>
              <a:t> </a:t>
            </a:r>
            <a:r>
              <a:rPr lang="fr-FR" sz="1600" i="1" baseline="30000" dirty="0"/>
              <a:t>48</a:t>
            </a:r>
            <a:r>
              <a:rPr lang="fr-FR" sz="1600" i="1" dirty="0"/>
              <a:t>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i="1" dirty="0"/>
              <a:t>Proton </a:t>
            </a:r>
            <a:r>
              <a:rPr lang="fr-FR" sz="1600" i="1" dirty="0" err="1"/>
              <a:t>induced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r>
              <a:rPr lang="fr-FR" sz="1600" i="1" dirty="0"/>
              <a:t> </a:t>
            </a:r>
            <a:r>
              <a:rPr lang="fr-FR" sz="1600" i="1" dirty="0" err="1"/>
              <a:t>from</a:t>
            </a:r>
            <a:r>
              <a:rPr lang="fr-FR" sz="1600" i="1" dirty="0"/>
              <a:t> the s</a:t>
            </a:r>
            <a:r>
              <a:rPr lang="fr-FR" sz="1600" i="1" baseline="-25000" dirty="0"/>
              <a:t>1/2</a:t>
            </a:r>
            <a:r>
              <a:rPr lang="fr-FR" sz="1600" i="1" dirty="0"/>
              <a:t> and d</a:t>
            </a:r>
            <a:r>
              <a:rPr lang="fr-FR" sz="1600" i="1" baseline="-25000" dirty="0"/>
              <a:t>3/2</a:t>
            </a:r>
            <a:r>
              <a:rPr lang="fr-FR" sz="1600" i="1" dirty="0"/>
              <a:t> </a:t>
            </a:r>
            <a:r>
              <a:rPr lang="fr-FR" sz="1600" i="1" dirty="0" err="1"/>
              <a:t>degeneracy</a:t>
            </a:r>
            <a:endParaRPr lang="fr-FR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9EED4-C7C4-3F56-A30E-806CCA0D112B}"/>
              </a:ext>
            </a:extLst>
          </p:cNvPr>
          <p:cNvSpPr/>
          <p:nvPr/>
        </p:nvSpPr>
        <p:spPr>
          <a:xfrm>
            <a:off x="337779" y="453456"/>
            <a:ext cx="3355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Physics</a:t>
            </a:r>
            <a:r>
              <a:rPr lang="fr-FR" dirty="0">
                <a:solidFill>
                  <a:srgbClr val="0432FF"/>
                </a:solidFill>
              </a:rPr>
              <a:t> of the N=28 </a:t>
            </a:r>
            <a:r>
              <a:rPr lang="fr-FR" dirty="0" err="1">
                <a:solidFill>
                  <a:srgbClr val="0432FF"/>
                </a:solidFill>
              </a:rPr>
              <a:t>shell</a:t>
            </a:r>
            <a:r>
              <a:rPr lang="fr-FR" dirty="0">
                <a:solidFill>
                  <a:srgbClr val="0432FF"/>
                </a:solidFill>
              </a:rPr>
              <a:t> </a:t>
            </a:r>
            <a:r>
              <a:rPr lang="fr-FR" dirty="0" err="1">
                <a:solidFill>
                  <a:srgbClr val="0432FF"/>
                </a:solidFill>
              </a:rPr>
              <a:t>closure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902CED0-E5B0-DD03-42F5-6A45D66E4A14}"/>
              </a:ext>
            </a:extLst>
          </p:cNvPr>
          <p:cNvGrpSpPr/>
          <p:nvPr/>
        </p:nvGrpSpPr>
        <p:grpSpPr>
          <a:xfrm>
            <a:off x="4906316" y="1799503"/>
            <a:ext cx="1926622" cy="2525341"/>
            <a:chOff x="4796813" y="828805"/>
            <a:chExt cx="1926622" cy="2525341"/>
          </a:xfrm>
        </p:grpSpPr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BAB879C8-3886-5599-5292-20235F8C06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2810" y="2127533"/>
              <a:ext cx="22288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000" dirty="0" err="1">
                  <a:latin typeface="Comic Sans MS" panose="030F0902030302020204" pitchFamily="66" charset="0"/>
                </a:rPr>
                <a:t>T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</a:t>
              </a:r>
              <a:r>
                <a:rPr lang="fr-FR" altLang="fr-FR" sz="1000" dirty="0" err="1">
                  <a:latin typeface="Comic Sans MS" panose="030F0902030302020204" pitchFamily="66" charset="0"/>
                </a:rPr>
                <a:t>Otsuka</a:t>
              </a:r>
              <a:r>
                <a:rPr lang="fr-FR" altLang="fr-FR" sz="1000" i="1" dirty="0">
                  <a:latin typeface="Comic Sans MS" panose="030F0902030302020204" pitchFamily="66" charset="0"/>
                </a:rPr>
                <a:t> et al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PRL95(2005)232502.</a:t>
              </a:r>
              <a:endParaRPr lang="en-US" altLang="fr-FR" sz="1000" dirty="0">
                <a:latin typeface="Comic Sans MS" panose="030F0902030302020204" pitchFamily="66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0A4E05E-CB98-B051-7727-A89F42552459}"/>
                </a:ext>
              </a:extLst>
            </p:cNvPr>
            <p:cNvGrpSpPr/>
            <p:nvPr/>
          </p:nvGrpSpPr>
          <p:grpSpPr>
            <a:xfrm>
              <a:off x="4796813" y="828805"/>
              <a:ext cx="1698625" cy="1266742"/>
              <a:chOff x="4898264" y="851465"/>
              <a:chExt cx="1698625" cy="1266742"/>
            </a:xfrm>
          </p:grpSpPr>
          <p:grpSp>
            <p:nvGrpSpPr>
              <p:cNvPr id="93" name="Group 167">
                <a:extLst>
                  <a:ext uri="{FF2B5EF4-FFF2-40B4-BE49-F238E27FC236}">
                    <a16:creationId xmlns:a16="http://schemas.microsoft.com/office/drawing/2014/main" id="{E33713EC-A3CD-4DF6-76FB-807B106952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8264" y="865670"/>
                <a:ext cx="1698625" cy="1252537"/>
                <a:chOff x="2966" y="3131"/>
                <a:chExt cx="1070" cy="789"/>
              </a:xfrm>
            </p:grpSpPr>
            <p:sp>
              <p:nvSpPr>
                <p:cNvPr id="96" name="Freeform 103">
                  <a:extLst>
                    <a:ext uri="{FF2B5EF4-FFF2-40B4-BE49-F238E27FC236}">
                      <a16:creationId xmlns:a16="http://schemas.microsoft.com/office/drawing/2014/main" id="{60AAE023-317D-4647-E3D7-69F696CE2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3454"/>
                  <a:ext cx="998" cy="428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Line 104">
                  <a:extLst>
                    <a:ext uri="{FF2B5EF4-FFF2-40B4-BE49-F238E27FC236}">
                      <a16:creationId xmlns:a16="http://schemas.microsoft.com/office/drawing/2014/main" id="{7DA1F3BD-8F81-895F-1AD1-847885210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65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Line 105">
                  <a:extLst>
                    <a:ext uri="{FF2B5EF4-FFF2-40B4-BE49-F238E27FC236}">
                      <a16:creationId xmlns:a16="http://schemas.microsoft.com/office/drawing/2014/main" id="{30EC71C2-CE50-15B0-F516-ECCBE2CE8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72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Line 106">
                  <a:extLst>
                    <a:ext uri="{FF2B5EF4-FFF2-40B4-BE49-F238E27FC236}">
                      <a16:creationId xmlns:a16="http://schemas.microsoft.com/office/drawing/2014/main" id="{AB58F0CE-2C67-FA24-9749-4588C65F6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46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Line 107">
                  <a:extLst>
                    <a:ext uri="{FF2B5EF4-FFF2-40B4-BE49-F238E27FC236}">
                      <a16:creationId xmlns:a16="http://schemas.microsoft.com/office/drawing/2014/main" id="{05D6B95A-41B5-69BB-101B-E55E93393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550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Line 108">
                  <a:extLst>
                    <a:ext uri="{FF2B5EF4-FFF2-40B4-BE49-F238E27FC236}">
                      <a16:creationId xmlns:a16="http://schemas.microsoft.com/office/drawing/2014/main" id="{9ABA8E0F-3B46-5945-E805-84693D116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23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Line 109">
                  <a:extLst>
                    <a:ext uri="{FF2B5EF4-FFF2-40B4-BE49-F238E27FC236}">
                      <a16:creationId xmlns:a16="http://schemas.microsoft.com/office/drawing/2014/main" id="{367DFEB5-55E7-FC17-BA39-A44E92715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374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AutoShape 110">
                  <a:extLst>
                    <a:ext uri="{FF2B5EF4-FFF2-40B4-BE49-F238E27FC236}">
                      <a16:creationId xmlns:a16="http://schemas.microsoft.com/office/drawing/2014/main" id="{1E19AAE5-394C-8B7B-AA3D-B0214AB37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5" y="3476"/>
                  <a:ext cx="84" cy="66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AutoShape 111">
                  <a:extLst>
                    <a:ext uri="{FF2B5EF4-FFF2-40B4-BE49-F238E27FC236}">
                      <a16:creationId xmlns:a16="http://schemas.microsoft.com/office/drawing/2014/main" id="{C5EEC4AE-7988-857F-34E3-F2BF53FE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97" y="3664"/>
                  <a:ext cx="84" cy="63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05" name="Group 112">
                  <a:extLst>
                    <a:ext uri="{FF2B5EF4-FFF2-40B4-BE49-F238E27FC236}">
                      <a16:creationId xmlns:a16="http://schemas.microsoft.com/office/drawing/2014/main" id="{B7466643-27C1-1C51-EA6E-3A079A0A9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3244" y="3379"/>
                  <a:ext cx="454" cy="263"/>
                  <a:chOff x="159" y="3768"/>
                  <a:chExt cx="587" cy="579"/>
                </a:xfrm>
              </p:grpSpPr>
              <p:cxnSp>
                <p:nvCxnSpPr>
                  <p:cNvPr id="119" name="AutoShape 113">
                    <a:extLst>
                      <a:ext uri="{FF2B5EF4-FFF2-40B4-BE49-F238E27FC236}">
                        <a16:creationId xmlns:a16="http://schemas.microsoft.com/office/drawing/2014/main" id="{6350C4A9-E2E6-5D8E-796C-CF4D380BD8B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0" name="AutoShape 114">
                    <a:extLst>
                      <a:ext uri="{FF2B5EF4-FFF2-40B4-BE49-F238E27FC236}">
                        <a16:creationId xmlns:a16="http://schemas.microsoft.com/office/drawing/2014/main" id="{1352FA81-909E-6784-19D9-C0CEC1C5057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" name="AutoShape 115">
                    <a:extLst>
                      <a:ext uri="{FF2B5EF4-FFF2-40B4-BE49-F238E27FC236}">
                        <a16:creationId xmlns:a16="http://schemas.microsoft.com/office/drawing/2014/main" id="{EC731198-7CFE-5BB9-CCC6-2C76FF45D0A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" name="AutoShape 116">
                    <a:extLst>
                      <a:ext uri="{FF2B5EF4-FFF2-40B4-BE49-F238E27FC236}">
                        <a16:creationId xmlns:a16="http://schemas.microsoft.com/office/drawing/2014/main" id="{205B96D1-20DA-34CB-2023-93EBE6F201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3" name="AutoShape 117">
                    <a:extLst>
                      <a:ext uri="{FF2B5EF4-FFF2-40B4-BE49-F238E27FC236}">
                        <a16:creationId xmlns:a16="http://schemas.microsoft.com/office/drawing/2014/main" id="{22B4F687-0DEC-0455-7A3F-B4F3CB346D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" name="AutoShape 118">
                    <a:extLst>
                      <a:ext uri="{FF2B5EF4-FFF2-40B4-BE49-F238E27FC236}">
                        <a16:creationId xmlns:a16="http://schemas.microsoft.com/office/drawing/2014/main" id="{E967F8EF-8EF8-7CA9-698B-A892179E851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06" name="Text Box 119">
                  <a:extLst>
                    <a:ext uri="{FF2B5EF4-FFF2-40B4-BE49-F238E27FC236}">
                      <a16:creationId xmlns:a16="http://schemas.microsoft.com/office/drawing/2014/main" id="{FF09BEFE-DF96-97DA-5C5A-17A7AA7000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3" y="3756"/>
                  <a:ext cx="370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107" name="Text Box 120">
                  <a:extLst>
                    <a:ext uri="{FF2B5EF4-FFF2-40B4-BE49-F238E27FC236}">
                      <a16:creationId xmlns:a16="http://schemas.microsoft.com/office/drawing/2014/main" id="{97283D14-9CA7-71D1-767E-41828C96A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6" y="3755"/>
                  <a:ext cx="414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neutron</a:t>
                  </a:r>
                </a:p>
              </p:txBody>
            </p:sp>
            <p:sp>
              <p:nvSpPr>
                <p:cNvPr id="108" name="Text Box 121">
                  <a:extLst>
                    <a:ext uri="{FF2B5EF4-FFF2-40B4-BE49-F238E27FC236}">
                      <a16:creationId xmlns:a16="http://schemas.microsoft.com/office/drawing/2014/main" id="{F6C758C7-D576-D773-9D31-AB58D832A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3580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109" name="Text Box 122">
                  <a:extLst>
                    <a:ext uri="{FF2B5EF4-FFF2-40B4-BE49-F238E27FC236}">
                      <a16:creationId xmlns:a16="http://schemas.microsoft.com/office/drawing/2014/main" id="{359FC51A-A9E2-0B7C-0A20-DF3BFAD99A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6" y="3394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110" name="Text Box 123">
                  <a:extLst>
                    <a:ext uri="{FF2B5EF4-FFF2-40B4-BE49-F238E27FC236}">
                      <a16:creationId xmlns:a16="http://schemas.microsoft.com/office/drawing/2014/main" id="{C57E4B36-1AF7-0202-626C-18C4842732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4" y="3274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111" name="Text Box 124">
                  <a:extLst>
                    <a:ext uri="{FF2B5EF4-FFF2-40B4-BE49-F238E27FC236}">
                      <a16:creationId xmlns:a16="http://schemas.microsoft.com/office/drawing/2014/main" id="{94587941-02FF-90BF-93D4-033C661CC3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3131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/>
                    <a:t>j'</a:t>
                  </a:r>
                  <a:r>
                    <a:rPr lang="en-US" altLang="fr-FR" sz="1100" b="1" i="1" baseline="-25000"/>
                    <a:t>&lt;</a:t>
                  </a:r>
                </a:p>
              </p:txBody>
            </p:sp>
            <p:grpSp>
              <p:nvGrpSpPr>
                <p:cNvPr id="112" name="Group 125">
                  <a:extLst>
                    <a:ext uri="{FF2B5EF4-FFF2-40B4-BE49-F238E27FC236}">
                      <a16:creationId xmlns:a16="http://schemas.microsoft.com/office/drawing/2014/main" id="{9FBE65BD-F2ED-B64B-837E-DA7BFB18B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17480" flipV="1">
                  <a:off x="3258" y="3335"/>
                  <a:ext cx="421" cy="263"/>
                  <a:chOff x="159" y="3768"/>
                  <a:chExt cx="587" cy="579"/>
                </a:xfrm>
              </p:grpSpPr>
              <p:cxnSp>
                <p:nvCxnSpPr>
                  <p:cNvPr id="113" name="AutoShape 126">
                    <a:extLst>
                      <a:ext uri="{FF2B5EF4-FFF2-40B4-BE49-F238E27FC236}">
                        <a16:creationId xmlns:a16="http://schemas.microsoft.com/office/drawing/2014/main" id="{42590F98-6706-F3F4-D746-EB601B578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" name="AutoShape 127">
                    <a:extLst>
                      <a:ext uri="{FF2B5EF4-FFF2-40B4-BE49-F238E27FC236}">
                        <a16:creationId xmlns:a16="http://schemas.microsoft.com/office/drawing/2014/main" id="{03F9D2A5-79F9-6B04-C66F-8E78BCE3FCB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5" name="AutoShape 128">
                    <a:extLst>
                      <a:ext uri="{FF2B5EF4-FFF2-40B4-BE49-F238E27FC236}">
                        <a16:creationId xmlns:a16="http://schemas.microsoft.com/office/drawing/2014/main" id="{9A11A9C8-6463-5310-4B78-EC514ADD06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6" name="AutoShape 129">
                    <a:extLst>
                      <a:ext uri="{FF2B5EF4-FFF2-40B4-BE49-F238E27FC236}">
                        <a16:creationId xmlns:a16="http://schemas.microsoft.com/office/drawing/2014/main" id="{E3BDB326-DCDD-A547-05DF-F88AD6AAC52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7" name="AutoShape 130">
                    <a:extLst>
                      <a:ext uri="{FF2B5EF4-FFF2-40B4-BE49-F238E27FC236}">
                        <a16:creationId xmlns:a16="http://schemas.microsoft.com/office/drawing/2014/main" id="{F5D54127-4CBB-FA4E-BFFC-BE03B7559D0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8" name="AutoShape 131">
                    <a:extLst>
                      <a:ext uri="{FF2B5EF4-FFF2-40B4-BE49-F238E27FC236}">
                        <a16:creationId xmlns:a16="http://schemas.microsoft.com/office/drawing/2014/main" id="{2061D9FE-3327-AC86-5FBA-76E6AB697A9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B9325E6-DDC6-3D2E-0B5C-1072C5DBF0C7}"/>
                  </a:ext>
                </a:extLst>
              </p:cNvPr>
              <p:cNvSpPr txBox="1"/>
              <p:nvPr/>
            </p:nvSpPr>
            <p:spPr>
              <a:xfrm>
                <a:off x="5826972" y="851465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CB66324-BDE1-A47B-84B0-94B0A2B7BEB5}"/>
                  </a:ext>
                </a:extLst>
              </p:cNvPr>
              <p:cNvSpPr txBox="1"/>
              <p:nvPr/>
            </p:nvSpPr>
            <p:spPr>
              <a:xfrm>
                <a:off x="5847292" y="1044505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C90D28E-77D1-772F-942F-289AFC055361}"/>
                </a:ext>
              </a:extLst>
            </p:cNvPr>
            <p:cNvGrpSpPr/>
            <p:nvPr/>
          </p:nvGrpSpPr>
          <p:grpSpPr>
            <a:xfrm>
              <a:off x="4843791" y="2112759"/>
              <a:ext cx="1590796" cy="1241387"/>
              <a:chOff x="4843791" y="2112759"/>
              <a:chExt cx="1590796" cy="1241387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48433D9-3208-D41F-43AF-ADB048E67732}"/>
                  </a:ext>
                </a:extLst>
              </p:cNvPr>
              <p:cNvGrpSpPr/>
              <p:nvPr/>
            </p:nvGrpSpPr>
            <p:grpSpPr>
              <a:xfrm>
                <a:off x="4843791" y="2112759"/>
                <a:ext cx="1590796" cy="1241387"/>
                <a:chOff x="9887783" y="2469770"/>
                <a:chExt cx="1590796" cy="1241387"/>
              </a:xfrm>
            </p:grpSpPr>
            <p:sp>
              <p:nvSpPr>
                <p:cNvPr id="23" name="Freeform 134">
                  <a:extLst>
                    <a:ext uri="{FF2B5EF4-FFF2-40B4-BE49-F238E27FC236}">
                      <a16:creationId xmlns:a16="http://schemas.microsoft.com/office/drawing/2014/main" id="{EFFF0536-1381-546B-3440-9636CB59D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7803" y="3038498"/>
                  <a:ext cx="1536897" cy="617807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4" name="Group 143">
                  <a:extLst>
                    <a:ext uri="{FF2B5EF4-FFF2-40B4-BE49-F238E27FC236}">
                      <a16:creationId xmlns:a16="http://schemas.microsoft.com/office/drawing/2014/main" id="{9782D6A2-AD49-3E89-E0BB-54C1FD8533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0359016" y="2849403"/>
                  <a:ext cx="612911" cy="282922"/>
                  <a:chOff x="159" y="3768"/>
                  <a:chExt cx="587" cy="579"/>
                </a:xfrm>
              </p:grpSpPr>
              <p:cxnSp>
                <p:nvCxnSpPr>
                  <p:cNvPr id="87" name="AutoShape 144">
                    <a:extLst>
                      <a:ext uri="{FF2B5EF4-FFF2-40B4-BE49-F238E27FC236}">
                        <a16:creationId xmlns:a16="http://schemas.microsoft.com/office/drawing/2014/main" id="{59113784-F054-D145-AB09-772E84A96F7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AutoShape 145">
                    <a:extLst>
                      <a:ext uri="{FF2B5EF4-FFF2-40B4-BE49-F238E27FC236}">
                        <a16:creationId xmlns:a16="http://schemas.microsoft.com/office/drawing/2014/main" id="{1EC6CD93-F5B7-E708-E8A7-3C22AFB99F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AutoShape 146">
                    <a:extLst>
                      <a:ext uri="{FF2B5EF4-FFF2-40B4-BE49-F238E27FC236}">
                        <a16:creationId xmlns:a16="http://schemas.microsoft.com/office/drawing/2014/main" id="{2CA9855B-E0E1-C97B-EB8C-78C8FF4C06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AutoShape 147">
                    <a:extLst>
                      <a:ext uri="{FF2B5EF4-FFF2-40B4-BE49-F238E27FC236}">
                        <a16:creationId xmlns:a16="http://schemas.microsoft.com/office/drawing/2014/main" id="{71FE1804-6C59-34DB-44B8-B252463972A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AutoShape 148">
                    <a:extLst>
                      <a:ext uri="{FF2B5EF4-FFF2-40B4-BE49-F238E27FC236}">
                        <a16:creationId xmlns:a16="http://schemas.microsoft.com/office/drawing/2014/main" id="{987F2E43-38EB-F6BD-0968-920678772F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AutoShape 149">
                    <a:extLst>
                      <a:ext uri="{FF2B5EF4-FFF2-40B4-BE49-F238E27FC236}">
                        <a16:creationId xmlns:a16="http://schemas.microsoft.com/office/drawing/2014/main" id="{BE8E1C5A-BAAC-FEC7-0EA5-ED39F10041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5" name="Text Box 150">
                  <a:extLst>
                    <a:ext uri="{FF2B5EF4-FFF2-40B4-BE49-F238E27FC236}">
                      <a16:creationId xmlns:a16="http://schemas.microsoft.com/office/drawing/2014/main" id="{6ED9C613-7D8E-CB6E-CD51-94E4ED69A7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37161" y="3474427"/>
                  <a:ext cx="569791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26" name="Text Box 151">
                  <a:extLst>
                    <a:ext uri="{FF2B5EF4-FFF2-40B4-BE49-F238E27FC236}">
                      <a16:creationId xmlns:a16="http://schemas.microsoft.com/office/drawing/2014/main" id="{45D091AC-FAC2-07FD-07CB-78B0259E06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5570" y="3472984"/>
                  <a:ext cx="637550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dirty="0"/>
                    <a:t>neutron</a:t>
                  </a:r>
                </a:p>
              </p:txBody>
            </p:sp>
            <p:sp>
              <p:nvSpPr>
                <p:cNvPr id="27" name="Line 135">
                  <a:extLst>
                    <a:ext uri="{FF2B5EF4-FFF2-40B4-BE49-F238E27FC236}">
                      <a16:creationId xmlns:a16="http://schemas.microsoft.com/office/drawing/2014/main" id="{0B7799B8-29AB-6695-9752-A0C020566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84796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36">
                  <a:extLst>
                    <a:ext uri="{FF2B5EF4-FFF2-40B4-BE49-F238E27FC236}">
                      <a16:creationId xmlns:a16="http://schemas.microsoft.com/office/drawing/2014/main" id="{D25AC41C-C06E-396D-E47F-EFCD091B3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949003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Line 137">
                  <a:extLst>
                    <a:ext uri="{FF2B5EF4-FFF2-40B4-BE49-F238E27FC236}">
                      <a16:creationId xmlns:a16="http://schemas.microsoft.com/office/drawing/2014/main" id="{A1D578A3-FAF9-EED2-7F4E-538519F9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57370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Line 138">
                  <a:extLst>
                    <a:ext uri="{FF2B5EF4-FFF2-40B4-BE49-F238E27FC236}">
                      <a16:creationId xmlns:a16="http://schemas.microsoft.com/office/drawing/2014/main" id="{31B05843-AD81-901A-C508-EE1F89F29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694952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AutoShape 141">
                  <a:extLst>
                    <a:ext uri="{FF2B5EF4-FFF2-40B4-BE49-F238E27FC236}">
                      <a16:creationId xmlns:a16="http://schemas.microsoft.com/office/drawing/2014/main" id="{5E07BDAE-727E-A16E-6659-EA3A67E50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5708" y="2588135"/>
                  <a:ext cx="129358" cy="9526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AutoShape 142">
                  <a:extLst>
                    <a:ext uri="{FF2B5EF4-FFF2-40B4-BE49-F238E27FC236}">
                      <a16:creationId xmlns:a16="http://schemas.microsoft.com/office/drawing/2014/main" id="{5CE2B615-FC73-E332-815B-EDC49D314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0908788" y="2859508"/>
                  <a:ext cx="129358" cy="9093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Text Box 152">
                  <a:extLst>
                    <a:ext uri="{FF2B5EF4-FFF2-40B4-BE49-F238E27FC236}">
                      <a16:creationId xmlns:a16="http://schemas.microsoft.com/office/drawing/2014/main" id="{5715812B-27EE-25B7-4D2D-AD70B45C1A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3703" y="2738256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42" name="Text Box 153">
                  <a:extLst>
                    <a:ext uri="{FF2B5EF4-FFF2-40B4-BE49-F238E27FC236}">
                      <a16:creationId xmlns:a16="http://schemas.microsoft.com/office/drawing/2014/main" id="{C3CF7410-958D-4C5D-FEE0-CBFE06A53F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2163" y="2469770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60" name="Line 139">
                  <a:extLst>
                    <a:ext uri="{FF2B5EF4-FFF2-40B4-BE49-F238E27FC236}">
                      <a16:creationId xmlns:a16="http://schemas.microsoft.com/office/drawing/2014/main" id="{661A103E-A56E-F7F2-6C26-089F1152D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439" y="315108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Line 140">
                  <a:extLst>
                    <a:ext uri="{FF2B5EF4-FFF2-40B4-BE49-F238E27FC236}">
                      <a16:creationId xmlns:a16="http://schemas.microsoft.com/office/drawing/2014/main" id="{2281F21B-A099-6522-06C9-5D461ED4F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839" y="332141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63" name="Text Box 154">
                  <a:extLst>
                    <a:ext uri="{FF2B5EF4-FFF2-40B4-BE49-F238E27FC236}">
                      <a16:creationId xmlns:a16="http://schemas.microsoft.com/office/drawing/2014/main" id="{A14B269E-514F-154E-36DE-7DB9356929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87783" y="3205941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 dirty="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64" name="Text Box 155">
                  <a:extLst>
                    <a:ext uri="{FF2B5EF4-FFF2-40B4-BE49-F238E27FC236}">
                      <a16:creationId xmlns:a16="http://schemas.microsoft.com/office/drawing/2014/main" id="{C90529FA-8D46-0E32-52B3-B093356DEE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97023" y="2999525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/>
                    <a:t>j'</a:t>
                  </a:r>
                  <a:r>
                    <a:rPr lang="en-US" altLang="fr-FR" sz="1100" b="1" i="1" baseline="-25000" dirty="0"/>
                    <a:t>&lt;</a:t>
                  </a:r>
                </a:p>
              </p:txBody>
            </p:sp>
            <p:grpSp>
              <p:nvGrpSpPr>
                <p:cNvPr id="65" name="Group 156">
                  <a:extLst>
                    <a:ext uri="{FF2B5EF4-FFF2-40B4-BE49-F238E27FC236}">
                      <a16:creationId xmlns:a16="http://schemas.microsoft.com/office/drawing/2014/main" id="{194763A7-77F6-E9A2-30BB-FC8498C7B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992962" flipV="1">
                  <a:off x="10285042" y="2760106"/>
                  <a:ext cx="722249" cy="321617"/>
                  <a:chOff x="159" y="3768"/>
                  <a:chExt cx="587" cy="579"/>
                </a:xfrm>
              </p:grpSpPr>
              <p:cxnSp>
                <p:nvCxnSpPr>
                  <p:cNvPr id="67" name="AutoShape 157">
                    <a:extLst>
                      <a:ext uri="{FF2B5EF4-FFF2-40B4-BE49-F238E27FC236}">
                        <a16:creationId xmlns:a16="http://schemas.microsoft.com/office/drawing/2014/main" id="{D04DAD90-6470-D423-C49A-C8CF3B42F64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AutoShape 158">
                    <a:extLst>
                      <a:ext uri="{FF2B5EF4-FFF2-40B4-BE49-F238E27FC236}">
                        <a16:creationId xmlns:a16="http://schemas.microsoft.com/office/drawing/2014/main" id="{4393BFD6-E4CB-9958-26FE-45C77941132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AutoShape 159">
                    <a:extLst>
                      <a:ext uri="{FF2B5EF4-FFF2-40B4-BE49-F238E27FC236}">
                        <a16:creationId xmlns:a16="http://schemas.microsoft.com/office/drawing/2014/main" id="{7CCC9701-FE1D-14B3-9250-84290F9639C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" name="AutoShape 160">
                    <a:extLst>
                      <a:ext uri="{FF2B5EF4-FFF2-40B4-BE49-F238E27FC236}">
                        <a16:creationId xmlns:a16="http://schemas.microsoft.com/office/drawing/2014/main" id="{6E9C0CE6-02CF-208E-7BF2-43AAFC54D8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" name="AutoShape 161">
                    <a:extLst>
                      <a:ext uri="{FF2B5EF4-FFF2-40B4-BE49-F238E27FC236}">
                        <a16:creationId xmlns:a16="http://schemas.microsoft.com/office/drawing/2014/main" id="{0CA12981-A000-ADAC-F7C0-86779350D9D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6" name="AutoShape 162">
                    <a:extLst>
                      <a:ext uri="{FF2B5EF4-FFF2-40B4-BE49-F238E27FC236}">
                        <a16:creationId xmlns:a16="http://schemas.microsoft.com/office/drawing/2014/main" id="{FD03A895-C218-BF73-9319-81C360681D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0DB49B0-D7DF-07CF-81C4-931DC820E527}"/>
                  </a:ext>
                </a:extLst>
              </p:cNvPr>
              <p:cNvSpPr txBox="1"/>
              <p:nvPr/>
            </p:nvSpPr>
            <p:spPr>
              <a:xfrm>
                <a:off x="5097119" y="2730829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E8BF09-5943-C2CE-AF8E-6822AFE73422}"/>
                  </a:ext>
                </a:extLst>
              </p:cNvPr>
              <p:cNvSpPr txBox="1"/>
              <p:nvPr/>
            </p:nvSpPr>
            <p:spPr>
              <a:xfrm>
                <a:off x="5123951" y="2914109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F827FEF9-FC76-6769-B793-525F994C1670}"/>
              </a:ext>
            </a:extLst>
          </p:cNvPr>
          <p:cNvGrpSpPr/>
          <p:nvPr/>
        </p:nvGrpSpPr>
        <p:grpSpPr>
          <a:xfrm>
            <a:off x="25536" y="1354809"/>
            <a:ext cx="4660063" cy="3478225"/>
            <a:chOff x="60325" y="366700"/>
            <a:chExt cx="4339237" cy="3478225"/>
          </a:xfrm>
        </p:grpSpPr>
        <p:grpSp>
          <p:nvGrpSpPr>
            <p:cNvPr id="127" name="Group 28">
              <a:extLst>
                <a:ext uri="{FF2B5EF4-FFF2-40B4-BE49-F238E27FC236}">
                  <a16:creationId xmlns:a16="http://schemas.microsoft.com/office/drawing/2014/main" id="{F8CC6BE6-EEFC-7240-3B81-289DD1A75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25" y="1020763"/>
              <a:ext cx="1086404" cy="2824162"/>
              <a:chOff x="1313" y="586"/>
              <a:chExt cx="918" cy="2496"/>
            </a:xfrm>
          </p:grpSpPr>
          <p:sp>
            <p:nvSpPr>
              <p:cNvPr id="182" name="Text Box 29">
                <a:extLst>
                  <a:ext uri="{FF2B5EF4-FFF2-40B4-BE49-F238E27FC236}">
                    <a16:creationId xmlns:a16="http://schemas.microsoft.com/office/drawing/2014/main" id="{B3E7DBCE-5FC6-6F9D-9279-838F9D12D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586"/>
                <a:ext cx="77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Ca </a:t>
                </a:r>
                <a:r>
                  <a:rPr lang="fr-FR" sz="1400" dirty="0">
                    <a:solidFill>
                      <a:srgbClr val="CC0099"/>
                    </a:solidFill>
                    <a:latin typeface="Comic Sans MS" pitchFamily="66" charset="0"/>
                  </a:rPr>
                  <a:t>Z=20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183" name="Text Box 30">
                <a:extLst>
                  <a:ext uri="{FF2B5EF4-FFF2-40B4-BE49-F238E27FC236}">
                    <a16:creationId xmlns:a16="http://schemas.microsoft.com/office/drawing/2014/main" id="{84FDDAC8-BAE1-DA85-4B00-07C294893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133"/>
                <a:ext cx="76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Ar Z=18 </a:t>
                </a:r>
              </a:p>
            </p:txBody>
          </p:sp>
          <p:sp>
            <p:nvSpPr>
              <p:cNvPr id="184" name="Text Box 31">
                <a:extLst>
                  <a:ext uri="{FF2B5EF4-FFF2-40B4-BE49-F238E27FC236}">
                    <a16:creationId xmlns:a16="http://schemas.microsoft.com/office/drawing/2014/main" id="{1F936650-B99C-1A49-BDDA-F95C64C80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678"/>
                <a:ext cx="73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S  Z=16 </a:t>
                </a:r>
              </a:p>
            </p:txBody>
          </p:sp>
          <p:sp>
            <p:nvSpPr>
              <p:cNvPr id="185" name="Text Box 32">
                <a:extLst>
                  <a:ext uri="{FF2B5EF4-FFF2-40B4-BE49-F238E27FC236}">
                    <a16:creationId xmlns:a16="http://schemas.microsoft.com/office/drawing/2014/main" id="{2415DF95-8EC9-80E1-A5F1-49501DBBC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2223"/>
                <a:ext cx="729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Si Z=14 </a:t>
                </a:r>
              </a:p>
            </p:txBody>
          </p:sp>
          <p:sp>
            <p:nvSpPr>
              <p:cNvPr id="186" name="Text Box 33">
                <a:extLst>
                  <a:ext uri="{FF2B5EF4-FFF2-40B4-BE49-F238E27FC236}">
                    <a16:creationId xmlns:a16="http://schemas.microsoft.com/office/drawing/2014/main" id="{A3059A7D-6C90-23F8-EDA6-223856D7D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2813"/>
                <a:ext cx="15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B7024C8D-DB7C-D17F-0090-8FCB0EE221F1}"/>
                </a:ext>
              </a:extLst>
            </p:cNvPr>
            <p:cNvGrpSpPr/>
            <p:nvPr/>
          </p:nvGrpSpPr>
          <p:grpSpPr>
            <a:xfrm>
              <a:off x="741363" y="366700"/>
              <a:ext cx="3658199" cy="3150629"/>
              <a:chOff x="741363" y="366700"/>
              <a:chExt cx="3658199" cy="3150629"/>
            </a:xfrm>
          </p:grpSpPr>
          <p:grpSp>
            <p:nvGrpSpPr>
              <p:cNvPr id="129" name="Group 4">
                <a:extLst>
                  <a:ext uri="{FF2B5EF4-FFF2-40B4-BE49-F238E27FC236}">
                    <a16:creationId xmlns:a16="http://schemas.microsoft.com/office/drawing/2014/main" id="{52936651-39A3-2622-BD4A-7C7E49178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13" y="1028700"/>
                <a:ext cx="307975" cy="307975"/>
                <a:chOff x="3625" y="1036"/>
                <a:chExt cx="194" cy="194"/>
              </a:xfrm>
            </p:grpSpPr>
            <p:sp>
              <p:nvSpPr>
                <p:cNvPr id="180" name="Rectangle 5">
                  <a:extLst>
                    <a:ext uri="{FF2B5EF4-FFF2-40B4-BE49-F238E27FC236}">
                      <a16:creationId xmlns:a16="http://schemas.microsoft.com/office/drawing/2014/main" id="{AD1D9EF5-FA1E-2E95-F076-57AA46190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1036"/>
                  <a:ext cx="194" cy="19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1" name="Rectangle 6">
                  <a:extLst>
                    <a:ext uri="{FF2B5EF4-FFF2-40B4-BE49-F238E27FC236}">
                      <a16:creationId xmlns:a16="http://schemas.microsoft.com/office/drawing/2014/main" id="{D1309105-EC7D-E8A6-B476-C2372BB5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9" y="1036"/>
                  <a:ext cx="1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 b="1" baseline="30000">
                      <a:solidFill>
                        <a:srgbClr val="FFFFFF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400" b="1">
                      <a:solidFill>
                        <a:srgbClr val="FFFFFF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0" name="Rectangle 7">
                <a:extLst>
                  <a:ext uri="{FF2B5EF4-FFF2-40B4-BE49-F238E27FC236}">
                    <a16:creationId xmlns:a16="http://schemas.microsoft.com/office/drawing/2014/main" id="{9A004471-1E74-A8A3-0317-7C5DDE243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713" y="1030288"/>
                <a:ext cx="307975" cy="3095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A5A16A8C-D503-FAA6-4F4B-82ECCC996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1030288"/>
                <a:ext cx="914400" cy="3048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2" name="Rectangle 9">
                <a:extLst>
                  <a:ext uri="{FF2B5EF4-FFF2-40B4-BE49-F238E27FC236}">
                    <a16:creationId xmlns:a16="http://schemas.microsoft.com/office/drawing/2014/main" id="{0AA133B8-94E9-8FBC-3FCA-F0B50E044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925" y="1016000"/>
                <a:ext cx="298450" cy="157321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Text Box 10">
                <a:extLst>
                  <a:ext uri="{FF2B5EF4-FFF2-40B4-BE49-F238E27FC236}">
                    <a16:creationId xmlns:a16="http://schemas.microsoft.com/office/drawing/2014/main" id="{0467039B-431D-DDBF-234C-3EB689CAF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625" y="63817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FF0000"/>
                    </a:solidFill>
                    <a:latin typeface="Comic Sans MS" pitchFamily="66" charset="0"/>
                  </a:rPr>
                  <a:t>N=28</a:t>
                </a:r>
              </a:p>
            </p:txBody>
          </p:sp>
          <p:grpSp>
            <p:nvGrpSpPr>
              <p:cNvPr id="134" name="Group 11">
                <a:extLst>
                  <a:ext uri="{FF2B5EF4-FFF2-40B4-BE49-F238E27FC236}">
                    <a16:creationId xmlns:a16="http://schemas.microsoft.com/office/drawing/2014/main" id="{D110CF76-4B3E-9E2A-7695-DD26F27FF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00" y="1022843"/>
                <a:ext cx="301625" cy="317437"/>
                <a:chOff x="4793" y="1794"/>
                <a:chExt cx="190" cy="256"/>
              </a:xfrm>
            </p:grpSpPr>
            <p:sp>
              <p:nvSpPr>
                <p:cNvPr id="178" name="Rectangle 12">
                  <a:extLst>
                    <a:ext uri="{FF2B5EF4-FFF2-40B4-BE49-F238E27FC236}">
                      <a16:creationId xmlns:a16="http://schemas.microsoft.com/office/drawing/2014/main" id="{C702FC9A-88DA-48C0-3643-6851D8BDD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3" y="1794"/>
                  <a:ext cx="190" cy="2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9" name="Rectangle 15">
                  <a:extLst>
                    <a:ext uri="{FF2B5EF4-FFF2-40B4-BE49-F238E27FC236}">
                      <a16:creationId xmlns:a16="http://schemas.microsoft.com/office/drawing/2014/main" id="{0A308FAA-5EFC-46EF-57DB-ADA8AE538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9" y="1850"/>
                  <a:ext cx="177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aseline="30000" dirty="0">
                      <a:solidFill>
                        <a:srgbClr val="000000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5" name="Rectangle 26">
                <a:extLst>
                  <a:ext uri="{FF2B5EF4-FFF2-40B4-BE49-F238E27FC236}">
                    <a16:creationId xmlns:a16="http://schemas.microsoft.com/office/drawing/2014/main" id="{DDFAFF49-5FA9-8E42-8F77-60481C6B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463" y="1344613"/>
                <a:ext cx="309562" cy="6143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6" name="Rectangle 27">
                <a:extLst>
                  <a:ext uri="{FF2B5EF4-FFF2-40B4-BE49-F238E27FC236}">
                    <a16:creationId xmlns:a16="http://schemas.microsoft.com/office/drawing/2014/main" id="{FEDDE573-B6BF-01E1-EC15-88DF9D8A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488" y="1344613"/>
                <a:ext cx="315912" cy="30162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37" name="Group 38">
                <a:extLst>
                  <a:ext uri="{FF2B5EF4-FFF2-40B4-BE49-F238E27FC236}">
                    <a16:creationId xmlns:a16="http://schemas.microsoft.com/office/drawing/2014/main" id="{571A8242-AD29-5AAE-5C19-444A7EF2AC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363" y="1020763"/>
                <a:ext cx="3400425" cy="2193925"/>
                <a:chOff x="1932" y="581"/>
                <a:chExt cx="3333" cy="1909"/>
              </a:xfrm>
            </p:grpSpPr>
            <p:sp>
              <p:nvSpPr>
                <p:cNvPr id="170" name="Line 39">
                  <a:extLst>
                    <a:ext uri="{FF2B5EF4-FFF2-40B4-BE49-F238E27FC236}">
                      <a16:creationId xmlns:a16="http://schemas.microsoft.com/office/drawing/2014/main" id="{86B6757E-BA09-9023-A5DB-96A305AB6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581"/>
                  <a:ext cx="3333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1" name="Line 40">
                  <a:extLst>
                    <a:ext uri="{FF2B5EF4-FFF2-40B4-BE49-F238E27FC236}">
                      <a16:creationId xmlns:a16="http://schemas.microsoft.com/office/drawing/2014/main" id="{1D83A794-E2E7-9949-33AF-FA4CCCDC2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854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2" name="Line 41">
                  <a:extLst>
                    <a:ext uri="{FF2B5EF4-FFF2-40B4-BE49-F238E27FC236}">
                      <a16:creationId xmlns:a16="http://schemas.microsoft.com/office/drawing/2014/main" id="{B48C421D-230C-711C-589C-6141C7E81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126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3" name="Line 42">
                  <a:extLst>
                    <a:ext uri="{FF2B5EF4-FFF2-40B4-BE49-F238E27FC236}">
                      <a16:creationId xmlns:a16="http://schemas.microsoft.com/office/drawing/2014/main" id="{E3AB464D-F111-CA25-9AFD-0AA21CBED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399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" name="Line 43">
                  <a:extLst>
                    <a:ext uri="{FF2B5EF4-FFF2-40B4-BE49-F238E27FC236}">
                      <a16:creationId xmlns:a16="http://schemas.microsoft.com/office/drawing/2014/main" id="{01FAD2C5-33A6-E1DF-2523-AB6925C5A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672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" name="Line 44">
                  <a:extLst>
                    <a:ext uri="{FF2B5EF4-FFF2-40B4-BE49-F238E27FC236}">
                      <a16:creationId xmlns:a16="http://schemas.microsoft.com/office/drawing/2014/main" id="{DDD32F16-1541-0D08-E42D-3DF8C6533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217"/>
                  <a:ext cx="3176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6" name="Line 45">
                  <a:extLst>
                    <a:ext uri="{FF2B5EF4-FFF2-40B4-BE49-F238E27FC236}">
                      <a16:creationId xmlns:a16="http://schemas.microsoft.com/office/drawing/2014/main" id="{D58B3E74-ADEF-5E65-BE5B-D7CB4A077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945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7" name="Line 46">
                  <a:extLst>
                    <a:ext uri="{FF2B5EF4-FFF2-40B4-BE49-F238E27FC236}">
                      <a16:creationId xmlns:a16="http://schemas.microsoft.com/office/drawing/2014/main" id="{983D9122-FAAC-AEC7-8FB3-0FF4CA37C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490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38" name="Text Box 49">
                <a:extLst>
                  <a:ext uri="{FF2B5EF4-FFF2-40B4-BE49-F238E27FC236}">
                    <a16:creationId xmlns:a16="http://schemas.microsoft.com/office/drawing/2014/main" id="{AB61FD51-4578-1488-865B-B1C1737A0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888" y="64452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CC0099"/>
                    </a:solidFill>
                    <a:latin typeface="Comic Sans MS" pitchFamily="66" charset="0"/>
                  </a:rPr>
                  <a:t>N=20</a:t>
                </a:r>
              </a:p>
            </p:txBody>
          </p:sp>
          <p:grpSp>
            <p:nvGrpSpPr>
              <p:cNvPr id="139" name="Group 93">
                <a:extLst>
                  <a:ext uri="{FF2B5EF4-FFF2-40B4-BE49-F238E27FC236}">
                    <a16:creationId xmlns:a16="http://schemas.microsoft.com/office/drawing/2014/main" id="{5DDC2E1F-9D72-2A77-4A28-D7A379CE3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338" y="863600"/>
                <a:ext cx="2786062" cy="2547938"/>
                <a:chOff x="661" y="544"/>
                <a:chExt cx="1755" cy="1923"/>
              </a:xfrm>
            </p:grpSpPr>
            <p:sp>
              <p:nvSpPr>
                <p:cNvPr id="159" name="Line 16">
                  <a:extLst>
                    <a:ext uri="{FF2B5EF4-FFF2-40B4-BE49-F238E27FC236}">
                      <a16:creationId xmlns:a16="http://schemas.microsoft.com/office/drawing/2014/main" id="{DEAD0E9B-43C3-C35F-910E-650C4F7CE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9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0" name="Line 17">
                  <a:extLst>
                    <a:ext uri="{FF2B5EF4-FFF2-40B4-BE49-F238E27FC236}">
                      <a16:creationId xmlns:a16="http://schemas.microsoft.com/office/drawing/2014/main" id="{EB940B84-79B7-CDFC-1354-B51E05277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263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1" name="Line 18">
                  <a:extLst>
                    <a:ext uri="{FF2B5EF4-FFF2-40B4-BE49-F238E27FC236}">
                      <a16:creationId xmlns:a16="http://schemas.microsoft.com/office/drawing/2014/main" id="{6D36EEDB-28E2-147C-7989-2C91DA67C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067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2" name="Line 19">
                  <a:extLst>
                    <a:ext uri="{FF2B5EF4-FFF2-40B4-BE49-F238E27FC236}">
                      <a16:creationId xmlns:a16="http://schemas.microsoft.com/office/drawing/2014/main" id="{60B46808-94AE-365D-C4E7-434AF01B6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71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3" name="Line 20">
                  <a:extLst>
                    <a:ext uri="{FF2B5EF4-FFF2-40B4-BE49-F238E27FC236}">
                      <a16:creationId xmlns:a16="http://schemas.microsoft.com/office/drawing/2014/main" id="{A66D2888-6545-0AED-C3D8-4847288D6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675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4" name="Line 21">
                  <a:extLst>
                    <a:ext uri="{FF2B5EF4-FFF2-40B4-BE49-F238E27FC236}">
                      <a16:creationId xmlns:a16="http://schemas.microsoft.com/office/drawing/2014/main" id="{349F9107-FBA2-1E0B-0E52-2B200FDA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86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" name="Line 22">
                  <a:extLst>
                    <a:ext uri="{FF2B5EF4-FFF2-40B4-BE49-F238E27FC236}">
                      <a16:creationId xmlns:a16="http://schemas.microsoft.com/office/drawing/2014/main" id="{BEEA65D8-0E52-6576-62B5-A6D9B0BE8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0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6" name="Line 23">
                  <a:extLst>
                    <a:ext uri="{FF2B5EF4-FFF2-40B4-BE49-F238E27FC236}">
                      <a16:creationId xmlns:a16="http://schemas.microsoft.com/office/drawing/2014/main" id="{EFD6BE91-91E0-FB08-7423-119BE2D10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94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167" name="Group 50">
                  <a:extLst>
                    <a:ext uri="{FF2B5EF4-FFF2-40B4-BE49-F238E27FC236}">
                      <a16:creationId xmlns:a16="http://schemas.microsoft.com/office/drawing/2014/main" id="{43EB0793-576A-41A7-1D44-ACDE796EE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1" y="544"/>
                  <a:ext cx="197" cy="1919"/>
                  <a:chOff x="2730" y="438"/>
                  <a:chExt cx="264" cy="2640"/>
                </a:xfrm>
              </p:grpSpPr>
              <p:sp>
                <p:nvSpPr>
                  <p:cNvPr id="168" name="Line 51">
                    <a:extLst>
                      <a:ext uri="{FF2B5EF4-FFF2-40B4-BE49-F238E27FC236}">
                        <a16:creationId xmlns:a16="http://schemas.microsoft.com/office/drawing/2014/main" id="{F98D3037-CE66-C9DE-67C6-30AE28B01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0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9" name="Line 52">
                    <a:extLst>
                      <a:ext uri="{FF2B5EF4-FFF2-40B4-BE49-F238E27FC236}">
                        <a16:creationId xmlns:a16="http://schemas.microsoft.com/office/drawing/2014/main" id="{ECEC6977-5AD6-C1CF-CBCE-67F0FD2C86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4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40" name="Rectangle 73">
                <a:extLst>
                  <a:ext uri="{FF2B5EF4-FFF2-40B4-BE49-F238E27FC236}">
                    <a16:creationId xmlns:a16="http://schemas.microsoft.com/office/drawing/2014/main" id="{924F14AB-B849-E9D8-EC75-C7EDC7BB9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21" y="1043255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1" name="Rectangle 83">
                <a:extLst>
                  <a:ext uri="{FF2B5EF4-FFF2-40B4-BE49-F238E27FC236}">
                    <a16:creationId xmlns:a16="http://schemas.microsoft.com/office/drawing/2014/main" id="{B8F97F8C-0E25-6BFC-B2EC-763259FA7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82" y="991904"/>
                <a:ext cx="416483" cy="387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40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Ca</a:t>
                </a:r>
              </a:p>
            </p:txBody>
          </p:sp>
          <p:sp>
            <p:nvSpPr>
              <p:cNvPr id="142" name="Rectangle 103">
                <a:extLst>
                  <a:ext uri="{FF2B5EF4-FFF2-40B4-BE49-F238E27FC236}">
                    <a16:creationId xmlns:a16="http://schemas.microsoft.com/office/drawing/2014/main" id="{81524596-319A-0E71-CEC5-4BA02C05B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369" y="2910569"/>
                <a:ext cx="298863" cy="30854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34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sp>
            <p:nvSpPr>
              <p:cNvPr id="143" name="Rectangle 73">
                <a:extLst>
                  <a:ext uri="{FF2B5EF4-FFF2-40B4-BE49-F238E27FC236}">
                    <a16:creationId xmlns:a16="http://schemas.microsoft.com/office/drawing/2014/main" id="{B20FF8C7-9F27-6244-60EA-D60F004CF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447" y="2286518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4" name="Rectangle 82">
                <a:extLst>
                  <a:ext uri="{FF2B5EF4-FFF2-40B4-BE49-F238E27FC236}">
                    <a16:creationId xmlns:a16="http://schemas.microsoft.com/office/drawing/2014/main" id="{C0CD62B0-FBEA-DC07-CE42-4F4B5BDA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116" y="1357411"/>
                <a:ext cx="2139530" cy="1528962"/>
              </a:xfrm>
              <a:prstGeom prst="rect">
                <a:avLst/>
              </a:prstGeom>
              <a:solidFill>
                <a:srgbClr val="FFFFCC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" name="Rectangle 102">
                <a:extLst>
                  <a:ext uri="{FF2B5EF4-FFF2-40B4-BE49-F238E27FC236}">
                    <a16:creationId xmlns:a16="http://schemas.microsoft.com/office/drawing/2014/main" id="{24922427-A6EF-806F-4DD1-2B44E7C3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54" y="2302034"/>
                <a:ext cx="270893" cy="27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36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146" name="Rectangle 101">
                <a:extLst>
                  <a:ext uri="{FF2B5EF4-FFF2-40B4-BE49-F238E27FC236}">
                    <a16:creationId xmlns:a16="http://schemas.microsoft.com/office/drawing/2014/main" id="{CFE96367-CBED-7E03-EA44-8C67EC80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695" y="2915513"/>
                <a:ext cx="281791" cy="2935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7" name="Text Box 59">
                <a:extLst>
                  <a:ext uri="{FF2B5EF4-FFF2-40B4-BE49-F238E27FC236}">
                    <a16:creationId xmlns:a16="http://schemas.microsoft.com/office/drawing/2014/main" id="{A283D59E-16AD-302F-E3EE-0CF6E0CE4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8386" y="1366337"/>
                <a:ext cx="16675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filling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n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f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7/2</a:t>
                </a:r>
                <a:endParaRPr lang="fr-FR" sz="14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8" name="Rectangle 60">
                <a:extLst>
                  <a:ext uri="{FF2B5EF4-FFF2-40B4-BE49-F238E27FC236}">
                    <a16:creationId xmlns:a16="http://schemas.microsoft.com/office/drawing/2014/main" id="{CB944347-AE39-0A06-9F73-6E0B363DE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697" y="1581271"/>
                <a:ext cx="24481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p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3/2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Z=14 gap</a:t>
                </a:r>
              </a:p>
            </p:txBody>
          </p:sp>
          <p:sp>
            <p:nvSpPr>
              <p:cNvPr id="149" name="Text Box 83">
                <a:extLst>
                  <a:ext uri="{FF2B5EF4-FFF2-40B4-BE49-F238E27FC236}">
                    <a16:creationId xmlns:a16="http://schemas.microsoft.com/office/drawing/2014/main" id="{6393EED4-DCD5-09B3-A7B8-594F5DE05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8884" y="2128494"/>
                <a:ext cx="19271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removal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p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d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3/2</a:t>
                </a:r>
                <a:endParaRPr lang="fr-FR" sz="1400" baseline="-250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0" name="Rectangle 84">
                <a:extLst>
                  <a:ext uri="{FF2B5EF4-FFF2-40B4-BE49-F238E27FC236}">
                    <a16:creationId xmlns:a16="http://schemas.microsoft.com/office/drawing/2014/main" id="{6230C674-86D2-6C28-89C9-4F228BED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372" y="2345019"/>
                <a:ext cx="242085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n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7/2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N=28 gap</a:t>
                </a:r>
              </a:p>
            </p:txBody>
          </p:sp>
          <p:sp>
            <p:nvSpPr>
              <p:cNvPr id="151" name="Rectangle 36">
                <a:extLst>
                  <a:ext uri="{FF2B5EF4-FFF2-40B4-BE49-F238E27FC236}">
                    <a16:creationId xmlns:a16="http://schemas.microsoft.com/office/drawing/2014/main" id="{3E66650B-0EF3-7B28-2463-E0F8AE4D1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982" y="2931443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42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cxnSp>
            <p:nvCxnSpPr>
              <p:cNvPr id="152" name="Connecteur droit avec flèche 151">
                <a:extLst>
                  <a:ext uri="{FF2B5EF4-FFF2-40B4-BE49-F238E27FC236}">
                    <a16:creationId xmlns:a16="http://schemas.microsoft.com/office/drawing/2014/main" id="{CE7FA381-FAFB-C100-DBB2-FB4FC1EDD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5065" y="650688"/>
                <a:ext cx="2430335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22E58E2-3A61-1A42-ABD3-8EBA9ADCEF4A}"/>
                  </a:ext>
                </a:extLst>
              </p:cNvPr>
              <p:cNvSpPr/>
              <p:nvPr/>
            </p:nvSpPr>
            <p:spPr>
              <a:xfrm>
                <a:off x="2154801" y="366700"/>
                <a:ext cx="938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7/2</a:t>
                </a:r>
              </a:p>
            </p:txBody>
          </p:sp>
          <p:cxnSp>
            <p:nvCxnSpPr>
              <p:cNvPr id="154" name="Connecteur droit avec flèche 153">
                <a:extLst>
                  <a:ext uri="{FF2B5EF4-FFF2-40B4-BE49-F238E27FC236}">
                    <a16:creationId xmlns:a16="http://schemas.microsoft.com/office/drawing/2014/main" id="{13187C6C-5736-9107-E514-03EFA0C4B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1014947"/>
                <a:ext cx="0" cy="128708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4E92C7A-260D-29DB-EF0B-CFD20F70A4F1}"/>
                  </a:ext>
                </a:extLst>
              </p:cNvPr>
              <p:cNvSpPr/>
              <p:nvPr/>
            </p:nvSpPr>
            <p:spPr>
              <a:xfrm rot="5400000">
                <a:off x="2997525" y="2115291"/>
                <a:ext cx="2055152" cy="748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s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6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718BCAF7-CFEA-A0EC-25C5-83DF5D229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147796"/>
                <a:ext cx="0" cy="6085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avec flèche 156">
                <a:extLst>
                  <a:ext uri="{FF2B5EF4-FFF2-40B4-BE49-F238E27FC236}">
                    <a16:creationId xmlns:a16="http://schemas.microsoft.com/office/drawing/2014/main" id="{7DE4CDF8-2BCE-F908-8D0A-9111A9111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756331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avec flèche 157">
                <a:extLst>
                  <a:ext uri="{FF2B5EF4-FFF2-40B4-BE49-F238E27FC236}">
                    <a16:creationId xmlns:a16="http://schemas.microsoft.com/office/drawing/2014/main" id="{2FC0EB67-6BD4-FC9F-2541-7E11B4EC2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3058970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D95CF26A-045F-45D7-15B9-B1C975A86FEB}"/>
              </a:ext>
            </a:extLst>
          </p:cNvPr>
          <p:cNvSpPr/>
          <p:nvPr/>
        </p:nvSpPr>
        <p:spPr>
          <a:xfrm>
            <a:off x="6969386" y="2834044"/>
            <a:ext cx="392332" cy="68690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34086C1-3B5D-4F48-4A88-C1DCC5F874C0}"/>
              </a:ext>
            </a:extLst>
          </p:cNvPr>
          <p:cNvCxnSpPr/>
          <p:nvPr/>
        </p:nvCxnSpPr>
        <p:spPr>
          <a:xfrm>
            <a:off x="7567820" y="2283574"/>
            <a:ext cx="0" cy="185945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D49632F-E373-F48B-FD10-56CA8C55BA62}"/>
              </a:ext>
            </a:extLst>
          </p:cNvPr>
          <p:cNvGrpSpPr/>
          <p:nvPr/>
        </p:nvGrpSpPr>
        <p:grpSpPr>
          <a:xfrm>
            <a:off x="374508" y="4480613"/>
            <a:ext cx="1756444" cy="1077218"/>
            <a:chOff x="454018" y="4568075"/>
            <a:chExt cx="1756444" cy="1077218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AB8FBF3-2CE4-E436-DA20-2595F85A541D}"/>
                </a:ext>
              </a:extLst>
            </p:cNvPr>
            <p:cNvSpPr txBox="1"/>
            <p:nvPr/>
          </p:nvSpPr>
          <p:spPr>
            <a:xfrm>
              <a:off x="454018" y="4568075"/>
              <a:ext cx="175644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34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« </a:t>
              </a:r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magic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 »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N=20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40" name="Flèche vers la droite 39">
              <a:extLst>
                <a:ext uri="{FF2B5EF4-FFF2-40B4-BE49-F238E27FC236}">
                  <a16:creationId xmlns:a16="http://schemas.microsoft.com/office/drawing/2014/main" id="{8C792B43-E2DB-5879-1B40-2107081A2442}"/>
                </a:ext>
              </a:extLst>
            </p:cNvPr>
            <p:cNvSpPr/>
            <p:nvPr/>
          </p:nvSpPr>
          <p:spPr>
            <a:xfrm rot="5400000">
              <a:off x="1224240" y="4866546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4D972A3-D8FA-98FE-C23C-BD731B27CDF0}"/>
              </a:ext>
            </a:extLst>
          </p:cNvPr>
          <p:cNvGrpSpPr/>
          <p:nvPr/>
        </p:nvGrpSpPr>
        <p:grpSpPr>
          <a:xfrm>
            <a:off x="2977901" y="4482771"/>
            <a:ext cx="1939756" cy="1077218"/>
            <a:chOff x="454017" y="4568075"/>
            <a:chExt cx="1939756" cy="1077218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1AA7976-C8AD-D88B-3C21-83B224D98E54}"/>
                </a:ext>
              </a:extLst>
            </p:cNvPr>
            <p:cNvSpPr txBox="1"/>
            <p:nvPr/>
          </p:nvSpPr>
          <p:spPr>
            <a:xfrm>
              <a:off x="454017" y="4568075"/>
              <a:ext cx="19397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42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N=28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45" name="Flèche vers la droite 44">
              <a:extLst>
                <a:ext uri="{FF2B5EF4-FFF2-40B4-BE49-F238E27FC236}">
                  <a16:creationId xmlns:a16="http://schemas.microsoft.com/office/drawing/2014/main" id="{4DF478F2-320D-83E1-19AA-6541465FC5B9}"/>
                </a:ext>
              </a:extLst>
            </p:cNvPr>
            <p:cNvSpPr/>
            <p:nvPr/>
          </p:nvSpPr>
          <p:spPr>
            <a:xfrm rot="5400000">
              <a:off x="1288475" y="4864590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432FF"/>
                </a:solidFill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BC4E430C-A8D1-54EF-35A6-DA23D2557EEF}"/>
              </a:ext>
            </a:extLst>
          </p:cNvPr>
          <p:cNvSpPr txBox="1"/>
          <p:nvPr/>
        </p:nvSpPr>
        <p:spPr>
          <a:xfrm>
            <a:off x="7627027" y="2228183"/>
            <a:ext cx="4410182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Several</a:t>
            </a:r>
            <a:r>
              <a:rPr lang="fr-FR" sz="1600" dirty="0"/>
              <a:t> </a:t>
            </a:r>
            <a:r>
              <a:rPr lang="fr-FR" sz="1600" dirty="0" err="1"/>
              <a:t>studies</a:t>
            </a:r>
            <a:r>
              <a:rPr lang="fr-FR" sz="1600" dirty="0"/>
              <a:t> </a:t>
            </a:r>
            <a:r>
              <a:rPr lang="fr-FR" sz="1600" dirty="0" err="1"/>
              <a:t>performed</a:t>
            </a:r>
            <a:r>
              <a:rPr lang="fr-FR" sz="1600" dirty="0"/>
              <a:t> in the </a:t>
            </a:r>
            <a:r>
              <a:rPr lang="fr-FR" sz="1600" dirty="0" err="1"/>
              <a:t>past</a:t>
            </a:r>
            <a:endParaRPr lang="fr-FR" sz="1600" dirty="0"/>
          </a:p>
          <a:p>
            <a:r>
              <a:rPr lang="fr-FR" sz="1600" dirty="0" err="1"/>
              <a:t>from</a:t>
            </a:r>
            <a:r>
              <a:rPr lang="fr-FR" sz="1600" dirty="0"/>
              <a:t> Ca to Si at N=28 ("</a:t>
            </a:r>
            <a:r>
              <a:rPr lang="fr-FR" sz="1600" dirty="0" err="1"/>
              <a:t>below</a:t>
            </a:r>
            <a:r>
              <a:rPr lang="fr-FR" sz="1600" dirty="0"/>
              <a:t> </a:t>
            </a:r>
            <a:r>
              <a:rPr lang="fr-FR" sz="1600" baseline="30000" dirty="0"/>
              <a:t>48</a:t>
            </a:r>
            <a:r>
              <a:rPr lang="fr-FR" sz="1600" dirty="0"/>
              <a:t>Ca") :</a:t>
            </a:r>
          </a:p>
          <a:p>
            <a:endParaRPr lang="fr-FR" sz="500" dirty="0"/>
          </a:p>
          <a:p>
            <a:r>
              <a:rPr lang="fr-FR" sz="1600" dirty="0" err="1"/>
              <a:t>Variety</a:t>
            </a:r>
            <a:r>
              <a:rPr lang="fr-FR" sz="1600" dirty="0"/>
              <a:t> of </a:t>
            </a:r>
            <a:r>
              <a:rPr lang="fr-FR" sz="1600" dirty="0" err="1"/>
              <a:t>shapes</a:t>
            </a:r>
            <a:r>
              <a:rPr lang="fr-FR" sz="1600" dirty="0"/>
              <a:t>  :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46</a:t>
            </a:r>
            <a:r>
              <a:rPr lang="fr-FR" sz="1600" dirty="0"/>
              <a:t>Ar : </a:t>
            </a:r>
            <a:r>
              <a:rPr lang="fr-FR" sz="1600" dirty="0" err="1"/>
              <a:t>nearly</a:t>
            </a:r>
            <a:r>
              <a:rPr lang="fr-FR" sz="1600" dirty="0"/>
              <a:t> </a:t>
            </a:r>
            <a:r>
              <a:rPr lang="fr-FR" sz="1600" dirty="0" err="1"/>
              <a:t>spherical</a:t>
            </a:r>
            <a:r>
              <a:rPr lang="fr-FR" sz="1600" dirty="0"/>
              <a:t> *		(Z=18)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44</a:t>
            </a:r>
            <a:r>
              <a:rPr lang="fr-FR" sz="1600" dirty="0"/>
              <a:t>S :   prolate-</a:t>
            </a:r>
            <a:r>
              <a:rPr lang="fr-FR" sz="1600" dirty="0" err="1"/>
              <a:t>spherical</a:t>
            </a:r>
            <a:r>
              <a:rPr lang="fr-FR" sz="1600" dirty="0"/>
              <a:t> </a:t>
            </a:r>
            <a:r>
              <a:rPr lang="fr-FR" sz="1600" dirty="0" err="1"/>
              <a:t>shape</a:t>
            </a:r>
            <a:r>
              <a:rPr lang="fr-FR" sz="1600" dirty="0"/>
              <a:t> coexistence	(Z=16)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42</a:t>
            </a:r>
            <a:r>
              <a:rPr lang="fr-FR" sz="1600" dirty="0"/>
              <a:t>Si  :  </a:t>
            </a:r>
            <a:r>
              <a:rPr lang="fr-FR" sz="1600" dirty="0" err="1"/>
              <a:t>strong</a:t>
            </a:r>
            <a:r>
              <a:rPr lang="fr-FR" sz="1600" dirty="0"/>
              <a:t> oblate </a:t>
            </a:r>
            <a:r>
              <a:rPr lang="fr-FR" sz="1600" dirty="0" err="1"/>
              <a:t>deformation</a:t>
            </a:r>
            <a:r>
              <a:rPr lang="fr-FR" sz="1600" dirty="0"/>
              <a:t>	(Z=14)</a:t>
            </a:r>
          </a:p>
          <a:p>
            <a:r>
              <a:rPr lang="fr-FR" sz="1600" i="1" dirty="0"/>
              <a:t>* But SM </a:t>
            </a:r>
            <a:r>
              <a:rPr lang="fr-FR" sz="1600" i="1" dirty="0" err="1"/>
              <a:t>calculations</a:t>
            </a:r>
            <a:r>
              <a:rPr lang="fr-FR" sz="1600" i="1" dirty="0"/>
              <a:t> </a:t>
            </a:r>
            <a:r>
              <a:rPr lang="fr-FR" sz="1600" i="1" dirty="0" err="1"/>
              <a:t>predict</a:t>
            </a:r>
            <a:r>
              <a:rPr lang="fr-FR" sz="1600" i="1" dirty="0"/>
              <a:t> </a:t>
            </a:r>
            <a:r>
              <a:rPr lang="fr-FR" sz="1600" i="1" dirty="0" err="1"/>
              <a:t>enhanced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91421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A33D5033-0912-91D9-F2E4-36974C775B98}"/>
              </a:ext>
            </a:extLst>
          </p:cNvPr>
          <p:cNvGrpSpPr/>
          <p:nvPr/>
        </p:nvGrpSpPr>
        <p:grpSpPr>
          <a:xfrm>
            <a:off x="3717170" y="2026468"/>
            <a:ext cx="356167" cy="2025346"/>
            <a:chOff x="5359889" y="2013405"/>
            <a:chExt cx="320675" cy="2025346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6BB42274-F389-E78B-EB0D-6F32991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1992" y="2013405"/>
              <a:ext cx="301712" cy="202534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56">
              <a:extLst>
                <a:ext uri="{FF2B5EF4-FFF2-40B4-BE49-F238E27FC236}">
                  <a16:creationId xmlns:a16="http://schemas.microsoft.com/office/drawing/2014/main" id="{F7855879-8DEC-5DC1-9D71-DC81275BF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889" y="2632618"/>
              <a:ext cx="320675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aseline="30000" dirty="0">
                  <a:solidFill>
                    <a:srgbClr val="000000"/>
                  </a:solidFill>
                  <a:latin typeface="Comic Sans MS" pitchFamily="66" charset="0"/>
                </a:rPr>
                <a:t>46</a:t>
              </a:r>
              <a:r>
                <a:rPr lang="en-US" sz="1200" dirty="0">
                  <a:solidFill>
                    <a:srgbClr val="000000"/>
                  </a:solidFill>
                  <a:latin typeface="Comic Sans MS" pitchFamily="66" charset="0"/>
                </a:rPr>
                <a:t>Ar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2BED7889-75B6-37A2-332B-7F2C297A7BC8}"/>
                </a:ext>
              </a:extLst>
            </p:cNvPr>
            <p:cNvGrpSpPr/>
            <p:nvPr/>
          </p:nvGrpSpPr>
          <p:grpSpPr>
            <a:xfrm>
              <a:off x="5386311" y="3244969"/>
              <a:ext cx="283174" cy="327880"/>
              <a:chOff x="9289440" y="3149457"/>
              <a:chExt cx="283174" cy="327880"/>
            </a:xfrm>
          </p:grpSpPr>
          <p:sp>
            <p:nvSpPr>
              <p:cNvPr id="17" name="Rectangle 103">
                <a:extLst>
                  <a:ext uri="{FF2B5EF4-FFF2-40B4-BE49-F238E27FC236}">
                    <a16:creationId xmlns:a16="http://schemas.microsoft.com/office/drawing/2014/main" id="{4305E9C4-A14F-F816-1879-BEAFF4062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1288" y="3149457"/>
                <a:ext cx="281326" cy="32719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Rectangle 35">
                <a:extLst>
                  <a:ext uri="{FF2B5EF4-FFF2-40B4-BE49-F238E27FC236}">
                    <a16:creationId xmlns:a16="http://schemas.microsoft.com/office/drawing/2014/main" id="{4623283A-E416-D114-E93A-57413A2BB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9440" y="3176701"/>
                <a:ext cx="269188" cy="300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44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</a:t>
                </a:r>
              </a:p>
            </p:txBody>
          </p:sp>
        </p:grp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E4FD92E-7B04-74B0-FF8B-87790527D1C2}"/>
              </a:ext>
            </a:extLst>
          </p:cNvPr>
          <p:cNvSpPr txBox="1"/>
          <p:nvPr/>
        </p:nvSpPr>
        <p:spPr>
          <a:xfrm>
            <a:off x="340427" y="800096"/>
            <a:ext cx="549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i="1" dirty="0" err="1"/>
              <a:t>Gradual</a:t>
            </a:r>
            <a:r>
              <a:rPr lang="fr-FR" sz="1600" i="1" dirty="0"/>
              <a:t> </a:t>
            </a:r>
            <a:r>
              <a:rPr lang="fr-FR" sz="1600" i="1" dirty="0" err="1"/>
              <a:t>reduction</a:t>
            </a:r>
            <a:r>
              <a:rPr lang="fr-FR" sz="1600" i="1" dirty="0"/>
              <a:t> of the N=28 </a:t>
            </a:r>
            <a:r>
              <a:rPr lang="fr-FR" sz="1600" i="1" dirty="0" err="1"/>
              <a:t>shell</a:t>
            </a:r>
            <a:r>
              <a:rPr lang="fr-FR" sz="1600" i="1" dirty="0"/>
              <a:t> gap </a:t>
            </a:r>
            <a:r>
              <a:rPr lang="fr-FR" sz="1600" i="1" dirty="0" err="1"/>
              <a:t>below</a:t>
            </a:r>
            <a:r>
              <a:rPr lang="fr-FR" sz="1600" i="1" dirty="0"/>
              <a:t> </a:t>
            </a:r>
            <a:r>
              <a:rPr lang="fr-FR" sz="1600" i="1" baseline="30000" dirty="0"/>
              <a:t>48</a:t>
            </a:r>
            <a:r>
              <a:rPr lang="fr-FR" sz="1600" i="1" dirty="0"/>
              <a:t>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i="1" dirty="0"/>
              <a:t>Proton </a:t>
            </a:r>
            <a:r>
              <a:rPr lang="fr-FR" sz="1600" i="1" dirty="0" err="1"/>
              <a:t>induced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r>
              <a:rPr lang="fr-FR" sz="1600" i="1" dirty="0"/>
              <a:t> </a:t>
            </a:r>
            <a:r>
              <a:rPr lang="fr-FR" sz="1600" i="1" dirty="0" err="1"/>
              <a:t>from</a:t>
            </a:r>
            <a:r>
              <a:rPr lang="fr-FR" sz="1600" i="1" dirty="0"/>
              <a:t> the s</a:t>
            </a:r>
            <a:r>
              <a:rPr lang="fr-FR" sz="1600" i="1" baseline="-25000" dirty="0"/>
              <a:t>1/2</a:t>
            </a:r>
            <a:r>
              <a:rPr lang="fr-FR" sz="1600" i="1" dirty="0"/>
              <a:t> and d</a:t>
            </a:r>
            <a:r>
              <a:rPr lang="fr-FR" sz="1600" i="1" baseline="-25000" dirty="0"/>
              <a:t>3/2</a:t>
            </a:r>
            <a:r>
              <a:rPr lang="fr-FR" sz="1600" i="1" dirty="0"/>
              <a:t> </a:t>
            </a:r>
            <a:r>
              <a:rPr lang="fr-FR" sz="1600" i="1" dirty="0" err="1"/>
              <a:t>degeneracy</a:t>
            </a:r>
            <a:endParaRPr lang="fr-FR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9EED4-C7C4-3F56-A30E-806CCA0D112B}"/>
              </a:ext>
            </a:extLst>
          </p:cNvPr>
          <p:cNvSpPr/>
          <p:nvPr/>
        </p:nvSpPr>
        <p:spPr>
          <a:xfrm>
            <a:off x="337779" y="453456"/>
            <a:ext cx="3355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Physics</a:t>
            </a:r>
            <a:r>
              <a:rPr lang="fr-FR" dirty="0">
                <a:solidFill>
                  <a:srgbClr val="0432FF"/>
                </a:solidFill>
              </a:rPr>
              <a:t> of the N=28 </a:t>
            </a:r>
            <a:r>
              <a:rPr lang="fr-FR" dirty="0" err="1">
                <a:solidFill>
                  <a:srgbClr val="0432FF"/>
                </a:solidFill>
              </a:rPr>
              <a:t>shell</a:t>
            </a:r>
            <a:r>
              <a:rPr lang="fr-FR" dirty="0">
                <a:solidFill>
                  <a:srgbClr val="0432FF"/>
                </a:solidFill>
              </a:rPr>
              <a:t> </a:t>
            </a:r>
            <a:r>
              <a:rPr lang="fr-FR" dirty="0" err="1">
                <a:solidFill>
                  <a:srgbClr val="0432FF"/>
                </a:solidFill>
              </a:rPr>
              <a:t>closure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902CED0-E5B0-DD03-42F5-6A45D66E4A14}"/>
              </a:ext>
            </a:extLst>
          </p:cNvPr>
          <p:cNvGrpSpPr/>
          <p:nvPr/>
        </p:nvGrpSpPr>
        <p:grpSpPr>
          <a:xfrm>
            <a:off x="4906316" y="1799503"/>
            <a:ext cx="1926622" cy="2525341"/>
            <a:chOff x="4796813" y="828805"/>
            <a:chExt cx="1926622" cy="2525341"/>
          </a:xfrm>
        </p:grpSpPr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BAB879C8-3886-5599-5292-20235F8C06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2810" y="2127533"/>
              <a:ext cx="22288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000" dirty="0" err="1">
                  <a:latin typeface="Comic Sans MS" panose="030F0902030302020204" pitchFamily="66" charset="0"/>
                </a:rPr>
                <a:t>T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</a:t>
              </a:r>
              <a:r>
                <a:rPr lang="fr-FR" altLang="fr-FR" sz="1000" dirty="0" err="1">
                  <a:latin typeface="Comic Sans MS" panose="030F0902030302020204" pitchFamily="66" charset="0"/>
                </a:rPr>
                <a:t>Otsuka</a:t>
              </a:r>
              <a:r>
                <a:rPr lang="fr-FR" altLang="fr-FR" sz="1000" i="1" dirty="0">
                  <a:latin typeface="Comic Sans MS" panose="030F0902030302020204" pitchFamily="66" charset="0"/>
                </a:rPr>
                <a:t> et al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PRL95(2005)232502.</a:t>
              </a:r>
              <a:endParaRPr lang="en-US" altLang="fr-FR" sz="1000" dirty="0">
                <a:latin typeface="Comic Sans MS" panose="030F0902030302020204" pitchFamily="66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0A4E05E-CB98-B051-7727-A89F42552459}"/>
                </a:ext>
              </a:extLst>
            </p:cNvPr>
            <p:cNvGrpSpPr/>
            <p:nvPr/>
          </p:nvGrpSpPr>
          <p:grpSpPr>
            <a:xfrm>
              <a:off x="4796813" y="828805"/>
              <a:ext cx="1698625" cy="1266742"/>
              <a:chOff x="4898264" y="851465"/>
              <a:chExt cx="1698625" cy="1266742"/>
            </a:xfrm>
          </p:grpSpPr>
          <p:grpSp>
            <p:nvGrpSpPr>
              <p:cNvPr id="93" name="Group 167">
                <a:extLst>
                  <a:ext uri="{FF2B5EF4-FFF2-40B4-BE49-F238E27FC236}">
                    <a16:creationId xmlns:a16="http://schemas.microsoft.com/office/drawing/2014/main" id="{E33713EC-A3CD-4DF6-76FB-807B106952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8264" y="865670"/>
                <a:ext cx="1698625" cy="1252537"/>
                <a:chOff x="2966" y="3131"/>
                <a:chExt cx="1070" cy="789"/>
              </a:xfrm>
            </p:grpSpPr>
            <p:sp>
              <p:nvSpPr>
                <p:cNvPr id="96" name="Freeform 103">
                  <a:extLst>
                    <a:ext uri="{FF2B5EF4-FFF2-40B4-BE49-F238E27FC236}">
                      <a16:creationId xmlns:a16="http://schemas.microsoft.com/office/drawing/2014/main" id="{60AAE023-317D-4647-E3D7-69F696CE2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3454"/>
                  <a:ext cx="998" cy="428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Line 104">
                  <a:extLst>
                    <a:ext uri="{FF2B5EF4-FFF2-40B4-BE49-F238E27FC236}">
                      <a16:creationId xmlns:a16="http://schemas.microsoft.com/office/drawing/2014/main" id="{7DA1F3BD-8F81-895F-1AD1-847885210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65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Line 105">
                  <a:extLst>
                    <a:ext uri="{FF2B5EF4-FFF2-40B4-BE49-F238E27FC236}">
                      <a16:creationId xmlns:a16="http://schemas.microsoft.com/office/drawing/2014/main" id="{30EC71C2-CE50-15B0-F516-ECCBE2CE8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72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Line 106">
                  <a:extLst>
                    <a:ext uri="{FF2B5EF4-FFF2-40B4-BE49-F238E27FC236}">
                      <a16:creationId xmlns:a16="http://schemas.microsoft.com/office/drawing/2014/main" id="{AB58F0CE-2C67-FA24-9749-4588C65F6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46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Line 107">
                  <a:extLst>
                    <a:ext uri="{FF2B5EF4-FFF2-40B4-BE49-F238E27FC236}">
                      <a16:creationId xmlns:a16="http://schemas.microsoft.com/office/drawing/2014/main" id="{05D6B95A-41B5-69BB-101B-E55E93393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550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Line 108">
                  <a:extLst>
                    <a:ext uri="{FF2B5EF4-FFF2-40B4-BE49-F238E27FC236}">
                      <a16:creationId xmlns:a16="http://schemas.microsoft.com/office/drawing/2014/main" id="{9ABA8E0F-3B46-5945-E805-84693D116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23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Line 109">
                  <a:extLst>
                    <a:ext uri="{FF2B5EF4-FFF2-40B4-BE49-F238E27FC236}">
                      <a16:creationId xmlns:a16="http://schemas.microsoft.com/office/drawing/2014/main" id="{367DFEB5-55E7-FC17-BA39-A44E92715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374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AutoShape 110">
                  <a:extLst>
                    <a:ext uri="{FF2B5EF4-FFF2-40B4-BE49-F238E27FC236}">
                      <a16:creationId xmlns:a16="http://schemas.microsoft.com/office/drawing/2014/main" id="{1E19AAE5-394C-8B7B-AA3D-B0214AB37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5" y="3476"/>
                  <a:ext cx="84" cy="66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AutoShape 111">
                  <a:extLst>
                    <a:ext uri="{FF2B5EF4-FFF2-40B4-BE49-F238E27FC236}">
                      <a16:creationId xmlns:a16="http://schemas.microsoft.com/office/drawing/2014/main" id="{C5EEC4AE-7988-857F-34E3-F2BF53FE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97" y="3664"/>
                  <a:ext cx="84" cy="63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05" name="Group 112">
                  <a:extLst>
                    <a:ext uri="{FF2B5EF4-FFF2-40B4-BE49-F238E27FC236}">
                      <a16:creationId xmlns:a16="http://schemas.microsoft.com/office/drawing/2014/main" id="{B7466643-27C1-1C51-EA6E-3A079A0A9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3244" y="3379"/>
                  <a:ext cx="454" cy="263"/>
                  <a:chOff x="159" y="3768"/>
                  <a:chExt cx="587" cy="579"/>
                </a:xfrm>
              </p:grpSpPr>
              <p:cxnSp>
                <p:nvCxnSpPr>
                  <p:cNvPr id="119" name="AutoShape 113">
                    <a:extLst>
                      <a:ext uri="{FF2B5EF4-FFF2-40B4-BE49-F238E27FC236}">
                        <a16:creationId xmlns:a16="http://schemas.microsoft.com/office/drawing/2014/main" id="{6350C4A9-E2E6-5D8E-796C-CF4D380BD8B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0" name="AutoShape 114">
                    <a:extLst>
                      <a:ext uri="{FF2B5EF4-FFF2-40B4-BE49-F238E27FC236}">
                        <a16:creationId xmlns:a16="http://schemas.microsoft.com/office/drawing/2014/main" id="{1352FA81-909E-6784-19D9-C0CEC1C5057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" name="AutoShape 115">
                    <a:extLst>
                      <a:ext uri="{FF2B5EF4-FFF2-40B4-BE49-F238E27FC236}">
                        <a16:creationId xmlns:a16="http://schemas.microsoft.com/office/drawing/2014/main" id="{EC731198-7CFE-5BB9-CCC6-2C76FF45D0A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" name="AutoShape 116">
                    <a:extLst>
                      <a:ext uri="{FF2B5EF4-FFF2-40B4-BE49-F238E27FC236}">
                        <a16:creationId xmlns:a16="http://schemas.microsoft.com/office/drawing/2014/main" id="{205B96D1-20DA-34CB-2023-93EBE6F201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3" name="AutoShape 117">
                    <a:extLst>
                      <a:ext uri="{FF2B5EF4-FFF2-40B4-BE49-F238E27FC236}">
                        <a16:creationId xmlns:a16="http://schemas.microsoft.com/office/drawing/2014/main" id="{22B4F687-0DEC-0455-7A3F-B4F3CB346D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" name="AutoShape 118">
                    <a:extLst>
                      <a:ext uri="{FF2B5EF4-FFF2-40B4-BE49-F238E27FC236}">
                        <a16:creationId xmlns:a16="http://schemas.microsoft.com/office/drawing/2014/main" id="{E967F8EF-8EF8-7CA9-698B-A892179E851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06" name="Text Box 119">
                  <a:extLst>
                    <a:ext uri="{FF2B5EF4-FFF2-40B4-BE49-F238E27FC236}">
                      <a16:creationId xmlns:a16="http://schemas.microsoft.com/office/drawing/2014/main" id="{FF09BEFE-DF96-97DA-5C5A-17A7AA7000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3" y="3756"/>
                  <a:ext cx="370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107" name="Text Box 120">
                  <a:extLst>
                    <a:ext uri="{FF2B5EF4-FFF2-40B4-BE49-F238E27FC236}">
                      <a16:creationId xmlns:a16="http://schemas.microsoft.com/office/drawing/2014/main" id="{97283D14-9CA7-71D1-767E-41828C96A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6" y="3755"/>
                  <a:ext cx="414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neutron</a:t>
                  </a:r>
                </a:p>
              </p:txBody>
            </p:sp>
            <p:sp>
              <p:nvSpPr>
                <p:cNvPr id="108" name="Text Box 121">
                  <a:extLst>
                    <a:ext uri="{FF2B5EF4-FFF2-40B4-BE49-F238E27FC236}">
                      <a16:creationId xmlns:a16="http://schemas.microsoft.com/office/drawing/2014/main" id="{F6C758C7-D576-D773-9D31-AB58D832A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3580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109" name="Text Box 122">
                  <a:extLst>
                    <a:ext uri="{FF2B5EF4-FFF2-40B4-BE49-F238E27FC236}">
                      <a16:creationId xmlns:a16="http://schemas.microsoft.com/office/drawing/2014/main" id="{359FC51A-A9E2-0B7C-0A20-DF3BFAD99A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6" y="3394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110" name="Text Box 123">
                  <a:extLst>
                    <a:ext uri="{FF2B5EF4-FFF2-40B4-BE49-F238E27FC236}">
                      <a16:creationId xmlns:a16="http://schemas.microsoft.com/office/drawing/2014/main" id="{C57E4B36-1AF7-0202-626C-18C4842732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4" y="3274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111" name="Text Box 124">
                  <a:extLst>
                    <a:ext uri="{FF2B5EF4-FFF2-40B4-BE49-F238E27FC236}">
                      <a16:creationId xmlns:a16="http://schemas.microsoft.com/office/drawing/2014/main" id="{94587941-02FF-90BF-93D4-033C661CC3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3131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/>
                    <a:t>j'</a:t>
                  </a:r>
                  <a:r>
                    <a:rPr lang="en-US" altLang="fr-FR" sz="1100" b="1" i="1" baseline="-25000"/>
                    <a:t>&lt;</a:t>
                  </a:r>
                </a:p>
              </p:txBody>
            </p:sp>
            <p:grpSp>
              <p:nvGrpSpPr>
                <p:cNvPr id="112" name="Group 125">
                  <a:extLst>
                    <a:ext uri="{FF2B5EF4-FFF2-40B4-BE49-F238E27FC236}">
                      <a16:creationId xmlns:a16="http://schemas.microsoft.com/office/drawing/2014/main" id="{9FBE65BD-F2ED-B64B-837E-DA7BFB18B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17480" flipV="1">
                  <a:off x="3258" y="3335"/>
                  <a:ext cx="421" cy="263"/>
                  <a:chOff x="159" y="3768"/>
                  <a:chExt cx="587" cy="579"/>
                </a:xfrm>
              </p:grpSpPr>
              <p:cxnSp>
                <p:nvCxnSpPr>
                  <p:cNvPr id="113" name="AutoShape 126">
                    <a:extLst>
                      <a:ext uri="{FF2B5EF4-FFF2-40B4-BE49-F238E27FC236}">
                        <a16:creationId xmlns:a16="http://schemas.microsoft.com/office/drawing/2014/main" id="{42590F98-6706-F3F4-D746-EB601B578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" name="AutoShape 127">
                    <a:extLst>
                      <a:ext uri="{FF2B5EF4-FFF2-40B4-BE49-F238E27FC236}">
                        <a16:creationId xmlns:a16="http://schemas.microsoft.com/office/drawing/2014/main" id="{03F9D2A5-79F9-6B04-C66F-8E78BCE3FCB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5" name="AutoShape 128">
                    <a:extLst>
                      <a:ext uri="{FF2B5EF4-FFF2-40B4-BE49-F238E27FC236}">
                        <a16:creationId xmlns:a16="http://schemas.microsoft.com/office/drawing/2014/main" id="{9A11A9C8-6463-5310-4B78-EC514ADD06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6" name="AutoShape 129">
                    <a:extLst>
                      <a:ext uri="{FF2B5EF4-FFF2-40B4-BE49-F238E27FC236}">
                        <a16:creationId xmlns:a16="http://schemas.microsoft.com/office/drawing/2014/main" id="{E3BDB326-DCDD-A547-05DF-F88AD6AAC52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7" name="AutoShape 130">
                    <a:extLst>
                      <a:ext uri="{FF2B5EF4-FFF2-40B4-BE49-F238E27FC236}">
                        <a16:creationId xmlns:a16="http://schemas.microsoft.com/office/drawing/2014/main" id="{F5D54127-4CBB-FA4E-BFFC-BE03B7559D0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8" name="AutoShape 131">
                    <a:extLst>
                      <a:ext uri="{FF2B5EF4-FFF2-40B4-BE49-F238E27FC236}">
                        <a16:creationId xmlns:a16="http://schemas.microsoft.com/office/drawing/2014/main" id="{2061D9FE-3327-AC86-5FBA-76E6AB697A9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B9325E6-DDC6-3D2E-0B5C-1072C5DBF0C7}"/>
                  </a:ext>
                </a:extLst>
              </p:cNvPr>
              <p:cNvSpPr txBox="1"/>
              <p:nvPr/>
            </p:nvSpPr>
            <p:spPr>
              <a:xfrm>
                <a:off x="5826972" y="851465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CB66324-BDE1-A47B-84B0-94B0A2B7BEB5}"/>
                  </a:ext>
                </a:extLst>
              </p:cNvPr>
              <p:cNvSpPr txBox="1"/>
              <p:nvPr/>
            </p:nvSpPr>
            <p:spPr>
              <a:xfrm>
                <a:off x="5847292" y="1044505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C90D28E-77D1-772F-942F-289AFC055361}"/>
                </a:ext>
              </a:extLst>
            </p:cNvPr>
            <p:cNvGrpSpPr/>
            <p:nvPr/>
          </p:nvGrpSpPr>
          <p:grpSpPr>
            <a:xfrm>
              <a:off x="4843791" y="2112759"/>
              <a:ext cx="1590796" cy="1241387"/>
              <a:chOff x="4843791" y="2112759"/>
              <a:chExt cx="1590796" cy="1241387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48433D9-3208-D41F-43AF-ADB048E67732}"/>
                  </a:ext>
                </a:extLst>
              </p:cNvPr>
              <p:cNvGrpSpPr/>
              <p:nvPr/>
            </p:nvGrpSpPr>
            <p:grpSpPr>
              <a:xfrm>
                <a:off x="4843791" y="2112759"/>
                <a:ext cx="1590796" cy="1241387"/>
                <a:chOff x="9887783" y="2469770"/>
                <a:chExt cx="1590796" cy="1241387"/>
              </a:xfrm>
            </p:grpSpPr>
            <p:sp>
              <p:nvSpPr>
                <p:cNvPr id="23" name="Freeform 134">
                  <a:extLst>
                    <a:ext uri="{FF2B5EF4-FFF2-40B4-BE49-F238E27FC236}">
                      <a16:creationId xmlns:a16="http://schemas.microsoft.com/office/drawing/2014/main" id="{EFFF0536-1381-546B-3440-9636CB59D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7803" y="3038498"/>
                  <a:ext cx="1536897" cy="617807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4" name="Group 143">
                  <a:extLst>
                    <a:ext uri="{FF2B5EF4-FFF2-40B4-BE49-F238E27FC236}">
                      <a16:creationId xmlns:a16="http://schemas.microsoft.com/office/drawing/2014/main" id="{9782D6A2-AD49-3E89-E0BB-54C1FD8533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0359016" y="2849403"/>
                  <a:ext cx="612911" cy="282922"/>
                  <a:chOff x="159" y="3768"/>
                  <a:chExt cx="587" cy="579"/>
                </a:xfrm>
              </p:grpSpPr>
              <p:cxnSp>
                <p:nvCxnSpPr>
                  <p:cNvPr id="87" name="AutoShape 144">
                    <a:extLst>
                      <a:ext uri="{FF2B5EF4-FFF2-40B4-BE49-F238E27FC236}">
                        <a16:creationId xmlns:a16="http://schemas.microsoft.com/office/drawing/2014/main" id="{59113784-F054-D145-AB09-772E84A96F7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AutoShape 145">
                    <a:extLst>
                      <a:ext uri="{FF2B5EF4-FFF2-40B4-BE49-F238E27FC236}">
                        <a16:creationId xmlns:a16="http://schemas.microsoft.com/office/drawing/2014/main" id="{1EC6CD93-F5B7-E708-E8A7-3C22AFB99F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AutoShape 146">
                    <a:extLst>
                      <a:ext uri="{FF2B5EF4-FFF2-40B4-BE49-F238E27FC236}">
                        <a16:creationId xmlns:a16="http://schemas.microsoft.com/office/drawing/2014/main" id="{2CA9855B-E0E1-C97B-EB8C-78C8FF4C06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AutoShape 147">
                    <a:extLst>
                      <a:ext uri="{FF2B5EF4-FFF2-40B4-BE49-F238E27FC236}">
                        <a16:creationId xmlns:a16="http://schemas.microsoft.com/office/drawing/2014/main" id="{71FE1804-6C59-34DB-44B8-B252463972A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AutoShape 148">
                    <a:extLst>
                      <a:ext uri="{FF2B5EF4-FFF2-40B4-BE49-F238E27FC236}">
                        <a16:creationId xmlns:a16="http://schemas.microsoft.com/office/drawing/2014/main" id="{987F2E43-38EB-F6BD-0968-920678772F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AutoShape 149">
                    <a:extLst>
                      <a:ext uri="{FF2B5EF4-FFF2-40B4-BE49-F238E27FC236}">
                        <a16:creationId xmlns:a16="http://schemas.microsoft.com/office/drawing/2014/main" id="{BE8E1C5A-BAAC-FEC7-0EA5-ED39F10041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5" name="Text Box 150">
                  <a:extLst>
                    <a:ext uri="{FF2B5EF4-FFF2-40B4-BE49-F238E27FC236}">
                      <a16:creationId xmlns:a16="http://schemas.microsoft.com/office/drawing/2014/main" id="{6ED9C613-7D8E-CB6E-CD51-94E4ED69A7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37161" y="3474427"/>
                  <a:ext cx="569791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26" name="Text Box 151">
                  <a:extLst>
                    <a:ext uri="{FF2B5EF4-FFF2-40B4-BE49-F238E27FC236}">
                      <a16:creationId xmlns:a16="http://schemas.microsoft.com/office/drawing/2014/main" id="{45D091AC-FAC2-07FD-07CB-78B0259E06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5570" y="3472984"/>
                  <a:ext cx="637550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dirty="0"/>
                    <a:t>neutron</a:t>
                  </a:r>
                </a:p>
              </p:txBody>
            </p:sp>
            <p:sp>
              <p:nvSpPr>
                <p:cNvPr id="27" name="Line 135">
                  <a:extLst>
                    <a:ext uri="{FF2B5EF4-FFF2-40B4-BE49-F238E27FC236}">
                      <a16:creationId xmlns:a16="http://schemas.microsoft.com/office/drawing/2014/main" id="{0B7799B8-29AB-6695-9752-A0C020566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84796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36">
                  <a:extLst>
                    <a:ext uri="{FF2B5EF4-FFF2-40B4-BE49-F238E27FC236}">
                      <a16:creationId xmlns:a16="http://schemas.microsoft.com/office/drawing/2014/main" id="{D25AC41C-C06E-396D-E47F-EFCD091B3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949003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Line 137">
                  <a:extLst>
                    <a:ext uri="{FF2B5EF4-FFF2-40B4-BE49-F238E27FC236}">
                      <a16:creationId xmlns:a16="http://schemas.microsoft.com/office/drawing/2014/main" id="{A1D578A3-FAF9-EED2-7F4E-538519F9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57370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Line 138">
                  <a:extLst>
                    <a:ext uri="{FF2B5EF4-FFF2-40B4-BE49-F238E27FC236}">
                      <a16:creationId xmlns:a16="http://schemas.microsoft.com/office/drawing/2014/main" id="{31B05843-AD81-901A-C508-EE1F89F29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694952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AutoShape 141">
                  <a:extLst>
                    <a:ext uri="{FF2B5EF4-FFF2-40B4-BE49-F238E27FC236}">
                      <a16:creationId xmlns:a16="http://schemas.microsoft.com/office/drawing/2014/main" id="{5E07BDAE-727E-A16E-6659-EA3A67E50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5708" y="2588135"/>
                  <a:ext cx="129358" cy="9526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AutoShape 142">
                  <a:extLst>
                    <a:ext uri="{FF2B5EF4-FFF2-40B4-BE49-F238E27FC236}">
                      <a16:creationId xmlns:a16="http://schemas.microsoft.com/office/drawing/2014/main" id="{5CE2B615-FC73-E332-815B-EDC49D314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0908788" y="2859508"/>
                  <a:ext cx="129358" cy="9093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Text Box 152">
                  <a:extLst>
                    <a:ext uri="{FF2B5EF4-FFF2-40B4-BE49-F238E27FC236}">
                      <a16:creationId xmlns:a16="http://schemas.microsoft.com/office/drawing/2014/main" id="{5715812B-27EE-25B7-4D2D-AD70B45C1A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3703" y="2738256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42" name="Text Box 153">
                  <a:extLst>
                    <a:ext uri="{FF2B5EF4-FFF2-40B4-BE49-F238E27FC236}">
                      <a16:creationId xmlns:a16="http://schemas.microsoft.com/office/drawing/2014/main" id="{C3CF7410-958D-4C5D-FEE0-CBFE06A53F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2163" y="2469770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60" name="Line 139">
                  <a:extLst>
                    <a:ext uri="{FF2B5EF4-FFF2-40B4-BE49-F238E27FC236}">
                      <a16:creationId xmlns:a16="http://schemas.microsoft.com/office/drawing/2014/main" id="{661A103E-A56E-F7F2-6C26-089F1152D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439" y="315108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Line 140">
                  <a:extLst>
                    <a:ext uri="{FF2B5EF4-FFF2-40B4-BE49-F238E27FC236}">
                      <a16:creationId xmlns:a16="http://schemas.microsoft.com/office/drawing/2014/main" id="{2281F21B-A099-6522-06C9-5D461ED4F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839" y="332141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63" name="Text Box 154">
                  <a:extLst>
                    <a:ext uri="{FF2B5EF4-FFF2-40B4-BE49-F238E27FC236}">
                      <a16:creationId xmlns:a16="http://schemas.microsoft.com/office/drawing/2014/main" id="{A14B269E-514F-154E-36DE-7DB9356929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87783" y="3205941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 dirty="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64" name="Text Box 155">
                  <a:extLst>
                    <a:ext uri="{FF2B5EF4-FFF2-40B4-BE49-F238E27FC236}">
                      <a16:creationId xmlns:a16="http://schemas.microsoft.com/office/drawing/2014/main" id="{C90529FA-8D46-0E32-52B3-B093356DEE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97023" y="2999525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/>
                    <a:t>j'</a:t>
                  </a:r>
                  <a:r>
                    <a:rPr lang="en-US" altLang="fr-FR" sz="1100" b="1" i="1" baseline="-25000" dirty="0"/>
                    <a:t>&lt;</a:t>
                  </a:r>
                </a:p>
              </p:txBody>
            </p:sp>
            <p:grpSp>
              <p:nvGrpSpPr>
                <p:cNvPr id="65" name="Group 156">
                  <a:extLst>
                    <a:ext uri="{FF2B5EF4-FFF2-40B4-BE49-F238E27FC236}">
                      <a16:creationId xmlns:a16="http://schemas.microsoft.com/office/drawing/2014/main" id="{194763A7-77F6-E9A2-30BB-FC8498C7B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992962" flipV="1">
                  <a:off x="10285042" y="2760106"/>
                  <a:ext cx="722249" cy="321617"/>
                  <a:chOff x="159" y="3768"/>
                  <a:chExt cx="587" cy="579"/>
                </a:xfrm>
              </p:grpSpPr>
              <p:cxnSp>
                <p:nvCxnSpPr>
                  <p:cNvPr id="67" name="AutoShape 157">
                    <a:extLst>
                      <a:ext uri="{FF2B5EF4-FFF2-40B4-BE49-F238E27FC236}">
                        <a16:creationId xmlns:a16="http://schemas.microsoft.com/office/drawing/2014/main" id="{D04DAD90-6470-D423-C49A-C8CF3B42F64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AutoShape 158">
                    <a:extLst>
                      <a:ext uri="{FF2B5EF4-FFF2-40B4-BE49-F238E27FC236}">
                        <a16:creationId xmlns:a16="http://schemas.microsoft.com/office/drawing/2014/main" id="{4393BFD6-E4CB-9958-26FE-45C77941132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AutoShape 159">
                    <a:extLst>
                      <a:ext uri="{FF2B5EF4-FFF2-40B4-BE49-F238E27FC236}">
                        <a16:creationId xmlns:a16="http://schemas.microsoft.com/office/drawing/2014/main" id="{7CCC9701-FE1D-14B3-9250-84290F9639C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" name="AutoShape 160">
                    <a:extLst>
                      <a:ext uri="{FF2B5EF4-FFF2-40B4-BE49-F238E27FC236}">
                        <a16:creationId xmlns:a16="http://schemas.microsoft.com/office/drawing/2014/main" id="{6E9C0CE6-02CF-208E-7BF2-43AAFC54D8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" name="AutoShape 161">
                    <a:extLst>
                      <a:ext uri="{FF2B5EF4-FFF2-40B4-BE49-F238E27FC236}">
                        <a16:creationId xmlns:a16="http://schemas.microsoft.com/office/drawing/2014/main" id="{0CA12981-A000-ADAC-F7C0-86779350D9D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6" name="AutoShape 162">
                    <a:extLst>
                      <a:ext uri="{FF2B5EF4-FFF2-40B4-BE49-F238E27FC236}">
                        <a16:creationId xmlns:a16="http://schemas.microsoft.com/office/drawing/2014/main" id="{FD03A895-C218-BF73-9319-81C360681D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0DB49B0-D7DF-07CF-81C4-931DC820E527}"/>
                  </a:ext>
                </a:extLst>
              </p:cNvPr>
              <p:cNvSpPr txBox="1"/>
              <p:nvPr/>
            </p:nvSpPr>
            <p:spPr>
              <a:xfrm>
                <a:off x="5097119" y="2730829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E8BF09-5943-C2CE-AF8E-6822AFE73422}"/>
                  </a:ext>
                </a:extLst>
              </p:cNvPr>
              <p:cNvSpPr txBox="1"/>
              <p:nvPr/>
            </p:nvSpPr>
            <p:spPr>
              <a:xfrm>
                <a:off x="5123951" y="2914109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F827FEF9-FC76-6769-B793-525F994C1670}"/>
              </a:ext>
            </a:extLst>
          </p:cNvPr>
          <p:cNvGrpSpPr/>
          <p:nvPr/>
        </p:nvGrpSpPr>
        <p:grpSpPr>
          <a:xfrm>
            <a:off x="25536" y="1354809"/>
            <a:ext cx="4660063" cy="3478225"/>
            <a:chOff x="60325" y="366700"/>
            <a:chExt cx="4339237" cy="3478225"/>
          </a:xfrm>
        </p:grpSpPr>
        <p:grpSp>
          <p:nvGrpSpPr>
            <p:cNvPr id="127" name="Group 28">
              <a:extLst>
                <a:ext uri="{FF2B5EF4-FFF2-40B4-BE49-F238E27FC236}">
                  <a16:creationId xmlns:a16="http://schemas.microsoft.com/office/drawing/2014/main" id="{F8CC6BE6-EEFC-7240-3B81-289DD1A75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25" y="1020763"/>
              <a:ext cx="1086404" cy="2824162"/>
              <a:chOff x="1313" y="586"/>
              <a:chExt cx="918" cy="2496"/>
            </a:xfrm>
          </p:grpSpPr>
          <p:sp>
            <p:nvSpPr>
              <p:cNvPr id="182" name="Text Box 29">
                <a:extLst>
                  <a:ext uri="{FF2B5EF4-FFF2-40B4-BE49-F238E27FC236}">
                    <a16:creationId xmlns:a16="http://schemas.microsoft.com/office/drawing/2014/main" id="{B3E7DBCE-5FC6-6F9D-9279-838F9D12D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586"/>
                <a:ext cx="77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Ca </a:t>
                </a:r>
                <a:r>
                  <a:rPr lang="fr-FR" sz="1400" dirty="0">
                    <a:solidFill>
                      <a:srgbClr val="CC0099"/>
                    </a:solidFill>
                    <a:latin typeface="Comic Sans MS" pitchFamily="66" charset="0"/>
                  </a:rPr>
                  <a:t>Z=20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183" name="Text Box 30">
                <a:extLst>
                  <a:ext uri="{FF2B5EF4-FFF2-40B4-BE49-F238E27FC236}">
                    <a16:creationId xmlns:a16="http://schemas.microsoft.com/office/drawing/2014/main" id="{84FDDAC8-BAE1-DA85-4B00-07C294893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133"/>
                <a:ext cx="76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Ar Z=18 </a:t>
                </a:r>
              </a:p>
            </p:txBody>
          </p:sp>
          <p:sp>
            <p:nvSpPr>
              <p:cNvPr id="184" name="Text Box 31">
                <a:extLst>
                  <a:ext uri="{FF2B5EF4-FFF2-40B4-BE49-F238E27FC236}">
                    <a16:creationId xmlns:a16="http://schemas.microsoft.com/office/drawing/2014/main" id="{1F936650-B99C-1A49-BDDA-F95C64C80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678"/>
                <a:ext cx="73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S  Z=16 </a:t>
                </a:r>
              </a:p>
            </p:txBody>
          </p:sp>
          <p:sp>
            <p:nvSpPr>
              <p:cNvPr id="185" name="Text Box 32">
                <a:extLst>
                  <a:ext uri="{FF2B5EF4-FFF2-40B4-BE49-F238E27FC236}">
                    <a16:creationId xmlns:a16="http://schemas.microsoft.com/office/drawing/2014/main" id="{2415DF95-8EC9-80E1-A5F1-49501DBBC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2223"/>
                <a:ext cx="729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Si Z=14 </a:t>
                </a:r>
              </a:p>
            </p:txBody>
          </p:sp>
          <p:sp>
            <p:nvSpPr>
              <p:cNvPr id="186" name="Text Box 33">
                <a:extLst>
                  <a:ext uri="{FF2B5EF4-FFF2-40B4-BE49-F238E27FC236}">
                    <a16:creationId xmlns:a16="http://schemas.microsoft.com/office/drawing/2014/main" id="{A3059A7D-6C90-23F8-EDA6-223856D7D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2813"/>
                <a:ext cx="15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B7024C8D-DB7C-D17F-0090-8FCB0EE221F1}"/>
                </a:ext>
              </a:extLst>
            </p:cNvPr>
            <p:cNvGrpSpPr/>
            <p:nvPr/>
          </p:nvGrpSpPr>
          <p:grpSpPr>
            <a:xfrm>
              <a:off x="741363" y="366700"/>
              <a:ext cx="3658199" cy="3150629"/>
              <a:chOff x="741363" y="366700"/>
              <a:chExt cx="3658199" cy="3150629"/>
            </a:xfrm>
          </p:grpSpPr>
          <p:grpSp>
            <p:nvGrpSpPr>
              <p:cNvPr id="129" name="Group 4">
                <a:extLst>
                  <a:ext uri="{FF2B5EF4-FFF2-40B4-BE49-F238E27FC236}">
                    <a16:creationId xmlns:a16="http://schemas.microsoft.com/office/drawing/2014/main" id="{52936651-39A3-2622-BD4A-7C7E49178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13" y="1028700"/>
                <a:ext cx="307975" cy="307975"/>
                <a:chOff x="3625" y="1036"/>
                <a:chExt cx="194" cy="194"/>
              </a:xfrm>
            </p:grpSpPr>
            <p:sp>
              <p:nvSpPr>
                <p:cNvPr id="180" name="Rectangle 5">
                  <a:extLst>
                    <a:ext uri="{FF2B5EF4-FFF2-40B4-BE49-F238E27FC236}">
                      <a16:creationId xmlns:a16="http://schemas.microsoft.com/office/drawing/2014/main" id="{AD1D9EF5-FA1E-2E95-F076-57AA46190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1036"/>
                  <a:ext cx="194" cy="19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1" name="Rectangle 6">
                  <a:extLst>
                    <a:ext uri="{FF2B5EF4-FFF2-40B4-BE49-F238E27FC236}">
                      <a16:creationId xmlns:a16="http://schemas.microsoft.com/office/drawing/2014/main" id="{D1309105-EC7D-E8A6-B476-C2372BB5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9" y="1036"/>
                  <a:ext cx="1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 b="1" baseline="30000">
                      <a:solidFill>
                        <a:srgbClr val="FFFFFF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400" b="1">
                      <a:solidFill>
                        <a:srgbClr val="FFFFFF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0" name="Rectangle 7">
                <a:extLst>
                  <a:ext uri="{FF2B5EF4-FFF2-40B4-BE49-F238E27FC236}">
                    <a16:creationId xmlns:a16="http://schemas.microsoft.com/office/drawing/2014/main" id="{9A004471-1E74-A8A3-0317-7C5DDE243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713" y="1030288"/>
                <a:ext cx="307975" cy="3095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A5A16A8C-D503-FAA6-4F4B-82ECCC996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1030288"/>
                <a:ext cx="914400" cy="3048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2" name="Rectangle 9">
                <a:extLst>
                  <a:ext uri="{FF2B5EF4-FFF2-40B4-BE49-F238E27FC236}">
                    <a16:creationId xmlns:a16="http://schemas.microsoft.com/office/drawing/2014/main" id="{0AA133B8-94E9-8FBC-3FCA-F0B50E044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925" y="1016000"/>
                <a:ext cx="298450" cy="157321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Text Box 10">
                <a:extLst>
                  <a:ext uri="{FF2B5EF4-FFF2-40B4-BE49-F238E27FC236}">
                    <a16:creationId xmlns:a16="http://schemas.microsoft.com/office/drawing/2014/main" id="{0467039B-431D-DDBF-234C-3EB689CAF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625" y="63817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FF0000"/>
                    </a:solidFill>
                    <a:latin typeface="Comic Sans MS" pitchFamily="66" charset="0"/>
                  </a:rPr>
                  <a:t>N=28</a:t>
                </a:r>
              </a:p>
            </p:txBody>
          </p:sp>
          <p:grpSp>
            <p:nvGrpSpPr>
              <p:cNvPr id="134" name="Group 11">
                <a:extLst>
                  <a:ext uri="{FF2B5EF4-FFF2-40B4-BE49-F238E27FC236}">
                    <a16:creationId xmlns:a16="http://schemas.microsoft.com/office/drawing/2014/main" id="{D110CF76-4B3E-9E2A-7695-DD26F27FF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00" y="1022843"/>
                <a:ext cx="301625" cy="317437"/>
                <a:chOff x="4793" y="1794"/>
                <a:chExt cx="190" cy="256"/>
              </a:xfrm>
            </p:grpSpPr>
            <p:sp>
              <p:nvSpPr>
                <p:cNvPr id="178" name="Rectangle 12">
                  <a:extLst>
                    <a:ext uri="{FF2B5EF4-FFF2-40B4-BE49-F238E27FC236}">
                      <a16:creationId xmlns:a16="http://schemas.microsoft.com/office/drawing/2014/main" id="{C702FC9A-88DA-48C0-3643-6851D8BDD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3" y="1794"/>
                  <a:ext cx="190" cy="2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9" name="Rectangle 15">
                  <a:extLst>
                    <a:ext uri="{FF2B5EF4-FFF2-40B4-BE49-F238E27FC236}">
                      <a16:creationId xmlns:a16="http://schemas.microsoft.com/office/drawing/2014/main" id="{0A308FAA-5EFC-46EF-57DB-ADA8AE538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9" y="1850"/>
                  <a:ext cx="177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aseline="30000" dirty="0">
                      <a:solidFill>
                        <a:srgbClr val="000000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5" name="Rectangle 26">
                <a:extLst>
                  <a:ext uri="{FF2B5EF4-FFF2-40B4-BE49-F238E27FC236}">
                    <a16:creationId xmlns:a16="http://schemas.microsoft.com/office/drawing/2014/main" id="{DDFAFF49-5FA9-8E42-8F77-60481C6B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463" y="1344613"/>
                <a:ext cx="309562" cy="6143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6" name="Rectangle 27">
                <a:extLst>
                  <a:ext uri="{FF2B5EF4-FFF2-40B4-BE49-F238E27FC236}">
                    <a16:creationId xmlns:a16="http://schemas.microsoft.com/office/drawing/2014/main" id="{FEDDE573-B6BF-01E1-EC15-88DF9D8A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488" y="1344613"/>
                <a:ext cx="315912" cy="30162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37" name="Group 38">
                <a:extLst>
                  <a:ext uri="{FF2B5EF4-FFF2-40B4-BE49-F238E27FC236}">
                    <a16:creationId xmlns:a16="http://schemas.microsoft.com/office/drawing/2014/main" id="{571A8242-AD29-5AAE-5C19-444A7EF2AC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363" y="1020763"/>
                <a:ext cx="3400425" cy="2193925"/>
                <a:chOff x="1932" y="581"/>
                <a:chExt cx="3333" cy="1909"/>
              </a:xfrm>
            </p:grpSpPr>
            <p:sp>
              <p:nvSpPr>
                <p:cNvPr id="170" name="Line 39">
                  <a:extLst>
                    <a:ext uri="{FF2B5EF4-FFF2-40B4-BE49-F238E27FC236}">
                      <a16:creationId xmlns:a16="http://schemas.microsoft.com/office/drawing/2014/main" id="{86B6757E-BA09-9023-A5DB-96A305AB6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581"/>
                  <a:ext cx="3333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1" name="Line 40">
                  <a:extLst>
                    <a:ext uri="{FF2B5EF4-FFF2-40B4-BE49-F238E27FC236}">
                      <a16:creationId xmlns:a16="http://schemas.microsoft.com/office/drawing/2014/main" id="{1D83A794-E2E7-9949-33AF-FA4CCCDC2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854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2" name="Line 41">
                  <a:extLst>
                    <a:ext uri="{FF2B5EF4-FFF2-40B4-BE49-F238E27FC236}">
                      <a16:creationId xmlns:a16="http://schemas.microsoft.com/office/drawing/2014/main" id="{B48C421D-230C-711C-589C-6141C7E81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126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3" name="Line 42">
                  <a:extLst>
                    <a:ext uri="{FF2B5EF4-FFF2-40B4-BE49-F238E27FC236}">
                      <a16:creationId xmlns:a16="http://schemas.microsoft.com/office/drawing/2014/main" id="{E3AB464D-F111-CA25-9AFD-0AA21CBED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399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" name="Line 43">
                  <a:extLst>
                    <a:ext uri="{FF2B5EF4-FFF2-40B4-BE49-F238E27FC236}">
                      <a16:creationId xmlns:a16="http://schemas.microsoft.com/office/drawing/2014/main" id="{01FAD2C5-33A6-E1DF-2523-AB6925C5A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672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" name="Line 44">
                  <a:extLst>
                    <a:ext uri="{FF2B5EF4-FFF2-40B4-BE49-F238E27FC236}">
                      <a16:creationId xmlns:a16="http://schemas.microsoft.com/office/drawing/2014/main" id="{DDD32F16-1541-0D08-E42D-3DF8C6533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217"/>
                  <a:ext cx="3176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6" name="Line 45">
                  <a:extLst>
                    <a:ext uri="{FF2B5EF4-FFF2-40B4-BE49-F238E27FC236}">
                      <a16:creationId xmlns:a16="http://schemas.microsoft.com/office/drawing/2014/main" id="{D58B3E74-ADEF-5E65-BE5B-D7CB4A077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945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7" name="Line 46">
                  <a:extLst>
                    <a:ext uri="{FF2B5EF4-FFF2-40B4-BE49-F238E27FC236}">
                      <a16:creationId xmlns:a16="http://schemas.microsoft.com/office/drawing/2014/main" id="{983D9122-FAAC-AEC7-8FB3-0FF4CA37C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490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38" name="Text Box 49">
                <a:extLst>
                  <a:ext uri="{FF2B5EF4-FFF2-40B4-BE49-F238E27FC236}">
                    <a16:creationId xmlns:a16="http://schemas.microsoft.com/office/drawing/2014/main" id="{AB61FD51-4578-1488-865B-B1C1737A0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888" y="64452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CC0099"/>
                    </a:solidFill>
                    <a:latin typeface="Comic Sans MS" pitchFamily="66" charset="0"/>
                  </a:rPr>
                  <a:t>N=20</a:t>
                </a:r>
              </a:p>
            </p:txBody>
          </p:sp>
          <p:grpSp>
            <p:nvGrpSpPr>
              <p:cNvPr id="139" name="Group 93">
                <a:extLst>
                  <a:ext uri="{FF2B5EF4-FFF2-40B4-BE49-F238E27FC236}">
                    <a16:creationId xmlns:a16="http://schemas.microsoft.com/office/drawing/2014/main" id="{5DDC2E1F-9D72-2A77-4A28-D7A379CE3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338" y="863600"/>
                <a:ext cx="2786062" cy="2547938"/>
                <a:chOff x="661" y="544"/>
                <a:chExt cx="1755" cy="1923"/>
              </a:xfrm>
            </p:grpSpPr>
            <p:sp>
              <p:nvSpPr>
                <p:cNvPr id="159" name="Line 16">
                  <a:extLst>
                    <a:ext uri="{FF2B5EF4-FFF2-40B4-BE49-F238E27FC236}">
                      <a16:creationId xmlns:a16="http://schemas.microsoft.com/office/drawing/2014/main" id="{DEAD0E9B-43C3-C35F-910E-650C4F7CE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9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0" name="Line 17">
                  <a:extLst>
                    <a:ext uri="{FF2B5EF4-FFF2-40B4-BE49-F238E27FC236}">
                      <a16:creationId xmlns:a16="http://schemas.microsoft.com/office/drawing/2014/main" id="{EB940B84-79B7-CDFC-1354-B51E05277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263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1" name="Line 18">
                  <a:extLst>
                    <a:ext uri="{FF2B5EF4-FFF2-40B4-BE49-F238E27FC236}">
                      <a16:creationId xmlns:a16="http://schemas.microsoft.com/office/drawing/2014/main" id="{6D36EEDB-28E2-147C-7989-2C91DA67C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067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2" name="Line 19">
                  <a:extLst>
                    <a:ext uri="{FF2B5EF4-FFF2-40B4-BE49-F238E27FC236}">
                      <a16:creationId xmlns:a16="http://schemas.microsoft.com/office/drawing/2014/main" id="{60B46808-94AE-365D-C4E7-434AF01B6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71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3" name="Line 20">
                  <a:extLst>
                    <a:ext uri="{FF2B5EF4-FFF2-40B4-BE49-F238E27FC236}">
                      <a16:creationId xmlns:a16="http://schemas.microsoft.com/office/drawing/2014/main" id="{A66D2888-6545-0AED-C3D8-4847288D6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675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4" name="Line 21">
                  <a:extLst>
                    <a:ext uri="{FF2B5EF4-FFF2-40B4-BE49-F238E27FC236}">
                      <a16:creationId xmlns:a16="http://schemas.microsoft.com/office/drawing/2014/main" id="{349F9107-FBA2-1E0B-0E52-2B200FDA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86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" name="Line 22">
                  <a:extLst>
                    <a:ext uri="{FF2B5EF4-FFF2-40B4-BE49-F238E27FC236}">
                      <a16:creationId xmlns:a16="http://schemas.microsoft.com/office/drawing/2014/main" id="{BEEA65D8-0E52-6576-62B5-A6D9B0BE8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0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6" name="Line 23">
                  <a:extLst>
                    <a:ext uri="{FF2B5EF4-FFF2-40B4-BE49-F238E27FC236}">
                      <a16:creationId xmlns:a16="http://schemas.microsoft.com/office/drawing/2014/main" id="{EFD6BE91-91E0-FB08-7423-119BE2D10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94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167" name="Group 50">
                  <a:extLst>
                    <a:ext uri="{FF2B5EF4-FFF2-40B4-BE49-F238E27FC236}">
                      <a16:creationId xmlns:a16="http://schemas.microsoft.com/office/drawing/2014/main" id="{43EB0793-576A-41A7-1D44-ACDE796EE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1" y="544"/>
                  <a:ext cx="197" cy="1919"/>
                  <a:chOff x="2730" y="438"/>
                  <a:chExt cx="264" cy="2640"/>
                </a:xfrm>
              </p:grpSpPr>
              <p:sp>
                <p:nvSpPr>
                  <p:cNvPr id="168" name="Line 51">
                    <a:extLst>
                      <a:ext uri="{FF2B5EF4-FFF2-40B4-BE49-F238E27FC236}">
                        <a16:creationId xmlns:a16="http://schemas.microsoft.com/office/drawing/2014/main" id="{F98D3037-CE66-C9DE-67C6-30AE28B01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0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9" name="Line 52">
                    <a:extLst>
                      <a:ext uri="{FF2B5EF4-FFF2-40B4-BE49-F238E27FC236}">
                        <a16:creationId xmlns:a16="http://schemas.microsoft.com/office/drawing/2014/main" id="{ECEC6977-5AD6-C1CF-CBCE-67F0FD2C86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4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40" name="Rectangle 73">
                <a:extLst>
                  <a:ext uri="{FF2B5EF4-FFF2-40B4-BE49-F238E27FC236}">
                    <a16:creationId xmlns:a16="http://schemas.microsoft.com/office/drawing/2014/main" id="{924F14AB-B849-E9D8-EC75-C7EDC7BB9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21" y="1043255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1" name="Rectangle 83">
                <a:extLst>
                  <a:ext uri="{FF2B5EF4-FFF2-40B4-BE49-F238E27FC236}">
                    <a16:creationId xmlns:a16="http://schemas.microsoft.com/office/drawing/2014/main" id="{B8F97F8C-0E25-6BFC-B2EC-763259FA7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82" y="991904"/>
                <a:ext cx="416483" cy="387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40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Ca</a:t>
                </a:r>
              </a:p>
            </p:txBody>
          </p:sp>
          <p:sp>
            <p:nvSpPr>
              <p:cNvPr id="142" name="Rectangle 103">
                <a:extLst>
                  <a:ext uri="{FF2B5EF4-FFF2-40B4-BE49-F238E27FC236}">
                    <a16:creationId xmlns:a16="http://schemas.microsoft.com/office/drawing/2014/main" id="{81524596-319A-0E71-CEC5-4BA02C05B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369" y="2910569"/>
                <a:ext cx="298863" cy="30854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34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sp>
            <p:nvSpPr>
              <p:cNvPr id="143" name="Rectangle 73">
                <a:extLst>
                  <a:ext uri="{FF2B5EF4-FFF2-40B4-BE49-F238E27FC236}">
                    <a16:creationId xmlns:a16="http://schemas.microsoft.com/office/drawing/2014/main" id="{B20FF8C7-9F27-6244-60EA-D60F004CF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447" y="2286518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4" name="Rectangle 82">
                <a:extLst>
                  <a:ext uri="{FF2B5EF4-FFF2-40B4-BE49-F238E27FC236}">
                    <a16:creationId xmlns:a16="http://schemas.microsoft.com/office/drawing/2014/main" id="{C0CD62B0-FBEA-DC07-CE42-4F4B5BDA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116" y="1357411"/>
                <a:ext cx="2139530" cy="1528962"/>
              </a:xfrm>
              <a:prstGeom prst="rect">
                <a:avLst/>
              </a:prstGeom>
              <a:solidFill>
                <a:srgbClr val="FFFFCC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" name="Rectangle 102">
                <a:extLst>
                  <a:ext uri="{FF2B5EF4-FFF2-40B4-BE49-F238E27FC236}">
                    <a16:creationId xmlns:a16="http://schemas.microsoft.com/office/drawing/2014/main" id="{24922427-A6EF-806F-4DD1-2B44E7C3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54" y="2302034"/>
                <a:ext cx="270893" cy="27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36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146" name="Rectangle 101">
                <a:extLst>
                  <a:ext uri="{FF2B5EF4-FFF2-40B4-BE49-F238E27FC236}">
                    <a16:creationId xmlns:a16="http://schemas.microsoft.com/office/drawing/2014/main" id="{CFE96367-CBED-7E03-EA44-8C67EC80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695" y="2915513"/>
                <a:ext cx="281791" cy="2935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7" name="Text Box 59">
                <a:extLst>
                  <a:ext uri="{FF2B5EF4-FFF2-40B4-BE49-F238E27FC236}">
                    <a16:creationId xmlns:a16="http://schemas.microsoft.com/office/drawing/2014/main" id="{A283D59E-16AD-302F-E3EE-0CF6E0CE4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8386" y="1366337"/>
                <a:ext cx="16675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filling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n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f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7/2</a:t>
                </a:r>
                <a:endParaRPr lang="fr-FR" sz="14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8" name="Rectangle 60">
                <a:extLst>
                  <a:ext uri="{FF2B5EF4-FFF2-40B4-BE49-F238E27FC236}">
                    <a16:creationId xmlns:a16="http://schemas.microsoft.com/office/drawing/2014/main" id="{CB944347-AE39-0A06-9F73-6E0B363DE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697" y="1581271"/>
                <a:ext cx="24481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p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3/2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Z=14 gap</a:t>
                </a:r>
              </a:p>
            </p:txBody>
          </p:sp>
          <p:sp>
            <p:nvSpPr>
              <p:cNvPr id="149" name="Text Box 83">
                <a:extLst>
                  <a:ext uri="{FF2B5EF4-FFF2-40B4-BE49-F238E27FC236}">
                    <a16:creationId xmlns:a16="http://schemas.microsoft.com/office/drawing/2014/main" id="{6393EED4-DCD5-09B3-A7B8-594F5DE05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8884" y="2128494"/>
                <a:ext cx="19271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removal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p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d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3/2</a:t>
                </a:r>
                <a:endParaRPr lang="fr-FR" sz="1400" baseline="-250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0" name="Rectangle 84">
                <a:extLst>
                  <a:ext uri="{FF2B5EF4-FFF2-40B4-BE49-F238E27FC236}">
                    <a16:creationId xmlns:a16="http://schemas.microsoft.com/office/drawing/2014/main" id="{6230C674-86D2-6C28-89C9-4F228BED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372" y="2345019"/>
                <a:ext cx="242085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n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7/2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N=28 gap</a:t>
                </a:r>
              </a:p>
            </p:txBody>
          </p:sp>
          <p:sp>
            <p:nvSpPr>
              <p:cNvPr id="151" name="Rectangle 36">
                <a:extLst>
                  <a:ext uri="{FF2B5EF4-FFF2-40B4-BE49-F238E27FC236}">
                    <a16:creationId xmlns:a16="http://schemas.microsoft.com/office/drawing/2014/main" id="{3E66650B-0EF3-7B28-2463-E0F8AE4D1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982" y="2931443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42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cxnSp>
            <p:nvCxnSpPr>
              <p:cNvPr id="152" name="Connecteur droit avec flèche 151">
                <a:extLst>
                  <a:ext uri="{FF2B5EF4-FFF2-40B4-BE49-F238E27FC236}">
                    <a16:creationId xmlns:a16="http://schemas.microsoft.com/office/drawing/2014/main" id="{CE7FA381-FAFB-C100-DBB2-FB4FC1EDD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5065" y="650688"/>
                <a:ext cx="2430335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22E58E2-3A61-1A42-ABD3-8EBA9ADCEF4A}"/>
                  </a:ext>
                </a:extLst>
              </p:cNvPr>
              <p:cNvSpPr/>
              <p:nvPr/>
            </p:nvSpPr>
            <p:spPr>
              <a:xfrm>
                <a:off x="2154801" y="366700"/>
                <a:ext cx="938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7/2</a:t>
                </a:r>
              </a:p>
            </p:txBody>
          </p:sp>
          <p:cxnSp>
            <p:nvCxnSpPr>
              <p:cNvPr id="154" name="Connecteur droit avec flèche 153">
                <a:extLst>
                  <a:ext uri="{FF2B5EF4-FFF2-40B4-BE49-F238E27FC236}">
                    <a16:creationId xmlns:a16="http://schemas.microsoft.com/office/drawing/2014/main" id="{13187C6C-5736-9107-E514-03EFA0C4B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1014947"/>
                <a:ext cx="0" cy="128708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4E92C7A-260D-29DB-EF0B-CFD20F70A4F1}"/>
                  </a:ext>
                </a:extLst>
              </p:cNvPr>
              <p:cNvSpPr/>
              <p:nvPr/>
            </p:nvSpPr>
            <p:spPr>
              <a:xfrm rot="5400000">
                <a:off x="2997525" y="2115291"/>
                <a:ext cx="2055152" cy="748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s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6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718BCAF7-CFEA-A0EC-25C5-83DF5D229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147796"/>
                <a:ext cx="0" cy="6085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avec flèche 156">
                <a:extLst>
                  <a:ext uri="{FF2B5EF4-FFF2-40B4-BE49-F238E27FC236}">
                    <a16:creationId xmlns:a16="http://schemas.microsoft.com/office/drawing/2014/main" id="{7DE4CDF8-2BCE-F908-8D0A-9111A9111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756331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avec flèche 157">
                <a:extLst>
                  <a:ext uri="{FF2B5EF4-FFF2-40B4-BE49-F238E27FC236}">
                    <a16:creationId xmlns:a16="http://schemas.microsoft.com/office/drawing/2014/main" id="{2FC0EB67-6BD4-FC9F-2541-7E11B4EC2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3058970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0" name="Flèche vers la droite 209">
            <a:extLst>
              <a:ext uri="{FF2B5EF4-FFF2-40B4-BE49-F238E27FC236}">
                <a16:creationId xmlns:a16="http://schemas.microsoft.com/office/drawing/2014/main" id="{C32601BC-B557-6E98-298D-C71A4FF481AB}"/>
              </a:ext>
            </a:extLst>
          </p:cNvPr>
          <p:cNvSpPr/>
          <p:nvPr/>
        </p:nvSpPr>
        <p:spPr>
          <a:xfrm>
            <a:off x="6969386" y="2834044"/>
            <a:ext cx="392332" cy="68690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4B4FD8B1-9250-D105-2009-01F0E6451BD7}"/>
              </a:ext>
            </a:extLst>
          </p:cNvPr>
          <p:cNvCxnSpPr/>
          <p:nvPr/>
        </p:nvCxnSpPr>
        <p:spPr>
          <a:xfrm>
            <a:off x="7567820" y="2283574"/>
            <a:ext cx="0" cy="185945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e 235">
            <a:extLst>
              <a:ext uri="{FF2B5EF4-FFF2-40B4-BE49-F238E27FC236}">
                <a16:creationId xmlns:a16="http://schemas.microsoft.com/office/drawing/2014/main" id="{E3DD4697-551F-0B80-81EC-3CADA7EEE48F}"/>
              </a:ext>
            </a:extLst>
          </p:cNvPr>
          <p:cNvGrpSpPr/>
          <p:nvPr/>
        </p:nvGrpSpPr>
        <p:grpSpPr>
          <a:xfrm>
            <a:off x="7771879" y="4366183"/>
            <a:ext cx="3340158" cy="2149200"/>
            <a:chOff x="8343244" y="87297"/>
            <a:chExt cx="3340158" cy="2149200"/>
          </a:xfrm>
        </p:grpSpPr>
        <p:pic>
          <p:nvPicPr>
            <p:cNvPr id="214" name="Image 213">
              <a:extLst>
                <a:ext uri="{FF2B5EF4-FFF2-40B4-BE49-F238E27FC236}">
                  <a16:creationId xmlns:a16="http://schemas.microsoft.com/office/drawing/2014/main" id="{8D8FD7E5-ADCA-1C91-32A2-1B4FEDB9E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3244" y="87297"/>
              <a:ext cx="3340158" cy="2149200"/>
            </a:xfrm>
            <a:prstGeom prst="rect">
              <a:avLst/>
            </a:prstGeom>
          </p:spPr>
        </p:pic>
        <p:grpSp>
          <p:nvGrpSpPr>
            <p:cNvPr id="227" name="Groupe 226">
              <a:extLst>
                <a:ext uri="{FF2B5EF4-FFF2-40B4-BE49-F238E27FC236}">
                  <a16:creationId xmlns:a16="http://schemas.microsoft.com/office/drawing/2014/main" id="{A974F07C-8600-341C-3C30-B4C515CCAFF0}"/>
                </a:ext>
              </a:extLst>
            </p:cNvPr>
            <p:cNvGrpSpPr/>
            <p:nvPr/>
          </p:nvGrpSpPr>
          <p:grpSpPr>
            <a:xfrm>
              <a:off x="8812160" y="208242"/>
              <a:ext cx="467408" cy="276999"/>
              <a:chOff x="8850517" y="194696"/>
              <a:chExt cx="467408" cy="276999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9348ACB-0F8A-BAC5-8F8E-8017662F419D}"/>
                  </a:ext>
                </a:extLst>
              </p:cNvPr>
              <p:cNvSpPr/>
              <p:nvPr/>
            </p:nvSpPr>
            <p:spPr>
              <a:xfrm>
                <a:off x="8850517" y="247708"/>
                <a:ext cx="205183" cy="15757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5" name="ZoneTexte 214">
                <a:extLst>
                  <a:ext uri="{FF2B5EF4-FFF2-40B4-BE49-F238E27FC236}">
                    <a16:creationId xmlns:a16="http://schemas.microsoft.com/office/drawing/2014/main" id="{074A7636-F9BA-F1F1-01A3-007E9674309F}"/>
                  </a:ext>
                </a:extLst>
              </p:cNvPr>
              <p:cNvSpPr txBox="1"/>
              <p:nvPr/>
            </p:nvSpPr>
            <p:spPr>
              <a:xfrm>
                <a:off x="9003415" y="194696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2</a:t>
                </a:r>
                <a:r>
                  <a:rPr lang="fr-FR" sz="1200" baseline="30000" dirty="0"/>
                  <a:t>+</a:t>
                </a:r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C2817D6-2F90-D9E4-C93C-A8A1E077E121}"/>
              </a:ext>
            </a:extLst>
          </p:cNvPr>
          <p:cNvGrpSpPr/>
          <p:nvPr/>
        </p:nvGrpSpPr>
        <p:grpSpPr>
          <a:xfrm>
            <a:off x="374508" y="4480613"/>
            <a:ext cx="1756444" cy="1077218"/>
            <a:chOff x="454018" y="4568075"/>
            <a:chExt cx="1756444" cy="1077218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34E578F-B3D6-885B-3288-CD44170EAE04}"/>
                </a:ext>
              </a:extLst>
            </p:cNvPr>
            <p:cNvSpPr txBox="1"/>
            <p:nvPr/>
          </p:nvSpPr>
          <p:spPr>
            <a:xfrm>
              <a:off x="454018" y="4568075"/>
              <a:ext cx="175644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34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« </a:t>
              </a:r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magic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 »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N=20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6" name="Flèche vers la droite 5">
              <a:extLst>
                <a:ext uri="{FF2B5EF4-FFF2-40B4-BE49-F238E27FC236}">
                  <a16:creationId xmlns:a16="http://schemas.microsoft.com/office/drawing/2014/main" id="{DB6F6076-9C14-0A8B-752E-9E2A68AB8410}"/>
                </a:ext>
              </a:extLst>
            </p:cNvPr>
            <p:cNvSpPr/>
            <p:nvPr/>
          </p:nvSpPr>
          <p:spPr>
            <a:xfrm rot="5400000">
              <a:off x="1224240" y="4866546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B525209-7469-720D-06A4-52D2E088878C}"/>
              </a:ext>
            </a:extLst>
          </p:cNvPr>
          <p:cNvGrpSpPr/>
          <p:nvPr/>
        </p:nvGrpSpPr>
        <p:grpSpPr>
          <a:xfrm>
            <a:off x="2977901" y="4482771"/>
            <a:ext cx="1939756" cy="1077218"/>
            <a:chOff x="454017" y="4568075"/>
            <a:chExt cx="1939756" cy="1077218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7AF2EE27-01A6-7BF3-51A9-734AC1D743CE}"/>
                </a:ext>
              </a:extLst>
            </p:cNvPr>
            <p:cNvSpPr txBox="1"/>
            <p:nvPr/>
          </p:nvSpPr>
          <p:spPr>
            <a:xfrm>
              <a:off x="454017" y="4568075"/>
              <a:ext cx="19397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42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</a:t>
              </a:r>
              <a:r>
                <a:rPr lang="fr-FR" altLang="fr-FR" sz="1600" dirty="0">
                  <a:solidFill>
                    <a:srgbClr val="FF0000"/>
                  </a:solidFill>
                  <a:sym typeface="Wingdings" pitchFamily="2" charset="2"/>
                </a:rPr>
                <a:t> </a:t>
              </a:r>
              <a:r>
                <a:rPr lang="fr-FR" altLang="fr-FR" sz="1600" dirty="0" err="1">
                  <a:solidFill>
                    <a:srgbClr val="FF0000"/>
                  </a:solidFill>
                  <a:sym typeface="Wingdings" pitchFamily="2" charset="2"/>
                </a:rPr>
                <a:t>deformed</a:t>
              </a:r>
              <a:r>
                <a:rPr lang="fr-FR" altLang="fr-FR" sz="16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N=28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30" name="Flèche vers la droite 29">
              <a:extLst>
                <a:ext uri="{FF2B5EF4-FFF2-40B4-BE49-F238E27FC236}">
                  <a16:creationId xmlns:a16="http://schemas.microsoft.com/office/drawing/2014/main" id="{01757DAA-0D36-215E-7721-DD8BC1F2321A}"/>
                </a:ext>
              </a:extLst>
            </p:cNvPr>
            <p:cNvSpPr/>
            <p:nvPr/>
          </p:nvSpPr>
          <p:spPr>
            <a:xfrm rot="5400000">
              <a:off x="1288475" y="4864590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432FF"/>
                </a:solidFill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C6952509-9E24-4A41-4254-E88F6465EEB5}"/>
              </a:ext>
            </a:extLst>
          </p:cNvPr>
          <p:cNvSpPr txBox="1"/>
          <p:nvPr/>
        </p:nvSpPr>
        <p:spPr>
          <a:xfrm>
            <a:off x="7627027" y="2228183"/>
            <a:ext cx="4410182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Several</a:t>
            </a:r>
            <a:r>
              <a:rPr lang="fr-FR" sz="1600" dirty="0"/>
              <a:t> </a:t>
            </a:r>
            <a:r>
              <a:rPr lang="fr-FR" sz="1600" dirty="0" err="1"/>
              <a:t>studies</a:t>
            </a:r>
            <a:r>
              <a:rPr lang="fr-FR" sz="1600" dirty="0"/>
              <a:t> </a:t>
            </a:r>
            <a:r>
              <a:rPr lang="fr-FR" sz="1600" dirty="0" err="1"/>
              <a:t>performed</a:t>
            </a:r>
            <a:r>
              <a:rPr lang="fr-FR" sz="1600" dirty="0"/>
              <a:t> in the </a:t>
            </a:r>
            <a:r>
              <a:rPr lang="fr-FR" sz="1600" dirty="0" err="1"/>
              <a:t>past</a:t>
            </a:r>
            <a:endParaRPr lang="fr-FR" sz="1600" dirty="0"/>
          </a:p>
          <a:p>
            <a:r>
              <a:rPr lang="fr-FR" sz="1600" dirty="0" err="1"/>
              <a:t>from</a:t>
            </a:r>
            <a:r>
              <a:rPr lang="fr-FR" sz="1600" dirty="0"/>
              <a:t> Ca to Si at N=28 ("</a:t>
            </a:r>
            <a:r>
              <a:rPr lang="fr-FR" sz="1600" dirty="0" err="1"/>
              <a:t>below</a:t>
            </a:r>
            <a:r>
              <a:rPr lang="fr-FR" sz="1600" dirty="0"/>
              <a:t> </a:t>
            </a:r>
            <a:r>
              <a:rPr lang="fr-FR" sz="1600" baseline="30000" dirty="0"/>
              <a:t>48</a:t>
            </a:r>
            <a:r>
              <a:rPr lang="fr-FR" sz="1600" dirty="0"/>
              <a:t>Ca") :</a:t>
            </a:r>
          </a:p>
          <a:p>
            <a:endParaRPr lang="fr-FR" sz="500" dirty="0"/>
          </a:p>
          <a:p>
            <a:r>
              <a:rPr lang="fr-FR" sz="1600" dirty="0" err="1"/>
              <a:t>Variety</a:t>
            </a:r>
            <a:r>
              <a:rPr lang="fr-FR" sz="1600" dirty="0"/>
              <a:t> of </a:t>
            </a:r>
            <a:r>
              <a:rPr lang="fr-FR" sz="1600" dirty="0" err="1"/>
              <a:t>shapes</a:t>
            </a:r>
            <a:r>
              <a:rPr lang="fr-FR" sz="1600" dirty="0"/>
              <a:t>  :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46</a:t>
            </a:r>
            <a:r>
              <a:rPr lang="fr-FR" sz="1600" dirty="0"/>
              <a:t>Ar : </a:t>
            </a:r>
            <a:r>
              <a:rPr lang="fr-FR" sz="1600" dirty="0" err="1"/>
              <a:t>nearly</a:t>
            </a:r>
            <a:r>
              <a:rPr lang="fr-FR" sz="1600" dirty="0"/>
              <a:t> </a:t>
            </a:r>
            <a:r>
              <a:rPr lang="fr-FR" sz="1600" dirty="0" err="1"/>
              <a:t>spherical</a:t>
            </a:r>
            <a:r>
              <a:rPr lang="fr-FR" sz="1600" dirty="0"/>
              <a:t> *		(Z=18)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44</a:t>
            </a:r>
            <a:r>
              <a:rPr lang="fr-FR" sz="1600" dirty="0"/>
              <a:t>S :   prolate-</a:t>
            </a:r>
            <a:r>
              <a:rPr lang="fr-FR" sz="1600" dirty="0" err="1"/>
              <a:t>spherical</a:t>
            </a:r>
            <a:r>
              <a:rPr lang="fr-FR" sz="1600" dirty="0"/>
              <a:t> </a:t>
            </a:r>
            <a:r>
              <a:rPr lang="fr-FR" sz="1600" dirty="0" err="1"/>
              <a:t>shape</a:t>
            </a:r>
            <a:r>
              <a:rPr lang="fr-FR" sz="1600" dirty="0"/>
              <a:t> coexistence	(Z=16)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42</a:t>
            </a:r>
            <a:r>
              <a:rPr lang="fr-FR" sz="1600" dirty="0"/>
              <a:t>Si  :  </a:t>
            </a:r>
            <a:r>
              <a:rPr lang="fr-FR" sz="1600" dirty="0" err="1"/>
              <a:t>strong</a:t>
            </a:r>
            <a:r>
              <a:rPr lang="fr-FR" sz="1600" dirty="0"/>
              <a:t> oblate </a:t>
            </a:r>
            <a:r>
              <a:rPr lang="fr-FR" sz="1600" dirty="0" err="1"/>
              <a:t>deformation</a:t>
            </a:r>
            <a:r>
              <a:rPr lang="fr-FR" sz="1600" dirty="0"/>
              <a:t>	(Z=14)</a:t>
            </a:r>
          </a:p>
          <a:p>
            <a:r>
              <a:rPr lang="fr-FR" sz="1600" i="1" dirty="0"/>
              <a:t>* But SM </a:t>
            </a:r>
            <a:r>
              <a:rPr lang="fr-FR" sz="1600" i="1" dirty="0" err="1"/>
              <a:t>calculations</a:t>
            </a:r>
            <a:r>
              <a:rPr lang="fr-FR" sz="1600" i="1" dirty="0"/>
              <a:t> </a:t>
            </a:r>
            <a:r>
              <a:rPr lang="fr-FR" sz="1600" i="1" dirty="0" err="1"/>
              <a:t>predict</a:t>
            </a:r>
            <a:r>
              <a:rPr lang="fr-FR" sz="1600" i="1" dirty="0"/>
              <a:t> </a:t>
            </a:r>
            <a:r>
              <a:rPr lang="fr-FR" sz="1600" i="1" dirty="0" err="1"/>
              <a:t>enhanced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55731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A33D5033-0912-91D9-F2E4-36974C775B98}"/>
              </a:ext>
            </a:extLst>
          </p:cNvPr>
          <p:cNvGrpSpPr/>
          <p:nvPr/>
        </p:nvGrpSpPr>
        <p:grpSpPr>
          <a:xfrm>
            <a:off x="3717170" y="2026468"/>
            <a:ext cx="356167" cy="2025346"/>
            <a:chOff x="5359889" y="2013405"/>
            <a:chExt cx="320675" cy="2025346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6BB42274-F389-E78B-EB0D-6F32991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1992" y="2013405"/>
              <a:ext cx="301712" cy="202534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56">
              <a:extLst>
                <a:ext uri="{FF2B5EF4-FFF2-40B4-BE49-F238E27FC236}">
                  <a16:creationId xmlns:a16="http://schemas.microsoft.com/office/drawing/2014/main" id="{F7855879-8DEC-5DC1-9D71-DC81275BF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889" y="2632618"/>
              <a:ext cx="320675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aseline="30000" dirty="0">
                  <a:solidFill>
                    <a:srgbClr val="000000"/>
                  </a:solidFill>
                  <a:latin typeface="Comic Sans MS" pitchFamily="66" charset="0"/>
                </a:rPr>
                <a:t>46</a:t>
              </a:r>
              <a:r>
                <a:rPr lang="en-US" sz="1200" dirty="0">
                  <a:solidFill>
                    <a:srgbClr val="000000"/>
                  </a:solidFill>
                  <a:latin typeface="Comic Sans MS" pitchFamily="66" charset="0"/>
                </a:rPr>
                <a:t>Ar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2BED7889-75B6-37A2-332B-7F2C297A7BC8}"/>
                </a:ext>
              </a:extLst>
            </p:cNvPr>
            <p:cNvGrpSpPr/>
            <p:nvPr/>
          </p:nvGrpSpPr>
          <p:grpSpPr>
            <a:xfrm>
              <a:off x="5386311" y="3244969"/>
              <a:ext cx="283174" cy="327880"/>
              <a:chOff x="9289440" y="3149457"/>
              <a:chExt cx="283174" cy="327880"/>
            </a:xfrm>
          </p:grpSpPr>
          <p:sp>
            <p:nvSpPr>
              <p:cNvPr id="17" name="Rectangle 103">
                <a:extLst>
                  <a:ext uri="{FF2B5EF4-FFF2-40B4-BE49-F238E27FC236}">
                    <a16:creationId xmlns:a16="http://schemas.microsoft.com/office/drawing/2014/main" id="{4305E9C4-A14F-F816-1879-BEAFF4062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1288" y="3149457"/>
                <a:ext cx="281326" cy="32719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Rectangle 35">
                <a:extLst>
                  <a:ext uri="{FF2B5EF4-FFF2-40B4-BE49-F238E27FC236}">
                    <a16:creationId xmlns:a16="http://schemas.microsoft.com/office/drawing/2014/main" id="{4623283A-E416-D114-E93A-57413A2BB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9440" y="3176701"/>
                <a:ext cx="269188" cy="300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44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</a:t>
                </a:r>
              </a:p>
            </p:txBody>
          </p:sp>
        </p:grp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E4FD92E-7B04-74B0-FF8B-87790527D1C2}"/>
              </a:ext>
            </a:extLst>
          </p:cNvPr>
          <p:cNvSpPr txBox="1"/>
          <p:nvPr/>
        </p:nvSpPr>
        <p:spPr>
          <a:xfrm>
            <a:off x="340427" y="800096"/>
            <a:ext cx="549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i="1" dirty="0" err="1"/>
              <a:t>Gradual</a:t>
            </a:r>
            <a:r>
              <a:rPr lang="fr-FR" sz="1600" i="1" dirty="0"/>
              <a:t> </a:t>
            </a:r>
            <a:r>
              <a:rPr lang="fr-FR" sz="1600" i="1" dirty="0" err="1"/>
              <a:t>reduction</a:t>
            </a:r>
            <a:r>
              <a:rPr lang="fr-FR" sz="1600" i="1" dirty="0"/>
              <a:t> of the N=28 </a:t>
            </a:r>
            <a:r>
              <a:rPr lang="fr-FR" sz="1600" i="1" dirty="0" err="1"/>
              <a:t>shell</a:t>
            </a:r>
            <a:r>
              <a:rPr lang="fr-FR" sz="1600" i="1" dirty="0"/>
              <a:t> gap </a:t>
            </a:r>
            <a:r>
              <a:rPr lang="fr-FR" sz="1600" i="1" dirty="0" err="1"/>
              <a:t>below</a:t>
            </a:r>
            <a:r>
              <a:rPr lang="fr-FR" sz="1600" i="1" dirty="0"/>
              <a:t> </a:t>
            </a:r>
            <a:r>
              <a:rPr lang="fr-FR" sz="1600" i="1" baseline="30000" dirty="0"/>
              <a:t>48</a:t>
            </a:r>
            <a:r>
              <a:rPr lang="fr-FR" sz="1600" i="1" dirty="0"/>
              <a:t>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i="1" dirty="0"/>
              <a:t>Proton </a:t>
            </a:r>
            <a:r>
              <a:rPr lang="fr-FR" sz="1600" i="1" dirty="0" err="1"/>
              <a:t>induced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r>
              <a:rPr lang="fr-FR" sz="1600" i="1" dirty="0"/>
              <a:t> </a:t>
            </a:r>
            <a:r>
              <a:rPr lang="fr-FR" sz="1600" i="1" dirty="0" err="1"/>
              <a:t>from</a:t>
            </a:r>
            <a:r>
              <a:rPr lang="fr-FR" sz="1600" i="1" dirty="0"/>
              <a:t> the s</a:t>
            </a:r>
            <a:r>
              <a:rPr lang="fr-FR" sz="1600" i="1" baseline="-25000" dirty="0"/>
              <a:t>1/2</a:t>
            </a:r>
            <a:r>
              <a:rPr lang="fr-FR" sz="1600" i="1" dirty="0"/>
              <a:t> and d</a:t>
            </a:r>
            <a:r>
              <a:rPr lang="fr-FR" sz="1600" i="1" baseline="-25000" dirty="0"/>
              <a:t>3/2</a:t>
            </a:r>
            <a:r>
              <a:rPr lang="fr-FR" sz="1600" i="1" dirty="0"/>
              <a:t> </a:t>
            </a:r>
            <a:r>
              <a:rPr lang="fr-FR" sz="1600" i="1" dirty="0" err="1"/>
              <a:t>degeneracy</a:t>
            </a:r>
            <a:endParaRPr lang="fr-FR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9EED4-C7C4-3F56-A30E-806CCA0D112B}"/>
              </a:ext>
            </a:extLst>
          </p:cNvPr>
          <p:cNvSpPr/>
          <p:nvPr/>
        </p:nvSpPr>
        <p:spPr>
          <a:xfrm>
            <a:off x="337779" y="453456"/>
            <a:ext cx="3355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Physics</a:t>
            </a:r>
            <a:r>
              <a:rPr lang="fr-FR" dirty="0">
                <a:solidFill>
                  <a:srgbClr val="0432FF"/>
                </a:solidFill>
              </a:rPr>
              <a:t> of the N=28 </a:t>
            </a:r>
            <a:r>
              <a:rPr lang="fr-FR" dirty="0" err="1">
                <a:solidFill>
                  <a:srgbClr val="0432FF"/>
                </a:solidFill>
              </a:rPr>
              <a:t>shell</a:t>
            </a:r>
            <a:r>
              <a:rPr lang="fr-FR" dirty="0">
                <a:solidFill>
                  <a:srgbClr val="0432FF"/>
                </a:solidFill>
              </a:rPr>
              <a:t> </a:t>
            </a:r>
            <a:r>
              <a:rPr lang="fr-FR" dirty="0" err="1">
                <a:solidFill>
                  <a:srgbClr val="0432FF"/>
                </a:solidFill>
              </a:rPr>
              <a:t>closure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902CED0-E5B0-DD03-42F5-6A45D66E4A14}"/>
              </a:ext>
            </a:extLst>
          </p:cNvPr>
          <p:cNvGrpSpPr/>
          <p:nvPr/>
        </p:nvGrpSpPr>
        <p:grpSpPr>
          <a:xfrm>
            <a:off x="4906316" y="1799503"/>
            <a:ext cx="1926622" cy="2525341"/>
            <a:chOff x="4796813" y="828805"/>
            <a:chExt cx="1926622" cy="2525341"/>
          </a:xfrm>
        </p:grpSpPr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BAB879C8-3886-5599-5292-20235F8C06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2810" y="2127533"/>
              <a:ext cx="22288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000" dirty="0" err="1">
                  <a:latin typeface="Comic Sans MS" panose="030F0902030302020204" pitchFamily="66" charset="0"/>
                </a:rPr>
                <a:t>T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</a:t>
              </a:r>
              <a:r>
                <a:rPr lang="fr-FR" altLang="fr-FR" sz="1000" dirty="0" err="1">
                  <a:latin typeface="Comic Sans MS" panose="030F0902030302020204" pitchFamily="66" charset="0"/>
                </a:rPr>
                <a:t>Otsuka</a:t>
              </a:r>
              <a:r>
                <a:rPr lang="fr-FR" altLang="fr-FR" sz="1000" i="1" dirty="0">
                  <a:latin typeface="Comic Sans MS" panose="030F0902030302020204" pitchFamily="66" charset="0"/>
                </a:rPr>
                <a:t> et al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PRL95(2005)232502.</a:t>
              </a:r>
              <a:endParaRPr lang="en-US" altLang="fr-FR" sz="1000" dirty="0">
                <a:latin typeface="Comic Sans MS" panose="030F0902030302020204" pitchFamily="66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0A4E05E-CB98-B051-7727-A89F42552459}"/>
                </a:ext>
              </a:extLst>
            </p:cNvPr>
            <p:cNvGrpSpPr/>
            <p:nvPr/>
          </p:nvGrpSpPr>
          <p:grpSpPr>
            <a:xfrm>
              <a:off x="4796813" y="828805"/>
              <a:ext cx="1698625" cy="1266742"/>
              <a:chOff x="4898264" y="851465"/>
              <a:chExt cx="1698625" cy="1266742"/>
            </a:xfrm>
          </p:grpSpPr>
          <p:grpSp>
            <p:nvGrpSpPr>
              <p:cNvPr id="93" name="Group 167">
                <a:extLst>
                  <a:ext uri="{FF2B5EF4-FFF2-40B4-BE49-F238E27FC236}">
                    <a16:creationId xmlns:a16="http://schemas.microsoft.com/office/drawing/2014/main" id="{E33713EC-A3CD-4DF6-76FB-807B106952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8264" y="865670"/>
                <a:ext cx="1698625" cy="1252537"/>
                <a:chOff x="2966" y="3131"/>
                <a:chExt cx="1070" cy="789"/>
              </a:xfrm>
            </p:grpSpPr>
            <p:sp>
              <p:nvSpPr>
                <p:cNvPr id="96" name="Freeform 103">
                  <a:extLst>
                    <a:ext uri="{FF2B5EF4-FFF2-40B4-BE49-F238E27FC236}">
                      <a16:creationId xmlns:a16="http://schemas.microsoft.com/office/drawing/2014/main" id="{60AAE023-317D-4647-E3D7-69F696CE2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3454"/>
                  <a:ext cx="998" cy="428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Line 104">
                  <a:extLst>
                    <a:ext uri="{FF2B5EF4-FFF2-40B4-BE49-F238E27FC236}">
                      <a16:creationId xmlns:a16="http://schemas.microsoft.com/office/drawing/2014/main" id="{7DA1F3BD-8F81-895F-1AD1-847885210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65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Line 105">
                  <a:extLst>
                    <a:ext uri="{FF2B5EF4-FFF2-40B4-BE49-F238E27FC236}">
                      <a16:creationId xmlns:a16="http://schemas.microsoft.com/office/drawing/2014/main" id="{30EC71C2-CE50-15B0-F516-ECCBE2CE8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72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Line 106">
                  <a:extLst>
                    <a:ext uri="{FF2B5EF4-FFF2-40B4-BE49-F238E27FC236}">
                      <a16:creationId xmlns:a16="http://schemas.microsoft.com/office/drawing/2014/main" id="{AB58F0CE-2C67-FA24-9749-4588C65F6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46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Line 107">
                  <a:extLst>
                    <a:ext uri="{FF2B5EF4-FFF2-40B4-BE49-F238E27FC236}">
                      <a16:creationId xmlns:a16="http://schemas.microsoft.com/office/drawing/2014/main" id="{05D6B95A-41B5-69BB-101B-E55E93393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550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Line 108">
                  <a:extLst>
                    <a:ext uri="{FF2B5EF4-FFF2-40B4-BE49-F238E27FC236}">
                      <a16:creationId xmlns:a16="http://schemas.microsoft.com/office/drawing/2014/main" id="{9ABA8E0F-3B46-5945-E805-84693D116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23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Line 109">
                  <a:extLst>
                    <a:ext uri="{FF2B5EF4-FFF2-40B4-BE49-F238E27FC236}">
                      <a16:creationId xmlns:a16="http://schemas.microsoft.com/office/drawing/2014/main" id="{367DFEB5-55E7-FC17-BA39-A44E92715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374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AutoShape 110">
                  <a:extLst>
                    <a:ext uri="{FF2B5EF4-FFF2-40B4-BE49-F238E27FC236}">
                      <a16:creationId xmlns:a16="http://schemas.microsoft.com/office/drawing/2014/main" id="{1E19AAE5-394C-8B7B-AA3D-B0214AB37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5" y="3476"/>
                  <a:ext cx="84" cy="66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AutoShape 111">
                  <a:extLst>
                    <a:ext uri="{FF2B5EF4-FFF2-40B4-BE49-F238E27FC236}">
                      <a16:creationId xmlns:a16="http://schemas.microsoft.com/office/drawing/2014/main" id="{C5EEC4AE-7988-857F-34E3-F2BF53FE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97" y="3664"/>
                  <a:ext cx="84" cy="63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05" name="Group 112">
                  <a:extLst>
                    <a:ext uri="{FF2B5EF4-FFF2-40B4-BE49-F238E27FC236}">
                      <a16:creationId xmlns:a16="http://schemas.microsoft.com/office/drawing/2014/main" id="{B7466643-27C1-1C51-EA6E-3A079A0A9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3244" y="3379"/>
                  <a:ext cx="454" cy="263"/>
                  <a:chOff x="159" y="3768"/>
                  <a:chExt cx="587" cy="579"/>
                </a:xfrm>
              </p:grpSpPr>
              <p:cxnSp>
                <p:nvCxnSpPr>
                  <p:cNvPr id="119" name="AutoShape 113">
                    <a:extLst>
                      <a:ext uri="{FF2B5EF4-FFF2-40B4-BE49-F238E27FC236}">
                        <a16:creationId xmlns:a16="http://schemas.microsoft.com/office/drawing/2014/main" id="{6350C4A9-E2E6-5D8E-796C-CF4D380BD8B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0" name="AutoShape 114">
                    <a:extLst>
                      <a:ext uri="{FF2B5EF4-FFF2-40B4-BE49-F238E27FC236}">
                        <a16:creationId xmlns:a16="http://schemas.microsoft.com/office/drawing/2014/main" id="{1352FA81-909E-6784-19D9-C0CEC1C5057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" name="AutoShape 115">
                    <a:extLst>
                      <a:ext uri="{FF2B5EF4-FFF2-40B4-BE49-F238E27FC236}">
                        <a16:creationId xmlns:a16="http://schemas.microsoft.com/office/drawing/2014/main" id="{EC731198-7CFE-5BB9-CCC6-2C76FF45D0A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" name="AutoShape 116">
                    <a:extLst>
                      <a:ext uri="{FF2B5EF4-FFF2-40B4-BE49-F238E27FC236}">
                        <a16:creationId xmlns:a16="http://schemas.microsoft.com/office/drawing/2014/main" id="{205B96D1-20DA-34CB-2023-93EBE6F201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3" name="AutoShape 117">
                    <a:extLst>
                      <a:ext uri="{FF2B5EF4-FFF2-40B4-BE49-F238E27FC236}">
                        <a16:creationId xmlns:a16="http://schemas.microsoft.com/office/drawing/2014/main" id="{22B4F687-0DEC-0455-7A3F-B4F3CB346D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" name="AutoShape 118">
                    <a:extLst>
                      <a:ext uri="{FF2B5EF4-FFF2-40B4-BE49-F238E27FC236}">
                        <a16:creationId xmlns:a16="http://schemas.microsoft.com/office/drawing/2014/main" id="{E967F8EF-8EF8-7CA9-698B-A892179E851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06" name="Text Box 119">
                  <a:extLst>
                    <a:ext uri="{FF2B5EF4-FFF2-40B4-BE49-F238E27FC236}">
                      <a16:creationId xmlns:a16="http://schemas.microsoft.com/office/drawing/2014/main" id="{FF09BEFE-DF96-97DA-5C5A-17A7AA7000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3" y="3756"/>
                  <a:ext cx="370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107" name="Text Box 120">
                  <a:extLst>
                    <a:ext uri="{FF2B5EF4-FFF2-40B4-BE49-F238E27FC236}">
                      <a16:creationId xmlns:a16="http://schemas.microsoft.com/office/drawing/2014/main" id="{97283D14-9CA7-71D1-767E-41828C96A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6" y="3755"/>
                  <a:ext cx="414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neutron</a:t>
                  </a:r>
                </a:p>
              </p:txBody>
            </p:sp>
            <p:sp>
              <p:nvSpPr>
                <p:cNvPr id="108" name="Text Box 121">
                  <a:extLst>
                    <a:ext uri="{FF2B5EF4-FFF2-40B4-BE49-F238E27FC236}">
                      <a16:creationId xmlns:a16="http://schemas.microsoft.com/office/drawing/2014/main" id="{F6C758C7-D576-D773-9D31-AB58D832A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3580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109" name="Text Box 122">
                  <a:extLst>
                    <a:ext uri="{FF2B5EF4-FFF2-40B4-BE49-F238E27FC236}">
                      <a16:creationId xmlns:a16="http://schemas.microsoft.com/office/drawing/2014/main" id="{359FC51A-A9E2-0B7C-0A20-DF3BFAD99A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6" y="3394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110" name="Text Box 123">
                  <a:extLst>
                    <a:ext uri="{FF2B5EF4-FFF2-40B4-BE49-F238E27FC236}">
                      <a16:creationId xmlns:a16="http://schemas.microsoft.com/office/drawing/2014/main" id="{C57E4B36-1AF7-0202-626C-18C4842732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4" y="3274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111" name="Text Box 124">
                  <a:extLst>
                    <a:ext uri="{FF2B5EF4-FFF2-40B4-BE49-F238E27FC236}">
                      <a16:creationId xmlns:a16="http://schemas.microsoft.com/office/drawing/2014/main" id="{94587941-02FF-90BF-93D4-033C661CC3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3131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/>
                    <a:t>j'</a:t>
                  </a:r>
                  <a:r>
                    <a:rPr lang="en-US" altLang="fr-FR" sz="1100" b="1" i="1" baseline="-25000"/>
                    <a:t>&lt;</a:t>
                  </a:r>
                </a:p>
              </p:txBody>
            </p:sp>
            <p:grpSp>
              <p:nvGrpSpPr>
                <p:cNvPr id="112" name="Group 125">
                  <a:extLst>
                    <a:ext uri="{FF2B5EF4-FFF2-40B4-BE49-F238E27FC236}">
                      <a16:creationId xmlns:a16="http://schemas.microsoft.com/office/drawing/2014/main" id="{9FBE65BD-F2ED-B64B-837E-DA7BFB18B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17480" flipV="1">
                  <a:off x="3258" y="3335"/>
                  <a:ext cx="421" cy="263"/>
                  <a:chOff x="159" y="3768"/>
                  <a:chExt cx="587" cy="579"/>
                </a:xfrm>
              </p:grpSpPr>
              <p:cxnSp>
                <p:nvCxnSpPr>
                  <p:cNvPr id="113" name="AutoShape 126">
                    <a:extLst>
                      <a:ext uri="{FF2B5EF4-FFF2-40B4-BE49-F238E27FC236}">
                        <a16:creationId xmlns:a16="http://schemas.microsoft.com/office/drawing/2014/main" id="{42590F98-6706-F3F4-D746-EB601B578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" name="AutoShape 127">
                    <a:extLst>
                      <a:ext uri="{FF2B5EF4-FFF2-40B4-BE49-F238E27FC236}">
                        <a16:creationId xmlns:a16="http://schemas.microsoft.com/office/drawing/2014/main" id="{03F9D2A5-79F9-6B04-C66F-8E78BCE3FCB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5" name="AutoShape 128">
                    <a:extLst>
                      <a:ext uri="{FF2B5EF4-FFF2-40B4-BE49-F238E27FC236}">
                        <a16:creationId xmlns:a16="http://schemas.microsoft.com/office/drawing/2014/main" id="{9A11A9C8-6463-5310-4B78-EC514ADD06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6" name="AutoShape 129">
                    <a:extLst>
                      <a:ext uri="{FF2B5EF4-FFF2-40B4-BE49-F238E27FC236}">
                        <a16:creationId xmlns:a16="http://schemas.microsoft.com/office/drawing/2014/main" id="{E3BDB326-DCDD-A547-05DF-F88AD6AAC52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7" name="AutoShape 130">
                    <a:extLst>
                      <a:ext uri="{FF2B5EF4-FFF2-40B4-BE49-F238E27FC236}">
                        <a16:creationId xmlns:a16="http://schemas.microsoft.com/office/drawing/2014/main" id="{F5D54127-4CBB-FA4E-BFFC-BE03B7559D0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8" name="AutoShape 131">
                    <a:extLst>
                      <a:ext uri="{FF2B5EF4-FFF2-40B4-BE49-F238E27FC236}">
                        <a16:creationId xmlns:a16="http://schemas.microsoft.com/office/drawing/2014/main" id="{2061D9FE-3327-AC86-5FBA-76E6AB697A9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B9325E6-DDC6-3D2E-0B5C-1072C5DBF0C7}"/>
                  </a:ext>
                </a:extLst>
              </p:cNvPr>
              <p:cNvSpPr txBox="1"/>
              <p:nvPr/>
            </p:nvSpPr>
            <p:spPr>
              <a:xfrm>
                <a:off x="5826972" y="851465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CB66324-BDE1-A47B-84B0-94B0A2B7BEB5}"/>
                  </a:ext>
                </a:extLst>
              </p:cNvPr>
              <p:cNvSpPr txBox="1"/>
              <p:nvPr/>
            </p:nvSpPr>
            <p:spPr>
              <a:xfrm>
                <a:off x="5847292" y="1044505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C90D28E-77D1-772F-942F-289AFC055361}"/>
                </a:ext>
              </a:extLst>
            </p:cNvPr>
            <p:cNvGrpSpPr/>
            <p:nvPr/>
          </p:nvGrpSpPr>
          <p:grpSpPr>
            <a:xfrm>
              <a:off x="4843791" y="2112759"/>
              <a:ext cx="1590796" cy="1241387"/>
              <a:chOff x="4843791" y="2112759"/>
              <a:chExt cx="1590796" cy="1241387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48433D9-3208-D41F-43AF-ADB048E67732}"/>
                  </a:ext>
                </a:extLst>
              </p:cNvPr>
              <p:cNvGrpSpPr/>
              <p:nvPr/>
            </p:nvGrpSpPr>
            <p:grpSpPr>
              <a:xfrm>
                <a:off x="4843791" y="2112759"/>
                <a:ext cx="1590796" cy="1241387"/>
                <a:chOff x="9887783" y="2469770"/>
                <a:chExt cx="1590796" cy="1241387"/>
              </a:xfrm>
            </p:grpSpPr>
            <p:sp>
              <p:nvSpPr>
                <p:cNvPr id="23" name="Freeform 134">
                  <a:extLst>
                    <a:ext uri="{FF2B5EF4-FFF2-40B4-BE49-F238E27FC236}">
                      <a16:creationId xmlns:a16="http://schemas.microsoft.com/office/drawing/2014/main" id="{EFFF0536-1381-546B-3440-9636CB59D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7803" y="3038498"/>
                  <a:ext cx="1536897" cy="617807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4" name="Group 143">
                  <a:extLst>
                    <a:ext uri="{FF2B5EF4-FFF2-40B4-BE49-F238E27FC236}">
                      <a16:creationId xmlns:a16="http://schemas.microsoft.com/office/drawing/2014/main" id="{9782D6A2-AD49-3E89-E0BB-54C1FD8533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0359016" y="2849403"/>
                  <a:ext cx="612911" cy="282922"/>
                  <a:chOff x="159" y="3768"/>
                  <a:chExt cx="587" cy="579"/>
                </a:xfrm>
              </p:grpSpPr>
              <p:cxnSp>
                <p:nvCxnSpPr>
                  <p:cNvPr id="87" name="AutoShape 144">
                    <a:extLst>
                      <a:ext uri="{FF2B5EF4-FFF2-40B4-BE49-F238E27FC236}">
                        <a16:creationId xmlns:a16="http://schemas.microsoft.com/office/drawing/2014/main" id="{59113784-F054-D145-AB09-772E84A96F7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AutoShape 145">
                    <a:extLst>
                      <a:ext uri="{FF2B5EF4-FFF2-40B4-BE49-F238E27FC236}">
                        <a16:creationId xmlns:a16="http://schemas.microsoft.com/office/drawing/2014/main" id="{1EC6CD93-F5B7-E708-E8A7-3C22AFB99F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AutoShape 146">
                    <a:extLst>
                      <a:ext uri="{FF2B5EF4-FFF2-40B4-BE49-F238E27FC236}">
                        <a16:creationId xmlns:a16="http://schemas.microsoft.com/office/drawing/2014/main" id="{2CA9855B-E0E1-C97B-EB8C-78C8FF4C06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AutoShape 147">
                    <a:extLst>
                      <a:ext uri="{FF2B5EF4-FFF2-40B4-BE49-F238E27FC236}">
                        <a16:creationId xmlns:a16="http://schemas.microsoft.com/office/drawing/2014/main" id="{71FE1804-6C59-34DB-44B8-B252463972A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AutoShape 148">
                    <a:extLst>
                      <a:ext uri="{FF2B5EF4-FFF2-40B4-BE49-F238E27FC236}">
                        <a16:creationId xmlns:a16="http://schemas.microsoft.com/office/drawing/2014/main" id="{987F2E43-38EB-F6BD-0968-920678772F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AutoShape 149">
                    <a:extLst>
                      <a:ext uri="{FF2B5EF4-FFF2-40B4-BE49-F238E27FC236}">
                        <a16:creationId xmlns:a16="http://schemas.microsoft.com/office/drawing/2014/main" id="{BE8E1C5A-BAAC-FEC7-0EA5-ED39F10041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5" name="Text Box 150">
                  <a:extLst>
                    <a:ext uri="{FF2B5EF4-FFF2-40B4-BE49-F238E27FC236}">
                      <a16:creationId xmlns:a16="http://schemas.microsoft.com/office/drawing/2014/main" id="{6ED9C613-7D8E-CB6E-CD51-94E4ED69A7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37161" y="3474427"/>
                  <a:ext cx="569791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26" name="Text Box 151">
                  <a:extLst>
                    <a:ext uri="{FF2B5EF4-FFF2-40B4-BE49-F238E27FC236}">
                      <a16:creationId xmlns:a16="http://schemas.microsoft.com/office/drawing/2014/main" id="{45D091AC-FAC2-07FD-07CB-78B0259E06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5570" y="3472984"/>
                  <a:ext cx="637550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dirty="0"/>
                    <a:t>neutron</a:t>
                  </a:r>
                </a:p>
              </p:txBody>
            </p:sp>
            <p:sp>
              <p:nvSpPr>
                <p:cNvPr id="27" name="Line 135">
                  <a:extLst>
                    <a:ext uri="{FF2B5EF4-FFF2-40B4-BE49-F238E27FC236}">
                      <a16:creationId xmlns:a16="http://schemas.microsoft.com/office/drawing/2014/main" id="{0B7799B8-29AB-6695-9752-A0C020566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84796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36">
                  <a:extLst>
                    <a:ext uri="{FF2B5EF4-FFF2-40B4-BE49-F238E27FC236}">
                      <a16:creationId xmlns:a16="http://schemas.microsoft.com/office/drawing/2014/main" id="{D25AC41C-C06E-396D-E47F-EFCD091B3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949003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Line 137">
                  <a:extLst>
                    <a:ext uri="{FF2B5EF4-FFF2-40B4-BE49-F238E27FC236}">
                      <a16:creationId xmlns:a16="http://schemas.microsoft.com/office/drawing/2014/main" id="{A1D578A3-FAF9-EED2-7F4E-538519F9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57370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Line 138">
                  <a:extLst>
                    <a:ext uri="{FF2B5EF4-FFF2-40B4-BE49-F238E27FC236}">
                      <a16:creationId xmlns:a16="http://schemas.microsoft.com/office/drawing/2014/main" id="{31B05843-AD81-901A-C508-EE1F89F29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694952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AutoShape 141">
                  <a:extLst>
                    <a:ext uri="{FF2B5EF4-FFF2-40B4-BE49-F238E27FC236}">
                      <a16:creationId xmlns:a16="http://schemas.microsoft.com/office/drawing/2014/main" id="{5E07BDAE-727E-A16E-6659-EA3A67E50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5708" y="2588135"/>
                  <a:ext cx="129358" cy="9526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AutoShape 142">
                  <a:extLst>
                    <a:ext uri="{FF2B5EF4-FFF2-40B4-BE49-F238E27FC236}">
                      <a16:creationId xmlns:a16="http://schemas.microsoft.com/office/drawing/2014/main" id="{5CE2B615-FC73-E332-815B-EDC49D314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0908788" y="2859508"/>
                  <a:ext cx="129358" cy="9093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Text Box 152">
                  <a:extLst>
                    <a:ext uri="{FF2B5EF4-FFF2-40B4-BE49-F238E27FC236}">
                      <a16:creationId xmlns:a16="http://schemas.microsoft.com/office/drawing/2014/main" id="{5715812B-27EE-25B7-4D2D-AD70B45C1A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3703" y="2738256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42" name="Text Box 153">
                  <a:extLst>
                    <a:ext uri="{FF2B5EF4-FFF2-40B4-BE49-F238E27FC236}">
                      <a16:creationId xmlns:a16="http://schemas.microsoft.com/office/drawing/2014/main" id="{C3CF7410-958D-4C5D-FEE0-CBFE06A53F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2163" y="2469770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60" name="Line 139">
                  <a:extLst>
                    <a:ext uri="{FF2B5EF4-FFF2-40B4-BE49-F238E27FC236}">
                      <a16:creationId xmlns:a16="http://schemas.microsoft.com/office/drawing/2014/main" id="{661A103E-A56E-F7F2-6C26-089F1152D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439" y="315108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Line 140">
                  <a:extLst>
                    <a:ext uri="{FF2B5EF4-FFF2-40B4-BE49-F238E27FC236}">
                      <a16:creationId xmlns:a16="http://schemas.microsoft.com/office/drawing/2014/main" id="{2281F21B-A099-6522-06C9-5D461ED4F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839" y="332141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63" name="Text Box 154">
                  <a:extLst>
                    <a:ext uri="{FF2B5EF4-FFF2-40B4-BE49-F238E27FC236}">
                      <a16:creationId xmlns:a16="http://schemas.microsoft.com/office/drawing/2014/main" id="{A14B269E-514F-154E-36DE-7DB9356929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87783" y="3205941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 dirty="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64" name="Text Box 155">
                  <a:extLst>
                    <a:ext uri="{FF2B5EF4-FFF2-40B4-BE49-F238E27FC236}">
                      <a16:creationId xmlns:a16="http://schemas.microsoft.com/office/drawing/2014/main" id="{C90529FA-8D46-0E32-52B3-B093356DEE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97023" y="2999525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/>
                    <a:t>j'</a:t>
                  </a:r>
                  <a:r>
                    <a:rPr lang="en-US" altLang="fr-FR" sz="1100" b="1" i="1" baseline="-25000" dirty="0"/>
                    <a:t>&lt;</a:t>
                  </a:r>
                </a:p>
              </p:txBody>
            </p:sp>
            <p:grpSp>
              <p:nvGrpSpPr>
                <p:cNvPr id="65" name="Group 156">
                  <a:extLst>
                    <a:ext uri="{FF2B5EF4-FFF2-40B4-BE49-F238E27FC236}">
                      <a16:creationId xmlns:a16="http://schemas.microsoft.com/office/drawing/2014/main" id="{194763A7-77F6-E9A2-30BB-FC8498C7B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992962" flipV="1">
                  <a:off x="10285042" y="2760106"/>
                  <a:ext cx="722249" cy="321617"/>
                  <a:chOff x="159" y="3768"/>
                  <a:chExt cx="587" cy="579"/>
                </a:xfrm>
              </p:grpSpPr>
              <p:cxnSp>
                <p:nvCxnSpPr>
                  <p:cNvPr id="67" name="AutoShape 157">
                    <a:extLst>
                      <a:ext uri="{FF2B5EF4-FFF2-40B4-BE49-F238E27FC236}">
                        <a16:creationId xmlns:a16="http://schemas.microsoft.com/office/drawing/2014/main" id="{D04DAD90-6470-D423-C49A-C8CF3B42F64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AutoShape 158">
                    <a:extLst>
                      <a:ext uri="{FF2B5EF4-FFF2-40B4-BE49-F238E27FC236}">
                        <a16:creationId xmlns:a16="http://schemas.microsoft.com/office/drawing/2014/main" id="{4393BFD6-E4CB-9958-26FE-45C77941132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AutoShape 159">
                    <a:extLst>
                      <a:ext uri="{FF2B5EF4-FFF2-40B4-BE49-F238E27FC236}">
                        <a16:creationId xmlns:a16="http://schemas.microsoft.com/office/drawing/2014/main" id="{7CCC9701-FE1D-14B3-9250-84290F9639C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" name="AutoShape 160">
                    <a:extLst>
                      <a:ext uri="{FF2B5EF4-FFF2-40B4-BE49-F238E27FC236}">
                        <a16:creationId xmlns:a16="http://schemas.microsoft.com/office/drawing/2014/main" id="{6E9C0CE6-02CF-208E-7BF2-43AAFC54D8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" name="AutoShape 161">
                    <a:extLst>
                      <a:ext uri="{FF2B5EF4-FFF2-40B4-BE49-F238E27FC236}">
                        <a16:creationId xmlns:a16="http://schemas.microsoft.com/office/drawing/2014/main" id="{0CA12981-A000-ADAC-F7C0-86779350D9D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6" name="AutoShape 162">
                    <a:extLst>
                      <a:ext uri="{FF2B5EF4-FFF2-40B4-BE49-F238E27FC236}">
                        <a16:creationId xmlns:a16="http://schemas.microsoft.com/office/drawing/2014/main" id="{FD03A895-C218-BF73-9319-81C360681D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0DB49B0-D7DF-07CF-81C4-931DC820E527}"/>
                  </a:ext>
                </a:extLst>
              </p:cNvPr>
              <p:cNvSpPr txBox="1"/>
              <p:nvPr/>
            </p:nvSpPr>
            <p:spPr>
              <a:xfrm>
                <a:off x="5097119" y="2730829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E8BF09-5943-C2CE-AF8E-6822AFE73422}"/>
                  </a:ext>
                </a:extLst>
              </p:cNvPr>
              <p:cNvSpPr txBox="1"/>
              <p:nvPr/>
            </p:nvSpPr>
            <p:spPr>
              <a:xfrm>
                <a:off x="5123951" y="2914109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F827FEF9-FC76-6769-B793-525F994C1670}"/>
              </a:ext>
            </a:extLst>
          </p:cNvPr>
          <p:cNvGrpSpPr/>
          <p:nvPr/>
        </p:nvGrpSpPr>
        <p:grpSpPr>
          <a:xfrm>
            <a:off x="25536" y="1354809"/>
            <a:ext cx="4660063" cy="3478225"/>
            <a:chOff x="60325" y="366700"/>
            <a:chExt cx="4339237" cy="3478225"/>
          </a:xfrm>
        </p:grpSpPr>
        <p:grpSp>
          <p:nvGrpSpPr>
            <p:cNvPr id="127" name="Group 28">
              <a:extLst>
                <a:ext uri="{FF2B5EF4-FFF2-40B4-BE49-F238E27FC236}">
                  <a16:creationId xmlns:a16="http://schemas.microsoft.com/office/drawing/2014/main" id="{F8CC6BE6-EEFC-7240-3B81-289DD1A75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25" y="1020763"/>
              <a:ext cx="1086404" cy="2824162"/>
              <a:chOff x="1313" y="586"/>
              <a:chExt cx="918" cy="2496"/>
            </a:xfrm>
          </p:grpSpPr>
          <p:sp>
            <p:nvSpPr>
              <p:cNvPr id="182" name="Text Box 29">
                <a:extLst>
                  <a:ext uri="{FF2B5EF4-FFF2-40B4-BE49-F238E27FC236}">
                    <a16:creationId xmlns:a16="http://schemas.microsoft.com/office/drawing/2014/main" id="{B3E7DBCE-5FC6-6F9D-9279-838F9D12D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586"/>
                <a:ext cx="77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Ca </a:t>
                </a:r>
                <a:r>
                  <a:rPr lang="fr-FR" sz="1400" dirty="0">
                    <a:solidFill>
                      <a:srgbClr val="CC0099"/>
                    </a:solidFill>
                    <a:latin typeface="Comic Sans MS" pitchFamily="66" charset="0"/>
                  </a:rPr>
                  <a:t>Z=20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183" name="Text Box 30">
                <a:extLst>
                  <a:ext uri="{FF2B5EF4-FFF2-40B4-BE49-F238E27FC236}">
                    <a16:creationId xmlns:a16="http://schemas.microsoft.com/office/drawing/2014/main" id="{84FDDAC8-BAE1-DA85-4B00-07C294893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133"/>
                <a:ext cx="76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Ar Z=18 </a:t>
                </a:r>
              </a:p>
            </p:txBody>
          </p:sp>
          <p:sp>
            <p:nvSpPr>
              <p:cNvPr id="184" name="Text Box 31">
                <a:extLst>
                  <a:ext uri="{FF2B5EF4-FFF2-40B4-BE49-F238E27FC236}">
                    <a16:creationId xmlns:a16="http://schemas.microsoft.com/office/drawing/2014/main" id="{1F936650-B99C-1A49-BDDA-F95C64C80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678"/>
                <a:ext cx="73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S  Z=16 </a:t>
                </a:r>
              </a:p>
            </p:txBody>
          </p:sp>
          <p:sp>
            <p:nvSpPr>
              <p:cNvPr id="185" name="Text Box 32">
                <a:extLst>
                  <a:ext uri="{FF2B5EF4-FFF2-40B4-BE49-F238E27FC236}">
                    <a16:creationId xmlns:a16="http://schemas.microsoft.com/office/drawing/2014/main" id="{2415DF95-8EC9-80E1-A5F1-49501DBBC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2223"/>
                <a:ext cx="729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Si Z=14 </a:t>
                </a:r>
              </a:p>
            </p:txBody>
          </p:sp>
          <p:sp>
            <p:nvSpPr>
              <p:cNvPr id="186" name="Text Box 33">
                <a:extLst>
                  <a:ext uri="{FF2B5EF4-FFF2-40B4-BE49-F238E27FC236}">
                    <a16:creationId xmlns:a16="http://schemas.microsoft.com/office/drawing/2014/main" id="{A3059A7D-6C90-23F8-EDA6-223856D7D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2813"/>
                <a:ext cx="15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B7024C8D-DB7C-D17F-0090-8FCB0EE221F1}"/>
                </a:ext>
              </a:extLst>
            </p:cNvPr>
            <p:cNvGrpSpPr/>
            <p:nvPr/>
          </p:nvGrpSpPr>
          <p:grpSpPr>
            <a:xfrm>
              <a:off x="741363" y="366700"/>
              <a:ext cx="3658199" cy="3150629"/>
              <a:chOff x="741363" y="366700"/>
              <a:chExt cx="3658199" cy="3150629"/>
            </a:xfrm>
          </p:grpSpPr>
          <p:grpSp>
            <p:nvGrpSpPr>
              <p:cNvPr id="129" name="Group 4">
                <a:extLst>
                  <a:ext uri="{FF2B5EF4-FFF2-40B4-BE49-F238E27FC236}">
                    <a16:creationId xmlns:a16="http://schemas.microsoft.com/office/drawing/2014/main" id="{52936651-39A3-2622-BD4A-7C7E49178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13" y="1028700"/>
                <a:ext cx="307975" cy="307975"/>
                <a:chOff x="3625" y="1036"/>
                <a:chExt cx="194" cy="194"/>
              </a:xfrm>
            </p:grpSpPr>
            <p:sp>
              <p:nvSpPr>
                <p:cNvPr id="180" name="Rectangle 5">
                  <a:extLst>
                    <a:ext uri="{FF2B5EF4-FFF2-40B4-BE49-F238E27FC236}">
                      <a16:creationId xmlns:a16="http://schemas.microsoft.com/office/drawing/2014/main" id="{AD1D9EF5-FA1E-2E95-F076-57AA46190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1036"/>
                  <a:ext cx="194" cy="19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1" name="Rectangle 6">
                  <a:extLst>
                    <a:ext uri="{FF2B5EF4-FFF2-40B4-BE49-F238E27FC236}">
                      <a16:creationId xmlns:a16="http://schemas.microsoft.com/office/drawing/2014/main" id="{D1309105-EC7D-E8A6-B476-C2372BB5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9" y="1036"/>
                  <a:ext cx="1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 b="1" baseline="30000">
                      <a:solidFill>
                        <a:srgbClr val="FFFFFF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400" b="1">
                      <a:solidFill>
                        <a:srgbClr val="FFFFFF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0" name="Rectangle 7">
                <a:extLst>
                  <a:ext uri="{FF2B5EF4-FFF2-40B4-BE49-F238E27FC236}">
                    <a16:creationId xmlns:a16="http://schemas.microsoft.com/office/drawing/2014/main" id="{9A004471-1E74-A8A3-0317-7C5DDE243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713" y="1030288"/>
                <a:ext cx="307975" cy="3095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A5A16A8C-D503-FAA6-4F4B-82ECCC996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1030288"/>
                <a:ext cx="914400" cy="3048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2" name="Rectangle 9">
                <a:extLst>
                  <a:ext uri="{FF2B5EF4-FFF2-40B4-BE49-F238E27FC236}">
                    <a16:creationId xmlns:a16="http://schemas.microsoft.com/office/drawing/2014/main" id="{0AA133B8-94E9-8FBC-3FCA-F0B50E044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925" y="1016000"/>
                <a:ext cx="298450" cy="157321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Text Box 10">
                <a:extLst>
                  <a:ext uri="{FF2B5EF4-FFF2-40B4-BE49-F238E27FC236}">
                    <a16:creationId xmlns:a16="http://schemas.microsoft.com/office/drawing/2014/main" id="{0467039B-431D-DDBF-234C-3EB689CAF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625" y="63817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FF0000"/>
                    </a:solidFill>
                    <a:latin typeface="Comic Sans MS" pitchFamily="66" charset="0"/>
                  </a:rPr>
                  <a:t>N=28</a:t>
                </a:r>
              </a:p>
            </p:txBody>
          </p:sp>
          <p:grpSp>
            <p:nvGrpSpPr>
              <p:cNvPr id="134" name="Group 11">
                <a:extLst>
                  <a:ext uri="{FF2B5EF4-FFF2-40B4-BE49-F238E27FC236}">
                    <a16:creationId xmlns:a16="http://schemas.microsoft.com/office/drawing/2014/main" id="{D110CF76-4B3E-9E2A-7695-DD26F27FF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00" y="1022843"/>
                <a:ext cx="301625" cy="317437"/>
                <a:chOff x="4793" y="1794"/>
                <a:chExt cx="190" cy="256"/>
              </a:xfrm>
            </p:grpSpPr>
            <p:sp>
              <p:nvSpPr>
                <p:cNvPr id="178" name="Rectangle 12">
                  <a:extLst>
                    <a:ext uri="{FF2B5EF4-FFF2-40B4-BE49-F238E27FC236}">
                      <a16:creationId xmlns:a16="http://schemas.microsoft.com/office/drawing/2014/main" id="{C702FC9A-88DA-48C0-3643-6851D8BDD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3" y="1794"/>
                  <a:ext cx="190" cy="2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9" name="Rectangle 15">
                  <a:extLst>
                    <a:ext uri="{FF2B5EF4-FFF2-40B4-BE49-F238E27FC236}">
                      <a16:creationId xmlns:a16="http://schemas.microsoft.com/office/drawing/2014/main" id="{0A308FAA-5EFC-46EF-57DB-ADA8AE538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9" y="1850"/>
                  <a:ext cx="177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aseline="30000" dirty="0">
                      <a:solidFill>
                        <a:srgbClr val="000000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5" name="Rectangle 26">
                <a:extLst>
                  <a:ext uri="{FF2B5EF4-FFF2-40B4-BE49-F238E27FC236}">
                    <a16:creationId xmlns:a16="http://schemas.microsoft.com/office/drawing/2014/main" id="{DDFAFF49-5FA9-8E42-8F77-60481C6B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463" y="1344613"/>
                <a:ext cx="309562" cy="6143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6" name="Rectangle 27">
                <a:extLst>
                  <a:ext uri="{FF2B5EF4-FFF2-40B4-BE49-F238E27FC236}">
                    <a16:creationId xmlns:a16="http://schemas.microsoft.com/office/drawing/2014/main" id="{FEDDE573-B6BF-01E1-EC15-88DF9D8A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488" y="1344613"/>
                <a:ext cx="315912" cy="30162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37" name="Group 38">
                <a:extLst>
                  <a:ext uri="{FF2B5EF4-FFF2-40B4-BE49-F238E27FC236}">
                    <a16:creationId xmlns:a16="http://schemas.microsoft.com/office/drawing/2014/main" id="{571A8242-AD29-5AAE-5C19-444A7EF2AC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363" y="1020763"/>
                <a:ext cx="3400425" cy="2193925"/>
                <a:chOff x="1932" y="581"/>
                <a:chExt cx="3333" cy="1909"/>
              </a:xfrm>
            </p:grpSpPr>
            <p:sp>
              <p:nvSpPr>
                <p:cNvPr id="170" name="Line 39">
                  <a:extLst>
                    <a:ext uri="{FF2B5EF4-FFF2-40B4-BE49-F238E27FC236}">
                      <a16:creationId xmlns:a16="http://schemas.microsoft.com/office/drawing/2014/main" id="{86B6757E-BA09-9023-A5DB-96A305AB6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581"/>
                  <a:ext cx="3333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1" name="Line 40">
                  <a:extLst>
                    <a:ext uri="{FF2B5EF4-FFF2-40B4-BE49-F238E27FC236}">
                      <a16:creationId xmlns:a16="http://schemas.microsoft.com/office/drawing/2014/main" id="{1D83A794-E2E7-9949-33AF-FA4CCCDC2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854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2" name="Line 41">
                  <a:extLst>
                    <a:ext uri="{FF2B5EF4-FFF2-40B4-BE49-F238E27FC236}">
                      <a16:creationId xmlns:a16="http://schemas.microsoft.com/office/drawing/2014/main" id="{B48C421D-230C-711C-589C-6141C7E81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126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3" name="Line 42">
                  <a:extLst>
                    <a:ext uri="{FF2B5EF4-FFF2-40B4-BE49-F238E27FC236}">
                      <a16:creationId xmlns:a16="http://schemas.microsoft.com/office/drawing/2014/main" id="{E3AB464D-F111-CA25-9AFD-0AA21CBED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399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" name="Line 43">
                  <a:extLst>
                    <a:ext uri="{FF2B5EF4-FFF2-40B4-BE49-F238E27FC236}">
                      <a16:creationId xmlns:a16="http://schemas.microsoft.com/office/drawing/2014/main" id="{01FAD2C5-33A6-E1DF-2523-AB6925C5A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672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" name="Line 44">
                  <a:extLst>
                    <a:ext uri="{FF2B5EF4-FFF2-40B4-BE49-F238E27FC236}">
                      <a16:creationId xmlns:a16="http://schemas.microsoft.com/office/drawing/2014/main" id="{DDD32F16-1541-0D08-E42D-3DF8C6533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217"/>
                  <a:ext cx="3176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6" name="Line 45">
                  <a:extLst>
                    <a:ext uri="{FF2B5EF4-FFF2-40B4-BE49-F238E27FC236}">
                      <a16:creationId xmlns:a16="http://schemas.microsoft.com/office/drawing/2014/main" id="{D58B3E74-ADEF-5E65-BE5B-D7CB4A077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945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7" name="Line 46">
                  <a:extLst>
                    <a:ext uri="{FF2B5EF4-FFF2-40B4-BE49-F238E27FC236}">
                      <a16:creationId xmlns:a16="http://schemas.microsoft.com/office/drawing/2014/main" id="{983D9122-FAAC-AEC7-8FB3-0FF4CA37C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490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38" name="Text Box 49">
                <a:extLst>
                  <a:ext uri="{FF2B5EF4-FFF2-40B4-BE49-F238E27FC236}">
                    <a16:creationId xmlns:a16="http://schemas.microsoft.com/office/drawing/2014/main" id="{AB61FD51-4578-1488-865B-B1C1737A0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888" y="64452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CC0099"/>
                    </a:solidFill>
                    <a:latin typeface="Comic Sans MS" pitchFamily="66" charset="0"/>
                  </a:rPr>
                  <a:t>N=20</a:t>
                </a:r>
              </a:p>
            </p:txBody>
          </p:sp>
          <p:grpSp>
            <p:nvGrpSpPr>
              <p:cNvPr id="139" name="Group 93">
                <a:extLst>
                  <a:ext uri="{FF2B5EF4-FFF2-40B4-BE49-F238E27FC236}">
                    <a16:creationId xmlns:a16="http://schemas.microsoft.com/office/drawing/2014/main" id="{5DDC2E1F-9D72-2A77-4A28-D7A379CE3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338" y="863600"/>
                <a:ext cx="2786062" cy="2547938"/>
                <a:chOff x="661" y="544"/>
                <a:chExt cx="1755" cy="1923"/>
              </a:xfrm>
            </p:grpSpPr>
            <p:sp>
              <p:nvSpPr>
                <p:cNvPr id="159" name="Line 16">
                  <a:extLst>
                    <a:ext uri="{FF2B5EF4-FFF2-40B4-BE49-F238E27FC236}">
                      <a16:creationId xmlns:a16="http://schemas.microsoft.com/office/drawing/2014/main" id="{DEAD0E9B-43C3-C35F-910E-650C4F7CE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9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0" name="Line 17">
                  <a:extLst>
                    <a:ext uri="{FF2B5EF4-FFF2-40B4-BE49-F238E27FC236}">
                      <a16:creationId xmlns:a16="http://schemas.microsoft.com/office/drawing/2014/main" id="{EB940B84-79B7-CDFC-1354-B51E05277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263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1" name="Line 18">
                  <a:extLst>
                    <a:ext uri="{FF2B5EF4-FFF2-40B4-BE49-F238E27FC236}">
                      <a16:creationId xmlns:a16="http://schemas.microsoft.com/office/drawing/2014/main" id="{6D36EEDB-28E2-147C-7989-2C91DA67C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067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2" name="Line 19">
                  <a:extLst>
                    <a:ext uri="{FF2B5EF4-FFF2-40B4-BE49-F238E27FC236}">
                      <a16:creationId xmlns:a16="http://schemas.microsoft.com/office/drawing/2014/main" id="{60B46808-94AE-365D-C4E7-434AF01B6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71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3" name="Line 20">
                  <a:extLst>
                    <a:ext uri="{FF2B5EF4-FFF2-40B4-BE49-F238E27FC236}">
                      <a16:creationId xmlns:a16="http://schemas.microsoft.com/office/drawing/2014/main" id="{A66D2888-6545-0AED-C3D8-4847288D6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675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4" name="Line 21">
                  <a:extLst>
                    <a:ext uri="{FF2B5EF4-FFF2-40B4-BE49-F238E27FC236}">
                      <a16:creationId xmlns:a16="http://schemas.microsoft.com/office/drawing/2014/main" id="{349F9107-FBA2-1E0B-0E52-2B200FDA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86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" name="Line 22">
                  <a:extLst>
                    <a:ext uri="{FF2B5EF4-FFF2-40B4-BE49-F238E27FC236}">
                      <a16:creationId xmlns:a16="http://schemas.microsoft.com/office/drawing/2014/main" id="{BEEA65D8-0E52-6576-62B5-A6D9B0BE8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0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6" name="Line 23">
                  <a:extLst>
                    <a:ext uri="{FF2B5EF4-FFF2-40B4-BE49-F238E27FC236}">
                      <a16:creationId xmlns:a16="http://schemas.microsoft.com/office/drawing/2014/main" id="{EFD6BE91-91E0-FB08-7423-119BE2D10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94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167" name="Group 50">
                  <a:extLst>
                    <a:ext uri="{FF2B5EF4-FFF2-40B4-BE49-F238E27FC236}">
                      <a16:creationId xmlns:a16="http://schemas.microsoft.com/office/drawing/2014/main" id="{43EB0793-576A-41A7-1D44-ACDE796EE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1" y="544"/>
                  <a:ext cx="197" cy="1919"/>
                  <a:chOff x="2730" y="438"/>
                  <a:chExt cx="264" cy="2640"/>
                </a:xfrm>
              </p:grpSpPr>
              <p:sp>
                <p:nvSpPr>
                  <p:cNvPr id="168" name="Line 51">
                    <a:extLst>
                      <a:ext uri="{FF2B5EF4-FFF2-40B4-BE49-F238E27FC236}">
                        <a16:creationId xmlns:a16="http://schemas.microsoft.com/office/drawing/2014/main" id="{F98D3037-CE66-C9DE-67C6-30AE28B01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0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9" name="Line 52">
                    <a:extLst>
                      <a:ext uri="{FF2B5EF4-FFF2-40B4-BE49-F238E27FC236}">
                        <a16:creationId xmlns:a16="http://schemas.microsoft.com/office/drawing/2014/main" id="{ECEC6977-5AD6-C1CF-CBCE-67F0FD2C86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4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40" name="Rectangle 73">
                <a:extLst>
                  <a:ext uri="{FF2B5EF4-FFF2-40B4-BE49-F238E27FC236}">
                    <a16:creationId xmlns:a16="http://schemas.microsoft.com/office/drawing/2014/main" id="{924F14AB-B849-E9D8-EC75-C7EDC7BB9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21" y="1043255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1" name="Rectangle 83">
                <a:extLst>
                  <a:ext uri="{FF2B5EF4-FFF2-40B4-BE49-F238E27FC236}">
                    <a16:creationId xmlns:a16="http://schemas.microsoft.com/office/drawing/2014/main" id="{B8F97F8C-0E25-6BFC-B2EC-763259FA7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82" y="991904"/>
                <a:ext cx="416483" cy="387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40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Ca</a:t>
                </a:r>
              </a:p>
            </p:txBody>
          </p:sp>
          <p:sp>
            <p:nvSpPr>
              <p:cNvPr id="142" name="Rectangle 103">
                <a:extLst>
                  <a:ext uri="{FF2B5EF4-FFF2-40B4-BE49-F238E27FC236}">
                    <a16:creationId xmlns:a16="http://schemas.microsoft.com/office/drawing/2014/main" id="{81524596-319A-0E71-CEC5-4BA02C05B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369" y="2910569"/>
                <a:ext cx="298863" cy="30854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34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sp>
            <p:nvSpPr>
              <p:cNvPr id="143" name="Rectangle 73">
                <a:extLst>
                  <a:ext uri="{FF2B5EF4-FFF2-40B4-BE49-F238E27FC236}">
                    <a16:creationId xmlns:a16="http://schemas.microsoft.com/office/drawing/2014/main" id="{B20FF8C7-9F27-6244-60EA-D60F004CF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447" y="2286518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4" name="Rectangle 82">
                <a:extLst>
                  <a:ext uri="{FF2B5EF4-FFF2-40B4-BE49-F238E27FC236}">
                    <a16:creationId xmlns:a16="http://schemas.microsoft.com/office/drawing/2014/main" id="{C0CD62B0-FBEA-DC07-CE42-4F4B5BDA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116" y="1357411"/>
                <a:ext cx="2139530" cy="1528962"/>
              </a:xfrm>
              <a:prstGeom prst="rect">
                <a:avLst/>
              </a:prstGeom>
              <a:solidFill>
                <a:srgbClr val="FFFFCC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" name="Rectangle 102">
                <a:extLst>
                  <a:ext uri="{FF2B5EF4-FFF2-40B4-BE49-F238E27FC236}">
                    <a16:creationId xmlns:a16="http://schemas.microsoft.com/office/drawing/2014/main" id="{24922427-A6EF-806F-4DD1-2B44E7C3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54" y="2302034"/>
                <a:ext cx="270893" cy="27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36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146" name="Rectangle 101">
                <a:extLst>
                  <a:ext uri="{FF2B5EF4-FFF2-40B4-BE49-F238E27FC236}">
                    <a16:creationId xmlns:a16="http://schemas.microsoft.com/office/drawing/2014/main" id="{CFE96367-CBED-7E03-EA44-8C67EC80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695" y="2915513"/>
                <a:ext cx="281791" cy="2935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7" name="Text Box 59">
                <a:extLst>
                  <a:ext uri="{FF2B5EF4-FFF2-40B4-BE49-F238E27FC236}">
                    <a16:creationId xmlns:a16="http://schemas.microsoft.com/office/drawing/2014/main" id="{A283D59E-16AD-302F-E3EE-0CF6E0CE4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8386" y="1366337"/>
                <a:ext cx="16675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filling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n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f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7/2</a:t>
                </a:r>
                <a:endParaRPr lang="fr-FR" sz="14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8" name="Rectangle 60">
                <a:extLst>
                  <a:ext uri="{FF2B5EF4-FFF2-40B4-BE49-F238E27FC236}">
                    <a16:creationId xmlns:a16="http://schemas.microsoft.com/office/drawing/2014/main" id="{CB944347-AE39-0A06-9F73-6E0B363DE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697" y="1581271"/>
                <a:ext cx="24481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p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3/2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Z=14 gap</a:t>
                </a:r>
              </a:p>
            </p:txBody>
          </p:sp>
          <p:sp>
            <p:nvSpPr>
              <p:cNvPr id="149" name="Text Box 83">
                <a:extLst>
                  <a:ext uri="{FF2B5EF4-FFF2-40B4-BE49-F238E27FC236}">
                    <a16:creationId xmlns:a16="http://schemas.microsoft.com/office/drawing/2014/main" id="{6393EED4-DCD5-09B3-A7B8-594F5DE05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8884" y="2128494"/>
                <a:ext cx="19271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removal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p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d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3/2</a:t>
                </a:r>
                <a:endParaRPr lang="fr-FR" sz="1400" baseline="-250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0" name="Rectangle 84">
                <a:extLst>
                  <a:ext uri="{FF2B5EF4-FFF2-40B4-BE49-F238E27FC236}">
                    <a16:creationId xmlns:a16="http://schemas.microsoft.com/office/drawing/2014/main" id="{6230C674-86D2-6C28-89C9-4F228BED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372" y="2345019"/>
                <a:ext cx="242085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n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7/2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N=28 gap</a:t>
                </a:r>
              </a:p>
            </p:txBody>
          </p:sp>
          <p:sp>
            <p:nvSpPr>
              <p:cNvPr id="151" name="Rectangle 36">
                <a:extLst>
                  <a:ext uri="{FF2B5EF4-FFF2-40B4-BE49-F238E27FC236}">
                    <a16:creationId xmlns:a16="http://schemas.microsoft.com/office/drawing/2014/main" id="{3E66650B-0EF3-7B28-2463-E0F8AE4D1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982" y="2931443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42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cxnSp>
            <p:nvCxnSpPr>
              <p:cNvPr id="152" name="Connecteur droit avec flèche 151">
                <a:extLst>
                  <a:ext uri="{FF2B5EF4-FFF2-40B4-BE49-F238E27FC236}">
                    <a16:creationId xmlns:a16="http://schemas.microsoft.com/office/drawing/2014/main" id="{CE7FA381-FAFB-C100-DBB2-FB4FC1EDD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5065" y="650688"/>
                <a:ext cx="2430335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22E58E2-3A61-1A42-ABD3-8EBA9ADCEF4A}"/>
                  </a:ext>
                </a:extLst>
              </p:cNvPr>
              <p:cNvSpPr/>
              <p:nvPr/>
            </p:nvSpPr>
            <p:spPr>
              <a:xfrm>
                <a:off x="2154801" y="366700"/>
                <a:ext cx="938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7/2</a:t>
                </a:r>
              </a:p>
            </p:txBody>
          </p:sp>
          <p:cxnSp>
            <p:nvCxnSpPr>
              <p:cNvPr id="154" name="Connecteur droit avec flèche 153">
                <a:extLst>
                  <a:ext uri="{FF2B5EF4-FFF2-40B4-BE49-F238E27FC236}">
                    <a16:creationId xmlns:a16="http://schemas.microsoft.com/office/drawing/2014/main" id="{13187C6C-5736-9107-E514-03EFA0C4B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1014947"/>
                <a:ext cx="0" cy="128708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4E92C7A-260D-29DB-EF0B-CFD20F70A4F1}"/>
                  </a:ext>
                </a:extLst>
              </p:cNvPr>
              <p:cNvSpPr/>
              <p:nvPr/>
            </p:nvSpPr>
            <p:spPr>
              <a:xfrm rot="5400000">
                <a:off x="2997525" y="2115291"/>
                <a:ext cx="2055152" cy="748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s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6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718BCAF7-CFEA-A0EC-25C5-83DF5D229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147796"/>
                <a:ext cx="0" cy="6085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avec flèche 156">
                <a:extLst>
                  <a:ext uri="{FF2B5EF4-FFF2-40B4-BE49-F238E27FC236}">
                    <a16:creationId xmlns:a16="http://schemas.microsoft.com/office/drawing/2014/main" id="{7DE4CDF8-2BCE-F908-8D0A-9111A9111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756331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avec flèche 157">
                <a:extLst>
                  <a:ext uri="{FF2B5EF4-FFF2-40B4-BE49-F238E27FC236}">
                    <a16:creationId xmlns:a16="http://schemas.microsoft.com/office/drawing/2014/main" id="{2FC0EB67-6BD4-FC9F-2541-7E11B4EC2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3058970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0" name="Flèche vers la droite 209">
            <a:extLst>
              <a:ext uri="{FF2B5EF4-FFF2-40B4-BE49-F238E27FC236}">
                <a16:creationId xmlns:a16="http://schemas.microsoft.com/office/drawing/2014/main" id="{C32601BC-B557-6E98-298D-C71A4FF481AB}"/>
              </a:ext>
            </a:extLst>
          </p:cNvPr>
          <p:cNvSpPr/>
          <p:nvPr/>
        </p:nvSpPr>
        <p:spPr>
          <a:xfrm>
            <a:off x="6969386" y="2834044"/>
            <a:ext cx="392332" cy="68690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4B4FD8B1-9250-D105-2009-01F0E6451BD7}"/>
              </a:ext>
            </a:extLst>
          </p:cNvPr>
          <p:cNvCxnSpPr/>
          <p:nvPr/>
        </p:nvCxnSpPr>
        <p:spPr>
          <a:xfrm>
            <a:off x="7567820" y="2283574"/>
            <a:ext cx="0" cy="185945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31193A77-A23E-C1C4-47AB-142AFAD2A4B7}"/>
              </a:ext>
            </a:extLst>
          </p:cNvPr>
          <p:cNvGrpSpPr/>
          <p:nvPr/>
        </p:nvGrpSpPr>
        <p:grpSpPr>
          <a:xfrm>
            <a:off x="7764014" y="4358100"/>
            <a:ext cx="3351935" cy="2150915"/>
            <a:chOff x="5648131" y="4358100"/>
            <a:chExt cx="3351935" cy="2150915"/>
          </a:xfrm>
        </p:grpSpPr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0B8040F2-A26A-F9B4-2BA3-5598E0C78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8131" y="4358100"/>
              <a:ext cx="3351935" cy="2150915"/>
            </a:xfrm>
            <a:prstGeom prst="rect">
              <a:avLst/>
            </a:prstGeom>
          </p:spPr>
        </p:pic>
        <p:grpSp>
          <p:nvGrpSpPr>
            <p:cNvPr id="228" name="Groupe 227">
              <a:extLst>
                <a:ext uri="{FF2B5EF4-FFF2-40B4-BE49-F238E27FC236}">
                  <a16:creationId xmlns:a16="http://schemas.microsoft.com/office/drawing/2014/main" id="{72E85621-811C-23E6-0E14-93FC8AB71B4D}"/>
                </a:ext>
              </a:extLst>
            </p:cNvPr>
            <p:cNvGrpSpPr/>
            <p:nvPr/>
          </p:nvGrpSpPr>
          <p:grpSpPr>
            <a:xfrm>
              <a:off x="6111531" y="4478551"/>
              <a:ext cx="467408" cy="276999"/>
              <a:chOff x="8850517" y="194696"/>
              <a:chExt cx="467408" cy="276999"/>
            </a:xfrm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A19B216C-A72C-F9E1-7793-770B90D7F1C2}"/>
                  </a:ext>
                </a:extLst>
              </p:cNvPr>
              <p:cNvSpPr/>
              <p:nvPr/>
            </p:nvSpPr>
            <p:spPr>
              <a:xfrm>
                <a:off x="8850517" y="247708"/>
                <a:ext cx="205183" cy="15757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0" name="ZoneTexte 229">
                <a:extLst>
                  <a:ext uri="{FF2B5EF4-FFF2-40B4-BE49-F238E27FC236}">
                    <a16:creationId xmlns:a16="http://schemas.microsoft.com/office/drawing/2014/main" id="{B52D91C2-F42E-9240-FA27-2CE4D1453442}"/>
                  </a:ext>
                </a:extLst>
              </p:cNvPr>
              <p:cNvSpPr txBox="1"/>
              <p:nvPr/>
            </p:nvSpPr>
            <p:spPr>
              <a:xfrm>
                <a:off x="9003415" y="194696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2</a:t>
                </a:r>
                <a:r>
                  <a:rPr lang="fr-FR" sz="1200" baseline="30000" dirty="0"/>
                  <a:t>+</a:t>
                </a:r>
              </a:p>
            </p:txBody>
          </p:sp>
        </p:grpSp>
        <p:grpSp>
          <p:nvGrpSpPr>
            <p:cNvPr id="231" name="Groupe 230">
              <a:extLst>
                <a:ext uri="{FF2B5EF4-FFF2-40B4-BE49-F238E27FC236}">
                  <a16:creationId xmlns:a16="http://schemas.microsoft.com/office/drawing/2014/main" id="{65E01DB0-2221-7B6C-3E01-5BCA0A0E1BCB}"/>
                </a:ext>
              </a:extLst>
            </p:cNvPr>
            <p:cNvGrpSpPr/>
            <p:nvPr/>
          </p:nvGrpSpPr>
          <p:grpSpPr>
            <a:xfrm>
              <a:off x="6562442" y="4468707"/>
              <a:ext cx="664648" cy="276999"/>
              <a:chOff x="6485891" y="3331289"/>
              <a:chExt cx="664648" cy="276999"/>
            </a:xfrm>
          </p:grpSpPr>
          <p:sp>
            <p:nvSpPr>
              <p:cNvPr id="232" name="ZoneTexte 231">
                <a:extLst>
                  <a:ext uri="{FF2B5EF4-FFF2-40B4-BE49-F238E27FC236}">
                    <a16:creationId xmlns:a16="http://schemas.microsoft.com/office/drawing/2014/main" id="{75669E5D-E1E6-D625-4B5F-A6CDC3CC3297}"/>
                  </a:ext>
                </a:extLst>
              </p:cNvPr>
              <p:cNvSpPr txBox="1"/>
              <p:nvPr/>
            </p:nvSpPr>
            <p:spPr>
              <a:xfrm>
                <a:off x="6635654" y="3331289"/>
                <a:ext cx="51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B(E2)</a:t>
                </a:r>
              </a:p>
            </p:txBody>
          </p:sp>
          <p:grpSp>
            <p:nvGrpSpPr>
              <p:cNvPr id="233" name="Groupe 232">
                <a:extLst>
                  <a:ext uri="{FF2B5EF4-FFF2-40B4-BE49-F238E27FC236}">
                    <a16:creationId xmlns:a16="http://schemas.microsoft.com/office/drawing/2014/main" id="{CE86D652-F5F1-E1EF-91E0-22CF9A9F79FD}"/>
                  </a:ext>
                </a:extLst>
              </p:cNvPr>
              <p:cNvGrpSpPr/>
              <p:nvPr/>
            </p:nvGrpSpPr>
            <p:grpSpPr>
              <a:xfrm>
                <a:off x="6485891" y="3441523"/>
                <a:ext cx="180000" cy="72000"/>
                <a:chOff x="6980612" y="828160"/>
                <a:chExt cx="180000" cy="72000"/>
              </a:xfrm>
            </p:grpSpPr>
            <p:sp>
              <p:nvSpPr>
                <p:cNvPr id="234" name="Ellipse 233">
                  <a:extLst>
                    <a:ext uri="{FF2B5EF4-FFF2-40B4-BE49-F238E27FC236}">
                      <a16:creationId xmlns:a16="http://schemas.microsoft.com/office/drawing/2014/main" id="{344A2DEB-BF15-2072-2D1D-6F6A83019648}"/>
                    </a:ext>
                  </a:extLst>
                </p:cNvPr>
                <p:cNvSpPr/>
                <p:nvPr/>
              </p:nvSpPr>
              <p:spPr>
                <a:xfrm>
                  <a:off x="7034612" y="828160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35" name="Connecteur droit 234">
                  <a:extLst>
                    <a:ext uri="{FF2B5EF4-FFF2-40B4-BE49-F238E27FC236}">
                      <a16:creationId xmlns:a16="http://schemas.microsoft.com/office/drawing/2014/main" id="{0BEAE13E-4DF7-6668-533A-493B87A778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0612" y="864160"/>
                  <a:ext cx="1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9BBFF2C2-7C2D-208E-A2EF-32F70E3A07FB}"/>
              </a:ext>
            </a:extLst>
          </p:cNvPr>
          <p:cNvGrpSpPr/>
          <p:nvPr/>
        </p:nvGrpSpPr>
        <p:grpSpPr>
          <a:xfrm>
            <a:off x="374508" y="4480613"/>
            <a:ext cx="1756444" cy="1077218"/>
            <a:chOff x="454018" y="4568075"/>
            <a:chExt cx="1756444" cy="107721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AFE195F-FF4C-127C-1551-5CCF45238E21}"/>
                </a:ext>
              </a:extLst>
            </p:cNvPr>
            <p:cNvSpPr txBox="1"/>
            <p:nvPr/>
          </p:nvSpPr>
          <p:spPr>
            <a:xfrm>
              <a:off x="454018" y="4568075"/>
              <a:ext cx="175644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34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« </a:t>
              </a:r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magic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 »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N=20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22" name="Flèche vers la droite 21">
              <a:extLst>
                <a:ext uri="{FF2B5EF4-FFF2-40B4-BE49-F238E27FC236}">
                  <a16:creationId xmlns:a16="http://schemas.microsoft.com/office/drawing/2014/main" id="{7BB73E73-213B-419D-B9F1-8124AA545261}"/>
                </a:ext>
              </a:extLst>
            </p:cNvPr>
            <p:cNvSpPr/>
            <p:nvPr/>
          </p:nvSpPr>
          <p:spPr>
            <a:xfrm rot="5400000">
              <a:off x="1224240" y="4866546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A5E1170-C3C1-0864-7990-3814E78D9F3D}"/>
              </a:ext>
            </a:extLst>
          </p:cNvPr>
          <p:cNvGrpSpPr/>
          <p:nvPr/>
        </p:nvGrpSpPr>
        <p:grpSpPr>
          <a:xfrm>
            <a:off x="2977901" y="4482771"/>
            <a:ext cx="1939756" cy="1077218"/>
            <a:chOff x="454017" y="4568075"/>
            <a:chExt cx="1939756" cy="1077218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CAC70E4-452B-42AF-0EE5-E643D2D7162E}"/>
                </a:ext>
              </a:extLst>
            </p:cNvPr>
            <p:cNvSpPr txBox="1"/>
            <p:nvPr/>
          </p:nvSpPr>
          <p:spPr>
            <a:xfrm>
              <a:off x="454017" y="4568075"/>
              <a:ext cx="19397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42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</a:t>
              </a:r>
              <a:r>
                <a:rPr lang="fr-FR" altLang="fr-FR" sz="1600" dirty="0">
                  <a:solidFill>
                    <a:srgbClr val="FF0000"/>
                  </a:solidFill>
                  <a:sym typeface="Wingdings" pitchFamily="2" charset="2"/>
                </a:rPr>
                <a:t> </a:t>
              </a:r>
              <a:r>
                <a:rPr lang="fr-FR" altLang="fr-FR" sz="1600" dirty="0" err="1">
                  <a:solidFill>
                    <a:srgbClr val="FF0000"/>
                  </a:solidFill>
                  <a:sym typeface="Wingdings" pitchFamily="2" charset="2"/>
                </a:rPr>
                <a:t>deformed</a:t>
              </a:r>
              <a:r>
                <a:rPr lang="fr-FR" altLang="fr-FR" sz="16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N=28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30" name="Flèche vers la droite 29">
              <a:extLst>
                <a:ext uri="{FF2B5EF4-FFF2-40B4-BE49-F238E27FC236}">
                  <a16:creationId xmlns:a16="http://schemas.microsoft.com/office/drawing/2014/main" id="{4AC64885-48C1-8E4D-8715-EAE4563CC941}"/>
                </a:ext>
              </a:extLst>
            </p:cNvPr>
            <p:cNvSpPr/>
            <p:nvPr/>
          </p:nvSpPr>
          <p:spPr>
            <a:xfrm rot="5400000">
              <a:off x="1288475" y="4864590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432FF"/>
                </a:solidFill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65CE8CEC-F933-DCC2-7E05-B3E79981F743}"/>
              </a:ext>
            </a:extLst>
          </p:cNvPr>
          <p:cNvSpPr txBox="1"/>
          <p:nvPr/>
        </p:nvSpPr>
        <p:spPr>
          <a:xfrm>
            <a:off x="7627027" y="2228183"/>
            <a:ext cx="4410182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Several</a:t>
            </a:r>
            <a:r>
              <a:rPr lang="fr-FR" sz="1600" dirty="0"/>
              <a:t> </a:t>
            </a:r>
            <a:r>
              <a:rPr lang="fr-FR" sz="1600" dirty="0" err="1"/>
              <a:t>studies</a:t>
            </a:r>
            <a:r>
              <a:rPr lang="fr-FR" sz="1600" dirty="0"/>
              <a:t> </a:t>
            </a:r>
            <a:r>
              <a:rPr lang="fr-FR" sz="1600" dirty="0" err="1"/>
              <a:t>performed</a:t>
            </a:r>
            <a:r>
              <a:rPr lang="fr-FR" sz="1600" dirty="0"/>
              <a:t> in the </a:t>
            </a:r>
            <a:r>
              <a:rPr lang="fr-FR" sz="1600" dirty="0" err="1"/>
              <a:t>past</a:t>
            </a:r>
            <a:endParaRPr lang="fr-FR" sz="1600" dirty="0"/>
          </a:p>
          <a:p>
            <a:r>
              <a:rPr lang="fr-FR" sz="1600" dirty="0" err="1"/>
              <a:t>from</a:t>
            </a:r>
            <a:r>
              <a:rPr lang="fr-FR" sz="1600" dirty="0"/>
              <a:t> Ca to Si at N=28 ("</a:t>
            </a:r>
            <a:r>
              <a:rPr lang="fr-FR" sz="1600" dirty="0" err="1"/>
              <a:t>below</a:t>
            </a:r>
            <a:r>
              <a:rPr lang="fr-FR" sz="1600" dirty="0"/>
              <a:t> </a:t>
            </a:r>
            <a:r>
              <a:rPr lang="fr-FR" sz="1600" baseline="30000" dirty="0"/>
              <a:t>48</a:t>
            </a:r>
            <a:r>
              <a:rPr lang="fr-FR" sz="1600" dirty="0"/>
              <a:t>Ca") :</a:t>
            </a:r>
          </a:p>
          <a:p>
            <a:endParaRPr lang="fr-FR" sz="500" dirty="0"/>
          </a:p>
          <a:p>
            <a:r>
              <a:rPr lang="fr-FR" sz="1600" dirty="0" err="1"/>
              <a:t>Variety</a:t>
            </a:r>
            <a:r>
              <a:rPr lang="fr-FR" sz="1600" dirty="0"/>
              <a:t> of </a:t>
            </a:r>
            <a:r>
              <a:rPr lang="fr-FR" sz="1600" dirty="0" err="1"/>
              <a:t>shapes</a:t>
            </a:r>
            <a:r>
              <a:rPr lang="fr-FR" sz="1600" dirty="0"/>
              <a:t>  :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46</a:t>
            </a:r>
            <a:r>
              <a:rPr lang="fr-FR" sz="1600" dirty="0"/>
              <a:t>Ar : </a:t>
            </a:r>
            <a:r>
              <a:rPr lang="fr-FR" sz="1600" dirty="0" err="1"/>
              <a:t>nearly</a:t>
            </a:r>
            <a:r>
              <a:rPr lang="fr-FR" sz="1600" dirty="0"/>
              <a:t> </a:t>
            </a:r>
            <a:r>
              <a:rPr lang="fr-FR" sz="1600" dirty="0" err="1"/>
              <a:t>spherical</a:t>
            </a:r>
            <a:r>
              <a:rPr lang="fr-FR" sz="1600" dirty="0"/>
              <a:t> *		(Z=18)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44</a:t>
            </a:r>
            <a:r>
              <a:rPr lang="fr-FR" sz="1600" dirty="0"/>
              <a:t>S :   prolate-</a:t>
            </a:r>
            <a:r>
              <a:rPr lang="fr-FR" sz="1600" dirty="0" err="1"/>
              <a:t>spherical</a:t>
            </a:r>
            <a:r>
              <a:rPr lang="fr-FR" sz="1600" dirty="0"/>
              <a:t> </a:t>
            </a:r>
            <a:r>
              <a:rPr lang="fr-FR" sz="1600" dirty="0" err="1"/>
              <a:t>shape</a:t>
            </a:r>
            <a:r>
              <a:rPr lang="fr-FR" sz="1600" dirty="0"/>
              <a:t> coexistence	(Z=16)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42</a:t>
            </a:r>
            <a:r>
              <a:rPr lang="fr-FR" sz="1600" dirty="0"/>
              <a:t>Si  :  </a:t>
            </a:r>
            <a:r>
              <a:rPr lang="fr-FR" sz="1600" dirty="0" err="1"/>
              <a:t>strong</a:t>
            </a:r>
            <a:r>
              <a:rPr lang="fr-FR" sz="1600" dirty="0"/>
              <a:t> oblate </a:t>
            </a:r>
            <a:r>
              <a:rPr lang="fr-FR" sz="1600" dirty="0" err="1"/>
              <a:t>deformation</a:t>
            </a:r>
            <a:r>
              <a:rPr lang="fr-FR" sz="1600" dirty="0"/>
              <a:t>	(Z=14)</a:t>
            </a:r>
          </a:p>
          <a:p>
            <a:r>
              <a:rPr lang="fr-FR" sz="1600" i="1" dirty="0"/>
              <a:t>* But SM </a:t>
            </a:r>
            <a:r>
              <a:rPr lang="fr-FR" sz="1600" i="1" dirty="0" err="1"/>
              <a:t>calculations</a:t>
            </a:r>
            <a:r>
              <a:rPr lang="fr-FR" sz="1600" i="1" dirty="0"/>
              <a:t> </a:t>
            </a:r>
            <a:r>
              <a:rPr lang="fr-FR" sz="1600" i="1" dirty="0" err="1"/>
              <a:t>predict</a:t>
            </a:r>
            <a:r>
              <a:rPr lang="fr-FR" sz="1600" i="1" dirty="0"/>
              <a:t> </a:t>
            </a:r>
            <a:r>
              <a:rPr lang="fr-FR" sz="1600" i="1" dirty="0" err="1"/>
              <a:t>enhanced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70279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A33D5033-0912-91D9-F2E4-36974C775B98}"/>
              </a:ext>
            </a:extLst>
          </p:cNvPr>
          <p:cNvGrpSpPr/>
          <p:nvPr/>
        </p:nvGrpSpPr>
        <p:grpSpPr>
          <a:xfrm>
            <a:off x="3717170" y="2026468"/>
            <a:ext cx="356167" cy="2025346"/>
            <a:chOff x="5359889" y="2013405"/>
            <a:chExt cx="320675" cy="2025346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6BB42274-F389-E78B-EB0D-6F32991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1992" y="2013405"/>
              <a:ext cx="301712" cy="202534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56">
              <a:extLst>
                <a:ext uri="{FF2B5EF4-FFF2-40B4-BE49-F238E27FC236}">
                  <a16:creationId xmlns:a16="http://schemas.microsoft.com/office/drawing/2014/main" id="{F7855879-8DEC-5DC1-9D71-DC81275BF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889" y="2632618"/>
              <a:ext cx="320675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aseline="30000" dirty="0">
                  <a:solidFill>
                    <a:srgbClr val="000000"/>
                  </a:solidFill>
                  <a:latin typeface="Comic Sans MS" pitchFamily="66" charset="0"/>
                </a:rPr>
                <a:t>46</a:t>
              </a:r>
              <a:r>
                <a:rPr lang="en-US" sz="1200" dirty="0">
                  <a:solidFill>
                    <a:srgbClr val="000000"/>
                  </a:solidFill>
                  <a:latin typeface="Comic Sans MS" pitchFamily="66" charset="0"/>
                </a:rPr>
                <a:t>Ar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2BED7889-75B6-37A2-332B-7F2C297A7BC8}"/>
                </a:ext>
              </a:extLst>
            </p:cNvPr>
            <p:cNvGrpSpPr/>
            <p:nvPr/>
          </p:nvGrpSpPr>
          <p:grpSpPr>
            <a:xfrm>
              <a:off x="5386311" y="3244969"/>
              <a:ext cx="283174" cy="327880"/>
              <a:chOff x="9289440" y="3149457"/>
              <a:chExt cx="283174" cy="327880"/>
            </a:xfrm>
          </p:grpSpPr>
          <p:sp>
            <p:nvSpPr>
              <p:cNvPr id="17" name="Rectangle 103">
                <a:extLst>
                  <a:ext uri="{FF2B5EF4-FFF2-40B4-BE49-F238E27FC236}">
                    <a16:creationId xmlns:a16="http://schemas.microsoft.com/office/drawing/2014/main" id="{4305E9C4-A14F-F816-1879-BEAFF4062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1288" y="3149457"/>
                <a:ext cx="281326" cy="32719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Rectangle 35">
                <a:extLst>
                  <a:ext uri="{FF2B5EF4-FFF2-40B4-BE49-F238E27FC236}">
                    <a16:creationId xmlns:a16="http://schemas.microsoft.com/office/drawing/2014/main" id="{4623283A-E416-D114-E93A-57413A2BB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9440" y="3176701"/>
                <a:ext cx="269188" cy="300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44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</a:t>
                </a:r>
              </a:p>
            </p:txBody>
          </p:sp>
        </p:grp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381ACE8C-229C-2695-119D-71D4A9AE8497}"/>
              </a:ext>
            </a:extLst>
          </p:cNvPr>
          <p:cNvSpPr txBox="1"/>
          <p:nvPr/>
        </p:nvSpPr>
        <p:spPr>
          <a:xfrm>
            <a:off x="17522" y="-1899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Motivations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25A58-32A0-DA00-FE7F-50AD2B58584D}"/>
              </a:ext>
            </a:extLst>
          </p:cNvPr>
          <p:cNvCxnSpPr>
            <a:cxnSpLocks/>
          </p:cNvCxnSpPr>
          <p:nvPr/>
        </p:nvCxnSpPr>
        <p:spPr>
          <a:xfrm>
            <a:off x="0" y="350334"/>
            <a:ext cx="6411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DD2D92F-D685-4AA7-C5A9-F84997B629BA}"/>
              </a:ext>
            </a:extLst>
          </p:cNvPr>
          <p:cNvSpPr txBox="1"/>
          <p:nvPr/>
        </p:nvSpPr>
        <p:spPr>
          <a:xfrm>
            <a:off x="2149825" y="6652875"/>
            <a:ext cx="7704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S. Grévy - LP2i Bordeaux CNRS/IN2P3		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Nuclear</a:t>
            </a:r>
            <a:r>
              <a:rPr lang="fr-FR" sz="1000" dirty="0"/>
              <a:t> </a:t>
            </a:r>
            <a:r>
              <a:rPr lang="fr-FR" sz="1000" dirty="0" err="1"/>
              <a:t>Physics</a:t>
            </a:r>
            <a:r>
              <a:rPr lang="fr-FR" sz="1000" dirty="0"/>
              <a:t> </a:t>
            </a:r>
            <a:r>
              <a:rPr lang="fr-FR" sz="1000" dirty="0" err="1"/>
              <a:t>Conference</a:t>
            </a:r>
            <a:r>
              <a:rPr lang="fr-FR" sz="1000" dirty="0"/>
              <a:t> – Caen – France -  22-26 sept. 2025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68963CC-E04C-6E69-6542-0DA266E52569}"/>
              </a:ext>
            </a:extLst>
          </p:cNvPr>
          <p:cNvCxnSpPr>
            <a:cxnSpLocks/>
          </p:cNvCxnSpPr>
          <p:nvPr/>
        </p:nvCxnSpPr>
        <p:spPr>
          <a:xfrm>
            <a:off x="0" y="6683697"/>
            <a:ext cx="12192000" cy="0"/>
          </a:xfrm>
          <a:prstGeom prst="line">
            <a:avLst/>
          </a:prstGeom>
          <a:ln w="19050">
            <a:solidFill>
              <a:srgbClr val="261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E4FD92E-7B04-74B0-FF8B-87790527D1C2}"/>
              </a:ext>
            </a:extLst>
          </p:cNvPr>
          <p:cNvSpPr txBox="1"/>
          <p:nvPr/>
        </p:nvSpPr>
        <p:spPr>
          <a:xfrm>
            <a:off x="340427" y="800096"/>
            <a:ext cx="549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i="1" dirty="0" err="1"/>
              <a:t>Gradual</a:t>
            </a:r>
            <a:r>
              <a:rPr lang="fr-FR" sz="1600" i="1" dirty="0"/>
              <a:t> </a:t>
            </a:r>
            <a:r>
              <a:rPr lang="fr-FR" sz="1600" i="1" dirty="0" err="1"/>
              <a:t>reduction</a:t>
            </a:r>
            <a:r>
              <a:rPr lang="fr-FR" sz="1600" i="1" dirty="0"/>
              <a:t> of the N=28 </a:t>
            </a:r>
            <a:r>
              <a:rPr lang="fr-FR" sz="1600" i="1" dirty="0" err="1"/>
              <a:t>shell</a:t>
            </a:r>
            <a:r>
              <a:rPr lang="fr-FR" sz="1600" i="1" dirty="0"/>
              <a:t> gap </a:t>
            </a:r>
            <a:r>
              <a:rPr lang="fr-FR" sz="1600" i="1" dirty="0" err="1"/>
              <a:t>below</a:t>
            </a:r>
            <a:r>
              <a:rPr lang="fr-FR" sz="1600" i="1" dirty="0"/>
              <a:t> </a:t>
            </a:r>
            <a:r>
              <a:rPr lang="fr-FR" sz="1600" i="1" baseline="30000" dirty="0"/>
              <a:t>48</a:t>
            </a:r>
            <a:r>
              <a:rPr lang="fr-FR" sz="1600" i="1" dirty="0"/>
              <a:t>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i="1" dirty="0"/>
              <a:t>Proton </a:t>
            </a:r>
            <a:r>
              <a:rPr lang="fr-FR" sz="1600" i="1" dirty="0" err="1"/>
              <a:t>induced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r>
              <a:rPr lang="fr-FR" sz="1600" i="1" dirty="0"/>
              <a:t> </a:t>
            </a:r>
            <a:r>
              <a:rPr lang="fr-FR" sz="1600" i="1" dirty="0" err="1"/>
              <a:t>from</a:t>
            </a:r>
            <a:r>
              <a:rPr lang="fr-FR" sz="1600" i="1" dirty="0"/>
              <a:t> the s</a:t>
            </a:r>
            <a:r>
              <a:rPr lang="fr-FR" sz="1600" i="1" baseline="-25000" dirty="0"/>
              <a:t>1/2</a:t>
            </a:r>
            <a:r>
              <a:rPr lang="fr-FR" sz="1600" i="1" dirty="0"/>
              <a:t> and d</a:t>
            </a:r>
            <a:r>
              <a:rPr lang="fr-FR" sz="1600" i="1" baseline="-25000" dirty="0"/>
              <a:t>3/2</a:t>
            </a:r>
            <a:r>
              <a:rPr lang="fr-FR" sz="1600" i="1" dirty="0"/>
              <a:t> </a:t>
            </a:r>
            <a:r>
              <a:rPr lang="fr-FR" sz="1600" i="1" dirty="0" err="1"/>
              <a:t>degeneracy</a:t>
            </a:r>
            <a:endParaRPr lang="fr-FR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9EED4-C7C4-3F56-A30E-806CCA0D112B}"/>
              </a:ext>
            </a:extLst>
          </p:cNvPr>
          <p:cNvSpPr/>
          <p:nvPr/>
        </p:nvSpPr>
        <p:spPr>
          <a:xfrm>
            <a:off x="337779" y="453456"/>
            <a:ext cx="3355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Physics</a:t>
            </a:r>
            <a:r>
              <a:rPr lang="fr-FR" dirty="0">
                <a:solidFill>
                  <a:srgbClr val="0432FF"/>
                </a:solidFill>
              </a:rPr>
              <a:t> of the N=28 </a:t>
            </a:r>
            <a:r>
              <a:rPr lang="fr-FR" dirty="0" err="1">
                <a:solidFill>
                  <a:srgbClr val="0432FF"/>
                </a:solidFill>
              </a:rPr>
              <a:t>shell</a:t>
            </a:r>
            <a:r>
              <a:rPr lang="fr-FR" dirty="0">
                <a:solidFill>
                  <a:srgbClr val="0432FF"/>
                </a:solidFill>
              </a:rPr>
              <a:t> </a:t>
            </a:r>
            <a:r>
              <a:rPr lang="fr-FR" dirty="0" err="1">
                <a:solidFill>
                  <a:srgbClr val="0432FF"/>
                </a:solidFill>
              </a:rPr>
              <a:t>closure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902CED0-E5B0-DD03-42F5-6A45D66E4A14}"/>
              </a:ext>
            </a:extLst>
          </p:cNvPr>
          <p:cNvGrpSpPr/>
          <p:nvPr/>
        </p:nvGrpSpPr>
        <p:grpSpPr>
          <a:xfrm>
            <a:off x="4906316" y="1799503"/>
            <a:ext cx="1926622" cy="2525341"/>
            <a:chOff x="4796813" y="828805"/>
            <a:chExt cx="1926622" cy="2525341"/>
          </a:xfrm>
        </p:grpSpPr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BAB879C8-3886-5599-5292-20235F8C06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2810" y="2127533"/>
              <a:ext cx="22288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000" dirty="0" err="1">
                  <a:latin typeface="Comic Sans MS" panose="030F0902030302020204" pitchFamily="66" charset="0"/>
                </a:rPr>
                <a:t>T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</a:t>
              </a:r>
              <a:r>
                <a:rPr lang="fr-FR" altLang="fr-FR" sz="1000" dirty="0" err="1">
                  <a:latin typeface="Comic Sans MS" panose="030F0902030302020204" pitchFamily="66" charset="0"/>
                </a:rPr>
                <a:t>Otsuka</a:t>
              </a:r>
              <a:r>
                <a:rPr lang="fr-FR" altLang="fr-FR" sz="1000" i="1" dirty="0">
                  <a:latin typeface="Comic Sans MS" panose="030F0902030302020204" pitchFamily="66" charset="0"/>
                </a:rPr>
                <a:t> et al</a:t>
              </a:r>
              <a:r>
                <a:rPr lang="fr-FR" altLang="fr-FR" sz="1000" dirty="0">
                  <a:latin typeface="Comic Sans MS" panose="030F0902030302020204" pitchFamily="66" charset="0"/>
                </a:rPr>
                <a:t>. PRL95(2005)232502.</a:t>
              </a:r>
              <a:endParaRPr lang="en-US" altLang="fr-FR" sz="1000" dirty="0">
                <a:latin typeface="Comic Sans MS" panose="030F0902030302020204" pitchFamily="66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0A4E05E-CB98-B051-7727-A89F42552459}"/>
                </a:ext>
              </a:extLst>
            </p:cNvPr>
            <p:cNvGrpSpPr/>
            <p:nvPr/>
          </p:nvGrpSpPr>
          <p:grpSpPr>
            <a:xfrm>
              <a:off x="4796813" y="828805"/>
              <a:ext cx="1698625" cy="1266742"/>
              <a:chOff x="4898264" y="851465"/>
              <a:chExt cx="1698625" cy="1266742"/>
            </a:xfrm>
          </p:grpSpPr>
          <p:grpSp>
            <p:nvGrpSpPr>
              <p:cNvPr id="93" name="Group 167">
                <a:extLst>
                  <a:ext uri="{FF2B5EF4-FFF2-40B4-BE49-F238E27FC236}">
                    <a16:creationId xmlns:a16="http://schemas.microsoft.com/office/drawing/2014/main" id="{E33713EC-A3CD-4DF6-76FB-807B106952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8264" y="865670"/>
                <a:ext cx="1698625" cy="1252537"/>
                <a:chOff x="2966" y="3131"/>
                <a:chExt cx="1070" cy="789"/>
              </a:xfrm>
            </p:grpSpPr>
            <p:sp>
              <p:nvSpPr>
                <p:cNvPr id="96" name="Freeform 103">
                  <a:extLst>
                    <a:ext uri="{FF2B5EF4-FFF2-40B4-BE49-F238E27FC236}">
                      <a16:creationId xmlns:a16="http://schemas.microsoft.com/office/drawing/2014/main" id="{60AAE023-317D-4647-E3D7-69F696CE2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3454"/>
                  <a:ext cx="998" cy="428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Line 104">
                  <a:extLst>
                    <a:ext uri="{FF2B5EF4-FFF2-40B4-BE49-F238E27FC236}">
                      <a16:creationId xmlns:a16="http://schemas.microsoft.com/office/drawing/2014/main" id="{7DA1F3BD-8F81-895F-1AD1-847885210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65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Line 105">
                  <a:extLst>
                    <a:ext uri="{FF2B5EF4-FFF2-40B4-BE49-F238E27FC236}">
                      <a16:creationId xmlns:a16="http://schemas.microsoft.com/office/drawing/2014/main" id="{30EC71C2-CE50-15B0-F516-ECCBE2CE8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72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Line 106">
                  <a:extLst>
                    <a:ext uri="{FF2B5EF4-FFF2-40B4-BE49-F238E27FC236}">
                      <a16:creationId xmlns:a16="http://schemas.microsoft.com/office/drawing/2014/main" id="{AB58F0CE-2C67-FA24-9749-4588C65F6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46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Line 107">
                  <a:extLst>
                    <a:ext uri="{FF2B5EF4-FFF2-40B4-BE49-F238E27FC236}">
                      <a16:creationId xmlns:a16="http://schemas.microsoft.com/office/drawing/2014/main" id="{05D6B95A-41B5-69BB-101B-E55E93393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3" y="3550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Line 108">
                  <a:extLst>
                    <a:ext uri="{FF2B5EF4-FFF2-40B4-BE49-F238E27FC236}">
                      <a16:creationId xmlns:a16="http://schemas.microsoft.com/office/drawing/2014/main" id="{9ABA8E0F-3B46-5945-E805-84693D116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236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Line 109">
                  <a:extLst>
                    <a:ext uri="{FF2B5EF4-FFF2-40B4-BE49-F238E27FC236}">
                      <a16:creationId xmlns:a16="http://schemas.microsoft.com/office/drawing/2014/main" id="{367DFEB5-55E7-FC17-BA39-A44E92715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63" y="3374"/>
                  <a:ext cx="280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AutoShape 110">
                  <a:extLst>
                    <a:ext uri="{FF2B5EF4-FFF2-40B4-BE49-F238E27FC236}">
                      <a16:creationId xmlns:a16="http://schemas.microsoft.com/office/drawing/2014/main" id="{1E19AAE5-394C-8B7B-AA3D-B0214AB37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5" y="3476"/>
                  <a:ext cx="84" cy="66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AutoShape 111">
                  <a:extLst>
                    <a:ext uri="{FF2B5EF4-FFF2-40B4-BE49-F238E27FC236}">
                      <a16:creationId xmlns:a16="http://schemas.microsoft.com/office/drawing/2014/main" id="{C5EEC4AE-7988-857F-34E3-F2BF53FE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97" y="3664"/>
                  <a:ext cx="84" cy="63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05" name="Group 112">
                  <a:extLst>
                    <a:ext uri="{FF2B5EF4-FFF2-40B4-BE49-F238E27FC236}">
                      <a16:creationId xmlns:a16="http://schemas.microsoft.com/office/drawing/2014/main" id="{B7466643-27C1-1C51-EA6E-3A079A0A9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3244" y="3379"/>
                  <a:ext cx="454" cy="263"/>
                  <a:chOff x="159" y="3768"/>
                  <a:chExt cx="587" cy="579"/>
                </a:xfrm>
              </p:grpSpPr>
              <p:cxnSp>
                <p:nvCxnSpPr>
                  <p:cNvPr id="119" name="AutoShape 113">
                    <a:extLst>
                      <a:ext uri="{FF2B5EF4-FFF2-40B4-BE49-F238E27FC236}">
                        <a16:creationId xmlns:a16="http://schemas.microsoft.com/office/drawing/2014/main" id="{6350C4A9-E2E6-5D8E-796C-CF4D380BD8B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0" name="AutoShape 114">
                    <a:extLst>
                      <a:ext uri="{FF2B5EF4-FFF2-40B4-BE49-F238E27FC236}">
                        <a16:creationId xmlns:a16="http://schemas.microsoft.com/office/drawing/2014/main" id="{1352FA81-909E-6784-19D9-C0CEC1C5057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" name="AutoShape 115">
                    <a:extLst>
                      <a:ext uri="{FF2B5EF4-FFF2-40B4-BE49-F238E27FC236}">
                        <a16:creationId xmlns:a16="http://schemas.microsoft.com/office/drawing/2014/main" id="{EC731198-7CFE-5BB9-CCC6-2C76FF45D0A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" name="AutoShape 116">
                    <a:extLst>
                      <a:ext uri="{FF2B5EF4-FFF2-40B4-BE49-F238E27FC236}">
                        <a16:creationId xmlns:a16="http://schemas.microsoft.com/office/drawing/2014/main" id="{205B96D1-20DA-34CB-2023-93EBE6F201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3" name="AutoShape 117">
                    <a:extLst>
                      <a:ext uri="{FF2B5EF4-FFF2-40B4-BE49-F238E27FC236}">
                        <a16:creationId xmlns:a16="http://schemas.microsoft.com/office/drawing/2014/main" id="{22B4F687-0DEC-0455-7A3F-B4F3CB346D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" name="AutoShape 118">
                    <a:extLst>
                      <a:ext uri="{FF2B5EF4-FFF2-40B4-BE49-F238E27FC236}">
                        <a16:creationId xmlns:a16="http://schemas.microsoft.com/office/drawing/2014/main" id="{E967F8EF-8EF8-7CA9-698B-A892179E851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06" name="Text Box 119">
                  <a:extLst>
                    <a:ext uri="{FF2B5EF4-FFF2-40B4-BE49-F238E27FC236}">
                      <a16:creationId xmlns:a16="http://schemas.microsoft.com/office/drawing/2014/main" id="{FF09BEFE-DF96-97DA-5C5A-17A7AA7000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3" y="3756"/>
                  <a:ext cx="370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107" name="Text Box 120">
                  <a:extLst>
                    <a:ext uri="{FF2B5EF4-FFF2-40B4-BE49-F238E27FC236}">
                      <a16:creationId xmlns:a16="http://schemas.microsoft.com/office/drawing/2014/main" id="{97283D14-9CA7-71D1-767E-41828C96A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6" y="3755"/>
                  <a:ext cx="414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neutron</a:t>
                  </a:r>
                </a:p>
              </p:txBody>
            </p:sp>
            <p:sp>
              <p:nvSpPr>
                <p:cNvPr id="108" name="Text Box 121">
                  <a:extLst>
                    <a:ext uri="{FF2B5EF4-FFF2-40B4-BE49-F238E27FC236}">
                      <a16:creationId xmlns:a16="http://schemas.microsoft.com/office/drawing/2014/main" id="{F6C758C7-D576-D773-9D31-AB58D832A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3580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109" name="Text Box 122">
                  <a:extLst>
                    <a:ext uri="{FF2B5EF4-FFF2-40B4-BE49-F238E27FC236}">
                      <a16:creationId xmlns:a16="http://schemas.microsoft.com/office/drawing/2014/main" id="{359FC51A-A9E2-0B7C-0A20-DF3BFAD99A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6" y="3394"/>
                  <a:ext cx="172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110" name="Text Box 123">
                  <a:extLst>
                    <a:ext uri="{FF2B5EF4-FFF2-40B4-BE49-F238E27FC236}">
                      <a16:creationId xmlns:a16="http://schemas.microsoft.com/office/drawing/2014/main" id="{C57E4B36-1AF7-0202-626C-18C4842732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4" y="3274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111" name="Text Box 124">
                  <a:extLst>
                    <a:ext uri="{FF2B5EF4-FFF2-40B4-BE49-F238E27FC236}">
                      <a16:creationId xmlns:a16="http://schemas.microsoft.com/office/drawing/2014/main" id="{94587941-02FF-90BF-93D4-033C661CC3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3131"/>
                  <a:ext cx="19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/>
                    <a:t>j'</a:t>
                  </a:r>
                  <a:r>
                    <a:rPr lang="en-US" altLang="fr-FR" sz="1100" b="1" i="1" baseline="-25000"/>
                    <a:t>&lt;</a:t>
                  </a:r>
                </a:p>
              </p:txBody>
            </p:sp>
            <p:grpSp>
              <p:nvGrpSpPr>
                <p:cNvPr id="112" name="Group 125">
                  <a:extLst>
                    <a:ext uri="{FF2B5EF4-FFF2-40B4-BE49-F238E27FC236}">
                      <a16:creationId xmlns:a16="http://schemas.microsoft.com/office/drawing/2014/main" id="{9FBE65BD-F2ED-B64B-837E-DA7BFB18B8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17480" flipV="1">
                  <a:off x="3258" y="3335"/>
                  <a:ext cx="421" cy="263"/>
                  <a:chOff x="159" y="3768"/>
                  <a:chExt cx="587" cy="579"/>
                </a:xfrm>
              </p:grpSpPr>
              <p:cxnSp>
                <p:nvCxnSpPr>
                  <p:cNvPr id="113" name="AutoShape 126">
                    <a:extLst>
                      <a:ext uri="{FF2B5EF4-FFF2-40B4-BE49-F238E27FC236}">
                        <a16:creationId xmlns:a16="http://schemas.microsoft.com/office/drawing/2014/main" id="{42590F98-6706-F3F4-D746-EB601B578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" name="AutoShape 127">
                    <a:extLst>
                      <a:ext uri="{FF2B5EF4-FFF2-40B4-BE49-F238E27FC236}">
                        <a16:creationId xmlns:a16="http://schemas.microsoft.com/office/drawing/2014/main" id="{03F9D2A5-79F9-6B04-C66F-8E78BCE3FCB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5" name="AutoShape 128">
                    <a:extLst>
                      <a:ext uri="{FF2B5EF4-FFF2-40B4-BE49-F238E27FC236}">
                        <a16:creationId xmlns:a16="http://schemas.microsoft.com/office/drawing/2014/main" id="{9A11A9C8-6463-5310-4B78-EC514ADD06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6" name="AutoShape 129">
                    <a:extLst>
                      <a:ext uri="{FF2B5EF4-FFF2-40B4-BE49-F238E27FC236}">
                        <a16:creationId xmlns:a16="http://schemas.microsoft.com/office/drawing/2014/main" id="{E3BDB326-DCDD-A547-05DF-F88AD6AAC52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7" name="AutoShape 130">
                    <a:extLst>
                      <a:ext uri="{FF2B5EF4-FFF2-40B4-BE49-F238E27FC236}">
                        <a16:creationId xmlns:a16="http://schemas.microsoft.com/office/drawing/2014/main" id="{F5D54127-4CBB-FA4E-BFFC-BE03B7559D0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8" name="AutoShape 131">
                    <a:extLst>
                      <a:ext uri="{FF2B5EF4-FFF2-40B4-BE49-F238E27FC236}">
                        <a16:creationId xmlns:a16="http://schemas.microsoft.com/office/drawing/2014/main" id="{2061D9FE-3327-AC86-5FBA-76E6AB697A9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B9325E6-DDC6-3D2E-0B5C-1072C5DBF0C7}"/>
                  </a:ext>
                </a:extLst>
              </p:cNvPr>
              <p:cNvSpPr txBox="1"/>
              <p:nvPr/>
            </p:nvSpPr>
            <p:spPr>
              <a:xfrm>
                <a:off x="5826972" y="851465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CCB66324-BDE1-A47B-84B0-94B0A2B7BEB5}"/>
                  </a:ext>
                </a:extLst>
              </p:cNvPr>
              <p:cNvSpPr txBox="1"/>
              <p:nvPr/>
            </p:nvSpPr>
            <p:spPr>
              <a:xfrm>
                <a:off x="5847292" y="1044505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C90D28E-77D1-772F-942F-289AFC055361}"/>
                </a:ext>
              </a:extLst>
            </p:cNvPr>
            <p:cNvGrpSpPr/>
            <p:nvPr/>
          </p:nvGrpSpPr>
          <p:grpSpPr>
            <a:xfrm>
              <a:off x="4843791" y="2112759"/>
              <a:ext cx="1590796" cy="1241387"/>
              <a:chOff x="4843791" y="2112759"/>
              <a:chExt cx="1590796" cy="1241387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48433D9-3208-D41F-43AF-ADB048E67732}"/>
                  </a:ext>
                </a:extLst>
              </p:cNvPr>
              <p:cNvGrpSpPr/>
              <p:nvPr/>
            </p:nvGrpSpPr>
            <p:grpSpPr>
              <a:xfrm>
                <a:off x="4843791" y="2112759"/>
                <a:ext cx="1590796" cy="1241387"/>
                <a:chOff x="9887783" y="2469770"/>
                <a:chExt cx="1590796" cy="1241387"/>
              </a:xfrm>
            </p:grpSpPr>
            <p:sp>
              <p:nvSpPr>
                <p:cNvPr id="23" name="Freeform 134">
                  <a:extLst>
                    <a:ext uri="{FF2B5EF4-FFF2-40B4-BE49-F238E27FC236}">
                      <a16:creationId xmlns:a16="http://schemas.microsoft.com/office/drawing/2014/main" id="{EFFF0536-1381-546B-3440-9636CB59D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7803" y="3038498"/>
                  <a:ext cx="1536897" cy="617807"/>
                </a:xfrm>
                <a:custGeom>
                  <a:avLst/>
                  <a:gdLst>
                    <a:gd name="T0" fmla="*/ 0 w 998"/>
                    <a:gd name="T1" fmla="*/ 426 h 428"/>
                    <a:gd name="T2" fmla="*/ 0 w 998"/>
                    <a:gd name="T3" fmla="*/ 308 h 428"/>
                    <a:gd name="T4" fmla="*/ 502 w 998"/>
                    <a:gd name="T5" fmla="*/ 308 h 428"/>
                    <a:gd name="T6" fmla="*/ 502 w 998"/>
                    <a:gd name="T7" fmla="*/ 0 h 428"/>
                    <a:gd name="T8" fmla="*/ 998 w 998"/>
                    <a:gd name="T9" fmla="*/ 0 h 428"/>
                    <a:gd name="T10" fmla="*/ 998 w 998"/>
                    <a:gd name="T11" fmla="*/ 428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8" h="428">
                      <a:moveTo>
                        <a:pt x="0" y="426"/>
                      </a:moveTo>
                      <a:lnTo>
                        <a:pt x="0" y="308"/>
                      </a:lnTo>
                      <a:lnTo>
                        <a:pt x="502" y="308"/>
                      </a:lnTo>
                      <a:lnTo>
                        <a:pt x="502" y="0"/>
                      </a:lnTo>
                      <a:lnTo>
                        <a:pt x="998" y="0"/>
                      </a:lnTo>
                      <a:lnTo>
                        <a:pt x="998" y="428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4" name="Group 143">
                  <a:extLst>
                    <a:ext uri="{FF2B5EF4-FFF2-40B4-BE49-F238E27FC236}">
                      <a16:creationId xmlns:a16="http://schemas.microsoft.com/office/drawing/2014/main" id="{9782D6A2-AD49-3E89-E0BB-54C1FD8533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0359016" y="2849403"/>
                  <a:ext cx="612911" cy="282922"/>
                  <a:chOff x="159" y="3768"/>
                  <a:chExt cx="587" cy="579"/>
                </a:xfrm>
              </p:grpSpPr>
              <p:cxnSp>
                <p:nvCxnSpPr>
                  <p:cNvPr id="87" name="AutoShape 144">
                    <a:extLst>
                      <a:ext uri="{FF2B5EF4-FFF2-40B4-BE49-F238E27FC236}">
                        <a16:creationId xmlns:a16="http://schemas.microsoft.com/office/drawing/2014/main" id="{59113784-F054-D145-AB09-772E84A96F7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8" name="AutoShape 145">
                    <a:extLst>
                      <a:ext uri="{FF2B5EF4-FFF2-40B4-BE49-F238E27FC236}">
                        <a16:creationId xmlns:a16="http://schemas.microsoft.com/office/drawing/2014/main" id="{1EC6CD93-F5B7-E708-E8A7-3C22AFB99F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9" name="AutoShape 146">
                    <a:extLst>
                      <a:ext uri="{FF2B5EF4-FFF2-40B4-BE49-F238E27FC236}">
                        <a16:creationId xmlns:a16="http://schemas.microsoft.com/office/drawing/2014/main" id="{2CA9855B-E0E1-C97B-EB8C-78C8FF4C06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0" name="AutoShape 147">
                    <a:extLst>
                      <a:ext uri="{FF2B5EF4-FFF2-40B4-BE49-F238E27FC236}">
                        <a16:creationId xmlns:a16="http://schemas.microsoft.com/office/drawing/2014/main" id="{71FE1804-6C59-34DB-44B8-B252463972A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AutoShape 148">
                    <a:extLst>
                      <a:ext uri="{FF2B5EF4-FFF2-40B4-BE49-F238E27FC236}">
                        <a16:creationId xmlns:a16="http://schemas.microsoft.com/office/drawing/2014/main" id="{987F2E43-38EB-F6BD-0968-920678772F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AutoShape 149">
                    <a:extLst>
                      <a:ext uri="{FF2B5EF4-FFF2-40B4-BE49-F238E27FC236}">
                        <a16:creationId xmlns:a16="http://schemas.microsoft.com/office/drawing/2014/main" id="{BE8E1C5A-BAAC-FEC7-0EA5-ED39F10041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5" name="Text Box 150">
                  <a:extLst>
                    <a:ext uri="{FF2B5EF4-FFF2-40B4-BE49-F238E27FC236}">
                      <a16:creationId xmlns:a16="http://schemas.microsoft.com/office/drawing/2014/main" id="{6ED9C613-7D8E-CB6E-CD51-94E4ED69A7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37161" y="3474427"/>
                  <a:ext cx="569791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/>
                    <a:t>proton</a:t>
                  </a:r>
                </a:p>
              </p:txBody>
            </p:sp>
            <p:sp>
              <p:nvSpPr>
                <p:cNvPr id="26" name="Text Box 151">
                  <a:extLst>
                    <a:ext uri="{FF2B5EF4-FFF2-40B4-BE49-F238E27FC236}">
                      <a16:creationId xmlns:a16="http://schemas.microsoft.com/office/drawing/2014/main" id="{45D091AC-FAC2-07FD-07CB-78B0259E06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5570" y="3472984"/>
                  <a:ext cx="637550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dirty="0"/>
                    <a:t>neutron</a:t>
                  </a:r>
                </a:p>
              </p:txBody>
            </p:sp>
            <p:sp>
              <p:nvSpPr>
                <p:cNvPr id="27" name="Line 135">
                  <a:extLst>
                    <a:ext uri="{FF2B5EF4-FFF2-40B4-BE49-F238E27FC236}">
                      <a16:creationId xmlns:a16="http://schemas.microsoft.com/office/drawing/2014/main" id="{0B7799B8-29AB-6695-9752-A0C020566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84796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36">
                  <a:extLst>
                    <a:ext uri="{FF2B5EF4-FFF2-40B4-BE49-F238E27FC236}">
                      <a16:creationId xmlns:a16="http://schemas.microsoft.com/office/drawing/2014/main" id="{D25AC41C-C06E-396D-E47F-EFCD091B3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949003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Line 137">
                  <a:extLst>
                    <a:ext uri="{FF2B5EF4-FFF2-40B4-BE49-F238E27FC236}">
                      <a16:creationId xmlns:a16="http://schemas.microsoft.com/office/drawing/2014/main" id="{A1D578A3-FAF9-EED2-7F4E-538519F9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573700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Line 138">
                  <a:extLst>
                    <a:ext uri="{FF2B5EF4-FFF2-40B4-BE49-F238E27FC236}">
                      <a16:creationId xmlns:a16="http://schemas.microsoft.com/office/drawing/2014/main" id="{31B05843-AD81-901A-C508-EE1F89F29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64030" y="2694952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" name="AutoShape 141">
                  <a:extLst>
                    <a:ext uri="{FF2B5EF4-FFF2-40B4-BE49-F238E27FC236}">
                      <a16:creationId xmlns:a16="http://schemas.microsoft.com/office/drawing/2014/main" id="{5E07BDAE-727E-A16E-6659-EA3A67E50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5708" y="2588135"/>
                  <a:ext cx="129358" cy="9526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0099FF"/>
                </a:solidFill>
                <a:ln w="9525">
                  <a:solidFill>
                    <a:srgbClr val="00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AutoShape 142">
                  <a:extLst>
                    <a:ext uri="{FF2B5EF4-FFF2-40B4-BE49-F238E27FC236}">
                      <a16:creationId xmlns:a16="http://schemas.microsoft.com/office/drawing/2014/main" id="{5CE2B615-FC73-E332-815B-EDC49D314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0908788" y="2859508"/>
                  <a:ext cx="129358" cy="90939"/>
                </a:xfrm>
                <a:prstGeom prst="downArrow">
                  <a:avLst>
                    <a:gd name="adj1" fmla="val 50000"/>
                    <a:gd name="adj2" fmla="val 36366"/>
                  </a:avLst>
                </a:prstGeom>
                <a:solidFill>
                  <a:srgbClr val="33CC33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Text Box 152">
                  <a:extLst>
                    <a:ext uri="{FF2B5EF4-FFF2-40B4-BE49-F238E27FC236}">
                      <a16:creationId xmlns:a16="http://schemas.microsoft.com/office/drawing/2014/main" id="{5715812B-27EE-25B7-4D2D-AD70B45C1A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3703" y="2738256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33CC33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33CC33"/>
                      </a:solidFill>
                    </a:rPr>
                    <a:t>&gt;</a:t>
                  </a:r>
                </a:p>
              </p:txBody>
            </p:sp>
            <p:sp>
              <p:nvSpPr>
                <p:cNvPr id="42" name="Text Box 153">
                  <a:extLst>
                    <a:ext uri="{FF2B5EF4-FFF2-40B4-BE49-F238E27FC236}">
                      <a16:creationId xmlns:a16="http://schemas.microsoft.com/office/drawing/2014/main" id="{C3CF7410-958D-4C5D-FEE0-CBFE06A53F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12163" y="2469770"/>
                  <a:ext cx="264876" cy="236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99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>
                      <a:solidFill>
                        <a:srgbClr val="0099FF"/>
                      </a:solidFill>
                    </a:rPr>
                    <a:t>j</a:t>
                  </a:r>
                  <a:r>
                    <a:rPr lang="en-US" altLang="fr-FR" sz="1100" b="1" i="1" baseline="-25000">
                      <a:solidFill>
                        <a:srgbClr val="0099FF"/>
                      </a:solidFill>
                    </a:rPr>
                    <a:t>&lt;</a:t>
                  </a:r>
                </a:p>
              </p:txBody>
            </p:sp>
            <p:sp>
              <p:nvSpPr>
                <p:cNvPr id="60" name="Line 139">
                  <a:extLst>
                    <a:ext uri="{FF2B5EF4-FFF2-40B4-BE49-F238E27FC236}">
                      <a16:creationId xmlns:a16="http://schemas.microsoft.com/office/drawing/2014/main" id="{661A103E-A56E-F7F2-6C26-089F1152D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439" y="315108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Line 140">
                  <a:extLst>
                    <a:ext uri="{FF2B5EF4-FFF2-40B4-BE49-F238E27FC236}">
                      <a16:creationId xmlns:a16="http://schemas.microsoft.com/office/drawing/2014/main" id="{2281F21B-A099-6522-06C9-5D461ED4F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3839" y="3321419"/>
                  <a:ext cx="431193" cy="288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63" name="Text Box 154">
                  <a:extLst>
                    <a:ext uri="{FF2B5EF4-FFF2-40B4-BE49-F238E27FC236}">
                      <a16:creationId xmlns:a16="http://schemas.microsoft.com/office/drawing/2014/main" id="{A14B269E-514F-154E-36DE-7DB9356929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87783" y="3205941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>
                      <a:solidFill>
                        <a:srgbClr val="FF0000"/>
                      </a:solidFill>
                    </a:rPr>
                    <a:t>j'</a:t>
                  </a:r>
                  <a:r>
                    <a:rPr lang="en-US" altLang="fr-FR" sz="1100" b="1" i="1" baseline="-25000" dirty="0">
                      <a:solidFill>
                        <a:srgbClr val="FF0000"/>
                      </a:solidFill>
                    </a:rPr>
                    <a:t>&gt;</a:t>
                  </a:r>
                </a:p>
              </p:txBody>
            </p:sp>
            <p:sp>
              <p:nvSpPr>
                <p:cNvPr id="64" name="Text Box 155">
                  <a:extLst>
                    <a:ext uri="{FF2B5EF4-FFF2-40B4-BE49-F238E27FC236}">
                      <a16:creationId xmlns:a16="http://schemas.microsoft.com/office/drawing/2014/main" id="{C90529FA-8D46-0E32-52B3-B093356DEE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97023" y="2999525"/>
                  <a:ext cx="300295" cy="261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100" b="1" i="1" dirty="0"/>
                    <a:t>j'</a:t>
                  </a:r>
                  <a:r>
                    <a:rPr lang="en-US" altLang="fr-FR" sz="1100" b="1" i="1" baseline="-25000" dirty="0"/>
                    <a:t>&lt;</a:t>
                  </a:r>
                </a:p>
              </p:txBody>
            </p:sp>
            <p:grpSp>
              <p:nvGrpSpPr>
                <p:cNvPr id="65" name="Group 156">
                  <a:extLst>
                    <a:ext uri="{FF2B5EF4-FFF2-40B4-BE49-F238E27FC236}">
                      <a16:creationId xmlns:a16="http://schemas.microsoft.com/office/drawing/2014/main" id="{194763A7-77F6-E9A2-30BB-FC8498C7B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992962" flipV="1">
                  <a:off x="10285042" y="2760106"/>
                  <a:ext cx="722249" cy="321617"/>
                  <a:chOff x="159" y="3768"/>
                  <a:chExt cx="587" cy="579"/>
                </a:xfrm>
              </p:grpSpPr>
              <p:cxnSp>
                <p:nvCxnSpPr>
                  <p:cNvPr id="67" name="AutoShape 157">
                    <a:extLst>
                      <a:ext uri="{FF2B5EF4-FFF2-40B4-BE49-F238E27FC236}">
                        <a16:creationId xmlns:a16="http://schemas.microsoft.com/office/drawing/2014/main" id="{D04DAD90-6470-D423-C49A-C8CF3B42F64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" y="376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AutoShape 158">
                    <a:extLst>
                      <a:ext uri="{FF2B5EF4-FFF2-40B4-BE49-F238E27FC236}">
                        <a16:creationId xmlns:a16="http://schemas.microsoft.com/office/drawing/2014/main" id="{4393BFD6-E4CB-9958-26FE-45C77941132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" y="3864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AutoShape 159">
                    <a:extLst>
                      <a:ext uri="{FF2B5EF4-FFF2-40B4-BE49-F238E27FC236}">
                        <a16:creationId xmlns:a16="http://schemas.microsoft.com/office/drawing/2014/main" id="{7CCC9701-FE1D-14B3-9250-84290F9639C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" y="3960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" name="AutoShape 160">
                    <a:extLst>
                      <a:ext uri="{FF2B5EF4-FFF2-40B4-BE49-F238E27FC236}">
                        <a16:creationId xmlns:a16="http://schemas.microsoft.com/office/drawing/2014/main" id="{6E9C0CE6-02CF-208E-7BF2-43AAFC54D8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" y="4056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" name="AutoShape 161">
                    <a:extLst>
                      <a:ext uri="{FF2B5EF4-FFF2-40B4-BE49-F238E27FC236}">
                        <a16:creationId xmlns:a16="http://schemas.microsoft.com/office/drawing/2014/main" id="{0CA12981-A000-ADAC-F7C0-86779350D9D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" y="4152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6" name="AutoShape 162">
                    <a:extLst>
                      <a:ext uri="{FF2B5EF4-FFF2-40B4-BE49-F238E27FC236}">
                        <a16:creationId xmlns:a16="http://schemas.microsoft.com/office/drawing/2014/main" id="{FD03A895-C218-BF73-9319-81C360681D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9" y="4248"/>
                    <a:ext cx="107" cy="99"/>
                  </a:xfrm>
                  <a:prstGeom prst="curvedConnector3">
                    <a:avLst>
                      <a:gd name="adj1" fmla="val 49532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0DB49B0-D7DF-07CF-81C4-931DC820E527}"/>
                  </a:ext>
                </a:extLst>
              </p:cNvPr>
              <p:cNvSpPr txBox="1"/>
              <p:nvPr/>
            </p:nvSpPr>
            <p:spPr>
              <a:xfrm>
                <a:off x="5097119" y="2730829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/>
                  <a:t>empty</a:t>
                </a:r>
                <a:endParaRPr lang="fr-FR" sz="1000" i="1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E8BF09-5943-C2CE-AF8E-6822AFE73422}"/>
                  </a:ext>
                </a:extLst>
              </p:cNvPr>
              <p:cNvSpPr txBox="1"/>
              <p:nvPr/>
            </p:nvSpPr>
            <p:spPr>
              <a:xfrm>
                <a:off x="5123951" y="2914109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err="1">
                    <a:solidFill>
                      <a:srgbClr val="FF0000"/>
                    </a:solidFill>
                  </a:rPr>
                  <a:t>filled</a:t>
                </a:r>
                <a:endParaRPr lang="fr-FR" sz="10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F827FEF9-FC76-6769-B793-525F994C1670}"/>
              </a:ext>
            </a:extLst>
          </p:cNvPr>
          <p:cNvGrpSpPr/>
          <p:nvPr/>
        </p:nvGrpSpPr>
        <p:grpSpPr>
          <a:xfrm>
            <a:off x="25536" y="1354809"/>
            <a:ext cx="4660063" cy="3478225"/>
            <a:chOff x="60325" y="366700"/>
            <a:chExt cx="4339237" cy="3478225"/>
          </a:xfrm>
        </p:grpSpPr>
        <p:grpSp>
          <p:nvGrpSpPr>
            <p:cNvPr id="127" name="Group 28">
              <a:extLst>
                <a:ext uri="{FF2B5EF4-FFF2-40B4-BE49-F238E27FC236}">
                  <a16:creationId xmlns:a16="http://schemas.microsoft.com/office/drawing/2014/main" id="{F8CC6BE6-EEFC-7240-3B81-289DD1A75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25" y="1020763"/>
              <a:ext cx="1086404" cy="2824162"/>
              <a:chOff x="1313" y="586"/>
              <a:chExt cx="918" cy="2496"/>
            </a:xfrm>
          </p:grpSpPr>
          <p:sp>
            <p:nvSpPr>
              <p:cNvPr id="182" name="Text Box 29">
                <a:extLst>
                  <a:ext uri="{FF2B5EF4-FFF2-40B4-BE49-F238E27FC236}">
                    <a16:creationId xmlns:a16="http://schemas.microsoft.com/office/drawing/2014/main" id="{B3E7DBCE-5FC6-6F9D-9279-838F9D12D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586"/>
                <a:ext cx="77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Ca </a:t>
                </a:r>
                <a:r>
                  <a:rPr lang="fr-FR" sz="1400" dirty="0">
                    <a:solidFill>
                      <a:srgbClr val="CC0099"/>
                    </a:solidFill>
                    <a:latin typeface="Comic Sans MS" pitchFamily="66" charset="0"/>
                  </a:rPr>
                  <a:t>Z=20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183" name="Text Box 30">
                <a:extLst>
                  <a:ext uri="{FF2B5EF4-FFF2-40B4-BE49-F238E27FC236}">
                    <a16:creationId xmlns:a16="http://schemas.microsoft.com/office/drawing/2014/main" id="{84FDDAC8-BAE1-DA85-4B00-07C294893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133"/>
                <a:ext cx="76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Ar Z=18 </a:t>
                </a:r>
              </a:p>
            </p:txBody>
          </p:sp>
          <p:sp>
            <p:nvSpPr>
              <p:cNvPr id="184" name="Text Box 31">
                <a:extLst>
                  <a:ext uri="{FF2B5EF4-FFF2-40B4-BE49-F238E27FC236}">
                    <a16:creationId xmlns:a16="http://schemas.microsoft.com/office/drawing/2014/main" id="{1F936650-B99C-1A49-BDDA-F95C64C80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1678"/>
                <a:ext cx="73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  <a:latin typeface="Comic Sans MS" pitchFamily="66" charset="0"/>
                  </a:rPr>
                  <a:t>S  Z=16 </a:t>
                </a:r>
              </a:p>
            </p:txBody>
          </p:sp>
          <p:sp>
            <p:nvSpPr>
              <p:cNvPr id="185" name="Text Box 32">
                <a:extLst>
                  <a:ext uri="{FF2B5EF4-FFF2-40B4-BE49-F238E27FC236}">
                    <a16:creationId xmlns:a16="http://schemas.microsoft.com/office/drawing/2014/main" id="{2415DF95-8EC9-80E1-A5F1-49501DBBC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7" y="2223"/>
                <a:ext cx="729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</a:rPr>
                  <a:t>Si Z=14 </a:t>
                </a:r>
              </a:p>
            </p:txBody>
          </p:sp>
          <p:sp>
            <p:nvSpPr>
              <p:cNvPr id="186" name="Text Box 33">
                <a:extLst>
                  <a:ext uri="{FF2B5EF4-FFF2-40B4-BE49-F238E27FC236}">
                    <a16:creationId xmlns:a16="http://schemas.microsoft.com/office/drawing/2014/main" id="{A3059A7D-6C90-23F8-EDA6-223856D7D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2813"/>
                <a:ext cx="15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B7024C8D-DB7C-D17F-0090-8FCB0EE221F1}"/>
                </a:ext>
              </a:extLst>
            </p:cNvPr>
            <p:cNvGrpSpPr/>
            <p:nvPr/>
          </p:nvGrpSpPr>
          <p:grpSpPr>
            <a:xfrm>
              <a:off x="741363" y="366700"/>
              <a:ext cx="3658199" cy="3150629"/>
              <a:chOff x="741363" y="366700"/>
              <a:chExt cx="3658199" cy="3150629"/>
            </a:xfrm>
          </p:grpSpPr>
          <p:grpSp>
            <p:nvGrpSpPr>
              <p:cNvPr id="129" name="Group 4">
                <a:extLst>
                  <a:ext uri="{FF2B5EF4-FFF2-40B4-BE49-F238E27FC236}">
                    <a16:creationId xmlns:a16="http://schemas.microsoft.com/office/drawing/2014/main" id="{52936651-39A3-2622-BD4A-7C7E49178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13" y="1028700"/>
                <a:ext cx="307975" cy="307975"/>
                <a:chOff x="3625" y="1036"/>
                <a:chExt cx="194" cy="194"/>
              </a:xfrm>
            </p:grpSpPr>
            <p:sp>
              <p:nvSpPr>
                <p:cNvPr id="180" name="Rectangle 5">
                  <a:extLst>
                    <a:ext uri="{FF2B5EF4-FFF2-40B4-BE49-F238E27FC236}">
                      <a16:creationId xmlns:a16="http://schemas.microsoft.com/office/drawing/2014/main" id="{AD1D9EF5-FA1E-2E95-F076-57AA46190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5" y="1036"/>
                  <a:ext cx="194" cy="19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1" name="Rectangle 6">
                  <a:extLst>
                    <a:ext uri="{FF2B5EF4-FFF2-40B4-BE49-F238E27FC236}">
                      <a16:creationId xmlns:a16="http://schemas.microsoft.com/office/drawing/2014/main" id="{D1309105-EC7D-E8A6-B476-C2372BB5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9" y="1036"/>
                  <a:ext cx="187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400" b="1" baseline="30000">
                      <a:solidFill>
                        <a:srgbClr val="FFFFFF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400" b="1">
                      <a:solidFill>
                        <a:srgbClr val="FFFFFF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0" name="Rectangle 7">
                <a:extLst>
                  <a:ext uri="{FF2B5EF4-FFF2-40B4-BE49-F238E27FC236}">
                    <a16:creationId xmlns:a16="http://schemas.microsoft.com/office/drawing/2014/main" id="{9A004471-1E74-A8A3-0317-7C5DDE243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713" y="1030288"/>
                <a:ext cx="307975" cy="3095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A5A16A8C-D503-FAA6-4F4B-82ECCC996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1030288"/>
                <a:ext cx="914400" cy="3048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2" name="Rectangle 9">
                <a:extLst>
                  <a:ext uri="{FF2B5EF4-FFF2-40B4-BE49-F238E27FC236}">
                    <a16:creationId xmlns:a16="http://schemas.microsoft.com/office/drawing/2014/main" id="{0AA133B8-94E9-8FBC-3FCA-F0B50E044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925" y="1016000"/>
                <a:ext cx="298450" cy="157321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Text Box 10">
                <a:extLst>
                  <a:ext uri="{FF2B5EF4-FFF2-40B4-BE49-F238E27FC236}">
                    <a16:creationId xmlns:a16="http://schemas.microsoft.com/office/drawing/2014/main" id="{0467039B-431D-DDBF-234C-3EB689CAF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625" y="63817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FF0000"/>
                    </a:solidFill>
                    <a:latin typeface="Comic Sans MS" pitchFamily="66" charset="0"/>
                  </a:rPr>
                  <a:t>N=28</a:t>
                </a:r>
              </a:p>
            </p:txBody>
          </p:sp>
          <p:grpSp>
            <p:nvGrpSpPr>
              <p:cNvPr id="134" name="Group 11">
                <a:extLst>
                  <a:ext uri="{FF2B5EF4-FFF2-40B4-BE49-F238E27FC236}">
                    <a16:creationId xmlns:a16="http://schemas.microsoft.com/office/drawing/2014/main" id="{D110CF76-4B3E-9E2A-7695-DD26F27FF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9000" y="1022843"/>
                <a:ext cx="301625" cy="317437"/>
                <a:chOff x="4793" y="1794"/>
                <a:chExt cx="190" cy="256"/>
              </a:xfrm>
            </p:grpSpPr>
            <p:sp>
              <p:nvSpPr>
                <p:cNvPr id="178" name="Rectangle 12">
                  <a:extLst>
                    <a:ext uri="{FF2B5EF4-FFF2-40B4-BE49-F238E27FC236}">
                      <a16:creationId xmlns:a16="http://schemas.microsoft.com/office/drawing/2014/main" id="{C702FC9A-88DA-48C0-3643-6851D8BDD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3" y="1794"/>
                  <a:ext cx="190" cy="2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9" name="Rectangle 15">
                  <a:extLst>
                    <a:ext uri="{FF2B5EF4-FFF2-40B4-BE49-F238E27FC236}">
                      <a16:creationId xmlns:a16="http://schemas.microsoft.com/office/drawing/2014/main" id="{0A308FAA-5EFC-46EF-57DB-ADA8AE538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9" y="1850"/>
                  <a:ext cx="177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aseline="30000" dirty="0">
                      <a:solidFill>
                        <a:srgbClr val="000000"/>
                      </a:solidFill>
                      <a:latin typeface="Comic Sans MS" pitchFamily="66" charset="0"/>
                    </a:rPr>
                    <a:t>48</a:t>
                  </a:r>
                  <a:r>
                    <a:rPr lang="fr-FR" sz="1200" dirty="0">
                      <a:solidFill>
                        <a:srgbClr val="000000"/>
                      </a:solidFill>
                      <a:latin typeface="Comic Sans MS" pitchFamily="66" charset="0"/>
                    </a:rPr>
                    <a:t>Ca</a:t>
                  </a:r>
                </a:p>
              </p:txBody>
            </p:sp>
          </p:grpSp>
          <p:sp>
            <p:nvSpPr>
              <p:cNvPr id="135" name="Rectangle 26">
                <a:extLst>
                  <a:ext uri="{FF2B5EF4-FFF2-40B4-BE49-F238E27FC236}">
                    <a16:creationId xmlns:a16="http://schemas.microsoft.com/office/drawing/2014/main" id="{DDFAFF49-5FA9-8E42-8F77-60481C6B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463" y="1344613"/>
                <a:ext cx="309562" cy="61436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6" name="Rectangle 27">
                <a:extLst>
                  <a:ext uri="{FF2B5EF4-FFF2-40B4-BE49-F238E27FC236}">
                    <a16:creationId xmlns:a16="http://schemas.microsoft.com/office/drawing/2014/main" id="{FEDDE573-B6BF-01E1-EC15-88DF9D8A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488" y="1344613"/>
                <a:ext cx="315912" cy="30162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37" name="Group 38">
                <a:extLst>
                  <a:ext uri="{FF2B5EF4-FFF2-40B4-BE49-F238E27FC236}">
                    <a16:creationId xmlns:a16="http://schemas.microsoft.com/office/drawing/2014/main" id="{571A8242-AD29-5AAE-5C19-444A7EF2AC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363" y="1020763"/>
                <a:ext cx="3400425" cy="2193925"/>
                <a:chOff x="1932" y="581"/>
                <a:chExt cx="3333" cy="1909"/>
              </a:xfrm>
            </p:grpSpPr>
            <p:sp>
              <p:nvSpPr>
                <p:cNvPr id="170" name="Line 39">
                  <a:extLst>
                    <a:ext uri="{FF2B5EF4-FFF2-40B4-BE49-F238E27FC236}">
                      <a16:creationId xmlns:a16="http://schemas.microsoft.com/office/drawing/2014/main" id="{86B6757E-BA09-9023-A5DB-96A305AB6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581"/>
                  <a:ext cx="3333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1" name="Line 40">
                  <a:extLst>
                    <a:ext uri="{FF2B5EF4-FFF2-40B4-BE49-F238E27FC236}">
                      <a16:creationId xmlns:a16="http://schemas.microsoft.com/office/drawing/2014/main" id="{1D83A794-E2E7-9949-33AF-FA4CCCDC2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854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2" name="Line 41">
                  <a:extLst>
                    <a:ext uri="{FF2B5EF4-FFF2-40B4-BE49-F238E27FC236}">
                      <a16:creationId xmlns:a16="http://schemas.microsoft.com/office/drawing/2014/main" id="{B48C421D-230C-711C-589C-6141C7E81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126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3" name="Line 42">
                  <a:extLst>
                    <a:ext uri="{FF2B5EF4-FFF2-40B4-BE49-F238E27FC236}">
                      <a16:creationId xmlns:a16="http://schemas.microsoft.com/office/drawing/2014/main" id="{E3AB464D-F111-CA25-9AFD-0AA21CBED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399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" name="Line 43">
                  <a:extLst>
                    <a:ext uri="{FF2B5EF4-FFF2-40B4-BE49-F238E27FC236}">
                      <a16:creationId xmlns:a16="http://schemas.microsoft.com/office/drawing/2014/main" id="{01FAD2C5-33A6-E1DF-2523-AB6925C5A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672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" name="Line 44">
                  <a:extLst>
                    <a:ext uri="{FF2B5EF4-FFF2-40B4-BE49-F238E27FC236}">
                      <a16:creationId xmlns:a16="http://schemas.microsoft.com/office/drawing/2014/main" id="{DDD32F16-1541-0D08-E42D-3DF8C6533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217"/>
                  <a:ext cx="3176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6" name="Line 45">
                  <a:extLst>
                    <a:ext uri="{FF2B5EF4-FFF2-40B4-BE49-F238E27FC236}">
                      <a16:creationId xmlns:a16="http://schemas.microsoft.com/office/drawing/2014/main" id="{D58B3E74-ADEF-5E65-BE5B-D7CB4A077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1945"/>
                  <a:ext cx="31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7" name="Line 46">
                  <a:extLst>
                    <a:ext uri="{FF2B5EF4-FFF2-40B4-BE49-F238E27FC236}">
                      <a16:creationId xmlns:a16="http://schemas.microsoft.com/office/drawing/2014/main" id="{983D9122-FAAC-AEC7-8FB3-0FF4CA37C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2" y="2490"/>
                  <a:ext cx="3108" cy="0"/>
                </a:xfrm>
                <a:prstGeom prst="line">
                  <a:avLst/>
                </a:prstGeom>
                <a:noFill/>
                <a:ln w="28575">
                  <a:solidFill>
                    <a:srgbClr val="CC0099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38" name="Text Box 49">
                <a:extLst>
                  <a:ext uri="{FF2B5EF4-FFF2-40B4-BE49-F238E27FC236}">
                    <a16:creationId xmlns:a16="http://schemas.microsoft.com/office/drawing/2014/main" id="{AB61FD51-4578-1488-865B-B1C1737A0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888" y="644525"/>
                <a:ext cx="6318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CC0099"/>
                    </a:solidFill>
                    <a:latin typeface="Comic Sans MS" pitchFamily="66" charset="0"/>
                  </a:rPr>
                  <a:t>N=20</a:t>
                </a:r>
              </a:p>
            </p:txBody>
          </p:sp>
          <p:grpSp>
            <p:nvGrpSpPr>
              <p:cNvPr id="139" name="Group 93">
                <a:extLst>
                  <a:ext uri="{FF2B5EF4-FFF2-40B4-BE49-F238E27FC236}">
                    <a16:creationId xmlns:a16="http://schemas.microsoft.com/office/drawing/2014/main" id="{5DDC2E1F-9D72-2A77-4A28-D7A379CE3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338" y="863600"/>
                <a:ext cx="2786062" cy="2547938"/>
                <a:chOff x="661" y="544"/>
                <a:chExt cx="1755" cy="1923"/>
              </a:xfrm>
            </p:grpSpPr>
            <p:sp>
              <p:nvSpPr>
                <p:cNvPr id="159" name="Line 16">
                  <a:extLst>
                    <a:ext uri="{FF2B5EF4-FFF2-40B4-BE49-F238E27FC236}">
                      <a16:creationId xmlns:a16="http://schemas.microsoft.com/office/drawing/2014/main" id="{DEAD0E9B-43C3-C35F-910E-650C4F7CE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459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0" name="Line 17">
                  <a:extLst>
                    <a:ext uri="{FF2B5EF4-FFF2-40B4-BE49-F238E27FC236}">
                      <a16:creationId xmlns:a16="http://schemas.microsoft.com/office/drawing/2014/main" id="{EB940B84-79B7-CDFC-1354-B51E05277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263" y="1510"/>
                  <a:ext cx="1914" cy="0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1" name="Line 18">
                  <a:extLst>
                    <a:ext uri="{FF2B5EF4-FFF2-40B4-BE49-F238E27FC236}">
                      <a16:creationId xmlns:a16="http://schemas.microsoft.com/office/drawing/2014/main" id="{6D36EEDB-28E2-147C-7989-2C91DA67C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1067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2" name="Line 19">
                  <a:extLst>
                    <a:ext uri="{FF2B5EF4-FFF2-40B4-BE49-F238E27FC236}">
                      <a16:creationId xmlns:a16="http://schemas.microsoft.com/office/drawing/2014/main" id="{60B46808-94AE-365D-C4E7-434AF01B6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871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3" name="Line 20">
                  <a:extLst>
                    <a:ext uri="{FF2B5EF4-FFF2-40B4-BE49-F238E27FC236}">
                      <a16:creationId xmlns:a16="http://schemas.microsoft.com/office/drawing/2014/main" id="{A66D2888-6545-0AED-C3D8-4847288D6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675" y="1510"/>
                  <a:ext cx="19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4" name="Line 21">
                  <a:extLst>
                    <a:ext uri="{FF2B5EF4-FFF2-40B4-BE49-F238E27FC236}">
                      <a16:creationId xmlns:a16="http://schemas.microsoft.com/office/drawing/2014/main" id="{349F9107-FBA2-1E0B-0E52-2B200FDA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86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" name="Line 22">
                  <a:extLst>
                    <a:ext uri="{FF2B5EF4-FFF2-40B4-BE49-F238E27FC236}">
                      <a16:creationId xmlns:a16="http://schemas.microsoft.com/office/drawing/2014/main" id="{BEEA65D8-0E52-6576-62B5-A6D9B0BE8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90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6" name="Line 23">
                  <a:extLst>
                    <a:ext uri="{FF2B5EF4-FFF2-40B4-BE49-F238E27FC236}">
                      <a16:creationId xmlns:a16="http://schemas.microsoft.com/office/drawing/2014/main" id="{EFD6BE91-91E0-FB08-7423-119BE2D10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94" y="1502"/>
                  <a:ext cx="19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167" name="Group 50">
                  <a:extLst>
                    <a:ext uri="{FF2B5EF4-FFF2-40B4-BE49-F238E27FC236}">
                      <a16:creationId xmlns:a16="http://schemas.microsoft.com/office/drawing/2014/main" id="{43EB0793-576A-41A7-1D44-ACDE796EE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1" y="544"/>
                  <a:ext cx="197" cy="1919"/>
                  <a:chOff x="2730" y="438"/>
                  <a:chExt cx="264" cy="2640"/>
                </a:xfrm>
              </p:grpSpPr>
              <p:sp>
                <p:nvSpPr>
                  <p:cNvPr id="168" name="Line 51">
                    <a:extLst>
                      <a:ext uri="{FF2B5EF4-FFF2-40B4-BE49-F238E27FC236}">
                        <a16:creationId xmlns:a16="http://schemas.microsoft.com/office/drawing/2014/main" id="{F98D3037-CE66-C9DE-67C6-30AE28B01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0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69" name="Line 52">
                    <a:extLst>
                      <a:ext uri="{FF2B5EF4-FFF2-40B4-BE49-F238E27FC236}">
                        <a16:creationId xmlns:a16="http://schemas.microsoft.com/office/drawing/2014/main" id="{ECEC6977-5AD6-C1CF-CBCE-67F0FD2C86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4" y="438"/>
                    <a:ext cx="0" cy="264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40" name="Rectangle 73">
                <a:extLst>
                  <a:ext uri="{FF2B5EF4-FFF2-40B4-BE49-F238E27FC236}">
                    <a16:creationId xmlns:a16="http://schemas.microsoft.com/office/drawing/2014/main" id="{924F14AB-B849-E9D8-EC75-C7EDC7BB9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21" y="1043255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1" name="Rectangle 83">
                <a:extLst>
                  <a:ext uri="{FF2B5EF4-FFF2-40B4-BE49-F238E27FC236}">
                    <a16:creationId xmlns:a16="http://schemas.microsoft.com/office/drawing/2014/main" id="{B8F97F8C-0E25-6BFC-B2EC-763259FA7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82" y="991904"/>
                <a:ext cx="416483" cy="387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40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Ca</a:t>
                </a:r>
              </a:p>
            </p:txBody>
          </p:sp>
          <p:sp>
            <p:nvSpPr>
              <p:cNvPr id="142" name="Rectangle 103">
                <a:extLst>
                  <a:ext uri="{FF2B5EF4-FFF2-40B4-BE49-F238E27FC236}">
                    <a16:creationId xmlns:a16="http://schemas.microsoft.com/office/drawing/2014/main" id="{81524596-319A-0E71-CEC5-4BA02C05B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369" y="2910569"/>
                <a:ext cx="298863" cy="308547"/>
              </a:xfrm>
              <a:prstGeom prst="rect">
                <a:avLst/>
              </a:prstGeom>
              <a:gradFill flip="none" rotWithShape="1">
                <a:gsLst>
                  <a:gs pos="40000">
                    <a:srgbClr val="FF0000"/>
                  </a:gs>
                  <a:gs pos="60000">
                    <a:srgbClr val="FFFF00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34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sp>
            <p:nvSpPr>
              <p:cNvPr id="143" name="Rectangle 73">
                <a:extLst>
                  <a:ext uri="{FF2B5EF4-FFF2-40B4-BE49-F238E27FC236}">
                    <a16:creationId xmlns:a16="http://schemas.microsoft.com/office/drawing/2014/main" id="{B20FF8C7-9F27-6244-60EA-D60F004CF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447" y="2286518"/>
                <a:ext cx="279415" cy="2828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4" name="Rectangle 82">
                <a:extLst>
                  <a:ext uri="{FF2B5EF4-FFF2-40B4-BE49-F238E27FC236}">
                    <a16:creationId xmlns:a16="http://schemas.microsoft.com/office/drawing/2014/main" id="{C0CD62B0-FBEA-DC07-CE42-4F4B5BDA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116" y="1357411"/>
                <a:ext cx="2139530" cy="1528962"/>
              </a:xfrm>
              <a:prstGeom prst="rect">
                <a:avLst/>
              </a:prstGeom>
              <a:solidFill>
                <a:srgbClr val="FFFFCC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5" name="Rectangle 102">
                <a:extLst>
                  <a:ext uri="{FF2B5EF4-FFF2-40B4-BE49-F238E27FC236}">
                    <a16:creationId xmlns:a16="http://schemas.microsoft.com/office/drawing/2014/main" id="{24922427-A6EF-806F-4DD1-2B44E7C3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54" y="2302034"/>
                <a:ext cx="270893" cy="27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aseline="30000" dirty="0">
                    <a:solidFill>
                      <a:prstClr val="black"/>
                    </a:solidFill>
                    <a:latin typeface="Comic Sans MS" pitchFamily="66" charset="0"/>
                  </a:rPr>
                  <a:t>36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146" name="Rectangle 101">
                <a:extLst>
                  <a:ext uri="{FF2B5EF4-FFF2-40B4-BE49-F238E27FC236}">
                    <a16:creationId xmlns:a16="http://schemas.microsoft.com/office/drawing/2014/main" id="{CFE96367-CBED-7E03-EA44-8C67EC80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695" y="2915513"/>
                <a:ext cx="281791" cy="2935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7" name="Text Box 59">
                <a:extLst>
                  <a:ext uri="{FF2B5EF4-FFF2-40B4-BE49-F238E27FC236}">
                    <a16:creationId xmlns:a16="http://schemas.microsoft.com/office/drawing/2014/main" id="{A283D59E-16AD-302F-E3EE-0CF6E0CE4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8386" y="1366337"/>
                <a:ext cx="16675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filling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n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f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7/2</a:t>
                </a:r>
                <a:endParaRPr lang="fr-FR" sz="14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8" name="Rectangle 60">
                <a:extLst>
                  <a:ext uri="{FF2B5EF4-FFF2-40B4-BE49-F238E27FC236}">
                    <a16:creationId xmlns:a16="http://schemas.microsoft.com/office/drawing/2014/main" id="{CB944347-AE39-0A06-9F73-6E0B363DE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697" y="1581271"/>
                <a:ext cx="24481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p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3/2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d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Z=14 gap</a:t>
                </a:r>
              </a:p>
            </p:txBody>
          </p:sp>
          <p:sp>
            <p:nvSpPr>
              <p:cNvPr id="149" name="Text Box 83">
                <a:extLst>
                  <a:ext uri="{FF2B5EF4-FFF2-40B4-BE49-F238E27FC236}">
                    <a16:creationId xmlns:a16="http://schemas.microsoft.com/office/drawing/2014/main" id="{6393EED4-DCD5-09B3-A7B8-594F5DE05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8884" y="2128494"/>
                <a:ext cx="19271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</a:t>
                </a:r>
                <a:r>
                  <a:rPr lang="fr-FR" sz="1400" dirty="0" err="1">
                    <a:solidFill>
                      <a:srgbClr val="333399"/>
                    </a:solidFill>
                    <a:latin typeface="Comic Sans MS" pitchFamily="66" charset="0"/>
                  </a:rPr>
                  <a:t>removal</a:t>
                </a:r>
                <a:r>
                  <a:rPr lang="fr-FR" sz="1400" dirty="0">
                    <a:solidFill>
                      <a:srgbClr val="333399"/>
                    </a:solidFill>
                    <a:latin typeface="Comic Sans MS" pitchFamily="66" charset="0"/>
                  </a:rPr>
                  <a:t> of the </a:t>
                </a:r>
                <a:r>
                  <a:rPr lang="fr-FR" sz="1400" dirty="0">
                    <a:solidFill>
                      <a:srgbClr val="333399"/>
                    </a:solidFill>
                    <a:latin typeface="Symbol" pitchFamily="18" charset="2"/>
                  </a:rPr>
                  <a:t>p</a:t>
                </a:r>
                <a:r>
                  <a:rPr lang="fr-FR" sz="1400" i="1" dirty="0">
                    <a:solidFill>
                      <a:srgbClr val="333399"/>
                    </a:solidFill>
                    <a:latin typeface="Comic Sans MS" pitchFamily="66" charset="0"/>
                  </a:rPr>
                  <a:t>d</a:t>
                </a:r>
                <a:r>
                  <a:rPr lang="fr-FR" sz="1400" i="1" baseline="-25000" dirty="0">
                    <a:solidFill>
                      <a:srgbClr val="333399"/>
                    </a:solidFill>
                    <a:latin typeface="Comic Sans MS" pitchFamily="66" charset="0"/>
                  </a:rPr>
                  <a:t>3/2</a:t>
                </a:r>
                <a:endParaRPr lang="fr-FR" sz="1400" baseline="-25000" dirty="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0" name="Rectangle 84">
                <a:extLst>
                  <a:ext uri="{FF2B5EF4-FFF2-40B4-BE49-F238E27FC236}">
                    <a16:creationId xmlns:a16="http://schemas.microsoft.com/office/drawing/2014/main" id="{6230C674-86D2-6C28-89C9-4F228BED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372" y="2345019"/>
                <a:ext cx="242085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 compression of </a:t>
                </a:r>
                <a:r>
                  <a:rPr lang="fr-FR" sz="1400" dirty="0">
                    <a:solidFill>
                      <a:srgbClr val="000000"/>
                    </a:solidFill>
                    <a:latin typeface="Symbol" pitchFamily="18" charset="2"/>
                    <a:sym typeface="Wingdings" pitchFamily="2" charset="2"/>
                  </a:rPr>
                  <a:t>n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5/2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f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7/2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 </a:t>
                </a:r>
                <a:r>
                  <a:rPr lang="fr-FR" sz="1400" dirty="0" err="1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reduction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itchFamily="66" charset="0"/>
                    <a:sym typeface="Wingdings" pitchFamily="2" charset="2"/>
                  </a:rPr>
                  <a:t> of N=28 gap</a:t>
                </a:r>
              </a:p>
            </p:txBody>
          </p:sp>
          <p:sp>
            <p:nvSpPr>
              <p:cNvPr id="151" name="Rectangle 36">
                <a:extLst>
                  <a:ext uri="{FF2B5EF4-FFF2-40B4-BE49-F238E27FC236}">
                    <a16:creationId xmlns:a16="http://schemas.microsoft.com/office/drawing/2014/main" id="{3E66650B-0EF3-7B28-2463-E0F8AE4D1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982" y="2931443"/>
                <a:ext cx="256799" cy="275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42</a:t>
                </a:r>
                <a:r>
                  <a:rPr lang="fr-FR" sz="1200" dirty="0">
                    <a:solidFill>
                      <a:srgbClr val="000000"/>
                    </a:solidFill>
                    <a:latin typeface="Comic Sans MS" pitchFamily="66" charset="0"/>
                  </a:rPr>
                  <a:t>Si</a:t>
                </a:r>
              </a:p>
            </p:txBody>
          </p:sp>
          <p:cxnSp>
            <p:nvCxnSpPr>
              <p:cNvPr id="152" name="Connecteur droit avec flèche 151">
                <a:extLst>
                  <a:ext uri="{FF2B5EF4-FFF2-40B4-BE49-F238E27FC236}">
                    <a16:creationId xmlns:a16="http://schemas.microsoft.com/office/drawing/2014/main" id="{CE7FA381-FAFB-C100-DBB2-FB4FC1EDD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5065" y="650688"/>
                <a:ext cx="2430335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22E58E2-3A61-1A42-ABD3-8EBA9ADCEF4A}"/>
                  </a:ext>
                </a:extLst>
              </p:cNvPr>
              <p:cNvSpPr/>
              <p:nvPr/>
            </p:nvSpPr>
            <p:spPr>
              <a:xfrm>
                <a:off x="2154801" y="366700"/>
                <a:ext cx="938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7/2</a:t>
                </a:r>
              </a:p>
            </p:txBody>
          </p:sp>
          <p:cxnSp>
            <p:nvCxnSpPr>
              <p:cNvPr id="154" name="Connecteur droit avec flèche 153">
                <a:extLst>
                  <a:ext uri="{FF2B5EF4-FFF2-40B4-BE49-F238E27FC236}">
                    <a16:creationId xmlns:a16="http://schemas.microsoft.com/office/drawing/2014/main" id="{13187C6C-5736-9107-E514-03EFA0C4B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1014947"/>
                <a:ext cx="0" cy="128708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4E92C7A-260D-29DB-EF0B-CFD20F70A4F1}"/>
                  </a:ext>
                </a:extLst>
              </p:cNvPr>
              <p:cNvSpPr/>
              <p:nvPr/>
            </p:nvSpPr>
            <p:spPr>
              <a:xfrm rot="5400000">
                <a:off x="2997525" y="2115291"/>
                <a:ext cx="2055152" cy="748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proton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s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d</a:t>
                </a: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5/2</a:t>
                </a:r>
                <a:r>
                  <a:rPr lang="fr-F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6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718BCAF7-CFEA-A0EC-25C5-83DF5D229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147796"/>
                <a:ext cx="0" cy="6085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avec flèche 156">
                <a:extLst>
                  <a:ext uri="{FF2B5EF4-FFF2-40B4-BE49-F238E27FC236}">
                    <a16:creationId xmlns:a16="http://schemas.microsoft.com/office/drawing/2014/main" id="{7DE4CDF8-2BCE-F908-8D0A-9111A9111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2756331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avec flèche 157">
                <a:extLst>
                  <a:ext uri="{FF2B5EF4-FFF2-40B4-BE49-F238E27FC236}">
                    <a16:creationId xmlns:a16="http://schemas.microsoft.com/office/drawing/2014/main" id="{2FC0EB67-6BD4-FC9F-2541-7E11B4EC2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1605" y="3058970"/>
                <a:ext cx="0" cy="3041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7" name="Image 56">
            <a:extLst>
              <a:ext uri="{FF2B5EF4-FFF2-40B4-BE49-F238E27FC236}">
                <a16:creationId xmlns:a16="http://schemas.microsoft.com/office/drawing/2014/main" id="{0B8040F2-A26A-F9B4-2BA3-5598E0C78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724" y="4358100"/>
            <a:ext cx="3351935" cy="2150915"/>
          </a:xfrm>
          <a:prstGeom prst="rect">
            <a:avLst/>
          </a:prstGeom>
        </p:spPr>
      </p:pic>
      <p:grpSp>
        <p:nvGrpSpPr>
          <p:cNvPr id="83" name="Groupe 82">
            <a:extLst>
              <a:ext uri="{FF2B5EF4-FFF2-40B4-BE49-F238E27FC236}">
                <a16:creationId xmlns:a16="http://schemas.microsoft.com/office/drawing/2014/main" id="{8FE30E92-9CE5-FCB2-076B-F8DC18DA9D71}"/>
              </a:ext>
            </a:extLst>
          </p:cNvPr>
          <p:cNvGrpSpPr/>
          <p:nvPr/>
        </p:nvGrpSpPr>
        <p:grpSpPr>
          <a:xfrm>
            <a:off x="8643804" y="4832947"/>
            <a:ext cx="1719389" cy="1143725"/>
            <a:chOff x="6771991" y="1390216"/>
            <a:chExt cx="2076073" cy="1096254"/>
          </a:xfrm>
        </p:grpSpPr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90A2CD9D-CAE1-1F82-8D82-8B4050BAE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2614" y="2102464"/>
              <a:ext cx="561410" cy="1292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C3DC3577-B59B-B8E5-B6FF-ADA3FF99FA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4024" y="1781407"/>
              <a:ext cx="507020" cy="32105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28FD881-C6D6-39FE-8831-DCEB4D9A87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1991" y="2231671"/>
              <a:ext cx="513896" cy="25479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D1A936B0-D5A2-2C8A-A3AC-76AF72EFB8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1044" y="1390216"/>
              <a:ext cx="507020" cy="39119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e 200">
            <a:extLst>
              <a:ext uri="{FF2B5EF4-FFF2-40B4-BE49-F238E27FC236}">
                <a16:creationId xmlns:a16="http://schemas.microsoft.com/office/drawing/2014/main" id="{3BB9E333-01FB-56F7-1B42-17EFEC8CC5EF}"/>
              </a:ext>
            </a:extLst>
          </p:cNvPr>
          <p:cNvGrpSpPr/>
          <p:nvPr/>
        </p:nvGrpSpPr>
        <p:grpSpPr>
          <a:xfrm>
            <a:off x="8623090" y="5465365"/>
            <a:ext cx="1740103" cy="525810"/>
            <a:chOff x="7239593" y="226517"/>
            <a:chExt cx="2084988" cy="483414"/>
          </a:xfrm>
        </p:grpSpPr>
        <p:cxnSp>
          <p:nvCxnSpPr>
            <p:cNvPr id="187" name="Connecteur droit 186">
              <a:extLst>
                <a:ext uri="{FF2B5EF4-FFF2-40B4-BE49-F238E27FC236}">
                  <a16:creationId xmlns:a16="http://schemas.microsoft.com/office/drawing/2014/main" id="{CCA284DC-841D-83B6-50D6-E08FB9CC5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0216" y="411659"/>
              <a:ext cx="549709" cy="43473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FB7711D0-81E3-32B1-C5A1-47749C4176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9925" y="339114"/>
              <a:ext cx="525096" cy="77127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F19D9545-5B22-8EAE-FF03-7BC692EAFA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593" y="453456"/>
              <a:ext cx="504232" cy="256475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1EFE6838-BAB8-9D41-8F0D-35D8EF08BE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5021" y="226517"/>
              <a:ext cx="509560" cy="112597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53631345-345E-560E-C6DB-E9A59556E1BB}"/>
              </a:ext>
            </a:extLst>
          </p:cNvPr>
          <p:cNvSpPr txBox="1"/>
          <p:nvPr/>
        </p:nvSpPr>
        <p:spPr>
          <a:xfrm>
            <a:off x="9573537" y="4597086"/>
            <a:ext cx="1066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Reduced Z=14</a:t>
            </a:r>
          </a:p>
        </p:txBody>
      </p:sp>
      <p:sp>
        <p:nvSpPr>
          <p:cNvPr id="208" name="Arc 207">
            <a:extLst>
              <a:ext uri="{FF2B5EF4-FFF2-40B4-BE49-F238E27FC236}">
                <a16:creationId xmlns:a16="http://schemas.microsoft.com/office/drawing/2014/main" id="{2232CCBE-345E-B6E9-5437-4C1F04C753B9}"/>
              </a:ext>
            </a:extLst>
          </p:cNvPr>
          <p:cNvSpPr/>
          <p:nvPr/>
        </p:nvSpPr>
        <p:spPr>
          <a:xfrm rot="2202738">
            <a:off x="9812934" y="4723968"/>
            <a:ext cx="680603" cy="1001111"/>
          </a:xfrm>
          <a:prstGeom prst="arc">
            <a:avLst/>
          </a:prstGeom>
          <a:ln w="28575"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E5609401-4E41-F9E9-C793-554D89396E6A}"/>
              </a:ext>
            </a:extLst>
          </p:cNvPr>
          <p:cNvSpPr txBox="1"/>
          <p:nvPr/>
        </p:nvSpPr>
        <p:spPr>
          <a:xfrm>
            <a:off x="9848162" y="6433412"/>
            <a:ext cx="1287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B050"/>
                </a:solidFill>
              </a:rPr>
              <a:t>Coutesy</a:t>
            </a:r>
            <a:r>
              <a:rPr lang="fr-FR" sz="1200" dirty="0">
                <a:solidFill>
                  <a:srgbClr val="00B050"/>
                </a:solidFill>
              </a:rPr>
              <a:t> </a:t>
            </a:r>
            <a:r>
              <a:rPr lang="fr-FR" sz="1200" dirty="0" err="1">
                <a:solidFill>
                  <a:srgbClr val="00B050"/>
                </a:solidFill>
              </a:rPr>
              <a:t>T</a:t>
            </a:r>
            <a:r>
              <a:rPr lang="fr-FR" sz="1200" dirty="0">
                <a:solidFill>
                  <a:srgbClr val="00B050"/>
                </a:solidFill>
              </a:rPr>
              <a:t>. </a:t>
            </a:r>
            <a:r>
              <a:rPr lang="fr-FR" sz="1200" dirty="0" err="1">
                <a:solidFill>
                  <a:srgbClr val="00B050"/>
                </a:solidFill>
              </a:rPr>
              <a:t>Otsuka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210" name="Flèche vers la droite 209">
            <a:extLst>
              <a:ext uri="{FF2B5EF4-FFF2-40B4-BE49-F238E27FC236}">
                <a16:creationId xmlns:a16="http://schemas.microsoft.com/office/drawing/2014/main" id="{C32601BC-B557-6E98-298D-C71A4FF481AB}"/>
              </a:ext>
            </a:extLst>
          </p:cNvPr>
          <p:cNvSpPr/>
          <p:nvPr/>
        </p:nvSpPr>
        <p:spPr>
          <a:xfrm>
            <a:off x="6969386" y="2834044"/>
            <a:ext cx="392332" cy="68690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4B4FD8B1-9250-D105-2009-01F0E6451BD7}"/>
              </a:ext>
            </a:extLst>
          </p:cNvPr>
          <p:cNvCxnSpPr/>
          <p:nvPr/>
        </p:nvCxnSpPr>
        <p:spPr>
          <a:xfrm>
            <a:off x="7567820" y="2283574"/>
            <a:ext cx="0" cy="185945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72E85621-811C-23E6-0E14-93FC8AB71B4D}"/>
              </a:ext>
            </a:extLst>
          </p:cNvPr>
          <p:cNvGrpSpPr/>
          <p:nvPr/>
        </p:nvGrpSpPr>
        <p:grpSpPr>
          <a:xfrm>
            <a:off x="8245124" y="4478551"/>
            <a:ext cx="467408" cy="276999"/>
            <a:chOff x="8850517" y="194696"/>
            <a:chExt cx="467408" cy="276999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A19B216C-A72C-F9E1-7793-770B90D7F1C2}"/>
                </a:ext>
              </a:extLst>
            </p:cNvPr>
            <p:cNvSpPr/>
            <p:nvPr/>
          </p:nvSpPr>
          <p:spPr>
            <a:xfrm>
              <a:off x="8850517" y="247708"/>
              <a:ext cx="205183" cy="157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" name="ZoneTexte 229">
              <a:extLst>
                <a:ext uri="{FF2B5EF4-FFF2-40B4-BE49-F238E27FC236}">
                  <a16:creationId xmlns:a16="http://schemas.microsoft.com/office/drawing/2014/main" id="{B52D91C2-F42E-9240-FA27-2CE4D1453442}"/>
                </a:ext>
              </a:extLst>
            </p:cNvPr>
            <p:cNvSpPr txBox="1"/>
            <p:nvPr/>
          </p:nvSpPr>
          <p:spPr>
            <a:xfrm>
              <a:off x="9003415" y="194696"/>
              <a:ext cx="314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2</a:t>
              </a:r>
              <a:r>
                <a:rPr lang="fr-FR" sz="1200" baseline="30000" dirty="0"/>
                <a:t>+</a:t>
              </a:r>
            </a:p>
          </p:txBody>
        </p:sp>
      </p:grpSp>
      <p:grpSp>
        <p:nvGrpSpPr>
          <p:cNvPr id="231" name="Groupe 230">
            <a:extLst>
              <a:ext uri="{FF2B5EF4-FFF2-40B4-BE49-F238E27FC236}">
                <a16:creationId xmlns:a16="http://schemas.microsoft.com/office/drawing/2014/main" id="{65E01DB0-2221-7B6C-3E01-5BCA0A0E1BCB}"/>
              </a:ext>
            </a:extLst>
          </p:cNvPr>
          <p:cNvGrpSpPr/>
          <p:nvPr/>
        </p:nvGrpSpPr>
        <p:grpSpPr>
          <a:xfrm>
            <a:off x="8696035" y="4468707"/>
            <a:ext cx="664648" cy="276999"/>
            <a:chOff x="6485891" y="3331289"/>
            <a:chExt cx="664648" cy="276999"/>
          </a:xfrm>
        </p:grpSpPr>
        <p:sp>
          <p:nvSpPr>
            <p:cNvPr id="232" name="ZoneTexte 231">
              <a:extLst>
                <a:ext uri="{FF2B5EF4-FFF2-40B4-BE49-F238E27FC236}">
                  <a16:creationId xmlns:a16="http://schemas.microsoft.com/office/drawing/2014/main" id="{75669E5D-E1E6-D625-4B5F-A6CDC3CC3297}"/>
                </a:ext>
              </a:extLst>
            </p:cNvPr>
            <p:cNvSpPr txBox="1"/>
            <p:nvPr/>
          </p:nvSpPr>
          <p:spPr>
            <a:xfrm>
              <a:off x="6635654" y="3331289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B(E2)</a:t>
              </a:r>
            </a:p>
          </p:txBody>
        </p:sp>
        <p:grpSp>
          <p:nvGrpSpPr>
            <p:cNvPr id="233" name="Groupe 232">
              <a:extLst>
                <a:ext uri="{FF2B5EF4-FFF2-40B4-BE49-F238E27FC236}">
                  <a16:creationId xmlns:a16="http://schemas.microsoft.com/office/drawing/2014/main" id="{CE86D652-F5F1-E1EF-91E0-22CF9A9F79FD}"/>
                </a:ext>
              </a:extLst>
            </p:cNvPr>
            <p:cNvGrpSpPr/>
            <p:nvPr/>
          </p:nvGrpSpPr>
          <p:grpSpPr>
            <a:xfrm>
              <a:off x="6485891" y="3441523"/>
              <a:ext cx="180000" cy="72000"/>
              <a:chOff x="6980612" y="828160"/>
              <a:chExt cx="180000" cy="72000"/>
            </a:xfrm>
          </p:grpSpPr>
          <p:sp>
            <p:nvSpPr>
              <p:cNvPr id="234" name="Ellipse 233">
                <a:extLst>
                  <a:ext uri="{FF2B5EF4-FFF2-40B4-BE49-F238E27FC236}">
                    <a16:creationId xmlns:a16="http://schemas.microsoft.com/office/drawing/2014/main" id="{344A2DEB-BF15-2072-2D1D-6F6A83019648}"/>
                  </a:ext>
                </a:extLst>
              </p:cNvPr>
              <p:cNvSpPr/>
              <p:nvPr/>
            </p:nvSpPr>
            <p:spPr>
              <a:xfrm>
                <a:off x="7034612" y="8281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35" name="Connecteur droit 234">
                <a:extLst>
                  <a:ext uri="{FF2B5EF4-FFF2-40B4-BE49-F238E27FC236}">
                    <a16:creationId xmlns:a16="http://schemas.microsoft.com/office/drawing/2014/main" id="{0BEAE13E-4DF7-6668-533A-493B87A77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0612" y="864160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3E8BAFB-1F33-97B4-909B-0FB6B1389884}"/>
              </a:ext>
            </a:extLst>
          </p:cNvPr>
          <p:cNvGrpSpPr/>
          <p:nvPr/>
        </p:nvGrpSpPr>
        <p:grpSpPr>
          <a:xfrm>
            <a:off x="374508" y="4480613"/>
            <a:ext cx="1756444" cy="1077218"/>
            <a:chOff x="454018" y="4568075"/>
            <a:chExt cx="1756444" cy="1077218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913054B-9541-23F6-19CE-EE390D8E9D81}"/>
                </a:ext>
              </a:extLst>
            </p:cNvPr>
            <p:cNvSpPr txBox="1"/>
            <p:nvPr/>
          </p:nvSpPr>
          <p:spPr>
            <a:xfrm>
              <a:off x="454018" y="4568075"/>
              <a:ext cx="175644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34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« </a:t>
              </a:r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magic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 »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strong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N=20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6" name="Flèche vers la droite 5">
              <a:extLst>
                <a:ext uri="{FF2B5EF4-FFF2-40B4-BE49-F238E27FC236}">
                  <a16:creationId xmlns:a16="http://schemas.microsoft.com/office/drawing/2014/main" id="{F6664C8B-85DE-10FA-0C4A-952C717A3479}"/>
                </a:ext>
              </a:extLst>
            </p:cNvPr>
            <p:cNvSpPr/>
            <p:nvPr/>
          </p:nvSpPr>
          <p:spPr>
            <a:xfrm rot="5400000">
              <a:off x="1224240" y="4866546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1EEDB2A-81CC-2B1C-1C27-4B6AA40EB349}"/>
              </a:ext>
            </a:extLst>
          </p:cNvPr>
          <p:cNvGrpSpPr/>
          <p:nvPr/>
        </p:nvGrpSpPr>
        <p:grpSpPr>
          <a:xfrm>
            <a:off x="2977901" y="4482771"/>
            <a:ext cx="1939756" cy="1077218"/>
            <a:chOff x="454017" y="4568075"/>
            <a:chExt cx="1939756" cy="1077218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60ABDBD-ADFC-AD1A-03AF-9499C446E764}"/>
                </a:ext>
              </a:extLst>
            </p:cNvPr>
            <p:cNvSpPr txBox="1"/>
            <p:nvPr/>
          </p:nvSpPr>
          <p:spPr>
            <a:xfrm>
              <a:off x="454017" y="4568075"/>
              <a:ext cx="19397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aseline="30000" dirty="0">
                  <a:solidFill>
                    <a:srgbClr val="0432FF"/>
                  </a:solidFill>
                  <a:sym typeface="Wingdings" pitchFamily="2" charset="2"/>
                </a:rPr>
                <a:t>42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Si </a:t>
              </a:r>
              <a:r>
                <a:rPr lang="fr-FR" altLang="fr-FR" sz="1600" dirty="0">
                  <a:solidFill>
                    <a:srgbClr val="FF0000"/>
                  </a:solidFill>
                  <a:sym typeface="Wingdings" pitchFamily="2" charset="2"/>
                </a:rPr>
                <a:t> </a:t>
              </a:r>
              <a:r>
                <a:rPr lang="fr-FR" altLang="fr-FR" sz="1600" dirty="0" err="1">
                  <a:solidFill>
                    <a:srgbClr val="FF0000"/>
                  </a:solidFill>
                  <a:sym typeface="Wingdings" pitchFamily="2" charset="2"/>
                </a:rPr>
                <a:t>deformed</a:t>
              </a:r>
              <a:r>
                <a:rPr lang="fr-FR" altLang="fr-FR" sz="16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</a:p>
            <a:p>
              <a:pPr algn="ctr"/>
              <a:endParaRPr lang="fr-FR" altLang="fr-FR" sz="1600" dirty="0">
                <a:solidFill>
                  <a:srgbClr val="0432FF"/>
                </a:solidFill>
                <a:sym typeface="Wingdings" pitchFamily="2" charset="2"/>
              </a:endParaRP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Z=14 gap </a:t>
              </a:r>
            </a:p>
            <a:p>
              <a:pPr algn="ctr"/>
              <a:r>
                <a:rPr lang="fr-FR" altLang="fr-FR" sz="1600" dirty="0" err="1">
                  <a:solidFill>
                    <a:srgbClr val="0432FF"/>
                  </a:solidFill>
                  <a:sym typeface="Wingdings" pitchFamily="2" charset="2"/>
                </a:rPr>
                <a:t>reduced</a:t>
              </a:r>
              <a:r>
                <a:rPr lang="fr-FR" altLang="fr-FR" sz="1600" dirty="0">
                  <a:solidFill>
                    <a:srgbClr val="0432FF"/>
                  </a:solidFill>
                  <a:sym typeface="Wingdings" pitchFamily="2" charset="2"/>
                </a:rPr>
                <a:t> N=28 gap </a:t>
              </a:r>
              <a:endParaRPr lang="fr-FR" sz="1600" dirty="0">
                <a:solidFill>
                  <a:srgbClr val="0432FF"/>
                </a:solidFill>
              </a:endParaRPr>
            </a:p>
          </p:txBody>
        </p:sp>
        <p:sp>
          <p:nvSpPr>
            <p:cNvPr id="30" name="Flèche vers la droite 29">
              <a:extLst>
                <a:ext uri="{FF2B5EF4-FFF2-40B4-BE49-F238E27FC236}">
                  <a16:creationId xmlns:a16="http://schemas.microsoft.com/office/drawing/2014/main" id="{03ABBC84-F92E-19EB-EC91-8113EC6726CF}"/>
                </a:ext>
              </a:extLst>
            </p:cNvPr>
            <p:cNvSpPr/>
            <p:nvPr/>
          </p:nvSpPr>
          <p:spPr>
            <a:xfrm rot="5400000">
              <a:off x="1288475" y="4864590"/>
              <a:ext cx="216000" cy="216000"/>
            </a:xfrm>
            <a:prstGeom prst="rightArrow">
              <a:avLst>
                <a:gd name="adj1" fmla="val 50000"/>
                <a:gd name="adj2" fmla="val 408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432FF"/>
                </a:solidFill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684E423D-584E-E834-B7B3-F7E6A4E2BD46}"/>
              </a:ext>
            </a:extLst>
          </p:cNvPr>
          <p:cNvSpPr txBox="1"/>
          <p:nvPr/>
        </p:nvSpPr>
        <p:spPr>
          <a:xfrm>
            <a:off x="7627027" y="2228183"/>
            <a:ext cx="4410182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Several</a:t>
            </a:r>
            <a:r>
              <a:rPr lang="fr-FR" sz="1600" dirty="0"/>
              <a:t> </a:t>
            </a:r>
            <a:r>
              <a:rPr lang="fr-FR" sz="1600" dirty="0" err="1"/>
              <a:t>studies</a:t>
            </a:r>
            <a:r>
              <a:rPr lang="fr-FR" sz="1600" dirty="0"/>
              <a:t> </a:t>
            </a:r>
            <a:r>
              <a:rPr lang="fr-FR" sz="1600" dirty="0" err="1"/>
              <a:t>performed</a:t>
            </a:r>
            <a:r>
              <a:rPr lang="fr-FR" sz="1600" dirty="0"/>
              <a:t> in the </a:t>
            </a:r>
            <a:r>
              <a:rPr lang="fr-FR" sz="1600" dirty="0" err="1"/>
              <a:t>past</a:t>
            </a:r>
            <a:endParaRPr lang="fr-FR" sz="1600" dirty="0"/>
          </a:p>
          <a:p>
            <a:r>
              <a:rPr lang="fr-FR" sz="1600" dirty="0" err="1"/>
              <a:t>from</a:t>
            </a:r>
            <a:r>
              <a:rPr lang="fr-FR" sz="1600" dirty="0"/>
              <a:t> Ca to Si at N=28 ("</a:t>
            </a:r>
            <a:r>
              <a:rPr lang="fr-FR" sz="1600" dirty="0" err="1"/>
              <a:t>below</a:t>
            </a:r>
            <a:r>
              <a:rPr lang="fr-FR" sz="1600" dirty="0"/>
              <a:t> </a:t>
            </a:r>
            <a:r>
              <a:rPr lang="fr-FR" sz="1600" baseline="30000" dirty="0"/>
              <a:t>48</a:t>
            </a:r>
            <a:r>
              <a:rPr lang="fr-FR" sz="1600" dirty="0"/>
              <a:t>Ca") :</a:t>
            </a:r>
          </a:p>
          <a:p>
            <a:endParaRPr lang="fr-FR" sz="500" dirty="0"/>
          </a:p>
          <a:p>
            <a:r>
              <a:rPr lang="fr-FR" sz="1600" dirty="0" err="1"/>
              <a:t>Variety</a:t>
            </a:r>
            <a:r>
              <a:rPr lang="fr-FR" sz="1600" dirty="0"/>
              <a:t> of </a:t>
            </a:r>
            <a:r>
              <a:rPr lang="fr-FR" sz="1600" dirty="0" err="1"/>
              <a:t>shapes</a:t>
            </a:r>
            <a:r>
              <a:rPr lang="fr-FR" sz="1600" dirty="0"/>
              <a:t>  :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46</a:t>
            </a:r>
            <a:r>
              <a:rPr lang="fr-FR" sz="1600" dirty="0"/>
              <a:t>Ar : </a:t>
            </a:r>
            <a:r>
              <a:rPr lang="fr-FR" sz="1600" dirty="0" err="1"/>
              <a:t>nearly</a:t>
            </a:r>
            <a:r>
              <a:rPr lang="fr-FR" sz="1600" dirty="0"/>
              <a:t> </a:t>
            </a:r>
            <a:r>
              <a:rPr lang="fr-FR" sz="1600" dirty="0" err="1"/>
              <a:t>spherical</a:t>
            </a:r>
            <a:r>
              <a:rPr lang="fr-FR" sz="1600" dirty="0"/>
              <a:t> *		(Z=18)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44</a:t>
            </a:r>
            <a:r>
              <a:rPr lang="fr-FR" sz="1600" dirty="0"/>
              <a:t>S :   prolate-</a:t>
            </a:r>
            <a:r>
              <a:rPr lang="fr-FR" sz="1600" dirty="0" err="1"/>
              <a:t>spherical</a:t>
            </a:r>
            <a:r>
              <a:rPr lang="fr-FR" sz="1600" dirty="0"/>
              <a:t> </a:t>
            </a:r>
            <a:r>
              <a:rPr lang="fr-FR" sz="1600" dirty="0" err="1"/>
              <a:t>shape</a:t>
            </a:r>
            <a:r>
              <a:rPr lang="fr-FR" sz="1600" dirty="0"/>
              <a:t> coexistence	(Z=16)</a:t>
            </a:r>
          </a:p>
          <a:p>
            <a:pPr marL="146050" indent="-146050">
              <a:buFontTx/>
              <a:buChar char="-"/>
            </a:pPr>
            <a:r>
              <a:rPr lang="fr-FR" sz="1600" baseline="30000" dirty="0"/>
              <a:t>42</a:t>
            </a:r>
            <a:r>
              <a:rPr lang="fr-FR" sz="1600" dirty="0"/>
              <a:t>Si  :  </a:t>
            </a:r>
            <a:r>
              <a:rPr lang="fr-FR" sz="1600" dirty="0" err="1"/>
              <a:t>strong</a:t>
            </a:r>
            <a:r>
              <a:rPr lang="fr-FR" sz="1600" dirty="0"/>
              <a:t> oblate </a:t>
            </a:r>
            <a:r>
              <a:rPr lang="fr-FR" sz="1600" dirty="0" err="1"/>
              <a:t>deformation</a:t>
            </a:r>
            <a:r>
              <a:rPr lang="fr-FR" sz="1600" dirty="0"/>
              <a:t>	(Z=14)</a:t>
            </a:r>
          </a:p>
          <a:p>
            <a:r>
              <a:rPr lang="fr-FR" sz="1600" i="1" dirty="0"/>
              <a:t>* But SM </a:t>
            </a:r>
            <a:r>
              <a:rPr lang="fr-FR" sz="1600" i="1" dirty="0" err="1"/>
              <a:t>calculations</a:t>
            </a:r>
            <a:r>
              <a:rPr lang="fr-FR" sz="1600" i="1" dirty="0"/>
              <a:t> </a:t>
            </a:r>
            <a:r>
              <a:rPr lang="fr-FR" sz="1600" i="1" dirty="0" err="1"/>
              <a:t>predict</a:t>
            </a:r>
            <a:r>
              <a:rPr lang="fr-FR" sz="1600" i="1" dirty="0"/>
              <a:t> </a:t>
            </a:r>
            <a:r>
              <a:rPr lang="fr-FR" sz="1600" i="1" dirty="0" err="1"/>
              <a:t>enhanced</a:t>
            </a:r>
            <a:r>
              <a:rPr lang="fr-FR" sz="1600" i="1" dirty="0"/>
              <a:t> </a:t>
            </a:r>
            <a:r>
              <a:rPr lang="fr-FR" sz="1600" i="1" dirty="0" err="1"/>
              <a:t>collectivity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47945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82052</TotalTime>
  <Words>5969</Words>
  <Application>Microsoft Macintosh PowerPoint</Application>
  <PresentationFormat>Grand écran</PresentationFormat>
  <Paragraphs>1393</Paragraphs>
  <Slides>37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Stéphane Grévy</cp:lastModifiedBy>
  <cp:revision>63</cp:revision>
  <cp:lastPrinted>2023-09-04T11:24:04Z</cp:lastPrinted>
  <dcterms:created xsi:type="dcterms:W3CDTF">2023-08-04T12:32:17Z</dcterms:created>
  <dcterms:modified xsi:type="dcterms:W3CDTF">2025-09-21T13:27:28Z</dcterms:modified>
</cp:coreProperties>
</file>