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4322" r:id="rId1"/>
  </p:sldMasterIdLst>
  <p:notesMasterIdLst>
    <p:notesMasterId r:id="rId23"/>
  </p:notesMasterIdLst>
  <p:sldIdLst>
    <p:sldId id="256" r:id="rId2"/>
    <p:sldId id="257" r:id="rId3"/>
    <p:sldId id="258" r:id="rId4"/>
    <p:sldId id="263" r:id="rId5"/>
    <p:sldId id="266" r:id="rId6"/>
    <p:sldId id="281" r:id="rId7"/>
    <p:sldId id="264" r:id="rId8"/>
    <p:sldId id="265" r:id="rId9"/>
    <p:sldId id="271" r:id="rId10"/>
    <p:sldId id="272" r:id="rId11"/>
    <p:sldId id="273" r:id="rId12"/>
    <p:sldId id="274" r:id="rId13"/>
    <p:sldId id="276" r:id="rId14"/>
    <p:sldId id="277" r:id="rId15"/>
    <p:sldId id="269" r:id="rId16"/>
    <p:sldId id="267" r:id="rId17"/>
    <p:sldId id="278" r:id="rId18"/>
    <p:sldId id="275" r:id="rId19"/>
    <p:sldId id="279" r:id="rId20"/>
    <p:sldId id="280" r:id="rId21"/>
    <p:sldId id="26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9F1"/>
    <a:srgbClr val="5A9FC6"/>
    <a:srgbClr val="A55A1D"/>
    <a:srgbClr val="D0918B"/>
    <a:srgbClr val="336C89"/>
    <a:srgbClr val="92D050"/>
    <a:srgbClr val="A25867"/>
    <a:srgbClr val="AF5D62"/>
    <a:srgbClr val="EFC460"/>
    <a:srgbClr val="C07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7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1712A-F1E8-411C-8499-965DA66538F1}" type="datetimeFigureOut">
              <a:rPr lang="pl-PL" smtClean="0"/>
              <a:t>23.09.2025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4E80A-B557-463D-A90D-F817F6D374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1824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986E130-626F-4C6E-8EA3-6822EDB339B4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M. Kmiecik, European Nuclear Physics Conference, 21-26 Sept.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337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D2-D651-44F7-8F95-7913584E4470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Kmiecik, European Nuclear Physics Conference, 21-26 Sept.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352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4B58724-E546-47A8-8494-E7C3B482D69A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US"/>
              <a:t>M. Kmiecik, European Nuclear Physics Conference, 21-26 Sept.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88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6508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78058"/>
          </a:xfrm>
        </p:spPr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D784-39FF-48BD-9F8D-9A2E4D2FD5C6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Kmiecik, European Nuclear Physics Conference, 21-26 Sept.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48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E757452-1B7B-4738-A242-D747081F2DF2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M. Kmiecik, European Nuclear Physics Conference, 21-26 Sept.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142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64BC2-AD64-4817-BD9E-6D612586EF95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Kmiecik, European Nuclear Physics Conference, 21-26 Sept.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21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7D4C-8159-4CFF-845F-D605667C9A55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Kmiecik, European Nuclear Physics Conference, 21-26 Sept. 2025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32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867E-AB12-4700-BC82-107316B2832B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Kmiecik, European Nuclear Physics Conference, 21-26 Sept. 2025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82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E5D00-9C17-48DD-8719-9465B1F4ABA3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Kmiecik, European Nuclear Physics Conference, 21-26 Sept. 2025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709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681699-C6CC-4E3D-891F-D06E17F3722C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M. Kmiecik, European Nuclear Physics Conference, 21-26 Sept.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90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2614-2E4A-4CE8-B98B-5BCC81FD251C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Kmiecik, European Nuclear Physics Conference, 21-26 Sept.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360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5AE322D-B84F-4077-9B36-02B799DA0F9D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/>
              <a:t>M. Kmiecik, European Nuclear Physics Conference, 21-26 Sept.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943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DC0E44-2729-4782-9E49-C4D30E288E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en-US" sz="3400" b="1" dirty="0"/>
              <a:t>Studying collective excitations </a:t>
            </a:r>
            <a:br>
              <a:rPr lang="pl-PL" sz="3400" b="1" dirty="0"/>
            </a:br>
            <a:r>
              <a:rPr lang="en-US" sz="3400" b="1" dirty="0"/>
              <a:t>at CCB of IFJ PAN Krakow</a:t>
            </a:r>
            <a:endParaRPr lang="pl-PL" sz="34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E002EF5-BCB3-454B-9AFB-DCAD7EB8C5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pl-PL" sz="2000" b="1" dirty="0">
                <a:solidFill>
                  <a:srgbClr val="A25867"/>
                </a:solidFill>
              </a:rPr>
              <a:t>Maria </a:t>
            </a:r>
            <a:r>
              <a:rPr lang="pl-PL" sz="2000" b="1" dirty="0" err="1">
                <a:solidFill>
                  <a:srgbClr val="A25867"/>
                </a:solidFill>
              </a:rPr>
              <a:t>kmiecik</a:t>
            </a:r>
            <a:r>
              <a:rPr lang="pl-PL" sz="2000" b="1" dirty="0">
                <a:solidFill>
                  <a:srgbClr val="A25867"/>
                </a:solidFill>
              </a:rPr>
              <a:t>, IFJ PAN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C47EC95-E273-42F4-8BFB-83B1D4A3A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151" y="3317358"/>
            <a:ext cx="9119698" cy="2849526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DF373966-C65F-4E11-9D18-A09043D6B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1" y="2103925"/>
            <a:ext cx="864096" cy="783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942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pl-PL" dirty="0"/>
              <a:t>GDR part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 dirty="0"/>
              <a:t>M. Kmiecik, European Nuclear Physics Conference, 21-26 Sept. 2025</a:t>
            </a:r>
          </a:p>
        </p:txBody>
      </p:sp>
      <p:pic>
        <p:nvPicPr>
          <p:cNvPr id="38" name="Picture 3" descr="C:\MARYSIA\exp_CCB\do_publ_Pb@85MeV_hector\normto2+_GDR_prezentacja.jpg">
            <a:extLst>
              <a:ext uri="{FF2B5EF4-FFF2-40B4-BE49-F238E27FC236}">
                <a16:creationId xmlns:a16="http://schemas.microsoft.com/office/drawing/2014/main" id="{890E1B14-ED62-4973-8582-5173FD5EF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90" y="1900843"/>
            <a:ext cx="4944628" cy="36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pole tekstowe 38">
                <a:extLst>
                  <a:ext uri="{FF2B5EF4-FFF2-40B4-BE49-F238E27FC236}">
                    <a16:creationId xmlns:a16="http://schemas.microsoft.com/office/drawing/2014/main" id="{79383EEE-4CED-46D7-B370-6C41514D8416}"/>
                  </a:ext>
                </a:extLst>
              </p:cNvPr>
              <p:cNvSpPr txBox="1"/>
              <p:nvPr/>
            </p:nvSpPr>
            <p:spPr>
              <a:xfrm>
                <a:off x="3483037" y="1330509"/>
                <a:ext cx="7791401" cy="5920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𝐸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;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𝐵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𝐸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=1</m:t>
                        </m:r>
                      </m:e>
                    </m:d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𝐸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sym typeface="Symbol"/>
                                  </a:rPr>
                                  <m:t>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  <m:r>
                                  <a:rPr lang="en-US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  <a:sym typeface="Symbol"/>
                              </a:rPr>
                              <m:t></m:t>
                            </m:r>
                          </m:den>
                        </m:f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  <a:sym typeface="Symbol"/>
                              </a:rPr>
                              <m:t></m:t>
                            </m:r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↓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  <a:sym typeface="Symbol"/>
                              </a:rPr>
                              <m:t></m:t>
                            </m:r>
                          </m:den>
                        </m:f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𝐶𝑁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)</m:t>
                        </m:r>
                      </m:e>
                    </m:d>
                  </m:oMath>
                </a14:m>
                <a:r>
                  <a:rPr lang="pl-PL" b="0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𝒅𝒊𝒓𝒆𝒄𝒕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  <m:t>𝑪𝑵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pole tekstowe 38">
                <a:extLst>
                  <a:ext uri="{FF2B5EF4-FFF2-40B4-BE49-F238E27FC236}">
                    <a16:creationId xmlns:a16="http://schemas.microsoft.com/office/drawing/2014/main" id="{79383EEE-4CED-46D7-B370-6C41514D8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37" y="1330509"/>
                <a:ext cx="7791401" cy="5920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pole tekstowe 39">
            <a:extLst>
              <a:ext uri="{FF2B5EF4-FFF2-40B4-BE49-F238E27FC236}">
                <a16:creationId xmlns:a16="http://schemas.microsoft.com/office/drawing/2014/main" id="{1FEC0675-C080-44D9-B433-C022149D0D2D}"/>
              </a:ext>
            </a:extLst>
          </p:cNvPr>
          <p:cNvSpPr txBox="1"/>
          <p:nvPr/>
        </p:nvSpPr>
        <p:spPr>
          <a:xfrm>
            <a:off x="10337911" y="1885661"/>
            <a:ext cx="141319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statistical</a:t>
            </a:r>
            <a:b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</a:b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(CN) decay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20DBAE53-5AC8-4550-B08A-D2D5E9CB4C1C}"/>
              </a:ext>
            </a:extLst>
          </p:cNvPr>
          <p:cNvSpPr txBox="1"/>
          <p:nvPr/>
        </p:nvSpPr>
        <p:spPr>
          <a:xfrm>
            <a:off x="9499142" y="1885661"/>
            <a:ext cx="89390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direct </a:t>
            </a:r>
            <a:br>
              <a:rPr lang="en-US" sz="16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</a:b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decay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Prostokąt 41">
                <a:extLst>
                  <a:ext uri="{FF2B5EF4-FFF2-40B4-BE49-F238E27FC236}">
                    <a16:creationId xmlns:a16="http://schemas.microsoft.com/office/drawing/2014/main" id="{60D55901-F959-4675-9284-2EC2D0191369}"/>
                  </a:ext>
                </a:extLst>
              </p:cNvPr>
              <p:cNvSpPr/>
              <p:nvPr/>
            </p:nvSpPr>
            <p:spPr>
              <a:xfrm>
                <a:off x="3843940" y="5751165"/>
                <a:ext cx="3654462" cy="6787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  <m:t></m:t>
                                      </m:r>
                                    </m:e>
                                    <m:sub>
                                      <m:r>
                                        <a:rPr lang="en-US" sz="16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𝜸</m:t>
                                      </m:r>
                                      <m:r>
                                        <a:rPr lang="en-US" sz="16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𝑮𝑫𝑹</m:t>
                          </m:r>
                        </m:sub>
                      </m:sSub>
                      <m:r>
                        <a:rPr lang="en-US" sz="16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r>
                        <a:rPr lang="en-US" sz="16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𝟏</m:t>
                      </m:r>
                      <m:r>
                        <a:rPr lang="en-US" sz="16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.</m:t>
                      </m:r>
                      <m:r>
                        <a:rPr lang="en-US" sz="16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𝟕</m:t>
                      </m:r>
                      <m:r>
                        <a:rPr lang="en-US" sz="16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×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𝟏𝟎</m:t>
                          </m:r>
                        </m:e>
                        <m:sup>
                          <m:r>
                            <a:rPr lang="en-US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−</m:t>
                          </m:r>
                          <m:r>
                            <a:rPr lang="en-US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𝟐</m:t>
                          </m:r>
                        </m:sup>
                      </m:sSup>
                      <m:r>
                        <a:rPr lang="en-US" sz="16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±</m:t>
                      </m:r>
                      <m:r>
                        <a:rPr lang="en-US" sz="16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𝟎</m:t>
                      </m:r>
                      <m:r>
                        <a:rPr lang="en-US" sz="16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.</m:t>
                      </m:r>
                      <m:r>
                        <a:rPr lang="en-US" sz="16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𝟓</m:t>
                      </m:r>
                      <m:r>
                        <a:rPr lang="en-US" sz="16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×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𝟏𝟎</m:t>
                          </m:r>
                        </m:e>
                        <m:sup>
                          <m:r>
                            <a:rPr lang="en-US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−</m:t>
                          </m:r>
                          <m:r>
                            <a:rPr lang="en-US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Prostokąt 41">
                <a:extLst>
                  <a:ext uri="{FF2B5EF4-FFF2-40B4-BE49-F238E27FC236}">
                    <a16:creationId xmlns:a16="http://schemas.microsoft.com/office/drawing/2014/main" id="{60D55901-F959-4675-9284-2EC2D01913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940" y="5751165"/>
                <a:ext cx="3654462" cy="6787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pole tekstowe 42">
            <a:extLst>
              <a:ext uri="{FF2B5EF4-FFF2-40B4-BE49-F238E27FC236}">
                <a16:creationId xmlns:a16="http://schemas.microsoft.com/office/drawing/2014/main" id="{33491F63-F7B7-49D3-9DA3-86B2A8504255}"/>
              </a:ext>
            </a:extLst>
          </p:cNvPr>
          <p:cNvSpPr txBox="1"/>
          <p:nvPr/>
        </p:nvSpPr>
        <p:spPr>
          <a:xfrm>
            <a:off x="253345" y="5927154"/>
            <a:ext cx="405765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GDR γ-ray decay to the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g.s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branching ratio:</a:t>
            </a:r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046DDEFE-AB7E-4783-976F-8BD23DAB94CF}"/>
              </a:ext>
            </a:extLst>
          </p:cNvPr>
          <p:cNvSpPr/>
          <p:nvPr/>
        </p:nvSpPr>
        <p:spPr>
          <a:xfrm>
            <a:off x="7737797" y="5977646"/>
            <a:ext cx="4111935" cy="41498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agreement with published value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08F87457-2666-4765-A4FE-9AD94089D20A}"/>
              </a:ext>
            </a:extLst>
          </p:cNvPr>
          <p:cNvSpPr txBox="1"/>
          <p:nvPr/>
        </p:nvSpPr>
        <p:spPr>
          <a:xfrm>
            <a:off x="6335605" y="2314112"/>
            <a:ext cx="18436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calculated for: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B(E1) for 111% EWSR;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sz="1400" baseline="-25000" dirty="0">
                <a:solidFill>
                  <a:schemeClr val="accent1">
                    <a:lumMod val="75000"/>
                  </a:schemeClr>
                </a:solidFill>
              </a:rPr>
              <a:t>GDR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=  13.4 MeV; </a:t>
            </a:r>
            <a:br>
              <a:rPr lang="en-US" sz="1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</a:t>
            </a:r>
            <a:r>
              <a:rPr lang="en-US" sz="1400" baseline="-25000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GDR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 = 3.9 MeV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6" name="Grupa 45">
            <a:extLst>
              <a:ext uri="{FF2B5EF4-FFF2-40B4-BE49-F238E27FC236}">
                <a16:creationId xmlns:a16="http://schemas.microsoft.com/office/drawing/2014/main" id="{1F59D4F6-C5B6-4717-81A4-59913C08CC4A}"/>
              </a:ext>
            </a:extLst>
          </p:cNvPr>
          <p:cNvGrpSpPr/>
          <p:nvPr/>
        </p:nvGrpSpPr>
        <p:grpSpPr>
          <a:xfrm>
            <a:off x="6625268" y="3364173"/>
            <a:ext cx="3888808" cy="2380363"/>
            <a:chOff x="7705753" y="2944728"/>
            <a:chExt cx="4026910" cy="2405754"/>
          </a:xfrm>
          <a:solidFill>
            <a:schemeClr val="bg1"/>
          </a:solidFill>
        </p:grpSpPr>
        <p:grpSp>
          <p:nvGrpSpPr>
            <p:cNvPr id="47" name="Grupa 46">
              <a:extLst>
                <a:ext uri="{FF2B5EF4-FFF2-40B4-BE49-F238E27FC236}">
                  <a16:creationId xmlns:a16="http://schemas.microsoft.com/office/drawing/2014/main" id="{02EEF3AC-DD75-41F8-AEDC-9BA5DDFF12E4}"/>
                </a:ext>
              </a:extLst>
            </p:cNvPr>
            <p:cNvGrpSpPr/>
            <p:nvPr/>
          </p:nvGrpSpPr>
          <p:grpSpPr>
            <a:xfrm>
              <a:off x="7705753" y="3040997"/>
              <a:ext cx="4026910" cy="2309485"/>
              <a:chOff x="5257543" y="3362686"/>
              <a:chExt cx="3759235" cy="2096735"/>
            </a:xfrm>
            <a:grpFill/>
          </p:grpSpPr>
          <p:grpSp>
            <p:nvGrpSpPr>
              <p:cNvPr id="51" name="Grupa 50">
                <a:extLst>
                  <a:ext uri="{FF2B5EF4-FFF2-40B4-BE49-F238E27FC236}">
                    <a16:creationId xmlns:a16="http://schemas.microsoft.com/office/drawing/2014/main" id="{2A0E91CB-5CB5-48C2-9316-3D2B1FD3A655}"/>
                  </a:ext>
                </a:extLst>
              </p:cNvPr>
              <p:cNvGrpSpPr/>
              <p:nvPr/>
            </p:nvGrpSpPr>
            <p:grpSpPr>
              <a:xfrm>
                <a:off x="5533165" y="3362686"/>
                <a:ext cx="3483613" cy="2096735"/>
                <a:chOff x="5652562" y="1930525"/>
                <a:chExt cx="2716302" cy="1650236"/>
              </a:xfrm>
              <a:grpFill/>
            </p:grpSpPr>
            <p:sp>
              <p:nvSpPr>
                <p:cNvPr id="53" name="Prostokąt 52">
                  <a:extLst>
                    <a:ext uri="{FF2B5EF4-FFF2-40B4-BE49-F238E27FC236}">
                      <a16:creationId xmlns:a16="http://schemas.microsoft.com/office/drawing/2014/main" id="{ED9728A2-CBBE-485C-A9EC-431CBF27ECFC}"/>
                    </a:ext>
                  </a:extLst>
                </p:cNvPr>
                <p:cNvSpPr/>
                <p:nvPr/>
              </p:nvSpPr>
              <p:spPr>
                <a:xfrm>
                  <a:off x="5652562" y="1930525"/>
                  <a:ext cx="2716302" cy="165023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54" name="Picture 2" descr="C:\MARYSIA\exp_CCB\exp_03_2017_Pb@85MeV\analiza_do_publ\BE1_Pb_Tamii_all.png">
                  <a:extLst>
                    <a:ext uri="{FF2B5EF4-FFF2-40B4-BE49-F238E27FC236}">
                      <a16:creationId xmlns:a16="http://schemas.microsoft.com/office/drawing/2014/main" id="{F5955D1C-7731-4A95-83FC-6DED2FBF8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58" r="15515"/>
                <a:stretch/>
              </p:blipFill>
              <p:spPr bwMode="auto">
                <a:xfrm>
                  <a:off x="6019333" y="1943223"/>
                  <a:ext cx="2294791" cy="1637537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55" name="Picture 3" descr="C:\MARYSIA\exp_CCB\do_publ_Pb@85MeV_hector\obliczenia\Tamii2.png">
                  <a:extLst>
                    <a:ext uri="{FF2B5EF4-FFF2-40B4-BE49-F238E27FC236}">
                      <a16:creationId xmlns:a16="http://schemas.microsoft.com/office/drawing/2014/main" id="{A38BE7E9-D31A-4EA4-A01A-932CF026D1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302" r="18678" b="51382"/>
                <a:stretch/>
              </p:blipFill>
              <p:spPr bwMode="auto">
                <a:xfrm>
                  <a:off x="5652562" y="1943224"/>
                  <a:ext cx="2716302" cy="1091832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sp>
            <p:nvSpPr>
              <p:cNvPr id="52" name="Prostokąt 51">
                <a:extLst>
                  <a:ext uri="{FF2B5EF4-FFF2-40B4-BE49-F238E27FC236}">
                    <a16:creationId xmlns:a16="http://schemas.microsoft.com/office/drawing/2014/main" id="{01296A76-F6AC-4212-AEB9-3DB8402D1DA8}"/>
                  </a:ext>
                </a:extLst>
              </p:cNvPr>
              <p:cNvSpPr/>
              <p:nvPr/>
            </p:nvSpPr>
            <p:spPr>
              <a:xfrm>
                <a:off x="5257543" y="5170490"/>
                <a:ext cx="3759235" cy="25416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Tamii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et al., Phys. Rev. Lett. 107, 062502 (2011)</a:t>
                </a:r>
              </a:p>
            </p:txBody>
          </p:sp>
        </p:grp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62AD61B9-FD95-4118-9551-58B418DF753A}"/>
                </a:ext>
              </a:extLst>
            </p:cNvPr>
            <p:cNvSpPr txBox="1"/>
            <p:nvPr/>
          </p:nvSpPr>
          <p:spPr>
            <a:xfrm>
              <a:off x="8485981" y="3429000"/>
              <a:ext cx="531510" cy="279953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PDR</a:t>
              </a:r>
            </a:p>
          </p:txBody>
        </p:sp>
        <p:sp>
          <p:nvSpPr>
            <p:cNvPr id="49" name="pole tekstowe 48">
              <a:extLst>
                <a:ext uri="{FF2B5EF4-FFF2-40B4-BE49-F238E27FC236}">
                  <a16:creationId xmlns:a16="http://schemas.microsoft.com/office/drawing/2014/main" id="{5F748885-CABA-4927-B442-4F60CCCCCD73}"/>
                </a:ext>
              </a:extLst>
            </p:cNvPr>
            <p:cNvSpPr txBox="1"/>
            <p:nvPr/>
          </p:nvSpPr>
          <p:spPr>
            <a:xfrm>
              <a:off x="9863119" y="3547066"/>
              <a:ext cx="556409" cy="279953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GDR</a:t>
              </a:r>
            </a:p>
          </p:txBody>
        </p:sp>
        <p:sp>
          <p:nvSpPr>
            <p:cNvPr id="50" name="Prostokąt 49">
              <a:extLst>
                <a:ext uri="{FF2B5EF4-FFF2-40B4-BE49-F238E27FC236}">
                  <a16:creationId xmlns:a16="http://schemas.microsoft.com/office/drawing/2014/main" id="{2B1D9D6E-4C3F-440C-8906-642C32ADCBB2}"/>
                </a:ext>
              </a:extLst>
            </p:cNvPr>
            <p:cNvSpPr/>
            <p:nvPr/>
          </p:nvSpPr>
          <p:spPr>
            <a:xfrm>
              <a:off x="8857791" y="2944728"/>
              <a:ext cx="1975981" cy="311059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excitation cross section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36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pl-PL" dirty="0"/>
              <a:t>GQR region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 dirty="0"/>
              <a:t>M. Kmiecik, European Nuclear Physics Conference, 21-26 Sept. 2025</a:t>
            </a:r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C9B7C9CC-3527-44AE-9591-58C1C0BF000C}"/>
              </a:ext>
            </a:extLst>
          </p:cNvPr>
          <p:cNvGrpSpPr/>
          <p:nvPr/>
        </p:nvGrpSpPr>
        <p:grpSpPr>
          <a:xfrm>
            <a:off x="6493736" y="1552575"/>
            <a:ext cx="5097034" cy="4569799"/>
            <a:chOff x="6493736" y="1162050"/>
            <a:chExt cx="5097034" cy="4569799"/>
          </a:xfrm>
        </p:grpSpPr>
        <p:pic>
          <p:nvPicPr>
            <p:cNvPr id="23" name="Obraz 12">
              <a:extLst>
                <a:ext uri="{FF2B5EF4-FFF2-40B4-BE49-F238E27FC236}">
                  <a16:creationId xmlns:a16="http://schemas.microsoft.com/office/drawing/2014/main" id="{DBB20729-CCB6-492C-8486-F0D50C23F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7" t="45024"/>
            <a:stretch/>
          </p:blipFill>
          <p:spPr bwMode="auto">
            <a:xfrm>
              <a:off x="6493736" y="1605279"/>
              <a:ext cx="5097034" cy="3699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AC964A14-CD30-4C67-9C0C-90F59F956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9574" y="1162050"/>
              <a:ext cx="34068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defTabSz="952709"/>
              <a:r>
                <a:rPr lang="en-US" altLang="pl-PL" b="1" baseline="300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208</a:t>
              </a:r>
              <a:r>
                <a:rPr lang="en-US" altLang="pl-PL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</a:t>
              </a:r>
              <a:r>
                <a:rPr lang="pl-PL" altLang="pl-PL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pl-PL" b="1" baseline="300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r>
                <a:rPr lang="pl-PL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O,</a:t>
              </a:r>
              <a:r>
                <a:rPr lang="pl-PL" b="1" baseline="300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r>
                <a:rPr lang="pl-PL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O’</a:t>
              </a:r>
              <a:r>
                <a:rPr lang="el-GR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γ</a:t>
              </a:r>
              <a:r>
                <a:rPr lang="pl-PL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altLang="pl-PL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@ 381</a:t>
              </a:r>
              <a:r>
                <a:rPr lang="pl-PL" altLang="pl-PL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pl-PL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lang="en-US" alt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55">
              <a:extLst>
                <a:ext uri="{FF2B5EF4-FFF2-40B4-BE49-F238E27FC236}">
                  <a16:creationId xmlns:a16="http://schemas.microsoft.com/office/drawing/2014/main" id="{8E3D0C2C-E29C-4069-8532-C8CFE30F1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1277" y="5437327"/>
              <a:ext cx="3205683" cy="29452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108792" tIns="54397" rIns="108792" bIns="54397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J.Beene</a:t>
              </a:r>
              <a:r>
                <a:rPr lang="en-US" alt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et al., PRC39, 1307 (1989)</a:t>
              </a:r>
            </a:p>
          </p:txBody>
        </p:sp>
      </p:grpSp>
      <p:sp>
        <p:nvSpPr>
          <p:cNvPr id="26" name="Prostokąt 25">
            <a:extLst>
              <a:ext uri="{FF2B5EF4-FFF2-40B4-BE49-F238E27FC236}">
                <a16:creationId xmlns:a16="http://schemas.microsoft.com/office/drawing/2014/main" id="{EB5DD93E-5F20-45CD-A7B4-4D304612F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950" y="1559797"/>
            <a:ext cx="311594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52709" eaLnBrk="1" hangingPunct="1">
              <a:defRPr/>
            </a:pPr>
            <a:r>
              <a:rPr lang="en-US" altLang="pl-PL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altLang="pl-PL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p,p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l-G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pl-PL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85 MeV </a:t>
            </a:r>
            <a:endParaRPr lang="en-US" altLang="en-U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ole tekstowe 25">
            <a:extLst>
              <a:ext uri="{FF2B5EF4-FFF2-40B4-BE49-F238E27FC236}">
                <a16:creationId xmlns:a16="http://schemas.microsoft.com/office/drawing/2014/main" id="{24CC7C2A-9993-43DF-90B4-81559DB43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70" y="5820616"/>
            <a:ext cx="3955147" cy="29452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8792" tIns="54397" rIns="108792" bIns="54397">
            <a:spAutoFit/>
          </a:bodyPr>
          <a:lstStyle>
            <a:defPPr>
              <a:defRPr lang="pl-PL"/>
            </a:defPPr>
            <a:lvl1pPr>
              <a:spcBef>
                <a:spcPct val="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altLang="en-US" dirty="0"/>
              <a:t>B. Wasilewska al., PRC105, 014310 (2022) </a:t>
            </a:r>
          </a:p>
        </p:txBody>
      </p:sp>
      <p:pic>
        <p:nvPicPr>
          <p:cNvPr id="28" name="Picture 4" descr="C:\MARYSIA\exp_CCB\do_publ_Pb@85MeV_hector\normto2+_GDR_discr_prezentacja.jpg">
            <a:extLst>
              <a:ext uri="{FF2B5EF4-FFF2-40B4-BE49-F238E27FC236}">
                <a16:creationId xmlns:a16="http://schemas.microsoft.com/office/drawing/2014/main" id="{FEE8428A-483E-4F1D-AF42-63A87E40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90" y="2093231"/>
            <a:ext cx="4944628" cy="36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007F6C4D-BCD2-4CC7-8706-03F588CC2887}"/>
              </a:ext>
            </a:extLst>
          </p:cNvPr>
          <p:cNvSpPr txBox="1"/>
          <p:nvPr/>
        </p:nvSpPr>
        <p:spPr>
          <a:xfrm>
            <a:off x="5398061" y="1327501"/>
            <a:ext cx="2191350" cy="586252"/>
          </a:xfrm>
          <a:prstGeom prst="rect">
            <a:avLst/>
          </a:prstGeom>
          <a:solidFill>
            <a:srgbClr val="336C8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2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800" b="1" dirty="0">
                <a:solidFill>
                  <a:srgbClr val="A55A1D"/>
                </a:solidFill>
              </a:rPr>
              <a:t>excess </a:t>
            </a:r>
            <a:endParaRPr lang="pl-PL" sz="1800" b="1" dirty="0">
              <a:solidFill>
                <a:srgbClr val="A55A1D"/>
              </a:solidFill>
            </a:endParaRPr>
          </a:p>
          <a:p>
            <a:r>
              <a:rPr lang="en-US" sz="1800" b="1" dirty="0">
                <a:solidFill>
                  <a:srgbClr val="A55A1D"/>
                </a:solidFill>
              </a:rPr>
              <a:t>in the GQR region </a:t>
            </a:r>
          </a:p>
        </p:txBody>
      </p:sp>
      <p:sp>
        <p:nvSpPr>
          <p:cNvPr id="30" name="Owal 29">
            <a:extLst>
              <a:ext uri="{FF2B5EF4-FFF2-40B4-BE49-F238E27FC236}">
                <a16:creationId xmlns:a16="http://schemas.microsoft.com/office/drawing/2014/main" id="{3C967E8D-F9B5-4CEA-9BC2-903E349440F5}"/>
              </a:ext>
            </a:extLst>
          </p:cNvPr>
          <p:cNvSpPr/>
          <p:nvPr/>
        </p:nvSpPr>
        <p:spPr>
          <a:xfrm>
            <a:off x="3733799" y="3819525"/>
            <a:ext cx="685801" cy="666750"/>
          </a:xfrm>
          <a:prstGeom prst="ellipse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id="{B3C67ADD-EFA3-4328-AC7A-067BD6AE5824}"/>
              </a:ext>
            </a:extLst>
          </p:cNvPr>
          <p:cNvSpPr/>
          <p:nvPr/>
        </p:nvSpPr>
        <p:spPr>
          <a:xfrm>
            <a:off x="7877174" y="2581275"/>
            <a:ext cx="685801" cy="666750"/>
          </a:xfrm>
          <a:prstGeom prst="ellipse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1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GQR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-</a:t>
            </a: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decay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 in </a:t>
            </a:r>
            <a:r>
              <a:rPr lang="pl-PL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208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P</a:t>
            </a:r>
            <a:r>
              <a:rPr lang="pl-PL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b</a:t>
            </a:r>
            <a:endParaRPr lang="pl-PL" cap="none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 dirty="0"/>
              <a:t>M. Kmiecik, European Nuclear Physics Conference, 21-26 Sept. 2025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6206C7D6-0E70-45DA-B347-1D2C12589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8122" y="4980606"/>
            <a:ext cx="2898475" cy="29238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8792" tIns="54397" rIns="108792" bIns="54397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pl-PL" sz="1200" dirty="0" err="1">
                <a:latin typeface="Arial" panose="020B0604020202020204" pitchFamily="34" charset="0"/>
                <a:cs typeface="Arial" panose="020B0604020202020204" pitchFamily="34" charset="0"/>
              </a:rPr>
              <a:t>J.Beene</a:t>
            </a:r>
            <a:r>
              <a:rPr lang="en-US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 et al., PRC39, 1307 (1989)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15FF1094-8FFC-4E40-ACDA-B0ED50302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150" y="1377218"/>
            <a:ext cx="311594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52709" eaLnBrk="1" hangingPunct="1">
              <a:defRPr/>
            </a:pPr>
            <a:r>
              <a:rPr lang="en-US" altLang="pl-PL" sz="1600" b="1" baseline="30000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altLang="pl-PL" sz="1600" b="1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pl-PL" sz="1600" b="1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600" b="1" dirty="0" err="1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p,p</a:t>
            </a:r>
            <a:r>
              <a:rPr lang="pl-PL" sz="1600" b="1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l-GR" sz="1600" b="1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pl-PL" sz="1600" b="1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pl-PL" sz="1600" b="1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85 MeV </a:t>
            </a:r>
            <a:endParaRPr lang="en-US" altLang="en-US" sz="1600" b="1" dirty="0">
              <a:solidFill>
                <a:srgbClr val="5A9F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25">
            <a:extLst>
              <a:ext uri="{FF2B5EF4-FFF2-40B4-BE49-F238E27FC236}">
                <a16:creationId xmlns:a16="http://schemas.microsoft.com/office/drawing/2014/main" id="{BDCDE600-DED0-4328-AAE8-D063C5254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4841" y="4459900"/>
            <a:ext cx="3280792" cy="29452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8792" tIns="54397" rIns="108792" bIns="54397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altLang="en-US" dirty="0"/>
              <a:t>B. Wasilewska al., PRC105, 014310 (2022)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rostokąt 9">
                <a:extLst>
                  <a:ext uri="{FF2B5EF4-FFF2-40B4-BE49-F238E27FC236}">
                    <a16:creationId xmlns:a16="http://schemas.microsoft.com/office/drawing/2014/main" id="{84752F79-20AC-47B5-B29B-F568322B98BB}"/>
                  </a:ext>
                </a:extLst>
              </p:cNvPr>
              <p:cNvSpPr/>
              <p:nvPr/>
            </p:nvSpPr>
            <p:spPr>
              <a:xfrm>
                <a:off x="1094253" y="5338788"/>
                <a:ext cx="3243067" cy="70564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600" b="1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accent4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0">
                                          <a:solidFill>
                                            <a:schemeClr val="accent4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  <a:sym typeface="Symbol"/>
                                        </a:rPr>
                                        <m:t></m:t>
                                      </m:r>
                                    </m:e>
                                    <m:sub>
                                      <m:r>
                                        <a:rPr lang="en-US" sz="1600" b="1" i="0">
                                          <a:solidFill>
                                            <a:schemeClr val="accent4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  <a:ea typeface="Cambria Math"/>
                                        </a:rPr>
                                        <m:t>𝛄</m:t>
                                      </m:r>
                                      <m:r>
                                        <a:rPr lang="en-US" sz="1600" b="1" i="0">
                                          <a:solidFill>
                                            <a:schemeClr val="accent4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  <a:ea typeface="Cambria Math"/>
                                        </a:rPr>
                                        <m:t>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b="1" i="0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  <a:sym typeface="Symbol"/>
                                    </a:rPr>
                                    <m:t>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effectLst/>
                              <a:latin typeface="Cambria Math"/>
                            </a:rPr>
                            <m:t>𝐆𝐐𝐑</m:t>
                          </m:r>
                        </m:sub>
                      </m:sSub>
                      <m:r>
                        <a:rPr lang="en-US" sz="1600" b="1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 Math"/>
                          <a:sym typeface="Symbol"/>
                        </a:rPr>
                        <m:t>=</m:t>
                      </m:r>
                      <m:r>
                        <a:rPr lang="en-US" sz="1600" b="1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 Math"/>
                          <a:sym typeface="Symbol"/>
                        </a:rPr>
                        <m:t>𝟑</m:t>
                      </m:r>
                      <m:r>
                        <a:rPr lang="en-US" sz="1600" b="1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 Math"/>
                          <a:ea typeface="Cambria Math"/>
                          <a:sym typeface="Symbol"/>
                        </a:rPr>
                        <m:t>×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effectLst/>
                              <a:latin typeface="Cambria Math"/>
                              <a:ea typeface="Cambria Math"/>
                              <a:sym typeface="Symbol"/>
                            </a:rPr>
                            <m:t>𝟏𝟎</m:t>
                          </m:r>
                        </m:e>
                        <m:sup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effectLst/>
                              <a:latin typeface="Cambria Math"/>
                              <a:ea typeface="Cambria Math"/>
                              <a:sym typeface="Symbol"/>
                            </a:rPr>
                            <m:t>−</m:t>
                          </m:r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effectLst/>
                              <a:latin typeface="Cambria Math"/>
                              <a:ea typeface="Cambria Math"/>
                              <a:sym typeface="Symbol"/>
                            </a:rPr>
                            <m:t>𝟒</m:t>
                          </m:r>
                        </m:sup>
                      </m:sSup>
                      <m:r>
                        <a:rPr lang="en-US" sz="1600" b="1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 Math"/>
                          <a:ea typeface="Cambria Math"/>
                          <a:sym typeface="Symbol"/>
                        </a:rPr>
                        <m:t>±</m:t>
                      </m:r>
                      <m:r>
                        <a:rPr lang="en-US" sz="1600" b="1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 Math"/>
                          <a:ea typeface="Cambria Math"/>
                          <a:sym typeface="Symbol"/>
                        </a:rPr>
                        <m:t>𝟏</m:t>
                      </m:r>
                      <m:r>
                        <a:rPr lang="en-US" sz="1600" b="1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 Math"/>
                          <a:ea typeface="Cambria Math"/>
                          <a:sym typeface="Symbol"/>
                        </a:rPr>
                        <m:t>×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effectLst/>
                              <a:latin typeface="Cambria Math"/>
                              <a:ea typeface="Cambria Math"/>
                              <a:sym typeface="Symbol"/>
                            </a:rPr>
                            <m:t>𝟏𝟎</m:t>
                          </m:r>
                        </m:e>
                        <m:sup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effectLst/>
                              <a:latin typeface="Cambria Math"/>
                              <a:ea typeface="Cambria Math"/>
                              <a:sym typeface="Symbol"/>
                            </a:rPr>
                            <m:t>−</m:t>
                          </m:r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effectLst/>
                              <a:latin typeface="Cambria Math"/>
                              <a:ea typeface="Cambria Math"/>
                              <a:sym typeface="Symbol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chemeClr val="accent4">
                      <a:lumMod val="5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0" name="Prostokąt 9">
                <a:extLst>
                  <a:ext uri="{FF2B5EF4-FFF2-40B4-BE49-F238E27FC236}">
                    <a16:creationId xmlns:a16="http://schemas.microsoft.com/office/drawing/2014/main" id="{84752F79-20AC-47B5-B29B-F568322B98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253" y="5338788"/>
                <a:ext cx="3243067" cy="7056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F8F1072C-11F2-4353-9041-F53753266343}"/>
                  </a:ext>
                </a:extLst>
              </p:cNvPr>
              <p:cNvSpPr/>
              <p:nvPr/>
            </p:nvSpPr>
            <p:spPr>
              <a:xfrm>
                <a:off x="8210591" y="5338601"/>
                <a:ext cx="3241465" cy="70564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600" b="1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accent4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accent4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  <m:t>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accent4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𝜸</m:t>
                                      </m:r>
                                      <m:r>
                                        <a:rPr lang="en-US" sz="1600" b="1" i="1">
                                          <a:solidFill>
                                            <a:schemeClr val="accent4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b="1" i="1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600" b="1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𝑮𝑸𝑹</m:t>
                          </m:r>
                        </m:sub>
                      </m:sSub>
                      <m:r>
                        <a:rPr lang="en-US" sz="16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r>
                        <a:rPr lang="en-US" sz="16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𝟒</m:t>
                      </m:r>
                      <m:r>
                        <a:rPr lang="en-US" sz="16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Symbol"/>
                        </a:rPr>
                        <m:t>×</m:t>
                      </m:r>
                      <m:sSup>
                        <m:sSupPr>
                          <m:ctrlPr>
                            <a:rPr lang="en-US" sz="1600" b="1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sz="1600" b="1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𝟏𝟎</m:t>
                          </m:r>
                        </m:e>
                        <m:sup>
                          <m:r>
                            <a:rPr lang="en-US" sz="1600" b="1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−</m:t>
                          </m:r>
                          <m:r>
                            <a:rPr lang="en-US" sz="1600" b="1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𝟒</m:t>
                          </m:r>
                        </m:sup>
                      </m:sSup>
                      <m:r>
                        <a:rPr lang="en-US" sz="16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Symbol"/>
                        </a:rPr>
                        <m:t>±</m:t>
                      </m:r>
                      <m:r>
                        <a:rPr lang="en-US" sz="16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𝟏</m:t>
                      </m:r>
                      <m:r>
                        <a:rPr lang="en-US" sz="16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Symbol"/>
                        </a:rPr>
                        <m:t>×</m:t>
                      </m:r>
                      <m:sSup>
                        <m:sSupPr>
                          <m:ctrlPr>
                            <a:rPr lang="en-US" sz="1600" b="1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sz="1600" b="1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𝟏𝟎</m:t>
                          </m:r>
                        </m:e>
                        <m:sup>
                          <m:r>
                            <a:rPr lang="en-US" sz="1600" b="1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−</m:t>
                          </m:r>
                          <m:r>
                            <a:rPr lang="en-US" sz="1600" b="1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US" sz="1600" b="1" i="1" dirty="0">
                  <a:solidFill>
                    <a:schemeClr val="accent4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F8F1072C-11F2-4353-9041-F537532663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591" y="5338601"/>
                <a:ext cx="3241465" cy="7056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rostokąt 11">
            <a:extLst>
              <a:ext uri="{FF2B5EF4-FFF2-40B4-BE49-F238E27FC236}">
                <a16:creationId xmlns:a16="http://schemas.microsoft.com/office/drawing/2014/main" id="{97542CFA-7655-4637-B322-6331ED1580D3}"/>
              </a:ext>
            </a:extLst>
          </p:cNvPr>
          <p:cNvSpPr/>
          <p:nvPr/>
        </p:nvSpPr>
        <p:spPr>
          <a:xfrm>
            <a:off x="590550" y="6088597"/>
            <a:ext cx="110490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A55A1D"/>
                </a:solidFill>
              </a:rPr>
              <a:t>branching ratio for the GQR gamma decay to the ground state</a:t>
            </a:r>
            <a:r>
              <a:rPr lang="pl-PL" sz="2000" dirty="0">
                <a:solidFill>
                  <a:srgbClr val="A55A1D"/>
                </a:solidFill>
              </a:rPr>
              <a:t> </a:t>
            </a:r>
            <a:r>
              <a:rPr lang="en-US" sz="2000" dirty="0">
                <a:solidFill>
                  <a:srgbClr val="A55A1D"/>
                </a:solidFill>
              </a:rPr>
              <a:t>obtained </a:t>
            </a:r>
            <a:endParaRPr lang="pl-PL" sz="2000" dirty="0">
              <a:solidFill>
                <a:srgbClr val="A55A1D"/>
              </a:solidFill>
            </a:endParaRPr>
          </a:p>
          <a:p>
            <a:r>
              <a:rPr lang="en-US" sz="2000" dirty="0">
                <a:solidFill>
                  <a:srgbClr val="A55A1D"/>
                </a:solidFill>
              </a:rPr>
              <a:t>with the use of proton beam </a:t>
            </a:r>
            <a:r>
              <a:rPr lang="pl-PL" sz="2000" dirty="0">
                <a:solidFill>
                  <a:srgbClr val="A55A1D"/>
                </a:solidFill>
              </a:rPr>
              <a:t>-</a:t>
            </a:r>
            <a:r>
              <a:rPr lang="en-US" sz="2000" dirty="0">
                <a:solidFill>
                  <a:srgbClr val="A55A1D"/>
                </a:solidFill>
              </a:rPr>
              <a:t> </a:t>
            </a:r>
            <a:r>
              <a:rPr lang="en-US" sz="2000" b="1" dirty="0">
                <a:solidFill>
                  <a:srgbClr val="A55A1D"/>
                </a:solidFill>
              </a:rPr>
              <a:t>in agreement</a:t>
            </a:r>
            <a:r>
              <a:rPr lang="en-US" sz="2000" dirty="0">
                <a:solidFill>
                  <a:srgbClr val="A55A1D"/>
                </a:solidFill>
              </a:rPr>
              <a:t> to previous value measured with heavy ions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784D6AB-EFF9-4D11-8F84-D1773A8D8ECF}"/>
              </a:ext>
            </a:extLst>
          </p:cNvPr>
          <p:cNvSpPr txBox="1"/>
          <p:nvPr/>
        </p:nvSpPr>
        <p:spPr>
          <a:xfrm>
            <a:off x="1194840" y="4913104"/>
            <a:ext cx="1957935" cy="356106"/>
          </a:xfrm>
          <a:prstGeom prst="rect">
            <a:avLst/>
          </a:prstGeom>
        </p:spPr>
        <p:txBody>
          <a:bodyPr wrap="square" lIns="108823" tIns="54411" rIns="108823" bIns="54411">
            <a:spAutoFit/>
          </a:bodyPr>
          <a:lstStyle>
            <a:defPPr>
              <a:defRPr lang="pl-PL"/>
            </a:defPPr>
            <a:lvl1pPr>
              <a:defRPr sz="2000">
                <a:solidFill>
                  <a:srgbClr val="FFFF00"/>
                </a:solidFill>
                <a:latin typeface="Comic Sans MS" pitchFamily="66" charset="0"/>
              </a:defRPr>
            </a:lvl1pPr>
          </a:lstStyle>
          <a:p>
            <a:r>
              <a:rPr lang="pl-PL" sz="1600" b="1" dirty="0" err="1">
                <a:solidFill>
                  <a:srgbClr val="A55A1D"/>
                </a:solidFill>
                <a:latin typeface="+mn-lt"/>
              </a:rPr>
              <a:t>branching</a:t>
            </a:r>
            <a:r>
              <a:rPr lang="pl-PL" sz="1600" b="1" dirty="0">
                <a:solidFill>
                  <a:srgbClr val="A55A1D"/>
                </a:solidFill>
                <a:latin typeface="+mn-lt"/>
              </a:rPr>
              <a:t> ratio:</a:t>
            </a:r>
            <a:endParaRPr lang="en-US" sz="1600" b="1" dirty="0">
              <a:solidFill>
                <a:srgbClr val="A55A1D"/>
              </a:solidFill>
              <a:latin typeface="+mn-lt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E05509D-CC51-4376-B802-12FF0A7B7EB9}"/>
              </a:ext>
            </a:extLst>
          </p:cNvPr>
          <p:cNvSpPr txBox="1"/>
          <p:nvPr/>
        </p:nvSpPr>
        <p:spPr>
          <a:xfrm>
            <a:off x="4846687" y="3408188"/>
            <a:ext cx="2719014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00"/>
                </a:solidFill>
              </a:defRPr>
            </a:lvl1pPr>
          </a:lstStyle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Observation, </a:t>
            </a:r>
            <a:br>
              <a:rPr lang="pl-PL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2</a:t>
            </a:r>
            <a:r>
              <a:rPr lang="en-US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l-PL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gamma decay </a:t>
            </a:r>
            <a:br>
              <a:rPr lang="pl-PL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GQR 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467F70C8-65DC-4DA5-849E-A42C873CC559}"/>
              </a:ext>
            </a:extLst>
          </p:cNvPr>
          <p:cNvSpPr/>
          <p:nvPr/>
        </p:nvSpPr>
        <p:spPr>
          <a:xfrm>
            <a:off x="6197394" y="1776555"/>
            <a:ext cx="22949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pl-PL" sz="14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excitation energy measured</a:t>
            </a:r>
            <a:endParaRPr lang="pl-PL" altLang="pl-PL" sz="14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pl-PL" sz="14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in coincidence with γ-rays</a:t>
            </a:r>
            <a:endParaRPr lang="en-US" sz="14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9E503F26-381C-43F9-B37E-F73608A02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944" y="1360088"/>
            <a:ext cx="2898475" cy="3709542"/>
          </a:xfrm>
          <a:prstGeom prst="rect">
            <a:avLst/>
          </a:prstGeom>
        </p:spPr>
      </p:pic>
      <p:pic>
        <p:nvPicPr>
          <p:cNvPr id="17" name="Picture 2" descr="C:\MARYSIA\208Pb@85MeV_PRC\proofs\exp_GDR_GQRnofit_GGQR_2MeV.jpg">
            <a:extLst>
              <a:ext uri="{FF2B5EF4-FFF2-40B4-BE49-F238E27FC236}">
                <a16:creationId xmlns:a16="http://schemas.microsoft.com/office/drawing/2014/main" id="{FAA8577B-11DC-4837-BE9F-D0C6508C1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478" y="2059274"/>
            <a:ext cx="3230154" cy="232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56464ED7-2C80-4D02-8D2C-14C8554B7E8C}"/>
              </a:ext>
            </a:extLst>
          </p:cNvPr>
          <p:cNvSpPr/>
          <p:nvPr/>
        </p:nvSpPr>
        <p:spPr>
          <a:xfrm>
            <a:off x="2006004" y="1718324"/>
            <a:ext cx="14195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pl-PL" sz="14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γ-ray energy</a:t>
            </a:r>
            <a:endParaRPr lang="en-US" sz="14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BE89DA6-9235-4F02-9274-32CD770F4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830" y="1369613"/>
            <a:ext cx="2898475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defTabSz="952709"/>
            <a:r>
              <a:rPr lang="en-US" altLang="pl-PL" sz="1600" b="1" baseline="30000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altLang="pl-PL" sz="1600" b="1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pl-PL" altLang="pl-PL" sz="1600" b="1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600" b="1" baseline="30000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pl-PL" sz="1600" b="1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</a:t>
            </a:r>
            <a:r>
              <a:rPr lang="pl-PL" sz="1600" b="1" baseline="30000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pl-PL" sz="1600" b="1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</a:t>
            </a:r>
            <a:r>
              <a:rPr lang="el-GR" sz="1600" b="1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pl-PL" sz="1600" b="1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pl-PL" sz="1600" b="1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381</a:t>
            </a:r>
            <a:r>
              <a:rPr lang="pl-PL" altLang="pl-PL" sz="1600" b="1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l-PL" sz="1600" b="1" dirty="0">
                <a:solidFill>
                  <a:srgbClr val="5A9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en-US" altLang="en-US" sz="1600" b="1" dirty="0">
              <a:solidFill>
                <a:srgbClr val="5A9F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47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fi-FI" dirty="0"/>
              <a:t>(</a:t>
            </a:r>
            <a:r>
              <a:rPr lang="fi-FI" cap="none" dirty="0"/>
              <a:t>p</a:t>
            </a:r>
            <a:r>
              <a:rPr lang="fi-FI" dirty="0"/>
              <a:t>,</a:t>
            </a:r>
            <a:r>
              <a:rPr lang="fi-FI" cap="none" dirty="0"/>
              <a:t> p</a:t>
            </a:r>
            <a:r>
              <a:rPr lang="fi-FI" dirty="0"/>
              <a:t>’</a:t>
            </a:r>
            <a:r>
              <a:rPr lang="fi-FI" cap="none" dirty="0"/>
              <a:t>γ</a:t>
            </a:r>
            <a:r>
              <a:rPr lang="fi-FI" dirty="0"/>
              <a:t>) </a:t>
            </a:r>
            <a:r>
              <a:rPr lang="fi-FI" cap="none" dirty="0"/>
              <a:t>on</a:t>
            </a:r>
            <a:r>
              <a:rPr lang="fi-FI" dirty="0"/>
              <a:t> </a:t>
            </a:r>
            <a:r>
              <a:rPr lang="fi-FI" baseline="30000" dirty="0"/>
              <a:t>208</a:t>
            </a:r>
            <a:r>
              <a:rPr lang="fi-FI" dirty="0"/>
              <a:t>P</a:t>
            </a:r>
            <a:r>
              <a:rPr lang="fi-FI" cap="none" dirty="0"/>
              <a:t>b</a:t>
            </a:r>
            <a:r>
              <a:rPr lang="fi-FI" dirty="0"/>
              <a:t> @ 155 M</a:t>
            </a:r>
            <a:r>
              <a:rPr lang="fi-FI" cap="none" dirty="0"/>
              <a:t>e</a:t>
            </a:r>
            <a:r>
              <a:rPr lang="fi-FI" dirty="0"/>
              <a:t>V </a:t>
            </a: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 dirty="0"/>
              <a:t>M. Kmiecik, European Nuclear Physics Conference, 21-26 Sept. 2025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6E343C78-CFD3-4D7D-B29B-F384F5BD430F}"/>
              </a:ext>
            </a:extLst>
          </p:cNvPr>
          <p:cNvGrpSpPr/>
          <p:nvPr/>
        </p:nvGrpSpPr>
        <p:grpSpPr>
          <a:xfrm>
            <a:off x="372842" y="3692420"/>
            <a:ext cx="3604635" cy="2103558"/>
            <a:chOff x="443000" y="1906943"/>
            <a:chExt cx="5291049" cy="2707708"/>
          </a:xfrm>
        </p:grpSpPr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20C7231A-6E2D-4EFD-8BB3-523659505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5" t="30986" r="26518"/>
            <a:stretch/>
          </p:blipFill>
          <p:spPr>
            <a:xfrm>
              <a:off x="443000" y="1906943"/>
              <a:ext cx="5291049" cy="2707708"/>
            </a:xfrm>
            <a:prstGeom prst="rect">
              <a:avLst/>
            </a:prstGeom>
          </p:spPr>
        </p:pic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799EE650-7C7B-45ED-AAFA-76E6FAE9773C}"/>
                </a:ext>
              </a:extLst>
            </p:cNvPr>
            <p:cNvSpPr txBox="1"/>
            <p:nvPr/>
          </p:nvSpPr>
          <p:spPr>
            <a:xfrm rot="16200000">
              <a:off x="212466" y="2737276"/>
              <a:ext cx="7665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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[keV]</a:t>
              </a:r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65B4E593-181B-4302-806A-F2E40E7365BB}"/>
                </a:ext>
              </a:extLst>
            </p:cNvPr>
            <p:cNvSpPr txBox="1"/>
            <p:nvPr/>
          </p:nvSpPr>
          <p:spPr>
            <a:xfrm>
              <a:off x="4727529" y="4328020"/>
              <a:ext cx="8082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pl-P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[</a:t>
              </a:r>
              <a:r>
                <a:rPr lang="pl-P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eV]</a:t>
              </a: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56B6D901-CC3F-4D1F-9694-3AB3198E28A8}"/>
              </a:ext>
            </a:extLst>
          </p:cNvPr>
          <p:cNvGrpSpPr/>
          <p:nvPr/>
        </p:nvGrpSpPr>
        <p:grpSpPr>
          <a:xfrm>
            <a:off x="408655" y="1427245"/>
            <a:ext cx="4773599" cy="2143136"/>
            <a:chOff x="838200" y="1235575"/>
            <a:chExt cx="4773599" cy="2143136"/>
          </a:xfrm>
        </p:grpSpPr>
        <p:pic>
          <p:nvPicPr>
            <p:cNvPr id="60" name="Obraz 59">
              <a:extLst>
                <a:ext uri="{FF2B5EF4-FFF2-40B4-BE49-F238E27FC236}">
                  <a16:creationId xmlns:a16="http://schemas.microsoft.com/office/drawing/2014/main" id="{6AC6DA07-82B8-41EA-BED8-B49A9C533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114" y="1312552"/>
              <a:ext cx="3562311" cy="1892045"/>
            </a:xfrm>
            <a:prstGeom prst="rect">
              <a:avLst/>
            </a:prstGeom>
          </p:spPr>
        </p:pic>
        <p:cxnSp>
          <p:nvCxnSpPr>
            <p:cNvPr id="61" name="Łącznik prosty 60">
              <a:extLst>
                <a:ext uri="{FF2B5EF4-FFF2-40B4-BE49-F238E27FC236}">
                  <a16:creationId xmlns:a16="http://schemas.microsoft.com/office/drawing/2014/main" id="{175FE478-B230-4929-956A-99E5282CD11A}"/>
                </a:ext>
              </a:extLst>
            </p:cNvPr>
            <p:cNvCxnSpPr>
              <a:cxnSpLocks/>
            </p:cNvCxnSpPr>
            <p:nvPr/>
          </p:nvCxnSpPr>
          <p:spPr>
            <a:xfrm>
              <a:off x="1176814" y="2066925"/>
              <a:ext cx="308086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Łącznik prosty 61">
              <a:extLst>
                <a:ext uri="{FF2B5EF4-FFF2-40B4-BE49-F238E27FC236}">
                  <a16:creationId xmlns:a16="http://schemas.microsoft.com/office/drawing/2014/main" id="{84DD166F-E231-4967-97FD-A93568EE45AC}"/>
                </a:ext>
              </a:extLst>
            </p:cNvPr>
            <p:cNvCxnSpPr>
              <a:cxnSpLocks/>
            </p:cNvCxnSpPr>
            <p:nvPr/>
          </p:nvCxnSpPr>
          <p:spPr>
            <a:xfrm>
              <a:off x="1176814" y="2200275"/>
              <a:ext cx="308086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Łącznik prosty 62">
              <a:extLst>
                <a:ext uri="{FF2B5EF4-FFF2-40B4-BE49-F238E27FC236}">
                  <a16:creationId xmlns:a16="http://schemas.microsoft.com/office/drawing/2014/main" id="{AD2CA043-23A6-4E37-9EF5-04846DAC3F18}"/>
                </a:ext>
              </a:extLst>
            </p:cNvPr>
            <p:cNvCxnSpPr>
              <a:cxnSpLocks/>
            </p:cNvCxnSpPr>
            <p:nvPr/>
          </p:nvCxnSpPr>
          <p:spPr>
            <a:xfrm>
              <a:off x="1176814" y="2333625"/>
              <a:ext cx="3080861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Łącznik prosty 63">
              <a:extLst>
                <a:ext uri="{FF2B5EF4-FFF2-40B4-BE49-F238E27FC236}">
                  <a16:creationId xmlns:a16="http://schemas.microsoft.com/office/drawing/2014/main" id="{A591E89A-2E39-4CB5-97A6-0BF642130091}"/>
                </a:ext>
              </a:extLst>
            </p:cNvPr>
            <p:cNvCxnSpPr/>
            <p:nvPr/>
          </p:nvCxnSpPr>
          <p:spPr>
            <a:xfrm>
              <a:off x="838200" y="3019425"/>
              <a:ext cx="341947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pole tekstowe 64">
              <a:extLst>
                <a:ext uri="{FF2B5EF4-FFF2-40B4-BE49-F238E27FC236}">
                  <a16:creationId xmlns:a16="http://schemas.microsoft.com/office/drawing/2014/main" id="{966812B0-810D-4E85-ACA8-15D879953B47}"/>
                </a:ext>
              </a:extLst>
            </p:cNvPr>
            <p:cNvSpPr txBox="1"/>
            <p:nvPr/>
          </p:nvSpPr>
          <p:spPr>
            <a:xfrm>
              <a:off x="4545481" y="2404836"/>
              <a:ext cx="106631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1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random</a:t>
              </a:r>
              <a:r>
                <a:rPr lang="pl-PL" sz="1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pl-PL" sz="1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background</a:t>
              </a:r>
              <a:endParaRPr lang="pl-PL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pole tekstowe 65">
              <a:extLst>
                <a:ext uri="{FF2B5EF4-FFF2-40B4-BE49-F238E27FC236}">
                  <a16:creationId xmlns:a16="http://schemas.microsoft.com/office/drawing/2014/main" id="{DD63CBEB-E326-416A-B4D0-7A01C9F4EED3}"/>
                </a:ext>
              </a:extLst>
            </p:cNvPr>
            <p:cNvSpPr txBox="1"/>
            <p:nvPr/>
          </p:nvSpPr>
          <p:spPr>
            <a:xfrm>
              <a:off x="4510194" y="2000250"/>
              <a:ext cx="83227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 </a:t>
              </a:r>
              <a:r>
                <a:rPr lang="pl-PL" sz="1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prompt</a:t>
              </a:r>
              <a:endParaRPr lang="pl-P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pole tekstowe 66">
              <a:extLst>
                <a:ext uri="{FF2B5EF4-FFF2-40B4-BE49-F238E27FC236}">
                  <a16:creationId xmlns:a16="http://schemas.microsoft.com/office/drawing/2014/main" id="{068651AE-4A57-4E22-9512-D83D693BBCBB}"/>
                </a:ext>
              </a:extLst>
            </p:cNvPr>
            <p:cNvSpPr txBox="1"/>
            <p:nvPr/>
          </p:nvSpPr>
          <p:spPr>
            <a:xfrm rot="16200000">
              <a:off x="792670" y="1342719"/>
              <a:ext cx="49128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1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TOF</a:t>
              </a:r>
              <a:endParaRPr lang="en-US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pole tekstowe 67">
              <a:extLst>
                <a:ext uri="{FF2B5EF4-FFF2-40B4-BE49-F238E27FC236}">
                  <a16:creationId xmlns:a16="http://schemas.microsoft.com/office/drawing/2014/main" id="{3927720F-DC53-4A2C-8015-EA454219F1D1}"/>
                </a:ext>
              </a:extLst>
            </p:cNvPr>
            <p:cNvSpPr txBox="1"/>
            <p:nvPr/>
          </p:nvSpPr>
          <p:spPr>
            <a:xfrm>
              <a:off x="4110503" y="3101712"/>
              <a:ext cx="86790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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[keV]</a:t>
              </a:r>
            </a:p>
          </p:txBody>
        </p:sp>
      </p:grpSp>
      <p:cxnSp>
        <p:nvCxnSpPr>
          <p:cNvPr id="76" name="Łącznik prosty 75">
            <a:extLst>
              <a:ext uri="{FF2B5EF4-FFF2-40B4-BE49-F238E27FC236}">
                <a16:creationId xmlns:a16="http://schemas.microsoft.com/office/drawing/2014/main" id="{37CA9DA0-5A0D-469B-AECD-55C1CCEF2F5D}"/>
              </a:ext>
            </a:extLst>
          </p:cNvPr>
          <p:cNvCxnSpPr>
            <a:cxnSpLocks/>
          </p:cNvCxnSpPr>
          <p:nvPr/>
        </p:nvCxnSpPr>
        <p:spPr>
          <a:xfrm>
            <a:off x="766319" y="3077745"/>
            <a:ext cx="3080861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Obraz 53">
            <a:extLst>
              <a:ext uri="{FF2B5EF4-FFF2-40B4-BE49-F238E27FC236}">
                <a16:creationId xmlns:a16="http://schemas.microsoft.com/office/drawing/2014/main" id="{1670828A-1BB8-42FD-97D2-8FEB81B53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5" t="7301" r="30010" b="21909"/>
          <a:stretch/>
        </p:blipFill>
        <p:spPr>
          <a:xfrm>
            <a:off x="6299056" y="1787686"/>
            <a:ext cx="4762857" cy="354631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5" name="Obraz 54">
            <a:extLst>
              <a:ext uri="{FF2B5EF4-FFF2-40B4-BE49-F238E27FC236}">
                <a16:creationId xmlns:a16="http://schemas.microsoft.com/office/drawing/2014/main" id="{B25F6169-ED01-47C0-ACCD-51DCBA75DC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12" t="6189" r="28819" b="27937"/>
          <a:stretch/>
        </p:blipFill>
        <p:spPr>
          <a:xfrm>
            <a:off x="6640287" y="1726863"/>
            <a:ext cx="4516663" cy="3302338"/>
          </a:xfrm>
          <a:prstGeom prst="rect">
            <a:avLst/>
          </a:prstGeom>
        </p:spPr>
      </p:pic>
      <p:sp>
        <p:nvSpPr>
          <p:cNvPr id="56" name="TextBox 16">
            <a:extLst>
              <a:ext uri="{FF2B5EF4-FFF2-40B4-BE49-F238E27FC236}">
                <a16:creationId xmlns:a16="http://schemas.microsoft.com/office/drawing/2014/main" id="{B5C99292-F5A9-4D4F-8F5C-EB1545C92B41}"/>
              </a:ext>
            </a:extLst>
          </p:cNvPr>
          <p:cNvSpPr txBox="1"/>
          <p:nvPr/>
        </p:nvSpPr>
        <p:spPr>
          <a:xfrm rot="19467670">
            <a:off x="8950115" y="3598741"/>
            <a:ext cx="216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D44A3FF6-EEFD-48E6-AD06-F23E925A841E}"/>
              </a:ext>
            </a:extLst>
          </p:cNvPr>
          <p:cNvSpPr txBox="1"/>
          <p:nvPr/>
        </p:nvSpPr>
        <p:spPr>
          <a:xfrm rot="20202594" flipH="1">
            <a:off x="9537856" y="5678734"/>
            <a:ext cx="2082993" cy="369332"/>
          </a:xfrm>
          <a:prstGeom prst="rect">
            <a:avLst/>
          </a:prstGeom>
          <a:solidFill>
            <a:srgbClr val="DEEEAD"/>
          </a:solidFill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ongoing</a:t>
            </a:r>
          </a:p>
        </p:txBody>
      </p:sp>
      <p:sp>
        <p:nvSpPr>
          <p:cNvPr id="58" name="TextBox 35">
            <a:extLst>
              <a:ext uri="{FF2B5EF4-FFF2-40B4-BE49-F238E27FC236}">
                <a16:creationId xmlns:a16="http://schemas.microsoft.com/office/drawing/2014/main" id="{F77DB449-51E3-4333-9F10-A17C137B5457}"/>
              </a:ext>
            </a:extLst>
          </p:cNvPr>
          <p:cNvSpPr txBox="1"/>
          <p:nvPr/>
        </p:nvSpPr>
        <p:spPr>
          <a:xfrm>
            <a:off x="7519642" y="3328422"/>
            <a:ext cx="987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GQR</a:t>
            </a:r>
          </a:p>
        </p:txBody>
      </p:sp>
      <p:sp>
        <p:nvSpPr>
          <p:cNvPr id="59" name="TextBox 36">
            <a:extLst>
              <a:ext uri="{FF2B5EF4-FFF2-40B4-BE49-F238E27FC236}">
                <a16:creationId xmlns:a16="http://schemas.microsoft.com/office/drawing/2014/main" id="{89D0CE25-91C4-44E0-A2E2-21A130E47AD1}"/>
              </a:ext>
            </a:extLst>
          </p:cNvPr>
          <p:cNvSpPr txBox="1"/>
          <p:nvPr/>
        </p:nvSpPr>
        <p:spPr>
          <a:xfrm>
            <a:off x="8601763" y="3282508"/>
            <a:ext cx="890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GDR</a:t>
            </a:r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7B116896-8E78-4F91-B705-75D4428FEE9E}"/>
              </a:ext>
            </a:extLst>
          </p:cNvPr>
          <p:cNvSpPr txBox="1"/>
          <p:nvPr/>
        </p:nvSpPr>
        <p:spPr>
          <a:xfrm>
            <a:off x="7494267" y="1418721"/>
            <a:ext cx="21643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-</a:t>
            </a:r>
            <a:r>
              <a:rPr lang="pl-PL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decay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to the </a:t>
            </a:r>
            <a:r>
              <a:rPr lang="pl-PL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g.s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pl-PL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pole tekstowe 70">
            <a:extLst>
              <a:ext uri="{FF2B5EF4-FFF2-40B4-BE49-F238E27FC236}">
                <a16:creationId xmlns:a16="http://schemas.microsoft.com/office/drawing/2014/main" id="{B909F1B0-D307-42A2-87CB-732399DC2492}"/>
              </a:ext>
            </a:extLst>
          </p:cNvPr>
          <p:cNvSpPr txBox="1"/>
          <p:nvPr/>
        </p:nvSpPr>
        <p:spPr>
          <a:xfrm>
            <a:off x="5100280" y="5502401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GQR </a:t>
            </a:r>
            <a:r>
              <a:rPr lang="pl-PL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excitation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cross </a:t>
            </a:r>
            <a:r>
              <a:rPr lang="pl-PL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pl-PL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85 </a:t>
            </a:r>
            <a:r>
              <a:rPr lang="pl-PL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CEB6324-A94F-41D3-998E-97BE28883E7E}"/>
              </a:ext>
            </a:extLst>
          </p:cNvPr>
          <p:cNvSpPr txBox="1"/>
          <p:nvPr/>
        </p:nvSpPr>
        <p:spPr>
          <a:xfrm>
            <a:off x="335205" y="5706092"/>
            <a:ext cx="4695055" cy="73069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342900" indent="-3429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A5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setup – </a:t>
            </a:r>
            <a:r>
              <a:rPr lang="en-US" sz="1600" dirty="0">
                <a:solidFill>
                  <a:srgbClr val="A5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energy resolution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A5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dirty="0" err="1">
                <a:solidFill>
                  <a:srgbClr val="A5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igher</a:t>
            </a:r>
            <a:r>
              <a:rPr lang="en-US" sz="1600" dirty="0">
                <a:solidFill>
                  <a:srgbClr val="A5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energy – enhancement of GQR</a:t>
            </a:r>
          </a:p>
        </p:txBody>
      </p:sp>
    </p:spTree>
    <p:extLst>
      <p:ext uri="{BB962C8B-B14F-4D97-AF65-F5344CB8AC3E}">
        <p14:creationId xmlns:p14="http://schemas.microsoft.com/office/powerpoint/2010/main" val="320421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8" grpId="0"/>
      <p:bldP spid="59" grpId="0"/>
      <p:bldP spid="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a 38">
            <a:extLst>
              <a:ext uri="{FF2B5EF4-FFF2-40B4-BE49-F238E27FC236}">
                <a16:creationId xmlns:a16="http://schemas.microsoft.com/office/drawing/2014/main" id="{7BD1F58B-1678-4C5C-B086-25B0BA5E1E1E}"/>
              </a:ext>
            </a:extLst>
          </p:cNvPr>
          <p:cNvGrpSpPr/>
          <p:nvPr/>
        </p:nvGrpSpPr>
        <p:grpSpPr>
          <a:xfrm>
            <a:off x="3898150" y="1420825"/>
            <a:ext cx="4158899" cy="2450767"/>
            <a:chOff x="4199072" y="3648293"/>
            <a:chExt cx="4413854" cy="2808000"/>
          </a:xfrm>
        </p:grpSpPr>
        <p:grpSp>
          <p:nvGrpSpPr>
            <p:cNvPr id="40" name="Grupa 39">
              <a:extLst>
                <a:ext uri="{FF2B5EF4-FFF2-40B4-BE49-F238E27FC236}">
                  <a16:creationId xmlns:a16="http://schemas.microsoft.com/office/drawing/2014/main" id="{7DF6F4AF-7F5D-44A5-A392-9AD617CD9646}"/>
                </a:ext>
              </a:extLst>
            </p:cNvPr>
            <p:cNvGrpSpPr/>
            <p:nvPr/>
          </p:nvGrpSpPr>
          <p:grpSpPr>
            <a:xfrm>
              <a:off x="4199072" y="3648293"/>
              <a:ext cx="4413854" cy="2808000"/>
              <a:chOff x="5113472" y="979147"/>
              <a:chExt cx="4413854" cy="2808000"/>
            </a:xfrm>
          </p:grpSpPr>
          <p:pic>
            <p:nvPicPr>
              <p:cNvPr id="44" name="Picture 10">
                <a:extLst>
                  <a:ext uri="{FF2B5EF4-FFF2-40B4-BE49-F238E27FC236}">
                    <a16:creationId xmlns:a16="http://schemas.microsoft.com/office/drawing/2014/main" id="{4FDA2DD6-CE0B-4996-B97C-A7770E12D6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7769" t="5555"/>
              <a:stretch/>
            </p:blipFill>
            <p:spPr>
              <a:xfrm rot="5400000">
                <a:off x="5821314" y="271305"/>
                <a:ext cx="2808000" cy="4223684"/>
              </a:xfrm>
              <a:prstGeom prst="rect">
                <a:avLst/>
              </a:prstGeom>
            </p:spPr>
          </p:pic>
          <p:sp>
            <p:nvSpPr>
              <p:cNvPr id="45" name="TextBox 13">
                <a:extLst>
                  <a:ext uri="{FF2B5EF4-FFF2-40B4-BE49-F238E27FC236}">
                    <a16:creationId xmlns:a16="http://schemas.microsoft.com/office/drawing/2014/main" id="{FAF5F18D-3347-4203-AB22-FB9D0F408243}"/>
                  </a:ext>
                </a:extLst>
              </p:cNvPr>
              <p:cNvSpPr txBox="1"/>
              <p:nvPr/>
            </p:nvSpPr>
            <p:spPr>
              <a:xfrm>
                <a:off x="5917753" y="1151736"/>
                <a:ext cx="1286501" cy="1057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accent5"/>
                    </a:solidFill>
                  </a:rPr>
                  <a:t>Low Energy Part</a:t>
                </a:r>
              </a:p>
            </p:txBody>
          </p:sp>
          <p:sp>
            <p:nvSpPr>
              <p:cNvPr id="46" name="TextBox 21">
                <a:extLst>
                  <a:ext uri="{FF2B5EF4-FFF2-40B4-BE49-F238E27FC236}">
                    <a16:creationId xmlns:a16="http://schemas.microsoft.com/office/drawing/2014/main" id="{4B79A8ED-5AB6-4E9F-9ED5-1A932708B1AF}"/>
                  </a:ext>
                </a:extLst>
              </p:cNvPr>
              <p:cNvSpPr txBox="1"/>
              <p:nvPr/>
            </p:nvSpPr>
            <p:spPr>
              <a:xfrm rot="19467670">
                <a:off x="7216613" y="2335019"/>
                <a:ext cx="2310713" cy="599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b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defRPr>
                </a:lvl1pPr>
              </a:lstStyle>
              <a:p>
                <a:r>
                  <a:rPr lang="en-GB" dirty="0"/>
                  <a:t>Preliminary</a:t>
                </a:r>
              </a:p>
            </p:txBody>
          </p:sp>
        </p:grpSp>
        <p:sp>
          <p:nvSpPr>
            <p:cNvPr id="41" name="TextBox 11">
              <a:extLst>
                <a:ext uri="{FF2B5EF4-FFF2-40B4-BE49-F238E27FC236}">
                  <a16:creationId xmlns:a16="http://schemas.microsoft.com/office/drawing/2014/main" id="{6D14A9BA-DEDD-4F06-BEE5-5CF5C8342F7F}"/>
                </a:ext>
              </a:extLst>
            </p:cNvPr>
            <p:cNvSpPr txBox="1"/>
            <p:nvPr/>
          </p:nvSpPr>
          <p:spPr>
            <a:xfrm>
              <a:off x="6857992" y="3978250"/>
              <a:ext cx="1062681" cy="63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/>
                <a:t>2</a:t>
              </a:r>
              <a:r>
                <a:rPr lang="en-GB" sz="1500" baseline="30000"/>
                <a:t>+</a:t>
              </a:r>
              <a:r>
                <a:rPr lang="en-GB" sz="1500"/>
                <a:t> </a:t>
              </a:r>
              <a:r>
                <a:rPr lang="en-GB" sz="1500">
                  <a:sym typeface="Wingdings" pitchFamily="2" charset="2"/>
                </a:rPr>
                <a:t> 0</a:t>
              </a:r>
              <a:r>
                <a:rPr lang="en-GB" sz="1500" baseline="30000">
                  <a:sym typeface="Wingdings" pitchFamily="2" charset="2"/>
                </a:rPr>
                <a:t>+</a:t>
              </a:r>
            </a:p>
            <a:p>
              <a:r>
                <a:rPr lang="en-GB" sz="1500">
                  <a:sym typeface="Wingdings" pitchFamily="2" charset="2"/>
                </a:rPr>
                <a:t>1171 keV</a:t>
              </a:r>
              <a:endParaRPr lang="en-GB" sz="1500"/>
            </a:p>
          </p:txBody>
        </p:sp>
        <p:sp>
          <p:nvSpPr>
            <p:cNvPr id="42" name="TextBox 12">
              <a:extLst>
                <a:ext uri="{FF2B5EF4-FFF2-40B4-BE49-F238E27FC236}">
                  <a16:creationId xmlns:a16="http://schemas.microsoft.com/office/drawing/2014/main" id="{D8A481B4-4DD2-4775-8199-F36C9F96AE05}"/>
                </a:ext>
              </a:extLst>
            </p:cNvPr>
            <p:cNvSpPr txBox="1"/>
            <p:nvPr/>
          </p:nvSpPr>
          <p:spPr>
            <a:xfrm>
              <a:off x="5735528" y="4677151"/>
              <a:ext cx="1062681" cy="63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/>
                <a:t>4</a:t>
              </a:r>
              <a:r>
                <a:rPr lang="en-GB" sz="1500" baseline="30000" dirty="0"/>
                <a:t>+</a:t>
              </a:r>
              <a:r>
                <a:rPr lang="en-GB" sz="1500" dirty="0"/>
                <a:t> </a:t>
              </a:r>
              <a:r>
                <a:rPr lang="en-GB" sz="1500" dirty="0">
                  <a:sym typeface="Wingdings" pitchFamily="2" charset="2"/>
                </a:rPr>
                <a:t> 2</a:t>
              </a:r>
              <a:r>
                <a:rPr lang="en-GB" sz="1500" baseline="30000" dirty="0">
                  <a:sym typeface="Wingdings" pitchFamily="2" charset="2"/>
                </a:rPr>
                <a:t>+</a:t>
              </a:r>
            </a:p>
            <a:p>
              <a:r>
                <a:rPr lang="en-GB" sz="1500" dirty="0">
                  <a:sym typeface="Wingdings" pitchFamily="2" charset="2"/>
                </a:rPr>
                <a:t>1023 keV</a:t>
              </a:r>
              <a:endParaRPr lang="en-GB" sz="1500" dirty="0"/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32F5B783-C349-47DF-A11A-458D8F06EF00}"/>
                </a:ext>
              </a:extLst>
            </p:cNvPr>
            <p:cNvSpPr txBox="1"/>
            <p:nvPr/>
          </p:nvSpPr>
          <p:spPr>
            <a:xfrm>
              <a:off x="5845869" y="3766426"/>
              <a:ext cx="1136822" cy="493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baseline="30000" dirty="0"/>
                <a:t>120</a:t>
              </a:r>
              <a:r>
                <a:rPr lang="en-GB" sz="2200" b="1" dirty="0"/>
                <a:t>Sn</a:t>
              </a:r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fi-FI" dirty="0"/>
              <a:t>(</a:t>
            </a:r>
            <a:r>
              <a:rPr lang="fi-FI" cap="none" dirty="0"/>
              <a:t>p</a:t>
            </a:r>
            <a:r>
              <a:rPr lang="fi-FI" dirty="0"/>
              <a:t>,</a:t>
            </a:r>
            <a:r>
              <a:rPr lang="fi-FI" cap="none" dirty="0"/>
              <a:t> p</a:t>
            </a:r>
            <a:r>
              <a:rPr lang="fi-FI" dirty="0"/>
              <a:t>’</a:t>
            </a:r>
            <a:r>
              <a:rPr lang="fi-FI" cap="none" dirty="0"/>
              <a:t>γ</a:t>
            </a:r>
            <a:r>
              <a:rPr lang="fi-FI" dirty="0"/>
              <a:t>) </a:t>
            </a:r>
            <a:r>
              <a:rPr lang="fi-FI" cap="none" dirty="0"/>
              <a:t>on</a:t>
            </a:r>
            <a:r>
              <a:rPr lang="fi-FI" dirty="0"/>
              <a:t> </a:t>
            </a:r>
            <a:r>
              <a:rPr lang="pl-PL" baseline="30000" dirty="0"/>
              <a:t>120</a:t>
            </a:r>
            <a:r>
              <a:rPr lang="pl-PL" dirty="0"/>
              <a:t>S</a:t>
            </a:r>
            <a:r>
              <a:rPr lang="pl-PL" cap="none" dirty="0"/>
              <a:t>n</a:t>
            </a:r>
            <a:r>
              <a:rPr lang="fi-FI" dirty="0"/>
              <a:t> @ </a:t>
            </a:r>
            <a:r>
              <a:rPr lang="pl-PL" dirty="0"/>
              <a:t>200</a:t>
            </a:r>
            <a:r>
              <a:rPr lang="fi-FI" dirty="0"/>
              <a:t> M</a:t>
            </a:r>
            <a:r>
              <a:rPr lang="fi-FI" cap="none" dirty="0"/>
              <a:t>e</a:t>
            </a:r>
            <a:r>
              <a:rPr lang="fi-FI" dirty="0"/>
              <a:t>V </a:t>
            </a: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 dirty="0"/>
              <a:t>M. Kmiecik, European Nuclear Physics Conference, 21-26 Sept. 2025</a:t>
            </a: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D44A3FF6-EEFD-48E6-AD06-F23E925A841E}"/>
              </a:ext>
            </a:extLst>
          </p:cNvPr>
          <p:cNvSpPr txBox="1"/>
          <p:nvPr/>
        </p:nvSpPr>
        <p:spPr>
          <a:xfrm rot="20202594" flipH="1">
            <a:off x="1202266" y="5153060"/>
            <a:ext cx="2082993" cy="369332"/>
          </a:xfrm>
          <a:prstGeom prst="rect">
            <a:avLst/>
          </a:prstGeom>
          <a:solidFill>
            <a:srgbClr val="DEEEAD"/>
          </a:solidFill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ongoing</a:t>
            </a:r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id="{8823FDE9-3EFE-4575-A034-79D61A392843}"/>
              </a:ext>
            </a:extLst>
          </p:cNvPr>
          <p:cNvGrpSpPr/>
          <p:nvPr/>
        </p:nvGrpSpPr>
        <p:grpSpPr>
          <a:xfrm>
            <a:off x="7446360" y="3770837"/>
            <a:ext cx="4045825" cy="2968876"/>
            <a:chOff x="332801" y="3527348"/>
            <a:chExt cx="4404926" cy="3266702"/>
          </a:xfrm>
        </p:grpSpPr>
        <p:pic>
          <p:nvPicPr>
            <p:cNvPr id="28" name="Picture 29">
              <a:extLst>
                <a:ext uri="{FF2B5EF4-FFF2-40B4-BE49-F238E27FC236}">
                  <a16:creationId xmlns:a16="http://schemas.microsoft.com/office/drawing/2014/main" id="{84EF2BD2-2B9C-4C52-848A-567C36A72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916" t="7146"/>
            <a:stretch/>
          </p:blipFill>
          <p:spPr>
            <a:xfrm rot="5400000">
              <a:off x="901913" y="2958236"/>
              <a:ext cx="3266702" cy="4404926"/>
            </a:xfrm>
            <a:prstGeom prst="rect">
              <a:avLst/>
            </a:prstGeom>
          </p:spPr>
        </p:pic>
        <p:sp>
          <p:nvSpPr>
            <p:cNvPr id="29" name="TextBox 43">
              <a:extLst>
                <a:ext uri="{FF2B5EF4-FFF2-40B4-BE49-F238E27FC236}">
                  <a16:creationId xmlns:a16="http://schemas.microsoft.com/office/drawing/2014/main" id="{1F17F471-084A-4ECE-9A28-2AAD9A67174B}"/>
                </a:ext>
              </a:extLst>
            </p:cNvPr>
            <p:cNvSpPr txBox="1"/>
            <p:nvPr/>
          </p:nvSpPr>
          <p:spPr>
            <a:xfrm>
              <a:off x="1219610" y="3653183"/>
              <a:ext cx="1136822" cy="474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baseline="30000">
                  <a:solidFill>
                    <a:schemeClr val="bg1"/>
                  </a:solidFill>
                </a:rPr>
                <a:t>120</a:t>
              </a:r>
              <a:r>
                <a:rPr lang="en-GB" sz="2200" b="1">
                  <a:solidFill>
                    <a:schemeClr val="bg1"/>
                  </a:solidFill>
                </a:rPr>
                <a:t>Sn</a:t>
              </a:r>
            </a:p>
          </p:txBody>
        </p:sp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898D304F-5411-4C3A-B0EA-1620232BE32A}"/>
                </a:ext>
              </a:extLst>
            </p:cNvPr>
            <p:cNvSpPr txBox="1"/>
            <p:nvPr/>
          </p:nvSpPr>
          <p:spPr>
            <a:xfrm rot="19467670">
              <a:off x="2324084" y="4923585"/>
              <a:ext cx="2352818" cy="57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solidFill>
                    <a:schemeClr val="accent4">
                      <a:lumMod val="40000"/>
                      <a:lumOff val="60000"/>
                    </a:schemeClr>
                  </a:solidFill>
                </a:defRPr>
              </a:lvl1pPr>
            </a:lstStyle>
            <a:p>
              <a:r>
                <a:rPr lang="en-GB" dirty="0"/>
                <a:t>Preliminary</a:t>
              </a:r>
            </a:p>
          </p:txBody>
        </p:sp>
      </p:grpSp>
      <p:pic>
        <p:nvPicPr>
          <p:cNvPr id="31" name="Picture 8">
            <a:extLst>
              <a:ext uri="{FF2B5EF4-FFF2-40B4-BE49-F238E27FC236}">
                <a16:creationId xmlns:a16="http://schemas.microsoft.com/office/drawing/2014/main" id="{3A46F653-B1D0-4F10-8D4A-8CFCF49C31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14" t="30529"/>
          <a:stretch/>
        </p:blipFill>
        <p:spPr>
          <a:xfrm rot="5400000">
            <a:off x="907596" y="1010882"/>
            <a:ext cx="2529245" cy="3415836"/>
          </a:xfrm>
          <a:prstGeom prst="rect">
            <a:avLst/>
          </a:prstGeom>
        </p:spPr>
      </p:pic>
      <p:grpSp>
        <p:nvGrpSpPr>
          <p:cNvPr id="34" name="Grupa 33">
            <a:extLst>
              <a:ext uri="{FF2B5EF4-FFF2-40B4-BE49-F238E27FC236}">
                <a16:creationId xmlns:a16="http://schemas.microsoft.com/office/drawing/2014/main" id="{DBA8A605-2070-4F50-A97A-652324F0CD98}"/>
              </a:ext>
            </a:extLst>
          </p:cNvPr>
          <p:cNvGrpSpPr/>
          <p:nvPr/>
        </p:nvGrpSpPr>
        <p:grpSpPr>
          <a:xfrm>
            <a:off x="3968996" y="3825191"/>
            <a:ext cx="3153914" cy="2756775"/>
            <a:chOff x="11151416" y="1905008"/>
            <a:chExt cx="2845063" cy="2496636"/>
          </a:xfrm>
        </p:grpSpPr>
        <p:pic>
          <p:nvPicPr>
            <p:cNvPr id="35" name="Picture 25">
              <a:extLst>
                <a:ext uri="{FF2B5EF4-FFF2-40B4-BE49-F238E27FC236}">
                  <a16:creationId xmlns:a16="http://schemas.microsoft.com/office/drawing/2014/main" id="{0BDB382B-8AE5-4131-8846-319F03085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31" t="34306" r="86" b="4107"/>
            <a:stretch/>
          </p:blipFill>
          <p:spPr>
            <a:xfrm rot="5400000">
              <a:off x="11276498" y="1779926"/>
              <a:ext cx="2496636" cy="2746800"/>
            </a:xfrm>
            <a:prstGeom prst="rect">
              <a:avLst/>
            </a:prstGeom>
          </p:spPr>
        </p:pic>
        <p:sp>
          <p:nvSpPr>
            <p:cNvPr id="36" name="TextBox 28">
              <a:extLst>
                <a:ext uri="{FF2B5EF4-FFF2-40B4-BE49-F238E27FC236}">
                  <a16:creationId xmlns:a16="http://schemas.microsoft.com/office/drawing/2014/main" id="{6993EC9B-98F7-4A02-9F49-888701D4A0B1}"/>
                </a:ext>
              </a:extLst>
            </p:cNvPr>
            <p:cNvSpPr txBox="1"/>
            <p:nvPr/>
          </p:nvSpPr>
          <p:spPr>
            <a:xfrm>
              <a:off x="12343150" y="2052701"/>
              <a:ext cx="1286501" cy="83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High Energy Part</a:t>
              </a:r>
            </a:p>
          </p:txBody>
        </p:sp>
        <p:sp>
          <p:nvSpPr>
            <p:cNvPr id="37" name="TextBox 29">
              <a:extLst>
                <a:ext uri="{FF2B5EF4-FFF2-40B4-BE49-F238E27FC236}">
                  <a16:creationId xmlns:a16="http://schemas.microsoft.com/office/drawing/2014/main" id="{6DDCCB1D-DBD7-4D3A-82C1-F61B2B4818EB}"/>
                </a:ext>
              </a:extLst>
            </p:cNvPr>
            <p:cNvSpPr txBox="1"/>
            <p:nvPr/>
          </p:nvSpPr>
          <p:spPr>
            <a:xfrm rot="19467670">
              <a:off x="11685766" y="2968461"/>
              <a:ext cx="2310713" cy="47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Preliminary</a:t>
              </a:r>
            </a:p>
          </p:txBody>
        </p:sp>
      </p:grpSp>
      <p:sp>
        <p:nvSpPr>
          <p:cNvPr id="38" name="TextBox 33">
            <a:extLst>
              <a:ext uri="{FF2B5EF4-FFF2-40B4-BE49-F238E27FC236}">
                <a16:creationId xmlns:a16="http://schemas.microsoft.com/office/drawing/2014/main" id="{C370E03F-DC92-4CD7-BE9A-C0C101929FE8}"/>
              </a:ext>
            </a:extLst>
          </p:cNvPr>
          <p:cNvSpPr txBox="1"/>
          <p:nvPr/>
        </p:nvSpPr>
        <p:spPr>
          <a:xfrm>
            <a:off x="937287" y="1573140"/>
            <a:ext cx="1286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baseline="30000">
                <a:solidFill>
                  <a:srgbClr val="FF0000"/>
                </a:solidFill>
              </a:rPr>
              <a:t>120</a:t>
            </a:r>
            <a:r>
              <a:rPr lang="en-GB" b="1">
                <a:solidFill>
                  <a:srgbClr val="FF0000"/>
                </a:solidFill>
              </a:rPr>
              <a:t>Sn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A886DFD4-8D30-4084-A326-EA6EF967B0F7}"/>
              </a:ext>
            </a:extLst>
          </p:cNvPr>
          <p:cNvSpPr txBox="1"/>
          <p:nvPr/>
        </p:nvSpPr>
        <p:spPr>
          <a:xfrm flipH="1">
            <a:off x="8978312" y="1899014"/>
            <a:ext cx="2432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Courtesy: Agnese </a:t>
            </a:r>
            <a:r>
              <a:rPr lang="en-GB" sz="1600" dirty="0" err="1"/>
              <a:t>Giaz</a:t>
            </a:r>
            <a:endParaRPr lang="en-GB" sz="1600" dirty="0"/>
          </a:p>
        </p:txBody>
      </p:sp>
      <p:sp>
        <p:nvSpPr>
          <p:cNvPr id="48" name="TextBox 35">
            <a:extLst>
              <a:ext uri="{FF2B5EF4-FFF2-40B4-BE49-F238E27FC236}">
                <a16:creationId xmlns:a16="http://schemas.microsoft.com/office/drawing/2014/main" id="{260BD137-D10A-48B1-9ABD-DC3827293891}"/>
              </a:ext>
            </a:extLst>
          </p:cNvPr>
          <p:cNvSpPr txBox="1"/>
          <p:nvPr/>
        </p:nvSpPr>
        <p:spPr>
          <a:xfrm>
            <a:off x="8142774" y="5128862"/>
            <a:ext cx="987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</a:rPr>
              <a:t>GQR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id="{6A753D7C-9048-4720-8D04-19574532BC2D}"/>
              </a:ext>
            </a:extLst>
          </p:cNvPr>
          <p:cNvSpPr txBox="1"/>
          <p:nvPr/>
        </p:nvSpPr>
        <p:spPr>
          <a:xfrm>
            <a:off x="9122474" y="4957126"/>
            <a:ext cx="890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9300"/>
                </a:solidFill>
              </a:rPr>
              <a:t>GDR</a:t>
            </a:r>
          </a:p>
        </p:txBody>
      </p:sp>
      <p:sp>
        <p:nvSpPr>
          <p:cNvPr id="50" name="Freeform 44">
            <a:extLst>
              <a:ext uri="{FF2B5EF4-FFF2-40B4-BE49-F238E27FC236}">
                <a16:creationId xmlns:a16="http://schemas.microsoft.com/office/drawing/2014/main" id="{27FFA33B-11DA-4EF3-88C6-6423151441CA}"/>
              </a:ext>
            </a:extLst>
          </p:cNvPr>
          <p:cNvSpPr/>
          <p:nvPr/>
        </p:nvSpPr>
        <p:spPr>
          <a:xfrm>
            <a:off x="7932710" y="4929680"/>
            <a:ext cx="1548486" cy="1388207"/>
          </a:xfrm>
          <a:custGeom>
            <a:avLst/>
            <a:gdLst>
              <a:gd name="connsiteX0" fmla="*/ 0 w 2088292"/>
              <a:gd name="connsiteY0" fmla="*/ 150770 h 1868360"/>
              <a:gd name="connsiteX1" fmla="*/ 210065 w 2088292"/>
              <a:gd name="connsiteY1" fmla="*/ 472046 h 1868360"/>
              <a:gd name="connsiteX2" fmla="*/ 556054 w 2088292"/>
              <a:gd name="connsiteY2" fmla="*/ 138414 h 1868360"/>
              <a:gd name="connsiteX3" fmla="*/ 840260 w 2088292"/>
              <a:gd name="connsiteY3" fmla="*/ 2489 h 1868360"/>
              <a:gd name="connsiteX4" fmla="*/ 1136822 w 2088292"/>
              <a:gd name="connsiteY4" fmla="*/ 88987 h 1868360"/>
              <a:gd name="connsiteX5" fmla="*/ 1507525 w 2088292"/>
              <a:gd name="connsiteY5" fmla="*/ 521473 h 1868360"/>
              <a:gd name="connsiteX6" fmla="*/ 1816444 w 2088292"/>
              <a:gd name="connsiteY6" fmla="*/ 1188738 h 1868360"/>
              <a:gd name="connsiteX7" fmla="*/ 2088292 w 2088292"/>
              <a:gd name="connsiteY7" fmla="*/ 1868360 h 186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8292" h="1868360">
                <a:moveTo>
                  <a:pt x="0" y="150770"/>
                </a:moveTo>
                <a:cubicBezTo>
                  <a:pt x="58694" y="312437"/>
                  <a:pt x="117389" y="474105"/>
                  <a:pt x="210065" y="472046"/>
                </a:cubicBezTo>
                <a:cubicBezTo>
                  <a:pt x="302741" y="469987"/>
                  <a:pt x="451022" y="216673"/>
                  <a:pt x="556054" y="138414"/>
                </a:cubicBezTo>
                <a:cubicBezTo>
                  <a:pt x="661086" y="60155"/>
                  <a:pt x="743465" y="10727"/>
                  <a:pt x="840260" y="2489"/>
                </a:cubicBezTo>
                <a:cubicBezTo>
                  <a:pt x="937055" y="-5749"/>
                  <a:pt x="1025611" y="2490"/>
                  <a:pt x="1136822" y="88987"/>
                </a:cubicBezTo>
                <a:cubicBezTo>
                  <a:pt x="1248033" y="175484"/>
                  <a:pt x="1394255" y="338181"/>
                  <a:pt x="1507525" y="521473"/>
                </a:cubicBezTo>
                <a:cubicBezTo>
                  <a:pt x="1620795" y="704765"/>
                  <a:pt x="1719650" y="964257"/>
                  <a:pt x="1816444" y="1188738"/>
                </a:cubicBezTo>
                <a:cubicBezTo>
                  <a:pt x="1913238" y="1413219"/>
                  <a:pt x="2000765" y="1640789"/>
                  <a:pt x="2088292" y="1868360"/>
                </a:cubicBezTo>
              </a:path>
            </a:pathLst>
          </a:custGeom>
          <a:noFill/>
          <a:ln w="38100">
            <a:solidFill>
              <a:srgbClr val="0432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Freeform 45">
            <a:extLst>
              <a:ext uri="{FF2B5EF4-FFF2-40B4-BE49-F238E27FC236}">
                <a16:creationId xmlns:a16="http://schemas.microsoft.com/office/drawing/2014/main" id="{B1D54850-1DCC-4EB5-A6CF-B4E45FA9C3A9}"/>
              </a:ext>
            </a:extLst>
          </p:cNvPr>
          <p:cNvSpPr/>
          <p:nvPr/>
        </p:nvSpPr>
        <p:spPr>
          <a:xfrm>
            <a:off x="7906472" y="4247822"/>
            <a:ext cx="3504207" cy="1898615"/>
          </a:xfrm>
          <a:custGeom>
            <a:avLst/>
            <a:gdLst>
              <a:gd name="connsiteX0" fmla="*/ 0 w 4584357"/>
              <a:gd name="connsiteY0" fmla="*/ 0 h 2446638"/>
              <a:gd name="connsiteX1" fmla="*/ 135925 w 4584357"/>
              <a:gd name="connsiteY1" fmla="*/ 383059 h 2446638"/>
              <a:gd name="connsiteX2" fmla="*/ 284206 w 4584357"/>
              <a:gd name="connsiteY2" fmla="*/ 864973 h 2446638"/>
              <a:gd name="connsiteX3" fmla="*/ 420130 w 4584357"/>
              <a:gd name="connsiteY3" fmla="*/ 1037967 h 2446638"/>
              <a:gd name="connsiteX4" fmla="*/ 766119 w 4584357"/>
              <a:gd name="connsiteY4" fmla="*/ 852616 h 2446638"/>
              <a:gd name="connsiteX5" fmla="*/ 1223319 w 4584357"/>
              <a:gd name="connsiteY5" fmla="*/ 704335 h 2446638"/>
              <a:gd name="connsiteX6" fmla="*/ 1692876 w 4584357"/>
              <a:gd name="connsiteY6" fmla="*/ 704335 h 2446638"/>
              <a:gd name="connsiteX7" fmla="*/ 2026508 w 4584357"/>
              <a:gd name="connsiteY7" fmla="*/ 753762 h 2446638"/>
              <a:gd name="connsiteX8" fmla="*/ 2594919 w 4584357"/>
              <a:gd name="connsiteY8" fmla="*/ 1037967 h 2446638"/>
              <a:gd name="connsiteX9" fmla="*/ 3101546 w 4584357"/>
              <a:gd name="connsiteY9" fmla="*/ 1371600 h 2446638"/>
              <a:gd name="connsiteX10" fmla="*/ 3484606 w 4584357"/>
              <a:gd name="connsiteY10" fmla="*/ 1643448 h 2446638"/>
              <a:gd name="connsiteX11" fmla="*/ 4028303 w 4584357"/>
              <a:gd name="connsiteY11" fmla="*/ 1952367 h 2446638"/>
              <a:gd name="connsiteX12" fmla="*/ 4423719 w 4584357"/>
              <a:gd name="connsiteY12" fmla="*/ 2261286 h 2446638"/>
              <a:gd name="connsiteX13" fmla="*/ 4584357 w 4584357"/>
              <a:gd name="connsiteY13" fmla="*/ 2446638 h 2446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84357" h="2446638">
                <a:moveTo>
                  <a:pt x="0" y="0"/>
                </a:moveTo>
                <a:cubicBezTo>
                  <a:pt x="44278" y="119448"/>
                  <a:pt x="88557" y="238897"/>
                  <a:pt x="135925" y="383059"/>
                </a:cubicBezTo>
                <a:cubicBezTo>
                  <a:pt x="183293" y="527221"/>
                  <a:pt x="236839" y="755822"/>
                  <a:pt x="284206" y="864973"/>
                </a:cubicBezTo>
                <a:cubicBezTo>
                  <a:pt x="331573" y="974124"/>
                  <a:pt x="339811" y="1040026"/>
                  <a:pt x="420130" y="1037967"/>
                </a:cubicBezTo>
                <a:cubicBezTo>
                  <a:pt x="500449" y="1035908"/>
                  <a:pt x="632254" y="908221"/>
                  <a:pt x="766119" y="852616"/>
                </a:cubicBezTo>
                <a:cubicBezTo>
                  <a:pt x="899984" y="797011"/>
                  <a:pt x="1068860" y="729049"/>
                  <a:pt x="1223319" y="704335"/>
                </a:cubicBezTo>
                <a:cubicBezTo>
                  <a:pt x="1377779" y="679622"/>
                  <a:pt x="1559011" y="696097"/>
                  <a:pt x="1692876" y="704335"/>
                </a:cubicBezTo>
                <a:cubicBezTo>
                  <a:pt x="1826741" y="712573"/>
                  <a:pt x="1876168" y="698157"/>
                  <a:pt x="2026508" y="753762"/>
                </a:cubicBezTo>
                <a:cubicBezTo>
                  <a:pt x="2176848" y="809367"/>
                  <a:pt x="2415746" y="934994"/>
                  <a:pt x="2594919" y="1037967"/>
                </a:cubicBezTo>
                <a:cubicBezTo>
                  <a:pt x="2774092" y="1140940"/>
                  <a:pt x="2953265" y="1270687"/>
                  <a:pt x="3101546" y="1371600"/>
                </a:cubicBezTo>
                <a:cubicBezTo>
                  <a:pt x="3249827" y="1472513"/>
                  <a:pt x="3330147" y="1546654"/>
                  <a:pt x="3484606" y="1643448"/>
                </a:cubicBezTo>
                <a:cubicBezTo>
                  <a:pt x="3639065" y="1740242"/>
                  <a:pt x="3871784" y="1849394"/>
                  <a:pt x="4028303" y="1952367"/>
                </a:cubicBezTo>
                <a:cubicBezTo>
                  <a:pt x="4184822" y="2055340"/>
                  <a:pt x="4331043" y="2178908"/>
                  <a:pt x="4423719" y="2261286"/>
                </a:cubicBezTo>
                <a:cubicBezTo>
                  <a:pt x="4516395" y="2343664"/>
                  <a:pt x="4550376" y="2395151"/>
                  <a:pt x="4584357" y="2446638"/>
                </a:cubicBezTo>
              </a:path>
            </a:pathLst>
          </a:custGeom>
          <a:noFill/>
          <a:ln w="38100">
            <a:solidFill>
              <a:srgbClr val="FF93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Parallelogram 20">
            <a:extLst>
              <a:ext uri="{FF2B5EF4-FFF2-40B4-BE49-F238E27FC236}">
                <a16:creationId xmlns:a16="http://schemas.microsoft.com/office/drawing/2014/main" id="{533827D8-60D3-4B02-A997-49E65F90BCAD}"/>
              </a:ext>
            </a:extLst>
          </p:cNvPr>
          <p:cNvSpPr/>
          <p:nvPr/>
        </p:nvSpPr>
        <p:spPr>
          <a:xfrm>
            <a:off x="1450865" y="1523929"/>
            <a:ext cx="1145378" cy="2168059"/>
          </a:xfrm>
          <a:prstGeom prst="parallelogram">
            <a:avLst>
              <a:gd name="adj" fmla="val 65932"/>
            </a:avLst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Parallelogram 20">
            <a:extLst>
              <a:ext uri="{FF2B5EF4-FFF2-40B4-BE49-F238E27FC236}">
                <a16:creationId xmlns:a16="http://schemas.microsoft.com/office/drawing/2014/main" id="{87551CAC-28A4-43DC-93AA-2E48E1BC2458}"/>
              </a:ext>
            </a:extLst>
          </p:cNvPr>
          <p:cNvSpPr/>
          <p:nvPr/>
        </p:nvSpPr>
        <p:spPr>
          <a:xfrm>
            <a:off x="1443739" y="3426749"/>
            <a:ext cx="499362" cy="262936"/>
          </a:xfrm>
          <a:prstGeom prst="parallelogram">
            <a:avLst>
              <a:gd name="adj" fmla="val 37420"/>
            </a:avLst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52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48" grpId="0"/>
      <p:bldP spid="49" grpId="0"/>
      <p:bldP spid="50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en-US" dirty="0"/>
              <a:t>study PDR in N</a:t>
            </a:r>
            <a:r>
              <a:rPr lang="en-US" cap="none" dirty="0"/>
              <a:t>i</a:t>
            </a:r>
            <a:r>
              <a:rPr lang="en-US" dirty="0"/>
              <a:t> isotopes</a:t>
            </a:r>
            <a:r>
              <a:rPr lang="pl-PL" dirty="0"/>
              <a:t> – </a:t>
            </a:r>
            <a:r>
              <a:rPr lang="en-US" dirty="0"/>
              <a:t>Motivation</a:t>
            </a: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 dirty="0"/>
              <a:t>M. Kmiecik, European Nuclear Physics Conference, 21-26 Sept. 2025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66E5E36-AF6A-4F11-BAFE-12A3316A935C}"/>
              </a:ext>
            </a:extLst>
          </p:cNvPr>
          <p:cNvSpPr/>
          <p:nvPr/>
        </p:nvSpPr>
        <p:spPr>
          <a:xfrm>
            <a:off x="581192" y="1371914"/>
            <a:ext cx="1057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PDR strength as a function of neutron num</a:t>
            </a:r>
            <a:r>
              <a:rPr lang="pl-PL" sz="1600" b="1" dirty="0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b="1" dirty="0" err="1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pl-PL" sz="1600" b="1" dirty="0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(N/Z)</a:t>
            </a:r>
            <a:r>
              <a:rPr lang="en-US" sz="1600" b="1" dirty="0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understand the role of neutrons in states at the onset of the existence of the pygmy strength</a:t>
            </a:r>
            <a:r>
              <a:rPr lang="pl-PL" sz="1600" b="1" dirty="0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„neutron skin”</a:t>
            </a:r>
            <a:endParaRPr lang="en-US" sz="1600" b="1" dirty="0">
              <a:solidFill>
                <a:srgbClr val="AF5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BAA350CD-B770-4A50-9F12-E59443ADEA8F}"/>
              </a:ext>
            </a:extLst>
          </p:cNvPr>
          <p:cNvGrpSpPr/>
          <p:nvPr/>
        </p:nvGrpSpPr>
        <p:grpSpPr>
          <a:xfrm>
            <a:off x="6793663" y="3146956"/>
            <a:ext cx="4873005" cy="3491091"/>
            <a:chOff x="6274191" y="1376048"/>
            <a:chExt cx="5393853" cy="4082216"/>
          </a:xfrm>
          <a:solidFill>
            <a:schemeClr val="bg1"/>
          </a:solidFill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D1F1F56A-E686-4F8C-B88A-4EA7B0F68BB5}"/>
                </a:ext>
              </a:extLst>
            </p:cNvPr>
            <p:cNvSpPr/>
            <p:nvPr/>
          </p:nvSpPr>
          <p:spPr>
            <a:xfrm>
              <a:off x="6274191" y="1376048"/>
              <a:ext cx="5393853" cy="408221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Comic Sans MS" panose="030F0702030302020204" pitchFamily="66" charset="0"/>
              </a:endParaRPr>
            </a:p>
          </p:txBody>
        </p:sp>
        <p:pic>
          <p:nvPicPr>
            <p:cNvPr id="9" name="Immagine 11" descr="Immagine che contiene testo, diagramma, linea, Parallelo&#10;&#10;Descrizione generata automaticamente">
              <a:extLst>
                <a:ext uri="{FF2B5EF4-FFF2-40B4-BE49-F238E27FC236}">
                  <a16:creationId xmlns:a16="http://schemas.microsoft.com/office/drawing/2014/main" id="{C2A892FC-35E9-489E-9C13-8B4EC2D115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22301" y="1756654"/>
              <a:ext cx="5309700" cy="3673111"/>
            </a:xfrm>
            <a:prstGeom prst="rect">
              <a:avLst/>
            </a:prstGeom>
            <a:grpFill/>
          </p:spPr>
        </p:pic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3C6B9714-1BFD-40AF-B759-65FD8F0398FC}"/>
                </a:ext>
              </a:extLst>
            </p:cNvPr>
            <p:cNvSpPr txBox="1"/>
            <p:nvPr/>
          </p:nvSpPr>
          <p:spPr>
            <a:xfrm>
              <a:off x="6327978" y="1485753"/>
              <a:ext cx="4097597" cy="32390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E. </a:t>
              </a:r>
              <a:r>
                <a:rPr lang="en-US" sz="1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Yüksel</a:t>
              </a:r>
              <a:r>
                <a:rPr lang="en-US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et al., </a:t>
              </a:r>
              <a:r>
                <a:rPr lang="fr-FR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Eur. Phys. J. A (2019) 55: 230 </a:t>
              </a:r>
              <a:endParaRPr lang="en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5C2EAA84-D79B-4503-83C6-089AD8EDC808}"/>
              </a:ext>
            </a:extLst>
          </p:cNvPr>
          <p:cNvSpPr/>
          <p:nvPr/>
        </p:nvSpPr>
        <p:spPr>
          <a:xfrm>
            <a:off x="11365663" y="4240299"/>
            <a:ext cx="117001" cy="595313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omic Sans MS" panose="030F0702030302020204" pitchFamily="66" charset="0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13B5CCA-F560-4B87-BE12-DAE0CB57771F}"/>
              </a:ext>
            </a:extLst>
          </p:cNvPr>
          <p:cNvSpPr/>
          <p:nvPr/>
        </p:nvSpPr>
        <p:spPr>
          <a:xfrm>
            <a:off x="9172852" y="5295096"/>
            <a:ext cx="158415" cy="997842"/>
          </a:xfrm>
          <a:prstGeom prst="rect">
            <a:avLst/>
          </a:prstGeom>
          <a:solidFill>
            <a:srgbClr val="0070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Comic Sans MS" panose="030F0702030302020204" pitchFamily="66" charset="0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1AB30110-8961-42F5-BCB9-554D71724D90}"/>
              </a:ext>
            </a:extLst>
          </p:cNvPr>
          <p:cNvGrpSpPr/>
          <p:nvPr/>
        </p:nvGrpSpPr>
        <p:grpSpPr>
          <a:xfrm>
            <a:off x="11103171" y="5202325"/>
            <a:ext cx="379493" cy="1093903"/>
            <a:chOff x="4773532" y="5286375"/>
            <a:chExt cx="379493" cy="1093903"/>
          </a:xfrm>
          <a:solidFill>
            <a:srgbClr val="A25867"/>
          </a:solidFill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9A4867F0-6FB3-4DD3-8305-63D5CC772B6A}"/>
                </a:ext>
              </a:extLst>
            </p:cNvPr>
            <p:cNvSpPr/>
            <p:nvPr/>
          </p:nvSpPr>
          <p:spPr>
            <a:xfrm>
              <a:off x="4891088" y="5472112"/>
              <a:ext cx="261937" cy="9048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Comic Sans MS" panose="030F0702030302020204" pitchFamily="66" charset="0"/>
              </a:endParaRPr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637A4B91-EBD9-43BE-98CD-059E315CDCFC}"/>
                </a:ext>
              </a:extLst>
            </p:cNvPr>
            <p:cNvSpPr/>
            <p:nvPr/>
          </p:nvSpPr>
          <p:spPr>
            <a:xfrm>
              <a:off x="4773532" y="6119813"/>
              <a:ext cx="121285" cy="2604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Comic Sans MS" panose="030F0702030302020204" pitchFamily="66" charset="0"/>
              </a:endParaRPr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3E0285C1-C7F1-467F-BD81-CCFF667FBAB0}"/>
                </a:ext>
              </a:extLst>
            </p:cNvPr>
            <p:cNvSpPr/>
            <p:nvPr/>
          </p:nvSpPr>
          <p:spPr>
            <a:xfrm>
              <a:off x="5075204" y="5286375"/>
              <a:ext cx="77821" cy="1843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3A8368F-547D-4DC4-AE49-4A6F566DDE83}"/>
              </a:ext>
            </a:extLst>
          </p:cNvPr>
          <p:cNvSpPr txBox="1"/>
          <p:nvPr/>
        </p:nvSpPr>
        <p:spPr>
          <a:xfrm flipH="1">
            <a:off x="6800917" y="2813243"/>
            <a:ext cx="251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D56C2EE-182A-42E1-B7BB-85746DB501E0}"/>
              </a:ext>
            </a:extLst>
          </p:cNvPr>
          <p:cNvSpPr/>
          <p:nvPr/>
        </p:nvSpPr>
        <p:spPr>
          <a:xfrm>
            <a:off x="514676" y="2407570"/>
            <a:ext cx="5894844" cy="2492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Picture 129">
            <a:extLst>
              <a:ext uri="{FF2B5EF4-FFF2-40B4-BE49-F238E27FC236}">
                <a16:creationId xmlns:a16="http://schemas.microsoft.com/office/drawing/2014/main" id="{A3964304-B6DD-4F98-96E7-1CA9E8FB7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7" r="18492"/>
          <a:stretch/>
        </p:blipFill>
        <p:spPr>
          <a:xfrm>
            <a:off x="563079" y="2484095"/>
            <a:ext cx="5710821" cy="151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9AD40387-C6F0-43E4-B61D-C22DFC86A732}"/>
              </a:ext>
            </a:extLst>
          </p:cNvPr>
          <p:cNvSpPr/>
          <p:nvPr/>
        </p:nvSpPr>
        <p:spPr>
          <a:xfrm>
            <a:off x="1110361" y="3640411"/>
            <a:ext cx="16786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 N/Z = 1.07 </a:t>
            </a:r>
            <a:endParaRPr lang="pl-PL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0410E257-DF22-4D40-9A7E-EAADEBB8A021}"/>
              </a:ext>
            </a:extLst>
          </p:cNvPr>
          <p:cNvSpPr/>
          <p:nvPr/>
        </p:nvSpPr>
        <p:spPr>
          <a:xfrm>
            <a:off x="3266626" y="3627701"/>
            <a:ext cx="16786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 N/Z = 1.21 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4C1C73E3-F2CD-4678-8086-9A993820FE02}"/>
              </a:ext>
            </a:extLst>
          </p:cNvPr>
          <p:cNvSpPr/>
          <p:nvPr/>
        </p:nvSpPr>
        <p:spPr>
          <a:xfrm>
            <a:off x="3777029" y="2530988"/>
            <a:ext cx="515814" cy="577946"/>
          </a:xfrm>
          <a:prstGeom prst="rect">
            <a:avLst/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omic Sans MS" panose="030F0702030302020204" pitchFamily="66" charset="0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9B010C1D-E1EE-4F98-9DD6-D4D4305489F6}"/>
              </a:ext>
            </a:extLst>
          </p:cNvPr>
          <p:cNvSpPr/>
          <p:nvPr/>
        </p:nvSpPr>
        <p:spPr>
          <a:xfrm>
            <a:off x="1831009" y="2530989"/>
            <a:ext cx="515814" cy="577946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omic Sans MS" panose="030F0702030302020204" pitchFamily="66" charset="0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37E2552A-8E1B-40DB-8821-BAFA015F8F0B}"/>
              </a:ext>
            </a:extLst>
          </p:cNvPr>
          <p:cNvSpPr/>
          <p:nvPr/>
        </p:nvSpPr>
        <p:spPr>
          <a:xfrm>
            <a:off x="4726608" y="2530990"/>
            <a:ext cx="515814" cy="577946"/>
          </a:xfrm>
          <a:prstGeom prst="rect">
            <a:avLst/>
          </a:prstGeom>
          <a:noFill/>
          <a:ln w="44450">
            <a:solidFill>
              <a:srgbClr val="AF5D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omic Sans MS" panose="030F0702030302020204" pitchFamily="66" charset="0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B3B28E0B-61B1-4278-A7F8-3FC21DC68C04}"/>
              </a:ext>
            </a:extLst>
          </p:cNvPr>
          <p:cNvSpPr txBox="1"/>
          <p:nvPr/>
        </p:nvSpPr>
        <p:spPr>
          <a:xfrm>
            <a:off x="1083995" y="3993610"/>
            <a:ext cx="1824538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l-PL"/>
            </a:defPPr>
            <a:lvl1pPr>
              <a:defRPr sz="1600" b="1" baseline="30000">
                <a:solidFill>
                  <a:schemeClr val="tx2">
                    <a:lumMod val="9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B050"/>
                </a:solidFill>
                <a:latin typeface="Arial" panose="020B0604020202020204" pitchFamily="34" charset="0"/>
              </a:rPr>
              <a:t>58</a:t>
            </a:r>
            <a:r>
              <a:rPr lang="en-GB" baseline="0" dirty="0">
                <a:solidFill>
                  <a:srgbClr val="00B050"/>
                </a:solidFill>
                <a:latin typeface="Arial" panose="020B0604020202020204" pitchFamily="34" charset="0"/>
              </a:rPr>
              <a:t>Ni </a:t>
            </a:r>
            <a:r>
              <a:rPr lang="pl-PL" baseline="0" dirty="0" err="1">
                <a:solidFill>
                  <a:srgbClr val="00B050"/>
                </a:solidFill>
                <a:latin typeface="Arial" panose="020B0604020202020204" pitchFamily="34" charset="0"/>
              </a:rPr>
              <a:t>close</a:t>
            </a:r>
            <a:r>
              <a:rPr lang="pl-PL" baseline="0" dirty="0">
                <a:solidFill>
                  <a:srgbClr val="00B050"/>
                </a:solidFill>
                <a:latin typeface="Arial" panose="020B0604020202020204" pitchFamily="34" charset="0"/>
              </a:rPr>
              <a:t> to</a:t>
            </a:r>
            <a:r>
              <a:rPr lang="en-GB" baseline="0" dirty="0">
                <a:solidFill>
                  <a:srgbClr val="00B050"/>
                </a:solidFill>
                <a:latin typeface="Arial" panose="020B0604020202020204" pitchFamily="34" charset="0"/>
              </a:rPr>
              <a:t> N=</a:t>
            </a:r>
            <a:r>
              <a:rPr lang="pl-PL" baseline="0" dirty="0">
                <a:solidFill>
                  <a:srgbClr val="00B050"/>
                </a:solidFill>
                <a:latin typeface="Arial" panose="020B0604020202020204" pitchFamily="34" charset="0"/>
              </a:rPr>
              <a:t>Z</a:t>
            </a:r>
            <a:endParaRPr lang="en-GB" baseline="0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D27FB7C0-405F-4E33-A9A7-4EB51C47C666}"/>
              </a:ext>
            </a:extLst>
          </p:cNvPr>
          <p:cNvSpPr txBox="1"/>
          <p:nvPr/>
        </p:nvSpPr>
        <p:spPr>
          <a:xfrm>
            <a:off x="4173728" y="3973773"/>
            <a:ext cx="213182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1600" b="1" baseline="30000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A25867"/>
                </a:solidFill>
                <a:latin typeface="Arial" panose="020B0604020202020204" pitchFamily="34" charset="0"/>
              </a:rPr>
              <a:t>64</a:t>
            </a:r>
            <a:r>
              <a:rPr lang="en-GB" baseline="0" dirty="0">
                <a:solidFill>
                  <a:srgbClr val="A25867"/>
                </a:solidFill>
                <a:latin typeface="Arial" panose="020B0604020202020204" pitchFamily="34" charset="0"/>
              </a:rPr>
              <a:t>Ni </a:t>
            </a:r>
            <a:r>
              <a:rPr lang="pl-PL" baseline="0" dirty="0">
                <a:solidFill>
                  <a:srgbClr val="A25867"/>
                </a:solidFill>
                <a:latin typeface="Arial" panose="020B0604020202020204" pitchFamily="34" charset="0"/>
              </a:rPr>
              <a:t>N/Z= 1.29</a:t>
            </a:r>
          </a:p>
          <a:p>
            <a:r>
              <a:rPr lang="pl-PL" baseline="0" dirty="0" err="1">
                <a:solidFill>
                  <a:srgbClr val="A25867"/>
                </a:solidFill>
                <a:latin typeface="Arial" panose="020B0604020202020204" pitchFamily="34" charset="0"/>
              </a:rPr>
              <a:t>largest</a:t>
            </a:r>
            <a:r>
              <a:rPr lang="pl-PL" baseline="0" dirty="0">
                <a:solidFill>
                  <a:srgbClr val="A25867"/>
                </a:solidFill>
                <a:latin typeface="Arial" panose="020B0604020202020204" pitchFamily="34" charset="0"/>
              </a:rPr>
              <a:t> </a:t>
            </a:r>
            <a:r>
              <a:rPr lang="en-GB" baseline="0" dirty="0">
                <a:solidFill>
                  <a:srgbClr val="A25867"/>
                </a:solidFill>
                <a:latin typeface="Arial" panose="020B0604020202020204" pitchFamily="34" charset="0"/>
              </a:rPr>
              <a:t>N/Z </a:t>
            </a:r>
            <a:r>
              <a:rPr lang="pl-PL" baseline="0" dirty="0" err="1">
                <a:solidFill>
                  <a:srgbClr val="A25867"/>
                </a:solidFill>
                <a:latin typeface="Arial" panose="020B0604020202020204" pitchFamily="34" charset="0"/>
              </a:rPr>
              <a:t>among</a:t>
            </a:r>
            <a:r>
              <a:rPr lang="pl-PL" baseline="0" dirty="0">
                <a:solidFill>
                  <a:srgbClr val="A25867"/>
                </a:solidFill>
                <a:latin typeface="Arial" panose="020B0604020202020204" pitchFamily="34" charset="0"/>
              </a:rPr>
              <a:t> </a:t>
            </a:r>
            <a:br>
              <a:rPr lang="pl-PL" baseline="0" dirty="0">
                <a:solidFill>
                  <a:srgbClr val="A25867"/>
                </a:solidFill>
                <a:latin typeface="Arial" panose="020B0604020202020204" pitchFamily="34" charset="0"/>
              </a:rPr>
            </a:br>
            <a:r>
              <a:rPr lang="pl-PL" baseline="0" dirty="0" err="1">
                <a:solidFill>
                  <a:srgbClr val="A25867"/>
                </a:solidFill>
                <a:latin typeface="Arial" panose="020B0604020202020204" pitchFamily="34" charset="0"/>
              </a:rPr>
              <a:t>stable</a:t>
            </a:r>
            <a:r>
              <a:rPr lang="pl-PL" baseline="0" dirty="0">
                <a:solidFill>
                  <a:srgbClr val="A25867"/>
                </a:solidFill>
                <a:latin typeface="Arial" panose="020B0604020202020204" pitchFamily="34" charset="0"/>
              </a:rPr>
              <a:t> </a:t>
            </a:r>
            <a:r>
              <a:rPr lang="pl-PL" baseline="0" dirty="0" err="1">
                <a:solidFill>
                  <a:srgbClr val="A25867"/>
                </a:solidFill>
                <a:latin typeface="Arial" panose="020B0604020202020204" pitchFamily="34" charset="0"/>
              </a:rPr>
              <a:t>nuclei</a:t>
            </a:r>
            <a:endParaRPr lang="pl-PL" baseline="0" dirty="0">
              <a:solidFill>
                <a:srgbClr val="A25867"/>
              </a:solidFill>
              <a:latin typeface="Arial" panose="020B0604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CBB5E8BE-068B-4D3C-BA6E-F99D83557836}"/>
              </a:ext>
            </a:extLst>
          </p:cNvPr>
          <p:cNvSpPr txBox="1"/>
          <p:nvPr/>
        </p:nvSpPr>
        <p:spPr>
          <a:xfrm>
            <a:off x="7115803" y="1957025"/>
            <a:ext cx="4259499" cy="830997"/>
          </a:xfrm>
          <a:prstGeom prst="rect">
            <a:avLst/>
          </a:prstGeom>
          <a:solidFill>
            <a:srgbClr val="A25867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PDR strength below 10 MeV observed :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0.5-0.8 % of EWSR (NRF)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3-5% of EWSR (Coulomb excitation) </a:t>
            </a:r>
          </a:p>
        </p:txBody>
      </p:sp>
      <p:sp>
        <p:nvSpPr>
          <p:cNvPr id="28" name="CasellaDiTesto 10">
            <a:extLst>
              <a:ext uri="{FF2B5EF4-FFF2-40B4-BE49-F238E27FC236}">
                <a16:creationId xmlns:a16="http://schemas.microsoft.com/office/drawing/2014/main" id="{72C75309-6E8E-4BD1-9951-3D2D6EA89E1D}"/>
              </a:ext>
            </a:extLst>
          </p:cNvPr>
          <p:cNvSpPr txBox="1"/>
          <p:nvPr/>
        </p:nvSpPr>
        <p:spPr>
          <a:xfrm>
            <a:off x="687233" y="5334998"/>
            <a:ext cx="5183359" cy="830997"/>
          </a:xfrm>
          <a:prstGeom prst="rect">
            <a:avLst/>
          </a:prstGeom>
          <a:solidFill>
            <a:srgbClr val="DAE9F1">
              <a:alpha val="69804"/>
            </a:srgb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4"/>
                </a:solidFill>
              </a:defRPr>
            </a:lvl1pPr>
          </a:lstStyle>
          <a:p>
            <a:r>
              <a:rPr lang="en-US" sz="1600" dirty="0">
                <a:solidFill>
                  <a:srgbClr val="A5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Complementary to investigations done</a:t>
            </a:r>
            <a:r>
              <a:rPr lang="pl-PL" sz="1600" dirty="0">
                <a:solidFill>
                  <a:srgbClr val="A5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A5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IFIN labs with same isotopes but with fusion evaporation reactions at finite temperature.</a:t>
            </a:r>
            <a:endParaRPr lang="en-US" sz="1600" b="0" dirty="0">
              <a:solidFill>
                <a:srgbClr val="A55A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/>
      <p:bldP spid="20" grpId="0"/>
      <p:bldP spid="21" grpId="0"/>
      <p:bldP spid="22" grpId="0" animBg="1"/>
      <p:bldP spid="23" grpId="0" animBg="1"/>
      <p:bldP spid="24" grpId="0" animBg="1"/>
      <p:bldP spid="25" grpId="0"/>
      <p:bldP spid="26" grpId="0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pl-PL" dirty="0">
                <a:sym typeface="Symbol" panose="05050102010706020507" pitchFamily="18" charset="2"/>
              </a:rPr>
              <a:t></a:t>
            </a:r>
            <a:r>
              <a:rPr lang="pl-PL" dirty="0"/>
              <a:t> </a:t>
            </a:r>
            <a:r>
              <a:rPr lang="pl-PL" dirty="0" err="1"/>
              <a:t>emission</a:t>
            </a:r>
            <a:r>
              <a:rPr lang="pl-PL" dirty="0"/>
              <a:t> from PDR region for </a:t>
            </a:r>
            <a:r>
              <a:rPr lang="pl-PL" baseline="30000" dirty="0"/>
              <a:t>58</a:t>
            </a:r>
            <a:r>
              <a:rPr lang="pl-PL" dirty="0"/>
              <a:t>N</a:t>
            </a:r>
            <a:r>
              <a:rPr lang="pl-PL" cap="none" dirty="0"/>
              <a:t>i</a:t>
            </a:r>
            <a:r>
              <a:rPr lang="pl-PL" dirty="0"/>
              <a:t> and </a:t>
            </a:r>
            <a:r>
              <a:rPr lang="pl-PL" baseline="30000" dirty="0"/>
              <a:t>62</a:t>
            </a:r>
            <a:r>
              <a:rPr lang="pl-PL" dirty="0"/>
              <a:t>N</a:t>
            </a:r>
            <a:r>
              <a:rPr lang="pl-PL" cap="none" dirty="0"/>
              <a:t>i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 dirty="0"/>
              <a:t>M. Kmiecik, European Nuclear Physics Conference, 21-26 Sept. 2025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3DBAE8BA-624C-4D21-9F55-02CA223A7C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1" t="5891"/>
          <a:stretch>
            <a:fillRect/>
          </a:stretch>
        </p:blipFill>
        <p:spPr>
          <a:xfrm rot="5400000">
            <a:off x="4828770" y="3270682"/>
            <a:ext cx="2299780" cy="3387910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E0C44F02-E978-4F53-97CB-38B318F139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73" t="7784"/>
          <a:stretch>
            <a:fillRect/>
          </a:stretch>
        </p:blipFill>
        <p:spPr>
          <a:xfrm rot="5400000">
            <a:off x="980169" y="3298401"/>
            <a:ext cx="2299778" cy="3319778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E66F8246-D516-40B3-A41C-40626DAE58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89" t="5891"/>
          <a:stretch>
            <a:fillRect/>
          </a:stretch>
        </p:blipFill>
        <p:spPr>
          <a:xfrm rot="5400000">
            <a:off x="8650998" y="3278374"/>
            <a:ext cx="2284396" cy="3387909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34264260-E915-4C0D-817D-7237955A4B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89" t="4480"/>
          <a:stretch>
            <a:fillRect/>
          </a:stretch>
        </p:blipFill>
        <p:spPr>
          <a:xfrm rot="5400000">
            <a:off x="8676397" y="959543"/>
            <a:ext cx="2284397" cy="3438709"/>
          </a:xfrm>
          <a:prstGeom prst="rect">
            <a:avLst/>
          </a:prstGeom>
        </p:spPr>
      </p:pic>
      <p:pic>
        <p:nvPicPr>
          <p:cNvPr id="9" name="Picture 27">
            <a:extLst>
              <a:ext uri="{FF2B5EF4-FFF2-40B4-BE49-F238E27FC236}">
                <a16:creationId xmlns:a16="http://schemas.microsoft.com/office/drawing/2014/main" id="{2BC2AC7C-8379-4C46-B889-F56D237BA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64" t="7784"/>
          <a:stretch>
            <a:fillRect/>
          </a:stretch>
        </p:blipFill>
        <p:spPr>
          <a:xfrm rot="5400000">
            <a:off x="991034" y="1015834"/>
            <a:ext cx="2278047" cy="3319778"/>
          </a:xfrm>
          <a:prstGeom prst="rect">
            <a:avLst/>
          </a:prstGeom>
        </p:spPr>
      </p:pic>
      <p:pic>
        <p:nvPicPr>
          <p:cNvPr id="10" name="Picture 33">
            <a:extLst>
              <a:ext uri="{FF2B5EF4-FFF2-40B4-BE49-F238E27FC236}">
                <a16:creationId xmlns:a16="http://schemas.microsoft.com/office/drawing/2014/main" id="{C8BD1DF3-B53E-4AB6-A8B1-4F0F6883C8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789" t="7784"/>
          <a:stretch>
            <a:fillRect/>
          </a:stretch>
        </p:blipFill>
        <p:spPr>
          <a:xfrm rot="5400000">
            <a:off x="4802396" y="1019008"/>
            <a:ext cx="2284397" cy="3319779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5EF4E73E-61AE-41EE-AAED-F36E1CBCC5BA}"/>
              </a:ext>
            </a:extLst>
          </p:cNvPr>
          <p:cNvSpPr txBox="1"/>
          <p:nvPr/>
        </p:nvSpPr>
        <p:spPr>
          <a:xfrm>
            <a:off x="6276327" y="1639699"/>
            <a:ext cx="1286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b="1" baseline="30000" dirty="0">
                <a:solidFill>
                  <a:schemeClr val="accent2"/>
                </a:solidFill>
              </a:rPr>
              <a:t>62</a:t>
            </a:r>
            <a:r>
              <a:rPr lang="en-IT" sz="2000" b="1" dirty="0">
                <a:solidFill>
                  <a:schemeClr val="accent2"/>
                </a:solidFill>
              </a:rPr>
              <a:t>Ni Low Energy Part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4945B3EC-8B1D-4F2C-A52D-306B6D705C02}"/>
              </a:ext>
            </a:extLst>
          </p:cNvPr>
          <p:cNvSpPr txBox="1"/>
          <p:nvPr/>
        </p:nvSpPr>
        <p:spPr>
          <a:xfrm>
            <a:off x="4913486" y="1639699"/>
            <a:ext cx="10626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500" dirty="0"/>
              <a:t>2</a:t>
            </a:r>
            <a:r>
              <a:rPr lang="en-IT" sz="1500" baseline="30000" dirty="0"/>
              <a:t>+</a:t>
            </a:r>
            <a:r>
              <a:rPr lang="en-IT" sz="1500" dirty="0"/>
              <a:t> </a:t>
            </a:r>
            <a:r>
              <a:rPr lang="en-IT" sz="1500" dirty="0">
                <a:sym typeface="Wingdings" pitchFamily="2" charset="2"/>
              </a:rPr>
              <a:t> 0</a:t>
            </a:r>
            <a:r>
              <a:rPr lang="en-IT" sz="1500" baseline="30000" dirty="0">
                <a:sym typeface="Wingdings" pitchFamily="2" charset="2"/>
              </a:rPr>
              <a:t>+</a:t>
            </a:r>
          </a:p>
          <a:p>
            <a:r>
              <a:rPr lang="en-IT" sz="1500" dirty="0">
                <a:sym typeface="Wingdings" pitchFamily="2" charset="2"/>
              </a:rPr>
              <a:t>1173 keV</a:t>
            </a:r>
            <a:endParaRPr lang="en-IT" sz="1500" dirty="0"/>
          </a:p>
        </p:txBody>
      </p:sp>
      <p:sp>
        <p:nvSpPr>
          <p:cNvPr id="13" name="TextBox 38">
            <a:extLst>
              <a:ext uri="{FF2B5EF4-FFF2-40B4-BE49-F238E27FC236}">
                <a16:creationId xmlns:a16="http://schemas.microsoft.com/office/drawing/2014/main" id="{7BF75E11-4D0F-4FC4-82A3-D989B65C7886}"/>
              </a:ext>
            </a:extLst>
          </p:cNvPr>
          <p:cNvSpPr txBox="1"/>
          <p:nvPr/>
        </p:nvSpPr>
        <p:spPr>
          <a:xfrm>
            <a:off x="6276327" y="3941312"/>
            <a:ext cx="1286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b="1" baseline="30000" dirty="0">
                <a:solidFill>
                  <a:schemeClr val="accent5"/>
                </a:solidFill>
              </a:rPr>
              <a:t>58</a:t>
            </a:r>
            <a:r>
              <a:rPr lang="en-IT" sz="2000" b="1" dirty="0">
                <a:solidFill>
                  <a:schemeClr val="accent5"/>
                </a:solidFill>
              </a:rPr>
              <a:t>Ni Low Energy Part</a:t>
            </a:r>
          </a:p>
        </p:txBody>
      </p:sp>
      <p:sp>
        <p:nvSpPr>
          <p:cNvPr id="14" name="TextBox 41">
            <a:extLst>
              <a:ext uri="{FF2B5EF4-FFF2-40B4-BE49-F238E27FC236}">
                <a16:creationId xmlns:a16="http://schemas.microsoft.com/office/drawing/2014/main" id="{1721D5BF-AB93-4F78-9C1D-71AEA257E4E8}"/>
              </a:ext>
            </a:extLst>
          </p:cNvPr>
          <p:cNvSpPr txBox="1"/>
          <p:nvPr/>
        </p:nvSpPr>
        <p:spPr>
          <a:xfrm>
            <a:off x="4787020" y="3871245"/>
            <a:ext cx="10626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500" dirty="0"/>
              <a:t>2</a:t>
            </a:r>
            <a:r>
              <a:rPr lang="en-IT" sz="1500" baseline="30000" dirty="0"/>
              <a:t>+</a:t>
            </a:r>
            <a:r>
              <a:rPr lang="en-IT" sz="1500" dirty="0"/>
              <a:t> </a:t>
            </a:r>
            <a:r>
              <a:rPr lang="en-IT" sz="1500" dirty="0">
                <a:sym typeface="Wingdings" pitchFamily="2" charset="2"/>
              </a:rPr>
              <a:t> 0</a:t>
            </a:r>
            <a:r>
              <a:rPr lang="en-IT" sz="1500" baseline="30000" dirty="0">
                <a:sym typeface="Wingdings" pitchFamily="2" charset="2"/>
              </a:rPr>
              <a:t>+</a:t>
            </a:r>
          </a:p>
          <a:p>
            <a:r>
              <a:rPr lang="en-IT" sz="1500" dirty="0">
                <a:sym typeface="Wingdings" pitchFamily="2" charset="2"/>
              </a:rPr>
              <a:t>1455 keV</a:t>
            </a:r>
            <a:endParaRPr lang="en-IT" sz="1500" dirty="0"/>
          </a:p>
        </p:txBody>
      </p:sp>
      <p:sp>
        <p:nvSpPr>
          <p:cNvPr id="15" name="TextBox 28">
            <a:extLst>
              <a:ext uri="{FF2B5EF4-FFF2-40B4-BE49-F238E27FC236}">
                <a16:creationId xmlns:a16="http://schemas.microsoft.com/office/drawing/2014/main" id="{E6B0A300-526F-42E2-8F64-4C2380FAA03C}"/>
              </a:ext>
            </a:extLst>
          </p:cNvPr>
          <p:cNvSpPr txBox="1"/>
          <p:nvPr/>
        </p:nvSpPr>
        <p:spPr>
          <a:xfrm>
            <a:off x="10377170" y="3917412"/>
            <a:ext cx="1068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b="1" baseline="30000" dirty="0">
                <a:solidFill>
                  <a:schemeClr val="accent6"/>
                </a:solidFill>
              </a:rPr>
              <a:t>58</a:t>
            </a:r>
            <a:r>
              <a:rPr lang="en-IT" sz="2000" b="1" dirty="0">
                <a:solidFill>
                  <a:schemeClr val="accent6"/>
                </a:solidFill>
              </a:rPr>
              <a:t>Ni High Energy Part</a:t>
            </a:r>
          </a:p>
        </p:txBody>
      </p:sp>
      <p:sp>
        <p:nvSpPr>
          <p:cNvPr id="16" name="TextBox 40">
            <a:extLst>
              <a:ext uri="{FF2B5EF4-FFF2-40B4-BE49-F238E27FC236}">
                <a16:creationId xmlns:a16="http://schemas.microsoft.com/office/drawing/2014/main" id="{7C2AD922-C1D1-46CC-86ED-3C7DB21EFC6C}"/>
              </a:ext>
            </a:extLst>
          </p:cNvPr>
          <p:cNvSpPr txBox="1"/>
          <p:nvPr/>
        </p:nvSpPr>
        <p:spPr>
          <a:xfrm>
            <a:off x="10377171" y="1624289"/>
            <a:ext cx="1068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b="1" baseline="30000" dirty="0">
                <a:solidFill>
                  <a:srgbClr val="0070C0"/>
                </a:solidFill>
              </a:rPr>
              <a:t>62</a:t>
            </a:r>
            <a:r>
              <a:rPr lang="en-IT" sz="2000" b="1" dirty="0">
                <a:solidFill>
                  <a:srgbClr val="0070C0"/>
                </a:solidFill>
              </a:rPr>
              <a:t>Ni High Energy Part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15CA3E57-86D8-44B5-B9AB-B886B20794BB}"/>
              </a:ext>
            </a:extLst>
          </p:cNvPr>
          <p:cNvSpPr txBox="1"/>
          <p:nvPr/>
        </p:nvSpPr>
        <p:spPr>
          <a:xfrm>
            <a:off x="840918" y="1624289"/>
            <a:ext cx="1476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2400" b="1" baseline="30000" dirty="0">
                <a:solidFill>
                  <a:schemeClr val="accent2"/>
                </a:solidFill>
              </a:rPr>
              <a:t>62</a:t>
            </a:r>
            <a:r>
              <a:rPr lang="en-IT" sz="2400" b="1" dirty="0">
                <a:solidFill>
                  <a:schemeClr val="accent2"/>
                </a:solidFill>
              </a:rPr>
              <a:t>Ni</a:t>
            </a:r>
            <a:r>
              <a:rPr lang="en-IT" sz="2000" b="1" dirty="0">
                <a:solidFill>
                  <a:schemeClr val="accent2"/>
                </a:solidFill>
              </a:rPr>
              <a:t> </a:t>
            </a:r>
            <a:endParaRPr lang="en-IT" sz="2000" dirty="0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194B68EF-4B86-44F8-91AE-D8FE63256B14}"/>
              </a:ext>
            </a:extLst>
          </p:cNvPr>
          <p:cNvSpPr txBox="1"/>
          <p:nvPr/>
        </p:nvSpPr>
        <p:spPr>
          <a:xfrm>
            <a:off x="821694" y="3895991"/>
            <a:ext cx="2071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2400" b="1" baseline="30000" dirty="0">
                <a:solidFill>
                  <a:schemeClr val="accent6"/>
                </a:solidFill>
              </a:rPr>
              <a:t>58</a:t>
            </a:r>
            <a:r>
              <a:rPr lang="en-IT" sz="2400" b="1" dirty="0">
                <a:solidFill>
                  <a:schemeClr val="accent6"/>
                </a:solidFill>
              </a:rPr>
              <a:t>Ni</a:t>
            </a:r>
            <a:endParaRPr lang="en-IT" sz="2400" dirty="0">
              <a:solidFill>
                <a:schemeClr val="accent6"/>
              </a:solidFill>
            </a:endParaRPr>
          </a:p>
        </p:txBody>
      </p:sp>
      <p:sp>
        <p:nvSpPr>
          <p:cNvPr id="19" name="Rectangle 34">
            <a:extLst>
              <a:ext uri="{FF2B5EF4-FFF2-40B4-BE49-F238E27FC236}">
                <a16:creationId xmlns:a16="http://schemas.microsoft.com/office/drawing/2014/main" id="{78D68A82-527C-45CE-915D-47ECE8FA9227}"/>
              </a:ext>
            </a:extLst>
          </p:cNvPr>
          <p:cNvSpPr/>
          <p:nvPr/>
        </p:nvSpPr>
        <p:spPr>
          <a:xfrm>
            <a:off x="11487150" y="1464773"/>
            <a:ext cx="118360" cy="351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TextBox 35">
            <a:extLst>
              <a:ext uri="{FF2B5EF4-FFF2-40B4-BE49-F238E27FC236}">
                <a16:creationId xmlns:a16="http://schemas.microsoft.com/office/drawing/2014/main" id="{D3379DC9-95D0-43C0-8657-736096A1E95B}"/>
              </a:ext>
            </a:extLst>
          </p:cNvPr>
          <p:cNvSpPr txBox="1"/>
          <p:nvPr/>
        </p:nvSpPr>
        <p:spPr>
          <a:xfrm>
            <a:off x="6541803" y="5132475"/>
            <a:ext cx="1062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/>
              <a:t>2</a:t>
            </a:r>
            <a:r>
              <a:rPr lang="en-IT" sz="1400" baseline="30000" dirty="0"/>
              <a:t>+</a:t>
            </a:r>
            <a:r>
              <a:rPr lang="en-IT" sz="1400" dirty="0"/>
              <a:t> </a:t>
            </a:r>
            <a:r>
              <a:rPr lang="en-IT" sz="1400" dirty="0">
                <a:sym typeface="Wingdings" pitchFamily="2" charset="2"/>
              </a:rPr>
              <a:t> 0</a:t>
            </a:r>
            <a:r>
              <a:rPr lang="en-IT" sz="1400" baseline="30000" dirty="0">
                <a:sym typeface="Wingdings" pitchFamily="2" charset="2"/>
              </a:rPr>
              <a:t>+</a:t>
            </a:r>
          </a:p>
          <a:p>
            <a:r>
              <a:rPr lang="en-IT" sz="1400" dirty="0">
                <a:sym typeface="Wingdings" pitchFamily="2" charset="2"/>
              </a:rPr>
              <a:t>3038 keV</a:t>
            </a:r>
            <a:endParaRPr lang="en-IT" sz="1400" dirty="0"/>
          </a:p>
        </p:txBody>
      </p:sp>
      <p:sp>
        <p:nvSpPr>
          <p:cNvPr id="21" name="TextBox 36">
            <a:extLst>
              <a:ext uri="{FF2B5EF4-FFF2-40B4-BE49-F238E27FC236}">
                <a16:creationId xmlns:a16="http://schemas.microsoft.com/office/drawing/2014/main" id="{BF64CF5C-212B-4B20-BA5E-0E75605AFB45}"/>
              </a:ext>
            </a:extLst>
          </p:cNvPr>
          <p:cNvSpPr txBox="1"/>
          <p:nvPr/>
        </p:nvSpPr>
        <p:spPr>
          <a:xfrm>
            <a:off x="4921234" y="4493425"/>
            <a:ext cx="1062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/>
              <a:t>4</a:t>
            </a:r>
            <a:r>
              <a:rPr lang="en-IT" sz="1400" baseline="30000" dirty="0"/>
              <a:t>+</a:t>
            </a:r>
            <a:r>
              <a:rPr lang="en-IT" sz="1400" dirty="0"/>
              <a:t> </a:t>
            </a:r>
            <a:r>
              <a:rPr lang="en-IT" sz="1400" dirty="0">
                <a:sym typeface="Wingdings" pitchFamily="2" charset="2"/>
              </a:rPr>
              <a:t> 2</a:t>
            </a:r>
            <a:r>
              <a:rPr lang="en-IT" sz="1400" baseline="30000" dirty="0">
                <a:sym typeface="Wingdings" pitchFamily="2" charset="2"/>
              </a:rPr>
              <a:t>+</a:t>
            </a:r>
          </a:p>
          <a:p>
            <a:r>
              <a:rPr lang="en-IT" sz="1400" dirty="0">
                <a:sym typeface="Wingdings" pitchFamily="2" charset="2"/>
              </a:rPr>
              <a:t>1005 keV</a:t>
            </a:r>
            <a:endParaRPr lang="en-IT" sz="1400" dirty="0"/>
          </a:p>
        </p:txBody>
      </p:sp>
      <p:sp>
        <p:nvSpPr>
          <p:cNvPr id="22" name="TextBox 39">
            <a:extLst>
              <a:ext uri="{FF2B5EF4-FFF2-40B4-BE49-F238E27FC236}">
                <a16:creationId xmlns:a16="http://schemas.microsoft.com/office/drawing/2014/main" id="{C5FED19B-FA10-4F2A-9620-CF7C82841D48}"/>
              </a:ext>
            </a:extLst>
          </p:cNvPr>
          <p:cNvSpPr txBox="1"/>
          <p:nvPr/>
        </p:nvSpPr>
        <p:spPr>
          <a:xfrm>
            <a:off x="6529245" y="2932243"/>
            <a:ext cx="1062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/>
              <a:t>2</a:t>
            </a:r>
            <a:r>
              <a:rPr lang="en-IT" sz="1400" baseline="30000" dirty="0"/>
              <a:t>+</a:t>
            </a:r>
            <a:r>
              <a:rPr lang="en-IT" sz="1400" dirty="0"/>
              <a:t> </a:t>
            </a:r>
            <a:r>
              <a:rPr lang="en-IT" sz="1400" dirty="0">
                <a:sym typeface="Wingdings" pitchFamily="2" charset="2"/>
              </a:rPr>
              <a:t> 0</a:t>
            </a:r>
            <a:r>
              <a:rPr lang="en-IT" sz="1400" baseline="30000" dirty="0">
                <a:sym typeface="Wingdings" pitchFamily="2" charset="2"/>
              </a:rPr>
              <a:t>+</a:t>
            </a:r>
          </a:p>
          <a:p>
            <a:r>
              <a:rPr lang="en-IT" sz="1400" dirty="0">
                <a:sym typeface="Wingdings" pitchFamily="2" charset="2"/>
              </a:rPr>
              <a:t>2302 keV</a:t>
            </a:r>
            <a:endParaRPr lang="en-IT" sz="1400" dirty="0"/>
          </a:p>
        </p:txBody>
      </p:sp>
      <p:sp>
        <p:nvSpPr>
          <p:cNvPr id="23" name="TextBox 44">
            <a:extLst>
              <a:ext uri="{FF2B5EF4-FFF2-40B4-BE49-F238E27FC236}">
                <a16:creationId xmlns:a16="http://schemas.microsoft.com/office/drawing/2014/main" id="{350AD5F5-2CE9-427A-9460-48C674C3B409}"/>
              </a:ext>
            </a:extLst>
          </p:cNvPr>
          <p:cNvSpPr txBox="1"/>
          <p:nvPr/>
        </p:nvSpPr>
        <p:spPr>
          <a:xfrm>
            <a:off x="5750526" y="2864061"/>
            <a:ext cx="1062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/>
              <a:t>3</a:t>
            </a:r>
            <a:r>
              <a:rPr lang="en-IT" sz="1400" baseline="30000" dirty="0"/>
              <a:t>-</a:t>
            </a:r>
            <a:r>
              <a:rPr lang="en-IT" sz="1400" dirty="0"/>
              <a:t> </a:t>
            </a:r>
            <a:r>
              <a:rPr lang="en-IT" sz="1400" dirty="0">
                <a:sym typeface="Wingdings" pitchFamily="2" charset="2"/>
              </a:rPr>
              <a:t> 2</a:t>
            </a:r>
            <a:r>
              <a:rPr lang="en-IT" sz="1400" baseline="30000" dirty="0">
                <a:sym typeface="Wingdings" pitchFamily="2" charset="2"/>
              </a:rPr>
              <a:t>+</a:t>
            </a:r>
          </a:p>
          <a:p>
            <a:r>
              <a:rPr lang="en-IT" sz="1400" dirty="0">
                <a:sym typeface="Wingdings" pitchFamily="2" charset="2"/>
              </a:rPr>
              <a:t>1455 keV</a:t>
            </a:r>
            <a:endParaRPr lang="en-IT" sz="1400" dirty="0"/>
          </a:p>
        </p:txBody>
      </p:sp>
      <p:sp>
        <p:nvSpPr>
          <p:cNvPr id="24" name="TextBox 45">
            <a:extLst>
              <a:ext uri="{FF2B5EF4-FFF2-40B4-BE49-F238E27FC236}">
                <a16:creationId xmlns:a16="http://schemas.microsoft.com/office/drawing/2014/main" id="{61B2622D-310B-43CF-A716-60F7B08EB12E}"/>
              </a:ext>
            </a:extLst>
          </p:cNvPr>
          <p:cNvSpPr txBox="1"/>
          <p:nvPr/>
        </p:nvSpPr>
        <p:spPr>
          <a:xfrm>
            <a:off x="4350655" y="6308016"/>
            <a:ext cx="2998091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Maurizio</a:t>
            </a:r>
            <a:r>
              <a:rPr lang="pl-PL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Giunta’s</a:t>
            </a:r>
            <a:r>
              <a:rPr lang="pl-PL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bachelor thesis</a:t>
            </a:r>
          </a:p>
        </p:txBody>
      </p:sp>
      <p:sp>
        <p:nvSpPr>
          <p:cNvPr id="25" name="Parallelogram 3">
            <a:extLst>
              <a:ext uri="{FF2B5EF4-FFF2-40B4-BE49-F238E27FC236}">
                <a16:creationId xmlns:a16="http://schemas.microsoft.com/office/drawing/2014/main" id="{F20D696C-6194-45E4-8103-75A860038749}"/>
              </a:ext>
            </a:extLst>
          </p:cNvPr>
          <p:cNvSpPr/>
          <p:nvPr/>
        </p:nvSpPr>
        <p:spPr>
          <a:xfrm>
            <a:off x="1025612" y="3934963"/>
            <a:ext cx="1286928" cy="1913890"/>
          </a:xfrm>
          <a:prstGeom prst="parallelogram">
            <a:avLst>
              <a:gd name="adj" fmla="val 53199"/>
            </a:avLst>
          </a:prstGeom>
          <a:noFill/>
          <a:ln w="38100" cap="flat" cmpd="sng" algn="ctr">
            <a:solidFill>
              <a:srgbClr val="008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accent6"/>
              </a:solidFill>
            </a:endParaRPr>
          </a:p>
        </p:txBody>
      </p:sp>
      <p:sp>
        <p:nvSpPr>
          <p:cNvPr id="26" name="Parallelogram 7">
            <a:extLst>
              <a:ext uri="{FF2B5EF4-FFF2-40B4-BE49-F238E27FC236}">
                <a16:creationId xmlns:a16="http://schemas.microsoft.com/office/drawing/2014/main" id="{99365DA6-AAB4-4CFD-8DE9-1BC828D29BEC}"/>
              </a:ext>
            </a:extLst>
          </p:cNvPr>
          <p:cNvSpPr/>
          <p:nvPr/>
        </p:nvSpPr>
        <p:spPr>
          <a:xfrm>
            <a:off x="1025612" y="1639699"/>
            <a:ext cx="1286928" cy="1913890"/>
          </a:xfrm>
          <a:prstGeom prst="parallelogram">
            <a:avLst>
              <a:gd name="adj" fmla="val 53199"/>
            </a:avLst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accent2"/>
              </a:solidFill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DFD6041C-5673-4A6E-890C-E281A084FAC3}"/>
              </a:ext>
            </a:extLst>
          </p:cNvPr>
          <p:cNvSpPr txBox="1"/>
          <p:nvPr/>
        </p:nvSpPr>
        <p:spPr>
          <a:xfrm flipH="1">
            <a:off x="9387887" y="6308016"/>
            <a:ext cx="2432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Courtesy: Agnese </a:t>
            </a:r>
            <a:r>
              <a:rPr lang="en-GB" sz="1600" dirty="0" err="1"/>
              <a:t>Giaz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98011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pl-PL" dirty="0"/>
              <a:t>PDR </a:t>
            </a:r>
            <a:r>
              <a:rPr lang="pl-PL" dirty="0" err="1"/>
              <a:t>results</a:t>
            </a:r>
            <a:r>
              <a:rPr lang="pl-PL" dirty="0"/>
              <a:t> for </a:t>
            </a:r>
            <a:r>
              <a:rPr lang="pl-PL" baseline="30000" dirty="0"/>
              <a:t>58</a:t>
            </a:r>
            <a:r>
              <a:rPr lang="pl-PL" dirty="0"/>
              <a:t>N</a:t>
            </a:r>
            <a:r>
              <a:rPr lang="pl-PL" cap="none" dirty="0"/>
              <a:t>i</a:t>
            </a:r>
            <a:r>
              <a:rPr lang="pl-PL" dirty="0"/>
              <a:t> and </a:t>
            </a:r>
            <a:r>
              <a:rPr lang="pl-PL" baseline="30000" dirty="0"/>
              <a:t>62</a:t>
            </a:r>
            <a:r>
              <a:rPr lang="pl-PL" dirty="0"/>
              <a:t>N</a:t>
            </a:r>
            <a:r>
              <a:rPr lang="pl-PL" cap="none" dirty="0"/>
              <a:t>i</a:t>
            </a: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 dirty="0"/>
              <a:t>M. Kmiecik, European Nuclear Physics Conference, 21-26 Sept. 2025</a:t>
            </a:r>
          </a:p>
        </p:txBody>
      </p:sp>
      <p:sp>
        <p:nvSpPr>
          <p:cNvPr id="24" name="TextBox 45">
            <a:extLst>
              <a:ext uri="{FF2B5EF4-FFF2-40B4-BE49-F238E27FC236}">
                <a16:creationId xmlns:a16="http://schemas.microsoft.com/office/drawing/2014/main" id="{61B2622D-310B-43CF-A716-60F7B08EB12E}"/>
              </a:ext>
            </a:extLst>
          </p:cNvPr>
          <p:cNvSpPr txBox="1"/>
          <p:nvPr/>
        </p:nvSpPr>
        <p:spPr>
          <a:xfrm>
            <a:off x="4322080" y="6238456"/>
            <a:ext cx="2998091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Maurizio</a:t>
            </a:r>
            <a:r>
              <a:rPr lang="pl-PL" dirty="0"/>
              <a:t> </a:t>
            </a:r>
            <a:r>
              <a:rPr lang="en-GB" dirty="0"/>
              <a:t>Giunta’s</a:t>
            </a:r>
            <a:r>
              <a:rPr lang="pl-PL" dirty="0"/>
              <a:t> </a:t>
            </a:r>
            <a:r>
              <a:rPr lang="en-GB" dirty="0"/>
              <a:t>bachelor thesis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DFD6041C-5673-4A6E-890C-E281A084FAC3}"/>
              </a:ext>
            </a:extLst>
          </p:cNvPr>
          <p:cNvSpPr txBox="1"/>
          <p:nvPr/>
        </p:nvSpPr>
        <p:spPr>
          <a:xfrm flipH="1">
            <a:off x="9387887" y="6308016"/>
            <a:ext cx="2432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Courtesy: Agnese </a:t>
            </a:r>
            <a:r>
              <a:rPr lang="en-GB" sz="1600" dirty="0" err="1"/>
              <a:t>Giaz</a:t>
            </a:r>
            <a:endParaRPr lang="en-GB" sz="1600" dirty="0"/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8092BDF3-7528-48E9-92CB-AB24D4BB4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6" y="1547548"/>
            <a:ext cx="5643046" cy="432000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83F09F8C-C735-4BBB-ACC0-F18E7812D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432" y="1547548"/>
            <a:ext cx="5643046" cy="4320000"/>
          </a:xfrm>
          <a:prstGeom prst="rect">
            <a:avLst/>
          </a:prstGeom>
        </p:spPr>
      </p:pic>
      <p:sp>
        <p:nvSpPr>
          <p:cNvPr id="30" name="TextBox 14">
            <a:extLst>
              <a:ext uri="{FF2B5EF4-FFF2-40B4-BE49-F238E27FC236}">
                <a16:creationId xmlns:a16="http://schemas.microsoft.com/office/drawing/2014/main" id="{788F0F2F-72CD-42B0-A27A-C343BD9DDFA4}"/>
              </a:ext>
            </a:extLst>
          </p:cNvPr>
          <p:cNvSpPr txBox="1"/>
          <p:nvPr/>
        </p:nvSpPr>
        <p:spPr>
          <a:xfrm>
            <a:off x="10061116" y="3508376"/>
            <a:ext cx="17541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200" b="1" baseline="30000" dirty="0">
                <a:solidFill>
                  <a:schemeClr val="accent6"/>
                </a:solidFill>
              </a:rPr>
              <a:t>58</a:t>
            </a:r>
            <a:r>
              <a:rPr lang="en-IT" sz="2200" b="1" dirty="0">
                <a:solidFill>
                  <a:schemeClr val="accent6"/>
                </a:solidFill>
              </a:rPr>
              <a:t>Ni</a:t>
            </a:r>
            <a:r>
              <a:rPr lang="en-IT" sz="2200" b="1" dirty="0"/>
              <a:t> </a:t>
            </a:r>
          </a:p>
          <a:p>
            <a:pPr algn="ctr"/>
            <a:r>
              <a:rPr lang="en-IT" sz="2200" dirty="0"/>
              <a:t>N/Z = 1.07 </a:t>
            </a:r>
          </a:p>
          <a:p>
            <a:pPr algn="ctr"/>
            <a:r>
              <a:rPr lang="en-IT" sz="2200" b="1" dirty="0">
                <a:solidFill>
                  <a:schemeClr val="accent6"/>
                </a:solidFill>
              </a:rPr>
              <a:t>No Pygmy </a:t>
            </a:r>
            <a:r>
              <a:rPr lang="en-IT" sz="2200" dirty="0"/>
              <a:t>or negligible Pygmy expected 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8AAAED5C-2C03-4B33-80B5-B7C99949E650}"/>
              </a:ext>
            </a:extLst>
          </p:cNvPr>
          <p:cNvSpPr txBox="1"/>
          <p:nvPr/>
        </p:nvSpPr>
        <p:spPr>
          <a:xfrm>
            <a:off x="10061116" y="1621090"/>
            <a:ext cx="1754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200" b="1" baseline="30000" dirty="0">
                <a:solidFill>
                  <a:schemeClr val="accent1"/>
                </a:solidFill>
              </a:rPr>
              <a:t>62</a:t>
            </a:r>
            <a:r>
              <a:rPr lang="en-IT" sz="2200" b="1" dirty="0">
                <a:solidFill>
                  <a:schemeClr val="accent1"/>
                </a:solidFill>
              </a:rPr>
              <a:t>Ni</a:t>
            </a:r>
            <a:r>
              <a:rPr lang="en-IT" sz="2200" b="1" dirty="0"/>
              <a:t> </a:t>
            </a:r>
          </a:p>
          <a:p>
            <a:pPr algn="ctr"/>
            <a:r>
              <a:rPr lang="en-IT" sz="2200" dirty="0"/>
              <a:t>N/Z = 1.21 </a:t>
            </a:r>
          </a:p>
          <a:p>
            <a:pPr algn="ctr"/>
            <a:r>
              <a:rPr lang="en-IT" sz="2200" b="1" dirty="0">
                <a:solidFill>
                  <a:schemeClr val="accent1"/>
                </a:solidFill>
              </a:rPr>
              <a:t>Pygmy</a:t>
            </a:r>
            <a:r>
              <a:rPr lang="en-IT" sz="2200" b="1" dirty="0"/>
              <a:t> </a:t>
            </a:r>
            <a:r>
              <a:rPr lang="en-IT" sz="2200" dirty="0"/>
              <a:t>expected </a:t>
            </a:r>
          </a:p>
        </p:txBody>
      </p:sp>
    </p:spTree>
    <p:extLst>
      <p:ext uri="{BB962C8B-B14F-4D97-AF65-F5344CB8AC3E}">
        <p14:creationId xmlns:p14="http://schemas.microsoft.com/office/powerpoint/2010/main" val="3301979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Ongoing</a:t>
            </a:r>
            <a:r>
              <a:rPr lang="pl-PL" dirty="0"/>
              <a:t> </a:t>
            </a:r>
            <a:r>
              <a:rPr lang="pl-PL" dirty="0" err="1"/>
              <a:t>experiment</a:t>
            </a:r>
            <a:r>
              <a:rPr lang="pl-PL" dirty="0"/>
              <a:t> for </a:t>
            </a:r>
            <a:r>
              <a:rPr lang="pl-PL" baseline="30000" dirty="0"/>
              <a:t>64</a:t>
            </a:r>
            <a:r>
              <a:rPr lang="pl-PL" dirty="0"/>
              <a:t>N</a:t>
            </a:r>
            <a:r>
              <a:rPr lang="pl-PL" cap="none" dirty="0"/>
              <a:t>i</a:t>
            </a: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 dirty="0"/>
              <a:t>M. Kmiecik, European Nuclear Physics Conference, 21-26 Sept. 2025</a:t>
            </a:r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id="{2D54AABF-A3E0-42EF-9E80-E6E50F1BEF3B}"/>
              </a:ext>
            </a:extLst>
          </p:cNvPr>
          <p:cNvGrpSpPr/>
          <p:nvPr/>
        </p:nvGrpSpPr>
        <p:grpSpPr>
          <a:xfrm>
            <a:off x="575893" y="1624109"/>
            <a:ext cx="11198678" cy="2416582"/>
            <a:chOff x="575893" y="2887601"/>
            <a:chExt cx="11198678" cy="2416582"/>
          </a:xfrm>
        </p:grpSpPr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290D08DE-3A8C-456C-AC24-44ED41AB1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091" t="5187"/>
            <a:stretch>
              <a:fillRect/>
            </a:stretch>
          </p:blipFill>
          <p:spPr>
            <a:xfrm rot="5400000">
              <a:off x="4966941" y="2303930"/>
              <a:ext cx="2416581" cy="3583924"/>
            </a:xfrm>
            <a:prstGeom prst="rect">
              <a:avLst/>
            </a:prstGeom>
          </p:spPr>
        </p:pic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B4F96F61-A657-4F0D-80F3-5EB1AAB9E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091" t="5187"/>
            <a:stretch>
              <a:fillRect/>
            </a:stretch>
          </p:blipFill>
          <p:spPr>
            <a:xfrm rot="5400000">
              <a:off x="8774317" y="2303929"/>
              <a:ext cx="2416582" cy="3583926"/>
            </a:xfrm>
            <a:prstGeom prst="rect">
              <a:avLst/>
            </a:prstGeom>
          </p:spPr>
        </p:pic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98299954-CDF3-4C3C-B3E4-DEF6427EC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690" t="7686"/>
            <a:stretch>
              <a:fillRect/>
            </a:stretch>
          </p:blipFill>
          <p:spPr>
            <a:xfrm rot="5400000">
              <a:off x="1120047" y="2358858"/>
              <a:ext cx="2401171" cy="3489479"/>
            </a:xfrm>
            <a:prstGeom prst="rect">
              <a:avLst/>
            </a:prstGeom>
          </p:spPr>
        </p:pic>
      </p:grpSp>
      <p:sp>
        <p:nvSpPr>
          <p:cNvPr id="9" name="TextBox 6">
            <a:extLst>
              <a:ext uri="{FF2B5EF4-FFF2-40B4-BE49-F238E27FC236}">
                <a16:creationId xmlns:a16="http://schemas.microsoft.com/office/drawing/2014/main" id="{4D54608D-085A-4923-9B6C-23527164D107}"/>
              </a:ext>
            </a:extLst>
          </p:cNvPr>
          <p:cNvSpPr txBox="1"/>
          <p:nvPr/>
        </p:nvSpPr>
        <p:spPr>
          <a:xfrm>
            <a:off x="4817270" y="1297248"/>
            <a:ext cx="292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000" b="1" baseline="30000" dirty="0">
                <a:solidFill>
                  <a:srgbClr val="D0918B"/>
                </a:solidFill>
              </a:rPr>
              <a:t>64</a:t>
            </a:r>
            <a:r>
              <a:rPr lang="en-IT" sz="2000" b="1" dirty="0">
                <a:solidFill>
                  <a:srgbClr val="D0918B"/>
                </a:solidFill>
              </a:rPr>
              <a:t>Ni Low Energy Part</a:t>
            </a:r>
          </a:p>
        </p:txBody>
      </p:sp>
      <p:sp>
        <p:nvSpPr>
          <p:cNvPr id="10" name="TextBox 40">
            <a:extLst>
              <a:ext uri="{FF2B5EF4-FFF2-40B4-BE49-F238E27FC236}">
                <a16:creationId xmlns:a16="http://schemas.microsoft.com/office/drawing/2014/main" id="{C33AD704-6D4D-4234-8B71-889D1A00F784}"/>
              </a:ext>
            </a:extLst>
          </p:cNvPr>
          <p:cNvSpPr txBox="1"/>
          <p:nvPr/>
        </p:nvSpPr>
        <p:spPr>
          <a:xfrm>
            <a:off x="8495722" y="1297248"/>
            <a:ext cx="3109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000" b="1" baseline="30000" dirty="0">
                <a:solidFill>
                  <a:srgbClr val="AF5D62"/>
                </a:solidFill>
              </a:rPr>
              <a:t>6</a:t>
            </a:r>
            <a:r>
              <a:rPr lang="pl-PL" sz="2000" b="1" baseline="30000" dirty="0">
                <a:solidFill>
                  <a:srgbClr val="AF5D62"/>
                </a:solidFill>
              </a:rPr>
              <a:t>4</a:t>
            </a:r>
            <a:r>
              <a:rPr lang="en-IT" sz="2000" b="1" dirty="0">
                <a:solidFill>
                  <a:srgbClr val="AF5D62"/>
                </a:solidFill>
              </a:rPr>
              <a:t>Ni High Energy Part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8F2E4105-070E-4FB4-878D-0A63EC556DEF}"/>
              </a:ext>
            </a:extLst>
          </p:cNvPr>
          <p:cNvSpPr txBox="1"/>
          <p:nvPr/>
        </p:nvSpPr>
        <p:spPr>
          <a:xfrm>
            <a:off x="963032" y="1254055"/>
            <a:ext cx="30383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2400" b="1" baseline="30000" dirty="0">
                <a:solidFill>
                  <a:srgbClr val="C00000"/>
                </a:solidFill>
              </a:rPr>
              <a:t>64</a:t>
            </a:r>
            <a:r>
              <a:rPr lang="en-IT" sz="2400" b="1" dirty="0">
                <a:solidFill>
                  <a:srgbClr val="C00000"/>
                </a:solidFill>
              </a:rPr>
              <a:t>Ni</a:t>
            </a:r>
            <a:r>
              <a:rPr lang="en-IT" sz="2000" b="1" dirty="0">
                <a:solidFill>
                  <a:srgbClr val="C00000"/>
                </a:solidFill>
              </a:rPr>
              <a:t> </a:t>
            </a:r>
            <a:endParaRPr lang="en-IT" sz="2000" dirty="0">
              <a:solidFill>
                <a:srgbClr val="C00000"/>
              </a:solidFill>
            </a:endParaRP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2133C59D-0EAD-4882-AA25-3AC5F0FCA219}"/>
              </a:ext>
            </a:extLst>
          </p:cNvPr>
          <p:cNvSpPr txBox="1"/>
          <p:nvPr/>
        </p:nvSpPr>
        <p:spPr>
          <a:xfrm>
            <a:off x="5214938" y="1846493"/>
            <a:ext cx="1062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/>
              <a:t>0</a:t>
            </a:r>
            <a:r>
              <a:rPr lang="en-IT" sz="1400" baseline="30000" dirty="0"/>
              <a:t>+</a:t>
            </a:r>
            <a:r>
              <a:rPr lang="en-IT" sz="1400" dirty="0"/>
              <a:t> </a:t>
            </a:r>
            <a:r>
              <a:rPr lang="en-IT" sz="1400" dirty="0">
                <a:sym typeface="Wingdings" pitchFamily="2" charset="2"/>
              </a:rPr>
              <a:t> 2</a:t>
            </a:r>
            <a:r>
              <a:rPr lang="en-IT" sz="1400" baseline="30000" dirty="0">
                <a:sym typeface="Wingdings" pitchFamily="2" charset="2"/>
              </a:rPr>
              <a:t>+</a:t>
            </a:r>
          </a:p>
          <a:p>
            <a:r>
              <a:rPr lang="en-IT" sz="1400" dirty="0">
                <a:sym typeface="Wingdings" pitchFamily="2" charset="2"/>
              </a:rPr>
              <a:t>1356 keV</a:t>
            </a:r>
            <a:endParaRPr lang="en-IT" sz="1400" dirty="0"/>
          </a:p>
        </p:txBody>
      </p:sp>
      <p:sp>
        <p:nvSpPr>
          <p:cNvPr id="14" name="Parallelogram 16">
            <a:extLst>
              <a:ext uri="{FF2B5EF4-FFF2-40B4-BE49-F238E27FC236}">
                <a16:creationId xmlns:a16="http://schemas.microsoft.com/office/drawing/2014/main" id="{07C2AE7C-9AF2-4D11-8D73-82432253B5F5}"/>
              </a:ext>
            </a:extLst>
          </p:cNvPr>
          <p:cNvSpPr/>
          <p:nvPr/>
        </p:nvSpPr>
        <p:spPr>
          <a:xfrm>
            <a:off x="1186249" y="1776277"/>
            <a:ext cx="1323999" cy="2010552"/>
          </a:xfrm>
          <a:prstGeom prst="parallelogram">
            <a:avLst>
              <a:gd name="adj" fmla="val 53199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C00000"/>
              </a:solidFill>
            </a:endParaRPr>
          </a:p>
        </p:txBody>
      </p:sp>
      <p:cxnSp>
        <p:nvCxnSpPr>
          <p:cNvPr id="15" name="Straight Connector 20">
            <a:extLst>
              <a:ext uri="{FF2B5EF4-FFF2-40B4-BE49-F238E27FC236}">
                <a16:creationId xmlns:a16="http://schemas.microsoft.com/office/drawing/2014/main" id="{0298669C-61BC-4F6B-A1FC-E79457567FC8}"/>
              </a:ext>
            </a:extLst>
          </p:cNvPr>
          <p:cNvCxnSpPr>
            <a:cxnSpLocks/>
          </p:cNvCxnSpPr>
          <p:nvPr/>
        </p:nvCxnSpPr>
        <p:spPr>
          <a:xfrm>
            <a:off x="8600303" y="1862232"/>
            <a:ext cx="1136821" cy="1779922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3">
            <a:extLst>
              <a:ext uri="{FF2B5EF4-FFF2-40B4-BE49-F238E27FC236}">
                <a16:creationId xmlns:a16="http://schemas.microsoft.com/office/drawing/2014/main" id="{71E6F1B9-085B-4731-B6F1-F69FA96450FA}"/>
              </a:ext>
            </a:extLst>
          </p:cNvPr>
          <p:cNvSpPr txBox="1"/>
          <p:nvPr/>
        </p:nvSpPr>
        <p:spPr>
          <a:xfrm rot="19467670">
            <a:off x="5716748" y="2098388"/>
            <a:ext cx="2310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b="1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B8CE1AED-C85C-4437-8D9D-F32312B437D7}"/>
              </a:ext>
            </a:extLst>
          </p:cNvPr>
          <p:cNvSpPr txBox="1"/>
          <p:nvPr/>
        </p:nvSpPr>
        <p:spPr>
          <a:xfrm rot="19467670">
            <a:off x="9527014" y="2098388"/>
            <a:ext cx="2310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b="1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C6C9E099-69B6-4D9E-9445-1909AE640882}"/>
              </a:ext>
            </a:extLst>
          </p:cNvPr>
          <p:cNvSpPr txBox="1"/>
          <p:nvPr/>
        </p:nvSpPr>
        <p:spPr>
          <a:xfrm rot="19467670">
            <a:off x="2006792" y="2098388"/>
            <a:ext cx="2310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b="1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569AC3A5-C8DC-4250-8B50-A9CA43807974}"/>
              </a:ext>
            </a:extLst>
          </p:cNvPr>
          <p:cNvSpPr txBox="1"/>
          <p:nvPr/>
        </p:nvSpPr>
        <p:spPr>
          <a:xfrm flipH="1">
            <a:off x="9387887" y="6308016"/>
            <a:ext cx="2432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Courtesy: Agnese </a:t>
            </a:r>
            <a:r>
              <a:rPr lang="en-GB" sz="1600" dirty="0" err="1"/>
              <a:t>Giaz</a:t>
            </a:r>
            <a:endParaRPr lang="en-GB" sz="1600" dirty="0"/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F69CC413-355A-45D1-A2E1-C7912FFA38D5}"/>
              </a:ext>
            </a:extLst>
          </p:cNvPr>
          <p:cNvGrpSpPr/>
          <p:nvPr/>
        </p:nvGrpSpPr>
        <p:grpSpPr>
          <a:xfrm>
            <a:off x="307698" y="4016536"/>
            <a:ext cx="7884894" cy="2746212"/>
            <a:chOff x="3851070" y="2798050"/>
            <a:chExt cx="8212139" cy="2985977"/>
          </a:xfrm>
          <a:solidFill>
            <a:schemeClr val="bg1"/>
          </a:solidFill>
        </p:grpSpPr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C8C070AF-7454-4ABF-8EDF-5DF3B9F0D46F}"/>
                </a:ext>
              </a:extLst>
            </p:cNvPr>
            <p:cNvSpPr txBox="1"/>
            <p:nvPr/>
          </p:nvSpPr>
          <p:spPr>
            <a:xfrm>
              <a:off x="6903508" y="2803599"/>
              <a:ext cx="5159700" cy="32026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108823" tIns="54411" rIns="108823" bIns="54411">
              <a:spAutoFit/>
            </a:bodyPr>
            <a:lstStyle>
              <a:defPPr>
                <a:defRPr lang="pl-PL"/>
              </a:defPPr>
              <a:lvl1pPr>
                <a:spcBef>
                  <a:spcPct val="0"/>
                </a:spcBef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r"/>
              <a:r>
                <a:rPr lang="en-GB" dirty="0">
                  <a:solidFill>
                    <a:schemeClr val="tx1"/>
                  </a:solidFill>
                </a:rPr>
                <a:t>M. </a:t>
              </a:r>
              <a:r>
                <a:rPr lang="en-GB" dirty="0" err="1">
                  <a:solidFill>
                    <a:schemeClr val="tx1"/>
                  </a:solidFill>
                </a:rPr>
                <a:t>Muescher</a:t>
              </a:r>
              <a:r>
                <a:rPr lang="en-GB" dirty="0">
                  <a:solidFill>
                    <a:schemeClr val="tx1"/>
                  </a:solidFill>
                </a:rPr>
                <a:t> et al Phys. Rev. C 109, 044318 (2024)</a:t>
              </a:r>
              <a:r>
                <a:rPr lang="en-IT" dirty="0">
                  <a:solidFill>
                    <a:schemeClr val="tx1"/>
                  </a:solidFill>
                </a:rPr>
                <a:t> </a:t>
              </a:r>
            </a:p>
          </p:txBody>
        </p:sp>
        <p:grpSp>
          <p:nvGrpSpPr>
            <p:cNvPr id="22" name="Group 32">
              <a:extLst>
                <a:ext uri="{FF2B5EF4-FFF2-40B4-BE49-F238E27FC236}">
                  <a16:creationId xmlns:a16="http://schemas.microsoft.com/office/drawing/2014/main" id="{E7B316C8-5E96-4D6D-8ED2-4151DEF89082}"/>
                </a:ext>
              </a:extLst>
            </p:cNvPr>
            <p:cNvGrpSpPr/>
            <p:nvPr/>
          </p:nvGrpSpPr>
          <p:grpSpPr>
            <a:xfrm>
              <a:off x="7846621" y="3074075"/>
              <a:ext cx="4216588" cy="2709952"/>
              <a:chOff x="446533" y="2841370"/>
              <a:chExt cx="5865306" cy="3600000"/>
            </a:xfrm>
            <a:grpFill/>
          </p:grpSpPr>
          <p:pic>
            <p:nvPicPr>
              <p:cNvPr id="30" name="Picture 17">
                <a:extLst>
                  <a:ext uri="{FF2B5EF4-FFF2-40B4-BE49-F238E27FC236}">
                    <a16:creationId xmlns:a16="http://schemas.microsoft.com/office/drawing/2014/main" id="{CC41013B-7494-4DC6-8C95-55B6F4A8BF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6533" y="2841370"/>
                <a:ext cx="5865306" cy="3600000"/>
              </a:xfrm>
              <a:prstGeom prst="rect">
                <a:avLst/>
              </a:prstGeom>
              <a:grpFill/>
            </p:spPr>
          </p:pic>
          <p:cxnSp>
            <p:nvCxnSpPr>
              <p:cNvPr id="31" name="Straight Arrow Connector 20">
                <a:extLst>
                  <a:ext uri="{FF2B5EF4-FFF2-40B4-BE49-F238E27FC236}">
                    <a16:creationId xmlns:a16="http://schemas.microsoft.com/office/drawing/2014/main" id="{42A7C79B-3BAE-442E-BCFE-CD8053F4DB70}"/>
                  </a:ext>
                </a:extLst>
              </p:cNvPr>
              <p:cNvCxnSpPr/>
              <p:nvPr/>
            </p:nvCxnSpPr>
            <p:spPr>
              <a:xfrm>
                <a:off x="1466850" y="4351593"/>
                <a:ext cx="0" cy="667827"/>
              </a:xfrm>
              <a:prstGeom prst="straightConnector1">
                <a:avLst/>
              </a:prstGeom>
              <a:grpFill/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21">
                <a:extLst>
                  <a:ext uri="{FF2B5EF4-FFF2-40B4-BE49-F238E27FC236}">
                    <a16:creationId xmlns:a16="http://schemas.microsoft.com/office/drawing/2014/main" id="{8D54103E-3A6F-4C27-B92B-DCB09DB81330}"/>
                  </a:ext>
                </a:extLst>
              </p:cNvPr>
              <p:cNvCxnSpPr/>
              <p:nvPr/>
            </p:nvCxnSpPr>
            <p:spPr>
              <a:xfrm>
                <a:off x="3168650" y="3843593"/>
                <a:ext cx="0" cy="667827"/>
              </a:xfrm>
              <a:prstGeom prst="straightConnector1">
                <a:avLst/>
              </a:prstGeom>
              <a:grpFill/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id="{8331D2E2-F457-4DB4-AA0C-DD401AA481C5}"/>
                </a:ext>
              </a:extLst>
            </p:cNvPr>
            <p:cNvSpPr txBox="1"/>
            <p:nvPr/>
          </p:nvSpPr>
          <p:spPr>
            <a:xfrm>
              <a:off x="5955823" y="3655164"/>
              <a:ext cx="1164820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</a:defRPr>
              </a:lvl1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LaBr</a:t>
              </a:r>
              <a:r>
                <a:rPr lang="en-US" kern="0" baseline="-25000" dirty="0">
                  <a:solidFill>
                    <a:prstClr val="black"/>
                  </a:solidFill>
                </a:rPr>
                <a:t>3</a:t>
              </a:r>
              <a:r>
                <a:rPr lang="en-US" kern="0" dirty="0">
                  <a:solidFill>
                    <a:prstClr val="black"/>
                  </a:solidFill>
                </a:rPr>
                <a:t> + PARIS</a:t>
              </a:r>
            </a:p>
          </p:txBody>
        </p: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83340BF0-5A37-421C-9F81-3F445C45A07A}"/>
                </a:ext>
              </a:extLst>
            </p:cNvPr>
            <p:cNvGrpSpPr/>
            <p:nvPr/>
          </p:nvGrpSpPr>
          <p:grpSpPr>
            <a:xfrm>
              <a:off x="3851070" y="2798050"/>
              <a:ext cx="4253276" cy="2985890"/>
              <a:chOff x="3851070" y="2798050"/>
              <a:chExt cx="4253276" cy="2985890"/>
            </a:xfrm>
            <a:grpFill/>
          </p:grpSpPr>
          <p:grpSp>
            <p:nvGrpSpPr>
              <p:cNvPr id="25" name="Group 8">
                <a:extLst>
                  <a:ext uri="{FF2B5EF4-FFF2-40B4-BE49-F238E27FC236}">
                    <a16:creationId xmlns:a16="http://schemas.microsoft.com/office/drawing/2014/main" id="{8513E11E-AAD0-4FF6-8F19-D664D23C781D}"/>
                  </a:ext>
                </a:extLst>
              </p:cNvPr>
              <p:cNvGrpSpPr/>
              <p:nvPr/>
            </p:nvGrpSpPr>
            <p:grpSpPr>
              <a:xfrm>
                <a:off x="3922650" y="2798050"/>
                <a:ext cx="4181696" cy="2985890"/>
                <a:chOff x="6375213" y="1895603"/>
                <a:chExt cx="5868271" cy="4492420"/>
              </a:xfrm>
              <a:grpFill/>
            </p:grpSpPr>
            <p:pic>
              <p:nvPicPr>
                <p:cNvPr id="27" name="Picture 11">
                  <a:extLst>
                    <a:ext uri="{FF2B5EF4-FFF2-40B4-BE49-F238E27FC236}">
                      <a16:creationId xmlns:a16="http://schemas.microsoft.com/office/drawing/2014/main" id="{BC7E5F7E-2777-46D0-93D1-87FA5EA1FC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/>
              </p:blipFill>
              <p:spPr>
                <a:xfrm>
                  <a:off x="6375213" y="1895603"/>
                  <a:ext cx="5868271" cy="4492420"/>
                </a:xfrm>
                <a:prstGeom prst="rect">
                  <a:avLst/>
                </a:prstGeom>
                <a:grpFill/>
              </p:spPr>
            </p:pic>
            <p:cxnSp>
              <p:nvCxnSpPr>
                <p:cNvPr id="28" name="Straight Arrow Connector 12">
                  <a:extLst>
                    <a:ext uri="{FF2B5EF4-FFF2-40B4-BE49-F238E27FC236}">
                      <a16:creationId xmlns:a16="http://schemas.microsoft.com/office/drawing/2014/main" id="{FC12B0C9-0F69-49D2-959F-2D1981AC0AC8}"/>
                    </a:ext>
                  </a:extLst>
                </p:cNvPr>
                <p:cNvCxnSpPr/>
                <p:nvPr/>
              </p:nvCxnSpPr>
              <p:spPr>
                <a:xfrm>
                  <a:off x="9645650" y="4091007"/>
                  <a:ext cx="0" cy="667827"/>
                </a:xfrm>
                <a:prstGeom prst="straightConnector1">
                  <a:avLst/>
                </a:prstGeom>
                <a:grpFill/>
                <a:ln w="571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13">
                  <a:extLst>
                    <a:ext uri="{FF2B5EF4-FFF2-40B4-BE49-F238E27FC236}">
                      <a16:creationId xmlns:a16="http://schemas.microsoft.com/office/drawing/2014/main" id="{F5278F67-E4B7-459F-9A3C-2F1CF420F329}"/>
                    </a:ext>
                  </a:extLst>
                </p:cNvPr>
                <p:cNvCxnSpPr/>
                <p:nvPr/>
              </p:nvCxnSpPr>
              <p:spPr>
                <a:xfrm>
                  <a:off x="8686113" y="3423180"/>
                  <a:ext cx="0" cy="667827"/>
                </a:xfrm>
                <a:prstGeom prst="straightConnector1">
                  <a:avLst/>
                </a:prstGeom>
                <a:grpFill/>
                <a:ln w="5715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pole tekstowe 25">
                <a:extLst>
                  <a:ext uri="{FF2B5EF4-FFF2-40B4-BE49-F238E27FC236}">
                    <a16:creationId xmlns:a16="http://schemas.microsoft.com/office/drawing/2014/main" id="{41957836-14E0-44CB-B697-3C7A7E895E48}"/>
                  </a:ext>
                </a:extLst>
              </p:cNvPr>
              <p:cNvSpPr txBox="1"/>
              <p:nvPr/>
            </p:nvSpPr>
            <p:spPr>
              <a:xfrm>
                <a:off x="3851070" y="2803599"/>
                <a:ext cx="698199" cy="43504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pl-PL" sz="2000" baseline="30000" dirty="0">
                    <a:latin typeface="Comic Sans MS" panose="030F0702030302020204" pitchFamily="66" charset="0"/>
                  </a:rPr>
                  <a:t>64</a:t>
                </a:r>
                <a:r>
                  <a:rPr lang="pl-PL" sz="2000" dirty="0">
                    <a:latin typeface="Comic Sans MS" panose="030F0702030302020204" pitchFamily="66" charset="0"/>
                  </a:rPr>
                  <a:t>Ni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154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en-US" dirty="0"/>
              <a:t>Preliminary comparison for </a:t>
            </a:r>
            <a:r>
              <a:rPr lang="en-US" baseline="30000" dirty="0"/>
              <a:t>58</a:t>
            </a:r>
            <a:r>
              <a:rPr lang="en-US" dirty="0"/>
              <a:t>N</a:t>
            </a:r>
            <a:r>
              <a:rPr lang="en-US" cap="none" dirty="0"/>
              <a:t>i,</a:t>
            </a:r>
            <a:r>
              <a:rPr lang="en-US" dirty="0"/>
              <a:t> </a:t>
            </a:r>
            <a:r>
              <a:rPr lang="en-US" baseline="30000" dirty="0"/>
              <a:t>62</a:t>
            </a:r>
            <a:r>
              <a:rPr lang="en-US" dirty="0"/>
              <a:t>N</a:t>
            </a:r>
            <a:r>
              <a:rPr lang="en-US" cap="none" dirty="0"/>
              <a:t>i  </a:t>
            </a:r>
            <a:r>
              <a:rPr lang="en-US" dirty="0"/>
              <a:t>and </a:t>
            </a:r>
            <a:r>
              <a:rPr lang="en-US" baseline="30000" dirty="0"/>
              <a:t>64</a:t>
            </a:r>
            <a:r>
              <a:rPr lang="en-US" dirty="0"/>
              <a:t>N</a:t>
            </a:r>
            <a:r>
              <a:rPr lang="en-US" cap="none" dirty="0"/>
              <a:t>i</a:t>
            </a:r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 dirty="0"/>
              <a:t>M. Kmiecik, European Nuclear Physics Conference, 21-26 Sept. 2025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3C0B567-BDEE-4E63-9BE1-FB885F5E3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33" y="1621090"/>
            <a:ext cx="4623917" cy="4051432"/>
          </a:xfrm>
          <a:prstGeom prst="rect">
            <a:avLst/>
          </a:prstGeom>
        </p:spPr>
      </p:pic>
      <p:sp>
        <p:nvSpPr>
          <p:cNvPr id="11" name="TextBox 23">
            <a:extLst>
              <a:ext uri="{FF2B5EF4-FFF2-40B4-BE49-F238E27FC236}">
                <a16:creationId xmlns:a16="http://schemas.microsoft.com/office/drawing/2014/main" id="{5AEFF6D4-873D-456F-99F3-1C502F6B0D02}"/>
              </a:ext>
            </a:extLst>
          </p:cNvPr>
          <p:cNvSpPr txBox="1"/>
          <p:nvPr/>
        </p:nvSpPr>
        <p:spPr>
          <a:xfrm rot="19467670">
            <a:off x="3235293" y="3548957"/>
            <a:ext cx="2310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FD7376D-4526-4915-8FA0-D32ED0F40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562" y="2063377"/>
            <a:ext cx="4956478" cy="3609145"/>
          </a:xfrm>
          <a:prstGeom prst="rect">
            <a:avLst/>
          </a:prstGeom>
        </p:spPr>
      </p:pic>
      <p:sp>
        <p:nvSpPr>
          <p:cNvPr id="13" name="TextBox 23">
            <a:extLst>
              <a:ext uri="{FF2B5EF4-FFF2-40B4-BE49-F238E27FC236}">
                <a16:creationId xmlns:a16="http://schemas.microsoft.com/office/drawing/2014/main" id="{CF10649B-689C-424C-88F3-FC7AA9949C9E}"/>
              </a:ext>
            </a:extLst>
          </p:cNvPr>
          <p:cNvSpPr txBox="1"/>
          <p:nvPr/>
        </p:nvSpPr>
        <p:spPr>
          <a:xfrm rot="19467670">
            <a:off x="8912193" y="3167391"/>
            <a:ext cx="2310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0BCFF42-98D9-42D1-93A7-4B9C30956806}"/>
              </a:ext>
            </a:extLst>
          </p:cNvPr>
          <p:cNvSpPr txBox="1"/>
          <p:nvPr/>
        </p:nvSpPr>
        <p:spPr>
          <a:xfrm rot="20202594" flipH="1">
            <a:off x="9353946" y="5924493"/>
            <a:ext cx="2697380" cy="307777"/>
          </a:xfrm>
          <a:prstGeom prst="rect">
            <a:avLst/>
          </a:prstGeom>
          <a:solidFill>
            <a:srgbClr val="DEEEA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on </a:t>
            </a:r>
            <a:r>
              <a:rPr lang="en-US" sz="1400" b="1" baseline="30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ongoing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B72341C-C470-4808-84E6-A66722F33B1B}"/>
              </a:ext>
            </a:extLst>
          </p:cNvPr>
          <p:cNvSpPr txBox="1"/>
          <p:nvPr/>
        </p:nvSpPr>
        <p:spPr>
          <a:xfrm>
            <a:off x="3094087" y="5923181"/>
            <a:ext cx="581441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00"/>
                </a:solidFill>
              </a:defRPr>
            </a:lvl1pPr>
          </a:lstStyle>
          <a:p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of gamma strength in PDR region with N/Z</a:t>
            </a:r>
          </a:p>
        </p:txBody>
      </p:sp>
    </p:spTree>
    <p:extLst>
      <p:ext uri="{BB962C8B-B14F-4D97-AF65-F5344CB8AC3E}">
        <p14:creationId xmlns:p14="http://schemas.microsoft.com/office/powerpoint/2010/main" val="44156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pl-PL" dirty="0"/>
              <a:t>Plan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 dirty="0"/>
              <a:t>M. Kmiecik, European Nuclear Physics Conference, 21-26 Sept. 2025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729ED33-2EF5-4570-B5EC-F1EC8442E1DC}"/>
              </a:ext>
            </a:extLst>
          </p:cNvPr>
          <p:cNvSpPr txBox="1"/>
          <p:nvPr/>
        </p:nvSpPr>
        <p:spPr>
          <a:xfrm flipH="1">
            <a:off x="1399031" y="1874520"/>
            <a:ext cx="750722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CCB</a:t>
            </a: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GQR</a:t>
            </a: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PDR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and setup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6254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Summary</a:t>
            </a:r>
            <a:endParaRPr lang="pl-PL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713C70EC-DCF2-4ACB-A2D2-971CEA6AA62C}"/>
              </a:ext>
            </a:extLst>
          </p:cNvPr>
          <p:cNvSpPr txBox="1"/>
          <p:nvPr/>
        </p:nvSpPr>
        <p:spPr>
          <a:xfrm>
            <a:off x="531810" y="1308801"/>
            <a:ext cx="11031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Using proton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CCB IFJ PAN in Kraków and (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p,p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)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reaction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we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studied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ISGQR -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decay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from </a:t>
            </a:r>
            <a:r>
              <a:rPr lang="pl-PL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208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Pb and </a:t>
            </a:r>
            <a:r>
              <a:rPr lang="pl-PL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120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Sn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CAE9DE04-3994-497D-9658-9FA33B91FE9B}"/>
              </a:ext>
            </a:extLst>
          </p:cNvPr>
          <p:cNvSpPr/>
          <p:nvPr/>
        </p:nvSpPr>
        <p:spPr>
          <a:xfrm>
            <a:off x="531809" y="4019747"/>
            <a:ext cx="7004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-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decay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from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PDR region in </a:t>
            </a:r>
            <a:r>
              <a:rPr lang="pl-PL" baseline="30000" dirty="0">
                <a:latin typeface="Arial" panose="020B0604020202020204" pitchFamily="34" charset="0"/>
                <a:cs typeface="Arial" panose="020B0604020202020204" pitchFamily="34" charset="0"/>
              </a:rPr>
              <a:t>58,62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Ni, </a:t>
            </a:r>
            <a:r>
              <a:rPr lang="pl-PL" baseline="30000" dirty="0"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Ni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188F63D9-0E94-4AF5-A753-A943979FC136}"/>
              </a:ext>
            </a:extLst>
          </p:cNvPr>
          <p:cNvSpPr/>
          <p:nvPr/>
        </p:nvSpPr>
        <p:spPr>
          <a:xfrm>
            <a:off x="1044160" y="5089541"/>
            <a:ext cx="59799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pl-PL" dirty="0" err="1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l-PL" dirty="0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pl-PL" dirty="0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pl-PL" dirty="0" err="1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dirty="0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r>
              <a:rPr lang="pl-PL" dirty="0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pl-PL" dirty="0" err="1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pl-PL" dirty="0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PDR </a:t>
            </a:r>
            <a:r>
              <a:rPr lang="pl-PL" dirty="0" err="1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pl-PL" dirty="0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baseline="30000" dirty="0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pl-PL" dirty="0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</a:t>
            </a:r>
            <a:r>
              <a:rPr lang="pl-PL" dirty="0" err="1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dirty="0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pl-PL" dirty="0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AF5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</a:t>
            </a:r>
            <a:endParaRPr lang="pl-PL" dirty="0">
              <a:solidFill>
                <a:srgbClr val="AF5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2F51867-BC69-40E9-8363-E84BF977B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32" y="1928971"/>
            <a:ext cx="2752473" cy="1983858"/>
          </a:xfrm>
          <a:prstGeom prst="rect">
            <a:avLst/>
          </a:prstGeom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5B67AD3C-C656-4EC6-A958-10B83DB9F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893" y="1904834"/>
            <a:ext cx="3114232" cy="2235338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761802C4-66F1-416E-8244-FF1298864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25" y="1866900"/>
            <a:ext cx="3154655" cy="2110393"/>
          </a:xfrm>
          <a:prstGeom prst="rect">
            <a:avLst/>
          </a:prstGeom>
        </p:spPr>
      </p:pic>
      <p:sp>
        <p:nvSpPr>
          <p:cNvPr id="42" name="pole tekstowe 41">
            <a:extLst>
              <a:ext uri="{FF2B5EF4-FFF2-40B4-BE49-F238E27FC236}">
                <a16:creationId xmlns:a16="http://schemas.microsoft.com/office/drawing/2014/main" id="{9268B293-E652-4BCB-A5D9-932E374501E0}"/>
              </a:ext>
            </a:extLst>
          </p:cNvPr>
          <p:cNvSpPr txBox="1"/>
          <p:nvPr/>
        </p:nvSpPr>
        <p:spPr>
          <a:xfrm>
            <a:off x="1004984" y="3271410"/>
            <a:ext cx="1966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baseline="30000" dirty="0"/>
              <a:t>208</a:t>
            </a:r>
            <a:r>
              <a:rPr lang="pl-PL" sz="1600" b="1" dirty="0"/>
              <a:t>Pb @ 85 </a:t>
            </a:r>
            <a:r>
              <a:rPr lang="pl-PL" sz="1600" b="1" dirty="0" err="1"/>
              <a:t>MeV</a:t>
            </a:r>
            <a:endParaRPr lang="pl-PL" sz="1600" b="1" dirty="0"/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B17350BE-2D0E-4E34-A063-D061DF6FEB3B}"/>
              </a:ext>
            </a:extLst>
          </p:cNvPr>
          <p:cNvSpPr txBox="1"/>
          <p:nvPr/>
        </p:nvSpPr>
        <p:spPr>
          <a:xfrm>
            <a:off x="7469827" y="1995338"/>
            <a:ext cx="19430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b="1" baseline="30000" dirty="0"/>
              <a:t>208</a:t>
            </a:r>
            <a:r>
              <a:rPr lang="pl-PL" sz="1600" b="1" dirty="0"/>
              <a:t>Pb @ 155 </a:t>
            </a:r>
            <a:r>
              <a:rPr lang="pl-PL" sz="1600" b="1" dirty="0" err="1"/>
              <a:t>MeV</a:t>
            </a:r>
            <a:endParaRPr lang="pl-PL" sz="1600" b="1" dirty="0"/>
          </a:p>
        </p:txBody>
      </p:sp>
      <p:pic>
        <p:nvPicPr>
          <p:cNvPr id="44" name="Obraz 43">
            <a:extLst>
              <a:ext uri="{FF2B5EF4-FFF2-40B4-BE49-F238E27FC236}">
                <a16:creationId xmlns:a16="http://schemas.microsoft.com/office/drawing/2014/main" id="{CD0EDBD8-1EF6-4E67-B556-0DFDAC076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014" y="4619288"/>
            <a:ext cx="2720346" cy="1893386"/>
          </a:xfrm>
          <a:prstGeom prst="rect">
            <a:avLst/>
          </a:prstGeom>
        </p:spPr>
      </p:pic>
      <p:sp>
        <p:nvSpPr>
          <p:cNvPr id="45" name="Symbol zastępczy stopki 3">
            <a:extLst>
              <a:ext uri="{FF2B5EF4-FFF2-40B4-BE49-F238E27FC236}">
                <a16:creationId xmlns:a16="http://schemas.microsoft.com/office/drawing/2014/main" id="{29EC4E44-3C21-4972-B9EF-E86521444138}"/>
              </a:ext>
            </a:extLst>
          </p:cNvPr>
          <p:cNvSpPr txBox="1">
            <a:spLocks/>
          </p:cNvSpPr>
          <p:nvPr/>
        </p:nvSpPr>
        <p:spPr>
          <a:xfrm>
            <a:off x="581192" y="645155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M. Kmiecik, European Nuclear Physics Conference, 21-26 Sept. 2025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3897957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Thanks</a:t>
            </a:r>
            <a:r>
              <a:rPr lang="pl-PL" dirty="0"/>
              <a:t> to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 dirty="0"/>
              <a:t>M. Kmiecik, European Nuclear Physics Conference, 21-26 Sept. 2025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6F8BB1-126B-4D4F-8F0E-2C1662461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81" y="1323975"/>
            <a:ext cx="10980469" cy="5362576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INFN and Uni Milano (Italy): G.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Benzoni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Bottoni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A. Bracco, S. Brambilla,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F. Camera, G.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Corbari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Crespi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Giaz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S. Leoni, 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Luciani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B. Million, O. Wieland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IFJ PAN Krakow (Poland): P.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Bednarczyk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N.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Cieplicka-Oryńczak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Ciemała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I.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Dedes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B.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Fornal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Grębosz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Ł.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Iskra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M. Kmiecik, J.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Łukasik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A. Maj, M.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Matejska-Minda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K. Mazurek, P.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Pawłowski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Sowicki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Ziębliński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University of Groningen (The Netherlands): M.N.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Harakeh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INFN LNL e Uni Padova (Italy): M. Balogh, D.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Stramaccioni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J.J.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Valiente-Dobon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GANIL (France): M.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Lewitowicz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30000"/>
              </a:lnSpc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IJCLab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Orsay (France): C. Hiver, I.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Matea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Wilson,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CEA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(France): P.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Miriot-Jaubert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Vandebrouck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IKP Cologne (Germany): M. Weinert, A.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Zilges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SLCJ UW (Poland): K.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Hadyńska-Klęk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P.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Napiorkowski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USTHB Algiers (Algeria): N.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Benouaret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30000"/>
              </a:lnSpc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Ithemba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(South Africa): R.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Neveling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Pellegri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IFJ PAN Krakow (Poland) &amp; IPHC Strasburg (France): C. Schmitt</a:t>
            </a:r>
          </a:p>
        </p:txBody>
      </p:sp>
      <p:pic>
        <p:nvPicPr>
          <p:cNvPr id="6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0FE950D-8D2F-4F6B-8C12-45C3A3FBD3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8" t="14395" r="-798"/>
          <a:stretch/>
        </p:blipFill>
        <p:spPr>
          <a:xfrm>
            <a:off x="7295707" y="2933700"/>
            <a:ext cx="4772391" cy="3064062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AB5C8A5F-4088-493C-BBAB-75A8A440A7B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858101" y="5928625"/>
            <a:ext cx="2114450" cy="844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799506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Cyclotron</a:t>
            </a:r>
            <a:r>
              <a:rPr lang="pl-PL" dirty="0"/>
              <a:t> </a:t>
            </a:r>
            <a:r>
              <a:rPr lang="pl-PL" dirty="0" err="1"/>
              <a:t>center</a:t>
            </a:r>
            <a:r>
              <a:rPr lang="pl-PL" dirty="0"/>
              <a:t> Bronowice (CCB) </a:t>
            </a:r>
            <a:r>
              <a:rPr lang="pl-PL" dirty="0" err="1"/>
              <a:t>at</a:t>
            </a:r>
            <a:r>
              <a:rPr lang="pl-PL" dirty="0"/>
              <a:t> IFJ PAN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 dirty="0"/>
              <a:t>M. Kmiecik, European Nuclear Physics Conference, 21-26 Sept. 2025</a:t>
            </a:r>
          </a:p>
        </p:txBody>
      </p:sp>
      <p:pic>
        <p:nvPicPr>
          <p:cNvPr id="5" name="Obraz 1">
            <a:extLst>
              <a:ext uri="{FF2B5EF4-FFF2-40B4-BE49-F238E27FC236}">
                <a16:creationId xmlns:a16="http://schemas.microsoft.com/office/drawing/2014/main" id="{58E27AF7-2A60-4C9B-969F-11048DC116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4"/>
          <a:stretch>
            <a:fillRect/>
          </a:stretch>
        </p:blipFill>
        <p:spPr bwMode="auto">
          <a:xfrm>
            <a:off x="3930886" y="1313168"/>
            <a:ext cx="8013103" cy="493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A476191D-ADC7-403D-8D0E-C42CA865C35E}"/>
              </a:ext>
            </a:extLst>
          </p:cNvPr>
          <p:cNvGrpSpPr>
            <a:grpSpLocks/>
          </p:cNvGrpSpPr>
          <p:nvPr/>
        </p:nvGrpSpPr>
        <p:grpSpPr bwMode="auto">
          <a:xfrm>
            <a:off x="5798482" y="1370614"/>
            <a:ext cx="4180866" cy="400110"/>
            <a:chOff x="4291972" y="1555199"/>
            <a:chExt cx="5584856" cy="29488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7" name="PoleTekstowe 8">
              <a:extLst>
                <a:ext uri="{FF2B5EF4-FFF2-40B4-BE49-F238E27FC236}">
                  <a16:creationId xmlns:a16="http://schemas.microsoft.com/office/drawing/2014/main" id="{688EA74F-0F82-42C0-B930-6D02D59758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6831" y="1555199"/>
              <a:ext cx="4789997" cy="2948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ct val="0"/>
                </a:spcBef>
                <a:spcAft>
                  <a:spcPts val="0"/>
                </a:spcAft>
                <a:buFontTx/>
                <a:buNone/>
                <a:defRPr sz="2000" b="1" i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l"/>
              <a:r>
                <a:rPr lang="en-US" altLang="pl-PL" dirty="0">
                  <a:solidFill>
                    <a:schemeClr val="tx1"/>
                  </a:solidFill>
                </a:rPr>
                <a:t>230 MeV proton cyclotron (IBA)</a:t>
              </a:r>
            </a:p>
          </p:txBody>
        </p:sp>
        <p:cxnSp>
          <p:nvCxnSpPr>
            <p:cNvPr id="8" name="Łącznik zakrzywiony 43">
              <a:extLst>
                <a:ext uri="{FF2B5EF4-FFF2-40B4-BE49-F238E27FC236}">
                  <a16:creationId xmlns:a16="http://schemas.microsoft.com/office/drawing/2014/main" id="{59A77126-9213-41E3-B82D-0B532BDD0033}"/>
                </a:ext>
              </a:extLst>
            </p:cNvPr>
            <p:cNvCxnSpPr>
              <a:cxnSpLocks noChangeShapeType="1"/>
              <a:stCxn id="7" idx="1"/>
            </p:cNvCxnSpPr>
            <p:nvPr/>
          </p:nvCxnSpPr>
          <p:spPr bwMode="auto">
            <a:xfrm rot="10800000" flipV="1">
              <a:off x="4291972" y="1702639"/>
              <a:ext cx="794861" cy="147441"/>
            </a:xfrm>
            <a:prstGeom prst="curvedConnector3">
              <a:avLst>
                <a:gd name="adj1" fmla="val 50000"/>
              </a:avLst>
            </a:prstGeom>
            <a:grpFill/>
            <a:ln w="38100">
              <a:solidFill>
                <a:schemeClr val="accent5"/>
              </a:solidFill>
              <a:round/>
              <a:headEnd/>
              <a:tailEnd type="arrow" w="med" len="med"/>
            </a:ln>
            <a:effectLst>
              <a:outerShdw blurRad="50800" dist="25400" dir="5400000" rotWithShape="0">
                <a:srgbClr val="808080">
                  <a:alpha val="54999"/>
                </a:srgbClr>
              </a:outerShdw>
            </a:effectLst>
          </p:spPr>
        </p:cxn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D1707EC7-2B39-4AAE-8E46-5C8040304B6B}"/>
              </a:ext>
            </a:extLst>
          </p:cNvPr>
          <p:cNvGrpSpPr>
            <a:grpSpLocks/>
          </p:cNvGrpSpPr>
          <p:nvPr/>
        </p:nvGrpSpPr>
        <p:grpSpPr bwMode="auto">
          <a:xfrm>
            <a:off x="4432629" y="1856832"/>
            <a:ext cx="7357285" cy="806953"/>
            <a:chOff x="4322990" y="1546294"/>
            <a:chExt cx="5405377" cy="651202"/>
          </a:xfrm>
        </p:grpSpPr>
        <p:sp>
          <p:nvSpPr>
            <p:cNvPr id="10" name="PoleTekstowe 11">
              <a:extLst>
                <a:ext uri="{FF2B5EF4-FFF2-40B4-BE49-F238E27FC236}">
                  <a16:creationId xmlns:a16="http://schemas.microsoft.com/office/drawing/2014/main" id="{AC323C74-5486-4357-8D1D-79B9F584BF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6701" y="1546294"/>
              <a:ext cx="2131666" cy="57125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ct val="0"/>
                </a:spcBef>
                <a:spcAft>
                  <a:spcPts val="0"/>
                </a:spcAft>
                <a:buFontTx/>
                <a:buNone/>
                <a:defRPr sz="2000" b="1" i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l"/>
              <a:r>
                <a:rPr lang="en-US" altLang="pl-PL" dirty="0">
                  <a:solidFill>
                    <a:schemeClr val="tx1"/>
                  </a:solidFill>
                </a:rPr>
                <a:t>energy selector</a:t>
              </a:r>
            </a:p>
            <a:p>
              <a:r>
                <a:rPr lang="en-US" altLang="pl-PL" dirty="0">
                  <a:solidFill>
                    <a:schemeClr val="tx1"/>
                  </a:solidFill>
                </a:rPr>
                <a:t>(70-230 MeV </a:t>
              </a:r>
              <a:r>
                <a:rPr lang="en-US" altLang="pl-PL" dirty="0" err="1">
                  <a:solidFill>
                    <a:schemeClr val="tx1"/>
                  </a:solidFill>
                </a:rPr>
                <a:t>Δp</a:t>
              </a:r>
              <a:r>
                <a:rPr lang="en-US" altLang="pl-PL" dirty="0">
                  <a:solidFill>
                    <a:schemeClr val="tx1"/>
                  </a:solidFill>
                </a:rPr>
                <a:t>/p&lt;0.7%)</a:t>
              </a:r>
            </a:p>
          </p:txBody>
        </p:sp>
        <p:cxnSp>
          <p:nvCxnSpPr>
            <p:cNvPr id="11" name="Łącznik zakrzywiony 75">
              <a:extLst>
                <a:ext uri="{FF2B5EF4-FFF2-40B4-BE49-F238E27FC236}">
                  <a16:creationId xmlns:a16="http://schemas.microsoft.com/office/drawing/2014/main" id="{B7342F58-C282-47AF-8E2B-4E06EC4547DE}"/>
                </a:ext>
              </a:extLst>
            </p:cNvPr>
            <p:cNvCxnSpPr>
              <a:cxnSpLocks noChangeShapeType="1"/>
              <a:stCxn id="10" idx="1"/>
            </p:cNvCxnSpPr>
            <p:nvPr/>
          </p:nvCxnSpPr>
          <p:spPr bwMode="auto">
            <a:xfrm rot="10800000" flipV="1">
              <a:off x="4322990" y="1831922"/>
              <a:ext cx="3273711" cy="365574"/>
            </a:xfrm>
            <a:prstGeom prst="curvedConnector3">
              <a:avLst>
                <a:gd name="adj1" fmla="val 50000"/>
              </a:avLst>
            </a:prstGeom>
            <a:grpFill/>
            <a:ln w="38100">
              <a:solidFill>
                <a:schemeClr val="accent5"/>
              </a:solidFill>
              <a:round/>
              <a:headEnd/>
              <a:tailEnd type="arrow" w="med" len="med"/>
            </a:ln>
            <a:effectLst>
              <a:outerShdw blurRad="50800" dist="25400" dir="5400000" rotWithShape="0">
                <a:srgbClr val="808080">
                  <a:alpha val="54999"/>
                </a:srgbClr>
              </a:outerShdw>
            </a:effectLst>
          </p:spPr>
        </p:cxnSp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A26D58E0-C721-41B8-AD6A-A06EEDA2C260}"/>
              </a:ext>
            </a:extLst>
          </p:cNvPr>
          <p:cNvGrpSpPr>
            <a:grpSpLocks/>
          </p:cNvGrpSpPr>
          <p:nvPr/>
        </p:nvGrpSpPr>
        <p:grpSpPr bwMode="auto">
          <a:xfrm>
            <a:off x="7595478" y="2707358"/>
            <a:ext cx="4146390" cy="817341"/>
            <a:chOff x="6045897" y="2300926"/>
            <a:chExt cx="3173116" cy="66036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3" name="PoleTekstowe 14">
              <a:extLst>
                <a:ext uri="{FF2B5EF4-FFF2-40B4-BE49-F238E27FC236}">
                  <a16:creationId xmlns:a16="http://schemas.microsoft.com/office/drawing/2014/main" id="{5DF9ADEF-80D7-4332-9FB2-7AD3182447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947" y="2300926"/>
              <a:ext cx="1598066" cy="32326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pl-PL"/>
              </a:defPPr>
              <a:lvl1pPr fontAlgn="auto">
                <a:spcBef>
                  <a:spcPct val="0"/>
                </a:spcBef>
                <a:spcAft>
                  <a:spcPts val="0"/>
                </a:spcAft>
                <a:buFontTx/>
                <a:buNone/>
                <a:defRPr sz="1300" b="1" i="0">
                  <a:solidFill>
                    <a:schemeClr val="bg2">
                      <a:lumMod val="75000"/>
                    </a:schemeClr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l-PL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eye therapy room</a:t>
              </a:r>
            </a:p>
          </p:txBody>
        </p:sp>
        <p:cxnSp>
          <p:nvCxnSpPr>
            <p:cNvPr id="14" name="Łącznik zakrzywiony 79">
              <a:extLst>
                <a:ext uri="{FF2B5EF4-FFF2-40B4-BE49-F238E27FC236}">
                  <a16:creationId xmlns:a16="http://schemas.microsoft.com/office/drawing/2014/main" id="{039BC414-88CD-4C5E-B239-743753669B92}"/>
                </a:ext>
              </a:extLst>
            </p:cNvPr>
            <p:cNvCxnSpPr>
              <a:cxnSpLocks noChangeShapeType="1"/>
              <a:stCxn id="13" idx="1"/>
            </p:cNvCxnSpPr>
            <p:nvPr/>
          </p:nvCxnSpPr>
          <p:spPr bwMode="auto">
            <a:xfrm rot="10800000" flipV="1">
              <a:off x="6045897" y="2462559"/>
              <a:ext cx="1575050" cy="498732"/>
            </a:xfrm>
            <a:prstGeom prst="curvedConnector3">
              <a:avLst>
                <a:gd name="adj1" fmla="val 50000"/>
              </a:avLst>
            </a:prstGeom>
            <a:grpFill/>
            <a:ln w="38100">
              <a:solidFill>
                <a:schemeClr val="accent5"/>
              </a:solidFill>
              <a:round/>
              <a:headEnd/>
              <a:tailEnd type="arrow" w="med" len="med"/>
            </a:ln>
            <a:effectLst>
              <a:outerShdw blurRad="50800" dist="25400" dir="5400000" rotWithShape="0">
                <a:srgbClr val="808080">
                  <a:alpha val="54999"/>
                </a:srgbClr>
              </a:outerShdw>
            </a:effectLst>
          </p:spPr>
        </p:cxn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533FC723-7429-458B-BA89-38B58594D675}"/>
              </a:ext>
            </a:extLst>
          </p:cNvPr>
          <p:cNvGrpSpPr>
            <a:grpSpLocks/>
          </p:cNvGrpSpPr>
          <p:nvPr/>
        </p:nvGrpSpPr>
        <p:grpSpPr bwMode="auto">
          <a:xfrm>
            <a:off x="7115128" y="4217488"/>
            <a:ext cx="3428589" cy="1930821"/>
            <a:chOff x="6039948" y="3298216"/>
            <a:chExt cx="2676374" cy="1559159"/>
          </a:xfrm>
          <a:solidFill>
            <a:schemeClr val="accent6">
              <a:lumMod val="40000"/>
              <a:lumOff val="60000"/>
            </a:schemeClr>
          </a:solidFill>
        </p:grpSpPr>
        <p:cxnSp>
          <p:nvCxnSpPr>
            <p:cNvPr id="16" name="Łącznik zakrzywiony 81">
              <a:extLst>
                <a:ext uri="{FF2B5EF4-FFF2-40B4-BE49-F238E27FC236}">
                  <a16:creationId xmlns:a16="http://schemas.microsoft.com/office/drawing/2014/main" id="{2AE7F16B-C782-43BD-B96B-90ABC5399C6A}"/>
                </a:ext>
              </a:extLst>
            </p:cNvPr>
            <p:cNvCxnSpPr>
              <a:cxnSpLocks noChangeShapeType="1"/>
              <a:stCxn id="18" idx="0"/>
            </p:cNvCxnSpPr>
            <p:nvPr/>
          </p:nvCxnSpPr>
          <p:spPr bwMode="auto">
            <a:xfrm rot="5400000" flipH="1" flipV="1">
              <a:off x="6705554" y="3604562"/>
              <a:ext cx="987533" cy="374841"/>
            </a:xfrm>
            <a:prstGeom prst="curvedConnector3">
              <a:avLst>
                <a:gd name="adj1" fmla="val 50000"/>
              </a:avLst>
            </a:prstGeom>
            <a:grpFill/>
            <a:ln w="38100">
              <a:solidFill>
                <a:schemeClr val="accent5"/>
              </a:solidFill>
              <a:round/>
              <a:headEnd/>
              <a:tailEnd type="arrow" w="med" len="med"/>
            </a:ln>
            <a:effectLst>
              <a:outerShdw blurRad="50800" dist="25400" dir="5400000" rotWithShape="0">
                <a:srgbClr val="808080">
                  <a:alpha val="54999"/>
                </a:srgbClr>
              </a:outerShdw>
            </a:effectLst>
          </p:spPr>
        </p:cxnSp>
        <p:cxnSp>
          <p:nvCxnSpPr>
            <p:cNvPr id="17" name="Łącznik zakrzywiony 82">
              <a:extLst>
                <a:ext uri="{FF2B5EF4-FFF2-40B4-BE49-F238E27FC236}">
                  <a16:creationId xmlns:a16="http://schemas.microsoft.com/office/drawing/2014/main" id="{B770C500-8DED-4E24-9B3D-BDC8E97F12CA}"/>
                </a:ext>
              </a:extLst>
            </p:cNvPr>
            <p:cNvCxnSpPr>
              <a:cxnSpLocks noChangeShapeType="1"/>
              <a:stCxn id="18" idx="3"/>
            </p:cNvCxnSpPr>
            <p:nvPr/>
          </p:nvCxnSpPr>
          <p:spPr bwMode="auto">
            <a:xfrm flipV="1">
              <a:off x="7983851" y="3999936"/>
              <a:ext cx="732471" cy="571626"/>
            </a:xfrm>
            <a:prstGeom prst="curvedConnector3">
              <a:avLst>
                <a:gd name="adj1" fmla="val 50000"/>
              </a:avLst>
            </a:prstGeom>
            <a:grpFill/>
            <a:ln w="38100">
              <a:solidFill>
                <a:schemeClr val="accent5"/>
              </a:solidFill>
              <a:round/>
              <a:headEnd/>
              <a:tailEnd type="arrow" w="med" len="med"/>
            </a:ln>
            <a:effectLst>
              <a:outerShdw blurRad="50800" dist="25400" dir="5400000" rotWithShape="0">
                <a:srgbClr val="808080">
                  <a:alpha val="54999"/>
                </a:srgbClr>
              </a:outerShdw>
            </a:effectLst>
          </p:spPr>
        </p:cxnSp>
        <p:sp>
          <p:nvSpPr>
            <p:cNvPr id="18" name="PoleTekstowe 17">
              <a:extLst>
                <a:ext uri="{FF2B5EF4-FFF2-40B4-BE49-F238E27FC236}">
                  <a16:creationId xmlns:a16="http://schemas.microsoft.com/office/drawing/2014/main" id="{2F883A9E-4A68-4BC5-9A09-9E6C68B14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9948" y="4285749"/>
              <a:ext cx="1943903" cy="57162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ct val="0"/>
                </a:spcBef>
                <a:spcAft>
                  <a:spcPts val="0"/>
                </a:spcAft>
                <a:buFontTx/>
                <a:buNone/>
                <a:defRPr sz="2000" b="1" i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l"/>
              <a:r>
                <a:rPr lang="en-US" altLang="pl-PL" dirty="0">
                  <a:solidFill>
                    <a:schemeClr val="tx1"/>
                  </a:solidFill>
                </a:rPr>
                <a:t>2 gantries for whole body treatment</a:t>
              </a:r>
            </a:p>
          </p:txBody>
        </p:sp>
      </p:grpSp>
      <p:pic>
        <p:nvPicPr>
          <p:cNvPr id="19" name="Picture 2" descr="C:\MARYSIA\exp_CCB\Pictures\2015-11-25\DSC_1862.jpg">
            <a:extLst>
              <a:ext uri="{FF2B5EF4-FFF2-40B4-BE49-F238E27FC236}">
                <a16:creationId xmlns:a16="http://schemas.microsoft.com/office/drawing/2014/main" id="{09F54BA0-7632-4D33-97BF-24DE4C295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54"/>
          <a:stretch/>
        </p:blipFill>
        <p:spPr bwMode="auto">
          <a:xfrm>
            <a:off x="802056" y="3586806"/>
            <a:ext cx="3405280" cy="281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119FC306-7E99-46D6-83CC-258C98EF509F}"/>
              </a:ext>
            </a:extLst>
          </p:cNvPr>
          <p:cNvSpPr txBox="1">
            <a:spLocks/>
          </p:cNvSpPr>
          <p:nvPr/>
        </p:nvSpPr>
        <p:spPr>
          <a:xfrm>
            <a:off x="266039" y="1419177"/>
            <a:ext cx="3670903" cy="20187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marL="342900" indent="-3429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Helvetica Light" pitchFamily="34" charset="0"/>
              </a:rPr>
              <a:t>proton cancer therapy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additionally research program on: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nuclear physics,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radiobiology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dosimetry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medical physics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1EE7DDF0-0306-48A7-9CE7-3B887BCB9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326" b="19601"/>
          <a:stretch/>
        </p:blipFill>
        <p:spPr bwMode="auto">
          <a:xfrm>
            <a:off x="2665158" y="3858563"/>
            <a:ext cx="3534942" cy="265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upa 21">
            <a:extLst>
              <a:ext uri="{FF2B5EF4-FFF2-40B4-BE49-F238E27FC236}">
                <a16:creationId xmlns:a16="http://schemas.microsoft.com/office/drawing/2014/main" id="{D5DC04F7-2587-4A12-9D0A-8A4C8D2D0740}"/>
              </a:ext>
            </a:extLst>
          </p:cNvPr>
          <p:cNvGrpSpPr>
            <a:grpSpLocks/>
          </p:cNvGrpSpPr>
          <p:nvPr/>
        </p:nvGrpSpPr>
        <p:grpSpPr bwMode="auto">
          <a:xfrm>
            <a:off x="4069410" y="2665818"/>
            <a:ext cx="2880317" cy="1644728"/>
            <a:chOff x="-82827" y="3679792"/>
            <a:chExt cx="2450577" cy="1327591"/>
          </a:xfrm>
          <a:solidFill>
            <a:schemeClr val="accent6">
              <a:lumMod val="40000"/>
              <a:lumOff val="60000"/>
            </a:schemeClr>
          </a:solidFill>
        </p:grpSpPr>
        <p:cxnSp>
          <p:nvCxnSpPr>
            <p:cNvPr id="23" name="Łącznik zakrzywiony 85">
              <a:extLst>
                <a:ext uri="{FF2B5EF4-FFF2-40B4-BE49-F238E27FC236}">
                  <a16:creationId xmlns:a16="http://schemas.microsoft.com/office/drawing/2014/main" id="{079A0A24-5195-478E-AFB1-97AFC968B449}"/>
                </a:ext>
              </a:extLst>
            </p:cNvPr>
            <p:cNvCxnSpPr>
              <a:cxnSpLocks noChangeShapeType="1"/>
              <a:stCxn id="24" idx="0"/>
            </p:cNvCxnSpPr>
            <p:nvPr/>
          </p:nvCxnSpPr>
          <p:spPr bwMode="auto">
            <a:xfrm rot="5400000" flipH="1" flipV="1">
              <a:off x="1090234" y="3406905"/>
              <a:ext cx="1004630" cy="1550403"/>
            </a:xfrm>
            <a:prstGeom prst="curvedConnector2">
              <a:avLst/>
            </a:prstGeom>
            <a:grpFill/>
            <a:ln w="38100">
              <a:solidFill>
                <a:schemeClr val="accent5"/>
              </a:solidFill>
              <a:round/>
              <a:headEnd/>
              <a:tailEnd type="arrow" w="med" len="med"/>
            </a:ln>
            <a:effectLst>
              <a:outerShdw blurRad="50800" dist="25400" dir="5400000" rotWithShape="0">
                <a:srgbClr val="808080">
                  <a:alpha val="54999"/>
                </a:srgbClr>
              </a:outerShdw>
            </a:effectLst>
          </p:spPr>
        </p:cxnSp>
        <p:sp>
          <p:nvSpPr>
            <p:cNvPr id="24" name="PoleTekstowe 21">
              <a:extLst>
                <a:ext uri="{FF2B5EF4-FFF2-40B4-BE49-F238E27FC236}">
                  <a16:creationId xmlns:a16="http://schemas.microsoft.com/office/drawing/2014/main" id="{F1B1EAF5-0A01-4B7A-88EC-1AC2D8760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2827" y="4684422"/>
              <a:ext cx="1800349" cy="32296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pl-PL"/>
              </a:defPPr>
              <a:lvl1pPr>
                <a:spcBef>
                  <a:spcPct val="0"/>
                </a:spcBef>
                <a:buFontTx/>
                <a:buNone/>
                <a:defRPr b="1" i="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i="1"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altLang="pl-PL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experimental hall</a:t>
              </a:r>
            </a:p>
          </p:txBody>
        </p:sp>
      </p:grpSp>
      <p:sp>
        <p:nvSpPr>
          <p:cNvPr id="25" name="Prostokąt 24">
            <a:extLst>
              <a:ext uri="{FF2B5EF4-FFF2-40B4-BE49-F238E27FC236}">
                <a16:creationId xmlns:a16="http://schemas.microsoft.com/office/drawing/2014/main" id="{4525D67F-775C-4D93-9BD1-3BE11DE8BA06}"/>
              </a:ext>
            </a:extLst>
          </p:cNvPr>
          <p:cNvSpPr/>
          <p:nvPr/>
        </p:nvSpPr>
        <p:spPr>
          <a:xfrm>
            <a:off x="7436189" y="6332695"/>
            <a:ext cx="3860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2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34" charset="0"/>
              </a:rPr>
              <a:t>experiments</a:t>
            </a:r>
            <a:r>
              <a:rPr lang="pl-PL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34" charset="0"/>
              </a:rPr>
              <a:t> </a:t>
            </a:r>
            <a:r>
              <a:rPr lang="pl-PL" sz="2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34" charset="0"/>
              </a:rPr>
              <a:t>during</a:t>
            </a:r>
            <a:r>
              <a:rPr lang="pl-PL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34" charset="0"/>
              </a:rPr>
              <a:t> </a:t>
            </a:r>
            <a:r>
              <a:rPr lang="pl-PL" sz="2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34" charset="0"/>
              </a:rPr>
              <a:t>weekends</a:t>
            </a:r>
            <a:endParaRPr lang="pl-PL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774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Aim</a:t>
            </a:r>
            <a:r>
              <a:rPr lang="pl-PL" dirty="0"/>
              <a:t> of the </a:t>
            </a:r>
            <a:r>
              <a:rPr lang="pl-PL" dirty="0" err="1"/>
              <a:t>investigations</a:t>
            </a: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 dirty="0"/>
              <a:t>M. Kmiecik, European Nuclear Physics Conference, 21-26 Sept. 2025</a:t>
            </a:r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6F5AF6BE-C4B8-44F6-8CC0-41F1F6D0EF88}"/>
              </a:ext>
            </a:extLst>
          </p:cNvPr>
          <p:cNvGrpSpPr/>
          <p:nvPr/>
        </p:nvGrpSpPr>
        <p:grpSpPr>
          <a:xfrm>
            <a:off x="7931898" y="1334266"/>
            <a:ext cx="1684949" cy="4952599"/>
            <a:chOff x="7178262" y="624387"/>
            <a:chExt cx="1541320" cy="5423280"/>
          </a:xfrm>
          <a:solidFill>
            <a:schemeClr val="accent5">
              <a:lumMod val="75000"/>
            </a:schemeClr>
          </a:solidFill>
        </p:grpSpPr>
        <p:cxnSp>
          <p:nvCxnSpPr>
            <p:cNvPr id="5" name="Łącznik prosty ze strzałką 4">
              <a:extLst>
                <a:ext uri="{FF2B5EF4-FFF2-40B4-BE49-F238E27FC236}">
                  <a16:creationId xmlns:a16="http://schemas.microsoft.com/office/drawing/2014/main" id="{2EA64A33-BF42-4BED-9FF5-9043C0AA38FD}"/>
                </a:ext>
              </a:extLst>
            </p:cNvPr>
            <p:cNvCxnSpPr>
              <a:cxnSpLocks/>
            </p:cNvCxnSpPr>
            <p:nvPr/>
          </p:nvCxnSpPr>
          <p:spPr>
            <a:xfrm>
              <a:off x="8584701" y="624387"/>
              <a:ext cx="34079" cy="5423280"/>
            </a:xfrm>
            <a:prstGeom prst="straightConnector1">
              <a:avLst/>
            </a:prstGeom>
            <a:grpFill/>
            <a:ln w="28575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Łącznik prostoliniowy 129">
              <a:extLst>
                <a:ext uri="{FF2B5EF4-FFF2-40B4-BE49-F238E27FC236}">
                  <a16:creationId xmlns:a16="http://schemas.microsoft.com/office/drawing/2014/main" id="{9906827C-B710-4070-BED2-08861CA969D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948922" y="3463708"/>
              <a:ext cx="0" cy="1541320"/>
            </a:xfrm>
            <a:prstGeom prst="line">
              <a:avLst/>
            </a:prstGeom>
            <a:grpFill/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912299A5-8E77-4B91-9C29-206C1C0C3E6B}"/>
                </a:ext>
              </a:extLst>
            </p:cNvPr>
            <p:cNvGrpSpPr/>
            <p:nvPr/>
          </p:nvGrpSpPr>
          <p:grpSpPr>
            <a:xfrm>
              <a:off x="7605435" y="967028"/>
              <a:ext cx="978995" cy="4237878"/>
              <a:chOff x="7803097" y="1136872"/>
              <a:chExt cx="813183" cy="3966072"/>
            </a:xfrm>
            <a:grpFill/>
          </p:grpSpPr>
          <p:sp>
            <p:nvSpPr>
              <p:cNvPr id="11" name="Dowolny kształt 22">
                <a:extLst>
                  <a:ext uri="{FF2B5EF4-FFF2-40B4-BE49-F238E27FC236}">
                    <a16:creationId xmlns:a16="http://schemas.microsoft.com/office/drawing/2014/main" id="{10ACEE3D-2100-4B51-A0FD-E02092D8D104}"/>
                  </a:ext>
                </a:extLst>
              </p:cNvPr>
              <p:cNvSpPr/>
              <p:nvPr/>
            </p:nvSpPr>
            <p:spPr>
              <a:xfrm>
                <a:off x="7815884" y="1136872"/>
                <a:ext cx="794521" cy="3900790"/>
              </a:xfrm>
              <a:custGeom>
                <a:avLst/>
                <a:gdLst>
                  <a:gd name="connsiteX0" fmla="*/ 842963 w 842963"/>
                  <a:gd name="connsiteY0" fmla="*/ 0 h 3414712"/>
                  <a:gd name="connsiteX1" fmla="*/ 838200 w 842963"/>
                  <a:gd name="connsiteY1" fmla="*/ 3414712 h 3414712"/>
                  <a:gd name="connsiteX2" fmla="*/ 762000 w 842963"/>
                  <a:gd name="connsiteY2" fmla="*/ 2471737 h 3414712"/>
                  <a:gd name="connsiteX3" fmla="*/ 738188 w 842963"/>
                  <a:gd name="connsiteY3" fmla="*/ 2309812 h 3414712"/>
                  <a:gd name="connsiteX4" fmla="*/ 714375 w 842963"/>
                  <a:gd name="connsiteY4" fmla="*/ 2190750 h 3414712"/>
                  <a:gd name="connsiteX5" fmla="*/ 638175 w 842963"/>
                  <a:gd name="connsiteY5" fmla="*/ 1919287 h 3414712"/>
                  <a:gd name="connsiteX6" fmla="*/ 476250 w 842963"/>
                  <a:gd name="connsiteY6" fmla="*/ 1657350 h 3414712"/>
                  <a:gd name="connsiteX7" fmla="*/ 266700 w 842963"/>
                  <a:gd name="connsiteY7" fmla="*/ 1423987 h 3414712"/>
                  <a:gd name="connsiteX8" fmla="*/ 119063 w 842963"/>
                  <a:gd name="connsiteY8" fmla="*/ 1271587 h 3414712"/>
                  <a:gd name="connsiteX9" fmla="*/ 0 w 842963"/>
                  <a:gd name="connsiteY9" fmla="*/ 1081087 h 3414712"/>
                  <a:gd name="connsiteX10" fmla="*/ 0 w 842963"/>
                  <a:gd name="connsiteY10" fmla="*/ 971550 h 3414712"/>
                  <a:gd name="connsiteX11" fmla="*/ 252413 w 842963"/>
                  <a:gd name="connsiteY11" fmla="*/ 695325 h 3414712"/>
                  <a:gd name="connsiteX12" fmla="*/ 590550 w 842963"/>
                  <a:gd name="connsiteY12" fmla="*/ 366712 h 3414712"/>
                  <a:gd name="connsiteX13" fmla="*/ 742950 w 842963"/>
                  <a:gd name="connsiteY13" fmla="*/ 214312 h 3414712"/>
                  <a:gd name="connsiteX14" fmla="*/ 842963 w 842963"/>
                  <a:gd name="connsiteY14" fmla="*/ 0 h 3414712"/>
                  <a:gd name="connsiteX0" fmla="*/ 842963 w 842963"/>
                  <a:gd name="connsiteY0" fmla="*/ 0 h 3414712"/>
                  <a:gd name="connsiteX1" fmla="*/ 838200 w 842963"/>
                  <a:gd name="connsiteY1" fmla="*/ 3414712 h 3414712"/>
                  <a:gd name="connsiteX2" fmla="*/ 762000 w 842963"/>
                  <a:gd name="connsiteY2" fmla="*/ 2471737 h 3414712"/>
                  <a:gd name="connsiteX3" fmla="*/ 738188 w 842963"/>
                  <a:gd name="connsiteY3" fmla="*/ 2309812 h 3414712"/>
                  <a:gd name="connsiteX4" fmla="*/ 714375 w 842963"/>
                  <a:gd name="connsiteY4" fmla="*/ 2190750 h 3414712"/>
                  <a:gd name="connsiteX5" fmla="*/ 638175 w 842963"/>
                  <a:gd name="connsiteY5" fmla="*/ 1919287 h 3414712"/>
                  <a:gd name="connsiteX6" fmla="*/ 476250 w 842963"/>
                  <a:gd name="connsiteY6" fmla="*/ 1657350 h 3414712"/>
                  <a:gd name="connsiteX7" fmla="*/ 266700 w 842963"/>
                  <a:gd name="connsiteY7" fmla="*/ 1423987 h 3414712"/>
                  <a:gd name="connsiteX8" fmla="*/ 119063 w 842963"/>
                  <a:gd name="connsiteY8" fmla="*/ 1271587 h 3414712"/>
                  <a:gd name="connsiteX9" fmla="*/ 0 w 842963"/>
                  <a:gd name="connsiteY9" fmla="*/ 1081087 h 3414712"/>
                  <a:gd name="connsiteX10" fmla="*/ 0 w 842963"/>
                  <a:gd name="connsiteY10" fmla="*/ 971550 h 3414712"/>
                  <a:gd name="connsiteX11" fmla="*/ 252413 w 842963"/>
                  <a:gd name="connsiteY11" fmla="*/ 695325 h 3414712"/>
                  <a:gd name="connsiteX12" fmla="*/ 590550 w 842963"/>
                  <a:gd name="connsiteY12" fmla="*/ 366712 h 3414712"/>
                  <a:gd name="connsiteX13" fmla="*/ 742950 w 842963"/>
                  <a:gd name="connsiteY13" fmla="*/ 233362 h 3414712"/>
                  <a:gd name="connsiteX14" fmla="*/ 842963 w 842963"/>
                  <a:gd name="connsiteY14" fmla="*/ 0 h 3414712"/>
                  <a:gd name="connsiteX0" fmla="*/ 842963 w 842963"/>
                  <a:gd name="connsiteY0" fmla="*/ 0 h 3414712"/>
                  <a:gd name="connsiteX1" fmla="*/ 838200 w 842963"/>
                  <a:gd name="connsiteY1" fmla="*/ 3414712 h 3414712"/>
                  <a:gd name="connsiteX2" fmla="*/ 762000 w 842963"/>
                  <a:gd name="connsiteY2" fmla="*/ 2471737 h 3414712"/>
                  <a:gd name="connsiteX3" fmla="*/ 738188 w 842963"/>
                  <a:gd name="connsiteY3" fmla="*/ 2309812 h 3414712"/>
                  <a:gd name="connsiteX4" fmla="*/ 714375 w 842963"/>
                  <a:gd name="connsiteY4" fmla="*/ 2190750 h 3414712"/>
                  <a:gd name="connsiteX5" fmla="*/ 638175 w 842963"/>
                  <a:gd name="connsiteY5" fmla="*/ 1919287 h 3414712"/>
                  <a:gd name="connsiteX6" fmla="*/ 476250 w 842963"/>
                  <a:gd name="connsiteY6" fmla="*/ 1657350 h 3414712"/>
                  <a:gd name="connsiteX7" fmla="*/ 266700 w 842963"/>
                  <a:gd name="connsiteY7" fmla="*/ 1423987 h 3414712"/>
                  <a:gd name="connsiteX8" fmla="*/ 119063 w 842963"/>
                  <a:gd name="connsiteY8" fmla="*/ 1271587 h 3414712"/>
                  <a:gd name="connsiteX9" fmla="*/ 0 w 842963"/>
                  <a:gd name="connsiteY9" fmla="*/ 1081087 h 3414712"/>
                  <a:gd name="connsiteX10" fmla="*/ 0 w 842963"/>
                  <a:gd name="connsiteY10" fmla="*/ 971550 h 3414712"/>
                  <a:gd name="connsiteX11" fmla="*/ 252413 w 842963"/>
                  <a:gd name="connsiteY11" fmla="*/ 695325 h 3414712"/>
                  <a:gd name="connsiteX12" fmla="*/ 590550 w 842963"/>
                  <a:gd name="connsiteY12" fmla="*/ 366712 h 3414712"/>
                  <a:gd name="connsiteX13" fmla="*/ 661988 w 842963"/>
                  <a:gd name="connsiteY13" fmla="*/ 295275 h 3414712"/>
                  <a:gd name="connsiteX14" fmla="*/ 742950 w 842963"/>
                  <a:gd name="connsiteY14" fmla="*/ 233362 h 3414712"/>
                  <a:gd name="connsiteX15" fmla="*/ 842963 w 842963"/>
                  <a:gd name="connsiteY15" fmla="*/ 0 h 3414712"/>
                  <a:gd name="connsiteX0" fmla="*/ 842963 w 842963"/>
                  <a:gd name="connsiteY0" fmla="*/ 0 h 3414712"/>
                  <a:gd name="connsiteX1" fmla="*/ 838200 w 842963"/>
                  <a:gd name="connsiteY1" fmla="*/ 3414712 h 3414712"/>
                  <a:gd name="connsiteX2" fmla="*/ 762000 w 842963"/>
                  <a:gd name="connsiteY2" fmla="*/ 2471737 h 3414712"/>
                  <a:gd name="connsiteX3" fmla="*/ 738188 w 842963"/>
                  <a:gd name="connsiteY3" fmla="*/ 2309812 h 3414712"/>
                  <a:gd name="connsiteX4" fmla="*/ 714375 w 842963"/>
                  <a:gd name="connsiteY4" fmla="*/ 2190750 h 3414712"/>
                  <a:gd name="connsiteX5" fmla="*/ 638175 w 842963"/>
                  <a:gd name="connsiteY5" fmla="*/ 1919287 h 3414712"/>
                  <a:gd name="connsiteX6" fmla="*/ 476250 w 842963"/>
                  <a:gd name="connsiteY6" fmla="*/ 1657350 h 3414712"/>
                  <a:gd name="connsiteX7" fmla="*/ 266700 w 842963"/>
                  <a:gd name="connsiteY7" fmla="*/ 1423987 h 3414712"/>
                  <a:gd name="connsiteX8" fmla="*/ 119063 w 842963"/>
                  <a:gd name="connsiteY8" fmla="*/ 1271587 h 3414712"/>
                  <a:gd name="connsiteX9" fmla="*/ 0 w 842963"/>
                  <a:gd name="connsiteY9" fmla="*/ 1081087 h 3414712"/>
                  <a:gd name="connsiteX10" fmla="*/ 0 w 842963"/>
                  <a:gd name="connsiteY10" fmla="*/ 971550 h 3414712"/>
                  <a:gd name="connsiteX11" fmla="*/ 252413 w 842963"/>
                  <a:gd name="connsiteY11" fmla="*/ 695325 h 3414712"/>
                  <a:gd name="connsiteX12" fmla="*/ 590550 w 842963"/>
                  <a:gd name="connsiteY12" fmla="*/ 366712 h 3414712"/>
                  <a:gd name="connsiteX13" fmla="*/ 685801 w 842963"/>
                  <a:gd name="connsiteY13" fmla="*/ 295275 h 3414712"/>
                  <a:gd name="connsiteX14" fmla="*/ 742950 w 842963"/>
                  <a:gd name="connsiteY14" fmla="*/ 233362 h 3414712"/>
                  <a:gd name="connsiteX15" fmla="*/ 842963 w 842963"/>
                  <a:gd name="connsiteY15" fmla="*/ 0 h 3414712"/>
                  <a:gd name="connsiteX0" fmla="*/ 842963 w 842963"/>
                  <a:gd name="connsiteY0" fmla="*/ 0 h 3414712"/>
                  <a:gd name="connsiteX1" fmla="*/ 838200 w 842963"/>
                  <a:gd name="connsiteY1" fmla="*/ 3414712 h 3414712"/>
                  <a:gd name="connsiteX2" fmla="*/ 762000 w 842963"/>
                  <a:gd name="connsiteY2" fmla="*/ 2471737 h 3414712"/>
                  <a:gd name="connsiteX3" fmla="*/ 738188 w 842963"/>
                  <a:gd name="connsiteY3" fmla="*/ 2309812 h 3414712"/>
                  <a:gd name="connsiteX4" fmla="*/ 714375 w 842963"/>
                  <a:gd name="connsiteY4" fmla="*/ 2190750 h 3414712"/>
                  <a:gd name="connsiteX5" fmla="*/ 638175 w 842963"/>
                  <a:gd name="connsiteY5" fmla="*/ 1919287 h 3414712"/>
                  <a:gd name="connsiteX6" fmla="*/ 476250 w 842963"/>
                  <a:gd name="connsiteY6" fmla="*/ 1657350 h 3414712"/>
                  <a:gd name="connsiteX7" fmla="*/ 266700 w 842963"/>
                  <a:gd name="connsiteY7" fmla="*/ 1423987 h 3414712"/>
                  <a:gd name="connsiteX8" fmla="*/ 119063 w 842963"/>
                  <a:gd name="connsiteY8" fmla="*/ 1271587 h 3414712"/>
                  <a:gd name="connsiteX9" fmla="*/ 0 w 842963"/>
                  <a:gd name="connsiteY9" fmla="*/ 1081087 h 3414712"/>
                  <a:gd name="connsiteX10" fmla="*/ 0 w 842963"/>
                  <a:gd name="connsiteY10" fmla="*/ 971550 h 3414712"/>
                  <a:gd name="connsiteX11" fmla="*/ 252413 w 842963"/>
                  <a:gd name="connsiteY11" fmla="*/ 695325 h 3414712"/>
                  <a:gd name="connsiteX12" fmla="*/ 600075 w 842963"/>
                  <a:gd name="connsiteY12" fmla="*/ 380999 h 3414712"/>
                  <a:gd name="connsiteX13" fmla="*/ 685801 w 842963"/>
                  <a:gd name="connsiteY13" fmla="*/ 295275 h 3414712"/>
                  <a:gd name="connsiteX14" fmla="*/ 742950 w 842963"/>
                  <a:gd name="connsiteY14" fmla="*/ 233362 h 3414712"/>
                  <a:gd name="connsiteX15" fmla="*/ 842963 w 842963"/>
                  <a:gd name="connsiteY15" fmla="*/ 0 h 3414712"/>
                  <a:gd name="connsiteX0" fmla="*/ 842963 w 842963"/>
                  <a:gd name="connsiteY0" fmla="*/ 0 h 3414712"/>
                  <a:gd name="connsiteX1" fmla="*/ 838200 w 842963"/>
                  <a:gd name="connsiteY1" fmla="*/ 3414712 h 3414712"/>
                  <a:gd name="connsiteX2" fmla="*/ 762000 w 842963"/>
                  <a:gd name="connsiteY2" fmla="*/ 2471737 h 3414712"/>
                  <a:gd name="connsiteX3" fmla="*/ 738188 w 842963"/>
                  <a:gd name="connsiteY3" fmla="*/ 2309812 h 3414712"/>
                  <a:gd name="connsiteX4" fmla="*/ 714375 w 842963"/>
                  <a:gd name="connsiteY4" fmla="*/ 2190750 h 3414712"/>
                  <a:gd name="connsiteX5" fmla="*/ 638175 w 842963"/>
                  <a:gd name="connsiteY5" fmla="*/ 1919287 h 3414712"/>
                  <a:gd name="connsiteX6" fmla="*/ 476250 w 842963"/>
                  <a:gd name="connsiteY6" fmla="*/ 1657350 h 3414712"/>
                  <a:gd name="connsiteX7" fmla="*/ 266700 w 842963"/>
                  <a:gd name="connsiteY7" fmla="*/ 1423987 h 3414712"/>
                  <a:gd name="connsiteX8" fmla="*/ 119063 w 842963"/>
                  <a:gd name="connsiteY8" fmla="*/ 1271587 h 3414712"/>
                  <a:gd name="connsiteX9" fmla="*/ 0 w 842963"/>
                  <a:gd name="connsiteY9" fmla="*/ 1081087 h 3414712"/>
                  <a:gd name="connsiteX10" fmla="*/ 0 w 842963"/>
                  <a:gd name="connsiteY10" fmla="*/ 971550 h 3414712"/>
                  <a:gd name="connsiteX11" fmla="*/ 123825 w 842963"/>
                  <a:gd name="connsiteY11" fmla="*/ 838200 h 3414712"/>
                  <a:gd name="connsiteX12" fmla="*/ 252413 w 842963"/>
                  <a:gd name="connsiteY12" fmla="*/ 695325 h 3414712"/>
                  <a:gd name="connsiteX13" fmla="*/ 600075 w 842963"/>
                  <a:gd name="connsiteY13" fmla="*/ 380999 h 3414712"/>
                  <a:gd name="connsiteX14" fmla="*/ 685801 w 842963"/>
                  <a:gd name="connsiteY14" fmla="*/ 295275 h 3414712"/>
                  <a:gd name="connsiteX15" fmla="*/ 742950 w 842963"/>
                  <a:gd name="connsiteY15" fmla="*/ 233362 h 3414712"/>
                  <a:gd name="connsiteX16" fmla="*/ 842963 w 842963"/>
                  <a:gd name="connsiteY16" fmla="*/ 0 h 3414712"/>
                  <a:gd name="connsiteX0" fmla="*/ 842963 w 842963"/>
                  <a:gd name="connsiteY0" fmla="*/ 0 h 3414712"/>
                  <a:gd name="connsiteX1" fmla="*/ 838200 w 842963"/>
                  <a:gd name="connsiteY1" fmla="*/ 3414712 h 3414712"/>
                  <a:gd name="connsiteX2" fmla="*/ 762000 w 842963"/>
                  <a:gd name="connsiteY2" fmla="*/ 2471737 h 3414712"/>
                  <a:gd name="connsiteX3" fmla="*/ 738188 w 842963"/>
                  <a:gd name="connsiteY3" fmla="*/ 2309812 h 3414712"/>
                  <a:gd name="connsiteX4" fmla="*/ 714375 w 842963"/>
                  <a:gd name="connsiteY4" fmla="*/ 2190750 h 3414712"/>
                  <a:gd name="connsiteX5" fmla="*/ 638175 w 842963"/>
                  <a:gd name="connsiteY5" fmla="*/ 1919287 h 3414712"/>
                  <a:gd name="connsiteX6" fmla="*/ 476250 w 842963"/>
                  <a:gd name="connsiteY6" fmla="*/ 1657350 h 3414712"/>
                  <a:gd name="connsiteX7" fmla="*/ 266700 w 842963"/>
                  <a:gd name="connsiteY7" fmla="*/ 1423987 h 3414712"/>
                  <a:gd name="connsiteX8" fmla="*/ 119063 w 842963"/>
                  <a:gd name="connsiteY8" fmla="*/ 1271587 h 3414712"/>
                  <a:gd name="connsiteX9" fmla="*/ 0 w 842963"/>
                  <a:gd name="connsiteY9" fmla="*/ 1081087 h 3414712"/>
                  <a:gd name="connsiteX10" fmla="*/ 0 w 842963"/>
                  <a:gd name="connsiteY10" fmla="*/ 971550 h 3414712"/>
                  <a:gd name="connsiteX11" fmla="*/ 100013 w 842963"/>
                  <a:gd name="connsiteY11" fmla="*/ 833438 h 3414712"/>
                  <a:gd name="connsiteX12" fmla="*/ 252413 w 842963"/>
                  <a:gd name="connsiteY12" fmla="*/ 695325 h 3414712"/>
                  <a:gd name="connsiteX13" fmla="*/ 600075 w 842963"/>
                  <a:gd name="connsiteY13" fmla="*/ 380999 h 3414712"/>
                  <a:gd name="connsiteX14" fmla="*/ 685801 w 842963"/>
                  <a:gd name="connsiteY14" fmla="*/ 295275 h 3414712"/>
                  <a:gd name="connsiteX15" fmla="*/ 742950 w 842963"/>
                  <a:gd name="connsiteY15" fmla="*/ 233362 h 3414712"/>
                  <a:gd name="connsiteX16" fmla="*/ 842963 w 842963"/>
                  <a:gd name="connsiteY16" fmla="*/ 0 h 3414712"/>
                  <a:gd name="connsiteX0" fmla="*/ 842963 w 842963"/>
                  <a:gd name="connsiteY0" fmla="*/ 0 h 3414712"/>
                  <a:gd name="connsiteX1" fmla="*/ 838200 w 842963"/>
                  <a:gd name="connsiteY1" fmla="*/ 3414712 h 3414712"/>
                  <a:gd name="connsiteX2" fmla="*/ 762000 w 842963"/>
                  <a:gd name="connsiteY2" fmla="*/ 2471737 h 3414712"/>
                  <a:gd name="connsiteX3" fmla="*/ 738188 w 842963"/>
                  <a:gd name="connsiteY3" fmla="*/ 2309812 h 3414712"/>
                  <a:gd name="connsiteX4" fmla="*/ 714375 w 842963"/>
                  <a:gd name="connsiteY4" fmla="*/ 2190750 h 3414712"/>
                  <a:gd name="connsiteX5" fmla="*/ 647700 w 842963"/>
                  <a:gd name="connsiteY5" fmla="*/ 1938337 h 3414712"/>
                  <a:gd name="connsiteX6" fmla="*/ 476250 w 842963"/>
                  <a:gd name="connsiteY6" fmla="*/ 1657350 h 3414712"/>
                  <a:gd name="connsiteX7" fmla="*/ 266700 w 842963"/>
                  <a:gd name="connsiteY7" fmla="*/ 1423987 h 3414712"/>
                  <a:gd name="connsiteX8" fmla="*/ 119063 w 842963"/>
                  <a:gd name="connsiteY8" fmla="*/ 1271587 h 3414712"/>
                  <a:gd name="connsiteX9" fmla="*/ 0 w 842963"/>
                  <a:gd name="connsiteY9" fmla="*/ 1081087 h 3414712"/>
                  <a:gd name="connsiteX10" fmla="*/ 0 w 842963"/>
                  <a:gd name="connsiteY10" fmla="*/ 971550 h 3414712"/>
                  <a:gd name="connsiteX11" fmla="*/ 100013 w 842963"/>
                  <a:gd name="connsiteY11" fmla="*/ 833438 h 3414712"/>
                  <a:gd name="connsiteX12" fmla="*/ 252413 w 842963"/>
                  <a:gd name="connsiteY12" fmla="*/ 695325 h 3414712"/>
                  <a:gd name="connsiteX13" fmla="*/ 600075 w 842963"/>
                  <a:gd name="connsiteY13" fmla="*/ 380999 h 3414712"/>
                  <a:gd name="connsiteX14" fmla="*/ 685801 w 842963"/>
                  <a:gd name="connsiteY14" fmla="*/ 295275 h 3414712"/>
                  <a:gd name="connsiteX15" fmla="*/ 742950 w 842963"/>
                  <a:gd name="connsiteY15" fmla="*/ 233362 h 3414712"/>
                  <a:gd name="connsiteX16" fmla="*/ 842963 w 842963"/>
                  <a:gd name="connsiteY16" fmla="*/ 0 h 3414712"/>
                  <a:gd name="connsiteX0" fmla="*/ 842963 w 842963"/>
                  <a:gd name="connsiteY0" fmla="*/ 0 h 3414712"/>
                  <a:gd name="connsiteX1" fmla="*/ 838200 w 842963"/>
                  <a:gd name="connsiteY1" fmla="*/ 3414712 h 3414712"/>
                  <a:gd name="connsiteX2" fmla="*/ 762000 w 842963"/>
                  <a:gd name="connsiteY2" fmla="*/ 2471737 h 3414712"/>
                  <a:gd name="connsiteX3" fmla="*/ 738188 w 842963"/>
                  <a:gd name="connsiteY3" fmla="*/ 2309812 h 3414712"/>
                  <a:gd name="connsiteX4" fmla="*/ 714375 w 842963"/>
                  <a:gd name="connsiteY4" fmla="*/ 2190750 h 3414712"/>
                  <a:gd name="connsiteX5" fmla="*/ 647700 w 842963"/>
                  <a:gd name="connsiteY5" fmla="*/ 1938337 h 3414712"/>
                  <a:gd name="connsiteX6" fmla="*/ 500062 w 842963"/>
                  <a:gd name="connsiteY6" fmla="*/ 1685925 h 3414712"/>
                  <a:gd name="connsiteX7" fmla="*/ 266700 w 842963"/>
                  <a:gd name="connsiteY7" fmla="*/ 1423987 h 3414712"/>
                  <a:gd name="connsiteX8" fmla="*/ 119063 w 842963"/>
                  <a:gd name="connsiteY8" fmla="*/ 1271587 h 3414712"/>
                  <a:gd name="connsiteX9" fmla="*/ 0 w 842963"/>
                  <a:gd name="connsiteY9" fmla="*/ 1081087 h 3414712"/>
                  <a:gd name="connsiteX10" fmla="*/ 0 w 842963"/>
                  <a:gd name="connsiteY10" fmla="*/ 971550 h 3414712"/>
                  <a:gd name="connsiteX11" fmla="*/ 100013 w 842963"/>
                  <a:gd name="connsiteY11" fmla="*/ 833438 h 3414712"/>
                  <a:gd name="connsiteX12" fmla="*/ 252413 w 842963"/>
                  <a:gd name="connsiteY12" fmla="*/ 695325 h 3414712"/>
                  <a:gd name="connsiteX13" fmla="*/ 600075 w 842963"/>
                  <a:gd name="connsiteY13" fmla="*/ 380999 h 3414712"/>
                  <a:gd name="connsiteX14" fmla="*/ 685801 w 842963"/>
                  <a:gd name="connsiteY14" fmla="*/ 295275 h 3414712"/>
                  <a:gd name="connsiteX15" fmla="*/ 742950 w 842963"/>
                  <a:gd name="connsiteY15" fmla="*/ 233362 h 3414712"/>
                  <a:gd name="connsiteX16" fmla="*/ 842963 w 842963"/>
                  <a:gd name="connsiteY16" fmla="*/ 0 h 3414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42963" h="3414712">
                    <a:moveTo>
                      <a:pt x="842963" y="0"/>
                    </a:moveTo>
                    <a:cubicBezTo>
                      <a:pt x="841375" y="1138237"/>
                      <a:pt x="839788" y="2276475"/>
                      <a:pt x="838200" y="3414712"/>
                    </a:cubicBezTo>
                    <a:lnTo>
                      <a:pt x="762000" y="2471737"/>
                    </a:lnTo>
                    <a:lnTo>
                      <a:pt x="738188" y="2309812"/>
                    </a:lnTo>
                    <a:lnTo>
                      <a:pt x="714375" y="2190750"/>
                    </a:lnTo>
                    <a:lnTo>
                      <a:pt x="647700" y="1938337"/>
                    </a:lnTo>
                    <a:lnTo>
                      <a:pt x="500062" y="1685925"/>
                    </a:lnTo>
                    <a:lnTo>
                      <a:pt x="266700" y="1423987"/>
                    </a:lnTo>
                    <a:lnTo>
                      <a:pt x="119063" y="1271587"/>
                    </a:lnTo>
                    <a:lnTo>
                      <a:pt x="0" y="1081087"/>
                    </a:lnTo>
                    <a:lnTo>
                      <a:pt x="0" y="971550"/>
                    </a:lnTo>
                    <a:lnTo>
                      <a:pt x="100013" y="833438"/>
                    </a:lnTo>
                    <a:lnTo>
                      <a:pt x="252413" y="695325"/>
                    </a:lnTo>
                    <a:lnTo>
                      <a:pt x="600075" y="380999"/>
                    </a:lnTo>
                    <a:lnTo>
                      <a:pt x="685801" y="295275"/>
                    </a:lnTo>
                    <a:lnTo>
                      <a:pt x="742950" y="233362"/>
                    </a:lnTo>
                    <a:lnTo>
                      <a:pt x="842963" y="0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 dirty="0"/>
              </a:p>
            </p:txBody>
          </p:sp>
          <p:sp>
            <p:nvSpPr>
              <p:cNvPr id="12" name="Dowolny kształt 23">
                <a:extLst>
                  <a:ext uri="{FF2B5EF4-FFF2-40B4-BE49-F238E27FC236}">
                    <a16:creationId xmlns:a16="http://schemas.microsoft.com/office/drawing/2014/main" id="{58FF4F27-72F6-4063-8E53-B0D5775E9A1C}"/>
                  </a:ext>
                </a:extLst>
              </p:cNvPr>
              <p:cNvSpPr/>
              <p:nvPr/>
            </p:nvSpPr>
            <p:spPr>
              <a:xfrm>
                <a:off x="7950045" y="2149381"/>
                <a:ext cx="666235" cy="2953563"/>
              </a:xfrm>
              <a:custGeom>
                <a:avLst/>
                <a:gdLst>
                  <a:gd name="connsiteX0" fmla="*/ 842963 w 842963"/>
                  <a:gd name="connsiteY0" fmla="*/ 0 h 3414712"/>
                  <a:gd name="connsiteX1" fmla="*/ 838200 w 842963"/>
                  <a:gd name="connsiteY1" fmla="*/ 3414712 h 3414712"/>
                  <a:gd name="connsiteX2" fmla="*/ 762000 w 842963"/>
                  <a:gd name="connsiteY2" fmla="*/ 2471737 h 3414712"/>
                  <a:gd name="connsiteX3" fmla="*/ 738188 w 842963"/>
                  <a:gd name="connsiteY3" fmla="*/ 2309812 h 3414712"/>
                  <a:gd name="connsiteX4" fmla="*/ 714375 w 842963"/>
                  <a:gd name="connsiteY4" fmla="*/ 2190750 h 3414712"/>
                  <a:gd name="connsiteX5" fmla="*/ 638175 w 842963"/>
                  <a:gd name="connsiteY5" fmla="*/ 1919287 h 3414712"/>
                  <a:gd name="connsiteX6" fmla="*/ 476250 w 842963"/>
                  <a:gd name="connsiteY6" fmla="*/ 1657350 h 3414712"/>
                  <a:gd name="connsiteX7" fmla="*/ 266700 w 842963"/>
                  <a:gd name="connsiteY7" fmla="*/ 1423987 h 3414712"/>
                  <a:gd name="connsiteX8" fmla="*/ 119063 w 842963"/>
                  <a:gd name="connsiteY8" fmla="*/ 1271587 h 3414712"/>
                  <a:gd name="connsiteX9" fmla="*/ 0 w 842963"/>
                  <a:gd name="connsiteY9" fmla="*/ 1081087 h 3414712"/>
                  <a:gd name="connsiteX10" fmla="*/ 0 w 842963"/>
                  <a:gd name="connsiteY10" fmla="*/ 971550 h 3414712"/>
                  <a:gd name="connsiteX11" fmla="*/ 252413 w 842963"/>
                  <a:gd name="connsiteY11" fmla="*/ 695325 h 3414712"/>
                  <a:gd name="connsiteX12" fmla="*/ 590550 w 842963"/>
                  <a:gd name="connsiteY12" fmla="*/ 366712 h 3414712"/>
                  <a:gd name="connsiteX13" fmla="*/ 742950 w 842963"/>
                  <a:gd name="connsiteY13" fmla="*/ 214312 h 3414712"/>
                  <a:gd name="connsiteX14" fmla="*/ 842963 w 842963"/>
                  <a:gd name="connsiteY14" fmla="*/ 0 h 3414712"/>
                  <a:gd name="connsiteX0" fmla="*/ 842963 w 842963"/>
                  <a:gd name="connsiteY0" fmla="*/ 0 h 3414712"/>
                  <a:gd name="connsiteX1" fmla="*/ 838200 w 842963"/>
                  <a:gd name="connsiteY1" fmla="*/ 3414712 h 3414712"/>
                  <a:gd name="connsiteX2" fmla="*/ 762000 w 842963"/>
                  <a:gd name="connsiteY2" fmla="*/ 2471737 h 3414712"/>
                  <a:gd name="connsiteX3" fmla="*/ 738188 w 842963"/>
                  <a:gd name="connsiteY3" fmla="*/ 2309812 h 3414712"/>
                  <a:gd name="connsiteX4" fmla="*/ 714375 w 842963"/>
                  <a:gd name="connsiteY4" fmla="*/ 2190750 h 3414712"/>
                  <a:gd name="connsiteX5" fmla="*/ 638175 w 842963"/>
                  <a:gd name="connsiteY5" fmla="*/ 1919287 h 3414712"/>
                  <a:gd name="connsiteX6" fmla="*/ 476250 w 842963"/>
                  <a:gd name="connsiteY6" fmla="*/ 1657350 h 3414712"/>
                  <a:gd name="connsiteX7" fmla="*/ 266700 w 842963"/>
                  <a:gd name="connsiteY7" fmla="*/ 1423987 h 3414712"/>
                  <a:gd name="connsiteX8" fmla="*/ 119063 w 842963"/>
                  <a:gd name="connsiteY8" fmla="*/ 1271587 h 3414712"/>
                  <a:gd name="connsiteX9" fmla="*/ 0 w 842963"/>
                  <a:gd name="connsiteY9" fmla="*/ 1081087 h 3414712"/>
                  <a:gd name="connsiteX10" fmla="*/ 0 w 842963"/>
                  <a:gd name="connsiteY10" fmla="*/ 971550 h 3414712"/>
                  <a:gd name="connsiteX11" fmla="*/ 252413 w 842963"/>
                  <a:gd name="connsiteY11" fmla="*/ 695325 h 3414712"/>
                  <a:gd name="connsiteX12" fmla="*/ 590550 w 842963"/>
                  <a:gd name="connsiteY12" fmla="*/ 366712 h 3414712"/>
                  <a:gd name="connsiteX13" fmla="*/ 742950 w 842963"/>
                  <a:gd name="connsiteY13" fmla="*/ 233362 h 3414712"/>
                  <a:gd name="connsiteX14" fmla="*/ 842963 w 842963"/>
                  <a:gd name="connsiteY14" fmla="*/ 0 h 3414712"/>
                  <a:gd name="connsiteX0" fmla="*/ 842963 w 842963"/>
                  <a:gd name="connsiteY0" fmla="*/ 0 h 3414712"/>
                  <a:gd name="connsiteX1" fmla="*/ 838200 w 842963"/>
                  <a:gd name="connsiteY1" fmla="*/ 3414712 h 3414712"/>
                  <a:gd name="connsiteX2" fmla="*/ 762000 w 842963"/>
                  <a:gd name="connsiteY2" fmla="*/ 2471737 h 3414712"/>
                  <a:gd name="connsiteX3" fmla="*/ 738188 w 842963"/>
                  <a:gd name="connsiteY3" fmla="*/ 2309812 h 3414712"/>
                  <a:gd name="connsiteX4" fmla="*/ 714375 w 842963"/>
                  <a:gd name="connsiteY4" fmla="*/ 2190750 h 3414712"/>
                  <a:gd name="connsiteX5" fmla="*/ 638175 w 842963"/>
                  <a:gd name="connsiteY5" fmla="*/ 1919287 h 3414712"/>
                  <a:gd name="connsiteX6" fmla="*/ 476250 w 842963"/>
                  <a:gd name="connsiteY6" fmla="*/ 1657350 h 3414712"/>
                  <a:gd name="connsiteX7" fmla="*/ 266700 w 842963"/>
                  <a:gd name="connsiteY7" fmla="*/ 1423987 h 3414712"/>
                  <a:gd name="connsiteX8" fmla="*/ 119063 w 842963"/>
                  <a:gd name="connsiteY8" fmla="*/ 1271587 h 3414712"/>
                  <a:gd name="connsiteX9" fmla="*/ 0 w 842963"/>
                  <a:gd name="connsiteY9" fmla="*/ 1081087 h 3414712"/>
                  <a:gd name="connsiteX10" fmla="*/ 0 w 842963"/>
                  <a:gd name="connsiteY10" fmla="*/ 971550 h 3414712"/>
                  <a:gd name="connsiteX11" fmla="*/ 252413 w 842963"/>
                  <a:gd name="connsiteY11" fmla="*/ 695325 h 3414712"/>
                  <a:gd name="connsiteX12" fmla="*/ 590550 w 842963"/>
                  <a:gd name="connsiteY12" fmla="*/ 366712 h 3414712"/>
                  <a:gd name="connsiteX13" fmla="*/ 661988 w 842963"/>
                  <a:gd name="connsiteY13" fmla="*/ 295275 h 3414712"/>
                  <a:gd name="connsiteX14" fmla="*/ 742950 w 842963"/>
                  <a:gd name="connsiteY14" fmla="*/ 233362 h 3414712"/>
                  <a:gd name="connsiteX15" fmla="*/ 842963 w 842963"/>
                  <a:gd name="connsiteY15" fmla="*/ 0 h 3414712"/>
                  <a:gd name="connsiteX0" fmla="*/ 842963 w 842963"/>
                  <a:gd name="connsiteY0" fmla="*/ 0 h 3414712"/>
                  <a:gd name="connsiteX1" fmla="*/ 838200 w 842963"/>
                  <a:gd name="connsiteY1" fmla="*/ 3414712 h 3414712"/>
                  <a:gd name="connsiteX2" fmla="*/ 762000 w 842963"/>
                  <a:gd name="connsiteY2" fmla="*/ 2471737 h 3414712"/>
                  <a:gd name="connsiteX3" fmla="*/ 738188 w 842963"/>
                  <a:gd name="connsiteY3" fmla="*/ 2309812 h 3414712"/>
                  <a:gd name="connsiteX4" fmla="*/ 714375 w 842963"/>
                  <a:gd name="connsiteY4" fmla="*/ 2190750 h 3414712"/>
                  <a:gd name="connsiteX5" fmla="*/ 638175 w 842963"/>
                  <a:gd name="connsiteY5" fmla="*/ 1919287 h 3414712"/>
                  <a:gd name="connsiteX6" fmla="*/ 476250 w 842963"/>
                  <a:gd name="connsiteY6" fmla="*/ 1657350 h 3414712"/>
                  <a:gd name="connsiteX7" fmla="*/ 266700 w 842963"/>
                  <a:gd name="connsiteY7" fmla="*/ 1423987 h 3414712"/>
                  <a:gd name="connsiteX8" fmla="*/ 119063 w 842963"/>
                  <a:gd name="connsiteY8" fmla="*/ 1271587 h 3414712"/>
                  <a:gd name="connsiteX9" fmla="*/ 0 w 842963"/>
                  <a:gd name="connsiteY9" fmla="*/ 1081087 h 3414712"/>
                  <a:gd name="connsiteX10" fmla="*/ 0 w 842963"/>
                  <a:gd name="connsiteY10" fmla="*/ 971550 h 3414712"/>
                  <a:gd name="connsiteX11" fmla="*/ 252413 w 842963"/>
                  <a:gd name="connsiteY11" fmla="*/ 695325 h 3414712"/>
                  <a:gd name="connsiteX12" fmla="*/ 590550 w 842963"/>
                  <a:gd name="connsiteY12" fmla="*/ 366712 h 3414712"/>
                  <a:gd name="connsiteX13" fmla="*/ 685801 w 842963"/>
                  <a:gd name="connsiteY13" fmla="*/ 295275 h 3414712"/>
                  <a:gd name="connsiteX14" fmla="*/ 742950 w 842963"/>
                  <a:gd name="connsiteY14" fmla="*/ 233362 h 3414712"/>
                  <a:gd name="connsiteX15" fmla="*/ 842963 w 842963"/>
                  <a:gd name="connsiteY15" fmla="*/ 0 h 3414712"/>
                  <a:gd name="connsiteX0" fmla="*/ 842963 w 842963"/>
                  <a:gd name="connsiteY0" fmla="*/ 0 h 3414712"/>
                  <a:gd name="connsiteX1" fmla="*/ 838200 w 842963"/>
                  <a:gd name="connsiteY1" fmla="*/ 3414712 h 3414712"/>
                  <a:gd name="connsiteX2" fmla="*/ 762000 w 842963"/>
                  <a:gd name="connsiteY2" fmla="*/ 2471737 h 3414712"/>
                  <a:gd name="connsiteX3" fmla="*/ 738188 w 842963"/>
                  <a:gd name="connsiteY3" fmla="*/ 2309812 h 3414712"/>
                  <a:gd name="connsiteX4" fmla="*/ 714375 w 842963"/>
                  <a:gd name="connsiteY4" fmla="*/ 2190750 h 3414712"/>
                  <a:gd name="connsiteX5" fmla="*/ 638175 w 842963"/>
                  <a:gd name="connsiteY5" fmla="*/ 1919287 h 3414712"/>
                  <a:gd name="connsiteX6" fmla="*/ 476250 w 842963"/>
                  <a:gd name="connsiteY6" fmla="*/ 1657350 h 3414712"/>
                  <a:gd name="connsiteX7" fmla="*/ 266700 w 842963"/>
                  <a:gd name="connsiteY7" fmla="*/ 1423987 h 3414712"/>
                  <a:gd name="connsiteX8" fmla="*/ 119063 w 842963"/>
                  <a:gd name="connsiteY8" fmla="*/ 1271587 h 3414712"/>
                  <a:gd name="connsiteX9" fmla="*/ 0 w 842963"/>
                  <a:gd name="connsiteY9" fmla="*/ 1081087 h 3414712"/>
                  <a:gd name="connsiteX10" fmla="*/ 0 w 842963"/>
                  <a:gd name="connsiteY10" fmla="*/ 971550 h 3414712"/>
                  <a:gd name="connsiteX11" fmla="*/ 252413 w 842963"/>
                  <a:gd name="connsiteY11" fmla="*/ 695325 h 3414712"/>
                  <a:gd name="connsiteX12" fmla="*/ 600075 w 842963"/>
                  <a:gd name="connsiteY12" fmla="*/ 380999 h 3414712"/>
                  <a:gd name="connsiteX13" fmla="*/ 685801 w 842963"/>
                  <a:gd name="connsiteY13" fmla="*/ 295275 h 3414712"/>
                  <a:gd name="connsiteX14" fmla="*/ 742950 w 842963"/>
                  <a:gd name="connsiteY14" fmla="*/ 233362 h 3414712"/>
                  <a:gd name="connsiteX15" fmla="*/ 842963 w 842963"/>
                  <a:gd name="connsiteY15" fmla="*/ 0 h 3414712"/>
                  <a:gd name="connsiteX0" fmla="*/ 842963 w 842963"/>
                  <a:gd name="connsiteY0" fmla="*/ 0 h 3414712"/>
                  <a:gd name="connsiteX1" fmla="*/ 838200 w 842963"/>
                  <a:gd name="connsiteY1" fmla="*/ 3414712 h 3414712"/>
                  <a:gd name="connsiteX2" fmla="*/ 762000 w 842963"/>
                  <a:gd name="connsiteY2" fmla="*/ 2471737 h 3414712"/>
                  <a:gd name="connsiteX3" fmla="*/ 738188 w 842963"/>
                  <a:gd name="connsiteY3" fmla="*/ 2309812 h 3414712"/>
                  <a:gd name="connsiteX4" fmla="*/ 714375 w 842963"/>
                  <a:gd name="connsiteY4" fmla="*/ 2190750 h 3414712"/>
                  <a:gd name="connsiteX5" fmla="*/ 638175 w 842963"/>
                  <a:gd name="connsiteY5" fmla="*/ 1919287 h 3414712"/>
                  <a:gd name="connsiteX6" fmla="*/ 476250 w 842963"/>
                  <a:gd name="connsiteY6" fmla="*/ 1657350 h 3414712"/>
                  <a:gd name="connsiteX7" fmla="*/ 266700 w 842963"/>
                  <a:gd name="connsiteY7" fmla="*/ 1423987 h 3414712"/>
                  <a:gd name="connsiteX8" fmla="*/ 119063 w 842963"/>
                  <a:gd name="connsiteY8" fmla="*/ 1271587 h 3414712"/>
                  <a:gd name="connsiteX9" fmla="*/ 0 w 842963"/>
                  <a:gd name="connsiteY9" fmla="*/ 1081087 h 3414712"/>
                  <a:gd name="connsiteX10" fmla="*/ 0 w 842963"/>
                  <a:gd name="connsiteY10" fmla="*/ 971550 h 3414712"/>
                  <a:gd name="connsiteX11" fmla="*/ 123825 w 842963"/>
                  <a:gd name="connsiteY11" fmla="*/ 838200 h 3414712"/>
                  <a:gd name="connsiteX12" fmla="*/ 252413 w 842963"/>
                  <a:gd name="connsiteY12" fmla="*/ 695325 h 3414712"/>
                  <a:gd name="connsiteX13" fmla="*/ 600075 w 842963"/>
                  <a:gd name="connsiteY13" fmla="*/ 380999 h 3414712"/>
                  <a:gd name="connsiteX14" fmla="*/ 685801 w 842963"/>
                  <a:gd name="connsiteY14" fmla="*/ 295275 h 3414712"/>
                  <a:gd name="connsiteX15" fmla="*/ 742950 w 842963"/>
                  <a:gd name="connsiteY15" fmla="*/ 233362 h 3414712"/>
                  <a:gd name="connsiteX16" fmla="*/ 842963 w 842963"/>
                  <a:gd name="connsiteY16" fmla="*/ 0 h 3414712"/>
                  <a:gd name="connsiteX0" fmla="*/ 842963 w 842963"/>
                  <a:gd name="connsiteY0" fmla="*/ 0 h 3414712"/>
                  <a:gd name="connsiteX1" fmla="*/ 838200 w 842963"/>
                  <a:gd name="connsiteY1" fmla="*/ 3414712 h 3414712"/>
                  <a:gd name="connsiteX2" fmla="*/ 762000 w 842963"/>
                  <a:gd name="connsiteY2" fmla="*/ 2471737 h 3414712"/>
                  <a:gd name="connsiteX3" fmla="*/ 738188 w 842963"/>
                  <a:gd name="connsiteY3" fmla="*/ 2309812 h 3414712"/>
                  <a:gd name="connsiteX4" fmla="*/ 714375 w 842963"/>
                  <a:gd name="connsiteY4" fmla="*/ 2190750 h 3414712"/>
                  <a:gd name="connsiteX5" fmla="*/ 638175 w 842963"/>
                  <a:gd name="connsiteY5" fmla="*/ 1919287 h 3414712"/>
                  <a:gd name="connsiteX6" fmla="*/ 476250 w 842963"/>
                  <a:gd name="connsiteY6" fmla="*/ 1657350 h 3414712"/>
                  <a:gd name="connsiteX7" fmla="*/ 266700 w 842963"/>
                  <a:gd name="connsiteY7" fmla="*/ 1423987 h 3414712"/>
                  <a:gd name="connsiteX8" fmla="*/ 119063 w 842963"/>
                  <a:gd name="connsiteY8" fmla="*/ 1271587 h 3414712"/>
                  <a:gd name="connsiteX9" fmla="*/ 0 w 842963"/>
                  <a:gd name="connsiteY9" fmla="*/ 1081087 h 3414712"/>
                  <a:gd name="connsiteX10" fmla="*/ 0 w 842963"/>
                  <a:gd name="connsiteY10" fmla="*/ 971550 h 3414712"/>
                  <a:gd name="connsiteX11" fmla="*/ 100013 w 842963"/>
                  <a:gd name="connsiteY11" fmla="*/ 833438 h 3414712"/>
                  <a:gd name="connsiteX12" fmla="*/ 252413 w 842963"/>
                  <a:gd name="connsiteY12" fmla="*/ 695325 h 3414712"/>
                  <a:gd name="connsiteX13" fmla="*/ 600075 w 842963"/>
                  <a:gd name="connsiteY13" fmla="*/ 380999 h 3414712"/>
                  <a:gd name="connsiteX14" fmla="*/ 685801 w 842963"/>
                  <a:gd name="connsiteY14" fmla="*/ 295275 h 3414712"/>
                  <a:gd name="connsiteX15" fmla="*/ 742950 w 842963"/>
                  <a:gd name="connsiteY15" fmla="*/ 233362 h 3414712"/>
                  <a:gd name="connsiteX16" fmla="*/ 842963 w 842963"/>
                  <a:gd name="connsiteY16" fmla="*/ 0 h 3414712"/>
                  <a:gd name="connsiteX0" fmla="*/ 842963 w 842963"/>
                  <a:gd name="connsiteY0" fmla="*/ 0 h 3414712"/>
                  <a:gd name="connsiteX1" fmla="*/ 838200 w 842963"/>
                  <a:gd name="connsiteY1" fmla="*/ 3414712 h 3414712"/>
                  <a:gd name="connsiteX2" fmla="*/ 762000 w 842963"/>
                  <a:gd name="connsiteY2" fmla="*/ 2471737 h 3414712"/>
                  <a:gd name="connsiteX3" fmla="*/ 738188 w 842963"/>
                  <a:gd name="connsiteY3" fmla="*/ 2309812 h 3414712"/>
                  <a:gd name="connsiteX4" fmla="*/ 714375 w 842963"/>
                  <a:gd name="connsiteY4" fmla="*/ 2190750 h 3414712"/>
                  <a:gd name="connsiteX5" fmla="*/ 647700 w 842963"/>
                  <a:gd name="connsiteY5" fmla="*/ 1938337 h 3414712"/>
                  <a:gd name="connsiteX6" fmla="*/ 476250 w 842963"/>
                  <a:gd name="connsiteY6" fmla="*/ 1657350 h 3414712"/>
                  <a:gd name="connsiteX7" fmla="*/ 266700 w 842963"/>
                  <a:gd name="connsiteY7" fmla="*/ 1423987 h 3414712"/>
                  <a:gd name="connsiteX8" fmla="*/ 119063 w 842963"/>
                  <a:gd name="connsiteY8" fmla="*/ 1271587 h 3414712"/>
                  <a:gd name="connsiteX9" fmla="*/ 0 w 842963"/>
                  <a:gd name="connsiteY9" fmla="*/ 1081087 h 3414712"/>
                  <a:gd name="connsiteX10" fmla="*/ 0 w 842963"/>
                  <a:gd name="connsiteY10" fmla="*/ 971550 h 3414712"/>
                  <a:gd name="connsiteX11" fmla="*/ 100013 w 842963"/>
                  <a:gd name="connsiteY11" fmla="*/ 833438 h 3414712"/>
                  <a:gd name="connsiteX12" fmla="*/ 252413 w 842963"/>
                  <a:gd name="connsiteY12" fmla="*/ 695325 h 3414712"/>
                  <a:gd name="connsiteX13" fmla="*/ 600075 w 842963"/>
                  <a:gd name="connsiteY13" fmla="*/ 380999 h 3414712"/>
                  <a:gd name="connsiteX14" fmla="*/ 685801 w 842963"/>
                  <a:gd name="connsiteY14" fmla="*/ 295275 h 3414712"/>
                  <a:gd name="connsiteX15" fmla="*/ 742950 w 842963"/>
                  <a:gd name="connsiteY15" fmla="*/ 233362 h 3414712"/>
                  <a:gd name="connsiteX16" fmla="*/ 842963 w 842963"/>
                  <a:gd name="connsiteY16" fmla="*/ 0 h 3414712"/>
                  <a:gd name="connsiteX0" fmla="*/ 842963 w 842963"/>
                  <a:gd name="connsiteY0" fmla="*/ 0 h 3414712"/>
                  <a:gd name="connsiteX1" fmla="*/ 838200 w 842963"/>
                  <a:gd name="connsiteY1" fmla="*/ 3414712 h 3414712"/>
                  <a:gd name="connsiteX2" fmla="*/ 762000 w 842963"/>
                  <a:gd name="connsiteY2" fmla="*/ 2471737 h 3414712"/>
                  <a:gd name="connsiteX3" fmla="*/ 738188 w 842963"/>
                  <a:gd name="connsiteY3" fmla="*/ 2309812 h 3414712"/>
                  <a:gd name="connsiteX4" fmla="*/ 714375 w 842963"/>
                  <a:gd name="connsiteY4" fmla="*/ 2190750 h 3414712"/>
                  <a:gd name="connsiteX5" fmla="*/ 647700 w 842963"/>
                  <a:gd name="connsiteY5" fmla="*/ 1938337 h 3414712"/>
                  <a:gd name="connsiteX6" fmla="*/ 500062 w 842963"/>
                  <a:gd name="connsiteY6" fmla="*/ 1685925 h 3414712"/>
                  <a:gd name="connsiteX7" fmla="*/ 266700 w 842963"/>
                  <a:gd name="connsiteY7" fmla="*/ 1423987 h 3414712"/>
                  <a:gd name="connsiteX8" fmla="*/ 119063 w 842963"/>
                  <a:gd name="connsiteY8" fmla="*/ 1271587 h 3414712"/>
                  <a:gd name="connsiteX9" fmla="*/ 0 w 842963"/>
                  <a:gd name="connsiteY9" fmla="*/ 1081087 h 3414712"/>
                  <a:gd name="connsiteX10" fmla="*/ 0 w 842963"/>
                  <a:gd name="connsiteY10" fmla="*/ 971550 h 3414712"/>
                  <a:gd name="connsiteX11" fmla="*/ 100013 w 842963"/>
                  <a:gd name="connsiteY11" fmla="*/ 833438 h 3414712"/>
                  <a:gd name="connsiteX12" fmla="*/ 252413 w 842963"/>
                  <a:gd name="connsiteY12" fmla="*/ 695325 h 3414712"/>
                  <a:gd name="connsiteX13" fmla="*/ 600075 w 842963"/>
                  <a:gd name="connsiteY13" fmla="*/ 380999 h 3414712"/>
                  <a:gd name="connsiteX14" fmla="*/ 685801 w 842963"/>
                  <a:gd name="connsiteY14" fmla="*/ 295275 h 3414712"/>
                  <a:gd name="connsiteX15" fmla="*/ 742950 w 842963"/>
                  <a:gd name="connsiteY15" fmla="*/ 233362 h 3414712"/>
                  <a:gd name="connsiteX16" fmla="*/ 842963 w 842963"/>
                  <a:gd name="connsiteY16" fmla="*/ 0 h 3414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42963" h="3414712">
                    <a:moveTo>
                      <a:pt x="842963" y="0"/>
                    </a:moveTo>
                    <a:cubicBezTo>
                      <a:pt x="841375" y="1138237"/>
                      <a:pt x="839788" y="2276475"/>
                      <a:pt x="838200" y="3414712"/>
                    </a:cubicBezTo>
                    <a:lnTo>
                      <a:pt x="762000" y="2471737"/>
                    </a:lnTo>
                    <a:lnTo>
                      <a:pt x="738188" y="2309812"/>
                    </a:lnTo>
                    <a:lnTo>
                      <a:pt x="714375" y="2190750"/>
                    </a:lnTo>
                    <a:lnTo>
                      <a:pt x="647700" y="1938337"/>
                    </a:lnTo>
                    <a:lnTo>
                      <a:pt x="500062" y="1685925"/>
                    </a:lnTo>
                    <a:lnTo>
                      <a:pt x="266700" y="1423987"/>
                    </a:lnTo>
                    <a:lnTo>
                      <a:pt x="119063" y="1271587"/>
                    </a:lnTo>
                    <a:lnTo>
                      <a:pt x="0" y="1081087"/>
                    </a:lnTo>
                    <a:lnTo>
                      <a:pt x="0" y="971550"/>
                    </a:lnTo>
                    <a:lnTo>
                      <a:pt x="100013" y="833438"/>
                    </a:lnTo>
                    <a:lnTo>
                      <a:pt x="252413" y="695325"/>
                    </a:lnTo>
                    <a:lnTo>
                      <a:pt x="600075" y="380999"/>
                    </a:lnTo>
                    <a:lnTo>
                      <a:pt x="685801" y="295275"/>
                    </a:lnTo>
                    <a:lnTo>
                      <a:pt x="742950" y="233362"/>
                    </a:lnTo>
                    <a:lnTo>
                      <a:pt x="842963" y="0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 dirty="0"/>
              </a:p>
            </p:txBody>
          </p:sp>
          <p:sp>
            <p:nvSpPr>
              <p:cNvPr id="13" name="Line 19">
                <a:extLst>
                  <a:ext uri="{FF2B5EF4-FFF2-40B4-BE49-F238E27FC236}">
                    <a16:creationId xmlns:a16="http://schemas.microsoft.com/office/drawing/2014/main" id="{4CA520A9-0B20-4383-87D4-21F738B737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118038" y="3913257"/>
                <a:ext cx="475912" cy="0"/>
              </a:xfrm>
              <a:prstGeom prst="line">
                <a:avLst/>
              </a:prstGeom>
              <a:grpFill/>
              <a:ln w="57150">
                <a:solidFill>
                  <a:schemeClr val="accent5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51" dirty="0"/>
              </a:p>
            </p:txBody>
          </p:sp>
          <p:sp>
            <p:nvSpPr>
              <p:cNvPr id="14" name="Line 20">
                <a:extLst>
                  <a:ext uri="{FF2B5EF4-FFF2-40B4-BE49-F238E27FC236}">
                    <a16:creationId xmlns:a16="http://schemas.microsoft.com/office/drawing/2014/main" id="{94C93CA0-4133-4CD3-B76D-5B02D4D7E6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03097" y="4102422"/>
                <a:ext cx="790852" cy="0"/>
              </a:xfrm>
              <a:prstGeom prst="line">
                <a:avLst/>
              </a:prstGeom>
              <a:grpFill/>
              <a:ln w="57150">
                <a:solidFill>
                  <a:schemeClr val="accent5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51" dirty="0"/>
              </a:p>
            </p:txBody>
          </p:sp>
          <p:sp>
            <p:nvSpPr>
              <p:cNvPr id="15" name="Line 21">
                <a:extLst>
                  <a:ext uri="{FF2B5EF4-FFF2-40B4-BE49-F238E27FC236}">
                    <a16:creationId xmlns:a16="http://schemas.microsoft.com/office/drawing/2014/main" id="{A3382FE2-690A-4AD6-A64D-2951867A4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118038" y="4291588"/>
                <a:ext cx="475912" cy="0"/>
              </a:xfrm>
              <a:prstGeom prst="line">
                <a:avLst/>
              </a:prstGeom>
              <a:grpFill/>
              <a:ln w="57150">
                <a:solidFill>
                  <a:schemeClr val="accent5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51" dirty="0"/>
              </a:p>
            </p:txBody>
          </p:sp>
          <p:sp>
            <p:nvSpPr>
              <p:cNvPr id="16" name="Line 22">
                <a:extLst>
                  <a:ext uri="{FF2B5EF4-FFF2-40B4-BE49-F238E27FC236}">
                    <a16:creationId xmlns:a16="http://schemas.microsoft.com/office/drawing/2014/main" id="{F0FBDEF2-AA2D-42BB-B309-7578624832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279009" y="4385131"/>
                <a:ext cx="314941" cy="0"/>
              </a:xfrm>
              <a:prstGeom prst="line">
                <a:avLst/>
              </a:prstGeom>
              <a:grpFill/>
              <a:ln w="57150">
                <a:solidFill>
                  <a:schemeClr val="accent5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51" dirty="0"/>
              </a:p>
            </p:txBody>
          </p:sp>
          <p:sp>
            <p:nvSpPr>
              <p:cNvPr id="17" name="Line 23">
                <a:extLst>
                  <a:ext uri="{FF2B5EF4-FFF2-40B4-BE49-F238E27FC236}">
                    <a16:creationId xmlns:a16="http://schemas.microsoft.com/office/drawing/2014/main" id="{A95F18D9-54C4-4A5A-AE70-D56AD74E1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118038" y="4478674"/>
                <a:ext cx="475912" cy="0"/>
              </a:xfrm>
              <a:prstGeom prst="line">
                <a:avLst/>
              </a:prstGeom>
              <a:grpFill/>
              <a:ln w="57150">
                <a:solidFill>
                  <a:schemeClr val="accent5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51" dirty="0"/>
              </a:p>
            </p:txBody>
          </p:sp>
          <p:sp>
            <p:nvSpPr>
              <p:cNvPr id="18" name="Line 24">
                <a:extLst>
                  <a:ext uri="{FF2B5EF4-FFF2-40B4-BE49-F238E27FC236}">
                    <a16:creationId xmlns:a16="http://schemas.microsoft.com/office/drawing/2014/main" id="{B0BA1B63-EFAB-4A6C-A1BD-9392DCF917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118038" y="4006800"/>
                <a:ext cx="475912" cy="0"/>
              </a:xfrm>
              <a:prstGeom prst="line">
                <a:avLst/>
              </a:prstGeom>
              <a:grpFill/>
              <a:ln w="57150">
                <a:solidFill>
                  <a:schemeClr val="accent5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51" dirty="0"/>
              </a:p>
            </p:txBody>
          </p:sp>
        </p:grpSp>
        <p:sp>
          <p:nvSpPr>
            <p:cNvPr id="19" name="Line 21">
              <a:extLst>
                <a:ext uri="{FF2B5EF4-FFF2-40B4-BE49-F238E27FC236}">
                  <a16:creationId xmlns:a16="http://schemas.microsoft.com/office/drawing/2014/main" id="{DBA749D1-62B7-42E0-9427-B0BD12959F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78387" y="4799503"/>
              <a:ext cx="407312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20" name="Line 22">
              <a:extLst>
                <a:ext uri="{FF2B5EF4-FFF2-40B4-BE49-F238E27FC236}">
                  <a16:creationId xmlns:a16="http://schemas.microsoft.com/office/drawing/2014/main" id="{AB4399C6-B0A7-4198-A404-D517D7F7AE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70758" y="4893046"/>
              <a:ext cx="314941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21" name="Line 21">
              <a:extLst>
                <a:ext uri="{FF2B5EF4-FFF2-40B4-BE49-F238E27FC236}">
                  <a16:creationId xmlns:a16="http://schemas.microsoft.com/office/drawing/2014/main" id="{CCB91502-0B9F-4092-81F0-92F57F43DA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09787" y="4744435"/>
              <a:ext cx="475912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22" name="Line 22">
              <a:extLst>
                <a:ext uri="{FF2B5EF4-FFF2-40B4-BE49-F238E27FC236}">
                  <a16:creationId xmlns:a16="http://schemas.microsoft.com/office/drawing/2014/main" id="{61C3DCD4-FAF8-45E4-9204-4EFA4385B6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70758" y="4837978"/>
              <a:ext cx="314941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23" name="Line 21">
              <a:extLst>
                <a:ext uri="{FF2B5EF4-FFF2-40B4-BE49-F238E27FC236}">
                  <a16:creationId xmlns:a16="http://schemas.microsoft.com/office/drawing/2014/main" id="{09DD71A7-82AC-44D9-A257-4660EE841A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09787" y="4629175"/>
              <a:ext cx="475912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24" name="Line 22">
              <a:extLst>
                <a:ext uri="{FF2B5EF4-FFF2-40B4-BE49-F238E27FC236}">
                  <a16:creationId xmlns:a16="http://schemas.microsoft.com/office/drawing/2014/main" id="{1D3185B2-B6A8-47B6-A8FB-60DEE70275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75219" y="4667650"/>
              <a:ext cx="310480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25" name="Line 21">
              <a:extLst>
                <a:ext uri="{FF2B5EF4-FFF2-40B4-BE49-F238E27FC236}">
                  <a16:creationId xmlns:a16="http://schemas.microsoft.com/office/drawing/2014/main" id="{A9ED9985-F645-48E3-88DB-B340AA2D3A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09787" y="5115797"/>
              <a:ext cx="475912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26" name="Line 22">
              <a:extLst>
                <a:ext uri="{FF2B5EF4-FFF2-40B4-BE49-F238E27FC236}">
                  <a16:creationId xmlns:a16="http://schemas.microsoft.com/office/drawing/2014/main" id="{5DF1EE44-D78E-42A0-8B13-4745F92EC6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70758" y="5209340"/>
              <a:ext cx="314941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27" name="Line 23">
              <a:extLst>
                <a:ext uri="{FF2B5EF4-FFF2-40B4-BE49-F238E27FC236}">
                  <a16:creationId xmlns:a16="http://schemas.microsoft.com/office/drawing/2014/main" id="{4C60A5CC-62EE-4DE4-9606-E16057E952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84594" y="5302883"/>
              <a:ext cx="601105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28" name="Line 21">
              <a:extLst>
                <a:ext uri="{FF2B5EF4-FFF2-40B4-BE49-F238E27FC236}">
                  <a16:creationId xmlns:a16="http://schemas.microsoft.com/office/drawing/2014/main" id="{8E0640D2-3B92-4567-A6D8-CA1BEB4F8F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78387" y="5060729"/>
              <a:ext cx="407312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29" name="Line 22">
              <a:extLst>
                <a:ext uri="{FF2B5EF4-FFF2-40B4-BE49-F238E27FC236}">
                  <a16:creationId xmlns:a16="http://schemas.microsoft.com/office/drawing/2014/main" id="{0FB268D2-B3C5-4DFA-9A59-D9601B9660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70758" y="5154272"/>
              <a:ext cx="314941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30" name="Line 21">
              <a:extLst>
                <a:ext uri="{FF2B5EF4-FFF2-40B4-BE49-F238E27FC236}">
                  <a16:creationId xmlns:a16="http://schemas.microsoft.com/office/drawing/2014/main" id="{554E6A3F-EE9F-4AEE-9F74-4CE04079A6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84594" y="4945469"/>
              <a:ext cx="601105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31" name="Line 22">
              <a:extLst>
                <a:ext uri="{FF2B5EF4-FFF2-40B4-BE49-F238E27FC236}">
                  <a16:creationId xmlns:a16="http://schemas.microsoft.com/office/drawing/2014/main" id="{34059DC6-AA54-4D9E-93AB-BA403C7BAE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75219" y="4983944"/>
              <a:ext cx="310480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32" name="Line 22">
              <a:extLst>
                <a:ext uri="{FF2B5EF4-FFF2-40B4-BE49-F238E27FC236}">
                  <a16:creationId xmlns:a16="http://schemas.microsoft.com/office/drawing/2014/main" id="{5888356D-43A5-402A-80EF-E863A2373E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70758" y="5778656"/>
              <a:ext cx="314941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33" name="Line 23">
              <a:extLst>
                <a:ext uri="{FF2B5EF4-FFF2-40B4-BE49-F238E27FC236}">
                  <a16:creationId xmlns:a16="http://schemas.microsoft.com/office/drawing/2014/main" id="{95F7833B-6A69-4461-ABD9-9F466183A0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83387" y="5872199"/>
              <a:ext cx="402311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34" name="Line 21">
              <a:extLst>
                <a:ext uri="{FF2B5EF4-FFF2-40B4-BE49-F238E27FC236}">
                  <a16:creationId xmlns:a16="http://schemas.microsoft.com/office/drawing/2014/main" id="{F8537B42-118C-4951-B979-6168CD6018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81490" y="5630045"/>
              <a:ext cx="504209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35" name="Line 22">
              <a:extLst>
                <a:ext uri="{FF2B5EF4-FFF2-40B4-BE49-F238E27FC236}">
                  <a16:creationId xmlns:a16="http://schemas.microsoft.com/office/drawing/2014/main" id="{C01C9616-D42D-49A5-89BE-AD60B9B492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70758" y="5723588"/>
              <a:ext cx="314941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36" name="Line 21">
              <a:extLst>
                <a:ext uri="{FF2B5EF4-FFF2-40B4-BE49-F238E27FC236}">
                  <a16:creationId xmlns:a16="http://schemas.microsoft.com/office/drawing/2014/main" id="{555FB279-F03B-4E4E-9B69-08A12647C4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78387" y="5514785"/>
              <a:ext cx="407311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37" name="Line 22">
              <a:extLst>
                <a:ext uri="{FF2B5EF4-FFF2-40B4-BE49-F238E27FC236}">
                  <a16:creationId xmlns:a16="http://schemas.microsoft.com/office/drawing/2014/main" id="{3E6FA098-059B-4668-8D78-1CEC05EBED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75219" y="5553260"/>
              <a:ext cx="310480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38" name="Line 22">
              <a:extLst>
                <a:ext uri="{FF2B5EF4-FFF2-40B4-BE49-F238E27FC236}">
                  <a16:creationId xmlns:a16="http://schemas.microsoft.com/office/drawing/2014/main" id="{BAB17DAD-F8FB-422B-84CE-6C6393BEF1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70758" y="5361740"/>
              <a:ext cx="314941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  <p:sp>
          <p:nvSpPr>
            <p:cNvPr id="39" name="Line 23">
              <a:extLst>
                <a:ext uri="{FF2B5EF4-FFF2-40B4-BE49-F238E27FC236}">
                  <a16:creationId xmlns:a16="http://schemas.microsoft.com/office/drawing/2014/main" id="{8D3CFA67-BD82-45EC-ACF2-1513CF775A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09787" y="5455283"/>
              <a:ext cx="475912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 dirty="0"/>
            </a:p>
          </p:txBody>
        </p:sp>
      </p:grp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F2BBD3CD-24A6-4059-B784-67AC09C83184}"/>
              </a:ext>
            </a:extLst>
          </p:cNvPr>
          <p:cNvSpPr txBox="1"/>
          <p:nvPr/>
        </p:nvSpPr>
        <p:spPr>
          <a:xfrm>
            <a:off x="9508244" y="1325447"/>
            <a:ext cx="1451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latin typeface="Comic Sans MS" panose="030F0702030302020204" pitchFamily="66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E*  (excitation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energy)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2D615052-DCF7-428C-8399-160AE71B5F07}"/>
              </a:ext>
            </a:extLst>
          </p:cNvPr>
          <p:cNvSpPr txBox="1"/>
          <p:nvPr/>
        </p:nvSpPr>
        <p:spPr>
          <a:xfrm>
            <a:off x="9702440" y="4418552"/>
            <a:ext cx="16033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(neutron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separation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energy)</a:t>
            </a:r>
          </a:p>
        </p:txBody>
      </p:sp>
      <p:grpSp>
        <p:nvGrpSpPr>
          <p:cNvPr id="45" name="Grupa 44">
            <a:extLst>
              <a:ext uri="{FF2B5EF4-FFF2-40B4-BE49-F238E27FC236}">
                <a16:creationId xmlns:a16="http://schemas.microsoft.com/office/drawing/2014/main" id="{E8F44C31-F8CB-4300-B504-6F28588CD18F}"/>
              </a:ext>
            </a:extLst>
          </p:cNvPr>
          <p:cNvGrpSpPr/>
          <p:nvPr/>
        </p:nvGrpSpPr>
        <p:grpSpPr>
          <a:xfrm>
            <a:off x="8812773" y="6063590"/>
            <a:ext cx="3235924" cy="338554"/>
            <a:chOff x="3851920" y="6191967"/>
            <a:chExt cx="2427257" cy="282064"/>
          </a:xfrm>
        </p:grpSpPr>
        <p:cxnSp>
          <p:nvCxnSpPr>
            <p:cNvPr id="46" name="Łącznik prostoliniowy 127">
              <a:extLst>
                <a:ext uri="{FF2B5EF4-FFF2-40B4-BE49-F238E27FC236}">
                  <a16:creationId xmlns:a16="http://schemas.microsoft.com/office/drawing/2014/main" id="{CC4AE38C-20C9-4D23-9F34-3D3D97EAFF5D}"/>
                </a:ext>
              </a:extLst>
            </p:cNvPr>
            <p:cNvCxnSpPr/>
            <p:nvPr/>
          </p:nvCxnSpPr>
          <p:spPr>
            <a:xfrm>
              <a:off x="3851920" y="6380766"/>
              <a:ext cx="946355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pole tekstowe 46">
              <a:extLst>
                <a:ext uri="{FF2B5EF4-FFF2-40B4-BE49-F238E27FC236}">
                  <a16:creationId xmlns:a16="http://schemas.microsoft.com/office/drawing/2014/main" id="{ACDC0611-CBC1-4D17-9780-51CE99D7DB71}"/>
                </a:ext>
              </a:extLst>
            </p:cNvPr>
            <p:cNvSpPr txBox="1"/>
            <p:nvPr/>
          </p:nvSpPr>
          <p:spPr>
            <a:xfrm>
              <a:off x="4854082" y="6191967"/>
              <a:ext cx="1425095" cy="282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 err="1">
                  <a:solidFill>
                    <a:schemeClr val="tx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ground</a:t>
              </a:r>
              <a:r>
                <a:rPr lang="pl-PL" sz="1600" dirty="0">
                  <a:solidFill>
                    <a:schemeClr val="tx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600" dirty="0" err="1">
                  <a:solidFill>
                    <a:schemeClr val="tx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state</a:t>
              </a:r>
              <a:r>
                <a:rPr lang="pl-PL" sz="1600" dirty="0">
                  <a:solidFill>
                    <a:schemeClr val="tx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g. s.</a:t>
              </a:r>
              <a:endParaRPr lang="en-US" sz="16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FC51ACB2-D047-4418-B1C8-19A587D49753}"/>
              </a:ext>
            </a:extLst>
          </p:cNvPr>
          <p:cNvGrpSpPr/>
          <p:nvPr/>
        </p:nvGrpSpPr>
        <p:grpSpPr>
          <a:xfrm>
            <a:off x="1577162" y="3126970"/>
            <a:ext cx="5780046" cy="677109"/>
            <a:chOff x="1207539" y="2680676"/>
            <a:chExt cx="4335592" cy="564127"/>
          </a:xfrm>
        </p:grpSpPr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29BF1BB5-C26A-4C5E-A434-F6EE435992A7}"/>
                </a:ext>
              </a:extLst>
            </p:cNvPr>
            <p:cNvSpPr txBox="1"/>
            <p:nvPr/>
          </p:nvSpPr>
          <p:spPr>
            <a:xfrm>
              <a:off x="1207539" y="2680676"/>
              <a:ext cx="3614369" cy="564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GQR</a:t>
              </a:r>
              <a:r>
                <a:rPr lang="pl-PL" sz="2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pl-PL" sz="2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ISGQR – </a:t>
              </a:r>
              <a:r>
                <a:rPr lang="pl-PL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Isoscalar</a:t>
              </a:r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Giant </a:t>
              </a:r>
              <a:r>
                <a:rPr lang="pl-PL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Quadru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pole</a:t>
              </a:r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Resonance) </a:t>
              </a:r>
            </a:p>
          </p:txBody>
        </p:sp>
        <p:pic>
          <p:nvPicPr>
            <p:cNvPr id="51" name="Picture 6" descr="quadr">
              <a:extLst>
                <a:ext uri="{FF2B5EF4-FFF2-40B4-BE49-F238E27FC236}">
                  <a16:creationId xmlns:a16="http://schemas.microsoft.com/office/drawing/2014/main" id="{BAC9B9B1-7C82-41AB-8469-003BAB5B7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909" y="2686565"/>
              <a:ext cx="721222" cy="534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" name="Grupa 51">
            <a:extLst>
              <a:ext uri="{FF2B5EF4-FFF2-40B4-BE49-F238E27FC236}">
                <a16:creationId xmlns:a16="http://schemas.microsoft.com/office/drawing/2014/main" id="{25588836-DCDD-4427-9E59-99B9E529B102}"/>
              </a:ext>
            </a:extLst>
          </p:cNvPr>
          <p:cNvGrpSpPr/>
          <p:nvPr/>
        </p:nvGrpSpPr>
        <p:grpSpPr>
          <a:xfrm>
            <a:off x="1577162" y="2042005"/>
            <a:ext cx="5805450" cy="677108"/>
            <a:chOff x="1472928" y="1994202"/>
            <a:chExt cx="4070204" cy="564125"/>
          </a:xfrm>
        </p:grpSpPr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D31CEDD1-BF15-4161-A223-BDEC98906BB4}"/>
                </a:ext>
              </a:extLst>
            </p:cNvPr>
            <p:cNvSpPr txBox="1"/>
            <p:nvPr/>
          </p:nvSpPr>
          <p:spPr>
            <a:xfrm>
              <a:off x="1472928" y="1994202"/>
              <a:ext cx="3329923" cy="564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GDR</a:t>
              </a:r>
              <a:r>
                <a:rPr lang="pl-PL" sz="2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pl-PL" sz="2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IVGDR – </a:t>
              </a:r>
              <a:r>
                <a:rPr lang="pl-PL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Isovector</a:t>
              </a:r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Giant Dipole</a:t>
              </a:r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Resonance) </a:t>
              </a:r>
            </a:p>
          </p:txBody>
        </p:sp>
        <p:pic>
          <p:nvPicPr>
            <p:cNvPr id="54" name="Picture 7" descr="gdr">
              <a:extLst>
                <a:ext uri="{FF2B5EF4-FFF2-40B4-BE49-F238E27FC236}">
                  <a16:creationId xmlns:a16="http://schemas.microsoft.com/office/drawing/2014/main" id="{9C663832-35D8-4727-A62B-D6C31E97C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721" y="2006622"/>
              <a:ext cx="712411" cy="527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5" name="Grupa 54">
            <a:extLst>
              <a:ext uri="{FF2B5EF4-FFF2-40B4-BE49-F238E27FC236}">
                <a16:creationId xmlns:a16="http://schemas.microsoft.com/office/drawing/2014/main" id="{BC564871-AE1B-41C6-84CC-BB5024F9BA43}"/>
              </a:ext>
            </a:extLst>
          </p:cNvPr>
          <p:cNvGrpSpPr/>
          <p:nvPr/>
        </p:nvGrpSpPr>
        <p:grpSpPr>
          <a:xfrm>
            <a:off x="1658679" y="4148126"/>
            <a:ext cx="5710272" cy="677107"/>
            <a:chOff x="1268667" y="3345597"/>
            <a:chExt cx="4283283" cy="564127"/>
          </a:xfrm>
        </p:grpSpPr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id="{59A37FF9-BC4C-495B-B0B3-AE9CF5DBE2E2}"/>
                </a:ext>
              </a:extLst>
            </p:cNvPr>
            <p:cNvSpPr txBox="1"/>
            <p:nvPr/>
          </p:nvSpPr>
          <p:spPr>
            <a:xfrm>
              <a:off x="1268667" y="3345597"/>
              <a:ext cx="3473091" cy="564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PDR</a:t>
              </a:r>
              <a:endParaRPr lang="pl-PL" sz="2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pl-PL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Pygmy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Dipole</a:t>
              </a:r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Resonance)</a:t>
              </a:r>
              <a:endPara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Picture 4" descr="povnuc_pdr">
              <a:extLst>
                <a:ext uri="{FF2B5EF4-FFF2-40B4-BE49-F238E27FC236}">
                  <a16:creationId xmlns:a16="http://schemas.microsoft.com/office/drawing/2014/main" id="{5CDD40BD-9B6D-4E3F-A5AE-D04B23024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9783" y="3345597"/>
              <a:ext cx="702167" cy="519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" name="Prostokąt: zaokrąglone rogi 26">
            <a:extLst>
              <a:ext uri="{FF2B5EF4-FFF2-40B4-BE49-F238E27FC236}">
                <a16:creationId xmlns:a16="http://schemas.microsoft.com/office/drawing/2014/main" id="{A3E5A729-2650-4B3E-A48C-AF7533053FE1}"/>
              </a:ext>
            </a:extLst>
          </p:cNvPr>
          <p:cNvSpPr/>
          <p:nvPr/>
        </p:nvSpPr>
        <p:spPr>
          <a:xfrm>
            <a:off x="1552355" y="3013458"/>
            <a:ext cx="5960623" cy="905597"/>
          </a:xfrm>
          <a:prstGeom prst="roundRect">
            <a:avLst/>
          </a:prstGeom>
          <a:noFill/>
          <a:ln w="57150">
            <a:solidFill>
              <a:srgbClr val="A258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Prostokąt 58">
            <a:extLst>
              <a:ext uri="{FF2B5EF4-FFF2-40B4-BE49-F238E27FC236}">
                <a16:creationId xmlns:a16="http://schemas.microsoft.com/office/drawing/2014/main" id="{6EF78808-7EEE-4997-8E3A-D5E3EFB49B7A}"/>
              </a:ext>
            </a:extLst>
          </p:cNvPr>
          <p:cNvSpPr/>
          <p:nvPr/>
        </p:nvSpPr>
        <p:spPr>
          <a:xfrm rot="16200000">
            <a:off x="-423085" y="3656770"/>
            <a:ext cx="2747143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25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aim</a:t>
            </a:r>
            <a:r>
              <a:rPr lang="pl-PL" sz="2000" b="1" dirty="0">
                <a:solidFill>
                  <a:srgbClr val="A25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>
                <a:solidFill>
                  <a:srgbClr val="A25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 decay</a:t>
            </a: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938D6289-160F-4724-90C9-CF010BD20CD3}"/>
              </a:ext>
            </a:extLst>
          </p:cNvPr>
          <p:cNvSpPr txBox="1"/>
          <p:nvPr/>
        </p:nvSpPr>
        <p:spPr>
          <a:xfrm>
            <a:off x="356235" y="1394442"/>
            <a:ext cx="85026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pl-PL" sz="2000" b="1" i="1" u="sng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collective</a:t>
            </a:r>
            <a:r>
              <a:rPr lang="pl-PL" sz="2000" b="1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i="1" u="sng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excitations</a:t>
            </a:r>
            <a:r>
              <a:rPr lang="pl-PL" sz="2000" b="1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induced by </a:t>
            </a:r>
            <a:r>
              <a:rPr lang="en-US" sz="2000" b="1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inelastic scattering</a:t>
            </a:r>
          </a:p>
        </p:txBody>
      </p:sp>
      <p:sp>
        <p:nvSpPr>
          <p:cNvPr id="62" name="Prostokąt 61">
            <a:extLst>
              <a:ext uri="{FF2B5EF4-FFF2-40B4-BE49-F238E27FC236}">
                <a16:creationId xmlns:a16="http://schemas.microsoft.com/office/drawing/2014/main" id="{841774EA-13DA-4726-B757-FDDBA9E1961D}"/>
              </a:ext>
            </a:extLst>
          </p:cNvPr>
          <p:cNvSpPr/>
          <p:nvPr/>
        </p:nvSpPr>
        <p:spPr>
          <a:xfrm>
            <a:off x="1690557" y="4777043"/>
            <a:ext cx="49047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 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ipole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low-energy part of dipole strength</a:t>
            </a:r>
          </a:p>
        </p:txBody>
      </p:sp>
      <p:sp>
        <p:nvSpPr>
          <p:cNvPr id="63" name="Prostokąt 62">
            <a:extLst>
              <a:ext uri="{FF2B5EF4-FFF2-40B4-BE49-F238E27FC236}">
                <a16:creationId xmlns:a16="http://schemas.microsoft.com/office/drawing/2014/main" id="{0EA8E8CC-0EB0-4FD8-ACE5-76143F291DDE}"/>
              </a:ext>
            </a:extLst>
          </p:cNvPr>
          <p:cNvSpPr/>
          <p:nvPr/>
        </p:nvSpPr>
        <p:spPr>
          <a:xfrm>
            <a:off x="1682467" y="5373352"/>
            <a:ext cx="6404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of γ-rays emitted from the decay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(above neutron threshold hindered by neutron emission)</a:t>
            </a:r>
          </a:p>
        </p:txBody>
      </p:sp>
      <p:sp>
        <p:nvSpPr>
          <p:cNvPr id="65" name="Prostokąt: zaokrąglone rogi 26">
            <a:extLst>
              <a:ext uri="{FF2B5EF4-FFF2-40B4-BE49-F238E27FC236}">
                <a16:creationId xmlns:a16="http://schemas.microsoft.com/office/drawing/2014/main" id="{DB465D6A-6D39-49C7-876D-A97E16FA6807}"/>
              </a:ext>
            </a:extLst>
          </p:cNvPr>
          <p:cNvSpPr/>
          <p:nvPr/>
        </p:nvSpPr>
        <p:spPr>
          <a:xfrm>
            <a:off x="1577161" y="4080264"/>
            <a:ext cx="5960623" cy="1066759"/>
          </a:xfrm>
          <a:prstGeom prst="roundRect">
            <a:avLst/>
          </a:prstGeom>
          <a:noFill/>
          <a:ln w="57150">
            <a:solidFill>
              <a:srgbClr val="A258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1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/>
      <p:bldP spid="63" grpId="0"/>
      <p:bldP spid="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en-US"/>
              <a:t>Motivation to study GQR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/>
              <a:t>M. Kmiecik, European Nuclear Physics Conference, 21-26 Sept. 2025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7E68C44E-B82B-45AE-885A-EE68996A7569}"/>
              </a:ext>
            </a:extLst>
          </p:cNvPr>
          <p:cNvGrpSpPr/>
          <p:nvPr/>
        </p:nvGrpSpPr>
        <p:grpSpPr>
          <a:xfrm rot="5400000">
            <a:off x="1262518" y="732448"/>
            <a:ext cx="1340337" cy="3225459"/>
            <a:chOff x="6106465" y="431980"/>
            <a:chExt cx="1901725" cy="4954495"/>
          </a:xfrm>
        </p:grpSpPr>
        <p:cxnSp>
          <p:nvCxnSpPr>
            <p:cNvPr id="6" name="Łącznik prosty ze strzałką 5">
              <a:extLst>
                <a:ext uri="{FF2B5EF4-FFF2-40B4-BE49-F238E27FC236}">
                  <a16:creationId xmlns:a16="http://schemas.microsoft.com/office/drawing/2014/main" id="{F0E2BD37-D98E-4C02-A957-43BE1FA1C1C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227641" y="3147554"/>
              <a:ext cx="4454823" cy="23020"/>
            </a:xfrm>
            <a:prstGeom prst="straightConnector1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BA0B0CA2-FB69-4F1F-8BDA-16F911CADC3C}"/>
                </a:ext>
              </a:extLst>
            </p:cNvPr>
            <p:cNvSpPr txBox="1"/>
            <p:nvPr/>
          </p:nvSpPr>
          <p:spPr>
            <a:xfrm rot="16200000">
              <a:off x="7376242" y="558670"/>
              <a:ext cx="758637" cy="50525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23" tIns="54411" rIns="108823" bIns="54411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Comic Sans MS" panose="030F0702030302020204" pitchFamily="66" charset="0"/>
                </a:defRPr>
              </a:lvl1pPr>
            </a:lstStyle>
            <a:p>
              <a:r>
                <a:rPr lang="en-US" sz="160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E* </a:t>
              </a:r>
            </a:p>
          </p:txBody>
        </p:sp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BFDCF6D2-EFC8-4F7C-9565-073766E7F058}"/>
                </a:ext>
              </a:extLst>
            </p:cNvPr>
            <p:cNvGrpSpPr/>
            <p:nvPr/>
          </p:nvGrpSpPr>
          <p:grpSpPr>
            <a:xfrm>
              <a:off x="6106465" y="1224783"/>
              <a:ext cx="1358980" cy="4014960"/>
              <a:chOff x="6106465" y="1224783"/>
              <a:chExt cx="1358980" cy="4014960"/>
            </a:xfrm>
          </p:grpSpPr>
          <p:grpSp>
            <p:nvGrpSpPr>
              <p:cNvPr id="9" name="Grupa 8">
                <a:extLst>
                  <a:ext uri="{FF2B5EF4-FFF2-40B4-BE49-F238E27FC236}">
                    <a16:creationId xmlns:a16="http://schemas.microsoft.com/office/drawing/2014/main" id="{216B27E0-F9CE-4FD3-A094-444B958DC68C}"/>
                  </a:ext>
                </a:extLst>
              </p:cNvPr>
              <p:cNvGrpSpPr/>
              <p:nvPr/>
            </p:nvGrpSpPr>
            <p:grpSpPr>
              <a:xfrm>
                <a:off x="6106465" y="1224783"/>
                <a:ext cx="1358980" cy="4014960"/>
                <a:chOff x="9010544" y="1224783"/>
                <a:chExt cx="1358980" cy="4014960"/>
              </a:xfrm>
            </p:grpSpPr>
            <p:grpSp>
              <p:nvGrpSpPr>
                <p:cNvPr id="16" name="Grupa 15">
                  <a:extLst>
                    <a:ext uri="{FF2B5EF4-FFF2-40B4-BE49-F238E27FC236}">
                      <a16:creationId xmlns:a16="http://schemas.microsoft.com/office/drawing/2014/main" id="{0E47A467-DB83-4580-8D19-5C7E6CEB1394}"/>
                    </a:ext>
                  </a:extLst>
                </p:cNvPr>
                <p:cNvGrpSpPr/>
                <p:nvPr/>
              </p:nvGrpSpPr>
              <p:grpSpPr>
                <a:xfrm>
                  <a:off x="9010544" y="1224783"/>
                  <a:ext cx="1357705" cy="4014960"/>
                  <a:chOff x="7488531" y="1749368"/>
                  <a:chExt cx="1127752" cy="3015102"/>
                </a:xfrm>
                <a:solidFill>
                  <a:schemeClr val="accent6">
                    <a:lumMod val="60000"/>
                    <a:lumOff val="40000"/>
                  </a:schemeClr>
                </a:solidFill>
              </p:grpSpPr>
              <p:sp>
                <p:nvSpPr>
                  <p:cNvPr id="20" name="Dowolny kształt 22">
                    <a:extLst>
                      <a:ext uri="{FF2B5EF4-FFF2-40B4-BE49-F238E27FC236}">
                        <a16:creationId xmlns:a16="http://schemas.microsoft.com/office/drawing/2014/main" id="{3B44B8F6-1C3D-4BFF-AE87-0508E098C3BD}"/>
                      </a:ext>
                    </a:extLst>
                  </p:cNvPr>
                  <p:cNvSpPr/>
                  <p:nvPr/>
                </p:nvSpPr>
                <p:spPr>
                  <a:xfrm>
                    <a:off x="7527059" y="1749368"/>
                    <a:ext cx="1083347" cy="3009339"/>
                  </a:xfrm>
                  <a:custGeom>
                    <a:avLst/>
                    <a:gdLst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590550 w 842963"/>
                      <a:gd name="connsiteY12" fmla="*/ 366712 h 3414712"/>
                      <a:gd name="connsiteX13" fmla="*/ 742950 w 842963"/>
                      <a:gd name="connsiteY13" fmla="*/ 214312 h 3414712"/>
                      <a:gd name="connsiteX14" fmla="*/ 842963 w 842963"/>
                      <a:gd name="connsiteY14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590550 w 842963"/>
                      <a:gd name="connsiteY12" fmla="*/ 366712 h 3414712"/>
                      <a:gd name="connsiteX13" fmla="*/ 742950 w 842963"/>
                      <a:gd name="connsiteY13" fmla="*/ 233362 h 3414712"/>
                      <a:gd name="connsiteX14" fmla="*/ 842963 w 842963"/>
                      <a:gd name="connsiteY14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590550 w 842963"/>
                      <a:gd name="connsiteY12" fmla="*/ 366712 h 3414712"/>
                      <a:gd name="connsiteX13" fmla="*/ 661988 w 842963"/>
                      <a:gd name="connsiteY13" fmla="*/ 295275 h 3414712"/>
                      <a:gd name="connsiteX14" fmla="*/ 742950 w 842963"/>
                      <a:gd name="connsiteY14" fmla="*/ 233362 h 3414712"/>
                      <a:gd name="connsiteX15" fmla="*/ 842963 w 842963"/>
                      <a:gd name="connsiteY15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590550 w 842963"/>
                      <a:gd name="connsiteY12" fmla="*/ 366712 h 3414712"/>
                      <a:gd name="connsiteX13" fmla="*/ 685801 w 842963"/>
                      <a:gd name="connsiteY13" fmla="*/ 295275 h 3414712"/>
                      <a:gd name="connsiteX14" fmla="*/ 742950 w 842963"/>
                      <a:gd name="connsiteY14" fmla="*/ 233362 h 3414712"/>
                      <a:gd name="connsiteX15" fmla="*/ 842963 w 842963"/>
                      <a:gd name="connsiteY15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600075 w 842963"/>
                      <a:gd name="connsiteY12" fmla="*/ 380999 h 3414712"/>
                      <a:gd name="connsiteX13" fmla="*/ 685801 w 842963"/>
                      <a:gd name="connsiteY13" fmla="*/ 295275 h 3414712"/>
                      <a:gd name="connsiteX14" fmla="*/ 742950 w 842963"/>
                      <a:gd name="connsiteY14" fmla="*/ 233362 h 3414712"/>
                      <a:gd name="connsiteX15" fmla="*/ 842963 w 842963"/>
                      <a:gd name="connsiteY15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123825 w 842963"/>
                      <a:gd name="connsiteY11" fmla="*/ 838200 h 3414712"/>
                      <a:gd name="connsiteX12" fmla="*/ 252413 w 842963"/>
                      <a:gd name="connsiteY12" fmla="*/ 695325 h 3414712"/>
                      <a:gd name="connsiteX13" fmla="*/ 600075 w 842963"/>
                      <a:gd name="connsiteY13" fmla="*/ 380999 h 3414712"/>
                      <a:gd name="connsiteX14" fmla="*/ 685801 w 842963"/>
                      <a:gd name="connsiteY14" fmla="*/ 295275 h 3414712"/>
                      <a:gd name="connsiteX15" fmla="*/ 742950 w 842963"/>
                      <a:gd name="connsiteY15" fmla="*/ 233362 h 3414712"/>
                      <a:gd name="connsiteX16" fmla="*/ 842963 w 842963"/>
                      <a:gd name="connsiteY16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100013 w 842963"/>
                      <a:gd name="connsiteY11" fmla="*/ 833438 h 3414712"/>
                      <a:gd name="connsiteX12" fmla="*/ 252413 w 842963"/>
                      <a:gd name="connsiteY12" fmla="*/ 695325 h 3414712"/>
                      <a:gd name="connsiteX13" fmla="*/ 600075 w 842963"/>
                      <a:gd name="connsiteY13" fmla="*/ 380999 h 3414712"/>
                      <a:gd name="connsiteX14" fmla="*/ 685801 w 842963"/>
                      <a:gd name="connsiteY14" fmla="*/ 295275 h 3414712"/>
                      <a:gd name="connsiteX15" fmla="*/ 742950 w 842963"/>
                      <a:gd name="connsiteY15" fmla="*/ 233362 h 3414712"/>
                      <a:gd name="connsiteX16" fmla="*/ 842963 w 842963"/>
                      <a:gd name="connsiteY16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47700 w 842963"/>
                      <a:gd name="connsiteY5" fmla="*/ 193833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100013 w 842963"/>
                      <a:gd name="connsiteY11" fmla="*/ 833438 h 3414712"/>
                      <a:gd name="connsiteX12" fmla="*/ 252413 w 842963"/>
                      <a:gd name="connsiteY12" fmla="*/ 695325 h 3414712"/>
                      <a:gd name="connsiteX13" fmla="*/ 600075 w 842963"/>
                      <a:gd name="connsiteY13" fmla="*/ 380999 h 3414712"/>
                      <a:gd name="connsiteX14" fmla="*/ 685801 w 842963"/>
                      <a:gd name="connsiteY14" fmla="*/ 295275 h 3414712"/>
                      <a:gd name="connsiteX15" fmla="*/ 742950 w 842963"/>
                      <a:gd name="connsiteY15" fmla="*/ 233362 h 3414712"/>
                      <a:gd name="connsiteX16" fmla="*/ 842963 w 842963"/>
                      <a:gd name="connsiteY16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47700 w 842963"/>
                      <a:gd name="connsiteY5" fmla="*/ 1938337 h 3414712"/>
                      <a:gd name="connsiteX6" fmla="*/ 500062 w 842963"/>
                      <a:gd name="connsiteY6" fmla="*/ 1685925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100013 w 842963"/>
                      <a:gd name="connsiteY11" fmla="*/ 833438 h 3414712"/>
                      <a:gd name="connsiteX12" fmla="*/ 252413 w 842963"/>
                      <a:gd name="connsiteY12" fmla="*/ 695325 h 3414712"/>
                      <a:gd name="connsiteX13" fmla="*/ 600075 w 842963"/>
                      <a:gd name="connsiteY13" fmla="*/ 380999 h 3414712"/>
                      <a:gd name="connsiteX14" fmla="*/ 685801 w 842963"/>
                      <a:gd name="connsiteY14" fmla="*/ 295275 h 3414712"/>
                      <a:gd name="connsiteX15" fmla="*/ 742950 w 842963"/>
                      <a:gd name="connsiteY15" fmla="*/ 233362 h 3414712"/>
                      <a:gd name="connsiteX16" fmla="*/ 842963 w 842963"/>
                      <a:gd name="connsiteY16" fmla="*/ 0 h 3414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842963" h="3414712">
                        <a:moveTo>
                          <a:pt x="842963" y="0"/>
                        </a:moveTo>
                        <a:cubicBezTo>
                          <a:pt x="841375" y="1138237"/>
                          <a:pt x="839788" y="2276475"/>
                          <a:pt x="838200" y="3414712"/>
                        </a:cubicBezTo>
                        <a:lnTo>
                          <a:pt x="762000" y="2471737"/>
                        </a:lnTo>
                        <a:lnTo>
                          <a:pt x="738188" y="2309812"/>
                        </a:lnTo>
                        <a:lnTo>
                          <a:pt x="714375" y="2190750"/>
                        </a:lnTo>
                        <a:lnTo>
                          <a:pt x="647700" y="1938337"/>
                        </a:lnTo>
                        <a:lnTo>
                          <a:pt x="500062" y="1685925"/>
                        </a:lnTo>
                        <a:lnTo>
                          <a:pt x="266700" y="1423987"/>
                        </a:lnTo>
                        <a:lnTo>
                          <a:pt x="119063" y="1271587"/>
                        </a:lnTo>
                        <a:lnTo>
                          <a:pt x="0" y="1081087"/>
                        </a:lnTo>
                        <a:lnTo>
                          <a:pt x="0" y="971550"/>
                        </a:lnTo>
                        <a:lnTo>
                          <a:pt x="100013" y="833438"/>
                        </a:lnTo>
                        <a:lnTo>
                          <a:pt x="252413" y="695325"/>
                        </a:lnTo>
                        <a:lnTo>
                          <a:pt x="600075" y="380999"/>
                        </a:lnTo>
                        <a:lnTo>
                          <a:pt x="685801" y="295275"/>
                        </a:lnTo>
                        <a:lnTo>
                          <a:pt x="742950" y="233362"/>
                        </a:lnTo>
                        <a:lnTo>
                          <a:pt x="842963" y="0"/>
                        </a:lnTo>
                        <a:close/>
                      </a:path>
                    </a:pathLst>
                  </a:custGeom>
                  <a:solidFill>
                    <a:srgbClr val="92D050">
                      <a:alpha val="20000"/>
                    </a:srgbClr>
                  </a:solidFill>
                  <a:ln>
                    <a:solidFill>
                      <a:srgbClr val="92D050">
                        <a:alpha val="30196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/>
                  </a:p>
                </p:txBody>
              </p:sp>
              <p:sp>
                <p:nvSpPr>
                  <p:cNvPr id="21" name="Dowolny kształt 23">
                    <a:extLst>
                      <a:ext uri="{FF2B5EF4-FFF2-40B4-BE49-F238E27FC236}">
                        <a16:creationId xmlns:a16="http://schemas.microsoft.com/office/drawing/2014/main" id="{0E35D814-FF73-45A6-9496-B59BE44EA8D1}"/>
                      </a:ext>
                    </a:extLst>
                  </p:cNvPr>
                  <p:cNvSpPr/>
                  <p:nvPr/>
                </p:nvSpPr>
                <p:spPr>
                  <a:xfrm>
                    <a:off x="7488531" y="2810408"/>
                    <a:ext cx="1127752" cy="1954062"/>
                  </a:xfrm>
                  <a:custGeom>
                    <a:avLst/>
                    <a:gdLst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590550 w 842963"/>
                      <a:gd name="connsiteY12" fmla="*/ 366712 h 3414712"/>
                      <a:gd name="connsiteX13" fmla="*/ 742950 w 842963"/>
                      <a:gd name="connsiteY13" fmla="*/ 214312 h 3414712"/>
                      <a:gd name="connsiteX14" fmla="*/ 842963 w 842963"/>
                      <a:gd name="connsiteY14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590550 w 842963"/>
                      <a:gd name="connsiteY12" fmla="*/ 366712 h 3414712"/>
                      <a:gd name="connsiteX13" fmla="*/ 742950 w 842963"/>
                      <a:gd name="connsiteY13" fmla="*/ 233362 h 3414712"/>
                      <a:gd name="connsiteX14" fmla="*/ 842963 w 842963"/>
                      <a:gd name="connsiteY14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590550 w 842963"/>
                      <a:gd name="connsiteY12" fmla="*/ 366712 h 3414712"/>
                      <a:gd name="connsiteX13" fmla="*/ 661988 w 842963"/>
                      <a:gd name="connsiteY13" fmla="*/ 295275 h 3414712"/>
                      <a:gd name="connsiteX14" fmla="*/ 742950 w 842963"/>
                      <a:gd name="connsiteY14" fmla="*/ 233362 h 3414712"/>
                      <a:gd name="connsiteX15" fmla="*/ 842963 w 842963"/>
                      <a:gd name="connsiteY15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590550 w 842963"/>
                      <a:gd name="connsiteY12" fmla="*/ 366712 h 3414712"/>
                      <a:gd name="connsiteX13" fmla="*/ 685801 w 842963"/>
                      <a:gd name="connsiteY13" fmla="*/ 295275 h 3414712"/>
                      <a:gd name="connsiteX14" fmla="*/ 742950 w 842963"/>
                      <a:gd name="connsiteY14" fmla="*/ 233362 h 3414712"/>
                      <a:gd name="connsiteX15" fmla="*/ 842963 w 842963"/>
                      <a:gd name="connsiteY15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600075 w 842963"/>
                      <a:gd name="connsiteY12" fmla="*/ 380999 h 3414712"/>
                      <a:gd name="connsiteX13" fmla="*/ 685801 w 842963"/>
                      <a:gd name="connsiteY13" fmla="*/ 295275 h 3414712"/>
                      <a:gd name="connsiteX14" fmla="*/ 742950 w 842963"/>
                      <a:gd name="connsiteY14" fmla="*/ 233362 h 3414712"/>
                      <a:gd name="connsiteX15" fmla="*/ 842963 w 842963"/>
                      <a:gd name="connsiteY15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123825 w 842963"/>
                      <a:gd name="connsiteY11" fmla="*/ 838200 h 3414712"/>
                      <a:gd name="connsiteX12" fmla="*/ 252413 w 842963"/>
                      <a:gd name="connsiteY12" fmla="*/ 695325 h 3414712"/>
                      <a:gd name="connsiteX13" fmla="*/ 600075 w 842963"/>
                      <a:gd name="connsiteY13" fmla="*/ 380999 h 3414712"/>
                      <a:gd name="connsiteX14" fmla="*/ 685801 w 842963"/>
                      <a:gd name="connsiteY14" fmla="*/ 295275 h 3414712"/>
                      <a:gd name="connsiteX15" fmla="*/ 742950 w 842963"/>
                      <a:gd name="connsiteY15" fmla="*/ 233362 h 3414712"/>
                      <a:gd name="connsiteX16" fmla="*/ 842963 w 842963"/>
                      <a:gd name="connsiteY16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100013 w 842963"/>
                      <a:gd name="connsiteY11" fmla="*/ 833438 h 3414712"/>
                      <a:gd name="connsiteX12" fmla="*/ 252413 w 842963"/>
                      <a:gd name="connsiteY12" fmla="*/ 695325 h 3414712"/>
                      <a:gd name="connsiteX13" fmla="*/ 600075 w 842963"/>
                      <a:gd name="connsiteY13" fmla="*/ 380999 h 3414712"/>
                      <a:gd name="connsiteX14" fmla="*/ 685801 w 842963"/>
                      <a:gd name="connsiteY14" fmla="*/ 295275 h 3414712"/>
                      <a:gd name="connsiteX15" fmla="*/ 742950 w 842963"/>
                      <a:gd name="connsiteY15" fmla="*/ 233362 h 3414712"/>
                      <a:gd name="connsiteX16" fmla="*/ 842963 w 842963"/>
                      <a:gd name="connsiteY16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47700 w 842963"/>
                      <a:gd name="connsiteY5" fmla="*/ 193833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100013 w 842963"/>
                      <a:gd name="connsiteY11" fmla="*/ 833438 h 3414712"/>
                      <a:gd name="connsiteX12" fmla="*/ 252413 w 842963"/>
                      <a:gd name="connsiteY12" fmla="*/ 695325 h 3414712"/>
                      <a:gd name="connsiteX13" fmla="*/ 600075 w 842963"/>
                      <a:gd name="connsiteY13" fmla="*/ 380999 h 3414712"/>
                      <a:gd name="connsiteX14" fmla="*/ 685801 w 842963"/>
                      <a:gd name="connsiteY14" fmla="*/ 295275 h 3414712"/>
                      <a:gd name="connsiteX15" fmla="*/ 742950 w 842963"/>
                      <a:gd name="connsiteY15" fmla="*/ 233362 h 3414712"/>
                      <a:gd name="connsiteX16" fmla="*/ 842963 w 842963"/>
                      <a:gd name="connsiteY16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47700 w 842963"/>
                      <a:gd name="connsiteY5" fmla="*/ 1938337 h 3414712"/>
                      <a:gd name="connsiteX6" fmla="*/ 500062 w 842963"/>
                      <a:gd name="connsiteY6" fmla="*/ 1685925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100013 w 842963"/>
                      <a:gd name="connsiteY11" fmla="*/ 833438 h 3414712"/>
                      <a:gd name="connsiteX12" fmla="*/ 252413 w 842963"/>
                      <a:gd name="connsiteY12" fmla="*/ 695325 h 3414712"/>
                      <a:gd name="connsiteX13" fmla="*/ 600075 w 842963"/>
                      <a:gd name="connsiteY13" fmla="*/ 380999 h 3414712"/>
                      <a:gd name="connsiteX14" fmla="*/ 685801 w 842963"/>
                      <a:gd name="connsiteY14" fmla="*/ 295275 h 3414712"/>
                      <a:gd name="connsiteX15" fmla="*/ 742950 w 842963"/>
                      <a:gd name="connsiteY15" fmla="*/ 233362 h 3414712"/>
                      <a:gd name="connsiteX16" fmla="*/ 842963 w 842963"/>
                      <a:gd name="connsiteY16" fmla="*/ 0 h 3414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842963" h="3414712">
                        <a:moveTo>
                          <a:pt x="842963" y="0"/>
                        </a:moveTo>
                        <a:cubicBezTo>
                          <a:pt x="841375" y="1138237"/>
                          <a:pt x="839788" y="2276475"/>
                          <a:pt x="838200" y="3414712"/>
                        </a:cubicBezTo>
                        <a:lnTo>
                          <a:pt x="762000" y="2471737"/>
                        </a:lnTo>
                        <a:lnTo>
                          <a:pt x="738188" y="2309812"/>
                        </a:lnTo>
                        <a:lnTo>
                          <a:pt x="714375" y="2190750"/>
                        </a:lnTo>
                        <a:lnTo>
                          <a:pt x="647700" y="1938337"/>
                        </a:lnTo>
                        <a:lnTo>
                          <a:pt x="500062" y="1685925"/>
                        </a:lnTo>
                        <a:lnTo>
                          <a:pt x="266700" y="1423987"/>
                        </a:lnTo>
                        <a:lnTo>
                          <a:pt x="119063" y="1271587"/>
                        </a:lnTo>
                        <a:lnTo>
                          <a:pt x="0" y="1081087"/>
                        </a:lnTo>
                        <a:lnTo>
                          <a:pt x="0" y="971550"/>
                        </a:lnTo>
                        <a:lnTo>
                          <a:pt x="100013" y="833438"/>
                        </a:lnTo>
                        <a:lnTo>
                          <a:pt x="252413" y="695325"/>
                        </a:lnTo>
                        <a:lnTo>
                          <a:pt x="600075" y="380999"/>
                        </a:lnTo>
                        <a:lnTo>
                          <a:pt x="685801" y="295275"/>
                        </a:lnTo>
                        <a:lnTo>
                          <a:pt x="742950" y="233362"/>
                        </a:lnTo>
                        <a:lnTo>
                          <a:pt x="842963" y="0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solidFill>
                      <a:srgbClr val="92D050">
                        <a:alpha val="30196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/>
                  </a:p>
                </p:txBody>
              </p:sp>
              <p:sp>
                <p:nvSpPr>
                  <p:cNvPr id="22" name="Line 19">
                    <a:extLst>
                      <a:ext uri="{FF2B5EF4-FFF2-40B4-BE49-F238E27FC236}">
                        <a16:creationId xmlns:a16="http://schemas.microsoft.com/office/drawing/2014/main" id="{3E201E0C-3692-4DF6-921A-B625F9FB94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118038" y="3913257"/>
                    <a:ext cx="475912" cy="0"/>
                  </a:xfrm>
                  <a:prstGeom prst="line">
                    <a:avLst/>
                  </a:prstGeom>
                  <a:solidFill>
                    <a:srgbClr val="EBC48A">
                      <a:alpha val="20000"/>
                    </a:srgbClr>
                  </a:solidFill>
                  <a:ln>
                    <a:solidFill>
                      <a:srgbClr val="92D050">
                        <a:alpha val="30196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23" name="Line 20">
                    <a:extLst>
                      <a:ext uri="{FF2B5EF4-FFF2-40B4-BE49-F238E27FC236}">
                        <a16:creationId xmlns:a16="http://schemas.microsoft.com/office/drawing/2014/main" id="{07D54A65-4817-4C23-839E-D56B785A9B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803097" y="4102422"/>
                    <a:ext cx="790852" cy="0"/>
                  </a:xfrm>
                  <a:prstGeom prst="line">
                    <a:avLst/>
                  </a:prstGeom>
                  <a:solidFill>
                    <a:srgbClr val="EBC48A">
                      <a:alpha val="20000"/>
                    </a:srgbClr>
                  </a:solidFill>
                  <a:ln>
                    <a:solidFill>
                      <a:srgbClr val="92D050">
                        <a:alpha val="30196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24" name="Line 21">
                    <a:extLst>
                      <a:ext uri="{FF2B5EF4-FFF2-40B4-BE49-F238E27FC236}">
                        <a16:creationId xmlns:a16="http://schemas.microsoft.com/office/drawing/2014/main" id="{E6047258-467A-4FB9-8B8A-1CB42DA4B1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118038" y="4291588"/>
                    <a:ext cx="475912" cy="0"/>
                  </a:xfrm>
                  <a:prstGeom prst="line">
                    <a:avLst/>
                  </a:prstGeom>
                  <a:solidFill>
                    <a:srgbClr val="EBC48A">
                      <a:alpha val="20000"/>
                    </a:srgbClr>
                  </a:solidFill>
                  <a:ln>
                    <a:solidFill>
                      <a:srgbClr val="92D050">
                        <a:alpha val="30196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25" name="Line 22">
                    <a:extLst>
                      <a:ext uri="{FF2B5EF4-FFF2-40B4-BE49-F238E27FC236}">
                        <a16:creationId xmlns:a16="http://schemas.microsoft.com/office/drawing/2014/main" id="{87A6ED3F-DB4C-4DCF-8B2D-87A5F42AAB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279009" y="4385131"/>
                    <a:ext cx="314941" cy="0"/>
                  </a:xfrm>
                  <a:prstGeom prst="line">
                    <a:avLst/>
                  </a:prstGeom>
                  <a:solidFill>
                    <a:srgbClr val="EBC48A">
                      <a:alpha val="20000"/>
                    </a:srgbClr>
                  </a:solidFill>
                  <a:ln>
                    <a:solidFill>
                      <a:srgbClr val="92D050">
                        <a:alpha val="30196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/>
                  </a:p>
                </p:txBody>
              </p:sp>
              <p:sp>
                <p:nvSpPr>
                  <p:cNvPr id="26" name="Line 23">
                    <a:extLst>
                      <a:ext uri="{FF2B5EF4-FFF2-40B4-BE49-F238E27FC236}">
                        <a16:creationId xmlns:a16="http://schemas.microsoft.com/office/drawing/2014/main" id="{BB48691E-D87B-4FE8-88BB-5B791FFEC6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118038" y="4478674"/>
                    <a:ext cx="475912" cy="0"/>
                  </a:xfrm>
                  <a:prstGeom prst="line">
                    <a:avLst/>
                  </a:prstGeom>
                  <a:solidFill>
                    <a:srgbClr val="EBC48A">
                      <a:alpha val="20000"/>
                    </a:srgbClr>
                  </a:solidFill>
                  <a:ln>
                    <a:solidFill>
                      <a:srgbClr val="92D050">
                        <a:alpha val="30196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27" name="Line 24">
                    <a:extLst>
                      <a:ext uri="{FF2B5EF4-FFF2-40B4-BE49-F238E27FC236}">
                        <a16:creationId xmlns:a16="http://schemas.microsoft.com/office/drawing/2014/main" id="{BD36A9F5-7472-40BC-8088-D31FFDF786D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118038" y="4006800"/>
                    <a:ext cx="475912" cy="0"/>
                  </a:xfrm>
                  <a:prstGeom prst="line">
                    <a:avLst/>
                  </a:prstGeom>
                  <a:solidFill>
                    <a:srgbClr val="EBC48A">
                      <a:alpha val="20000"/>
                    </a:srgbClr>
                  </a:solidFill>
                  <a:ln>
                    <a:solidFill>
                      <a:srgbClr val="92D050">
                        <a:alpha val="30196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lt1"/>
                      </a:solidFill>
                    </a:endParaRPr>
                  </a:p>
                </p:txBody>
              </p:sp>
            </p:grpSp>
            <p:sp>
              <p:nvSpPr>
                <p:cNvPr id="17" name="Line 21">
                  <a:extLst>
                    <a:ext uri="{FF2B5EF4-FFF2-40B4-BE49-F238E27FC236}">
                      <a16:creationId xmlns:a16="http://schemas.microsoft.com/office/drawing/2014/main" id="{AFE05E33-4354-4834-8816-B98A27890B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962212" y="5166413"/>
                  <a:ext cx="407312" cy="0"/>
                </a:xfrm>
                <a:prstGeom prst="line">
                  <a:avLst/>
                </a:prstGeom>
                <a:solidFill>
                  <a:srgbClr val="EBC48A">
                    <a:alpha val="20000"/>
                  </a:srgbClr>
                </a:solidFill>
                <a:ln>
                  <a:solidFill>
                    <a:srgbClr val="92D050">
                      <a:alpha val="3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8" name="Line 22">
                  <a:extLst>
                    <a:ext uri="{FF2B5EF4-FFF2-40B4-BE49-F238E27FC236}">
                      <a16:creationId xmlns:a16="http://schemas.microsoft.com/office/drawing/2014/main" id="{914D665A-3E88-4042-9884-D7CA553126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059044" y="5034560"/>
                  <a:ext cx="310480" cy="0"/>
                </a:xfrm>
                <a:prstGeom prst="line">
                  <a:avLst/>
                </a:prstGeom>
                <a:solidFill>
                  <a:srgbClr val="EBC48A">
                    <a:alpha val="20000"/>
                  </a:srgbClr>
                </a:solidFill>
                <a:ln>
                  <a:solidFill>
                    <a:srgbClr val="92D050">
                      <a:alpha val="3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9" name="Line 20">
                  <a:extLst>
                    <a:ext uri="{FF2B5EF4-FFF2-40B4-BE49-F238E27FC236}">
                      <a16:creationId xmlns:a16="http://schemas.microsoft.com/office/drawing/2014/main" id="{04F99715-355D-4A73-93FE-D9AE9258FE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683803" y="4499670"/>
                  <a:ext cx="656206" cy="7284"/>
                </a:xfrm>
                <a:prstGeom prst="line">
                  <a:avLst/>
                </a:prstGeom>
                <a:solidFill>
                  <a:srgbClr val="EBC48A">
                    <a:alpha val="20000"/>
                  </a:srgbClr>
                </a:solidFill>
                <a:ln>
                  <a:solidFill>
                    <a:srgbClr val="92D050">
                      <a:alpha val="3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/>
                </a:p>
              </p:txBody>
            </p:sp>
          </p:grpSp>
          <p:sp>
            <p:nvSpPr>
              <p:cNvPr id="10" name="Line 20">
                <a:extLst>
                  <a:ext uri="{FF2B5EF4-FFF2-40B4-BE49-F238E27FC236}">
                    <a16:creationId xmlns:a16="http://schemas.microsoft.com/office/drawing/2014/main" id="{3CDA0EA8-23AC-4932-B3E6-6A31BB201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89249" y="4290120"/>
                <a:ext cx="656206" cy="7284"/>
              </a:xfrm>
              <a:prstGeom prst="line">
                <a:avLst/>
              </a:prstGeom>
              <a:solidFill>
                <a:srgbClr val="EBC48A">
                  <a:alpha val="20000"/>
                </a:srgbClr>
              </a:solidFill>
              <a:ln>
                <a:solidFill>
                  <a:srgbClr val="92D050">
                    <a:alpha val="3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1" name="Line 20">
                <a:extLst>
                  <a:ext uri="{FF2B5EF4-FFF2-40B4-BE49-F238E27FC236}">
                    <a16:creationId xmlns:a16="http://schemas.microsoft.com/office/drawing/2014/main" id="{824DD9DE-C0B7-4CBA-A35F-3B39288C56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60674" y="4166296"/>
                <a:ext cx="656205" cy="7284"/>
              </a:xfrm>
              <a:prstGeom prst="line">
                <a:avLst/>
              </a:prstGeom>
              <a:solidFill>
                <a:srgbClr val="EBC48A">
                  <a:alpha val="20000"/>
                </a:srgbClr>
              </a:solidFill>
              <a:ln>
                <a:solidFill>
                  <a:srgbClr val="92D050">
                    <a:alpha val="3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2" name="Line 20">
                <a:extLst>
                  <a:ext uri="{FF2B5EF4-FFF2-40B4-BE49-F238E27FC236}">
                    <a16:creationId xmlns:a16="http://schemas.microsoft.com/office/drawing/2014/main" id="{86AAEF32-A2DA-4D4F-8FDD-A99374AF6D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79724" y="4023420"/>
                <a:ext cx="656206" cy="7284"/>
              </a:xfrm>
              <a:prstGeom prst="line">
                <a:avLst/>
              </a:prstGeom>
              <a:solidFill>
                <a:srgbClr val="EBC48A">
                  <a:alpha val="20000"/>
                </a:srgbClr>
              </a:solidFill>
              <a:ln>
                <a:solidFill>
                  <a:srgbClr val="92D050">
                    <a:alpha val="3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>
                  <a:solidFill>
                    <a:schemeClr val="lt1"/>
                  </a:solidFill>
                </a:endParaRPr>
              </a:p>
            </p:txBody>
          </p:sp>
          <p:sp>
            <p:nvSpPr>
              <p:cNvPr id="13" name="Line 22">
                <a:extLst>
                  <a:ext uri="{FF2B5EF4-FFF2-40B4-BE49-F238E27FC236}">
                    <a16:creationId xmlns:a16="http://schemas.microsoft.com/office/drawing/2014/main" id="{3653BF30-50E9-4DDF-AB02-4AAD05E3A0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67650" y="3970238"/>
                <a:ext cx="379160" cy="0"/>
              </a:xfrm>
              <a:prstGeom prst="line">
                <a:avLst/>
              </a:prstGeom>
              <a:solidFill>
                <a:srgbClr val="EBC48A">
                  <a:alpha val="20000"/>
                </a:srgbClr>
              </a:solidFill>
              <a:ln>
                <a:solidFill>
                  <a:srgbClr val="92D050">
                    <a:alpha val="3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>
                  <a:solidFill>
                    <a:schemeClr val="lt1"/>
                  </a:solidFill>
                </a:endParaRPr>
              </a:p>
            </p:txBody>
          </p:sp>
          <p:sp>
            <p:nvSpPr>
              <p:cNvPr id="14" name="Line 22">
                <a:extLst>
                  <a:ext uri="{FF2B5EF4-FFF2-40B4-BE49-F238E27FC236}">
                    <a16:creationId xmlns:a16="http://schemas.microsoft.com/office/drawing/2014/main" id="{3BE22522-CA15-4F6C-8742-669E33D5E6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39075" y="3924984"/>
                <a:ext cx="379159" cy="0"/>
              </a:xfrm>
              <a:prstGeom prst="line">
                <a:avLst/>
              </a:prstGeom>
              <a:solidFill>
                <a:srgbClr val="EBC48A">
                  <a:alpha val="20000"/>
                </a:srgbClr>
              </a:solidFill>
              <a:ln>
                <a:solidFill>
                  <a:srgbClr val="92D050">
                    <a:alpha val="3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5" name="Line 21">
                <a:extLst>
                  <a:ext uri="{FF2B5EF4-FFF2-40B4-BE49-F238E27FC236}">
                    <a16:creationId xmlns:a16="http://schemas.microsoft.com/office/drawing/2014/main" id="{B65081C9-CD4B-4380-ADF4-1A159BDBD5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73856" y="4419545"/>
                <a:ext cx="572952" cy="0"/>
              </a:xfrm>
              <a:prstGeom prst="line">
                <a:avLst/>
              </a:prstGeom>
              <a:solidFill>
                <a:srgbClr val="EBC48A">
                  <a:alpha val="20000"/>
                </a:srgbClr>
              </a:solidFill>
              <a:ln>
                <a:solidFill>
                  <a:srgbClr val="92D050">
                    <a:alpha val="3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>
                  <a:solidFill>
                    <a:schemeClr val="lt1"/>
                  </a:solidFill>
                </a:endParaRPr>
              </a:p>
            </p:txBody>
          </p:sp>
        </p:grpSp>
      </p:grpSp>
      <p:pic>
        <p:nvPicPr>
          <p:cNvPr id="28" name="Picture 8" descr="gqr">
            <a:extLst>
              <a:ext uri="{FF2B5EF4-FFF2-40B4-BE49-F238E27FC236}">
                <a16:creationId xmlns:a16="http://schemas.microsoft.com/office/drawing/2014/main" id="{1CA0CB57-E2D6-4CF8-ABC8-6B5E71947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39" y="1308632"/>
            <a:ext cx="787395" cy="52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35800EBC-8D8B-4689-BDC2-2712BEBED9FB}"/>
              </a:ext>
            </a:extLst>
          </p:cNvPr>
          <p:cNvSpPr txBox="1"/>
          <p:nvPr/>
        </p:nvSpPr>
        <p:spPr>
          <a:xfrm>
            <a:off x="4691633" y="1365103"/>
            <a:ext cx="6837128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GQR γ–decay observed previously only once, in 1980s</a:t>
            </a:r>
          </a:p>
        </p:txBody>
      </p:sp>
      <p:sp>
        <p:nvSpPr>
          <p:cNvPr id="42" name="Rectangle 55">
            <a:extLst>
              <a:ext uri="{FF2B5EF4-FFF2-40B4-BE49-F238E27FC236}">
                <a16:creationId xmlns:a16="http://schemas.microsoft.com/office/drawing/2014/main" id="{A6B5F014-2E8D-4382-83CA-42EE73E61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6242" y="2282541"/>
            <a:ext cx="3377025" cy="294551"/>
          </a:xfrm>
          <a:prstGeom prst="rect">
            <a:avLst/>
          </a:prstGeom>
          <a:noFill/>
          <a:ln>
            <a:noFill/>
          </a:ln>
        </p:spPr>
        <p:txBody>
          <a:bodyPr wrap="square" lIns="108823" tIns="54411" rIns="108823" bIns="54411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pl-PL" sz="1200">
                <a:latin typeface="Arial" panose="020B0604020202020204" pitchFamily="34" charset="0"/>
                <a:cs typeface="Arial" panose="020B0604020202020204" pitchFamily="34" charset="0"/>
              </a:rPr>
              <a:t>J.Beene et al., PRC39(1989)1307 </a:t>
            </a:r>
          </a:p>
        </p:txBody>
      </p:sp>
      <p:pic>
        <p:nvPicPr>
          <p:cNvPr id="44" name="Obraz 43">
            <a:extLst>
              <a:ext uri="{FF2B5EF4-FFF2-40B4-BE49-F238E27FC236}">
                <a16:creationId xmlns:a16="http://schemas.microsoft.com/office/drawing/2014/main" id="{24413B2E-DF23-4A34-B13A-5330400A8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292" y="2551547"/>
            <a:ext cx="3428606" cy="3569806"/>
          </a:xfrm>
          <a:prstGeom prst="rect">
            <a:avLst/>
          </a:prstGeom>
        </p:spPr>
      </p:pic>
      <p:sp>
        <p:nvSpPr>
          <p:cNvPr id="46" name="Prostokąt 45">
            <a:extLst>
              <a:ext uri="{FF2B5EF4-FFF2-40B4-BE49-F238E27FC236}">
                <a16:creationId xmlns:a16="http://schemas.microsoft.com/office/drawing/2014/main" id="{78A952A6-2298-47A7-A109-E93CA1A9461B}"/>
              </a:ext>
            </a:extLst>
          </p:cNvPr>
          <p:cNvSpPr/>
          <p:nvPr/>
        </p:nvSpPr>
        <p:spPr>
          <a:xfrm>
            <a:off x="5507730" y="1793789"/>
            <a:ext cx="55098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pl-PL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Inelastic scattering of  381 MeV </a:t>
            </a:r>
            <a:r>
              <a:rPr lang="en-US" altLang="pl-PL" sz="2000" b="1" baseline="30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altLang="pl-PL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on </a:t>
            </a:r>
            <a:r>
              <a:rPr lang="en-US" altLang="pl-PL" sz="2000" b="1" baseline="30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altLang="pl-PL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1EA23AF2-93C8-4CDD-9B7D-4F700D5CD779}"/>
              </a:ext>
            </a:extLst>
          </p:cNvPr>
          <p:cNvSpPr/>
          <p:nvPr/>
        </p:nvSpPr>
        <p:spPr>
          <a:xfrm>
            <a:off x="5095378" y="6245998"/>
            <a:ext cx="62889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 to measure – very small probability (~10</a:t>
            </a:r>
            <a:r>
              <a:rPr lang="en-US" sz="200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8" name="Obraz 47">
            <a:extLst>
              <a:ext uri="{FF2B5EF4-FFF2-40B4-BE49-F238E27FC236}">
                <a16:creationId xmlns:a16="http://schemas.microsoft.com/office/drawing/2014/main" id="{541C11B7-1399-45DC-92DE-BDB6C3F2D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078" y="2551102"/>
            <a:ext cx="2785344" cy="3564753"/>
          </a:xfrm>
          <a:prstGeom prst="rect">
            <a:avLst/>
          </a:prstGeom>
        </p:spPr>
      </p:pic>
      <p:sp>
        <p:nvSpPr>
          <p:cNvPr id="38" name="Prostokąt 37">
            <a:extLst>
              <a:ext uri="{FF2B5EF4-FFF2-40B4-BE49-F238E27FC236}">
                <a16:creationId xmlns:a16="http://schemas.microsoft.com/office/drawing/2014/main" id="{00F5B5C1-8883-4F68-BA1E-CAE1588F134D}"/>
              </a:ext>
            </a:extLst>
          </p:cNvPr>
          <p:cNvSpPr/>
          <p:nvPr/>
        </p:nvSpPr>
        <p:spPr>
          <a:xfrm>
            <a:off x="254632" y="3088067"/>
            <a:ext cx="3709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GQR excitation measured – examples </a:t>
            </a:r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87520774-29E6-4D7B-B7B4-87580C512A34}"/>
              </a:ext>
            </a:extLst>
          </p:cNvPr>
          <p:cNvSpPr/>
          <p:nvPr/>
        </p:nvSpPr>
        <p:spPr>
          <a:xfrm>
            <a:off x="192604" y="3607424"/>
            <a:ext cx="6772275" cy="254462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15">
            <a:extLst>
              <a:ext uri="{FF2B5EF4-FFF2-40B4-BE49-F238E27FC236}">
                <a16:creationId xmlns:a16="http://schemas.microsoft.com/office/drawing/2014/main" id="{F8449FAD-3287-4686-976F-BB6C6C29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"/>
          <a:stretch/>
        </p:blipFill>
        <p:spPr bwMode="auto">
          <a:xfrm>
            <a:off x="175427" y="3484102"/>
            <a:ext cx="3360846" cy="241544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/>
        </p:spPr>
      </p:pic>
      <p:sp>
        <p:nvSpPr>
          <p:cNvPr id="51" name="Rectangle 40">
            <a:extLst>
              <a:ext uri="{FF2B5EF4-FFF2-40B4-BE49-F238E27FC236}">
                <a16:creationId xmlns:a16="http://schemas.microsoft.com/office/drawing/2014/main" id="{03AC87B8-73E3-4CC2-8C58-4769E5EC0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53" y="5897563"/>
            <a:ext cx="4266127" cy="294551"/>
          </a:xfrm>
          <a:prstGeom prst="rect">
            <a:avLst/>
          </a:prstGeom>
          <a:noFill/>
          <a:ln>
            <a:noFill/>
          </a:ln>
        </p:spPr>
        <p:txBody>
          <a:bodyPr wrap="square" lIns="108823" tIns="54411" rIns="108823" bIns="5441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i="1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i="1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i="1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i="1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marL="228600" indent="-228600">
              <a:spcBef>
                <a:spcPct val="0"/>
              </a:spcBef>
              <a:buAutoNum type="alphaUcPeriod"/>
            </a:pPr>
            <a:r>
              <a:rPr lang="en-US" altLang="pl-PL" sz="1200" i="0" dirty="0">
                <a:latin typeface="Arial" panose="020B0604020202020204" pitchFamily="34" charset="0"/>
              </a:rPr>
              <a:t>Shevchenko et al., Phys. Rev. Lett. 93 (2004) 122501-1</a:t>
            </a:r>
          </a:p>
        </p:txBody>
      </p:sp>
    </p:spTree>
    <p:extLst>
      <p:ext uri="{BB962C8B-B14F-4D97-AF65-F5344CB8AC3E}">
        <p14:creationId xmlns:p14="http://schemas.microsoft.com/office/powerpoint/2010/main" val="301126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en-US"/>
              <a:t>Motivation for studying PDR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/>
              <a:t>M. Kmiecik, European Nuclear Physics Conference, 21-26 Sept. 2025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3EA85863-75BF-4DE4-899B-CD2410E521C9}"/>
              </a:ext>
            </a:extLst>
          </p:cNvPr>
          <p:cNvSpPr/>
          <p:nvPr/>
        </p:nvSpPr>
        <p:spPr>
          <a:xfrm>
            <a:off x="3735252" y="6065434"/>
            <a:ext cx="8186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 with various probes allow to learn on the structure of PDR states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give an input for theoretical models verification</a:t>
            </a:r>
          </a:p>
        </p:txBody>
      </p:sp>
      <p:sp>
        <p:nvSpPr>
          <p:cNvPr id="22" name="CasellaDiTesto 5">
            <a:extLst>
              <a:ext uri="{FF2B5EF4-FFF2-40B4-BE49-F238E27FC236}">
                <a16:creationId xmlns:a16="http://schemas.microsoft.com/office/drawing/2014/main" id="{5E7BC470-5AAA-40C0-BFE0-D251130B6F1F}"/>
              </a:ext>
            </a:extLst>
          </p:cNvPr>
          <p:cNvSpPr txBox="1"/>
          <p:nvPr/>
        </p:nvSpPr>
        <p:spPr>
          <a:xfrm>
            <a:off x="3575980" y="1376974"/>
            <a:ext cx="72417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PDR – low-energy part of the E1 response  below and above Sn</a:t>
            </a:r>
          </a:p>
          <a:p>
            <a:r>
              <a:rPr lang="en-US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(soft dipole mode)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4DE5E4A2-5B37-46E1-B05F-4001E03FCAC6}"/>
              </a:ext>
            </a:extLst>
          </p:cNvPr>
          <p:cNvGrpSpPr/>
          <p:nvPr/>
        </p:nvGrpSpPr>
        <p:grpSpPr>
          <a:xfrm rot="5400000">
            <a:off x="1262518" y="732448"/>
            <a:ext cx="1340337" cy="3225459"/>
            <a:chOff x="6106465" y="431980"/>
            <a:chExt cx="1901725" cy="4954495"/>
          </a:xfrm>
        </p:grpSpPr>
        <p:cxnSp>
          <p:nvCxnSpPr>
            <p:cNvPr id="24" name="Łącznik prosty ze strzałką 23">
              <a:extLst>
                <a:ext uri="{FF2B5EF4-FFF2-40B4-BE49-F238E27FC236}">
                  <a16:creationId xmlns:a16="http://schemas.microsoft.com/office/drawing/2014/main" id="{34E9CF3B-43AB-4824-A431-21465A5C370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227641" y="3147554"/>
              <a:ext cx="4454823" cy="23020"/>
            </a:xfrm>
            <a:prstGeom prst="straightConnector1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56162D56-870C-4F5B-A581-1A8C782C5E5B}"/>
                </a:ext>
              </a:extLst>
            </p:cNvPr>
            <p:cNvSpPr txBox="1"/>
            <p:nvPr/>
          </p:nvSpPr>
          <p:spPr>
            <a:xfrm rot="16200000">
              <a:off x="7376242" y="558670"/>
              <a:ext cx="758637" cy="50525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23" tIns="54411" rIns="108823" bIns="54411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Comic Sans MS" panose="030F0702030302020204" pitchFamily="66" charset="0"/>
                </a:defRPr>
              </a:lvl1pPr>
            </a:lstStyle>
            <a:p>
              <a:r>
                <a:rPr lang="en-US" sz="160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E* </a:t>
              </a:r>
            </a:p>
          </p:txBody>
        </p:sp>
        <p:grpSp>
          <p:nvGrpSpPr>
            <p:cNvPr id="26" name="Grupa 25">
              <a:extLst>
                <a:ext uri="{FF2B5EF4-FFF2-40B4-BE49-F238E27FC236}">
                  <a16:creationId xmlns:a16="http://schemas.microsoft.com/office/drawing/2014/main" id="{9897E8C3-3DE1-4780-845E-C5B159A49A3D}"/>
                </a:ext>
              </a:extLst>
            </p:cNvPr>
            <p:cNvGrpSpPr/>
            <p:nvPr/>
          </p:nvGrpSpPr>
          <p:grpSpPr>
            <a:xfrm>
              <a:off x="6106465" y="1224783"/>
              <a:ext cx="1358980" cy="4014960"/>
              <a:chOff x="6106465" y="1224783"/>
              <a:chExt cx="1358980" cy="4014960"/>
            </a:xfrm>
          </p:grpSpPr>
          <p:grpSp>
            <p:nvGrpSpPr>
              <p:cNvPr id="27" name="Grupa 26">
                <a:extLst>
                  <a:ext uri="{FF2B5EF4-FFF2-40B4-BE49-F238E27FC236}">
                    <a16:creationId xmlns:a16="http://schemas.microsoft.com/office/drawing/2014/main" id="{BF7568F1-E0BD-4187-BBF5-20E55BD22B5A}"/>
                  </a:ext>
                </a:extLst>
              </p:cNvPr>
              <p:cNvGrpSpPr/>
              <p:nvPr/>
            </p:nvGrpSpPr>
            <p:grpSpPr>
              <a:xfrm>
                <a:off x="6106465" y="1224783"/>
                <a:ext cx="1358980" cy="4014960"/>
                <a:chOff x="9010544" y="1224783"/>
                <a:chExt cx="1358980" cy="4014960"/>
              </a:xfrm>
            </p:grpSpPr>
            <p:grpSp>
              <p:nvGrpSpPr>
                <p:cNvPr id="34" name="Grupa 33">
                  <a:extLst>
                    <a:ext uri="{FF2B5EF4-FFF2-40B4-BE49-F238E27FC236}">
                      <a16:creationId xmlns:a16="http://schemas.microsoft.com/office/drawing/2014/main" id="{55E34E8F-0812-4D9C-8997-844BF16E85E6}"/>
                    </a:ext>
                  </a:extLst>
                </p:cNvPr>
                <p:cNvGrpSpPr/>
                <p:nvPr/>
              </p:nvGrpSpPr>
              <p:grpSpPr>
                <a:xfrm>
                  <a:off x="9010544" y="1224783"/>
                  <a:ext cx="1357705" cy="4014960"/>
                  <a:chOff x="7488531" y="1749368"/>
                  <a:chExt cx="1127752" cy="3015102"/>
                </a:xfrm>
                <a:solidFill>
                  <a:schemeClr val="accent6">
                    <a:lumMod val="60000"/>
                    <a:lumOff val="40000"/>
                  </a:schemeClr>
                </a:solidFill>
              </p:grpSpPr>
              <p:sp>
                <p:nvSpPr>
                  <p:cNvPr id="38" name="Dowolny kształt 22">
                    <a:extLst>
                      <a:ext uri="{FF2B5EF4-FFF2-40B4-BE49-F238E27FC236}">
                        <a16:creationId xmlns:a16="http://schemas.microsoft.com/office/drawing/2014/main" id="{555B706A-739B-47F3-B56B-B6BEC041E995}"/>
                      </a:ext>
                    </a:extLst>
                  </p:cNvPr>
                  <p:cNvSpPr/>
                  <p:nvPr/>
                </p:nvSpPr>
                <p:spPr>
                  <a:xfrm>
                    <a:off x="7527059" y="1749368"/>
                    <a:ext cx="1083347" cy="3009339"/>
                  </a:xfrm>
                  <a:custGeom>
                    <a:avLst/>
                    <a:gdLst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590550 w 842963"/>
                      <a:gd name="connsiteY12" fmla="*/ 366712 h 3414712"/>
                      <a:gd name="connsiteX13" fmla="*/ 742950 w 842963"/>
                      <a:gd name="connsiteY13" fmla="*/ 214312 h 3414712"/>
                      <a:gd name="connsiteX14" fmla="*/ 842963 w 842963"/>
                      <a:gd name="connsiteY14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590550 w 842963"/>
                      <a:gd name="connsiteY12" fmla="*/ 366712 h 3414712"/>
                      <a:gd name="connsiteX13" fmla="*/ 742950 w 842963"/>
                      <a:gd name="connsiteY13" fmla="*/ 233362 h 3414712"/>
                      <a:gd name="connsiteX14" fmla="*/ 842963 w 842963"/>
                      <a:gd name="connsiteY14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590550 w 842963"/>
                      <a:gd name="connsiteY12" fmla="*/ 366712 h 3414712"/>
                      <a:gd name="connsiteX13" fmla="*/ 661988 w 842963"/>
                      <a:gd name="connsiteY13" fmla="*/ 295275 h 3414712"/>
                      <a:gd name="connsiteX14" fmla="*/ 742950 w 842963"/>
                      <a:gd name="connsiteY14" fmla="*/ 233362 h 3414712"/>
                      <a:gd name="connsiteX15" fmla="*/ 842963 w 842963"/>
                      <a:gd name="connsiteY15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590550 w 842963"/>
                      <a:gd name="connsiteY12" fmla="*/ 366712 h 3414712"/>
                      <a:gd name="connsiteX13" fmla="*/ 685801 w 842963"/>
                      <a:gd name="connsiteY13" fmla="*/ 295275 h 3414712"/>
                      <a:gd name="connsiteX14" fmla="*/ 742950 w 842963"/>
                      <a:gd name="connsiteY14" fmla="*/ 233362 h 3414712"/>
                      <a:gd name="connsiteX15" fmla="*/ 842963 w 842963"/>
                      <a:gd name="connsiteY15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600075 w 842963"/>
                      <a:gd name="connsiteY12" fmla="*/ 380999 h 3414712"/>
                      <a:gd name="connsiteX13" fmla="*/ 685801 w 842963"/>
                      <a:gd name="connsiteY13" fmla="*/ 295275 h 3414712"/>
                      <a:gd name="connsiteX14" fmla="*/ 742950 w 842963"/>
                      <a:gd name="connsiteY14" fmla="*/ 233362 h 3414712"/>
                      <a:gd name="connsiteX15" fmla="*/ 842963 w 842963"/>
                      <a:gd name="connsiteY15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123825 w 842963"/>
                      <a:gd name="connsiteY11" fmla="*/ 838200 h 3414712"/>
                      <a:gd name="connsiteX12" fmla="*/ 252413 w 842963"/>
                      <a:gd name="connsiteY12" fmla="*/ 695325 h 3414712"/>
                      <a:gd name="connsiteX13" fmla="*/ 600075 w 842963"/>
                      <a:gd name="connsiteY13" fmla="*/ 380999 h 3414712"/>
                      <a:gd name="connsiteX14" fmla="*/ 685801 w 842963"/>
                      <a:gd name="connsiteY14" fmla="*/ 295275 h 3414712"/>
                      <a:gd name="connsiteX15" fmla="*/ 742950 w 842963"/>
                      <a:gd name="connsiteY15" fmla="*/ 233362 h 3414712"/>
                      <a:gd name="connsiteX16" fmla="*/ 842963 w 842963"/>
                      <a:gd name="connsiteY16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100013 w 842963"/>
                      <a:gd name="connsiteY11" fmla="*/ 833438 h 3414712"/>
                      <a:gd name="connsiteX12" fmla="*/ 252413 w 842963"/>
                      <a:gd name="connsiteY12" fmla="*/ 695325 h 3414712"/>
                      <a:gd name="connsiteX13" fmla="*/ 600075 w 842963"/>
                      <a:gd name="connsiteY13" fmla="*/ 380999 h 3414712"/>
                      <a:gd name="connsiteX14" fmla="*/ 685801 w 842963"/>
                      <a:gd name="connsiteY14" fmla="*/ 295275 h 3414712"/>
                      <a:gd name="connsiteX15" fmla="*/ 742950 w 842963"/>
                      <a:gd name="connsiteY15" fmla="*/ 233362 h 3414712"/>
                      <a:gd name="connsiteX16" fmla="*/ 842963 w 842963"/>
                      <a:gd name="connsiteY16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47700 w 842963"/>
                      <a:gd name="connsiteY5" fmla="*/ 193833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100013 w 842963"/>
                      <a:gd name="connsiteY11" fmla="*/ 833438 h 3414712"/>
                      <a:gd name="connsiteX12" fmla="*/ 252413 w 842963"/>
                      <a:gd name="connsiteY12" fmla="*/ 695325 h 3414712"/>
                      <a:gd name="connsiteX13" fmla="*/ 600075 w 842963"/>
                      <a:gd name="connsiteY13" fmla="*/ 380999 h 3414712"/>
                      <a:gd name="connsiteX14" fmla="*/ 685801 w 842963"/>
                      <a:gd name="connsiteY14" fmla="*/ 295275 h 3414712"/>
                      <a:gd name="connsiteX15" fmla="*/ 742950 w 842963"/>
                      <a:gd name="connsiteY15" fmla="*/ 233362 h 3414712"/>
                      <a:gd name="connsiteX16" fmla="*/ 842963 w 842963"/>
                      <a:gd name="connsiteY16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47700 w 842963"/>
                      <a:gd name="connsiteY5" fmla="*/ 1938337 h 3414712"/>
                      <a:gd name="connsiteX6" fmla="*/ 500062 w 842963"/>
                      <a:gd name="connsiteY6" fmla="*/ 1685925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100013 w 842963"/>
                      <a:gd name="connsiteY11" fmla="*/ 833438 h 3414712"/>
                      <a:gd name="connsiteX12" fmla="*/ 252413 w 842963"/>
                      <a:gd name="connsiteY12" fmla="*/ 695325 h 3414712"/>
                      <a:gd name="connsiteX13" fmla="*/ 600075 w 842963"/>
                      <a:gd name="connsiteY13" fmla="*/ 380999 h 3414712"/>
                      <a:gd name="connsiteX14" fmla="*/ 685801 w 842963"/>
                      <a:gd name="connsiteY14" fmla="*/ 295275 h 3414712"/>
                      <a:gd name="connsiteX15" fmla="*/ 742950 w 842963"/>
                      <a:gd name="connsiteY15" fmla="*/ 233362 h 3414712"/>
                      <a:gd name="connsiteX16" fmla="*/ 842963 w 842963"/>
                      <a:gd name="connsiteY16" fmla="*/ 0 h 3414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842963" h="3414712">
                        <a:moveTo>
                          <a:pt x="842963" y="0"/>
                        </a:moveTo>
                        <a:cubicBezTo>
                          <a:pt x="841375" y="1138237"/>
                          <a:pt x="839788" y="2276475"/>
                          <a:pt x="838200" y="3414712"/>
                        </a:cubicBezTo>
                        <a:lnTo>
                          <a:pt x="762000" y="2471737"/>
                        </a:lnTo>
                        <a:lnTo>
                          <a:pt x="738188" y="2309812"/>
                        </a:lnTo>
                        <a:lnTo>
                          <a:pt x="714375" y="2190750"/>
                        </a:lnTo>
                        <a:lnTo>
                          <a:pt x="647700" y="1938337"/>
                        </a:lnTo>
                        <a:lnTo>
                          <a:pt x="500062" y="1685925"/>
                        </a:lnTo>
                        <a:lnTo>
                          <a:pt x="266700" y="1423987"/>
                        </a:lnTo>
                        <a:lnTo>
                          <a:pt x="119063" y="1271587"/>
                        </a:lnTo>
                        <a:lnTo>
                          <a:pt x="0" y="1081087"/>
                        </a:lnTo>
                        <a:lnTo>
                          <a:pt x="0" y="971550"/>
                        </a:lnTo>
                        <a:lnTo>
                          <a:pt x="100013" y="833438"/>
                        </a:lnTo>
                        <a:lnTo>
                          <a:pt x="252413" y="695325"/>
                        </a:lnTo>
                        <a:lnTo>
                          <a:pt x="600075" y="380999"/>
                        </a:lnTo>
                        <a:lnTo>
                          <a:pt x="685801" y="295275"/>
                        </a:lnTo>
                        <a:lnTo>
                          <a:pt x="742950" y="233362"/>
                        </a:lnTo>
                        <a:lnTo>
                          <a:pt x="842963" y="0"/>
                        </a:lnTo>
                        <a:close/>
                      </a:path>
                    </a:pathLst>
                  </a:custGeom>
                  <a:solidFill>
                    <a:srgbClr val="92D050">
                      <a:alpha val="20000"/>
                    </a:srgbClr>
                  </a:solidFill>
                  <a:ln>
                    <a:solidFill>
                      <a:srgbClr val="92D050">
                        <a:alpha val="30196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/>
                  </a:p>
                </p:txBody>
              </p:sp>
              <p:sp>
                <p:nvSpPr>
                  <p:cNvPr id="39" name="Dowolny kształt 23">
                    <a:extLst>
                      <a:ext uri="{FF2B5EF4-FFF2-40B4-BE49-F238E27FC236}">
                        <a16:creationId xmlns:a16="http://schemas.microsoft.com/office/drawing/2014/main" id="{E7D86E14-1F43-4AE3-A497-8FC254B14D1D}"/>
                      </a:ext>
                    </a:extLst>
                  </p:cNvPr>
                  <p:cNvSpPr/>
                  <p:nvPr/>
                </p:nvSpPr>
                <p:spPr>
                  <a:xfrm>
                    <a:off x="7488531" y="2810408"/>
                    <a:ext cx="1127752" cy="1954062"/>
                  </a:xfrm>
                  <a:custGeom>
                    <a:avLst/>
                    <a:gdLst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590550 w 842963"/>
                      <a:gd name="connsiteY12" fmla="*/ 366712 h 3414712"/>
                      <a:gd name="connsiteX13" fmla="*/ 742950 w 842963"/>
                      <a:gd name="connsiteY13" fmla="*/ 214312 h 3414712"/>
                      <a:gd name="connsiteX14" fmla="*/ 842963 w 842963"/>
                      <a:gd name="connsiteY14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590550 w 842963"/>
                      <a:gd name="connsiteY12" fmla="*/ 366712 h 3414712"/>
                      <a:gd name="connsiteX13" fmla="*/ 742950 w 842963"/>
                      <a:gd name="connsiteY13" fmla="*/ 233362 h 3414712"/>
                      <a:gd name="connsiteX14" fmla="*/ 842963 w 842963"/>
                      <a:gd name="connsiteY14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590550 w 842963"/>
                      <a:gd name="connsiteY12" fmla="*/ 366712 h 3414712"/>
                      <a:gd name="connsiteX13" fmla="*/ 661988 w 842963"/>
                      <a:gd name="connsiteY13" fmla="*/ 295275 h 3414712"/>
                      <a:gd name="connsiteX14" fmla="*/ 742950 w 842963"/>
                      <a:gd name="connsiteY14" fmla="*/ 233362 h 3414712"/>
                      <a:gd name="connsiteX15" fmla="*/ 842963 w 842963"/>
                      <a:gd name="connsiteY15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590550 w 842963"/>
                      <a:gd name="connsiteY12" fmla="*/ 366712 h 3414712"/>
                      <a:gd name="connsiteX13" fmla="*/ 685801 w 842963"/>
                      <a:gd name="connsiteY13" fmla="*/ 295275 h 3414712"/>
                      <a:gd name="connsiteX14" fmla="*/ 742950 w 842963"/>
                      <a:gd name="connsiteY14" fmla="*/ 233362 h 3414712"/>
                      <a:gd name="connsiteX15" fmla="*/ 842963 w 842963"/>
                      <a:gd name="connsiteY15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252413 w 842963"/>
                      <a:gd name="connsiteY11" fmla="*/ 695325 h 3414712"/>
                      <a:gd name="connsiteX12" fmla="*/ 600075 w 842963"/>
                      <a:gd name="connsiteY12" fmla="*/ 380999 h 3414712"/>
                      <a:gd name="connsiteX13" fmla="*/ 685801 w 842963"/>
                      <a:gd name="connsiteY13" fmla="*/ 295275 h 3414712"/>
                      <a:gd name="connsiteX14" fmla="*/ 742950 w 842963"/>
                      <a:gd name="connsiteY14" fmla="*/ 233362 h 3414712"/>
                      <a:gd name="connsiteX15" fmla="*/ 842963 w 842963"/>
                      <a:gd name="connsiteY15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123825 w 842963"/>
                      <a:gd name="connsiteY11" fmla="*/ 838200 h 3414712"/>
                      <a:gd name="connsiteX12" fmla="*/ 252413 w 842963"/>
                      <a:gd name="connsiteY12" fmla="*/ 695325 h 3414712"/>
                      <a:gd name="connsiteX13" fmla="*/ 600075 w 842963"/>
                      <a:gd name="connsiteY13" fmla="*/ 380999 h 3414712"/>
                      <a:gd name="connsiteX14" fmla="*/ 685801 w 842963"/>
                      <a:gd name="connsiteY14" fmla="*/ 295275 h 3414712"/>
                      <a:gd name="connsiteX15" fmla="*/ 742950 w 842963"/>
                      <a:gd name="connsiteY15" fmla="*/ 233362 h 3414712"/>
                      <a:gd name="connsiteX16" fmla="*/ 842963 w 842963"/>
                      <a:gd name="connsiteY16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38175 w 842963"/>
                      <a:gd name="connsiteY5" fmla="*/ 191928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100013 w 842963"/>
                      <a:gd name="connsiteY11" fmla="*/ 833438 h 3414712"/>
                      <a:gd name="connsiteX12" fmla="*/ 252413 w 842963"/>
                      <a:gd name="connsiteY12" fmla="*/ 695325 h 3414712"/>
                      <a:gd name="connsiteX13" fmla="*/ 600075 w 842963"/>
                      <a:gd name="connsiteY13" fmla="*/ 380999 h 3414712"/>
                      <a:gd name="connsiteX14" fmla="*/ 685801 w 842963"/>
                      <a:gd name="connsiteY14" fmla="*/ 295275 h 3414712"/>
                      <a:gd name="connsiteX15" fmla="*/ 742950 w 842963"/>
                      <a:gd name="connsiteY15" fmla="*/ 233362 h 3414712"/>
                      <a:gd name="connsiteX16" fmla="*/ 842963 w 842963"/>
                      <a:gd name="connsiteY16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47700 w 842963"/>
                      <a:gd name="connsiteY5" fmla="*/ 1938337 h 3414712"/>
                      <a:gd name="connsiteX6" fmla="*/ 476250 w 842963"/>
                      <a:gd name="connsiteY6" fmla="*/ 1657350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100013 w 842963"/>
                      <a:gd name="connsiteY11" fmla="*/ 833438 h 3414712"/>
                      <a:gd name="connsiteX12" fmla="*/ 252413 w 842963"/>
                      <a:gd name="connsiteY12" fmla="*/ 695325 h 3414712"/>
                      <a:gd name="connsiteX13" fmla="*/ 600075 w 842963"/>
                      <a:gd name="connsiteY13" fmla="*/ 380999 h 3414712"/>
                      <a:gd name="connsiteX14" fmla="*/ 685801 w 842963"/>
                      <a:gd name="connsiteY14" fmla="*/ 295275 h 3414712"/>
                      <a:gd name="connsiteX15" fmla="*/ 742950 w 842963"/>
                      <a:gd name="connsiteY15" fmla="*/ 233362 h 3414712"/>
                      <a:gd name="connsiteX16" fmla="*/ 842963 w 842963"/>
                      <a:gd name="connsiteY16" fmla="*/ 0 h 3414712"/>
                      <a:gd name="connsiteX0" fmla="*/ 842963 w 842963"/>
                      <a:gd name="connsiteY0" fmla="*/ 0 h 3414712"/>
                      <a:gd name="connsiteX1" fmla="*/ 838200 w 842963"/>
                      <a:gd name="connsiteY1" fmla="*/ 3414712 h 3414712"/>
                      <a:gd name="connsiteX2" fmla="*/ 762000 w 842963"/>
                      <a:gd name="connsiteY2" fmla="*/ 2471737 h 3414712"/>
                      <a:gd name="connsiteX3" fmla="*/ 738188 w 842963"/>
                      <a:gd name="connsiteY3" fmla="*/ 2309812 h 3414712"/>
                      <a:gd name="connsiteX4" fmla="*/ 714375 w 842963"/>
                      <a:gd name="connsiteY4" fmla="*/ 2190750 h 3414712"/>
                      <a:gd name="connsiteX5" fmla="*/ 647700 w 842963"/>
                      <a:gd name="connsiteY5" fmla="*/ 1938337 h 3414712"/>
                      <a:gd name="connsiteX6" fmla="*/ 500062 w 842963"/>
                      <a:gd name="connsiteY6" fmla="*/ 1685925 h 3414712"/>
                      <a:gd name="connsiteX7" fmla="*/ 266700 w 842963"/>
                      <a:gd name="connsiteY7" fmla="*/ 1423987 h 3414712"/>
                      <a:gd name="connsiteX8" fmla="*/ 119063 w 842963"/>
                      <a:gd name="connsiteY8" fmla="*/ 1271587 h 3414712"/>
                      <a:gd name="connsiteX9" fmla="*/ 0 w 842963"/>
                      <a:gd name="connsiteY9" fmla="*/ 1081087 h 3414712"/>
                      <a:gd name="connsiteX10" fmla="*/ 0 w 842963"/>
                      <a:gd name="connsiteY10" fmla="*/ 971550 h 3414712"/>
                      <a:gd name="connsiteX11" fmla="*/ 100013 w 842963"/>
                      <a:gd name="connsiteY11" fmla="*/ 833438 h 3414712"/>
                      <a:gd name="connsiteX12" fmla="*/ 252413 w 842963"/>
                      <a:gd name="connsiteY12" fmla="*/ 695325 h 3414712"/>
                      <a:gd name="connsiteX13" fmla="*/ 600075 w 842963"/>
                      <a:gd name="connsiteY13" fmla="*/ 380999 h 3414712"/>
                      <a:gd name="connsiteX14" fmla="*/ 685801 w 842963"/>
                      <a:gd name="connsiteY14" fmla="*/ 295275 h 3414712"/>
                      <a:gd name="connsiteX15" fmla="*/ 742950 w 842963"/>
                      <a:gd name="connsiteY15" fmla="*/ 233362 h 3414712"/>
                      <a:gd name="connsiteX16" fmla="*/ 842963 w 842963"/>
                      <a:gd name="connsiteY16" fmla="*/ 0 h 3414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842963" h="3414712">
                        <a:moveTo>
                          <a:pt x="842963" y="0"/>
                        </a:moveTo>
                        <a:cubicBezTo>
                          <a:pt x="841375" y="1138237"/>
                          <a:pt x="839788" y="2276475"/>
                          <a:pt x="838200" y="3414712"/>
                        </a:cubicBezTo>
                        <a:lnTo>
                          <a:pt x="762000" y="2471737"/>
                        </a:lnTo>
                        <a:lnTo>
                          <a:pt x="738188" y="2309812"/>
                        </a:lnTo>
                        <a:lnTo>
                          <a:pt x="714375" y="2190750"/>
                        </a:lnTo>
                        <a:lnTo>
                          <a:pt x="647700" y="1938337"/>
                        </a:lnTo>
                        <a:lnTo>
                          <a:pt x="500062" y="1685925"/>
                        </a:lnTo>
                        <a:lnTo>
                          <a:pt x="266700" y="1423987"/>
                        </a:lnTo>
                        <a:lnTo>
                          <a:pt x="119063" y="1271587"/>
                        </a:lnTo>
                        <a:lnTo>
                          <a:pt x="0" y="1081087"/>
                        </a:lnTo>
                        <a:lnTo>
                          <a:pt x="0" y="971550"/>
                        </a:lnTo>
                        <a:lnTo>
                          <a:pt x="100013" y="833438"/>
                        </a:lnTo>
                        <a:lnTo>
                          <a:pt x="252413" y="695325"/>
                        </a:lnTo>
                        <a:lnTo>
                          <a:pt x="600075" y="380999"/>
                        </a:lnTo>
                        <a:lnTo>
                          <a:pt x="685801" y="295275"/>
                        </a:lnTo>
                        <a:lnTo>
                          <a:pt x="742950" y="233362"/>
                        </a:lnTo>
                        <a:lnTo>
                          <a:pt x="842963" y="0"/>
                        </a:lnTo>
                        <a:close/>
                      </a:path>
                    </a:pathLst>
                  </a:custGeom>
                  <a:solidFill>
                    <a:srgbClr val="92D050">
                      <a:alpha val="20000"/>
                    </a:srgbClr>
                  </a:solidFill>
                  <a:ln>
                    <a:solidFill>
                      <a:srgbClr val="92D050">
                        <a:alpha val="30196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/>
                  </a:p>
                </p:txBody>
              </p:sp>
              <p:sp>
                <p:nvSpPr>
                  <p:cNvPr id="40" name="Line 19">
                    <a:extLst>
                      <a:ext uri="{FF2B5EF4-FFF2-40B4-BE49-F238E27FC236}">
                        <a16:creationId xmlns:a16="http://schemas.microsoft.com/office/drawing/2014/main" id="{C8C1F965-ED48-43B7-AAF5-2EA0164E44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118038" y="3913257"/>
                    <a:ext cx="475912" cy="0"/>
                  </a:xfrm>
                  <a:prstGeom prst="line">
                    <a:avLst/>
                  </a:prstGeom>
                  <a:solidFill>
                    <a:srgbClr val="EBC48A">
                      <a:alpha val="20000"/>
                    </a:srgbClr>
                  </a:solidFill>
                  <a:ln w="38100">
                    <a:solidFill>
                      <a:srgbClr val="92D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41" name="Line 20">
                    <a:extLst>
                      <a:ext uri="{FF2B5EF4-FFF2-40B4-BE49-F238E27FC236}">
                        <a16:creationId xmlns:a16="http://schemas.microsoft.com/office/drawing/2014/main" id="{79862326-351E-4DF3-A6BE-1A3B369A8A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803097" y="4102422"/>
                    <a:ext cx="790852" cy="0"/>
                  </a:xfrm>
                  <a:prstGeom prst="line">
                    <a:avLst/>
                  </a:prstGeom>
                  <a:solidFill>
                    <a:srgbClr val="EBC48A">
                      <a:alpha val="20000"/>
                    </a:srgbClr>
                  </a:solidFill>
                  <a:ln w="38100">
                    <a:solidFill>
                      <a:srgbClr val="92D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42" name="Line 21">
                    <a:extLst>
                      <a:ext uri="{FF2B5EF4-FFF2-40B4-BE49-F238E27FC236}">
                        <a16:creationId xmlns:a16="http://schemas.microsoft.com/office/drawing/2014/main" id="{973445A6-3FF0-4F31-9989-48154507CF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118038" y="4291588"/>
                    <a:ext cx="475912" cy="0"/>
                  </a:xfrm>
                  <a:prstGeom prst="line">
                    <a:avLst/>
                  </a:prstGeom>
                  <a:solidFill>
                    <a:srgbClr val="EBC48A">
                      <a:alpha val="20000"/>
                    </a:srgbClr>
                  </a:solidFill>
                  <a:ln w="38100">
                    <a:solidFill>
                      <a:srgbClr val="92D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43" name="Line 22">
                    <a:extLst>
                      <a:ext uri="{FF2B5EF4-FFF2-40B4-BE49-F238E27FC236}">
                        <a16:creationId xmlns:a16="http://schemas.microsoft.com/office/drawing/2014/main" id="{B62349A8-00A0-4A04-AF6B-8EC02B466A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279009" y="4385131"/>
                    <a:ext cx="314941" cy="0"/>
                  </a:xfrm>
                  <a:prstGeom prst="line">
                    <a:avLst/>
                  </a:prstGeom>
                  <a:solidFill>
                    <a:srgbClr val="EBC48A">
                      <a:alpha val="20000"/>
                    </a:srgbClr>
                  </a:solidFill>
                  <a:ln>
                    <a:solidFill>
                      <a:srgbClr val="92D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/>
                  </a:p>
                </p:txBody>
              </p:sp>
              <p:sp>
                <p:nvSpPr>
                  <p:cNvPr id="44" name="Line 23">
                    <a:extLst>
                      <a:ext uri="{FF2B5EF4-FFF2-40B4-BE49-F238E27FC236}">
                        <a16:creationId xmlns:a16="http://schemas.microsoft.com/office/drawing/2014/main" id="{AA7BC030-92A1-4920-B60F-14B6755382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118038" y="4478674"/>
                    <a:ext cx="475912" cy="0"/>
                  </a:xfrm>
                  <a:prstGeom prst="line">
                    <a:avLst/>
                  </a:prstGeom>
                  <a:solidFill>
                    <a:srgbClr val="EBC48A">
                      <a:alpha val="20000"/>
                    </a:srgbClr>
                  </a:solidFill>
                  <a:ln>
                    <a:solidFill>
                      <a:srgbClr val="92D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45" name="Line 24">
                    <a:extLst>
                      <a:ext uri="{FF2B5EF4-FFF2-40B4-BE49-F238E27FC236}">
                        <a16:creationId xmlns:a16="http://schemas.microsoft.com/office/drawing/2014/main" id="{2A215159-AD45-4CE9-81A1-8E9C8919301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118038" y="4006800"/>
                    <a:ext cx="475912" cy="0"/>
                  </a:xfrm>
                  <a:prstGeom prst="line">
                    <a:avLst/>
                  </a:prstGeom>
                  <a:solidFill>
                    <a:srgbClr val="EBC48A">
                      <a:alpha val="20000"/>
                    </a:srgbClr>
                  </a:solidFill>
                  <a:ln w="38100">
                    <a:solidFill>
                      <a:srgbClr val="92D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lt1"/>
                      </a:solidFill>
                    </a:endParaRPr>
                  </a:p>
                </p:txBody>
              </p:sp>
            </p:grpSp>
            <p:sp>
              <p:nvSpPr>
                <p:cNvPr id="35" name="Line 21">
                  <a:extLst>
                    <a:ext uri="{FF2B5EF4-FFF2-40B4-BE49-F238E27FC236}">
                      <a16:creationId xmlns:a16="http://schemas.microsoft.com/office/drawing/2014/main" id="{D67F8DAF-0DEB-49F4-BB11-0B5A65E47E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962212" y="5166413"/>
                  <a:ext cx="407312" cy="0"/>
                </a:xfrm>
                <a:prstGeom prst="line">
                  <a:avLst/>
                </a:prstGeom>
                <a:solidFill>
                  <a:srgbClr val="EBC48A">
                    <a:alpha val="20000"/>
                  </a:srgbClr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36" name="Line 22">
                  <a:extLst>
                    <a:ext uri="{FF2B5EF4-FFF2-40B4-BE49-F238E27FC236}">
                      <a16:creationId xmlns:a16="http://schemas.microsoft.com/office/drawing/2014/main" id="{DD11C796-639B-4C60-A582-45B68DB378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059044" y="5034560"/>
                  <a:ext cx="310480" cy="0"/>
                </a:xfrm>
                <a:prstGeom prst="line">
                  <a:avLst/>
                </a:prstGeom>
                <a:solidFill>
                  <a:srgbClr val="EBC48A">
                    <a:alpha val="20000"/>
                  </a:srgbClr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37" name="Line 20">
                  <a:extLst>
                    <a:ext uri="{FF2B5EF4-FFF2-40B4-BE49-F238E27FC236}">
                      <a16:creationId xmlns:a16="http://schemas.microsoft.com/office/drawing/2014/main" id="{B1753AF9-3064-4EA3-9BA4-A2EB5A02EF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683803" y="4499670"/>
                  <a:ext cx="656206" cy="7284"/>
                </a:xfrm>
                <a:prstGeom prst="line">
                  <a:avLst/>
                </a:prstGeom>
                <a:solidFill>
                  <a:srgbClr val="EBC48A">
                    <a:alpha val="20000"/>
                  </a:srgbClr>
                </a:solidFill>
                <a:ln w="3810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/>
                </a:p>
              </p:txBody>
            </p:sp>
          </p:grpSp>
          <p:sp>
            <p:nvSpPr>
              <p:cNvPr id="28" name="Line 20">
                <a:extLst>
                  <a:ext uri="{FF2B5EF4-FFF2-40B4-BE49-F238E27FC236}">
                    <a16:creationId xmlns:a16="http://schemas.microsoft.com/office/drawing/2014/main" id="{04B2A688-375B-43B8-A2A0-3D64A3F72F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89249" y="4290120"/>
                <a:ext cx="656206" cy="7284"/>
              </a:xfrm>
              <a:prstGeom prst="line">
                <a:avLst/>
              </a:prstGeom>
              <a:solidFill>
                <a:srgbClr val="EBC48A">
                  <a:alpha val="20000"/>
                </a:srgbClr>
              </a:solidFill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9" name="Line 20">
                <a:extLst>
                  <a:ext uri="{FF2B5EF4-FFF2-40B4-BE49-F238E27FC236}">
                    <a16:creationId xmlns:a16="http://schemas.microsoft.com/office/drawing/2014/main" id="{FE6082ED-509A-419C-85A2-2A5436B402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60674" y="4166296"/>
                <a:ext cx="656205" cy="7284"/>
              </a:xfrm>
              <a:prstGeom prst="line">
                <a:avLst/>
              </a:prstGeom>
              <a:solidFill>
                <a:srgbClr val="EBC48A">
                  <a:alpha val="20000"/>
                </a:srgbClr>
              </a:solidFill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30" name="Line 20">
                <a:extLst>
                  <a:ext uri="{FF2B5EF4-FFF2-40B4-BE49-F238E27FC236}">
                    <a16:creationId xmlns:a16="http://schemas.microsoft.com/office/drawing/2014/main" id="{A8EB10F1-4588-4C04-B40A-B5BAA6A25D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79724" y="4023420"/>
                <a:ext cx="656206" cy="7284"/>
              </a:xfrm>
              <a:prstGeom prst="line">
                <a:avLst/>
              </a:prstGeom>
              <a:solidFill>
                <a:srgbClr val="EBC48A">
                  <a:alpha val="20000"/>
                </a:srgbClr>
              </a:solidFill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>
                  <a:solidFill>
                    <a:schemeClr val="lt1"/>
                  </a:solidFill>
                </a:endParaRPr>
              </a:p>
            </p:txBody>
          </p:sp>
          <p:sp>
            <p:nvSpPr>
              <p:cNvPr id="31" name="Line 22">
                <a:extLst>
                  <a:ext uri="{FF2B5EF4-FFF2-40B4-BE49-F238E27FC236}">
                    <a16:creationId xmlns:a16="http://schemas.microsoft.com/office/drawing/2014/main" id="{E11A2225-7DB7-4236-86BB-0EAD5D881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67650" y="3970238"/>
                <a:ext cx="379160" cy="0"/>
              </a:xfrm>
              <a:prstGeom prst="line">
                <a:avLst/>
              </a:prstGeom>
              <a:solidFill>
                <a:srgbClr val="EBC48A">
                  <a:alpha val="20000"/>
                </a:srgbClr>
              </a:solidFill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>
                  <a:solidFill>
                    <a:schemeClr val="lt1"/>
                  </a:solidFill>
                </a:endParaRPr>
              </a:p>
            </p:txBody>
          </p:sp>
          <p:sp>
            <p:nvSpPr>
              <p:cNvPr id="32" name="Line 22">
                <a:extLst>
                  <a:ext uri="{FF2B5EF4-FFF2-40B4-BE49-F238E27FC236}">
                    <a16:creationId xmlns:a16="http://schemas.microsoft.com/office/drawing/2014/main" id="{F81DED01-93A3-4292-B62F-AF3F32279D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39075" y="3924984"/>
                <a:ext cx="379159" cy="0"/>
              </a:xfrm>
              <a:prstGeom prst="line">
                <a:avLst/>
              </a:prstGeom>
              <a:solidFill>
                <a:srgbClr val="EBC48A">
                  <a:alpha val="20000"/>
                </a:srgbClr>
              </a:solidFill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33" name="Line 21">
                <a:extLst>
                  <a:ext uri="{FF2B5EF4-FFF2-40B4-BE49-F238E27FC236}">
                    <a16:creationId xmlns:a16="http://schemas.microsoft.com/office/drawing/2014/main" id="{7A7E79FC-6172-4EEC-81C4-DC2AF72B47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73856" y="4419545"/>
                <a:ext cx="572952" cy="0"/>
              </a:xfrm>
              <a:prstGeom prst="line">
                <a:avLst/>
              </a:prstGeom>
              <a:solidFill>
                <a:srgbClr val="EBC48A">
                  <a:alpha val="20000"/>
                </a:srgbClr>
              </a:solidFill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>
                  <a:solidFill>
                    <a:schemeClr val="lt1"/>
                  </a:solidFill>
                </a:endParaRPr>
              </a:p>
            </p:txBody>
          </p:sp>
        </p:grpSp>
      </p:grpSp>
      <p:pic>
        <p:nvPicPr>
          <p:cNvPr id="46" name="Picture 4" descr="povnuc_pdr">
            <a:extLst>
              <a:ext uri="{FF2B5EF4-FFF2-40B4-BE49-F238E27FC236}">
                <a16:creationId xmlns:a16="http://schemas.microsoft.com/office/drawing/2014/main" id="{5E7792C5-C5C7-4427-8AE6-18A5714E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02" y="1327531"/>
            <a:ext cx="936096" cy="62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pole tekstowe 46">
            <a:extLst>
              <a:ext uri="{FF2B5EF4-FFF2-40B4-BE49-F238E27FC236}">
                <a16:creationId xmlns:a16="http://schemas.microsoft.com/office/drawing/2014/main" id="{EE60FADB-EE8B-4081-8841-F39319E13009}"/>
              </a:ext>
            </a:extLst>
          </p:cNvPr>
          <p:cNvSpPr txBox="1"/>
          <p:nvPr/>
        </p:nvSpPr>
        <p:spPr>
          <a:xfrm>
            <a:off x="8503321" y="2023305"/>
            <a:ext cx="3225458" cy="1732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342900" indent="-342900"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q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Studied so far using mainly:</a:t>
            </a:r>
          </a:p>
          <a:p>
            <a:pPr marL="360000">
              <a:buFont typeface="Wingdings 3" charset="2"/>
              <a:buChar char="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resonance fluorescence, </a:t>
            </a:r>
          </a:p>
          <a:p>
            <a:pPr marL="360000">
              <a:buFont typeface="Wingdings 3" charset="2"/>
              <a:buChar char="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, 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reactions (above Sn),</a:t>
            </a:r>
          </a:p>
          <a:p>
            <a:pPr marL="360000">
              <a:buFont typeface="Wingdings 3" charset="2"/>
              <a:buChar char="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p,p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’), (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, ’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(</a:t>
            </a:r>
            <a:r>
              <a:rPr lang="en-US" sz="1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</a:t>
            </a:r>
            <a:r>
              <a:rPr lang="en-US" sz="1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360000">
              <a:buFont typeface="Wingdings 3" charset="2"/>
              <a:buChar char="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>
              <a:buFont typeface="Wingdings 3" charset="2"/>
              <a:buChar char="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>
              <a:buFont typeface="Wingdings 3" charset="2"/>
              <a:buChar char="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>
              <a:buFont typeface="Wingdings 3" charset="2"/>
              <a:buChar char="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>
              <a:buFont typeface="Wingdings 3" charset="2"/>
              <a:buChar char="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00" indent="0">
              <a:buNone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ontent Placeholder 6">
            <a:extLst>
              <a:ext uri="{FF2B5EF4-FFF2-40B4-BE49-F238E27FC236}">
                <a16:creationId xmlns:a16="http://schemas.microsoft.com/office/drawing/2014/main" id="{E2D6C509-25C3-4068-973C-6D2F85B93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37" y="3114891"/>
            <a:ext cx="4275308" cy="2530561"/>
          </a:xfr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6C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 of the low-energy E1 strength </a:t>
            </a:r>
            <a:br>
              <a:rPr lang="en-US" sz="1600" dirty="0">
                <a:solidFill>
                  <a:srgbClr val="336C8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336C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US" sz="1600" b="1" dirty="0">
                <a:solidFill>
                  <a:srgbClr val="336C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r-process nucleosynthesis</a:t>
            </a:r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6C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to determination of </a:t>
            </a:r>
            <a:r>
              <a:rPr lang="en-US" sz="1600" b="1" dirty="0">
                <a:solidFill>
                  <a:srgbClr val="336C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symmetry energy </a:t>
            </a:r>
            <a:r>
              <a:rPr lang="en-US" sz="1600" dirty="0">
                <a:solidFill>
                  <a:srgbClr val="336C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(neutron rich matter)</a:t>
            </a:r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6C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for </a:t>
            </a:r>
            <a:r>
              <a:rPr lang="en-US" sz="1600" b="1" dirty="0">
                <a:solidFill>
                  <a:srgbClr val="336C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skin thickness </a:t>
            </a:r>
            <a:r>
              <a:rPr lang="en-US" sz="1600" dirty="0">
                <a:solidFill>
                  <a:srgbClr val="336C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determination (neutron stars)</a:t>
            </a:r>
          </a:p>
        </p:txBody>
      </p:sp>
      <p:grpSp>
        <p:nvGrpSpPr>
          <p:cNvPr id="49" name="Grupa 48">
            <a:extLst>
              <a:ext uri="{FF2B5EF4-FFF2-40B4-BE49-F238E27FC236}">
                <a16:creationId xmlns:a16="http://schemas.microsoft.com/office/drawing/2014/main" id="{5476DBB5-5CE5-42E7-A625-66997A928993}"/>
              </a:ext>
            </a:extLst>
          </p:cNvPr>
          <p:cNvGrpSpPr/>
          <p:nvPr/>
        </p:nvGrpSpPr>
        <p:grpSpPr>
          <a:xfrm>
            <a:off x="4299277" y="2288589"/>
            <a:ext cx="4451750" cy="3414326"/>
            <a:chOff x="6192640" y="942944"/>
            <a:chExt cx="4451750" cy="3414326"/>
          </a:xfrm>
        </p:grpSpPr>
        <p:grpSp>
          <p:nvGrpSpPr>
            <p:cNvPr id="50" name="Grupa 49">
              <a:extLst>
                <a:ext uri="{FF2B5EF4-FFF2-40B4-BE49-F238E27FC236}">
                  <a16:creationId xmlns:a16="http://schemas.microsoft.com/office/drawing/2014/main" id="{108302AD-F58C-4BFE-A62A-DB712EF418D6}"/>
                </a:ext>
              </a:extLst>
            </p:cNvPr>
            <p:cNvGrpSpPr/>
            <p:nvPr/>
          </p:nvGrpSpPr>
          <p:grpSpPr>
            <a:xfrm>
              <a:off x="6192640" y="942944"/>
              <a:ext cx="4451750" cy="3414326"/>
              <a:chOff x="36538" y="2602079"/>
              <a:chExt cx="3887390" cy="3022616"/>
            </a:xfrm>
          </p:grpSpPr>
          <p:sp>
            <p:nvSpPr>
              <p:cNvPr id="52" name="Text Box 6">
                <a:extLst>
                  <a:ext uri="{FF2B5EF4-FFF2-40B4-BE49-F238E27FC236}">
                    <a16:creationId xmlns:a16="http://schemas.microsoft.com/office/drawing/2014/main" id="{7C7E092A-478C-4E96-94C4-D6983D8D93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38" y="2602079"/>
                <a:ext cx="3277179" cy="408700"/>
              </a:xfrm>
              <a:prstGeom prst="rect">
                <a:avLst/>
              </a:prstGeom>
              <a:grpFill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defTabSz="914400">
                  <a:defRPr sz="1200" kern="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/>
                  <a:t>S.Goriely, Phys. Lett. B436 10 (1998) </a:t>
                </a:r>
              </a:p>
              <a:p>
                <a:r>
                  <a:rPr lang="en-US"/>
                  <a:t>S.Goriely and E. Khan, Nucl. Phys. A706 (2002) 217</a:t>
                </a:r>
              </a:p>
            </p:txBody>
          </p:sp>
          <p:grpSp>
            <p:nvGrpSpPr>
              <p:cNvPr id="53" name="Grupa 52">
                <a:extLst>
                  <a:ext uri="{FF2B5EF4-FFF2-40B4-BE49-F238E27FC236}">
                    <a16:creationId xmlns:a16="http://schemas.microsoft.com/office/drawing/2014/main" id="{9927D1FC-4826-44D8-A112-E5EEC27BAF13}"/>
                  </a:ext>
                </a:extLst>
              </p:cNvPr>
              <p:cNvGrpSpPr/>
              <p:nvPr/>
            </p:nvGrpSpPr>
            <p:grpSpPr>
              <a:xfrm>
                <a:off x="395536" y="3030562"/>
                <a:ext cx="3528392" cy="2594133"/>
                <a:chOff x="467544" y="3030562"/>
                <a:chExt cx="3528392" cy="2594133"/>
              </a:xfrm>
            </p:grpSpPr>
            <p:grpSp>
              <p:nvGrpSpPr>
                <p:cNvPr id="54" name="Group 27">
                  <a:extLst>
                    <a:ext uri="{FF2B5EF4-FFF2-40B4-BE49-F238E27FC236}">
                      <a16:creationId xmlns:a16="http://schemas.microsoft.com/office/drawing/2014/main" id="{63824908-8CA7-4F5C-8EF7-83BC225D7A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7544" y="3030562"/>
                  <a:ext cx="2592288" cy="2594133"/>
                  <a:chOff x="2688" y="1488"/>
                  <a:chExt cx="1568" cy="1921"/>
                </a:xfrm>
              </p:grpSpPr>
              <p:pic>
                <p:nvPicPr>
                  <p:cNvPr id="64" name="Picture 28" descr="st2">
                    <a:extLst>
                      <a:ext uri="{FF2B5EF4-FFF2-40B4-BE49-F238E27FC236}">
                        <a16:creationId xmlns:a16="http://schemas.microsoft.com/office/drawing/2014/main" id="{6CDB553A-6C9E-4DD8-BBA7-EE2FCEE86A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46443"/>
                  <a:stretch>
                    <a:fillRect/>
                  </a:stretch>
                </p:blipFill>
                <p:spPr bwMode="auto">
                  <a:xfrm>
                    <a:off x="2688" y="1488"/>
                    <a:ext cx="1568" cy="192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5" name="Rectangle 29">
                    <a:extLst>
                      <a:ext uri="{FF2B5EF4-FFF2-40B4-BE49-F238E27FC236}">
                        <a16:creationId xmlns:a16="http://schemas.microsoft.com/office/drawing/2014/main" id="{1E506501-1962-43A8-9C15-BCE3D10DFD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584"/>
                    <a:ext cx="144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55" name="Freeform 35">
                  <a:extLst>
                    <a:ext uri="{FF2B5EF4-FFF2-40B4-BE49-F238E27FC236}">
                      <a16:creationId xmlns:a16="http://schemas.microsoft.com/office/drawing/2014/main" id="{C8D6AE48-5183-4295-BBC1-1B5DBCBE07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4281" y="3811414"/>
                  <a:ext cx="1904390" cy="1426048"/>
                </a:xfrm>
                <a:custGeom>
                  <a:avLst/>
                  <a:gdLst>
                    <a:gd name="T0" fmla="*/ 0 w 1152"/>
                    <a:gd name="T1" fmla="*/ 384 h 1056"/>
                    <a:gd name="T2" fmla="*/ 144 w 1152"/>
                    <a:gd name="T3" fmla="*/ 96 h 1056"/>
                    <a:gd name="T4" fmla="*/ 192 w 1152"/>
                    <a:gd name="T5" fmla="*/ 0 h 1056"/>
                    <a:gd name="T6" fmla="*/ 336 w 1152"/>
                    <a:gd name="T7" fmla="*/ 48 h 1056"/>
                    <a:gd name="T8" fmla="*/ 480 w 1152"/>
                    <a:gd name="T9" fmla="*/ 144 h 1056"/>
                    <a:gd name="T10" fmla="*/ 576 w 1152"/>
                    <a:gd name="T11" fmla="*/ 96 h 1056"/>
                    <a:gd name="T12" fmla="*/ 720 w 1152"/>
                    <a:gd name="T13" fmla="*/ 96 h 1056"/>
                    <a:gd name="T14" fmla="*/ 768 w 1152"/>
                    <a:gd name="T15" fmla="*/ 192 h 1056"/>
                    <a:gd name="T16" fmla="*/ 864 w 1152"/>
                    <a:gd name="T17" fmla="*/ 192 h 1056"/>
                    <a:gd name="T18" fmla="*/ 912 w 1152"/>
                    <a:gd name="T19" fmla="*/ 288 h 1056"/>
                    <a:gd name="T20" fmla="*/ 1008 w 1152"/>
                    <a:gd name="T21" fmla="*/ 384 h 1056"/>
                    <a:gd name="T22" fmla="*/ 1056 w 1152"/>
                    <a:gd name="T23" fmla="*/ 384 h 1056"/>
                    <a:gd name="T24" fmla="*/ 1104 w 1152"/>
                    <a:gd name="T25" fmla="*/ 528 h 1056"/>
                    <a:gd name="T26" fmla="*/ 1152 w 1152"/>
                    <a:gd name="T27" fmla="*/ 816 h 1056"/>
                    <a:gd name="T28" fmla="*/ 1152 w 1152"/>
                    <a:gd name="T29" fmla="*/ 1056 h 10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152" h="1056">
                      <a:moveTo>
                        <a:pt x="0" y="384"/>
                      </a:moveTo>
                      <a:lnTo>
                        <a:pt x="144" y="96"/>
                      </a:lnTo>
                      <a:lnTo>
                        <a:pt x="192" y="0"/>
                      </a:lnTo>
                      <a:lnTo>
                        <a:pt x="336" y="48"/>
                      </a:lnTo>
                      <a:lnTo>
                        <a:pt x="480" y="144"/>
                      </a:lnTo>
                      <a:lnTo>
                        <a:pt x="576" y="96"/>
                      </a:lnTo>
                      <a:lnTo>
                        <a:pt x="720" y="96"/>
                      </a:lnTo>
                      <a:lnTo>
                        <a:pt x="768" y="192"/>
                      </a:lnTo>
                      <a:lnTo>
                        <a:pt x="864" y="192"/>
                      </a:lnTo>
                      <a:lnTo>
                        <a:pt x="912" y="288"/>
                      </a:lnTo>
                      <a:lnTo>
                        <a:pt x="1008" y="384"/>
                      </a:lnTo>
                      <a:lnTo>
                        <a:pt x="1056" y="384"/>
                      </a:lnTo>
                      <a:lnTo>
                        <a:pt x="1104" y="528"/>
                      </a:lnTo>
                      <a:lnTo>
                        <a:pt x="1152" y="816"/>
                      </a:lnTo>
                      <a:lnTo>
                        <a:pt x="1152" y="1056"/>
                      </a:lnTo>
                    </a:path>
                  </a:pathLst>
                </a:custGeom>
                <a:noFill/>
                <a:ln w="28575" cmpd="sng">
                  <a:solidFill>
                    <a:schemeClr val="accent5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6" name="Freeform 36">
                  <a:extLst>
                    <a:ext uri="{FF2B5EF4-FFF2-40B4-BE49-F238E27FC236}">
                      <a16:creationId xmlns:a16="http://schemas.microsoft.com/office/drawing/2014/main" id="{40795E69-2C74-471E-9F93-4161773B2B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3845" y="3649382"/>
                  <a:ext cx="1983137" cy="1620321"/>
                </a:xfrm>
                <a:custGeom>
                  <a:avLst/>
                  <a:gdLst>
                    <a:gd name="T0" fmla="*/ 0 w 1200"/>
                    <a:gd name="T1" fmla="*/ 1200 h 1200"/>
                    <a:gd name="T2" fmla="*/ 48 w 1200"/>
                    <a:gd name="T3" fmla="*/ 912 h 1200"/>
                    <a:gd name="T4" fmla="*/ 96 w 1200"/>
                    <a:gd name="T5" fmla="*/ 816 h 1200"/>
                    <a:gd name="T6" fmla="*/ 96 w 1200"/>
                    <a:gd name="T7" fmla="*/ 720 h 1200"/>
                    <a:gd name="T8" fmla="*/ 144 w 1200"/>
                    <a:gd name="T9" fmla="*/ 576 h 1200"/>
                    <a:gd name="T10" fmla="*/ 192 w 1200"/>
                    <a:gd name="T11" fmla="*/ 432 h 1200"/>
                    <a:gd name="T12" fmla="*/ 240 w 1200"/>
                    <a:gd name="T13" fmla="*/ 480 h 1200"/>
                    <a:gd name="T14" fmla="*/ 240 w 1200"/>
                    <a:gd name="T15" fmla="*/ 432 h 1200"/>
                    <a:gd name="T16" fmla="*/ 288 w 1200"/>
                    <a:gd name="T17" fmla="*/ 432 h 1200"/>
                    <a:gd name="T18" fmla="*/ 336 w 1200"/>
                    <a:gd name="T19" fmla="*/ 336 h 1200"/>
                    <a:gd name="T20" fmla="*/ 384 w 1200"/>
                    <a:gd name="T21" fmla="*/ 384 h 1200"/>
                    <a:gd name="T22" fmla="*/ 480 w 1200"/>
                    <a:gd name="T23" fmla="*/ 240 h 1200"/>
                    <a:gd name="T24" fmla="*/ 480 w 1200"/>
                    <a:gd name="T25" fmla="*/ 432 h 1200"/>
                    <a:gd name="T26" fmla="*/ 576 w 1200"/>
                    <a:gd name="T27" fmla="*/ 192 h 1200"/>
                    <a:gd name="T28" fmla="*/ 624 w 1200"/>
                    <a:gd name="T29" fmla="*/ 240 h 1200"/>
                    <a:gd name="T30" fmla="*/ 672 w 1200"/>
                    <a:gd name="T31" fmla="*/ 192 h 1200"/>
                    <a:gd name="T32" fmla="*/ 720 w 1200"/>
                    <a:gd name="T33" fmla="*/ 144 h 1200"/>
                    <a:gd name="T34" fmla="*/ 720 w 1200"/>
                    <a:gd name="T35" fmla="*/ 288 h 1200"/>
                    <a:gd name="T36" fmla="*/ 816 w 1200"/>
                    <a:gd name="T37" fmla="*/ 240 h 1200"/>
                    <a:gd name="T38" fmla="*/ 864 w 1200"/>
                    <a:gd name="T39" fmla="*/ 240 h 1200"/>
                    <a:gd name="T40" fmla="*/ 960 w 1200"/>
                    <a:gd name="T41" fmla="*/ 144 h 1200"/>
                    <a:gd name="T42" fmla="*/ 1008 w 1200"/>
                    <a:gd name="T43" fmla="*/ 0 h 1200"/>
                    <a:gd name="T44" fmla="*/ 1056 w 1200"/>
                    <a:gd name="T45" fmla="*/ 144 h 1200"/>
                    <a:gd name="T46" fmla="*/ 1104 w 1200"/>
                    <a:gd name="T47" fmla="*/ 240 h 1200"/>
                    <a:gd name="T48" fmla="*/ 1152 w 1200"/>
                    <a:gd name="T49" fmla="*/ 480 h 1200"/>
                    <a:gd name="T50" fmla="*/ 1200 w 1200"/>
                    <a:gd name="T51" fmla="*/ 480 h 1200"/>
                    <a:gd name="T52" fmla="*/ 1200 w 1200"/>
                    <a:gd name="T53" fmla="*/ 624 h 1200"/>
                    <a:gd name="T54" fmla="*/ 1200 w 1200"/>
                    <a:gd name="T55" fmla="*/ 720 h 1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200" h="1200">
                      <a:moveTo>
                        <a:pt x="0" y="1200"/>
                      </a:moveTo>
                      <a:lnTo>
                        <a:pt x="48" y="912"/>
                      </a:lnTo>
                      <a:lnTo>
                        <a:pt x="96" y="816"/>
                      </a:lnTo>
                      <a:lnTo>
                        <a:pt x="96" y="720"/>
                      </a:lnTo>
                      <a:lnTo>
                        <a:pt x="144" y="576"/>
                      </a:lnTo>
                      <a:lnTo>
                        <a:pt x="192" y="432"/>
                      </a:lnTo>
                      <a:lnTo>
                        <a:pt x="240" y="480"/>
                      </a:lnTo>
                      <a:lnTo>
                        <a:pt x="240" y="432"/>
                      </a:lnTo>
                      <a:lnTo>
                        <a:pt x="288" y="432"/>
                      </a:lnTo>
                      <a:lnTo>
                        <a:pt x="336" y="336"/>
                      </a:lnTo>
                      <a:lnTo>
                        <a:pt x="384" y="384"/>
                      </a:lnTo>
                      <a:lnTo>
                        <a:pt x="480" y="240"/>
                      </a:lnTo>
                      <a:lnTo>
                        <a:pt x="480" y="432"/>
                      </a:lnTo>
                      <a:lnTo>
                        <a:pt x="576" y="192"/>
                      </a:lnTo>
                      <a:lnTo>
                        <a:pt x="624" y="240"/>
                      </a:lnTo>
                      <a:lnTo>
                        <a:pt x="672" y="192"/>
                      </a:lnTo>
                      <a:lnTo>
                        <a:pt x="720" y="144"/>
                      </a:lnTo>
                      <a:lnTo>
                        <a:pt x="720" y="288"/>
                      </a:lnTo>
                      <a:lnTo>
                        <a:pt x="816" y="240"/>
                      </a:lnTo>
                      <a:lnTo>
                        <a:pt x="864" y="240"/>
                      </a:lnTo>
                      <a:lnTo>
                        <a:pt x="960" y="144"/>
                      </a:lnTo>
                      <a:lnTo>
                        <a:pt x="1008" y="0"/>
                      </a:lnTo>
                      <a:lnTo>
                        <a:pt x="1056" y="144"/>
                      </a:lnTo>
                      <a:lnTo>
                        <a:pt x="1104" y="240"/>
                      </a:lnTo>
                      <a:lnTo>
                        <a:pt x="1152" y="480"/>
                      </a:lnTo>
                      <a:lnTo>
                        <a:pt x="1200" y="480"/>
                      </a:lnTo>
                      <a:lnTo>
                        <a:pt x="1200" y="624"/>
                      </a:lnTo>
                      <a:lnTo>
                        <a:pt x="1200" y="720"/>
                      </a:lnTo>
                    </a:path>
                  </a:pathLst>
                </a:custGeom>
                <a:noFill/>
                <a:ln w="28575" cmpd="sng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7" name="Text Box 37">
                  <a:extLst>
                    <a:ext uri="{FF2B5EF4-FFF2-40B4-BE49-F238E27FC236}">
                      <a16:creationId xmlns:a16="http://schemas.microsoft.com/office/drawing/2014/main" id="{7A16F32F-6A1A-4162-B4FF-8DEFE872051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00369" y="3245128"/>
                  <a:ext cx="502411" cy="3269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800" b="0">
                      <a:solidFill>
                        <a:srgbClr val="333300"/>
                      </a:solidFill>
                      <a:cs typeface="+mn-cs"/>
                    </a:rPr>
                    <a:t>Exp.</a:t>
                  </a:r>
                </a:p>
              </p:txBody>
            </p:sp>
            <p:grpSp>
              <p:nvGrpSpPr>
                <p:cNvPr id="58" name="Grupa 57">
                  <a:extLst>
                    <a:ext uri="{FF2B5EF4-FFF2-40B4-BE49-F238E27FC236}">
                      <a16:creationId xmlns:a16="http://schemas.microsoft.com/office/drawing/2014/main" id="{B082B599-4FA4-4B57-AF4F-C3FCAEA4FA0A}"/>
                    </a:ext>
                  </a:extLst>
                </p:cNvPr>
                <p:cNvGrpSpPr/>
                <p:nvPr/>
              </p:nvGrpSpPr>
              <p:grpSpPr>
                <a:xfrm>
                  <a:off x="2915816" y="4511078"/>
                  <a:ext cx="1080120" cy="718122"/>
                  <a:chOff x="2915816" y="4511078"/>
                  <a:chExt cx="1080120" cy="718122"/>
                </a:xfrm>
              </p:grpSpPr>
              <p:sp>
                <p:nvSpPr>
                  <p:cNvPr id="59" name="Prostokąt 58">
                    <a:extLst>
                      <a:ext uri="{FF2B5EF4-FFF2-40B4-BE49-F238E27FC236}">
                        <a16:creationId xmlns:a16="http://schemas.microsoft.com/office/drawing/2014/main" id="{EAF643E3-10AF-4A2F-845B-80A93448864A}"/>
                      </a:ext>
                    </a:extLst>
                  </p:cNvPr>
                  <p:cNvSpPr/>
                  <p:nvPr/>
                </p:nvSpPr>
                <p:spPr>
                  <a:xfrm>
                    <a:off x="2915816" y="4511078"/>
                    <a:ext cx="1080120" cy="71812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Text Box 33">
                    <a:extLst>
                      <a:ext uri="{FF2B5EF4-FFF2-40B4-BE49-F238E27FC236}">
                        <a16:creationId xmlns:a16="http://schemas.microsoft.com/office/drawing/2014/main" id="{53A09C51-D0FE-4E2B-A9E3-773FB661DB9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31836" y="4725143"/>
                    <a:ext cx="812156" cy="24522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200" b="1">
                        <a:solidFill>
                          <a:srgbClr val="FF3300"/>
                        </a:solidFill>
                        <a:latin typeface="Times New Roman" charset="0"/>
                        <a:cs typeface="+mn-cs"/>
                      </a:rPr>
                      <a:t>GDR+PDR</a:t>
                    </a:r>
                  </a:p>
                </p:txBody>
              </p:sp>
              <p:sp>
                <p:nvSpPr>
                  <p:cNvPr id="61" name="Text Box 34">
                    <a:extLst>
                      <a:ext uri="{FF2B5EF4-FFF2-40B4-BE49-F238E27FC236}">
                        <a16:creationId xmlns:a16="http://schemas.microsoft.com/office/drawing/2014/main" id="{B1B35C87-625A-4B5D-9794-661D213A034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56019" y="4941166"/>
                    <a:ext cx="459410" cy="24522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200" b="1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charset="0"/>
                        <a:cs typeface="+mn-cs"/>
                      </a:rPr>
                      <a:t>GDR</a:t>
                    </a:r>
                  </a:p>
                </p:txBody>
              </p:sp>
              <p:sp>
                <p:nvSpPr>
                  <p:cNvPr id="62" name="Line 32">
                    <a:extLst>
                      <a:ext uri="{FF2B5EF4-FFF2-40B4-BE49-F238E27FC236}">
                        <a16:creationId xmlns:a16="http://schemas.microsoft.com/office/drawing/2014/main" id="{D03876AC-E5A8-45D7-829F-60C1648F380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83821" y="4869158"/>
                    <a:ext cx="186248" cy="2358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63" name="Line 32">
                    <a:extLst>
                      <a:ext uri="{FF2B5EF4-FFF2-40B4-BE49-F238E27FC236}">
                        <a16:creationId xmlns:a16="http://schemas.microsoft.com/office/drawing/2014/main" id="{A4E1AC10-01E1-4BA0-AD53-25041A0B88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87824" y="5082826"/>
                    <a:ext cx="186248" cy="2358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5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id="{5ABAA35A-D45B-4069-AB75-872A09ED6E68}"/>
                </a:ext>
              </a:extLst>
            </p:cNvPr>
            <p:cNvSpPr txBox="1"/>
            <p:nvPr/>
          </p:nvSpPr>
          <p:spPr>
            <a:xfrm>
              <a:off x="9439458" y="3082240"/>
              <a:ext cx="7998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Theory</a:t>
              </a:r>
            </a:p>
          </p:txBody>
        </p:sp>
      </p:grpSp>
      <p:sp>
        <p:nvSpPr>
          <p:cNvPr id="66" name="Prostokąt 65">
            <a:extLst>
              <a:ext uri="{FF2B5EF4-FFF2-40B4-BE49-F238E27FC236}">
                <a16:creationId xmlns:a16="http://schemas.microsoft.com/office/drawing/2014/main" id="{1CCD8AF9-9031-42A4-91DF-5C37D4545753}"/>
              </a:ext>
            </a:extLst>
          </p:cNvPr>
          <p:cNvSpPr/>
          <p:nvPr/>
        </p:nvSpPr>
        <p:spPr>
          <a:xfrm>
            <a:off x="8820744" y="4542986"/>
            <a:ext cx="31155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theoretical approaches </a:t>
            </a:r>
            <a:r>
              <a:rPr lang="pl-PL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different predictions in terms of collectivity, strength and line-shape of the pygmy resonance</a:t>
            </a:r>
            <a:r>
              <a:rPr lang="pl-PL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327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7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pl-PL" dirty="0"/>
              <a:t>Idea of the </a:t>
            </a:r>
            <a:r>
              <a:rPr lang="pl-PL" dirty="0" err="1"/>
              <a:t>measurement</a:t>
            </a: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 dirty="0"/>
              <a:t>M. Kmiecik, European Nuclear Physics Conference, 21-26 Sept. 2025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58FD7671-5ADE-475F-8708-4735A796A0A0}"/>
              </a:ext>
            </a:extLst>
          </p:cNvPr>
          <p:cNvGrpSpPr/>
          <p:nvPr/>
        </p:nvGrpSpPr>
        <p:grpSpPr>
          <a:xfrm>
            <a:off x="491361" y="1347645"/>
            <a:ext cx="6045084" cy="2198879"/>
            <a:chOff x="615768" y="1294039"/>
            <a:chExt cx="6440958" cy="2351787"/>
          </a:xfrm>
          <a:solidFill>
            <a:schemeClr val="bg1"/>
          </a:solidFill>
        </p:grpSpPr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0909B96B-4104-4692-8162-64010CAF48BC}"/>
                </a:ext>
              </a:extLst>
            </p:cNvPr>
            <p:cNvSpPr/>
            <p:nvPr/>
          </p:nvSpPr>
          <p:spPr>
            <a:xfrm>
              <a:off x="615768" y="1294039"/>
              <a:ext cx="6386059" cy="23517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p</a:t>
              </a:r>
            </a:p>
          </p:txBody>
        </p:sp>
        <p:pic>
          <p:nvPicPr>
            <p:cNvPr id="7" name="Picture 21" descr="A group of red and blue spheres&#10;&#10;Description automatically generated">
              <a:extLst>
                <a:ext uri="{FF2B5EF4-FFF2-40B4-BE49-F238E27FC236}">
                  <a16:creationId xmlns:a16="http://schemas.microsoft.com/office/drawing/2014/main" id="{6F722B8B-2A34-42AA-9D8A-D9DF757DD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2144" y="1817998"/>
              <a:ext cx="1188000" cy="1188000"/>
            </a:xfrm>
            <a:prstGeom prst="rect">
              <a:avLst/>
            </a:prstGeom>
            <a:grpFill/>
          </p:spPr>
        </p:pic>
        <p:cxnSp>
          <p:nvCxnSpPr>
            <p:cNvPr id="8" name="Straight Arrow Connector 25">
              <a:extLst>
                <a:ext uri="{FF2B5EF4-FFF2-40B4-BE49-F238E27FC236}">
                  <a16:creationId xmlns:a16="http://schemas.microsoft.com/office/drawing/2014/main" id="{01FF9EC2-F0FF-4E25-80A0-B93D4C5304D7}"/>
                </a:ext>
              </a:extLst>
            </p:cNvPr>
            <p:cNvCxnSpPr>
              <a:stCxn id="11" idx="6"/>
              <a:endCxn id="7" idx="1"/>
            </p:cNvCxnSpPr>
            <p:nvPr/>
          </p:nvCxnSpPr>
          <p:spPr>
            <a:xfrm>
              <a:off x="1140230" y="2401704"/>
              <a:ext cx="2411914" cy="10294"/>
            </a:xfrm>
            <a:prstGeom prst="straightConnector1">
              <a:avLst/>
            </a:prstGeom>
            <a:grpFill/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33">
              <a:extLst>
                <a:ext uri="{FF2B5EF4-FFF2-40B4-BE49-F238E27FC236}">
                  <a16:creationId xmlns:a16="http://schemas.microsoft.com/office/drawing/2014/main" id="{475A4A9E-D11D-4B3D-AB92-2BC33A3A74F5}"/>
                </a:ext>
              </a:extLst>
            </p:cNvPr>
            <p:cNvCxnSpPr>
              <a:stCxn id="7" idx="3"/>
            </p:cNvCxnSpPr>
            <p:nvPr/>
          </p:nvCxnSpPr>
          <p:spPr>
            <a:xfrm>
              <a:off x="4740144" y="2411998"/>
              <a:ext cx="1768232" cy="0"/>
            </a:xfrm>
            <a:prstGeom prst="line">
              <a:avLst/>
            </a:prstGeom>
            <a:grpFill/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37">
              <a:extLst>
                <a:ext uri="{FF2B5EF4-FFF2-40B4-BE49-F238E27FC236}">
                  <a16:creationId xmlns:a16="http://schemas.microsoft.com/office/drawing/2014/main" id="{E92838F9-F0F1-4EE2-9956-2CE1BC433272}"/>
                </a:ext>
              </a:extLst>
            </p:cNvPr>
            <p:cNvCxnSpPr>
              <a:stCxn id="7" idx="3"/>
            </p:cNvCxnSpPr>
            <p:nvPr/>
          </p:nvCxnSpPr>
          <p:spPr>
            <a:xfrm flipV="1">
              <a:off x="4740144" y="1817998"/>
              <a:ext cx="1768232" cy="594000"/>
            </a:xfrm>
            <a:prstGeom prst="straightConnector1">
              <a:avLst/>
            </a:prstGeom>
            <a:grpFill/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AA3EC453-5AE1-4A70-89B9-6FB8D4232D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687" y="2275704"/>
              <a:ext cx="250544" cy="2520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2" name="Oval 43">
              <a:extLst>
                <a:ext uri="{FF2B5EF4-FFF2-40B4-BE49-F238E27FC236}">
                  <a16:creationId xmlns:a16="http://schemas.microsoft.com/office/drawing/2014/main" id="{D8168B73-6698-417E-984E-F8F5B1088E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87437" y="1637921"/>
              <a:ext cx="250544" cy="2520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3" name="TextBox 45">
              <a:extLst>
                <a:ext uri="{FF2B5EF4-FFF2-40B4-BE49-F238E27FC236}">
                  <a16:creationId xmlns:a16="http://schemas.microsoft.com/office/drawing/2014/main" id="{33F083F2-35A3-48DB-9FF8-B4ADF2C3DB54}"/>
                </a:ext>
              </a:extLst>
            </p:cNvPr>
            <p:cNvSpPr txBox="1"/>
            <p:nvPr/>
          </p:nvSpPr>
          <p:spPr>
            <a:xfrm>
              <a:off x="763869" y="2469933"/>
              <a:ext cx="518022" cy="46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IT" sz="2200" dirty="0"/>
                <a:t>p</a:t>
              </a:r>
            </a:p>
          </p:txBody>
        </p:sp>
        <p:sp>
          <p:nvSpPr>
            <p:cNvPr id="14" name="TextBox 46">
              <a:extLst>
                <a:ext uri="{FF2B5EF4-FFF2-40B4-BE49-F238E27FC236}">
                  <a16:creationId xmlns:a16="http://schemas.microsoft.com/office/drawing/2014/main" id="{D26DD91B-D6D2-4FF6-A1B7-C62192AA7337}"/>
                </a:ext>
              </a:extLst>
            </p:cNvPr>
            <p:cNvSpPr txBox="1"/>
            <p:nvPr/>
          </p:nvSpPr>
          <p:spPr>
            <a:xfrm>
              <a:off x="6487125" y="1889922"/>
              <a:ext cx="569601" cy="46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IT" sz="2200" dirty="0"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</a:p>
          </p:txBody>
        </p:sp>
        <p:grpSp>
          <p:nvGrpSpPr>
            <p:cNvPr id="15" name="Group 60">
              <a:extLst>
                <a:ext uri="{FF2B5EF4-FFF2-40B4-BE49-F238E27FC236}">
                  <a16:creationId xmlns:a16="http://schemas.microsoft.com/office/drawing/2014/main" id="{EA239AA4-ED4F-4505-8713-115F0803C212}"/>
                </a:ext>
              </a:extLst>
            </p:cNvPr>
            <p:cNvGrpSpPr/>
            <p:nvPr/>
          </p:nvGrpSpPr>
          <p:grpSpPr>
            <a:xfrm rot="8616805">
              <a:off x="2414190" y="2716098"/>
              <a:ext cx="1304748" cy="467173"/>
              <a:chOff x="4585173" y="2731853"/>
              <a:chExt cx="1304748" cy="467173"/>
            </a:xfrm>
            <a:grpFill/>
          </p:grpSpPr>
          <p:pic>
            <p:nvPicPr>
              <p:cNvPr id="19" name="Picture 50" descr="A yellow line on a white background&#10;&#10;Description automatically generated">
                <a:extLst>
                  <a:ext uri="{FF2B5EF4-FFF2-40B4-BE49-F238E27FC236}">
                    <a16:creationId xmlns:a16="http://schemas.microsoft.com/office/drawing/2014/main" id="{B6F0B1BA-67BD-4202-8446-211FE1A968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92323">
                <a:off x="4585173" y="2731853"/>
                <a:ext cx="1205402" cy="360000"/>
              </a:xfrm>
              <a:prstGeom prst="rect">
                <a:avLst/>
              </a:prstGeom>
              <a:grpFill/>
            </p:spPr>
          </p:pic>
          <p:sp>
            <p:nvSpPr>
              <p:cNvPr id="20" name="Triangle 51">
                <a:extLst>
                  <a:ext uri="{FF2B5EF4-FFF2-40B4-BE49-F238E27FC236}">
                    <a16:creationId xmlns:a16="http://schemas.microsoft.com/office/drawing/2014/main" id="{D9C9CBD7-0716-4C13-A91B-C1D1BA8D7AE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995160">
                <a:off x="5699427" y="3008532"/>
                <a:ext cx="200988" cy="180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52">
                  <a:extLst>
                    <a:ext uri="{FF2B5EF4-FFF2-40B4-BE49-F238E27FC236}">
                      <a16:creationId xmlns:a16="http://schemas.microsoft.com/office/drawing/2014/main" id="{D2AA7C0C-A9C4-4263-80D6-65167A228EE1}"/>
                    </a:ext>
                  </a:extLst>
                </p:cNvPr>
                <p:cNvSpPr txBox="1"/>
                <p:nvPr/>
              </p:nvSpPr>
              <p:spPr>
                <a:xfrm>
                  <a:off x="3156857" y="2961835"/>
                  <a:ext cx="395288" cy="4937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T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52">
                  <a:extLst>
                    <a:ext uri="{FF2B5EF4-FFF2-40B4-BE49-F238E27FC236}">
                      <a16:creationId xmlns:a16="http://schemas.microsoft.com/office/drawing/2014/main" id="{D2AA7C0C-A9C4-4263-80D6-65167A228E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6857" y="2961835"/>
                  <a:ext cx="395288" cy="493769"/>
                </a:xfrm>
                <a:prstGeom prst="rect">
                  <a:avLst/>
                </a:prstGeom>
                <a:blipFill>
                  <a:blip r:embed="rId4"/>
                  <a:stretch>
                    <a:fillRect l="-1639" b="-9211"/>
                  </a:stretch>
                </a:blipFill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74">
              <a:extLst>
                <a:ext uri="{FF2B5EF4-FFF2-40B4-BE49-F238E27FC236}">
                  <a16:creationId xmlns:a16="http://schemas.microsoft.com/office/drawing/2014/main" id="{86956D6A-3F22-46AB-BC57-E62998B4D87A}"/>
                </a:ext>
              </a:extLst>
            </p:cNvPr>
            <p:cNvSpPr txBox="1"/>
            <p:nvPr/>
          </p:nvSpPr>
          <p:spPr>
            <a:xfrm>
              <a:off x="4676521" y="2552350"/>
              <a:ext cx="1477743" cy="98753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>
              <a:defPPr>
                <a:defRPr lang="pl-PL"/>
              </a:defPPr>
              <a:lvl1pPr>
                <a:defRPr sz="180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defRPr>
              </a:lvl1pPr>
            </a:lstStyle>
            <a:p>
              <a:r>
                <a:rPr lang="pl-PL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Target:</a:t>
              </a:r>
            </a:p>
            <a:p>
              <a:r>
                <a:rPr lang="pl-PL" baseline="3000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208</a:t>
              </a:r>
              <a:r>
                <a:rPr lang="pl-PL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Pb, </a:t>
              </a:r>
              <a:r>
                <a:rPr lang="en-IT" baseline="3000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r>
                <a:rPr lang="en-IT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Sn</a:t>
              </a:r>
              <a:endParaRPr lang="pl-PL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IT" baseline="3000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  <a:r>
                <a:rPr lang="en-IT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Ni - </a:t>
              </a:r>
              <a:r>
                <a:rPr lang="en-IT" baseline="3000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pl-PL" baseline="3000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IT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Ni</a:t>
              </a:r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890CB45-2CF7-4A9C-BC56-D31BD2C20417}"/>
                </a:ext>
              </a:extLst>
            </p:cNvPr>
            <p:cNvSpPr txBox="1"/>
            <p:nvPr/>
          </p:nvSpPr>
          <p:spPr>
            <a:xfrm>
              <a:off x="914887" y="1401308"/>
              <a:ext cx="5672548" cy="395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l-PL"/>
              </a:defPPr>
              <a:lvl1pPr>
                <a:defRPr sz="2000" baseline="3000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defRPr>
              </a:lvl1pPr>
            </a:lstStyle>
            <a:p>
              <a:r>
                <a:rPr lang="pl-PL" sz="1800" b="1" baseline="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inelastic</a:t>
              </a:r>
              <a:r>
                <a:rPr lang="pl-PL" sz="1800" b="1" baseline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proton </a:t>
              </a:r>
              <a:r>
                <a:rPr lang="pl-PL" sz="1800" b="1" baseline="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scattering</a:t>
              </a:r>
              <a:r>
                <a:rPr lang="pl-PL" sz="1800" b="1" baseline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(p, p’</a:t>
              </a:r>
              <a:r>
                <a:rPr lang="pl-PL" sz="1800" b="1" baseline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</a:t>
              </a:r>
              <a:r>
                <a:rPr lang="pl-PL" sz="1800" b="1" baseline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21" name="Symbol zastępczy zawartości 33">
            <a:extLst>
              <a:ext uri="{FF2B5EF4-FFF2-40B4-BE49-F238E27FC236}">
                <a16:creationId xmlns:a16="http://schemas.microsoft.com/office/drawing/2014/main" id="{7620B73F-6E35-4E6E-A702-66012FA160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77"/>
          <a:stretch/>
        </p:blipFill>
        <p:spPr>
          <a:xfrm>
            <a:off x="6944148" y="2863638"/>
            <a:ext cx="4912880" cy="359491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</p:pic>
      <p:sp>
        <p:nvSpPr>
          <p:cNvPr id="30" name="pole tekstowe 7">
            <a:extLst>
              <a:ext uri="{FF2B5EF4-FFF2-40B4-BE49-F238E27FC236}">
                <a16:creationId xmlns:a16="http://schemas.microsoft.com/office/drawing/2014/main" id="{894AA145-20CE-46E9-B72A-B50ED31E3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506" y="3958561"/>
            <a:ext cx="2542732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KRATTA </a:t>
            </a:r>
            <a:r>
              <a:rPr lang="pl-PL" alt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p’ (</a:t>
            </a:r>
            <a:r>
              <a:rPr lang="pl-PL" altLang="en-US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scattered</a:t>
            </a:r>
            <a:r>
              <a:rPr lang="pl-PL" alt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altLang="en-US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HECTOR</a:t>
            </a:r>
            <a:r>
              <a:rPr lang="pl-PL" alt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(BaF</a:t>
            </a:r>
            <a:r>
              <a:rPr lang="pl-PL" altLang="en-US" sz="1600" b="1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alt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LaBr</a:t>
            </a:r>
            <a:r>
              <a:rPr lang="en-US" altLang="en-US" sz="1600" b="1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PARIS </a:t>
            </a:r>
            <a:r>
              <a:rPr lang="pl-PL" alt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endParaRPr lang="pl-PL" altLang="en-US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altLang="en-US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alt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DSSD – p, d, t, </a:t>
            </a:r>
            <a:r>
              <a:rPr lang="el-GR" alt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altLang="en-US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altLang="en-US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5F5F7864-DD40-45DD-8A20-DB644976AAC3}"/>
              </a:ext>
            </a:extLst>
          </p:cNvPr>
          <p:cNvGrpSpPr/>
          <p:nvPr/>
        </p:nvGrpSpPr>
        <p:grpSpPr>
          <a:xfrm>
            <a:off x="334972" y="3542200"/>
            <a:ext cx="4103234" cy="3161583"/>
            <a:chOff x="334972" y="3576192"/>
            <a:chExt cx="4060498" cy="3089491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CFF7AF8C-7138-408A-8A56-058BF6AB28F2}"/>
                </a:ext>
              </a:extLst>
            </p:cNvPr>
            <p:cNvGrpSpPr/>
            <p:nvPr/>
          </p:nvGrpSpPr>
          <p:grpSpPr>
            <a:xfrm>
              <a:off x="334972" y="3576192"/>
              <a:ext cx="4060498" cy="3089491"/>
              <a:chOff x="7277970" y="3703462"/>
              <a:chExt cx="4060498" cy="3089491"/>
            </a:xfrm>
          </p:grpSpPr>
          <p:grpSp>
            <p:nvGrpSpPr>
              <p:cNvPr id="23" name="Grupa 22">
                <a:extLst>
                  <a:ext uri="{FF2B5EF4-FFF2-40B4-BE49-F238E27FC236}">
                    <a16:creationId xmlns:a16="http://schemas.microsoft.com/office/drawing/2014/main" id="{C33C16A1-C96A-44F8-9777-358FB80FF9B4}"/>
                  </a:ext>
                </a:extLst>
              </p:cNvPr>
              <p:cNvGrpSpPr/>
              <p:nvPr/>
            </p:nvGrpSpPr>
            <p:grpSpPr>
              <a:xfrm>
                <a:off x="7277970" y="3703462"/>
                <a:ext cx="4060498" cy="3089491"/>
                <a:chOff x="4903990" y="569343"/>
                <a:chExt cx="4060498" cy="3089491"/>
              </a:xfrm>
            </p:grpSpPr>
            <p:pic>
              <p:nvPicPr>
                <p:cNvPr id="25" name="Picture 3" descr="C:\MARYSIA\hector_CCB\inside_the_chamber_2019.JPG">
                  <a:extLst>
                    <a:ext uri="{FF2B5EF4-FFF2-40B4-BE49-F238E27FC236}">
                      <a16:creationId xmlns:a16="http://schemas.microsoft.com/office/drawing/2014/main" id="{083836FF-0F77-41E2-A1DA-88C5D986B5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764"/>
                <a:stretch/>
              </p:blipFill>
              <p:spPr bwMode="auto">
                <a:xfrm>
                  <a:off x="4903990" y="569343"/>
                  <a:ext cx="4060498" cy="3089491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</p:pic>
            <p:cxnSp>
              <p:nvCxnSpPr>
                <p:cNvPr id="26" name="Łącznik prosty ze strzałką 25">
                  <a:extLst>
                    <a:ext uri="{FF2B5EF4-FFF2-40B4-BE49-F238E27FC236}">
                      <a16:creationId xmlns:a16="http://schemas.microsoft.com/office/drawing/2014/main" id="{CF5359AB-185B-4A87-B094-B6E84EC8D713}"/>
                    </a:ext>
                  </a:extLst>
                </p:cNvPr>
                <p:cNvCxnSpPr/>
                <p:nvPr/>
              </p:nvCxnSpPr>
              <p:spPr>
                <a:xfrm>
                  <a:off x="5869967" y="2219878"/>
                  <a:ext cx="1870383" cy="12632"/>
                </a:xfrm>
                <a:prstGeom prst="straightConnector1">
                  <a:avLst/>
                </a:prstGeom>
                <a:ln w="57150">
                  <a:solidFill>
                    <a:srgbClr val="FFFF00"/>
                  </a:solidFill>
                  <a:prstDash val="solid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Prostokąt 26">
                  <a:extLst>
                    <a:ext uri="{FF2B5EF4-FFF2-40B4-BE49-F238E27FC236}">
                      <a16:creationId xmlns:a16="http://schemas.microsoft.com/office/drawing/2014/main" id="{507BDE6E-EAC8-4A43-8279-F3F68013A04A}"/>
                    </a:ext>
                  </a:extLst>
                </p:cNvPr>
                <p:cNvSpPr/>
                <p:nvPr/>
              </p:nvSpPr>
              <p:spPr>
                <a:xfrm>
                  <a:off x="7812360" y="1484784"/>
                  <a:ext cx="1027845" cy="3385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600" b="1" dirty="0">
                      <a:solidFill>
                        <a:schemeClr val="tx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KRATTA</a:t>
                  </a:r>
                  <a:endParaRPr lang="en-US" sz="1600" b="1" dirty="0">
                    <a:solidFill>
                      <a:schemeClr val="tx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Prostokąt 27">
                  <a:extLst>
                    <a:ext uri="{FF2B5EF4-FFF2-40B4-BE49-F238E27FC236}">
                      <a16:creationId xmlns:a16="http://schemas.microsoft.com/office/drawing/2014/main" id="{BE8B9A32-4EC6-4EE8-B8D5-8EF7D48EE56F}"/>
                    </a:ext>
                  </a:extLst>
                </p:cNvPr>
                <p:cNvSpPr/>
                <p:nvPr/>
              </p:nvSpPr>
              <p:spPr>
                <a:xfrm>
                  <a:off x="6783129" y="679954"/>
                  <a:ext cx="724878" cy="338554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accent2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LaBr</a:t>
                  </a:r>
                  <a:r>
                    <a:rPr lang="en-US" sz="1600" b="1" baseline="-25000" dirty="0">
                      <a:solidFill>
                        <a:schemeClr val="accent2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sz="1600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Prostokąt 28">
                  <a:extLst>
                    <a:ext uri="{FF2B5EF4-FFF2-40B4-BE49-F238E27FC236}">
                      <a16:creationId xmlns:a16="http://schemas.microsoft.com/office/drawing/2014/main" id="{3C2154B2-D8D1-4A4A-8B66-9F8583D9A288}"/>
                    </a:ext>
                  </a:extLst>
                </p:cNvPr>
                <p:cNvSpPr/>
                <p:nvPr/>
              </p:nvSpPr>
              <p:spPr>
                <a:xfrm>
                  <a:off x="5869967" y="1852365"/>
                  <a:ext cx="794576" cy="3385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accent2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PARIS</a:t>
                  </a:r>
                </a:p>
              </p:txBody>
            </p:sp>
          </p:grpSp>
          <p:sp>
            <p:nvSpPr>
              <p:cNvPr id="24" name="pole tekstowe 23">
                <a:extLst>
                  <a:ext uri="{FF2B5EF4-FFF2-40B4-BE49-F238E27FC236}">
                    <a16:creationId xmlns:a16="http://schemas.microsoft.com/office/drawing/2014/main" id="{14157D0D-6B84-4640-8530-21D33D6DB9CA}"/>
                  </a:ext>
                </a:extLst>
              </p:cNvPr>
              <p:cNvSpPr txBox="1"/>
              <p:nvPr/>
            </p:nvSpPr>
            <p:spPr>
              <a:xfrm>
                <a:off x="7484330" y="4847984"/>
                <a:ext cx="764953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pl-PL"/>
                </a:defPPr>
                <a:lvl1pPr>
                  <a:defRPr sz="1600" b="1">
                    <a:solidFill>
                      <a:schemeClr val="accent2">
                        <a:lumMod val="50000"/>
                      </a:schemeClr>
                    </a:solidFill>
                    <a:latin typeface="Comic Sans MS" panose="030F0702030302020204" pitchFamily="66" charset="0"/>
                  </a:defRPr>
                </a:lvl1pPr>
              </a:lstStyle>
              <a:p>
                <a:r>
                  <a:rPr lang="pl-PL" dirty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DSSD</a:t>
                </a:r>
                <a:endParaRPr lang="en-US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E98787D8-E2BE-4025-A0A3-86286B915322}"/>
                </a:ext>
              </a:extLst>
            </p:cNvPr>
            <p:cNvSpPr txBox="1"/>
            <p:nvPr/>
          </p:nvSpPr>
          <p:spPr>
            <a:xfrm>
              <a:off x="2452806" y="5199125"/>
              <a:ext cx="4861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IT" sz="2200" b="1" dirty="0">
                  <a:solidFill>
                    <a:srgbClr val="FFFF00"/>
                  </a:solidFill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219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pl-PL" dirty="0"/>
              <a:t>The </a:t>
            </a:r>
            <a:r>
              <a:rPr lang="pl-PL" dirty="0" err="1"/>
              <a:t>first</a:t>
            </a:r>
            <a:r>
              <a:rPr lang="pl-PL" dirty="0"/>
              <a:t> </a:t>
            </a:r>
            <a:r>
              <a:rPr lang="pl-PL" dirty="0" err="1"/>
              <a:t>experiment</a:t>
            </a: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 dirty="0"/>
              <a:t>M. Kmiecik, European Nuclear Physics Conference, 21-26 Sept. 2025</a:t>
            </a:r>
          </a:p>
        </p:txBody>
      </p:sp>
      <p:sp>
        <p:nvSpPr>
          <p:cNvPr id="5" name="pole tekstowe 1">
            <a:extLst>
              <a:ext uri="{FF2B5EF4-FFF2-40B4-BE49-F238E27FC236}">
                <a16:creationId xmlns:a16="http://schemas.microsoft.com/office/drawing/2014/main" id="{8A8604EF-35EE-4A99-868D-58AAF83E0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3552" y="2183539"/>
            <a:ext cx="2802261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en-US" alt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HECTOR</a:t>
            </a:r>
            <a:r>
              <a:rPr lang="en-US" alt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(8 BaF</a:t>
            </a:r>
            <a:r>
              <a:rPr lang="en-US" altLang="en-US" sz="1400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alt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LaBr</a:t>
            </a:r>
            <a:r>
              <a:rPr lang="en-US" altLang="en-US" sz="1400" b="1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(large volume 8”x3.5”)</a:t>
            </a:r>
          </a:p>
          <a:p>
            <a:r>
              <a:rPr lang="en-US" alt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</a:t>
            </a:r>
            <a:r>
              <a:rPr lang="en-US" alt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(cluster of 9 „</a:t>
            </a:r>
            <a:r>
              <a:rPr lang="en-US" altLang="en-US" sz="1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phoswiches</a:t>
            </a:r>
            <a:r>
              <a:rPr lang="en-US" alt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r>
              <a:rPr lang="en-US" alt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LaBr</a:t>
            </a:r>
            <a:r>
              <a:rPr lang="en-US" altLang="en-US" sz="1400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/CeBr</a:t>
            </a:r>
            <a:r>
              <a:rPr lang="en-US" altLang="en-US" sz="1400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altLang="en-US" sz="1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</a:t>
            </a:r>
            <a:r>
              <a:rPr lang="en-US" alt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(γ-rays)</a:t>
            </a:r>
          </a:p>
        </p:txBody>
      </p:sp>
      <p:sp>
        <p:nvSpPr>
          <p:cNvPr id="6" name="pole tekstowe 7">
            <a:extLst>
              <a:ext uri="{FF2B5EF4-FFF2-40B4-BE49-F238E27FC236}">
                <a16:creationId xmlns:a16="http://schemas.microsoft.com/office/drawing/2014/main" id="{837EB437-4BE7-4C29-88BF-7F9A4034B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942" y="2359562"/>
            <a:ext cx="1776448" cy="73866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l-PL"/>
            </a:defPPr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en-US" alt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KRATTA</a:t>
            </a:r>
            <a:r>
              <a:rPr lang="pl-PL" alt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l-PL" alt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 </a:t>
            </a:r>
            <a:r>
              <a:rPr lang="en-US" altLang="en-US" sz="1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CsI</a:t>
            </a:r>
            <a:r>
              <a:rPr lang="en-US" alt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telescopes) </a:t>
            </a:r>
            <a:br>
              <a:rPr lang="pl-PL" alt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(protons)</a:t>
            </a:r>
          </a:p>
        </p:txBody>
      </p:sp>
      <p:pic>
        <p:nvPicPr>
          <p:cNvPr id="7" name="Picture 2" descr="C:\Users\Basia\Dropbox\acta_ccb\figures\uklad_zdjecie.JPG">
            <a:extLst>
              <a:ext uri="{FF2B5EF4-FFF2-40B4-BE49-F238E27FC236}">
                <a16:creationId xmlns:a16="http://schemas.microsoft.com/office/drawing/2014/main" id="{9EF84F35-345E-4E85-9AE7-183BE892B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6890" y="3224691"/>
            <a:ext cx="5626895" cy="275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4D44C4AF-CF59-4C8B-BBC7-D85E63E55064}"/>
              </a:ext>
            </a:extLst>
          </p:cNvPr>
          <p:cNvSpPr/>
          <p:nvPr/>
        </p:nvSpPr>
        <p:spPr>
          <a:xfrm>
            <a:off x="8141807" y="2413780"/>
            <a:ext cx="109837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</a:t>
            </a:r>
            <a:br>
              <a:rPr lang="en-US" alt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 </a:t>
            </a:r>
            <a:br>
              <a:rPr lang="pl-PL" alt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endParaRPr lang="en-US" sz="1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4D5BB0D7-B035-411F-A0AB-D719D10FF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117" y="1371017"/>
            <a:ext cx="71064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l-PL" sz="2000" b="1" dirty="0">
                <a:solidFill>
                  <a:srgbClr val="A5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@ 85 MeV on  </a:t>
            </a:r>
            <a:r>
              <a:rPr lang="en-US" altLang="pl-PL" sz="2000" b="1" baseline="30000" dirty="0">
                <a:solidFill>
                  <a:srgbClr val="A5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altLang="pl-PL" sz="2000" b="1" dirty="0">
                <a:solidFill>
                  <a:srgbClr val="A5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 target </a:t>
            </a:r>
            <a:r>
              <a:rPr lang="en-US" altLang="en-US" sz="2000" b="1" dirty="0">
                <a:solidFill>
                  <a:srgbClr val="A5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m</a:t>
            </a:r>
            <a:r>
              <a:rPr lang="en-US" altLang="pl-PL" sz="2000" b="1" dirty="0">
                <a:solidFill>
                  <a:srgbClr val="A5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(54.5 mg/cm</a:t>
            </a:r>
            <a:r>
              <a:rPr lang="en-US" altLang="pl-PL" sz="2000" b="1" baseline="30000" dirty="0">
                <a:solidFill>
                  <a:srgbClr val="A5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pl-PL" sz="2000" b="1" dirty="0">
                <a:solidFill>
                  <a:srgbClr val="A5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thick</a:t>
            </a:r>
            <a:endParaRPr lang="en-US" altLang="en-US" sz="2000" b="1" dirty="0">
              <a:solidFill>
                <a:srgbClr val="A55A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AA7D0BDB-EEF0-4999-A018-F57098525F02}"/>
              </a:ext>
            </a:extLst>
          </p:cNvPr>
          <p:cNvGrpSpPr/>
          <p:nvPr/>
        </p:nvGrpSpPr>
        <p:grpSpPr>
          <a:xfrm>
            <a:off x="165476" y="1865824"/>
            <a:ext cx="3729307" cy="3840249"/>
            <a:chOff x="1117976" y="1446724"/>
            <a:chExt cx="3729307" cy="3840249"/>
          </a:xfrm>
          <a:solidFill>
            <a:schemeClr val="bg1"/>
          </a:solidFill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C56ABF88-7F9D-4ED8-95D8-E52245D3EEAD}"/>
                </a:ext>
              </a:extLst>
            </p:cNvPr>
            <p:cNvSpPr/>
            <p:nvPr/>
          </p:nvSpPr>
          <p:spPr>
            <a:xfrm>
              <a:off x="1117976" y="1446724"/>
              <a:ext cx="3729307" cy="384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2" name="Obraz 4">
              <a:extLst>
                <a:ext uri="{FF2B5EF4-FFF2-40B4-BE49-F238E27FC236}">
                  <a16:creationId xmlns:a16="http://schemas.microsoft.com/office/drawing/2014/main" id="{FB2F355B-D438-4D12-8617-9510972876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44" t="10007" r="36260" b="16225"/>
            <a:stretch/>
          </p:blipFill>
          <p:spPr bwMode="auto">
            <a:xfrm>
              <a:off x="1280714" y="1557313"/>
              <a:ext cx="3290113" cy="36012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B04C8FDB-A551-4771-9435-C5430E394382}"/>
                </a:ext>
              </a:extLst>
            </p:cNvPr>
            <p:cNvSpPr txBox="1"/>
            <p:nvPr/>
          </p:nvSpPr>
          <p:spPr>
            <a:xfrm>
              <a:off x="2767852" y="1571027"/>
              <a:ext cx="1802975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HECTOR</a:t>
              </a:r>
            </a:p>
          </p:txBody>
        </p:sp>
        <p:sp>
          <p:nvSpPr>
            <p:cNvPr id="14" name="pole tekstowe 1">
              <a:extLst>
                <a:ext uri="{FF2B5EF4-FFF2-40B4-BE49-F238E27FC236}">
                  <a16:creationId xmlns:a16="http://schemas.microsoft.com/office/drawing/2014/main" id="{EDCA1AD9-42D3-4E74-8642-8AF4132CC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61253" y="2142008"/>
              <a:ext cx="915617" cy="3078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l-PL" altLang="en-US" sz="1400" b="1" dirty="0" err="1">
                  <a:solidFill>
                    <a:schemeClr val="accent1">
                      <a:lumMod val="75000"/>
                    </a:schemeClr>
                  </a:solidFill>
                </a:rPr>
                <a:t>E</a:t>
              </a:r>
              <a:r>
                <a:rPr lang="pl-PL" altLang="en-US" sz="1400" b="1" dirty="0" err="1">
                  <a:solidFill>
                    <a:schemeClr val="accent1">
                      <a:lumMod val="75000"/>
                    </a:schemeClr>
                  </a:solidFill>
                  <a:latin typeface="Symbol" pitchFamily="18" charset="2"/>
                </a:rPr>
                <a:t>g</a:t>
              </a:r>
              <a:r>
                <a:rPr lang="pl-PL" altLang="en-US" sz="1400" b="1" dirty="0">
                  <a:solidFill>
                    <a:schemeClr val="accent1">
                      <a:lumMod val="75000"/>
                    </a:schemeClr>
                  </a:solidFill>
                </a:rPr>
                <a:t> [</a:t>
              </a:r>
              <a:r>
                <a:rPr lang="pl-PL" altLang="en-US" sz="1400" b="1" dirty="0" err="1">
                  <a:solidFill>
                    <a:schemeClr val="accent1">
                      <a:lumMod val="75000"/>
                    </a:schemeClr>
                  </a:solidFill>
                </a:rPr>
                <a:t>MeV</a:t>
              </a:r>
              <a:r>
                <a:rPr lang="pl-PL" altLang="en-US" sz="1400" b="1" dirty="0">
                  <a:solidFill>
                    <a:schemeClr val="accent1">
                      <a:lumMod val="75000"/>
                    </a:schemeClr>
                  </a:solidFill>
                </a:rPr>
                <a:t>]</a:t>
              </a:r>
              <a:endParaRPr lang="en-US" altLang="en-US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86ACD2B2-E045-4A31-B724-6550D7CCF3E8}"/>
                </a:ext>
              </a:extLst>
            </p:cNvPr>
            <p:cNvSpPr txBox="1"/>
            <p:nvPr/>
          </p:nvSpPr>
          <p:spPr bwMode="auto">
            <a:xfrm>
              <a:off x="3672753" y="4909159"/>
              <a:ext cx="978153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l-PL" sz="14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E* [MeV]</a:t>
              </a:r>
              <a:endParaRPr lang="en-US" sz="1400" b="1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4906BFF-112C-419B-A594-FE9B6344DD29}"/>
              </a:ext>
            </a:extLst>
          </p:cNvPr>
          <p:cNvSpPr txBox="1"/>
          <p:nvPr/>
        </p:nvSpPr>
        <p:spPr>
          <a:xfrm>
            <a:off x="415750" y="5806149"/>
            <a:ext cx="3408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>
                <a:solidFill>
                  <a:schemeClr val="accent2"/>
                </a:solidFill>
              </a:rPr>
              <a:t>E* = E beam – E scattered proton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7D9F223-846D-42B0-92A7-A7DC6C71BE4D}"/>
              </a:ext>
            </a:extLst>
          </p:cNvPr>
          <p:cNvSpPr txBox="1"/>
          <p:nvPr/>
        </p:nvSpPr>
        <p:spPr>
          <a:xfrm>
            <a:off x="4010358" y="5227367"/>
            <a:ext cx="15053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pl-PL" sz="1400" b="1" baseline="30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pl-PL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</a:t>
            </a:r>
            <a:br>
              <a:rPr lang="pl-PL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sz="1400" b="1" baseline="-25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7.368 MeV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F50B39AD-618F-4071-9EC5-14EF21E62A3B}"/>
              </a:ext>
            </a:extLst>
          </p:cNvPr>
          <p:cNvGrpSpPr/>
          <p:nvPr/>
        </p:nvGrpSpPr>
        <p:grpSpPr>
          <a:xfrm>
            <a:off x="3743874" y="2079066"/>
            <a:ext cx="2227929" cy="3170773"/>
            <a:chOff x="905289" y="1398926"/>
            <a:chExt cx="3851830" cy="4694372"/>
          </a:xfrm>
          <a:solidFill>
            <a:schemeClr val="bg1"/>
          </a:solidFill>
        </p:grpSpPr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BE329AD4-8455-42CB-AAB8-47227C4CF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549" y="1398926"/>
              <a:ext cx="3834570" cy="4694372"/>
            </a:xfrm>
            <a:prstGeom prst="rect">
              <a:avLst/>
            </a:prstGeom>
            <a:grpFill/>
          </p:spPr>
        </p:pic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573F4A0F-DA28-4CF2-8685-650E71BD48CA}"/>
                </a:ext>
              </a:extLst>
            </p:cNvPr>
            <p:cNvSpPr/>
            <p:nvPr/>
          </p:nvSpPr>
          <p:spPr>
            <a:xfrm>
              <a:off x="922550" y="1676410"/>
              <a:ext cx="347326" cy="24042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99"/>
            </a:p>
          </p:txBody>
        </p:sp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DA23569D-0D2F-478F-91F0-A2D2D4A6E8E8}"/>
                </a:ext>
              </a:extLst>
            </p:cNvPr>
            <p:cNvSpPr/>
            <p:nvPr/>
          </p:nvSpPr>
          <p:spPr>
            <a:xfrm>
              <a:off x="3502124" y="1676410"/>
              <a:ext cx="1028333" cy="24042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99"/>
            </a:p>
          </p:txBody>
        </p:sp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D00DB4FC-3515-4665-BD20-01327CBAFE63}"/>
                </a:ext>
              </a:extLst>
            </p:cNvPr>
            <p:cNvSpPr txBox="1"/>
            <p:nvPr/>
          </p:nvSpPr>
          <p:spPr>
            <a:xfrm>
              <a:off x="905289" y="1529103"/>
              <a:ext cx="688293" cy="5012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pl-PL" sz="16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GB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07792582-14F2-4B75-903F-759297420D78}"/>
                </a:ext>
              </a:extLst>
            </p:cNvPr>
            <p:cNvSpPr/>
            <p:nvPr/>
          </p:nvSpPr>
          <p:spPr>
            <a:xfrm>
              <a:off x="3502124" y="4232406"/>
              <a:ext cx="1028333" cy="24042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99"/>
            </a:p>
          </p:txBody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5EFA337B-1DF6-464C-80D7-CDD505842CFC}"/>
                </a:ext>
              </a:extLst>
            </p:cNvPr>
            <p:cNvSpPr/>
            <p:nvPr/>
          </p:nvSpPr>
          <p:spPr>
            <a:xfrm>
              <a:off x="932248" y="4232405"/>
              <a:ext cx="340549" cy="24042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99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24B43A68-0FB7-4BB0-991B-7B5E3B60CDAD}"/>
                </a:ext>
              </a:extLst>
            </p:cNvPr>
            <p:cNvSpPr txBox="1"/>
            <p:nvPr/>
          </p:nvSpPr>
          <p:spPr>
            <a:xfrm>
              <a:off x="3043818" y="4123697"/>
              <a:ext cx="1698772" cy="5012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2.6 </a:t>
              </a:r>
              <a:r>
                <a:rPr lang="pl-PL" sz="1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lang="en-GB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942E430F-DDCF-4054-A754-BD7CDE76AE9A}"/>
                </a:ext>
              </a:extLst>
            </p:cNvPr>
            <p:cNvSpPr txBox="1"/>
            <p:nvPr/>
          </p:nvSpPr>
          <p:spPr>
            <a:xfrm>
              <a:off x="911254" y="4066294"/>
              <a:ext cx="768143" cy="5012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pl-PL" sz="1600" b="1" baseline="30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GB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pole tekstowe 26">
              <a:extLst>
                <a:ext uri="{FF2B5EF4-FFF2-40B4-BE49-F238E27FC236}">
                  <a16:creationId xmlns:a16="http://schemas.microsoft.com/office/drawing/2014/main" id="{129A91D7-0AE6-40D8-8D14-4EA98FB07F2C}"/>
                </a:ext>
              </a:extLst>
            </p:cNvPr>
            <p:cNvSpPr txBox="1"/>
            <p:nvPr/>
          </p:nvSpPr>
          <p:spPr>
            <a:xfrm>
              <a:off x="2763338" y="1493078"/>
              <a:ext cx="1928957" cy="5012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4.1 </a:t>
              </a:r>
              <a:r>
                <a:rPr lang="pl-PL" sz="16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lang="en-GB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05B98AA1-81D7-469C-932D-D6E51694543F}"/>
              </a:ext>
            </a:extLst>
          </p:cNvPr>
          <p:cNvSpPr txBox="1"/>
          <p:nvPr/>
        </p:nvSpPr>
        <p:spPr>
          <a:xfrm>
            <a:off x="415750" y="5389062"/>
            <a:ext cx="2329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subtracted 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919C6184-D14A-4CBB-96B9-E901718F743B}"/>
              </a:ext>
            </a:extLst>
          </p:cNvPr>
          <p:cNvSpPr txBox="1"/>
          <p:nvPr/>
        </p:nvSpPr>
        <p:spPr>
          <a:xfrm>
            <a:off x="399256" y="1751552"/>
            <a:ext cx="1425390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g.s</a:t>
            </a:r>
            <a:r>
              <a:rPr kumimoji="0" lang="en-US" sz="16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: E* = </a:t>
            </a:r>
            <a:r>
              <a:rPr kumimoji="0" lang="en-US" sz="1600" b="1" i="0" u="none" strike="noStrike" kern="0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Eγ</a:t>
            </a:r>
            <a:endParaRPr kumimoji="0" lang="en-US" sz="1600" b="1" i="0" u="none" strike="noStrike" kern="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ównoległobok 29">
            <a:extLst>
              <a:ext uri="{FF2B5EF4-FFF2-40B4-BE49-F238E27FC236}">
                <a16:creationId xmlns:a16="http://schemas.microsoft.com/office/drawing/2014/main" id="{82170FF4-DA37-4AFB-BA51-3DC7663954FE}"/>
              </a:ext>
            </a:extLst>
          </p:cNvPr>
          <p:cNvSpPr/>
          <p:nvPr/>
        </p:nvSpPr>
        <p:spPr>
          <a:xfrm>
            <a:off x="1158979" y="2359459"/>
            <a:ext cx="2326636" cy="2856647"/>
          </a:xfrm>
          <a:prstGeom prst="parallelogram">
            <a:avLst>
              <a:gd name="adj" fmla="val 89575"/>
            </a:avLst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1" name="Łącznik prosty ze strzałką 30">
            <a:extLst>
              <a:ext uri="{FF2B5EF4-FFF2-40B4-BE49-F238E27FC236}">
                <a16:creationId xmlns:a16="http://schemas.microsoft.com/office/drawing/2014/main" id="{F7C2888E-196D-4CBD-956F-7AD31584105D}"/>
              </a:ext>
            </a:extLst>
          </p:cNvPr>
          <p:cNvCxnSpPr>
            <a:cxnSpLocks/>
          </p:cNvCxnSpPr>
          <p:nvPr/>
        </p:nvCxnSpPr>
        <p:spPr>
          <a:xfrm>
            <a:off x="4438829" y="1920829"/>
            <a:ext cx="0" cy="3213146"/>
          </a:xfrm>
          <a:prstGeom prst="straightConnector1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rostokąt 31">
            <a:extLst>
              <a:ext uri="{FF2B5EF4-FFF2-40B4-BE49-F238E27FC236}">
                <a16:creationId xmlns:a16="http://schemas.microsoft.com/office/drawing/2014/main" id="{9104F1FB-E898-413E-8C54-54C588FAF371}"/>
              </a:ext>
            </a:extLst>
          </p:cNvPr>
          <p:cNvSpPr/>
          <p:nvPr/>
        </p:nvSpPr>
        <p:spPr>
          <a:xfrm>
            <a:off x="380974" y="1388566"/>
            <a:ext cx="2739853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algn="r" defTabSz="914400"/>
            <a:r>
              <a:rPr lang="pl-PL" sz="16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pl-PL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pl-PL" sz="16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pl-PL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en-US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DD9BE8CC-4661-43D1-B8BC-55654D3291D1}"/>
              </a:ext>
            </a:extLst>
          </p:cNvPr>
          <p:cNvSpPr txBox="1"/>
          <p:nvPr/>
        </p:nvSpPr>
        <p:spPr>
          <a:xfrm>
            <a:off x="4790408" y="4877552"/>
            <a:ext cx="8728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g.s</a:t>
            </a:r>
            <a:r>
              <a:rPr lang="pl-PL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06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>
            <a:extLst>
              <a:ext uri="{FF2B5EF4-FFF2-40B4-BE49-F238E27FC236}">
                <a16:creationId xmlns:a16="http://schemas.microsoft.com/office/drawing/2014/main" id="{ABEEA4DE-98CD-4746-ACE0-F5B52AC17B8E}"/>
              </a:ext>
            </a:extLst>
          </p:cNvPr>
          <p:cNvGrpSpPr/>
          <p:nvPr/>
        </p:nvGrpSpPr>
        <p:grpSpPr>
          <a:xfrm>
            <a:off x="6677906" y="2122999"/>
            <a:ext cx="4656315" cy="3388937"/>
            <a:chOff x="159918" y="3841506"/>
            <a:chExt cx="4023893" cy="2910837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85BBCF51-3F23-4FB4-9236-26631F7E8D8F}"/>
                </a:ext>
              </a:extLst>
            </p:cNvPr>
            <p:cNvSpPr/>
            <p:nvPr/>
          </p:nvSpPr>
          <p:spPr>
            <a:xfrm>
              <a:off x="159918" y="3841506"/>
              <a:ext cx="4023893" cy="2910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 descr="C:\MARYSIA\exp_CCB\do_publ_Pb@85MeV_hector\exp_bez_bcg_prezentacja.jpg">
              <a:extLst>
                <a:ext uri="{FF2B5EF4-FFF2-40B4-BE49-F238E27FC236}">
                  <a16:creationId xmlns:a16="http://schemas.microsoft.com/office/drawing/2014/main" id="{7D8743E2-8195-4625-AC98-82EADB023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918" y="3841506"/>
              <a:ext cx="3920376" cy="2910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49D90663-F223-45C9-9AFC-6D3619D7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713944"/>
            <a:ext cx="9784080" cy="455637"/>
          </a:xfrm>
        </p:spPr>
        <p:txBody>
          <a:bodyPr>
            <a:normAutofit fontScale="90000"/>
          </a:bodyPr>
          <a:lstStyle/>
          <a:p>
            <a:r>
              <a:rPr lang="pl-PL" dirty="0"/>
              <a:t>data </a:t>
            </a:r>
            <a:r>
              <a:rPr lang="pl-PL" dirty="0" err="1"/>
              <a:t>analysis</a:t>
            </a: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74EEBA-427A-48FB-8063-DEA25ADE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1551"/>
            <a:ext cx="6917210" cy="365125"/>
          </a:xfrm>
        </p:spPr>
        <p:txBody>
          <a:bodyPr/>
          <a:lstStyle/>
          <a:p>
            <a:r>
              <a:rPr lang="en-US" cap="none" dirty="0"/>
              <a:t>M. Kmiecik, European Nuclear Physics Conference, 21-26 Sept. 2025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2193D196-36D2-42F8-91C7-886D17D9AE46}"/>
              </a:ext>
            </a:extLst>
          </p:cNvPr>
          <p:cNvGrpSpPr/>
          <p:nvPr/>
        </p:nvGrpSpPr>
        <p:grpSpPr>
          <a:xfrm>
            <a:off x="165476" y="1865824"/>
            <a:ext cx="3729307" cy="3840249"/>
            <a:chOff x="1117976" y="1446724"/>
            <a:chExt cx="3729307" cy="3840249"/>
          </a:xfrm>
          <a:solidFill>
            <a:schemeClr val="bg1"/>
          </a:solidFill>
        </p:grpSpPr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5581CEE8-4115-4673-9C82-90CBB8F51A08}"/>
                </a:ext>
              </a:extLst>
            </p:cNvPr>
            <p:cNvSpPr/>
            <p:nvPr/>
          </p:nvSpPr>
          <p:spPr>
            <a:xfrm>
              <a:off x="1117976" y="1446724"/>
              <a:ext cx="3729307" cy="384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7" name="Obraz 4">
              <a:extLst>
                <a:ext uri="{FF2B5EF4-FFF2-40B4-BE49-F238E27FC236}">
                  <a16:creationId xmlns:a16="http://schemas.microsoft.com/office/drawing/2014/main" id="{EED894C6-6DFB-4040-9B0E-67E361343C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44" t="10007" r="36260" b="16225"/>
            <a:stretch/>
          </p:blipFill>
          <p:spPr bwMode="auto">
            <a:xfrm>
              <a:off x="1280714" y="1557313"/>
              <a:ext cx="3290113" cy="36012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4B3785DE-09B6-404A-B339-4E005E3929C0}"/>
                </a:ext>
              </a:extLst>
            </p:cNvPr>
            <p:cNvSpPr txBox="1"/>
            <p:nvPr/>
          </p:nvSpPr>
          <p:spPr>
            <a:xfrm>
              <a:off x="2767852" y="1571027"/>
              <a:ext cx="1802975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HECTOR</a:t>
              </a:r>
            </a:p>
          </p:txBody>
        </p:sp>
        <p:sp>
          <p:nvSpPr>
            <p:cNvPr id="9" name="pole tekstowe 1">
              <a:extLst>
                <a:ext uri="{FF2B5EF4-FFF2-40B4-BE49-F238E27FC236}">
                  <a16:creationId xmlns:a16="http://schemas.microsoft.com/office/drawing/2014/main" id="{69D68157-986F-4449-8AF9-19455AE67A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61253" y="2142008"/>
              <a:ext cx="915617" cy="3078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l-PL" altLang="en-US" sz="1400" b="1" dirty="0" err="1">
                  <a:solidFill>
                    <a:schemeClr val="accent1">
                      <a:lumMod val="75000"/>
                    </a:schemeClr>
                  </a:solidFill>
                </a:rPr>
                <a:t>E</a:t>
              </a:r>
              <a:r>
                <a:rPr lang="pl-PL" altLang="en-US" sz="1400" b="1" dirty="0" err="1">
                  <a:solidFill>
                    <a:schemeClr val="accent1">
                      <a:lumMod val="75000"/>
                    </a:schemeClr>
                  </a:solidFill>
                  <a:latin typeface="Symbol" pitchFamily="18" charset="2"/>
                </a:rPr>
                <a:t>g</a:t>
              </a:r>
              <a:r>
                <a:rPr lang="pl-PL" altLang="en-US" sz="1400" b="1" dirty="0">
                  <a:solidFill>
                    <a:schemeClr val="accent1">
                      <a:lumMod val="75000"/>
                    </a:schemeClr>
                  </a:solidFill>
                </a:rPr>
                <a:t> [</a:t>
              </a:r>
              <a:r>
                <a:rPr lang="pl-PL" altLang="en-US" sz="1400" b="1" dirty="0" err="1">
                  <a:solidFill>
                    <a:schemeClr val="accent1">
                      <a:lumMod val="75000"/>
                    </a:schemeClr>
                  </a:solidFill>
                </a:rPr>
                <a:t>MeV</a:t>
              </a:r>
              <a:r>
                <a:rPr lang="pl-PL" altLang="en-US" sz="1400" b="1" dirty="0">
                  <a:solidFill>
                    <a:schemeClr val="accent1">
                      <a:lumMod val="75000"/>
                    </a:schemeClr>
                  </a:solidFill>
                </a:rPr>
                <a:t>]</a:t>
              </a:r>
              <a:endParaRPr lang="en-US" altLang="en-US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AF1D84C0-015C-42FD-BC83-808DF102CE82}"/>
                </a:ext>
              </a:extLst>
            </p:cNvPr>
            <p:cNvSpPr txBox="1"/>
            <p:nvPr/>
          </p:nvSpPr>
          <p:spPr bwMode="auto">
            <a:xfrm>
              <a:off x="3672753" y="4909159"/>
              <a:ext cx="978153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l-PL" sz="14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E* [MeV]</a:t>
              </a:r>
              <a:endParaRPr lang="en-US" sz="1400" b="1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9E62752-62B0-45BC-8ADB-5451DEE2BD30}"/>
              </a:ext>
            </a:extLst>
          </p:cNvPr>
          <p:cNvSpPr txBox="1"/>
          <p:nvPr/>
        </p:nvSpPr>
        <p:spPr>
          <a:xfrm>
            <a:off x="399256" y="1751552"/>
            <a:ext cx="1425390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g.s</a:t>
            </a:r>
            <a:r>
              <a:rPr kumimoji="0" lang="en-US" sz="16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: E* = </a:t>
            </a:r>
            <a:r>
              <a:rPr kumimoji="0" lang="en-US" sz="1600" b="1" i="0" u="none" strike="noStrike" kern="0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Eγ</a:t>
            </a:r>
            <a:endParaRPr kumimoji="0" lang="en-US" sz="1600" b="1" i="0" u="none" strike="noStrike" kern="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ównoległobok 11">
            <a:extLst>
              <a:ext uri="{FF2B5EF4-FFF2-40B4-BE49-F238E27FC236}">
                <a16:creationId xmlns:a16="http://schemas.microsoft.com/office/drawing/2014/main" id="{1BB1606D-2C93-4EE1-B446-A867C4760825}"/>
              </a:ext>
            </a:extLst>
          </p:cNvPr>
          <p:cNvSpPr/>
          <p:nvPr/>
        </p:nvSpPr>
        <p:spPr>
          <a:xfrm>
            <a:off x="1158979" y="2359459"/>
            <a:ext cx="2326636" cy="2856647"/>
          </a:xfrm>
          <a:prstGeom prst="parallelogram">
            <a:avLst>
              <a:gd name="adj" fmla="val 89575"/>
            </a:avLst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2486F44A-E4AB-4C35-9C58-21397054879B}"/>
              </a:ext>
            </a:extLst>
          </p:cNvPr>
          <p:cNvSpPr/>
          <p:nvPr/>
        </p:nvSpPr>
        <p:spPr>
          <a:xfrm>
            <a:off x="380974" y="1388566"/>
            <a:ext cx="2739853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algn="r" defTabSz="914400"/>
            <a:r>
              <a:rPr lang="pl-PL" sz="16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pl-PL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pl-PL" sz="16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pl-PL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en-US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E9694FD-A887-44EE-9DE6-9609F9FDD513}"/>
              </a:ext>
            </a:extLst>
          </p:cNvPr>
          <p:cNvSpPr txBox="1"/>
          <p:nvPr/>
        </p:nvSpPr>
        <p:spPr>
          <a:xfrm>
            <a:off x="7579520" y="2175009"/>
            <a:ext cx="152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itchFamily="34" charset="0"/>
              </a:rPr>
              <a:t>2</a:t>
            </a:r>
            <a:r>
              <a:rPr kumimoji="0" lang="en-US" sz="1400" b="1" i="0" u="none" strike="noStrike" kern="0" cap="none" spc="0" normalizeH="0" baseline="3000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itchFamily="34" charset="0"/>
              </a:rPr>
              <a:t>+</a:t>
            </a:r>
            <a:r>
              <a:rPr kumimoji="0" lang="pl-PL" sz="1400" b="1" i="0" u="none" strike="noStrike" kern="0" cap="none" spc="0" normalizeH="0" baseline="3000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itchFamily="34" charset="0"/>
              </a:rPr>
              <a:t> </a:t>
            </a:r>
            <a:r>
              <a:rPr kumimoji="0" lang="pl-PL" sz="1400" b="1" i="0" u="none" strike="noStrike" kern="0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itchFamily="34" charset="0"/>
              </a:rPr>
              <a:t>(4.1 MeV)</a:t>
            </a:r>
            <a:endParaRPr kumimoji="0" lang="en-US" sz="1400" b="1" i="0" u="none" strike="noStrike" kern="0" cap="none" spc="0" normalizeH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cs typeface="Arial" pitchFamily="34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66DEB12-79ED-4687-96BC-F932E84640DA}"/>
              </a:ext>
            </a:extLst>
          </p:cNvPr>
          <p:cNvSpPr txBox="1"/>
          <p:nvPr/>
        </p:nvSpPr>
        <p:spPr>
          <a:xfrm>
            <a:off x="7321390" y="2664929"/>
            <a:ext cx="1564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    </a:t>
            </a:r>
            <a:r>
              <a:rPr kumimoji="0" lang="en-US" sz="1200" b="1" i="0" u="none" strike="noStrike" kern="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3</a:t>
            </a:r>
            <a:r>
              <a:rPr kumimoji="0" lang="en-US" sz="1200" b="1" i="0" u="none" strike="noStrike" kern="0" cap="none" spc="0" normalizeH="0" baseline="3000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-</a:t>
            </a:r>
            <a:endParaRPr lang="pl-PL" sz="1200" b="1" kern="0" baseline="30000" dirty="0">
              <a:solidFill>
                <a:srgbClr val="C0000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0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 (2.6 MeV)</a:t>
            </a:r>
            <a:endParaRPr kumimoji="0" lang="en-US" sz="1200" b="1" i="0" u="none" strike="noStrike" kern="0" cap="none" spc="0" normalizeH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A004B61-F543-4274-BF26-F00555E9D082}"/>
              </a:ext>
            </a:extLst>
          </p:cNvPr>
          <p:cNvSpPr txBox="1"/>
          <p:nvPr/>
        </p:nvSpPr>
        <p:spPr>
          <a:xfrm>
            <a:off x="9718221" y="3440826"/>
            <a:ext cx="769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GDR</a:t>
            </a:r>
            <a:endParaRPr kumimoji="0" lang="en-US" sz="1400" b="1" i="0" u="none" strike="noStrike" kern="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AE53DD63-4F17-4EEA-8F08-C4A61B44F3E6}"/>
              </a:ext>
            </a:extLst>
          </p:cNvPr>
          <p:cNvSpPr/>
          <p:nvPr/>
        </p:nvSpPr>
        <p:spPr>
          <a:xfrm>
            <a:off x="9221561" y="3383165"/>
            <a:ext cx="501310" cy="1667186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AC9937FD-C7B4-4381-8473-F1084F37BFB8}"/>
              </a:ext>
            </a:extLst>
          </p:cNvPr>
          <p:cNvSpPr txBox="1"/>
          <p:nvPr/>
        </p:nvSpPr>
        <p:spPr>
          <a:xfrm>
            <a:off x="9192547" y="3440826"/>
            <a:ext cx="682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GQR</a:t>
            </a:r>
            <a:endParaRPr kumimoji="0" lang="en-US" sz="1400" b="1" i="0" u="none" strike="noStrike" kern="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44DB8BF8-4457-4959-BF63-A57FFDD58359}"/>
              </a:ext>
            </a:extLst>
          </p:cNvPr>
          <p:cNvSpPr/>
          <p:nvPr/>
        </p:nvSpPr>
        <p:spPr>
          <a:xfrm>
            <a:off x="8281979" y="2593389"/>
            <a:ext cx="664751" cy="2456964"/>
          </a:xfrm>
          <a:prstGeom prst="rect">
            <a:avLst/>
          </a:prstGeom>
          <a:solidFill>
            <a:srgbClr val="EFC46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E37C643-D84B-4027-AAEA-ACE54BA38E35}"/>
              </a:ext>
            </a:extLst>
          </p:cNvPr>
          <p:cNvSpPr txBox="1"/>
          <p:nvPr/>
        </p:nvSpPr>
        <p:spPr>
          <a:xfrm>
            <a:off x="8358221" y="2584513"/>
            <a:ext cx="616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PDR</a:t>
            </a:r>
            <a:endParaRPr kumimoji="0" lang="en-US" sz="1400" b="1" i="0" u="none" strike="noStrike" kern="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2CF19D10-E95F-40F2-B769-B476EBF0D424}"/>
              </a:ext>
            </a:extLst>
          </p:cNvPr>
          <p:cNvSpPr txBox="1"/>
          <p:nvPr/>
        </p:nvSpPr>
        <p:spPr>
          <a:xfrm>
            <a:off x="4010358" y="5227367"/>
            <a:ext cx="15053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pl-PL" sz="1400" b="1" baseline="30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pl-PL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</a:t>
            </a:r>
            <a:br>
              <a:rPr lang="pl-PL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sz="1400" b="1" baseline="-25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7.368 MeV</a:t>
            </a:r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EE390E58-C6BA-4A56-9377-EAA08BF4FC0E}"/>
              </a:ext>
            </a:extLst>
          </p:cNvPr>
          <p:cNvGrpSpPr/>
          <p:nvPr/>
        </p:nvGrpSpPr>
        <p:grpSpPr>
          <a:xfrm>
            <a:off x="3743874" y="2079066"/>
            <a:ext cx="2227929" cy="3170773"/>
            <a:chOff x="905289" y="1398926"/>
            <a:chExt cx="3851830" cy="4694372"/>
          </a:xfrm>
          <a:solidFill>
            <a:schemeClr val="bg1"/>
          </a:solidFill>
        </p:grpSpPr>
        <p:pic>
          <p:nvPicPr>
            <p:cNvPr id="27" name="Obraz 26">
              <a:extLst>
                <a:ext uri="{FF2B5EF4-FFF2-40B4-BE49-F238E27FC236}">
                  <a16:creationId xmlns:a16="http://schemas.microsoft.com/office/drawing/2014/main" id="{C4313EA0-E6C1-424D-B4E0-BB78ABBCB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549" y="1398926"/>
              <a:ext cx="3834570" cy="4694372"/>
            </a:xfrm>
            <a:prstGeom prst="rect">
              <a:avLst/>
            </a:prstGeom>
            <a:grpFill/>
          </p:spPr>
        </p:pic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21C02BA3-A6C6-451B-B015-B16A3541330E}"/>
                </a:ext>
              </a:extLst>
            </p:cNvPr>
            <p:cNvSpPr/>
            <p:nvPr/>
          </p:nvSpPr>
          <p:spPr>
            <a:xfrm>
              <a:off x="922550" y="1676410"/>
              <a:ext cx="347326" cy="24042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99"/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BE736793-FF7C-417E-89EF-F7E5A730F588}"/>
                </a:ext>
              </a:extLst>
            </p:cNvPr>
            <p:cNvSpPr/>
            <p:nvPr/>
          </p:nvSpPr>
          <p:spPr>
            <a:xfrm>
              <a:off x="3502124" y="1676410"/>
              <a:ext cx="1028333" cy="24042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99"/>
            </a:p>
          </p:txBody>
        </p:sp>
        <p:sp>
          <p:nvSpPr>
            <p:cNvPr id="30" name="pole tekstowe 29">
              <a:extLst>
                <a:ext uri="{FF2B5EF4-FFF2-40B4-BE49-F238E27FC236}">
                  <a16:creationId xmlns:a16="http://schemas.microsoft.com/office/drawing/2014/main" id="{98CCF870-3993-4A34-846B-02E00A963436}"/>
                </a:ext>
              </a:extLst>
            </p:cNvPr>
            <p:cNvSpPr txBox="1"/>
            <p:nvPr/>
          </p:nvSpPr>
          <p:spPr>
            <a:xfrm>
              <a:off x="905289" y="1529103"/>
              <a:ext cx="688293" cy="5012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pl-PL" sz="16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GB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354671E4-EEE4-446F-A26A-F44A548CA371}"/>
                </a:ext>
              </a:extLst>
            </p:cNvPr>
            <p:cNvSpPr/>
            <p:nvPr/>
          </p:nvSpPr>
          <p:spPr>
            <a:xfrm>
              <a:off x="3502124" y="4232406"/>
              <a:ext cx="1028333" cy="24042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99"/>
            </a:p>
          </p:txBody>
        </p:sp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3C9B1F91-1938-42A1-936D-D025ED8FE77F}"/>
                </a:ext>
              </a:extLst>
            </p:cNvPr>
            <p:cNvSpPr/>
            <p:nvPr/>
          </p:nvSpPr>
          <p:spPr>
            <a:xfrm>
              <a:off x="932248" y="4232405"/>
              <a:ext cx="340549" cy="24042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99"/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E31466C5-F40A-41FD-B82A-D7B3993318F6}"/>
                </a:ext>
              </a:extLst>
            </p:cNvPr>
            <p:cNvSpPr txBox="1"/>
            <p:nvPr/>
          </p:nvSpPr>
          <p:spPr>
            <a:xfrm>
              <a:off x="3043818" y="4123697"/>
              <a:ext cx="1698772" cy="5012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2.6 </a:t>
              </a:r>
              <a:r>
                <a:rPr lang="pl-PL" sz="1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lang="en-GB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6038EF67-4EB7-4F10-99D5-F24388FD9061}"/>
                </a:ext>
              </a:extLst>
            </p:cNvPr>
            <p:cNvSpPr txBox="1"/>
            <p:nvPr/>
          </p:nvSpPr>
          <p:spPr>
            <a:xfrm>
              <a:off x="911254" y="4066294"/>
              <a:ext cx="768143" cy="5012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pl-PL" sz="1600" b="1" baseline="30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GB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pole tekstowe 34">
              <a:extLst>
                <a:ext uri="{FF2B5EF4-FFF2-40B4-BE49-F238E27FC236}">
                  <a16:creationId xmlns:a16="http://schemas.microsoft.com/office/drawing/2014/main" id="{AD2DCBF9-AE4B-407B-8670-8CA136DA22CE}"/>
                </a:ext>
              </a:extLst>
            </p:cNvPr>
            <p:cNvSpPr txBox="1"/>
            <p:nvPr/>
          </p:nvSpPr>
          <p:spPr>
            <a:xfrm>
              <a:off x="2763338" y="1493078"/>
              <a:ext cx="1928957" cy="5012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4.1 </a:t>
              </a:r>
              <a:r>
                <a:rPr lang="pl-PL" sz="16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lang="en-GB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FCF44952-4E47-4150-A99F-C0559D91C41C}"/>
              </a:ext>
            </a:extLst>
          </p:cNvPr>
          <p:cNvCxnSpPr>
            <a:cxnSpLocks/>
          </p:cNvCxnSpPr>
          <p:nvPr/>
        </p:nvCxnSpPr>
        <p:spPr>
          <a:xfrm>
            <a:off x="4438829" y="1920829"/>
            <a:ext cx="0" cy="3213146"/>
          </a:xfrm>
          <a:prstGeom prst="straightConnector1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0334F3A-6C70-43EF-958D-1835963D1B88}"/>
              </a:ext>
            </a:extLst>
          </p:cNvPr>
          <p:cNvSpPr txBox="1"/>
          <p:nvPr/>
        </p:nvSpPr>
        <p:spPr>
          <a:xfrm>
            <a:off x="4790408" y="4877552"/>
            <a:ext cx="8728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g.s</a:t>
            </a:r>
            <a:r>
              <a:rPr lang="pl-PL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21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 animBg="1"/>
      <p:bldP spid="22" grpId="0"/>
      <p:bldP spid="23" grpId="0" animBg="1"/>
      <p:bldP spid="24" grpId="0"/>
    </p:bldLst>
  </p:timing>
</p:sld>
</file>

<file path=ppt/theme/theme1.xml><?xml version="1.0" encoding="utf-8"?>
<a:theme xmlns:a="http://schemas.openxmlformats.org/drawingml/2006/main" name="Dywidenda">
  <a:themeElements>
    <a:clrScheme name="Niestandardowy 3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36C89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ywidend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yw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TM03457464[[fn=Dywidenda]]</Template>
  <TotalTime>755</TotalTime>
  <Words>1959</Words>
  <Application>Microsoft Office PowerPoint</Application>
  <PresentationFormat>Panoramiczny</PresentationFormat>
  <Paragraphs>294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34" baseType="lpstr">
      <vt:lpstr>MS PGothic</vt:lpstr>
      <vt:lpstr>Arial</vt:lpstr>
      <vt:lpstr>Calibri</vt:lpstr>
      <vt:lpstr>Cambria Math</vt:lpstr>
      <vt:lpstr>Comic Sans MS</vt:lpstr>
      <vt:lpstr>Gill Sans MT</vt:lpstr>
      <vt:lpstr>Helvetica Light</vt:lpstr>
      <vt:lpstr>Symbol</vt:lpstr>
      <vt:lpstr>Times New Roman</vt:lpstr>
      <vt:lpstr>Wingdings</vt:lpstr>
      <vt:lpstr>Wingdings 2</vt:lpstr>
      <vt:lpstr>Wingdings 3</vt:lpstr>
      <vt:lpstr>Dywidenda</vt:lpstr>
      <vt:lpstr>Studying collective excitations  at CCB of IFJ PAN Krakow</vt:lpstr>
      <vt:lpstr>Plan</vt:lpstr>
      <vt:lpstr>Cyclotron center Bronowice (CCB) at IFJ PAN</vt:lpstr>
      <vt:lpstr>Aim of the investigations</vt:lpstr>
      <vt:lpstr>Motivation to study GQR</vt:lpstr>
      <vt:lpstr>Motivation for studying PDR</vt:lpstr>
      <vt:lpstr>Idea of the measurement</vt:lpstr>
      <vt:lpstr>The first experiment</vt:lpstr>
      <vt:lpstr>data analysis</vt:lpstr>
      <vt:lpstr>GDR part</vt:lpstr>
      <vt:lpstr>GQR region</vt:lpstr>
      <vt:lpstr>GQR -decay in 208Pb</vt:lpstr>
      <vt:lpstr>(p, p’γ) on 208Pb @ 155 MeV </vt:lpstr>
      <vt:lpstr>(p, p’γ) on 120Sn @ 200 MeV </vt:lpstr>
      <vt:lpstr>study PDR in Ni isotopes – Motivation</vt:lpstr>
      <vt:lpstr> emission from PDR region for 58Ni and 62Ni</vt:lpstr>
      <vt:lpstr>PDR results for 58Ni and 62Ni</vt:lpstr>
      <vt:lpstr>Ongoing experiment for 64Ni</vt:lpstr>
      <vt:lpstr>Preliminary comparison for 58Ni, 62Ni  and 64Ni</vt:lpstr>
      <vt:lpstr>Summary</vt:lpstr>
      <vt:lpstr>Thanks 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Marysia</dc:creator>
  <cp:lastModifiedBy>Marysia</cp:lastModifiedBy>
  <cp:revision>62</cp:revision>
  <dcterms:created xsi:type="dcterms:W3CDTF">2025-09-17T09:40:00Z</dcterms:created>
  <dcterms:modified xsi:type="dcterms:W3CDTF">2025-09-22T22:56:36Z</dcterms:modified>
</cp:coreProperties>
</file>