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pdf" ContentType="image/unknown"/>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85" r:id="rId2"/>
    <p:sldId id="270" r:id="rId3"/>
    <p:sldId id="272" r:id="rId4"/>
    <p:sldId id="260" r:id="rId5"/>
    <p:sldId id="261" r:id="rId6"/>
    <p:sldId id="341" r:id="rId7"/>
    <p:sldId id="309" r:id="rId8"/>
    <p:sldId id="308" r:id="rId9"/>
    <p:sldId id="352" r:id="rId10"/>
    <p:sldId id="292" r:id="rId11"/>
    <p:sldId id="353" r:id="rId12"/>
    <p:sldId id="293" r:id="rId13"/>
    <p:sldId id="294" r:id="rId14"/>
    <p:sldId id="304" r:id="rId15"/>
    <p:sldId id="299" r:id="rId16"/>
    <p:sldId id="298" r:id="rId17"/>
    <p:sldId id="343" r:id="rId18"/>
    <p:sldId id="355" r:id="rId19"/>
    <p:sldId id="356" r:id="rId20"/>
    <p:sldId id="360" r:id="rId21"/>
    <p:sldId id="363" r:id="rId22"/>
    <p:sldId id="361" r:id="rId23"/>
    <p:sldId id="295" r:id="rId24"/>
    <p:sldId id="345" r:id="rId25"/>
    <p:sldId id="359" r:id="rId26"/>
    <p:sldId id="364" r:id="rId27"/>
    <p:sldId id="349" r:id="rId28"/>
    <p:sldId id="357" r:id="rId29"/>
    <p:sldId id="358" r:id="rId30"/>
    <p:sldId id="347" r:id="rId31"/>
    <p:sldId id="346" r:id="rId32"/>
    <p:sldId id="307" r:id="rId33"/>
    <p:sldId id="348" r:id="rId34"/>
    <p:sldId id="351" r:id="rId35"/>
    <p:sldId id="350" r:id="rId36"/>
    <p:sldId id="274" r:id="rId37"/>
    <p:sldId id="277" r:id="rId38"/>
    <p:sldId id="286" r:id="rId39"/>
    <p:sldId id="305" r:id="rId40"/>
    <p:sldId id="342" r:id="rId41"/>
    <p:sldId id="302" r:id="rId42"/>
    <p:sldId id="300" r:id="rId43"/>
    <p:sldId id="297" r:id="rId44"/>
    <p:sldId id="339" r:id="rId45"/>
    <p:sldId id="306" r:id="rId46"/>
    <p:sldId id="288" r:id="rId47"/>
    <p:sldId id="291" r:id="rId48"/>
    <p:sldId id="268" r:id="rId49"/>
    <p:sldId id="296" r:id="rId50"/>
    <p:sldId id="256" r:id="rId51"/>
    <p:sldId id="257" r:id="rId52"/>
    <p:sldId id="275" r:id="rId53"/>
  </p:sldIdLst>
  <p:sldSz cx="12192000" cy="6858000"/>
  <p:notesSz cx="6799263" cy="99298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48" autoAdjust="0"/>
    <p:restoredTop sz="94660"/>
  </p:normalViewPr>
  <p:slideViewPr>
    <p:cSldViewPr snapToGrid="0">
      <p:cViewPr varScale="1">
        <p:scale>
          <a:sx n="77" d="100"/>
          <a:sy n="77" d="100"/>
        </p:scale>
        <p:origin x="91" y="4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7088" cy="498555"/>
          </a:xfrm>
          <a:prstGeom prst="rect">
            <a:avLst/>
          </a:prstGeom>
        </p:spPr>
        <p:txBody>
          <a:bodyPr vert="horz" lIns="91449" tIns="45725" rIns="91449" bIns="45725" rtlCol="0"/>
          <a:lstStyle>
            <a:lvl1pPr algn="l">
              <a:defRPr sz="1200"/>
            </a:lvl1pPr>
          </a:lstStyle>
          <a:p>
            <a:endParaRPr lang="de-DE"/>
          </a:p>
        </p:txBody>
      </p:sp>
      <p:sp>
        <p:nvSpPr>
          <p:cNvPr id="3" name="Date Placeholder 2"/>
          <p:cNvSpPr>
            <a:spLocks noGrp="1"/>
          </p:cNvSpPr>
          <p:nvPr>
            <p:ph type="dt" idx="1"/>
          </p:nvPr>
        </p:nvSpPr>
        <p:spPr>
          <a:xfrm>
            <a:off x="3850587" y="0"/>
            <a:ext cx="2947088" cy="498555"/>
          </a:xfrm>
          <a:prstGeom prst="rect">
            <a:avLst/>
          </a:prstGeom>
        </p:spPr>
        <p:txBody>
          <a:bodyPr vert="horz" lIns="91449" tIns="45725" rIns="91449" bIns="45725" rtlCol="0"/>
          <a:lstStyle>
            <a:lvl1pPr algn="r">
              <a:defRPr sz="1200"/>
            </a:lvl1pPr>
          </a:lstStyle>
          <a:p>
            <a:fld id="{6BF80C91-E768-4E80-ABD0-0DF3F201AF6E}" type="datetimeFigureOut">
              <a:rPr lang="de-DE" smtClean="0"/>
              <a:t>19.09.2025</a:t>
            </a:fld>
            <a:endParaRPr lang="de-DE"/>
          </a:p>
        </p:txBody>
      </p:sp>
      <p:sp>
        <p:nvSpPr>
          <p:cNvPr id="4" name="Slide Image Placeholder 3"/>
          <p:cNvSpPr>
            <a:spLocks noGrp="1" noRot="1" noChangeAspect="1"/>
          </p:cNvSpPr>
          <p:nvPr>
            <p:ph type="sldImg" idx="2"/>
          </p:nvPr>
        </p:nvSpPr>
        <p:spPr>
          <a:xfrm>
            <a:off x="422275" y="1241425"/>
            <a:ext cx="5954713" cy="3349625"/>
          </a:xfrm>
          <a:prstGeom prst="rect">
            <a:avLst/>
          </a:prstGeom>
          <a:noFill/>
          <a:ln w="12700">
            <a:solidFill>
              <a:prstClr val="black"/>
            </a:solidFill>
          </a:ln>
        </p:spPr>
        <p:txBody>
          <a:bodyPr vert="horz" lIns="91449" tIns="45725" rIns="91449" bIns="45725" rtlCol="0" anchor="ctr"/>
          <a:lstStyle/>
          <a:p>
            <a:endParaRPr lang="de-DE"/>
          </a:p>
        </p:txBody>
      </p:sp>
      <p:sp>
        <p:nvSpPr>
          <p:cNvPr id="5" name="Notes Placeholder 4"/>
          <p:cNvSpPr>
            <a:spLocks noGrp="1"/>
          </p:cNvSpPr>
          <p:nvPr>
            <p:ph type="body" sz="quarter" idx="3"/>
          </p:nvPr>
        </p:nvSpPr>
        <p:spPr>
          <a:xfrm>
            <a:off x="679609" y="4779140"/>
            <a:ext cx="5440046" cy="3909050"/>
          </a:xfrm>
          <a:prstGeom prst="rect">
            <a:avLst/>
          </a:prstGeom>
        </p:spPr>
        <p:txBody>
          <a:bodyPr vert="horz" lIns="91449" tIns="45725" rIns="91449" bIns="4572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9431259"/>
            <a:ext cx="2947088" cy="498555"/>
          </a:xfrm>
          <a:prstGeom prst="rect">
            <a:avLst/>
          </a:prstGeom>
        </p:spPr>
        <p:txBody>
          <a:bodyPr vert="horz" lIns="91449" tIns="45725" rIns="91449" bIns="45725" rtlCol="0" anchor="b"/>
          <a:lstStyle>
            <a:lvl1pPr algn="l">
              <a:defRPr sz="1200"/>
            </a:lvl1pPr>
          </a:lstStyle>
          <a:p>
            <a:endParaRPr lang="de-DE"/>
          </a:p>
        </p:txBody>
      </p:sp>
      <p:sp>
        <p:nvSpPr>
          <p:cNvPr id="7" name="Slide Number Placeholder 6"/>
          <p:cNvSpPr>
            <a:spLocks noGrp="1"/>
          </p:cNvSpPr>
          <p:nvPr>
            <p:ph type="sldNum" sz="quarter" idx="5"/>
          </p:nvPr>
        </p:nvSpPr>
        <p:spPr>
          <a:xfrm>
            <a:off x="3850587" y="9431259"/>
            <a:ext cx="2947088" cy="498555"/>
          </a:xfrm>
          <a:prstGeom prst="rect">
            <a:avLst/>
          </a:prstGeom>
        </p:spPr>
        <p:txBody>
          <a:bodyPr vert="horz" lIns="91449" tIns="45725" rIns="91449" bIns="45725" rtlCol="0" anchor="b"/>
          <a:lstStyle>
            <a:lvl1pPr algn="r">
              <a:defRPr sz="1200"/>
            </a:lvl1pPr>
          </a:lstStyle>
          <a:p>
            <a:fld id="{A34CC7F5-0BA1-45E6-ACB8-96BD1921BDE4}" type="slidenum">
              <a:rPr lang="de-DE" smtClean="0"/>
              <a:t>‹Nr.›</a:t>
            </a:fld>
            <a:endParaRPr lang="de-DE"/>
          </a:p>
        </p:txBody>
      </p:sp>
    </p:spTree>
    <p:extLst>
      <p:ext uri="{BB962C8B-B14F-4D97-AF65-F5344CB8AC3E}">
        <p14:creationId xmlns:p14="http://schemas.microsoft.com/office/powerpoint/2010/main" val="2317115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30A0FE1-E720-431B-BC86-156FB2BABF9E}" type="slidenum">
              <a:rPr lang="en-US"/>
              <a:pPr/>
              <a:t>6</a:t>
            </a:fld>
            <a:endParaRPr lang="en-US"/>
          </a:p>
        </p:txBody>
      </p:sp>
      <p:sp>
        <p:nvSpPr>
          <p:cNvPr id="11265" name="Rectangle 1"/>
          <p:cNvSpPr txBox="1">
            <a:spLocks noGrp="1" noRot="1" noChangeAspect="1" noChangeArrowheads="1"/>
          </p:cNvSpPr>
          <p:nvPr>
            <p:ph type="sldImg"/>
          </p:nvPr>
        </p:nvSpPr>
        <p:spPr bwMode="auto">
          <a:xfrm>
            <a:off x="214313" y="828675"/>
            <a:ext cx="7277100" cy="40941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6" name="Rectangle 2"/>
          <p:cNvSpPr txBox="1">
            <a:spLocks noGrp="1" noChangeArrowheads="1"/>
          </p:cNvSpPr>
          <p:nvPr>
            <p:ph type="body" idx="1"/>
          </p:nvPr>
        </p:nvSpPr>
        <p:spPr bwMode="auto">
          <a:xfrm>
            <a:off x="771213" y="5186464"/>
            <a:ext cx="6164981" cy="491412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Tree>
    <p:extLst>
      <p:ext uri="{BB962C8B-B14F-4D97-AF65-F5344CB8AC3E}">
        <p14:creationId xmlns:p14="http://schemas.microsoft.com/office/powerpoint/2010/main" val="1845922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78C0F0C-277D-4F6B-A6EA-9A13FC159BAA}" type="slidenum">
              <a:rPr lang="en-US"/>
              <a:pPr/>
              <a:t>44</a:t>
            </a:fld>
            <a:endParaRPr lang="en-US"/>
          </a:p>
        </p:txBody>
      </p:sp>
      <p:sp>
        <p:nvSpPr>
          <p:cNvPr id="9217" name="Rectangle 1"/>
          <p:cNvSpPr txBox="1">
            <a:spLocks noGrp="1" noRot="1" noChangeAspect="1" noChangeArrowheads="1"/>
          </p:cNvSpPr>
          <p:nvPr>
            <p:ph type="sldImg"/>
          </p:nvPr>
        </p:nvSpPr>
        <p:spPr bwMode="auto">
          <a:xfrm>
            <a:off x="214313" y="828675"/>
            <a:ext cx="7277100" cy="40941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8" name="Rectangle 2"/>
          <p:cNvSpPr txBox="1">
            <a:spLocks noGrp="1" noChangeArrowheads="1"/>
          </p:cNvSpPr>
          <p:nvPr>
            <p:ph type="body" idx="1"/>
          </p:nvPr>
        </p:nvSpPr>
        <p:spPr bwMode="auto">
          <a:xfrm>
            <a:off x="771213" y="5186465"/>
            <a:ext cx="6164981" cy="481587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Tree>
    <p:extLst>
      <p:ext uri="{BB962C8B-B14F-4D97-AF65-F5344CB8AC3E}">
        <p14:creationId xmlns:p14="http://schemas.microsoft.com/office/powerpoint/2010/main" val="3627550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35A1479-B7F1-4F35-99EE-D1563AEB530B}"/>
              </a:ext>
            </a:extLst>
          </p:cNvPr>
          <p:cNvSpPr txBox="1">
            <a:spLocks noGrp="1"/>
          </p:cNvSpPr>
          <p:nvPr>
            <p:ph type="sldNum" sz="quarter" idx="5"/>
          </p:nvPr>
        </p:nvSpPr>
        <p:spPr>
          <a:ln/>
        </p:spPr>
        <p:txBody>
          <a:bodyPr vert="horz" lIns="0" tIns="0" rIns="0" bIns="0" anchor="b" anchorCtr="0">
            <a:noAutofit/>
          </a:bodyPr>
          <a:lstStyle/>
          <a:p>
            <a:pPr lvl="0"/>
            <a:fld id="{AD0506C9-906D-4898-A771-B5453D22C826}" type="slidenum">
              <a:t>50</a:t>
            </a:fld>
            <a:endParaRPr lang="en-US"/>
          </a:p>
        </p:txBody>
      </p:sp>
      <p:sp>
        <p:nvSpPr>
          <p:cNvPr id="2" name="Slide Image Placeholder 1">
            <a:extLst>
              <a:ext uri="{FF2B5EF4-FFF2-40B4-BE49-F238E27FC236}">
                <a16:creationId xmlns:a16="http://schemas.microsoft.com/office/drawing/2014/main" id="{CAA87334-8968-4072-B2CE-697877F4C1B4}"/>
              </a:ext>
            </a:extLst>
          </p:cNvPr>
          <p:cNvSpPr>
            <a:spLocks noGrp="1" noRot="1" noChangeAspect="1" noResize="1"/>
          </p:cNvSpPr>
          <p:nvPr>
            <p:ph type="sldImg"/>
          </p:nvPr>
        </p:nvSpPr>
        <p:spPr>
          <a:xfrm>
            <a:off x="533400" y="763588"/>
            <a:ext cx="6705600" cy="3771900"/>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46520FB7-1CE6-4819-B0A1-2A15080FC5F5}"/>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E32AD19-8E18-400C-9612-7CFAD2E470C9}"/>
              </a:ext>
            </a:extLst>
          </p:cNvPr>
          <p:cNvSpPr txBox="1">
            <a:spLocks noGrp="1"/>
          </p:cNvSpPr>
          <p:nvPr>
            <p:ph type="sldNum" sz="quarter" idx="5"/>
          </p:nvPr>
        </p:nvSpPr>
        <p:spPr>
          <a:ln/>
        </p:spPr>
        <p:txBody>
          <a:bodyPr vert="horz" lIns="0" tIns="0" rIns="0" bIns="0" anchor="b" anchorCtr="0">
            <a:noAutofit/>
          </a:bodyPr>
          <a:lstStyle/>
          <a:p>
            <a:pPr lvl="0"/>
            <a:fld id="{B8CB503B-A327-47EC-8FBD-9957321DB952}" type="slidenum">
              <a:t>51</a:t>
            </a:fld>
            <a:endParaRPr lang="en-US"/>
          </a:p>
        </p:txBody>
      </p:sp>
      <p:sp>
        <p:nvSpPr>
          <p:cNvPr id="2" name="Slide Image Placeholder 1">
            <a:extLst>
              <a:ext uri="{FF2B5EF4-FFF2-40B4-BE49-F238E27FC236}">
                <a16:creationId xmlns:a16="http://schemas.microsoft.com/office/drawing/2014/main" id="{641D2E83-D3B9-41B8-9980-6C9A8DD215BD}"/>
              </a:ext>
            </a:extLst>
          </p:cNvPr>
          <p:cNvSpPr>
            <a:spLocks noGrp="1" noRot="1" noChangeAspect="1" noResize="1"/>
          </p:cNvSpPr>
          <p:nvPr>
            <p:ph type="sldImg"/>
          </p:nvPr>
        </p:nvSpPr>
        <p:spPr>
          <a:xfrm>
            <a:off x="533400" y="763588"/>
            <a:ext cx="6705600" cy="3771900"/>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E4519822-9BDF-42F8-B14B-A19549466FAB}"/>
              </a:ext>
            </a:extLst>
          </p:cNvPr>
          <p:cNvSpPr txBox="1">
            <a:spLocks noGrp="1"/>
          </p:cNvSpPr>
          <p:nvPr>
            <p:ph type="body" sz="quarter" idx="1"/>
          </p:nvPr>
        </p:nvSpPr>
        <p:spPr/>
        <p:txBody>
          <a:bodyPr vert="horz"/>
          <a:lstStyle/>
          <a:p>
            <a:pPr lvl="0" rtl="0"/>
            <a:r>
              <a:rPr lang="en-US" sz="1800" dirty="0"/>
              <a:t>A further motivation is the circumstance that there are currently two contradicting values for the quadrupole transition strength of the first excited 4</a:t>
            </a:r>
            <a:r>
              <a:rPr lang="en-US" sz="1800" baseline="33000" dirty="0"/>
              <a:t>+</a:t>
            </a:r>
            <a:r>
              <a:rPr lang="en-US" sz="1800" dirty="0"/>
              <a:t> state in </a:t>
            </a:r>
            <a:r>
              <a:rPr lang="en-US" sz="1800" baseline="33000" dirty="0"/>
              <a:t>94</a:t>
            </a:r>
            <a:r>
              <a:rPr lang="en-US" sz="1800" dirty="0"/>
              <a:t>Ru that lead to opposing views on the Seniority conservation here</a:t>
            </a:r>
          </a:p>
          <a:p>
            <a:pPr lvl="0" rtl="0"/>
            <a:endParaRPr lang="en-US" sz="1800" dirty="0"/>
          </a:p>
          <a:p>
            <a:pPr lvl="0" rtl="0"/>
            <a:r>
              <a:rPr lang="en-US" sz="1800" dirty="0"/>
              <a:t>Going to the (klick) experiment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68A67B13-28B9-42D9-B6DD-7A9747C1F81B}" type="datetimeFigureOut">
              <a:rPr lang="de-DE" smtClean="0"/>
              <a:t>19.09.2025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69AA716-290F-4F8E-B657-890C779BA79D}" type="slidenum">
              <a:rPr lang="de-DE" smtClean="0"/>
              <a:t>‹Nr.›</a:t>
            </a:fld>
            <a:endParaRPr lang="de-DE"/>
          </a:p>
        </p:txBody>
      </p:sp>
    </p:spTree>
    <p:extLst>
      <p:ext uri="{BB962C8B-B14F-4D97-AF65-F5344CB8AC3E}">
        <p14:creationId xmlns:p14="http://schemas.microsoft.com/office/powerpoint/2010/main" val="1793102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68A67B13-28B9-42D9-B6DD-7A9747C1F81B}" type="datetimeFigureOut">
              <a:rPr lang="de-DE" smtClean="0"/>
              <a:t>19.09.2025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69AA716-290F-4F8E-B657-890C779BA79D}" type="slidenum">
              <a:rPr lang="de-DE" smtClean="0"/>
              <a:t>‹Nr.›</a:t>
            </a:fld>
            <a:endParaRPr lang="de-DE"/>
          </a:p>
        </p:txBody>
      </p:sp>
    </p:spTree>
    <p:extLst>
      <p:ext uri="{BB962C8B-B14F-4D97-AF65-F5344CB8AC3E}">
        <p14:creationId xmlns:p14="http://schemas.microsoft.com/office/powerpoint/2010/main" val="4087746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899"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199"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68A67B13-28B9-42D9-B6DD-7A9747C1F81B}" type="datetimeFigureOut">
              <a:rPr lang="de-DE" smtClean="0"/>
              <a:t>19.09.2025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69AA716-290F-4F8E-B657-890C779BA79D}" type="slidenum">
              <a:rPr lang="de-DE" smtClean="0"/>
              <a:t>‹Nr.›</a:t>
            </a:fld>
            <a:endParaRPr lang="de-DE"/>
          </a:p>
        </p:txBody>
      </p:sp>
    </p:spTree>
    <p:extLst>
      <p:ext uri="{BB962C8B-B14F-4D97-AF65-F5344CB8AC3E}">
        <p14:creationId xmlns:p14="http://schemas.microsoft.com/office/powerpoint/2010/main" val="898946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68A67B13-28B9-42D9-B6DD-7A9747C1F81B}" type="datetimeFigureOut">
              <a:rPr lang="de-DE" smtClean="0"/>
              <a:t>19.09.2025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69AA716-290F-4F8E-B657-890C779BA79D}" type="slidenum">
              <a:rPr lang="de-DE" smtClean="0"/>
              <a:t>‹Nr.›</a:t>
            </a:fld>
            <a:endParaRPr lang="de-DE"/>
          </a:p>
        </p:txBody>
      </p:sp>
    </p:spTree>
    <p:extLst>
      <p:ext uri="{BB962C8B-B14F-4D97-AF65-F5344CB8AC3E}">
        <p14:creationId xmlns:p14="http://schemas.microsoft.com/office/powerpoint/2010/main" val="1092899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2"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1">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68A67B13-28B9-42D9-B6DD-7A9747C1F81B}" type="datetimeFigureOut">
              <a:rPr lang="de-DE" smtClean="0"/>
              <a:t>19.09.2025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69AA716-290F-4F8E-B657-890C779BA79D}" type="slidenum">
              <a:rPr lang="de-DE" smtClean="0"/>
              <a:t>‹Nr.›</a:t>
            </a:fld>
            <a:endParaRPr lang="de-DE"/>
          </a:p>
        </p:txBody>
      </p:sp>
    </p:spTree>
    <p:extLst>
      <p:ext uri="{BB962C8B-B14F-4D97-AF65-F5344CB8AC3E}">
        <p14:creationId xmlns:p14="http://schemas.microsoft.com/office/powerpoint/2010/main" val="2066922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1"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1"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68A67B13-28B9-42D9-B6DD-7A9747C1F81B}" type="datetimeFigureOut">
              <a:rPr lang="de-DE" smtClean="0"/>
              <a:t>19.09.2025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69AA716-290F-4F8E-B657-890C779BA79D}" type="slidenum">
              <a:rPr lang="de-DE" smtClean="0"/>
              <a:t>‹Nr.›</a:t>
            </a:fld>
            <a:endParaRPr lang="de-DE"/>
          </a:p>
        </p:txBody>
      </p:sp>
    </p:spTree>
    <p:extLst>
      <p:ext uri="{BB962C8B-B14F-4D97-AF65-F5344CB8AC3E}">
        <p14:creationId xmlns:p14="http://schemas.microsoft.com/office/powerpoint/2010/main" val="308693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9"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de-DE"/>
              <a:t>Textmasterformat bearbeiten</a:t>
            </a:r>
          </a:p>
        </p:txBody>
      </p:sp>
      <p:sp>
        <p:nvSpPr>
          <p:cNvPr id="4" name="Inhaltsplatzhalter 3"/>
          <p:cNvSpPr>
            <a:spLocks noGrp="1"/>
          </p:cNvSpPr>
          <p:nvPr>
            <p:ph sz="half" idx="2"/>
          </p:nvPr>
        </p:nvSpPr>
        <p:spPr>
          <a:xfrm>
            <a:off x="839789" y="2505076"/>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de-DE"/>
              <a:t>Textmasterformat bearbeiten</a:t>
            </a:r>
          </a:p>
        </p:txBody>
      </p:sp>
      <p:sp>
        <p:nvSpPr>
          <p:cNvPr id="6" name="Inhaltsplatzhalter 5"/>
          <p:cNvSpPr>
            <a:spLocks noGrp="1"/>
          </p:cNvSpPr>
          <p:nvPr>
            <p:ph sz="quarter" idx="4"/>
          </p:nvPr>
        </p:nvSpPr>
        <p:spPr>
          <a:xfrm>
            <a:off x="6172202" y="2505076"/>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68A67B13-28B9-42D9-B6DD-7A9747C1F81B}" type="datetimeFigureOut">
              <a:rPr lang="de-DE" smtClean="0"/>
              <a:t>19.09.2025</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E69AA716-290F-4F8E-B657-890C779BA79D}" type="slidenum">
              <a:rPr lang="de-DE" smtClean="0"/>
              <a:t>‹Nr.›</a:t>
            </a:fld>
            <a:endParaRPr lang="de-DE"/>
          </a:p>
        </p:txBody>
      </p:sp>
    </p:spTree>
    <p:extLst>
      <p:ext uri="{BB962C8B-B14F-4D97-AF65-F5344CB8AC3E}">
        <p14:creationId xmlns:p14="http://schemas.microsoft.com/office/powerpoint/2010/main" val="1874606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68A67B13-28B9-42D9-B6DD-7A9747C1F81B}" type="datetimeFigureOut">
              <a:rPr lang="de-DE" smtClean="0"/>
              <a:t>19.09.2025</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E69AA716-290F-4F8E-B657-890C779BA79D}" type="slidenum">
              <a:rPr lang="de-DE" smtClean="0"/>
              <a:t>‹Nr.›</a:t>
            </a:fld>
            <a:endParaRPr lang="de-DE"/>
          </a:p>
        </p:txBody>
      </p:sp>
    </p:spTree>
    <p:extLst>
      <p:ext uri="{BB962C8B-B14F-4D97-AF65-F5344CB8AC3E}">
        <p14:creationId xmlns:p14="http://schemas.microsoft.com/office/powerpoint/2010/main" val="3502771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8A67B13-28B9-42D9-B6DD-7A9747C1F81B}" type="datetimeFigureOut">
              <a:rPr lang="de-DE" smtClean="0"/>
              <a:t>19.09.2025</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E69AA716-290F-4F8E-B657-890C779BA79D}" type="slidenum">
              <a:rPr lang="de-DE" smtClean="0"/>
              <a:t>‹Nr.›</a:t>
            </a:fld>
            <a:endParaRPr lang="de-DE"/>
          </a:p>
        </p:txBody>
      </p:sp>
    </p:spTree>
    <p:extLst>
      <p:ext uri="{BB962C8B-B14F-4D97-AF65-F5344CB8AC3E}">
        <p14:creationId xmlns:p14="http://schemas.microsoft.com/office/powerpoint/2010/main" val="355919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90" y="457200"/>
            <a:ext cx="3932236"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de-DE"/>
              <a:t>Textmasterformat bearbeiten</a:t>
            </a:r>
          </a:p>
        </p:txBody>
      </p:sp>
      <p:sp>
        <p:nvSpPr>
          <p:cNvPr id="5" name="Datumsplatzhalter 4"/>
          <p:cNvSpPr>
            <a:spLocks noGrp="1"/>
          </p:cNvSpPr>
          <p:nvPr>
            <p:ph type="dt" sz="half" idx="10"/>
          </p:nvPr>
        </p:nvSpPr>
        <p:spPr/>
        <p:txBody>
          <a:bodyPr/>
          <a:lstStyle/>
          <a:p>
            <a:fld id="{68A67B13-28B9-42D9-B6DD-7A9747C1F81B}" type="datetimeFigureOut">
              <a:rPr lang="de-DE" smtClean="0"/>
              <a:t>19.09.2025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69AA716-290F-4F8E-B657-890C779BA79D}" type="slidenum">
              <a:rPr lang="de-DE" smtClean="0"/>
              <a:t>‹Nr.›</a:t>
            </a:fld>
            <a:endParaRPr lang="de-DE"/>
          </a:p>
        </p:txBody>
      </p:sp>
    </p:spTree>
    <p:extLst>
      <p:ext uri="{BB962C8B-B14F-4D97-AF65-F5344CB8AC3E}">
        <p14:creationId xmlns:p14="http://schemas.microsoft.com/office/powerpoint/2010/main" val="3905823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90" y="457200"/>
            <a:ext cx="3932236"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de-DE"/>
          </a:p>
        </p:txBody>
      </p:sp>
      <p:sp>
        <p:nvSpPr>
          <p:cNvPr id="4" name="Textplatzhalter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de-DE"/>
              <a:t>Textmasterformat bearbeiten</a:t>
            </a:r>
          </a:p>
        </p:txBody>
      </p:sp>
      <p:sp>
        <p:nvSpPr>
          <p:cNvPr id="5" name="Datumsplatzhalter 4"/>
          <p:cNvSpPr>
            <a:spLocks noGrp="1"/>
          </p:cNvSpPr>
          <p:nvPr>
            <p:ph type="dt" sz="half" idx="10"/>
          </p:nvPr>
        </p:nvSpPr>
        <p:spPr/>
        <p:txBody>
          <a:bodyPr/>
          <a:lstStyle/>
          <a:p>
            <a:fld id="{68A67B13-28B9-42D9-B6DD-7A9747C1F81B}" type="datetimeFigureOut">
              <a:rPr lang="de-DE" smtClean="0"/>
              <a:t>19.09.2025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69AA716-290F-4F8E-B657-890C779BA79D}" type="slidenum">
              <a:rPr lang="de-DE" smtClean="0"/>
              <a:t>‹Nr.›</a:t>
            </a:fld>
            <a:endParaRPr lang="de-DE"/>
          </a:p>
        </p:txBody>
      </p:sp>
    </p:spTree>
    <p:extLst>
      <p:ext uri="{BB962C8B-B14F-4D97-AF65-F5344CB8AC3E}">
        <p14:creationId xmlns:p14="http://schemas.microsoft.com/office/powerpoint/2010/main" val="2048160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A67B13-28B9-42D9-B6DD-7A9747C1F81B}" type="datetimeFigureOut">
              <a:rPr lang="de-DE" smtClean="0"/>
              <a:t>19.09.2025</a:t>
            </a:fld>
            <a:endParaRPr lang="de-DE"/>
          </a:p>
        </p:txBody>
      </p:sp>
      <p:sp>
        <p:nvSpPr>
          <p:cNvPr id="5" name="Fußzeilenplatzhalter 4"/>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9AA716-290F-4F8E-B657-890C779BA79D}" type="slidenum">
              <a:rPr lang="de-DE" smtClean="0"/>
              <a:t>‹Nr.›</a:t>
            </a:fld>
            <a:endParaRPr lang="de-DE"/>
          </a:p>
        </p:txBody>
      </p:sp>
    </p:spTree>
    <p:extLst>
      <p:ext uri="{BB962C8B-B14F-4D97-AF65-F5344CB8AC3E}">
        <p14:creationId xmlns:p14="http://schemas.microsoft.com/office/powerpoint/2010/main" val="1754935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de-DE"/>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7.xml"/><Relationship Id="rId6" Type="http://schemas.openxmlformats.org/officeDocument/2006/relationships/image" Target="../media/image12.emf"/><Relationship Id="rId5" Type="http://schemas.openxmlformats.org/officeDocument/2006/relationships/image" Target="../media/image26.emf"/><Relationship Id="rId4" Type="http://schemas.openxmlformats.org/officeDocument/2006/relationships/image" Target="../media/image25.emf"/></Relationships>
</file>

<file path=ppt/slides/_rels/slide1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emf"/></Relationships>
</file>

<file path=ppt/slides/_rels/slide15.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image" Target="../media/image32.svg"/><Relationship Id="rId7" Type="http://schemas.openxmlformats.org/officeDocument/2006/relationships/image" Target="../media/image36.emf"/><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33.emf"/></Relationships>
</file>

<file path=ppt/slides/_rels/slide16.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sv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7.xml"/><Relationship Id="rId4" Type="http://schemas.openxmlformats.org/officeDocument/2006/relationships/image" Target="../media/image45.emf"/></Relationships>
</file>

<file path=ppt/slides/_rels/slide1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7.xml"/><Relationship Id="rId4" Type="http://schemas.openxmlformats.org/officeDocument/2006/relationships/image" Target="../media/image48.emf"/></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4.png"/></Relationships>
</file>

<file path=ppt/slides/_rels/slide2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57.emf"/><Relationship Id="rId5" Type="http://schemas.openxmlformats.org/officeDocument/2006/relationships/image" Target="../media/image41.sv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8.png"/><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9.png"/></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5" Type="http://schemas.openxmlformats.org/officeDocument/2006/relationships/image" Target="../media/image64.png"/><Relationship Id="rId4" Type="http://schemas.openxmlformats.org/officeDocument/2006/relationships/image" Target="../media/image63.png"/></Relationships>
</file>

<file path=ppt/slides/_rels/slide29.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1520.png"/><Relationship Id="rId7" Type="http://schemas.openxmlformats.org/officeDocument/2006/relationships/image" Target="../media/image156.png"/><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154.png"/><Relationship Id="rId4" Type="http://schemas.openxmlformats.org/officeDocument/2006/relationships/image" Target="../media/image153.png"/></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7.xml"/><Relationship Id="rId4" Type="http://schemas.openxmlformats.org/officeDocument/2006/relationships/image" Target="../media/image48.emf"/></Relationships>
</file>

<file path=ppt/slides/_rels/slide31.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png"/><Relationship Id="rId1" Type="http://schemas.openxmlformats.org/officeDocument/2006/relationships/slideLayout" Target="../slideLayouts/slideLayout7.xml"/><Relationship Id="rId4" Type="http://schemas.openxmlformats.org/officeDocument/2006/relationships/image" Target="../media/image70.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53.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72.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74.wmf"/><Relationship Id="rId4" Type="http://schemas.openxmlformats.org/officeDocument/2006/relationships/oleObject" Target="../embeddings/oleObject2.bin"/></Relationships>
</file>

<file path=ppt/slides/_rels/slide38.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image" Target="../media/image76.emf"/><Relationship Id="rId1" Type="http://schemas.openxmlformats.org/officeDocument/2006/relationships/slideLayout" Target="../slideLayouts/slideLayout7.xml"/><Relationship Id="rId4" Type="http://schemas.openxmlformats.org/officeDocument/2006/relationships/image" Target="../media/image78.emf"/></Relationships>
</file>

<file path=ppt/slides/_rels/slide39.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image" Target="../media/image79.emf"/><Relationship Id="rId1" Type="http://schemas.openxmlformats.org/officeDocument/2006/relationships/slideLayout" Target="../slideLayouts/slideLayout7.xml"/><Relationship Id="rId4" Type="http://schemas.openxmlformats.org/officeDocument/2006/relationships/image" Target="../media/image81.emf"/></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40.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image" Target="../media/image82.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image" Target="../media/image84.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image" Target="../media/image86.emf"/><Relationship Id="rId1" Type="http://schemas.openxmlformats.org/officeDocument/2006/relationships/slideLayout" Target="../slideLayouts/slideLayout7.xml"/><Relationship Id="rId5" Type="http://schemas.openxmlformats.org/officeDocument/2006/relationships/image" Target="../media/image39.svg"/><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image" Target="../media/image88.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91.emf"/></Relationships>
</file>

<file path=ppt/slides/_rels/slide47.xml.rels><?xml version="1.0" encoding="UTF-8" standalone="yes"?>
<Relationships xmlns="http://schemas.openxmlformats.org/package/2006/relationships"><Relationship Id="rId3" Type="http://schemas.openxmlformats.org/officeDocument/2006/relationships/image" Target="../media/image93.emf"/><Relationship Id="rId2" Type="http://schemas.openxmlformats.org/officeDocument/2006/relationships/image" Target="../media/image92.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94.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5.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slides/_rels/slide51.xml.rels><?xml version="1.0" encoding="UTF-8" standalone="yes"?>
<Relationships xmlns="http://schemas.openxmlformats.org/package/2006/relationships"><Relationship Id="rId3" Type="http://schemas.openxmlformats.org/officeDocument/2006/relationships/image" Target="../media/image96.pd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9.pdf"/><Relationship Id="rId5" Type="http://schemas.openxmlformats.org/officeDocument/2006/relationships/image" Target="../media/image98.pdf"/><Relationship Id="rId4" Type="http://schemas.openxmlformats.org/officeDocument/2006/relationships/image" Target="../media/image97.pdf"/></Relationships>
</file>

<file path=ppt/slides/_rels/slide52.xml.rels><?xml version="1.0" encoding="UTF-8" standalone="yes"?>
<Relationships xmlns="http://schemas.openxmlformats.org/package/2006/relationships"><Relationship Id="rId3" Type="http://schemas.openxmlformats.org/officeDocument/2006/relationships/image" Target="../media/image101.emf"/><Relationship Id="rId2" Type="http://schemas.openxmlformats.org/officeDocument/2006/relationships/image" Target="../media/image100.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3.emf"/><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6.emf"/><Relationship Id="rId5" Type="http://schemas.openxmlformats.org/officeDocument/2006/relationships/image" Target="../media/image15.jpeg"/><Relationship Id="rId4" Type="http://schemas.openxmlformats.org/officeDocument/2006/relationships/image" Target="../media/image14.wmf"/></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7.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feld 1"/>
          <p:cNvSpPr txBox="1"/>
          <p:nvPr/>
        </p:nvSpPr>
        <p:spPr>
          <a:xfrm>
            <a:off x="167710" y="58486"/>
            <a:ext cx="11856579" cy="3198953"/>
          </a:xfrm>
          <a:prstGeom prst="rect">
            <a:avLst/>
          </a:prstGeom>
          <a:noFill/>
        </p:spPr>
        <p:txBody>
          <a:bodyPr wrap="square" rtlCol="0">
            <a:spAutoFit/>
          </a:bodyPr>
          <a:lstStyle/>
          <a:p>
            <a:r>
              <a:rPr lang="en-US" sz="2800" b="1" dirty="0"/>
              <a:t>Absolute electromagnetic transition rates in semi-magic N = 50 isotones as a test for (</a:t>
            </a:r>
            <a:r>
              <a:rPr lang="en-US" sz="2800" b="1" dirty="0">
                <a:latin typeface="Symbol" panose="05050102010706020507" pitchFamily="18" charset="2"/>
              </a:rPr>
              <a:t>p</a:t>
            </a:r>
            <a:r>
              <a:rPr lang="en-US" sz="2800" b="1" dirty="0"/>
              <a:t>g</a:t>
            </a:r>
            <a:r>
              <a:rPr lang="en-US" sz="2800" b="1" baseline="-25000" dirty="0"/>
              <a:t>9/2</a:t>
            </a:r>
            <a:r>
              <a:rPr lang="en-US" sz="2800" b="1" dirty="0"/>
              <a:t>)</a:t>
            </a:r>
            <a:r>
              <a:rPr lang="en-US" sz="2800" b="1" baseline="30000" dirty="0"/>
              <a:t>n</a:t>
            </a:r>
            <a:r>
              <a:rPr lang="en-US" sz="2800" b="1" dirty="0"/>
              <a:t> single-particle calculations.</a:t>
            </a:r>
            <a:endParaRPr lang="de-DE" sz="2800" b="1" dirty="0"/>
          </a:p>
          <a:p>
            <a:pPr>
              <a:lnSpc>
                <a:spcPct val="107000"/>
              </a:lnSpc>
              <a:spcAft>
                <a:spcPts val="0"/>
              </a:spcAft>
            </a:pPr>
            <a:r>
              <a:rPr lang="en-US" sz="2800" b="1" dirty="0">
                <a:latin typeface="SFCC0800"/>
                <a:ea typeface="Calibri" panose="020F0502020204030204" pitchFamily="34" charset="0"/>
                <a:cs typeface="SFCC0800"/>
              </a:rPr>
              <a:t>Jan Jolie</a:t>
            </a:r>
            <a:r>
              <a:rPr lang="de-DE" sz="2800" b="1" baseline="30000" dirty="0"/>
              <a:t> 1</a:t>
            </a:r>
            <a:r>
              <a:rPr lang="en-US" sz="2800" b="1" dirty="0">
                <a:latin typeface="SFRM0800"/>
                <a:ea typeface="Calibri" panose="020F0502020204030204" pitchFamily="34" charset="0"/>
                <a:cs typeface="SFRM0800"/>
              </a:rPr>
              <a:t>, </a:t>
            </a:r>
            <a:r>
              <a:rPr lang="en-US" sz="2800" b="1" dirty="0">
                <a:latin typeface="SFCC0800"/>
                <a:ea typeface="Calibri" panose="020F0502020204030204" pitchFamily="34" charset="0"/>
                <a:cs typeface="SFCC0800"/>
              </a:rPr>
              <a:t>Mario Ley</a:t>
            </a:r>
            <a:r>
              <a:rPr lang="de-DE" sz="2800" b="1" baseline="30000" dirty="0"/>
              <a:t> 1</a:t>
            </a:r>
            <a:r>
              <a:rPr lang="en-US" sz="2800" b="1" dirty="0">
                <a:latin typeface="SFRM0800"/>
                <a:ea typeface="Calibri" panose="020F0502020204030204" pitchFamily="34" charset="0"/>
                <a:cs typeface="SFRM0800"/>
              </a:rPr>
              <a:t>, </a:t>
            </a:r>
            <a:r>
              <a:rPr lang="en-US" sz="2800" b="1" dirty="0">
                <a:latin typeface="SFCC0800"/>
                <a:ea typeface="Calibri" panose="020F0502020204030204" pitchFamily="34" charset="0"/>
                <a:cs typeface="SFCC0800"/>
              </a:rPr>
              <a:t>Andrey </a:t>
            </a:r>
            <a:r>
              <a:rPr lang="en-US" sz="2800" b="1" dirty="0" err="1">
                <a:latin typeface="SFCC0800"/>
                <a:ea typeface="Calibri" panose="020F0502020204030204" pitchFamily="34" charset="0"/>
                <a:cs typeface="SFCC0800"/>
              </a:rPr>
              <a:t>Blazhev</a:t>
            </a:r>
            <a:r>
              <a:rPr lang="de-DE" sz="2800" b="1" baseline="30000" dirty="0"/>
              <a:t> 1</a:t>
            </a:r>
            <a:r>
              <a:rPr lang="en-US" sz="2800" b="1" dirty="0">
                <a:latin typeface="SFRM0800"/>
                <a:ea typeface="Calibri" panose="020F0502020204030204" pitchFamily="34" charset="0"/>
                <a:cs typeface="SFRM0800"/>
              </a:rPr>
              <a:t>, </a:t>
            </a:r>
            <a:r>
              <a:rPr lang="en-US" sz="2800" b="1" dirty="0" err="1">
                <a:latin typeface="SFCC0800"/>
                <a:ea typeface="Calibri" panose="020F0502020204030204" pitchFamily="34" charset="0"/>
                <a:cs typeface="SFCC0800"/>
              </a:rPr>
              <a:t>Arwin</a:t>
            </a:r>
            <a:r>
              <a:rPr lang="en-US" sz="2800" b="1" dirty="0">
                <a:latin typeface="SFCC0800"/>
                <a:ea typeface="Calibri" panose="020F0502020204030204" pitchFamily="34" charset="0"/>
                <a:cs typeface="SFCC0800"/>
              </a:rPr>
              <a:t> </a:t>
            </a:r>
            <a:r>
              <a:rPr lang="en-US" sz="2800" b="1" dirty="0" err="1">
                <a:latin typeface="SFCC0800"/>
                <a:ea typeface="Calibri" panose="020F0502020204030204" pitchFamily="34" charset="0"/>
                <a:cs typeface="SFCC0800"/>
              </a:rPr>
              <a:t>Esmaylzadeh</a:t>
            </a:r>
            <a:r>
              <a:rPr lang="de-DE" sz="1600" b="1" baseline="30000" dirty="0"/>
              <a:t> </a:t>
            </a:r>
            <a:r>
              <a:rPr lang="de-DE" sz="2400" b="1" baseline="30000" dirty="0"/>
              <a:t>1</a:t>
            </a:r>
            <a:r>
              <a:rPr lang="en-US" sz="2400" b="1" dirty="0">
                <a:latin typeface="CMR6"/>
                <a:ea typeface="Calibri" panose="020F0502020204030204" pitchFamily="34" charset="0"/>
                <a:cs typeface="CMR6"/>
              </a:rPr>
              <a:t>, </a:t>
            </a:r>
            <a:r>
              <a:rPr lang="en-US" sz="2400" b="1" dirty="0">
                <a:latin typeface="SFRM0800"/>
                <a:ea typeface="Calibri" panose="020F0502020204030204" pitchFamily="34" charset="0"/>
                <a:cs typeface="SFRM0800"/>
              </a:rPr>
              <a:t> </a:t>
            </a:r>
            <a:r>
              <a:rPr lang="en-US" sz="2800" b="1" dirty="0">
                <a:latin typeface="SFRM0800"/>
                <a:ea typeface="Calibri" panose="020F0502020204030204" pitchFamily="34" charset="0"/>
                <a:cs typeface="SFRM0800"/>
              </a:rPr>
              <a:t>Julia Fischer</a:t>
            </a:r>
            <a:r>
              <a:rPr lang="en-US" sz="2800" b="1" baseline="30000" dirty="0">
                <a:latin typeface="SFRM0800"/>
                <a:ea typeface="Calibri" panose="020F0502020204030204" pitchFamily="34" charset="0"/>
                <a:cs typeface="SFRM0800"/>
              </a:rPr>
              <a:t>1</a:t>
            </a:r>
            <a:r>
              <a:rPr lang="en-US" sz="2400" b="1" dirty="0">
                <a:latin typeface="SFRM0800"/>
                <a:ea typeface="Calibri" panose="020F0502020204030204" pitchFamily="34" charset="0"/>
                <a:cs typeface="SFRM0800"/>
              </a:rPr>
              <a:t>,</a:t>
            </a:r>
            <a:r>
              <a:rPr lang="en-US" sz="2800" b="1" dirty="0">
                <a:latin typeface="SFCC0800"/>
                <a:ea typeface="Calibri" panose="020F0502020204030204" pitchFamily="34" charset="0"/>
                <a:cs typeface="SFCC0800"/>
              </a:rPr>
              <a:t>Lukas </a:t>
            </a:r>
            <a:r>
              <a:rPr lang="en-US" sz="2800" b="1" dirty="0" err="1">
                <a:latin typeface="SFCC0800"/>
                <a:ea typeface="Calibri" panose="020F0502020204030204" pitchFamily="34" charset="0"/>
                <a:cs typeface="SFCC0800"/>
              </a:rPr>
              <a:t>Knafla</a:t>
            </a:r>
            <a:r>
              <a:rPr lang="de-DE" sz="2800" b="1" baseline="30000" dirty="0"/>
              <a:t> 1</a:t>
            </a:r>
            <a:r>
              <a:rPr lang="en-US" sz="2800" b="1" dirty="0">
                <a:latin typeface="SFRM0800"/>
                <a:ea typeface="Calibri" panose="020F0502020204030204" pitchFamily="34" charset="0"/>
                <a:cs typeface="SFRM0800"/>
              </a:rPr>
              <a:t>, </a:t>
            </a:r>
            <a:r>
              <a:rPr lang="en-US" sz="2800" b="1" dirty="0">
                <a:latin typeface="SFCC0800"/>
                <a:ea typeface="Calibri" panose="020F0502020204030204" pitchFamily="34" charset="0"/>
                <a:cs typeface="SFCC0800"/>
              </a:rPr>
              <a:t>Aaron </a:t>
            </a:r>
            <a:r>
              <a:rPr lang="en-US" sz="2800" b="1" dirty="0" err="1">
                <a:latin typeface="SFCC0800"/>
                <a:ea typeface="Calibri" panose="020F0502020204030204" pitchFamily="34" charset="0"/>
                <a:cs typeface="SFCC0800"/>
              </a:rPr>
              <a:t>Pfeil</a:t>
            </a:r>
            <a:r>
              <a:rPr lang="de-DE" sz="2800" b="1" baseline="30000" dirty="0"/>
              <a:t> 1</a:t>
            </a:r>
            <a:r>
              <a:rPr lang="en-US" sz="2800" b="1" dirty="0">
                <a:latin typeface="SFRM0800"/>
                <a:ea typeface="Calibri" panose="020F0502020204030204" pitchFamily="34" charset="0"/>
                <a:cs typeface="SFRM0800"/>
              </a:rPr>
              <a:t>, </a:t>
            </a:r>
            <a:r>
              <a:rPr lang="en-US" sz="2800" b="1" dirty="0">
                <a:latin typeface="SFCC0800"/>
                <a:ea typeface="Calibri" panose="020F0502020204030204" pitchFamily="34" charset="0"/>
                <a:cs typeface="SFCC0800"/>
              </a:rPr>
              <a:t>Christoph </a:t>
            </a:r>
            <a:r>
              <a:rPr lang="en-US" sz="2800" b="1" dirty="0" err="1">
                <a:latin typeface="SFCC0800"/>
                <a:ea typeface="Calibri" panose="020F0502020204030204" pitchFamily="34" charset="0"/>
                <a:cs typeface="SFCC0800"/>
              </a:rPr>
              <a:t>Fransen</a:t>
            </a:r>
            <a:r>
              <a:rPr lang="de-DE" sz="2800" b="1" baseline="30000" dirty="0"/>
              <a:t> 1</a:t>
            </a:r>
            <a:r>
              <a:rPr lang="en-US" sz="2800" b="1" dirty="0">
                <a:latin typeface="SFRM0800"/>
                <a:ea typeface="Calibri" panose="020F0502020204030204" pitchFamily="34" charset="0"/>
                <a:cs typeface="SFRM0800"/>
              </a:rPr>
              <a:t>, </a:t>
            </a:r>
            <a:r>
              <a:rPr lang="en-US" sz="2800" b="1" dirty="0">
                <a:latin typeface="SFCC0800"/>
                <a:ea typeface="Calibri" panose="020F0502020204030204" pitchFamily="34" charset="0"/>
                <a:cs typeface="SFCC0800"/>
              </a:rPr>
              <a:t>Jean-Marc Regis </a:t>
            </a:r>
            <a:r>
              <a:rPr lang="de-DE" sz="2800" b="1" baseline="30000" dirty="0"/>
              <a:t>1</a:t>
            </a:r>
            <a:r>
              <a:rPr lang="de-DE" sz="2800" b="1" dirty="0"/>
              <a:t>, and Piet Van Isacker </a:t>
            </a:r>
            <a:r>
              <a:rPr lang="de-DE" sz="2800" b="1" baseline="30000" dirty="0"/>
              <a:t>2</a:t>
            </a:r>
            <a:r>
              <a:rPr lang="de-DE" sz="2800" b="1" dirty="0"/>
              <a:t>,</a:t>
            </a:r>
          </a:p>
          <a:p>
            <a:r>
              <a:rPr lang="de-DE" sz="2800" dirty="0"/>
              <a:t>1: IKP, Universität zu Köln, Zülpicher Str. 77, D-50937 Köln, Germany</a:t>
            </a:r>
          </a:p>
          <a:p>
            <a:r>
              <a:rPr lang="de-DE" sz="2800" dirty="0"/>
              <a:t>2: GANIL, CEA/DRF–CNRS/IN2P3, Bvd Henri Becquerel, F-14076 Caen, France</a:t>
            </a:r>
          </a:p>
        </p:txBody>
      </p:sp>
      <p:sp>
        <p:nvSpPr>
          <p:cNvPr id="3" name="Textfeld 2"/>
          <p:cNvSpPr txBox="1"/>
          <p:nvPr/>
        </p:nvSpPr>
        <p:spPr>
          <a:xfrm>
            <a:off x="3249754" y="3275032"/>
            <a:ext cx="8337795" cy="2554545"/>
          </a:xfrm>
          <a:prstGeom prst="rect">
            <a:avLst/>
          </a:prstGeom>
          <a:noFill/>
        </p:spPr>
        <p:txBody>
          <a:bodyPr wrap="none" rtlCol="0">
            <a:spAutoFit/>
          </a:bodyPr>
          <a:lstStyle/>
          <a:p>
            <a:pPr marL="514350" indent="-514350">
              <a:buAutoNum type="arabicPeriod"/>
            </a:pPr>
            <a:r>
              <a:rPr lang="de-DE" sz="3200" dirty="0"/>
              <a:t>Motivation  </a:t>
            </a:r>
          </a:p>
          <a:p>
            <a:pPr marL="514350" indent="-514350">
              <a:buFont typeface="+mj-lt"/>
              <a:buAutoNum type="arabicPeriod"/>
            </a:pPr>
            <a:r>
              <a:rPr lang="de-DE" sz="3200" dirty="0"/>
              <a:t>Fast timing using centroid </a:t>
            </a:r>
            <a:r>
              <a:rPr lang="de-DE" sz="3200" dirty="0" err="1"/>
              <a:t>difference</a:t>
            </a:r>
            <a:r>
              <a:rPr lang="de-DE" sz="3200" dirty="0"/>
              <a:t> </a:t>
            </a:r>
            <a:r>
              <a:rPr lang="de-DE" sz="3200" dirty="0" err="1"/>
              <a:t>methods</a:t>
            </a:r>
            <a:endParaRPr lang="de-DE" sz="3200" dirty="0"/>
          </a:p>
          <a:p>
            <a:pPr marL="514350" indent="-514350">
              <a:buFont typeface="+mj-lt"/>
              <a:buAutoNum type="arabicPeriod"/>
            </a:pPr>
            <a:r>
              <a:rPr lang="de-DE" sz="3200" dirty="0"/>
              <a:t>Experimental </a:t>
            </a:r>
            <a:r>
              <a:rPr lang="de-DE" sz="3200" dirty="0" err="1"/>
              <a:t>set-up</a:t>
            </a:r>
            <a:endParaRPr lang="de-DE" sz="3200" dirty="0"/>
          </a:p>
          <a:p>
            <a:pPr marL="514350" indent="-514350">
              <a:buFont typeface="+mj-lt"/>
              <a:buAutoNum type="arabicPeriod"/>
            </a:pPr>
            <a:r>
              <a:rPr lang="de-DE" sz="3200" dirty="0" err="1"/>
              <a:t>Results</a:t>
            </a:r>
            <a:r>
              <a:rPr lang="de-DE" sz="3200" dirty="0"/>
              <a:t> </a:t>
            </a:r>
            <a:r>
              <a:rPr lang="de-DE" sz="3200" dirty="0" err="1"/>
              <a:t>for</a:t>
            </a:r>
            <a:r>
              <a:rPr lang="de-DE" sz="3200" dirty="0"/>
              <a:t> </a:t>
            </a:r>
            <a:r>
              <a:rPr lang="de-DE" sz="3200" baseline="30000" dirty="0"/>
              <a:t>92</a:t>
            </a:r>
            <a:r>
              <a:rPr lang="de-DE" sz="3200" dirty="0"/>
              <a:t>Mo, </a:t>
            </a:r>
            <a:r>
              <a:rPr lang="de-DE" sz="3200" baseline="30000" dirty="0"/>
              <a:t>93</a:t>
            </a:r>
            <a:r>
              <a:rPr lang="de-DE" sz="3200" dirty="0"/>
              <a:t>Tc, </a:t>
            </a:r>
            <a:r>
              <a:rPr lang="de-DE" sz="3200" baseline="30000" dirty="0"/>
              <a:t>94</a:t>
            </a:r>
            <a:r>
              <a:rPr lang="de-DE" sz="3200" dirty="0"/>
              <a:t>Ru and </a:t>
            </a:r>
            <a:r>
              <a:rPr lang="de-DE" sz="3200" baseline="30000" dirty="0"/>
              <a:t>95</a:t>
            </a:r>
            <a:r>
              <a:rPr lang="de-DE" sz="3200" dirty="0"/>
              <a:t>Rh </a:t>
            </a:r>
          </a:p>
          <a:p>
            <a:pPr marL="514350" indent="-514350">
              <a:buFont typeface="+mj-lt"/>
              <a:buAutoNum type="arabicPeriod"/>
            </a:pPr>
            <a:r>
              <a:rPr lang="de-DE" sz="3200" dirty="0" err="1"/>
              <a:t>Conclusions</a:t>
            </a:r>
            <a:endParaRPr lang="de-DE" sz="3200" dirty="0"/>
          </a:p>
        </p:txBody>
      </p:sp>
      <p:pic>
        <p:nvPicPr>
          <p:cNvPr id="4" name="Graphic 3">
            <a:extLst>
              <a:ext uri="{FF2B5EF4-FFF2-40B4-BE49-F238E27FC236}">
                <a16:creationId xmlns:a16="http://schemas.microsoft.com/office/drawing/2014/main" id="{E7F1EB10-AD9E-4F79-8363-9F5D4FC85939}"/>
              </a:ext>
            </a:extLst>
          </p:cNvPr>
          <p:cNvPicPr>
            <a:picLocks noChangeAspect="1"/>
          </p:cNvPicPr>
          <p:nvPr/>
        </p:nvPicPr>
        <p:blipFill>
          <a:blip r:embed="rId2">
            <a:lum/>
            <a:alphaModFix/>
            <a:extLst>
              <a:ext uri="{96DAC541-7B7A-43D3-8B79-37D633B846F1}">
                <asvg:svgBlip xmlns:asvg="http://schemas.microsoft.com/office/drawing/2016/SVG/main" r:embed="rId3"/>
              </a:ext>
            </a:extLst>
          </a:blip>
          <a:srcRect/>
          <a:stretch>
            <a:fillRect/>
          </a:stretch>
        </p:blipFill>
        <p:spPr>
          <a:xfrm>
            <a:off x="524373" y="3153508"/>
            <a:ext cx="2531228" cy="3881606"/>
          </a:xfrm>
          <a:prstGeom prst="rect">
            <a:avLst/>
          </a:prstGeom>
          <a:noFill/>
          <a:ln>
            <a:noFill/>
          </a:ln>
        </p:spPr>
      </p:pic>
      <p:sp>
        <p:nvSpPr>
          <p:cNvPr id="5" name="Freeform: Shape 4">
            <a:extLst>
              <a:ext uri="{FF2B5EF4-FFF2-40B4-BE49-F238E27FC236}">
                <a16:creationId xmlns:a16="http://schemas.microsoft.com/office/drawing/2014/main" id="{6EBFC6A4-0265-4F5D-B748-0391BCBB23CE}"/>
              </a:ext>
            </a:extLst>
          </p:cNvPr>
          <p:cNvSpPr/>
          <p:nvPr/>
        </p:nvSpPr>
        <p:spPr>
          <a:xfrm>
            <a:off x="1393795" y="4980373"/>
            <a:ext cx="212064" cy="45017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57240">
            <a:solidFill>
              <a:srgbClr val="FFFF00"/>
            </a:solidFill>
            <a:prstDash val="solid"/>
          </a:ln>
        </p:spPr>
        <p:txBody>
          <a:bodyPr wrap="square" lIns="143242" tIns="88819" rIns="143242" bIns="88819" anchor="ctr" anchorCtr="0" compatLnSpc="0">
            <a:noAutofit/>
          </a:bodyPr>
          <a:lstStyle/>
          <a:p>
            <a:pPr hangingPunct="0"/>
            <a:endParaRPr lang="en-US" sz="2177">
              <a:latin typeface="Liberation Sans" pitchFamily="18"/>
              <a:ea typeface="Noto Sans CJK SC" pitchFamily="2"/>
              <a:cs typeface="Lohit Devanagari" pitchFamily="2"/>
            </a:endParaRPr>
          </a:p>
        </p:txBody>
      </p:sp>
    </p:spTree>
    <p:extLst>
      <p:ext uri="{BB962C8B-B14F-4D97-AF65-F5344CB8AC3E}">
        <p14:creationId xmlns:p14="http://schemas.microsoft.com/office/powerpoint/2010/main" val="1737240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BCC769-3F22-4363-AAC5-85927A57FDAC}"/>
              </a:ext>
            </a:extLst>
          </p:cNvPr>
          <p:cNvSpPr txBox="1"/>
          <p:nvPr/>
        </p:nvSpPr>
        <p:spPr>
          <a:xfrm>
            <a:off x="638360" y="0"/>
            <a:ext cx="7292959" cy="1077218"/>
          </a:xfrm>
          <a:prstGeom prst="rect">
            <a:avLst/>
          </a:prstGeom>
          <a:noFill/>
        </p:spPr>
        <p:txBody>
          <a:bodyPr wrap="none" rtlCol="0">
            <a:spAutoFit/>
          </a:bodyPr>
          <a:lstStyle/>
          <a:p>
            <a:r>
              <a:rPr lang="de-DE" sz="3200" b="1" dirty="0">
                <a:solidFill>
                  <a:prstClr val="black"/>
                </a:solidFill>
              </a:rPr>
              <a:t>4. </a:t>
            </a:r>
            <a:r>
              <a:rPr lang="en-US" sz="3200" b="1" dirty="0"/>
              <a:t>Results for 92Mo, 93Tc, 94Ru and 95Rh </a:t>
            </a:r>
          </a:p>
          <a:p>
            <a:r>
              <a:rPr lang="en-US" sz="3200" b="1" dirty="0">
                <a:solidFill>
                  <a:prstClr val="black"/>
                </a:solidFill>
              </a:rPr>
              <a:t>.</a:t>
            </a:r>
            <a:endParaRPr lang="de-DE" dirty="0"/>
          </a:p>
        </p:txBody>
      </p:sp>
      <p:sp>
        <p:nvSpPr>
          <p:cNvPr id="3" name="TextBox 2">
            <a:extLst>
              <a:ext uri="{FF2B5EF4-FFF2-40B4-BE49-F238E27FC236}">
                <a16:creationId xmlns:a16="http://schemas.microsoft.com/office/drawing/2014/main" id="{669B6ECC-C659-41C8-9A66-7D08EE6243A7}"/>
              </a:ext>
            </a:extLst>
          </p:cNvPr>
          <p:cNvSpPr txBox="1"/>
          <p:nvPr/>
        </p:nvSpPr>
        <p:spPr>
          <a:xfrm>
            <a:off x="5698422" y="1102279"/>
            <a:ext cx="6168227" cy="830997"/>
          </a:xfrm>
          <a:prstGeom prst="rect">
            <a:avLst/>
          </a:prstGeom>
          <a:noFill/>
        </p:spPr>
        <p:txBody>
          <a:bodyPr wrap="none" rtlCol="0">
            <a:spAutoFit/>
          </a:bodyPr>
          <a:lstStyle/>
          <a:p>
            <a:r>
              <a:rPr lang="de-DE" sz="2400" dirty="0"/>
              <a:t>After the success in the N</a:t>
            </a:r>
            <a:r>
              <a:rPr lang="en-US" sz="2400" dirty="0"/>
              <a:t> = 126 isotones, </a:t>
            </a:r>
          </a:p>
          <a:p>
            <a:r>
              <a:rPr lang="en-US" sz="2400" dirty="0"/>
              <a:t>it would be interesting to study similar isotones.</a:t>
            </a:r>
            <a:endParaRPr lang="de-DE" sz="2400" dirty="0"/>
          </a:p>
        </p:txBody>
      </p:sp>
      <p:sp>
        <p:nvSpPr>
          <p:cNvPr id="4" name="TextBox 3">
            <a:extLst>
              <a:ext uri="{FF2B5EF4-FFF2-40B4-BE49-F238E27FC236}">
                <a16:creationId xmlns:a16="http://schemas.microsoft.com/office/drawing/2014/main" id="{F0C3E003-9D9A-40A3-886A-4A666FAFDB17}"/>
              </a:ext>
            </a:extLst>
          </p:cNvPr>
          <p:cNvSpPr txBox="1"/>
          <p:nvPr/>
        </p:nvSpPr>
        <p:spPr>
          <a:xfrm>
            <a:off x="5717220" y="2160742"/>
            <a:ext cx="6168227" cy="1938992"/>
          </a:xfrm>
          <a:prstGeom prst="rect">
            <a:avLst/>
          </a:prstGeom>
          <a:noFill/>
        </p:spPr>
        <p:txBody>
          <a:bodyPr wrap="square" rtlCol="0">
            <a:spAutoFit/>
          </a:bodyPr>
          <a:lstStyle/>
          <a:p>
            <a:r>
              <a:rPr lang="en-US" sz="2400" dirty="0"/>
              <a:t>Candidates could be the N= 50 isotones above Z= 40 where the </a:t>
            </a:r>
            <a:r>
              <a:rPr lang="en-US" sz="2400" dirty="0">
                <a:latin typeface="Symbol" panose="05050102010706020507" pitchFamily="18" charset="2"/>
              </a:rPr>
              <a:t>p</a:t>
            </a:r>
            <a:r>
              <a:rPr lang="en-US" sz="2400" dirty="0"/>
              <a:t>(1g</a:t>
            </a:r>
            <a:r>
              <a:rPr lang="en-US" sz="2400" baseline="-25000" dirty="0"/>
              <a:t>9/2</a:t>
            </a:r>
            <a:r>
              <a:rPr lang="en-US" sz="2400" dirty="0"/>
              <a:t>) orbit gets filled.</a:t>
            </a:r>
          </a:p>
          <a:p>
            <a:r>
              <a:rPr lang="en-US" sz="2400" dirty="0"/>
              <a:t>Also here, the knowledge on lifetimes and B(E2) values is limited and often contradictory or </a:t>
            </a:r>
          </a:p>
          <a:p>
            <a:r>
              <a:rPr lang="en-US" sz="2400" dirty="0"/>
              <a:t>unprecise.</a:t>
            </a:r>
            <a:endParaRPr lang="de-DE" sz="2400" dirty="0"/>
          </a:p>
        </p:txBody>
      </p:sp>
      <p:pic>
        <p:nvPicPr>
          <p:cNvPr id="29" name="Picture 28">
            <a:extLst>
              <a:ext uri="{FF2B5EF4-FFF2-40B4-BE49-F238E27FC236}">
                <a16:creationId xmlns:a16="http://schemas.microsoft.com/office/drawing/2014/main" id="{FADD363B-1FF4-4821-A90C-42D4DD5808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21844" y="1506735"/>
            <a:ext cx="5625154" cy="4218866"/>
          </a:xfrm>
          <a:prstGeom prst="rect">
            <a:avLst/>
          </a:prstGeom>
        </p:spPr>
      </p:pic>
      <p:sp>
        <p:nvSpPr>
          <p:cNvPr id="30" name="TextBox 29">
            <a:extLst>
              <a:ext uri="{FF2B5EF4-FFF2-40B4-BE49-F238E27FC236}">
                <a16:creationId xmlns:a16="http://schemas.microsoft.com/office/drawing/2014/main" id="{9F9D744D-8838-445E-95D7-03155B33AE80}"/>
              </a:ext>
            </a:extLst>
          </p:cNvPr>
          <p:cNvSpPr txBox="1"/>
          <p:nvPr/>
        </p:nvSpPr>
        <p:spPr>
          <a:xfrm>
            <a:off x="51369" y="5380222"/>
            <a:ext cx="931665" cy="461665"/>
          </a:xfrm>
          <a:prstGeom prst="rect">
            <a:avLst/>
          </a:prstGeom>
          <a:noFill/>
        </p:spPr>
        <p:txBody>
          <a:bodyPr wrap="none" rtlCol="0">
            <a:spAutoFit/>
          </a:bodyPr>
          <a:lstStyle/>
          <a:p>
            <a:r>
              <a:rPr lang="en-US" sz="2400" dirty="0"/>
              <a:t>Z = 40</a:t>
            </a:r>
            <a:endParaRPr lang="de-DE" sz="2400" dirty="0"/>
          </a:p>
        </p:txBody>
      </p:sp>
      <p:sp>
        <p:nvSpPr>
          <p:cNvPr id="31" name="TextBox 30">
            <a:extLst>
              <a:ext uri="{FF2B5EF4-FFF2-40B4-BE49-F238E27FC236}">
                <a16:creationId xmlns:a16="http://schemas.microsoft.com/office/drawing/2014/main" id="{08A8BE06-3982-43B4-A22E-631FF52C5005}"/>
              </a:ext>
            </a:extLst>
          </p:cNvPr>
          <p:cNvSpPr txBox="1"/>
          <p:nvPr/>
        </p:nvSpPr>
        <p:spPr>
          <a:xfrm>
            <a:off x="2411707" y="6533688"/>
            <a:ext cx="986167" cy="461665"/>
          </a:xfrm>
          <a:prstGeom prst="rect">
            <a:avLst/>
          </a:prstGeom>
          <a:noFill/>
        </p:spPr>
        <p:txBody>
          <a:bodyPr wrap="none" rtlCol="0">
            <a:spAutoFit/>
          </a:bodyPr>
          <a:lstStyle/>
          <a:p>
            <a:r>
              <a:rPr lang="en-US" sz="2400" dirty="0"/>
              <a:t>N = 50</a:t>
            </a:r>
            <a:endParaRPr lang="de-DE" sz="2400" dirty="0"/>
          </a:p>
        </p:txBody>
      </p:sp>
      <p:sp>
        <p:nvSpPr>
          <p:cNvPr id="32" name="TextBox 31">
            <a:extLst>
              <a:ext uri="{FF2B5EF4-FFF2-40B4-BE49-F238E27FC236}">
                <a16:creationId xmlns:a16="http://schemas.microsoft.com/office/drawing/2014/main" id="{BA863EC8-298C-4C39-961B-EF281AE251BE}"/>
              </a:ext>
            </a:extLst>
          </p:cNvPr>
          <p:cNvSpPr txBox="1"/>
          <p:nvPr/>
        </p:nvSpPr>
        <p:spPr>
          <a:xfrm>
            <a:off x="51369" y="488002"/>
            <a:ext cx="931665" cy="461665"/>
          </a:xfrm>
          <a:prstGeom prst="rect">
            <a:avLst/>
          </a:prstGeom>
          <a:noFill/>
        </p:spPr>
        <p:txBody>
          <a:bodyPr wrap="none" rtlCol="0">
            <a:spAutoFit/>
          </a:bodyPr>
          <a:lstStyle/>
          <a:p>
            <a:r>
              <a:rPr lang="en-US" sz="2400" dirty="0"/>
              <a:t>Z = 50</a:t>
            </a:r>
            <a:endParaRPr lang="de-DE" sz="2400" dirty="0"/>
          </a:p>
        </p:txBody>
      </p:sp>
      <p:sp>
        <p:nvSpPr>
          <p:cNvPr id="6" name="TextBox 5">
            <a:extLst>
              <a:ext uri="{FF2B5EF4-FFF2-40B4-BE49-F238E27FC236}">
                <a16:creationId xmlns:a16="http://schemas.microsoft.com/office/drawing/2014/main" id="{8EDC63B2-94DB-4DEE-B89F-0FFE3C8CFE48}"/>
              </a:ext>
            </a:extLst>
          </p:cNvPr>
          <p:cNvSpPr txBox="1"/>
          <p:nvPr/>
        </p:nvSpPr>
        <p:spPr>
          <a:xfrm>
            <a:off x="5698422" y="4382160"/>
            <a:ext cx="5988434" cy="830997"/>
          </a:xfrm>
          <a:prstGeom prst="rect">
            <a:avLst/>
          </a:prstGeom>
          <a:noFill/>
        </p:spPr>
        <p:txBody>
          <a:bodyPr wrap="none" rtlCol="0">
            <a:spAutoFit/>
          </a:bodyPr>
          <a:lstStyle/>
          <a:p>
            <a:r>
              <a:rPr lang="en-US" sz="2400" dirty="0"/>
              <a:t>The problem is to populate the isotones above</a:t>
            </a:r>
          </a:p>
          <a:p>
            <a:r>
              <a:rPr lang="en-US" sz="2400" baseline="30000" dirty="0"/>
              <a:t>90</a:t>
            </a:r>
            <a:r>
              <a:rPr lang="en-US" sz="2400" dirty="0"/>
              <a:t>Zr using </a:t>
            </a:r>
            <a:r>
              <a:rPr lang="en-US" sz="2400" dirty="0">
                <a:solidFill>
                  <a:srgbClr val="00B050"/>
                </a:solidFill>
              </a:rPr>
              <a:t>stable </a:t>
            </a:r>
            <a:r>
              <a:rPr lang="en-US" sz="2400" dirty="0"/>
              <a:t>or </a:t>
            </a:r>
            <a:r>
              <a:rPr lang="en-US" sz="2400" dirty="0">
                <a:solidFill>
                  <a:srgbClr val="0070C0"/>
                </a:solidFill>
              </a:rPr>
              <a:t>radioactive ion</a:t>
            </a:r>
            <a:r>
              <a:rPr lang="en-US" sz="2400" dirty="0"/>
              <a:t> beams.</a:t>
            </a:r>
            <a:endParaRPr lang="de-DE" sz="2400" dirty="0"/>
          </a:p>
        </p:txBody>
      </p:sp>
      <p:sp>
        <p:nvSpPr>
          <p:cNvPr id="33" name="TextBox 32">
            <a:extLst>
              <a:ext uri="{FF2B5EF4-FFF2-40B4-BE49-F238E27FC236}">
                <a16:creationId xmlns:a16="http://schemas.microsoft.com/office/drawing/2014/main" id="{68619DAB-7744-4816-A0C4-327D78BE997C}"/>
              </a:ext>
            </a:extLst>
          </p:cNvPr>
          <p:cNvSpPr txBox="1"/>
          <p:nvPr/>
        </p:nvSpPr>
        <p:spPr>
          <a:xfrm>
            <a:off x="51369" y="2586446"/>
            <a:ext cx="595035" cy="461665"/>
          </a:xfrm>
          <a:prstGeom prst="rect">
            <a:avLst/>
          </a:prstGeom>
          <a:noFill/>
        </p:spPr>
        <p:txBody>
          <a:bodyPr wrap="none" rtlCol="0">
            <a:spAutoFit/>
          </a:bodyPr>
          <a:lstStyle/>
          <a:p>
            <a:r>
              <a:rPr lang="en-US" sz="2400" dirty="0"/>
              <a:t>RIB</a:t>
            </a:r>
            <a:endParaRPr lang="de-DE" sz="2400" dirty="0"/>
          </a:p>
        </p:txBody>
      </p:sp>
      <p:cxnSp>
        <p:nvCxnSpPr>
          <p:cNvPr id="35" name="Straight Arrow Connector 34">
            <a:extLst>
              <a:ext uri="{FF2B5EF4-FFF2-40B4-BE49-F238E27FC236}">
                <a16:creationId xmlns:a16="http://schemas.microsoft.com/office/drawing/2014/main" id="{817B0642-614C-43B7-B6C1-6869CE62B835}"/>
              </a:ext>
            </a:extLst>
          </p:cNvPr>
          <p:cNvCxnSpPr>
            <a:cxnSpLocks/>
          </p:cNvCxnSpPr>
          <p:nvPr/>
        </p:nvCxnSpPr>
        <p:spPr>
          <a:xfrm>
            <a:off x="638360" y="3048111"/>
            <a:ext cx="2286856" cy="1655709"/>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4FF059F-7D81-48B5-8519-96F6DE8F5239}"/>
              </a:ext>
            </a:extLst>
          </p:cNvPr>
          <p:cNvCxnSpPr>
            <a:cxnSpLocks/>
          </p:cNvCxnSpPr>
          <p:nvPr/>
        </p:nvCxnSpPr>
        <p:spPr>
          <a:xfrm>
            <a:off x="602491" y="3048111"/>
            <a:ext cx="2237435" cy="672776"/>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EFC73BF3-E599-465F-ADE6-3464C676AC8F}"/>
              </a:ext>
            </a:extLst>
          </p:cNvPr>
          <p:cNvCxnSpPr>
            <a:cxnSpLocks/>
          </p:cNvCxnSpPr>
          <p:nvPr/>
        </p:nvCxnSpPr>
        <p:spPr>
          <a:xfrm>
            <a:off x="600975" y="3030945"/>
            <a:ext cx="2207539" cy="250833"/>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720CA7AD-00F7-4A9B-9E29-D7BFDB41EF90}"/>
              </a:ext>
            </a:extLst>
          </p:cNvPr>
          <p:cNvCxnSpPr>
            <a:cxnSpLocks/>
          </p:cNvCxnSpPr>
          <p:nvPr/>
        </p:nvCxnSpPr>
        <p:spPr>
          <a:xfrm flipV="1">
            <a:off x="517201" y="2802606"/>
            <a:ext cx="2387589" cy="245505"/>
          </a:xfrm>
          <a:prstGeom prst="straightConnector1">
            <a:avLst/>
          </a:prstGeom>
          <a:ln w="57150">
            <a:solidFill>
              <a:schemeClr val="accent5"/>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10B5E4B3-17C9-4F51-9E9C-C9D503D25F94}"/>
              </a:ext>
            </a:extLst>
          </p:cNvPr>
          <p:cNvCxnSpPr>
            <a:cxnSpLocks/>
          </p:cNvCxnSpPr>
          <p:nvPr/>
        </p:nvCxnSpPr>
        <p:spPr>
          <a:xfrm flipV="1">
            <a:off x="600975" y="2220687"/>
            <a:ext cx="2303815" cy="801298"/>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8603A2C2-0550-44A3-8711-250C96D27065}"/>
              </a:ext>
            </a:extLst>
          </p:cNvPr>
          <p:cNvCxnSpPr>
            <a:cxnSpLocks/>
          </p:cNvCxnSpPr>
          <p:nvPr/>
        </p:nvCxnSpPr>
        <p:spPr>
          <a:xfrm flipV="1">
            <a:off x="600975" y="1678159"/>
            <a:ext cx="2303815" cy="1324735"/>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D40F0A82-ABE5-49FF-8117-5B63E8E07736}"/>
              </a:ext>
            </a:extLst>
          </p:cNvPr>
          <p:cNvCxnSpPr>
            <a:cxnSpLocks/>
          </p:cNvCxnSpPr>
          <p:nvPr/>
        </p:nvCxnSpPr>
        <p:spPr>
          <a:xfrm flipV="1">
            <a:off x="592938" y="1201408"/>
            <a:ext cx="2311852" cy="1818652"/>
          </a:xfrm>
          <a:prstGeom prst="straightConnector1">
            <a:avLst/>
          </a:prstGeom>
          <a:ln w="57150">
            <a:solidFill>
              <a:schemeClr val="accent5"/>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9ACD4A8C-1892-49E5-B594-7AFD60453550}"/>
              </a:ext>
            </a:extLst>
          </p:cNvPr>
          <p:cNvSpPr txBox="1"/>
          <p:nvPr/>
        </p:nvSpPr>
        <p:spPr>
          <a:xfrm>
            <a:off x="5685808" y="5492834"/>
            <a:ext cx="6258508" cy="830997"/>
          </a:xfrm>
          <a:prstGeom prst="rect">
            <a:avLst/>
          </a:prstGeom>
          <a:noFill/>
        </p:spPr>
        <p:txBody>
          <a:bodyPr wrap="none" rtlCol="0">
            <a:spAutoFit/>
          </a:bodyPr>
          <a:lstStyle/>
          <a:p>
            <a:r>
              <a:rPr lang="en-US" sz="2400" dirty="0"/>
              <a:t>Here we report on the stable beam experiments </a:t>
            </a:r>
          </a:p>
          <a:p>
            <a:r>
              <a:rPr lang="en-US" sz="2400" dirty="0"/>
              <a:t>performed recently in Cologne.</a:t>
            </a:r>
            <a:endParaRPr lang="de-DE" sz="2400" dirty="0"/>
          </a:p>
        </p:txBody>
      </p:sp>
      <p:cxnSp>
        <p:nvCxnSpPr>
          <p:cNvPr id="52" name="Straight Arrow Connector 51">
            <a:extLst>
              <a:ext uri="{FF2B5EF4-FFF2-40B4-BE49-F238E27FC236}">
                <a16:creationId xmlns:a16="http://schemas.microsoft.com/office/drawing/2014/main" id="{8E4B2064-673C-41B9-B00F-BF8AAE41C613}"/>
              </a:ext>
            </a:extLst>
          </p:cNvPr>
          <p:cNvCxnSpPr>
            <a:cxnSpLocks/>
          </p:cNvCxnSpPr>
          <p:nvPr/>
        </p:nvCxnSpPr>
        <p:spPr>
          <a:xfrm flipH="1" flipV="1">
            <a:off x="2904791" y="4673049"/>
            <a:ext cx="2781017" cy="886059"/>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DD3B0BC2-4F24-4F82-AF91-F397D697A380}"/>
              </a:ext>
            </a:extLst>
          </p:cNvPr>
          <p:cNvCxnSpPr>
            <a:cxnSpLocks/>
          </p:cNvCxnSpPr>
          <p:nvPr/>
        </p:nvCxnSpPr>
        <p:spPr>
          <a:xfrm flipH="1" flipV="1">
            <a:off x="2808514" y="4193876"/>
            <a:ext cx="2934790" cy="1365232"/>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E5CF8661-D3B4-477A-95A7-B1FF1B439060}"/>
              </a:ext>
            </a:extLst>
          </p:cNvPr>
          <p:cNvCxnSpPr>
            <a:cxnSpLocks/>
          </p:cNvCxnSpPr>
          <p:nvPr/>
        </p:nvCxnSpPr>
        <p:spPr>
          <a:xfrm flipH="1" flipV="1">
            <a:off x="2852539" y="3690485"/>
            <a:ext cx="2877294" cy="1919741"/>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55">
            <a:extLst>
              <a:ext uri="{FF2B5EF4-FFF2-40B4-BE49-F238E27FC236}">
                <a16:creationId xmlns:a16="http://schemas.microsoft.com/office/drawing/2014/main" id="{F51983A4-4699-4C69-8929-B18ABD9833D2}"/>
              </a:ext>
            </a:extLst>
          </p:cNvPr>
          <p:cNvCxnSpPr>
            <a:cxnSpLocks/>
          </p:cNvCxnSpPr>
          <p:nvPr/>
        </p:nvCxnSpPr>
        <p:spPr>
          <a:xfrm flipH="1" flipV="1">
            <a:off x="2839927" y="3167515"/>
            <a:ext cx="2877293" cy="2391593"/>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0342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891ED862-43E6-417F-AAE9-DA4873D9D1CC}"/>
              </a:ext>
            </a:extLst>
          </p:cNvPr>
          <p:cNvSpPr txBox="1"/>
          <p:nvPr/>
        </p:nvSpPr>
        <p:spPr>
          <a:xfrm>
            <a:off x="228600" y="196219"/>
            <a:ext cx="2142959" cy="461665"/>
          </a:xfrm>
          <a:prstGeom prst="rect">
            <a:avLst/>
          </a:prstGeom>
          <a:noFill/>
        </p:spPr>
        <p:txBody>
          <a:bodyPr wrap="none" rtlCol="0">
            <a:spAutoFit/>
          </a:bodyPr>
          <a:lstStyle/>
          <a:p>
            <a:r>
              <a:rPr lang="en-US" sz="2400" dirty="0"/>
              <a:t>Reactions used:</a:t>
            </a:r>
            <a:endParaRPr lang="en-DE" sz="2400" dirty="0"/>
          </a:p>
        </p:txBody>
      </p:sp>
      <p:sp>
        <p:nvSpPr>
          <p:cNvPr id="3" name="TextBox 7">
            <a:extLst>
              <a:ext uri="{FF2B5EF4-FFF2-40B4-BE49-F238E27FC236}">
                <a16:creationId xmlns:a16="http://schemas.microsoft.com/office/drawing/2014/main" id="{0DF13FAB-8529-4B06-B176-696CD6CC1D77}"/>
              </a:ext>
            </a:extLst>
          </p:cNvPr>
          <p:cNvSpPr txBox="1"/>
          <p:nvPr/>
        </p:nvSpPr>
        <p:spPr>
          <a:xfrm>
            <a:off x="145459" y="1332564"/>
            <a:ext cx="10373930" cy="461665"/>
          </a:xfrm>
          <a:prstGeom prst="rect">
            <a:avLst/>
          </a:prstGeom>
          <a:noFill/>
        </p:spPr>
        <p:txBody>
          <a:bodyPr wrap="none" rtlCol="0">
            <a:spAutoFit/>
          </a:bodyPr>
          <a:lstStyle/>
          <a:p>
            <a:r>
              <a:rPr lang="de-DE" sz="2400" baseline="30000" dirty="0"/>
              <a:t>90</a:t>
            </a:r>
            <a:r>
              <a:rPr lang="de-DE" sz="2400" dirty="0"/>
              <a:t>Zr</a:t>
            </a:r>
            <a:r>
              <a:rPr lang="en-US" sz="2400" dirty="0"/>
              <a:t>(</a:t>
            </a:r>
            <a:r>
              <a:rPr lang="en-US" sz="2400" dirty="0">
                <a:latin typeface="Symbol" panose="05050102010706020507" pitchFamily="18" charset="2"/>
              </a:rPr>
              <a:t>a</a:t>
            </a:r>
            <a:r>
              <a:rPr lang="en-US" sz="2400" dirty="0"/>
              <a:t>,2n)</a:t>
            </a:r>
            <a:r>
              <a:rPr lang="de-DE" sz="2400" baseline="30000" dirty="0"/>
              <a:t>92</a:t>
            </a:r>
            <a:r>
              <a:rPr lang="en-US" sz="2400" dirty="0"/>
              <a:t>Mo @ 27 MeV on a 5.3mg cm</a:t>
            </a:r>
            <a:r>
              <a:rPr lang="en-US" sz="2400" baseline="30000" dirty="0"/>
              <a:t>-2</a:t>
            </a:r>
            <a:r>
              <a:rPr lang="en-US" sz="2400" dirty="0"/>
              <a:t> 97.62% enriched target (</a:t>
            </a:r>
            <a:r>
              <a:rPr lang="de-DE" sz="2400" dirty="0"/>
              <a:t>EXP1) (Jul 22)</a:t>
            </a:r>
            <a:r>
              <a:rPr lang="en-US" sz="2400" dirty="0"/>
              <a:t>.</a:t>
            </a:r>
            <a:endParaRPr lang="de-DE" sz="2400" dirty="0"/>
          </a:p>
        </p:txBody>
      </p:sp>
      <p:sp>
        <p:nvSpPr>
          <p:cNvPr id="4" name="TextBox 8">
            <a:extLst>
              <a:ext uri="{FF2B5EF4-FFF2-40B4-BE49-F238E27FC236}">
                <a16:creationId xmlns:a16="http://schemas.microsoft.com/office/drawing/2014/main" id="{7B34350A-EE34-4BCC-8C11-D3DBC8D4E335}"/>
              </a:ext>
            </a:extLst>
          </p:cNvPr>
          <p:cNvSpPr txBox="1"/>
          <p:nvPr/>
        </p:nvSpPr>
        <p:spPr>
          <a:xfrm>
            <a:off x="145459" y="1886348"/>
            <a:ext cx="10234661" cy="461665"/>
          </a:xfrm>
          <a:prstGeom prst="rect">
            <a:avLst/>
          </a:prstGeom>
          <a:noFill/>
        </p:spPr>
        <p:txBody>
          <a:bodyPr wrap="none" rtlCol="0">
            <a:spAutoFit/>
          </a:bodyPr>
          <a:lstStyle/>
          <a:p>
            <a:r>
              <a:rPr lang="de-DE" sz="2400" baseline="30000" dirty="0"/>
              <a:t>93</a:t>
            </a:r>
            <a:r>
              <a:rPr lang="de-DE" sz="2400" dirty="0"/>
              <a:t>Nb</a:t>
            </a:r>
            <a:r>
              <a:rPr lang="en-US" sz="2400" dirty="0"/>
              <a:t>(p,2n)</a:t>
            </a:r>
            <a:r>
              <a:rPr lang="de-DE" sz="2400" baseline="30000" dirty="0"/>
              <a:t>92</a:t>
            </a:r>
            <a:r>
              <a:rPr lang="en-US" sz="2400" dirty="0"/>
              <a:t>Mo @ 18 MeV on a 5.4mg cm</a:t>
            </a:r>
            <a:r>
              <a:rPr lang="en-US" sz="2400" baseline="30000" dirty="0"/>
              <a:t>-2</a:t>
            </a:r>
            <a:r>
              <a:rPr lang="en-US" sz="2400" dirty="0"/>
              <a:t> monoisotopic target (</a:t>
            </a:r>
            <a:r>
              <a:rPr lang="de-DE" sz="2400" dirty="0"/>
              <a:t>EXP2) (Mar 23)</a:t>
            </a:r>
            <a:r>
              <a:rPr lang="en-US" sz="2400" dirty="0"/>
              <a:t>.</a:t>
            </a:r>
            <a:endParaRPr lang="de-DE" sz="2400" dirty="0"/>
          </a:p>
        </p:txBody>
      </p:sp>
      <p:sp>
        <p:nvSpPr>
          <p:cNvPr id="5" name="Textfeld 4">
            <a:extLst>
              <a:ext uri="{FF2B5EF4-FFF2-40B4-BE49-F238E27FC236}">
                <a16:creationId xmlns:a16="http://schemas.microsoft.com/office/drawing/2014/main" id="{3C516842-4E20-4A42-85EC-89C01387CE15}"/>
              </a:ext>
            </a:extLst>
          </p:cNvPr>
          <p:cNvSpPr txBox="1"/>
          <p:nvPr/>
        </p:nvSpPr>
        <p:spPr>
          <a:xfrm>
            <a:off x="-29185" y="963231"/>
            <a:ext cx="934871" cy="461665"/>
          </a:xfrm>
          <a:prstGeom prst="rect">
            <a:avLst/>
          </a:prstGeom>
          <a:noFill/>
        </p:spPr>
        <p:txBody>
          <a:bodyPr wrap="none" rtlCol="0">
            <a:spAutoFit/>
          </a:bodyPr>
          <a:lstStyle/>
          <a:p>
            <a:r>
              <a:rPr lang="de-DE" baseline="30000" dirty="0"/>
              <a:t> </a:t>
            </a:r>
            <a:r>
              <a:rPr lang="de-DE" sz="2400" baseline="30000" dirty="0"/>
              <a:t>92</a:t>
            </a:r>
            <a:r>
              <a:rPr lang="en-US" sz="2400" dirty="0"/>
              <a:t>Mo:</a:t>
            </a:r>
            <a:endParaRPr lang="en-DE" sz="2400" dirty="0"/>
          </a:p>
        </p:txBody>
      </p:sp>
      <p:sp>
        <p:nvSpPr>
          <p:cNvPr id="8" name="TextBox 5">
            <a:extLst>
              <a:ext uri="{FF2B5EF4-FFF2-40B4-BE49-F238E27FC236}">
                <a16:creationId xmlns:a16="http://schemas.microsoft.com/office/drawing/2014/main" id="{32A24A01-61EE-441B-8CAE-CB4E7571EA0E}"/>
              </a:ext>
            </a:extLst>
          </p:cNvPr>
          <p:cNvSpPr txBox="1"/>
          <p:nvPr/>
        </p:nvSpPr>
        <p:spPr>
          <a:xfrm>
            <a:off x="157083" y="3021641"/>
            <a:ext cx="9248237" cy="461665"/>
          </a:xfrm>
          <a:prstGeom prst="rect">
            <a:avLst/>
          </a:prstGeom>
          <a:noFill/>
        </p:spPr>
        <p:txBody>
          <a:bodyPr wrap="none" rtlCol="0">
            <a:spAutoFit/>
          </a:bodyPr>
          <a:lstStyle/>
          <a:p>
            <a:r>
              <a:rPr lang="en-US" sz="2400" baseline="33000" dirty="0"/>
              <a:t>90</a:t>
            </a:r>
            <a:r>
              <a:rPr lang="en-US" sz="2400" dirty="0"/>
              <a:t>Zr(</a:t>
            </a:r>
            <a:r>
              <a:rPr lang="en-US" sz="2400" baseline="33000" dirty="0"/>
              <a:t>6</a:t>
            </a:r>
            <a:r>
              <a:rPr lang="en-US" sz="2400" dirty="0"/>
              <a:t>Li,3n)</a:t>
            </a:r>
            <a:r>
              <a:rPr lang="en-US" sz="2400" baseline="33000" dirty="0"/>
              <a:t>93</a:t>
            </a:r>
            <a:r>
              <a:rPr lang="en-US" sz="2400" dirty="0"/>
              <a:t>Tc @ 31MeV on a  5.3mg/cm² 98% enriched target (Apr 23).</a:t>
            </a:r>
          </a:p>
        </p:txBody>
      </p:sp>
      <p:sp>
        <p:nvSpPr>
          <p:cNvPr id="9" name="Textfeld 8">
            <a:extLst>
              <a:ext uri="{FF2B5EF4-FFF2-40B4-BE49-F238E27FC236}">
                <a16:creationId xmlns:a16="http://schemas.microsoft.com/office/drawing/2014/main" id="{AF513AE6-C88C-4576-9E42-59C3F051471A}"/>
              </a:ext>
            </a:extLst>
          </p:cNvPr>
          <p:cNvSpPr txBox="1"/>
          <p:nvPr/>
        </p:nvSpPr>
        <p:spPr>
          <a:xfrm>
            <a:off x="-19880" y="2497255"/>
            <a:ext cx="728726" cy="461665"/>
          </a:xfrm>
          <a:prstGeom prst="rect">
            <a:avLst/>
          </a:prstGeom>
          <a:noFill/>
        </p:spPr>
        <p:txBody>
          <a:bodyPr wrap="none" rtlCol="0">
            <a:spAutoFit/>
          </a:bodyPr>
          <a:lstStyle/>
          <a:p>
            <a:r>
              <a:rPr lang="en-US" sz="2400" baseline="33000" dirty="0"/>
              <a:t>93</a:t>
            </a:r>
            <a:r>
              <a:rPr lang="en-US" sz="2400" dirty="0"/>
              <a:t>Tc:</a:t>
            </a:r>
            <a:endParaRPr lang="en-DE" sz="2400" dirty="0"/>
          </a:p>
        </p:txBody>
      </p:sp>
      <p:sp>
        <p:nvSpPr>
          <p:cNvPr id="13" name="Textfeld 12">
            <a:extLst>
              <a:ext uri="{FF2B5EF4-FFF2-40B4-BE49-F238E27FC236}">
                <a16:creationId xmlns:a16="http://schemas.microsoft.com/office/drawing/2014/main" id="{ACC7FC80-37B9-4BF8-9C5C-5E64D1EE596B}"/>
              </a:ext>
            </a:extLst>
          </p:cNvPr>
          <p:cNvSpPr txBox="1"/>
          <p:nvPr/>
        </p:nvSpPr>
        <p:spPr>
          <a:xfrm>
            <a:off x="890895" y="5377068"/>
            <a:ext cx="184731" cy="369332"/>
          </a:xfrm>
          <a:prstGeom prst="rect">
            <a:avLst/>
          </a:prstGeom>
          <a:noFill/>
        </p:spPr>
        <p:txBody>
          <a:bodyPr wrap="none" rtlCol="0">
            <a:spAutoFit/>
          </a:bodyPr>
          <a:lstStyle/>
          <a:p>
            <a:endParaRPr lang="en-DE" dirty="0"/>
          </a:p>
        </p:txBody>
      </p:sp>
      <p:sp>
        <p:nvSpPr>
          <p:cNvPr id="16" name="Rechteck 15">
            <a:extLst>
              <a:ext uri="{FF2B5EF4-FFF2-40B4-BE49-F238E27FC236}">
                <a16:creationId xmlns:a16="http://schemas.microsoft.com/office/drawing/2014/main" id="{9820F5E6-9612-4A19-9BB1-B00608CF0ABD}"/>
              </a:ext>
            </a:extLst>
          </p:cNvPr>
          <p:cNvSpPr/>
          <p:nvPr/>
        </p:nvSpPr>
        <p:spPr>
          <a:xfrm>
            <a:off x="175276" y="4132444"/>
            <a:ext cx="9704223" cy="461665"/>
          </a:xfrm>
          <a:prstGeom prst="rect">
            <a:avLst/>
          </a:prstGeom>
        </p:spPr>
        <p:txBody>
          <a:bodyPr wrap="square">
            <a:spAutoFit/>
          </a:bodyPr>
          <a:lstStyle/>
          <a:p>
            <a:r>
              <a:rPr lang="en-US" sz="2400" baseline="33000" dirty="0">
                <a:solidFill>
                  <a:prstClr val="black"/>
                </a:solidFill>
              </a:rPr>
              <a:t>92</a:t>
            </a:r>
            <a:r>
              <a:rPr lang="en-US" sz="2400" dirty="0">
                <a:solidFill>
                  <a:prstClr val="black"/>
                </a:solidFill>
              </a:rPr>
              <a:t>Mo(</a:t>
            </a:r>
            <a:r>
              <a:rPr lang="en-US" sz="2400" dirty="0">
                <a:latin typeface="Symbol" panose="05050102010706020507" pitchFamily="18" charset="2"/>
              </a:rPr>
              <a:t>a,</a:t>
            </a:r>
            <a:r>
              <a:rPr lang="en-US" sz="2400" dirty="0">
                <a:solidFill>
                  <a:prstClr val="black"/>
                </a:solidFill>
              </a:rPr>
              <a:t>2n)</a:t>
            </a:r>
            <a:r>
              <a:rPr lang="en-US" sz="2400" baseline="33000" dirty="0">
                <a:solidFill>
                  <a:prstClr val="black"/>
                </a:solidFill>
              </a:rPr>
              <a:t>94</a:t>
            </a:r>
            <a:r>
              <a:rPr lang="en-US" sz="2400" dirty="0">
                <a:solidFill>
                  <a:prstClr val="black"/>
                </a:solidFill>
              </a:rPr>
              <a:t>Ru @ 28MeV on a 5.5mg/cm² 98% enriched target (Apr 23).</a:t>
            </a:r>
            <a:endParaRPr lang="en-DE" dirty="0"/>
          </a:p>
        </p:txBody>
      </p:sp>
      <p:sp>
        <p:nvSpPr>
          <p:cNvPr id="17" name="Textfeld 16">
            <a:extLst>
              <a:ext uri="{FF2B5EF4-FFF2-40B4-BE49-F238E27FC236}">
                <a16:creationId xmlns:a16="http://schemas.microsoft.com/office/drawing/2014/main" id="{5D8AF4D6-0287-4041-BC6A-46B3AA74085A}"/>
              </a:ext>
            </a:extLst>
          </p:cNvPr>
          <p:cNvSpPr txBox="1"/>
          <p:nvPr/>
        </p:nvSpPr>
        <p:spPr>
          <a:xfrm>
            <a:off x="-31128" y="3546027"/>
            <a:ext cx="803425" cy="461665"/>
          </a:xfrm>
          <a:prstGeom prst="rect">
            <a:avLst/>
          </a:prstGeom>
          <a:noFill/>
        </p:spPr>
        <p:txBody>
          <a:bodyPr wrap="none" rtlCol="0">
            <a:spAutoFit/>
          </a:bodyPr>
          <a:lstStyle/>
          <a:p>
            <a:r>
              <a:rPr lang="en-US" sz="2400" baseline="33000" dirty="0">
                <a:solidFill>
                  <a:prstClr val="black"/>
                </a:solidFill>
              </a:rPr>
              <a:t>94</a:t>
            </a:r>
            <a:r>
              <a:rPr lang="en-US" sz="2400" dirty="0">
                <a:solidFill>
                  <a:prstClr val="black"/>
                </a:solidFill>
              </a:rPr>
              <a:t>Ru:</a:t>
            </a:r>
            <a:endParaRPr lang="en-DE" dirty="0"/>
          </a:p>
        </p:txBody>
      </p:sp>
      <p:sp>
        <p:nvSpPr>
          <p:cNvPr id="18" name="Textfeld 17">
            <a:extLst>
              <a:ext uri="{FF2B5EF4-FFF2-40B4-BE49-F238E27FC236}">
                <a16:creationId xmlns:a16="http://schemas.microsoft.com/office/drawing/2014/main" id="{A8803DE7-5B1D-4335-A9BA-F3FC198F76C2}"/>
              </a:ext>
            </a:extLst>
          </p:cNvPr>
          <p:cNvSpPr txBox="1"/>
          <p:nvPr/>
        </p:nvSpPr>
        <p:spPr>
          <a:xfrm>
            <a:off x="145459" y="5281061"/>
            <a:ext cx="9840707" cy="461665"/>
          </a:xfrm>
          <a:prstGeom prst="rect">
            <a:avLst/>
          </a:prstGeom>
          <a:noFill/>
        </p:spPr>
        <p:txBody>
          <a:bodyPr wrap="none" rtlCol="0">
            <a:spAutoFit/>
          </a:bodyPr>
          <a:lstStyle/>
          <a:p>
            <a:r>
              <a:rPr lang="en-US" sz="2400" baseline="30000" dirty="0"/>
              <a:t>92</a:t>
            </a:r>
            <a:r>
              <a:rPr lang="en-US" sz="2400" dirty="0"/>
              <a:t>Mo(</a:t>
            </a:r>
            <a:r>
              <a:rPr lang="en-US" sz="2400" baseline="30000" dirty="0"/>
              <a:t>6</a:t>
            </a:r>
            <a:r>
              <a:rPr lang="en-US" sz="2400" dirty="0"/>
              <a:t>Li,3n)</a:t>
            </a:r>
            <a:r>
              <a:rPr lang="en-US" sz="2400" baseline="30000" dirty="0"/>
              <a:t>95</a:t>
            </a:r>
            <a:r>
              <a:rPr lang="en-US" sz="2400" dirty="0"/>
              <a:t>Rh @ 36 MeV on a </a:t>
            </a:r>
            <a:r>
              <a:rPr lang="en-US" sz="2400" dirty="0">
                <a:solidFill>
                  <a:prstClr val="black"/>
                </a:solidFill>
              </a:rPr>
              <a:t>5.5mg/cm² </a:t>
            </a:r>
            <a:r>
              <a:rPr lang="en-US" sz="2400" dirty="0"/>
              <a:t>99.93% enriched target (Dec 24).</a:t>
            </a:r>
            <a:endParaRPr lang="en-DE" sz="2400" dirty="0"/>
          </a:p>
        </p:txBody>
      </p:sp>
      <p:sp>
        <p:nvSpPr>
          <p:cNvPr id="19" name="Textfeld 18">
            <a:extLst>
              <a:ext uri="{FF2B5EF4-FFF2-40B4-BE49-F238E27FC236}">
                <a16:creationId xmlns:a16="http://schemas.microsoft.com/office/drawing/2014/main" id="{78AF4E2A-0AAE-48BC-878C-AF06B3B31132}"/>
              </a:ext>
            </a:extLst>
          </p:cNvPr>
          <p:cNvSpPr txBox="1"/>
          <p:nvPr/>
        </p:nvSpPr>
        <p:spPr>
          <a:xfrm>
            <a:off x="26189" y="4657129"/>
            <a:ext cx="803425" cy="461665"/>
          </a:xfrm>
          <a:prstGeom prst="rect">
            <a:avLst/>
          </a:prstGeom>
          <a:noFill/>
        </p:spPr>
        <p:txBody>
          <a:bodyPr wrap="none" rtlCol="0">
            <a:spAutoFit/>
          </a:bodyPr>
          <a:lstStyle/>
          <a:p>
            <a:r>
              <a:rPr lang="en-US" sz="2400" baseline="30000" dirty="0">
                <a:solidFill>
                  <a:prstClr val="black"/>
                </a:solidFill>
              </a:rPr>
              <a:t>95</a:t>
            </a:r>
            <a:r>
              <a:rPr lang="en-US" sz="2400" dirty="0">
                <a:solidFill>
                  <a:prstClr val="black"/>
                </a:solidFill>
              </a:rPr>
              <a:t>Rh:</a:t>
            </a:r>
            <a:endParaRPr lang="en-DE" dirty="0"/>
          </a:p>
        </p:txBody>
      </p:sp>
      <p:sp>
        <p:nvSpPr>
          <p:cNvPr id="20" name="Textfeld 19">
            <a:extLst>
              <a:ext uri="{FF2B5EF4-FFF2-40B4-BE49-F238E27FC236}">
                <a16:creationId xmlns:a16="http://schemas.microsoft.com/office/drawing/2014/main" id="{9359BA2F-6712-49AB-956C-04FFAC12BA91}"/>
              </a:ext>
            </a:extLst>
          </p:cNvPr>
          <p:cNvSpPr txBox="1"/>
          <p:nvPr/>
        </p:nvSpPr>
        <p:spPr>
          <a:xfrm>
            <a:off x="10431582" y="1332564"/>
            <a:ext cx="1760418" cy="461665"/>
          </a:xfrm>
          <a:prstGeom prst="rect">
            <a:avLst/>
          </a:prstGeom>
          <a:noFill/>
        </p:spPr>
        <p:txBody>
          <a:bodyPr wrap="none" rtlCol="0">
            <a:spAutoFit/>
          </a:bodyPr>
          <a:lstStyle/>
          <a:p>
            <a:r>
              <a:rPr lang="en-US" sz="2400" dirty="0">
                <a:latin typeface="Symbol" panose="05050102010706020507" pitchFamily="18" charset="2"/>
              </a:rPr>
              <a:t>s</a:t>
            </a:r>
            <a:r>
              <a:rPr lang="en-US" sz="2400" dirty="0"/>
              <a:t> = 1050 mb</a:t>
            </a:r>
            <a:endParaRPr lang="en-DE" sz="2400" dirty="0"/>
          </a:p>
        </p:txBody>
      </p:sp>
      <p:sp>
        <p:nvSpPr>
          <p:cNvPr id="21" name="Textfeld 20">
            <a:extLst>
              <a:ext uri="{FF2B5EF4-FFF2-40B4-BE49-F238E27FC236}">
                <a16:creationId xmlns:a16="http://schemas.microsoft.com/office/drawing/2014/main" id="{BE3ECBD4-4877-42B6-8750-0EC37C0D224D}"/>
              </a:ext>
            </a:extLst>
          </p:cNvPr>
          <p:cNvSpPr txBox="1"/>
          <p:nvPr/>
        </p:nvSpPr>
        <p:spPr>
          <a:xfrm>
            <a:off x="10431582" y="1895284"/>
            <a:ext cx="1604927" cy="461665"/>
          </a:xfrm>
          <a:prstGeom prst="rect">
            <a:avLst/>
          </a:prstGeom>
          <a:noFill/>
        </p:spPr>
        <p:txBody>
          <a:bodyPr wrap="none" rtlCol="0">
            <a:spAutoFit/>
          </a:bodyPr>
          <a:lstStyle/>
          <a:p>
            <a:r>
              <a:rPr lang="en-US" sz="2400" dirty="0">
                <a:latin typeface="Symbol" panose="05050102010706020507" pitchFamily="18" charset="2"/>
              </a:rPr>
              <a:t>s</a:t>
            </a:r>
            <a:r>
              <a:rPr lang="en-US" sz="2400" dirty="0"/>
              <a:t> = 800 mb</a:t>
            </a:r>
            <a:endParaRPr lang="en-DE" sz="2400" dirty="0"/>
          </a:p>
        </p:txBody>
      </p:sp>
      <p:sp>
        <p:nvSpPr>
          <p:cNvPr id="22" name="Textfeld 21">
            <a:extLst>
              <a:ext uri="{FF2B5EF4-FFF2-40B4-BE49-F238E27FC236}">
                <a16:creationId xmlns:a16="http://schemas.microsoft.com/office/drawing/2014/main" id="{FDE3B7D7-D76E-4880-8367-3B9931840565}"/>
              </a:ext>
            </a:extLst>
          </p:cNvPr>
          <p:cNvSpPr txBox="1"/>
          <p:nvPr/>
        </p:nvSpPr>
        <p:spPr>
          <a:xfrm>
            <a:off x="9803648" y="3043901"/>
            <a:ext cx="1604927" cy="461665"/>
          </a:xfrm>
          <a:prstGeom prst="rect">
            <a:avLst/>
          </a:prstGeom>
          <a:noFill/>
        </p:spPr>
        <p:txBody>
          <a:bodyPr wrap="none" rtlCol="0">
            <a:spAutoFit/>
          </a:bodyPr>
          <a:lstStyle/>
          <a:p>
            <a:r>
              <a:rPr lang="en-US" sz="2400" dirty="0">
                <a:latin typeface="Symbol" panose="05050102010706020507" pitchFamily="18" charset="2"/>
              </a:rPr>
              <a:t>s</a:t>
            </a:r>
            <a:r>
              <a:rPr lang="en-US" sz="2400" dirty="0"/>
              <a:t> = 410 mb</a:t>
            </a:r>
            <a:endParaRPr lang="en-DE" sz="2400" dirty="0"/>
          </a:p>
        </p:txBody>
      </p:sp>
      <p:sp>
        <p:nvSpPr>
          <p:cNvPr id="23" name="Textfeld 22">
            <a:extLst>
              <a:ext uri="{FF2B5EF4-FFF2-40B4-BE49-F238E27FC236}">
                <a16:creationId xmlns:a16="http://schemas.microsoft.com/office/drawing/2014/main" id="{B4A2ACB5-61DD-4C1F-BE38-7E0CA6EB70A2}"/>
              </a:ext>
            </a:extLst>
          </p:cNvPr>
          <p:cNvSpPr txBox="1"/>
          <p:nvPr/>
        </p:nvSpPr>
        <p:spPr>
          <a:xfrm>
            <a:off x="9803771" y="4132444"/>
            <a:ext cx="1604927" cy="461665"/>
          </a:xfrm>
          <a:prstGeom prst="rect">
            <a:avLst/>
          </a:prstGeom>
          <a:noFill/>
        </p:spPr>
        <p:txBody>
          <a:bodyPr wrap="none" rtlCol="0">
            <a:spAutoFit/>
          </a:bodyPr>
          <a:lstStyle/>
          <a:p>
            <a:r>
              <a:rPr lang="en-US" sz="2400" dirty="0">
                <a:latin typeface="Symbol" panose="05050102010706020507" pitchFamily="18" charset="2"/>
              </a:rPr>
              <a:t>s</a:t>
            </a:r>
            <a:r>
              <a:rPr lang="en-US" sz="2400" dirty="0"/>
              <a:t> = 500 mb</a:t>
            </a:r>
            <a:endParaRPr lang="en-DE" sz="2400" dirty="0"/>
          </a:p>
        </p:txBody>
      </p:sp>
      <p:sp>
        <p:nvSpPr>
          <p:cNvPr id="24" name="Textfeld 23">
            <a:extLst>
              <a:ext uri="{FF2B5EF4-FFF2-40B4-BE49-F238E27FC236}">
                <a16:creationId xmlns:a16="http://schemas.microsoft.com/office/drawing/2014/main" id="{2A0633E3-B10F-4A62-BD70-20D4B3D4C31C}"/>
              </a:ext>
            </a:extLst>
          </p:cNvPr>
          <p:cNvSpPr txBox="1"/>
          <p:nvPr/>
        </p:nvSpPr>
        <p:spPr>
          <a:xfrm>
            <a:off x="9809471" y="5253884"/>
            <a:ext cx="1449436" cy="461665"/>
          </a:xfrm>
          <a:prstGeom prst="rect">
            <a:avLst/>
          </a:prstGeom>
          <a:noFill/>
        </p:spPr>
        <p:txBody>
          <a:bodyPr wrap="none" rtlCol="0">
            <a:spAutoFit/>
          </a:bodyPr>
          <a:lstStyle/>
          <a:p>
            <a:r>
              <a:rPr lang="en-US" sz="2400" dirty="0">
                <a:latin typeface="Symbol" panose="05050102010706020507" pitchFamily="18" charset="2"/>
              </a:rPr>
              <a:t>s</a:t>
            </a:r>
            <a:r>
              <a:rPr lang="en-US" sz="2400" dirty="0"/>
              <a:t> = 60 mb</a:t>
            </a:r>
            <a:endParaRPr lang="en-DE" sz="2400" dirty="0"/>
          </a:p>
        </p:txBody>
      </p:sp>
    </p:spTree>
    <p:extLst>
      <p:ext uri="{BB962C8B-B14F-4D97-AF65-F5344CB8AC3E}">
        <p14:creationId xmlns:p14="http://schemas.microsoft.com/office/powerpoint/2010/main" val="3125829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810BED-25EB-438B-A3F5-0A0E9F665C64}"/>
              </a:ext>
            </a:extLst>
          </p:cNvPr>
          <p:cNvSpPr txBox="1"/>
          <p:nvPr/>
        </p:nvSpPr>
        <p:spPr>
          <a:xfrm>
            <a:off x="479394" y="106532"/>
            <a:ext cx="1157689" cy="584775"/>
          </a:xfrm>
          <a:prstGeom prst="rect">
            <a:avLst/>
          </a:prstGeom>
          <a:noFill/>
        </p:spPr>
        <p:txBody>
          <a:bodyPr wrap="none" rtlCol="0">
            <a:spAutoFit/>
          </a:bodyPr>
          <a:lstStyle/>
          <a:p>
            <a:r>
              <a:rPr lang="en-US" sz="3200" b="1" baseline="30000" dirty="0"/>
              <a:t>92</a:t>
            </a:r>
            <a:r>
              <a:rPr lang="en-US" sz="3200" b="1" dirty="0"/>
              <a:t>Mo:</a:t>
            </a:r>
            <a:endParaRPr lang="de-DE" sz="3200" b="1" dirty="0"/>
          </a:p>
        </p:txBody>
      </p:sp>
      <p:sp>
        <p:nvSpPr>
          <p:cNvPr id="3" name="TextBox 2">
            <a:extLst>
              <a:ext uri="{FF2B5EF4-FFF2-40B4-BE49-F238E27FC236}">
                <a16:creationId xmlns:a16="http://schemas.microsoft.com/office/drawing/2014/main" id="{E016E3FF-8511-4F42-84F5-FB0E474411C6}"/>
              </a:ext>
            </a:extLst>
          </p:cNvPr>
          <p:cNvSpPr txBox="1"/>
          <p:nvPr/>
        </p:nvSpPr>
        <p:spPr>
          <a:xfrm>
            <a:off x="244846" y="701336"/>
            <a:ext cx="11719362" cy="830997"/>
          </a:xfrm>
          <a:prstGeom prst="rect">
            <a:avLst/>
          </a:prstGeom>
          <a:noFill/>
        </p:spPr>
        <p:txBody>
          <a:bodyPr wrap="none" rtlCol="0">
            <a:spAutoFit/>
          </a:bodyPr>
          <a:lstStyle/>
          <a:p>
            <a:r>
              <a:rPr lang="en-US" sz="2400" dirty="0"/>
              <a:t>The main problem is the lifetime of the first 4</a:t>
            </a:r>
            <a:r>
              <a:rPr lang="en-US" sz="2400" baseline="30000" dirty="0"/>
              <a:t>+</a:t>
            </a:r>
            <a:r>
              <a:rPr lang="en-US" sz="2400" dirty="0"/>
              <a:t> state which is needed for the prediction of all </a:t>
            </a:r>
          </a:p>
          <a:p>
            <a:r>
              <a:rPr lang="en-US" sz="2400" dirty="0"/>
              <a:t>other B(E2) values. Note B(E2) from first 2</a:t>
            </a:r>
            <a:r>
              <a:rPr lang="en-US" sz="2400" baseline="30000" dirty="0"/>
              <a:t>+</a:t>
            </a:r>
            <a:r>
              <a:rPr lang="en-US" sz="2400" dirty="0"/>
              <a:t> known via </a:t>
            </a:r>
            <a:r>
              <a:rPr lang="en-US" sz="2400" dirty="0" err="1"/>
              <a:t>Coulex</a:t>
            </a:r>
            <a:r>
              <a:rPr lang="en-US" sz="2400" dirty="0"/>
              <a:t>.</a:t>
            </a:r>
            <a:endParaRPr lang="de-DE" sz="2400" dirty="0"/>
          </a:p>
        </p:txBody>
      </p:sp>
      <p:sp>
        <p:nvSpPr>
          <p:cNvPr id="4" name="TextBox 3">
            <a:extLst>
              <a:ext uri="{FF2B5EF4-FFF2-40B4-BE49-F238E27FC236}">
                <a16:creationId xmlns:a16="http://schemas.microsoft.com/office/drawing/2014/main" id="{64D0D85F-355E-438D-BFE8-A0005E12B5C6}"/>
              </a:ext>
            </a:extLst>
          </p:cNvPr>
          <p:cNvSpPr txBox="1"/>
          <p:nvPr/>
        </p:nvSpPr>
        <p:spPr>
          <a:xfrm>
            <a:off x="244846" y="1665472"/>
            <a:ext cx="11330025" cy="1200329"/>
          </a:xfrm>
          <a:prstGeom prst="rect">
            <a:avLst/>
          </a:prstGeom>
          <a:noFill/>
        </p:spPr>
        <p:txBody>
          <a:bodyPr wrap="none" rtlCol="0">
            <a:spAutoFit/>
          </a:bodyPr>
          <a:lstStyle/>
          <a:p>
            <a:r>
              <a:rPr lang="en-US" sz="2400" dirty="0"/>
              <a:t>Recently, the lifetime of the 2</a:t>
            </a:r>
            <a:r>
              <a:rPr lang="en-US" sz="2400" baseline="30000" dirty="0"/>
              <a:t>+  </a:t>
            </a:r>
            <a:r>
              <a:rPr lang="en-US" sz="2400" dirty="0"/>
              <a:t>and 4</a:t>
            </a:r>
            <a:r>
              <a:rPr lang="en-US" sz="2400" baseline="30000" dirty="0"/>
              <a:t>+</a:t>
            </a:r>
            <a:r>
              <a:rPr lang="en-US" sz="2400" dirty="0"/>
              <a:t> states were measured for the first time as 0.8(4) </a:t>
            </a:r>
            <a:r>
              <a:rPr lang="en-US" sz="2400" dirty="0" err="1"/>
              <a:t>ps</a:t>
            </a:r>
            <a:r>
              <a:rPr lang="en-US" sz="2400" dirty="0"/>
              <a:t> </a:t>
            </a:r>
          </a:p>
          <a:p>
            <a:r>
              <a:rPr lang="en-US" sz="2400" dirty="0"/>
              <a:t>and 35.5(6) in a recoil distance experiment at GANIL.  </a:t>
            </a:r>
          </a:p>
          <a:p>
            <a:r>
              <a:rPr lang="en-US" sz="2400" i="1" dirty="0"/>
              <a:t>R. M. P</a:t>
            </a:r>
            <a:r>
              <a:rPr lang="de-DE" sz="2400" i="1" dirty="0"/>
              <a:t>érez-Vidal et al. Phys. Rev. Lett. 129 (2022) 112501.</a:t>
            </a:r>
          </a:p>
        </p:txBody>
      </p:sp>
      <p:sp>
        <p:nvSpPr>
          <p:cNvPr id="5" name="TextBox 4">
            <a:extLst>
              <a:ext uri="{FF2B5EF4-FFF2-40B4-BE49-F238E27FC236}">
                <a16:creationId xmlns:a16="http://schemas.microsoft.com/office/drawing/2014/main" id="{3CBB18D9-C592-4480-9324-5CE5F50836F8}"/>
              </a:ext>
            </a:extLst>
          </p:cNvPr>
          <p:cNvSpPr txBox="1"/>
          <p:nvPr/>
        </p:nvSpPr>
        <p:spPr>
          <a:xfrm>
            <a:off x="214260" y="3013501"/>
            <a:ext cx="11614325" cy="830997"/>
          </a:xfrm>
          <a:prstGeom prst="rect">
            <a:avLst/>
          </a:prstGeom>
          <a:noFill/>
        </p:spPr>
        <p:txBody>
          <a:bodyPr wrap="square" rtlCol="0">
            <a:spAutoFit/>
          </a:bodyPr>
          <a:lstStyle/>
          <a:p>
            <a:r>
              <a:rPr lang="de-DE" sz="2400" dirty="0"/>
              <a:t>To verify the lifetime of the </a:t>
            </a:r>
            <a:r>
              <a:rPr lang="en-US" sz="2400" dirty="0"/>
              <a:t>first 4</a:t>
            </a:r>
            <a:r>
              <a:rPr lang="en-US" sz="2400" baseline="30000" dirty="0"/>
              <a:t>+</a:t>
            </a:r>
            <a:r>
              <a:rPr lang="en-US" sz="2400" dirty="0"/>
              <a:t> state </a:t>
            </a:r>
            <a:r>
              <a:rPr lang="de-DE" sz="2400" dirty="0"/>
              <a:t>and reduce the statistical and systematic error two fusion evaporation reactions were used at the 10MV Tandem accelerator in Cologne.</a:t>
            </a:r>
          </a:p>
        </p:txBody>
      </p:sp>
    </p:spTree>
    <p:extLst>
      <p:ext uri="{BB962C8B-B14F-4D97-AF65-F5344CB8AC3E}">
        <p14:creationId xmlns:p14="http://schemas.microsoft.com/office/powerpoint/2010/main" val="79013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76A0801-5F18-4143-BAC3-0596998590B4}"/>
              </a:ext>
            </a:extLst>
          </p:cNvPr>
          <p:cNvPicPr>
            <a:picLocks noChangeAspect="1"/>
          </p:cNvPicPr>
          <p:nvPr/>
        </p:nvPicPr>
        <p:blipFill>
          <a:blip r:embed="rId2"/>
          <a:stretch>
            <a:fillRect/>
          </a:stretch>
        </p:blipFill>
        <p:spPr>
          <a:xfrm>
            <a:off x="4143860" y="72916"/>
            <a:ext cx="2878263" cy="3607705"/>
          </a:xfrm>
          <a:prstGeom prst="rect">
            <a:avLst/>
          </a:prstGeom>
        </p:spPr>
      </p:pic>
      <p:pic>
        <p:nvPicPr>
          <p:cNvPr id="3" name="Picture 2">
            <a:extLst>
              <a:ext uri="{FF2B5EF4-FFF2-40B4-BE49-F238E27FC236}">
                <a16:creationId xmlns:a16="http://schemas.microsoft.com/office/drawing/2014/main" id="{91CC9485-46C6-45BC-8F94-4EC40038D27F}"/>
              </a:ext>
            </a:extLst>
          </p:cNvPr>
          <p:cNvPicPr>
            <a:picLocks noChangeAspect="1"/>
          </p:cNvPicPr>
          <p:nvPr/>
        </p:nvPicPr>
        <p:blipFill>
          <a:blip r:embed="rId3"/>
          <a:stretch>
            <a:fillRect/>
          </a:stretch>
        </p:blipFill>
        <p:spPr>
          <a:xfrm>
            <a:off x="240491" y="3680622"/>
            <a:ext cx="6903076" cy="3223098"/>
          </a:xfrm>
          <a:prstGeom prst="rect">
            <a:avLst/>
          </a:prstGeom>
        </p:spPr>
      </p:pic>
      <p:sp>
        <p:nvSpPr>
          <p:cNvPr id="6" name="TextBox 5">
            <a:extLst>
              <a:ext uri="{FF2B5EF4-FFF2-40B4-BE49-F238E27FC236}">
                <a16:creationId xmlns:a16="http://schemas.microsoft.com/office/drawing/2014/main" id="{531363E8-0A46-4F95-A677-5F1F2B678246}"/>
              </a:ext>
            </a:extLst>
          </p:cNvPr>
          <p:cNvSpPr txBox="1"/>
          <p:nvPr/>
        </p:nvSpPr>
        <p:spPr>
          <a:xfrm>
            <a:off x="3418556" y="3894112"/>
            <a:ext cx="546945" cy="461665"/>
          </a:xfrm>
          <a:prstGeom prst="rect">
            <a:avLst/>
          </a:prstGeom>
          <a:noFill/>
        </p:spPr>
        <p:txBody>
          <a:bodyPr wrap="none" rtlCol="0">
            <a:spAutoFit/>
          </a:bodyPr>
          <a:lstStyle/>
          <a:p>
            <a:r>
              <a:rPr lang="en-US" sz="2400" dirty="0"/>
              <a:t>4</a:t>
            </a:r>
            <a:r>
              <a:rPr lang="en-US" sz="2400" baseline="30000" dirty="0"/>
              <a:t>+</a:t>
            </a:r>
            <a:r>
              <a:rPr lang="en-US" sz="2400" baseline="-25000" dirty="0"/>
              <a:t>1</a:t>
            </a:r>
            <a:endParaRPr lang="de-DE" sz="2400" baseline="-25000" dirty="0"/>
          </a:p>
        </p:txBody>
      </p:sp>
      <p:sp>
        <p:nvSpPr>
          <p:cNvPr id="7" name="TextBox 6">
            <a:extLst>
              <a:ext uri="{FF2B5EF4-FFF2-40B4-BE49-F238E27FC236}">
                <a16:creationId xmlns:a16="http://schemas.microsoft.com/office/drawing/2014/main" id="{2A43DC33-3B84-4BD8-870D-A74EA0A73E85}"/>
              </a:ext>
            </a:extLst>
          </p:cNvPr>
          <p:cNvSpPr txBox="1"/>
          <p:nvPr/>
        </p:nvSpPr>
        <p:spPr>
          <a:xfrm>
            <a:off x="7821651" y="5349128"/>
            <a:ext cx="2829749" cy="461665"/>
          </a:xfrm>
          <a:prstGeom prst="rect">
            <a:avLst/>
          </a:prstGeom>
          <a:noFill/>
        </p:spPr>
        <p:txBody>
          <a:bodyPr wrap="none" rtlCol="0">
            <a:spAutoFit/>
          </a:bodyPr>
          <a:lstStyle/>
          <a:p>
            <a:r>
              <a:rPr lang="en-US" sz="2400" dirty="0"/>
              <a:t>Exp1: </a:t>
            </a:r>
            <a:r>
              <a:rPr lang="en-US" sz="2400" b="1" dirty="0">
                <a:latin typeface="Symbol" panose="05050102010706020507" pitchFamily="18" charset="2"/>
              </a:rPr>
              <a:t>t </a:t>
            </a:r>
            <a:r>
              <a:rPr lang="en-US" sz="2400" b="1" dirty="0"/>
              <a:t>= 22.5(11) </a:t>
            </a:r>
            <a:r>
              <a:rPr lang="en-US" sz="2400" b="1" dirty="0" err="1"/>
              <a:t>ps</a:t>
            </a:r>
            <a:r>
              <a:rPr lang="en-US" sz="2400" b="1" dirty="0"/>
              <a:t> </a:t>
            </a:r>
            <a:endParaRPr lang="de-DE" sz="2400" b="1" dirty="0"/>
          </a:p>
        </p:txBody>
      </p:sp>
      <p:sp>
        <p:nvSpPr>
          <p:cNvPr id="8" name="TextBox 7">
            <a:extLst>
              <a:ext uri="{FF2B5EF4-FFF2-40B4-BE49-F238E27FC236}">
                <a16:creationId xmlns:a16="http://schemas.microsoft.com/office/drawing/2014/main" id="{2957067D-083E-427B-8575-C1A032A19ED6}"/>
              </a:ext>
            </a:extLst>
          </p:cNvPr>
          <p:cNvSpPr txBox="1"/>
          <p:nvPr/>
        </p:nvSpPr>
        <p:spPr>
          <a:xfrm>
            <a:off x="7821651" y="5751414"/>
            <a:ext cx="2518766" cy="461665"/>
          </a:xfrm>
          <a:prstGeom prst="rect">
            <a:avLst/>
          </a:prstGeom>
          <a:noFill/>
        </p:spPr>
        <p:txBody>
          <a:bodyPr wrap="none" rtlCol="0">
            <a:spAutoFit/>
          </a:bodyPr>
          <a:lstStyle/>
          <a:p>
            <a:r>
              <a:rPr lang="en-US" sz="2400" dirty="0"/>
              <a:t>Exp2: </a:t>
            </a:r>
            <a:r>
              <a:rPr lang="en-US" sz="2400" dirty="0">
                <a:latin typeface="Symbol" panose="05050102010706020507" pitchFamily="18" charset="2"/>
              </a:rPr>
              <a:t>t </a:t>
            </a:r>
            <a:r>
              <a:rPr lang="en-US" sz="2400" dirty="0"/>
              <a:t>= 23(2) </a:t>
            </a:r>
            <a:r>
              <a:rPr lang="en-US" sz="2400" dirty="0" err="1"/>
              <a:t>ps</a:t>
            </a:r>
            <a:r>
              <a:rPr lang="en-US" sz="2400" dirty="0"/>
              <a:t> </a:t>
            </a:r>
            <a:endParaRPr lang="de-DE" sz="2400" dirty="0"/>
          </a:p>
        </p:txBody>
      </p:sp>
      <p:sp>
        <p:nvSpPr>
          <p:cNvPr id="9" name="TextBox 8">
            <a:extLst>
              <a:ext uri="{FF2B5EF4-FFF2-40B4-BE49-F238E27FC236}">
                <a16:creationId xmlns:a16="http://schemas.microsoft.com/office/drawing/2014/main" id="{E61E99CF-DEAA-4DE3-8A2C-331BC9CF0740}"/>
              </a:ext>
            </a:extLst>
          </p:cNvPr>
          <p:cNvSpPr txBox="1"/>
          <p:nvPr/>
        </p:nvSpPr>
        <p:spPr>
          <a:xfrm>
            <a:off x="4715108" y="506422"/>
            <a:ext cx="652743" cy="369332"/>
          </a:xfrm>
          <a:prstGeom prst="rect">
            <a:avLst/>
          </a:prstGeom>
          <a:noFill/>
        </p:spPr>
        <p:txBody>
          <a:bodyPr wrap="none" rtlCol="0">
            <a:spAutoFit/>
          </a:bodyPr>
          <a:lstStyle/>
          <a:p>
            <a:r>
              <a:rPr lang="en-US" dirty="0"/>
              <a:t>EXP1</a:t>
            </a:r>
            <a:endParaRPr lang="de-DE" dirty="0"/>
          </a:p>
        </p:txBody>
      </p:sp>
      <p:pic>
        <p:nvPicPr>
          <p:cNvPr id="10" name="Picture 9">
            <a:extLst>
              <a:ext uri="{FF2B5EF4-FFF2-40B4-BE49-F238E27FC236}">
                <a16:creationId xmlns:a16="http://schemas.microsoft.com/office/drawing/2014/main" id="{218505B8-1D79-4999-AA58-871CEFF6DDEC}"/>
              </a:ext>
            </a:extLst>
          </p:cNvPr>
          <p:cNvPicPr>
            <a:picLocks noChangeAspect="1"/>
          </p:cNvPicPr>
          <p:nvPr/>
        </p:nvPicPr>
        <p:blipFill>
          <a:blip r:embed="rId4"/>
          <a:stretch>
            <a:fillRect/>
          </a:stretch>
        </p:blipFill>
        <p:spPr>
          <a:xfrm>
            <a:off x="240490" y="1"/>
            <a:ext cx="3903369" cy="3830898"/>
          </a:xfrm>
          <a:prstGeom prst="rect">
            <a:avLst/>
          </a:prstGeom>
        </p:spPr>
      </p:pic>
      <p:pic>
        <p:nvPicPr>
          <p:cNvPr id="12" name="Picture 11">
            <a:extLst>
              <a:ext uri="{FF2B5EF4-FFF2-40B4-BE49-F238E27FC236}">
                <a16:creationId xmlns:a16="http://schemas.microsoft.com/office/drawing/2014/main" id="{DEE7A3B7-0399-400E-A7C9-E434194D5B2B}"/>
              </a:ext>
            </a:extLst>
          </p:cNvPr>
          <p:cNvPicPr>
            <a:picLocks noChangeAspect="1"/>
          </p:cNvPicPr>
          <p:nvPr/>
        </p:nvPicPr>
        <p:blipFill>
          <a:blip r:embed="rId5"/>
          <a:stretch>
            <a:fillRect/>
          </a:stretch>
        </p:blipFill>
        <p:spPr>
          <a:xfrm>
            <a:off x="7095744" y="169942"/>
            <a:ext cx="5096256" cy="3795193"/>
          </a:xfrm>
          <a:prstGeom prst="rect">
            <a:avLst/>
          </a:prstGeom>
        </p:spPr>
      </p:pic>
      <p:sp>
        <p:nvSpPr>
          <p:cNvPr id="5" name="TextBox 4">
            <a:extLst>
              <a:ext uri="{FF2B5EF4-FFF2-40B4-BE49-F238E27FC236}">
                <a16:creationId xmlns:a16="http://schemas.microsoft.com/office/drawing/2014/main" id="{E3C9E607-17B3-44A3-A9B5-38EBC51703D8}"/>
              </a:ext>
            </a:extLst>
          </p:cNvPr>
          <p:cNvSpPr txBox="1"/>
          <p:nvPr/>
        </p:nvSpPr>
        <p:spPr>
          <a:xfrm>
            <a:off x="10066944" y="229423"/>
            <a:ext cx="546945" cy="461665"/>
          </a:xfrm>
          <a:prstGeom prst="rect">
            <a:avLst/>
          </a:prstGeom>
          <a:noFill/>
        </p:spPr>
        <p:txBody>
          <a:bodyPr wrap="none" rtlCol="0">
            <a:spAutoFit/>
          </a:bodyPr>
          <a:lstStyle/>
          <a:p>
            <a:r>
              <a:rPr lang="en-US" sz="2400" dirty="0"/>
              <a:t>4</a:t>
            </a:r>
            <a:r>
              <a:rPr lang="en-US" sz="2400" baseline="30000" dirty="0"/>
              <a:t>+</a:t>
            </a:r>
            <a:r>
              <a:rPr lang="en-US" sz="2400" baseline="-25000" dirty="0"/>
              <a:t>1</a:t>
            </a:r>
            <a:endParaRPr lang="de-DE" sz="2400" baseline="-25000" dirty="0"/>
          </a:p>
        </p:txBody>
      </p:sp>
      <p:pic>
        <p:nvPicPr>
          <p:cNvPr id="13" name="Picture 12">
            <a:extLst>
              <a:ext uri="{FF2B5EF4-FFF2-40B4-BE49-F238E27FC236}">
                <a16:creationId xmlns:a16="http://schemas.microsoft.com/office/drawing/2014/main" id="{74FA8A24-C700-46AE-AC55-E189CD2D9387}"/>
              </a:ext>
            </a:extLst>
          </p:cNvPr>
          <p:cNvPicPr>
            <a:picLocks noChangeAspect="1"/>
          </p:cNvPicPr>
          <p:nvPr/>
        </p:nvPicPr>
        <p:blipFill>
          <a:blip r:embed="rId6"/>
          <a:stretch>
            <a:fillRect/>
          </a:stretch>
        </p:blipFill>
        <p:spPr>
          <a:xfrm>
            <a:off x="7846553" y="4124944"/>
            <a:ext cx="3090930" cy="1329447"/>
          </a:xfrm>
          <a:prstGeom prst="rect">
            <a:avLst/>
          </a:prstGeom>
        </p:spPr>
      </p:pic>
      <p:sp>
        <p:nvSpPr>
          <p:cNvPr id="14" name="TextBox 13">
            <a:extLst>
              <a:ext uri="{FF2B5EF4-FFF2-40B4-BE49-F238E27FC236}">
                <a16:creationId xmlns:a16="http://schemas.microsoft.com/office/drawing/2014/main" id="{F75954BE-F68B-44ED-9D6C-073160DB25E8}"/>
              </a:ext>
            </a:extLst>
          </p:cNvPr>
          <p:cNvSpPr txBox="1"/>
          <p:nvPr/>
        </p:nvSpPr>
        <p:spPr>
          <a:xfrm>
            <a:off x="7846553" y="6271071"/>
            <a:ext cx="2850589" cy="461665"/>
          </a:xfrm>
          <a:prstGeom prst="rect">
            <a:avLst/>
          </a:prstGeom>
          <a:noFill/>
        </p:spPr>
        <p:txBody>
          <a:bodyPr wrap="none" rtlCol="0">
            <a:spAutoFit/>
          </a:bodyPr>
          <a:lstStyle/>
          <a:p>
            <a:r>
              <a:rPr lang="en-US" sz="2400" i="1" dirty="0"/>
              <a:t>GANIL: </a:t>
            </a:r>
            <a:r>
              <a:rPr lang="en-US" sz="2400" i="1" dirty="0">
                <a:latin typeface="Symbol" panose="05050102010706020507" pitchFamily="18" charset="2"/>
              </a:rPr>
              <a:t>t </a:t>
            </a:r>
            <a:r>
              <a:rPr lang="en-US" sz="2400" i="1" dirty="0"/>
              <a:t>= 35.5(6) </a:t>
            </a:r>
            <a:r>
              <a:rPr lang="en-US" sz="2400" i="1" dirty="0" err="1"/>
              <a:t>ps</a:t>
            </a:r>
            <a:r>
              <a:rPr lang="en-US" sz="2400" dirty="0"/>
              <a:t> </a:t>
            </a:r>
            <a:endParaRPr lang="de-DE" sz="2400" dirty="0"/>
          </a:p>
        </p:txBody>
      </p:sp>
    </p:spTree>
    <p:extLst>
      <p:ext uri="{BB962C8B-B14F-4D97-AF65-F5344CB8AC3E}">
        <p14:creationId xmlns:p14="http://schemas.microsoft.com/office/powerpoint/2010/main" val="1390287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5"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E2C98C-E892-4BCF-98A7-7BDFA2F17411}"/>
              </a:ext>
            </a:extLst>
          </p:cNvPr>
          <p:cNvPicPr>
            <a:picLocks noChangeAspect="1"/>
          </p:cNvPicPr>
          <p:nvPr/>
        </p:nvPicPr>
        <p:blipFill>
          <a:blip r:embed="rId2"/>
          <a:stretch>
            <a:fillRect/>
          </a:stretch>
        </p:blipFill>
        <p:spPr>
          <a:xfrm>
            <a:off x="0" y="7059"/>
            <a:ext cx="4533363" cy="2153055"/>
          </a:xfrm>
          <a:prstGeom prst="rect">
            <a:avLst/>
          </a:prstGeom>
        </p:spPr>
      </p:pic>
      <p:sp>
        <p:nvSpPr>
          <p:cNvPr id="3" name="Rectangle 2">
            <a:extLst>
              <a:ext uri="{FF2B5EF4-FFF2-40B4-BE49-F238E27FC236}">
                <a16:creationId xmlns:a16="http://schemas.microsoft.com/office/drawing/2014/main" id="{4A3BBA45-D42A-4D37-B609-437CC29862F5}"/>
              </a:ext>
            </a:extLst>
          </p:cNvPr>
          <p:cNvSpPr/>
          <p:nvPr/>
        </p:nvSpPr>
        <p:spPr>
          <a:xfrm>
            <a:off x="5017476" y="160257"/>
            <a:ext cx="7174523" cy="923330"/>
          </a:xfrm>
          <a:prstGeom prst="rect">
            <a:avLst/>
          </a:prstGeom>
        </p:spPr>
        <p:txBody>
          <a:bodyPr wrap="square">
            <a:spAutoFit/>
          </a:bodyPr>
          <a:lstStyle/>
          <a:p>
            <a:r>
              <a:rPr lang="de-DE" dirty="0"/>
              <a:t>The effective charge in the one-body operator </a:t>
            </a:r>
            <a:r>
              <a:rPr lang="de-DE" b="1" dirty="0"/>
              <a:t>T</a:t>
            </a:r>
            <a:r>
              <a:rPr lang="de-DE" baseline="-25000" dirty="0"/>
              <a:t>1</a:t>
            </a:r>
            <a:r>
              <a:rPr lang="de-DE" dirty="0"/>
              <a:t>(E2) is obtained from the quadrupole moment of the 9/2</a:t>
            </a:r>
            <a:r>
              <a:rPr lang="de-DE" baseline="30000" dirty="0"/>
              <a:t>+</a:t>
            </a:r>
            <a:r>
              <a:rPr lang="de-DE" dirty="0"/>
              <a:t> ground state of </a:t>
            </a:r>
            <a:r>
              <a:rPr lang="de-DE" baseline="30000" dirty="0"/>
              <a:t>91</a:t>
            </a:r>
            <a:r>
              <a:rPr lang="de-DE" dirty="0"/>
              <a:t>Nb, with the experimental value and uncertainty Q(9/2</a:t>
            </a:r>
            <a:r>
              <a:rPr lang="de-DE" baseline="30000" dirty="0"/>
              <a:t> +</a:t>
            </a:r>
            <a:r>
              <a:rPr lang="de-DE" dirty="0"/>
              <a:t>) =−25(3) e fm2.</a:t>
            </a:r>
          </a:p>
        </p:txBody>
      </p:sp>
      <p:sp>
        <p:nvSpPr>
          <p:cNvPr id="4" name="Rectangle 3">
            <a:extLst>
              <a:ext uri="{FF2B5EF4-FFF2-40B4-BE49-F238E27FC236}">
                <a16:creationId xmlns:a16="http://schemas.microsoft.com/office/drawing/2014/main" id="{7D416A1F-2BFD-498B-8F2D-1015E44CA2E0}"/>
              </a:ext>
            </a:extLst>
          </p:cNvPr>
          <p:cNvSpPr/>
          <p:nvPr/>
        </p:nvSpPr>
        <p:spPr>
          <a:xfrm>
            <a:off x="5017475" y="1083586"/>
            <a:ext cx="7174524" cy="923330"/>
          </a:xfrm>
          <a:prstGeom prst="rect">
            <a:avLst/>
          </a:prstGeom>
        </p:spPr>
        <p:txBody>
          <a:bodyPr wrap="square">
            <a:spAutoFit/>
          </a:bodyPr>
          <a:lstStyle/>
          <a:p>
            <a:r>
              <a:rPr lang="de-DE" dirty="0"/>
              <a:t>The operator </a:t>
            </a:r>
            <a:r>
              <a:rPr lang="de-DE" b="1" dirty="0"/>
              <a:t>T´</a:t>
            </a:r>
            <a:r>
              <a:rPr lang="de-DE" baseline="-25000" dirty="0"/>
              <a:t>1</a:t>
            </a:r>
            <a:r>
              <a:rPr lang="de-DE" dirty="0"/>
              <a:t>(E2) has effective charges that depend on the two-nucleon states </a:t>
            </a:r>
            <a:r>
              <a:rPr lang="de-DE" dirty="0">
                <a:solidFill>
                  <a:prstClr val="black"/>
                </a:solidFill>
              </a:rPr>
              <a:t>(</a:t>
            </a:r>
            <a:r>
              <a:rPr lang="de-DE" dirty="0">
                <a:solidFill>
                  <a:prstClr val="black"/>
                </a:solidFill>
                <a:latin typeface="Symbol" panose="05050102010706020507" pitchFamily="18" charset="2"/>
              </a:rPr>
              <a:t>p</a:t>
            </a:r>
            <a:r>
              <a:rPr lang="de-DE" dirty="0">
                <a:solidFill>
                  <a:prstClr val="black"/>
                </a:solidFill>
              </a:rPr>
              <a:t>1g</a:t>
            </a:r>
            <a:r>
              <a:rPr lang="de-DE" baseline="-25000" dirty="0">
                <a:solidFill>
                  <a:prstClr val="black"/>
                </a:solidFill>
              </a:rPr>
              <a:t>9/2</a:t>
            </a:r>
            <a:r>
              <a:rPr lang="de-DE" dirty="0">
                <a:solidFill>
                  <a:prstClr val="black"/>
                </a:solidFill>
              </a:rPr>
              <a:t>)</a:t>
            </a:r>
            <a:r>
              <a:rPr lang="de-DE" baseline="30000" dirty="0">
                <a:solidFill>
                  <a:prstClr val="black"/>
                </a:solidFill>
              </a:rPr>
              <a:t>2 </a:t>
            </a:r>
            <a:r>
              <a:rPr lang="de-DE" dirty="0">
                <a:solidFill>
                  <a:prstClr val="black"/>
                </a:solidFill>
              </a:rPr>
              <a:t>and which will be used to predict transition rates in (</a:t>
            </a:r>
            <a:r>
              <a:rPr lang="de-DE" dirty="0">
                <a:solidFill>
                  <a:prstClr val="black"/>
                </a:solidFill>
                <a:latin typeface="Symbol" panose="05050102010706020507" pitchFamily="18" charset="2"/>
              </a:rPr>
              <a:t>p</a:t>
            </a:r>
            <a:r>
              <a:rPr lang="de-DE" dirty="0">
                <a:solidFill>
                  <a:prstClr val="black"/>
                </a:solidFill>
              </a:rPr>
              <a:t>1g</a:t>
            </a:r>
            <a:r>
              <a:rPr lang="de-DE" baseline="-25000" dirty="0">
                <a:solidFill>
                  <a:prstClr val="black"/>
                </a:solidFill>
              </a:rPr>
              <a:t>9/2</a:t>
            </a:r>
            <a:r>
              <a:rPr lang="de-DE" dirty="0">
                <a:solidFill>
                  <a:prstClr val="black"/>
                </a:solidFill>
              </a:rPr>
              <a:t>)</a:t>
            </a:r>
            <a:r>
              <a:rPr lang="de-DE" baseline="30000" dirty="0">
                <a:solidFill>
                  <a:prstClr val="black"/>
                </a:solidFill>
              </a:rPr>
              <a:t>n  </a:t>
            </a:r>
            <a:r>
              <a:rPr lang="de-DE" dirty="0">
                <a:solidFill>
                  <a:prstClr val="black"/>
                </a:solidFill>
              </a:rPr>
              <a:t>states with </a:t>
            </a:r>
            <a:r>
              <a:rPr lang="de-DE" i="1" dirty="0">
                <a:solidFill>
                  <a:prstClr val="black"/>
                </a:solidFill>
              </a:rPr>
              <a:t>n&gt;2</a:t>
            </a:r>
            <a:r>
              <a:rPr lang="de-DE" dirty="0">
                <a:solidFill>
                  <a:prstClr val="black"/>
                </a:solidFill>
              </a:rPr>
              <a:t>.</a:t>
            </a:r>
            <a:endParaRPr lang="de-DE" dirty="0"/>
          </a:p>
        </p:txBody>
      </p:sp>
      <p:pic>
        <p:nvPicPr>
          <p:cNvPr id="5" name="Picture 4">
            <a:extLst>
              <a:ext uri="{FF2B5EF4-FFF2-40B4-BE49-F238E27FC236}">
                <a16:creationId xmlns:a16="http://schemas.microsoft.com/office/drawing/2014/main" id="{7833133B-1461-4565-8005-F4ACD2F05875}"/>
              </a:ext>
            </a:extLst>
          </p:cNvPr>
          <p:cNvPicPr>
            <a:picLocks noChangeAspect="1"/>
          </p:cNvPicPr>
          <p:nvPr/>
        </p:nvPicPr>
        <p:blipFill>
          <a:blip r:embed="rId3"/>
          <a:stretch>
            <a:fillRect/>
          </a:stretch>
        </p:blipFill>
        <p:spPr>
          <a:xfrm>
            <a:off x="136548" y="2236302"/>
            <a:ext cx="3363180" cy="4537628"/>
          </a:xfrm>
          <a:prstGeom prst="rect">
            <a:avLst/>
          </a:prstGeom>
        </p:spPr>
      </p:pic>
      <p:pic>
        <p:nvPicPr>
          <p:cNvPr id="6" name="Picture 5">
            <a:extLst>
              <a:ext uri="{FF2B5EF4-FFF2-40B4-BE49-F238E27FC236}">
                <a16:creationId xmlns:a16="http://schemas.microsoft.com/office/drawing/2014/main" id="{93937B23-BDDE-4AD1-A86C-EE1A877830B8}"/>
              </a:ext>
            </a:extLst>
          </p:cNvPr>
          <p:cNvPicPr>
            <a:picLocks noChangeAspect="1"/>
          </p:cNvPicPr>
          <p:nvPr/>
        </p:nvPicPr>
        <p:blipFill>
          <a:blip r:embed="rId4"/>
          <a:stretch>
            <a:fillRect/>
          </a:stretch>
        </p:blipFill>
        <p:spPr>
          <a:xfrm>
            <a:off x="3636276" y="2087225"/>
            <a:ext cx="2772983" cy="4736397"/>
          </a:xfrm>
          <a:prstGeom prst="rect">
            <a:avLst/>
          </a:prstGeom>
        </p:spPr>
      </p:pic>
      <p:sp>
        <p:nvSpPr>
          <p:cNvPr id="7" name="Text Placeholder 5">
            <a:extLst>
              <a:ext uri="{FF2B5EF4-FFF2-40B4-BE49-F238E27FC236}">
                <a16:creationId xmlns:a16="http://schemas.microsoft.com/office/drawing/2014/main" id="{50AB1EF9-AE78-435F-86BA-913A68966F86}"/>
              </a:ext>
            </a:extLst>
          </p:cNvPr>
          <p:cNvSpPr txBox="1">
            <a:spLocks/>
          </p:cNvSpPr>
          <p:nvPr/>
        </p:nvSpPr>
        <p:spPr>
          <a:xfrm>
            <a:off x="9795668" y="2062840"/>
            <a:ext cx="2083430" cy="1382352"/>
          </a:xfrm>
          <a:prstGeom prst="rect">
            <a:avLst/>
          </a:prstGeom>
        </p:spPr>
        <p:txBody>
          <a:bodyPr vert="horz" lIns="91440" tIns="45720" rIns="91440" bIns="45720" rtlCol="0">
            <a:normAutofit fontScale="70000" lnSpcReduction="20000"/>
          </a:bodyPr>
          <a:lst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spcBef>
                <a:spcPts val="686"/>
              </a:spcBef>
              <a:spcAft>
                <a:spcPts val="686"/>
              </a:spcAft>
              <a:buNone/>
            </a:pPr>
            <a:r>
              <a:rPr lang="en-US" sz="1693" dirty="0">
                <a:solidFill>
                  <a:srgbClr val="0070C0"/>
                </a:solidFill>
                <a:latin typeface="Times" pitchFamily="18"/>
              </a:rPr>
              <a:t>a</a:t>
            </a:r>
            <a:r>
              <a:rPr lang="en-US" sz="1693" dirty="0">
                <a:latin typeface="Times" pitchFamily="18"/>
              </a:rPr>
              <a:t>: R. M. Pérez-Vidal et al. Phys. Rev. Let. 129, 112501 (2022)</a:t>
            </a:r>
          </a:p>
          <a:p>
            <a:pPr marL="0" indent="0">
              <a:spcBef>
                <a:spcPts val="1371"/>
              </a:spcBef>
              <a:spcAft>
                <a:spcPts val="1371"/>
              </a:spcAft>
              <a:buNone/>
            </a:pPr>
            <a:r>
              <a:rPr lang="en-US" sz="2661" dirty="0">
                <a:latin typeface="Times" pitchFamily="18"/>
              </a:rPr>
              <a:t>τ</a:t>
            </a:r>
            <a:r>
              <a:rPr lang="en-US" sz="1693" dirty="0">
                <a:latin typeface="Times" pitchFamily="18"/>
              </a:rPr>
              <a:t>4</a:t>
            </a:r>
            <a:r>
              <a:rPr lang="en-US" sz="1693" baseline="33000" dirty="0">
                <a:latin typeface="Times" pitchFamily="18"/>
              </a:rPr>
              <a:t>+</a:t>
            </a:r>
            <a:r>
              <a:rPr lang="en-US" sz="2419" dirty="0">
                <a:latin typeface="Times" pitchFamily="18"/>
              </a:rPr>
              <a:t> = 87(8) </a:t>
            </a:r>
            <a:r>
              <a:rPr lang="en-US" sz="2419" dirty="0" err="1">
                <a:latin typeface="Times" pitchFamily="18"/>
              </a:rPr>
              <a:t>ps</a:t>
            </a:r>
            <a:r>
              <a:rPr lang="en-US" sz="2419" dirty="0">
                <a:latin typeface="Times" pitchFamily="18"/>
              </a:rPr>
              <a:t> from plunger measurement  at GANIL</a:t>
            </a:r>
          </a:p>
        </p:txBody>
      </p:sp>
      <p:sp>
        <p:nvSpPr>
          <p:cNvPr id="8" name="Text Placeholder 6">
            <a:extLst>
              <a:ext uri="{FF2B5EF4-FFF2-40B4-BE49-F238E27FC236}">
                <a16:creationId xmlns:a16="http://schemas.microsoft.com/office/drawing/2014/main" id="{86DB03B1-D85F-49FA-8773-F0BC796475A7}"/>
              </a:ext>
            </a:extLst>
          </p:cNvPr>
          <p:cNvSpPr txBox="1">
            <a:spLocks/>
          </p:cNvSpPr>
          <p:nvPr/>
        </p:nvSpPr>
        <p:spPr>
          <a:xfrm>
            <a:off x="9795668" y="4065626"/>
            <a:ext cx="2083430" cy="1382352"/>
          </a:xfrm>
          <a:prstGeom prst="rect">
            <a:avLst/>
          </a:prstGeom>
        </p:spPr>
        <p:txBody>
          <a:bodyPr vert="horz" lIns="91440" tIns="45720" rIns="91440" bIns="45720" rtlCol="0">
            <a:normAutofit fontScale="70000" lnSpcReduction="20000"/>
          </a:bodyPr>
          <a:lst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spcBef>
                <a:spcPts val="686"/>
              </a:spcBef>
              <a:spcAft>
                <a:spcPts val="686"/>
              </a:spcAft>
              <a:buNone/>
            </a:pPr>
            <a:r>
              <a:rPr lang="en-US" sz="1693" dirty="0">
                <a:solidFill>
                  <a:srgbClr val="0070C0"/>
                </a:solidFill>
                <a:latin typeface="Times" pitchFamily="18"/>
              </a:rPr>
              <a:t>b</a:t>
            </a:r>
            <a:r>
              <a:rPr lang="en-US" sz="1693" dirty="0">
                <a:latin typeface="Times" pitchFamily="18"/>
              </a:rPr>
              <a:t>: B. Das et al. Phys. Rev. C 105, L031304 (2022)</a:t>
            </a:r>
          </a:p>
          <a:p>
            <a:pPr marL="0" indent="0">
              <a:spcBef>
                <a:spcPts val="1371"/>
              </a:spcBef>
              <a:spcAft>
                <a:spcPts val="1371"/>
              </a:spcAft>
              <a:buNone/>
            </a:pPr>
            <a:r>
              <a:rPr lang="en-US" sz="2661" dirty="0">
                <a:latin typeface="Times" pitchFamily="18"/>
              </a:rPr>
              <a:t>τ</a:t>
            </a:r>
            <a:r>
              <a:rPr lang="en-US" sz="1693" dirty="0">
                <a:latin typeface="Times" pitchFamily="18"/>
              </a:rPr>
              <a:t>4</a:t>
            </a:r>
            <a:r>
              <a:rPr lang="en-US" sz="1693" baseline="33000" dirty="0">
                <a:latin typeface="Times" pitchFamily="18"/>
              </a:rPr>
              <a:t>+</a:t>
            </a:r>
            <a:r>
              <a:rPr lang="en-US" sz="2419" dirty="0">
                <a:latin typeface="Times" pitchFamily="18"/>
              </a:rPr>
              <a:t> =32(11) </a:t>
            </a:r>
            <a:r>
              <a:rPr lang="en-US" sz="2419" dirty="0" err="1">
                <a:latin typeface="Times" pitchFamily="18"/>
              </a:rPr>
              <a:t>ps</a:t>
            </a:r>
            <a:r>
              <a:rPr lang="en-US" sz="2419" dirty="0">
                <a:latin typeface="Times" pitchFamily="18"/>
              </a:rPr>
              <a:t> from fast timing measurement at GSI</a:t>
            </a:r>
          </a:p>
        </p:txBody>
      </p:sp>
      <p:sp>
        <p:nvSpPr>
          <p:cNvPr id="9" name="Ellipse 8">
            <a:extLst>
              <a:ext uri="{FF2B5EF4-FFF2-40B4-BE49-F238E27FC236}">
                <a16:creationId xmlns:a16="http://schemas.microsoft.com/office/drawing/2014/main" id="{A766445C-9AF7-4400-935D-105B4C344BAA}"/>
              </a:ext>
            </a:extLst>
          </p:cNvPr>
          <p:cNvSpPr/>
          <p:nvPr/>
        </p:nvSpPr>
        <p:spPr>
          <a:xfrm>
            <a:off x="4533363" y="3687417"/>
            <a:ext cx="684680" cy="28823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11" name="Grafik 10">
            <a:extLst>
              <a:ext uri="{FF2B5EF4-FFF2-40B4-BE49-F238E27FC236}">
                <a16:creationId xmlns:a16="http://schemas.microsoft.com/office/drawing/2014/main" id="{C36FCE3F-71A4-41EA-A021-CCAD8A708A63}"/>
              </a:ext>
            </a:extLst>
          </p:cNvPr>
          <p:cNvPicPr>
            <a:picLocks noChangeAspect="1"/>
          </p:cNvPicPr>
          <p:nvPr/>
        </p:nvPicPr>
        <p:blipFill>
          <a:blip r:embed="rId5"/>
          <a:stretch>
            <a:fillRect/>
          </a:stretch>
        </p:blipFill>
        <p:spPr>
          <a:xfrm>
            <a:off x="6683532" y="2006916"/>
            <a:ext cx="2659334" cy="4790210"/>
          </a:xfrm>
          <a:prstGeom prst="rect">
            <a:avLst/>
          </a:prstGeom>
        </p:spPr>
      </p:pic>
    </p:spTree>
    <p:extLst>
      <p:ext uri="{BB962C8B-B14F-4D97-AF65-F5344CB8AC3E}">
        <p14:creationId xmlns:p14="http://schemas.microsoft.com/office/powerpoint/2010/main" val="346635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209CBD-FF85-46AD-9DB4-94AF31BA5E20}"/>
              </a:ext>
            </a:extLst>
          </p:cNvPr>
          <p:cNvSpPr txBox="1"/>
          <p:nvPr/>
        </p:nvSpPr>
        <p:spPr>
          <a:xfrm>
            <a:off x="467037" y="-36764"/>
            <a:ext cx="916854" cy="584775"/>
          </a:xfrm>
          <a:prstGeom prst="rect">
            <a:avLst/>
          </a:prstGeom>
          <a:noFill/>
        </p:spPr>
        <p:txBody>
          <a:bodyPr wrap="none" rtlCol="0">
            <a:spAutoFit/>
          </a:bodyPr>
          <a:lstStyle/>
          <a:p>
            <a:r>
              <a:rPr lang="en-US" sz="3200" b="1" baseline="30000" dirty="0"/>
              <a:t>93</a:t>
            </a:r>
            <a:r>
              <a:rPr lang="en-US" sz="3200" b="1" dirty="0"/>
              <a:t>Tc:</a:t>
            </a:r>
            <a:endParaRPr lang="de-DE" sz="3200" b="1" dirty="0"/>
          </a:p>
        </p:txBody>
      </p:sp>
      <p:sp>
        <p:nvSpPr>
          <p:cNvPr id="3" name="TextBox 2">
            <a:extLst>
              <a:ext uri="{FF2B5EF4-FFF2-40B4-BE49-F238E27FC236}">
                <a16:creationId xmlns:a16="http://schemas.microsoft.com/office/drawing/2014/main" id="{24C1D5BF-91A6-4A86-9E86-7479BFE68BE6}"/>
              </a:ext>
            </a:extLst>
          </p:cNvPr>
          <p:cNvSpPr txBox="1"/>
          <p:nvPr/>
        </p:nvSpPr>
        <p:spPr>
          <a:xfrm>
            <a:off x="410875" y="484211"/>
            <a:ext cx="10539039" cy="461665"/>
          </a:xfrm>
          <a:prstGeom prst="rect">
            <a:avLst/>
          </a:prstGeom>
          <a:noFill/>
        </p:spPr>
        <p:txBody>
          <a:bodyPr wrap="none" rtlCol="0">
            <a:spAutoFit/>
          </a:bodyPr>
          <a:lstStyle/>
          <a:p>
            <a:r>
              <a:rPr lang="de-DE" sz="2400" dirty="0"/>
              <a:t>Very few absolute transition rates are known in this three valence proton nucleus:</a:t>
            </a:r>
          </a:p>
        </p:txBody>
      </p:sp>
      <p:sp>
        <p:nvSpPr>
          <p:cNvPr id="5" name="Rectangle 4">
            <a:extLst>
              <a:ext uri="{FF2B5EF4-FFF2-40B4-BE49-F238E27FC236}">
                <a16:creationId xmlns:a16="http://schemas.microsoft.com/office/drawing/2014/main" id="{C24D5525-6E45-4A45-A4ED-DFDE10B40FEA}"/>
              </a:ext>
            </a:extLst>
          </p:cNvPr>
          <p:cNvSpPr/>
          <p:nvPr/>
        </p:nvSpPr>
        <p:spPr>
          <a:xfrm>
            <a:off x="403676" y="961494"/>
            <a:ext cx="10921580" cy="738664"/>
          </a:xfrm>
          <a:prstGeom prst="rect">
            <a:avLst/>
          </a:prstGeom>
        </p:spPr>
        <p:txBody>
          <a:bodyPr wrap="none">
            <a:spAutoFit/>
          </a:bodyPr>
          <a:lstStyle/>
          <a:p>
            <a:r>
              <a:rPr lang="en-US" sz="2400" dirty="0"/>
              <a:t>the B(E2; 17/2</a:t>
            </a:r>
            <a:r>
              <a:rPr lang="en-US" sz="2400" baseline="-25000" dirty="0"/>
              <a:t>1</a:t>
            </a:r>
            <a:r>
              <a:rPr lang="en-US" sz="2400" baseline="30000" dirty="0"/>
              <a:t>+</a:t>
            </a:r>
            <a:r>
              <a:rPr lang="en-US" sz="2400" dirty="0">
                <a:sym typeface="Wingdings" panose="05000000000000000000" pitchFamily="2" charset="2"/>
              </a:rPr>
              <a:t></a:t>
            </a:r>
            <a:r>
              <a:rPr lang="en-US" sz="2400" dirty="0"/>
              <a:t> 13/2</a:t>
            </a:r>
            <a:r>
              <a:rPr lang="en-US" sz="2400" baseline="-25000" dirty="0"/>
              <a:t>1</a:t>
            </a:r>
            <a:r>
              <a:rPr lang="en-US" sz="2400" baseline="30000" dirty="0"/>
              <a:t>+</a:t>
            </a:r>
            <a:r>
              <a:rPr lang="en-US" sz="2400" dirty="0"/>
              <a:t>)= 88(18) e</a:t>
            </a:r>
            <a:r>
              <a:rPr lang="en-US" sz="2400" baseline="33000" dirty="0"/>
              <a:t>2</a:t>
            </a:r>
            <a:r>
              <a:rPr lang="en-US" sz="2400" dirty="0"/>
              <a:t>fm</a:t>
            </a:r>
            <a:r>
              <a:rPr lang="en-US" sz="2400" baseline="33000" dirty="0"/>
              <a:t>4 </a:t>
            </a:r>
            <a:r>
              <a:rPr lang="en-US" sz="2400" dirty="0"/>
              <a:t>and the B(E2; 21/2</a:t>
            </a:r>
            <a:r>
              <a:rPr lang="en-US" sz="2400" baseline="-25000" dirty="0"/>
              <a:t>1</a:t>
            </a:r>
            <a:r>
              <a:rPr lang="en-US" sz="2400" baseline="30000" dirty="0"/>
              <a:t>+</a:t>
            </a:r>
            <a:r>
              <a:rPr lang="en-US" sz="2400" dirty="0">
                <a:sym typeface="Wingdings" panose="05000000000000000000" pitchFamily="2" charset="2"/>
              </a:rPr>
              <a:t></a:t>
            </a:r>
            <a:r>
              <a:rPr lang="en-US" sz="2400" dirty="0"/>
              <a:t> 17/2</a:t>
            </a:r>
            <a:r>
              <a:rPr lang="en-US" sz="2400" baseline="-25000" dirty="0"/>
              <a:t>1</a:t>
            </a:r>
            <a:r>
              <a:rPr lang="en-US" sz="2400" baseline="30000" dirty="0"/>
              <a:t>+</a:t>
            </a:r>
            <a:r>
              <a:rPr lang="en-US" sz="2400" dirty="0"/>
              <a:t>)*= 66(2) e</a:t>
            </a:r>
            <a:r>
              <a:rPr lang="en-US" sz="2400" baseline="33000" dirty="0"/>
              <a:t>2</a:t>
            </a:r>
            <a:r>
              <a:rPr lang="en-US" sz="2400" dirty="0"/>
              <a:t>fm</a:t>
            </a:r>
            <a:r>
              <a:rPr lang="en-US" sz="2400" baseline="33000" dirty="0"/>
              <a:t>4 </a:t>
            </a:r>
            <a:endParaRPr lang="de-DE" sz="2400" dirty="0"/>
          </a:p>
          <a:p>
            <a:endParaRPr lang="de-DE" dirty="0"/>
          </a:p>
        </p:txBody>
      </p:sp>
      <p:pic>
        <p:nvPicPr>
          <p:cNvPr id="7" name="Graphic 6">
            <a:extLst>
              <a:ext uri="{FF2B5EF4-FFF2-40B4-BE49-F238E27FC236}">
                <a16:creationId xmlns:a16="http://schemas.microsoft.com/office/drawing/2014/main" id="{D46CB14B-2C96-459F-B96B-B5144A1223F6}"/>
              </a:ext>
            </a:extLst>
          </p:cNvPr>
          <p:cNvPicPr>
            <a:picLocks noChangeAspect="1"/>
          </p:cNvPicPr>
          <p:nvPr/>
        </p:nvPicPr>
        <p:blipFill>
          <a:blip r:embed="rId2">
            <a:lum/>
            <a:alphaModFix/>
            <a:extLst>
              <a:ext uri="{96DAC541-7B7A-43D3-8B79-37D633B846F1}">
                <asvg:svgBlip xmlns:asvg="http://schemas.microsoft.com/office/drawing/2016/SVG/main" r:embed="rId3"/>
              </a:ext>
            </a:extLst>
          </a:blip>
          <a:srcRect/>
          <a:stretch>
            <a:fillRect/>
          </a:stretch>
        </p:blipFill>
        <p:spPr>
          <a:xfrm>
            <a:off x="8018196" y="1330826"/>
            <a:ext cx="3360240" cy="4955760"/>
          </a:xfrm>
          <a:prstGeom prst="rect">
            <a:avLst/>
          </a:prstGeom>
          <a:noFill/>
          <a:ln>
            <a:noFill/>
          </a:ln>
        </p:spPr>
      </p:pic>
      <p:sp>
        <p:nvSpPr>
          <p:cNvPr id="10" name="TextBox 9">
            <a:extLst>
              <a:ext uri="{FF2B5EF4-FFF2-40B4-BE49-F238E27FC236}">
                <a16:creationId xmlns:a16="http://schemas.microsoft.com/office/drawing/2014/main" id="{184096E4-2DEC-4338-8CFA-4B0C5DA79607}"/>
              </a:ext>
            </a:extLst>
          </p:cNvPr>
          <p:cNvSpPr txBox="1"/>
          <p:nvPr/>
        </p:nvSpPr>
        <p:spPr>
          <a:xfrm>
            <a:off x="350496" y="1545297"/>
            <a:ext cx="3515602" cy="461665"/>
          </a:xfrm>
          <a:prstGeom prst="rect">
            <a:avLst/>
          </a:prstGeom>
          <a:noFill/>
        </p:spPr>
        <p:txBody>
          <a:bodyPr wrap="square" rtlCol="0">
            <a:spAutoFit/>
          </a:bodyPr>
          <a:lstStyle/>
          <a:p>
            <a:r>
              <a:rPr lang="en-US" sz="2400" dirty="0"/>
              <a:t>Results:</a:t>
            </a:r>
            <a:endParaRPr lang="de-DE" sz="2400" dirty="0"/>
          </a:p>
        </p:txBody>
      </p:sp>
      <p:sp>
        <p:nvSpPr>
          <p:cNvPr id="16" name="Text Placeholder 8">
            <a:extLst>
              <a:ext uri="{FF2B5EF4-FFF2-40B4-BE49-F238E27FC236}">
                <a16:creationId xmlns:a16="http://schemas.microsoft.com/office/drawing/2014/main" id="{CE00702F-290B-46D8-A9F7-E8FB3572DC72}"/>
              </a:ext>
            </a:extLst>
          </p:cNvPr>
          <p:cNvSpPr txBox="1">
            <a:spLocks/>
          </p:cNvSpPr>
          <p:nvPr/>
        </p:nvSpPr>
        <p:spPr>
          <a:xfrm>
            <a:off x="467037" y="6593374"/>
            <a:ext cx="5245173" cy="461664"/>
          </a:xfrm>
          <a:prstGeom prst="rect">
            <a:avLst/>
          </a:prstGeom>
          <a:solidFill>
            <a:schemeClr val="bg1"/>
          </a:solidFill>
        </p:spPr>
        <p:txBody>
          <a:bodyPr vert="horz" lIns="91440" tIns="45720" rIns="91440" bIns="45720" rtlCol="0">
            <a:noAutofit/>
          </a:bodyPr>
          <a:lst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spcBef>
                <a:spcPts val="0"/>
              </a:spcBef>
              <a:buNone/>
            </a:pPr>
            <a:r>
              <a:rPr lang="en-US" sz="1200" baseline="33000" dirty="0">
                <a:latin typeface="Liberation Sans" pitchFamily="34"/>
              </a:rPr>
              <a:t>*</a:t>
            </a:r>
            <a:r>
              <a:rPr lang="en-US" sz="1200" dirty="0">
                <a:latin typeface="Liberation Sans" pitchFamily="34"/>
              </a:rPr>
              <a:t> Nuclear Data Sheets Update for A = 93 after correction for (21/2)+</a:t>
            </a:r>
          </a:p>
        </p:txBody>
      </p:sp>
      <p:pic>
        <p:nvPicPr>
          <p:cNvPr id="4" name="Picture 3">
            <a:extLst>
              <a:ext uri="{FF2B5EF4-FFF2-40B4-BE49-F238E27FC236}">
                <a16:creationId xmlns:a16="http://schemas.microsoft.com/office/drawing/2014/main" id="{E5EE28B2-7B8F-41BD-AD9D-AD307A6E8798}"/>
              </a:ext>
            </a:extLst>
          </p:cNvPr>
          <p:cNvPicPr>
            <a:picLocks noChangeAspect="1"/>
          </p:cNvPicPr>
          <p:nvPr/>
        </p:nvPicPr>
        <p:blipFill>
          <a:blip r:embed="rId4"/>
          <a:stretch>
            <a:fillRect/>
          </a:stretch>
        </p:blipFill>
        <p:spPr>
          <a:xfrm>
            <a:off x="381246" y="3360666"/>
            <a:ext cx="6439437" cy="1361872"/>
          </a:xfrm>
          <a:prstGeom prst="rect">
            <a:avLst/>
          </a:prstGeom>
        </p:spPr>
      </p:pic>
      <p:pic>
        <p:nvPicPr>
          <p:cNvPr id="8" name="Picture 7">
            <a:extLst>
              <a:ext uri="{FF2B5EF4-FFF2-40B4-BE49-F238E27FC236}">
                <a16:creationId xmlns:a16="http://schemas.microsoft.com/office/drawing/2014/main" id="{D701351E-0D6C-40C3-9AF1-92E3172F6534}"/>
              </a:ext>
            </a:extLst>
          </p:cNvPr>
          <p:cNvPicPr>
            <a:picLocks noChangeAspect="1"/>
          </p:cNvPicPr>
          <p:nvPr/>
        </p:nvPicPr>
        <p:blipFill>
          <a:blip r:embed="rId5"/>
          <a:stretch>
            <a:fillRect/>
          </a:stretch>
        </p:blipFill>
        <p:spPr>
          <a:xfrm>
            <a:off x="410875" y="2878156"/>
            <a:ext cx="6362163" cy="415047"/>
          </a:xfrm>
          <a:prstGeom prst="rect">
            <a:avLst/>
          </a:prstGeom>
        </p:spPr>
      </p:pic>
      <p:pic>
        <p:nvPicPr>
          <p:cNvPr id="9" name="Picture 8">
            <a:extLst>
              <a:ext uri="{FF2B5EF4-FFF2-40B4-BE49-F238E27FC236}">
                <a16:creationId xmlns:a16="http://schemas.microsoft.com/office/drawing/2014/main" id="{A5828739-AF7B-4D42-9F8B-F965C2570C17}"/>
              </a:ext>
            </a:extLst>
          </p:cNvPr>
          <p:cNvPicPr>
            <a:picLocks noChangeAspect="1"/>
          </p:cNvPicPr>
          <p:nvPr/>
        </p:nvPicPr>
        <p:blipFill>
          <a:blip r:embed="rId6"/>
          <a:stretch>
            <a:fillRect/>
          </a:stretch>
        </p:blipFill>
        <p:spPr>
          <a:xfrm>
            <a:off x="317919" y="5202599"/>
            <a:ext cx="6362163" cy="1387813"/>
          </a:xfrm>
          <a:prstGeom prst="rect">
            <a:avLst/>
          </a:prstGeom>
        </p:spPr>
      </p:pic>
      <p:pic>
        <p:nvPicPr>
          <p:cNvPr id="12" name="Picture 11">
            <a:extLst>
              <a:ext uri="{FF2B5EF4-FFF2-40B4-BE49-F238E27FC236}">
                <a16:creationId xmlns:a16="http://schemas.microsoft.com/office/drawing/2014/main" id="{763040B6-0A2C-4C09-AF32-45AF70E38A19}"/>
              </a:ext>
            </a:extLst>
          </p:cNvPr>
          <p:cNvPicPr>
            <a:picLocks noChangeAspect="1"/>
          </p:cNvPicPr>
          <p:nvPr/>
        </p:nvPicPr>
        <p:blipFill>
          <a:blip r:embed="rId7"/>
          <a:stretch>
            <a:fillRect/>
          </a:stretch>
        </p:blipFill>
        <p:spPr>
          <a:xfrm>
            <a:off x="403676" y="4713254"/>
            <a:ext cx="6310648" cy="486383"/>
          </a:xfrm>
          <a:prstGeom prst="rect">
            <a:avLst/>
          </a:prstGeom>
        </p:spPr>
      </p:pic>
      <p:pic>
        <p:nvPicPr>
          <p:cNvPr id="14" name="Picture 13">
            <a:extLst>
              <a:ext uri="{FF2B5EF4-FFF2-40B4-BE49-F238E27FC236}">
                <a16:creationId xmlns:a16="http://schemas.microsoft.com/office/drawing/2014/main" id="{81041B67-617E-4FD6-8BE1-C1B6282DA0B1}"/>
              </a:ext>
            </a:extLst>
          </p:cNvPr>
          <p:cNvPicPr>
            <a:picLocks noChangeAspect="1"/>
          </p:cNvPicPr>
          <p:nvPr/>
        </p:nvPicPr>
        <p:blipFill>
          <a:blip r:embed="rId8"/>
          <a:stretch>
            <a:fillRect/>
          </a:stretch>
        </p:blipFill>
        <p:spPr>
          <a:xfrm>
            <a:off x="7911836" y="4227781"/>
            <a:ext cx="3466599" cy="2415900"/>
          </a:xfrm>
          <a:prstGeom prst="rect">
            <a:avLst/>
          </a:prstGeom>
        </p:spPr>
      </p:pic>
      <p:sp>
        <p:nvSpPr>
          <p:cNvPr id="13" name="TextBox 12">
            <a:extLst>
              <a:ext uri="{FF2B5EF4-FFF2-40B4-BE49-F238E27FC236}">
                <a16:creationId xmlns:a16="http://schemas.microsoft.com/office/drawing/2014/main" id="{A8D3B1DC-F632-4ED5-883F-618D2CEF744E}"/>
              </a:ext>
            </a:extLst>
          </p:cNvPr>
          <p:cNvSpPr txBox="1"/>
          <p:nvPr/>
        </p:nvSpPr>
        <p:spPr>
          <a:xfrm flipH="1">
            <a:off x="8235575" y="6498050"/>
            <a:ext cx="3669380" cy="369332"/>
          </a:xfrm>
          <a:prstGeom prst="rect">
            <a:avLst/>
          </a:prstGeom>
          <a:noFill/>
        </p:spPr>
        <p:txBody>
          <a:bodyPr wrap="square" rtlCol="0">
            <a:spAutoFit/>
          </a:bodyPr>
          <a:lstStyle/>
          <a:p>
            <a:r>
              <a:rPr lang="en-US" dirty="0"/>
              <a:t>M. Ley et al. PRC 110 (2024) 034320</a:t>
            </a:r>
            <a:endParaRPr lang="de-DE" dirty="0"/>
          </a:p>
        </p:txBody>
      </p:sp>
      <p:sp>
        <p:nvSpPr>
          <p:cNvPr id="15" name="Rectangle 14">
            <a:extLst>
              <a:ext uri="{FF2B5EF4-FFF2-40B4-BE49-F238E27FC236}">
                <a16:creationId xmlns:a16="http://schemas.microsoft.com/office/drawing/2014/main" id="{972588B4-6D1E-49EC-AEC1-479B344B174C}"/>
              </a:ext>
            </a:extLst>
          </p:cNvPr>
          <p:cNvSpPr/>
          <p:nvPr/>
        </p:nvSpPr>
        <p:spPr>
          <a:xfrm>
            <a:off x="8523458" y="4631827"/>
            <a:ext cx="780983" cy="369332"/>
          </a:xfrm>
          <a:prstGeom prst="rect">
            <a:avLst/>
          </a:prstGeom>
        </p:spPr>
        <p:txBody>
          <a:bodyPr wrap="none">
            <a:spAutoFit/>
          </a:bodyPr>
          <a:lstStyle/>
          <a:p>
            <a:r>
              <a:rPr lang="en-US" dirty="0"/>
              <a:t>13/2</a:t>
            </a:r>
            <a:r>
              <a:rPr lang="en-US" baseline="-25000" dirty="0"/>
              <a:t>1</a:t>
            </a:r>
            <a:r>
              <a:rPr lang="en-US" baseline="30000" dirty="0"/>
              <a:t>+</a:t>
            </a:r>
            <a:endParaRPr lang="de-DE" dirty="0"/>
          </a:p>
        </p:txBody>
      </p:sp>
      <p:sp>
        <p:nvSpPr>
          <p:cNvPr id="17" name="Rectangle 16">
            <a:extLst>
              <a:ext uri="{FF2B5EF4-FFF2-40B4-BE49-F238E27FC236}">
                <a16:creationId xmlns:a16="http://schemas.microsoft.com/office/drawing/2014/main" id="{D9510F4A-8432-441E-BE31-7342696DC1F7}"/>
              </a:ext>
            </a:extLst>
          </p:cNvPr>
          <p:cNvSpPr/>
          <p:nvPr/>
        </p:nvSpPr>
        <p:spPr>
          <a:xfrm>
            <a:off x="10388508" y="5623550"/>
            <a:ext cx="780983" cy="369332"/>
          </a:xfrm>
          <a:prstGeom prst="rect">
            <a:avLst/>
          </a:prstGeom>
        </p:spPr>
        <p:txBody>
          <a:bodyPr wrap="none">
            <a:spAutoFit/>
          </a:bodyPr>
          <a:lstStyle/>
          <a:p>
            <a:r>
              <a:rPr lang="en-US" dirty="0"/>
              <a:t>17/2</a:t>
            </a:r>
            <a:r>
              <a:rPr lang="en-US" baseline="-25000" dirty="0"/>
              <a:t>1</a:t>
            </a:r>
            <a:r>
              <a:rPr lang="en-US" baseline="30000" dirty="0"/>
              <a:t>+</a:t>
            </a:r>
            <a:endParaRPr lang="de-DE" dirty="0"/>
          </a:p>
        </p:txBody>
      </p:sp>
    </p:spTree>
    <p:extLst>
      <p:ext uri="{BB962C8B-B14F-4D97-AF65-F5344CB8AC3E}">
        <p14:creationId xmlns:p14="http://schemas.microsoft.com/office/powerpoint/2010/main" val="165985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5"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84DD8B-D6C4-4572-86E7-FFB1AA8E13EA}"/>
              </a:ext>
            </a:extLst>
          </p:cNvPr>
          <p:cNvSpPr txBox="1"/>
          <p:nvPr/>
        </p:nvSpPr>
        <p:spPr>
          <a:xfrm>
            <a:off x="479394" y="106532"/>
            <a:ext cx="1027845" cy="584775"/>
          </a:xfrm>
          <a:prstGeom prst="rect">
            <a:avLst/>
          </a:prstGeom>
          <a:noFill/>
        </p:spPr>
        <p:txBody>
          <a:bodyPr wrap="none" rtlCol="0">
            <a:spAutoFit/>
          </a:bodyPr>
          <a:lstStyle/>
          <a:p>
            <a:r>
              <a:rPr lang="en-US" sz="3200" b="1" baseline="30000" dirty="0"/>
              <a:t>94</a:t>
            </a:r>
            <a:r>
              <a:rPr lang="en-US" sz="3200" b="1" dirty="0"/>
              <a:t>Ru:</a:t>
            </a:r>
            <a:endParaRPr lang="de-DE" sz="3200" b="1" dirty="0"/>
          </a:p>
        </p:txBody>
      </p:sp>
      <p:sp>
        <p:nvSpPr>
          <p:cNvPr id="7" name="Rectangle 6">
            <a:extLst>
              <a:ext uri="{FF2B5EF4-FFF2-40B4-BE49-F238E27FC236}">
                <a16:creationId xmlns:a16="http://schemas.microsoft.com/office/drawing/2014/main" id="{686E92AD-2662-4E0B-B367-54866B73AC42}"/>
              </a:ext>
            </a:extLst>
          </p:cNvPr>
          <p:cNvSpPr/>
          <p:nvPr/>
        </p:nvSpPr>
        <p:spPr>
          <a:xfrm>
            <a:off x="244846" y="3404011"/>
            <a:ext cx="6096000" cy="369332"/>
          </a:xfrm>
          <a:prstGeom prst="rect">
            <a:avLst/>
          </a:prstGeom>
        </p:spPr>
        <p:txBody>
          <a:bodyPr>
            <a:spAutoFit/>
          </a:bodyPr>
          <a:lstStyle/>
          <a:p>
            <a:pPr>
              <a:spcBef>
                <a:spcPts val="1371"/>
              </a:spcBef>
              <a:spcAft>
                <a:spcPts val="1371"/>
              </a:spcAft>
              <a:buSzPct val="45000"/>
            </a:pPr>
            <a:endParaRPr lang="en-US" dirty="0">
              <a:latin typeface="Liberation Sans" pitchFamily="34"/>
            </a:endParaRPr>
          </a:p>
        </p:txBody>
      </p:sp>
      <p:pic>
        <p:nvPicPr>
          <p:cNvPr id="10" name="Graphic 9">
            <a:extLst>
              <a:ext uri="{FF2B5EF4-FFF2-40B4-BE49-F238E27FC236}">
                <a16:creationId xmlns:a16="http://schemas.microsoft.com/office/drawing/2014/main" id="{DB42B7D6-49BC-4BF5-9FC4-F55D91203230}"/>
              </a:ext>
            </a:extLst>
          </p:cNvPr>
          <p:cNvPicPr>
            <a:picLocks noChangeAspect="1"/>
          </p:cNvPicPr>
          <p:nvPr/>
        </p:nvPicPr>
        <p:blipFill>
          <a:blip r:embed="rId2">
            <a:lum/>
            <a:alphaModFix/>
            <a:extLst>
              <a:ext uri="{96DAC541-7B7A-43D3-8B79-37D633B846F1}">
                <asvg:svgBlip xmlns:asvg="http://schemas.microsoft.com/office/drawing/2016/SVG/main" r:embed="rId3"/>
              </a:ext>
            </a:extLst>
          </a:blip>
          <a:srcRect/>
          <a:stretch>
            <a:fillRect/>
          </a:stretch>
        </p:blipFill>
        <p:spPr>
          <a:xfrm>
            <a:off x="7373700" y="3650062"/>
            <a:ext cx="4435281" cy="2354134"/>
          </a:xfrm>
          <a:prstGeom prst="rect">
            <a:avLst/>
          </a:prstGeom>
          <a:noFill/>
          <a:ln>
            <a:noFill/>
          </a:ln>
        </p:spPr>
      </p:pic>
      <p:pic>
        <p:nvPicPr>
          <p:cNvPr id="11" name="Graphic 10">
            <a:extLst>
              <a:ext uri="{FF2B5EF4-FFF2-40B4-BE49-F238E27FC236}">
                <a16:creationId xmlns:a16="http://schemas.microsoft.com/office/drawing/2014/main" id="{2FF91EFF-43DB-438F-B500-183323F49BB0}"/>
              </a:ext>
            </a:extLst>
          </p:cNvPr>
          <p:cNvPicPr>
            <a:picLocks noChangeAspect="1"/>
          </p:cNvPicPr>
          <p:nvPr/>
        </p:nvPicPr>
        <p:blipFill>
          <a:blip r:embed="rId4">
            <a:lum/>
            <a:alphaModFix/>
            <a:extLst>
              <a:ext uri="{96DAC541-7B7A-43D3-8B79-37D633B846F1}">
                <asvg:svgBlip xmlns:asvg="http://schemas.microsoft.com/office/drawing/2016/SVG/main" r:embed="rId5"/>
              </a:ext>
            </a:extLst>
          </a:blip>
          <a:srcRect/>
          <a:stretch>
            <a:fillRect/>
          </a:stretch>
        </p:blipFill>
        <p:spPr>
          <a:xfrm>
            <a:off x="7516697" y="-25001"/>
            <a:ext cx="4339060" cy="3692076"/>
          </a:xfrm>
          <a:prstGeom prst="rect">
            <a:avLst/>
          </a:prstGeom>
          <a:noFill/>
          <a:ln>
            <a:noFill/>
          </a:ln>
        </p:spPr>
      </p:pic>
      <p:sp>
        <p:nvSpPr>
          <p:cNvPr id="16" name="TextBox 15">
            <a:extLst>
              <a:ext uri="{FF2B5EF4-FFF2-40B4-BE49-F238E27FC236}">
                <a16:creationId xmlns:a16="http://schemas.microsoft.com/office/drawing/2014/main" id="{36F9CE80-846D-4D57-B260-C52C5BFE1A99}"/>
              </a:ext>
            </a:extLst>
          </p:cNvPr>
          <p:cNvSpPr txBox="1"/>
          <p:nvPr/>
        </p:nvSpPr>
        <p:spPr>
          <a:xfrm>
            <a:off x="266944" y="865517"/>
            <a:ext cx="1157112" cy="461665"/>
          </a:xfrm>
          <a:prstGeom prst="rect">
            <a:avLst/>
          </a:prstGeom>
          <a:noFill/>
        </p:spPr>
        <p:txBody>
          <a:bodyPr wrap="none" rtlCol="0">
            <a:spAutoFit/>
          </a:bodyPr>
          <a:lstStyle/>
          <a:p>
            <a:r>
              <a:rPr lang="de-DE" sz="2400" dirty="0"/>
              <a:t>Results:</a:t>
            </a:r>
          </a:p>
        </p:txBody>
      </p:sp>
      <p:sp>
        <p:nvSpPr>
          <p:cNvPr id="17" name="Rectangle 16">
            <a:extLst>
              <a:ext uri="{FF2B5EF4-FFF2-40B4-BE49-F238E27FC236}">
                <a16:creationId xmlns:a16="http://schemas.microsoft.com/office/drawing/2014/main" id="{E4370491-62BB-4CB7-B116-5CC9172E6ED9}"/>
              </a:ext>
            </a:extLst>
          </p:cNvPr>
          <p:cNvSpPr/>
          <p:nvPr/>
        </p:nvSpPr>
        <p:spPr>
          <a:xfrm>
            <a:off x="0" y="6431019"/>
            <a:ext cx="12788537" cy="369332"/>
          </a:xfrm>
          <a:prstGeom prst="rect">
            <a:avLst/>
          </a:prstGeom>
        </p:spPr>
        <p:txBody>
          <a:bodyPr wrap="square">
            <a:spAutoFit/>
          </a:bodyPr>
          <a:lstStyle/>
          <a:p>
            <a:r>
              <a:rPr lang="de-DE" sz="1600" dirty="0">
                <a:latin typeface="CMR10"/>
              </a:rPr>
              <a:t>M. Ley,</a:t>
            </a:r>
            <a:r>
              <a:rPr lang="de-DE" sz="1600" dirty="0">
                <a:latin typeface="CMSY7"/>
              </a:rPr>
              <a:t> </a:t>
            </a:r>
            <a:r>
              <a:rPr lang="de-DE" sz="1600" dirty="0">
                <a:latin typeface="CMR10"/>
              </a:rPr>
              <a:t>J. Jolie, L. Knafla, A. Blazhev, A. Esmaylzadeh, C. Fransen, A Pfeil, J.-M. Regis, and P. Van Isacker, </a:t>
            </a:r>
            <a:r>
              <a:rPr lang="en-US" dirty="0"/>
              <a:t> </a:t>
            </a:r>
            <a:r>
              <a:rPr lang="en-US" dirty="0" err="1"/>
              <a:t>Phys.Rev</a:t>
            </a:r>
            <a:r>
              <a:rPr lang="en-US" dirty="0"/>
              <a:t> C 110 (2024) 034320</a:t>
            </a:r>
            <a:r>
              <a:rPr lang="de-DE" dirty="0">
                <a:latin typeface="CMR10"/>
              </a:rPr>
              <a:t>.</a:t>
            </a:r>
            <a:endParaRPr lang="de-DE" dirty="0"/>
          </a:p>
        </p:txBody>
      </p:sp>
      <p:sp>
        <p:nvSpPr>
          <p:cNvPr id="4" name="Textfeld 3">
            <a:extLst>
              <a:ext uri="{FF2B5EF4-FFF2-40B4-BE49-F238E27FC236}">
                <a16:creationId xmlns:a16="http://schemas.microsoft.com/office/drawing/2014/main" id="{86B7C9C8-CE46-451D-B55D-56BF8B8A810E}"/>
              </a:ext>
            </a:extLst>
          </p:cNvPr>
          <p:cNvSpPr txBox="1"/>
          <p:nvPr/>
        </p:nvSpPr>
        <p:spPr>
          <a:xfrm>
            <a:off x="1324962" y="1565770"/>
            <a:ext cx="1395382" cy="384721"/>
          </a:xfrm>
          <a:prstGeom prst="rect">
            <a:avLst/>
          </a:prstGeom>
          <a:noFill/>
        </p:spPr>
        <p:txBody>
          <a:bodyPr wrap="none" rtlCol="0">
            <a:spAutoFit/>
          </a:bodyPr>
          <a:lstStyle/>
          <a:p>
            <a:r>
              <a:rPr lang="en-US" sz="1900" dirty="0">
                <a:solidFill>
                  <a:prstClr val="black"/>
                </a:solidFill>
                <a:latin typeface="Times" pitchFamily="18"/>
              </a:rPr>
              <a:t>τ</a:t>
            </a:r>
            <a:r>
              <a:rPr lang="en-US" sz="1200" dirty="0">
                <a:solidFill>
                  <a:prstClr val="black"/>
                </a:solidFill>
                <a:latin typeface="Times" pitchFamily="18"/>
              </a:rPr>
              <a:t>4</a:t>
            </a:r>
            <a:r>
              <a:rPr lang="en-US" sz="1200" baseline="33000" dirty="0">
                <a:solidFill>
                  <a:prstClr val="black"/>
                </a:solidFill>
                <a:latin typeface="Times" pitchFamily="18"/>
              </a:rPr>
              <a:t>+</a:t>
            </a:r>
            <a:r>
              <a:rPr lang="en-US" sz="1700" dirty="0">
                <a:solidFill>
                  <a:prstClr val="black"/>
                </a:solidFill>
                <a:latin typeface="Times" pitchFamily="18"/>
              </a:rPr>
              <a:t> </a:t>
            </a:r>
            <a:r>
              <a:rPr lang="en-US" dirty="0"/>
              <a:t>= 66(2) </a:t>
            </a:r>
            <a:r>
              <a:rPr lang="en-US" dirty="0" err="1"/>
              <a:t>ps</a:t>
            </a:r>
            <a:endParaRPr lang="en-DE" dirty="0"/>
          </a:p>
        </p:txBody>
      </p:sp>
      <p:sp>
        <p:nvSpPr>
          <p:cNvPr id="5" name="Textfeld 4">
            <a:extLst>
              <a:ext uri="{FF2B5EF4-FFF2-40B4-BE49-F238E27FC236}">
                <a16:creationId xmlns:a16="http://schemas.microsoft.com/office/drawing/2014/main" id="{8092E070-1FAC-4C7D-86C6-2C6F95BDE9D8}"/>
              </a:ext>
            </a:extLst>
          </p:cNvPr>
          <p:cNvSpPr txBox="1"/>
          <p:nvPr/>
        </p:nvSpPr>
        <p:spPr>
          <a:xfrm>
            <a:off x="3489533" y="1501392"/>
            <a:ext cx="2196435" cy="646331"/>
          </a:xfrm>
          <a:prstGeom prst="rect">
            <a:avLst/>
          </a:prstGeom>
          <a:noFill/>
        </p:spPr>
        <p:txBody>
          <a:bodyPr wrap="none" rtlCol="0">
            <a:spAutoFit/>
          </a:bodyPr>
          <a:lstStyle/>
          <a:p>
            <a:r>
              <a:rPr lang="en-US" dirty="0">
                <a:latin typeface="Times" pitchFamily="18"/>
              </a:rPr>
              <a:t>τ</a:t>
            </a:r>
            <a:r>
              <a:rPr lang="en-US" sz="1200" dirty="0">
                <a:latin typeface="Times" pitchFamily="18"/>
              </a:rPr>
              <a:t>4</a:t>
            </a:r>
            <a:r>
              <a:rPr lang="en-US" sz="1200" baseline="33000" dirty="0">
                <a:latin typeface="Times" pitchFamily="18"/>
              </a:rPr>
              <a:t>+</a:t>
            </a:r>
            <a:r>
              <a:rPr lang="en-US" dirty="0">
                <a:latin typeface="Times" pitchFamily="18"/>
              </a:rPr>
              <a:t> =32(11) </a:t>
            </a:r>
            <a:r>
              <a:rPr lang="en-US" dirty="0" err="1">
                <a:latin typeface="Times" pitchFamily="18"/>
              </a:rPr>
              <a:t>ps</a:t>
            </a:r>
            <a:r>
              <a:rPr lang="en-US" dirty="0">
                <a:latin typeface="Times" pitchFamily="18"/>
              </a:rPr>
              <a:t> GSI</a:t>
            </a:r>
          </a:p>
          <a:p>
            <a:r>
              <a:rPr lang="en-US" dirty="0">
                <a:latin typeface="Times" pitchFamily="18"/>
              </a:rPr>
              <a:t>τ</a:t>
            </a:r>
            <a:r>
              <a:rPr lang="en-US" sz="1200" dirty="0">
                <a:latin typeface="Times" pitchFamily="18"/>
              </a:rPr>
              <a:t>4</a:t>
            </a:r>
            <a:r>
              <a:rPr lang="en-US" sz="1200" baseline="33000" dirty="0">
                <a:latin typeface="Times" pitchFamily="18"/>
              </a:rPr>
              <a:t>+</a:t>
            </a:r>
            <a:r>
              <a:rPr lang="en-US" dirty="0">
                <a:latin typeface="Times" pitchFamily="18"/>
              </a:rPr>
              <a:t> = 87(8) </a:t>
            </a:r>
            <a:r>
              <a:rPr lang="en-US" dirty="0" err="1">
                <a:latin typeface="Times" pitchFamily="18"/>
              </a:rPr>
              <a:t>ps</a:t>
            </a:r>
            <a:r>
              <a:rPr lang="en-US" dirty="0">
                <a:latin typeface="Times" pitchFamily="18"/>
              </a:rPr>
              <a:t> GANIL</a:t>
            </a:r>
            <a:endParaRPr lang="en-DE" dirty="0"/>
          </a:p>
        </p:txBody>
      </p:sp>
      <p:pic>
        <p:nvPicPr>
          <p:cNvPr id="6" name="Grafik 5">
            <a:extLst>
              <a:ext uri="{FF2B5EF4-FFF2-40B4-BE49-F238E27FC236}">
                <a16:creationId xmlns:a16="http://schemas.microsoft.com/office/drawing/2014/main" id="{D90C0D3D-05EF-466B-8076-46D1E331D799}"/>
              </a:ext>
            </a:extLst>
          </p:cNvPr>
          <p:cNvPicPr>
            <a:picLocks noChangeAspect="1"/>
          </p:cNvPicPr>
          <p:nvPr/>
        </p:nvPicPr>
        <p:blipFill>
          <a:blip r:embed="rId6"/>
          <a:stretch>
            <a:fillRect/>
          </a:stretch>
        </p:blipFill>
        <p:spPr>
          <a:xfrm>
            <a:off x="155163" y="2816145"/>
            <a:ext cx="7218538" cy="2403721"/>
          </a:xfrm>
          <a:prstGeom prst="rect">
            <a:avLst/>
          </a:prstGeom>
        </p:spPr>
      </p:pic>
    </p:spTree>
    <p:extLst>
      <p:ext uri="{BB962C8B-B14F-4D97-AF65-F5344CB8AC3E}">
        <p14:creationId xmlns:p14="http://schemas.microsoft.com/office/powerpoint/2010/main" val="3927646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B9A80D8-EF89-49CD-A62D-D4ABCB046250}"/>
              </a:ext>
            </a:extLst>
          </p:cNvPr>
          <p:cNvSpPr txBox="1"/>
          <p:nvPr/>
        </p:nvSpPr>
        <p:spPr>
          <a:xfrm>
            <a:off x="237127" y="89800"/>
            <a:ext cx="10675423" cy="830997"/>
          </a:xfrm>
          <a:prstGeom prst="rect">
            <a:avLst/>
          </a:prstGeom>
          <a:noFill/>
        </p:spPr>
        <p:txBody>
          <a:bodyPr wrap="none" rtlCol="0">
            <a:spAutoFit/>
          </a:bodyPr>
          <a:lstStyle/>
          <a:p>
            <a:r>
              <a:rPr lang="en-US" sz="2400" dirty="0"/>
              <a:t>Also here the main problem is the lifetime of the first 4</a:t>
            </a:r>
            <a:r>
              <a:rPr lang="en-US" sz="2400" baseline="30000" dirty="0"/>
              <a:t>+</a:t>
            </a:r>
            <a:r>
              <a:rPr lang="en-US" sz="2400" dirty="0"/>
              <a:t> state. We got </a:t>
            </a:r>
            <a:r>
              <a:rPr lang="en-US" sz="2400" dirty="0">
                <a:latin typeface="Symbol" panose="05050102010706020507" pitchFamily="18" charset="2"/>
              </a:rPr>
              <a:t>t</a:t>
            </a:r>
            <a:r>
              <a:rPr lang="en-US" sz="2400" dirty="0">
                <a:latin typeface="Liberation Sans" pitchFamily="34"/>
              </a:rPr>
              <a:t> </a:t>
            </a:r>
            <a:r>
              <a:rPr lang="en-US" sz="2400" dirty="0"/>
              <a:t>= 66(2)</a:t>
            </a:r>
            <a:r>
              <a:rPr lang="en-US" sz="2400" dirty="0" err="1"/>
              <a:t>ps</a:t>
            </a:r>
            <a:r>
              <a:rPr lang="en-US" sz="2400" dirty="0"/>
              <a:t> </a:t>
            </a:r>
            <a:r>
              <a:rPr lang="en-US" sz="2000" dirty="0">
                <a:latin typeface="Liberation Sans" pitchFamily="34"/>
              </a:rPr>
              <a:t>or</a:t>
            </a:r>
            <a:r>
              <a:rPr lang="en-US" sz="2400" dirty="0">
                <a:latin typeface="Liberation Sans" pitchFamily="34"/>
              </a:rPr>
              <a:t> </a:t>
            </a:r>
          </a:p>
          <a:p>
            <a:r>
              <a:rPr lang="en-US" sz="2000" dirty="0">
                <a:latin typeface="Liberation Sans" pitchFamily="34"/>
              </a:rPr>
              <a:t>B(E2;</a:t>
            </a:r>
            <a:r>
              <a:rPr lang="en-US" sz="2000" dirty="0"/>
              <a:t> 4</a:t>
            </a:r>
            <a:r>
              <a:rPr lang="en-US" sz="2000" baseline="30000" dirty="0"/>
              <a:t>+</a:t>
            </a:r>
            <a:r>
              <a:rPr lang="en-US" sz="2000" dirty="0">
                <a:latin typeface="Liberation Sans" pitchFamily="34"/>
                <a:sym typeface="Wingdings" panose="05000000000000000000" pitchFamily="2" charset="2"/>
              </a:rPr>
              <a:t></a:t>
            </a:r>
            <a:r>
              <a:rPr lang="en-US" sz="2000" dirty="0">
                <a:latin typeface="Liberation Sans" pitchFamily="34"/>
              </a:rPr>
              <a:t> 2</a:t>
            </a:r>
            <a:r>
              <a:rPr lang="en-US" sz="2000" baseline="30000" dirty="0"/>
              <a:t>+</a:t>
            </a:r>
            <a:r>
              <a:rPr lang="en-US" sz="2000" dirty="0">
                <a:latin typeface="Liberation Sans" pitchFamily="34"/>
              </a:rPr>
              <a:t>)= 50(2) e</a:t>
            </a:r>
            <a:r>
              <a:rPr lang="en-US" sz="2000" baseline="33000" dirty="0">
                <a:latin typeface="Liberation Sans" pitchFamily="34"/>
              </a:rPr>
              <a:t>2</a:t>
            </a:r>
            <a:r>
              <a:rPr lang="en-US" sz="2000" dirty="0">
                <a:latin typeface="Liberation Sans" pitchFamily="34"/>
              </a:rPr>
              <a:t>fm</a:t>
            </a:r>
            <a:r>
              <a:rPr lang="en-US" sz="2000" baseline="33000" dirty="0">
                <a:latin typeface="Liberation Sans" pitchFamily="34"/>
              </a:rPr>
              <a:t>4 </a:t>
            </a:r>
            <a:r>
              <a:rPr lang="de-DE" sz="2400" dirty="0" err="1"/>
              <a:t>while</a:t>
            </a:r>
            <a:r>
              <a:rPr lang="de-DE" sz="2400" dirty="0"/>
              <a:t> </a:t>
            </a:r>
            <a:r>
              <a:rPr lang="de-DE" sz="2400" dirty="0" err="1"/>
              <a:t>the</a:t>
            </a:r>
            <a:r>
              <a:rPr lang="de-DE" sz="2400" dirty="0"/>
              <a:t> single-j </a:t>
            </a:r>
            <a:r>
              <a:rPr lang="de-DE" sz="2400" dirty="0" err="1"/>
              <a:t>prediction</a:t>
            </a:r>
            <a:r>
              <a:rPr lang="de-DE" sz="2400" dirty="0"/>
              <a:t> </a:t>
            </a:r>
            <a:r>
              <a:rPr lang="de-DE" sz="2400" dirty="0" err="1"/>
              <a:t>is</a:t>
            </a:r>
            <a:r>
              <a:rPr lang="de-DE" sz="2400" dirty="0"/>
              <a:t> </a:t>
            </a:r>
            <a:r>
              <a:rPr lang="en-US" sz="2000" dirty="0">
                <a:latin typeface="Liberation Sans" pitchFamily="34"/>
              </a:rPr>
              <a:t>B(E2;</a:t>
            </a:r>
            <a:r>
              <a:rPr lang="en-US" sz="2000" dirty="0"/>
              <a:t> 4</a:t>
            </a:r>
            <a:r>
              <a:rPr lang="en-US" sz="2000" baseline="30000" dirty="0"/>
              <a:t>+</a:t>
            </a:r>
            <a:r>
              <a:rPr lang="en-US" sz="2000" dirty="0">
                <a:latin typeface="Liberation Sans" pitchFamily="34"/>
                <a:sym typeface="Wingdings" panose="05000000000000000000" pitchFamily="2" charset="2"/>
              </a:rPr>
              <a:t></a:t>
            </a:r>
            <a:r>
              <a:rPr lang="en-US" sz="2000" dirty="0">
                <a:latin typeface="Liberation Sans" pitchFamily="34"/>
              </a:rPr>
              <a:t> 2</a:t>
            </a:r>
            <a:r>
              <a:rPr lang="en-US" sz="2000" baseline="30000" dirty="0"/>
              <a:t>+</a:t>
            </a:r>
            <a:r>
              <a:rPr lang="en-US" sz="2000" dirty="0">
                <a:latin typeface="Liberation Sans" pitchFamily="34"/>
              </a:rPr>
              <a:t>)= 7.8(7) e</a:t>
            </a:r>
            <a:r>
              <a:rPr lang="en-US" sz="2000" baseline="33000" dirty="0">
                <a:latin typeface="Liberation Sans" pitchFamily="34"/>
              </a:rPr>
              <a:t>2</a:t>
            </a:r>
            <a:r>
              <a:rPr lang="en-US" sz="2000" dirty="0">
                <a:latin typeface="Liberation Sans" pitchFamily="34"/>
              </a:rPr>
              <a:t>fm</a:t>
            </a:r>
            <a:r>
              <a:rPr lang="en-US" sz="2000" baseline="33000" dirty="0">
                <a:latin typeface="Liberation Sans" pitchFamily="34"/>
              </a:rPr>
              <a:t>4</a:t>
            </a:r>
            <a:r>
              <a:rPr lang="en-US" sz="2400" dirty="0">
                <a:latin typeface="Liberation Sans" pitchFamily="34"/>
              </a:rPr>
              <a:t>.</a:t>
            </a:r>
            <a:endParaRPr lang="de-DE" sz="2000" dirty="0"/>
          </a:p>
        </p:txBody>
      </p:sp>
      <p:sp>
        <p:nvSpPr>
          <p:cNvPr id="10" name="Rectangle 9">
            <a:extLst>
              <a:ext uri="{FF2B5EF4-FFF2-40B4-BE49-F238E27FC236}">
                <a16:creationId xmlns:a16="http://schemas.microsoft.com/office/drawing/2014/main" id="{392F2BB5-1390-42F6-B8DC-ECD65E0F123C}"/>
              </a:ext>
            </a:extLst>
          </p:cNvPr>
          <p:cNvSpPr/>
          <p:nvPr/>
        </p:nvSpPr>
        <p:spPr>
          <a:xfrm>
            <a:off x="246185" y="993724"/>
            <a:ext cx="11945815" cy="1569660"/>
          </a:xfrm>
          <a:prstGeom prst="rect">
            <a:avLst/>
          </a:prstGeom>
        </p:spPr>
        <p:txBody>
          <a:bodyPr wrap="square">
            <a:spAutoFit/>
          </a:bodyPr>
          <a:lstStyle/>
          <a:p>
            <a:r>
              <a:rPr lang="de-DE" sz="2400" dirty="0">
                <a:latin typeface="Times-Roman"/>
              </a:rPr>
              <a:t>To obtain an understanding </a:t>
            </a:r>
            <a:r>
              <a:rPr lang="en-US" sz="2400" dirty="0">
                <a:latin typeface="Times-Roman"/>
              </a:rPr>
              <a:t>of this disagreement, it is essential to consider that for four particles or four holes in a </a:t>
            </a:r>
            <a:r>
              <a:rPr lang="en-US" sz="2400" i="1" dirty="0">
                <a:latin typeface="Times-Italic"/>
              </a:rPr>
              <a:t>j </a:t>
            </a:r>
            <a:r>
              <a:rPr lang="en-US" sz="2400" dirty="0">
                <a:latin typeface="MTSY"/>
              </a:rPr>
              <a:t>= </a:t>
            </a:r>
            <a:r>
              <a:rPr lang="en-US" sz="2400" dirty="0">
                <a:latin typeface="Times-Roman"/>
              </a:rPr>
              <a:t>9</a:t>
            </a:r>
            <a:r>
              <a:rPr lang="en-US" sz="2400" i="1" dirty="0">
                <a:latin typeface="RMTMI"/>
              </a:rPr>
              <a:t>/</a:t>
            </a:r>
            <a:r>
              <a:rPr lang="en-US" sz="2400" dirty="0">
                <a:latin typeface="Times-Roman"/>
              </a:rPr>
              <a:t>2 orbit two 4</a:t>
            </a:r>
            <a:r>
              <a:rPr lang="en-US" sz="2400" baseline="30000" dirty="0">
                <a:latin typeface="Times-Roman"/>
              </a:rPr>
              <a:t>+</a:t>
            </a:r>
            <a:r>
              <a:rPr lang="en-US" sz="2400" dirty="0">
                <a:latin typeface="MTSY"/>
              </a:rPr>
              <a:t> </a:t>
            </a:r>
            <a:r>
              <a:rPr lang="en-US" sz="2400" dirty="0">
                <a:latin typeface="Times-Roman"/>
              </a:rPr>
              <a:t>levels with v = 2 and v = 4 occur close in energy. </a:t>
            </a:r>
          </a:p>
          <a:p>
            <a:r>
              <a:rPr lang="en-US" sz="2400" dirty="0">
                <a:solidFill>
                  <a:srgbClr val="000000"/>
                </a:solidFill>
                <a:latin typeface="Times-Roman"/>
              </a:rPr>
              <a:t>Given that the </a:t>
            </a:r>
            <a:r>
              <a:rPr lang="en-US" sz="2400" dirty="0" err="1">
                <a:solidFill>
                  <a:srgbClr val="000000"/>
                </a:solidFill>
                <a:latin typeface="Symbol" panose="05050102010706020507" pitchFamily="18" charset="2"/>
              </a:rPr>
              <a:t>D</a:t>
            </a:r>
            <a:r>
              <a:rPr lang="en-US" sz="2400" dirty="0" err="1">
                <a:latin typeface="Times-Roman"/>
              </a:rPr>
              <a:t>v</a:t>
            </a:r>
            <a:r>
              <a:rPr lang="en-US" sz="2400" i="1" dirty="0">
                <a:solidFill>
                  <a:srgbClr val="000000"/>
                </a:solidFill>
                <a:latin typeface="RMTMI"/>
              </a:rPr>
              <a:t> </a:t>
            </a:r>
            <a:r>
              <a:rPr lang="en-US" sz="2400" dirty="0">
                <a:solidFill>
                  <a:srgbClr val="000000"/>
                </a:solidFill>
                <a:latin typeface="MTSY"/>
              </a:rPr>
              <a:t>= </a:t>
            </a:r>
            <a:r>
              <a:rPr lang="en-US" sz="2400" dirty="0">
                <a:solidFill>
                  <a:srgbClr val="000000"/>
                </a:solidFill>
                <a:latin typeface="Times-Roman"/>
              </a:rPr>
              <a:t>2 transition is </a:t>
            </a:r>
            <a:r>
              <a:rPr lang="en-US" sz="2400" dirty="0">
                <a:solidFill>
                  <a:srgbClr val="000000"/>
                </a:solidFill>
                <a:latin typeface="MTSY"/>
              </a:rPr>
              <a:t>∼</a:t>
            </a:r>
            <a:r>
              <a:rPr lang="en-US" sz="2400" dirty="0">
                <a:solidFill>
                  <a:srgbClr val="000000"/>
                </a:solidFill>
                <a:latin typeface="Times-Roman"/>
              </a:rPr>
              <a:t>14 times faster than the one with </a:t>
            </a:r>
            <a:r>
              <a:rPr lang="en-US" sz="2400" dirty="0" err="1">
                <a:solidFill>
                  <a:srgbClr val="000000"/>
                </a:solidFill>
                <a:latin typeface="Symbol" panose="05050102010706020507" pitchFamily="18" charset="2"/>
              </a:rPr>
              <a:t>D</a:t>
            </a:r>
            <a:r>
              <a:rPr lang="en-US" sz="2400" dirty="0" err="1">
                <a:latin typeface="Times-Roman"/>
              </a:rPr>
              <a:t>v</a:t>
            </a:r>
            <a:r>
              <a:rPr lang="en-US" sz="2400" i="1" dirty="0">
                <a:solidFill>
                  <a:srgbClr val="000000"/>
                </a:solidFill>
                <a:latin typeface="RMTMI"/>
              </a:rPr>
              <a:t> </a:t>
            </a:r>
            <a:r>
              <a:rPr lang="en-US" sz="2400" dirty="0">
                <a:solidFill>
                  <a:srgbClr val="000000"/>
                </a:solidFill>
                <a:latin typeface="MTSY"/>
              </a:rPr>
              <a:t>= </a:t>
            </a:r>
            <a:r>
              <a:rPr lang="en-US" sz="2400" dirty="0">
                <a:solidFill>
                  <a:srgbClr val="000000"/>
                </a:solidFill>
                <a:latin typeface="Times-Roman"/>
              </a:rPr>
              <a:t>0, a small admixture of </a:t>
            </a:r>
            <a:r>
              <a:rPr lang="en-US" sz="2400" dirty="0">
                <a:latin typeface="Times-Roman"/>
              </a:rPr>
              <a:t>v</a:t>
            </a:r>
            <a:r>
              <a:rPr lang="en-US" sz="2400" i="1" dirty="0">
                <a:solidFill>
                  <a:srgbClr val="000000"/>
                </a:solidFill>
                <a:latin typeface="RMTMI"/>
              </a:rPr>
              <a:t> </a:t>
            </a:r>
            <a:r>
              <a:rPr lang="en-US" sz="2400" dirty="0">
                <a:solidFill>
                  <a:srgbClr val="000000"/>
                </a:solidFill>
                <a:latin typeface="MTSY"/>
              </a:rPr>
              <a:t>= </a:t>
            </a:r>
            <a:r>
              <a:rPr lang="en-US" sz="2400" dirty="0">
                <a:solidFill>
                  <a:srgbClr val="000000"/>
                </a:solidFill>
                <a:latin typeface="Times-Roman"/>
              </a:rPr>
              <a:t>4 in the first 4</a:t>
            </a:r>
            <a:r>
              <a:rPr lang="en-US" sz="2400" baseline="30000" dirty="0">
                <a:solidFill>
                  <a:prstClr val="black"/>
                </a:solidFill>
                <a:latin typeface="Times-Roman"/>
              </a:rPr>
              <a:t>+</a:t>
            </a:r>
            <a:r>
              <a:rPr lang="en-US" sz="2400" dirty="0">
                <a:solidFill>
                  <a:prstClr val="black"/>
                </a:solidFill>
                <a:latin typeface="MTSY"/>
              </a:rPr>
              <a:t> </a:t>
            </a:r>
            <a:r>
              <a:rPr lang="de-DE" sz="2400" dirty="0">
                <a:solidFill>
                  <a:srgbClr val="000000"/>
                </a:solidFill>
                <a:latin typeface="Times-Roman"/>
              </a:rPr>
              <a:t>state can considerably </a:t>
            </a:r>
            <a:r>
              <a:rPr lang="en-US" sz="2400" dirty="0">
                <a:solidFill>
                  <a:srgbClr val="000000"/>
                </a:solidFill>
                <a:latin typeface="Times-Roman"/>
              </a:rPr>
              <a:t>alter the B(E2; 4</a:t>
            </a:r>
            <a:r>
              <a:rPr lang="en-US" sz="2400" baseline="30000" dirty="0">
                <a:solidFill>
                  <a:srgbClr val="000000"/>
                </a:solidFill>
                <a:latin typeface="Times-Roman"/>
              </a:rPr>
              <a:t>+</a:t>
            </a:r>
            <a:r>
              <a:rPr lang="de-DE" sz="2400" dirty="0">
                <a:solidFill>
                  <a:srgbClr val="000000"/>
                </a:solidFill>
                <a:latin typeface="MTSY"/>
              </a:rPr>
              <a:t> →</a:t>
            </a:r>
            <a:r>
              <a:rPr lang="en-US" sz="2400" dirty="0">
                <a:solidFill>
                  <a:srgbClr val="000000"/>
                </a:solidFill>
                <a:latin typeface="Times-Roman"/>
              </a:rPr>
              <a:t> 2</a:t>
            </a:r>
            <a:r>
              <a:rPr lang="en-US" sz="2400" baseline="30000" dirty="0">
                <a:solidFill>
                  <a:srgbClr val="000000"/>
                </a:solidFill>
                <a:latin typeface="Times-Roman"/>
              </a:rPr>
              <a:t>+</a:t>
            </a:r>
            <a:r>
              <a:rPr lang="en-US" sz="2400" dirty="0">
                <a:solidFill>
                  <a:srgbClr val="000000"/>
                </a:solidFill>
                <a:latin typeface="Times-Roman"/>
              </a:rPr>
              <a:t>) value.</a:t>
            </a:r>
            <a:endParaRPr lang="de-DE" sz="2400" dirty="0"/>
          </a:p>
        </p:txBody>
      </p:sp>
      <p:sp>
        <p:nvSpPr>
          <p:cNvPr id="12" name="Rectangle 11">
            <a:extLst>
              <a:ext uri="{FF2B5EF4-FFF2-40B4-BE49-F238E27FC236}">
                <a16:creationId xmlns:a16="http://schemas.microsoft.com/office/drawing/2014/main" id="{32642B22-FB25-4057-9B42-55F3E941B04C}"/>
              </a:ext>
            </a:extLst>
          </p:cNvPr>
          <p:cNvSpPr/>
          <p:nvPr/>
        </p:nvSpPr>
        <p:spPr>
          <a:xfrm>
            <a:off x="7523442" y="2698234"/>
            <a:ext cx="237566" cy="369332"/>
          </a:xfrm>
          <a:prstGeom prst="rect">
            <a:avLst/>
          </a:prstGeom>
        </p:spPr>
        <p:txBody>
          <a:bodyPr wrap="none">
            <a:spAutoFit/>
          </a:bodyPr>
          <a:lstStyle/>
          <a:p>
            <a:r>
              <a:rPr lang="de-DE" dirty="0">
                <a:latin typeface="MTSY"/>
              </a:rPr>
              <a:t> </a:t>
            </a:r>
            <a:endParaRPr lang="de-DE" dirty="0"/>
          </a:p>
        </p:txBody>
      </p:sp>
      <p:sp>
        <p:nvSpPr>
          <p:cNvPr id="15" name="Rectangle 14">
            <a:extLst>
              <a:ext uri="{FF2B5EF4-FFF2-40B4-BE49-F238E27FC236}">
                <a16:creationId xmlns:a16="http://schemas.microsoft.com/office/drawing/2014/main" id="{DE2BA35A-22AC-4A80-8B9C-54EA735D1C5C}"/>
              </a:ext>
            </a:extLst>
          </p:cNvPr>
          <p:cNvSpPr/>
          <p:nvPr/>
        </p:nvSpPr>
        <p:spPr>
          <a:xfrm>
            <a:off x="304799" y="5122180"/>
            <a:ext cx="184731" cy="369332"/>
          </a:xfrm>
          <a:prstGeom prst="rect">
            <a:avLst/>
          </a:prstGeom>
        </p:spPr>
        <p:txBody>
          <a:bodyPr wrap="none">
            <a:spAutoFit/>
          </a:bodyPr>
          <a:lstStyle/>
          <a:p>
            <a:endParaRPr lang="de-DE" dirty="0"/>
          </a:p>
        </p:txBody>
      </p:sp>
      <p:sp>
        <p:nvSpPr>
          <p:cNvPr id="13" name="Rectangle 1">
            <a:extLst>
              <a:ext uri="{FF2B5EF4-FFF2-40B4-BE49-F238E27FC236}">
                <a16:creationId xmlns:a16="http://schemas.microsoft.com/office/drawing/2014/main" id="{046F67BF-C6AA-46F9-83C5-BEE638047647}"/>
              </a:ext>
            </a:extLst>
          </p:cNvPr>
          <p:cNvSpPr/>
          <p:nvPr/>
        </p:nvSpPr>
        <p:spPr>
          <a:xfrm>
            <a:off x="229723" y="2636311"/>
            <a:ext cx="10199078" cy="830997"/>
          </a:xfrm>
          <a:prstGeom prst="rect">
            <a:avLst/>
          </a:prstGeom>
        </p:spPr>
        <p:txBody>
          <a:bodyPr wrap="square">
            <a:spAutoFit/>
          </a:bodyPr>
          <a:lstStyle/>
          <a:p>
            <a:r>
              <a:rPr lang="en-US" sz="2400" dirty="0">
                <a:latin typeface="Times-Roman"/>
              </a:rPr>
              <a:t>Assuming an ad hoc mixed structure of the first </a:t>
            </a:r>
            <a:r>
              <a:rPr lang="en-US" sz="2400" dirty="0">
                <a:solidFill>
                  <a:srgbClr val="000000"/>
                </a:solidFill>
                <a:latin typeface="Times-Roman"/>
              </a:rPr>
              <a:t>4</a:t>
            </a:r>
            <a:r>
              <a:rPr lang="en-US" sz="2400" baseline="30000" dirty="0">
                <a:solidFill>
                  <a:srgbClr val="000000"/>
                </a:solidFill>
                <a:latin typeface="Times-Roman"/>
              </a:rPr>
              <a:t>+ </a:t>
            </a:r>
          </a:p>
          <a:p>
            <a:r>
              <a:rPr lang="en-US" sz="2400" dirty="0">
                <a:solidFill>
                  <a:srgbClr val="000000"/>
                </a:solidFill>
                <a:latin typeface="Times-Roman"/>
              </a:rPr>
              <a:t>and 6</a:t>
            </a:r>
            <a:r>
              <a:rPr lang="en-US" sz="2400" baseline="30000" dirty="0">
                <a:solidFill>
                  <a:srgbClr val="000000"/>
                </a:solidFill>
                <a:latin typeface="Times-Roman"/>
              </a:rPr>
              <a:t>+ </a:t>
            </a:r>
            <a:r>
              <a:rPr lang="en-US" sz="2400" dirty="0">
                <a:solidFill>
                  <a:srgbClr val="000000"/>
                </a:solidFill>
                <a:latin typeface="Times-Roman"/>
              </a:rPr>
              <a:t>state</a:t>
            </a:r>
            <a:r>
              <a:rPr lang="de-DE" sz="2400" dirty="0">
                <a:latin typeface="Times-Roman"/>
              </a:rPr>
              <a:t>:</a:t>
            </a:r>
            <a:endParaRPr lang="de-DE" sz="2400" dirty="0"/>
          </a:p>
        </p:txBody>
      </p:sp>
      <p:pic>
        <p:nvPicPr>
          <p:cNvPr id="14" name="Picture 2">
            <a:extLst>
              <a:ext uri="{FF2B5EF4-FFF2-40B4-BE49-F238E27FC236}">
                <a16:creationId xmlns:a16="http://schemas.microsoft.com/office/drawing/2014/main" id="{8C8BBDCD-F72F-4173-B445-27F29D35F1CB}"/>
              </a:ext>
            </a:extLst>
          </p:cNvPr>
          <p:cNvPicPr>
            <a:picLocks noChangeAspect="1"/>
          </p:cNvPicPr>
          <p:nvPr/>
        </p:nvPicPr>
        <p:blipFill>
          <a:blip r:embed="rId2"/>
          <a:stretch>
            <a:fillRect/>
          </a:stretch>
        </p:blipFill>
        <p:spPr>
          <a:xfrm>
            <a:off x="7523442" y="2549541"/>
            <a:ext cx="4238578" cy="4308459"/>
          </a:xfrm>
          <a:prstGeom prst="rect">
            <a:avLst/>
          </a:prstGeom>
        </p:spPr>
      </p:pic>
      <p:pic>
        <p:nvPicPr>
          <p:cNvPr id="16" name="Picture 3">
            <a:extLst>
              <a:ext uri="{FF2B5EF4-FFF2-40B4-BE49-F238E27FC236}">
                <a16:creationId xmlns:a16="http://schemas.microsoft.com/office/drawing/2014/main" id="{37752D9D-C3AC-4F7A-B300-8B36042DB8D7}"/>
              </a:ext>
            </a:extLst>
          </p:cNvPr>
          <p:cNvPicPr>
            <a:picLocks noChangeAspect="1"/>
          </p:cNvPicPr>
          <p:nvPr/>
        </p:nvPicPr>
        <p:blipFill>
          <a:blip r:embed="rId3"/>
          <a:stretch>
            <a:fillRect/>
          </a:stretch>
        </p:blipFill>
        <p:spPr>
          <a:xfrm>
            <a:off x="78803" y="3419068"/>
            <a:ext cx="5053152" cy="1341017"/>
          </a:xfrm>
          <a:prstGeom prst="rect">
            <a:avLst/>
          </a:prstGeom>
        </p:spPr>
      </p:pic>
      <p:pic>
        <p:nvPicPr>
          <p:cNvPr id="17" name="Picture 4">
            <a:extLst>
              <a:ext uri="{FF2B5EF4-FFF2-40B4-BE49-F238E27FC236}">
                <a16:creationId xmlns:a16="http://schemas.microsoft.com/office/drawing/2014/main" id="{B568C35F-171C-4966-B096-F96D0F6859EB}"/>
              </a:ext>
            </a:extLst>
          </p:cNvPr>
          <p:cNvPicPr>
            <a:picLocks noChangeAspect="1"/>
          </p:cNvPicPr>
          <p:nvPr/>
        </p:nvPicPr>
        <p:blipFill>
          <a:blip r:embed="rId4"/>
          <a:stretch>
            <a:fillRect/>
          </a:stretch>
        </p:blipFill>
        <p:spPr>
          <a:xfrm>
            <a:off x="6897047" y="3829611"/>
            <a:ext cx="5690843" cy="284085"/>
          </a:xfrm>
          <a:prstGeom prst="rect">
            <a:avLst/>
          </a:prstGeom>
        </p:spPr>
      </p:pic>
      <p:sp>
        <p:nvSpPr>
          <p:cNvPr id="18" name="TextBox 5">
            <a:extLst>
              <a:ext uri="{FF2B5EF4-FFF2-40B4-BE49-F238E27FC236}">
                <a16:creationId xmlns:a16="http://schemas.microsoft.com/office/drawing/2014/main" id="{8D46591F-781F-448D-A968-28B51ABF5661}"/>
              </a:ext>
            </a:extLst>
          </p:cNvPr>
          <p:cNvSpPr txBox="1"/>
          <p:nvPr/>
        </p:nvSpPr>
        <p:spPr>
          <a:xfrm>
            <a:off x="304799" y="4706681"/>
            <a:ext cx="5743304" cy="830997"/>
          </a:xfrm>
          <a:prstGeom prst="rect">
            <a:avLst/>
          </a:prstGeom>
          <a:noFill/>
        </p:spPr>
        <p:txBody>
          <a:bodyPr wrap="none" rtlCol="0">
            <a:spAutoFit/>
          </a:bodyPr>
          <a:lstStyle/>
          <a:p>
            <a:r>
              <a:rPr lang="de-DE" sz="2400" dirty="0"/>
              <a:t>Two almost equally good solutions </a:t>
            </a:r>
            <a:r>
              <a:rPr lang="de-DE" sz="2400" dirty="0">
                <a:latin typeface="Symbol" panose="05050102010706020507" pitchFamily="18" charset="2"/>
              </a:rPr>
              <a:t>x</a:t>
            </a:r>
            <a:r>
              <a:rPr lang="de-DE" sz="2400" baseline="-25000" dirty="0">
                <a:latin typeface="Symbol" panose="05050102010706020507" pitchFamily="18" charset="2"/>
              </a:rPr>
              <a:t>1</a:t>
            </a:r>
            <a:r>
              <a:rPr lang="de-DE" sz="2400" dirty="0"/>
              <a:t> and </a:t>
            </a:r>
            <a:r>
              <a:rPr lang="de-DE" sz="2400" dirty="0">
                <a:latin typeface="Symbol" panose="05050102010706020507" pitchFamily="18" charset="2"/>
              </a:rPr>
              <a:t>x</a:t>
            </a:r>
            <a:r>
              <a:rPr lang="de-DE" sz="2400" baseline="-25000" dirty="0">
                <a:latin typeface="Symbol" panose="05050102010706020507" pitchFamily="18" charset="2"/>
              </a:rPr>
              <a:t>2</a:t>
            </a:r>
            <a:r>
              <a:rPr lang="de-DE" sz="2400" dirty="0"/>
              <a:t> </a:t>
            </a:r>
          </a:p>
          <a:p>
            <a:r>
              <a:rPr lang="de-DE" sz="2400" dirty="0"/>
              <a:t>are obtained.</a:t>
            </a:r>
          </a:p>
        </p:txBody>
      </p:sp>
      <p:sp>
        <p:nvSpPr>
          <p:cNvPr id="20" name="TextBox 6">
            <a:extLst>
              <a:ext uri="{FF2B5EF4-FFF2-40B4-BE49-F238E27FC236}">
                <a16:creationId xmlns:a16="http://schemas.microsoft.com/office/drawing/2014/main" id="{7D3514BF-4FF3-44F1-B115-A20213E67201}"/>
              </a:ext>
            </a:extLst>
          </p:cNvPr>
          <p:cNvSpPr txBox="1"/>
          <p:nvPr/>
        </p:nvSpPr>
        <p:spPr>
          <a:xfrm>
            <a:off x="237127" y="5567871"/>
            <a:ext cx="6191631" cy="1200329"/>
          </a:xfrm>
          <a:prstGeom prst="rect">
            <a:avLst/>
          </a:prstGeom>
          <a:noFill/>
        </p:spPr>
        <p:txBody>
          <a:bodyPr wrap="none" rtlCol="0">
            <a:spAutoFit/>
          </a:bodyPr>
          <a:lstStyle/>
          <a:p>
            <a:r>
              <a:rPr lang="de-DE" sz="2400" dirty="0"/>
              <a:t>The values are compared to a large scale shell </a:t>
            </a:r>
          </a:p>
          <a:p>
            <a:r>
              <a:rPr lang="de-DE" sz="2400" dirty="0"/>
              <a:t>model calculation using a 1g,2d,3s configuration</a:t>
            </a:r>
          </a:p>
          <a:p>
            <a:r>
              <a:rPr lang="de-DE" sz="2400" dirty="0"/>
              <a:t>with up to 4p-4h excitations across Z = 50 </a:t>
            </a:r>
            <a:r>
              <a:rPr lang="en-US" sz="2400" dirty="0"/>
              <a:t>[5]</a:t>
            </a:r>
            <a:r>
              <a:rPr lang="de-DE" sz="2400" dirty="0"/>
              <a:t>.</a:t>
            </a:r>
          </a:p>
        </p:txBody>
      </p:sp>
    </p:spTree>
    <p:extLst>
      <p:ext uri="{BB962C8B-B14F-4D97-AF65-F5344CB8AC3E}">
        <p14:creationId xmlns:p14="http://schemas.microsoft.com/office/powerpoint/2010/main" val="1562718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F7CF4B4-E511-411C-8345-D582536994DE}"/>
              </a:ext>
            </a:extLst>
          </p:cNvPr>
          <p:cNvPicPr>
            <a:picLocks noChangeAspect="1"/>
          </p:cNvPicPr>
          <p:nvPr/>
        </p:nvPicPr>
        <p:blipFill>
          <a:blip r:embed="rId2"/>
          <a:stretch>
            <a:fillRect/>
          </a:stretch>
        </p:blipFill>
        <p:spPr>
          <a:xfrm>
            <a:off x="224237" y="4125481"/>
            <a:ext cx="6444887" cy="1980896"/>
          </a:xfrm>
          <a:prstGeom prst="rect">
            <a:avLst/>
          </a:prstGeom>
        </p:spPr>
      </p:pic>
      <p:pic>
        <p:nvPicPr>
          <p:cNvPr id="5" name="Picture 4">
            <a:extLst>
              <a:ext uri="{FF2B5EF4-FFF2-40B4-BE49-F238E27FC236}">
                <a16:creationId xmlns:a16="http://schemas.microsoft.com/office/drawing/2014/main" id="{E8B942C6-BA25-4D2F-8E12-C7BFD7366915}"/>
              </a:ext>
            </a:extLst>
          </p:cNvPr>
          <p:cNvPicPr>
            <a:picLocks noChangeAspect="1"/>
          </p:cNvPicPr>
          <p:nvPr/>
        </p:nvPicPr>
        <p:blipFill>
          <a:blip r:embed="rId3"/>
          <a:stretch>
            <a:fillRect/>
          </a:stretch>
        </p:blipFill>
        <p:spPr>
          <a:xfrm>
            <a:off x="6618251" y="3824216"/>
            <a:ext cx="4072773" cy="2156542"/>
          </a:xfrm>
          <a:prstGeom prst="rect">
            <a:avLst/>
          </a:prstGeom>
        </p:spPr>
      </p:pic>
      <p:sp>
        <p:nvSpPr>
          <p:cNvPr id="8" name="TextBox 7">
            <a:extLst>
              <a:ext uri="{FF2B5EF4-FFF2-40B4-BE49-F238E27FC236}">
                <a16:creationId xmlns:a16="http://schemas.microsoft.com/office/drawing/2014/main" id="{C310CADA-A6D4-47F8-8D8E-2AE82A13BC81}"/>
              </a:ext>
            </a:extLst>
          </p:cNvPr>
          <p:cNvSpPr txBox="1"/>
          <p:nvPr/>
        </p:nvSpPr>
        <p:spPr>
          <a:xfrm>
            <a:off x="10764443" y="4593932"/>
            <a:ext cx="793807" cy="1477328"/>
          </a:xfrm>
          <a:prstGeom prst="rect">
            <a:avLst/>
          </a:prstGeom>
          <a:noFill/>
        </p:spPr>
        <p:txBody>
          <a:bodyPr wrap="none" rtlCol="0">
            <a:spAutoFit/>
          </a:bodyPr>
          <a:lstStyle/>
          <a:p>
            <a:r>
              <a:rPr lang="de-DE" dirty="0"/>
              <a:t>1.0(2)</a:t>
            </a:r>
          </a:p>
          <a:p>
            <a:r>
              <a:rPr lang="de-DE" dirty="0"/>
              <a:t>176(3)</a:t>
            </a:r>
          </a:p>
          <a:p>
            <a:r>
              <a:rPr lang="de-DE" dirty="0"/>
              <a:t>0.9(2)</a:t>
            </a:r>
          </a:p>
          <a:p>
            <a:r>
              <a:rPr lang="de-DE" dirty="0"/>
              <a:t>213(4)</a:t>
            </a:r>
          </a:p>
          <a:p>
            <a:r>
              <a:rPr lang="de-DE" dirty="0"/>
              <a:t>174(3)</a:t>
            </a:r>
          </a:p>
        </p:txBody>
      </p:sp>
      <p:pic>
        <p:nvPicPr>
          <p:cNvPr id="9" name="Picture 8">
            <a:extLst>
              <a:ext uri="{FF2B5EF4-FFF2-40B4-BE49-F238E27FC236}">
                <a16:creationId xmlns:a16="http://schemas.microsoft.com/office/drawing/2014/main" id="{D5094C0C-0ED4-4907-BAF9-4D259BE095C8}"/>
              </a:ext>
            </a:extLst>
          </p:cNvPr>
          <p:cNvPicPr>
            <a:picLocks noChangeAspect="1"/>
          </p:cNvPicPr>
          <p:nvPr/>
        </p:nvPicPr>
        <p:blipFill>
          <a:blip r:embed="rId4"/>
          <a:stretch>
            <a:fillRect/>
          </a:stretch>
        </p:blipFill>
        <p:spPr>
          <a:xfrm>
            <a:off x="8264318" y="-70313"/>
            <a:ext cx="4069724" cy="2983149"/>
          </a:xfrm>
          <a:prstGeom prst="rect">
            <a:avLst/>
          </a:prstGeom>
        </p:spPr>
      </p:pic>
      <p:sp>
        <p:nvSpPr>
          <p:cNvPr id="10" name="TextBox 9">
            <a:extLst>
              <a:ext uri="{FF2B5EF4-FFF2-40B4-BE49-F238E27FC236}">
                <a16:creationId xmlns:a16="http://schemas.microsoft.com/office/drawing/2014/main" id="{9328F501-3F5F-45E7-9A50-7DD50D843778}"/>
              </a:ext>
            </a:extLst>
          </p:cNvPr>
          <p:cNvSpPr txBox="1"/>
          <p:nvPr/>
        </p:nvSpPr>
        <p:spPr>
          <a:xfrm>
            <a:off x="10906485" y="103147"/>
            <a:ext cx="702436" cy="369332"/>
          </a:xfrm>
          <a:prstGeom prst="rect">
            <a:avLst/>
          </a:prstGeom>
          <a:noFill/>
        </p:spPr>
        <p:txBody>
          <a:bodyPr wrap="none" rtlCol="0">
            <a:spAutoFit/>
          </a:bodyPr>
          <a:lstStyle/>
          <a:p>
            <a:r>
              <a:rPr lang="de-DE" dirty="0"/>
              <a:t>17</a:t>
            </a:r>
            <a:r>
              <a:rPr lang="en-US" dirty="0"/>
              <a:t>/2</a:t>
            </a:r>
            <a:r>
              <a:rPr lang="en-US" baseline="30000" dirty="0"/>
              <a:t>+</a:t>
            </a:r>
            <a:endParaRPr lang="de-DE" baseline="30000" dirty="0"/>
          </a:p>
        </p:txBody>
      </p:sp>
      <p:sp>
        <p:nvSpPr>
          <p:cNvPr id="11" name="TextBox 10">
            <a:extLst>
              <a:ext uri="{FF2B5EF4-FFF2-40B4-BE49-F238E27FC236}">
                <a16:creationId xmlns:a16="http://schemas.microsoft.com/office/drawing/2014/main" id="{25058F45-D9EB-4B1D-8DF1-3075615A4240}"/>
              </a:ext>
            </a:extLst>
          </p:cNvPr>
          <p:cNvSpPr txBox="1"/>
          <p:nvPr/>
        </p:nvSpPr>
        <p:spPr>
          <a:xfrm>
            <a:off x="9101543" y="103147"/>
            <a:ext cx="702436" cy="369332"/>
          </a:xfrm>
          <a:prstGeom prst="rect">
            <a:avLst/>
          </a:prstGeom>
          <a:noFill/>
        </p:spPr>
        <p:txBody>
          <a:bodyPr wrap="none" rtlCol="0">
            <a:spAutoFit/>
          </a:bodyPr>
          <a:lstStyle/>
          <a:p>
            <a:r>
              <a:rPr lang="de-DE" dirty="0"/>
              <a:t>13</a:t>
            </a:r>
            <a:r>
              <a:rPr lang="en-US" dirty="0"/>
              <a:t>/2</a:t>
            </a:r>
            <a:r>
              <a:rPr lang="en-US" baseline="30000" dirty="0"/>
              <a:t>+</a:t>
            </a:r>
            <a:endParaRPr lang="de-DE" baseline="30000" dirty="0"/>
          </a:p>
        </p:txBody>
      </p:sp>
      <p:sp>
        <p:nvSpPr>
          <p:cNvPr id="12" name="Rectangle 11">
            <a:extLst>
              <a:ext uri="{FF2B5EF4-FFF2-40B4-BE49-F238E27FC236}">
                <a16:creationId xmlns:a16="http://schemas.microsoft.com/office/drawing/2014/main" id="{010E2295-01DC-4EAF-8679-F9CBFC9DB3CF}"/>
              </a:ext>
            </a:extLst>
          </p:cNvPr>
          <p:cNvSpPr/>
          <p:nvPr/>
        </p:nvSpPr>
        <p:spPr>
          <a:xfrm>
            <a:off x="10691024" y="4122943"/>
            <a:ext cx="816249" cy="369332"/>
          </a:xfrm>
          <a:prstGeom prst="rect">
            <a:avLst/>
          </a:prstGeom>
        </p:spPr>
        <p:txBody>
          <a:bodyPr wrap="none">
            <a:spAutoFit/>
          </a:bodyPr>
          <a:lstStyle/>
          <a:p>
            <a:r>
              <a:rPr lang="de-DE" b="1" dirty="0"/>
              <a:t>T´</a:t>
            </a:r>
            <a:r>
              <a:rPr lang="de-DE" baseline="-25000" dirty="0"/>
              <a:t>1</a:t>
            </a:r>
            <a:r>
              <a:rPr lang="de-DE" dirty="0"/>
              <a:t>(E2)</a:t>
            </a:r>
          </a:p>
        </p:txBody>
      </p:sp>
      <p:sp>
        <p:nvSpPr>
          <p:cNvPr id="13" name="Textfeld 1">
            <a:extLst>
              <a:ext uri="{FF2B5EF4-FFF2-40B4-BE49-F238E27FC236}">
                <a16:creationId xmlns:a16="http://schemas.microsoft.com/office/drawing/2014/main" id="{F5B29D20-1232-4B7A-815B-625EE4CF7E68}"/>
              </a:ext>
            </a:extLst>
          </p:cNvPr>
          <p:cNvSpPr txBox="1"/>
          <p:nvPr/>
        </p:nvSpPr>
        <p:spPr>
          <a:xfrm>
            <a:off x="224237" y="997588"/>
            <a:ext cx="2448106" cy="461665"/>
          </a:xfrm>
          <a:prstGeom prst="rect">
            <a:avLst/>
          </a:prstGeom>
          <a:noFill/>
        </p:spPr>
        <p:txBody>
          <a:bodyPr wrap="none" rtlCol="0">
            <a:spAutoFit/>
          </a:bodyPr>
          <a:lstStyle/>
          <a:p>
            <a:r>
              <a:rPr lang="de-DE" sz="2400" dirty="0"/>
              <a:t>The </a:t>
            </a:r>
            <a:r>
              <a:rPr lang="de-DE" sz="2400" baseline="30000" dirty="0"/>
              <a:t>95</a:t>
            </a:r>
            <a:r>
              <a:rPr lang="de-DE" sz="2400" dirty="0"/>
              <a:t>Rh Dilemma</a:t>
            </a:r>
          </a:p>
        </p:txBody>
      </p:sp>
      <p:sp>
        <p:nvSpPr>
          <p:cNvPr id="14" name="TextBox 13">
            <a:extLst>
              <a:ext uri="{FF2B5EF4-FFF2-40B4-BE49-F238E27FC236}">
                <a16:creationId xmlns:a16="http://schemas.microsoft.com/office/drawing/2014/main" id="{B81F3E62-EC29-4DB7-B4E6-01B1EE2DA820}"/>
              </a:ext>
            </a:extLst>
          </p:cNvPr>
          <p:cNvSpPr txBox="1"/>
          <p:nvPr/>
        </p:nvSpPr>
        <p:spPr>
          <a:xfrm>
            <a:off x="224237" y="6147089"/>
            <a:ext cx="4891083" cy="369332"/>
          </a:xfrm>
          <a:prstGeom prst="rect">
            <a:avLst/>
          </a:prstGeom>
          <a:noFill/>
        </p:spPr>
        <p:txBody>
          <a:bodyPr wrap="none" rtlCol="0">
            <a:spAutoFit/>
          </a:bodyPr>
          <a:lstStyle/>
          <a:p>
            <a:r>
              <a:rPr lang="en-US" dirty="0"/>
              <a:t>B. Das et al. Phys. Rev. Research 6, L022038 (2024)</a:t>
            </a:r>
            <a:endParaRPr lang="de-DE" dirty="0"/>
          </a:p>
        </p:txBody>
      </p:sp>
      <p:sp>
        <p:nvSpPr>
          <p:cNvPr id="16" name="TextBox 15">
            <a:extLst>
              <a:ext uri="{FF2B5EF4-FFF2-40B4-BE49-F238E27FC236}">
                <a16:creationId xmlns:a16="http://schemas.microsoft.com/office/drawing/2014/main" id="{037BD71E-90D1-48CB-A7B4-5409E8D47691}"/>
              </a:ext>
            </a:extLst>
          </p:cNvPr>
          <p:cNvSpPr txBox="1"/>
          <p:nvPr/>
        </p:nvSpPr>
        <p:spPr>
          <a:xfrm>
            <a:off x="224237" y="1609886"/>
            <a:ext cx="7425507" cy="707886"/>
          </a:xfrm>
          <a:prstGeom prst="rect">
            <a:avLst/>
          </a:prstGeom>
          <a:noFill/>
        </p:spPr>
        <p:txBody>
          <a:bodyPr wrap="square" rtlCol="0">
            <a:spAutoFit/>
          </a:bodyPr>
          <a:lstStyle/>
          <a:p>
            <a:r>
              <a:rPr lang="en-US" sz="2000" dirty="0"/>
              <a:t>Recently a FAIR experiment measured lifetimes in </a:t>
            </a:r>
            <a:r>
              <a:rPr lang="en-US" sz="2000" baseline="30000" dirty="0"/>
              <a:t>95</a:t>
            </a:r>
            <a:r>
              <a:rPr lang="en-US" sz="2000" dirty="0"/>
              <a:t>Rh, the </a:t>
            </a:r>
            <a:r>
              <a:rPr lang="en-US" sz="2000" dirty="0" err="1"/>
              <a:t>midshell</a:t>
            </a:r>
            <a:r>
              <a:rPr lang="en-US" sz="2000" dirty="0"/>
              <a:t> nucleus were </a:t>
            </a:r>
            <a:r>
              <a:rPr lang="en-US" sz="2000" dirty="0" err="1">
                <a:latin typeface="Symbol" panose="05050102010706020507" pitchFamily="18" charset="2"/>
              </a:rPr>
              <a:t>D</a:t>
            </a:r>
            <a:r>
              <a:rPr lang="en-US" sz="2000" dirty="0" err="1"/>
              <a:t>v</a:t>
            </a:r>
            <a:r>
              <a:rPr lang="en-US" sz="2000" dirty="0"/>
              <a:t> =0 transitions are forbidden and </a:t>
            </a:r>
            <a:r>
              <a:rPr lang="en-US" sz="2000" dirty="0" err="1">
                <a:latin typeface="Symbol" panose="05050102010706020507" pitchFamily="18" charset="2"/>
              </a:rPr>
              <a:t>D</a:t>
            </a:r>
            <a:r>
              <a:rPr lang="en-US" sz="2000" dirty="0" err="1"/>
              <a:t>v</a:t>
            </a:r>
            <a:r>
              <a:rPr lang="en-US" sz="2000" dirty="0"/>
              <a:t> =2 maximal.</a:t>
            </a:r>
            <a:endParaRPr lang="de-DE" sz="2000" dirty="0"/>
          </a:p>
        </p:txBody>
      </p:sp>
      <p:sp>
        <p:nvSpPr>
          <p:cNvPr id="17" name="TextBox 16">
            <a:extLst>
              <a:ext uri="{FF2B5EF4-FFF2-40B4-BE49-F238E27FC236}">
                <a16:creationId xmlns:a16="http://schemas.microsoft.com/office/drawing/2014/main" id="{481EC231-A510-43A0-8115-C1C28C805824}"/>
              </a:ext>
            </a:extLst>
          </p:cNvPr>
          <p:cNvSpPr txBox="1"/>
          <p:nvPr/>
        </p:nvSpPr>
        <p:spPr>
          <a:xfrm>
            <a:off x="224237" y="3424106"/>
            <a:ext cx="8595238" cy="400110"/>
          </a:xfrm>
          <a:prstGeom prst="rect">
            <a:avLst/>
          </a:prstGeom>
          <a:noFill/>
        </p:spPr>
        <p:txBody>
          <a:bodyPr wrap="none" rtlCol="0">
            <a:spAutoFit/>
          </a:bodyPr>
          <a:lstStyle/>
          <a:p>
            <a:r>
              <a:rPr lang="en-US" sz="2000" dirty="0"/>
              <a:t>Very strong deviations were found which no shell model calculations can explain.</a:t>
            </a:r>
            <a:endParaRPr lang="de-DE" sz="2000" dirty="0"/>
          </a:p>
        </p:txBody>
      </p:sp>
      <p:sp>
        <p:nvSpPr>
          <p:cNvPr id="18" name="TextBox 2">
            <a:extLst>
              <a:ext uri="{FF2B5EF4-FFF2-40B4-BE49-F238E27FC236}">
                <a16:creationId xmlns:a16="http://schemas.microsoft.com/office/drawing/2014/main" id="{95EC79C3-C871-4264-B791-78A9FA1842AB}"/>
              </a:ext>
            </a:extLst>
          </p:cNvPr>
          <p:cNvSpPr txBox="1"/>
          <p:nvPr/>
        </p:nvSpPr>
        <p:spPr>
          <a:xfrm>
            <a:off x="479394" y="106532"/>
            <a:ext cx="1027845" cy="584775"/>
          </a:xfrm>
          <a:prstGeom prst="rect">
            <a:avLst/>
          </a:prstGeom>
          <a:noFill/>
        </p:spPr>
        <p:txBody>
          <a:bodyPr wrap="none" rtlCol="0">
            <a:spAutoFit/>
          </a:bodyPr>
          <a:lstStyle/>
          <a:p>
            <a:r>
              <a:rPr lang="en-US" sz="3200" b="1" baseline="30000" dirty="0"/>
              <a:t>95</a:t>
            </a:r>
            <a:r>
              <a:rPr lang="en-US" sz="3200" b="1" dirty="0"/>
              <a:t>Rh:</a:t>
            </a:r>
            <a:endParaRPr lang="de-DE" sz="3200" b="1" dirty="0"/>
          </a:p>
        </p:txBody>
      </p:sp>
    </p:spTree>
    <p:extLst>
      <p:ext uri="{BB962C8B-B14F-4D97-AF65-F5344CB8AC3E}">
        <p14:creationId xmlns:p14="http://schemas.microsoft.com/office/powerpoint/2010/main" val="173563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4"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2CD5265-5648-496D-AE57-FD408400B1EE}"/>
              </a:ext>
            </a:extLst>
          </p:cNvPr>
          <p:cNvSpPr txBox="1"/>
          <p:nvPr/>
        </p:nvSpPr>
        <p:spPr>
          <a:xfrm>
            <a:off x="210162" y="453975"/>
            <a:ext cx="7658379" cy="400110"/>
          </a:xfrm>
          <a:prstGeom prst="rect">
            <a:avLst/>
          </a:prstGeom>
          <a:noFill/>
        </p:spPr>
        <p:txBody>
          <a:bodyPr wrap="none" rtlCol="0">
            <a:spAutoFit/>
          </a:bodyPr>
          <a:lstStyle/>
          <a:p>
            <a:r>
              <a:rPr lang="en-US" sz="2000" dirty="0"/>
              <a:t>The wanted reaction </a:t>
            </a:r>
            <a:r>
              <a:rPr lang="en-US" sz="2000" baseline="30000" dirty="0"/>
              <a:t>92</a:t>
            </a:r>
            <a:r>
              <a:rPr lang="en-US" sz="2000" dirty="0"/>
              <a:t>Mo(</a:t>
            </a:r>
            <a:r>
              <a:rPr lang="en-US" sz="2000" baseline="30000" dirty="0"/>
              <a:t>6</a:t>
            </a:r>
            <a:r>
              <a:rPr lang="en-US" sz="2000" dirty="0"/>
              <a:t>Li, 3n)</a:t>
            </a:r>
            <a:r>
              <a:rPr lang="en-US" sz="2000" baseline="30000" dirty="0"/>
              <a:t>95</a:t>
            </a:r>
            <a:r>
              <a:rPr lang="en-US" sz="2000" dirty="0"/>
              <a:t>Rh has a cross section of 63 </a:t>
            </a:r>
            <a:r>
              <a:rPr lang="en-US" sz="2000" dirty="0" err="1"/>
              <a:t>mbarns</a:t>
            </a:r>
            <a:r>
              <a:rPr lang="en-US" sz="2000" dirty="0"/>
              <a:t>.</a:t>
            </a:r>
            <a:endParaRPr lang="en-DE" sz="2000" dirty="0"/>
          </a:p>
        </p:txBody>
      </p:sp>
      <p:sp>
        <p:nvSpPr>
          <p:cNvPr id="5" name="Textfeld 4">
            <a:extLst>
              <a:ext uri="{FF2B5EF4-FFF2-40B4-BE49-F238E27FC236}">
                <a16:creationId xmlns:a16="http://schemas.microsoft.com/office/drawing/2014/main" id="{649C79F4-0B99-4049-BDB9-5F46199A6C4F}"/>
              </a:ext>
            </a:extLst>
          </p:cNvPr>
          <p:cNvSpPr txBox="1"/>
          <p:nvPr/>
        </p:nvSpPr>
        <p:spPr>
          <a:xfrm>
            <a:off x="210162" y="930399"/>
            <a:ext cx="8229369" cy="400110"/>
          </a:xfrm>
          <a:prstGeom prst="rect">
            <a:avLst/>
          </a:prstGeom>
          <a:noFill/>
        </p:spPr>
        <p:txBody>
          <a:bodyPr wrap="none" rtlCol="0">
            <a:spAutoFit/>
          </a:bodyPr>
          <a:lstStyle/>
          <a:p>
            <a:r>
              <a:rPr lang="en-US" sz="2000" dirty="0"/>
              <a:t>The main reaction was </a:t>
            </a:r>
            <a:r>
              <a:rPr lang="en-US" sz="2000" baseline="30000" dirty="0"/>
              <a:t>92</a:t>
            </a:r>
            <a:r>
              <a:rPr lang="en-US" sz="2000" dirty="0"/>
              <a:t>Mo(</a:t>
            </a:r>
            <a:r>
              <a:rPr lang="en-US" sz="2000" baseline="30000" dirty="0"/>
              <a:t>6</a:t>
            </a:r>
            <a:r>
              <a:rPr lang="en-US" sz="2000" dirty="0"/>
              <a:t>Li, 2np)</a:t>
            </a:r>
            <a:r>
              <a:rPr lang="en-US" sz="2000" baseline="30000" dirty="0"/>
              <a:t>95</a:t>
            </a:r>
            <a:r>
              <a:rPr lang="en-US" sz="2000" dirty="0"/>
              <a:t>Ru with a cross section of 677 </a:t>
            </a:r>
            <a:r>
              <a:rPr lang="en-US" sz="2000" dirty="0" err="1"/>
              <a:t>mbarns</a:t>
            </a:r>
            <a:r>
              <a:rPr lang="en-US" sz="2000" dirty="0"/>
              <a:t>.</a:t>
            </a:r>
            <a:endParaRPr lang="en-DE" sz="2000" dirty="0"/>
          </a:p>
        </p:txBody>
      </p:sp>
      <p:sp>
        <p:nvSpPr>
          <p:cNvPr id="6" name="Textfeld 5">
            <a:extLst>
              <a:ext uri="{FF2B5EF4-FFF2-40B4-BE49-F238E27FC236}">
                <a16:creationId xmlns:a16="http://schemas.microsoft.com/office/drawing/2014/main" id="{FF44636B-2467-443B-9CE8-B345B9668B9E}"/>
              </a:ext>
            </a:extLst>
          </p:cNvPr>
          <p:cNvSpPr txBox="1"/>
          <p:nvPr/>
        </p:nvSpPr>
        <p:spPr>
          <a:xfrm>
            <a:off x="210162" y="1373933"/>
            <a:ext cx="7759881" cy="400110"/>
          </a:xfrm>
          <a:prstGeom prst="rect">
            <a:avLst/>
          </a:prstGeom>
          <a:noFill/>
        </p:spPr>
        <p:txBody>
          <a:bodyPr wrap="none" rtlCol="0">
            <a:spAutoFit/>
          </a:bodyPr>
          <a:lstStyle/>
          <a:p>
            <a:r>
              <a:rPr lang="en-US" sz="2000" dirty="0"/>
              <a:t>Moreover, the ground state transitions have nearly the same energies.</a:t>
            </a:r>
            <a:endParaRPr lang="en-DE" sz="2000" dirty="0"/>
          </a:p>
        </p:txBody>
      </p:sp>
      <p:pic>
        <p:nvPicPr>
          <p:cNvPr id="7" name="Grafik 6">
            <a:extLst>
              <a:ext uri="{FF2B5EF4-FFF2-40B4-BE49-F238E27FC236}">
                <a16:creationId xmlns:a16="http://schemas.microsoft.com/office/drawing/2014/main" id="{507D3F23-FE66-4469-AB8F-C741058F4F42}"/>
              </a:ext>
            </a:extLst>
          </p:cNvPr>
          <p:cNvPicPr>
            <a:picLocks noChangeAspect="1"/>
          </p:cNvPicPr>
          <p:nvPr/>
        </p:nvPicPr>
        <p:blipFill>
          <a:blip r:embed="rId2"/>
          <a:stretch>
            <a:fillRect/>
          </a:stretch>
        </p:blipFill>
        <p:spPr>
          <a:xfrm>
            <a:off x="1288720" y="1908438"/>
            <a:ext cx="4927500" cy="3561307"/>
          </a:xfrm>
          <a:prstGeom prst="rect">
            <a:avLst/>
          </a:prstGeom>
        </p:spPr>
      </p:pic>
      <p:pic>
        <p:nvPicPr>
          <p:cNvPr id="8" name="Grafik 7">
            <a:extLst>
              <a:ext uri="{FF2B5EF4-FFF2-40B4-BE49-F238E27FC236}">
                <a16:creationId xmlns:a16="http://schemas.microsoft.com/office/drawing/2014/main" id="{DCE06952-BDBC-49A3-9EEC-FB96573C0376}"/>
              </a:ext>
            </a:extLst>
          </p:cNvPr>
          <p:cNvPicPr>
            <a:picLocks noChangeAspect="1"/>
          </p:cNvPicPr>
          <p:nvPr/>
        </p:nvPicPr>
        <p:blipFill>
          <a:blip r:embed="rId3"/>
          <a:stretch>
            <a:fillRect/>
          </a:stretch>
        </p:blipFill>
        <p:spPr>
          <a:xfrm>
            <a:off x="6431638" y="1817467"/>
            <a:ext cx="4787321" cy="3400575"/>
          </a:xfrm>
          <a:prstGeom prst="rect">
            <a:avLst/>
          </a:prstGeom>
        </p:spPr>
      </p:pic>
      <p:sp>
        <p:nvSpPr>
          <p:cNvPr id="9" name="Textfeld 8">
            <a:extLst>
              <a:ext uri="{FF2B5EF4-FFF2-40B4-BE49-F238E27FC236}">
                <a16:creationId xmlns:a16="http://schemas.microsoft.com/office/drawing/2014/main" id="{A447E05C-3B35-4DD7-A5B9-9919EC6D060E}"/>
              </a:ext>
            </a:extLst>
          </p:cNvPr>
          <p:cNvSpPr txBox="1"/>
          <p:nvPr/>
        </p:nvSpPr>
        <p:spPr>
          <a:xfrm>
            <a:off x="187615" y="72945"/>
            <a:ext cx="8271688" cy="461665"/>
          </a:xfrm>
          <a:prstGeom prst="rect">
            <a:avLst/>
          </a:prstGeom>
          <a:noFill/>
        </p:spPr>
        <p:txBody>
          <a:bodyPr wrap="none" rtlCol="0">
            <a:spAutoFit/>
          </a:bodyPr>
          <a:lstStyle/>
          <a:p>
            <a:r>
              <a:rPr lang="en-US" sz="2400" dirty="0"/>
              <a:t>The main problem is the weak population of </a:t>
            </a:r>
            <a:r>
              <a:rPr lang="en-US" sz="2400" baseline="30000" dirty="0"/>
              <a:t>95</a:t>
            </a:r>
            <a:r>
              <a:rPr lang="en-US" sz="2400" dirty="0"/>
              <a:t>Rh in the reaction.</a:t>
            </a:r>
            <a:endParaRPr lang="en-DE" sz="2400" dirty="0"/>
          </a:p>
        </p:txBody>
      </p:sp>
      <p:sp>
        <p:nvSpPr>
          <p:cNvPr id="10" name="Ellipse 9">
            <a:extLst>
              <a:ext uri="{FF2B5EF4-FFF2-40B4-BE49-F238E27FC236}">
                <a16:creationId xmlns:a16="http://schemas.microsoft.com/office/drawing/2014/main" id="{B67782D0-3EA2-4827-A82A-EDF5ECE7C68A}"/>
              </a:ext>
            </a:extLst>
          </p:cNvPr>
          <p:cNvSpPr/>
          <p:nvPr/>
        </p:nvSpPr>
        <p:spPr>
          <a:xfrm>
            <a:off x="8845827" y="2365512"/>
            <a:ext cx="288236" cy="20378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1" name="Textfeld 10">
            <a:extLst>
              <a:ext uri="{FF2B5EF4-FFF2-40B4-BE49-F238E27FC236}">
                <a16:creationId xmlns:a16="http://schemas.microsoft.com/office/drawing/2014/main" id="{B7AC28DD-614E-486C-B08E-59C13150AC60}"/>
              </a:ext>
            </a:extLst>
          </p:cNvPr>
          <p:cNvSpPr txBox="1"/>
          <p:nvPr/>
        </p:nvSpPr>
        <p:spPr>
          <a:xfrm>
            <a:off x="417443" y="5520334"/>
            <a:ext cx="8245591" cy="369332"/>
          </a:xfrm>
          <a:prstGeom prst="rect">
            <a:avLst/>
          </a:prstGeom>
          <a:noFill/>
        </p:spPr>
        <p:txBody>
          <a:bodyPr wrap="none" rtlCol="0">
            <a:spAutoFit/>
          </a:bodyPr>
          <a:lstStyle/>
          <a:p>
            <a:r>
              <a:rPr lang="en-US" dirty="0"/>
              <a:t>Also </a:t>
            </a:r>
            <a:r>
              <a:rPr lang="en-US" baseline="30000" dirty="0"/>
              <a:t>92</a:t>
            </a:r>
            <a:r>
              <a:rPr lang="en-US" dirty="0"/>
              <a:t>Mo, </a:t>
            </a:r>
            <a:r>
              <a:rPr lang="en-US" baseline="30000" dirty="0"/>
              <a:t>93</a:t>
            </a:r>
            <a:r>
              <a:rPr lang="en-US" dirty="0"/>
              <a:t>Tc and </a:t>
            </a:r>
            <a:r>
              <a:rPr lang="en-US" baseline="30000" dirty="0"/>
              <a:t>95</a:t>
            </a:r>
            <a:r>
              <a:rPr lang="en-US" dirty="0"/>
              <a:t>Ru were populated allowing to verify the previous experiments. </a:t>
            </a:r>
            <a:endParaRPr lang="en-DE" dirty="0"/>
          </a:p>
        </p:txBody>
      </p:sp>
      <p:sp>
        <p:nvSpPr>
          <p:cNvPr id="2" name="Textfeld 1">
            <a:extLst>
              <a:ext uri="{FF2B5EF4-FFF2-40B4-BE49-F238E27FC236}">
                <a16:creationId xmlns:a16="http://schemas.microsoft.com/office/drawing/2014/main" id="{6D9AB9ED-F4EE-4F2E-9886-EAED5E8D1A15}"/>
              </a:ext>
            </a:extLst>
          </p:cNvPr>
          <p:cNvSpPr txBox="1"/>
          <p:nvPr/>
        </p:nvSpPr>
        <p:spPr>
          <a:xfrm>
            <a:off x="0" y="6300844"/>
            <a:ext cx="12318565" cy="400110"/>
          </a:xfrm>
          <a:prstGeom prst="rect">
            <a:avLst/>
          </a:prstGeom>
          <a:noFill/>
        </p:spPr>
        <p:txBody>
          <a:bodyPr wrap="none" rtlCol="0">
            <a:spAutoFit/>
          </a:bodyPr>
          <a:lstStyle/>
          <a:p>
            <a:r>
              <a:rPr lang="en-US" sz="2000" dirty="0"/>
              <a:t>Solution: a 12 day long experiment gave enough statistics to use triple coincidences to study </a:t>
            </a:r>
            <a:r>
              <a:rPr lang="en-US" sz="2000" baseline="30000" dirty="0"/>
              <a:t>95</a:t>
            </a:r>
            <a:r>
              <a:rPr lang="en-US" sz="2000" dirty="0"/>
              <a:t>Rh and eliminate </a:t>
            </a:r>
            <a:r>
              <a:rPr lang="en-US" sz="2000" baseline="30000" dirty="0"/>
              <a:t>95</a:t>
            </a:r>
            <a:r>
              <a:rPr lang="en-US" sz="2000" dirty="0"/>
              <a:t>Ru.</a:t>
            </a:r>
            <a:endParaRPr lang="en-DE" sz="2000" dirty="0"/>
          </a:p>
        </p:txBody>
      </p:sp>
    </p:spTree>
    <p:extLst>
      <p:ext uri="{BB962C8B-B14F-4D97-AF65-F5344CB8AC3E}">
        <p14:creationId xmlns:p14="http://schemas.microsoft.com/office/powerpoint/2010/main" val="147162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feld 2"/>
          <p:cNvSpPr txBox="1"/>
          <p:nvPr/>
        </p:nvSpPr>
        <p:spPr>
          <a:xfrm>
            <a:off x="298937" y="974656"/>
            <a:ext cx="10865282" cy="954107"/>
          </a:xfrm>
          <a:prstGeom prst="rect">
            <a:avLst/>
          </a:prstGeom>
          <a:noFill/>
        </p:spPr>
        <p:txBody>
          <a:bodyPr wrap="none" rtlCol="0">
            <a:spAutoFit/>
          </a:bodyPr>
          <a:lstStyle/>
          <a:p>
            <a:r>
              <a:rPr lang="de-DE" sz="2800" dirty="0"/>
              <a:t>Untruncated </a:t>
            </a:r>
            <a:r>
              <a:rPr lang="de-DE" sz="2800" b="1" dirty="0"/>
              <a:t>numerical full shell model calculations </a:t>
            </a:r>
            <a:r>
              <a:rPr lang="de-DE" sz="2800" dirty="0"/>
              <a:t>with the SR88MHJM</a:t>
            </a:r>
          </a:p>
          <a:p>
            <a:r>
              <a:rPr lang="de-DE" sz="2800" dirty="0"/>
              <a:t>interaction and all proton orbits between Z= 38 and Z=50. </a:t>
            </a:r>
          </a:p>
        </p:txBody>
      </p:sp>
      <p:sp>
        <p:nvSpPr>
          <p:cNvPr id="4" name="Textfeld 3"/>
          <p:cNvSpPr txBox="1"/>
          <p:nvPr/>
        </p:nvSpPr>
        <p:spPr>
          <a:xfrm>
            <a:off x="339840" y="2474893"/>
            <a:ext cx="11512319" cy="1231106"/>
          </a:xfrm>
          <a:prstGeom prst="rect">
            <a:avLst/>
          </a:prstGeom>
          <a:noFill/>
        </p:spPr>
        <p:txBody>
          <a:bodyPr wrap="none" rtlCol="0">
            <a:spAutoFit/>
          </a:bodyPr>
          <a:lstStyle/>
          <a:p>
            <a:r>
              <a:rPr lang="de-DE" sz="2800" b="1" dirty="0">
                <a:solidFill>
                  <a:prstClr val="black"/>
                </a:solidFill>
              </a:rPr>
              <a:t>Analytical single-j </a:t>
            </a:r>
            <a:r>
              <a:rPr lang="de-DE" sz="2800" b="1" dirty="0" err="1">
                <a:solidFill>
                  <a:prstClr val="black"/>
                </a:solidFill>
              </a:rPr>
              <a:t>calculations</a:t>
            </a:r>
            <a:r>
              <a:rPr lang="de-DE" sz="2800" b="1" dirty="0">
                <a:solidFill>
                  <a:prstClr val="black"/>
                </a:solidFill>
              </a:rPr>
              <a:t> </a:t>
            </a:r>
            <a:r>
              <a:rPr lang="de-DE" sz="2800" dirty="0" err="1">
                <a:solidFill>
                  <a:prstClr val="black"/>
                </a:solidFill>
              </a:rPr>
              <a:t>with</a:t>
            </a:r>
            <a:r>
              <a:rPr lang="de-DE" sz="2800" dirty="0">
                <a:solidFill>
                  <a:prstClr val="black"/>
                </a:solidFill>
              </a:rPr>
              <a:t> a </a:t>
            </a:r>
            <a:r>
              <a:rPr lang="de-DE" sz="2800" dirty="0" err="1">
                <a:solidFill>
                  <a:prstClr val="black"/>
                </a:solidFill>
              </a:rPr>
              <a:t>seniority</a:t>
            </a:r>
            <a:r>
              <a:rPr lang="de-DE" sz="2800" dirty="0">
                <a:solidFill>
                  <a:prstClr val="black"/>
                </a:solidFill>
              </a:rPr>
              <a:t> </a:t>
            </a:r>
            <a:r>
              <a:rPr lang="de-DE" sz="2800" dirty="0" err="1">
                <a:solidFill>
                  <a:prstClr val="black"/>
                </a:solidFill>
              </a:rPr>
              <a:t>conserving</a:t>
            </a:r>
            <a:r>
              <a:rPr lang="de-DE" sz="2800" dirty="0">
                <a:solidFill>
                  <a:prstClr val="black"/>
                </a:solidFill>
              </a:rPr>
              <a:t> </a:t>
            </a:r>
            <a:r>
              <a:rPr lang="de-DE" sz="2800" dirty="0" err="1">
                <a:solidFill>
                  <a:prstClr val="black"/>
                </a:solidFill>
              </a:rPr>
              <a:t>interaction</a:t>
            </a:r>
            <a:r>
              <a:rPr lang="de-DE" sz="2800" dirty="0">
                <a:solidFill>
                  <a:prstClr val="black"/>
                </a:solidFill>
              </a:rPr>
              <a:t> </a:t>
            </a:r>
            <a:r>
              <a:rPr lang="de-DE" sz="2800" dirty="0" err="1">
                <a:solidFill>
                  <a:prstClr val="black"/>
                </a:solidFill>
              </a:rPr>
              <a:t>or</a:t>
            </a:r>
            <a:r>
              <a:rPr lang="de-DE" sz="2800" dirty="0">
                <a:solidFill>
                  <a:prstClr val="black"/>
                </a:solidFill>
              </a:rPr>
              <a:t> </a:t>
            </a:r>
            <a:r>
              <a:rPr lang="de-DE" sz="2800" dirty="0" err="1">
                <a:solidFill>
                  <a:prstClr val="black"/>
                </a:solidFill>
              </a:rPr>
              <a:t>with</a:t>
            </a:r>
            <a:r>
              <a:rPr lang="de-DE" sz="2800" dirty="0">
                <a:solidFill>
                  <a:prstClr val="black"/>
                </a:solidFill>
              </a:rPr>
              <a:t> </a:t>
            </a:r>
          </a:p>
          <a:p>
            <a:pPr lvl="0"/>
            <a:r>
              <a:rPr lang="de-DE" sz="2800" dirty="0">
                <a:solidFill>
                  <a:prstClr val="black"/>
                </a:solidFill>
              </a:rPr>
              <a:t>empirical two-body matrix elements. Example</a:t>
            </a:r>
            <a:r>
              <a:rPr lang="en-US" sz="2800" dirty="0">
                <a:solidFill>
                  <a:prstClr val="black"/>
                </a:solidFill>
              </a:rPr>
              <a:t>: </a:t>
            </a:r>
            <a:r>
              <a:rPr lang="en-US" sz="2800" baseline="30000" dirty="0">
                <a:solidFill>
                  <a:prstClr val="black"/>
                </a:solidFill>
              </a:rPr>
              <a:t>93</a:t>
            </a:r>
            <a:r>
              <a:rPr lang="en-US" sz="2800" dirty="0">
                <a:solidFill>
                  <a:prstClr val="black"/>
                </a:solidFill>
              </a:rPr>
              <a:t>Tc as </a:t>
            </a:r>
            <a:r>
              <a:rPr lang="de-DE" sz="2800" dirty="0">
                <a:solidFill>
                  <a:prstClr val="black"/>
                </a:solidFill>
              </a:rPr>
              <a:t>(</a:t>
            </a:r>
            <a:r>
              <a:rPr lang="de-DE" sz="2800" dirty="0">
                <a:solidFill>
                  <a:prstClr val="black"/>
                </a:solidFill>
                <a:latin typeface="Symbol" panose="05050102010706020507" pitchFamily="18" charset="2"/>
              </a:rPr>
              <a:t>p</a:t>
            </a:r>
            <a:r>
              <a:rPr lang="de-DE" sz="2800" dirty="0">
                <a:solidFill>
                  <a:prstClr val="black"/>
                </a:solidFill>
              </a:rPr>
              <a:t>1g</a:t>
            </a:r>
            <a:r>
              <a:rPr lang="de-DE" sz="2800" baseline="-25000" dirty="0">
                <a:solidFill>
                  <a:prstClr val="black"/>
                </a:solidFill>
              </a:rPr>
              <a:t>9/2</a:t>
            </a:r>
            <a:r>
              <a:rPr lang="de-DE" sz="2800" dirty="0">
                <a:solidFill>
                  <a:prstClr val="black"/>
                </a:solidFill>
              </a:rPr>
              <a:t>)</a:t>
            </a:r>
            <a:r>
              <a:rPr lang="de-DE" sz="2800" baseline="30000" dirty="0">
                <a:solidFill>
                  <a:prstClr val="black"/>
                </a:solidFill>
              </a:rPr>
              <a:t>3</a:t>
            </a:r>
            <a:endParaRPr lang="de-DE" dirty="0">
              <a:solidFill>
                <a:prstClr val="black"/>
              </a:solidFill>
            </a:endParaRPr>
          </a:p>
          <a:p>
            <a:endParaRPr lang="de-DE" dirty="0"/>
          </a:p>
        </p:txBody>
      </p:sp>
      <p:pic>
        <p:nvPicPr>
          <p:cNvPr id="5" name="Grafik 3">
            <a:extLst>
              <a:ext uri="{FF2B5EF4-FFF2-40B4-BE49-F238E27FC236}">
                <a16:creationId xmlns:a16="http://schemas.microsoft.com/office/drawing/2014/main" id="{EFA4302E-446E-4C9D-9AE3-2D45ACA40F64}"/>
              </a:ext>
            </a:extLst>
          </p:cNvPr>
          <p:cNvPicPr>
            <a:picLocks noChangeAspect="1"/>
          </p:cNvPicPr>
          <p:nvPr/>
        </p:nvPicPr>
        <p:blipFill>
          <a:blip r:embed="rId2"/>
          <a:stretch>
            <a:fillRect/>
          </a:stretch>
        </p:blipFill>
        <p:spPr>
          <a:xfrm>
            <a:off x="376883" y="3977871"/>
            <a:ext cx="7934985" cy="1560815"/>
          </a:xfrm>
          <a:prstGeom prst="rect">
            <a:avLst/>
          </a:prstGeom>
        </p:spPr>
      </p:pic>
      <p:sp>
        <p:nvSpPr>
          <p:cNvPr id="6" name="Geschweifte Klammer links 13">
            <a:extLst>
              <a:ext uri="{FF2B5EF4-FFF2-40B4-BE49-F238E27FC236}">
                <a16:creationId xmlns:a16="http://schemas.microsoft.com/office/drawing/2014/main" id="{275C4B12-CCC7-4196-BCFC-4969E175B916}"/>
              </a:ext>
            </a:extLst>
          </p:cNvPr>
          <p:cNvSpPr/>
          <p:nvPr/>
        </p:nvSpPr>
        <p:spPr>
          <a:xfrm rot="16200000">
            <a:off x="4892224" y="3700681"/>
            <a:ext cx="530284" cy="311992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7" name="Geschweifte Klammer links 15">
            <a:extLst>
              <a:ext uri="{FF2B5EF4-FFF2-40B4-BE49-F238E27FC236}">
                <a16:creationId xmlns:a16="http://schemas.microsoft.com/office/drawing/2014/main" id="{568D060C-0B3F-4E7C-ABF5-5148BB39D2B0}"/>
              </a:ext>
            </a:extLst>
          </p:cNvPr>
          <p:cNvSpPr/>
          <p:nvPr/>
        </p:nvSpPr>
        <p:spPr>
          <a:xfrm rot="16200000">
            <a:off x="7380772" y="4488510"/>
            <a:ext cx="530284" cy="133191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8" name="Textfeld 16">
            <a:extLst>
              <a:ext uri="{FF2B5EF4-FFF2-40B4-BE49-F238E27FC236}">
                <a16:creationId xmlns:a16="http://schemas.microsoft.com/office/drawing/2014/main" id="{BC71DB01-032D-4631-92D0-DC751CCB1A58}"/>
              </a:ext>
            </a:extLst>
          </p:cNvPr>
          <p:cNvSpPr txBox="1"/>
          <p:nvPr/>
        </p:nvSpPr>
        <p:spPr>
          <a:xfrm>
            <a:off x="7042575" y="5638212"/>
            <a:ext cx="1400961" cy="646331"/>
          </a:xfrm>
          <a:prstGeom prst="rect">
            <a:avLst/>
          </a:prstGeom>
          <a:noFill/>
        </p:spPr>
        <p:txBody>
          <a:bodyPr wrap="none" rtlCol="0">
            <a:spAutoFit/>
          </a:bodyPr>
          <a:lstStyle/>
          <a:p>
            <a:r>
              <a:rPr lang="de-DE" dirty="0" err="1"/>
              <a:t>Energy</a:t>
            </a:r>
            <a:r>
              <a:rPr lang="de-DE" dirty="0"/>
              <a:t> </a:t>
            </a:r>
            <a:r>
              <a:rPr lang="de-DE" dirty="0" err="1"/>
              <a:t>of</a:t>
            </a:r>
            <a:endParaRPr lang="de-DE" dirty="0"/>
          </a:p>
          <a:p>
            <a:r>
              <a:rPr lang="de-DE" dirty="0"/>
              <a:t>state in </a:t>
            </a:r>
            <a:r>
              <a:rPr lang="de-DE" baseline="30000" dirty="0"/>
              <a:t>92</a:t>
            </a:r>
            <a:r>
              <a:rPr lang="de-DE" dirty="0"/>
              <a:t>Mo</a:t>
            </a:r>
          </a:p>
        </p:txBody>
      </p:sp>
      <p:sp>
        <p:nvSpPr>
          <p:cNvPr id="9" name="Geschweifte Klammer links 18">
            <a:extLst>
              <a:ext uri="{FF2B5EF4-FFF2-40B4-BE49-F238E27FC236}">
                <a16:creationId xmlns:a16="http://schemas.microsoft.com/office/drawing/2014/main" id="{48FD0D80-0DE9-401F-803E-D45FB85D3168}"/>
              </a:ext>
            </a:extLst>
          </p:cNvPr>
          <p:cNvSpPr/>
          <p:nvPr/>
        </p:nvSpPr>
        <p:spPr>
          <a:xfrm rot="16200000">
            <a:off x="1411343" y="4437041"/>
            <a:ext cx="530284" cy="122049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 name="Textfeld 19">
            <a:extLst>
              <a:ext uri="{FF2B5EF4-FFF2-40B4-BE49-F238E27FC236}">
                <a16:creationId xmlns:a16="http://schemas.microsoft.com/office/drawing/2014/main" id="{84AD07FB-6485-424B-BBFE-9B66F6936554}"/>
              </a:ext>
            </a:extLst>
          </p:cNvPr>
          <p:cNvSpPr txBox="1"/>
          <p:nvPr/>
        </p:nvSpPr>
        <p:spPr>
          <a:xfrm>
            <a:off x="955114" y="5526071"/>
            <a:ext cx="1272015" cy="646331"/>
          </a:xfrm>
          <a:prstGeom prst="rect">
            <a:avLst/>
          </a:prstGeom>
          <a:noFill/>
        </p:spPr>
        <p:txBody>
          <a:bodyPr wrap="none" rtlCol="0">
            <a:spAutoFit/>
          </a:bodyPr>
          <a:lstStyle/>
          <a:p>
            <a:r>
              <a:rPr lang="de-DE" dirty="0" err="1"/>
              <a:t>Energy</a:t>
            </a:r>
            <a:r>
              <a:rPr lang="de-DE" dirty="0"/>
              <a:t> </a:t>
            </a:r>
            <a:r>
              <a:rPr lang="de-DE" dirty="0" err="1"/>
              <a:t>of</a:t>
            </a:r>
            <a:endParaRPr lang="de-DE" dirty="0"/>
          </a:p>
          <a:p>
            <a:r>
              <a:rPr lang="de-DE" dirty="0"/>
              <a:t>state in </a:t>
            </a:r>
            <a:r>
              <a:rPr lang="de-DE" baseline="30000" dirty="0"/>
              <a:t>93</a:t>
            </a:r>
            <a:r>
              <a:rPr lang="de-DE" dirty="0"/>
              <a:t>Tc</a:t>
            </a:r>
          </a:p>
        </p:txBody>
      </p:sp>
      <p:sp>
        <p:nvSpPr>
          <p:cNvPr id="11" name="Textfeld 20">
            <a:extLst>
              <a:ext uri="{FF2B5EF4-FFF2-40B4-BE49-F238E27FC236}">
                <a16:creationId xmlns:a16="http://schemas.microsoft.com/office/drawing/2014/main" id="{31DA34A8-E56A-49A1-AD86-7D2A8DD26517}"/>
              </a:ext>
            </a:extLst>
          </p:cNvPr>
          <p:cNvSpPr txBox="1"/>
          <p:nvPr/>
        </p:nvSpPr>
        <p:spPr>
          <a:xfrm>
            <a:off x="4851833" y="5693856"/>
            <a:ext cx="611065" cy="369332"/>
          </a:xfrm>
          <a:prstGeom prst="rect">
            <a:avLst/>
          </a:prstGeom>
          <a:noFill/>
        </p:spPr>
        <p:txBody>
          <a:bodyPr wrap="none" rtlCol="0">
            <a:spAutoFit/>
          </a:bodyPr>
          <a:lstStyle/>
          <a:p>
            <a:r>
              <a:rPr lang="de-DE" dirty="0"/>
              <a:t>CFP</a:t>
            </a:r>
            <a:r>
              <a:rPr lang="de-DE" baseline="30000" dirty="0"/>
              <a:t>2</a:t>
            </a:r>
          </a:p>
        </p:txBody>
      </p:sp>
      <p:sp>
        <p:nvSpPr>
          <p:cNvPr id="12" name="Geschweifte Klammer links 22">
            <a:extLst>
              <a:ext uri="{FF2B5EF4-FFF2-40B4-BE49-F238E27FC236}">
                <a16:creationId xmlns:a16="http://schemas.microsoft.com/office/drawing/2014/main" id="{56F9EF62-3994-40D5-8E38-474A3F82203A}"/>
              </a:ext>
            </a:extLst>
          </p:cNvPr>
          <p:cNvSpPr/>
          <p:nvPr/>
        </p:nvSpPr>
        <p:spPr>
          <a:xfrm rot="16200000">
            <a:off x="3057900" y="4995323"/>
            <a:ext cx="530284" cy="50482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3" name="Textfeld 23">
            <a:extLst>
              <a:ext uri="{FF2B5EF4-FFF2-40B4-BE49-F238E27FC236}">
                <a16:creationId xmlns:a16="http://schemas.microsoft.com/office/drawing/2014/main" id="{3982084F-991B-4B33-9D2B-36BC9CE77A95}"/>
              </a:ext>
            </a:extLst>
          </p:cNvPr>
          <p:cNvSpPr txBox="1"/>
          <p:nvPr/>
        </p:nvSpPr>
        <p:spPr>
          <a:xfrm>
            <a:off x="2744340" y="5560654"/>
            <a:ext cx="1120756" cy="923330"/>
          </a:xfrm>
          <a:prstGeom prst="rect">
            <a:avLst/>
          </a:prstGeom>
          <a:noFill/>
        </p:spPr>
        <p:txBody>
          <a:bodyPr wrap="none" rtlCol="0">
            <a:spAutoFit/>
          </a:bodyPr>
          <a:lstStyle/>
          <a:p>
            <a:r>
              <a:rPr lang="de-DE" dirty="0" err="1"/>
              <a:t>Sum</a:t>
            </a:r>
            <a:r>
              <a:rPr lang="de-DE" dirty="0"/>
              <a:t> </a:t>
            </a:r>
            <a:r>
              <a:rPr lang="de-DE" dirty="0" err="1"/>
              <a:t>over</a:t>
            </a:r>
            <a:r>
              <a:rPr lang="de-DE" dirty="0"/>
              <a:t> </a:t>
            </a:r>
          </a:p>
          <a:p>
            <a:r>
              <a:rPr lang="de-DE" dirty="0" err="1"/>
              <a:t>states</a:t>
            </a:r>
            <a:r>
              <a:rPr lang="de-DE" dirty="0"/>
              <a:t> </a:t>
            </a:r>
          </a:p>
          <a:p>
            <a:r>
              <a:rPr lang="de-DE" dirty="0"/>
              <a:t>in </a:t>
            </a:r>
            <a:r>
              <a:rPr lang="de-DE" baseline="30000" dirty="0"/>
              <a:t>92</a:t>
            </a:r>
            <a:r>
              <a:rPr lang="de-DE" dirty="0"/>
              <a:t>Mo</a:t>
            </a:r>
          </a:p>
        </p:txBody>
      </p:sp>
      <p:sp>
        <p:nvSpPr>
          <p:cNvPr id="14" name="Textfeld 24">
            <a:extLst>
              <a:ext uri="{FF2B5EF4-FFF2-40B4-BE49-F238E27FC236}">
                <a16:creationId xmlns:a16="http://schemas.microsoft.com/office/drawing/2014/main" id="{66FCEE23-8264-4B74-B36D-CB79316F42CD}"/>
              </a:ext>
            </a:extLst>
          </p:cNvPr>
          <p:cNvSpPr txBox="1"/>
          <p:nvPr/>
        </p:nvSpPr>
        <p:spPr>
          <a:xfrm>
            <a:off x="5753119" y="6450138"/>
            <a:ext cx="5371599" cy="369332"/>
          </a:xfrm>
          <a:prstGeom prst="rect">
            <a:avLst/>
          </a:prstGeom>
          <a:noFill/>
        </p:spPr>
        <p:txBody>
          <a:bodyPr wrap="none" rtlCol="0">
            <a:spAutoFit/>
          </a:bodyPr>
          <a:lstStyle/>
          <a:p>
            <a:r>
              <a:rPr lang="de-DE" dirty="0"/>
              <a:t>A de </a:t>
            </a:r>
            <a:r>
              <a:rPr lang="de-DE" dirty="0" err="1"/>
              <a:t>Shalit</a:t>
            </a:r>
            <a:r>
              <a:rPr lang="de-DE" dirty="0"/>
              <a:t> </a:t>
            </a:r>
            <a:r>
              <a:rPr lang="de-DE" dirty="0" err="1"/>
              <a:t>and</a:t>
            </a:r>
            <a:r>
              <a:rPr lang="de-DE" dirty="0"/>
              <a:t> I. Talmi, The </a:t>
            </a:r>
            <a:r>
              <a:rPr lang="de-DE" dirty="0" err="1"/>
              <a:t>Nuclear</a:t>
            </a:r>
            <a:r>
              <a:rPr lang="de-DE" dirty="0"/>
              <a:t> Shell Model (1963)</a:t>
            </a:r>
          </a:p>
        </p:txBody>
      </p:sp>
      <p:sp>
        <p:nvSpPr>
          <p:cNvPr id="15" name="Textfeld 1">
            <a:extLst>
              <a:ext uri="{FF2B5EF4-FFF2-40B4-BE49-F238E27FC236}">
                <a16:creationId xmlns:a16="http://schemas.microsoft.com/office/drawing/2014/main" id="{D8745AEF-C4F4-49E8-B4A5-CDBD7A3F51E4}"/>
              </a:ext>
            </a:extLst>
          </p:cNvPr>
          <p:cNvSpPr txBox="1"/>
          <p:nvPr/>
        </p:nvSpPr>
        <p:spPr>
          <a:xfrm>
            <a:off x="545123" y="0"/>
            <a:ext cx="2778518" cy="646331"/>
          </a:xfrm>
          <a:prstGeom prst="rect">
            <a:avLst/>
          </a:prstGeom>
          <a:noFill/>
        </p:spPr>
        <p:txBody>
          <a:bodyPr wrap="none" rtlCol="0">
            <a:spAutoFit/>
          </a:bodyPr>
          <a:lstStyle/>
          <a:p>
            <a:r>
              <a:rPr lang="de-DE" sz="3600" b="1" dirty="0"/>
              <a:t>1. Motivation</a:t>
            </a:r>
          </a:p>
        </p:txBody>
      </p:sp>
    </p:spTree>
    <p:extLst>
      <p:ext uri="{BB962C8B-B14F-4D97-AF65-F5344CB8AC3E}">
        <p14:creationId xmlns:p14="http://schemas.microsoft.com/office/powerpoint/2010/main" val="1650434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p:bldP spid="9" grpId="0" animBg="1"/>
      <p:bldP spid="10" grpId="0"/>
      <p:bldP spid="11" grpId="0"/>
      <p:bldP spid="12" grpId="0" animBg="1"/>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a:extLst>
              <a:ext uri="{FF2B5EF4-FFF2-40B4-BE49-F238E27FC236}">
                <a16:creationId xmlns:a16="http://schemas.microsoft.com/office/drawing/2014/main" id="{277DFEFF-0BF3-48F7-AF39-80FFEC46B195}"/>
              </a:ext>
            </a:extLst>
          </p:cNvPr>
          <p:cNvPicPr>
            <a:picLocks noChangeAspect="1"/>
          </p:cNvPicPr>
          <p:nvPr/>
        </p:nvPicPr>
        <p:blipFill>
          <a:blip r:embed="rId2"/>
          <a:stretch>
            <a:fillRect/>
          </a:stretch>
        </p:blipFill>
        <p:spPr>
          <a:xfrm>
            <a:off x="42199" y="3052863"/>
            <a:ext cx="6444887" cy="1980896"/>
          </a:xfrm>
          <a:prstGeom prst="rect">
            <a:avLst/>
          </a:prstGeom>
        </p:spPr>
      </p:pic>
      <p:pic>
        <p:nvPicPr>
          <p:cNvPr id="4" name="Picture 4">
            <a:extLst>
              <a:ext uri="{FF2B5EF4-FFF2-40B4-BE49-F238E27FC236}">
                <a16:creationId xmlns:a16="http://schemas.microsoft.com/office/drawing/2014/main" id="{4D524CD5-5FB2-452A-B488-7D4A6AD95312}"/>
              </a:ext>
            </a:extLst>
          </p:cNvPr>
          <p:cNvPicPr>
            <a:picLocks noChangeAspect="1"/>
          </p:cNvPicPr>
          <p:nvPr/>
        </p:nvPicPr>
        <p:blipFill>
          <a:blip r:embed="rId3"/>
          <a:stretch>
            <a:fillRect/>
          </a:stretch>
        </p:blipFill>
        <p:spPr>
          <a:xfrm>
            <a:off x="6436213" y="2751598"/>
            <a:ext cx="4072773" cy="2156542"/>
          </a:xfrm>
          <a:prstGeom prst="rect">
            <a:avLst/>
          </a:prstGeom>
        </p:spPr>
      </p:pic>
      <p:sp>
        <p:nvSpPr>
          <p:cNvPr id="5" name="TextBox 7">
            <a:extLst>
              <a:ext uri="{FF2B5EF4-FFF2-40B4-BE49-F238E27FC236}">
                <a16:creationId xmlns:a16="http://schemas.microsoft.com/office/drawing/2014/main" id="{BFA9FCF8-7DAC-4D63-983F-64576AB373EF}"/>
              </a:ext>
            </a:extLst>
          </p:cNvPr>
          <p:cNvSpPr txBox="1"/>
          <p:nvPr/>
        </p:nvSpPr>
        <p:spPr>
          <a:xfrm>
            <a:off x="10582405" y="3521314"/>
            <a:ext cx="793807" cy="1477328"/>
          </a:xfrm>
          <a:prstGeom prst="rect">
            <a:avLst/>
          </a:prstGeom>
          <a:noFill/>
        </p:spPr>
        <p:txBody>
          <a:bodyPr wrap="none" rtlCol="0">
            <a:spAutoFit/>
          </a:bodyPr>
          <a:lstStyle/>
          <a:p>
            <a:r>
              <a:rPr lang="de-DE" dirty="0"/>
              <a:t>1.0(2)</a:t>
            </a:r>
          </a:p>
          <a:p>
            <a:r>
              <a:rPr lang="de-DE" dirty="0"/>
              <a:t>176(3)</a:t>
            </a:r>
          </a:p>
          <a:p>
            <a:r>
              <a:rPr lang="de-DE" dirty="0"/>
              <a:t>0.9(2)</a:t>
            </a:r>
          </a:p>
          <a:p>
            <a:r>
              <a:rPr lang="de-DE" dirty="0"/>
              <a:t>213(4)</a:t>
            </a:r>
          </a:p>
          <a:p>
            <a:r>
              <a:rPr lang="de-DE" dirty="0"/>
              <a:t>174(3)</a:t>
            </a:r>
          </a:p>
        </p:txBody>
      </p:sp>
      <p:sp>
        <p:nvSpPr>
          <p:cNvPr id="6" name="Rectangle 11">
            <a:extLst>
              <a:ext uri="{FF2B5EF4-FFF2-40B4-BE49-F238E27FC236}">
                <a16:creationId xmlns:a16="http://schemas.microsoft.com/office/drawing/2014/main" id="{BBA5BE9E-08EE-458C-85A5-2000981D9F7A}"/>
              </a:ext>
            </a:extLst>
          </p:cNvPr>
          <p:cNvSpPr/>
          <p:nvPr/>
        </p:nvSpPr>
        <p:spPr>
          <a:xfrm>
            <a:off x="10508986" y="3050325"/>
            <a:ext cx="816249" cy="369332"/>
          </a:xfrm>
          <a:prstGeom prst="rect">
            <a:avLst/>
          </a:prstGeom>
        </p:spPr>
        <p:txBody>
          <a:bodyPr wrap="none">
            <a:spAutoFit/>
          </a:bodyPr>
          <a:lstStyle/>
          <a:p>
            <a:r>
              <a:rPr lang="de-DE" b="1" dirty="0"/>
              <a:t>T´</a:t>
            </a:r>
            <a:r>
              <a:rPr lang="de-DE" baseline="-25000" dirty="0"/>
              <a:t>1</a:t>
            </a:r>
            <a:r>
              <a:rPr lang="de-DE" dirty="0"/>
              <a:t>(E2)</a:t>
            </a:r>
          </a:p>
        </p:txBody>
      </p:sp>
      <mc:AlternateContent xmlns:mc="http://schemas.openxmlformats.org/markup-compatibility/2006" xmlns:a14="http://schemas.microsoft.com/office/drawing/2010/main">
        <mc:Choice Requires="a14">
          <p:sp>
            <p:nvSpPr>
              <p:cNvPr id="7" name="Textfeld 6">
                <a:extLst>
                  <a:ext uri="{FF2B5EF4-FFF2-40B4-BE49-F238E27FC236}">
                    <a16:creationId xmlns:a16="http://schemas.microsoft.com/office/drawing/2014/main" id="{AD3D5EAA-F82F-4866-AEFB-AA06C0993CE8}"/>
                  </a:ext>
                </a:extLst>
              </p:cNvPr>
              <p:cNvSpPr txBox="1"/>
              <p:nvPr/>
            </p:nvSpPr>
            <p:spPr>
              <a:xfrm>
                <a:off x="2471979" y="3521314"/>
                <a:ext cx="3680816" cy="1661993"/>
              </a:xfrm>
              <a:prstGeom prst="rect">
                <a:avLst/>
              </a:prstGeom>
              <a:solidFill>
                <a:schemeClr val="bg1"/>
              </a:solidFill>
              <a:ln>
                <a:solidFill>
                  <a:schemeClr val="bg1"/>
                </a:solidFill>
              </a:ln>
            </p:spPr>
            <p:txBody>
              <a:bodyPr wrap="none" rtlCol="0">
                <a:spAutoFit/>
              </a:bodyPr>
              <a:lstStyle/>
              <a:p>
                <a:r>
                  <a:rPr lang="en-US" dirty="0"/>
                  <a:t>3.23(24) 10</a:t>
                </a:r>
                <a:r>
                  <a:rPr lang="en-US" baseline="30000" dirty="0"/>
                  <a:t>+3   		</a:t>
                </a:r>
                <a:r>
                  <a:rPr lang="en-US" dirty="0"/>
                  <a:t>27(2)</a:t>
                </a:r>
              </a:p>
              <a:p>
                <a:r>
                  <a:rPr lang="en-US" dirty="0"/>
                  <a:t>3.23(24) 10</a:t>
                </a:r>
                <a:r>
                  <a:rPr lang="en-US" baseline="30000" dirty="0"/>
                  <a:t>+3   		</a:t>
                </a:r>
                <a:r>
                  <a:rPr lang="en-US" dirty="0"/>
                  <a:t>128(10)</a:t>
                </a:r>
              </a:p>
              <a:p>
                <a:r>
                  <a:rPr lang="en-US" dirty="0"/>
                  <a:t>      135(4)          		32(1)</a:t>
                </a:r>
              </a:p>
              <a:p>
                <a:endParaRPr lang="en-US" dirty="0"/>
              </a:p>
              <a:p>
                <a14:m>
                  <m:oMath xmlns:m="http://schemas.openxmlformats.org/officeDocument/2006/math">
                    <m:r>
                      <a:rPr lang="en-US" b="0" i="1" smtClean="0">
                        <a:latin typeface="Cambria Math" panose="02040503050406030204" pitchFamily="18" charset="0"/>
                        <a:ea typeface="Cambria Math" panose="02040503050406030204" pitchFamily="18" charset="0"/>
                      </a:rPr>
                      <m:t>         </m:t>
                    </m:r>
                    <m:r>
                      <a:rPr lang="en-DE" i="1" smtClean="0">
                        <a:latin typeface="Cambria Math" panose="02040503050406030204" pitchFamily="18" charset="0"/>
                        <a:ea typeface="Cambria Math" panose="02040503050406030204" pitchFamily="18" charset="0"/>
                      </a:rPr>
                      <m:t>≤</m:t>
                    </m:r>
                  </m:oMath>
                </a14:m>
                <a:r>
                  <a:rPr lang="en-US" dirty="0"/>
                  <a:t>4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45</a:t>
                </a:r>
                <a:endParaRPr lang="en-DE" dirty="0"/>
              </a:p>
              <a:p>
                <a:endParaRPr lang="en-DE" baseline="30000" dirty="0"/>
              </a:p>
            </p:txBody>
          </p:sp>
        </mc:Choice>
        <mc:Fallback xmlns="">
          <p:sp>
            <p:nvSpPr>
              <p:cNvPr id="7" name="Textfeld 6">
                <a:extLst>
                  <a:ext uri="{FF2B5EF4-FFF2-40B4-BE49-F238E27FC236}">
                    <a16:creationId xmlns:a16="http://schemas.microsoft.com/office/drawing/2014/main" id="{AD3D5EAA-F82F-4866-AEFB-AA06C0993CE8}"/>
                  </a:ext>
                </a:extLst>
              </p:cNvPr>
              <p:cNvSpPr txBox="1">
                <a:spLocks noRot="1" noChangeAspect="1" noMove="1" noResize="1" noEditPoints="1" noAdjustHandles="1" noChangeArrowheads="1" noChangeShapeType="1" noTextEdit="1"/>
              </p:cNvSpPr>
              <p:nvPr/>
            </p:nvSpPr>
            <p:spPr>
              <a:xfrm>
                <a:off x="2471979" y="3521314"/>
                <a:ext cx="3680816" cy="1661993"/>
              </a:xfrm>
              <a:prstGeom prst="rect">
                <a:avLst/>
              </a:prstGeom>
              <a:blipFill>
                <a:blip r:embed="rId4"/>
                <a:stretch>
                  <a:fillRect l="-1322" t="-1825" r="-496"/>
                </a:stretch>
              </a:blipFill>
              <a:ln>
                <a:solidFill>
                  <a:schemeClr val="bg1"/>
                </a:solidFill>
              </a:ln>
            </p:spPr>
            <p:txBody>
              <a:bodyPr/>
              <a:lstStyle/>
              <a:p>
                <a:r>
                  <a:rPr lang="en-DE">
                    <a:noFill/>
                  </a:rPr>
                  <a:t> </a:t>
                </a:r>
              </a:p>
            </p:txBody>
          </p:sp>
        </mc:Fallback>
      </mc:AlternateContent>
      <p:sp>
        <p:nvSpPr>
          <p:cNvPr id="9" name="Rectangle 16">
            <a:extLst>
              <a:ext uri="{FF2B5EF4-FFF2-40B4-BE49-F238E27FC236}">
                <a16:creationId xmlns:a16="http://schemas.microsoft.com/office/drawing/2014/main" id="{7F516A50-2C42-4237-AA05-2A5822119948}"/>
              </a:ext>
            </a:extLst>
          </p:cNvPr>
          <p:cNvSpPr/>
          <p:nvPr/>
        </p:nvSpPr>
        <p:spPr>
          <a:xfrm>
            <a:off x="191286" y="6252093"/>
            <a:ext cx="11181385" cy="615553"/>
          </a:xfrm>
          <a:prstGeom prst="rect">
            <a:avLst/>
          </a:prstGeom>
          <a:solidFill>
            <a:schemeClr val="bg1"/>
          </a:solidFill>
        </p:spPr>
        <p:txBody>
          <a:bodyPr wrap="square">
            <a:spAutoFit/>
          </a:bodyPr>
          <a:lstStyle/>
          <a:p>
            <a:r>
              <a:rPr lang="de-DE" sz="1600" dirty="0">
                <a:latin typeface="CMR10"/>
              </a:rPr>
              <a:t>M. Ley,</a:t>
            </a:r>
            <a:r>
              <a:rPr lang="de-DE" sz="1600" dirty="0">
                <a:latin typeface="CMSY7"/>
              </a:rPr>
              <a:t> </a:t>
            </a:r>
            <a:r>
              <a:rPr lang="de-DE" sz="1600" dirty="0">
                <a:latin typeface="CMR10"/>
              </a:rPr>
              <a:t>J. Jolie,  A. </a:t>
            </a:r>
            <a:r>
              <a:rPr lang="de-DE" sz="1600" dirty="0" err="1">
                <a:latin typeface="CMR10"/>
              </a:rPr>
              <a:t>Esmaylzadeh</a:t>
            </a:r>
            <a:r>
              <a:rPr lang="de-DE" sz="1600" dirty="0">
                <a:latin typeface="CMR10"/>
              </a:rPr>
              <a:t>, C. Fransen, A. </a:t>
            </a:r>
            <a:r>
              <a:rPr lang="de-DE" sz="1600" dirty="0" err="1">
                <a:latin typeface="CMR10"/>
              </a:rPr>
              <a:t>Blazhev</a:t>
            </a:r>
            <a:r>
              <a:rPr lang="de-DE" sz="1600" dirty="0">
                <a:latin typeface="CMR10"/>
              </a:rPr>
              <a:t>, A Pfeil,  J. Fischer, D. Al </a:t>
            </a:r>
            <a:r>
              <a:rPr lang="de-DE" sz="1600" dirty="0" err="1">
                <a:latin typeface="CMR10"/>
              </a:rPr>
              <a:t>Daas</a:t>
            </a:r>
            <a:r>
              <a:rPr lang="de-DE" sz="1600" dirty="0">
                <a:latin typeface="CMR10"/>
              </a:rPr>
              <a:t>, R. Burggraf, A. Bohn, S. </a:t>
            </a:r>
            <a:r>
              <a:rPr lang="de-DE" sz="1600" dirty="0" err="1">
                <a:latin typeface="CMR10"/>
              </a:rPr>
              <a:t>Dantarayana</a:t>
            </a:r>
            <a:r>
              <a:rPr lang="de-DE" sz="1600" dirty="0">
                <a:latin typeface="CMR10"/>
              </a:rPr>
              <a:t>, M. Droste, F. Dunkel, A. </a:t>
            </a:r>
            <a:r>
              <a:rPr lang="de-DE" sz="1600" dirty="0" err="1">
                <a:latin typeface="CMR10"/>
              </a:rPr>
              <a:t>Karaka</a:t>
            </a:r>
            <a:r>
              <a:rPr lang="de-DE" sz="1600" dirty="0">
                <a:latin typeface="CMR10"/>
              </a:rPr>
              <a:t>, C.-D. </a:t>
            </a:r>
            <a:r>
              <a:rPr lang="de-DE" sz="1600" dirty="0" err="1">
                <a:latin typeface="CMR10"/>
              </a:rPr>
              <a:t>Lakenbrink</a:t>
            </a:r>
            <a:r>
              <a:rPr lang="de-DE" sz="1600" dirty="0">
                <a:latin typeface="CMR10"/>
              </a:rPr>
              <a:t>, F. von </a:t>
            </a:r>
            <a:r>
              <a:rPr lang="de-DE" sz="1600" dirty="0" err="1">
                <a:latin typeface="CMR10"/>
              </a:rPr>
              <a:t>Spee</a:t>
            </a:r>
            <a:r>
              <a:rPr lang="de-DE" sz="1600" dirty="0">
                <a:latin typeface="CMR10"/>
              </a:rPr>
              <a:t> and P. Van Isacker, </a:t>
            </a:r>
            <a:r>
              <a:rPr lang="en-US" dirty="0"/>
              <a:t> </a:t>
            </a:r>
            <a:r>
              <a:rPr lang="en-US" dirty="0" err="1"/>
              <a:t>subm</a:t>
            </a:r>
            <a:r>
              <a:rPr lang="en-US" dirty="0"/>
              <a:t> to </a:t>
            </a:r>
            <a:r>
              <a:rPr lang="en-US" dirty="0" err="1"/>
              <a:t>Phys.Rev</a:t>
            </a:r>
            <a:r>
              <a:rPr lang="en-US" dirty="0"/>
              <a:t> C (2025)</a:t>
            </a:r>
            <a:r>
              <a:rPr lang="de-DE" dirty="0">
                <a:latin typeface="CMR10"/>
              </a:rPr>
              <a:t>.</a:t>
            </a:r>
            <a:endParaRPr lang="de-DE" dirty="0"/>
          </a:p>
        </p:txBody>
      </p:sp>
      <p:pic>
        <p:nvPicPr>
          <p:cNvPr id="10" name="Grafik 9">
            <a:extLst>
              <a:ext uri="{FF2B5EF4-FFF2-40B4-BE49-F238E27FC236}">
                <a16:creationId xmlns:a16="http://schemas.microsoft.com/office/drawing/2014/main" id="{7C8CE223-0543-4593-BD5E-EE636A768552}"/>
              </a:ext>
            </a:extLst>
          </p:cNvPr>
          <p:cNvPicPr>
            <a:picLocks noChangeAspect="1"/>
          </p:cNvPicPr>
          <p:nvPr/>
        </p:nvPicPr>
        <p:blipFill>
          <a:blip r:embed="rId5"/>
          <a:stretch>
            <a:fillRect/>
          </a:stretch>
        </p:blipFill>
        <p:spPr>
          <a:xfrm>
            <a:off x="412934" y="-25533"/>
            <a:ext cx="8780761" cy="2578477"/>
          </a:xfrm>
          <a:prstGeom prst="rect">
            <a:avLst/>
          </a:prstGeom>
        </p:spPr>
      </p:pic>
      <p:sp>
        <p:nvSpPr>
          <p:cNvPr id="11" name="Textfeld 10">
            <a:extLst>
              <a:ext uri="{FF2B5EF4-FFF2-40B4-BE49-F238E27FC236}">
                <a16:creationId xmlns:a16="http://schemas.microsoft.com/office/drawing/2014/main" id="{594848EA-2102-45FF-BC08-C2DA791CE93A}"/>
              </a:ext>
            </a:extLst>
          </p:cNvPr>
          <p:cNvSpPr txBox="1"/>
          <p:nvPr/>
        </p:nvSpPr>
        <p:spPr>
          <a:xfrm>
            <a:off x="132555" y="5395450"/>
            <a:ext cx="10784555" cy="369332"/>
          </a:xfrm>
          <a:prstGeom prst="rect">
            <a:avLst/>
          </a:prstGeom>
          <a:noFill/>
        </p:spPr>
        <p:txBody>
          <a:bodyPr wrap="none" rtlCol="0">
            <a:spAutoFit/>
          </a:bodyPr>
          <a:lstStyle/>
          <a:p>
            <a:r>
              <a:rPr lang="en-US" dirty="0"/>
              <a:t>When considering mixing between the v=3 and v=5 17/2</a:t>
            </a:r>
            <a:r>
              <a:rPr lang="en-US" baseline="30000" dirty="0"/>
              <a:t>+</a:t>
            </a:r>
            <a:r>
              <a:rPr lang="en-US" dirty="0"/>
              <a:t> states; |17/2</a:t>
            </a:r>
            <a:r>
              <a:rPr lang="en-US" baseline="30000" dirty="0"/>
              <a:t>+ </a:t>
            </a:r>
            <a:r>
              <a:rPr lang="en-US" baseline="-25000" dirty="0"/>
              <a:t>1</a:t>
            </a:r>
            <a:r>
              <a:rPr lang="en-US" dirty="0"/>
              <a:t>&gt; = 0.859 |17/2</a:t>
            </a:r>
            <a:r>
              <a:rPr lang="en-US" baseline="30000" dirty="0"/>
              <a:t>+ </a:t>
            </a:r>
            <a:r>
              <a:rPr lang="en-US" baseline="-25000" dirty="0"/>
              <a:t>v=3</a:t>
            </a:r>
            <a:r>
              <a:rPr lang="en-US" dirty="0"/>
              <a:t>&gt; + 0.446 |17/2</a:t>
            </a:r>
            <a:r>
              <a:rPr lang="en-US" baseline="30000" dirty="0"/>
              <a:t>+ </a:t>
            </a:r>
            <a:r>
              <a:rPr lang="en-US" baseline="-25000" dirty="0"/>
              <a:t>v=5</a:t>
            </a:r>
            <a:r>
              <a:rPr lang="en-US" dirty="0"/>
              <a:t>&gt; </a:t>
            </a:r>
            <a:endParaRPr lang="en-DE" dirty="0"/>
          </a:p>
        </p:txBody>
      </p:sp>
      <p:sp>
        <p:nvSpPr>
          <p:cNvPr id="12" name="TextBox 7">
            <a:extLst>
              <a:ext uri="{FF2B5EF4-FFF2-40B4-BE49-F238E27FC236}">
                <a16:creationId xmlns:a16="http://schemas.microsoft.com/office/drawing/2014/main" id="{C46888C7-5A38-40DD-9698-7611FB65A00D}"/>
              </a:ext>
            </a:extLst>
          </p:cNvPr>
          <p:cNvSpPr txBox="1"/>
          <p:nvPr/>
        </p:nvSpPr>
        <p:spPr>
          <a:xfrm>
            <a:off x="11358300" y="3521314"/>
            <a:ext cx="851515" cy="1477328"/>
          </a:xfrm>
          <a:prstGeom prst="rect">
            <a:avLst/>
          </a:prstGeom>
          <a:noFill/>
        </p:spPr>
        <p:txBody>
          <a:bodyPr wrap="none" rtlCol="0">
            <a:spAutoFit/>
          </a:bodyPr>
          <a:lstStyle/>
          <a:p>
            <a:r>
              <a:rPr lang="de-DE" dirty="0">
                <a:solidFill>
                  <a:srgbClr val="FF0000"/>
                </a:solidFill>
              </a:rPr>
              <a:t>26.2(9)</a:t>
            </a:r>
          </a:p>
          <a:p>
            <a:r>
              <a:rPr lang="de-DE" dirty="0">
                <a:solidFill>
                  <a:srgbClr val="FF0000"/>
                </a:solidFill>
              </a:rPr>
              <a:t>157(3)</a:t>
            </a:r>
          </a:p>
          <a:p>
            <a:r>
              <a:rPr lang="de-DE" dirty="0">
                <a:solidFill>
                  <a:srgbClr val="FF0000"/>
                </a:solidFill>
              </a:rPr>
              <a:t>32(1)</a:t>
            </a:r>
          </a:p>
          <a:p>
            <a:r>
              <a:rPr lang="de-DE" dirty="0">
                <a:solidFill>
                  <a:srgbClr val="FF0000"/>
                </a:solidFill>
              </a:rPr>
              <a:t>182(4</a:t>
            </a:r>
            <a:r>
              <a:rPr lang="de-DE" dirty="0"/>
              <a:t>)</a:t>
            </a:r>
          </a:p>
          <a:p>
            <a:r>
              <a:rPr lang="de-DE" dirty="0"/>
              <a:t>174(3)</a:t>
            </a:r>
          </a:p>
        </p:txBody>
      </p:sp>
      <p:sp>
        <p:nvSpPr>
          <p:cNvPr id="13" name="Textfeld 12">
            <a:extLst>
              <a:ext uri="{FF2B5EF4-FFF2-40B4-BE49-F238E27FC236}">
                <a16:creationId xmlns:a16="http://schemas.microsoft.com/office/drawing/2014/main" id="{972E5F90-0F6A-4AD3-93E0-49A8EED49C5B}"/>
              </a:ext>
            </a:extLst>
          </p:cNvPr>
          <p:cNvSpPr txBox="1"/>
          <p:nvPr/>
        </p:nvSpPr>
        <p:spPr>
          <a:xfrm>
            <a:off x="11325235" y="3050325"/>
            <a:ext cx="752450" cy="369332"/>
          </a:xfrm>
          <a:prstGeom prst="rect">
            <a:avLst/>
          </a:prstGeom>
          <a:noFill/>
        </p:spPr>
        <p:txBody>
          <a:bodyPr wrap="none" rtlCol="0">
            <a:spAutoFit/>
          </a:bodyPr>
          <a:lstStyle/>
          <a:p>
            <a:r>
              <a:rPr lang="en-US" dirty="0"/>
              <a:t>mixed</a:t>
            </a:r>
            <a:endParaRPr lang="en-DE" dirty="0"/>
          </a:p>
        </p:txBody>
      </p:sp>
    </p:spTree>
    <p:extLst>
      <p:ext uri="{BB962C8B-B14F-4D97-AF65-F5344CB8AC3E}">
        <p14:creationId xmlns:p14="http://schemas.microsoft.com/office/powerpoint/2010/main" val="212103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9" grpId="0" animBg="1"/>
      <p:bldP spid="11"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492369" y="178860"/>
            <a:ext cx="4269117" cy="584775"/>
          </a:xfrm>
          <a:prstGeom prst="rect">
            <a:avLst/>
          </a:prstGeom>
          <a:noFill/>
        </p:spPr>
        <p:txBody>
          <a:bodyPr wrap="none" rtlCol="0">
            <a:spAutoFit/>
          </a:bodyPr>
          <a:lstStyle/>
          <a:p>
            <a:r>
              <a:rPr lang="de-DE" sz="3200" dirty="0" err="1"/>
              <a:t>Conclusions</a:t>
            </a:r>
            <a:r>
              <a:rPr lang="de-DE" sz="3200" dirty="0"/>
              <a:t> and outlook</a:t>
            </a:r>
            <a:endParaRPr lang="de-DE" sz="2400" dirty="0"/>
          </a:p>
        </p:txBody>
      </p:sp>
      <p:sp>
        <p:nvSpPr>
          <p:cNvPr id="4" name="TextBox 3">
            <a:extLst>
              <a:ext uri="{FF2B5EF4-FFF2-40B4-BE49-F238E27FC236}">
                <a16:creationId xmlns:a16="http://schemas.microsoft.com/office/drawing/2014/main" id="{BC315A34-C249-4A0D-A1DF-3606E9C92B98}"/>
              </a:ext>
            </a:extLst>
          </p:cNvPr>
          <p:cNvSpPr txBox="1"/>
          <p:nvPr/>
        </p:nvSpPr>
        <p:spPr>
          <a:xfrm>
            <a:off x="328492" y="952930"/>
            <a:ext cx="11995454" cy="1200329"/>
          </a:xfrm>
          <a:prstGeom prst="rect">
            <a:avLst/>
          </a:prstGeom>
          <a:noFill/>
        </p:spPr>
        <p:txBody>
          <a:bodyPr wrap="square" rtlCol="0">
            <a:spAutoFit/>
          </a:bodyPr>
          <a:lstStyle/>
          <a:p>
            <a:r>
              <a:rPr lang="de-DE" sz="2400" dirty="0"/>
              <a:t>In order </a:t>
            </a:r>
            <a:r>
              <a:rPr lang="de-DE" sz="2400" dirty="0" err="1"/>
              <a:t>to</a:t>
            </a:r>
            <a:r>
              <a:rPr lang="de-DE" sz="2400" dirty="0"/>
              <a:t> </a:t>
            </a:r>
            <a:r>
              <a:rPr lang="de-DE" sz="2400" dirty="0" err="1"/>
              <a:t>make</a:t>
            </a:r>
            <a:r>
              <a:rPr lang="de-DE" sz="2400" dirty="0"/>
              <a:t> </a:t>
            </a:r>
            <a:r>
              <a:rPr lang="en-US" sz="2400" dirty="0"/>
              <a:t>single-j predictions for the B(E2) values </a:t>
            </a:r>
            <a:r>
              <a:rPr lang="de-DE" sz="2400" dirty="0" err="1"/>
              <a:t>for</a:t>
            </a:r>
            <a:r>
              <a:rPr lang="de-DE" sz="2400" dirty="0"/>
              <a:t> the N= 50 isotones, precise lifetimes in </a:t>
            </a:r>
            <a:r>
              <a:rPr lang="de-DE" sz="2400" baseline="30000" dirty="0"/>
              <a:t>92</a:t>
            </a:r>
            <a:r>
              <a:rPr lang="de-DE" sz="2400" dirty="0"/>
              <a:t>Mo </a:t>
            </a:r>
            <a:r>
              <a:rPr lang="de-DE" sz="2400" dirty="0" err="1"/>
              <a:t>were</a:t>
            </a:r>
            <a:r>
              <a:rPr lang="de-DE" sz="2400" dirty="0"/>
              <a:t> </a:t>
            </a:r>
            <a:r>
              <a:rPr lang="de-DE" sz="2400" dirty="0" err="1"/>
              <a:t>first</a:t>
            </a:r>
            <a:r>
              <a:rPr lang="de-DE" sz="2400" dirty="0"/>
              <a:t> </a:t>
            </a:r>
            <a:r>
              <a:rPr lang="de-DE" sz="2400" dirty="0" err="1"/>
              <a:t>determined</a:t>
            </a:r>
            <a:r>
              <a:rPr lang="de-DE" sz="2400" dirty="0"/>
              <a:t> to serve as input for the calculations with more than two protons. </a:t>
            </a:r>
          </a:p>
        </p:txBody>
      </p:sp>
      <p:sp>
        <p:nvSpPr>
          <p:cNvPr id="5" name="TextBox 4">
            <a:extLst>
              <a:ext uri="{FF2B5EF4-FFF2-40B4-BE49-F238E27FC236}">
                <a16:creationId xmlns:a16="http://schemas.microsoft.com/office/drawing/2014/main" id="{CEF3AF6D-1A87-4E61-A68D-99BA852A9651}"/>
              </a:ext>
            </a:extLst>
          </p:cNvPr>
          <p:cNvSpPr txBox="1"/>
          <p:nvPr/>
        </p:nvSpPr>
        <p:spPr>
          <a:xfrm>
            <a:off x="328492" y="2085552"/>
            <a:ext cx="11747551" cy="830997"/>
          </a:xfrm>
          <a:prstGeom prst="rect">
            <a:avLst/>
          </a:prstGeom>
          <a:noFill/>
        </p:spPr>
        <p:txBody>
          <a:bodyPr wrap="square" rtlCol="0">
            <a:spAutoFit/>
          </a:bodyPr>
          <a:lstStyle/>
          <a:p>
            <a:r>
              <a:rPr lang="de-DE" sz="2400" dirty="0"/>
              <a:t>More fast </a:t>
            </a:r>
            <a:r>
              <a:rPr lang="de-DE" sz="2400" dirty="0" err="1"/>
              <a:t>timing</a:t>
            </a:r>
            <a:r>
              <a:rPr lang="de-DE" sz="2400" dirty="0"/>
              <a:t> </a:t>
            </a:r>
            <a:r>
              <a:rPr lang="de-DE" sz="2400" dirty="0" err="1"/>
              <a:t>experiments</a:t>
            </a:r>
            <a:r>
              <a:rPr lang="de-DE" sz="2400" dirty="0"/>
              <a:t> in </a:t>
            </a:r>
            <a:r>
              <a:rPr lang="de-DE" sz="2400" baseline="30000" dirty="0"/>
              <a:t>93</a:t>
            </a:r>
            <a:r>
              <a:rPr lang="de-DE" sz="2400" dirty="0"/>
              <a:t>Tc, </a:t>
            </a:r>
            <a:r>
              <a:rPr lang="en-US" sz="2400" baseline="30000" dirty="0"/>
              <a:t>94</a:t>
            </a:r>
            <a:r>
              <a:rPr lang="en-US" sz="2400" dirty="0"/>
              <a:t>Ru and </a:t>
            </a:r>
            <a:r>
              <a:rPr lang="en-US" sz="2400" baseline="30000" dirty="0"/>
              <a:t>95</a:t>
            </a:r>
            <a:r>
              <a:rPr lang="en-US" sz="2400" dirty="0"/>
              <a:t>Rh</a:t>
            </a:r>
            <a:r>
              <a:rPr lang="de-DE" sz="2400" dirty="0"/>
              <a:t> yields promising results but more B(E2) values are needed, </a:t>
            </a:r>
            <a:r>
              <a:rPr lang="de-DE" sz="2400" dirty="0" err="1"/>
              <a:t>especially</a:t>
            </a:r>
            <a:r>
              <a:rPr lang="de-DE" sz="2400" dirty="0"/>
              <a:t> for low spin states.</a:t>
            </a:r>
          </a:p>
        </p:txBody>
      </p:sp>
      <p:sp>
        <p:nvSpPr>
          <p:cNvPr id="7" name="TextBox 6">
            <a:extLst>
              <a:ext uri="{FF2B5EF4-FFF2-40B4-BE49-F238E27FC236}">
                <a16:creationId xmlns:a16="http://schemas.microsoft.com/office/drawing/2014/main" id="{308C0D2E-EDDE-48CA-AE68-9D40D54A136C}"/>
              </a:ext>
            </a:extLst>
          </p:cNvPr>
          <p:cNvSpPr txBox="1"/>
          <p:nvPr/>
        </p:nvSpPr>
        <p:spPr>
          <a:xfrm>
            <a:off x="328492" y="4935516"/>
            <a:ext cx="11863508" cy="1200329"/>
          </a:xfrm>
          <a:prstGeom prst="rect">
            <a:avLst/>
          </a:prstGeom>
          <a:noFill/>
        </p:spPr>
        <p:txBody>
          <a:bodyPr wrap="square" rtlCol="0">
            <a:spAutoFit/>
          </a:bodyPr>
          <a:lstStyle/>
          <a:p>
            <a:r>
              <a:rPr lang="de-DE" sz="2400" dirty="0"/>
              <a:t>The </a:t>
            </a:r>
            <a:r>
              <a:rPr lang="en-US" sz="2400" dirty="0"/>
              <a:t>B(E2; 4</a:t>
            </a:r>
            <a:r>
              <a:rPr lang="en-US" sz="2400" baseline="30000" dirty="0"/>
              <a:t>+</a:t>
            </a:r>
            <a:r>
              <a:rPr lang="en-US" sz="2400" dirty="0">
                <a:sym typeface="Wingdings" panose="05000000000000000000" pitchFamily="2" charset="2"/>
              </a:rPr>
              <a:t></a:t>
            </a:r>
            <a:r>
              <a:rPr lang="en-US" sz="2400" dirty="0"/>
              <a:t> 2</a:t>
            </a:r>
            <a:r>
              <a:rPr lang="en-US" sz="2400" baseline="30000" dirty="0"/>
              <a:t>+</a:t>
            </a:r>
            <a:r>
              <a:rPr lang="en-US" sz="2400" dirty="0"/>
              <a:t>) in </a:t>
            </a:r>
            <a:r>
              <a:rPr lang="en-US" sz="2400" baseline="30000" dirty="0"/>
              <a:t>94</a:t>
            </a:r>
            <a:r>
              <a:rPr lang="en-US" sz="2400" dirty="0"/>
              <a:t>Ru and B(E2) values in </a:t>
            </a:r>
            <a:r>
              <a:rPr lang="en-US" sz="2400" baseline="30000" dirty="0"/>
              <a:t>95</a:t>
            </a:r>
            <a:r>
              <a:rPr lang="en-US" sz="2400" dirty="0"/>
              <a:t>Rh were measured to solve contradictory results from RIB experiments, but they still disagrees with the single-j predictions and LSSM calculations. Ad hoc isospin mixing can improve the agreement.</a:t>
            </a:r>
            <a:endParaRPr lang="de-DE" sz="2400" dirty="0"/>
          </a:p>
        </p:txBody>
      </p:sp>
      <p:sp>
        <p:nvSpPr>
          <p:cNvPr id="8" name="TextBox 7">
            <a:extLst>
              <a:ext uri="{FF2B5EF4-FFF2-40B4-BE49-F238E27FC236}">
                <a16:creationId xmlns:a16="http://schemas.microsoft.com/office/drawing/2014/main" id="{ECD43F33-4257-4BDA-A2E4-7A25078F7182}"/>
              </a:ext>
            </a:extLst>
          </p:cNvPr>
          <p:cNvSpPr txBox="1"/>
          <p:nvPr/>
        </p:nvSpPr>
        <p:spPr>
          <a:xfrm>
            <a:off x="328492" y="6298971"/>
            <a:ext cx="6665158" cy="461665"/>
          </a:xfrm>
          <a:prstGeom prst="rect">
            <a:avLst/>
          </a:prstGeom>
          <a:noFill/>
        </p:spPr>
        <p:txBody>
          <a:bodyPr wrap="none" rtlCol="0">
            <a:spAutoFit/>
          </a:bodyPr>
          <a:lstStyle/>
          <a:p>
            <a:r>
              <a:rPr lang="de-DE" sz="2400" dirty="0"/>
              <a:t>Much more stable and RIB experiments are needed.</a:t>
            </a:r>
          </a:p>
        </p:txBody>
      </p:sp>
      <p:pic>
        <p:nvPicPr>
          <p:cNvPr id="10" name="Grafik 9">
            <a:extLst>
              <a:ext uri="{FF2B5EF4-FFF2-40B4-BE49-F238E27FC236}">
                <a16:creationId xmlns:a16="http://schemas.microsoft.com/office/drawing/2014/main" id="{B59BB330-4305-4E45-A8CF-07E086DC8F53}"/>
              </a:ext>
            </a:extLst>
          </p:cNvPr>
          <p:cNvPicPr>
            <a:picLocks noChangeAspect="1"/>
          </p:cNvPicPr>
          <p:nvPr/>
        </p:nvPicPr>
        <p:blipFill>
          <a:blip r:embed="rId2"/>
          <a:stretch>
            <a:fillRect/>
          </a:stretch>
        </p:blipFill>
        <p:spPr>
          <a:xfrm>
            <a:off x="563426" y="2866851"/>
            <a:ext cx="8630269" cy="2105284"/>
          </a:xfrm>
          <a:prstGeom prst="rect">
            <a:avLst/>
          </a:prstGeom>
        </p:spPr>
      </p:pic>
      <p:sp>
        <p:nvSpPr>
          <p:cNvPr id="11" name="Textfeld 10">
            <a:extLst>
              <a:ext uri="{FF2B5EF4-FFF2-40B4-BE49-F238E27FC236}">
                <a16:creationId xmlns:a16="http://schemas.microsoft.com/office/drawing/2014/main" id="{F5599A0A-6B2A-48D5-BE5A-C8CF6BBB34F4}"/>
              </a:ext>
            </a:extLst>
          </p:cNvPr>
          <p:cNvSpPr txBox="1"/>
          <p:nvPr/>
        </p:nvSpPr>
        <p:spPr>
          <a:xfrm>
            <a:off x="9432235" y="3429000"/>
            <a:ext cx="1521827" cy="369332"/>
          </a:xfrm>
          <a:prstGeom prst="rect">
            <a:avLst/>
          </a:prstGeom>
          <a:noFill/>
        </p:spPr>
        <p:txBody>
          <a:bodyPr wrap="none" rtlCol="0">
            <a:spAutoFit/>
          </a:bodyPr>
          <a:lstStyle/>
          <a:p>
            <a:r>
              <a:rPr lang="en-US" dirty="0"/>
              <a:t>Red: this work</a:t>
            </a:r>
            <a:endParaRPr lang="en-DE" dirty="0"/>
          </a:p>
        </p:txBody>
      </p:sp>
    </p:spTree>
    <p:extLst>
      <p:ext uri="{BB962C8B-B14F-4D97-AF65-F5344CB8AC3E}">
        <p14:creationId xmlns:p14="http://schemas.microsoft.com/office/powerpoint/2010/main" val="100173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ieren 4">
            <a:extLst>
              <a:ext uri="{FF2B5EF4-FFF2-40B4-BE49-F238E27FC236}">
                <a16:creationId xmlns:a16="http://schemas.microsoft.com/office/drawing/2014/main" id="{955D8C9E-6643-4C70-927D-467080AB5109}"/>
              </a:ext>
            </a:extLst>
          </p:cNvPr>
          <p:cNvGrpSpPr/>
          <p:nvPr/>
        </p:nvGrpSpPr>
        <p:grpSpPr>
          <a:xfrm>
            <a:off x="146142" y="836579"/>
            <a:ext cx="10651560" cy="5874775"/>
            <a:chOff x="146141" y="102296"/>
            <a:chExt cx="11699495" cy="6609059"/>
          </a:xfrm>
        </p:grpSpPr>
        <p:pic>
          <p:nvPicPr>
            <p:cNvPr id="4" name="Grafik 3"/>
            <p:cNvPicPr>
              <a:picLocks noChangeAspect="1"/>
            </p:cNvPicPr>
            <p:nvPr/>
          </p:nvPicPr>
          <p:blipFill>
            <a:blip r:embed="rId2"/>
            <a:stretch>
              <a:fillRect/>
            </a:stretch>
          </p:blipFill>
          <p:spPr>
            <a:xfrm>
              <a:off x="3452613" y="561363"/>
              <a:ext cx="1421280" cy="915840"/>
            </a:xfrm>
            <a:prstGeom prst="rect">
              <a:avLst/>
            </a:prstGeom>
          </p:spPr>
        </p:pic>
        <p:sp>
          <p:nvSpPr>
            <p:cNvPr id="6" name="Textfeld 5"/>
            <p:cNvSpPr txBox="1"/>
            <p:nvPr/>
          </p:nvSpPr>
          <p:spPr>
            <a:xfrm>
              <a:off x="707366" y="1424857"/>
              <a:ext cx="367408" cy="523220"/>
            </a:xfrm>
            <a:prstGeom prst="rect">
              <a:avLst/>
            </a:prstGeom>
            <a:noFill/>
          </p:spPr>
          <p:txBody>
            <a:bodyPr wrap="none" rtlCol="0">
              <a:spAutoFit/>
            </a:bodyPr>
            <a:lstStyle/>
            <a:p>
              <a:r>
                <a:rPr lang="de-DE" sz="2800" dirty="0"/>
                <a:t>3</a:t>
              </a:r>
            </a:p>
          </p:txBody>
        </p:sp>
        <p:cxnSp>
          <p:nvCxnSpPr>
            <p:cNvPr id="8" name="Gerader Verbinder 7"/>
            <p:cNvCxnSpPr/>
            <p:nvPr/>
          </p:nvCxnSpPr>
          <p:spPr>
            <a:xfrm>
              <a:off x="1074774" y="1617455"/>
              <a:ext cx="16743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hteck 8"/>
            <p:cNvSpPr/>
            <p:nvPr/>
          </p:nvSpPr>
          <p:spPr>
            <a:xfrm>
              <a:off x="1069674" y="169202"/>
              <a:ext cx="10775962" cy="6542153"/>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p:cNvSpPr txBox="1"/>
            <p:nvPr/>
          </p:nvSpPr>
          <p:spPr>
            <a:xfrm>
              <a:off x="3996311" y="2119035"/>
              <a:ext cx="1086711" cy="519368"/>
            </a:xfrm>
            <a:prstGeom prst="rect">
              <a:avLst/>
            </a:prstGeom>
            <a:noFill/>
          </p:spPr>
          <p:txBody>
            <a:bodyPr wrap="none" rtlCol="0">
              <a:spAutoFit/>
            </a:bodyPr>
            <a:lstStyle/>
            <a:p>
              <a:r>
                <a:rPr lang="de-DE" sz="2400" dirty="0">
                  <a:latin typeface="Arial Narrow" panose="020B0606020202030204" pitchFamily="34" charset="0"/>
                </a:rPr>
                <a:t>(21/2</a:t>
              </a:r>
              <a:r>
                <a:rPr lang="de-DE" sz="2400" baseline="30000" dirty="0">
                  <a:latin typeface="Arial Narrow" panose="020B0606020202030204" pitchFamily="34" charset="0"/>
                </a:rPr>
                <a:t>+</a:t>
              </a:r>
              <a:r>
                <a:rPr lang="de-DE" sz="2400" dirty="0">
                  <a:latin typeface="Arial Narrow" panose="020B0606020202030204" pitchFamily="34" charset="0"/>
                </a:rPr>
                <a:t>)</a:t>
              </a:r>
              <a:r>
                <a:rPr lang="de-DE" sz="2400" baseline="30000" dirty="0">
                  <a:latin typeface="Arial Narrow" panose="020B0606020202030204" pitchFamily="34" charset="0"/>
                </a:rPr>
                <a:t> </a:t>
              </a:r>
              <a:endParaRPr lang="de-DE" sz="2400" dirty="0">
                <a:latin typeface="Arial Narrow" panose="020B0606020202030204" pitchFamily="34" charset="0"/>
              </a:endParaRPr>
            </a:p>
          </p:txBody>
        </p:sp>
        <p:sp>
          <p:nvSpPr>
            <p:cNvPr id="15" name="Textfeld 14"/>
            <p:cNvSpPr txBox="1"/>
            <p:nvPr/>
          </p:nvSpPr>
          <p:spPr>
            <a:xfrm>
              <a:off x="10930341" y="3483131"/>
              <a:ext cx="635110" cy="461665"/>
            </a:xfrm>
            <a:prstGeom prst="rect">
              <a:avLst/>
            </a:prstGeom>
            <a:noFill/>
          </p:spPr>
          <p:txBody>
            <a:bodyPr wrap="none" rtlCol="0">
              <a:spAutoFit/>
            </a:bodyPr>
            <a:lstStyle/>
            <a:p>
              <a:r>
                <a:rPr lang="de-DE" sz="2400" dirty="0">
                  <a:solidFill>
                    <a:schemeClr val="accent5"/>
                  </a:solidFill>
                  <a:latin typeface="Arial Narrow" panose="020B0606020202030204" pitchFamily="34" charset="0"/>
                </a:rPr>
                <a:t>3/2</a:t>
              </a:r>
              <a:r>
                <a:rPr lang="de-DE" sz="2400" baseline="30000" dirty="0">
                  <a:solidFill>
                    <a:schemeClr val="accent5"/>
                  </a:solidFill>
                  <a:latin typeface="Arial Narrow" panose="020B0606020202030204" pitchFamily="34" charset="0"/>
                </a:rPr>
                <a:t>+</a:t>
              </a:r>
              <a:endParaRPr lang="de-DE" sz="2400" dirty="0">
                <a:solidFill>
                  <a:schemeClr val="accent5"/>
                </a:solidFill>
                <a:latin typeface="Arial Narrow" panose="020B0606020202030204" pitchFamily="34" charset="0"/>
              </a:endParaRPr>
            </a:p>
          </p:txBody>
        </p:sp>
        <p:sp>
          <p:nvSpPr>
            <p:cNvPr id="17" name="Textfeld 16"/>
            <p:cNvSpPr txBox="1"/>
            <p:nvPr/>
          </p:nvSpPr>
          <p:spPr>
            <a:xfrm>
              <a:off x="10910211" y="2289809"/>
              <a:ext cx="635110" cy="461665"/>
            </a:xfrm>
            <a:prstGeom prst="rect">
              <a:avLst/>
            </a:prstGeom>
            <a:noFill/>
          </p:spPr>
          <p:txBody>
            <a:bodyPr wrap="none" rtlCol="0">
              <a:spAutoFit/>
            </a:bodyPr>
            <a:lstStyle/>
            <a:p>
              <a:r>
                <a:rPr lang="de-DE" sz="2400" dirty="0">
                  <a:solidFill>
                    <a:schemeClr val="accent5"/>
                  </a:solidFill>
                  <a:latin typeface="Arial Narrow" panose="020B0606020202030204" pitchFamily="34" charset="0"/>
                </a:rPr>
                <a:t>7/2</a:t>
              </a:r>
              <a:r>
                <a:rPr lang="de-DE" sz="2400" baseline="30000" dirty="0">
                  <a:solidFill>
                    <a:schemeClr val="accent5"/>
                  </a:solidFill>
                  <a:latin typeface="Arial Narrow" panose="020B0606020202030204" pitchFamily="34" charset="0"/>
                </a:rPr>
                <a:t>+</a:t>
              </a:r>
              <a:endParaRPr lang="de-DE" sz="2400" dirty="0">
                <a:solidFill>
                  <a:schemeClr val="accent5"/>
                </a:solidFill>
                <a:latin typeface="Arial Narrow" panose="020B0606020202030204" pitchFamily="34" charset="0"/>
              </a:endParaRPr>
            </a:p>
          </p:txBody>
        </p:sp>
        <p:sp>
          <p:nvSpPr>
            <p:cNvPr id="19" name="Textfeld 18"/>
            <p:cNvSpPr txBox="1"/>
            <p:nvPr/>
          </p:nvSpPr>
          <p:spPr>
            <a:xfrm>
              <a:off x="10891192" y="1547437"/>
              <a:ext cx="776175" cy="461665"/>
            </a:xfrm>
            <a:prstGeom prst="rect">
              <a:avLst/>
            </a:prstGeom>
            <a:noFill/>
          </p:spPr>
          <p:txBody>
            <a:bodyPr wrap="none" rtlCol="0">
              <a:spAutoFit/>
            </a:bodyPr>
            <a:lstStyle/>
            <a:p>
              <a:r>
                <a:rPr lang="de-DE" sz="2400" dirty="0">
                  <a:solidFill>
                    <a:schemeClr val="accent5"/>
                  </a:solidFill>
                  <a:latin typeface="Arial Narrow" panose="020B0606020202030204" pitchFamily="34" charset="0"/>
                </a:rPr>
                <a:t>13/2</a:t>
              </a:r>
              <a:r>
                <a:rPr lang="de-DE" sz="2400" baseline="30000" dirty="0">
                  <a:solidFill>
                    <a:schemeClr val="accent5"/>
                  </a:solidFill>
                  <a:latin typeface="Arial Narrow" panose="020B0606020202030204" pitchFamily="34" charset="0"/>
                </a:rPr>
                <a:t>+</a:t>
              </a:r>
              <a:endParaRPr lang="de-DE" sz="2400" dirty="0">
                <a:solidFill>
                  <a:schemeClr val="accent5"/>
                </a:solidFill>
                <a:latin typeface="Arial Narrow" panose="020B0606020202030204" pitchFamily="34" charset="0"/>
              </a:endParaRPr>
            </a:p>
          </p:txBody>
        </p:sp>
        <p:cxnSp>
          <p:nvCxnSpPr>
            <p:cNvPr id="22" name="Gerader Verbinder 21"/>
            <p:cNvCxnSpPr/>
            <p:nvPr/>
          </p:nvCxnSpPr>
          <p:spPr>
            <a:xfrm>
              <a:off x="8517811" y="2654061"/>
              <a:ext cx="638353" cy="0"/>
            </a:xfrm>
            <a:prstGeom prst="line">
              <a:avLst/>
            </a:prstGeom>
            <a:ln w="76200">
              <a:solidFill>
                <a:srgbClr val="FF0000"/>
              </a:solidFill>
            </a:ln>
          </p:spPr>
          <p:style>
            <a:lnRef idx="3">
              <a:schemeClr val="accent2"/>
            </a:lnRef>
            <a:fillRef idx="0">
              <a:schemeClr val="accent2"/>
            </a:fillRef>
            <a:effectRef idx="2">
              <a:schemeClr val="accent2"/>
            </a:effectRef>
            <a:fontRef idx="minor">
              <a:schemeClr val="tx1"/>
            </a:fontRef>
          </p:style>
        </p:cxnSp>
        <p:sp>
          <p:nvSpPr>
            <p:cNvPr id="25" name="Textfeld 24"/>
            <p:cNvSpPr txBox="1"/>
            <p:nvPr/>
          </p:nvSpPr>
          <p:spPr>
            <a:xfrm>
              <a:off x="10823946" y="2046853"/>
              <a:ext cx="776175" cy="461665"/>
            </a:xfrm>
            <a:prstGeom prst="rect">
              <a:avLst/>
            </a:prstGeom>
            <a:noFill/>
          </p:spPr>
          <p:txBody>
            <a:bodyPr wrap="none" rtlCol="0">
              <a:spAutoFit/>
            </a:bodyPr>
            <a:lstStyle/>
            <a:p>
              <a:r>
                <a:rPr lang="de-DE" sz="2400" dirty="0">
                  <a:solidFill>
                    <a:schemeClr val="accent5"/>
                  </a:solidFill>
                  <a:latin typeface="Arial Narrow" panose="020B0606020202030204" pitchFamily="34" charset="0"/>
                </a:rPr>
                <a:t>15/2</a:t>
              </a:r>
              <a:r>
                <a:rPr lang="de-DE" sz="2400" baseline="30000" dirty="0">
                  <a:solidFill>
                    <a:schemeClr val="accent5"/>
                  </a:solidFill>
                  <a:latin typeface="Arial Narrow" panose="020B0606020202030204" pitchFamily="34" charset="0"/>
                </a:rPr>
                <a:t>+</a:t>
              </a:r>
              <a:endParaRPr lang="de-DE" sz="2400" dirty="0">
                <a:solidFill>
                  <a:schemeClr val="accent5"/>
                </a:solidFill>
                <a:latin typeface="Arial Narrow" panose="020B0606020202030204" pitchFamily="34" charset="0"/>
              </a:endParaRPr>
            </a:p>
          </p:txBody>
        </p:sp>
        <p:sp>
          <p:nvSpPr>
            <p:cNvPr id="26" name="Textfeld 25"/>
            <p:cNvSpPr txBox="1"/>
            <p:nvPr/>
          </p:nvSpPr>
          <p:spPr>
            <a:xfrm>
              <a:off x="9138972" y="2256856"/>
              <a:ext cx="776175" cy="461665"/>
            </a:xfrm>
            <a:prstGeom prst="rect">
              <a:avLst/>
            </a:prstGeom>
            <a:noFill/>
          </p:spPr>
          <p:txBody>
            <a:bodyPr wrap="none" rtlCol="0">
              <a:spAutoFit/>
            </a:bodyPr>
            <a:lstStyle/>
            <a:p>
              <a:r>
                <a:rPr lang="de-DE" sz="2400" dirty="0">
                  <a:solidFill>
                    <a:srgbClr val="FF0000"/>
                  </a:solidFill>
                  <a:latin typeface="Arial Narrow" panose="020B0606020202030204" pitchFamily="34" charset="0"/>
                </a:rPr>
                <a:t>15/2</a:t>
              </a:r>
              <a:r>
                <a:rPr lang="de-DE" sz="2400" baseline="30000" dirty="0">
                  <a:solidFill>
                    <a:srgbClr val="FF0000"/>
                  </a:solidFill>
                  <a:latin typeface="Arial Narrow" panose="020B0606020202030204" pitchFamily="34" charset="0"/>
                </a:rPr>
                <a:t>+</a:t>
              </a:r>
              <a:endParaRPr lang="de-DE" sz="2400" dirty="0">
                <a:solidFill>
                  <a:srgbClr val="FF0000"/>
                </a:solidFill>
                <a:latin typeface="Arial Narrow" panose="020B0606020202030204" pitchFamily="34" charset="0"/>
              </a:endParaRPr>
            </a:p>
          </p:txBody>
        </p:sp>
        <p:sp>
          <p:nvSpPr>
            <p:cNvPr id="29" name="Textfeld 28"/>
            <p:cNvSpPr txBox="1"/>
            <p:nvPr/>
          </p:nvSpPr>
          <p:spPr>
            <a:xfrm>
              <a:off x="10890081" y="2544252"/>
              <a:ext cx="776175" cy="461665"/>
            </a:xfrm>
            <a:prstGeom prst="rect">
              <a:avLst/>
            </a:prstGeom>
            <a:noFill/>
          </p:spPr>
          <p:txBody>
            <a:bodyPr wrap="none" rtlCol="0">
              <a:spAutoFit/>
            </a:bodyPr>
            <a:lstStyle/>
            <a:p>
              <a:r>
                <a:rPr lang="de-DE" sz="2400" dirty="0">
                  <a:solidFill>
                    <a:schemeClr val="accent5"/>
                  </a:solidFill>
                  <a:latin typeface="Arial Narrow" panose="020B0606020202030204" pitchFamily="34" charset="0"/>
                </a:rPr>
                <a:t>17/2</a:t>
              </a:r>
              <a:r>
                <a:rPr lang="de-DE" sz="2400" baseline="30000" dirty="0">
                  <a:solidFill>
                    <a:schemeClr val="accent5"/>
                  </a:solidFill>
                  <a:latin typeface="Arial Narrow" panose="020B0606020202030204" pitchFamily="34" charset="0"/>
                </a:rPr>
                <a:t>+</a:t>
              </a:r>
              <a:endParaRPr lang="de-DE" sz="2400" dirty="0">
                <a:solidFill>
                  <a:schemeClr val="accent5"/>
                </a:solidFill>
                <a:latin typeface="Arial Narrow" panose="020B0606020202030204" pitchFamily="34" charset="0"/>
              </a:endParaRPr>
            </a:p>
          </p:txBody>
        </p:sp>
        <p:cxnSp>
          <p:nvCxnSpPr>
            <p:cNvPr id="30" name="Gerader Verbinder 29"/>
            <p:cNvCxnSpPr/>
            <p:nvPr/>
          </p:nvCxnSpPr>
          <p:spPr>
            <a:xfrm>
              <a:off x="10251728" y="3293889"/>
              <a:ext cx="638353" cy="0"/>
            </a:xfrm>
            <a:prstGeom prst="line">
              <a:avLst/>
            </a:prstGeom>
            <a:ln w="76200">
              <a:solidFill>
                <a:schemeClr val="accent5"/>
              </a:solidFill>
            </a:ln>
          </p:spPr>
          <p:style>
            <a:lnRef idx="3">
              <a:schemeClr val="accent2"/>
            </a:lnRef>
            <a:fillRef idx="0">
              <a:schemeClr val="accent2"/>
            </a:fillRef>
            <a:effectRef idx="2">
              <a:schemeClr val="accent2"/>
            </a:effectRef>
            <a:fontRef idx="minor">
              <a:schemeClr val="tx1"/>
            </a:fontRef>
          </p:style>
        </p:cxnSp>
        <p:cxnSp>
          <p:nvCxnSpPr>
            <p:cNvPr id="31" name="Gerader Verbinder 30"/>
            <p:cNvCxnSpPr/>
            <p:nvPr/>
          </p:nvCxnSpPr>
          <p:spPr>
            <a:xfrm>
              <a:off x="10237352" y="1319935"/>
              <a:ext cx="638353" cy="0"/>
            </a:xfrm>
            <a:prstGeom prst="line">
              <a:avLst/>
            </a:prstGeom>
            <a:ln w="76200">
              <a:solidFill>
                <a:schemeClr val="accent5"/>
              </a:solidFill>
            </a:ln>
          </p:spPr>
          <p:style>
            <a:lnRef idx="3">
              <a:schemeClr val="accent2"/>
            </a:lnRef>
            <a:fillRef idx="0">
              <a:schemeClr val="accent2"/>
            </a:fillRef>
            <a:effectRef idx="2">
              <a:schemeClr val="accent2"/>
            </a:effectRef>
            <a:fontRef idx="minor">
              <a:schemeClr val="tx1"/>
            </a:fontRef>
          </p:style>
        </p:cxnSp>
        <p:sp>
          <p:nvSpPr>
            <p:cNvPr id="32" name="Textfeld 31"/>
            <p:cNvSpPr txBox="1"/>
            <p:nvPr/>
          </p:nvSpPr>
          <p:spPr>
            <a:xfrm>
              <a:off x="10870239" y="1061517"/>
              <a:ext cx="776175" cy="461665"/>
            </a:xfrm>
            <a:prstGeom prst="rect">
              <a:avLst/>
            </a:prstGeom>
            <a:noFill/>
          </p:spPr>
          <p:txBody>
            <a:bodyPr wrap="none" rtlCol="0">
              <a:spAutoFit/>
            </a:bodyPr>
            <a:lstStyle/>
            <a:p>
              <a:r>
                <a:rPr lang="de-DE" sz="2400" dirty="0">
                  <a:solidFill>
                    <a:schemeClr val="accent5"/>
                  </a:solidFill>
                  <a:latin typeface="Arial Narrow" panose="020B0606020202030204" pitchFamily="34" charset="0"/>
                </a:rPr>
                <a:t>19/2</a:t>
              </a:r>
              <a:r>
                <a:rPr lang="de-DE" sz="2400" baseline="30000" dirty="0">
                  <a:solidFill>
                    <a:schemeClr val="accent5"/>
                  </a:solidFill>
                  <a:latin typeface="Arial Narrow" panose="020B0606020202030204" pitchFamily="34" charset="0"/>
                </a:rPr>
                <a:t>+</a:t>
              </a:r>
              <a:endParaRPr lang="de-DE" sz="2400" dirty="0">
                <a:solidFill>
                  <a:schemeClr val="accent5"/>
                </a:solidFill>
                <a:latin typeface="Arial Narrow" panose="020B0606020202030204" pitchFamily="34" charset="0"/>
              </a:endParaRPr>
            </a:p>
          </p:txBody>
        </p:sp>
        <p:cxnSp>
          <p:nvCxnSpPr>
            <p:cNvPr id="33" name="Gerader Verbinder 32"/>
            <p:cNvCxnSpPr/>
            <p:nvPr/>
          </p:nvCxnSpPr>
          <p:spPr>
            <a:xfrm>
              <a:off x="10291988" y="345061"/>
              <a:ext cx="638353" cy="0"/>
            </a:xfrm>
            <a:prstGeom prst="line">
              <a:avLst/>
            </a:prstGeom>
            <a:ln w="76200">
              <a:solidFill>
                <a:schemeClr val="accent5"/>
              </a:solidFill>
            </a:ln>
          </p:spPr>
          <p:style>
            <a:lnRef idx="3">
              <a:schemeClr val="accent2"/>
            </a:lnRef>
            <a:fillRef idx="0">
              <a:schemeClr val="accent2"/>
            </a:fillRef>
            <a:effectRef idx="2">
              <a:schemeClr val="accent2"/>
            </a:effectRef>
            <a:fontRef idx="minor">
              <a:schemeClr val="tx1"/>
            </a:fontRef>
          </p:style>
        </p:cxnSp>
        <p:sp>
          <p:nvSpPr>
            <p:cNvPr id="34" name="Textfeld 33"/>
            <p:cNvSpPr txBox="1"/>
            <p:nvPr/>
          </p:nvSpPr>
          <p:spPr>
            <a:xfrm>
              <a:off x="10930341" y="154190"/>
              <a:ext cx="776175" cy="461665"/>
            </a:xfrm>
            <a:prstGeom prst="rect">
              <a:avLst/>
            </a:prstGeom>
            <a:noFill/>
          </p:spPr>
          <p:txBody>
            <a:bodyPr wrap="none" rtlCol="0">
              <a:spAutoFit/>
            </a:bodyPr>
            <a:lstStyle/>
            <a:p>
              <a:r>
                <a:rPr lang="de-DE" sz="2400" dirty="0">
                  <a:solidFill>
                    <a:schemeClr val="accent5"/>
                  </a:solidFill>
                  <a:latin typeface="Arial Narrow" panose="020B0606020202030204" pitchFamily="34" charset="0"/>
                </a:rPr>
                <a:t>25/2</a:t>
              </a:r>
              <a:r>
                <a:rPr lang="de-DE" sz="2400" baseline="30000" dirty="0">
                  <a:solidFill>
                    <a:schemeClr val="accent5"/>
                  </a:solidFill>
                  <a:latin typeface="Arial Narrow" panose="020B0606020202030204" pitchFamily="34" charset="0"/>
                </a:rPr>
                <a:t>+</a:t>
              </a:r>
              <a:endParaRPr lang="de-DE" sz="2400" dirty="0">
                <a:solidFill>
                  <a:schemeClr val="accent5"/>
                </a:solidFill>
                <a:latin typeface="Arial Narrow" panose="020B0606020202030204" pitchFamily="34" charset="0"/>
              </a:endParaRPr>
            </a:p>
          </p:txBody>
        </p:sp>
        <p:sp>
          <p:nvSpPr>
            <p:cNvPr id="35" name="Textfeld 34"/>
            <p:cNvSpPr txBox="1"/>
            <p:nvPr/>
          </p:nvSpPr>
          <p:spPr>
            <a:xfrm>
              <a:off x="703763" y="102296"/>
              <a:ext cx="367408" cy="523220"/>
            </a:xfrm>
            <a:prstGeom prst="rect">
              <a:avLst/>
            </a:prstGeom>
            <a:noFill/>
          </p:spPr>
          <p:txBody>
            <a:bodyPr wrap="none" rtlCol="0">
              <a:spAutoFit/>
            </a:bodyPr>
            <a:lstStyle/>
            <a:p>
              <a:r>
                <a:rPr lang="de-DE" sz="2800" dirty="0"/>
                <a:t>4</a:t>
              </a:r>
            </a:p>
          </p:txBody>
        </p:sp>
        <p:cxnSp>
          <p:nvCxnSpPr>
            <p:cNvPr id="36" name="Gerader Verbinder 35"/>
            <p:cNvCxnSpPr/>
            <p:nvPr/>
          </p:nvCxnSpPr>
          <p:spPr>
            <a:xfrm>
              <a:off x="1089150" y="321668"/>
              <a:ext cx="1674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Gerader Verbinder 39"/>
            <p:cNvCxnSpPr/>
            <p:nvPr/>
          </p:nvCxnSpPr>
          <p:spPr>
            <a:xfrm>
              <a:off x="5227565" y="683516"/>
              <a:ext cx="638353" cy="0"/>
            </a:xfrm>
            <a:prstGeom prst="line">
              <a:avLst/>
            </a:prstGeom>
            <a:ln w="76200">
              <a:solidFill>
                <a:srgbClr val="0070C0"/>
              </a:solidFill>
            </a:ln>
          </p:spPr>
          <p:style>
            <a:lnRef idx="3">
              <a:schemeClr val="accent2"/>
            </a:lnRef>
            <a:fillRef idx="0">
              <a:schemeClr val="accent2"/>
            </a:fillRef>
            <a:effectRef idx="2">
              <a:schemeClr val="accent2"/>
            </a:effectRef>
            <a:fontRef idx="minor">
              <a:schemeClr val="tx1"/>
            </a:fontRef>
          </p:style>
        </p:cxnSp>
        <p:sp>
          <p:nvSpPr>
            <p:cNvPr id="41" name="Textfeld 40"/>
            <p:cNvSpPr txBox="1"/>
            <p:nvPr/>
          </p:nvSpPr>
          <p:spPr>
            <a:xfrm>
              <a:off x="5968858" y="406801"/>
              <a:ext cx="1035651" cy="519368"/>
            </a:xfrm>
            <a:prstGeom prst="rect">
              <a:avLst/>
            </a:prstGeom>
            <a:noFill/>
          </p:spPr>
          <p:txBody>
            <a:bodyPr wrap="none" rtlCol="0">
              <a:spAutoFit/>
            </a:bodyPr>
            <a:lstStyle/>
            <a:p>
              <a:r>
                <a:rPr lang="de-DE" sz="2400" dirty="0">
                  <a:latin typeface="Arial Narrow" panose="020B0606020202030204" pitchFamily="34" charset="0"/>
                </a:rPr>
                <a:t>(25/2</a:t>
              </a:r>
              <a:r>
                <a:rPr lang="de-DE" sz="2400" baseline="30000" dirty="0">
                  <a:latin typeface="Arial Narrow" panose="020B0606020202030204" pitchFamily="34" charset="0"/>
                </a:rPr>
                <a:t>+</a:t>
              </a:r>
              <a:r>
                <a:rPr lang="de-DE" sz="2400" dirty="0">
                  <a:latin typeface="Arial Narrow" panose="020B0606020202030204" pitchFamily="34" charset="0"/>
                </a:rPr>
                <a:t>)</a:t>
              </a:r>
            </a:p>
          </p:txBody>
        </p:sp>
        <p:cxnSp>
          <p:nvCxnSpPr>
            <p:cNvPr id="39" name="Gerader Verbinder 38"/>
            <p:cNvCxnSpPr/>
            <p:nvPr/>
          </p:nvCxnSpPr>
          <p:spPr>
            <a:xfrm>
              <a:off x="8514346" y="3294838"/>
              <a:ext cx="638353" cy="0"/>
            </a:xfrm>
            <a:prstGeom prst="line">
              <a:avLst/>
            </a:prstGeom>
            <a:ln w="76200">
              <a:solidFill>
                <a:srgbClr val="FF0000"/>
              </a:solidFill>
            </a:ln>
          </p:spPr>
          <p:style>
            <a:lnRef idx="3">
              <a:schemeClr val="accent2"/>
            </a:lnRef>
            <a:fillRef idx="0">
              <a:schemeClr val="accent2"/>
            </a:fillRef>
            <a:effectRef idx="2">
              <a:schemeClr val="accent2"/>
            </a:effectRef>
            <a:fontRef idx="minor">
              <a:schemeClr val="tx1"/>
            </a:fontRef>
          </p:style>
        </p:cxnSp>
        <p:sp>
          <p:nvSpPr>
            <p:cNvPr id="43" name="Textfeld 42"/>
            <p:cNvSpPr txBox="1"/>
            <p:nvPr/>
          </p:nvSpPr>
          <p:spPr>
            <a:xfrm>
              <a:off x="9184655" y="3032832"/>
              <a:ext cx="635110" cy="461665"/>
            </a:xfrm>
            <a:prstGeom prst="rect">
              <a:avLst/>
            </a:prstGeom>
            <a:noFill/>
          </p:spPr>
          <p:txBody>
            <a:bodyPr wrap="none" rtlCol="0">
              <a:spAutoFit/>
            </a:bodyPr>
            <a:lstStyle/>
            <a:p>
              <a:r>
                <a:rPr lang="de-DE" sz="2400" dirty="0">
                  <a:solidFill>
                    <a:srgbClr val="FF0000"/>
                  </a:solidFill>
                  <a:latin typeface="Arial Narrow" panose="020B0606020202030204" pitchFamily="34" charset="0"/>
                </a:rPr>
                <a:t>9/2</a:t>
              </a:r>
              <a:r>
                <a:rPr lang="de-DE" sz="2400" baseline="30000" dirty="0">
                  <a:solidFill>
                    <a:srgbClr val="FF0000"/>
                  </a:solidFill>
                  <a:latin typeface="Arial Narrow" panose="020B0606020202030204" pitchFamily="34" charset="0"/>
                </a:rPr>
                <a:t>+</a:t>
              </a:r>
              <a:endParaRPr lang="de-DE" sz="2400" dirty="0">
                <a:solidFill>
                  <a:srgbClr val="FF0000"/>
                </a:solidFill>
                <a:latin typeface="Arial Narrow" panose="020B0606020202030204" pitchFamily="34" charset="0"/>
              </a:endParaRPr>
            </a:p>
          </p:txBody>
        </p:sp>
        <p:cxnSp>
          <p:nvCxnSpPr>
            <p:cNvPr id="44" name="Gerader Verbinder 43"/>
            <p:cNvCxnSpPr/>
            <p:nvPr/>
          </p:nvCxnSpPr>
          <p:spPr>
            <a:xfrm>
              <a:off x="10234464" y="2105470"/>
              <a:ext cx="638353" cy="0"/>
            </a:xfrm>
            <a:prstGeom prst="line">
              <a:avLst/>
            </a:prstGeom>
            <a:ln w="76200">
              <a:solidFill>
                <a:schemeClr val="accent5"/>
              </a:solidFill>
            </a:ln>
          </p:spPr>
          <p:style>
            <a:lnRef idx="3">
              <a:schemeClr val="accent2"/>
            </a:lnRef>
            <a:fillRef idx="0">
              <a:schemeClr val="accent2"/>
            </a:fillRef>
            <a:effectRef idx="2">
              <a:schemeClr val="accent2"/>
            </a:effectRef>
            <a:fontRef idx="minor">
              <a:schemeClr val="tx1"/>
            </a:fontRef>
          </p:style>
        </p:cxnSp>
        <p:sp>
          <p:nvSpPr>
            <p:cNvPr id="45" name="Textfeld 44"/>
            <p:cNvSpPr txBox="1"/>
            <p:nvPr/>
          </p:nvSpPr>
          <p:spPr>
            <a:xfrm>
              <a:off x="10939682" y="1793356"/>
              <a:ext cx="635110" cy="461665"/>
            </a:xfrm>
            <a:prstGeom prst="rect">
              <a:avLst/>
            </a:prstGeom>
            <a:noFill/>
          </p:spPr>
          <p:txBody>
            <a:bodyPr wrap="none" rtlCol="0">
              <a:spAutoFit/>
            </a:bodyPr>
            <a:lstStyle/>
            <a:p>
              <a:r>
                <a:rPr lang="de-DE" sz="2400" dirty="0">
                  <a:solidFill>
                    <a:schemeClr val="accent5"/>
                  </a:solidFill>
                  <a:latin typeface="Arial Narrow" panose="020B0606020202030204" pitchFamily="34" charset="0"/>
                </a:rPr>
                <a:t>9/2</a:t>
              </a:r>
              <a:r>
                <a:rPr lang="de-DE" sz="2400" baseline="30000" dirty="0">
                  <a:solidFill>
                    <a:schemeClr val="accent5"/>
                  </a:solidFill>
                  <a:latin typeface="Arial Narrow" panose="020B0606020202030204" pitchFamily="34" charset="0"/>
                </a:rPr>
                <a:t>+</a:t>
              </a:r>
              <a:endParaRPr lang="de-DE" sz="2400" dirty="0">
                <a:solidFill>
                  <a:schemeClr val="accent5"/>
                </a:solidFill>
                <a:latin typeface="Arial Narrow" panose="020B0606020202030204" pitchFamily="34" charset="0"/>
              </a:endParaRPr>
            </a:p>
          </p:txBody>
        </p:sp>
        <p:cxnSp>
          <p:nvCxnSpPr>
            <p:cNvPr id="46" name="Gerader Verbinder 45"/>
            <p:cNvCxnSpPr/>
            <p:nvPr/>
          </p:nvCxnSpPr>
          <p:spPr>
            <a:xfrm>
              <a:off x="5212487" y="2751474"/>
              <a:ext cx="638353" cy="0"/>
            </a:xfrm>
            <a:prstGeom prst="line">
              <a:avLst/>
            </a:prstGeom>
            <a:ln w="76200">
              <a:solidFill>
                <a:schemeClr val="accent1"/>
              </a:solidFill>
            </a:ln>
          </p:spPr>
          <p:style>
            <a:lnRef idx="3">
              <a:schemeClr val="accent2"/>
            </a:lnRef>
            <a:fillRef idx="0">
              <a:schemeClr val="accent2"/>
            </a:fillRef>
            <a:effectRef idx="2">
              <a:schemeClr val="accent2"/>
            </a:effectRef>
            <a:fontRef idx="minor">
              <a:schemeClr val="tx1"/>
            </a:fontRef>
          </p:style>
        </p:cxnSp>
        <p:sp>
          <p:nvSpPr>
            <p:cNvPr id="47" name="Textfeld 46"/>
            <p:cNvSpPr txBox="1"/>
            <p:nvPr/>
          </p:nvSpPr>
          <p:spPr>
            <a:xfrm>
              <a:off x="5922303" y="2506609"/>
              <a:ext cx="1035651" cy="519368"/>
            </a:xfrm>
            <a:prstGeom prst="rect">
              <a:avLst/>
            </a:prstGeom>
            <a:noFill/>
          </p:spPr>
          <p:txBody>
            <a:bodyPr wrap="none" rtlCol="0">
              <a:spAutoFit/>
            </a:bodyPr>
            <a:lstStyle/>
            <a:p>
              <a:r>
                <a:rPr lang="de-DE" sz="2400" dirty="0">
                  <a:latin typeface="Arial Narrow" panose="020B0606020202030204" pitchFamily="34" charset="0"/>
                </a:rPr>
                <a:t>(17/2</a:t>
              </a:r>
              <a:r>
                <a:rPr lang="de-DE" sz="2400" baseline="30000" dirty="0">
                  <a:latin typeface="Arial Narrow" panose="020B0606020202030204" pitchFamily="34" charset="0"/>
                </a:rPr>
                <a:t>+</a:t>
              </a:r>
              <a:r>
                <a:rPr lang="de-DE" sz="2400" dirty="0">
                  <a:latin typeface="Arial Narrow" panose="020B0606020202030204" pitchFamily="34" charset="0"/>
                </a:rPr>
                <a:t>)</a:t>
              </a:r>
            </a:p>
          </p:txBody>
        </p:sp>
        <p:cxnSp>
          <p:nvCxnSpPr>
            <p:cNvPr id="48" name="Gerader Verbinder 47"/>
            <p:cNvCxnSpPr/>
            <p:nvPr/>
          </p:nvCxnSpPr>
          <p:spPr>
            <a:xfrm>
              <a:off x="10230294" y="4142480"/>
              <a:ext cx="638353" cy="0"/>
            </a:xfrm>
            <a:prstGeom prst="line">
              <a:avLst/>
            </a:prstGeom>
            <a:ln w="76200">
              <a:solidFill>
                <a:schemeClr val="accent5"/>
              </a:solidFill>
            </a:ln>
          </p:spPr>
          <p:style>
            <a:lnRef idx="3">
              <a:schemeClr val="accent2"/>
            </a:lnRef>
            <a:fillRef idx="0">
              <a:schemeClr val="accent2"/>
            </a:fillRef>
            <a:effectRef idx="2">
              <a:schemeClr val="accent2"/>
            </a:effectRef>
            <a:fontRef idx="minor">
              <a:schemeClr val="tx1"/>
            </a:fontRef>
          </p:style>
        </p:cxnSp>
        <p:sp>
          <p:nvSpPr>
            <p:cNvPr id="50" name="Textfeld 49"/>
            <p:cNvSpPr txBox="1"/>
            <p:nvPr/>
          </p:nvSpPr>
          <p:spPr>
            <a:xfrm>
              <a:off x="10930341" y="3949585"/>
              <a:ext cx="635110" cy="461665"/>
            </a:xfrm>
            <a:prstGeom prst="rect">
              <a:avLst/>
            </a:prstGeom>
            <a:noFill/>
          </p:spPr>
          <p:txBody>
            <a:bodyPr wrap="none" rtlCol="0">
              <a:spAutoFit/>
            </a:bodyPr>
            <a:lstStyle/>
            <a:p>
              <a:r>
                <a:rPr lang="de-DE" sz="2400" dirty="0">
                  <a:solidFill>
                    <a:schemeClr val="accent5"/>
                  </a:solidFill>
                  <a:latin typeface="Arial Narrow" panose="020B0606020202030204" pitchFamily="34" charset="0"/>
                </a:rPr>
                <a:t>5/2</a:t>
              </a:r>
              <a:r>
                <a:rPr lang="de-DE" sz="2400" baseline="30000" dirty="0">
                  <a:solidFill>
                    <a:schemeClr val="accent5"/>
                  </a:solidFill>
                  <a:latin typeface="Arial Narrow" panose="020B0606020202030204" pitchFamily="34" charset="0"/>
                </a:rPr>
                <a:t>+</a:t>
              </a:r>
              <a:endParaRPr lang="de-DE" sz="2400" dirty="0">
                <a:solidFill>
                  <a:schemeClr val="accent5"/>
                </a:solidFill>
                <a:latin typeface="Arial Narrow" panose="020B0606020202030204" pitchFamily="34" charset="0"/>
              </a:endParaRPr>
            </a:p>
          </p:txBody>
        </p:sp>
        <p:sp>
          <p:nvSpPr>
            <p:cNvPr id="51" name="Textfeld 50"/>
            <p:cNvSpPr txBox="1"/>
            <p:nvPr/>
          </p:nvSpPr>
          <p:spPr>
            <a:xfrm>
              <a:off x="10920364" y="3120568"/>
              <a:ext cx="757708" cy="461665"/>
            </a:xfrm>
            <a:prstGeom prst="rect">
              <a:avLst/>
            </a:prstGeom>
            <a:noFill/>
          </p:spPr>
          <p:txBody>
            <a:bodyPr wrap="none" rtlCol="0">
              <a:spAutoFit/>
            </a:bodyPr>
            <a:lstStyle/>
            <a:p>
              <a:r>
                <a:rPr lang="de-DE" sz="2400" dirty="0">
                  <a:solidFill>
                    <a:schemeClr val="accent5"/>
                  </a:solidFill>
                  <a:latin typeface="Arial Narrow" panose="020B0606020202030204" pitchFamily="34" charset="0"/>
                </a:rPr>
                <a:t>11/2</a:t>
              </a:r>
              <a:r>
                <a:rPr lang="de-DE" sz="2400" baseline="30000" dirty="0">
                  <a:solidFill>
                    <a:schemeClr val="accent5"/>
                  </a:solidFill>
                  <a:latin typeface="Arial Narrow" panose="020B0606020202030204" pitchFamily="34" charset="0"/>
                </a:rPr>
                <a:t>+</a:t>
              </a:r>
              <a:endParaRPr lang="de-DE" sz="2400" dirty="0">
                <a:solidFill>
                  <a:schemeClr val="accent5"/>
                </a:solidFill>
                <a:latin typeface="Arial Narrow" panose="020B0606020202030204" pitchFamily="34" charset="0"/>
              </a:endParaRPr>
            </a:p>
          </p:txBody>
        </p:sp>
        <p:cxnSp>
          <p:nvCxnSpPr>
            <p:cNvPr id="52" name="Gerader Verbinder 51"/>
            <p:cNvCxnSpPr/>
            <p:nvPr/>
          </p:nvCxnSpPr>
          <p:spPr>
            <a:xfrm>
              <a:off x="8514346" y="2755218"/>
              <a:ext cx="638353" cy="0"/>
            </a:xfrm>
            <a:prstGeom prst="line">
              <a:avLst/>
            </a:prstGeom>
            <a:ln w="762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53" name="Gerader Verbinder 52"/>
            <p:cNvCxnSpPr/>
            <p:nvPr/>
          </p:nvCxnSpPr>
          <p:spPr>
            <a:xfrm>
              <a:off x="8514346" y="2253184"/>
              <a:ext cx="638353" cy="0"/>
            </a:xfrm>
            <a:prstGeom prst="line">
              <a:avLst/>
            </a:prstGeom>
            <a:ln w="762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54" name="Gerader Verbinder 53"/>
            <p:cNvCxnSpPr/>
            <p:nvPr/>
          </p:nvCxnSpPr>
          <p:spPr>
            <a:xfrm>
              <a:off x="8525520" y="3776309"/>
              <a:ext cx="638353" cy="0"/>
            </a:xfrm>
            <a:prstGeom prst="line">
              <a:avLst/>
            </a:prstGeom>
            <a:ln w="762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55" name="Gerader Verbinder 54"/>
            <p:cNvCxnSpPr/>
            <p:nvPr/>
          </p:nvCxnSpPr>
          <p:spPr>
            <a:xfrm>
              <a:off x="8532446" y="3887145"/>
              <a:ext cx="638353" cy="0"/>
            </a:xfrm>
            <a:prstGeom prst="line">
              <a:avLst/>
            </a:prstGeom>
            <a:ln w="762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56" name="Gerader Verbinder 55"/>
            <p:cNvCxnSpPr/>
            <p:nvPr/>
          </p:nvCxnSpPr>
          <p:spPr>
            <a:xfrm>
              <a:off x="8528981" y="4122673"/>
              <a:ext cx="638353" cy="0"/>
            </a:xfrm>
            <a:prstGeom prst="line">
              <a:avLst/>
            </a:prstGeom>
            <a:ln w="762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57" name="Gerader Verbinder 56"/>
            <p:cNvCxnSpPr/>
            <p:nvPr/>
          </p:nvCxnSpPr>
          <p:spPr>
            <a:xfrm>
              <a:off x="8546302" y="4929700"/>
              <a:ext cx="638353" cy="0"/>
            </a:xfrm>
            <a:prstGeom prst="line">
              <a:avLst/>
            </a:prstGeom>
            <a:ln w="762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58" name="Gerader Verbinder 57"/>
            <p:cNvCxnSpPr/>
            <p:nvPr/>
          </p:nvCxnSpPr>
          <p:spPr>
            <a:xfrm>
              <a:off x="6835660" y="5909567"/>
              <a:ext cx="638353" cy="0"/>
            </a:xfrm>
            <a:prstGeom prst="line">
              <a:avLst/>
            </a:prstGeom>
            <a:ln w="76200">
              <a:solidFill>
                <a:schemeClr val="tx1"/>
              </a:solidFill>
            </a:ln>
          </p:spPr>
          <p:style>
            <a:lnRef idx="3">
              <a:schemeClr val="accent2"/>
            </a:lnRef>
            <a:fillRef idx="0">
              <a:schemeClr val="accent2"/>
            </a:fillRef>
            <a:effectRef idx="2">
              <a:schemeClr val="accent2"/>
            </a:effectRef>
            <a:fontRef idx="minor">
              <a:schemeClr val="tx1"/>
            </a:fontRef>
          </p:style>
        </p:cxnSp>
        <p:sp>
          <p:nvSpPr>
            <p:cNvPr id="59" name="Textfeld 58"/>
            <p:cNvSpPr txBox="1"/>
            <p:nvPr/>
          </p:nvSpPr>
          <p:spPr>
            <a:xfrm>
              <a:off x="7416636" y="5678734"/>
              <a:ext cx="635110" cy="461665"/>
            </a:xfrm>
            <a:prstGeom prst="rect">
              <a:avLst/>
            </a:prstGeom>
            <a:noFill/>
          </p:spPr>
          <p:txBody>
            <a:bodyPr wrap="none" rtlCol="0">
              <a:spAutoFit/>
            </a:bodyPr>
            <a:lstStyle/>
            <a:p>
              <a:r>
                <a:rPr lang="de-DE" sz="2400" dirty="0">
                  <a:latin typeface="Arial Narrow" panose="020B0606020202030204" pitchFamily="34" charset="0"/>
                </a:rPr>
                <a:t>9/2</a:t>
              </a:r>
              <a:r>
                <a:rPr lang="de-DE" sz="2400" baseline="30000" dirty="0">
                  <a:latin typeface="Arial Narrow" panose="020B0606020202030204" pitchFamily="34" charset="0"/>
                </a:rPr>
                <a:t>+</a:t>
              </a:r>
              <a:endParaRPr lang="de-DE" sz="2400" dirty="0">
                <a:latin typeface="Arial Narrow" panose="020B0606020202030204" pitchFamily="34" charset="0"/>
              </a:endParaRPr>
            </a:p>
          </p:txBody>
        </p:sp>
        <p:sp>
          <p:nvSpPr>
            <p:cNvPr id="61" name="Textfeld 60"/>
            <p:cNvSpPr txBox="1"/>
            <p:nvPr/>
          </p:nvSpPr>
          <p:spPr>
            <a:xfrm>
              <a:off x="6808691" y="6134273"/>
              <a:ext cx="670376" cy="461665"/>
            </a:xfrm>
            <a:prstGeom prst="rect">
              <a:avLst/>
            </a:prstGeom>
            <a:noFill/>
          </p:spPr>
          <p:txBody>
            <a:bodyPr wrap="none" rtlCol="0">
              <a:spAutoFit/>
            </a:bodyPr>
            <a:lstStyle/>
            <a:p>
              <a:r>
                <a:rPr lang="de-DE" sz="2400" dirty="0">
                  <a:latin typeface="Arial Narrow" panose="020B0606020202030204" pitchFamily="34" charset="0"/>
                </a:rPr>
                <a:t>v =1</a:t>
              </a:r>
            </a:p>
          </p:txBody>
        </p:sp>
        <p:sp>
          <p:nvSpPr>
            <p:cNvPr id="62" name="Textfeld 61"/>
            <p:cNvSpPr txBox="1"/>
            <p:nvPr/>
          </p:nvSpPr>
          <p:spPr>
            <a:xfrm>
              <a:off x="9209504" y="4656847"/>
              <a:ext cx="635110" cy="461665"/>
            </a:xfrm>
            <a:prstGeom prst="rect">
              <a:avLst/>
            </a:prstGeom>
            <a:noFill/>
          </p:spPr>
          <p:txBody>
            <a:bodyPr wrap="none" rtlCol="0">
              <a:spAutoFit/>
            </a:bodyPr>
            <a:lstStyle/>
            <a:p>
              <a:r>
                <a:rPr lang="de-DE" sz="2400" dirty="0">
                  <a:solidFill>
                    <a:srgbClr val="FF0000"/>
                  </a:solidFill>
                  <a:latin typeface="Arial Narrow" panose="020B0606020202030204" pitchFamily="34" charset="0"/>
                </a:rPr>
                <a:t>7/2</a:t>
              </a:r>
              <a:r>
                <a:rPr lang="de-DE" sz="2400" baseline="30000" dirty="0">
                  <a:solidFill>
                    <a:srgbClr val="FF0000"/>
                  </a:solidFill>
                  <a:latin typeface="Arial Narrow" panose="020B0606020202030204" pitchFamily="34" charset="0"/>
                </a:rPr>
                <a:t>+</a:t>
              </a:r>
              <a:endParaRPr lang="de-DE" sz="2400" dirty="0">
                <a:solidFill>
                  <a:srgbClr val="FF0000"/>
                </a:solidFill>
                <a:latin typeface="Arial Narrow" panose="020B0606020202030204" pitchFamily="34" charset="0"/>
              </a:endParaRPr>
            </a:p>
          </p:txBody>
        </p:sp>
        <p:sp>
          <p:nvSpPr>
            <p:cNvPr id="63" name="Textfeld 62"/>
            <p:cNvSpPr txBox="1"/>
            <p:nvPr/>
          </p:nvSpPr>
          <p:spPr>
            <a:xfrm>
              <a:off x="9204199" y="3984384"/>
              <a:ext cx="635110" cy="461665"/>
            </a:xfrm>
            <a:prstGeom prst="rect">
              <a:avLst/>
            </a:prstGeom>
            <a:noFill/>
          </p:spPr>
          <p:txBody>
            <a:bodyPr wrap="none" rtlCol="0">
              <a:spAutoFit/>
            </a:bodyPr>
            <a:lstStyle/>
            <a:p>
              <a:r>
                <a:rPr lang="de-DE" sz="2400" dirty="0">
                  <a:solidFill>
                    <a:srgbClr val="FF0000"/>
                  </a:solidFill>
                  <a:latin typeface="Arial Narrow" panose="020B0606020202030204" pitchFamily="34" charset="0"/>
                </a:rPr>
                <a:t>5/2</a:t>
              </a:r>
              <a:r>
                <a:rPr lang="de-DE" sz="2400" baseline="30000" dirty="0">
                  <a:solidFill>
                    <a:srgbClr val="FF0000"/>
                  </a:solidFill>
                  <a:latin typeface="Arial Narrow" panose="020B0606020202030204" pitchFamily="34" charset="0"/>
                </a:rPr>
                <a:t>+</a:t>
              </a:r>
              <a:endParaRPr lang="de-DE" sz="2400" dirty="0">
                <a:solidFill>
                  <a:srgbClr val="FF0000"/>
                </a:solidFill>
                <a:latin typeface="Arial Narrow" panose="020B0606020202030204" pitchFamily="34" charset="0"/>
              </a:endParaRPr>
            </a:p>
          </p:txBody>
        </p:sp>
        <p:sp>
          <p:nvSpPr>
            <p:cNvPr id="64" name="Textfeld 63"/>
            <p:cNvSpPr txBox="1"/>
            <p:nvPr/>
          </p:nvSpPr>
          <p:spPr>
            <a:xfrm>
              <a:off x="9130810" y="3701994"/>
              <a:ext cx="776175" cy="461665"/>
            </a:xfrm>
            <a:prstGeom prst="rect">
              <a:avLst/>
            </a:prstGeom>
            <a:noFill/>
          </p:spPr>
          <p:txBody>
            <a:bodyPr wrap="none" rtlCol="0">
              <a:spAutoFit/>
            </a:bodyPr>
            <a:lstStyle/>
            <a:p>
              <a:r>
                <a:rPr lang="de-DE" sz="2400" dirty="0">
                  <a:solidFill>
                    <a:srgbClr val="FF0000"/>
                  </a:solidFill>
                  <a:latin typeface="Arial Narrow" panose="020B0606020202030204" pitchFamily="34" charset="0"/>
                </a:rPr>
                <a:t>13/2</a:t>
              </a:r>
              <a:r>
                <a:rPr lang="de-DE" sz="2400" baseline="30000" dirty="0">
                  <a:solidFill>
                    <a:srgbClr val="FF0000"/>
                  </a:solidFill>
                  <a:latin typeface="Arial Narrow" panose="020B0606020202030204" pitchFamily="34" charset="0"/>
                </a:rPr>
                <a:t>+</a:t>
              </a:r>
              <a:endParaRPr lang="de-DE" sz="2400" dirty="0">
                <a:solidFill>
                  <a:srgbClr val="FF0000"/>
                </a:solidFill>
                <a:latin typeface="Arial Narrow" panose="020B0606020202030204" pitchFamily="34" charset="0"/>
              </a:endParaRPr>
            </a:p>
          </p:txBody>
        </p:sp>
        <p:sp>
          <p:nvSpPr>
            <p:cNvPr id="65" name="Textfeld 64"/>
            <p:cNvSpPr txBox="1"/>
            <p:nvPr/>
          </p:nvSpPr>
          <p:spPr>
            <a:xfrm>
              <a:off x="9123356" y="3464712"/>
              <a:ext cx="757708" cy="461665"/>
            </a:xfrm>
            <a:prstGeom prst="rect">
              <a:avLst/>
            </a:prstGeom>
            <a:noFill/>
          </p:spPr>
          <p:txBody>
            <a:bodyPr wrap="none" rtlCol="0">
              <a:spAutoFit/>
            </a:bodyPr>
            <a:lstStyle/>
            <a:p>
              <a:r>
                <a:rPr lang="de-DE" sz="2400" dirty="0">
                  <a:solidFill>
                    <a:srgbClr val="FF0000"/>
                  </a:solidFill>
                  <a:latin typeface="Arial Narrow" panose="020B0606020202030204" pitchFamily="34" charset="0"/>
                </a:rPr>
                <a:t>11/2</a:t>
              </a:r>
              <a:r>
                <a:rPr lang="de-DE" sz="2400" baseline="30000" dirty="0">
                  <a:solidFill>
                    <a:srgbClr val="FF0000"/>
                  </a:solidFill>
                  <a:latin typeface="Arial Narrow" panose="020B0606020202030204" pitchFamily="34" charset="0"/>
                </a:rPr>
                <a:t>+</a:t>
              </a:r>
              <a:endParaRPr lang="de-DE" sz="2400" dirty="0">
                <a:solidFill>
                  <a:srgbClr val="FF0000"/>
                </a:solidFill>
                <a:latin typeface="Arial Narrow" panose="020B0606020202030204" pitchFamily="34" charset="0"/>
              </a:endParaRPr>
            </a:p>
          </p:txBody>
        </p:sp>
        <p:sp>
          <p:nvSpPr>
            <p:cNvPr id="66" name="Textfeld 65"/>
            <p:cNvSpPr txBox="1"/>
            <p:nvPr/>
          </p:nvSpPr>
          <p:spPr>
            <a:xfrm>
              <a:off x="9156164" y="2597050"/>
              <a:ext cx="776175" cy="461665"/>
            </a:xfrm>
            <a:prstGeom prst="rect">
              <a:avLst/>
            </a:prstGeom>
            <a:noFill/>
          </p:spPr>
          <p:txBody>
            <a:bodyPr wrap="none" rtlCol="0">
              <a:spAutoFit/>
            </a:bodyPr>
            <a:lstStyle/>
            <a:p>
              <a:r>
                <a:rPr lang="de-DE" sz="2400" dirty="0">
                  <a:solidFill>
                    <a:srgbClr val="FF0000"/>
                  </a:solidFill>
                  <a:latin typeface="Arial Narrow" panose="020B0606020202030204" pitchFamily="34" charset="0"/>
                </a:rPr>
                <a:t>17/2</a:t>
              </a:r>
              <a:r>
                <a:rPr lang="de-DE" sz="2400" baseline="30000" dirty="0">
                  <a:solidFill>
                    <a:srgbClr val="FF0000"/>
                  </a:solidFill>
                  <a:latin typeface="Arial Narrow" panose="020B0606020202030204" pitchFamily="34" charset="0"/>
                </a:rPr>
                <a:t>+</a:t>
              </a:r>
              <a:endParaRPr lang="de-DE" sz="2400" dirty="0">
                <a:solidFill>
                  <a:srgbClr val="FF0000"/>
                </a:solidFill>
                <a:latin typeface="Arial Narrow" panose="020B0606020202030204" pitchFamily="34" charset="0"/>
              </a:endParaRPr>
            </a:p>
          </p:txBody>
        </p:sp>
        <p:sp>
          <p:nvSpPr>
            <p:cNvPr id="67" name="Textfeld 66"/>
            <p:cNvSpPr txBox="1"/>
            <p:nvPr/>
          </p:nvSpPr>
          <p:spPr>
            <a:xfrm>
              <a:off x="9135507" y="1972834"/>
              <a:ext cx="776175" cy="461665"/>
            </a:xfrm>
            <a:prstGeom prst="rect">
              <a:avLst/>
            </a:prstGeom>
            <a:noFill/>
          </p:spPr>
          <p:txBody>
            <a:bodyPr wrap="none" rtlCol="0">
              <a:spAutoFit/>
            </a:bodyPr>
            <a:lstStyle/>
            <a:p>
              <a:r>
                <a:rPr lang="de-DE" sz="2400" dirty="0">
                  <a:solidFill>
                    <a:srgbClr val="FF0000"/>
                  </a:solidFill>
                  <a:latin typeface="Arial Narrow" panose="020B0606020202030204" pitchFamily="34" charset="0"/>
                </a:rPr>
                <a:t>21/2</a:t>
              </a:r>
              <a:r>
                <a:rPr lang="de-DE" sz="2400" baseline="30000" dirty="0">
                  <a:solidFill>
                    <a:srgbClr val="FF0000"/>
                  </a:solidFill>
                  <a:latin typeface="Arial Narrow" panose="020B0606020202030204" pitchFamily="34" charset="0"/>
                </a:rPr>
                <a:t>+</a:t>
              </a:r>
              <a:endParaRPr lang="de-DE" sz="2400" dirty="0">
                <a:solidFill>
                  <a:srgbClr val="FF0000"/>
                </a:solidFill>
                <a:latin typeface="Arial Narrow" panose="020B0606020202030204" pitchFamily="34" charset="0"/>
              </a:endParaRPr>
            </a:p>
          </p:txBody>
        </p:sp>
        <p:sp>
          <p:nvSpPr>
            <p:cNvPr id="68" name="Textfeld 67"/>
            <p:cNvSpPr txBox="1"/>
            <p:nvPr/>
          </p:nvSpPr>
          <p:spPr>
            <a:xfrm>
              <a:off x="8541586" y="6180871"/>
              <a:ext cx="599844" cy="461665"/>
            </a:xfrm>
            <a:prstGeom prst="rect">
              <a:avLst/>
            </a:prstGeom>
            <a:noFill/>
          </p:spPr>
          <p:txBody>
            <a:bodyPr wrap="none" rtlCol="0">
              <a:spAutoFit/>
            </a:bodyPr>
            <a:lstStyle/>
            <a:p>
              <a:r>
                <a:rPr lang="de-DE" sz="2400" dirty="0">
                  <a:solidFill>
                    <a:srgbClr val="FF0000"/>
                  </a:solidFill>
                  <a:latin typeface="Arial Narrow" panose="020B0606020202030204" pitchFamily="34" charset="0"/>
                </a:rPr>
                <a:t>v=3</a:t>
              </a:r>
            </a:p>
          </p:txBody>
        </p:sp>
        <p:sp>
          <p:nvSpPr>
            <p:cNvPr id="69" name="Textfeld 68"/>
            <p:cNvSpPr txBox="1"/>
            <p:nvPr/>
          </p:nvSpPr>
          <p:spPr>
            <a:xfrm>
              <a:off x="10491323" y="6162844"/>
              <a:ext cx="599844" cy="461665"/>
            </a:xfrm>
            <a:prstGeom prst="rect">
              <a:avLst/>
            </a:prstGeom>
            <a:noFill/>
          </p:spPr>
          <p:txBody>
            <a:bodyPr wrap="none" rtlCol="0">
              <a:spAutoFit/>
            </a:bodyPr>
            <a:lstStyle/>
            <a:p>
              <a:r>
                <a:rPr lang="de-DE" sz="2400" dirty="0">
                  <a:solidFill>
                    <a:schemeClr val="accent5"/>
                  </a:solidFill>
                  <a:latin typeface="Arial Narrow" panose="020B0606020202030204" pitchFamily="34" charset="0"/>
                </a:rPr>
                <a:t>v=5</a:t>
              </a:r>
            </a:p>
          </p:txBody>
        </p:sp>
        <p:cxnSp>
          <p:nvCxnSpPr>
            <p:cNvPr id="70" name="Gerader Verbinder 69"/>
            <p:cNvCxnSpPr/>
            <p:nvPr/>
          </p:nvCxnSpPr>
          <p:spPr>
            <a:xfrm>
              <a:off x="10240315" y="3205179"/>
              <a:ext cx="638353" cy="0"/>
            </a:xfrm>
            <a:prstGeom prst="line">
              <a:avLst/>
            </a:prstGeom>
            <a:ln w="76200">
              <a:solidFill>
                <a:schemeClr val="accent5"/>
              </a:solidFill>
            </a:ln>
          </p:spPr>
          <p:style>
            <a:lnRef idx="3">
              <a:schemeClr val="accent2"/>
            </a:lnRef>
            <a:fillRef idx="0">
              <a:schemeClr val="accent2"/>
            </a:fillRef>
            <a:effectRef idx="2">
              <a:schemeClr val="accent2"/>
            </a:effectRef>
            <a:fontRef idx="minor">
              <a:schemeClr val="tx1"/>
            </a:fontRef>
          </p:style>
        </p:cxnSp>
        <p:sp>
          <p:nvSpPr>
            <p:cNvPr id="71" name="Textfeld 70"/>
            <p:cNvSpPr txBox="1"/>
            <p:nvPr/>
          </p:nvSpPr>
          <p:spPr>
            <a:xfrm>
              <a:off x="11000879" y="2889105"/>
              <a:ext cx="635110" cy="461665"/>
            </a:xfrm>
            <a:prstGeom prst="rect">
              <a:avLst/>
            </a:prstGeom>
            <a:noFill/>
          </p:spPr>
          <p:txBody>
            <a:bodyPr wrap="none" rtlCol="0">
              <a:spAutoFit/>
            </a:bodyPr>
            <a:lstStyle/>
            <a:p>
              <a:r>
                <a:rPr lang="de-DE" sz="2400" dirty="0">
                  <a:solidFill>
                    <a:schemeClr val="accent5"/>
                  </a:solidFill>
                  <a:latin typeface="Arial Narrow" panose="020B0606020202030204" pitchFamily="34" charset="0"/>
                </a:rPr>
                <a:t>1/2</a:t>
              </a:r>
              <a:r>
                <a:rPr lang="de-DE" sz="2400" baseline="30000" dirty="0">
                  <a:solidFill>
                    <a:schemeClr val="accent5"/>
                  </a:solidFill>
                  <a:latin typeface="Arial Narrow" panose="020B0606020202030204" pitchFamily="34" charset="0"/>
                </a:rPr>
                <a:t>+</a:t>
              </a:r>
              <a:endParaRPr lang="de-DE" sz="2400" dirty="0">
                <a:solidFill>
                  <a:schemeClr val="accent5"/>
                </a:solidFill>
                <a:latin typeface="Arial Narrow" panose="020B0606020202030204" pitchFamily="34" charset="0"/>
              </a:endParaRPr>
            </a:p>
          </p:txBody>
        </p:sp>
        <p:cxnSp>
          <p:nvCxnSpPr>
            <p:cNvPr id="72" name="Gerader Verbinder 71"/>
            <p:cNvCxnSpPr/>
            <p:nvPr/>
          </p:nvCxnSpPr>
          <p:spPr>
            <a:xfrm>
              <a:off x="8522055" y="3637761"/>
              <a:ext cx="638353" cy="0"/>
            </a:xfrm>
            <a:prstGeom prst="line">
              <a:avLst/>
            </a:prstGeom>
            <a:ln w="76200">
              <a:solidFill>
                <a:srgbClr val="FF0000"/>
              </a:solidFill>
            </a:ln>
          </p:spPr>
          <p:style>
            <a:lnRef idx="3">
              <a:schemeClr val="accent2"/>
            </a:lnRef>
            <a:fillRef idx="0">
              <a:schemeClr val="accent2"/>
            </a:fillRef>
            <a:effectRef idx="2">
              <a:schemeClr val="accent2"/>
            </a:effectRef>
            <a:fontRef idx="minor">
              <a:schemeClr val="tx1"/>
            </a:fontRef>
          </p:style>
        </p:cxnSp>
        <p:sp>
          <p:nvSpPr>
            <p:cNvPr id="73" name="Textfeld 72"/>
            <p:cNvSpPr txBox="1"/>
            <p:nvPr/>
          </p:nvSpPr>
          <p:spPr>
            <a:xfrm>
              <a:off x="9181190" y="3257969"/>
              <a:ext cx="635110" cy="461665"/>
            </a:xfrm>
            <a:prstGeom prst="rect">
              <a:avLst/>
            </a:prstGeom>
            <a:noFill/>
          </p:spPr>
          <p:txBody>
            <a:bodyPr wrap="none" rtlCol="0">
              <a:spAutoFit/>
            </a:bodyPr>
            <a:lstStyle/>
            <a:p>
              <a:r>
                <a:rPr lang="de-DE" sz="2400" dirty="0">
                  <a:solidFill>
                    <a:srgbClr val="FF0000"/>
                  </a:solidFill>
                  <a:latin typeface="Arial Narrow" panose="020B0606020202030204" pitchFamily="34" charset="0"/>
                </a:rPr>
                <a:t>3/2</a:t>
              </a:r>
              <a:r>
                <a:rPr lang="de-DE" sz="2400" baseline="30000" dirty="0">
                  <a:solidFill>
                    <a:srgbClr val="FF0000"/>
                  </a:solidFill>
                  <a:latin typeface="Arial Narrow" panose="020B0606020202030204" pitchFamily="34" charset="0"/>
                </a:rPr>
                <a:t>+</a:t>
              </a:r>
              <a:endParaRPr lang="de-DE" sz="2400" dirty="0">
                <a:solidFill>
                  <a:srgbClr val="FF0000"/>
                </a:solidFill>
                <a:latin typeface="Arial Narrow" panose="020B0606020202030204" pitchFamily="34" charset="0"/>
              </a:endParaRPr>
            </a:p>
          </p:txBody>
        </p:sp>
        <p:cxnSp>
          <p:nvCxnSpPr>
            <p:cNvPr id="74" name="Gerader Verbinder 73"/>
            <p:cNvCxnSpPr/>
            <p:nvPr/>
          </p:nvCxnSpPr>
          <p:spPr>
            <a:xfrm>
              <a:off x="10247241" y="3700482"/>
              <a:ext cx="638353" cy="0"/>
            </a:xfrm>
            <a:prstGeom prst="line">
              <a:avLst/>
            </a:prstGeom>
            <a:ln w="76200">
              <a:solidFill>
                <a:schemeClr val="accent5"/>
              </a:solidFill>
            </a:ln>
          </p:spPr>
          <p:style>
            <a:lnRef idx="3">
              <a:schemeClr val="accent2"/>
            </a:lnRef>
            <a:fillRef idx="0">
              <a:schemeClr val="accent2"/>
            </a:fillRef>
            <a:effectRef idx="2">
              <a:schemeClr val="accent2"/>
            </a:effectRef>
            <a:fontRef idx="minor">
              <a:schemeClr val="tx1"/>
            </a:fontRef>
          </p:style>
        </p:cxnSp>
        <p:cxnSp>
          <p:nvCxnSpPr>
            <p:cNvPr id="75" name="Gerader Verbinder 74"/>
            <p:cNvCxnSpPr/>
            <p:nvPr/>
          </p:nvCxnSpPr>
          <p:spPr>
            <a:xfrm>
              <a:off x="10238887" y="2654061"/>
              <a:ext cx="638353" cy="0"/>
            </a:xfrm>
            <a:prstGeom prst="line">
              <a:avLst/>
            </a:prstGeom>
            <a:ln w="76200">
              <a:solidFill>
                <a:schemeClr val="accent5"/>
              </a:solidFill>
            </a:ln>
          </p:spPr>
          <p:style>
            <a:lnRef idx="3">
              <a:schemeClr val="accent2"/>
            </a:lnRef>
            <a:fillRef idx="0">
              <a:schemeClr val="accent2"/>
            </a:fillRef>
            <a:effectRef idx="2">
              <a:schemeClr val="accent2"/>
            </a:effectRef>
            <a:fontRef idx="minor">
              <a:schemeClr val="tx1"/>
            </a:fontRef>
          </p:style>
        </p:cxnSp>
        <p:cxnSp>
          <p:nvCxnSpPr>
            <p:cNvPr id="76" name="Gerader Verbinder 75"/>
            <p:cNvCxnSpPr/>
            <p:nvPr/>
          </p:nvCxnSpPr>
          <p:spPr>
            <a:xfrm>
              <a:off x="10231886" y="2399871"/>
              <a:ext cx="638353" cy="0"/>
            </a:xfrm>
            <a:prstGeom prst="line">
              <a:avLst/>
            </a:prstGeom>
            <a:ln w="76200">
              <a:solidFill>
                <a:schemeClr val="accent5"/>
              </a:solidFill>
            </a:ln>
          </p:spPr>
          <p:style>
            <a:lnRef idx="3">
              <a:schemeClr val="accent2"/>
            </a:lnRef>
            <a:fillRef idx="0">
              <a:schemeClr val="accent2"/>
            </a:fillRef>
            <a:effectRef idx="2">
              <a:schemeClr val="accent2"/>
            </a:effectRef>
            <a:fontRef idx="minor">
              <a:schemeClr val="tx1"/>
            </a:fontRef>
          </p:style>
        </p:cxnSp>
        <p:cxnSp>
          <p:nvCxnSpPr>
            <p:cNvPr id="77" name="Gerader Verbinder 76"/>
            <p:cNvCxnSpPr/>
            <p:nvPr/>
          </p:nvCxnSpPr>
          <p:spPr>
            <a:xfrm>
              <a:off x="10209511" y="1801316"/>
              <a:ext cx="638353" cy="0"/>
            </a:xfrm>
            <a:prstGeom prst="line">
              <a:avLst/>
            </a:prstGeom>
            <a:ln w="76200">
              <a:solidFill>
                <a:schemeClr val="accent5"/>
              </a:solidFill>
            </a:ln>
          </p:spPr>
          <p:style>
            <a:lnRef idx="3">
              <a:schemeClr val="accent2"/>
            </a:lnRef>
            <a:fillRef idx="0">
              <a:schemeClr val="accent2"/>
            </a:fillRef>
            <a:effectRef idx="2">
              <a:schemeClr val="accent2"/>
            </a:effectRef>
            <a:fontRef idx="minor">
              <a:schemeClr val="tx1"/>
            </a:fontRef>
          </p:style>
        </p:cxnSp>
        <p:cxnSp>
          <p:nvCxnSpPr>
            <p:cNvPr id="78" name="Gerader Verbinder 77"/>
            <p:cNvCxnSpPr/>
            <p:nvPr/>
          </p:nvCxnSpPr>
          <p:spPr>
            <a:xfrm>
              <a:off x="10234778" y="2253184"/>
              <a:ext cx="638353" cy="0"/>
            </a:xfrm>
            <a:prstGeom prst="line">
              <a:avLst/>
            </a:prstGeom>
            <a:ln w="76200">
              <a:solidFill>
                <a:schemeClr val="accent5"/>
              </a:solidFill>
            </a:ln>
          </p:spPr>
          <p:style>
            <a:lnRef idx="3">
              <a:schemeClr val="accent2"/>
            </a:lnRef>
            <a:fillRef idx="0">
              <a:schemeClr val="accent2"/>
            </a:fillRef>
            <a:effectRef idx="2">
              <a:schemeClr val="accent2"/>
            </a:effectRef>
            <a:fontRef idx="minor">
              <a:schemeClr val="tx1"/>
            </a:fontRef>
          </p:style>
        </p:cxnSp>
        <p:sp>
          <p:nvSpPr>
            <p:cNvPr id="2" name="Textfeld 1"/>
            <p:cNvSpPr txBox="1"/>
            <p:nvPr/>
          </p:nvSpPr>
          <p:spPr>
            <a:xfrm>
              <a:off x="7674225" y="683517"/>
              <a:ext cx="1930337" cy="707886"/>
            </a:xfrm>
            <a:prstGeom prst="rect">
              <a:avLst/>
            </a:prstGeom>
            <a:noFill/>
          </p:spPr>
          <p:txBody>
            <a:bodyPr wrap="none" rtlCol="0">
              <a:spAutoFit/>
            </a:bodyPr>
            <a:lstStyle/>
            <a:p>
              <a:r>
                <a:rPr lang="de-DE" sz="4000" dirty="0"/>
                <a:t>(</a:t>
              </a:r>
              <a:r>
                <a:rPr lang="de-DE" sz="4000" dirty="0">
                  <a:latin typeface="Symbol" panose="05050102010706020507" pitchFamily="18" charset="2"/>
                </a:rPr>
                <a:t>p</a:t>
              </a:r>
              <a:r>
                <a:rPr lang="de-DE" sz="4000" dirty="0"/>
                <a:t>1g</a:t>
              </a:r>
              <a:r>
                <a:rPr lang="de-DE" sz="4000" baseline="-25000" dirty="0"/>
                <a:t>9/2</a:t>
              </a:r>
              <a:r>
                <a:rPr lang="de-DE" sz="4000" dirty="0"/>
                <a:t>)</a:t>
              </a:r>
              <a:r>
                <a:rPr lang="de-DE" sz="4000" baseline="30000" dirty="0"/>
                <a:t>5</a:t>
              </a:r>
            </a:p>
          </p:txBody>
        </p:sp>
        <p:cxnSp>
          <p:nvCxnSpPr>
            <p:cNvPr id="7" name="Gerade Verbindung mit Pfeil 6"/>
            <p:cNvCxnSpPr>
              <a:cxnSpLocks/>
            </p:cNvCxnSpPr>
            <p:nvPr/>
          </p:nvCxnSpPr>
          <p:spPr>
            <a:xfrm flipH="1">
              <a:off x="3755454" y="732582"/>
              <a:ext cx="1738234" cy="16533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feld 19"/>
            <p:cNvSpPr txBox="1"/>
            <p:nvPr/>
          </p:nvSpPr>
          <p:spPr>
            <a:xfrm>
              <a:off x="3249293" y="1575766"/>
              <a:ext cx="1116844" cy="369332"/>
            </a:xfrm>
            <a:prstGeom prst="rect">
              <a:avLst/>
            </a:prstGeom>
            <a:noFill/>
          </p:spPr>
          <p:txBody>
            <a:bodyPr wrap="none" rtlCol="0">
              <a:spAutoFit/>
            </a:bodyPr>
            <a:lstStyle/>
            <a:p>
              <a:r>
                <a:rPr lang="de-DE" dirty="0"/>
                <a:t>&gt; 4.7 W.u.</a:t>
              </a:r>
            </a:p>
          </p:txBody>
        </p:sp>
        <p:cxnSp>
          <p:nvCxnSpPr>
            <p:cNvPr id="23" name="Gerade Verbindung mit Pfeil 22"/>
            <p:cNvCxnSpPr/>
            <p:nvPr/>
          </p:nvCxnSpPr>
          <p:spPr>
            <a:xfrm>
              <a:off x="3855559" y="2446914"/>
              <a:ext cx="1522048" cy="2576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3" name="Textfeld 82"/>
            <p:cNvSpPr txBox="1"/>
            <p:nvPr/>
          </p:nvSpPr>
          <p:spPr>
            <a:xfrm>
              <a:off x="4975017" y="2246294"/>
              <a:ext cx="1153714" cy="369332"/>
            </a:xfrm>
            <a:prstGeom prst="rect">
              <a:avLst/>
            </a:prstGeom>
            <a:noFill/>
          </p:spPr>
          <p:txBody>
            <a:bodyPr wrap="none" rtlCol="0">
              <a:spAutoFit/>
            </a:bodyPr>
            <a:lstStyle/>
            <a:p>
              <a:r>
                <a:rPr lang="de-DE" dirty="0"/>
                <a:t>5.0(4)W.u.</a:t>
              </a:r>
            </a:p>
          </p:txBody>
        </p:sp>
        <p:cxnSp>
          <p:nvCxnSpPr>
            <p:cNvPr id="85" name="Gerade Verbindung mit Pfeil 84"/>
            <p:cNvCxnSpPr/>
            <p:nvPr/>
          </p:nvCxnSpPr>
          <p:spPr>
            <a:xfrm flipH="1">
              <a:off x="3438714" y="2440115"/>
              <a:ext cx="10191" cy="4860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6" name="Textfeld 85"/>
            <p:cNvSpPr txBox="1"/>
            <p:nvPr/>
          </p:nvSpPr>
          <p:spPr>
            <a:xfrm>
              <a:off x="3451616" y="2502701"/>
              <a:ext cx="1270732" cy="369332"/>
            </a:xfrm>
            <a:prstGeom prst="rect">
              <a:avLst/>
            </a:prstGeom>
            <a:noFill/>
          </p:spPr>
          <p:txBody>
            <a:bodyPr wrap="none" rtlCol="0">
              <a:spAutoFit/>
            </a:bodyPr>
            <a:lstStyle/>
            <a:p>
              <a:r>
                <a:rPr lang="de-DE" dirty="0"/>
                <a:t>1.01(8)W.u.</a:t>
              </a:r>
            </a:p>
          </p:txBody>
        </p:sp>
        <p:cxnSp>
          <p:nvCxnSpPr>
            <p:cNvPr id="88" name="Gerader Verbinder 87"/>
            <p:cNvCxnSpPr/>
            <p:nvPr/>
          </p:nvCxnSpPr>
          <p:spPr>
            <a:xfrm>
              <a:off x="1058523" y="2317717"/>
              <a:ext cx="112929" cy="79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Gerader Verbinder 78"/>
            <p:cNvCxnSpPr/>
            <p:nvPr/>
          </p:nvCxnSpPr>
          <p:spPr>
            <a:xfrm>
              <a:off x="3330574" y="2947492"/>
              <a:ext cx="638353" cy="0"/>
            </a:xfrm>
            <a:prstGeom prst="line">
              <a:avLst/>
            </a:prstGeom>
            <a:ln w="762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84" name="Gerader Verbinder 83"/>
            <p:cNvCxnSpPr/>
            <p:nvPr/>
          </p:nvCxnSpPr>
          <p:spPr>
            <a:xfrm>
              <a:off x="3316718" y="3868825"/>
              <a:ext cx="638353" cy="0"/>
            </a:xfrm>
            <a:prstGeom prst="line">
              <a:avLst/>
            </a:prstGeom>
            <a:ln w="76200">
              <a:solidFill>
                <a:schemeClr val="tx1"/>
              </a:solidFill>
            </a:ln>
          </p:spPr>
          <p:style>
            <a:lnRef idx="3">
              <a:schemeClr val="accent2"/>
            </a:lnRef>
            <a:fillRef idx="0">
              <a:schemeClr val="accent2"/>
            </a:fillRef>
            <a:effectRef idx="2">
              <a:schemeClr val="accent2"/>
            </a:effectRef>
            <a:fontRef idx="minor">
              <a:schemeClr val="tx1"/>
            </a:fontRef>
          </p:style>
        </p:cxnSp>
        <p:cxnSp>
          <p:nvCxnSpPr>
            <p:cNvPr id="87" name="Gerader Verbinder 86"/>
            <p:cNvCxnSpPr/>
            <p:nvPr/>
          </p:nvCxnSpPr>
          <p:spPr>
            <a:xfrm>
              <a:off x="3302862" y="3990052"/>
              <a:ext cx="638353" cy="0"/>
            </a:xfrm>
            <a:prstGeom prst="line">
              <a:avLst/>
            </a:prstGeom>
            <a:ln w="762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89" name="Gerader Verbinder 88"/>
            <p:cNvCxnSpPr/>
            <p:nvPr/>
          </p:nvCxnSpPr>
          <p:spPr>
            <a:xfrm>
              <a:off x="3309788" y="4225580"/>
              <a:ext cx="638353" cy="0"/>
            </a:xfrm>
            <a:prstGeom prst="line">
              <a:avLst/>
            </a:prstGeom>
            <a:ln w="76200">
              <a:solidFill>
                <a:schemeClr val="tx1"/>
              </a:solidFill>
            </a:ln>
          </p:spPr>
          <p:style>
            <a:lnRef idx="3">
              <a:schemeClr val="accent2"/>
            </a:lnRef>
            <a:fillRef idx="0">
              <a:schemeClr val="accent2"/>
            </a:fillRef>
            <a:effectRef idx="2">
              <a:schemeClr val="accent2"/>
            </a:effectRef>
            <a:fontRef idx="minor">
              <a:schemeClr val="tx1"/>
            </a:fontRef>
          </p:style>
        </p:cxnSp>
        <p:cxnSp>
          <p:nvCxnSpPr>
            <p:cNvPr id="90" name="Gerader Verbinder 89"/>
            <p:cNvCxnSpPr/>
            <p:nvPr/>
          </p:nvCxnSpPr>
          <p:spPr>
            <a:xfrm>
              <a:off x="3337496" y="4959876"/>
              <a:ext cx="638353" cy="0"/>
            </a:xfrm>
            <a:prstGeom prst="line">
              <a:avLst/>
            </a:prstGeom>
            <a:ln w="76200">
              <a:solidFill>
                <a:schemeClr val="tx1"/>
              </a:solidFill>
            </a:ln>
          </p:spPr>
          <p:style>
            <a:lnRef idx="3">
              <a:schemeClr val="accent2"/>
            </a:lnRef>
            <a:fillRef idx="0">
              <a:schemeClr val="accent2"/>
            </a:fillRef>
            <a:effectRef idx="2">
              <a:schemeClr val="accent2"/>
            </a:effectRef>
            <a:fontRef idx="minor">
              <a:schemeClr val="tx1"/>
            </a:fontRef>
          </p:style>
        </p:cxnSp>
        <p:cxnSp>
          <p:nvCxnSpPr>
            <p:cNvPr id="92" name="Gerader Verbinder 91"/>
            <p:cNvCxnSpPr/>
            <p:nvPr/>
          </p:nvCxnSpPr>
          <p:spPr>
            <a:xfrm>
              <a:off x="1454966" y="5919957"/>
              <a:ext cx="638353" cy="0"/>
            </a:xfrm>
            <a:prstGeom prst="line">
              <a:avLst/>
            </a:prstGeom>
            <a:ln w="76200">
              <a:solidFill>
                <a:schemeClr val="tx1"/>
              </a:solidFill>
            </a:ln>
          </p:spPr>
          <p:style>
            <a:lnRef idx="3">
              <a:schemeClr val="accent2"/>
            </a:lnRef>
            <a:fillRef idx="0">
              <a:schemeClr val="accent2"/>
            </a:fillRef>
            <a:effectRef idx="2">
              <a:schemeClr val="accent2"/>
            </a:effectRef>
            <a:fontRef idx="minor">
              <a:schemeClr val="tx1"/>
            </a:fontRef>
          </p:style>
        </p:cxnSp>
        <p:cxnSp>
          <p:nvCxnSpPr>
            <p:cNvPr id="93" name="Gerader Verbinder 92"/>
            <p:cNvCxnSpPr/>
            <p:nvPr/>
          </p:nvCxnSpPr>
          <p:spPr>
            <a:xfrm>
              <a:off x="1070003" y="3051725"/>
              <a:ext cx="1674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Gerader Verbinder 93"/>
            <p:cNvCxnSpPr/>
            <p:nvPr/>
          </p:nvCxnSpPr>
          <p:spPr>
            <a:xfrm>
              <a:off x="1089150" y="4502988"/>
              <a:ext cx="1674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Gerader Verbinder 94"/>
            <p:cNvCxnSpPr/>
            <p:nvPr/>
          </p:nvCxnSpPr>
          <p:spPr>
            <a:xfrm>
              <a:off x="1073988" y="5919957"/>
              <a:ext cx="1674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Gerader Verbinder 95"/>
            <p:cNvCxnSpPr/>
            <p:nvPr/>
          </p:nvCxnSpPr>
          <p:spPr>
            <a:xfrm>
              <a:off x="1065449" y="994607"/>
              <a:ext cx="112929" cy="79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Gerader Verbinder 96"/>
            <p:cNvCxnSpPr/>
            <p:nvPr/>
          </p:nvCxnSpPr>
          <p:spPr>
            <a:xfrm>
              <a:off x="1082766" y="3786303"/>
              <a:ext cx="112929" cy="79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Gerader Verbinder 97"/>
            <p:cNvCxnSpPr/>
            <p:nvPr/>
          </p:nvCxnSpPr>
          <p:spPr>
            <a:xfrm>
              <a:off x="1079301" y="5206395"/>
              <a:ext cx="112929" cy="79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Textfeld 98"/>
            <p:cNvSpPr txBox="1"/>
            <p:nvPr/>
          </p:nvSpPr>
          <p:spPr>
            <a:xfrm>
              <a:off x="4027377" y="2743514"/>
              <a:ext cx="1035651" cy="519368"/>
            </a:xfrm>
            <a:prstGeom prst="rect">
              <a:avLst/>
            </a:prstGeom>
            <a:noFill/>
          </p:spPr>
          <p:txBody>
            <a:bodyPr wrap="none" rtlCol="0">
              <a:spAutoFit/>
            </a:bodyPr>
            <a:lstStyle/>
            <a:p>
              <a:r>
                <a:rPr lang="de-DE" sz="2400" dirty="0">
                  <a:latin typeface="Arial Narrow" panose="020B0606020202030204" pitchFamily="34" charset="0"/>
                </a:rPr>
                <a:t>(17/2</a:t>
              </a:r>
              <a:r>
                <a:rPr lang="de-DE" sz="2400" baseline="30000" dirty="0">
                  <a:latin typeface="Arial Narrow" panose="020B0606020202030204" pitchFamily="34" charset="0"/>
                </a:rPr>
                <a:t>+</a:t>
              </a:r>
              <a:r>
                <a:rPr lang="de-DE" sz="2400" dirty="0">
                  <a:latin typeface="Arial Narrow" panose="020B0606020202030204" pitchFamily="34" charset="0"/>
                </a:rPr>
                <a:t>)</a:t>
              </a:r>
            </a:p>
          </p:txBody>
        </p:sp>
        <p:sp>
          <p:nvSpPr>
            <p:cNvPr id="100" name="Textfeld 99"/>
            <p:cNvSpPr txBox="1"/>
            <p:nvPr/>
          </p:nvSpPr>
          <p:spPr>
            <a:xfrm>
              <a:off x="2138072" y="5672608"/>
              <a:ext cx="635110" cy="461665"/>
            </a:xfrm>
            <a:prstGeom prst="rect">
              <a:avLst/>
            </a:prstGeom>
            <a:noFill/>
          </p:spPr>
          <p:txBody>
            <a:bodyPr wrap="none" rtlCol="0">
              <a:spAutoFit/>
            </a:bodyPr>
            <a:lstStyle/>
            <a:p>
              <a:r>
                <a:rPr lang="de-DE" sz="2400" dirty="0">
                  <a:latin typeface="Arial Narrow" panose="020B0606020202030204" pitchFamily="34" charset="0"/>
                </a:rPr>
                <a:t>9/2</a:t>
              </a:r>
              <a:r>
                <a:rPr lang="de-DE" sz="2400" baseline="30000" dirty="0">
                  <a:latin typeface="Arial Narrow" panose="020B0606020202030204" pitchFamily="34" charset="0"/>
                </a:rPr>
                <a:t>+</a:t>
              </a:r>
              <a:endParaRPr lang="de-DE" sz="2400" dirty="0">
                <a:latin typeface="Arial Narrow" panose="020B0606020202030204" pitchFamily="34" charset="0"/>
              </a:endParaRPr>
            </a:p>
          </p:txBody>
        </p:sp>
        <p:sp>
          <p:nvSpPr>
            <p:cNvPr id="101" name="Textfeld 100"/>
            <p:cNvSpPr txBox="1"/>
            <p:nvPr/>
          </p:nvSpPr>
          <p:spPr>
            <a:xfrm>
              <a:off x="703763" y="2771222"/>
              <a:ext cx="367408" cy="523220"/>
            </a:xfrm>
            <a:prstGeom prst="rect">
              <a:avLst/>
            </a:prstGeom>
            <a:noFill/>
          </p:spPr>
          <p:txBody>
            <a:bodyPr wrap="none" rtlCol="0">
              <a:spAutoFit/>
            </a:bodyPr>
            <a:lstStyle/>
            <a:p>
              <a:r>
                <a:rPr lang="de-DE" sz="2800" dirty="0"/>
                <a:t>2</a:t>
              </a:r>
            </a:p>
          </p:txBody>
        </p:sp>
        <p:sp>
          <p:nvSpPr>
            <p:cNvPr id="102" name="Textfeld 101"/>
            <p:cNvSpPr txBox="1"/>
            <p:nvPr/>
          </p:nvSpPr>
          <p:spPr>
            <a:xfrm>
              <a:off x="698689" y="4202232"/>
              <a:ext cx="367408" cy="523220"/>
            </a:xfrm>
            <a:prstGeom prst="rect">
              <a:avLst/>
            </a:prstGeom>
            <a:noFill/>
          </p:spPr>
          <p:txBody>
            <a:bodyPr wrap="none" rtlCol="0">
              <a:spAutoFit/>
            </a:bodyPr>
            <a:lstStyle/>
            <a:p>
              <a:r>
                <a:rPr lang="de-DE" sz="2800" dirty="0"/>
                <a:t>1</a:t>
              </a:r>
            </a:p>
          </p:txBody>
        </p:sp>
        <p:sp>
          <p:nvSpPr>
            <p:cNvPr id="103" name="Textfeld 102"/>
            <p:cNvSpPr txBox="1"/>
            <p:nvPr/>
          </p:nvSpPr>
          <p:spPr>
            <a:xfrm>
              <a:off x="705882" y="5664204"/>
              <a:ext cx="367408" cy="523220"/>
            </a:xfrm>
            <a:prstGeom prst="rect">
              <a:avLst/>
            </a:prstGeom>
            <a:noFill/>
          </p:spPr>
          <p:txBody>
            <a:bodyPr wrap="none" rtlCol="0">
              <a:spAutoFit/>
            </a:bodyPr>
            <a:lstStyle/>
            <a:p>
              <a:r>
                <a:rPr lang="de-DE" sz="2800" dirty="0"/>
                <a:t>0</a:t>
              </a:r>
            </a:p>
          </p:txBody>
        </p:sp>
        <p:sp>
          <p:nvSpPr>
            <p:cNvPr id="104" name="Textfeld 103"/>
            <p:cNvSpPr txBox="1"/>
            <p:nvPr/>
          </p:nvSpPr>
          <p:spPr>
            <a:xfrm>
              <a:off x="3984233" y="3783420"/>
              <a:ext cx="1035651" cy="519368"/>
            </a:xfrm>
            <a:prstGeom prst="rect">
              <a:avLst/>
            </a:prstGeom>
            <a:noFill/>
          </p:spPr>
          <p:txBody>
            <a:bodyPr wrap="none" rtlCol="0">
              <a:spAutoFit/>
            </a:bodyPr>
            <a:lstStyle/>
            <a:p>
              <a:r>
                <a:rPr lang="de-DE" sz="2400" dirty="0">
                  <a:latin typeface="Arial Narrow" panose="020B0606020202030204" pitchFamily="34" charset="0"/>
                </a:rPr>
                <a:t>(13/2</a:t>
              </a:r>
              <a:r>
                <a:rPr lang="de-DE" sz="2400" baseline="30000" dirty="0">
                  <a:latin typeface="Arial Narrow" panose="020B0606020202030204" pitchFamily="34" charset="0"/>
                </a:rPr>
                <a:t>+</a:t>
              </a:r>
              <a:r>
                <a:rPr lang="de-DE" sz="2400" dirty="0">
                  <a:latin typeface="Arial Narrow" panose="020B0606020202030204" pitchFamily="34" charset="0"/>
                </a:rPr>
                <a:t>)</a:t>
              </a:r>
            </a:p>
          </p:txBody>
        </p:sp>
        <p:sp>
          <p:nvSpPr>
            <p:cNvPr id="105" name="Textfeld 104"/>
            <p:cNvSpPr txBox="1"/>
            <p:nvPr/>
          </p:nvSpPr>
          <p:spPr>
            <a:xfrm>
              <a:off x="3971493" y="3470217"/>
              <a:ext cx="924420" cy="461665"/>
            </a:xfrm>
            <a:prstGeom prst="rect">
              <a:avLst/>
            </a:prstGeom>
            <a:noFill/>
          </p:spPr>
          <p:txBody>
            <a:bodyPr wrap="none" rtlCol="0">
              <a:spAutoFit/>
            </a:bodyPr>
            <a:lstStyle/>
            <a:p>
              <a:r>
                <a:rPr lang="de-DE" sz="2400" dirty="0">
                  <a:latin typeface="Arial Narrow" panose="020B0606020202030204" pitchFamily="34" charset="0"/>
                </a:rPr>
                <a:t>(11/2</a:t>
              </a:r>
              <a:r>
                <a:rPr lang="de-DE" sz="2400" baseline="30000" dirty="0">
                  <a:latin typeface="Arial Narrow" panose="020B0606020202030204" pitchFamily="34" charset="0"/>
                </a:rPr>
                <a:t>+</a:t>
              </a:r>
              <a:r>
                <a:rPr lang="de-DE" sz="2400" dirty="0">
                  <a:latin typeface="Arial Narrow" panose="020B0606020202030204" pitchFamily="34" charset="0"/>
                </a:rPr>
                <a:t>)</a:t>
              </a:r>
            </a:p>
          </p:txBody>
        </p:sp>
        <p:sp>
          <p:nvSpPr>
            <p:cNvPr id="106" name="Textfeld 105"/>
            <p:cNvSpPr txBox="1"/>
            <p:nvPr/>
          </p:nvSpPr>
          <p:spPr>
            <a:xfrm>
              <a:off x="3941144" y="4097796"/>
              <a:ext cx="801823" cy="461665"/>
            </a:xfrm>
            <a:prstGeom prst="rect">
              <a:avLst/>
            </a:prstGeom>
            <a:noFill/>
          </p:spPr>
          <p:txBody>
            <a:bodyPr wrap="none" rtlCol="0">
              <a:spAutoFit/>
            </a:bodyPr>
            <a:lstStyle/>
            <a:p>
              <a:r>
                <a:rPr lang="de-DE" sz="2400" dirty="0">
                  <a:latin typeface="Arial Narrow" panose="020B0606020202030204" pitchFamily="34" charset="0"/>
                </a:rPr>
                <a:t>(5/2</a:t>
              </a:r>
              <a:r>
                <a:rPr lang="de-DE" sz="2400" baseline="30000" dirty="0">
                  <a:latin typeface="Arial Narrow" panose="020B0606020202030204" pitchFamily="34" charset="0"/>
                </a:rPr>
                <a:t>+</a:t>
              </a:r>
              <a:r>
                <a:rPr lang="de-DE" sz="2400" dirty="0">
                  <a:latin typeface="Arial Narrow" panose="020B0606020202030204" pitchFamily="34" charset="0"/>
                </a:rPr>
                <a:t>)</a:t>
              </a:r>
            </a:p>
          </p:txBody>
        </p:sp>
        <p:sp>
          <p:nvSpPr>
            <p:cNvPr id="107" name="Textfeld 106"/>
            <p:cNvSpPr txBox="1"/>
            <p:nvPr/>
          </p:nvSpPr>
          <p:spPr>
            <a:xfrm>
              <a:off x="3937245" y="4696127"/>
              <a:ext cx="801823" cy="461665"/>
            </a:xfrm>
            <a:prstGeom prst="rect">
              <a:avLst/>
            </a:prstGeom>
            <a:noFill/>
          </p:spPr>
          <p:txBody>
            <a:bodyPr wrap="none" rtlCol="0">
              <a:spAutoFit/>
            </a:bodyPr>
            <a:lstStyle/>
            <a:p>
              <a:r>
                <a:rPr lang="de-DE" sz="2400" dirty="0">
                  <a:latin typeface="Arial Narrow" panose="020B0606020202030204" pitchFamily="34" charset="0"/>
                </a:rPr>
                <a:t>(7/2</a:t>
              </a:r>
              <a:r>
                <a:rPr lang="de-DE" sz="2400" baseline="30000" dirty="0">
                  <a:latin typeface="Arial Narrow" panose="020B0606020202030204" pitchFamily="34" charset="0"/>
                </a:rPr>
                <a:t>+</a:t>
              </a:r>
              <a:r>
                <a:rPr lang="de-DE" sz="2400" dirty="0">
                  <a:latin typeface="Arial Narrow" panose="020B0606020202030204" pitchFamily="34" charset="0"/>
                </a:rPr>
                <a:t>)</a:t>
              </a:r>
            </a:p>
          </p:txBody>
        </p:sp>
        <p:cxnSp>
          <p:nvCxnSpPr>
            <p:cNvPr id="108" name="Gerade Verbindung mit Pfeil 107"/>
            <p:cNvCxnSpPr/>
            <p:nvPr/>
          </p:nvCxnSpPr>
          <p:spPr>
            <a:xfrm flipH="1">
              <a:off x="3865348" y="2779097"/>
              <a:ext cx="1611445" cy="11837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p:nvPr/>
          </p:nvCxnSpPr>
          <p:spPr>
            <a:xfrm flipH="1">
              <a:off x="3818209" y="2999817"/>
              <a:ext cx="2711" cy="10161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9" name="Gerade Verbindung mit Pfeil 108"/>
            <p:cNvCxnSpPr>
              <a:cxnSpLocks/>
            </p:cNvCxnSpPr>
            <p:nvPr/>
          </p:nvCxnSpPr>
          <p:spPr>
            <a:xfrm flipH="1">
              <a:off x="1828692" y="3836272"/>
              <a:ext cx="1836901" cy="20393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0" name="Gerade Verbindung mit Pfeil 109"/>
            <p:cNvCxnSpPr>
              <a:cxnSpLocks/>
            </p:cNvCxnSpPr>
            <p:nvPr/>
          </p:nvCxnSpPr>
          <p:spPr>
            <a:xfrm flipH="1">
              <a:off x="1675302" y="4014252"/>
              <a:ext cx="1678856" cy="18671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1" name="Gerade Verbindung mit Pfeil 110"/>
            <p:cNvCxnSpPr>
              <a:cxnSpLocks/>
            </p:cNvCxnSpPr>
            <p:nvPr/>
          </p:nvCxnSpPr>
          <p:spPr>
            <a:xfrm flipH="1">
              <a:off x="1977906" y="4245085"/>
              <a:ext cx="1473710" cy="16305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2" name="Gerade Verbindung mit Pfeil 111"/>
            <p:cNvCxnSpPr>
              <a:cxnSpLocks/>
            </p:cNvCxnSpPr>
            <p:nvPr/>
          </p:nvCxnSpPr>
          <p:spPr>
            <a:xfrm flipH="1">
              <a:off x="2051078" y="4984045"/>
              <a:ext cx="1377116" cy="897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extfeld 2"/>
            <p:cNvSpPr txBox="1"/>
            <p:nvPr/>
          </p:nvSpPr>
          <p:spPr>
            <a:xfrm rot="16200000">
              <a:off x="-787512" y="1701994"/>
              <a:ext cx="2452082" cy="584775"/>
            </a:xfrm>
            <a:prstGeom prst="rect">
              <a:avLst/>
            </a:prstGeom>
            <a:noFill/>
          </p:spPr>
          <p:txBody>
            <a:bodyPr wrap="none" rtlCol="0">
              <a:spAutoFit/>
            </a:bodyPr>
            <a:lstStyle/>
            <a:p>
              <a:r>
                <a:rPr lang="de-DE" sz="3200" dirty="0" err="1"/>
                <a:t>Energy</a:t>
              </a:r>
              <a:r>
                <a:rPr lang="de-DE" sz="3200" dirty="0"/>
                <a:t> (</a:t>
              </a:r>
              <a:r>
                <a:rPr lang="de-DE" sz="3200" dirty="0" err="1"/>
                <a:t>MeV</a:t>
              </a:r>
              <a:r>
                <a:rPr lang="de-DE" sz="3200" dirty="0"/>
                <a:t>)</a:t>
              </a:r>
            </a:p>
          </p:txBody>
        </p:sp>
        <p:sp>
          <p:nvSpPr>
            <p:cNvPr id="114" name="Textfeld 113">
              <a:extLst>
                <a:ext uri="{FF2B5EF4-FFF2-40B4-BE49-F238E27FC236}">
                  <a16:creationId xmlns:a16="http://schemas.microsoft.com/office/drawing/2014/main" id="{9FABC980-B57E-413F-A7BC-2FBC2AA3080B}"/>
                </a:ext>
              </a:extLst>
            </p:cNvPr>
            <p:cNvSpPr txBox="1"/>
            <p:nvPr/>
          </p:nvSpPr>
          <p:spPr>
            <a:xfrm>
              <a:off x="2960294" y="3198852"/>
              <a:ext cx="1153714" cy="369332"/>
            </a:xfrm>
            <a:prstGeom prst="rect">
              <a:avLst/>
            </a:prstGeom>
            <a:noFill/>
          </p:spPr>
          <p:txBody>
            <a:bodyPr wrap="none" rtlCol="0">
              <a:spAutoFit/>
            </a:bodyPr>
            <a:lstStyle/>
            <a:p>
              <a:r>
                <a:rPr lang="de-DE" dirty="0"/>
                <a:t>1.2(1)W.u.</a:t>
              </a:r>
            </a:p>
          </p:txBody>
        </p:sp>
        <p:sp>
          <p:nvSpPr>
            <p:cNvPr id="115" name="Textfeld 114">
              <a:extLst>
                <a:ext uri="{FF2B5EF4-FFF2-40B4-BE49-F238E27FC236}">
                  <a16:creationId xmlns:a16="http://schemas.microsoft.com/office/drawing/2014/main" id="{52D39E9D-D024-488C-9A50-2DA465757EA7}"/>
                </a:ext>
              </a:extLst>
            </p:cNvPr>
            <p:cNvSpPr txBox="1"/>
            <p:nvPr/>
          </p:nvSpPr>
          <p:spPr>
            <a:xfrm>
              <a:off x="1574723" y="4463842"/>
              <a:ext cx="1116844" cy="369332"/>
            </a:xfrm>
            <a:prstGeom prst="rect">
              <a:avLst/>
            </a:prstGeom>
            <a:noFill/>
          </p:spPr>
          <p:txBody>
            <a:bodyPr wrap="none" rtlCol="0">
              <a:spAutoFit/>
            </a:bodyPr>
            <a:lstStyle/>
            <a:p>
              <a:r>
                <a:rPr lang="de-DE" dirty="0"/>
                <a:t>&gt; 2.5 W.u.</a:t>
              </a:r>
            </a:p>
          </p:txBody>
        </p:sp>
        <p:cxnSp>
          <p:nvCxnSpPr>
            <p:cNvPr id="113" name="Gerader Verbinder 112">
              <a:extLst>
                <a:ext uri="{FF2B5EF4-FFF2-40B4-BE49-F238E27FC236}">
                  <a16:creationId xmlns:a16="http://schemas.microsoft.com/office/drawing/2014/main" id="{0A7764EA-AE22-41A2-BDFB-2EE17928E660}"/>
                </a:ext>
              </a:extLst>
            </p:cNvPr>
            <p:cNvCxnSpPr/>
            <p:nvPr/>
          </p:nvCxnSpPr>
          <p:spPr>
            <a:xfrm>
              <a:off x="3298892" y="2385929"/>
              <a:ext cx="638353" cy="0"/>
            </a:xfrm>
            <a:prstGeom prst="line">
              <a:avLst/>
            </a:prstGeom>
            <a:ln w="76200">
              <a:solidFill>
                <a:srgbClr val="FF0000"/>
              </a:solidFill>
            </a:ln>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224902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5DB898-9B2D-4C11-9008-7D7D4AB12BA7}"/>
              </a:ext>
            </a:extLst>
          </p:cNvPr>
          <p:cNvSpPr/>
          <p:nvPr/>
        </p:nvSpPr>
        <p:spPr>
          <a:xfrm>
            <a:off x="-1" y="6500974"/>
            <a:ext cx="12788537" cy="369332"/>
          </a:xfrm>
          <a:prstGeom prst="rect">
            <a:avLst/>
          </a:prstGeom>
        </p:spPr>
        <p:txBody>
          <a:bodyPr wrap="square">
            <a:spAutoFit/>
          </a:bodyPr>
          <a:lstStyle/>
          <a:p>
            <a:r>
              <a:rPr lang="de-DE" sz="1600" dirty="0">
                <a:latin typeface="CMR10"/>
              </a:rPr>
              <a:t>M. Ley,</a:t>
            </a:r>
            <a:r>
              <a:rPr lang="de-DE" sz="1600" dirty="0">
                <a:latin typeface="CMSY7"/>
              </a:rPr>
              <a:t> </a:t>
            </a:r>
            <a:r>
              <a:rPr lang="de-DE" sz="1600" dirty="0">
                <a:latin typeface="CMR10"/>
              </a:rPr>
              <a:t>L. Knafla, J. Jolie, A. Esmaylzadeh, A. Harter, A. Blazhev, C. Fransen, A Pfeil, J.-M. Regis, and P. Van Isacker, PRC108 (2023) 064313</a:t>
            </a:r>
            <a:r>
              <a:rPr lang="de-DE" dirty="0">
                <a:latin typeface="CMR10"/>
              </a:rPr>
              <a:t>.</a:t>
            </a:r>
            <a:endParaRPr lang="de-DE" dirty="0"/>
          </a:p>
        </p:txBody>
      </p:sp>
      <p:pic>
        <p:nvPicPr>
          <p:cNvPr id="4" name="Picture 3">
            <a:extLst>
              <a:ext uri="{FF2B5EF4-FFF2-40B4-BE49-F238E27FC236}">
                <a16:creationId xmlns:a16="http://schemas.microsoft.com/office/drawing/2014/main" id="{42B867B6-DFC1-4ABE-BDED-CE80BBAC3E64}"/>
              </a:ext>
            </a:extLst>
          </p:cNvPr>
          <p:cNvPicPr>
            <a:picLocks noChangeAspect="1"/>
          </p:cNvPicPr>
          <p:nvPr/>
        </p:nvPicPr>
        <p:blipFill>
          <a:blip r:embed="rId2"/>
          <a:stretch>
            <a:fillRect/>
          </a:stretch>
        </p:blipFill>
        <p:spPr>
          <a:xfrm>
            <a:off x="90878" y="0"/>
            <a:ext cx="11844777" cy="5884984"/>
          </a:xfrm>
          <a:prstGeom prst="rect">
            <a:avLst/>
          </a:prstGeom>
        </p:spPr>
      </p:pic>
      <p:sp>
        <p:nvSpPr>
          <p:cNvPr id="5" name="Rectangle 4">
            <a:extLst>
              <a:ext uri="{FF2B5EF4-FFF2-40B4-BE49-F238E27FC236}">
                <a16:creationId xmlns:a16="http://schemas.microsoft.com/office/drawing/2014/main" id="{02685286-3F35-4AFE-8F3E-6797114B24D7}"/>
              </a:ext>
            </a:extLst>
          </p:cNvPr>
          <p:cNvSpPr/>
          <p:nvPr/>
        </p:nvSpPr>
        <p:spPr>
          <a:xfrm>
            <a:off x="868020" y="5884984"/>
            <a:ext cx="5930854" cy="369332"/>
          </a:xfrm>
          <a:prstGeom prst="rect">
            <a:avLst/>
          </a:prstGeom>
        </p:spPr>
        <p:txBody>
          <a:bodyPr wrap="none">
            <a:spAutoFit/>
          </a:bodyPr>
          <a:lstStyle/>
          <a:p>
            <a:pPr>
              <a:spcBef>
                <a:spcPts val="686"/>
              </a:spcBef>
              <a:spcAft>
                <a:spcPts val="686"/>
              </a:spcAft>
            </a:pPr>
            <a:r>
              <a:rPr lang="en-US" dirty="0">
                <a:solidFill>
                  <a:srgbClr val="0070C0"/>
                </a:solidFill>
                <a:latin typeface="Times" pitchFamily="18"/>
              </a:rPr>
              <a:t>5</a:t>
            </a:r>
            <a:r>
              <a:rPr lang="en-US" dirty="0">
                <a:latin typeface="Times" pitchFamily="18"/>
              </a:rPr>
              <a:t>: R. M. Pérez-Vidal et al. Phys. Rev. Let. 129, 112501 (2022)</a:t>
            </a:r>
          </a:p>
        </p:txBody>
      </p:sp>
      <p:sp>
        <p:nvSpPr>
          <p:cNvPr id="2" name="Textfeld 1">
            <a:extLst>
              <a:ext uri="{FF2B5EF4-FFF2-40B4-BE49-F238E27FC236}">
                <a16:creationId xmlns:a16="http://schemas.microsoft.com/office/drawing/2014/main" id="{476E0C18-EAB1-473E-B6BB-DB7B9C0AD532}"/>
              </a:ext>
            </a:extLst>
          </p:cNvPr>
          <p:cNvSpPr txBox="1"/>
          <p:nvPr/>
        </p:nvSpPr>
        <p:spPr>
          <a:xfrm>
            <a:off x="10942983" y="0"/>
            <a:ext cx="737702" cy="369332"/>
          </a:xfrm>
          <a:prstGeom prst="rect">
            <a:avLst/>
          </a:prstGeom>
          <a:noFill/>
        </p:spPr>
        <p:txBody>
          <a:bodyPr wrap="none" rtlCol="0">
            <a:spAutoFit/>
          </a:bodyPr>
          <a:lstStyle/>
          <a:p>
            <a:r>
              <a:rPr lang="en-US" dirty="0"/>
              <a:t>92Mo</a:t>
            </a:r>
            <a:endParaRPr lang="en-DE" dirty="0"/>
          </a:p>
        </p:txBody>
      </p:sp>
    </p:spTree>
    <p:extLst>
      <p:ext uri="{BB962C8B-B14F-4D97-AF65-F5344CB8AC3E}">
        <p14:creationId xmlns:p14="http://schemas.microsoft.com/office/powerpoint/2010/main" val="4231006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6F130D-151C-47E9-B191-A79551318847}"/>
              </a:ext>
            </a:extLst>
          </p:cNvPr>
          <p:cNvPicPr>
            <a:picLocks noChangeAspect="1"/>
          </p:cNvPicPr>
          <p:nvPr/>
        </p:nvPicPr>
        <p:blipFill>
          <a:blip r:embed="rId2"/>
          <a:stretch>
            <a:fillRect/>
          </a:stretch>
        </p:blipFill>
        <p:spPr>
          <a:xfrm>
            <a:off x="556584" y="159058"/>
            <a:ext cx="9714880" cy="6596032"/>
          </a:xfrm>
          <a:prstGeom prst="rect">
            <a:avLst/>
          </a:prstGeom>
        </p:spPr>
      </p:pic>
      <p:sp>
        <p:nvSpPr>
          <p:cNvPr id="3" name="Textfeld 2">
            <a:extLst>
              <a:ext uri="{FF2B5EF4-FFF2-40B4-BE49-F238E27FC236}">
                <a16:creationId xmlns:a16="http://schemas.microsoft.com/office/drawing/2014/main" id="{074B7A52-D0F0-45BB-A58C-43B56402058F}"/>
              </a:ext>
            </a:extLst>
          </p:cNvPr>
          <p:cNvSpPr txBox="1"/>
          <p:nvPr/>
        </p:nvSpPr>
        <p:spPr>
          <a:xfrm>
            <a:off x="10754139" y="506896"/>
            <a:ext cx="665567" cy="369332"/>
          </a:xfrm>
          <a:prstGeom prst="rect">
            <a:avLst/>
          </a:prstGeom>
          <a:noFill/>
        </p:spPr>
        <p:txBody>
          <a:bodyPr wrap="none" rtlCol="0">
            <a:spAutoFit/>
          </a:bodyPr>
          <a:lstStyle/>
          <a:p>
            <a:r>
              <a:rPr lang="en-US" dirty="0"/>
              <a:t>94Ru</a:t>
            </a:r>
            <a:endParaRPr lang="en-DE" dirty="0"/>
          </a:p>
        </p:txBody>
      </p:sp>
    </p:spTree>
    <p:extLst>
      <p:ext uri="{BB962C8B-B14F-4D97-AF65-F5344CB8AC3E}">
        <p14:creationId xmlns:p14="http://schemas.microsoft.com/office/powerpoint/2010/main" val="1311317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E859C57E-6670-415B-A6AB-1E3F29771353}"/>
              </a:ext>
            </a:extLst>
          </p:cNvPr>
          <p:cNvPicPr>
            <a:picLocks noChangeAspect="1"/>
          </p:cNvPicPr>
          <p:nvPr/>
        </p:nvPicPr>
        <p:blipFill>
          <a:blip r:embed="rId2"/>
          <a:stretch>
            <a:fillRect/>
          </a:stretch>
        </p:blipFill>
        <p:spPr>
          <a:xfrm>
            <a:off x="-76013" y="0"/>
            <a:ext cx="8264424" cy="6965214"/>
          </a:xfrm>
          <a:prstGeom prst="rect">
            <a:avLst/>
          </a:prstGeom>
        </p:spPr>
      </p:pic>
      <p:sp>
        <p:nvSpPr>
          <p:cNvPr id="4" name="Textfeld 3">
            <a:extLst>
              <a:ext uri="{FF2B5EF4-FFF2-40B4-BE49-F238E27FC236}">
                <a16:creationId xmlns:a16="http://schemas.microsoft.com/office/drawing/2014/main" id="{E862023D-F1AC-441F-96FF-ADCCAD5D60EC}"/>
              </a:ext>
            </a:extLst>
          </p:cNvPr>
          <p:cNvSpPr txBox="1"/>
          <p:nvPr/>
        </p:nvSpPr>
        <p:spPr>
          <a:xfrm>
            <a:off x="8254314" y="5511114"/>
            <a:ext cx="3289106" cy="369332"/>
          </a:xfrm>
          <a:prstGeom prst="rect">
            <a:avLst/>
          </a:prstGeom>
          <a:noFill/>
        </p:spPr>
        <p:txBody>
          <a:bodyPr wrap="none" rtlCol="0">
            <a:spAutoFit/>
          </a:bodyPr>
          <a:lstStyle/>
          <a:p>
            <a:r>
              <a:rPr lang="en-US" dirty="0"/>
              <a:t>M. Ley et al., </a:t>
            </a:r>
            <a:r>
              <a:rPr lang="en-US" dirty="0" err="1"/>
              <a:t>subm</a:t>
            </a:r>
            <a:r>
              <a:rPr lang="en-US" dirty="0"/>
              <a:t>. to PRC(2025)</a:t>
            </a:r>
            <a:endParaRPr lang="en-DE" dirty="0"/>
          </a:p>
        </p:txBody>
      </p:sp>
      <p:sp>
        <p:nvSpPr>
          <p:cNvPr id="2" name="Textfeld 1">
            <a:extLst>
              <a:ext uri="{FF2B5EF4-FFF2-40B4-BE49-F238E27FC236}">
                <a16:creationId xmlns:a16="http://schemas.microsoft.com/office/drawing/2014/main" id="{5B56C96A-88D1-4ADC-AB06-4F780BB76217}"/>
              </a:ext>
            </a:extLst>
          </p:cNvPr>
          <p:cNvSpPr txBox="1"/>
          <p:nvPr/>
        </p:nvSpPr>
        <p:spPr>
          <a:xfrm>
            <a:off x="9720470" y="586409"/>
            <a:ext cx="665567" cy="369332"/>
          </a:xfrm>
          <a:prstGeom prst="rect">
            <a:avLst/>
          </a:prstGeom>
          <a:noFill/>
        </p:spPr>
        <p:txBody>
          <a:bodyPr wrap="none" rtlCol="0">
            <a:spAutoFit/>
          </a:bodyPr>
          <a:lstStyle/>
          <a:p>
            <a:r>
              <a:rPr lang="en-US" dirty="0"/>
              <a:t>95Rh</a:t>
            </a:r>
            <a:endParaRPr lang="en-DE" dirty="0"/>
          </a:p>
        </p:txBody>
      </p:sp>
    </p:spTree>
    <p:extLst>
      <p:ext uri="{BB962C8B-B14F-4D97-AF65-F5344CB8AC3E}">
        <p14:creationId xmlns:p14="http://schemas.microsoft.com/office/powerpoint/2010/main" val="88665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84DD8B-D6C4-4572-86E7-FFB1AA8E13EA}"/>
              </a:ext>
            </a:extLst>
          </p:cNvPr>
          <p:cNvSpPr txBox="1"/>
          <p:nvPr/>
        </p:nvSpPr>
        <p:spPr>
          <a:xfrm>
            <a:off x="479394" y="106532"/>
            <a:ext cx="1027845" cy="584775"/>
          </a:xfrm>
          <a:prstGeom prst="rect">
            <a:avLst/>
          </a:prstGeom>
          <a:noFill/>
        </p:spPr>
        <p:txBody>
          <a:bodyPr wrap="none" rtlCol="0">
            <a:spAutoFit/>
          </a:bodyPr>
          <a:lstStyle/>
          <a:p>
            <a:r>
              <a:rPr lang="en-US" sz="3200" b="1" baseline="30000" dirty="0"/>
              <a:t>94</a:t>
            </a:r>
            <a:r>
              <a:rPr lang="en-US" sz="3200" b="1" dirty="0"/>
              <a:t>Ru:</a:t>
            </a:r>
            <a:endParaRPr lang="de-DE" sz="3200" b="1" dirty="0"/>
          </a:p>
        </p:txBody>
      </p:sp>
      <p:sp>
        <p:nvSpPr>
          <p:cNvPr id="7" name="Rectangle 6">
            <a:extLst>
              <a:ext uri="{FF2B5EF4-FFF2-40B4-BE49-F238E27FC236}">
                <a16:creationId xmlns:a16="http://schemas.microsoft.com/office/drawing/2014/main" id="{686E92AD-2662-4E0B-B367-54866B73AC42}"/>
              </a:ext>
            </a:extLst>
          </p:cNvPr>
          <p:cNvSpPr/>
          <p:nvPr/>
        </p:nvSpPr>
        <p:spPr>
          <a:xfrm>
            <a:off x="244846" y="3404011"/>
            <a:ext cx="6096000" cy="369332"/>
          </a:xfrm>
          <a:prstGeom prst="rect">
            <a:avLst/>
          </a:prstGeom>
        </p:spPr>
        <p:txBody>
          <a:bodyPr>
            <a:spAutoFit/>
          </a:bodyPr>
          <a:lstStyle/>
          <a:p>
            <a:pPr>
              <a:spcBef>
                <a:spcPts val="1371"/>
              </a:spcBef>
              <a:spcAft>
                <a:spcPts val="1371"/>
              </a:spcAft>
              <a:buSzPct val="45000"/>
            </a:pPr>
            <a:endParaRPr lang="en-US" dirty="0">
              <a:latin typeface="Liberation Sans" pitchFamily="34"/>
            </a:endParaRPr>
          </a:p>
        </p:txBody>
      </p:sp>
      <p:pic>
        <p:nvPicPr>
          <p:cNvPr id="10" name="Graphic 9">
            <a:extLst>
              <a:ext uri="{FF2B5EF4-FFF2-40B4-BE49-F238E27FC236}">
                <a16:creationId xmlns:a16="http://schemas.microsoft.com/office/drawing/2014/main" id="{DB42B7D6-49BC-4BF5-9FC4-F55D91203230}"/>
              </a:ext>
            </a:extLst>
          </p:cNvPr>
          <p:cNvPicPr>
            <a:picLocks noChangeAspect="1"/>
          </p:cNvPicPr>
          <p:nvPr/>
        </p:nvPicPr>
        <p:blipFill>
          <a:blip r:embed="rId2">
            <a:lum/>
            <a:alphaModFix/>
            <a:extLst>
              <a:ext uri="{96DAC541-7B7A-43D3-8B79-37D633B846F1}">
                <asvg:svgBlip xmlns:asvg="http://schemas.microsoft.com/office/drawing/2016/SVG/main" r:embed="rId3"/>
              </a:ext>
            </a:extLst>
          </a:blip>
          <a:srcRect/>
          <a:stretch>
            <a:fillRect/>
          </a:stretch>
        </p:blipFill>
        <p:spPr>
          <a:xfrm>
            <a:off x="7373700" y="3650062"/>
            <a:ext cx="4435281" cy="2354134"/>
          </a:xfrm>
          <a:prstGeom prst="rect">
            <a:avLst/>
          </a:prstGeom>
          <a:noFill/>
          <a:ln>
            <a:noFill/>
          </a:ln>
        </p:spPr>
      </p:pic>
      <p:pic>
        <p:nvPicPr>
          <p:cNvPr id="11" name="Graphic 10">
            <a:extLst>
              <a:ext uri="{FF2B5EF4-FFF2-40B4-BE49-F238E27FC236}">
                <a16:creationId xmlns:a16="http://schemas.microsoft.com/office/drawing/2014/main" id="{2FF91EFF-43DB-438F-B500-183323F49BB0}"/>
              </a:ext>
            </a:extLst>
          </p:cNvPr>
          <p:cNvPicPr>
            <a:picLocks noChangeAspect="1"/>
          </p:cNvPicPr>
          <p:nvPr/>
        </p:nvPicPr>
        <p:blipFill>
          <a:blip r:embed="rId4">
            <a:lum/>
            <a:alphaModFix/>
            <a:extLst>
              <a:ext uri="{96DAC541-7B7A-43D3-8B79-37D633B846F1}">
                <asvg:svgBlip xmlns:asvg="http://schemas.microsoft.com/office/drawing/2016/SVG/main" r:embed="rId5"/>
              </a:ext>
            </a:extLst>
          </a:blip>
          <a:srcRect/>
          <a:stretch>
            <a:fillRect/>
          </a:stretch>
        </p:blipFill>
        <p:spPr>
          <a:xfrm>
            <a:off x="7516697" y="-25001"/>
            <a:ext cx="4339060" cy="3692076"/>
          </a:xfrm>
          <a:prstGeom prst="rect">
            <a:avLst/>
          </a:prstGeom>
          <a:noFill/>
          <a:ln>
            <a:noFill/>
          </a:ln>
        </p:spPr>
      </p:pic>
      <p:pic>
        <p:nvPicPr>
          <p:cNvPr id="14" name="Picture 13">
            <a:extLst>
              <a:ext uri="{FF2B5EF4-FFF2-40B4-BE49-F238E27FC236}">
                <a16:creationId xmlns:a16="http://schemas.microsoft.com/office/drawing/2014/main" id="{D066802D-EFB2-45BA-9460-8250BAB65915}"/>
              </a:ext>
            </a:extLst>
          </p:cNvPr>
          <p:cNvPicPr>
            <a:picLocks noChangeAspect="1"/>
          </p:cNvPicPr>
          <p:nvPr/>
        </p:nvPicPr>
        <p:blipFill>
          <a:blip r:embed="rId6"/>
          <a:stretch>
            <a:fillRect/>
          </a:stretch>
        </p:blipFill>
        <p:spPr>
          <a:xfrm>
            <a:off x="281962" y="1669449"/>
            <a:ext cx="7094137" cy="3359068"/>
          </a:xfrm>
          <a:prstGeom prst="rect">
            <a:avLst/>
          </a:prstGeom>
        </p:spPr>
      </p:pic>
      <p:sp>
        <p:nvSpPr>
          <p:cNvPr id="16" name="TextBox 15">
            <a:extLst>
              <a:ext uri="{FF2B5EF4-FFF2-40B4-BE49-F238E27FC236}">
                <a16:creationId xmlns:a16="http://schemas.microsoft.com/office/drawing/2014/main" id="{36F9CE80-846D-4D57-B260-C52C5BFE1A99}"/>
              </a:ext>
            </a:extLst>
          </p:cNvPr>
          <p:cNvSpPr txBox="1"/>
          <p:nvPr/>
        </p:nvSpPr>
        <p:spPr>
          <a:xfrm>
            <a:off x="266944" y="865517"/>
            <a:ext cx="1157112" cy="461665"/>
          </a:xfrm>
          <a:prstGeom prst="rect">
            <a:avLst/>
          </a:prstGeom>
          <a:noFill/>
        </p:spPr>
        <p:txBody>
          <a:bodyPr wrap="none" rtlCol="0">
            <a:spAutoFit/>
          </a:bodyPr>
          <a:lstStyle/>
          <a:p>
            <a:r>
              <a:rPr lang="de-DE" sz="2400" dirty="0"/>
              <a:t>Results:</a:t>
            </a:r>
          </a:p>
        </p:txBody>
      </p:sp>
      <p:sp>
        <p:nvSpPr>
          <p:cNvPr id="17" name="Rectangle 16">
            <a:extLst>
              <a:ext uri="{FF2B5EF4-FFF2-40B4-BE49-F238E27FC236}">
                <a16:creationId xmlns:a16="http://schemas.microsoft.com/office/drawing/2014/main" id="{E4370491-62BB-4CB7-B116-5CC9172E6ED9}"/>
              </a:ext>
            </a:extLst>
          </p:cNvPr>
          <p:cNvSpPr/>
          <p:nvPr/>
        </p:nvSpPr>
        <p:spPr>
          <a:xfrm>
            <a:off x="0" y="6431019"/>
            <a:ext cx="12788537" cy="369332"/>
          </a:xfrm>
          <a:prstGeom prst="rect">
            <a:avLst/>
          </a:prstGeom>
        </p:spPr>
        <p:txBody>
          <a:bodyPr wrap="square">
            <a:spAutoFit/>
          </a:bodyPr>
          <a:lstStyle/>
          <a:p>
            <a:r>
              <a:rPr lang="de-DE" sz="1600" dirty="0">
                <a:latin typeface="CMR10"/>
              </a:rPr>
              <a:t>M. Ley,</a:t>
            </a:r>
            <a:r>
              <a:rPr lang="de-DE" sz="1600" dirty="0">
                <a:latin typeface="CMSY7"/>
              </a:rPr>
              <a:t> </a:t>
            </a:r>
            <a:r>
              <a:rPr lang="de-DE" sz="1600" dirty="0">
                <a:latin typeface="CMR10"/>
              </a:rPr>
              <a:t>J. Jolie, L. Knafla, A. Blazhev, A. Esmaylzadeh, C. Fransen, A Pfeil, J.-M. Regis, and P. Van Isacker, </a:t>
            </a:r>
            <a:r>
              <a:rPr lang="en-US" dirty="0"/>
              <a:t> </a:t>
            </a:r>
            <a:r>
              <a:rPr lang="en-US" dirty="0" err="1"/>
              <a:t>Phys.Rev</a:t>
            </a:r>
            <a:r>
              <a:rPr lang="en-US" dirty="0"/>
              <a:t> C 110 (2024) 034320</a:t>
            </a:r>
            <a:r>
              <a:rPr lang="de-DE" dirty="0">
                <a:latin typeface="CMR10"/>
              </a:rPr>
              <a:t>.</a:t>
            </a:r>
            <a:endParaRPr lang="de-DE" dirty="0"/>
          </a:p>
        </p:txBody>
      </p:sp>
    </p:spTree>
    <p:extLst>
      <p:ext uri="{BB962C8B-B14F-4D97-AF65-F5344CB8AC3E}">
        <p14:creationId xmlns:p14="http://schemas.microsoft.com/office/powerpoint/2010/main" val="335794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40342978-1536-4902-B061-5BEFAD4ACFB0}"/>
              </a:ext>
            </a:extLst>
          </p:cNvPr>
          <p:cNvPicPr>
            <a:picLocks noChangeAspect="1"/>
          </p:cNvPicPr>
          <p:nvPr/>
        </p:nvPicPr>
        <p:blipFill>
          <a:blip r:embed="rId2"/>
          <a:stretch>
            <a:fillRect/>
          </a:stretch>
        </p:blipFill>
        <p:spPr>
          <a:xfrm>
            <a:off x="8449530" y="4722532"/>
            <a:ext cx="2877497" cy="2143181"/>
          </a:xfrm>
          <a:prstGeom prst="rect">
            <a:avLst/>
          </a:prstGeom>
        </p:spPr>
      </p:pic>
      <p:sp>
        <p:nvSpPr>
          <p:cNvPr id="2" name="Textfeld 1">
            <a:extLst>
              <a:ext uri="{FF2B5EF4-FFF2-40B4-BE49-F238E27FC236}">
                <a16:creationId xmlns:a16="http://schemas.microsoft.com/office/drawing/2014/main" id="{6194B824-F28C-4066-8A16-D2561E238C5C}"/>
              </a:ext>
            </a:extLst>
          </p:cNvPr>
          <p:cNvSpPr txBox="1"/>
          <p:nvPr/>
        </p:nvSpPr>
        <p:spPr>
          <a:xfrm>
            <a:off x="749643" y="420130"/>
            <a:ext cx="7555082" cy="400110"/>
          </a:xfrm>
          <a:prstGeom prst="rect">
            <a:avLst/>
          </a:prstGeom>
          <a:noFill/>
        </p:spPr>
        <p:txBody>
          <a:bodyPr wrap="none" rtlCol="0">
            <a:spAutoFit/>
          </a:bodyPr>
          <a:lstStyle/>
          <a:p>
            <a:r>
              <a:rPr lang="en-US" sz="2000" dirty="0"/>
              <a:t>In order to separate the Rh from Ru peaks </a:t>
            </a:r>
            <a:r>
              <a:rPr lang="en-US" sz="2000" dirty="0">
                <a:latin typeface="Symbol" panose="05050102010706020507" pitchFamily="18" charset="2"/>
              </a:rPr>
              <a:t>g-g</a:t>
            </a:r>
            <a:r>
              <a:rPr lang="en-US" sz="2000" dirty="0"/>
              <a:t> coincidences were used.</a:t>
            </a:r>
            <a:endParaRPr lang="en-DE" sz="2000" dirty="0"/>
          </a:p>
        </p:txBody>
      </p:sp>
      <p:pic>
        <p:nvPicPr>
          <p:cNvPr id="3" name="Grafik 2">
            <a:extLst>
              <a:ext uri="{FF2B5EF4-FFF2-40B4-BE49-F238E27FC236}">
                <a16:creationId xmlns:a16="http://schemas.microsoft.com/office/drawing/2014/main" id="{754AA41A-5E29-47E9-BB3D-D6B76F038B3B}"/>
              </a:ext>
            </a:extLst>
          </p:cNvPr>
          <p:cNvPicPr>
            <a:picLocks noChangeAspect="1"/>
          </p:cNvPicPr>
          <p:nvPr/>
        </p:nvPicPr>
        <p:blipFill>
          <a:blip r:embed="rId3"/>
          <a:stretch>
            <a:fillRect/>
          </a:stretch>
        </p:blipFill>
        <p:spPr>
          <a:xfrm>
            <a:off x="7084540" y="915081"/>
            <a:ext cx="4927500" cy="3561307"/>
          </a:xfrm>
          <a:prstGeom prst="rect">
            <a:avLst/>
          </a:prstGeom>
        </p:spPr>
      </p:pic>
      <p:pic>
        <p:nvPicPr>
          <p:cNvPr id="4" name="Grafik 3">
            <a:extLst>
              <a:ext uri="{FF2B5EF4-FFF2-40B4-BE49-F238E27FC236}">
                <a16:creationId xmlns:a16="http://schemas.microsoft.com/office/drawing/2014/main" id="{A37FF6A6-11F9-424C-9186-72D5864FD753}"/>
              </a:ext>
            </a:extLst>
          </p:cNvPr>
          <p:cNvPicPr>
            <a:picLocks noChangeAspect="1"/>
          </p:cNvPicPr>
          <p:nvPr/>
        </p:nvPicPr>
        <p:blipFill>
          <a:blip r:embed="rId4"/>
          <a:stretch>
            <a:fillRect/>
          </a:stretch>
        </p:blipFill>
        <p:spPr>
          <a:xfrm>
            <a:off x="179960" y="915081"/>
            <a:ext cx="6620799" cy="3315163"/>
          </a:xfrm>
          <a:prstGeom prst="rect">
            <a:avLst/>
          </a:prstGeom>
        </p:spPr>
      </p:pic>
      <p:sp>
        <p:nvSpPr>
          <p:cNvPr id="5" name="Textfeld 4">
            <a:extLst>
              <a:ext uri="{FF2B5EF4-FFF2-40B4-BE49-F238E27FC236}">
                <a16:creationId xmlns:a16="http://schemas.microsoft.com/office/drawing/2014/main" id="{0AC8BD09-6E32-4100-804D-04D551FC2A72}"/>
              </a:ext>
            </a:extLst>
          </p:cNvPr>
          <p:cNvSpPr txBox="1"/>
          <p:nvPr/>
        </p:nvSpPr>
        <p:spPr>
          <a:xfrm>
            <a:off x="543697" y="4476388"/>
            <a:ext cx="10509608" cy="400110"/>
          </a:xfrm>
          <a:prstGeom prst="rect">
            <a:avLst/>
          </a:prstGeom>
          <a:noFill/>
        </p:spPr>
        <p:txBody>
          <a:bodyPr wrap="none" rtlCol="0">
            <a:spAutoFit/>
          </a:bodyPr>
          <a:lstStyle/>
          <a:p>
            <a:r>
              <a:rPr lang="en-US" sz="2000" dirty="0"/>
              <a:t>The </a:t>
            </a:r>
            <a:r>
              <a:rPr lang="en-US" sz="2000" dirty="0" err="1"/>
              <a:t>symmetrisized</a:t>
            </a:r>
            <a:r>
              <a:rPr lang="en-US" sz="2000" dirty="0"/>
              <a:t> Centroid Difference method was applied using Ge-</a:t>
            </a:r>
            <a:r>
              <a:rPr lang="en-US" sz="2000" dirty="0" err="1"/>
              <a:t>LaBr</a:t>
            </a:r>
            <a:r>
              <a:rPr lang="en-US" sz="2000" dirty="0"/>
              <a:t>-</a:t>
            </a:r>
            <a:r>
              <a:rPr lang="en-US" sz="2000" dirty="0" err="1"/>
              <a:t>LaBr</a:t>
            </a:r>
            <a:r>
              <a:rPr lang="en-US" sz="2000" dirty="0"/>
              <a:t> triple coincidences.</a:t>
            </a:r>
            <a:endParaRPr lang="en-DE" sz="2000" dirty="0"/>
          </a:p>
        </p:txBody>
      </p:sp>
      <p:sp>
        <p:nvSpPr>
          <p:cNvPr id="6" name="Textfeld 5">
            <a:extLst>
              <a:ext uri="{FF2B5EF4-FFF2-40B4-BE49-F238E27FC236}">
                <a16:creationId xmlns:a16="http://schemas.microsoft.com/office/drawing/2014/main" id="{F8D66EEA-CC3A-4142-9B2F-0BDC1CFB6115}"/>
              </a:ext>
            </a:extLst>
          </p:cNvPr>
          <p:cNvSpPr txBox="1"/>
          <p:nvPr/>
        </p:nvSpPr>
        <p:spPr>
          <a:xfrm>
            <a:off x="543697" y="5091864"/>
            <a:ext cx="2586681" cy="1200329"/>
          </a:xfrm>
          <a:prstGeom prst="rect">
            <a:avLst/>
          </a:prstGeom>
          <a:noFill/>
        </p:spPr>
        <p:txBody>
          <a:bodyPr wrap="square" rtlCol="0">
            <a:spAutoFit/>
          </a:bodyPr>
          <a:lstStyle/>
          <a:p>
            <a:r>
              <a:rPr lang="en-US" dirty="0"/>
              <a:t>The Timing walk (TW) curve was obtained using </a:t>
            </a:r>
            <a:r>
              <a:rPr lang="en-US" baseline="30000" dirty="0"/>
              <a:t>152</a:t>
            </a:r>
            <a:r>
              <a:rPr lang="en-US" dirty="0"/>
              <a:t>Eu, </a:t>
            </a:r>
            <a:r>
              <a:rPr lang="en-US" baseline="30000" dirty="0"/>
              <a:t>133</a:t>
            </a:r>
            <a:r>
              <a:rPr lang="en-US" dirty="0"/>
              <a:t>Ba and </a:t>
            </a:r>
            <a:r>
              <a:rPr lang="en-US" baseline="30000" dirty="0"/>
              <a:t>226</a:t>
            </a:r>
            <a:r>
              <a:rPr lang="en-US" dirty="0"/>
              <a:t>Ra sources.</a:t>
            </a:r>
            <a:endParaRPr lang="en-DE" dirty="0"/>
          </a:p>
        </p:txBody>
      </p:sp>
      <p:pic>
        <p:nvPicPr>
          <p:cNvPr id="7" name="Grafik 6">
            <a:extLst>
              <a:ext uri="{FF2B5EF4-FFF2-40B4-BE49-F238E27FC236}">
                <a16:creationId xmlns:a16="http://schemas.microsoft.com/office/drawing/2014/main" id="{DC621A33-89FE-480A-B7DC-9FBE0731F6E4}"/>
              </a:ext>
            </a:extLst>
          </p:cNvPr>
          <p:cNvPicPr>
            <a:picLocks noChangeAspect="1"/>
          </p:cNvPicPr>
          <p:nvPr/>
        </p:nvPicPr>
        <p:blipFill>
          <a:blip r:embed="rId5"/>
          <a:stretch>
            <a:fillRect/>
          </a:stretch>
        </p:blipFill>
        <p:spPr>
          <a:xfrm>
            <a:off x="3090383" y="4785626"/>
            <a:ext cx="2997382" cy="2072374"/>
          </a:xfrm>
          <a:prstGeom prst="rect">
            <a:avLst/>
          </a:prstGeom>
        </p:spPr>
      </p:pic>
      <p:sp>
        <p:nvSpPr>
          <p:cNvPr id="8" name="Textfeld 7">
            <a:extLst>
              <a:ext uri="{FF2B5EF4-FFF2-40B4-BE49-F238E27FC236}">
                <a16:creationId xmlns:a16="http://schemas.microsoft.com/office/drawing/2014/main" id="{05A35D98-6372-492F-9CEE-8EFD4E17098C}"/>
              </a:ext>
            </a:extLst>
          </p:cNvPr>
          <p:cNvSpPr txBox="1"/>
          <p:nvPr/>
        </p:nvSpPr>
        <p:spPr>
          <a:xfrm>
            <a:off x="6301946" y="4960542"/>
            <a:ext cx="2002992" cy="1477328"/>
          </a:xfrm>
          <a:prstGeom prst="rect">
            <a:avLst/>
          </a:prstGeom>
          <a:noFill/>
        </p:spPr>
        <p:txBody>
          <a:bodyPr wrap="square" rtlCol="0">
            <a:spAutoFit/>
          </a:bodyPr>
          <a:lstStyle/>
          <a:p>
            <a:r>
              <a:rPr lang="en-US" dirty="0"/>
              <a:t>The slope method was used for the 21/2</a:t>
            </a:r>
            <a:r>
              <a:rPr lang="en-US" baseline="30000" dirty="0"/>
              <a:t>+</a:t>
            </a:r>
            <a:r>
              <a:rPr lang="en-US" dirty="0"/>
              <a:t> (top) and 17/2</a:t>
            </a:r>
            <a:r>
              <a:rPr lang="en-US" baseline="30000" dirty="0"/>
              <a:t>-</a:t>
            </a:r>
            <a:r>
              <a:rPr lang="en-US" dirty="0"/>
              <a:t>(bottom) states</a:t>
            </a:r>
            <a:endParaRPr lang="en-DE" dirty="0"/>
          </a:p>
        </p:txBody>
      </p:sp>
    </p:spTree>
    <p:extLst>
      <p:ext uri="{BB962C8B-B14F-4D97-AF65-F5344CB8AC3E}">
        <p14:creationId xmlns:p14="http://schemas.microsoft.com/office/powerpoint/2010/main" val="228493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ieren 3">
            <a:extLst>
              <a:ext uri="{FF2B5EF4-FFF2-40B4-BE49-F238E27FC236}">
                <a16:creationId xmlns:a16="http://schemas.microsoft.com/office/drawing/2014/main" id="{EAEFD6B3-773D-4182-9E92-85D21DB0C9FF}"/>
              </a:ext>
            </a:extLst>
          </p:cNvPr>
          <p:cNvGrpSpPr/>
          <p:nvPr/>
        </p:nvGrpSpPr>
        <p:grpSpPr>
          <a:xfrm>
            <a:off x="3302378" y="0"/>
            <a:ext cx="8280022" cy="2479589"/>
            <a:chOff x="361470" y="0"/>
            <a:chExt cx="8280022" cy="2479589"/>
          </a:xfrm>
        </p:grpSpPr>
        <p:pic>
          <p:nvPicPr>
            <p:cNvPr id="2" name="Grafik 1">
              <a:extLst>
                <a:ext uri="{FF2B5EF4-FFF2-40B4-BE49-F238E27FC236}">
                  <a16:creationId xmlns:a16="http://schemas.microsoft.com/office/drawing/2014/main" id="{279BE5E4-ED07-4C1D-9667-68BFF6D9336B}"/>
                </a:ext>
              </a:extLst>
            </p:cNvPr>
            <p:cNvPicPr>
              <a:picLocks noChangeAspect="1"/>
            </p:cNvPicPr>
            <p:nvPr/>
          </p:nvPicPr>
          <p:blipFill>
            <a:blip r:embed="rId2"/>
            <a:stretch>
              <a:fillRect/>
            </a:stretch>
          </p:blipFill>
          <p:spPr>
            <a:xfrm>
              <a:off x="361470" y="0"/>
              <a:ext cx="8250284" cy="2247832"/>
            </a:xfrm>
            <a:prstGeom prst="rect">
              <a:avLst/>
            </a:prstGeom>
          </p:spPr>
        </p:pic>
        <p:sp>
          <p:nvSpPr>
            <p:cNvPr id="3" name="Rechteck 2">
              <a:extLst>
                <a:ext uri="{FF2B5EF4-FFF2-40B4-BE49-F238E27FC236}">
                  <a16:creationId xmlns:a16="http://schemas.microsoft.com/office/drawing/2014/main" id="{89CDAB53-E8CA-4726-83F2-C3C5789F604A}"/>
                </a:ext>
              </a:extLst>
            </p:cNvPr>
            <p:cNvSpPr/>
            <p:nvPr/>
          </p:nvSpPr>
          <p:spPr>
            <a:xfrm>
              <a:off x="1631092" y="2166551"/>
              <a:ext cx="7010400" cy="3130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sp>
        <p:nvSpPr>
          <p:cNvPr id="5" name="Textfeld 4">
            <a:extLst>
              <a:ext uri="{FF2B5EF4-FFF2-40B4-BE49-F238E27FC236}">
                <a16:creationId xmlns:a16="http://schemas.microsoft.com/office/drawing/2014/main" id="{9064B481-6546-4640-983D-917FE95AFC7C}"/>
              </a:ext>
            </a:extLst>
          </p:cNvPr>
          <p:cNvSpPr txBox="1"/>
          <p:nvPr/>
        </p:nvSpPr>
        <p:spPr>
          <a:xfrm>
            <a:off x="74141" y="205946"/>
            <a:ext cx="3668312" cy="400110"/>
          </a:xfrm>
          <a:prstGeom prst="rect">
            <a:avLst/>
          </a:prstGeom>
          <a:noFill/>
        </p:spPr>
        <p:txBody>
          <a:bodyPr wrap="none" rtlCol="0">
            <a:spAutoFit/>
          </a:bodyPr>
          <a:lstStyle/>
          <a:p>
            <a:r>
              <a:rPr lang="en-US" sz="2000" dirty="0"/>
              <a:t>Lifetime of the 13/2</a:t>
            </a:r>
            <a:r>
              <a:rPr lang="en-US" sz="2000" baseline="30000" dirty="0"/>
              <a:t>+</a:t>
            </a:r>
            <a:r>
              <a:rPr lang="en-US" sz="2000" dirty="0"/>
              <a:t> state in </a:t>
            </a:r>
            <a:r>
              <a:rPr lang="en-US" sz="2000" baseline="30000" dirty="0"/>
              <a:t>95</a:t>
            </a:r>
            <a:r>
              <a:rPr lang="en-US" sz="2000" dirty="0"/>
              <a:t>Rh</a:t>
            </a:r>
            <a:endParaRPr lang="en-DE" sz="2000" dirty="0"/>
          </a:p>
        </p:txBody>
      </p:sp>
      <p:sp>
        <p:nvSpPr>
          <p:cNvPr id="6" name="Textfeld 5">
            <a:extLst>
              <a:ext uri="{FF2B5EF4-FFF2-40B4-BE49-F238E27FC236}">
                <a16:creationId xmlns:a16="http://schemas.microsoft.com/office/drawing/2014/main" id="{7C7543B2-F4D4-4FCD-9AC3-496EBF446758}"/>
              </a:ext>
            </a:extLst>
          </p:cNvPr>
          <p:cNvSpPr txBox="1"/>
          <p:nvPr/>
        </p:nvSpPr>
        <p:spPr>
          <a:xfrm>
            <a:off x="486032" y="2957384"/>
            <a:ext cx="2614818" cy="400110"/>
          </a:xfrm>
          <a:prstGeom prst="rect">
            <a:avLst/>
          </a:prstGeom>
          <a:noFill/>
        </p:spPr>
        <p:txBody>
          <a:bodyPr wrap="none" rtlCol="0">
            <a:spAutoFit/>
          </a:bodyPr>
          <a:lstStyle/>
          <a:p>
            <a:r>
              <a:rPr lang="en-US" sz="2000" dirty="0"/>
              <a:t>Background correction:</a:t>
            </a:r>
            <a:endParaRPr lang="en-DE" sz="2000" dirty="0"/>
          </a:p>
        </p:txBody>
      </p:sp>
      <p:pic>
        <p:nvPicPr>
          <p:cNvPr id="7" name="Grafik 6">
            <a:extLst>
              <a:ext uri="{FF2B5EF4-FFF2-40B4-BE49-F238E27FC236}">
                <a16:creationId xmlns:a16="http://schemas.microsoft.com/office/drawing/2014/main" id="{4769354B-4236-4224-9769-106353B18481}"/>
              </a:ext>
            </a:extLst>
          </p:cNvPr>
          <p:cNvPicPr>
            <a:picLocks noChangeAspect="1"/>
          </p:cNvPicPr>
          <p:nvPr/>
        </p:nvPicPr>
        <p:blipFill>
          <a:blip r:embed="rId3"/>
          <a:stretch>
            <a:fillRect/>
          </a:stretch>
        </p:blipFill>
        <p:spPr>
          <a:xfrm>
            <a:off x="5821288" y="3255853"/>
            <a:ext cx="4728226" cy="3403753"/>
          </a:xfrm>
          <a:prstGeom prst="rect">
            <a:avLst/>
          </a:prstGeom>
        </p:spPr>
      </p:pic>
      <p:pic>
        <p:nvPicPr>
          <p:cNvPr id="8" name="Grafik 7">
            <a:extLst>
              <a:ext uri="{FF2B5EF4-FFF2-40B4-BE49-F238E27FC236}">
                <a16:creationId xmlns:a16="http://schemas.microsoft.com/office/drawing/2014/main" id="{30358244-6FCE-4A78-96D8-356863C479C0}"/>
              </a:ext>
            </a:extLst>
          </p:cNvPr>
          <p:cNvPicPr>
            <a:picLocks noChangeAspect="1"/>
          </p:cNvPicPr>
          <p:nvPr/>
        </p:nvPicPr>
        <p:blipFill>
          <a:blip r:embed="rId4"/>
          <a:stretch>
            <a:fillRect/>
          </a:stretch>
        </p:blipFill>
        <p:spPr>
          <a:xfrm>
            <a:off x="207259" y="3429001"/>
            <a:ext cx="3640281" cy="1872144"/>
          </a:xfrm>
          <a:prstGeom prst="rect">
            <a:avLst/>
          </a:prstGeom>
        </p:spPr>
      </p:pic>
      <p:sp>
        <p:nvSpPr>
          <p:cNvPr id="9" name="Textfeld 8">
            <a:extLst>
              <a:ext uri="{FF2B5EF4-FFF2-40B4-BE49-F238E27FC236}">
                <a16:creationId xmlns:a16="http://schemas.microsoft.com/office/drawing/2014/main" id="{FD428187-F707-47FB-9A60-89FA3C886A54}"/>
              </a:ext>
            </a:extLst>
          </p:cNvPr>
          <p:cNvSpPr txBox="1"/>
          <p:nvPr/>
        </p:nvSpPr>
        <p:spPr>
          <a:xfrm>
            <a:off x="74141" y="5876800"/>
            <a:ext cx="6060377" cy="400110"/>
          </a:xfrm>
          <a:prstGeom prst="rect">
            <a:avLst/>
          </a:prstGeom>
          <a:noFill/>
        </p:spPr>
        <p:txBody>
          <a:bodyPr wrap="none" rtlCol="0">
            <a:spAutoFit/>
          </a:bodyPr>
          <a:lstStyle/>
          <a:p>
            <a:r>
              <a:rPr lang="en-US" sz="2000" dirty="0">
                <a:latin typeface="Symbol" panose="05050102010706020507" pitchFamily="18" charset="2"/>
              </a:rPr>
              <a:t>t</a:t>
            </a:r>
            <a:r>
              <a:rPr lang="en-US" sz="2000" dirty="0"/>
              <a:t> = 0.1(39) </a:t>
            </a:r>
            <a:r>
              <a:rPr lang="en-US" sz="2000" dirty="0" err="1"/>
              <a:t>ps</a:t>
            </a:r>
            <a:r>
              <a:rPr lang="en-US" sz="2000" dirty="0"/>
              <a:t> -&gt; </a:t>
            </a:r>
            <a:r>
              <a:rPr lang="en-US" sz="2000" dirty="0">
                <a:latin typeface="Symbol" panose="05050102010706020507" pitchFamily="18" charset="2"/>
              </a:rPr>
              <a:t>t </a:t>
            </a:r>
            <a:r>
              <a:rPr lang="en-US" sz="2000" dirty="0"/>
              <a:t>&lt; 4ps instead of 36(15) </a:t>
            </a:r>
            <a:r>
              <a:rPr lang="en-US" sz="2000" dirty="0" err="1"/>
              <a:t>ps</a:t>
            </a:r>
            <a:r>
              <a:rPr lang="en-US" sz="2000" dirty="0"/>
              <a:t> by Das et al.</a:t>
            </a:r>
            <a:endParaRPr lang="en-DE" sz="2000" dirty="0"/>
          </a:p>
        </p:txBody>
      </p:sp>
      <p:pic>
        <p:nvPicPr>
          <p:cNvPr id="13" name="Grafik 12">
            <a:extLst>
              <a:ext uri="{FF2B5EF4-FFF2-40B4-BE49-F238E27FC236}">
                <a16:creationId xmlns:a16="http://schemas.microsoft.com/office/drawing/2014/main" id="{E1F6DDFE-FE40-4835-B080-446E25035865}"/>
              </a:ext>
            </a:extLst>
          </p:cNvPr>
          <p:cNvPicPr>
            <a:picLocks noChangeAspect="1"/>
          </p:cNvPicPr>
          <p:nvPr/>
        </p:nvPicPr>
        <p:blipFill>
          <a:blip r:embed="rId5"/>
          <a:stretch>
            <a:fillRect/>
          </a:stretch>
        </p:blipFill>
        <p:spPr>
          <a:xfrm>
            <a:off x="4461853" y="2110755"/>
            <a:ext cx="7219401" cy="990916"/>
          </a:xfrm>
          <a:prstGeom prst="rect">
            <a:avLst/>
          </a:prstGeom>
        </p:spPr>
      </p:pic>
    </p:spTree>
    <p:extLst>
      <p:ext uri="{BB962C8B-B14F-4D97-AF65-F5344CB8AC3E}">
        <p14:creationId xmlns:p14="http://schemas.microsoft.com/office/powerpoint/2010/main" val="29028856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ieren 6">
            <a:extLst>
              <a:ext uri="{FF2B5EF4-FFF2-40B4-BE49-F238E27FC236}">
                <a16:creationId xmlns:a16="http://schemas.microsoft.com/office/drawing/2014/main" id="{35EF2DF1-1B8D-45D7-8F5F-3E07BEC86CB2}"/>
              </a:ext>
            </a:extLst>
          </p:cNvPr>
          <p:cNvGrpSpPr/>
          <p:nvPr/>
        </p:nvGrpSpPr>
        <p:grpSpPr>
          <a:xfrm>
            <a:off x="5570150" y="3078286"/>
            <a:ext cx="4661246" cy="1617102"/>
            <a:chOff x="3008180" y="189470"/>
            <a:chExt cx="4661246" cy="1617102"/>
          </a:xfrm>
        </p:grpSpPr>
        <p:cxnSp>
          <p:nvCxnSpPr>
            <p:cNvPr id="4" name="Gerader Verbinder 3">
              <a:extLst>
                <a:ext uri="{FF2B5EF4-FFF2-40B4-BE49-F238E27FC236}">
                  <a16:creationId xmlns:a16="http://schemas.microsoft.com/office/drawing/2014/main" id="{263B4782-3418-4620-8A9B-D45ACD73358B}"/>
                </a:ext>
              </a:extLst>
            </p:cNvPr>
            <p:cNvCxnSpPr/>
            <p:nvPr/>
          </p:nvCxnSpPr>
          <p:spPr>
            <a:xfrm>
              <a:off x="3632886" y="189470"/>
              <a:ext cx="3978876" cy="0"/>
            </a:xfrm>
            <a:prstGeom prst="line">
              <a:avLst/>
            </a:prstGeom>
          </p:spPr>
          <p:style>
            <a:lnRef idx="2">
              <a:schemeClr val="dk1"/>
            </a:lnRef>
            <a:fillRef idx="0">
              <a:schemeClr val="dk1"/>
            </a:fillRef>
            <a:effectRef idx="1">
              <a:schemeClr val="dk1"/>
            </a:effectRef>
            <a:fontRef idx="minor">
              <a:schemeClr val="tx1"/>
            </a:fontRef>
          </p:style>
        </p:cxnSp>
        <p:grpSp>
          <p:nvGrpSpPr>
            <p:cNvPr id="6" name="Gruppieren 5">
              <a:extLst>
                <a:ext uri="{FF2B5EF4-FFF2-40B4-BE49-F238E27FC236}">
                  <a16:creationId xmlns:a16="http://schemas.microsoft.com/office/drawing/2014/main" id="{F0D0A6E2-CA93-41FB-91A4-5E49C77A3ECA}"/>
                </a:ext>
              </a:extLst>
            </p:cNvPr>
            <p:cNvGrpSpPr/>
            <p:nvPr/>
          </p:nvGrpSpPr>
          <p:grpSpPr>
            <a:xfrm>
              <a:off x="3008180" y="205946"/>
              <a:ext cx="4661246" cy="1600626"/>
              <a:chOff x="3049370" y="214184"/>
              <a:chExt cx="4661246" cy="1600626"/>
            </a:xfrm>
          </p:grpSpPr>
          <p:pic>
            <p:nvPicPr>
              <p:cNvPr id="2" name="Grafik 1">
                <a:extLst>
                  <a:ext uri="{FF2B5EF4-FFF2-40B4-BE49-F238E27FC236}">
                    <a16:creationId xmlns:a16="http://schemas.microsoft.com/office/drawing/2014/main" id="{574ED256-12B3-446D-B63E-6FFABEDECF00}"/>
                  </a:ext>
                </a:extLst>
              </p:cNvPr>
              <p:cNvPicPr>
                <a:picLocks noChangeAspect="1"/>
              </p:cNvPicPr>
              <p:nvPr/>
            </p:nvPicPr>
            <p:blipFill>
              <a:blip r:embed="rId2"/>
              <a:stretch>
                <a:fillRect/>
              </a:stretch>
            </p:blipFill>
            <p:spPr>
              <a:xfrm>
                <a:off x="3049370" y="214184"/>
                <a:ext cx="4661246" cy="1290807"/>
              </a:xfrm>
              <a:prstGeom prst="rect">
                <a:avLst/>
              </a:prstGeom>
            </p:spPr>
          </p:pic>
          <p:sp>
            <p:nvSpPr>
              <p:cNvPr id="5" name="Textfeld 4">
                <a:extLst>
                  <a:ext uri="{FF2B5EF4-FFF2-40B4-BE49-F238E27FC236}">
                    <a16:creationId xmlns:a16="http://schemas.microsoft.com/office/drawing/2014/main" id="{660DE0D5-B681-4C23-A230-5CF9887CA712}"/>
                  </a:ext>
                </a:extLst>
              </p:cNvPr>
              <p:cNvSpPr txBox="1"/>
              <p:nvPr/>
            </p:nvSpPr>
            <p:spPr>
              <a:xfrm>
                <a:off x="5095352" y="1445478"/>
                <a:ext cx="1053943" cy="369332"/>
              </a:xfrm>
              <a:prstGeom prst="rect">
                <a:avLst/>
              </a:prstGeom>
              <a:solidFill>
                <a:schemeClr val="bg1"/>
              </a:solidFill>
            </p:spPr>
            <p:txBody>
              <a:bodyPr wrap="none" rtlCol="0">
                <a:spAutoFit/>
              </a:bodyPr>
              <a:lstStyle/>
              <a:p>
                <a:r>
                  <a:rPr lang="en-US" dirty="0"/>
                  <a:t>Time [</a:t>
                </a:r>
                <a:r>
                  <a:rPr lang="en-US" dirty="0" err="1"/>
                  <a:t>ps</a:t>
                </a:r>
                <a:r>
                  <a:rPr lang="en-US" dirty="0"/>
                  <a:t>]</a:t>
                </a:r>
                <a:endParaRPr lang="en-DE" dirty="0"/>
              </a:p>
            </p:txBody>
          </p:sp>
        </p:grpSp>
      </p:grpSp>
      <p:sp>
        <p:nvSpPr>
          <p:cNvPr id="8" name="Textfeld 7">
            <a:extLst>
              <a:ext uri="{FF2B5EF4-FFF2-40B4-BE49-F238E27FC236}">
                <a16:creationId xmlns:a16="http://schemas.microsoft.com/office/drawing/2014/main" id="{7131B72B-1D13-4236-A59C-B1F13F53C578}"/>
              </a:ext>
            </a:extLst>
          </p:cNvPr>
          <p:cNvSpPr txBox="1"/>
          <p:nvPr/>
        </p:nvSpPr>
        <p:spPr>
          <a:xfrm>
            <a:off x="280086" y="3350135"/>
            <a:ext cx="3538469" cy="400110"/>
          </a:xfrm>
          <a:prstGeom prst="rect">
            <a:avLst/>
          </a:prstGeom>
          <a:noFill/>
        </p:spPr>
        <p:txBody>
          <a:bodyPr wrap="none" rtlCol="0">
            <a:spAutoFit/>
          </a:bodyPr>
          <a:lstStyle/>
          <a:p>
            <a:r>
              <a:rPr lang="en-US" sz="2000" dirty="0"/>
              <a:t>Lifetime of the 9/2</a:t>
            </a:r>
            <a:r>
              <a:rPr lang="en-US" sz="2000" baseline="30000" dirty="0"/>
              <a:t>+</a:t>
            </a:r>
            <a:r>
              <a:rPr lang="en-US" sz="2000" dirty="0"/>
              <a:t> state in </a:t>
            </a:r>
            <a:r>
              <a:rPr lang="en-US" sz="2000" baseline="30000" dirty="0"/>
              <a:t>95</a:t>
            </a:r>
            <a:r>
              <a:rPr lang="en-US" sz="2000" dirty="0"/>
              <a:t>Ru</a:t>
            </a:r>
            <a:endParaRPr lang="en-DE" sz="2000" dirty="0"/>
          </a:p>
        </p:txBody>
      </p:sp>
      <mc:AlternateContent xmlns:mc="http://schemas.openxmlformats.org/markup-compatibility/2006" xmlns:a14="http://schemas.microsoft.com/office/drawing/2010/main">
        <mc:Choice Requires="a14">
          <p:sp>
            <p:nvSpPr>
              <p:cNvPr id="9" name="Textfeld 8">
                <a:extLst>
                  <a:ext uri="{FF2B5EF4-FFF2-40B4-BE49-F238E27FC236}">
                    <a16:creationId xmlns:a16="http://schemas.microsoft.com/office/drawing/2014/main" id="{54C12C5A-5441-4099-9E13-6CC882EF5900}"/>
                  </a:ext>
                </a:extLst>
              </p:cNvPr>
              <p:cNvSpPr txBox="1"/>
              <p:nvPr/>
            </p:nvSpPr>
            <p:spPr>
              <a:xfrm>
                <a:off x="881448" y="3836167"/>
                <a:ext cx="106958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DE" i="1" smtClean="0">
                          <a:latin typeface="Cambria Math" panose="02040503050406030204" pitchFamily="18" charset="0"/>
                          <a:ea typeface="Cambria Math" panose="02040503050406030204" pitchFamily="18" charset="0"/>
                        </a:rPr>
                        <m:t>𝜏</m:t>
                      </m:r>
                      <m:r>
                        <a:rPr lang="en-DE" i="1" smtClean="0">
                          <a:latin typeface="Cambria Math" panose="02040503050406030204" pitchFamily="18" charset="0"/>
                          <a:ea typeface="Cambria Math" panose="02040503050406030204" pitchFamily="18" charset="0"/>
                        </a:rPr>
                        <m:t>≤3 </m:t>
                      </m:r>
                      <m:r>
                        <a:rPr lang="en-US" b="0" i="1" smtClean="0">
                          <a:latin typeface="Cambria Math" panose="02040503050406030204" pitchFamily="18" charset="0"/>
                          <a:ea typeface="Cambria Math" panose="02040503050406030204" pitchFamily="18" charset="0"/>
                        </a:rPr>
                        <m:t>𝑝𝑠</m:t>
                      </m:r>
                    </m:oMath>
                  </m:oMathPara>
                </a14:m>
                <a:endParaRPr lang="en-DE" dirty="0"/>
              </a:p>
            </p:txBody>
          </p:sp>
        </mc:Choice>
        <mc:Fallback xmlns="">
          <p:sp>
            <p:nvSpPr>
              <p:cNvPr id="9" name="Textfeld 8">
                <a:extLst>
                  <a:ext uri="{FF2B5EF4-FFF2-40B4-BE49-F238E27FC236}">
                    <a16:creationId xmlns:a16="http://schemas.microsoft.com/office/drawing/2014/main" id="{54C12C5A-5441-4099-9E13-6CC882EF5900}"/>
                  </a:ext>
                </a:extLst>
              </p:cNvPr>
              <p:cNvSpPr txBox="1">
                <a:spLocks noRot="1" noChangeAspect="1" noMove="1" noResize="1" noEditPoints="1" noAdjustHandles="1" noChangeArrowheads="1" noChangeShapeType="1" noTextEdit="1"/>
              </p:cNvSpPr>
              <p:nvPr/>
            </p:nvSpPr>
            <p:spPr>
              <a:xfrm>
                <a:off x="881448" y="3836167"/>
                <a:ext cx="1069588" cy="369332"/>
              </a:xfrm>
              <a:prstGeom prst="rect">
                <a:avLst/>
              </a:prstGeom>
              <a:blipFill>
                <a:blip r:embed="rId3"/>
                <a:stretch>
                  <a:fillRect b="-6557"/>
                </a:stretch>
              </a:blipFill>
            </p:spPr>
            <p:txBody>
              <a:bodyPr/>
              <a:lstStyle/>
              <a:p>
                <a:r>
                  <a:rPr lang="en-DE">
                    <a:noFill/>
                  </a:rPr>
                  <a:t> </a:t>
                </a:r>
              </a:p>
            </p:txBody>
          </p:sp>
        </mc:Fallback>
      </mc:AlternateContent>
      <p:sp>
        <p:nvSpPr>
          <p:cNvPr id="10" name="Textfeld 9">
            <a:extLst>
              <a:ext uri="{FF2B5EF4-FFF2-40B4-BE49-F238E27FC236}">
                <a16:creationId xmlns:a16="http://schemas.microsoft.com/office/drawing/2014/main" id="{5BBAF4F8-F43B-45B1-90F7-DB19DD2688C5}"/>
              </a:ext>
            </a:extLst>
          </p:cNvPr>
          <p:cNvSpPr txBox="1"/>
          <p:nvPr/>
        </p:nvSpPr>
        <p:spPr>
          <a:xfrm>
            <a:off x="0" y="4671537"/>
            <a:ext cx="4832092" cy="400110"/>
          </a:xfrm>
          <a:prstGeom prst="rect">
            <a:avLst/>
          </a:prstGeom>
          <a:noFill/>
        </p:spPr>
        <p:txBody>
          <a:bodyPr wrap="none" rtlCol="0">
            <a:spAutoFit/>
          </a:bodyPr>
          <a:lstStyle/>
          <a:p>
            <a:r>
              <a:rPr lang="en-US" sz="2000" dirty="0"/>
              <a:t>Lifetime of the 17/2</a:t>
            </a:r>
            <a:r>
              <a:rPr lang="en-US" sz="2000" baseline="30000" dirty="0"/>
              <a:t>+</a:t>
            </a:r>
            <a:r>
              <a:rPr lang="en-US" sz="2000" dirty="0"/>
              <a:t> and 21/2</a:t>
            </a:r>
            <a:r>
              <a:rPr lang="en-US" sz="2000" baseline="30000" dirty="0"/>
              <a:t>+ </a:t>
            </a:r>
            <a:r>
              <a:rPr lang="en-US" sz="2000" dirty="0"/>
              <a:t>states in </a:t>
            </a:r>
            <a:r>
              <a:rPr lang="en-US" sz="2000" baseline="30000" dirty="0"/>
              <a:t>95</a:t>
            </a:r>
            <a:r>
              <a:rPr lang="en-US" sz="2000" dirty="0"/>
              <a:t>Ru</a:t>
            </a:r>
            <a:endParaRPr lang="en-DE" sz="2000" dirty="0"/>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1E3A0557-D453-4646-ABC8-51193EE5DE42}"/>
                  </a:ext>
                </a:extLst>
              </p:cNvPr>
              <p:cNvSpPr txBox="1"/>
              <p:nvPr/>
            </p:nvSpPr>
            <p:spPr>
              <a:xfrm>
                <a:off x="1208953" y="5389605"/>
                <a:ext cx="195604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DE" i="1" smtClean="0">
                          <a:latin typeface="Cambria Math" panose="02040503050406030204" pitchFamily="18" charset="0"/>
                          <a:ea typeface="Cambria Math" panose="02040503050406030204" pitchFamily="18" charset="0"/>
                        </a:rPr>
                        <m:t>𝜏</m:t>
                      </m:r>
                      <m:r>
                        <a:rPr lang="en-US" b="0" i="1" smtClean="0">
                          <a:latin typeface="Cambria Math" panose="02040503050406030204" pitchFamily="18" charset="0"/>
                          <a:ea typeface="Cambria Math" panose="02040503050406030204" pitchFamily="18" charset="0"/>
                        </a:rPr>
                        <m:t>=10.25(11) </m:t>
                      </m:r>
                      <m:r>
                        <a:rPr lang="en-US" b="0" i="1" smtClean="0">
                          <a:latin typeface="Cambria Math" panose="02040503050406030204" pitchFamily="18" charset="0"/>
                          <a:ea typeface="Cambria Math" panose="02040503050406030204" pitchFamily="18" charset="0"/>
                        </a:rPr>
                        <m:t>𝑛𝑠</m:t>
                      </m:r>
                    </m:oMath>
                  </m:oMathPara>
                </a14:m>
                <a:endParaRPr lang="en-DE" dirty="0"/>
              </a:p>
            </p:txBody>
          </p:sp>
        </mc:Choice>
        <mc:Fallback xmlns="">
          <p:sp>
            <p:nvSpPr>
              <p:cNvPr id="11" name="Textfeld 10">
                <a:extLst>
                  <a:ext uri="{FF2B5EF4-FFF2-40B4-BE49-F238E27FC236}">
                    <a16:creationId xmlns:a16="http://schemas.microsoft.com/office/drawing/2014/main" id="{1E3A0557-D453-4646-ABC8-51193EE5DE42}"/>
                  </a:ext>
                </a:extLst>
              </p:cNvPr>
              <p:cNvSpPr txBox="1">
                <a:spLocks noRot="1" noChangeAspect="1" noMove="1" noResize="1" noEditPoints="1" noAdjustHandles="1" noChangeArrowheads="1" noChangeShapeType="1" noTextEdit="1"/>
              </p:cNvSpPr>
              <p:nvPr/>
            </p:nvSpPr>
            <p:spPr>
              <a:xfrm>
                <a:off x="1208953" y="5389605"/>
                <a:ext cx="1956048" cy="369332"/>
              </a:xfrm>
              <a:prstGeom prst="rect">
                <a:avLst/>
              </a:prstGeom>
              <a:blipFill>
                <a:blip r:embed="rId4"/>
                <a:stretch>
                  <a:fillRect b="-13115"/>
                </a:stretch>
              </a:blipFill>
            </p:spPr>
            <p:txBody>
              <a:bodyPr/>
              <a:lstStyle/>
              <a:p>
                <a:r>
                  <a:rPr lang="en-DE">
                    <a:noFill/>
                  </a:rPr>
                  <a:t> </a:t>
                </a:r>
              </a:p>
            </p:txBody>
          </p:sp>
        </mc:Fallback>
      </mc:AlternateContent>
      <p:sp>
        <p:nvSpPr>
          <p:cNvPr id="12" name="Textfeld 11">
            <a:extLst>
              <a:ext uri="{FF2B5EF4-FFF2-40B4-BE49-F238E27FC236}">
                <a16:creationId xmlns:a16="http://schemas.microsoft.com/office/drawing/2014/main" id="{5D82E760-5D62-4A58-A612-FD947891D6AF}"/>
              </a:ext>
            </a:extLst>
          </p:cNvPr>
          <p:cNvSpPr txBox="1"/>
          <p:nvPr/>
        </p:nvSpPr>
        <p:spPr>
          <a:xfrm>
            <a:off x="421693" y="314409"/>
            <a:ext cx="3668312" cy="400110"/>
          </a:xfrm>
          <a:prstGeom prst="rect">
            <a:avLst/>
          </a:prstGeom>
          <a:noFill/>
        </p:spPr>
        <p:txBody>
          <a:bodyPr wrap="none" rtlCol="0">
            <a:spAutoFit/>
          </a:bodyPr>
          <a:lstStyle/>
          <a:p>
            <a:r>
              <a:rPr lang="en-US" sz="2000" dirty="0"/>
              <a:t>Lifetime of the 17/2</a:t>
            </a:r>
            <a:r>
              <a:rPr lang="en-US" sz="2000" baseline="30000" dirty="0"/>
              <a:t>+</a:t>
            </a:r>
            <a:r>
              <a:rPr lang="en-US" sz="2000" dirty="0"/>
              <a:t> state in </a:t>
            </a:r>
            <a:r>
              <a:rPr lang="en-US" sz="2000" baseline="30000" dirty="0"/>
              <a:t>95</a:t>
            </a:r>
            <a:r>
              <a:rPr lang="en-US" sz="2000" dirty="0"/>
              <a:t>Rh</a:t>
            </a:r>
            <a:endParaRPr lang="en-DE" sz="2000" dirty="0"/>
          </a:p>
        </p:txBody>
      </p:sp>
      <mc:AlternateContent xmlns:mc="http://schemas.openxmlformats.org/markup-compatibility/2006" xmlns:a14="http://schemas.microsoft.com/office/drawing/2010/main">
        <mc:Choice Requires="a14">
          <p:sp>
            <p:nvSpPr>
              <p:cNvPr id="14" name="Textfeld 13">
                <a:extLst>
                  <a:ext uri="{FF2B5EF4-FFF2-40B4-BE49-F238E27FC236}">
                    <a16:creationId xmlns:a16="http://schemas.microsoft.com/office/drawing/2014/main" id="{318FAFDE-6347-40C2-AD72-D4F244B1CEB7}"/>
                  </a:ext>
                </a:extLst>
              </p:cNvPr>
              <p:cNvSpPr txBox="1"/>
              <p:nvPr/>
            </p:nvSpPr>
            <p:spPr>
              <a:xfrm>
                <a:off x="506517" y="1225637"/>
                <a:ext cx="5006883" cy="400110"/>
              </a:xfrm>
              <a:prstGeom prst="rect">
                <a:avLst/>
              </a:prstGeom>
              <a:noFill/>
            </p:spPr>
            <p:txBody>
              <a:bodyPr wrap="none" rtlCol="0">
                <a:spAutoFit/>
              </a:bodyPr>
              <a:lstStyle/>
              <a:p>
                <a:r>
                  <a:rPr lang="en-US" sz="2000" dirty="0">
                    <a:latin typeface="Symbol" panose="05050102010706020507" pitchFamily="18" charset="2"/>
                  </a:rPr>
                  <a:t>t</a:t>
                </a:r>
                <a:r>
                  <a:rPr lang="en-US" sz="2000" dirty="0"/>
                  <a:t> = 135(4) </a:t>
                </a:r>
                <a:r>
                  <a:rPr lang="en-US" sz="2000" dirty="0" err="1"/>
                  <a:t>ps</a:t>
                </a:r>
                <a:r>
                  <a:rPr lang="en-US" sz="2000" dirty="0"/>
                  <a:t>  instead of </a:t>
                </a:r>
                <a:r>
                  <a:rPr lang="en-US" sz="2000" dirty="0">
                    <a:latin typeface="Symbol" panose="05050102010706020507" pitchFamily="18" charset="2"/>
                  </a:rPr>
                  <a:t>t</a:t>
                </a:r>
                <a14:m>
                  <m:oMath xmlns:m="http://schemas.openxmlformats.org/officeDocument/2006/math">
                    <m:r>
                      <a:rPr lang="en-US" sz="2000" b="0" i="0" smtClean="0">
                        <a:latin typeface="Cambria Math" panose="02040503050406030204" pitchFamily="18" charset="0"/>
                        <a:ea typeface="Cambria Math" panose="02040503050406030204" pitchFamily="18" charset="0"/>
                      </a:rPr>
                      <m:t> </m:t>
                    </m:r>
                    <m:r>
                      <a:rPr lang="en-DE" sz="2000" i="1">
                        <a:latin typeface="Cambria Math" panose="02040503050406030204" pitchFamily="18" charset="0"/>
                        <a:ea typeface="Cambria Math" panose="02040503050406030204" pitchFamily="18" charset="0"/>
                      </a:rPr>
                      <m:t>≤</m:t>
                    </m:r>
                  </m:oMath>
                </a14:m>
                <a:r>
                  <a:rPr lang="en-US" sz="2000" dirty="0"/>
                  <a:t> 28 </a:t>
                </a:r>
                <a:r>
                  <a:rPr lang="en-US" sz="2000" dirty="0" err="1"/>
                  <a:t>ps</a:t>
                </a:r>
                <a:r>
                  <a:rPr lang="en-US" sz="2000" dirty="0"/>
                  <a:t> by Das et al.</a:t>
                </a:r>
                <a:endParaRPr lang="en-DE" sz="2000" dirty="0"/>
              </a:p>
            </p:txBody>
          </p:sp>
        </mc:Choice>
        <mc:Fallback xmlns="">
          <p:sp>
            <p:nvSpPr>
              <p:cNvPr id="14" name="Textfeld 13">
                <a:extLst>
                  <a:ext uri="{FF2B5EF4-FFF2-40B4-BE49-F238E27FC236}">
                    <a16:creationId xmlns:a16="http://schemas.microsoft.com/office/drawing/2014/main" id="{318FAFDE-6347-40C2-AD72-D4F244B1CEB7}"/>
                  </a:ext>
                </a:extLst>
              </p:cNvPr>
              <p:cNvSpPr txBox="1">
                <a:spLocks noRot="1" noChangeAspect="1" noMove="1" noResize="1" noEditPoints="1" noAdjustHandles="1" noChangeArrowheads="1" noChangeShapeType="1" noTextEdit="1"/>
              </p:cNvSpPr>
              <p:nvPr/>
            </p:nvSpPr>
            <p:spPr>
              <a:xfrm>
                <a:off x="506517" y="1225637"/>
                <a:ext cx="5006883" cy="400110"/>
              </a:xfrm>
              <a:prstGeom prst="rect">
                <a:avLst/>
              </a:prstGeom>
              <a:blipFill>
                <a:blip r:embed="rId5"/>
                <a:stretch>
                  <a:fillRect l="-1218" t="-10606" r="-487" b="-25758"/>
                </a:stretch>
              </a:blipFill>
            </p:spPr>
            <p:txBody>
              <a:bodyPr/>
              <a:lstStyle/>
              <a:p>
                <a:r>
                  <a:rPr lang="en-DE">
                    <a:noFill/>
                  </a:rPr>
                  <a:t> </a:t>
                </a:r>
              </a:p>
            </p:txBody>
          </p:sp>
        </mc:Fallback>
      </mc:AlternateContent>
      <p:pic>
        <p:nvPicPr>
          <p:cNvPr id="15" name="Grafik 14">
            <a:extLst>
              <a:ext uri="{FF2B5EF4-FFF2-40B4-BE49-F238E27FC236}">
                <a16:creationId xmlns:a16="http://schemas.microsoft.com/office/drawing/2014/main" id="{A6D97E4E-F901-4C56-A3C3-3263CA9B64FF}"/>
              </a:ext>
            </a:extLst>
          </p:cNvPr>
          <p:cNvPicPr>
            <a:picLocks noChangeAspect="1"/>
          </p:cNvPicPr>
          <p:nvPr/>
        </p:nvPicPr>
        <p:blipFill>
          <a:blip r:embed="rId6"/>
          <a:stretch>
            <a:fillRect/>
          </a:stretch>
        </p:blipFill>
        <p:spPr>
          <a:xfrm>
            <a:off x="5552302" y="59635"/>
            <a:ext cx="4720378" cy="2701337"/>
          </a:xfrm>
          <a:prstGeom prst="rect">
            <a:avLst/>
          </a:prstGeom>
        </p:spPr>
      </p:pic>
      <p:sp>
        <p:nvSpPr>
          <p:cNvPr id="16" name="Textfeld 15">
            <a:extLst>
              <a:ext uri="{FF2B5EF4-FFF2-40B4-BE49-F238E27FC236}">
                <a16:creationId xmlns:a16="http://schemas.microsoft.com/office/drawing/2014/main" id="{024F8A39-9943-4E09-8EBD-DA089F60521D}"/>
              </a:ext>
            </a:extLst>
          </p:cNvPr>
          <p:cNvSpPr txBox="1"/>
          <p:nvPr/>
        </p:nvSpPr>
        <p:spPr>
          <a:xfrm>
            <a:off x="280086" y="2755557"/>
            <a:ext cx="2223942" cy="461665"/>
          </a:xfrm>
          <a:prstGeom prst="rect">
            <a:avLst/>
          </a:prstGeom>
          <a:noFill/>
        </p:spPr>
        <p:txBody>
          <a:bodyPr wrap="none" rtlCol="0">
            <a:spAutoFit/>
          </a:bodyPr>
          <a:lstStyle/>
          <a:p>
            <a:r>
              <a:rPr lang="en-US" sz="2400" dirty="0"/>
              <a:t>Lifetimes in </a:t>
            </a:r>
            <a:r>
              <a:rPr lang="en-US" sz="2400" baseline="30000" dirty="0"/>
              <a:t>95</a:t>
            </a:r>
            <a:r>
              <a:rPr lang="en-US" sz="2400" dirty="0"/>
              <a:t>Ru</a:t>
            </a:r>
            <a:endParaRPr lang="en-DE" sz="2400" dirty="0"/>
          </a:p>
        </p:txBody>
      </p:sp>
      <p:sp>
        <p:nvSpPr>
          <p:cNvPr id="17" name="Rechteck 16">
            <a:extLst>
              <a:ext uri="{FF2B5EF4-FFF2-40B4-BE49-F238E27FC236}">
                <a16:creationId xmlns:a16="http://schemas.microsoft.com/office/drawing/2014/main" id="{F6FA9CAB-13D7-41F9-AFEA-2BF33D721B6A}"/>
              </a:ext>
            </a:extLst>
          </p:cNvPr>
          <p:cNvSpPr/>
          <p:nvPr/>
        </p:nvSpPr>
        <p:spPr>
          <a:xfrm>
            <a:off x="506517" y="5389605"/>
            <a:ext cx="702436" cy="369332"/>
          </a:xfrm>
          <a:prstGeom prst="rect">
            <a:avLst/>
          </a:prstGeom>
        </p:spPr>
        <p:txBody>
          <a:bodyPr wrap="none">
            <a:spAutoFit/>
          </a:bodyPr>
          <a:lstStyle/>
          <a:p>
            <a:r>
              <a:rPr lang="en-US" dirty="0"/>
              <a:t>17/2</a:t>
            </a:r>
            <a:r>
              <a:rPr lang="en-US" baseline="30000" dirty="0"/>
              <a:t>+</a:t>
            </a:r>
            <a:endParaRPr lang="en-DE" dirty="0"/>
          </a:p>
        </p:txBody>
      </p:sp>
      <mc:AlternateContent xmlns:mc="http://schemas.openxmlformats.org/markup-compatibility/2006" xmlns:a14="http://schemas.microsoft.com/office/drawing/2010/main">
        <mc:Choice Requires="a14">
          <p:sp>
            <p:nvSpPr>
              <p:cNvPr id="18" name="Textfeld 17">
                <a:extLst>
                  <a:ext uri="{FF2B5EF4-FFF2-40B4-BE49-F238E27FC236}">
                    <a16:creationId xmlns:a16="http://schemas.microsoft.com/office/drawing/2014/main" id="{C0715B79-82F1-4BCB-939C-7952D2CFED0D}"/>
                  </a:ext>
                </a:extLst>
              </p:cNvPr>
              <p:cNvSpPr txBox="1"/>
              <p:nvPr/>
            </p:nvSpPr>
            <p:spPr>
              <a:xfrm>
                <a:off x="1208953" y="5721866"/>
                <a:ext cx="1741182" cy="37651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DE" i="1" smtClean="0">
                          <a:latin typeface="Cambria Math" panose="02040503050406030204" pitchFamily="18" charset="0"/>
                          <a:ea typeface="Cambria Math" panose="02040503050406030204" pitchFamily="18" charset="0"/>
                        </a:rPr>
                        <m:t>𝜏</m:t>
                      </m:r>
                      <m:r>
                        <a:rPr lang="en-US" b="0" i="1" smtClean="0">
                          <a:latin typeface="Cambria Math" panose="02040503050406030204" pitchFamily="18" charset="0"/>
                          <a:ea typeface="Cambria Math" panose="02040503050406030204" pitchFamily="18" charset="0"/>
                        </a:rPr>
                        <m:t>=</m:t>
                      </m:r>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11.7</m:t>
                          </m:r>
                        </m:e>
                        <m:sub>
                          <m:r>
                            <a:rPr lang="en-US" b="0" i="1" smtClean="0">
                              <a:latin typeface="Cambria Math" panose="02040503050406030204" pitchFamily="18" charset="0"/>
                              <a:ea typeface="Cambria Math" panose="02040503050406030204" pitchFamily="18" charset="0"/>
                            </a:rPr>
                            <m:t>−0.4</m:t>
                          </m:r>
                        </m:sub>
                        <m:sup>
                          <m:r>
                            <a:rPr lang="en-US" b="0" i="1" smtClean="0">
                              <a:latin typeface="Cambria Math" panose="02040503050406030204" pitchFamily="18" charset="0"/>
                              <a:ea typeface="Cambria Math" panose="02040503050406030204" pitchFamily="18" charset="0"/>
                            </a:rPr>
                            <m:t>+0.7</m:t>
                          </m:r>
                        </m:sup>
                      </m:sSubSup>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𝑛𝑠</m:t>
                      </m:r>
                    </m:oMath>
                  </m:oMathPara>
                </a14:m>
                <a:endParaRPr lang="en-DE" dirty="0"/>
              </a:p>
            </p:txBody>
          </p:sp>
        </mc:Choice>
        <mc:Fallback xmlns="">
          <p:sp>
            <p:nvSpPr>
              <p:cNvPr id="18" name="Textfeld 17">
                <a:extLst>
                  <a:ext uri="{FF2B5EF4-FFF2-40B4-BE49-F238E27FC236}">
                    <a16:creationId xmlns:a16="http://schemas.microsoft.com/office/drawing/2014/main" id="{C0715B79-82F1-4BCB-939C-7952D2CFED0D}"/>
                  </a:ext>
                </a:extLst>
              </p:cNvPr>
              <p:cNvSpPr txBox="1">
                <a:spLocks noRot="1" noChangeAspect="1" noMove="1" noResize="1" noEditPoints="1" noAdjustHandles="1" noChangeArrowheads="1" noChangeShapeType="1" noTextEdit="1"/>
              </p:cNvSpPr>
              <p:nvPr/>
            </p:nvSpPr>
            <p:spPr>
              <a:xfrm>
                <a:off x="1208953" y="5721866"/>
                <a:ext cx="1741182" cy="376513"/>
              </a:xfrm>
              <a:prstGeom prst="rect">
                <a:avLst/>
              </a:prstGeom>
              <a:blipFill>
                <a:blip r:embed="rId7"/>
                <a:stretch>
                  <a:fillRect b="-3279"/>
                </a:stretch>
              </a:blipFill>
            </p:spPr>
            <p:txBody>
              <a:bodyPr/>
              <a:lstStyle/>
              <a:p>
                <a:r>
                  <a:rPr lang="en-DE">
                    <a:noFill/>
                  </a:rPr>
                  <a:t> </a:t>
                </a:r>
              </a:p>
            </p:txBody>
          </p:sp>
        </mc:Fallback>
      </mc:AlternateContent>
      <p:sp>
        <p:nvSpPr>
          <p:cNvPr id="19" name="Rechteck 18">
            <a:extLst>
              <a:ext uri="{FF2B5EF4-FFF2-40B4-BE49-F238E27FC236}">
                <a16:creationId xmlns:a16="http://schemas.microsoft.com/office/drawing/2014/main" id="{398FABB6-3968-43EB-B8B4-5A8F348643C1}"/>
              </a:ext>
            </a:extLst>
          </p:cNvPr>
          <p:cNvSpPr/>
          <p:nvPr/>
        </p:nvSpPr>
        <p:spPr>
          <a:xfrm>
            <a:off x="506517" y="5721866"/>
            <a:ext cx="702436" cy="369332"/>
          </a:xfrm>
          <a:prstGeom prst="rect">
            <a:avLst/>
          </a:prstGeom>
        </p:spPr>
        <p:txBody>
          <a:bodyPr wrap="none">
            <a:spAutoFit/>
          </a:bodyPr>
          <a:lstStyle/>
          <a:p>
            <a:r>
              <a:rPr lang="en-US" dirty="0"/>
              <a:t>21/2</a:t>
            </a:r>
            <a:r>
              <a:rPr lang="en-US" baseline="30000" dirty="0"/>
              <a:t>+</a:t>
            </a:r>
            <a:endParaRPr lang="en-DE" dirty="0"/>
          </a:p>
        </p:txBody>
      </p:sp>
      <p:pic>
        <p:nvPicPr>
          <p:cNvPr id="20" name="Grafik 19">
            <a:extLst>
              <a:ext uri="{FF2B5EF4-FFF2-40B4-BE49-F238E27FC236}">
                <a16:creationId xmlns:a16="http://schemas.microsoft.com/office/drawing/2014/main" id="{FD29D8FC-7F51-4700-B330-5831880B9CDA}"/>
              </a:ext>
            </a:extLst>
          </p:cNvPr>
          <p:cNvPicPr>
            <a:picLocks noChangeAspect="1"/>
          </p:cNvPicPr>
          <p:nvPr/>
        </p:nvPicPr>
        <p:blipFill>
          <a:blip r:embed="rId8"/>
          <a:stretch>
            <a:fillRect/>
          </a:stretch>
        </p:blipFill>
        <p:spPr>
          <a:xfrm>
            <a:off x="6096000" y="4645415"/>
            <a:ext cx="3229426" cy="2152950"/>
          </a:xfrm>
          <a:prstGeom prst="rect">
            <a:avLst/>
          </a:prstGeom>
        </p:spPr>
      </p:pic>
    </p:spTree>
    <p:extLst>
      <p:ext uri="{BB962C8B-B14F-4D97-AF65-F5344CB8AC3E}">
        <p14:creationId xmlns:p14="http://schemas.microsoft.com/office/powerpoint/2010/main" val="2121670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6" grpId="0"/>
      <p:bldP spid="17" grpId="0"/>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42672" y="4399963"/>
            <a:ext cx="9426369" cy="1440344"/>
          </a:xfrm>
          <a:prstGeom prst="rect">
            <a:avLst/>
          </a:prstGeom>
        </p:spPr>
      </p:pic>
      <p:sp>
        <p:nvSpPr>
          <p:cNvPr id="3" name="Textfeld 2"/>
          <p:cNvSpPr txBox="1"/>
          <p:nvPr/>
        </p:nvSpPr>
        <p:spPr>
          <a:xfrm>
            <a:off x="0" y="0"/>
            <a:ext cx="11832342" cy="954107"/>
          </a:xfrm>
          <a:prstGeom prst="rect">
            <a:avLst/>
          </a:prstGeom>
          <a:noFill/>
        </p:spPr>
        <p:txBody>
          <a:bodyPr wrap="none" rtlCol="0">
            <a:spAutoFit/>
          </a:bodyPr>
          <a:lstStyle/>
          <a:p>
            <a:r>
              <a:rPr lang="de-DE" sz="2800" dirty="0" err="1"/>
              <a:t>Recently</a:t>
            </a:r>
            <a:r>
              <a:rPr lang="de-DE" sz="2800" dirty="0"/>
              <a:t>, </a:t>
            </a:r>
            <a:r>
              <a:rPr lang="de-DE" sz="2800" dirty="0" err="1"/>
              <a:t>this</a:t>
            </a:r>
            <a:r>
              <a:rPr lang="de-DE" sz="2800" dirty="0"/>
              <a:t> </a:t>
            </a:r>
            <a:r>
              <a:rPr lang="de-DE" sz="2800" dirty="0" err="1"/>
              <a:t>approach</a:t>
            </a:r>
            <a:r>
              <a:rPr lang="de-DE" sz="2800" dirty="0"/>
              <a:t> was </a:t>
            </a:r>
            <a:r>
              <a:rPr lang="de-DE" sz="2800" dirty="0" err="1"/>
              <a:t>extended</a:t>
            </a:r>
            <a:r>
              <a:rPr lang="de-DE" sz="2800" dirty="0"/>
              <a:t> </a:t>
            </a:r>
            <a:r>
              <a:rPr lang="de-DE" sz="2800" dirty="0" err="1"/>
              <a:t>to</a:t>
            </a:r>
            <a:r>
              <a:rPr lang="de-DE" sz="2800" dirty="0"/>
              <a:t> </a:t>
            </a:r>
            <a:r>
              <a:rPr lang="de-DE" sz="2800" dirty="0" err="1"/>
              <a:t>electromagnetic</a:t>
            </a:r>
            <a:r>
              <a:rPr lang="de-DE" sz="2800" dirty="0"/>
              <a:t> </a:t>
            </a:r>
            <a:r>
              <a:rPr lang="de-DE" sz="2800" dirty="0" err="1"/>
              <a:t>quadrupole</a:t>
            </a:r>
            <a:r>
              <a:rPr lang="de-DE" sz="2800" dirty="0"/>
              <a:t> </a:t>
            </a:r>
            <a:r>
              <a:rPr lang="de-DE" sz="2800" dirty="0" err="1"/>
              <a:t>transition</a:t>
            </a:r>
            <a:r>
              <a:rPr lang="de-DE" sz="2800" dirty="0"/>
              <a:t> </a:t>
            </a:r>
          </a:p>
          <a:p>
            <a:r>
              <a:rPr lang="de-DE" sz="2800" dirty="0" err="1"/>
              <a:t>rates</a:t>
            </a:r>
            <a:r>
              <a:rPr lang="de-DE" sz="2800" dirty="0"/>
              <a:t> </a:t>
            </a:r>
            <a:r>
              <a:rPr lang="de-DE" sz="2800" dirty="0" err="1"/>
              <a:t>by</a:t>
            </a:r>
            <a:r>
              <a:rPr lang="de-DE" sz="2800" dirty="0"/>
              <a:t> Piet Van </a:t>
            </a:r>
            <a:r>
              <a:rPr lang="de-DE" sz="2800" dirty="0" err="1"/>
              <a:t>Isacker</a:t>
            </a:r>
            <a:r>
              <a:rPr lang="de-DE" sz="2800" dirty="0"/>
              <a:t>.</a:t>
            </a:r>
          </a:p>
        </p:txBody>
      </p:sp>
      <p:sp>
        <p:nvSpPr>
          <p:cNvPr id="4" name="Textfeld 3"/>
          <p:cNvSpPr txBox="1"/>
          <p:nvPr/>
        </p:nvSpPr>
        <p:spPr>
          <a:xfrm>
            <a:off x="-42672" y="1130252"/>
            <a:ext cx="11917686" cy="2677656"/>
          </a:xfrm>
          <a:prstGeom prst="rect">
            <a:avLst/>
          </a:prstGeom>
          <a:noFill/>
        </p:spPr>
        <p:txBody>
          <a:bodyPr wrap="none" rtlCol="0">
            <a:spAutoFit/>
          </a:bodyPr>
          <a:lstStyle/>
          <a:p>
            <a:r>
              <a:rPr lang="de-DE" sz="2800" dirty="0" err="1"/>
              <a:t>Assumptions</a:t>
            </a:r>
            <a:r>
              <a:rPr lang="de-DE" sz="2800" dirty="0"/>
              <a:t>:</a:t>
            </a:r>
          </a:p>
          <a:p>
            <a:r>
              <a:rPr lang="de-DE" sz="2800" dirty="0"/>
              <a:t>Seniority is conserved.</a:t>
            </a:r>
          </a:p>
          <a:p>
            <a:r>
              <a:rPr lang="de-DE" sz="2800" dirty="0"/>
              <a:t>The effective charges in one-body E2 operator of the two-j nucleus can be state </a:t>
            </a:r>
          </a:p>
          <a:p>
            <a:r>
              <a:rPr lang="de-DE" sz="2800" dirty="0"/>
              <a:t>dependent.</a:t>
            </a:r>
          </a:p>
          <a:p>
            <a:r>
              <a:rPr lang="de-DE" sz="2800" dirty="0"/>
              <a:t>The </a:t>
            </a:r>
            <a:r>
              <a:rPr lang="de-DE" sz="2800" dirty="0" err="1"/>
              <a:t>effective</a:t>
            </a:r>
            <a:r>
              <a:rPr lang="de-DE" sz="2800" dirty="0"/>
              <a:t> </a:t>
            </a:r>
            <a:r>
              <a:rPr lang="de-DE" sz="2800" dirty="0" err="1"/>
              <a:t>charges</a:t>
            </a:r>
            <a:r>
              <a:rPr lang="de-DE" sz="2800" dirty="0"/>
              <a:t> in </a:t>
            </a:r>
            <a:r>
              <a:rPr lang="de-DE" sz="2800" dirty="0" err="1"/>
              <a:t>the</a:t>
            </a:r>
            <a:r>
              <a:rPr lang="de-DE" sz="2800" dirty="0"/>
              <a:t> </a:t>
            </a:r>
            <a:r>
              <a:rPr lang="de-DE" sz="2800" dirty="0" err="1"/>
              <a:t>quadrupole</a:t>
            </a:r>
            <a:r>
              <a:rPr lang="de-DE" sz="2800" dirty="0"/>
              <a:t> </a:t>
            </a:r>
            <a:r>
              <a:rPr lang="de-DE" sz="2800" dirty="0" err="1"/>
              <a:t>moment</a:t>
            </a:r>
            <a:r>
              <a:rPr lang="de-DE" sz="2800" dirty="0"/>
              <a:t> </a:t>
            </a:r>
            <a:r>
              <a:rPr lang="de-DE" sz="2800" dirty="0" err="1"/>
              <a:t>of</a:t>
            </a:r>
            <a:r>
              <a:rPr lang="de-DE" sz="2800" dirty="0"/>
              <a:t> </a:t>
            </a:r>
            <a:r>
              <a:rPr lang="de-DE" sz="2800" dirty="0" err="1"/>
              <a:t>the</a:t>
            </a:r>
            <a:r>
              <a:rPr lang="de-DE" sz="2800" dirty="0"/>
              <a:t> </a:t>
            </a:r>
            <a:r>
              <a:rPr lang="de-DE" sz="2800" dirty="0" err="1"/>
              <a:t>state</a:t>
            </a:r>
            <a:r>
              <a:rPr lang="de-DE" sz="2800" dirty="0"/>
              <a:t> </a:t>
            </a:r>
            <a:r>
              <a:rPr lang="de-DE" sz="2800" dirty="0" err="1"/>
              <a:t>with</a:t>
            </a:r>
            <a:r>
              <a:rPr lang="de-DE" sz="2800" dirty="0"/>
              <a:t> </a:t>
            </a:r>
            <a:r>
              <a:rPr lang="de-DE" sz="2800" dirty="0" err="1"/>
              <a:t>spin</a:t>
            </a:r>
            <a:r>
              <a:rPr lang="de-DE" sz="2800" dirty="0"/>
              <a:t> R </a:t>
            </a:r>
            <a:r>
              <a:rPr lang="de-DE" sz="2800" dirty="0" err="1"/>
              <a:t>are</a:t>
            </a:r>
            <a:r>
              <a:rPr lang="de-DE" sz="2800" dirty="0"/>
              <a:t> </a:t>
            </a:r>
            <a:r>
              <a:rPr lang="de-DE" sz="2800" dirty="0" err="1"/>
              <a:t>the</a:t>
            </a:r>
            <a:r>
              <a:rPr lang="de-DE" sz="2800" dirty="0"/>
              <a:t> </a:t>
            </a:r>
          </a:p>
          <a:p>
            <a:r>
              <a:rPr lang="de-DE" sz="2800" dirty="0"/>
              <a:t>same as those for </a:t>
            </a:r>
            <a:r>
              <a:rPr lang="de-DE" sz="2800" i="1" dirty="0"/>
              <a:t>B(E2;R</a:t>
            </a:r>
            <a:r>
              <a:rPr lang="de-DE" sz="2800" i="1" dirty="0">
                <a:sym typeface="Wingdings" panose="05000000000000000000" pitchFamily="2" charset="2"/>
              </a:rPr>
              <a:t>R-2) = B</a:t>
            </a:r>
            <a:r>
              <a:rPr lang="de-DE" sz="2800" i="1" baseline="-25000" dirty="0">
                <a:sym typeface="Wingdings" panose="05000000000000000000" pitchFamily="2" charset="2"/>
              </a:rPr>
              <a:t>R  </a:t>
            </a:r>
            <a:r>
              <a:rPr lang="de-DE" sz="2800" dirty="0"/>
              <a:t>in the two-particle nucleus. </a:t>
            </a:r>
          </a:p>
        </p:txBody>
      </p:sp>
      <p:sp>
        <p:nvSpPr>
          <p:cNvPr id="5" name="Textfeld 4"/>
          <p:cNvSpPr txBox="1"/>
          <p:nvPr/>
        </p:nvSpPr>
        <p:spPr>
          <a:xfrm>
            <a:off x="-42672" y="3826363"/>
            <a:ext cx="6634830" cy="523220"/>
          </a:xfrm>
          <a:prstGeom prst="rect">
            <a:avLst/>
          </a:prstGeom>
          <a:noFill/>
        </p:spPr>
        <p:txBody>
          <a:bodyPr wrap="none" rtlCol="0">
            <a:spAutoFit/>
          </a:bodyPr>
          <a:lstStyle/>
          <a:p>
            <a:r>
              <a:rPr lang="de-DE" sz="2800" dirty="0" err="1"/>
              <a:t>Then</a:t>
            </a:r>
            <a:r>
              <a:rPr lang="de-DE" sz="2800" dirty="0"/>
              <a:t> </a:t>
            </a:r>
            <a:r>
              <a:rPr lang="de-DE" sz="2800" dirty="0" err="1"/>
              <a:t>the</a:t>
            </a:r>
            <a:r>
              <a:rPr lang="de-DE" sz="2800" dirty="0"/>
              <a:t> </a:t>
            </a:r>
            <a:r>
              <a:rPr lang="de-DE" sz="2800" dirty="0" err="1"/>
              <a:t>following</a:t>
            </a:r>
            <a:r>
              <a:rPr lang="de-DE" sz="2800" dirty="0"/>
              <a:t> </a:t>
            </a:r>
            <a:r>
              <a:rPr lang="de-DE" sz="2800" dirty="0" err="1"/>
              <a:t>relation</a:t>
            </a:r>
            <a:r>
              <a:rPr lang="de-DE" sz="2800" dirty="0"/>
              <a:t> </a:t>
            </a:r>
            <a:r>
              <a:rPr lang="de-DE" sz="2800" dirty="0" err="1"/>
              <a:t>can</a:t>
            </a:r>
            <a:r>
              <a:rPr lang="de-DE" sz="2800" dirty="0"/>
              <a:t> </a:t>
            </a:r>
            <a:r>
              <a:rPr lang="de-DE" sz="2800" dirty="0" err="1"/>
              <a:t>be</a:t>
            </a:r>
            <a:r>
              <a:rPr lang="de-DE" sz="2800" dirty="0"/>
              <a:t> </a:t>
            </a:r>
            <a:r>
              <a:rPr lang="de-DE" sz="2800" dirty="0" err="1"/>
              <a:t>obtained</a:t>
            </a:r>
            <a:r>
              <a:rPr lang="de-DE" sz="2800" dirty="0"/>
              <a:t>:</a:t>
            </a:r>
          </a:p>
        </p:txBody>
      </p:sp>
      <p:sp>
        <p:nvSpPr>
          <p:cNvPr id="6" name="Textfeld 5"/>
          <p:cNvSpPr txBox="1"/>
          <p:nvPr/>
        </p:nvSpPr>
        <p:spPr>
          <a:xfrm>
            <a:off x="0" y="6029200"/>
            <a:ext cx="10660995" cy="954107"/>
          </a:xfrm>
          <a:prstGeom prst="rect">
            <a:avLst/>
          </a:prstGeom>
          <a:noFill/>
        </p:spPr>
        <p:txBody>
          <a:bodyPr wrap="none" rtlCol="0">
            <a:spAutoFit/>
          </a:bodyPr>
          <a:lstStyle/>
          <a:p>
            <a:r>
              <a:rPr lang="de-DE" sz="2800" dirty="0"/>
              <a:t>First application to </a:t>
            </a:r>
            <a:r>
              <a:rPr lang="de-DE" sz="2800" baseline="30000" dirty="0"/>
              <a:t>135</a:t>
            </a:r>
            <a:r>
              <a:rPr lang="de-DE" sz="2800" dirty="0"/>
              <a:t>I as                 </a:t>
            </a:r>
            <a:r>
              <a:rPr lang="de-DE" sz="2000" dirty="0"/>
              <a:t>P. Spagnoletti et al. Phys. </a:t>
            </a:r>
            <a:r>
              <a:rPr lang="de-DE" sz="2000" dirty="0" err="1"/>
              <a:t>Rev</a:t>
            </a:r>
            <a:r>
              <a:rPr lang="de-DE" sz="2000" dirty="0"/>
              <a:t>. C 95 (2017) 021302</a:t>
            </a:r>
          </a:p>
          <a:p>
            <a:r>
              <a:rPr lang="de-DE" sz="2800" dirty="0"/>
              <a:t>Very succesful for </a:t>
            </a:r>
            <a:r>
              <a:rPr lang="de-DE" sz="2800" baseline="30000" dirty="0"/>
              <a:t>211</a:t>
            </a:r>
            <a:r>
              <a:rPr lang="de-DE" sz="2800" dirty="0"/>
              <a:t>At using </a:t>
            </a:r>
            <a:r>
              <a:rPr lang="de-DE" sz="2800" baseline="30000" dirty="0"/>
              <a:t>210</a:t>
            </a:r>
            <a:r>
              <a:rPr lang="de-DE" sz="2800" dirty="0"/>
              <a:t>Po    </a:t>
            </a:r>
          </a:p>
        </p:txBody>
      </p:sp>
      <p:sp>
        <p:nvSpPr>
          <p:cNvPr id="7" name="Rechteck 6"/>
          <p:cNvSpPr/>
          <p:nvPr/>
        </p:nvSpPr>
        <p:spPr>
          <a:xfrm>
            <a:off x="3657608" y="6026877"/>
            <a:ext cx="1409360" cy="523220"/>
          </a:xfrm>
          <a:prstGeom prst="rect">
            <a:avLst/>
          </a:prstGeom>
        </p:spPr>
        <p:txBody>
          <a:bodyPr wrap="none">
            <a:spAutoFit/>
          </a:bodyPr>
          <a:lstStyle/>
          <a:p>
            <a:r>
              <a:rPr lang="de-DE" sz="2800" dirty="0">
                <a:solidFill>
                  <a:prstClr val="black"/>
                </a:solidFill>
              </a:rPr>
              <a:t>(</a:t>
            </a:r>
            <a:r>
              <a:rPr lang="de-DE" sz="2800" dirty="0">
                <a:solidFill>
                  <a:prstClr val="black"/>
                </a:solidFill>
                <a:latin typeface="Symbol" panose="05050102010706020507" pitchFamily="18" charset="2"/>
              </a:rPr>
              <a:t>p</a:t>
            </a:r>
            <a:r>
              <a:rPr lang="de-DE" sz="2800" dirty="0">
                <a:solidFill>
                  <a:prstClr val="black"/>
                </a:solidFill>
              </a:rPr>
              <a:t>1g</a:t>
            </a:r>
            <a:r>
              <a:rPr lang="de-DE" sz="2800" baseline="-25000" dirty="0">
                <a:solidFill>
                  <a:prstClr val="black"/>
                </a:solidFill>
              </a:rPr>
              <a:t>7/2</a:t>
            </a:r>
            <a:r>
              <a:rPr lang="de-DE" sz="2800" dirty="0">
                <a:solidFill>
                  <a:prstClr val="black"/>
                </a:solidFill>
              </a:rPr>
              <a:t>)</a:t>
            </a:r>
            <a:r>
              <a:rPr lang="de-DE" sz="2800" baseline="30000" dirty="0">
                <a:solidFill>
                  <a:prstClr val="black"/>
                </a:solidFill>
              </a:rPr>
              <a:t>3</a:t>
            </a:r>
            <a:endParaRPr lang="de-DE" dirty="0"/>
          </a:p>
        </p:txBody>
      </p:sp>
      <p:sp>
        <p:nvSpPr>
          <p:cNvPr id="8" name="TextBox 7">
            <a:extLst>
              <a:ext uri="{FF2B5EF4-FFF2-40B4-BE49-F238E27FC236}">
                <a16:creationId xmlns:a16="http://schemas.microsoft.com/office/drawing/2014/main" id="{8BF899D4-6FE3-40C7-B655-8CA857397E51}"/>
              </a:ext>
            </a:extLst>
          </p:cNvPr>
          <p:cNvSpPr txBox="1"/>
          <p:nvPr/>
        </p:nvSpPr>
        <p:spPr>
          <a:xfrm>
            <a:off x="5094254" y="6550814"/>
            <a:ext cx="5196231" cy="369332"/>
          </a:xfrm>
          <a:prstGeom prst="rect">
            <a:avLst/>
          </a:prstGeom>
          <a:noFill/>
        </p:spPr>
        <p:txBody>
          <a:bodyPr wrap="none" rtlCol="0">
            <a:spAutoFit/>
          </a:bodyPr>
          <a:lstStyle/>
          <a:p>
            <a:r>
              <a:rPr lang="en-US" dirty="0"/>
              <a:t>V. </a:t>
            </a:r>
            <a:r>
              <a:rPr lang="en-US" dirty="0" err="1"/>
              <a:t>Karayonchev</a:t>
            </a:r>
            <a:r>
              <a:rPr lang="en-US" dirty="0"/>
              <a:t> et al., Phys. Rev. C </a:t>
            </a:r>
            <a:r>
              <a:rPr lang="en-AU" dirty="0"/>
              <a:t>106, (2022) 044321</a:t>
            </a:r>
            <a:endParaRPr lang="de-DE" dirty="0"/>
          </a:p>
        </p:txBody>
      </p:sp>
    </p:spTree>
    <p:extLst>
      <p:ext uri="{BB962C8B-B14F-4D97-AF65-F5344CB8AC3E}">
        <p14:creationId xmlns:p14="http://schemas.microsoft.com/office/powerpoint/2010/main" val="428948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F7CF4B4-E511-411C-8345-D582536994DE}"/>
              </a:ext>
            </a:extLst>
          </p:cNvPr>
          <p:cNvPicPr>
            <a:picLocks noChangeAspect="1"/>
          </p:cNvPicPr>
          <p:nvPr/>
        </p:nvPicPr>
        <p:blipFill>
          <a:blip r:embed="rId2"/>
          <a:stretch>
            <a:fillRect/>
          </a:stretch>
        </p:blipFill>
        <p:spPr>
          <a:xfrm>
            <a:off x="224237" y="3320412"/>
            <a:ext cx="6444887" cy="1980896"/>
          </a:xfrm>
          <a:prstGeom prst="rect">
            <a:avLst/>
          </a:prstGeom>
        </p:spPr>
      </p:pic>
      <p:pic>
        <p:nvPicPr>
          <p:cNvPr id="5" name="Picture 4">
            <a:extLst>
              <a:ext uri="{FF2B5EF4-FFF2-40B4-BE49-F238E27FC236}">
                <a16:creationId xmlns:a16="http://schemas.microsoft.com/office/drawing/2014/main" id="{E8B942C6-BA25-4D2F-8E12-C7BFD7366915}"/>
              </a:ext>
            </a:extLst>
          </p:cNvPr>
          <p:cNvPicPr>
            <a:picLocks noChangeAspect="1"/>
          </p:cNvPicPr>
          <p:nvPr/>
        </p:nvPicPr>
        <p:blipFill>
          <a:blip r:embed="rId3"/>
          <a:stretch>
            <a:fillRect/>
          </a:stretch>
        </p:blipFill>
        <p:spPr>
          <a:xfrm>
            <a:off x="6618251" y="3019147"/>
            <a:ext cx="4072773" cy="2156542"/>
          </a:xfrm>
          <a:prstGeom prst="rect">
            <a:avLst/>
          </a:prstGeom>
        </p:spPr>
      </p:pic>
      <p:sp>
        <p:nvSpPr>
          <p:cNvPr id="8" name="TextBox 7">
            <a:extLst>
              <a:ext uri="{FF2B5EF4-FFF2-40B4-BE49-F238E27FC236}">
                <a16:creationId xmlns:a16="http://schemas.microsoft.com/office/drawing/2014/main" id="{C310CADA-A6D4-47F8-8D8E-2AE82A13BC81}"/>
              </a:ext>
            </a:extLst>
          </p:cNvPr>
          <p:cNvSpPr txBox="1"/>
          <p:nvPr/>
        </p:nvSpPr>
        <p:spPr>
          <a:xfrm>
            <a:off x="10764443" y="3788863"/>
            <a:ext cx="793807" cy="1477328"/>
          </a:xfrm>
          <a:prstGeom prst="rect">
            <a:avLst/>
          </a:prstGeom>
          <a:noFill/>
        </p:spPr>
        <p:txBody>
          <a:bodyPr wrap="none" rtlCol="0">
            <a:spAutoFit/>
          </a:bodyPr>
          <a:lstStyle/>
          <a:p>
            <a:r>
              <a:rPr lang="de-DE" dirty="0"/>
              <a:t>1.0(2)</a:t>
            </a:r>
          </a:p>
          <a:p>
            <a:r>
              <a:rPr lang="de-DE" dirty="0"/>
              <a:t>176(3)</a:t>
            </a:r>
          </a:p>
          <a:p>
            <a:r>
              <a:rPr lang="de-DE" dirty="0"/>
              <a:t>0.9(2)</a:t>
            </a:r>
          </a:p>
          <a:p>
            <a:r>
              <a:rPr lang="de-DE" dirty="0"/>
              <a:t>213(4)</a:t>
            </a:r>
          </a:p>
          <a:p>
            <a:r>
              <a:rPr lang="de-DE" dirty="0"/>
              <a:t>174(3)</a:t>
            </a:r>
          </a:p>
        </p:txBody>
      </p:sp>
      <p:pic>
        <p:nvPicPr>
          <p:cNvPr id="9" name="Picture 8">
            <a:extLst>
              <a:ext uri="{FF2B5EF4-FFF2-40B4-BE49-F238E27FC236}">
                <a16:creationId xmlns:a16="http://schemas.microsoft.com/office/drawing/2014/main" id="{D5094C0C-0ED4-4907-BAF9-4D259BE095C8}"/>
              </a:ext>
            </a:extLst>
          </p:cNvPr>
          <p:cNvPicPr>
            <a:picLocks noChangeAspect="1"/>
          </p:cNvPicPr>
          <p:nvPr/>
        </p:nvPicPr>
        <p:blipFill>
          <a:blip r:embed="rId4"/>
          <a:stretch>
            <a:fillRect/>
          </a:stretch>
        </p:blipFill>
        <p:spPr>
          <a:xfrm>
            <a:off x="8264318" y="-70313"/>
            <a:ext cx="4069724" cy="2983149"/>
          </a:xfrm>
          <a:prstGeom prst="rect">
            <a:avLst/>
          </a:prstGeom>
        </p:spPr>
      </p:pic>
      <p:sp>
        <p:nvSpPr>
          <p:cNvPr id="10" name="TextBox 9">
            <a:extLst>
              <a:ext uri="{FF2B5EF4-FFF2-40B4-BE49-F238E27FC236}">
                <a16:creationId xmlns:a16="http://schemas.microsoft.com/office/drawing/2014/main" id="{9328F501-3F5F-45E7-9A50-7DD50D843778}"/>
              </a:ext>
            </a:extLst>
          </p:cNvPr>
          <p:cNvSpPr txBox="1"/>
          <p:nvPr/>
        </p:nvSpPr>
        <p:spPr>
          <a:xfrm>
            <a:off x="10906485" y="103147"/>
            <a:ext cx="702436" cy="369332"/>
          </a:xfrm>
          <a:prstGeom prst="rect">
            <a:avLst/>
          </a:prstGeom>
          <a:noFill/>
        </p:spPr>
        <p:txBody>
          <a:bodyPr wrap="none" rtlCol="0">
            <a:spAutoFit/>
          </a:bodyPr>
          <a:lstStyle/>
          <a:p>
            <a:r>
              <a:rPr lang="de-DE" dirty="0"/>
              <a:t>17</a:t>
            </a:r>
            <a:r>
              <a:rPr lang="en-US" dirty="0"/>
              <a:t>/2</a:t>
            </a:r>
            <a:r>
              <a:rPr lang="en-US" baseline="30000" dirty="0"/>
              <a:t>+</a:t>
            </a:r>
            <a:endParaRPr lang="de-DE" baseline="30000" dirty="0"/>
          </a:p>
        </p:txBody>
      </p:sp>
      <p:sp>
        <p:nvSpPr>
          <p:cNvPr id="11" name="TextBox 10">
            <a:extLst>
              <a:ext uri="{FF2B5EF4-FFF2-40B4-BE49-F238E27FC236}">
                <a16:creationId xmlns:a16="http://schemas.microsoft.com/office/drawing/2014/main" id="{25058F45-D9EB-4B1D-8DF1-3075615A4240}"/>
              </a:ext>
            </a:extLst>
          </p:cNvPr>
          <p:cNvSpPr txBox="1"/>
          <p:nvPr/>
        </p:nvSpPr>
        <p:spPr>
          <a:xfrm>
            <a:off x="9101543" y="103147"/>
            <a:ext cx="702436" cy="369332"/>
          </a:xfrm>
          <a:prstGeom prst="rect">
            <a:avLst/>
          </a:prstGeom>
          <a:noFill/>
        </p:spPr>
        <p:txBody>
          <a:bodyPr wrap="none" rtlCol="0">
            <a:spAutoFit/>
          </a:bodyPr>
          <a:lstStyle/>
          <a:p>
            <a:r>
              <a:rPr lang="de-DE" dirty="0"/>
              <a:t>13</a:t>
            </a:r>
            <a:r>
              <a:rPr lang="en-US" dirty="0"/>
              <a:t>/2</a:t>
            </a:r>
            <a:r>
              <a:rPr lang="en-US" baseline="30000" dirty="0"/>
              <a:t>+</a:t>
            </a:r>
            <a:endParaRPr lang="de-DE" baseline="30000" dirty="0"/>
          </a:p>
        </p:txBody>
      </p:sp>
      <p:sp>
        <p:nvSpPr>
          <p:cNvPr id="12" name="Rectangle 11">
            <a:extLst>
              <a:ext uri="{FF2B5EF4-FFF2-40B4-BE49-F238E27FC236}">
                <a16:creationId xmlns:a16="http://schemas.microsoft.com/office/drawing/2014/main" id="{010E2295-01DC-4EAF-8679-F9CBFC9DB3CF}"/>
              </a:ext>
            </a:extLst>
          </p:cNvPr>
          <p:cNvSpPr/>
          <p:nvPr/>
        </p:nvSpPr>
        <p:spPr>
          <a:xfrm>
            <a:off x="10691024" y="3317874"/>
            <a:ext cx="816249" cy="369332"/>
          </a:xfrm>
          <a:prstGeom prst="rect">
            <a:avLst/>
          </a:prstGeom>
        </p:spPr>
        <p:txBody>
          <a:bodyPr wrap="none">
            <a:spAutoFit/>
          </a:bodyPr>
          <a:lstStyle/>
          <a:p>
            <a:r>
              <a:rPr lang="de-DE" b="1" dirty="0"/>
              <a:t>T´</a:t>
            </a:r>
            <a:r>
              <a:rPr lang="de-DE" baseline="-25000" dirty="0"/>
              <a:t>1</a:t>
            </a:r>
            <a:r>
              <a:rPr lang="de-DE" dirty="0"/>
              <a:t>(E2)</a:t>
            </a:r>
          </a:p>
        </p:txBody>
      </p:sp>
      <p:sp>
        <p:nvSpPr>
          <p:cNvPr id="13" name="Textfeld 1">
            <a:extLst>
              <a:ext uri="{FF2B5EF4-FFF2-40B4-BE49-F238E27FC236}">
                <a16:creationId xmlns:a16="http://schemas.microsoft.com/office/drawing/2014/main" id="{F5B29D20-1232-4B7A-815B-625EE4CF7E68}"/>
              </a:ext>
            </a:extLst>
          </p:cNvPr>
          <p:cNvSpPr txBox="1"/>
          <p:nvPr/>
        </p:nvSpPr>
        <p:spPr>
          <a:xfrm>
            <a:off x="465736" y="-70313"/>
            <a:ext cx="4990469" cy="584775"/>
          </a:xfrm>
          <a:prstGeom prst="rect">
            <a:avLst/>
          </a:prstGeom>
          <a:noFill/>
        </p:spPr>
        <p:txBody>
          <a:bodyPr wrap="none" rtlCol="0">
            <a:spAutoFit/>
          </a:bodyPr>
          <a:lstStyle/>
          <a:p>
            <a:r>
              <a:rPr lang="de-DE" sz="3200" b="1" dirty="0"/>
              <a:t>Outlook: The </a:t>
            </a:r>
            <a:r>
              <a:rPr lang="de-DE" sz="3200" b="1" baseline="30000" dirty="0"/>
              <a:t>95</a:t>
            </a:r>
            <a:r>
              <a:rPr lang="de-DE" sz="3200" b="1" dirty="0"/>
              <a:t>Rh Dilemma</a:t>
            </a:r>
            <a:endParaRPr lang="de-DE" sz="2400" dirty="0"/>
          </a:p>
        </p:txBody>
      </p:sp>
      <p:sp>
        <p:nvSpPr>
          <p:cNvPr id="14" name="TextBox 13">
            <a:extLst>
              <a:ext uri="{FF2B5EF4-FFF2-40B4-BE49-F238E27FC236}">
                <a16:creationId xmlns:a16="http://schemas.microsoft.com/office/drawing/2014/main" id="{B81F3E62-EC29-4DB7-B4E6-01B1EE2DA820}"/>
              </a:ext>
            </a:extLst>
          </p:cNvPr>
          <p:cNvSpPr txBox="1"/>
          <p:nvPr/>
        </p:nvSpPr>
        <p:spPr>
          <a:xfrm>
            <a:off x="224237" y="5342020"/>
            <a:ext cx="4891083" cy="369332"/>
          </a:xfrm>
          <a:prstGeom prst="rect">
            <a:avLst/>
          </a:prstGeom>
          <a:noFill/>
        </p:spPr>
        <p:txBody>
          <a:bodyPr wrap="none" rtlCol="0">
            <a:spAutoFit/>
          </a:bodyPr>
          <a:lstStyle/>
          <a:p>
            <a:r>
              <a:rPr lang="en-US" dirty="0"/>
              <a:t>B. Das et al. Phys. Rev. Research 6, L022038 (2024)</a:t>
            </a:r>
            <a:endParaRPr lang="de-DE" dirty="0"/>
          </a:p>
        </p:txBody>
      </p:sp>
      <p:sp>
        <p:nvSpPr>
          <p:cNvPr id="15" name="TextBox 14">
            <a:extLst>
              <a:ext uri="{FF2B5EF4-FFF2-40B4-BE49-F238E27FC236}">
                <a16:creationId xmlns:a16="http://schemas.microsoft.com/office/drawing/2014/main" id="{26335D49-B1E1-4507-98C7-8E3BD290B716}"/>
              </a:ext>
            </a:extLst>
          </p:cNvPr>
          <p:cNvSpPr txBox="1"/>
          <p:nvPr/>
        </p:nvSpPr>
        <p:spPr>
          <a:xfrm>
            <a:off x="140401" y="6121396"/>
            <a:ext cx="7308924" cy="461665"/>
          </a:xfrm>
          <a:prstGeom prst="rect">
            <a:avLst/>
          </a:prstGeom>
          <a:noFill/>
        </p:spPr>
        <p:txBody>
          <a:bodyPr wrap="none" rtlCol="0">
            <a:spAutoFit/>
          </a:bodyPr>
          <a:lstStyle/>
          <a:p>
            <a:r>
              <a:rPr lang="en-US" sz="2400" dirty="0"/>
              <a:t>We are already trying to measure </a:t>
            </a:r>
            <a:r>
              <a:rPr lang="en-US" sz="2400" baseline="30000" dirty="0"/>
              <a:t>95</a:t>
            </a:r>
            <a:r>
              <a:rPr lang="en-US" sz="2400" dirty="0"/>
              <a:t>Rh, but it is not easy.</a:t>
            </a:r>
            <a:endParaRPr lang="de-DE" sz="2400" dirty="0"/>
          </a:p>
        </p:txBody>
      </p:sp>
      <p:sp>
        <p:nvSpPr>
          <p:cNvPr id="16" name="TextBox 15">
            <a:extLst>
              <a:ext uri="{FF2B5EF4-FFF2-40B4-BE49-F238E27FC236}">
                <a16:creationId xmlns:a16="http://schemas.microsoft.com/office/drawing/2014/main" id="{037BD71E-90D1-48CB-A7B4-5409E8D47691}"/>
              </a:ext>
            </a:extLst>
          </p:cNvPr>
          <p:cNvSpPr txBox="1"/>
          <p:nvPr/>
        </p:nvSpPr>
        <p:spPr>
          <a:xfrm>
            <a:off x="285109" y="744193"/>
            <a:ext cx="7389074" cy="1200329"/>
          </a:xfrm>
          <a:prstGeom prst="rect">
            <a:avLst/>
          </a:prstGeom>
          <a:noFill/>
        </p:spPr>
        <p:txBody>
          <a:bodyPr wrap="none" rtlCol="0">
            <a:spAutoFit/>
          </a:bodyPr>
          <a:lstStyle/>
          <a:p>
            <a:r>
              <a:rPr lang="en-US" sz="2400" dirty="0"/>
              <a:t>Recently a FAIR experiment measured lifetimes in </a:t>
            </a:r>
            <a:r>
              <a:rPr lang="en-US" sz="2400" baseline="30000" dirty="0"/>
              <a:t>95</a:t>
            </a:r>
            <a:r>
              <a:rPr lang="en-US" sz="2400" dirty="0"/>
              <a:t>Rh, </a:t>
            </a:r>
          </a:p>
          <a:p>
            <a:r>
              <a:rPr lang="en-US" sz="2400" dirty="0"/>
              <a:t>the </a:t>
            </a:r>
            <a:r>
              <a:rPr lang="en-US" sz="2400" dirty="0" err="1"/>
              <a:t>midshell</a:t>
            </a:r>
            <a:r>
              <a:rPr lang="en-US" sz="2400" dirty="0"/>
              <a:t> nucleus were </a:t>
            </a:r>
            <a:r>
              <a:rPr lang="en-US" sz="2400" dirty="0" err="1">
                <a:latin typeface="Symbol" panose="05050102010706020507" pitchFamily="18" charset="2"/>
              </a:rPr>
              <a:t>D</a:t>
            </a:r>
            <a:r>
              <a:rPr lang="en-US" sz="2400" dirty="0" err="1"/>
              <a:t>v</a:t>
            </a:r>
            <a:r>
              <a:rPr lang="en-US" sz="2400" dirty="0"/>
              <a:t> =0 transitions are forbidden</a:t>
            </a:r>
          </a:p>
          <a:p>
            <a:r>
              <a:rPr lang="en-US" sz="2400" dirty="0"/>
              <a:t>and </a:t>
            </a:r>
            <a:r>
              <a:rPr lang="en-US" sz="2400" dirty="0" err="1">
                <a:latin typeface="Symbol" panose="05050102010706020507" pitchFamily="18" charset="2"/>
              </a:rPr>
              <a:t>D</a:t>
            </a:r>
            <a:r>
              <a:rPr lang="en-US" sz="2400" dirty="0" err="1"/>
              <a:t>v</a:t>
            </a:r>
            <a:r>
              <a:rPr lang="en-US" sz="2400" dirty="0"/>
              <a:t> =2 maximal.</a:t>
            </a:r>
            <a:endParaRPr lang="de-DE" sz="2400" dirty="0"/>
          </a:p>
        </p:txBody>
      </p:sp>
      <p:sp>
        <p:nvSpPr>
          <p:cNvPr id="17" name="TextBox 16">
            <a:extLst>
              <a:ext uri="{FF2B5EF4-FFF2-40B4-BE49-F238E27FC236}">
                <a16:creationId xmlns:a16="http://schemas.microsoft.com/office/drawing/2014/main" id="{481EC231-A510-43A0-8115-C1C28C805824}"/>
              </a:ext>
            </a:extLst>
          </p:cNvPr>
          <p:cNvSpPr txBox="1"/>
          <p:nvPr/>
        </p:nvSpPr>
        <p:spPr>
          <a:xfrm>
            <a:off x="269498" y="2087473"/>
            <a:ext cx="7244547" cy="830997"/>
          </a:xfrm>
          <a:prstGeom prst="rect">
            <a:avLst/>
          </a:prstGeom>
          <a:noFill/>
        </p:spPr>
        <p:txBody>
          <a:bodyPr wrap="none" rtlCol="0">
            <a:spAutoFit/>
          </a:bodyPr>
          <a:lstStyle/>
          <a:p>
            <a:r>
              <a:rPr lang="en-US" sz="2400" dirty="0"/>
              <a:t>Very strong deviations were found which no shell model </a:t>
            </a:r>
          </a:p>
          <a:p>
            <a:r>
              <a:rPr lang="en-US" sz="2400" dirty="0"/>
              <a:t>calculations can explain.</a:t>
            </a:r>
            <a:endParaRPr lang="de-DE" sz="2400" dirty="0"/>
          </a:p>
        </p:txBody>
      </p:sp>
    </p:spTree>
    <p:extLst>
      <p:ext uri="{BB962C8B-B14F-4D97-AF65-F5344CB8AC3E}">
        <p14:creationId xmlns:p14="http://schemas.microsoft.com/office/powerpoint/2010/main" val="93196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4" grpId="0"/>
      <p:bldP spid="15"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A639A4-1897-4653-BEA9-6954B0EE62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4122" y="682470"/>
            <a:ext cx="10290539" cy="6033134"/>
          </a:xfrm>
          <a:prstGeom prst="rect">
            <a:avLst/>
          </a:prstGeom>
        </p:spPr>
      </p:pic>
      <p:sp>
        <p:nvSpPr>
          <p:cNvPr id="4" name="TextBox 3">
            <a:extLst>
              <a:ext uri="{FF2B5EF4-FFF2-40B4-BE49-F238E27FC236}">
                <a16:creationId xmlns:a16="http://schemas.microsoft.com/office/drawing/2014/main" id="{0FD09B7D-AB48-4535-AF82-794249EDEFA0}"/>
              </a:ext>
            </a:extLst>
          </p:cNvPr>
          <p:cNvSpPr txBox="1"/>
          <p:nvPr/>
        </p:nvSpPr>
        <p:spPr>
          <a:xfrm>
            <a:off x="-22126" y="21406"/>
            <a:ext cx="5245884" cy="923330"/>
          </a:xfrm>
          <a:prstGeom prst="rect">
            <a:avLst/>
          </a:prstGeom>
          <a:noFill/>
        </p:spPr>
        <p:txBody>
          <a:bodyPr wrap="square" rtlCol="0">
            <a:spAutoFit/>
          </a:bodyPr>
          <a:lstStyle/>
          <a:p>
            <a:r>
              <a:rPr lang="de-DE" baseline="30000" dirty="0"/>
              <a:t>95</a:t>
            </a:r>
            <a:r>
              <a:rPr lang="de-DE" dirty="0"/>
              <a:t>Rh from the </a:t>
            </a:r>
            <a:r>
              <a:rPr lang="de-DE" baseline="30000" dirty="0"/>
              <a:t>92</a:t>
            </a:r>
            <a:r>
              <a:rPr lang="de-DE" dirty="0"/>
              <a:t>Mo(</a:t>
            </a:r>
            <a:r>
              <a:rPr lang="de-DE" baseline="30000" dirty="0"/>
              <a:t>6</a:t>
            </a:r>
            <a:r>
              <a:rPr lang="de-DE" dirty="0"/>
              <a:t>Li,3n)</a:t>
            </a:r>
            <a:r>
              <a:rPr lang="de-DE" baseline="30000" dirty="0"/>
              <a:t> 95</a:t>
            </a:r>
            <a:r>
              <a:rPr lang="de-DE" dirty="0"/>
              <a:t>Rh reaction at 34 MeV</a:t>
            </a:r>
          </a:p>
          <a:p>
            <a:r>
              <a:rPr lang="en-US" dirty="0"/>
              <a:t>p</a:t>
            </a:r>
            <a:r>
              <a:rPr lang="de-DE" dirty="0" err="1"/>
              <a:t>erformed</a:t>
            </a:r>
            <a:r>
              <a:rPr lang="de-DE" dirty="0"/>
              <a:t> in </a:t>
            </a:r>
            <a:r>
              <a:rPr lang="de-DE" dirty="0" err="1"/>
              <a:t>september</a:t>
            </a:r>
            <a:r>
              <a:rPr lang="de-DE" dirty="0"/>
              <a:t>.</a:t>
            </a:r>
          </a:p>
          <a:p>
            <a:endParaRPr lang="de-DE" dirty="0"/>
          </a:p>
        </p:txBody>
      </p:sp>
      <p:sp>
        <p:nvSpPr>
          <p:cNvPr id="5" name="TextBox 4">
            <a:extLst>
              <a:ext uri="{FF2B5EF4-FFF2-40B4-BE49-F238E27FC236}">
                <a16:creationId xmlns:a16="http://schemas.microsoft.com/office/drawing/2014/main" id="{CDDAEC49-831A-41C9-BC50-78B6A5445F9A}"/>
              </a:ext>
            </a:extLst>
          </p:cNvPr>
          <p:cNvSpPr txBox="1"/>
          <p:nvPr/>
        </p:nvSpPr>
        <p:spPr>
          <a:xfrm>
            <a:off x="2991775" y="1328120"/>
            <a:ext cx="992579" cy="369332"/>
          </a:xfrm>
          <a:prstGeom prst="rect">
            <a:avLst/>
          </a:prstGeom>
          <a:noFill/>
        </p:spPr>
        <p:txBody>
          <a:bodyPr wrap="none" rtlCol="0">
            <a:spAutoFit/>
          </a:bodyPr>
          <a:lstStyle/>
          <a:p>
            <a:r>
              <a:rPr lang="de-DE" dirty="0">
                <a:solidFill>
                  <a:schemeClr val="bg1"/>
                </a:solidFill>
              </a:rPr>
              <a:t>255 </a:t>
            </a:r>
            <a:r>
              <a:rPr lang="de-DE" baseline="30000" dirty="0">
                <a:solidFill>
                  <a:schemeClr val="bg1"/>
                </a:solidFill>
              </a:rPr>
              <a:t>95</a:t>
            </a:r>
            <a:r>
              <a:rPr lang="de-DE" dirty="0">
                <a:solidFill>
                  <a:schemeClr val="bg1"/>
                </a:solidFill>
              </a:rPr>
              <a:t>Ru</a:t>
            </a:r>
          </a:p>
        </p:txBody>
      </p:sp>
      <p:sp>
        <p:nvSpPr>
          <p:cNvPr id="6" name="TextBox 5">
            <a:extLst>
              <a:ext uri="{FF2B5EF4-FFF2-40B4-BE49-F238E27FC236}">
                <a16:creationId xmlns:a16="http://schemas.microsoft.com/office/drawing/2014/main" id="{A3E259E3-76A8-453F-855C-F56013AB0B98}"/>
              </a:ext>
            </a:extLst>
          </p:cNvPr>
          <p:cNvSpPr txBox="1"/>
          <p:nvPr/>
        </p:nvSpPr>
        <p:spPr>
          <a:xfrm>
            <a:off x="6150985" y="4383518"/>
            <a:ext cx="992579" cy="369332"/>
          </a:xfrm>
          <a:prstGeom prst="rect">
            <a:avLst/>
          </a:prstGeom>
          <a:noFill/>
        </p:spPr>
        <p:txBody>
          <a:bodyPr wrap="none" rtlCol="0">
            <a:spAutoFit/>
          </a:bodyPr>
          <a:lstStyle/>
          <a:p>
            <a:r>
              <a:rPr lang="de-DE" dirty="0">
                <a:solidFill>
                  <a:schemeClr val="bg1"/>
                </a:solidFill>
              </a:rPr>
              <a:t>677 </a:t>
            </a:r>
            <a:r>
              <a:rPr lang="de-DE" baseline="30000" dirty="0">
                <a:solidFill>
                  <a:schemeClr val="bg1"/>
                </a:solidFill>
              </a:rPr>
              <a:t>95</a:t>
            </a:r>
            <a:r>
              <a:rPr lang="de-DE" dirty="0">
                <a:solidFill>
                  <a:schemeClr val="bg1"/>
                </a:solidFill>
              </a:rPr>
              <a:t>Ru</a:t>
            </a:r>
          </a:p>
        </p:txBody>
      </p:sp>
      <p:sp>
        <p:nvSpPr>
          <p:cNvPr id="7" name="TextBox 6">
            <a:extLst>
              <a:ext uri="{FF2B5EF4-FFF2-40B4-BE49-F238E27FC236}">
                <a16:creationId xmlns:a16="http://schemas.microsoft.com/office/drawing/2014/main" id="{24003256-FB6C-43C2-84BB-E2A231E2F46A}"/>
              </a:ext>
            </a:extLst>
          </p:cNvPr>
          <p:cNvSpPr txBox="1"/>
          <p:nvPr/>
        </p:nvSpPr>
        <p:spPr>
          <a:xfrm>
            <a:off x="10450498" y="2279510"/>
            <a:ext cx="1624163" cy="369332"/>
          </a:xfrm>
          <a:prstGeom prst="rect">
            <a:avLst/>
          </a:prstGeom>
          <a:noFill/>
        </p:spPr>
        <p:txBody>
          <a:bodyPr wrap="none" rtlCol="0">
            <a:spAutoFit/>
          </a:bodyPr>
          <a:lstStyle/>
          <a:p>
            <a:r>
              <a:rPr lang="de-DE" dirty="0">
                <a:solidFill>
                  <a:schemeClr val="bg1"/>
                </a:solidFill>
              </a:rPr>
              <a:t>1351 </a:t>
            </a:r>
            <a:r>
              <a:rPr lang="de-DE" baseline="30000" dirty="0">
                <a:solidFill>
                  <a:schemeClr val="bg1"/>
                </a:solidFill>
              </a:rPr>
              <a:t>95</a:t>
            </a:r>
            <a:r>
              <a:rPr lang="de-DE" dirty="0">
                <a:solidFill>
                  <a:schemeClr val="bg1"/>
                </a:solidFill>
              </a:rPr>
              <a:t>Rh, </a:t>
            </a:r>
            <a:r>
              <a:rPr lang="de-DE" baseline="30000" dirty="0">
                <a:solidFill>
                  <a:schemeClr val="bg1"/>
                </a:solidFill>
              </a:rPr>
              <a:t>95</a:t>
            </a:r>
            <a:r>
              <a:rPr lang="de-DE" dirty="0">
                <a:solidFill>
                  <a:schemeClr val="bg1"/>
                </a:solidFill>
              </a:rPr>
              <a:t>Ru</a:t>
            </a:r>
          </a:p>
        </p:txBody>
      </p:sp>
      <p:sp>
        <p:nvSpPr>
          <p:cNvPr id="8" name="TextBox 7">
            <a:extLst>
              <a:ext uri="{FF2B5EF4-FFF2-40B4-BE49-F238E27FC236}">
                <a16:creationId xmlns:a16="http://schemas.microsoft.com/office/drawing/2014/main" id="{70771496-057A-4C3C-B5E9-D2E6EC9332F9}"/>
              </a:ext>
            </a:extLst>
          </p:cNvPr>
          <p:cNvSpPr txBox="1"/>
          <p:nvPr/>
        </p:nvSpPr>
        <p:spPr>
          <a:xfrm>
            <a:off x="8055007" y="2795895"/>
            <a:ext cx="1109599" cy="369332"/>
          </a:xfrm>
          <a:prstGeom prst="rect">
            <a:avLst/>
          </a:prstGeom>
          <a:noFill/>
        </p:spPr>
        <p:txBody>
          <a:bodyPr wrap="none" rtlCol="0">
            <a:spAutoFit/>
          </a:bodyPr>
          <a:lstStyle/>
          <a:p>
            <a:r>
              <a:rPr lang="de-DE" dirty="0">
                <a:solidFill>
                  <a:schemeClr val="bg1"/>
                </a:solidFill>
              </a:rPr>
              <a:t>1005 </a:t>
            </a:r>
            <a:r>
              <a:rPr lang="de-DE" baseline="30000" dirty="0">
                <a:solidFill>
                  <a:schemeClr val="bg1"/>
                </a:solidFill>
              </a:rPr>
              <a:t>95</a:t>
            </a:r>
            <a:r>
              <a:rPr lang="de-DE" dirty="0">
                <a:solidFill>
                  <a:schemeClr val="bg1"/>
                </a:solidFill>
              </a:rPr>
              <a:t>Rh</a:t>
            </a:r>
          </a:p>
        </p:txBody>
      </p:sp>
      <p:sp>
        <p:nvSpPr>
          <p:cNvPr id="9" name="TextBox 8">
            <a:extLst>
              <a:ext uri="{FF2B5EF4-FFF2-40B4-BE49-F238E27FC236}">
                <a16:creationId xmlns:a16="http://schemas.microsoft.com/office/drawing/2014/main" id="{807E660D-0F42-4203-AE52-6888E45F01FB}"/>
              </a:ext>
            </a:extLst>
          </p:cNvPr>
          <p:cNvSpPr txBox="1"/>
          <p:nvPr/>
        </p:nvSpPr>
        <p:spPr>
          <a:xfrm>
            <a:off x="5854824" y="3652345"/>
            <a:ext cx="992579" cy="369332"/>
          </a:xfrm>
          <a:prstGeom prst="rect">
            <a:avLst/>
          </a:prstGeom>
          <a:noFill/>
        </p:spPr>
        <p:txBody>
          <a:bodyPr wrap="none" rtlCol="0">
            <a:spAutoFit/>
          </a:bodyPr>
          <a:lstStyle/>
          <a:p>
            <a:r>
              <a:rPr lang="de-DE" dirty="0">
                <a:solidFill>
                  <a:schemeClr val="bg1"/>
                </a:solidFill>
              </a:rPr>
              <a:t>667 </a:t>
            </a:r>
            <a:r>
              <a:rPr lang="de-DE" baseline="30000" dirty="0">
                <a:solidFill>
                  <a:schemeClr val="bg1"/>
                </a:solidFill>
              </a:rPr>
              <a:t>95</a:t>
            </a:r>
            <a:r>
              <a:rPr lang="de-DE" dirty="0">
                <a:solidFill>
                  <a:schemeClr val="bg1"/>
                </a:solidFill>
              </a:rPr>
              <a:t>Rh</a:t>
            </a:r>
          </a:p>
        </p:txBody>
      </p:sp>
      <p:pic>
        <p:nvPicPr>
          <p:cNvPr id="10" name="Picture 9">
            <a:extLst>
              <a:ext uri="{FF2B5EF4-FFF2-40B4-BE49-F238E27FC236}">
                <a16:creationId xmlns:a16="http://schemas.microsoft.com/office/drawing/2014/main" id="{F7974AA1-B1DF-4984-83C3-9C138ECCD97A}"/>
              </a:ext>
            </a:extLst>
          </p:cNvPr>
          <p:cNvPicPr>
            <a:picLocks noChangeAspect="1"/>
          </p:cNvPicPr>
          <p:nvPr/>
        </p:nvPicPr>
        <p:blipFill>
          <a:blip r:embed="rId3"/>
          <a:stretch>
            <a:fillRect/>
          </a:stretch>
        </p:blipFill>
        <p:spPr>
          <a:xfrm>
            <a:off x="-2759" y="990562"/>
            <a:ext cx="1786881" cy="2947227"/>
          </a:xfrm>
          <a:prstGeom prst="rect">
            <a:avLst/>
          </a:prstGeom>
        </p:spPr>
      </p:pic>
      <p:sp>
        <p:nvSpPr>
          <p:cNvPr id="11" name="TextBox 10">
            <a:extLst>
              <a:ext uri="{FF2B5EF4-FFF2-40B4-BE49-F238E27FC236}">
                <a16:creationId xmlns:a16="http://schemas.microsoft.com/office/drawing/2014/main" id="{4052C907-C2DA-46DF-BCE3-4DC1796EF2E2}"/>
              </a:ext>
            </a:extLst>
          </p:cNvPr>
          <p:cNvSpPr txBox="1"/>
          <p:nvPr/>
        </p:nvSpPr>
        <p:spPr>
          <a:xfrm>
            <a:off x="6475401" y="231172"/>
            <a:ext cx="3425297" cy="369332"/>
          </a:xfrm>
          <a:prstGeom prst="rect">
            <a:avLst/>
          </a:prstGeom>
          <a:noFill/>
        </p:spPr>
        <p:txBody>
          <a:bodyPr wrap="none" rtlCol="0">
            <a:spAutoFit/>
          </a:bodyPr>
          <a:lstStyle/>
          <a:p>
            <a:r>
              <a:rPr lang="de-DE" dirty="0"/>
              <a:t>Ge gate 168 keV LaBr gate 717 keV</a:t>
            </a:r>
          </a:p>
        </p:txBody>
      </p:sp>
      <p:sp>
        <p:nvSpPr>
          <p:cNvPr id="12" name="Rectangle 11">
            <a:extLst>
              <a:ext uri="{FF2B5EF4-FFF2-40B4-BE49-F238E27FC236}">
                <a16:creationId xmlns:a16="http://schemas.microsoft.com/office/drawing/2014/main" id="{47901DB6-C089-4370-82A1-5CD2ED142037}"/>
              </a:ext>
            </a:extLst>
          </p:cNvPr>
          <p:cNvSpPr/>
          <p:nvPr/>
        </p:nvSpPr>
        <p:spPr>
          <a:xfrm>
            <a:off x="989991" y="3542640"/>
            <a:ext cx="588623" cy="369332"/>
          </a:xfrm>
          <a:prstGeom prst="rect">
            <a:avLst/>
          </a:prstGeom>
        </p:spPr>
        <p:txBody>
          <a:bodyPr wrap="none">
            <a:spAutoFit/>
          </a:bodyPr>
          <a:lstStyle/>
          <a:p>
            <a:r>
              <a:rPr lang="de-DE" baseline="30000" dirty="0"/>
              <a:t>95</a:t>
            </a:r>
            <a:r>
              <a:rPr lang="de-DE" dirty="0"/>
              <a:t>Rh</a:t>
            </a:r>
          </a:p>
        </p:txBody>
      </p:sp>
      <p:pic>
        <p:nvPicPr>
          <p:cNvPr id="13" name="Picture 12">
            <a:extLst>
              <a:ext uri="{FF2B5EF4-FFF2-40B4-BE49-F238E27FC236}">
                <a16:creationId xmlns:a16="http://schemas.microsoft.com/office/drawing/2014/main" id="{05D8B9FB-07CA-4ADF-88E5-32A5F6D937AC}"/>
              </a:ext>
            </a:extLst>
          </p:cNvPr>
          <p:cNvPicPr>
            <a:picLocks noChangeAspect="1"/>
          </p:cNvPicPr>
          <p:nvPr/>
        </p:nvPicPr>
        <p:blipFill>
          <a:blip r:embed="rId4"/>
          <a:stretch>
            <a:fillRect/>
          </a:stretch>
        </p:blipFill>
        <p:spPr>
          <a:xfrm>
            <a:off x="-110118" y="4471130"/>
            <a:ext cx="1100109" cy="2244474"/>
          </a:xfrm>
          <a:prstGeom prst="rect">
            <a:avLst/>
          </a:prstGeom>
        </p:spPr>
      </p:pic>
      <p:sp>
        <p:nvSpPr>
          <p:cNvPr id="14" name="Rectangle 13">
            <a:extLst>
              <a:ext uri="{FF2B5EF4-FFF2-40B4-BE49-F238E27FC236}">
                <a16:creationId xmlns:a16="http://schemas.microsoft.com/office/drawing/2014/main" id="{68031095-7EAB-457A-B922-8E1B8BBCC3FE}"/>
              </a:ext>
            </a:extLst>
          </p:cNvPr>
          <p:cNvSpPr/>
          <p:nvPr/>
        </p:nvSpPr>
        <p:spPr>
          <a:xfrm>
            <a:off x="989991" y="6279384"/>
            <a:ext cx="588623" cy="369332"/>
          </a:xfrm>
          <a:prstGeom prst="rect">
            <a:avLst/>
          </a:prstGeom>
        </p:spPr>
        <p:txBody>
          <a:bodyPr wrap="none">
            <a:spAutoFit/>
          </a:bodyPr>
          <a:lstStyle/>
          <a:p>
            <a:r>
              <a:rPr lang="de-DE" baseline="30000"/>
              <a:t>95</a:t>
            </a:r>
            <a:r>
              <a:rPr lang="de-DE"/>
              <a:t>Ru</a:t>
            </a:r>
            <a:endParaRPr lang="de-DE" dirty="0"/>
          </a:p>
        </p:txBody>
      </p:sp>
    </p:spTree>
    <p:extLst>
      <p:ext uri="{BB962C8B-B14F-4D97-AF65-F5344CB8AC3E}">
        <p14:creationId xmlns:p14="http://schemas.microsoft.com/office/powerpoint/2010/main" val="39469148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5221D1-E735-4298-85C9-5C43130DFD43}"/>
              </a:ext>
            </a:extLst>
          </p:cNvPr>
          <p:cNvSpPr txBox="1"/>
          <p:nvPr/>
        </p:nvSpPr>
        <p:spPr>
          <a:xfrm>
            <a:off x="386862" y="586154"/>
            <a:ext cx="10735311" cy="1754326"/>
          </a:xfrm>
          <a:prstGeom prst="rect">
            <a:avLst/>
          </a:prstGeom>
          <a:noFill/>
        </p:spPr>
        <p:txBody>
          <a:bodyPr wrap="none" rtlCol="0">
            <a:spAutoFit/>
          </a:bodyPr>
          <a:lstStyle/>
          <a:p>
            <a:r>
              <a:rPr lang="en-US" b="1" u="sng" dirty="0"/>
              <a:t>References for Cologne Fast Timing Methods:</a:t>
            </a:r>
          </a:p>
          <a:p>
            <a:endParaRPr lang="en-US" dirty="0"/>
          </a:p>
          <a:p>
            <a:r>
              <a:rPr lang="en-US" dirty="0"/>
              <a:t>General methods:</a:t>
            </a:r>
          </a:p>
          <a:p>
            <a:r>
              <a:rPr lang="en-US" dirty="0"/>
              <a:t>Mirror symmetric Centroid Difference method: </a:t>
            </a:r>
            <a:r>
              <a:rPr lang="de-DE" dirty="0">
                <a:solidFill>
                  <a:srgbClr val="141312"/>
                </a:solidFill>
                <a:latin typeface="NimbusRomNo9L-Regu"/>
              </a:rPr>
              <a:t>J.M. </a:t>
            </a:r>
            <a:r>
              <a:rPr lang="fr-FR" dirty="0">
                <a:solidFill>
                  <a:srgbClr val="141312"/>
                </a:solidFill>
                <a:latin typeface="NimbusRomNo9L-Regu"/>
              </a:rPr>
              <a:t>Régis, G </a:t>
            </a:r>
            <a:r>
              <a:rPr lang="fr-FR" dirty="0" err="1">
                <a:solidFill>
                  <a:srgbClr val="141312"/>
                </a:solidFill>
                <a:latin typeface="NimbusRomNo9L-Regu"/>
              </a:rPr>
              <a:t>Pascovici</a:t>
            </a:r>
            <a:r>
              <a:rPr lang="fr-FR" dirty="0">
                <a:solidFill>
                  <a:srgbClr val="141312"/>
                </a:solidFill>
                <a:latin typeface="NimbusRomNo9L-Regu"/>
              </a:rPr>
              <a:t>, M. </a:t>
            </a:r>
            <a:r>
              <a:rPr lang="fr-FR" dirty="0" err="1">
                <a:solidFill>
                  <a:srgbClr val="141312"/>
                </a:solidFill>
                <a:latin typeface="NimbusRomNo9L-Regu"/>
              </a:rPr>
              <a:t>Rudigier</a:t>
            </a:r>
            <a:r>
              <a:rPr lang="fr-FR" dirty="0">
                <a:solidFill>
                  <a:srgbClr val="141312"/>
                </a:solidFill>
                <a:latin typeface="NimbusRomNo9L-Regu"/>
              </a:rPr>
              <a:t>, J. Jolie NIM A </a:t>
            </a:r>
            <a:r>
              <a:rPr lang="fr-FR" dirty="0">
                <a:solidFill>
                  <a:srgbClr val="141312"/>
                </a:solidFill>
                <a:latin typeface="NimbusRomNo9L-Medi"/>
              </a:rPr>
              <a:t>622 </a:t>
            </a:r>
            <a:r>
              <a:rPr lang="fr-FR" dirty="0">
                <a:solidFill>
                  <a:srgbClr val="141312"/>
                </a:solidFill>
                <a:latin typeface="NimbusRomNo9L-Regu"/>
              </a:rPr>
              <a:t>(2010) 83 </a:t>
            </a:r>
          </a:p>
          <a:p>
            <a:r>
              <a:rPr lang="en-US" dirty="0" err="1"/>
              <a:t>Generalised</a:t>
            </a:r>
            <a:r>
              <a:rPr lang="en-US" dirty="0"/>
              <a:t> Centroid Difference Method: </a:t>
            </a:r>
            <a:r>
              <a:rPr lang="de-DE" dirty="0">
                <a:solidFill>
                  <a:srgbClr val="141312"/>
                </a:solidFill>
                <a:latin typeface="NimbusRomNo9L-Regu"/>
              </a:rPr>
              <a:t>J.M. </a:t>
            </a:r>
            <a:r>
              <a:rPr lang="fr-FR" dirty="0">
                <a:solidFill>
                  <a:srgbClr val="141312"/>
                </a:solidFill>
                <a:latin typeface="NimbusRomNo9L-Regu"/>
              </a:rPr>
              <a:t>Régis et al., </a:t>
            </a:r>
            <a:r>
              <a:rPr lang="de-DE" dirty="0">
                <a:solidFill>
                  <a:srgbClr val="000000"/>
                </a:solidFill>
                <a:latin typeface="JIIIB H+ Adv O Tb 92eb 7df. I"/>
              </a:rPr>
              <a:t>. Nucl. Instr. and Meth. in Phys. Res</a:t>
            </a:r>
            <a:r>
              <a:rPr lang="fr-FR" dirty="0">
                <a:solidFill>
                  <a:srgbClr val="141312"/>
                </a:solidFill>
                <a:latin typeface="NimbusRomNo9L-Regu"/>
              </a:rPr>
              <a:t> A </a:t>
            </a:r>
            <a:r>
              <a:rPr lang="fr-FR" dirty="0">
                <a:solidFill>
                  <a:srgbClr val="141312"/>
                </a:solidFill>
                <a:latin typeface="NimbusRomNo9L-Medi"/>
              </a:rPr>
              <a:t>726 </a:t>
            </a:r>
            <a:r>
              <a:rPr lang="fr-FR" dirty="0">
                <a:solidFill>
                  <a:srgbClr val="141312"/>
                </a:solidFill>
                <a:latin typeface="NimbusRomNo9L-Regu"/>
              </a:rPr>
              <a:t>(2013) 191</a:t>
            </a:r>
          </a:p>
          <a:p>
            <a:r>
              <a:rPr lang="fr-FR" dirty="0" err="1">
                <a:solidFill>
                  <a:srgbClr val="141312"/>
                </a:solidFill>
                <a:latin typeface="NimbusRomNo9L-Regu"/>
              </a:rPr>
              <a:t>Symmetrized</a:t>
            </a:r>
            <a:r>
              <a:rPr lang="fr-FR" dirty="0">
                <a:solidFill>
                  <a:srgbClr val="141312"/>
                </a:solidFill>
                <a:latin typeface="NimbusRomNo9L-Regu"/>
              </a:rPr>
              <a:t> GCD </a:t>
            </a:r>
            <a:r>
              <a:rPr lang="fr-FR" dirty="0" err="1">
                <a:solidFill>
                  <a:srgbClr val="141312"/>
                </a:solidFill>
                <a:latin typeface="NimbusRomNo9L-Regu"/>
              </a:rPr>
              <a:t>method</a:t>
            </a:r>
            <a:r>
              <a:rPr lang="fr-FR" dirty="0">
                <a:solidFill>
                  <a:srgbClr val="141312"/>
                </a:solidFill>
                <a:latin typeface="NimbusRomNo9L-Regu"/>
              </a:rPr>
              <a:t>:</a:t>
            </a:r>
            <a:r>
              <a:rPr lang="en-US" dirty="0"/>
              <a:t> : </a:t>
            </a:r>
            <a:r>
              <a:rPr lang="de-DE" dirty="0">
                <a:solidFill>
                  <a:srgbClr val="141312"/>
                </a:solidFill>
                <a:latin typeface="NimbusRomNo9L-Regu"/>
              </a:rPr>
              <a:t>J.M. </a:t>
            </a:r>
            <a:r>
              <a:rPr lang="fr-FR" dirty="0">
                <a:solidFill>
                  <a:srgbClr val="141312"/>
                </a:solidFill>
                <a:latin typeface="NimbusRomNo9L-Regu"/>
              </a:rPr>
              <a:t>Régis, M. </a:t>
            </a:r>
            <a:r>
              <a:rPr lang="fr-FR" dirty="0" err="1">
                <a:solidFill>
                  <a:srgbClr val="141312"/>
                </a:solidFill>
                <a:latin typeface="NimbusRomNo9L-Regu"/>
              </a:rPr>
              <a:t>Dannhoff</a:t>
            </a:r>
            <a:r>
              <a:rPr lang="fr-FR" dirty="0">
                <a:solidFill>
                  <a:srgbClr val="141312"/>
                </a:solidFill>
                <a:latin typeface="NimbusRomNo9L-Regu"/>
              </a:rPr>
              <a:t>, J. Jolie </a:t>
            </a:r>
            <a:r>
              <a:rPr lang="de-DE" dirty="0">
                <a:solidFill>
                  <a:srgbClr val="000000"/>
                </a:solidFill>
                <a:latin typeface="JIIIB H+ Adv O Tb 92eb 7df. I"/>
              </a:rPr>
              <a:t>. Nucl. Instr. and Meth. in Phys. Res</a:t>
            </a:r>
            <a:r>
              <a:rPr lang="fr-FR" dirty="0">
                <a:solidFill>
                  <a:srgbClr val="141312"/>
                </a:solidFill>
                <a:latin typeface="NimbusRomNo9L-Regu"/>
              </a:rPr>
              <a:t> A </a:t>
            </a:r>
            <a:r>
              <a:rPr lang="fr-FR" dirty="0">
                <a:solidFill>
                  <a:srgbClr val="141312"/>
                </a:solidFill>
                <a:latin typeface="NimbusRomNo9L-Medi"/>
              </a:rPr>
              <a:t>897 </a:t>
            </a:r>
            <a:r>
              <a:rPr lang="fr-FR" dirty="0">
                <a:solidFill>
                  <a:srgbClr val="141312"/>
                </a:solidFill>
                <a:latin typeface="NimbusRomNo9L-Regu"/>
              </a:rPr>
              <a:t>(2018) 38 </a:t>
            </a:r>
            <a:endParaRPr lang="de-DE" dirty="0"/>
          </a:p>
        </p:txBody>
      </p:sp>
      <p:sp>
        <p:nvSpPr>
          <p:cNvPr id="3" name="TextBox 2">
            <a:extLst>
              <a:ext uri="{FF2B5EF4-FFF2-40B4-BE49-F238E27FC236}">
                <a16:creationId xmlns:a16="http://schemas.microsoft.com/office/drawing/2014/main" id="{4639CDD5-D7AD-4AC3-A0D5-92367B563427}"/>
              </a:ext>
            </a:extLst>
          </p:cNvPr>
          <p:cNvSpPr txBox="1"/>
          <p:nvPr/>
        </p:nvSpPr>
        <p:spPr>
          <a:xfrm>
            <a:off x="386862" y="2578527"/>
            <a:ext cx="9964615" cy="3693319"/>
          </a:xfrm>
          <a:prstGeom prst="rect">
            <a:avLst/>
          </a:prstGeom>
          <a:noFill/>
        </p:spPr>
        <p:txBody>
          <a:bodyPr wrap="square" rtlCol="0">
            <a:spAutoFit/>
          </a:bodyPr>
          <a:lstStyle/>
          <a:p>
            <a:r>
              <a:rPr lang="en-US" dirty="0"/>
              <a:t>Configuration of timing equipment:</a:t>
            </a:r>
          </a:p>
          <a:p>
            <a:r>
              <a:rPr lang="de-DE" dirty="0">
                <a:solidFill>
                  <a:srgbClr val="000000"/>
                </a:solidFill>
                <a:latin typeface="JIIIB H+ Adv O Tb 92eb 7df. I"/>
              </a:rPr>
              <a:t>Analog elkectronics: J.-M. Régis et al. Nucl. Instr. and Meth. in Phys. Res. A823 (2016) 72</a:t>
            </a:r>
            <a:r>
              <a:rPr lang="de-DE" dirty="0">
                <a:solidFill>
                  <a:srgbClr val="000000"/>
                </a:solidFill>
                <a:latin typeface="JIIKP E+ Adv O Tb 92eb 7df. I+ 20"/>
              </a:rPr>
              <a:t>–</a:t>
            </a:r>
            <a:r>
              <a:rPr lang="de-DE" dirty="0">
                <a:solidFill>
                  <a:srgbClr val="000000"/>
                </a:solidFill>
                <a:latin typeface="JIIIB H+ Adv O Tb 92eb 7df. I"/>
              </a:rPr>
              <a:t>82</a:t>
            </a:r>
          </a:p>
          <a:p>
            <a:r>
              <a:rPr lang="de-DE" dirty="0">
                <a:solidFill>
                  <a:srgbClr val="000000"/>
                </a:solidFill>
                <a:latin typeface="JIIIB H+ Adv O Tb 92eb 7df. I"/>
              </a:rPr>
              <a:t>Digital electronics: A. Harter et al. . Nucl. Instr. and Meth. in Phys. Res A 1053 (2023) 168279.</a:t>
            </a:r>
          </a:p>
          <a:p>
            <a:r>
              <a:rPr lang="de-DE" dirty="0">
                <a:solidFill>
                  <a:srgbClr val="000000"/>
                </a:solidFill>
                <a:latin typeface="JIIIB H+ Adv O Tb 92eb 7df. I"/>
              </a:rPr>
              <a:t> </a:t>
            </a:r>
            <a:endParaRPr lang="de-DE" dirty="0"/>
          </a:p>
          <a:p>
            <a:r>
              <a:rPr lang="en-US" dirty="0"/>
              <a:t>Compton background treatment:</a:t>
            </a:r>
          </a:p>
          <a:p>
            <a:r>
              <a:rPr lang="en-US" dirty="0"/>
              <a:t>Shielding: </a:t>
            </a:r>
            <a:r>
              <a:rPr lang="de-DE" dirty="0">
                <a:solidFill>
                  <a:srgbClr val="000000"/>
                </a:solidFill>
                <a:latin typeface="JIIIB H+ Adv O Tb 92eb 7df. I"/>
              </a:rPr>
              <a:t>J.-M. Régis et al. Nucl. Instr. and Meth. in Phys. Res. A811 (2016) 42</a:t>
            </a:r>
            <a:endParaRPr lang="en-US" dirty="0"/>
          </a:p>
          <a:p>
            <a:r>
              <a:rPr lang="de-DE" dirty="0">
                <a:solidFill>
                  <a:srgbClr val="000000"/>
                </a:solidFill>
                <a:latin typeface="JIIIB H+ Adv O Tb 92eb 7df. I"/>
              </a:rPr>
              <a:t>Correction: J.-M. Régis et al. Nucl. Instr. and Meth. in Phys. Res. A823 (2016) 72</a:t>
            </a:r>
          </a:p>
          <a:p>
            <a:r>
              <a:rPr lang="de-DE" dirty="0">
                <a:solidFill>
                  <a:srgbClr val="000000"/>
                </a:solidFill>
                <a:latin typeface="JIIIB H+ Adv O Tb 92eb 7df. I"/>
              </a:rPr>
              <a:t>	J.-M. Régis et al. Nucl. Instr. and Meth. in Phys. Res. A955 (2020) 163258</a:t>
            </a:r>
          </a:p>
          <a:p>
            <a:endParaRPr lang="en-US" dirty="0">
              <a:solidFill>
                <a:srgbClr val="000000"/>
              </a:solidFill>
              <a:latin typeface="JIIIB H+ Adv O Tb 92eb 7df. I"/>
            </a:endParaRPr>
          </a:p>
          <a:p>
            <a:r>
              <a:rPr lang="en-US" dirty="0">
                <a:solidFill>
                  <a:srgbClr val="000000"/>
                </a:solidFill>
                <a:latin typeface="JIIIB H+ Adv O Tb 92eb 7df. I"/>
              </a:rPr>
              <a:t>Prompt Response Difference curve</a:t>
            </a:r>
            <a:r>
              <a:rPr lang="de-DE" dirty="0">
                <a:solidFill>
                  <a:srgbClr val="000000"/>
                </a:solidFill>
                <a:latin typeface="JIIIB H+ Adv O Tb 92eb 7df. I"/>
              </a:rPr>
              <a:t>: </a:t>
            </a:r>
          </a:p>
          <a:p>
            <a:r>
              <a:rPr lang="en-US" dirty="0"/>
              <a:t>For (</a:t>
            </a:r>
            <a:r>
              <a:rPr lang="en-US" dirty="0" err="1"/>
              <a:t>n,</a:t>
            </a:r>
            <a:r>
              <a:rPr lang="en-US" dirty="0" err="1">
                <a:latin typeface="Symbol" panose="05050102010706020507" pitchFamily="18" charset="2"/>
              </a:rPr>
              <a:t>g</a:t>
            </a:r>
            <a:r>
              <a:rPr lang="en-US" dirty="0"/>
              <a:t>): </a:t>
            </a:r>
            <a:r>
              <a:rPr lang="de-DE" dirty="0">
                <a:solidFill>
                  <a:srgbClr val="000000"/>
                </a:solidFill>
                <a:latin typeface="JIIIB H+ Adv O Tb 92eb 7df. I"/>
              </a:rPr>
              <a:t>J.-M. Régis et al. Nucl. Instr. and Meth. in Phys. Res. A763 (2014) 210</a:t>
            </a:r>
          </a:p>
          <a:p>
            <a:r>
              <a:rPr lang="en-US" dirty="0">
                <a:solidFill>
                  <a:srgbClr val="000000"/>
                </a:solidFill>
                <a:latin typeface="JIIIB H+ Adv O Tb 92eb 7df. I"/>
              </a:rPr>
              <a:t>X-rays: </a:t>
            </a:r>
            <a:r>
              <a:rPr lang="de-DE" dirty="0">
                <a:solidFill>
                  <a:srgbClr val="000000"/>
                </a:solidFill>
                <a:latin typeface="JIIIB H+ Adv O Tb 92eb 7df. I"/>
              </a:rPr>
              <a:t>J.-M. Régis et al. Nucl. Instr. and Meth. in Phys. Res. A955 (2020) 163258</a:t>
            </a:r>
            <a:endParaRPr lang="en-US" dirty="0">
              <a:solidFill>
                <a:srgbClr val="000000"/>
              </a:solidFill>
              <a:latin typeface="JIIIB H+ Adv O Tb 92eb 7df. I"/>
            </a:endParaRPr>
          </a:p>
          <a:p>
            <a:r>
              <a:rPr lang="en-US" dirty="0"/>
              <a:t>152Eu: L. </a:t>
            </a:r>
            <a:r>
              <a:rPr lang="en-US" dirty="0" err="1"/>
              <a:t>Knafla</a:t>
            </a:r>
            <a:r>
              <a:rPr lang="en-US" dirty="0"/>
              <a:t> et al.</a:t>
            </a:r>
            <a:r>
              <a:rPr lang="de-DE" dirty="0"/>
              <a:t> </a:t>
            </a:r>
            <a:r>
              <a:rPr lang="de-DE" dirty="0">
                <a:solidFill>
                  <a:srgbClr val="000000"/>
                </a:solidFill>
                <a:latin typeface="JIIIB H+ Adv O Tb 92eb 7df. I"/>
              </a:rPr>
              <a:t>. Nucl. Instr. and Meth. in Phys. Res</a:t>
            </a:r>
            <a:r>
              <a:rPr lang="de-DE" dirty="0"/>
              <a:t> A </a:t>
            </a:r>
            <a:r>
              <a:rPr lang="en-US" dirty="0"/>
              <a:t>1052 (2023), 168279</a:t>
            </a:r>
            <a:r>
              <a:rPr lang="de-DE" dirty="0"/>
              <a:t>. </a:t>
            </a:r>
          </a:p>
        </p:txBody>
      </p:sp>
      <p:sp>
        <p:nvSpPr>
          <p:cNvPr id="4" name="TextBox 3">
            <a:extLst>
              <a:ext uri="{FF2B5EF4-FFF2-40B4-BE49-F238E27FC236}">
                <a16:creationId xmlns:a16="http://schemas.microsoft.com/office/drawing/2014/main" id="{BCE30149-3E78-4F69-99B1-21ECA425472A}"/>
              </a:ext>
            </a:extLst>
          </p:cNvPr>
          <p:cNvSpPr txBox="1"/>
          <p:nvPr/>
        </p:nvSpPr>
        <p:spPr>
          <a:xfrm>
            <a:off x="2952997" y="6313825"/>
            <a:ext cx="5365251" cy="584775"/>
          </a:xfrm>
          <a:prstGeom prst="rect">
            <a:avLst/>
          </a:prstGeom>
          <a:noFill/>
        </p:spPr>
        <p:txBody>
          <a:bodyPr wrap="none" rtlCol="0">
            <a:spAutoFit/>
          </a:bodyPr>
          <a:lstStyle/>
          <a:p>
            <a:r>
              <a:rPr lang="en-US" sz="3200" dirty="0"/>
              <a:t>THANKS FOR YOUR ATTENTION</a:t>
            </a:r>
            <a:endParaRPr lang="de-DE" sz="3200" dirty="0"/>
          </a:p>
        </p:txBody>
      </p:sp>
    </p:spTree>
    <p:extLst>
      <p:ext uri="{BB962C8B-B14F-4D97-AF65-F5344CB8AC3E}">
        <p14:creationId xmlns:p14="http://schemas.microsoft.com/office/powerpoint/2010/main" val="222328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707366" y="1424857"/>
            <a:ext cx="367408" cy="523220"/>
          </a:xfrm>
          <a:prstGeom prst="rect">
            <a:avLst/>
          </a:prstGeom>
          <a:noFill/>
        </p:spPr>
        <p:txBody>
          <a:bodyPr wrap="none" rtlCol="0">
            <a:spAutoFit/>
          </a:bodyPr>
          <a:lstStyle/>
          <a:p>
            <a:r>
              <a:rPr lang="de-DE" sz="2800" dirty="0"/>
              <a:t>3</a:t>
            </a:r>
          </a:p>
        </p:txBody>
      </p:sp>
      <p:cxnSp>
        <p:nvCxnSpPr>
          <p:cNvPr id="8" name="Gerader Verbinder 7"/>
          <p:cNvCxnSpPr/>
          <p:nvPr/>
        </p:nvCxnSpPr>
        <p:spPr>
          <a:xfrm>
            <a:off x="1074774" y="1617455"/>
            <a:ext cx="16743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hteck 8"/>
          <p:cNvSpPr/>
          <p:nvPr/>
        </p:nvSpPr>
        <p:spPr>
          <a:xfrm>
            <a:off x="1069674" y="169202"/>
            <a:ext cx="10775962" cy="6542153"/>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p:cNvSpPr txBox="1"/>
          <p:nvPr/>
        </p:nvSpPr>
        <p:spPr>
          <a:xfrm>
            <a:off x="3484012" y="2047461"/>
            <a:ext cx="989373" cy="461665"/>
          </a:xfrm>
          <a:prstGeom prst="rect">
            <a:avLst/>
          </a:prstGeom>
          <a:noFill/>
        </p:spPr>
        <p:txBody>
          <a:bodyPr wrap="none" rtlCol="0">
            <a:spAutoFit/>
          </a:bodyPr>
          <a:lstStyle/>
          <a:p>
            <a:r>
              <a:rPr lang="de-DE" sz="2400" dirty="0">
                <a:latin typeface="Arial Narrow" panose="020B0606020202030204" pitchFamily="34" charset="0"/>
              </a:rPr>
              <a:t>(21/2)</a:t>
            </a:r>
            <a:r>
              <a:rPr lang="de-DE" sz="2400" baseline="30000" dirty="0">
                <a:latin typeface="Arial Narrow" panose="020B0606020202030204" pitchFamily="34" charset="0"/>
              </a:rPr>
              <a:t>+ </a:t>
            </a:r>
            <a:endParaRPr lang="de-DE" sz="2400" dirty="0">
              <a:latin typeface="Arial Narrow" panose="020B0606020202030204" pitchFamily="34" charset="0"/>
            </a:endParaRPr>
          </a:p>
        </p:txBody>
      </p:sp>
      <p:pic>
        <p:nvPicPr>
          <p:cNvPr id="12" name="Grafik 11"/>
          <p:cNvPicPr>
            <a:picLocks noChangeAspect="1"/>
          </p:cNvPicPr>
          <p:nvPr/>
        </p:nvPicPr>
        <p:blipFill>
          <a:blip r:embed="rId2"/>
          <a:stretch>
            <a:fillRect/>
          </a:stretch>
        </p:blipFill>
        <p:spPr>
          <a:xfrm>
            <a:off x="2703089" y="2159025"/>
            <a:ext cx="812160" cy="203520"/>
          </a:xfrm>
          <a:prstGeom prst="rect">
            <a:avLst/>
          </a:prstGeom>
        </p:spPr>
      </p:pic>
      <p:cxnSp>
        <p:nvCxnSpPr>
          <p:cNvPr id="22" name="Gerader Verbinder 21"/>
          <p:cNvCxnSpPr/>
          <p:nvPr/>
        </p:nvCxnSpPr>
        <p:spPr>
          <a:xfrm>
            <a:off x="8514346" y="2587810"/>
            <a:ext cx="638353" cy="0"/>
          </a:xfrm>
          <a:prstGeom prst="line">
            <a:avLst/>
          </a:prstGeom>
          <a:ln w="76200">
            <a:solidFill>
              <a:srgbClr val="FF0000"/>
            </a:solidFill>
          </a:ln>
        </p:spPr>
        <p:style>
          <a:lnRef idx="3">
            <a:schemeClr val="accent2"/>
          </a:lnRef>
          <a:fillRef idx="0">
            <a:schemeClr val="accent2"/>
          </a:fillRef>
          <a:effectRef idx="2">
            <a:schemeClr val="accent2"/>
          </a:effectRef>
          <a:fontRef idx="minor">
            <a:schemeClr val="tx1"/>
          </a:fontRef>
        </p:style>
      </p:cxnSp>
      <p:sp>
        <p:nvSpPr>
          <p:cNvPr id="26" name="Textfeld 25"/>
          <p:cNvSpPr txBox="1"/>
          <p:nvPr/>
        </p:nvSpPr>
        <p:spPr>
          <a:xfrm>
            <a:off x="9138972" y="2256856"/>
            <a:ext cx="776175" cy="461665"/>
          </a:xfrm>
          <a:prstGeom prst="rect">
            <a:avLst/>
          </a:prstGeom>
          <a:noFill/>
        </p:spPr>
        <p:txBody>
          <a:bodyPr wrap="none" rtlCol="0">
            <a:spAutoFit/>
          </a:bodyPr>
          <a:lstStyle/>
          <a:p>
            <a:r>
              <a:rPr lang="de-DE" sz="2400" dirty="0">
                <a:solidFill>
                  <a:srgbClr val="FF0000"/>
                </a:solidFill>
                <a:latin typeface="Arial Narrow" panose="020B0606020202030204" pitchFamily="34" charset="0"/>
              </a:rPr>
              <a:t>15/2</a:t>
            </a:r>
            <a:r>
              <a:rPr lang="de-DE" sz="2400" baseline="30000" dirty="0">
                <a:solidFill>
                  <a:srgbClr val="FF0000"/>
                </a:solidFill>
                <a:latin typeface="Arial Narrow" panose="020B0606020202030204" pitchFamily="34" charset="0"/>
              </a:rPr>
              <a:t>+</a:t>
            </a:r>
            <a:endParaRPr lang="de-DE" sz="2400" dirty="0">
              <a:solidFill>
                <a:srgbClr val="FF0000"/>
              </a:solidFill>
              <a:latin typeface="Arial Narrow" panose="020B0606020202030204" pitchFamily="34" charset="0"/>
            </a:endParaRPr>
          </a:p>
        </p:txBody>
      </p:sp>
      <p:sp>
        <p:nvSpPr>
          <p:cNvPr id="35" name="Textfeld 34"/>
          <p:cNvSpPr txBox="1"/>
          <p:nvPr/>
        </p:nvSpPr>
        <p:spPr>
          <a:xfrm>
            <a:off x="703763" y="102296"/>
            <a:ext cx="367408" cy="523220"/>
          </a:xfrm>
          <a:prstGeom prst="rect">
            <a:avLst/>
          </a:prstGeom>
          <a:noFill/>
        </p:spPr>
        <p:txBody>
          <a:bodyPr wrap="none" rtlCol="0">
            <a:spAutoFit/>
          </a:bodyPr>
          <a:lstStyle/>
          <a:p>
            <a:r>
              <a:rPr lang="de-DE" sz="2800" dirty="0"/>
              <a:t>4</a:t>
            </a:r>
          </a:p>
        </p:txBody>
      </p:sp>
      <p:cxnSp>
        <p:nvCxnSpPr>
          <p:cNvPr id="36" name="Gerader Verbinder 35"/>
          <p:cNvCxnSpPr/>
          <p:nvPr/>
        </p:nvCxnSpPr>
        <p:spPr>
          <a:xfrm>
            <a:off x="1089150" y="321668"/>
            <a:ext cx="1674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Gerader Verbinder 38"/>
          <p:cNvCxnSpPr/>
          <p:nvPr/>
        </p:nvCxnSpPr>
        <p:spPr>
          <a:xfrm>
            <a:off x="8514346" y="3094276"/>
            <a:ext cx="638353" cy="0"/>
          </a:xfrm>
          <a:prstGeom prst="line">
            <a:avLst/>
          </a:prstGeom>
          <a:ln w="76200">
            <a:solidFill>
              <a:srgbClr val="FF0000"/>
            </a:solidFill>
          </a:ln>
        </p:spPr>
        <p:style>
          <a:lnRef idx="3">
            <a:schemeClr val="accent2"/>
          </a:lnRef>
          <a:fillRef idx="0">
            <a:schemeClr val="accent2"/>
          </a:fillRef>
          <a:effectRef idx="2">
            <a:schemeClr val="accent2"/>
          </a:effectRef>
          <a:fontRef idx="minor">
            <a:schemeClr val="tx1"/>
          </a:fontRef>
        </p:style>
      </p:cxnSp>
      <p:sp>
        <p:nvSpPr>
          <p:cNvPr id="43" name="Textfeld 42"/>
          <p:cNvSpPr txBox="1"/>
          <p:nvPr/>
        </p:nvSpPr>
        <p:spPr>
          <a:xfrm>
            <a:off x="9157715" y="2872658"/>
            <a:ext cx="635110" cy="461665"/>
          </a:xfrm>
          <a:prstGeom prst="rect">
            <a:avLst/>
          </a:prstGeom>
          <a:noFill/>
        </p:spPr>
        <p:txBody>
          <a:bodyPr wrap="none" rtlCol="0">
            <a:spAutoFit/>
          </a:bodyPr>
          <a:lstStyle/>
          <a:p>
            <a:r>
              <a:rPr lang="de-DE" sz="2400" dirty="0">
                <a:solidFill>
                  <a:srgbClr val="FF0000"/>
                </a:solidFill>
                <a:latin typeface="Arial Narrow" panose="020B0606020202030204" pitchFamily="34" charset="0"/>
              </a:rPr>
              <a:t>9/2</a:t>
            </a:r>
            <a:r>
              <a:rPr lang="de-DE" sz="2400" baseline="30000" dirty="0">
                <a:solidFill>
                  <a:srgbClr val="FF0000"/>
                </a:solidFill>
                <a:latin typeface="Arial Narrow" panose="020B0606020202030204" pitchFamily="34" charset="0"/>
              </a:rPr>
              <a:t>+</a:t>
            </a:r>
            <a:endParaRPr lang="de-DE" sz="2400" dirty="0">
              <a:solidFill>
                <a:srgbClr val="FF0000"/>
              </a:solidFill>
              <a:latin typeface="Arial Narrow" panose="020B0606020202030204" pitchFamily="34" charset="0"/>
            </a:endParaRPr>
          </a:p>
        </p:txBody>
      </p:sp>
      <p:cxnSp>
        <p:nvCxnSpPr>
          <p:cNvPr id="46" name="Gerader Verbinder 45"/>
          <p:cNvCxnSpPr/>
          <p:nvPr/>
        </p:nvCxnSpPr>
        <p:spPr>
          <a:xfrm>
            <a:off x="2746898" y="2967172"/>
            <a:ext cx="638353" cy="0"/>
          </a:xfrm>
          <a:prstGeom prst="line">
            <a:avLst/>
          </a:prstGeom>
          <a:ln w="76200">
            <a:solidFill>
              <a:schemeClr val="tx1"/>
            </a:solidFill>
          </a:ln>
        </p:spPr>
        <p:style>
          <a:lnRef idx="3">
            <a:schemeClr val="accent2"/>
          </a:lnRef>
          <a:fillRef idx="0">
            <a:schemeClr val="accent2"/>
          </a:fillRef>
          <a:effectRef idx="2">
            <a:schemeClr val="accent2"/>
          </a:effectRef>
          <a:fontRef idx="minor">
            <a:schemeClr val="tx1"/>
          </a:fontRef>
        </p:style>
      </p:cxnSp>
      <p:sp>
        <p:nvSpPr>
          <p:cNvPr id="47" name="Textfeld 46"/>
          <p:cNvSpPr txBox="1"/>
          <p:nvPr/>
        </p:nvSpPr>
        <p:spPr>
          <a:xfrm>
            <a:off x="3386802" y="2724880"/>
            <a:ext cx="942887" cy="461665"/>
          </a:xfrm>
          <a:prstGeom prst="rect">
            <a:avLst/>
          </a:prstGeom>
          <a:noFill/>
        </p:spPr>
        <p:txBody>
          <a:bodyPr wrap="none" rtlCol="0">
            <a:spAutoFit/>
          </a:bodyPr>
          <a:lstStyle/>
          <a:p>
            <a:r>
              <a:rPr lang="de-DE" sz="2400" dirty="0">
                <a:latin typeface="Arial Narrow" panose="020B0606020202030204" pitchFamily="34" charset="0"/>
              </a:rPr>
              <a:t>(17/2)</a:t>
            </a:r>
            <a:r>
              <a:rPr lang="de-DE" sz="2400" baseline="30000" dirty="0">
                <a:latin typeface="Arial Narrow" panose="020B0606020202030204" pitchFamily="34" charset="0"/>
              </a:rPr>
              <a:t>+</a:t>
            </a:r>
            <a:endParaRPr lang="de-DE" sz="2400" dirty="0">
              <a:latin typeface="Arial Narrow" panose="020B0606020202030204" pitchFamily="34" charset="0"/>
            </a:endParaRPr>
          </a:p>
        </p:txBody>
      </p:sp>
      <p:cxnSp>
        <p:nvCxnSpPr>
          <p:cNvPr id="52" name="Gerader Verbinder 51"/>
          <p:cNvCxnSpPr/>
          <p:nvPr/>
        </p:nvCxnSpPr>
        <p:spPr>
          <a:xfrm>
            <a:off x="8522054" y="2838714"/>
            <a:ext cx="638353" cy="0"/>
          </a:xfrm>
          <a:prstGeom prst="line">
            <a:avLst/>
          </a:prstGeom>
          <a:ln w="762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53" name="Gerader Verbinder 52"/>
          <p:cNvCxnSpPr/>
          <p:nvPr/>
        </p:nvCxnSpPr>
        <p:spPr>
          <a:xfrm>
            <a:off x="8500619" y="2235423"/>
            <a:ext cx="638353" cy="0"/>
          </a:xfrm>
          <a:prstGeom prst="line">
            <a:avLst/>
          </a:prstGeom>
          <a:ln w="762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54" name="Gerader Verbinder 53"/>
          <p:cNvCxnSpPr/>
          <p:nvPr/>
        </p:nvCxnSpPr>
        <p:spPr>
          <a:xfrm>
            <a:off x="8525520" y="3776309"/>
            <a:ext cx="638353" cy="0"/>
          </a:xfrm>
          <a:prstGeom prst="line">
            <a:avLst/>
          </a:prstGeom>
          <a:ln w="762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55" name="Gerader Verbinder 54"/>
          <p:cNvCxnSpPr/>
          <p:nvPr/>
        </p:nvCxnSpPr>
        <p:spPr>
          <a:xfrm>
            <a:off x="8532446" y="3887145"/>
            <a:ext cx="638353" cy="0"/>
          </a:xfrm>
          <a:prstGeom prst="line">
            <a:avLst/>
          </a:prstGeom>
          <a:ln w="762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56" name="Gerader Verbinder 55"/>
          <p:cNvCxnSpPr/>
          <p:nvPr/>
        </p:nvCxnSpPr>
        <p:spPr>
          <a:xfrm>
            <a:off x="8528981" y="4122673"/>
            <a:ext cx="638353" cy="0"/>
          </a:xfrm>
          <a:prstGeom prst="line">
            <a:avLst/>
          </a:prstGeom>
          <a:ln w="762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57" name="Gerader Verbinder 56"/>
          <p:cNvCxnSpPr/>
          <p:nvPr/>
        </p:nvCxnSpPr>
        <p:spPr>
          <a:xfrm>
            <a:off x="8565846" y="5094586"/>
            <a:ext cx="638353" cy="0"/>
          </a:xfrm>
          <a:prstGeom prst="line">
            <a:avLst/>
          </a:prstGeom>
          <a:ln w="762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58" name="Gerader Verbinder 57"/>
          <p:cNvCxnSpPr/>
          <p:nvPr/>
        </p:nvCxnSpPr>
        <p:spPr>
          <a:xfrm>
            <a:off x="6835660" y="5909567"/>
            <a:ext cx="638353" cy="0"/>
          </a:xfrm>
          <a:prstGeom prst="line">
            <a:avLst/>
          </a:prstGeom>
          <a:ln w="76200">
            <a:solidFill>
              <a:schemeClr val="tx1"/>
            </a:solidFill>
          </a:ln>
        </p:spPr>
        <p:style>
          <a:lnRef idx="3">
            <a:schemeClr val="accent2"/>
          </a:lnRef>
          <a:fillRef idx="0">
            <a:schemeClr val="accent2"/>
          </a:fillRef>
          <a:effectRef idx="2">
            <a:schemeClr val="accent2"/>
          </a:effectRef>
          <a:fontRef idx="minor">
            <a:schemeClr val="tx1"/>
          </a:fontRef>
        </p:style>
      </p:cxnSp>
      <p:sp>
        <p:nvSpPr>
          <p:cNvPr id="59" name="Textfeld 58"/>
          <p:cNvSpPr txBox="1"/>
          <p:nvPr/>
        </p:nvSpPr>
        <p:spPr>
          <a:xfrm>
            <a:off x="7416636" y="5678734"/>
            <a:ext cx="635110" cy="461665"/>
          </a:xfrm>
          <a:prstGeom prst="rect">
            <a:avLst/>
          </a:prstGeom>
          <a:noFill/>
        </p:spPr>
        <p:txBody>
          <a:bodyPr wrap="none" rtlCol="0">
            <a:spAutoFit/>
          </a:bodyPr>
          <a:lstStyle/>
          <a:p>
            <a:r>
              <a:rPr lang="de-DE" sz="2400" dirty="0">
                <a:latin typeface="Arial Narrow" panose="020B0606020202030204" pitchFamily="34" charset="0"/>
              </a:rPr>
              <a:t>9/2</a:t>
            </a:r>
            <a:r>
              <a:rPr lang="de-DE" sz="2400" baseline="30000" dirty="0">
                <a:latin typeface="Arial Narrow" panose="020B0606020202030204" pitchFamily="34" charset="0"/>
              </a:rPr>
              <a:t>+</a:t>
            </a:r>
            <a:endParaRPr lang="de-DE" sz="2400" dirty="0">
              <a:latin typeface="Arial Narrow" panose="020B0606020202030204" pitchFamily="34" charset="0"/>
            </a:endParaRPr>
          </a:p>
        </p:txBody>
      </p:sp>
      <p:sp>
        <p:nvSpPr>
          <p:cNvPr id="61" name="Textfeld 60"/>
          <p:cNvSpPr txBox="1"/>
          <p:nvPr/>
        </p:nvSpPr>
        <p:spPr>
          <a:xfrm>
            <a:off x="6808691" y="6134273"/>
            <a:ext cx="670376" cy="461665"/>
          </a:xfrm>
          <a:prstGeom prst="rect">
            <a:avLst/>
          </a:prstGeom>
          <a:noFill/>
        </p:spPr>
        <p:txBody>
          <a:bodyPr wrap="none" rtlCol="0">
            <a:spAutoFit/>
          </a:bodyPr>
          <a:lstStyle/>
          <a:p>
            <a:r>
              <a:rPr lang="de-DE" sz="2400" dirty="0">
                <a:latin typeface="Arial Narrow" panose="020B0606020202030204" pitchFamily="34" charset="0"/>
              </a:rPr>
              <a:t>v =1</a:t>
            </a:r>
          </a:p>
        </p:txBody>
      </p:sp>
      <p:sp>
        <p:nvSpPr>
          <p:cNvPr id="62" name="Textfeld 61"/>
          <p:cNvSpPr txBox="1"/>
          <p:nvPr/>
        </p:nvSpPr>
        <p:spPr>
          <a:xfrm>
            <a:off x="9215350" y="4834646"/>
            <a:ext cx="635110" cy="461665"/>
          </a:xfrm>
          <a:prstGeom prst="rect">
            <a:avLst/>
          </a:prstGeom>
          <a:noFill/>
        </p:spPr>
        <p:txBody>
          <a:bodyPr wrap="none" rtlCol="0">
            <a:spAutoFit/>
          </a:bodyPr>
          <a:lstStyle/>
          <a:p>
            <a:r>
              <a:rPr lang="de-DE" sz="2400" dirty="0">
                <a:solidFill>
                  <a:srgbClr val="FF0000"/>
                </a:solidFill>
                <a:latin typeface="Arial Narrow" panose="020B0606020202030204" pitchFamily="34" charset="0"/>
              </a:rPr>
              <a:t>7/2</a:t>
            </a:r>
            <a:r>
              <a:rPr lang="de-DE" sz="2400" baseline="30000" dirty="0">
                <a:solidFill>
                  <a:srgbClr val="FF0000"/>
                </a:solidFill>
                <a:latin typeface="Arial Narrow" panose="020B0606020202030204" pitchFamily="34" charset="0"/>
              </a:rPr>
              <a:t>+</a:t>
            </a:r>
            <a:endParaRPr lang="de-DE" sz="2400" dirty="0">
              <a:solidFill>
                <a:srgbClr val="FF0000"/>
              </a:solidFill>
              <a:latin typeface="Arial Narrow" panose="020B0606020202030204" pitchFamily="34" charset="0"/>
            </a:endParaRPr>
          </a:p>
        </p:txBody>
      </p:sp>
      <p:sp>
        <p:nvSpPr>
          <p:cNvPr id="63" name="Textfeld 62"/>
          <p:cNvSpPr txBox="1"/>
          <p:nvPr/>
        </p:nvSpPr>
        <p:spPr>
          <a:xfrm>
            <a:off x="9204199" y="3984384"/>
            <a:ext cx="635110" cy="461665"/>
          </a:xfrm>
          <a:prstGeom prst="rect">
            <a:avLst/>
          </a:prstGeom>
          <a:noFill/>
        </p:spPr>
        <p:txBody>
          <a:bodyPr wrap="none" rtlCol="0">
            <a:spAutoFit/>
          </a:bodyPr>
          <a:lstStyle/>
          <a:p>
            <a:r>
              <a:rPr lang="de-DE" sz="2400" dirty="0">
                <a:solidFill>
                  <a:srgbClr val="FF0000"/>
                </a:solidFill>
                <a:latin typeface="Arial Narrow" panose="020B0606020202030204" pitchFamily="34" charset="0"/>
              </a:rPr>
              <a:t>5/2</a:t>
            </a:r>
            <a:r>
              <a:rPr lang="de-DE" sz="2400" baseline="30000" dirty="0">
                <a:solidFill>
                  <a:srgbClr val="FF0000"/>
                </a:solidFill>
                <a:latin typeface="Arial Narrow" panose="020B0606020202030204" pitchFamily="34" charset="0"/>
              </a:rPr>
              <a:t>+</a:t>
            </a:r>
            <a:endParaRPr lang="de-DE" sz="2400" dirty="0">
              <a:solidFill>
                <a:srgbClr val="FF0000"/>
              </a:solidFill>
              <a:latin typeface="Arial Narrow" panose="020B0606020202030204" pitchFamily="34" charset="0"/>
            </a:endParaRPr>
          </a:p>
        </p:txBody>
      </p:sp>
      <p:sp>
        <p:nvSpPr>
          <p:cNvPr id="64" name="Textfeld 63"/>
          <p:cNvSpPr txBox="1"/>
          <p:nvPr/>
        </p:nvSpPr>
        <p:spPr>
          <a:xfrm>
            <a:off x="9130810" y="3701994"/>
            <a:ext cx="776175" cy="461665"/>
          </a:xfrm>
          <a:prstGeom prst="rect">
            <a:avLst/>
          </a:prstGeom>
          <a:noFill/>
        </p:spPr>
        <p:txBody>
          <a:bodyPr wrap="none" rtlCol="0">
            <a:spAutoFit/>
          </a:bodyPr>
          <a:lstStyle/>
          <a:p>
            <a:r>
              <a:rPr lang="de-DE" sz="2400" dirty="0">
                <a:solidFill>
                  <a:srgbClr val="FF0000"/>
                </a:solidFill>
                <a:latin typeface="Arial Narrow" panose="020B0606020202030204" pitchFamily="34" charset="0"/>
              </a:rPr>
              <a:t>13/2</a:t>
            </a:r>
            <a:r>
              <a:rPr lang="de-DE" sz="2400" baseline="30000" dirty="0">
                <a:solidFill>
                  <a:srgbClr val="FF0000"/>
                </a:solidFill>
                <a:latin typeface="Arial Narrow" panose="020B0606020202030204" pitchFamily="34" charset="0"/>
              </a:rPr>
              <a:t>+</a:t>
            </a:r>
            <a:endParaRPr lang="de-DE" sz="2400" dirty="0">
              <a:solidFill>
                <a:srgbClr val="FF0000"/>
              </a:solidFill>
              <a:latin typeface="Arial Narrow" panose="020B0606020202030204" pitchFamily="34" charset="0"/>
            </a:endParaRPr>
          </a:p>
        </p:txBody>
      </p:sp>
      <p:sp>
        <p:nvSpPr>
          <p:cNvPr id="65" name="Textfeld 64"/>
          <p:cNvSpPr txBox="1"/>
          <p:nvPr/>
        </p:nvSpPr>
        <p:spPr>
          <a:xfrm>
            <a:off x="9123356" y="3464712"/>
            <a:ext cx="757708" cy="461665"/>
          </a:xfrm>
          <a:prstGeom prst="rect">
            <a:avLst/>
          </a:prstGeom>
          <a:noFill/>
        </p:spPr>
        <p:txBody>
          <a:bodyPr wrap="none" rtlCol="0">
            <a:spAutoFit/>
          </a:bodyPr>
          <a:lstStyle/>
          <a:p>
            <a:r>
              <a:rPr lang="de-DE" sz="2400" dirty="0">
                <a:solidFill>
                  <a:srgbClr val="FF0000"/>
                </a:solidFill>
                <a:latin typeface="Arial Narrow" panose="020B0606020202030204" pitchFamily="34" charset="0"/>
              </a:rPr>
              <a:t>11/2</a:t>
            </a:r>
            <a:r>
              <a:rPr lang="de-DE" sz="2400" baseline="30000" dirty="0">
                <a:solidFill>
                  <a:srgbClr val="FF0000"/>
                </a:solidFill>
                <a:latin typeface="Arial Narrow" panose="020B0606020202030204" pitchFamily="34" charset="0"/>
              </a:rPr>
              <a:t>+</a:t>
            </a:r>
            <a:endParaRPr lang="de-DE" sz="2400" dirty="0">
              <a:solidFill>
                <a:srgbClr val="FF0000"/>
              </a:solidFill>
              <a:latin typeface="Arial Narrow" panose="020B0606020202030204" pitchFamily="34" charset="0"/>
            </a:endParaRPr>
          </a:p>
        </p:txBody>
      </p:sp>
      <p:sp>
        <p:nvSpPr>
          <p:cNvPr id="66" name="Textfeld 65"/>
          <p:cNvSpPr txBox="1"/>
          <p:nvPr/>
        </p:nvSpPr>
        <p:spPr>
          <a:xfrm>
            <a:off x="9156164" y="2597050"/>
            <a:ext cx="776175" cy="461665"/>
          </a:xfrm>
          <a:prstGeom prst="rect">
            <a:avLst/>
          </a:prstGeom>
          <a:noFill/>
        </p:spPr>
        <p:txBody>
          <a:bodyPr wrap="none" rtlCol="0">
            <a:spAutoFit/>
          </a:bodyPr>
          <a:lstStyle/>
          <a:p>
            <a:r>
              <a:rPr lang="de-DE" sz="2400" dirty="0">
                <a:solidFill>
                  <a:srgbClr val="FF0000"/>
                </a:solidFill>
                <a:latin typeface="Arial Narrow" panose="020B0606020202030204" pitchFamily="34" charset="0"/>
              </a:rPr>
              <a:t>17/2</a:t>
            </a:r>
            <a:r>
              <a:rPr lang="de-DE" sz="2400" baseline="30000" dirty="0">
                <a:solidFill>
                  <a:srgbClr val="FF0000"/>
                </a:solidFill>
                <a:latin typeface="Arial Narrow" panose="020B0606020202030204" pitchFamily="34" charset="0"/>
              </a:rPr>
              <a:t>+</a:t>
            </a:r>
            <a:endParaRPr lang="de-DE" sz="2400" dirty="0">
              <a:solidFill>
                <a:srgbClr val="FF0000"/>
              </a:solidFill>
              <a:latin typeface="Arial Narrow" panose="020B0606020202030204" pitchFamily="34" charset="0"/>
            </a:endParaRPr>
          </a:p>
        </p:txBody>
      </p:sp>
      <p:sp>
        <p:nvSpPr>
          <p:cNvPr id="67" name="Textfeld 66"/>
          <p:cNvSpPr txBox="1"/>
          <p:nvPr/>
        </p:nvSpPr>
        <p:spPr>
          <a:xfrm>
            <a:off x="9135507" y="1972834"/>
            <a:ext cx="776175" cy="461665"/>
          </a:xfrm>
          <a:prstGeom prst="rect">
            <a:avLst/>
          </a:prstGeom>
          <a:noFill/>
        </p:spPr>
        <p:txBody>
          <a:bodyPr wrap="none" rtlCol="0">
            <a:spAutoFit/>
          </a:bodyPr>
          <a:lstStyle/>
          <a:p>
            <a:r>
              <a:rPr lang="de-DE" sz="2400" dirty="0">
                <a:solidFill>
                  <a:srgbClr val="FF0000"/>
                </a:solidFill>
                <a:latin typeface="Arial Narrow" panose="020B0606020202030204" pitchFamily="34" charset="0"/>
              </a:rPr>
              <a:t>21/2</a:t>
            </a:r>
            <a:r>
              <a:rPr lang="de-DE" sz="2400" baseline="30000" dirty="0">
                <a:solidFill>
                  <a:srgbClr val="FF0000"/>
                </a:solidFill>
                <a:latin typeface="Arial Narrow" panose="020B0606020202030204" pitchFamily="34" charset="0"/>
              </a:rPr>
              <a:t>+</a:t>
            </a:r>
            <a:endParaRPr lang="de-DE" sz="2400" dirty="0">
              <a:solidFill>
                <a:srgbClr val="FF0000"/>
              </a:solidFill>
              <a:latin typeface="Arial Narrow" panose="020B0606020202030204" pitchFamily="34" charset="0"/>
            </a:endParaRPr>
          </a:p>
        </p:txBody>
      </p:sp>
      <p:sp>
        <p:nvSpPr>
          <p:cNvPr id="68" name="Textfeld 67"/>
          <p:cNvSpPr txBox="1"/>
          <p:nvPr/>
        </p:nvSpPr>
        <p:spPr>
          <a:xfrm>
            <a:off x="8541586" y="6180871"/>
            <a:ext cx="599844" cy="461665"/>
          </a:xfrm>
          <a:prstGeom prst="rect">
            <a:avLst/>
          </a:prstGeom>
          <a:noFill/>
        </p:spPr>
        <p:txBody>
          <a:bodyPr wrap="none" rtlCol="0">
            <a:spAutoFit/>
          </a:bodyPr>
          <a:lstStyle/>
          <a:p>
            <a:r>
              <a:rPr lang="de-DE" sz="2400" dirty="0">
                <a:solidFill>
                  <a:srgbClr val="FF0000"/>
                </a:solidFill>
                <a:latin typeface="Arial Narrow" panose="020B0606020202030204" pitchFamily="34" charset="0"/>
              </a:rPr>
              <a:t>v=3</a:t>
            </a:r>
          </a:p>
        </p:txBody>
      </p:sp>
      <p:cxnSp>
        <p:nvCxnSpPr>
          <p:cNvPr id="72" name="Gerader Verbinder 71"/>
          <p:cNvCxnSpPr/>
          <p:nvPr/>
        </p:nvCxnSpPr>
        <p:spPr>
          <a:xfrm>
            <a:off x="8522055" y="3637761"/>
            <a:ext cx="638353" cy="0"/>
          </a:xfrm>
          <a:prstGeom prst="line">
            <a:avLst/>
          </a:prstGeom>
          <a:ln w="76200">
            <a:solidFill>
              <a:srgbClr val="FF0000"/>
            </a:solidFill>
          </a:ln>
        </p:spPr>
        <p:style>
          <a:lnRef idx="3">
            <a:schemeClr val="accent2"/>
          </a:lnRef>
          <a:fillRef idx="0">
            <a:schemeClr val="accent2"/>
          </a:fillRef>
          <a:effectRef idx="2">
            <a:schemeClr val="accent2"/>
          </a:effectRef>
          <a:fontRef idx="minor">
            <a:schemeClr val="tx1"/>
          </a:fontRef>
        </p:style>
      </p:cxnSp>
      <p:sp>
        <p:nvSpPr>
          <p:cNvPr id="73" name="Textfeld 72"/>
          <p:cNvSpPr txBox="1"/>
          <p:nvPr/>
        </p:nvSpPr>
        <p:spPr>
          <a:xfrm>
            <a:off x="9181190" y="3257969"/>
            <a:ext cx="635110" cy="461665"/>
          </a:xfrm>
          <a:prstGeom prst="rect">
            <a:avLst/>
          </a:prstGeom>
          <a:noFill/>
        </p:spPr>
        <p:txBody>
          <a:bodyPr wrap="none" rtlCol="0">
            <a:spAutoFit/>
          </a:bodyPr>
          <a:lstStyle/>
          <a:p>
            <a:r>
              <a:rPr lang="de-DE" sz="2400" dirty="0">
                <a:solidFill>
                  <a:srgbClr val="FF0000"/>
                </a:solidFill>
                <a:latin typeface="Arial Narrow" panose="020B0606020202030204" pitchFamily="34" charset="0"/>
              </a:rPr>
              <a:t>3/2</a:t>
            </a:r>
            <a:r>
              <a:rPr lang="de-DE" sz="2400" baseline="30000" dirty="0">
                <a:solidFill>
                  <a:srgbClr val="FF0000"/>
                </a:solidFill>
                <a:latin typeface="Arial Narrow" panose="020B0606020202030204" pitchFamily="34" charset="0"/>
              </a:rPr>
              <a:t>+</a:t>
            </a:r>
            <a:endParaRPr lang="de-DE" sz="2400" dirty="0">
              <a:solidFill>
                <a:srgbClr val="FF0000"/>
              </a:solidFill>
              <a:latin typeface="Arial Narrow" panose="020B0606020202030204" pitchFamily="34" charset="0"/>
            </a:endParaRPr>
          </a:p>
        </p:txBody>
      </p:sp>
      <p:sp>
        <p:nvSpPr>
          <p:cNvPr id="2" name="Textfeld 1"/>
          <p:cNvSpPr txBox="1"/>
          <p:nvPr/>
        </p:nvSpPr>
        <p:spPr>
          <a:xfrm>
            <a:off x="7674225" y="683517"/>
            <a:ext cx="1930337" cy="707886"/>
          </a:xfrm>
          <a:prstGeom prst="rect">
            <a:avLst/>
          </a:prstGeom>
          <a:noFill/>
        </p:spPr>
        <p:txBody>
          <a:bodyPr wrap="none" rtlCol="0">
            <a:spAutoFit/>
          </a:bodyPr>
          <a:lstStyle/>
          <a:p>
            <a:r>
              <a:rPr lang="de-DE" sz="4000" dirty="0"/>
              <a:t>(</a:t>
            </a:r>
            <a:r>
              <a:rPr lang="de-DE" sz="4000" dirty="0">
                <a:latin typeface="Symbol" panose="05050102010706020507" pitchFamily="18" charset="2"/>
              </a:rPr>
              <a:t>p</a:t>
            </a:r>
            <a:r>
              <a:rPr lang="de-DE" sz="4000" dirty="0"/>
              <a:t>1g</a:t>
            </a:r>
            <a:r>
              <a:rPr lang="de-DE" sz="4000" baseline="-25000" dirty="0"/>
              <a:t>9/2</a:t>
            </a:r>
            <a:r>
              <a:rPr lang="de-DE" sz="4000" dirty="0"/>
              <a:t>)</a:t>
            </a:r>
            <a:r>
              <a:rPr lang="de-DE" sz="4000" baseline="30000" dirty="0"/>
              <a:t>3</a:t>
            </a:r>
          </a:p>
        </p:txBody>
      </p:sp>
      <p:cxnSp>
        <p:nvCxnSpPr>
          <p:cNvPr id="88" name="Gerader Verbinder 87"/>
          <p:cNvCxnSpPr/>
          <p:nvPr/>
        </p:nvCxnSpPr>
        <p:spPr>
          <a:xfrm>
            <a:off x="1058523" y="2317717"/>
            <a:ext cx="112929" cy="79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Gerader Verbinder 78"/>
          <p:cNvCxnSpPr/>
          <p:nvPr/>
        </p:nvCxnSpPr>
        <p:spPr>
          <a:xfrm>
            <a:off x="2741381" y="3248948"/>
            <a:ext cx="638353" cy="0"/>
          </a:xfrm>
          <a:prstGeom prst="line">
            <a:avLst/>
          </a:prstGeom>
          <a:ln w="76200">
            <a:solidFill>
              <a:schemeClr val="tx1"/>
            </a:solidFill>
          </a:ln>
        </p:spPr>
        <p:style>
          <a:lnRef idx="3">
            <a:schemeClr val="accent2"/>
          </a:lnRef>
          <a:fillRef idx="0">
            <a:schemeClr val="accent2"/>
          </a:fillRef>
          <a:effectRef idx="2">
            <a:schemeClr val="accent2"/>
          </a:effectRef>
          <a:fontRef idx="minor">
            <a:schemeClr val="tx1"/>
          </a:fontRef>
        </p:style>
      </p:cxnSp>
      <p:cxnSp>
        <p:nvCxnSpPr>
          <p:cNvPr id="84" name="Gerader Verbinder 83"/>
          <p:cNvCxnSpPr/>
          <p:nvPr/>
        </p:nvCxnSpPr>
        <p:spPr>
          <a:xfrm>
            <a:off x="2758542" y="3761935"/>
            <a:ext cx="638353" cy="0"/>
          </a:xfrm>
          <a:prstGeom prst="line">
            <a:avLst/>
          </a:prstGeom>
          <a:ln w="76200">
            <a:solidFill>
              <a:schemeClr val="tx1"/>
            </a:solidFill>
          </a:ln>
        </p:spPr>
        <p:style>
          <a:lnRef idx="3">
            <a:schemeClr val="accent2"/>
          </a:lnRef>
          <a:fillRef idx="0">
            <a:schemeClr val="accent2"/>
          </a:fillRef>
          <a:effectRef idx="2">
            <a:schemeClr val="accent2"/>
          </a:effectRef>
          <a:fontRef idx="minor">
            <a:schemeClr val="tx1"/>
          </a:fontRef>
        </p:style>
      </p:cxnSp>
      <p:cxnSp>
        <p:nvCxnSpPr>
          <p:cNvPr id="90" name="Gerader Verbinder 89"/>
          <p:cNvCxnSpPr/>
          <p:nvPr/>
        </p:nvCxnSpPr>
        <p:spPr>
          <a:xfrm>
            <a:off x="2778356" y="4425303"/>
            <a:ext cx="638353" cy="0"/>
          </a:xfrm>
          <a:prstGeom prst="line">
            <a:avLst/>
          </a:prstGeom>
          <a:ln w="76200">
            <a:solidFill>
              <a:schemeClr val="tx1"/>
            </a:solidFill>
          </a:ln>
        </p:spPr>
        <p:style>
          <a:lnRef idx="3">
            <a:schemeClr val="accent2"/>
          </a:lnRef>
          <a:fillRef idx="0">
            <a:schemeClr val="accent2"/>
          </a:fillRef>
          <a:effectRef idx="2">
            <a:schemeClr val="accent2"/>
          </a:effectRef>
          <a:fontRef idx="minor">
            <a:schemeClr val="tx1"/>
          </a:fontRef>
        </p:style>
      </p:cxnSp>
      <p:cxnSp>
        <p:nvCxnSpPr>
          <p:cNvPr id="92" name="Gerader Verbinder 91"/>
          <p:cNvCxnSpPr/>
          <p:nvPr/>
        </p:nvCxnSpPr>
        <p:spPr>
          <a:xfrm>
            <a:off x="1385974" y="5919708"/>
            <a:ext cx="638353" cy="0"/>
          </a:xfrm>
          <a:prstGeom prst="line">
            <a:avLst/>
          </a:prstGeom>
          <a:ln w="76200">
            <a:solidFill>
              <a:schemeClr val="tx1"/>
            </a:solidFill>
          </a:ln>
        </p:spPr>
        <p:style>
          <a:lnRef idx="3">
            <a:schemeClr val="accent2"/>
          </a:lnRef>
          <a:fillRef idx="0">
            <a:schemeClr val="accent2"/>
          </a:fillRef>
          <a:effectRef idx="2">
            <a:schemeClr val="accent2"/>
          </a:effectRef>
          <a:fontRef idx="minor">
            <a:schemeClr val="tx1"/>
          </a:fontRef>
        </p:style>
      </p:cxnSp>
      <p:cxnSp>
        <p:nvCxnSpPr>
          <p:cNvPr id="93" name="Gerader Verbinder 92"/>
          <p:cNvCxnSpPr/>
          <p:nvPr/>
        </p:nvCxnSpPr>
        <p:spPr>
          <a:xfrm>
            <a:off x="1070003" y="3051725"/>
            <a:ext cx="1674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Gerader Verbinder 93"/>
          <p:cNvCxnSpPr/>
          <p:nvPr/>
        </p:nvCxnSpPr>
        <p:spPr>
          <a:xfrm>
            <a:off x="1089150" y="4502988"/>
            <a:ext cx="1674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Gerader Verbinder 94"/>
          <p:cNvCxnSpPr/>
          <p:nvPr/>
        </p:nvCxnSpPr>
        <p:spPr>
          <a:xfrm>
            <a:off x="1073988" y="5919957"/>
            <a:ext cx="1674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Gerader Verbinder 95"/>
          <p:cNvCxnSpPr/>
          <p:nvPr/>
        </p:nvCxnSpPr>
        <p:spPr>
          <a:xfrm>
            <a:off x="1065449" y="994607"/>
            <a:ext cx="112929" cy="79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Gerader Verbinder 96"/>
          <p:cNvCxnSpPr/>
          <p:nvPr/>
        </p:nvCxnSpPr>
        <p:spPr>
          <a:xfrm>
            <a:off x="1082766" y="3786303"/>
            <a:ext cx="112929" cy="79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Gerader Verbinder 97"/>
          <p:cNvCxnSpPr/>
          <p:nvPr/>
        </p:nvCxnSpPr>
        <p:spPr>
          <a:xfrm>
            <a:off x="1079301" y="5206395"/>
            <a:ext cx="112929" cy="79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Textfeld 98"/>
          <p:cNvSpPr txBox="1"/>
          <p:nvPr/>
        </p:nvSpPr>
        <p:spPr>
          <a:xfrm>
            <a:off x="3454945" y="2983864"/>
            <a:ext cx="1673022" cy="461665"/>
          </a:xfrm>
          <a:prstGeom prst="rect">
            <a:avLst/>
          </a:prstGeom>
          <a:noFill/>
        </p:spPr>
        <p:txBody>
          <a:bodyPr wrap="none" rtlCol="0">
            <a:spAutoFit/>
          </a:bodyPr>
          <a:lstStyle/>
          <a:p>
            <a:r>
              <a:rPr lang="de-DE" sz="2400" dirty="0">
                <a:latin typeface="Arial Narrow" panose="020B0606020202030204" pitchFamily="34" charset="0"/>
              </a:rPr>
              <a:t>(7/2,9/2,11/2)</a:t>
            </a:r>
          </a:p>
        </p:txBody>
      </p:sp>
      <p:sp>
        <p:nvSpPr>
          <p:cNvPr id="100" name="Textfeld 99"/>
          <p:cNvSpPr txBox="1"/>
          <p:nvPr/>
        </p:nvSpPr>
        <p:spPr>
          <a:xfrm>
            <a:off x="2006264" y="5672608"/>
            <a:ext cx="635110" cy="461665"/>
          </a:xfrm>
          <a:prstGeom prst="rect">
            <a:avLst/>
          </a:prstGeom>
          <a:noFill/>
        </p:spPr>
        <p:txBody>
          <a:bodyPr wrap="none" rtlCol="0">
            <a:spAutoFit/>
          </a:bodyPr>
          <a:lstStyle/>
          <a:p>
            <a:r>
              <a:rPr lang="de-DE" sz="2400" dirty="0">
                <a:latin typeface="Arial Narrow" panose="020B0606020202030204" pitchFamily="34" charset="0"/>
              </a:rPr>
              <a:t>9/2</a:t>
            </a:r>
            <a:r>
              <a:rPr lang="de-DE" sz="2400" baseline="30000" dirty="0">
                <a:latin typeface="Arial Narrow" panose="020B0606020202030204" pitchFamily="34" charset="0"/>
              </a:rPr>
              <a:t>+</a:t>
            </a:r>
            <a:endParaRPr lang="de-DE" sz="2400" dirty="0">
              <a:latin typeface="Arial Narrow" panose="020B0606020202030204" pitchFamily="34" charset="0"/>
            </a:endParaRPr>
          </a:p>
        </p:txBody>
      </p:sp>
      <p:sp>
        <p:nvSpPr>
          <p:cNvPr id="101" name="Textfeld 100"/>
          <p:cNvSpPr txBox="1"/>
          <p:nvPr/>
        </p:nvSpPr>
        <p:spPr>
          <a:xfrm>
            <a:off x="703763" y="2771222"/>
            <a:ext cx="367408" cy="523220"/>
          </a:xfrm>
          <a:prstGeom prst="rect">
            <a:avLst/>
          </a:prstGeom>
          <a:noFill/>
        </p:spPr>
        <p:txBody>
          <a:bodyPr wrap="none" rtlCol="0">
            <a:spAutoFit/>
          </a:bodyPr>
          <a:lstStyle/>
          <a:p>
            <a:r>
              <a:rPr lang="de-DE" sz="2800" dirty="0"/>
              <a:t>2</a:t>
            </a:r>
          </a:p>
        </p:txBody>
      </p:sp>
      <p:sp>
        <p:nvSpPr>
          <p:cNvPr id="102" name="Textfeld 101"/>
          <p:cNvSpPr txBox="1"/>
          <p:nvPr/>
        </p:nvSpPr>
        <p:spPr>
          <a:xfrm>
            <a:off x="698689" y="4202232"/>
            <a:ext cx="367408" cy="523220"/>
          </a:xfrm>
          <a:prstGeom prst="rect">
            <a:avLst/>
          </a:prstGeom>
          <a:noFill/>
        </p:spPr>
        <p:txBody>
          <a:bodyPr wrap="none" rtlCol="0">
            <a:spAutoFit/>
          </a:bodyPr>
          <a:lstStyle/>
          <a:p>
            <a:r>
              <a:rPr lang="de-DE" sz="2800" dirty="0"/>
              <a:t>1</a:t>
            </a:r>
          </a:p>
        </p:txBody>
      </p:sp>
      <p:sp>
        <p:nvSpPr>
          <p:cNvPr id="103" name="Textfeld 102"/>
          <p:cNvSpPr txBox="1"/>
          <p:nvPr/>
        </p:nvSpPr>
        <p:spPr>
          <a:xfrm>
            <a:off x="705882" y="5664204"/>
            <a:ext cx="367408" cy="523220"/>
          </a:xfrm>
          <a:prstGeom prst="rect">
            <a:avLst/>
          </a:prstGeom>
          <a:noFill/>
        </p:spPr>
        <p:txBody>
          <a:bodyPr wrap="none" rtlCol="0">
            <a:spAutoFit/>
          </a:bodyPr>
          <a:lstStyle/>
          <a:p>
            <a:r>
              <a:rPr lang="de-DE" sz="2800" dirty="0"/>
              <a:t>0</a:t>
            </a:r>
          </a:p>
        </p:txBody>
      </p:sp>
      <p:sp>
        <p:nvSpPr>
          <p:cNvPr id="104" name="Textfeld 103"/>
          <p:cNvSpPr txBox="1"/>
          <p:nvPr/>
        </p:nvSpPr>
        <p:spPr>
          <a:xfrm>
            <a:off x="3453245" y="3926377"/>
            <a:ext cx="942887" cy="461665"/>
          </a:xfrm>
          <a:prstGeom prst="rect">
            <a:avLst/>
          </a:prstGeom>
          <a:noFill/>
        </p:spPr>
        <p:txBody>
          <a:bodyPr wrap="none" rtlCol="0">
            <a:spAutoFit/>
          </a:bodyPr>
          <a:lstStyle/>
          <a:p>
            <a:r>
              <a:rPr lang="de-DE" sz="2400" dirty="0">
                <a:latin typeface="Arial Narrow" panose="020B0606020202030204" pitchFamily="34" charset="0"/>
              </a:rPr>
              <a:t>(13/2)</a:t>
            </a:r>
            <a:r>
              <a:rPr lang="de-DE" sz="2400" baseline="30000" dirty="0">
                <a:latin typeface="Arial Narrow" panose="020B0606020202030204" pitchFamily="34" charset="0"/>
              </a:rPr>
              <a:t>+</a:t>
            </a:r>
            <a:endParaRPr lang="de-DE" sz="2400" dirty="0">
              <a:latin typeface="Arial Narrow" panose="020B0606020202030204" pitchFamily="34" charset="0"/>
            </a:endParaRPr>
          </a:p>
        </p:txBody>
      </p:sp>
      <p:sp>
        <p:nvSpPr>
          <p:cNvPr id="105" name="Textfeld 104"/>
          <p:cNvSpPr txBox="1"/>
          <p:nvPr/>
        </p:nvSpPr>
        <p:spPr>
          <a:xfrm>
            <a:off x="3433133" y="3469968"/>
            <a:ext cx="924420" cy="461665"/>
          </a:xfrm>
          <a:prstGeom prst="rect">
            <a:avLst/>
          </a:prstGeom>
          <a:noFill/>
        </p:spPr>
        <p:txBody>
          <a:bodyPr wrap="none" rtlCol="0">
            <a:spAutoFit/>
          </a:bodyPr>
          <a:lstStyle/>
          <a:p>
            <a:r>
              <a:rPr lang="de-DE" sz="2400" dirty="0">
                <a:latin typeface="Arial Narrow" panose="020B0606020202030204" pitchFamily="34" charset="0"/>
              </a:rPr>
              <a:t>(11/2)</a:t>
            </a:r>
            <a:r>
              <a:rPr lang="de-DE" sz="2400" baseline="30000" dirty="0">
                <a:latin typeface="Arial Narrow" panose="020B0606020202030204" pitchFamily="34" charset="0"/>
              </a:rPr>
              <a:t>+</a:t>
            </a:r>
            <a:endParaRPr lang="de-DE" sz="2400" dirty="0">
              <a:latin typeface="Arial Narrow" panose="020B0606020202030204" pitchFamily="34" charset="0"/>
            </a:endParaRPr>
          </a:p>
        </p:txBody>
      </p:sp>
      <p:sp>
        <p:nvSpPr>
          <p:cNvPr id="107" name="Textfeld 106"/>
          <p:cNvSpPr txBox="1"/>
          <p:nvPr/>
        </p:nvSpPr>
        <p:spPr>
          <a:xfrm>
            <a:off x="3408202" y="4269035"/>
            <a:ext cx="851515" cy="461665"/>
          </a:xfrm>
          <a:prstGeom prst="rect">
            <a:avLst/>
          </a:prstGeom>
          <a:noFill/>
        </p:spPr>
        <p:txBody>
          <a:bodyPr wrap="none" rtlCol="0">
            <a:spAutoFit/>
          </a:bodyPr>
          <a:lstStyle/>
          <a:p>
            <a:r>
              <a:rPr lang="de-DE" sz="2400" dirty="0">
                <a:latin typeface="Arial Narrow" panose="020B0606020202030204" pitchFamily="34" charset="0"/>
              </a:rPr>
              <a:t>(&gt;7/2)</a:t>
            </a:r>
          </a:p>
        </p:txBody>
      </p:sp>
      <p:cxnSp>
        <p:nvCxnSpPr>
          <p:cNvPr id="114" name="Gerader Verbinder 113"/>
          <p:cNvCxnSpPr/>
          <p:nvPr/>
        </p:nvCxnSpPr>
        <p:spPr>
          <a:xfrm>
            <a:off x="2764502" y="4207648"/>
            <a:ext cx="638353" cy="0"/>
          </a:xfrm>
          <a:prstGeom prst="line">
            <a:avLst/>
          </a:prstGeom>
          <a:ln w="76200">
            <a:solidFill>
              <a:schemeClr val="tx1"/>
            </a:solidFill>
          </a:ln>
        </p:spPr>
        <p:style>
          <a:lnRef idx="3">
            <a:schemeClr val="accent2"/>
          </a:lnRef>
          <a:fillRef idx="0">
            <a:schemeClr val="accent2"/>
          </a:fillRef>
          <a:effectRef idx="2">
            <a:schemeClr val="accent2"/>
          </a:effectRef>
          <a:fontRef idx="minor">
            <a:schemeClr val="tx1"/>
          </a:fontRef>
        </p:style>
      </p:cxnSp>
      <p:sp>
        <p:nvSpPr>
          <p:cNvPr id="106" name="Textfeld 2"/>
          <p:cNvSpPr txBox="1"/>
          <p:nvPr/>
        </p:nvSpPr>
        <p:spPr>
          <a:xfrm rot="16200000">
            <a:off x="-853147" y="1547992"/>
            <a:ext cx="2452082" cy="584775"/>
          </a:xfrm>
          <a:prstGeom prst="rect">
            <a:avLst/>
          </a:prstGeom>
          <a:noFill/>
        </p:spPr>
        <p:txBody>
          <a:bodyPr wrap="non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3200" dirty="0" err="1"/>
              <a:t>Energy</a:t>
            </a:r>
            <a:r>
              <a:rPr lang="de-DE" sz="3200" dirty="0"/>
              <a:t> (</a:t>
            </a:r>
            <a:r>
              <a:rPr lang="de-DE" sz="3200" dirty="0" err="1"/>
              <a:t>MeV</a:t>
            </a:r>
            <a:r>
              <a:rPr lang="de-DE" sz="3200" dirty="0"/>
              <a:t>)</a:t>
            </a:r>
          </a:p>
        </p:txBody>
      </p:sp>
      <p:sp>
        <p:nvSpPr>
          <p:cNvPr id="3" name="TextBox 2">
            <a:extLst>
              <a:ext uri="{FF2B5EF4-FFF2-40B4-BE49-F238E27FC236}">
                <a16:creationId xmlns:a16="http://schemas.microsoft.com/office/drawing/2014/main" id="{04A3865C-372D-43D9-8796-AF2B194EF60B}"/>
              </a:ext>
            </a:extLst>
          </p:cNvPr>
          <p:cNvSpPr txBox="1"/>
          <p:nvPr/>
        </p:nvSpPr>
        <p:spPr>
          <a:xfrm>
            <a:off x="2695367" y="781751"/>
            <a:ext cx="1368733" cy="646331"/>
          </a:xfrm>
          <a:prstGeom prst="rect">
            <a:avLst/>
          </a:prstGeom>
          <a:noFill/>
        </p:spPr>
        <p:txBody>
          <a:bodyPr wrap="square" rtlCol="0">
            <a:spAutoFit/>
          </a:bodyPr>
          <a:lstStyle/>
          <a:p>
            <a:r>
              <a:rPr lang="en-US" sz="3600" baseline="30000" dirty="0"/>
              <a:t>93</a:t>
            </a:r>
            <a:r>
              <a:rPr lang="en-US" sz="3600" dirty="0"/>
              <a:t>Tc</a:t>
            </a:r>
            <a:r>
              <a:rPr lang="en-US" sz="3600" baseline="-25000" dirty="0"/>
              <a:t>50</a:t>
            </a:r>
            <a:endParaRPr lang="de-DE" sz="3600" baseline="-25000" dirty="0"/>
          </a:p>
        </p:txBody>
      </p:sp>
      <p:sp>
        <p:nvSpPr>
          <p:cNvPr id="5" name="TextBox 4">
            <a:extLst>
              <a:ext uri="{FF2B5EF4-FFF2-40B4-BE49-F238E27FC236}">
                <a16:creationId xmlns:a16="http://schemas.microsoft.com/office/drawing/2014/main" id="{FB2EA767-D6C2-4465-8C2E-0887904BE6BD}"/>
              </a:ext>
            </a:extLst>
          </p:cNvPr>
          <p:cNvSpPr txBox="1"/>
          <p:nvPr/>
        </p:nvSpPr>
        <p:spPr>
          <a:xfrm>
            <a:off x="2695367" y="1039813"/>
            <a:ext cx="495649" cy="461665"/>
          </a:xfrm>
          <a:prstGeom prst="rect">
            <a:avLst/>
          </a:prstGeom>
          <a:noFill/>
        </p:spPr>
        <p:txBody>
          <a:bodyPr wrap="none" rtlCol="0">
            <a:spAutoFit/>
          </a:bodyPr>
          <a:lstStyle/>
          <a:p>
            <a:r>
              <a:rPr lang="en-US" sz="2400" dirty="0"/>
              <a:t>43</a:t>
            </a:r>
            <a:endParaRPr lang="de-DE" sz="2400" dirty="0"/>
          </a:p>
        </p:txBody>
      </p:sp>
    </p:spTree>
    <p:extLst>
      <p:ext uri="{BB962C8B-B14F-4D97-AF65-F5344CB8AC3E}">
        <p14:creationId xmlns:p14="http://schemas.microsoft.com/office/powerpoint/2010/main" val="15952267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707366" y="1424857"/>
            <a:ext cx="367408" cy="523220"/>
          </a:xfrm>
          <a:prstGeom prst="rect">
            <a:avLst/>
          </a:prstGeom>
          <a:noFill/>
        </p:spPr>
        <p:txBody>
          <a:bodyPr wrap="none" rtlCol="0">
            <a:spAutoFit/>
          </a:bodyPr>
          <a:lstStyle/>
          <a:p>
            <a:r>
              <a:rPr lang="de-DE" sz="2800" dirty="0"/>
              <a:t>3</a:t>
            </a:r>
          </a:p>
        </p:txBody>
      </p:sp>
      <p:cxnSp>
        <p:nvCxnSpPr>
          <p:cNvPr id="8" name="Gerader Verbinder 7"/>
          <p:cNvCxnSpPr/>
          <p:nvPr/>
        </p:nvCxnSpPr>
        <p:spPr>
          <a:xfrm>
            <a:off x="1074774" y="1617455"/>
            <a:ext cx="16743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hteck 8"/>
          <p:cNvSpPr/>
          <p:nvPr/>
        </p:nvSpPr>
        <p:spPr>
          <a:xfrm>
            <a:off x="1058523" y="53785"/>
            <a:ext cx="10775962" cy="6542153"/>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p:cNvSpPr txBox="1"/>
          <p:nvPr/>
        </p:nvSpPr>
        <p:spPr>
          <a:xfrm>
            <a:off x="3465824" y="2127380"/>
            <a:ext cx="470000" cy="461665"/>
          </a:xfrm>
          <a:prstGeom prst="rect">
            <a:avLst/>
          </a:prstGeom>
          <a:noFill/>
        </p:spPr>
        <p:txBody>
          <a:bodyPr wrap="none" rtlCol="0">
            <a:spAutoFit/>
          </a:bodyPr>
          <a:lstStyle/>
          <a:p>
            <a:r>
              <a:rPr lang="de-DE" sz="2400" dirty="0">
                <a:latin typeface="Arial Narrow" panose="020B0606020202030204" pitchFamily="34" charset="0"/>
              </a:rPr>
              <a:t>6</a:t>
            </a:r>
            <a:r>
              <a:rPr lang="de-DE" sz="2400" baseline="30000" dirty="0">
                <a:latin typeface="Arial Narrow" panose="020B0606020202030204" pitchFamily="34" charset="0"/>
              </a:rPr>
              <a:t>+ </a:t>
            </a:r>
            <a:endParaRPr lang="de-DE" sz="2400" dirty="0">
              <a:latin typeface="Arial Narrow" panose="020B0606020202030204" pitchFamily="34" charset="0"/>
            </a:endParaRPr>
          </a:p>
        </p:txBody>
      </p:sp>
      <p:pic>
        <p:nvPicPr>
          <p:cNvPr id="12" name="Grafik 11"/>
          <p:cNvPicPr>
            <a:picLocks noChangeAspect="1"/>
          </p:cNvPicPr>
          <p:nvPr/>
        </p:nvPicPr>
        <p:blipFill>
          <a:blip r:embed="rId2"/>
          <a:stretch>
            <a:fillRect/>
          </a:stretch>
        </p:blipFill>
        <p:spPr>
          <a:xfrm>
            <a:off x="2675756" y="2202023"/>
            <a:ext cx="812160" cy="203520"/>
          </a:xfrm>
          <a:prstGeom prst="rect">
            <a:avLst/>
          </a:prstGeom>
        </p:spPr>
      </p:pic>
      <p:cxnSp>
        <p:nvCxnSpPr>
          <p:cNvPr id="22" name="Gerader Verbinder 21"/>
          <p:cNvCxnSpPr/>
          <p:nvPr/>
        </p:nvCxnSpPr>
        <p:spPr>
          <a:xfrm>
            <a:off x="10349319" y="1378681"/>
            <a:ext cx="638353" cy="0"/>
          </a:xfrm>
          <a:prstGeom prst="line">
            <a:avLst/>
          </a:prstGeom>
          <a:ln w="76200">
            <a:solidFill>
              <a:schemeClr val="accent5"/>
            </a:solidFill>
          </a:ln>
        </p:spPr>
        <p:style>
          <a:lnRef idx="3">
            <a:schemeClr val="accent2"/>
          </a:lnRef>
          <a:fillRef idx="0">
            <a:schemeClr val="accent2"/>
          </a:fillRef>
          <a:effectRef idx="2">
            <a:schemeClr val="accent2"/>
          </a:effectRef>
          <a:fontRef idx="minor">
            <a:schemeClr val="tx1"/>
          </a:fontRef>
        </p:style>
      </p:cxnSp>
      <p:sp>
        <p:nvSpPr>
          <p:cNvPr id="26" name="Textfeld 25"/>
          <p:cNvSpPr txBox="1"/>
          <p:nvPr/>
        </p:nvSpPr>
        <p:spPr>
          <a:xfrm>
            <a:off x="11312874" y="1220884"/>
            <a:ext cx="423514" cy="461665"/>
          </a:xfrm>
          <a:prstGeom prst="rect">
            <a:avLst/>
          </a:prstGeom>
          <a:noFill/>
        </p:spPr>
        <p:txBody>
          <a:bodyPr wrap="none" rtlCol="0">
            <a:spAutoFit/>
          </a:bodyPr>
          <a:lstStyle/>
          <a:p>
            <a:r>
              <a:rPr lang="de-DE" sz="2400" dirty="0">
                <a:solidFill>
                  <a:schemeClr val="accent5"/>
                </a:solidFill>
                <a:latin typeface="Arial Narrow" panose="020B0606020202030204" pitchFamily="34" charset="0"/>
              </a:rPr>
              <a:t>5</a:t>
            </a:r>
            <a:r>
              <a:rPr lang="de-DE" sz="2400" baseline="30000" dirty="0">
                <a:solidFill>
                  <a:schemeClr val="accent5"/>
                </a:solidFill>
                <a:latin typeface="Arial Narrow" panose="020B0606020202030204" pitchFamily="34" charset="0"/>
              </a:rPr>
              <a:t>+</a:t>
            </a:r>
            <a:endParaRPr lang="de-DE" sz="2400" dirty="0">
              <a:solidFill>
                <a:schemeClr val="accent5"/>
              </a:solidFill>
              <a:latin typeface="Arial Narrow" panose="020B0606020202030204" pitchFamily="34" charset="0"/>
            </a:endParaRPr>
          </a:p>
        </p:txBody>
      </p:sp>
      <p:sp>
        <p:nvSpPr>
          <p:cNvPr id="35" name="Textfeld 34"/>
          <p:cNvSpPr txBox="1"/>
          <p:nvPr/>
        </p:nvSpPr>
        <p:spPr>
          <a:xfrm>
            <a:off x="703763" y="102296"/>
            <a:ext cx="367408" cy="523220"/>
          </a:xfrm>
          <a:prstGeom prst="rect">
            <a:avLst/>
          </a:prstGeom>
          <a:noFill/>
        </p:spPr>
        <p:txBody>
          <a:bodyPr wrap="none" rtlCol="0">
            <a:spAutoFit/>
          </a:bodyPr>
          <a:lstStyle/>
          <a:p>
            <a:r>
              <a:rPr lang="de-DE" sz="2800" dirty="0"/>
              <a:t>4</a:t>
            </a:r>
          </a:p>
        </p:txBody>
      </p:sp>
      <p:cxnSp>
        <p:nvCxnSpPr>
          <p:cNvPr id="36" name="Gerader Verbinder 35"/>
          <p:cNvCxnSpPr/>
          <p:nvPr/>
        </p:nvCxnSpPr>
        <p:spPr>
          <a:xfrm>
            <a:off x="1089150" y="321668"/>
            <a:ext cx="1674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Gerader Verbinder 38"/>
          <p:cNvCxnSpPr/>
          <p:nvPr/>
        </p:nvCxnSpPr>
        <p:spPr>
          <a:xfrm>
            <a:off x="8491177" y="2283140"/>
            <a:ext cx="638353" cy="0"/>
          </a:xfrm>
          <a:prstGeom prst="line">
            <a:avLst/>
          </a:prstGeom>
          <a:ln w="76200">
            <a:solidFill>
              <a:srgbClr val="FF0000"/>
            </a:solidFill>
          </a:ln>
        </p:spPr>
        <p:style>
          <a:lnRef idx="3">
            <a:schemeClr val="accent2"/>
          </a:lnRef>
          <a:fillRef idx="0">
            <a:schemeClr val="accent2"/>
          </a:fillRef>
          <a:effectRef idx="2">
            <a:schemeClr val="accent2"/>
          </a:effectRef>
          <a:fontRef idx="minor">
            <a:schemeClr val="tx1"/>
          </a:fontRef>
        </p:style>
      </p:cxnSp>
      <p:sp>
        <p:nvSpPr>
          <p:cNvPr id="43" name="Textfeld 42"/>
          <p:cNvSpPr txBox="1"/>
          <p:nvPr/>
        </p:nvSpPr>
        <p:spPr>
          <a:xfrm>
            <a:off x="9137208" y="2021808"/>
            <a:ext cx="423514" cy="461665"/>
          </a:xfrm>
          <a:prstGeom prst="rect">
            <a:avLst/>
          </a:prstGeom>
          <a:noFill/>
        </p:spPr>
        <p:txBody>
          <a:bodyPr wrap="none" rtlCol="0">
            <a:spAutoFit/>
          </a:bodyPr>
          <a:lstStyle/>
          <a:p>
            <a:r>
              <a:rPr lang="de-DE" sz="2400" dirty="0">
                <a:solidFill>
                  <a:srgbClr val="FF0000"/>
                </a:solidFill>
                <a:latin typeface="Arial Narrow" panose="020B0606020202030204" pitchFamily="34" charset="0"/>
              </a:rPr>
              <a:t>6</a:t>
            </a:r>
            <a:r>
              <a:rPr lang="de-DE" sz="2400" baseline="30000" dirty="0">
                <a:solidFill>
                  <a:srgbClr val="FF0000"/>
                </a:solidFill>
                <a:latin typeface="Arial Narrow" panose="020B0606020202030204" pitchFamily="34" charset="0"/>
              </a:rPr>
              <a:t>+</a:t>
            </a:r>
            <a:endParaRPr lang="de-DE" sz="2400" dirty="0">
              <a:solidFill>
                <a:srgbClr val="FF0000"/>
              </a:solidFill>
              <a:latin typeface="Arial Narrow" panose="020B0606020202030204" pitchFamily="34" charset="0"/>
            </a:endParaRPr>
          </a:p>
        </p:txBody>
      </p:sp>
      <p:cxnSp>
        <p:nvCxnSpPr>
          <p:cNvPr id="46" name="Gerader Verbinder 45"/>
          <p:cNvCxnSpPr/>
          <p:nvPr/>
        </p:nvCxnSpPr>
        <p:spPr>
          <a:xfrm>
            <a:off x="2746898" y="2967172"/>
            <a:ext cx="638353" cy="0"/>
          </a:xfrm>
          <a:prstGeom prst="line">
            <a:avLst/>
          </a:prstGeom>
          <a:ln w="76200">
            <a:solidFill>
              <a:schemeClr val="tx1"/>
            </a:solidFill>
          </a:ln>
        </p:spPr>
        <p:style>
          <a:lnRef idx="3">
            <a:schemeClr val="accent2"/>
          </a:lnRef>
          <a:fillRef idx="0">
            <a:schemeClr val="accent2"/>
          </a:fillRef>
          <a:effectRef idx="2">
            <a:schemeClr val="accent2"/>
          </a:effectRef>
          <a:fontRef idx="minor">
            <a:schemeClr val="tx1"/>
          </a:fontRef>
        </p:style>
      </p:cxnSp>
      <p:sp>
        <p:nvSpPr>
          <p:cNvPr id="47" name="Textfeld 46"/>
          <p:cNvSpPr txBox="1"/>
          <p:nvPr/>
        </p:nvSpPr>
        <p:spPr>
          <a:xfrm>
            <a:off x="3386802" y="2724880"/>
            <a:ext cx="423514" cy="461665"/>
          </a:xfrm>
          <a:prstGeom prst="rect">
            <a:avLst/>
          </a:prstGeom>
          <a:noFill/>
        </p:spPr>
        <p:txBody>
          <a:bodyPr wrap="none" rtlCol="0">
            <a:spAutoFit/>
          </a:bodyPr>
          <a:lstStyle/>
          <a:p>
            <a:r>
              <a:rPr lang="de-DE" sz="2400" dirty="0">
                <a:latin typeface="Arial Narrow" panose="020B0606020202030204" pitchFamily="34" charset="0"/>
              </a:rPr>
              <a:t>4</a:t>
            </a:r>
            <a:r>
              <a:rPr lang="de-DE" sz="2400" baseline="30000" dirty="0">
                <a:latin typeface="Arial Narrow" panose="020B0606020202030204" pitchFamily="34" charset="0"/>
              </a:rPr>
              <a:t>+</a:t>
            </a:r>
            <a:endParaRPr lang="de-DE" sz="2400" dirty="0">
              <a:latin typeface="Arial Narrow" panose="020B0606020202030204" pitchFamily="34" charset="0"/>
            </a:endParaRPr>
          </a:p>
        </p:txBody>
      </p:sp>
      <p:cxnSp>
        <p:nvCxnSpPr>
          <p:cNvPr id="52" name="Gerader Verbinder 51"/>
          <p:cNvCxnSpPr/>
          <p:nvPr/>
        </p:nvCxnSpPr>
        <p:spPr>
          <a:xfrm>
            <a:off x="8522054" y="2865348"/>
            <a:ext cx="638353" cy="0"/>
          </a:xfrm>
          <a:prstGeom prst="line">
            <a:avLst/>
          </a:prstGeom>
          <a:ln w="762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53" name="Gerader Verbinder 52"/>
          <p:cNvCxnSpPr/>
          <p:nvPr/>
        </p:nvCxnSpPr>
        <p:spPr>
          <a:xfrm>
            <a:off x="10331563" y="1077876"/>
            <a:ext cx="638353" cy="0"/>
          </a:xfrm>
          <a:prstGeom prst="line">
            <a:avLst/>
          </a:prstGeom>
          <a:ln w="76200">
            <a:solidFill>
              <a:schemeClr val="accent5"/>
            </a:solidFill>
          </a:ln>
        </p:spPr>
        <p:style>
          <a:lnRef idx="3">
            <a:schemeClr val="accent2"/>
          </a:lnRef>
          <a:fillRef idx="0">
            <a:schemeClr val="accent2"/>
          </a:fillRef>
          <a:effectRef idx="2">
            <a:schemeClr val="accent2"/>
          </a:effectRef>
          <a:fontRef idx="minor">
            <a:schemeClr val="tx1"/>
          </a:fontRef>
        </p:style>
      </p:cxnSp>
      <p:cxnSp>
        <p:nvCxnSpPr>
          <p:cNvPr id="55" name="Gerader Verbinder 54"/>
          <p:cNvCxnSpPr/>
          <p:nvPr/>
        </p:nvCxnSpPr>
        <p:spPr>
          <a:xfrm>
            <a:off x="8485588" y="2161596"/>
            <a:ext cx="638353" cy="0"/>
          </a:xfrm>
          <a:prstGeom prst="line">
            <a:avLst/>
          </a:prstGeom>
          <a:ln w="762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56" name="Gerader Verbinder 55"/>
          <p:cNvCxnSpPr/>
          <p:nvPr/>
        </p:nvCxnSpPr>
        <p:spPr>
          <a:xfrm>
            <a:off x="8528981" y="4158185"/>
            <a:ext cx="638353" cy="0"/>
          </a:xfrm>
          <a:prstGeom prst="line">
            <a:avLst/>
          </a:prstGeom>
          <a:ln w="762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58" name="Gerader Verbinder 57"/>
          <p:cNvCxnSpPr/>
          <p:nvPr/>
        </p:nvCxnSpPr>
        <p:spPr>
          <a:xfrm>
            <a:off x="6835660" y="5909567"/>
            <a:ext cx="638353" cy="0"/>
          </a:xfrm>
          <a:prstGeom prst="line">
            <a:avLst/>
          </a:prstGeom>
          <a:ln w="76200">
            <a:solidFill>
              <a:schemeClr val="tx1"/>
            </a:solidFill>
          </a:ln>
        </p:spPr>
        <p:style>
          <a:lnRef idx="3">
            <a:schemeClr val="accent2"/>
          </a:lnRef>
          <a:fillRef idx="0">
            <a:schemeClr val="accent2"/>
          </a:fillRef>
          <a:effectRef idx="2">
            <a:schemeClr val="accent2"/>
          </a:effectRef>
          <a:fontRef idx="minor">
            <a:schemeClr val="tx1"/>
          </a:fontRef>
        </p:style>
      </p:cxnSp>
      <p:sp>
        <p:nvSpPr>
          <p:cNvPr id="61" name="Textfeld 60"/>
          <p:cNvSpPr txBox="1"/>
          <p:nvPr/>
        </p:nvSpPr>
        <p:spPr>
          <a:xfrm>
            <a:off x="6808691" y="6134273"/>
            <a:ext cx="670376" cy="461665"/>
          </a:xfrm>
          <a:prstGeom prst="rect">
            <a:avLst/>
          </a:prstGeom>
          <a:noFill/>
        </p:spPr>
        <p:txBody>
          <a:bodyPr wrap="none" rtlCol="0">
            <a:spAutoFit/>
          </a:bodyPr>
          <a:lstStyle/>
          <a:p>
            <a:r>
              <a:rPr lang="de-DE" sz="2400" dirty="0">
                <a:latin typeface="Arial Narrow" panose="020B0606020202030204" pitchFamily="34" charset="0"/>
              </a:rPr>
              <a:t>v =0</a:t>
            </a:r>
          </a:p>
        </p:txBody>
      </p:sp>
      <p:sp>
        <p:nvSpPr>
          <p:cNvPr id="63" name="Textfeld 62"/>
          <p:cNvSpPr txBox="1"/>
          <p:nvPr/>
        </p:nvSpPr>
        <p:spPr>
          <a:xfrm>
            <a:off x="9204199" y="3984384"/>
            <a:ext cx="423514" cy="461665"/>
          </a:xfrm>
          <a:prstGeom prst="rect">
            <a:avLst/>
          </a:prstGeom>
          <a:noFill/>
        </p:spPr>
        <p:txBody>
          <a:bodyPr wrap="none" rtlCol="0">
            <a:spAutoFit/>
          </a:bodyPr>
          <a:lstStyle/>
          <a:p>
            <a:r>
              <a:rPr lang="de-DE" sz="2400" dirty="0">
                <a:solidFill>
                  <a:srgbClr val="FF0000"/>
                </a:solidFill>
                <a:latin typeface="Arial Narrow" panose="020B0606020202030204" pitchFamily="34" charset="0"/>
              </a:rPr>
              <a:t>2</a:t>
            </a:r>
            <a:r>
              <a:rPr lang="de-DE" sz="2400" baseline="30000" dirty="0">
                <a:solidFill>
                  <a:srgbClr val="FF0000"/>
                </a:solidFill>
                <a:latin typeface="Arial Narrow" panose="020B0606020202030204" pitchFamily="34" charset="0"/>
              </a:rPr>
              <a:t>+</a:t>
            </a:r>
            <a:endParaRPr lang="de-DE" sz="2400" dirty="0">
              <a:solidFill>
                <a:srgbClr val="FF0000"/>
              </a:solidFill>
              <a:latin typeface="Arial Narrow" panose="020B0606020202030204" pitchFamily="34" charset="0"/>
            </a:endParaRPr>
          </a:p>
        </p:txBody>
      </p:sp>
      <p:sp>
        <p:nvSpPr>
          <p:cNvPr id="65" name="Textfeld 64"/>
          <p:cNvSpPr txBox="1"/>
          <p:nvPr/>
        </p:nvSpPr>
        <p:spPr>
          <a:xfrm>
            <a:off x="9123356" y="1813745"/>
            <a:ext cx="423514" cy="461665"/>
          </a:xfrm>
          <a:prstGeom prst="rect">
            <a:avLst/>
          </a:prstGeom>
          <a:noFill/>
        </p:spPr>
        <p:txBody>
          <a:bodyPr wrap="none" rtlCol="0">
            <a:spAutoFit/>
          </a:bodyPr>
          <a:lstStyle/>
          <a:p>
            <a:r>
              <a:rPr lang="de-DE" sz="2400" dirty="0">
                <a:solidFill>
                  <a:srgbClr val="FF0000"/>
                </a:solidFill>
                <a:latin typeface="Arial Narrow" panose="020B0606020202030204" pitchFamily="34" charset="0"/>
              </a:rPr>
              <a:t>8</a:t>
            </a:r>
            <a:r>
              <a:rPr lang="de-DE" sz="2400" baseline="30000" dirty="0">
                <a:solidFill>
                  <a:srgbClr val="FF0000"/>
                </a:solidFill>
                <a:latin typeface="Arial Narrow" panose="020B0606020202030204" pitchFamily="34" charset="0"/>
              </a:rPr>
              <a:t>+</a:t>
            </a:r>
            <a:endParaRPr lang="de-DE" sz="2400" dirty="0">
              <a:solidFill>
                <a:srgbClr val="FF0000"/>
              </a:solidFill>
              <a:latin typeface="Arial Narrow" panose="020B0606020202030204" pitchFamily="34" charset="0"/>
            </a:endParaRPr>
          </a:p>
        </p:txBody>
      </p:sp>
      <p:sp>
        <p:nvSpPr>
          <p:cNvPr id="66" name="Textfeld 65"/>
          <p:cNvSpPr txBox="1"/>
          <p:nvPr/>
        </p:nvSpPr>
        <p:spPr>
          <a:xfrm>
            <a:off x="9156164" y="2597050"/>
            <a:ext cx="423514" cy="461665"/>
          </a:xfrm>
          <a:prstGeom prst="rect">
            <a:avLst/>
          </a:prstGeom>
          <a:noFill/>
        </p:spPr>
        <p:txBody>
          <a:bodyPr wrap="none" rtlCol="0">
            <a:spAutoFit/>
          </a:bodyPr>
          <a:lstStyle/>
          <a:p>
            <a:r>
              <a:rPr lang="de-DE" sz="2400" dirty="0">
                <a:solidFill>
                  <a:srgbClr val="FF0000"/>
                </a:solidFill>
                <a:latin typeface="Arial Narrow" panose="020B0606020202030204" pitchFamily="34" charset="0"/>
              </a:rPr>
              <a:t>4</a:t>
            </a:r>
            <a:r>
              <a:rPr lang="de-DE" sz="2400" baseline="30000" dirty="0">
                <a:solidFill>
                  <a:srgbClr val="FF0000"/>
                </a:solidFill>
                <a:latin typeface="Arial Narrow" panose="020B0606020202030204" pitchFamily="34" charset="0"/>
              </a:rPr>
              <a:t>+</a:t>
            </a:r>
            <a:endParaRPr lang="de-DE" sz="2400" dirty="0">
              <a:solidFill>
                <a:srgbClr val="FF0000"/>
              </a:solidFill>
              <a:latin typeface="Arial Narrow" panose="020B0606020202030204" pitchFamily="34" charset="0"/>
            </a:endParaRPr>
          </a:p>
        </p:txBody>
      </p:sp>
      <p:sp>
        <p:nvSpPr>
          <p:cNvPr id="67" name="Textfeld 66"/>
          <p:cNvSpPr txBox="1"/>
          <p:nvPr/>
        </p:nvSpPr>
        <p:spPr>
          <a:xfrm>
            <a:off x="10992238" y="917016"/>
            <a:ext cx="423514" cy="461665"/>
          </a:xfrm>
          <a:prstGeom prst="rect">
            <a:avLst/>
          </a:prstGeom>
          <a:noFill/>
        </p:spPr>
        <p:txBody>
          <a:bodyPr wrap="none" rtlCol="0">
            <a:spAutoFit/>
          </a:bodyPr>
          <a:lstStyle/>
          <a:p>
            <a:r>
              <a:rPr lang="de-DE" sz="2400" dirty="0">
                <a:solidFill>
                  <a:schemeClr val="accent5"/>
                </a:solidFill>
                <a:latin typeface="Arial Narrow" panose="020B0606020202030204" pitchFamily="34" charset="0"/>
              </a:rPr>
              <a:t>3</a:t>
            </a:r>
            <a:r>
              <a:rPr lang="de-DE" sz="2400" baseline="30000" dirty="0">
                <a:solidFill>
                  <a:schemeClr val="accent5"/>
                </a:solidFill>
                <a:latin typeface="Arial Narrow" panose="020B0606020202030204" pitchFamily="34" charset="0"/>
              </a:rPr>
              <a:t>+</a:t>
            </a:r>
            <a:endParaRPr lang="de-DE" sz="2400" dirty="0">
              <a:solidFill>
                <a:schemeClr val="accent5"/>
              </a:solidFill>
              <a:latin typeface="Arial Narrow" panose="020B0606020202030204" pitchFamily="34" charset="0"/>
            </a:endParaRPr>
          </a:p>
        </p:txBody>
      </p:sp>
      <p:sp>
        <p:nvSpPr>
          <p:cNvPr id="68" name="Textfeld 67"/>
          <p:cNvSpPr txBox="1"/>
          <p:nvPr/>
        </p:nvSpPr>
        <p:spPr>
          <a:xfrm>
            <a:off x="8541586" y="6180871"/>
            <a:ext cx="599844" cy="461665"/>
          </a:xfrm>
          <a:prstGeom prst="rect">
            <a:avLst/>
          </a:prstGeom>
          <a:noFill/>
        </p:spPr>
        <p:txBody>
          <a:bodyPr wrap="none" rtlCol="0">
            <a:spAutoFit/>
          </a:bodyPr>
          <a:lstStyle/>
          <a:p>
            <a:r>
              <a:rPr lang="de-DE" sz="2400" dirty="0">
                <a:solidFill>
                  <a:srgbClr val="FF0000"/>
                </a:solidFill>
                <a:latin typeface="Arial Narrow" panose="020B0606020202030204" pitchFamily="34" charset="0"/>
              </a:rPr>
              <a:t>v=2</a:t>
            </a:r>
          </a:p>
        </p:txBody>
      </p:sp>
      <p:cxnSp>
        <p:nvCxnSpPr>
          <p:cNvPr id="72" name="Gerader Verbinder 71"/>
          <p:cNvCxnSpPr/>
          <p:nvPr/>
        </p:nvCxnSpPr>
        <p:spPr>
          <a:xfrm>
            <a:off x="10349319" y="1472694"/>
            <a:ext cx="638353" cy="0"/>
          </a:xfrm>
          <a:prstGeom prst="line">
            <a:avLst/>
          </a:prstGeom>
          <a:ln w="76200">
            <a:solidFill>
              <a:schemeClr val="accent5"/>
            </a:solidFill>
          </a:ln>
        </p:spPr>
        <p:style>
          <a:lnRef idx="3">
            <a:schemeClr val="accent2"/>
          </a:lnRef>
          <a:fillRef idx="0">
            <a:schemeClr val="accent2"/>
          </a:fillRef>
          <a:effectRef idx="2">
            <a:schemeClr val="accent2"/>
          </a:effectRef>
          <a:fontRef idx="minor">
            <a:schemeClr val="tx1"/>
          </a:fontRef>
        </p:style>
      </p:cxnSp>
      <p:sp>
        <p:nvSpPr>
          <p:cNvPr id="73" name="Textfeld 72"/>
          <p:cNvSpPr txBox="1"/>
          <p:nvPr/>
        </p:nvSpPr>
        <p:spPr>
          <a:xfrm>
            <a:off x="10967212" y="1147569"/>
            <a:ext cx="423514" cy="461665"/>
          </a:xfrm>
          <a:prstGeom prst="rect">
            <a:avLst/>
          </a:prstGeom>
          <a:noFill/>
        </p:spPr>
        <p:txBody>
          <a:bodyPr wrap="none" rtlCol="0">
            <a:spAutoFit/>
          </a:bodyPr>
          <a:lstStyle/>
          <a:p>
            <a:r>
              <a:rPr lang="de-DE" sz="2400" dirty="0">
                <a:solidFill>
                  <a:schemeClr val="accent5"/>
                </a:solidFill>
                <a:latin typeface="Arial Narrow" panose="020B0606020202030204" pitchFamily="34" charset="0"/>
              </a:rPr>
              <a:t>7</a:t>
            </a:r>
            <a:r>
              <a:rPr lang="de-DE" sz="2400" baseline="30000" dirty="0">
                <a:solidFill>
                  <a:schemeClr val="accent5"/>
                </a:solidFill>
                <a:latin typeface="Arial Narrow" panose="020B0606020202030204" pitchFamily="34" charset="0"/>
              </a:rPr>
              <a:t>+</a:t>
            </a:r>
            <a:endParaRPr lang="de-DE" sz="2400" dirty="0">
              <a:solidFill>
                <a:schemeClr val="accent5"/>
              </a:solidFill>
              <a:latin typeface="Arial Narrow" panose="020B0606020202030204" pitchFamily="34" charset="0"/>
            </a:endParaRPr>
          </a:p>
        </p:txBody>
      </p:sp>
      <p:sp>
        <p:nvSpPr>
          <p:cNvPr id="2" name="Textfeld 1"/>
          <p:cNvSpPr txBox="1"/>
          <p:nvPr/>
        </p:nvSpPr>
        <p:spPr>
          <a:xfrm>
            <a:off x="6492945" y="46399"/>
            <a:ext cx="1930337" cy="707886"/>
          </a:xfrm>
          <a:prstGeom prst="rect">
            <a:avLst/>
          </a:prstGeom>
          <a:noFill/>
        </p:spPr>
        <p:txBody>
          <a:bodyPr wrap="none" rtlCol="0">
            <a:spAutoFit/>
          </a:bodyPr>
          <a:lstStyle/>
          <a:p>
            <a:r>
              <a:rPr lang="de-DE" sz="4000" dirty="0"/>
              <a:t>(</a:t>
            </a:r>
            <a:r>
              <a:rPr lang="de-DE" sz="4000" dirty="0">
                <a:latin typeface="Symbol" panose="05050102010706020507" pitchFamily="18" charset="2"/>
              </a:rPr>
              <a:t>p</a:t>
            </a:r>
            <a:r>
              <a:rPr lang="de-DE" sz="4000" dirty="0"/>
              <a:t>1g</a:t>
            </a:r>
            <a:r>
              <a:rPr lang="de-DE" sz="4000" baseline="-25000" dirty="0"/>
              <a:t>9/2</a:t>
            </a:r>
            <a:r>
              <a:rPr lang="de-DE" sz="4000" dirty="0"/>
              <a:t>)</a:t>
            </a:r>
            <a:r>
              <a:rPr lang="de-DE" sz="4000" baseline="30000" dirty="0"/>
              <a:t>4</a:t>
            </a:r>
          </a:p>
        </p:txBody>
      </p:sp>
      <p:cxnSp>
        <p:nvCxnSpPr>
          <p:cNvPr id="88" name="Gerader Verbinder 87"/>
          <p:cNvCxnSpPr/>
          <p:nvPr/>
        </p:nvCxnSpPr>
        <p:spPr>
          <a:xfrm>
            <a:off x="1058523" y="2317717"/>
            <a:ext cx="112929" cy="79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Gerader Verbinder 78"/>
          <p:cNvCxnSpPr/>
          <p:nvPr/>
        </p:nvCxnSpPr>
        <p:spPr>
          <a:xfrm>
            <a:off x="4353985" y="1661794"/>
            <a:ext cx="638353" cy="0"/>
          </a:xfrm>
          <a:prstGeom prst="line">
            <a:avLst/>
          </a:prstGeom>
          <a:ln w="76200">
            <a:solidFill>
              <a:schemeClr val="tx1"/>
            </a:solidFill>
          </a:ln>
        </p:spPr>
        <p:style>
          <a:lnRef idx="3">
            <a:schemeClr val="accent2"/>
          </a:lnRef>
          <a:fillRef idx="0">
            <a:schemeClr val="accent2"/>
          </a:fillRef>
          <a:effectRef idx="2">
            <a:schemeClr val="accent2"/>
          </a:effectRef>
          <a:fontRef idx="minor">
            <a:schemeClr val="tx1"/>
          </a:fontRef>
        </p:style>
      </p:cxnSp>
      <p:cxnSp>
        <p:nvCxnSpPr>
          <p:cNvPr id="84" name="Gerader Verbinder 83"/>
          <p:cNvCxnSpPr/>
          <p:nvPr/>
        </p:nvCxnSpPr>
        <p:spPr>
          <a:xfrm>
            <a:off x="4371741" y="2358212"/>
            <a:ext cx="638353" cy="0"/>
          </a:xfrm>
          <a:prstGeom prst="line">
            <a:avLst/>
          </a:prstGeom>
          <a:ln w="76200">
            <a:solidFill>
              <a:schemeClr val="tx1"/>
            </a:solidFill>
          </a:ln>
        </p:spPr>
        <p:style>
          <a:lnRef idx="3">
            <a:schemeClr val="accent2"/>
          </a:lnRef>
          <a:fillRef idx="0">
            <a:schemeClr val="accent2"/>
          </a:fillRef>
          <a:effectRef idx="2">
            <a:schemeClr val="accent2"/>
          </a:effectRef>
          <a:fontRef idx="minor">
            <a:schemeClr val="tx1"/>
          </a:fontRef>
        </p:style>
      </p:cxnSp>
      <p:cxnSp>
        <p:nvCxnSpPr>
          <p:cNvPr id="90" name="Gerader Verbinder 89"/>
          <p:cNvCxnSpPr/>
          <p:nvPr/>
        </p:nvCxnSpPr>
        <p:spPr>
          <a:xfrm>
            <a:off x="2758541" y="2202023"/>
            <a:ext cx="638353" cy="0"/>
          </a:xfrm>
          <a:prstGeom prst="line">
            <a:avLst/>
          </a:prstGeom>
          <a:ln w="76200">
            <a:solidFill>
              <a:schemeClr val="tx1"/>
            </a:solidFill>
          </a:ln>
        </p:spPr>
        <p:style>
          <a:lnRef idx="3">
            <a:schemeClr val="accent2"/>
          </a:lnRef>
          <a:fillRef idx="0">
            <a:schemeClr val="accent2"/>
          </a:fillRef>
          <a:effectRef idx="2">
            <a:schemeClr val="accent2"/>
          </a:effectRef>
          <a:fontRef idx="minor">
            <a:schemeClr val="tx1"/>
          </a:fontRef>
        </p:style>
      </p:cxnSp>
      <p:cxnSp>
        <p:nvCxnSpPr>
          <p:cNvPr id="92" name="Gerader Verbinder 91"/>
          <p:cNvCxnSpPr/>
          <p:nvPr/>
        </p:nvCxnSpPr>
        <p:spPr>
          <a:xfrm>
            <a:off x="1385974" y="5919708"/>
            <a:ext cx="638353" cy="0"/>
          </a:xfrm>
          <a:prstGeom prst="line">
            <a:avLst/>
          </a:prstGeom>
          <a:ln w="76200">
            <a:solidFill>
              <a:schemeClr val="tx1"/>
            </a:solidFill>
          </a:ln>
        </p:spPr>
        <p:style>
          <a:lnRef idx="3">
            <a:schemeClr val="accent2"/>
          </a:lnRef>
          <a:fillRef idx="0">
            <a:schemeClr val="accent2"/>
          </a:fillRef>
          <a:effectRef idx="2">
            <a:schemeClr val="accent2"/>
          </a:effectRef>
          <a:fontRef idx="minor">
            <a:schemeClr val="tx1"/>
          </a:fontRef>
        </p:style>
      </p:cxnSp>
      <p:cxnSp>
        <p:nvCxnSpPr>
          <p:cNvPr id="93" name="Gerader Verbinder 92"/>
          <p:cNvCxnSpPr/>
          <p:nvPr/>
        </p:nvCxnSpPr>
        <p:spPr>
          <a:xfrm>
            <a:off x="1070003" y="3051725"/>
            <a:ext cx="1674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Gerader Verbinder 93"/>
          <p:cNvCxnSpPr/>
          <p:nvPr/>
        </p:nvCxnSpPr>
        <p:spPr>
          <a:xfrm>
            <a:off x="1089150" y="4502988"/>
            <a:ext cx="1674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Gerader Verbinder 94"/>
          <p:cNvCxnSpPr/>
          <p:nvPr/>
        </p:nvCxnSpPr>
        <p:spPr>
          <a:xfrm>
            <a:off x="1073988" y="5919957"/>
            <a:ext cx="1674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Gerader Verbinder 95"/>
          <p:cNvCxnSpPr/>
          <p:nvPr/>
        </p:nvCxnSpPr>
        <p:spPr>
          <a:xfrm>
            <a:off x="1065449" y="994607"/>
            <a:ext cx="112929" cy="79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Gerader Verbinder 96"/>
          <p:cNvCxnSpPr/>
          <p:nvPr/>
        </p:nvCxnSpPr>
        <p:spPr>
          <a:xfrm>
            <a:off x="1082766" y="3786303"/>
            <a:ext cx="112929" cy="79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Gerader Verbinder 97"/>
          <p:cNvCxnSpPr/>
          <p:nvPr/>
        </p:nvCxnSpPr>
        <p:spPr>
          <a:xfrm>
            <a:off x="1079301" y="5206395"/>
            <a:ext cx="112929" cy="79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Textfeld 98"/>
          <p:cNvSpPr txBox="1"/>
          <p:nvPr/>
        </p:nvSpPr>
        <p:spPr>
          <a:xfrm>
            <a:off x="5010094" y="2094860"/>
            <a:ext cx="915635" cy="461665"/>
          </a:xfrm>
          <a:prstGeom prst="rect">
            <a:avLst/>
          </a:prstGeom>
          <a:noFill/>
        </p:spPr>
        <p:txBody>
          <a:bodyPr wrap="none" rtlCol="0">
            <a:spAutoFit/>
          </a:bodyPr>
          <a:lstStyle/>
          <a:p>
            <a:r>
              <a:rPr lang="de-DE" sz="2400" dirty="0">
                <a:latin typeface="Arial Narrow" panose="020B0606020202030204" pitchFamily="34" charset="0"/>
              </a:rPr>
              <a:t>(3,4,5)</a:t>
            </a:r>
          </a:p>
        </p:txBody>
      </p:sp>
      <p:sp>
        <p:nvSpPr>
          <p:cNvPr id="100" name="Textfeld 99"/>
          <p:cNvSpPr txBox="1"/>
          <p:nvPr/>
        </p:nvSpPr>
        <p:spPr>
          <a:xfrm>
            <a:off x="2149299" y="5664204"/>
            <a:ext cx="423514" cy="461665"/>
          </a:xfrm>
          <a:prstGeom prst="rect">
            <a:avLst/>
          </a:prstGeom>
          <a:noFill/>
        </p:spPr>
        <p:txBody>
          <a:bodyPr wrap="none" rtlCol="0">
            <a:spAutoFit/>
          </a:bodyPr>
          <a:lstStyle/>
          <a:p>
            <a:r>
              <a:rPr lang="de-DE" sz="2400" dirty="0">
                <a:latin typeface="Arial Narrow" panose="020B0606020202030204" pitchFamily="34" charset="0"/>
              </a:rPr>
              <a:t>0</a:t>
            </a:r>
            <a:r>
              <a:rPr lang="de-DE" sz="2400" baseline="30000" dirty="0">
                <a:latin typeface="Arial Narrow" panose="020B0606020202030204" pitchFamily="34" charset="0"/>
              </a:rPr>
              <a:t>+</a:t>
            </a:r>
            <a:endParaRPr lang="de-DE" sz="2400" dirty="0">
              <a:latin typeface="Arial Narrow" panose="020B0606020202030204" pitchFamily="34" charset="0"/>
            </a:endParaRPr>
          </a:p>
        </p:txBody>
      </p:sp>
      <p:sp>
        <p:nvSpPr>
          <p:cNvPr id="101" name="Textfeld 100"/>
          <p:cNvSpPr txBox="1"/>
          <p:nvPr/>
        </p:nvSpPr>
        <p:spPr>
          <a:xfrm>
            <a:off x="703763" y="2771222"/>
            <a:ext cx="367408" cy="523220"/>
          </a:xfrm>
          <a:prstGeom prst="rect">
            <a:avLst/>
          </a:prstGeom>
          <a:noFill/>
        </p:spPr>
        <p:txBody>
          <a:bodyPr wrap="none" rtlCol="0">
            <a:spAutoFit/>
          </a:bodyPr>
          <a:lstStyle/>
          <a:p>
            <a:r>
              <a:rPr lang="de-DE" sz="2800" dirty="0"/>
              <a:t>2</a:t>
            </a:r>
          </a:p>
        </p:txBody>
      </p:sp>
      <p:sp>
        <p:nvSpPr>
          <p:cNvPr id="102" name="Textfeld 101"/>
          <p:cNvSpPr txBox="1"/>
          <p:nvPr/>
        </p:nvSpPr>
        <p:spPr>
          <a:xfrm>
            <a:off x="698689" y="4202232"/>
            <a:ext cx="367408" cy="523220"/>
          </a:xfrm>
          <a:prstGeom prst="rect">
            <a:avLst/>
          </a:prstGeom>
          <a:noFill/>
        </p:spPr>
        <p:txBody>
          <a:bodyPr wrap="none" rtlCol="0">
            <a:spAutoFit/>
          </a:bodyPr>
          <a:lstStyle/>
          <a:p>
            <a:r>
              <a:rPr lang="de-DE" sz="2800" dirty="0"/>
              <a:t>1</a:t>
            </a:r>
          </a:p>
        </p:txBody>
      </p:sp>
      <p:sp>
        <p:nvSpPr>
          <p:cNvPr id="103" name="Textfeld 102"/>
          <p:cNvSpPr txBox="1"/>
          <p:nvPr/>
        </p:nvSpPr>
        <p:spPr>
          <a:xfrm>
            <a:off x="705882" y="5664204"/>
            <a:ext cx="367408" cy="523220"/>
          </a:xfrm>
          <a:prstGeom prst="rect">
            <a:avLst/>
          </a:prstGeom>
          <a:noFill/>
        </p:spPr>
        <p:txBody>
          <a:bodyPr wrap="none" rtlCol="0">
            <a:spAutoFit/>
          </a:bodyPr>
          <a:lstStyle/>
          <a:p>
            <a:r>
              <a:rPr lang="de-DE" sz="2800" dirty="0"/>
              <a:t>0</a:t>
            </a:r>
          </a:p>
        </p:txBody>
      </p:sp>
      <p:sp>
        <p:nvSpPr>
          <p:cNvPr id="104" name="Textfeld 103"/>
          <p:cNvSpPr txBox="1"/>
          <p:nvPr/>
        </p:nvSpPr>
        <p:spPr>
          <a:xfrm>
            <a:off x="3453245" y="3926377"/>
            <a:ext cx="423514" cy="461665"/>
          </a:xfrm>
          <a:prstGeom prst="rect">
            <a:avLst/>
          </a:prstGeom>
          <a:noFill/>
        </p:spPr>
        <p:txBody>
          <a:bodyPr wrap="none" rtlCol="0">
            <a:spAutoFit/>
          </a:bodyPr>
          <a:lstStyle/>
          <a:p>
            <a:r>
              <a:rPr lang="de-DE" sz="2400" dirty="0">
                <a:latin typeface="Arial Narrow" panose="020B0606020202030204" pitchFamily="34" charset="0"/>
              </a:rPr>
              <a:t>2</a:t>
            </a:r>
            <a:r>
              <a:rPr lang="de-DE" sz="2400" baseline="30000" dirty="0">
                <a:latin typeface="Arial Narrow" panose="020B0606020202030204" pitchFamily="34" charset="0"/>
              </a:rPr>
              <a:t>+</a:t>
            </a:r>
            <a:endParaRPr lang="de-DE" sz="2400" dirty="0">
              <a:latin typeface="Arial Narrow" panose="020B0606020202030204" pitchFamily="34" charset="0"/>
            </a:endParaRPr>
          </a:p>
        </p:txBody>
      </p:sp>
      <p:sp>
        <p:nvSpPr>
          <p:cNvPr id="105" name="Textfeld 104"/>
          <p:cNvSpPr txBox="1"/>
          <p:nvPr/>
        </p:nvSpPr>
        <p:spPr>
          <a:xfrm>
            <a:off x="3479679" y="1882686"/>
            <a:ext cx="423514" cy="461665"/>
          </a:xfrm>
          <a:prstGeom prst="rect">
            <a:avLst/>
          </a:prstGeom>
          <a:noFill/>
        </p:spPr>
        <p:txBody>
          <a:bodyPr wrap="none" rtlCol="0">
            <a:spAutoFit/>
          </a:bodyPr>
          <a:lstStyle/>
          <a:p>
            <a:r>
              <a:rPr lang="de-DE" sz="2400" dirty="0">
                <a:latin typeface="Arial Narrow" panose="020B0606020202030204" pitchFamily="34" charset="0"/>
              </a:rPr>
              <a:t>8</a:t>
            </a:r>
            <a:r>
              <a:rPr lang="de-DE" sz="2400" baseline="30000" dirty="0">
                <a:latin typeface="Arial Narrow" panose="020B0606020202030204" pitchFamily="34" charset="0"/>
              </a:rPr>
              <a:t>+</a:t>
            </a:r>
            <a:endParaRPr lang="de-DE" sz="2400" dirty="0">
              <a:latin typeface="Arial Narrow" panose="020B0606020202030204" pitchFamily="34" charset="0"/>
            </a:endParaRPr>
          </a:p>
        </p:txBody>
      </p:sp>
      <p:cxnSp>
        <p:nvCxnSpPr>
          <p:cNvPr id="114" name="Gerader Verbinder 113"/>
          <p:cNvCxnSpPr/>
          <p:nvPr/>
        </p:nvCxnSpPr>
        <p:spPr>
          <a:xfrm>
            <a:off x="2764502" y="4207648"/>
            <a:ext cx="638353" cy="0"/>
          </a:xfrm>
          <a:prstGeom prst="line">
            <a:avLst/>
          </a:prstGeom>
          <a:ln w="76200">
            <a:solidFill>
              <a:schemeClr val="tx1"/>
            </a:solidFill>
          </a:ln>
        </p:spPr>
        <p:style>
          <a:lnRef idx="3">
            <a:schemeClr val="accent2"/>
          </a:lnRef>
          <a:fillRef idx="0">
            <a:schemeClr val="accent2"/>
          </a:fillRef>
          <a:effectRef idx="2">
            <a:schemeClr val="accent2"/>
          </a:effectRef>
          <a:fontRef idx="minor">
            <a:schemeClr val="tx1"/>
          </a:fontRef>
        </p:style>
      </p:cxnSp>
      <p:sp>
        <p:nvSpPr>
          <p:cNvPr id="106" name="Textfeld 2"/>
          <p:cNvSpPr txBox="1"/>
          <p:nvPr/>
        </p:nvSpPr>
        <p:spPr>
          <a:xfrm rot="16200000">
            <a:off x="-853147" y="1547992"/>
            <a:ext cx="2452082" cy="584775"/>
          </a:xfrm>
          <a:prstGeom prst="rect">
            <a:avLst/>
          </a:prstGeom>
          <a:noFill/>
        </p:spPr>
        <p:txBody>
          <a:bodyPr wrap="non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3200" dirty="0" err="1"/>
              <a:t>Energy</a:t>
            </a:r>
            <a:r>
              <a:rPr lang="de-DE" sz="3200" dirty="0"/>
              <a:t> (</a:t>
            </a:r>
            <a:r>
              <a:rPr lang="de-DE" sz="3200" dirty="0" err="1"/>
              <a:t>MeV</a:t>
            </a:r>
            <a:r>
              <a:rPr lang="de-DE" sz="3200" dirty="0"/>
              <a:t>)</a:t>
            </a:r>
          </a:p>
        </p:txBody>
      </p:sp>
      <p:sp>
        <p:nvSpPr>
          <p:cNvPr id="3" name="TextBox 2">
            <a:extLst>
              <a:ext uri="{FF2B5EF4-FFF2-40B4-BE49-F238E27FC236}">
                <a16:creationId xmlns:a16="http://schemas.microsoft.com/office/drawing/2014/main" id="{04A3865C-372D-43D9-8796-AF2B194EF60B}"/>
              </a:ext>
            </a:extLst>
          </p:cNvPr>
          <p:cNvSpPr txBox="1"/>
          <p:nvPr/>
        </p:nvSpPr>
        <p:spPr>
          <a:xfrm>
            <a:off x="1309098" y="567678"/>
            <a:ext cx="1368733" cy="646331"/>
          </a:xfrm>
          <a:prstGeom prst="rect">
            <a:avLst/>
          </a:prstGeom>
          <a:noFill/>
        </p:spPr>
        <p:txBody>
          <a:bodyPr wrap="square" rtlCol="0">
            <a:spAutoFit/>
          </a:bodyPr>
          <a:lstStyle/>
          <a:p>
            <a:r>
              <a:rPr lang="en-US" sz="3600" baseline="30000" dirty="0"/>
              <a:t>94</a:t>
            </a:r>
            <a:r>
              <a:rPr lang="en-US" sz="3600" dirty="0"/>
              <a:t>Ru</a:t>
            </a:r>
            <a:r>
              <a:rPr lang="en-US" sz="3600" baseline="-25000" dirty="0"/>
              <a:t>50</a:t>
            </a:r>
            <a:endParaRPr lang="de-DE" sz="3600" baseline="-25000" dirty="0"/>
          </a:p>
        </p:txBody>
      </p:sp>
      <p:sp>
        <p:nvSpPr>
          <p:cNvPr id="5" name="TextBox 4">
            <a:extLst>
              <a:ext uri="{FF2B5EF4-FFF2-40B4-BE49-F238E27FC236}">
                <a16:creationId xmlns:a16="http://schemas.microsoft.com/office/drawing/2014/main" id="{FB2EA767-D6C2-4465-8C2E-0887904BE6BD}"/>
              </a:ext>
            </a:extLst>
          </p:cNvPr>
          <p:cNvSpPr txBox="1"/>
          <p:nvPr/>
        </p:nvSpPr>
        <p:spPr>
          <a:xfrm>
            <a:off x="1308543" y="842932"/>
            <a:ext cx="495649" cy="461665"/>
          </a:xfrm>
          <a:prstGeom prst="rect">
            <a:avLst/>
          </a:prstGeom>
          <a:noFill/>
        </p:spPr>
        <p:txBody>
          <a:bodyPr wrap="none" rtlCol="0">
            <a:spAutoFit/>
          </a:bodyPr>
          <a:lstStyle/>
          <a:p>
            <a:r>
              <a:rPr lang="en-US" sz="2400" dirty="0"/>
              <a:t>44</a:t>
            </a:r>
            <a:endParaRPr lang="de-DE" sz="2400" dirty="0"/>
          </a:p>
        </p:txBody>
      </p:sp>
      <p:sp>
        <p:nvSpPr>
          <p:cNvPr id="60" name="Textfeld 99">
            <a:extLst>
              <a:ext uri="{FF2B5EF4-FFF2-40B4-BE49-F238E27FC236}">
                <a16:creationId xmlns:a16="http://schemas.microsoft.com/office/drawing/2014/main" id="{5089D199-C217-42D8-AA3C-B24325336390}"/>
              </a:ext>
            </a:extLst>
          </p:cNvPr>
          <p:cNvSpPr txBox="1"/>
          <p:nvPr/>
        </p:nvSpPr>
        <p:spPr>
          <a:xfrm>
            <a:off x="7548402" y="5664203"/>
            <a:ext cx="423514" cy="461665"/>
          </a:xfrm>
          <a:prstGeom prst="rect">
            <a:avLst/>
          </a:prstGeom>
          <a:noFill/>
        </p:spPr>
        <p:txBody>
          <a:bodyPr wrap="none" rtlCol="0">
            <a:spAutoFit/>
          </a:bodyPr>
          <a:lstStyle/>
          <a:p>
            <a:r>
              <a:rPr lang="de-DE" sz="2400" dirty="0">
                <a:latin typeface="Arial Narrow" panose="020B0606020202030204" pitchFamily="34" charset="0"/>
              </a:rPr>
              <a:t>0</a:t>
            </a:r>
            <a:r>
              <a:rPr lang="de-DE" sz="2400" baseline="30000" dirty="0">
                <a:latin typeface="Arial Narrow" panose="020B0606020202030204" pitchFamily="34" charset="0"/>
              </a:rPr>
              <a:t>+</a:t>
            </a:r>
            <a:endParaRPr lang="de-DE" sz="2400" dirty="0">
              <a:latin typeface="Arial Narrow" panose="020B0606020202030204" pitchFamily="34" charset="0"/>
            </a:endParaRPr>
          </a:p>
        </p:txBody>
      </p:sp>
      <p:cxnSp>
        <p:nvCxnSpPr>
          <p:cNvPr id="69" name="Gerader Verbinder 57">
            <a:extLst>
              <a:ext uri="{FF2B5EF4-FFF2-40B4-BE49-F238E27FC236}">
                <a16:creationId xmlns:a16="http://schemas.microsoft.com/office/drawing/2014/main" id="{D960AF14-2FA1-4DF1-9018-B721DB19BD76}"/>
              </a:ext>
            </a:extLst>
          </p:cNvPr>
          <p:cNvCxnSpPr/>
          <p:nvPr/>
        </p:nvCxnSpPr>
        <p:spPr>
          <a:xfrm>
            <a:off x="10322683" y="975216"/>
            <a:ext cx="638353" cy="0"/>
          </a:xfrm>
          <a:prstGeom prst="line">
            <a:avLst/>
          </a:prstGeom>
          <a:ln w="76200">
            <a:solidFill>
              <a:schemeClr val="accent5"/>
            </a:solidFill>
          </a:ln>
        </p:spPr>
        <p:style>
          <a:lnRef idx="3">
            <a:schemeClr val="accent2"/>
          </a:lnRef>
          <a:fillRef idx="0">
            <a:schemeClr val="accent2"/>
          </a:fillRef>
          <a:effectRef idx="2">
            <a:schemeClr val="accent2"/>
          </a:effectRef>
          <a:fontRef idx="minor">
            <a:schemeClr val="tx1"/>
          </a:fontRef>
        </p:style>
      </p:cxnSp>
      <p:sp>
        <p:nvSpPr>
          <p:cNvPr id="70" name="Textfeld 99">
            <a:extLst>
              <a:ext uri="{FF2B5EF4-FFF2-40B4-BE49-F238E27FC236}">
                <a16:creationId xmlns:a16="http://schemas.microsoft.com/office/drawing/2014/main" id="{C48AEDBA-67BE-4A8D-9452-8D8F87FE501D}"/>
              </a:ext>
            </a:extLst>
          </p:cNvPr>
          <p:cNvSpPr txBox="1"/>
          <p:nvPr/>
        </p:nvSpPr>
        <p:spPr>
          <a:xfrm>
            <a:off x="11199623" y="781612"/>
            <a:ext cx="423514" cy="461665"/>
          </a:xfrm>
          <a:prstGeom prst="rect">
            <a:avLst/>
          </a:prstGeom>
          <a:noFill/>
        </p:spPr>
        <p:txBody>
          <a:bodyPr wrap="none" rtlCol="0">
            <a:spAutoFit/>
          </a:bodyPr>
          <a:lstStyle/>
          <a:p>
            <a:r>
              <a:rPr lang="de-DE" sz="2400" dirty="0">
                <a:solidFill>
                  <a:schemeClr val="accent5"/>
                </a:solidFill>
                <a:latin typeface="Arial Narrow" panose="020B0606020202030204" pitchFamily="34" charset="0"/>
              </a:rPr>
              <a:t>0</a:t>
            </a:r>
            <a:r>
              <a:rPr lang="de-DE" sz="2400" baseline="30000" dirty="0">
                <a:solidFill>
                  <a:schemeClr val="accent5"/>
                </a:solidFill>
                <a:latin typeface="Arial Narrow" panose="020B0606020202030204" pitchFamily="34" charset="0"/>
              </a:rPr>
              <a:t>+</a:t>
            </a:r>
            <a:endParaRPr lang="de-DE" sz="2400" dirty="0">
              <a:solidFill>
                <a:schemeClr val="accent5"/>
              </a:solidFill>
              <a:latin typeface="Arial Narrow" panose="020B0606020202030204" pitchFamily="34" charset="0"/>
            </a:endParaRPr>
          </a:p>
        </p:txBody>
      </p:sp>
      <p:cxnSp>
        <p:nvCxnSpPr>
          <p:cNvPr id="71" name="Gerader Verbinder 57">
            <a:extLst>
              <a:ext uri="{FF2B5EF4-FFF2-40B4-BE49-F238E27FC236}">
                <a16:creationId xmlns:a16="http://schemas.microsoft.com/office/drawing/2014/main" id="{B5408E9A-84DF-4D34-B225-077BF73339C1}"/>
              </a:ext>
            </a:extLst>
          </p:cNvPr>
          <p:cNvCxnSpPr/>
          <p:nvPr/>
        </p:nvCxnSpPr>
        <p:spPr>
          <a:xfrm>
            <a:off x="10352313" y="269749"/>
            <a:ext cx="638353" cy="0"/>
          </a:xfrm>
          <a:prstGeom prst="line">
            <a:avLst/>
          </a:prstGeom>
          <a:ln w="76200">
            <a:solidFill>
              <a:srgbClr val="0070C0"/>
            </a:solidFill>
          </a:ln>
        </p:spPr>
        <p:style>
          <a:lnRef idx="3">
            <a:schemeClr val="accent2"/>
          </a:lnRef>
          <a:fillRef idx="0">
            <a:schemeClr val="accent2"/>
          </a:fillRef>
          <a:effectRef idx="2">
            <a:schemeClr val="accent2"/>
          </a:effectRef>
          <a:fontRef idx="minor">
            <a:schemeClr val="tx1"/>
          </a:fontRef>
        </p:style>
      </p:cxnSp>
      <p:sp>
        <p:nvSpPr>
          <p:cNvPr id="74" name="Textfeld 99">
            <a:extLst>
              <a:ext uri="{FF2B5EF4-FFF2-40B4-BE49-F238E27FC236}">
                <a16:creationId xmlns:a16="http://schemas.microsoft.com/office/drawing/2014/main" id="{A77E4125-DE8F-479F-80D7-4206CBFD84AE}"/>
              </a:ext>
            </a:extLst>
          </p:cNvPr>
          <p:cNvSpPr txBox="1"/>
          <p:nvPr/>
        </p:nvSpPr>
        <p:spPr>
          <a:xfrm>
            <a:off x="10998290" y="109591"/>
            <a:ext cx="423514" cy="461665"/>
          </a:xfrm>
          <a:prstGeom prst="rect">
            <a:avLst/>
          </a:prstGeom>
          <a:noFill/>
          <a:ln>
            <a:noFill/>
          </a:ln>
        </p:spPr>
        <p:txBody>
          <a:bodyPr wrap="none" rtlCol="0">
            <a:spAutoFit/>
          </a:bodyPr>
          <a:lstStyle/>
          <a:p>
            <a:r>
              <a:rPr lang="de-DE" sz="2400" dirty="0">
                <a:solidFill>
                  <a:schemeClr val="accent5"/>
                </a:solidFill>
                <a:latin typeface="Arial Narrow" panose="020B0606020202030204" pitchFamily="34" charset="0"/>
              </a:rPr>
              <a:t>8</a:t>
            </a:r>
            <a:r>
              <a:rPr lang="de-DE" sz="2400" baseline="30000" dirty="0">
                <a:solidFill>
                  <a:schemeClr val="accent5"/>
                </a:solidFill>
                <a:latin typeface="Arial Narrow" panose="020B0606020202030204" pitchFamily="34" charset="0"/>
              </a:rPr>
              <a:t>+</a:t>
            </a:r>
            <a:endParaRPr lang="de-DE" sz="2400" dirty="0">
              <a:solidFill>
                <a:schemeClr val="accent5"/>
              </a:solidFill>
              <a:latin typeface="Arial Narrow" panose="020B0606020202030204" pitchFamily="34" charset="0"/>
            </a:endParaRPr>
          </a:p>
        </p:txBody>
      </p:sp>
      <p:cxnSp>
        <p:nvCxnSpPr>
          <p:cNvPr id="75" name="Gerader Verbinder 57">
            <a:extLst>
              <a:ext uri="{FF2B5EF4-FFF2-40B4-BE49-F238E27FC236}">
                <a16:creationId xmlns:a16="http://schemas.microsoft.com/office/drawing/2014/main" id="{95D02D82-FBF9-420D-B7B7-8B72784349A0}"/>
              </a:ext>
            </a:extLst>
          </p:cNvPr>
          <p:cNvCxnSpPr/>
          <p:nvPr/>
        </p:nvCxnSpPr>
        <p:spPr>
          <a:xfrm>
            <a:off x="10359937" y="1680779"/>
            <a:ext cx="638353" cy="0"/>
          </a:xfrm>
          <a:prstGeom prst="line">
            <a:avLst/>
          </a:prstGeom>
          <a:ln w="76200">
            <a:solidFill>
              <a:srgbClr val="0070C0"/>
            </a:solidFill>
          </a:ln>
        </p:spPr>
        <p:style>
          <a:lnRef idx="3">
            <a:schemeClr val="accent2"/>
          </a:lnRef>
          <a:fillRef idx="0">
            <a:schemeClr val="accent2"/>
          </a:fillRef>
          <a:effectRef idx="2">
            <a:schemeClr val="accent2"/>
          </a:effectRef>
          <a:fontRef idx="minor">
            <a:schemeClr val="tx1"/>
          </a:fontRef>
        </p:style>
      </p:cxnSp>
      <p:sp>
        <p:nvSpPr>
          <p:cNvPr id="76" name="Textfeld 99">
            <a:extLst>
              <a:ext uri="{FF2B5EF4-FFF2-40B4-BE49-F238E27FC236}">
                <a16:creationId xmlns:a16="http://schemas.microsoft.com/office/drawing/2014/main" id="{9DFDE43D-23A3-46CD-BAF1-7835B839B9B0}"/>
              </a:ext>
            </a:extLst>
          </p:cNvPr>
          <p:cNvSpPr txBox="1"/>
          <p:nvPr/>
        </p:nvSpPr>
        <p:spPr>
          <a:xfrm>
            <a:off x="11072679" y="1435415"/>
            <a:ext cx="423514" cy="461665"/>
          </a:xfrm>
          <a:prstGeom prst="rect">
            <a:avLst/>
          </a:prstGeom>
          <a:noFill/>
          <a:ln>
            <a:noFill/>
          </a:ln>
        </p:spPr>
        <p:txBody>
          <a:bodyPr wrap="none" rtlCol="0">
            <a:spAutoFit/>
          </a:bodyPr>
          <a:lstStyle/>
          <a:p>
            <a:r>
              <a:rPr lang="de-DE" sz="2400" dirty="0">
                <a:solidFill>
                  <a:schemeClr val="accent5"/>
                </a:solidFill>
                <a:latin typeface="Arial Narrow" panose="020B0606020202030204" pitchFamily="34" charset="0"/>
              </a:rPr>
              <a:t>2</a:t>
            </a:r>
            <a:r>
              <a:rPr lang="de-DE" sz="2400" baseline="30000" dirty="0">
                <a:solidFill>
                  <a:schemeClr val="accent5"/>
                </a:solidFill>
                <a:latin typeface="Arial Narrow" panose="020B0606020202030204" pitchFamily="34" charset="0"/>
              </a:rPr>
              <a:t>+</a:t>
            </a:r>
            <a:endParaRPr lang="de-DE" sz="2400" dirty="0">
              <a:solidFill>
                <a:schemeClr val="accent5"/>
              </a:solidFill>
              <a:latin typeface="Arial Narrow" panose="020B0606020202030204" pitchFamily="34" charset="0"/>
            </a:endParaRPr>
          </a:p>
        </p:txBody>
      </p:sp>
      <p:cxnSp>
        <p:nvCxnSpPr>
          <p:cNvPr id="77" name="Gerader Verbinder 57">
            <a:extLst>
              <a:ext uri="{FF2B5EF4-FFF2-40B4-BE49-F238E27FC236}">
                <a16:creationId xmlns:a16="http://schemas.microsoft.com/office/drawing/2014/main" id="{98FA6BE0-B395-47E6-827A-3FE9D291105C}"/>
              </a:ext>
            </a:extLst>
          </p:cNvPr>
          <p:cNvCxnSpPr/>
          <p:nvPr/>
        </p:nvCxnSpPr>
        <p:spPr>
          <a:xfrm>
            <a:off x="10359937" y="2770264"/>
            <a:ext cx="638353" cy="0"/>
          </a:xfrm>
          <a:prstGeom prst="line">
            <a:avLst/>
          </a:prstGeom>
          <a:ln w="76200">
            <a:solidFill>
              <a:srgbClr val="0070C0"/>
            </a:solidFill>
          </a:ln>
        </p:spPr>
        <p:style>
          <a:lnRef idx="3">
            <a:schemeClr val="accent2"/>
          </a:lnRef>
          <a:fillRef idx="0">
            <a:schemeClr val="accent2"/>
          </a:fillRef>
          <a:effectRef idx="2">
            <a:schemeClr val="accent2"/>
          </a:effectRef>
          <a:fontRef idx="minor">
            <a:schemeClr val="tx1"/>
          </a:fontRef>
        </p:style>
      </p:cxnSp>
      <p:sp>
        <p:nvSpPr>
          <p:cNvPr id="78" name="Textfeld 99">
            <a:extLst>
              <a:ext uri="{FF2B5EF4-FFF2-40B4-BE49-F238E27FC236}">
                <a16:creationId xmlns:a16="http://schemas.microsoft.com/office/drawing/2014/main" id="{9D3F2463-E7F4-43AA-B91A-B238239CDC58}"/>
              </a:ext>
            </a:extLst>
          </p:cNvPr>
          <p:cNvSpPr txBox="1"/>
          <p:nvPr/>
        </p:nvSpPr>
        <p:spPr>
          <a:xfrm>
            <a:off x="11072679" y="2524900"/>
            <a:ext cx="423514" cy="461665"/>
          </a:xfrm>
          <a:prstGeom prst="rect">
            <a:avLst/>
          </a:prstGeom>
          <a:noFill/>
          <a:ln>
            <a:noFill/>
          </a:ln>
        </p:spPr>
        <p:txBody>
          <a:bodyPr wrap="none" rtlCol="0">
            <a:spAutoFit/>
          </a:bodyPr>
          <a:lstStyle/>
          <a:p>
            <a:r>
              <a:rPr lang="de-DE" sz="2400" dirty="0">
                <a:solidFill>
                  <a:schemeClr val="accent5"/>
                </a:solidFill>
                <a:latin typeface="Arial Narrow" panose="020B0606020202030204" pitchFamily="34" charset="0"/>
              </a:rPr>
              <a:t>4</a:t>
            </a:r>
            <a:r>
              <a:rPr lang="de-DE" sz="2400" baseline="30000" dirty="0">
                <a:solidFill>
                  <a:schemeClr val="accent5"/>
                </a:solidFill>
                <a:latin typeface="Arial Narrow" panose="020B0606020202030204" pitchFamily="34" charset="0"/>
              </a:rPr>
              <a:t>+</a:t>
            </a:r>
            <a:endParaRPr lang="de-DE" sz="2400" dirty="0">
              <a:solidFill>
                <a:schemeClr val="accent5"/>
              </a:solidFill>
              <a:latin typeface="Arial Narrow" panose="020B0606020202030204" pitchFamily="34" charset="0"/>
            </a:endParaRPr>
          </a:p>
        </p:txBody>
      </p:sp>
      <p:cxnSp>
        <p:nvCxnSpPr>
          <p:cNvPr id="80" name="Gerader Verbinder 57">
            <a:extLst>
              <a:ext uri="{FF2B5EF4-FFF2-40B4-BE49-F238E27FC236}">
                <a16:creationId xmlns:a16="http://schemas.microsoft.com/office/drawing/2014/main" id="{74A4545C-AA5D-4020-B6C6-7C5063782219}"/>
              </a:ext>
            </a:extLst>
          </p:cNvPr>
          <p:cNvCxnSpPr/>
          <p:nvPr/>
        </p:nvCxnSpPr>
        <p:spPr>
          <a:xfrm>
            <a:off x="10343655" y="800900"/>
            <a:ext cx="638353" cy="0"/>
          </a:xfrm>
          <a:prstGeom prst="line">
            <a:avLst/>
          </a:prstGeom>
          <a:ln w="76200">
            <a:solidFill>
              <a:srgbClr val="0070C0"/>
            </a:solidFill>
          </a:ln>
        </p:spPr>
        <p:style>
          <a:lnRef idx="3">
            <a:schemeClr val="accent2"/>
          </a:lnRef>
          <a:fillRef idx="0">
            <a:schemeClr val="accent2"/>
          </a:fillRef>
          <a:effectRef idx="2">
            <a:schemeClr val="accent2"/>
          </a:effectRef>
          <a:fontRef idx="minor">
            <a:schemeClr val="tx1"/>
          </a:fontRef>
        </p:style>
      </p:cxnSp>
      <p:sp>
        <p:nvSpPr>
          <p:cNvPr id="81" name="Textfeld 99">
            <a:extLst>
              <a:ext uri="{FF2B5EF4-FFF2-40B4-BE49-F238E27FC236}">
                <a16:creationId xmlns:a16="http://schemas.microsoft.com/office/drawing/2014/main" id="{F0F42595-BC43-4FFA-BCFF-BF28BDB3186B}"/>
              </a:ext>
            </a:extLst>
          </p:cNvPr>
          <p:cNvSpPr txBox="1"/>
          <p:nvPr/>
        </p:nvSpPr>
        <p:spPr>
          <a:xfrm>
            <a:off x="11056397" y="555536"/>
            <a:ext cx="423514" cy="461665"/>
          </a:xfrm>
          <a:prstGeom prst="rect">
            <a:avLst/>
          </a:prstGeom>
          <a:noFill/>
          <a:ln>
            <a:noFill/>
          </a:ln>
        </p:spPr>
        <p:txBody>
          <a:bodyPr wrap="none" rtlCol="0">
            <a:spAutoFit/>
          </a:bodyPr>
          <a:lstStyle/>
          <a:p>
            <a:r>
              <a:rPr lang="de-DE" sz="2400" dirty="0">
                <a:solidFill>
                  <a:schemeClr val="accent5"/>
                </a:solidFill>
                <a:latin typeface="Arial Narrow" panose="020B0606020202030204" pitchFamily="34" charset="0"/>
              </a:rPr>
              <a:t>4</a:t>
            </a:r>
            <a:r>
              <a:rPr lang="de-DE" sz="2400" baseline="30000" dirty="0">
                <a:solidFill>
                  <a:schemeClr val="accent5"/>
                </a:solidFill>
                <a:latin typeface="Arial Narrow" panose="020B0606020202030204" pitchFamily="34" charset="0"/>
              </a:rPr>
              <a:t>+</a:t>
            </a:r>
            <a:endParaRPr lang="de-DE" sz="2400" dirty="0">
              <a:solidFill>
                <a:schemeClr val="accent5"/>
              </a:solidFill>
              <a:latin typeface="Arial Narrow" panose="020B0606020202030204" pitchFamily="34" charset="0"/>
            </a:endParaRPr>
          </a:p>
        </p:txBody>
      </p:sp>
      <p:cxnSp>
        <p:nvCxnSpPr>
          <p:cNvPr id="82" name="Gerader Verbinder 57">
            <a:extLst>
              <a:ext uri="{FF2B5EF4-FFF2-40B4-BE49-F238E27FC236}">
                <a16:creationId xmlns:a16="http://schemas.microsoft.com/office/drawing/2014/main" id="{A31F43A8-48DA-4AC8-9236-97A3801ADDAE}"/>
              </a:ext>
            </a:extLst>
          </p:cNvPr>
          <p:cNvCxnSpPr/>
          <p:nvPr/>
        </p:nvCxnSpPr>
        <p:spPr>
          <a:xfrm>
            <a:off x="10371357" y="1771800"/>
            <a:ext cx="638353" cy="0"/>
          </a:xfrm>
          <a:prstGeom prst="line">
            <a:avLst/>
          </a:prstGeom>
          <a:ln w="76200">
            <a:solidFill>
              <a:srgbClr val="0070C0"/>
            </a:solidFill>
          </a:ln>
        </p:spPr>
        <p:style>
          <a:lnRef idx="3">
            <a:schemeClr val="accent2"/>
          </a:lnRef>
          <a:fillRef idx="0">
            <a:schemeClr val="accent2"/>
          </a:fillRef>
          <a:effectRef idx="2">
            <a:schemeClr val="accent2"/>
          </a:effectRef>
          <a:fontRef idx="minor">
            <a:schemeClr val="tx1"/>
          </a:fontRef>
        </p:style>
      </p:cxnSp>
      <p:sp>
        <p:nvSpPr>
          <p:cNvPr id="83" name="Textfeld 99">
            <a:extLst>
              <a:ext uri="{FF2B5EF4-FFF2-40B4-BE49-F238E27FC236}">
                <a16:creationId xmlns:a16="http://schemas.microsoft.com/office/drawing/2014/main" id="{6B5734D1-57E8-48FE-9370-BB971CA161AE}"/>
              </a:ext>
            </a:extLst>
          </p:cNvPr>
          <p:cNvSpPr txBox="1"/>
          <p:nvPr/>
        </p:nvSpPr>
        <p:spPr>
          <a:xfrm>
            <a:off x="11084099" y="1662073"/>
            <a:ext cx="423514" cy="461665"/>
          </a:xfrm>
          <a:prstGeom prst="rect">
            <a:avLst/>
          </a:prstGeom>
          <a:noFill/>
          <a:ln>
            <a:noFill/>
          </a:ln>
        </p:spPr>
        <p:txBody>
          <a:bodyPr wrap="none" rtlCol="0">
            <a:spAutoFit/>
          </a:bodyPr>
          <a:lstStyle/>
          <a:p>
            <a:r>
              <a:rPr lang="de-DE" sz="2400" dirty="0">
                <a:solidFill>
                  <a:schemeClr val="accent5"/>
                </a:solidFill>
                <a:latin typeface="Arial Narrow" panose="020B0606020202030204" pitchFamily="34" charset="0"/>
              </a:rPr>
              <a:t>6</a:t>
            </a:r>
            <a:r>
              <a:rPr lang="de-DE" sz="2400" baseline="30000" dirty="0">
                <a:solidFill>
                  <a:schemeClr val="accent5"/>
                </a:solidFill>
                <a:latin typeface="Arial Narrow" panose="020B0606020202030204" pitchFamily="34" charset="0"/>
              </a:rPr>
              <a:t>+</a:t>
            </a:r>
            <a:endParaRPr lang="de-DE" sz="2400" dirty="0">
              <a:solidFill>
                <a:schemeClr val="accent5"/>
              </a:solidFill>
              <a:latin typeface="Arial Narrow" panose="020B0606020202030204" pitchFamily="34" charset="0"/>
            </a:endParaRPr>
          </a:p>
        </p:txBody>
      </p:sp>
      <p:cxnSp>
        <p:nvCxnSpPr>
          <p:cNvPr id="85" name="Gerader Verbinder 57">
            <a:extLst>
              <a:ext uri="{FF2B5EF4-FFF2-40B4-BE49-F238E27FC236}">
                <a16:creationId xmlns:a16="http://schemas.microsoft.com/office/drawing/2014/main" id="{95C62152-7796-4A24-BDFA-AA8C12448D51}"/>
              </a:ext>
            </a:extLst>
          </p:cNvPr>
          <p:cNvCxnSpPr/>
          <p:nvPr/>
        </p:nvCxnSpPr>
        <p:spPr>
          <a:xfrm>
            <a:off x="10346197" y="379476"/>
            <a:ext cx="638353" cy="0"/>
          </a:xfrm>
          <a:prstGeom prst="line">
            <a:avLst/>
          </a:prstGeom>
          <a:ln w="76200">
            <a:solidFill>
              <a:srgbClr val="0070C0"/>
            </a:solidFill>
          </a:ln>
        </p:spPr>
        <p:style>
          <a:lnRef idx="3">
            <a:schemeClr val="accent2"/>
          </a:lnRef>
          <a:fillRef idx="0">
            <a:schemeClr val="accent2"/>
          </a:fillRef>
          <a:effectRef idx="2">
            <a:schemeClr val="accent2"/>
          </a:effectRef>
          <a:fontRef idx="minor">
            <a:schemeClr val="tx1"/>
          </a:fontRef>
        </p:style>
      </p:cxnSp>
      <p:sp>
        <p:nvSpPr>
          <p:cNvPr id="86" name="Textfeld 99">
            <a:extLst>
              <a:ext uri="{FF2B5EF4-FFF2-40B4-BE49-F238E27FC236}">
                <a16:creationId xmlns:a16="http://schemas.microsoft.com/office/drawing/2014/main" id="{C141C443-E9C6-4FB4-9BB2-8AD874A28920}"/>
              </a:ext>
            </a:extLst>
          </p:cNvPr>
          <p:cNvSpPr txBox="1"/>
          <p:nvPr/>
        </p:nvSpPr>
        <p:spPr>
          <a:xfrm>
            <a:off x="11180859" y="278105"/>
            <a:ext cx="573564" cy="461665"/>
          </a:xfrm>
          <a:prstGeom prst="rect">
            <a:avLst/>
          </a:prstGeom>
          <a:noFill/>
          <a:ln>
            <a:noFill/>
          </a:ln>
        </p:spPr>
        <p:txBody>
          <a:bodyPr wrap="square" rtlCol="0">
            <a:spAutoFit/>
          </a:bodyPr>
          <a:lstStyle/>
          <a:p>
            <a:r>
              <a:rPr lang="de-DE" sz="2400" dirty="0">
                <a:solidFill>
                  <a:schemeClr val="accent5"/>
                </a:solidFill>
                <a:latin typeface="Arial Narrow" panose="020B0606020202030204" pitchFamily="34" charset="0"/>
              </a:rPr>
              <a:t>6</a:t>
            </a:r>
            <a:r>
              <a:rPr lang="de-DE" sz="2400" baseline="30000" dirty="0">
                <a:solidFill>
                  <a:schemeClr val="accent5"/>
                </a:solidFill>
                <a:latin typeface="Arial Narrow" panose="020B0606020202030204" pitchFamily="34" charset="0"/>
              </a:rPr>
              <a:t>+</a:t>
            </a:r>
            <a:endParaRPr lang="de-DE" sz="2400" dirty="0">
              <a:solidFill>
                <a:schemeClr val="accent5"/>
              </a:solidFill>
              <a:latin typeface="Arial Narrow" panose="020B0606020202030204" pitchFamily="34" charset="0"/>
            </a:endParaRPr>
          </a:p>
        </p:txBody>
      </p:sp>
      <p:sp>
        <p:nvSpPr>
          <p:cNvPr id="87" name="Textfeld 67">
            <a:extLst>
              <a:ext uri="{FF2B5EF4-FFF2-40B4-BE49-F238E27FC236}">
                <a16:creationId xmlns:a16="http://schemas.microsoft.com/office/drawing/2014/main" id="{3DF5B7D9-80E0-4EFF-83EC-0B42650F4466}"/>
              </a:ext>
            </a:extLst>
          </p:cNvPr>
          <p:cNvSpPr txBox="1"/>
          <p:nvPr/>
        </p:nvSpPr>
        <p:spPr>
          <a:xfrm>
            <a:off x="10484255" y="6134273"/>
            <a:ext cx="599844" cy="461665"/>
          </a:xfrm>
          <a:prstGeom prst="rect">
            <a:avLst/>
          </a:prstGeom>
          <a:noFill/>
        </p:spPr>
        <p:txBody>
          <a:bodyPr wrap="none" rtlCol="0">
            <a:spAutoFit/>
          </a:bodyPr>
          <a:lstStyle/>
          <a:p>
            <a:r>
              <a:rPr lang="de-DE" sz="2400" dirty="0">
                <a:solidFill>
                  <a:schemeClr val="accent5"/>
                </a:solidFill>
                <a:latin typeface="Arial Narrow" panose="020B0606020202030204" pitchFamily="34" charset="0"/>
              </a:rPr>
              <a:t>v=4</a:t>
            </a:r>
          </a:p>
        </p:txBody>
      </p:sp>
      <p:sp>
        <p:nvSpPr>
          <p:cNvPr id="89" name="Textfeld 99">
            <a:extLst>
              <a:ext uri="{FF2B5EF4-FFF2-40B4-BE49-F238E27FC236}">
                <a16:creationId xmlns:a16="http://schemas.microsoft.com/office/drawing/2014/main" id="{8293D945-4804-4C30-962A-597ED8E53539}"/>
              </a:ext>
            </a:extLst>
          </p:cNvPr>
          <p:cNvSpPr txBox="1"/>
          <p:nvPr/>
        </p:nvSpPr>
        <p:spPr>
          <a:xfrm>
            <a:off x="5062659" y="1395508"/>
            <a:ext cx="423514" cy="461665"/>
          </a:xfrm>
          <a:prstGeom prst="rect">
            <a:avLst/>
          </a:prstGeom>
          <a:noFill/>
        </p:spPr>
        <p:txBody>
          <a:bodyPr wrap="none" rtlCol="0">
            <a:spAutoFit/>
          </a:bodyPr>
          <a:lstStyle/>
          <a:p>
            <a:r>
              <a:rPr lang="de-DE" sz="2400" dirty="0">
                <a:latin typeface="Arial Narrow" panose="020B0606020202030204" pitchFamily="34" charset="0"/>
              </a:rPr>
              <a:t>0</a:t>
            </a:r>
            <a:r>
              <a:rPr lang="de-DE" sz="2400" baseline="30000" dirty="0">
                <a:latin typeface="Arial Narrow" panose="020B0606020202030204" pitchFamily="34" charset="0"/>
              </a:rPr>
              <a:t>+</a:t>
            </a:r>
            <a:endParaRPr lang="de-DE" sz="2400" dirty="0">
              <a:latin typeface="Arial Narrow" panose="020B0606020202030204" pitchFamily="34" charset="0"/>
            </a:endParaRPr>
          </a:p>
        </p:txBody>
      </p:sp>
      <p:cxnSp>
        <p:nvCxnSpPr>
          <p:cNvPr id="91" name="Gerader Verbinder 89">
            <a:extLst>
              <a:ext uri="{FF2B5EF4-FFF2-40B4-BE49-F238E27FC236}">
                <a16:creationId xmlns:a16="http://schemas.microsoft.com/office/drawing/2014/main" id="{E2FD34A1-79BA-4E1A-B78B-8DC69B0BF23D}"/>
              </a:ext>
            </a:extLst>
          </p:cNvPr>
          <p:cNvCxnSpPr/>
          <p:nvPr/>
        </p:nvCxnSpPr>
        <p:spPr>
          <a:xfrm>
            <a:off x="4316653" y="379476"/>
            <a:ext cx="638353" cy="0"/>
          </a:xfrm>
          <a:prstGeom prst="line">
            <a:avLst/>
          </a:prstGeom>
          <a:ln w="76200">
            <a:solidFill>
              <a:schemeClr val="tx1"/>
            </a:solidFill>
          </a:ln>
        </p:spPr>
        <p:style>
          <a:lnRef idx="3">
            <a:schemeClr val="accent2"/>
          </a:lnRef>
          <a:fillRef idx="0">
            <a:schemeClr val="accent2"/>
          </a:fillRef>
          <a:effectRef idx="2">
            <a:schemeClr val="accent2"/>
          </a:effectRef>
          <a:fontRef idx="minor">
            <a:schemeClr val="tx1"/>
          </a:fontRef>
        </p:style>
      </p:cxnSp>
      <p:sp>
        <p:nvSpPr>
          <p:cNvPr id="108" name="Textfeld 104">
            <a:extLst>
              <a:ext uri="{FF2B5EF4-FFF2-40B4-BE49-F238E27FC236}">
                <a16:creationId xmlns:a16="http://schemas.microsoft.com/office/drawing/2014/main" id="{FC434017-56DC-447A-936E-F5E394E9A288}"/>
              </a:ext>
            </a:extLst>
          </p:cNvPr>
          <p:cNvSpPr txBox="1"/>
          <p:nvPr/>
        </p:nvSpPr>
        <p:spPr>
          <a:xfrm>
            <a:off x="5044397" y="196975"/>
            <a:ext cx="590226" cy="461665"/>
          </a:xfrm>
          <a:prstGeom prst="rect">
            <a:avLst/>
          </a:prstGeom>
          <a:noFill/>
        </p:spPr>
        <p:txBody>
          <a:bodyPr wrap="none" rtlCol="0">
            <a:spAutoFit/>
          </a:bodyPr>
          <a:lstStyle/>
          <a:p>
            <a:r>
              <a:rPr lang="de-DE" sz="2400" dirty="0">
                <a:latin typeface="Arial Narrow" panose="020B0606020202030204" pitchFamily="34" charset="0"/>
              </a:rPr>
              <a:t>(8</a:t>
            </a:r>
            <a:r>
              <a:rPr lang="de-DE" sz="2400" baseline="30000" dirty="0">
                <a:latin typeface="Arial Narrow" panose="020B0606020202030204" pitchFamily="34" charset="0"/>
              </a:rPr>
              <a:t>+</a:t>
            </a:r>
            <a:r>
              <a:rPr lang="de-DE" sz="2400" dirty="0">
                <a:latin typeface="Arial Narrow" panose="020B0606020202030204" pitchFamily="34" charset="0"/>
              </a:rPr>
              <a:t>)</a:t>
            </a:r>
          </a:p>
        </p:txBody>
      </p:sp>
      <p:cxnSp>
        <p:nvCxnSpPr>
          <p:cNvPr id="109" name="Gerader Verbinder 57">
            <a:extLst>
              <a:ext uri="{FF2B5EF4-FFF2-40B4-BE49-F238E27FC236}">
                <a16:creationId xmlns:a16="http://schemas.microsoft.com/office/drawing/2014/main" id="{9245732F-24DC-4E0D-9AF6-05A2E3285B24}"/>
              </a:ext>
            </a:extLst>
          </p:cNvPr>
          <p:cNvCxnSpPr/>
          <p:nvPr/>
        </p:nvCxnSpPr>
        <p:spPr>
          <a:xfrm>
            <a:off x="10352313" y="114627"/>
            <a:ext cx="638353" cy="0"/>
          </a:xfrm>
          <a:prstGeom prst="line">
            <a:avLst/>
          </a:prstGeom>
          <a:ln w="76200">
            <a:solidFill>
              <a:srgbClr val="0070C0"/>
            </a:solidFill>
          </a:ln>
        </p:spPr>
        <p:style>
          <a:lnRef idx="3">
            <a:schemeClr val="accent2"/>
          </a:lnRef>
          <a:fillRef idx="0">
            <a:schemeClr val="accent2"/>
          </a:fillRef>
          <a:effectRef idx="2">
            <a:schemeClr val="accent2"/>
          </a:effectRef>
          <a:fontRef idx="minor">
            <a:schemeClr val="tx1"/>
          </a:fontRef>
        </p:style>
      </p:cxnSp>
      <p:sp>
        <p:nvSpPr>
          <p:cNvPr id="110" name="Textfeld 99">
            <a:extLst>
              <a:ext uri="{FF2B5EF4-FFF2-40B4-BE49-F238E27FC236}">
                <a16:creationId xmlns:a16="http://schemas.microsoft.com/office/drawing/2014/main" id="{C4A02A00-9961-4F2F-9265-F483782F17F5}"/>
              </a:ext>
            </a:extLst>
          </p:cNvPr>
          <p:cNvSpPr txBox="1"/>
          <p:nvPr/>
        </p:nvSpPr>
        <p:spPr>
          <a:xfrm>
            <a:off x="11044127" y="-90990"/>
            <a:ext cx="564578" cy="461665"/>
          </a:xfrm>
          <a:prstGeom prst="rect">
            <a:avLst/>
          </a:prstGeom>
          <a:noFill/>
          <a:ln>
            <a:noFill/>
          </a:ln>
        </p:spPr>
        <p:txBody>
          <a:bodyPr wrap="none" rtlCol="0">
            <a:spAutoFit/>
          </a:bodyPr>
          <a:lstStyle/>
          <a:p>
            <a:r>
              <a:rPr lang="de-DE" sz="2400" dirty="0">
                <a:solidFill>
                  <a:schemeClr val="accent5"/>
                </a:solidFill>
                <a:latin typeface="Arial Narrow" panose="020B0606020202030204" pitchFamily="34" charset="0"/>
              </a:rPr>
              <a:t>10</a:t>
            </a:r>
            <a:r>
              <a:rPr lang="de-DE" sz="2400" baseline="30000" dirty="0">
                <a:solidFill>
                  <a:schemeClr val="accent5"/>
                </a:solidFill>
                <a:latin typeface="Arial Narrow" panose="020B0606020202030204" pitchFamily="34" charset="0"/>
              </a:rPr>
              <a:t>+</a:t>
            </a:r>
            <a:endParaRPr lang="de-DE" sz="2400" dirty="0">
              <a:solidFill>
                <a:schemeClr val="accent5"/>
              </a:solidFill>
              <a:latin typeface="Arial Narrow" panose="020B0606020202030204" pitchFamily="34" charset="0"/>
            </a:endParaRPr>
          </a:p>
        </p:txBody>
      </p:sp>
      <p:cxnSp>
        <p:nvCxnSpPr>
          <p:cNvPr id="111" name="Gerader Verbinder 89">
            <a:extLst>
              <a:ext uri="{FF2B5EF4-FFF2-40B4-BE49-F238E27FC236}">
                <a16:creationId xmlns:a16="http://schemas.microsoft.com/office/drawing/2014/main" id="{A7744B0D-8CCE-4738-9B73-96A3887FC17B}"/>
              </a:ext>
            </a:extLst>
          </p:cNvPr>
          <p:cNvCxnSpPr/>
          <p:nvPr/>
        </p:nvCxnSpPr>
        <p:spPr>
          <a:xfrm>
            <a:off x="4316653" y="267487"/>
            <a:ext cx="638353" cy="0"/>
          </a:xfrm>
          <a:prstGeom prst="line">
            <a:avLst/>
          </a:prstGeom>
          <a:ln w="76200">
            <a:solidFill>
              <a:schemeClr val="tx1"/>
            </a:solidFill>
          </a:ln>
        </p:spPr>
        <p:style>
          <a:lnRef idx="3">
            <a:schemeClr val="accent2"/>
          </a:lnRef>
          <a:fillRef idx="0">
            <a:schemeClr val="accent2"/>
          </a:fillRef>
          <a:effectRef idx="2">
            <a:schemeClr val="accent2"/>
          </a:effectRef>
          <a:fontRef idx="minor">
            <a:schemeClr val="tx1"/>
          </a:fontRef>
        </p:style>
      </p:cxnSp>
      <p:sp>
        <p:nvSpPr>
          <p:cNvPr id="112" name="Textfeld 104">
            <a:extLst>
              <a:ext uri="{FF2B5EF4-FFF2-40B4-BE49-F238E27FC236}">
                <a16:creationId xmlns:a16="http://schemas.microsoft.com/office/drawing/2014/main" id="{98800780-9F11-4505-895D-1BD20C7B57B3}"/>
              </a:ext>
            </a:extLst>
          </p:cNvPr>
          <p:cNvSpPr txBox="1"/>
          <p:nvPr/>
        </p:nvSpPr>
        <p:spPr>
          <a:xfrm>
            <a:off x="5037829" y="-40712"/>
            <a:ext cx="731290" cy="461665"/>
          </a:xfrm>
          <a:prstGeom prst="rect">
            <a:avLst/>
          </a:prstGeom>
          <a:noFill/>
        </p:spPr>
        <p:txBody>
          <a:bodyPr wrap="none" rtlCol="0">
            <a:spAutoFit/>
          </a:bodyPr>
          <a:lstStyle/>
          <a:p>
            <a:r>
              <a:rPr lang="de-DE" sz="2400" dirty="0">
                <a:latin typeface="Arial Narrow" panose="020B0606020202030204" pitchFamily="34" charset="0"/>
              </a:rPr>
              <a:t>(10)</a:t>
            </a:r>
            <a:r>
              <a:rPr lang="de-DE" sz="2400" baseline="30000" dirty="0">
                <a:latin typeface="Arial Narrow" panose="020B0606020202030204" pitchFamily="34" charset="0"/>
              </a:rPr>
              <a:t>+</a:t>
            </a:r>
            <a:endParaRPr lang="de-DE" sz="2400" dirty="0">
              <a:latin typeface="Arial Narrow" panose="020B0606020202030204" pitchFamily="34" charset="0"/>
            </a:endParaRPr>
          </a:p>
        </p:txBody>
      </p:sp>
      <p:cxnSp>
        <p:nvCxnSpPr>
          <p:cNvPr id="113" name="Gerader Verbinder 78">
            <a:extLst>
              <a:ext uri="{FF2B5EF4-FFF2-40B4-BE49-F238E27FC236}">
                <a16:creationId xmlns:a16="http://schemas.microsoft.com/office/drawing/2014/main" id="{8599ECE4-808F-4890-9BC8-760F8CF5126B}"/>
              </a:ext>
            </a:extLst>
          </p:cNvPr>
          <p:cNvCxnSpPr/>
          <p:nvPr/>
        </p:nvCxnSpPr>
        <p:spPr>
          <a:xfrm>
            <a:off x="4309284" y="971923"/>
            <a:ext cx="638353" cy="0"/>
          </a:xfrm>
          <a:prstGeom prst="line">
            <a:avLst/>
          </a:prstGeom>
          <a:ln w="76200">
            <a:solidFill>
              <a:schemeClr val="tx1"/>
            </a:solidFill>
          </a:ln>
        </p:spPr>
        <p:style>
          <a:lnRef idx="3">
            <a:schemeClr val="accent2"/>
          </a:lnRef>
          <a:fillRef idx="0">
            <a:schemeClr val="accent2"/>
          </a:fillRef>
          <a:effectRef idx="2">
            <a:schemeClr val="accent2"/>
          </a:effectRef>
          <a:fontRef idx="minor">
            <a:schemeClr val="tx1"/>
          </a:fontRef>
        </p:style>
      </p:cxnSp>
      <p:sp>
        <p:nvSpPr>
          <p:cNvPr id="115" name="Textfeld 99">
            <a:extLst>
              <a:ext uri="{FF2B5EF4-FFF2-40B4-BE49-F238E27FC236}">
                <a16:creationId xmlns:a16="http://schemas.microsoft.com/office/drawing/2014/main" id="{0E253BF6-12FD-4069-9B64-3069DC85750F}"/>
              </a:ext>
            </a:extLst>
          </p:cNvPr>
          <p:cNvSpPr txBox="1"/>
          <p:nvPr/>
        </p:nvSpPr>
        <p:spPr>
          <a:xfrm>
            <a:off x="5017958" y="705637"/>
            <a:ext cx="423514" cy="461665"/>
          </a:xfrm>
          <a:prstGeom prst="rect">
            <a:avLst/>
          </a:prstGeom>
          <a:noFill/>
        </p:spPr>
        <p:txBody>
          <a:bodyPr wrap="none" rtlCol="0">
            <a:spAutoFit/>
          </a:bodyPr>
          <a:lstStyle/>
          <a:p>
            <a:r>
              <a:rPr lang="de-DE" sz="2400" dirty="0">
                <a:latin typeface="Arial Narrow" panose="020B0606020202030204" pitchFamily="34" charset="0"/>
              </a:rPr>
              <a:t>0</a:t>
            </a:r>
            <a:r>
              <a:rPr lang="de-DE" sz="2400" baseline="30000" dirty="0">
                <a:latin typeface="Arial Narrow" panose="020B0606020202030204" pitchFamily="34" charset="0"/>
              </a:rPr>
              <a:t>+</a:t>
            </a:r>
            <a:endParaRPr lang="de-DE" sz="2400" dirty="0">
              <a:latin typeface="Arial Narrow" panose="020B0606020202030204" pitchFamily="34" charset="0"/>
            </a:endParaRPr>
          </a:p>
        </p:txBody>
      </p:sp>
      <p:cxnSp>
        <p:nvCxnSpPr>
          <p:cNvPr id="116" name="Gerader Verbinder 78">
            <a:extLst>
              <a:ext uri="{FF2B5EF4-FFF2-40B4-BE49-F238E27FC236}">
                <a16:creationId xmlns:a16="http://schemas.microsoft.com/office/drawing/2014/main" id="{5DE74F15-46C9-495B-B2B7-6ECEE15D4FC2}"/>
              </a:ext>
            </a:extLst>
          </p:cNvPr>
          <p:cNvCxnSpPr/>
          <p:nvPr/>
        </p:nvCxnSpPr>
        <p:spPr>
          <a:xfrm>
            <a:off x="4302573" y="751669"/>
            <a:ext cx="638353" cy="0"/>
          </a:xfrm>
          <a:prstGeom prst="line">
            <a:avLst/>
          </a:prstGeom>
          <a:ln w="76200">
            <a:solidFill>
              <a:schemeClr val="tx1"/>
            </a:solidFill>
          </a:ln>
        </p:spPr>
        <p:style>
          <a:lnRef idx="3">
            <a:schemeClr val="accent2"/>
          </a:lnRef>
          <a:fillRef idx="0">
            <a:schemeClr val="accent2"/>
          </a:fillRef>
          <a:effectRef idx="2">
            <a:schemeClr val="accent2"/>
          </a:effectRef>
          <a:fontRef idx="minor">
            <a:schemeClr val="tx1"/>
          </a:fontRef>
        </p:style>
      </p:cxnSp>
      <p:sp>
        <p:nvSpPr>
          <p:cNvPr id="117" name="Textfeld 99">
            <a:extLst>
              <a:ext uri="{FF2B5EF4-FFF2-40B4-BE49-F238E27FC236}">
                <a16:creationId xmlns:a16="http://schemas.microsoft.com/office/drawing/2014/main" id="{FEAFC437-C578-45C3-8C0C-F88568C97957}"/>
              </a:ext>
            </a:extLst>
          </p:cNvPr>
          <p:cNvSpPr txBox="1"/>
          <p:nvPr/>
        </p:nvSpPr>
        <p:spPr>
          <a:xfrm>
            <a:off x="5011247" y="485383"/>
            <a:ext cx="423514" cy="461665"/>
          </a:xfrm>
          <a:prstGeom prst="rect">
            <a:avLst/>
          </a:prstGeom>
          <a:noFill/>
        </p:spPr>
        <p:txBody>
          <a:bodyPr wrap="none" rtlCol="0">
            <a:spAutoFit/>
          </a:bodyPr>
          <a:lstStyle/>
          <a:p>
            <a:r>
              <a:rPr lang="de-DE" sz="2400" dirty="0">
                <a:latin typeface="Arial Narrow" panose="020B0606020202030204" pitchFamily="34" charset="0"/>
              </a:rPr>
              <a:t>0</a:t>
            </a:r>
            <a:r>
              <a:rPr lang="de-DE" sz="2400" baseline="30000" dirty="0">
                <a:latin typeface="Arial Narrow" panose="020B0606020202030204" pitchFamily="34" charset="0"/>
              </a:rPr>
              <a:t>+</a:t>
            </a:r>
            <a:endParaRPr lang="de-DE" sz="2400" dirty="0">
              <a:latin typeface="Arial Narrow" panose="020B0606020202030204" pitchFamily="34" charset="0"/>
            </a:endParaRPr>
          </a:p>
        </p:txBody>
      </p:sp>
      <p:cxnSp>
        <p:nvCxnSpPr>
          <p:cNvPr id="118" name="Gerader Verbinder 83">
            <a:extLst>
              <a:ext uri="{FF2B5EF4-FFF2-40B4-BE49-F238E27FC236}">
                <a16:creationId xmlns:a16="http://schemas.microsoft.com/office/drawing/2014/main" id="{0F92690E-7270-4FA1-9061-FFB589FEC40C}"/>
              </a:ext>
            </a:extLst>
          </p:cNvPr>
          <p:cNvCxnSpPr/>
          <p:nvPr/>
        </p:nvCxnSpPr>
        <p:spPr>
          <a:xfrm>
            <a:off x="4353282" y="1550849"/>
            <a:ext cx="638353" cy="0"/>
          </a:xfrm>
          <a:prstGeom prst="line">
            <a:avLst/>
          </a:prstGeom>
          <a:ln w="76200">
            <a:solidFill>
              <a:schemeClr val="tx1"/>
            </a:solidFill>
          </a:ln>
        </p:spPr>
        <p:style>
          <a:lnRef idx="3">
            <a:schemeClr val="accent2"/>
          </a:lnRef>
          <a:fillRef idx="0">
            <a:schemeClr val="accent2"/>
          </a:fillRef>
          <a:effectRef idx="2">
            <a:schemeClr val="accent2"/>
          </a:effectRef>
          <a:fontRef idx="minor">
            <a:schemeClr val="tx1"/>
          </a:fontRef>
        </p:style>
      </p:cxnSp>
      <p:sp>
        <p:nvSpPr>
          <p:cNvPr id="119" name="Textfeld 98">
            <a:extLst>
              <a:ext uri="{FF2B5EF4-FFF2-40B4-BE49-F238E27FC236}">
                <a16:creationId xmlns:a16="http://schemas.microsoft.com/office/drawing/2014/main" id="{4F6E518A-AFB9-4610-8E05-948483ED1F24}"/>
              </a:ext>
            </a:extLst>
          </p:cNvPr>
          <p:cNvSpPr txBox="1"/>
          <p:nvPr/>
        </p:nvSpPr>
        <p:spPr>
          <a:xfrm>
            <a:off x="5096905" y="1076110"/>
            <a:ext cx="915635" cy="461665"/>
          </a:xfrm>
          <a:prstGeom prst="rect">
            <a:avLst/>
          </a:prstGeom>
          <a:noFill/>
        </p:spPr>
        <p:txBody>
          <a:bodyPr wrap="none" rtlCol="0">
            <a:spAutoFit/>
          </a:bodyPr>
          <a:lstStyle/>
          <a:p>
            <a:r>
              <a:rPr lang="de-DE" sz="2400" dirty="0">
                <a:latin typeface="Arial Narrow" panose="020B0606020202030204" pitchFamily="34" charset="0"/>
              </a:rPr>
              <a:t>(3,4,5)</a:t>
            </a:r>
          </a:p>
        </p:txBody>
      </p:sp>
      <p:cxnSp>
        <p:nvCxnSpPr>
          <p:cNvPr id="120" name="Gerader Verbinder 83">
            <a:extLst>
              <a:ext uri="{FF2B5EF4-FFF2-40B4-BE49-F238E27FC236}">
                <a16:creationId xmlns:a16="http://schemas.microsoft.com/office/drawing/2014/main" id="{41068004-78F5-4E23-9A11-AF35B2FCC213}"/>
              </a:ext>
            </a:extLst>
          </p:cNvPr>
          <p:cNvCxnSpPr/>
          <p:nvPr/>
        </p:nvCxnSpPr>
        <p:spPr>
          <a:xfrm>
            <a:off x="4338905" y="1287794"/>
            <a:ext cx="638353" cy="0"/>
          </a:xfrm>
          <a:prstGeom prst="line">
            <a:avLst/>
          </a:prstGeom>
          <a:ln w="76200">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21" name="Gerader Verbinder 83">
            <a:extLst>
              <a:ext uri="{FF2B5EF4-FFF2-40B4-BE49-F238E27FC236}">
                <a16:creationId xmlns:a16="http://schemas.microsoft.com/office/drawing/2014/main" id="{E703A47D-491A-4EAD-8D57-210313E84E2E}"/>
              </a:ext>
            </a:extLst>
          </p:cNvPr>
          <p:cNvCxnSpPr/>
          <p:nvPr/>
        </p:nvCxnSpPr>
        <p:spPr>
          <a:xfrm>
            <a:off x="4338905" y="1435623"/>
            <a:ext cx="638353" cy="0"/>
          </a:xfrm>
          <a:prstGeom prst="line">
            <a:avLst/>
          </a:prstGeom>
          <a:ln w="76200">
            <a:solidFill>
              <a:schemeClr val="tx1"/>
            </a:solidFill>
          </a:ln>
        </p:spPr>
        <p:style>
          <a:lnRef idx="3">
            <a:schemeClr val="accent2"/>
          </a:lnRef>
          <a:fillRef idx="0">
            <a:schemeClr val="accent2"/>
          </a:fillRef>
          <a:effectRef idx="2">
            <a:schemeClr val="accent2"/>
          </a:effectRef>
          <a:fontRef idx="minor">
            <a:schemeClr val="tx1"/>
          </a:fontRef>
        </p:style>
      </p:cxnSp>
      <p:sp>
        <p:nvSpPr>
          <p:cNvPr id="4" name="Right Brace 3">
            <a:extLst>
              <a:ext uri="{FF2B5EF4-FFF2-40B4-BE49-F238E27FC236}">
                <a16:creationId xmlns:a16="http://schemas.microsoft.com/office/drawing/2014/main" id="{D514A052-C897-4753-B674-D85C4A73798F}"/>
              </a:ext>
            </a:extLst>
          </p:cNvPr>
          <p:cNvSpPr/>
          <p:nvPr/>
        </p:nvSpPr>
        <p:spPr>
          <a:xfrm>
            <a:off x="5010201" y="1222472"/>
            <a:ext cx="45719" cy="35790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Tree>
    <p:extLst>
      <p:ext uri="{BB962C8B-B14F-4D97-AF65-F5344CB8AC3E}">
        <p14:creationId xmlns:p14="http://schemas.microsoft.com/office/powerpoint/2010/main" val="24857578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2914253" y="561114"/>
            <a:ext cx="1421280" cy="915840"/>
          </a:xfrm>
          <a:prstGeom prst="rect">
            <a:avLst/>
          </a:prstGeom>
        </p:spPr>
      </p:pic>
      <p:sp>
        <p:nvSpPr>
          <p:cNvPr id="6" name="Textfeld 5"/>
          <p:cNvSpPr txBox="1"/>
          <p:nvPr/>
        </p:nvSpPr>
        <p:spPr>
          <a:xfrm>
            <a:off x="707366" y="1424857"/>
            <a:ext cx="367408" cy="523220"/>
          </a:xfrm>
          <a:prstGeom prst="rect">
            <a:avLst/>
          </a:prstGeom>
          <a:noFill/>
        </p:spPr>
        <p:txBody>
          <a:bodyPr wrap="none" rtlCol="0">
            <a:spAutoFit/>
          </a:bodyPr>
          <a:lstStyle/>
          <a:p>
            <a:r>
              <a:rPr lang="de-DE" sz="2800" dirty="0"/>
              <a:t>3</a:t>
            </a:r>
          </a:p>
        </p:txBody>
      </p:sp>
      <p:cxnSp>
        <p:nvCxnSpPr>
          <p:cNvPr id="8" name="Gerader Verbinder 7"/>
          <p:cNvCxnSpPr/>
          <p:nvPr/>
        </p:nvCxnSpPr>
        <p:spPr>
          <a:xfrm>
            <a:off x="1074774" y="1617455"/>
            <a:ext cx="16743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hteck 8"/>
          <p:cNvSpPr/>
          <p:nvPr/>
        </p:nvSpPr>
        <p:spPr>
          <a:xfrm>
            <a:off x="1069674" y="169202"/>
            <a:ext cx="10775962" cy="6542153"/>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p:cNvSpPr txBox="1"/>
          <p:nvPr/>
        </p:nvSpPr>
        <p:spPr>
          <a:xfrm>
            <a:off x="3457952" y="2118786"/>
            <a:ext cx="822661" cy="461665"/>
          </a:xfrm>
          <a:prstGeom prst="rect">
            <a:avLst/>
          </a:prstGeom>
          <a:noFill/>
        </p:spPr>
        <p:txBody>
          <a:bodyPr wrap="none" rtlCol="0">
            <a:spAutoFit/>
          </a:bodyPr>
          <a:lstStyle/>
          <a:p>
            <a:r>
              <a:rPr lang="de-DE" sz="2400" dirty="0">
                <a:latin typeface="Arial Narrow" panose="020B0606020202030204" pitchFamily="34" charset="0"/>
              </a:rPr>
              <a:t>21/2</a:t>
            </a:r>
            <a:r>
              <a:rPr lang="de-DE" sz="2400" baseline="30000" dirty="0">
                <a:latin typeface="Arial Narrow" panose="020B0606020202030204" pitchFamily="34" charset="0"/>
              </a:rPr>
              <a:t>+ </a:t>
            </a:r>
            <a:endParaRPr lang="de-DE" sz="2400" dirty="0">
              <a:latin typeface="Arial Narrow" panose="020B0606020202030204" pitchFamily="34" charset="0"/>
            </a:endParaRPr>
          </a:p>
        </p:txBody>
      </p:sp>
      <p:pic>
        <p:nvPicPr>
          <p:cNvPr id="12" name="Grafik 11"/>
          <p:cNvPicPr>
            <a:picLocks noChangeAspect="1"/>
          </p:cNvPicPr>
          <p:nvPr/>
        </p:nvPicPr>
        <p:blipFill>
          <a:blip r:embed="rId3"/>
          <a:stretch>
            <a:fillRect/>
          </a:stretch>
        </p:blipFill>
        <p:spPr>
          <a:xfrm>
            <a:off x="2758542" y="2283920"/>
            <a:ext cx="812160" cy="203520"/>
          </a:xfrm>
          <a:prstGeom prst="rect">
            <a:avLst/>
          </a:prstGeom>
        </p:spPr>
      </p:pic>
      <p:sp>
        <p:nvSpPr>
          <p:cNvPr id="17" name="Textfeld 16"/>
          <p:cNvSpPr txBox="1"/>
          <p:nvPr/>
        </p:nvSpPr>
        <p:spPr>
          <a:xfrm>
            <a:off x="10910211" y="2289809"/>
            <a:ext cx="635110" cy="461665"/>
          </a:xfrm>
          <a:prstGeom prst="rect">
            <a:avLst/>
          </a:prstGeom>
          <a:noFill/>
        </p:spPr>
        <p:txBody>
          <a:bodyPr wrap="none" rtlCol="0">
            <a:spAutoFit/>
          </a:bodyPr>
          <a:lstStyle/>
          <a:p>
            <a:r>
              <a:rPr lang="de-DE" sz="2400" dirty="0">
                <a:solidFill>
                  <a:schemeClr val="accent5"/>
                </a:solidFill>
                <a:latin typeface="Arial Narrow" panose="020B0606020202030204" pitchFamily="34" charset="0"/>
              </a:rPr>
              <a:t>7/2</a:t>
            </a:r>
            <a:r>
              <a:rPr lang="de-DE" sz="2400" baseline="30000" dirty="0">
                <a:solidFill>
                  <a:schemeClr val="accent5"/>
                </a:solidFill>
                <a:latin typeface="Arial Narrow" panose="020B0606020202030204" pitchFamily="34" charset="0"/>
              </a:rPr>
              <a:t>+</a:t>
            </a:r>
            <a:endParaRPr lang="de-DE" sz="2400" dirty="0">
              <a:solidFill>
                <a:schemeClr val="accent5"/>
              </a:solidFill>
              <a:latin typeface="Arial Narrow" panose="020B0606020202030204" pitchFamily="34" charset="0"/>
            </a:endParaRPr>
          </a:p>
        </p:txBody>
      </p:sp>
      <p:sp>
        <p:nvSpPr>
          <p:cNvPr id="19" name="Textfeld 18"/>
          <p:cNvSpPr txBox="1"/>
          <p:nvPr/>
        </p:nvSpPr>
        <p:spPr>
          <a:xfrm>
            <a:off x="10891192" y="1547437"/>
            <a:ext cx="776175" cy="461665"/>
          </a:xfrm>
          <a:prstGeom prst="rect">
            <a:avLst/>
          </a:prstGeom>
          <a:noFill/>
        </p:spPr>
        <p:txBody>
          <a:bodyPr wrap="none" rtlCol="0">
            <a:spAutoFit/>
          </a:bodyPr>
          <a:lstStyle/>
          <a:p>
            <a:r>
              <a:rPr lang="de-DE" sz="2400" dirty="0">
                <a:solidFill>
                  <a:schemeClr val="accent5"/>
                </a:solidFill>
                <a:latin typeface="Arial Narrow" panose="020B0606020202030204" pitchFamily="34" charset="0"/>
              </a:rPr>
              <a:t>13/2</a:t>
            </a:r>
            <a:r>
              <a:rPr lang="de-DE" sz="2400" baseline="30000" dirty="0">
                <a:solidFill>
                  <a:schemeClr val="accent5"/>
                </a:solidFill>
                <a:latin typeface="Arial Narrow" panose="020B0606020202030204" pitchFamily="34" charset="0"/>
              </a:rPr>
              <a:t>+</a:t>
            </a:r>
            <a:endParaRPr lang="de-DE" sz="2400" dirty="0">
              <a:solidFill>
                <a:schemeClr val="accent5"/>
              </a:solidFill>
              <a:latin typeface="Arial Narrow" panose="020B0606020202030204" pitchFamily="34" charset="0"/>
            </a:endParaRPr>
          </a:p>
        </p:txBody>
      </p:sp>
      <p:cxnSp>
        <p:nvCxnSpPr>
          <p:cNvPr id="22" name="Gerader Verbinder 21"/>
          <p:cNvCxnSpPr/>
          <p:nvPr/>
        </p:nvCxnSpPr>
        <p:spPr>
          <a:xfrm>
            <a:off x="8517811" y="2654061"/>
            <a:ext cx="638353" cy="0"/>
          </a:xfrm>
          <a:prstGeom prst="line">
            <a:avLst/>
          </a:prstGeom>
          <a:ln w="76200">
            <a:solidFill>
              <a:srgbClr val="FF0000"/>
            </a:solidFill>
          </a:ln>
        </p:spPr>
        <p:style>
          <a:lnRef idx="3">
            <a:schemeClr val="accent2"/>
          </a:lnRef>
          <a:fillRef idx="0">
            <a:schemeClr val="accent2"/>
          </a:fillRef>
          <a:effectRef idx="2">
            <a:schemeClr val="accent2"/>
          </a:effectRef>
          <a:fontRef idx="minor">
            <a:schemeClr val="tx1"/>
          </a:fontRef>
        </p:style>
      </p:cxnSp>
      <p:sp>
        <p:nvSpPr>
          <p:cNvPr id="25" name="Textfeld 24"/>
          <p:cNvSpPr txBox="1"/>
          <p:nvPr/>
        </p:nvSpPr>
        <p:spPr>
          <a:xfrm>
            <a:off x="10823946" y="2046853"/>
            <a:ext cx="776175" cy="461665"/>
          </a:xfrm>
          <a:prstGeom prst="rect">
            <a:avLst/>
          </a:prstGeom>
          <a:noFill/>
        </p:spPr>
        <p:txBody>
          <a:bodyPr wrap="none" rtlCol="0">
            <a:spAutoFit/>
          </a:bodyPr>
          <a:lstStyle/>
          <a:p>
            <a:r>
              <a:rPr lang="de-DE" sz="2400" dirty="0">
                <a:solidFill>
                  <a:schemeClr val="accent5"/>
                </a:solidFill>
                <a:latin typeface="Arial Narrow" panose="020B0606020202030204" pitchFamily="34" charset="0"/>
              </a:rPr>
              <a:t>15/2</a:t>
            </a:r>
            <a:r>
              <a:rPr lang="de-DE" sz="2400" baseline="30000" dirty="0">
                <a:solidFill>
                  <a:schemeClr val="accent5"/>
                </a:solidFill>
                <a:latin typeface="Arial Narrow" panose="020B0606020202030204" pitchFamily="34" charset="0"/>
              </a:rPr>
              <a:t>+</a:t>
            </a:r>
            <a:endParaRPr lang="de-DE" sz="2400" dirty="0">
              <a:solidFill>
                <a:schemeClr val="accent5"/>
              </a:solidFill>
              <a:latin typeface="Arial Narrow" panose="020B0606020202030204" pitchFamily="34" charset="0"/>
            </a:endParaRPr>
          </a:p>
        </p:txBody>
      </p:sp>
      <p:sp>
        <p:nvSpPr>
          <p:cNvPr id="26" name="Textfeld 25"/>
          <p:cNvSpPr txBox="1"/>
          <p:nvPr/>
        </p:nvSpPr>
        <p:spPr>
          <a:xfrm>
            <a:off x="9138972" y="2256856"/>
            <a:ext cx="776175" cy="461665"/>
          </a:xfrm>
          <a:prstGeom prst="rect">
            <a:avLst/>
          </a:prstGeom>
          <a:noFill/>
        </p:spPr>
        <p:txBody>
          <a:bodyPr wrap="none" rtlCol="0">
            <a:spAutoFit/>
          </a:bodyPr>
          <a:lstStyle/>
          <a:p>
            <a:r>
              <a:rPr lang="de-DE" sz="2400" dirty="0">
                <a:solidFill>
                  <a:srgbClr val="FF0000"/>
                </a:solidFill>
                <a:latin typeface="Arial Narrow" panose="020B0606020202030204" pitchFamily="34" charset="0"/>
              </a:rPr>
              <a:t>15/2</a:t>
            </a:r>
            <a:r>
              <a:rPr lang="de-DE" sz="2400" baseline="30000" dirty="0">
                <a:solidFill>
                  <a:srgbClr val="FF0000"/>
                </a:solidFill>
                <a:latin typeface="Arial Narrow" panose="020B0606020202030204" pitchFamily="34" charset="0"/>
              </a:rPr>
              <a:t>+</a:t>
            </a:r>
            <a:endParaRPr lang="de-DE" sz="2400" dirty="0">
              <a:solidFill>
                <a:srgbClr val="FF0000"/>
              </a:solidFill>
              <a:latin typeface="Arial Narrow" panose="020B0606020202030204" pitchFamily="34" charset="0"/>
            </a:endParaRPr>
          </a:p>
        </p:txBody>
      </p:sp>
      <p:sp>
        <p:nvSpPr>
          <p:cNvPr id="29" name="Textfeld 28"/>
          <p:cNvSpPr txBox="1"/>
          <p:nvPr/>
        </p:nvSpPr>
        <p:spPr>
          <a:xfrm>
            <a:off x="10890081" y="2544252"/>
            <a:ext cx="776175" cy="461665"/>
          </a:xfrm>
          <a:prstGeom prst="rect">
            <a:avLst/>
          </a:prstGeom>
          <a:noFill/>
        </p:spPr>
        <p:txBody>
          <a:bodyPr wrap="none" rtlCol="0">
            <a:spAutoFit/>
          </a:bodyPr>
          <a:lstStyle/>
          <a:p>
            <a:r>
              <a:rPr lang="de-DE" sz="2400" dirty="0">
                <a:solidFill>
                  <a:schemeClr val="accent5"/>
                </a:solidFill>
                <a:latin typeface="Arial Narrow" panose="020B0606020202030204" pitchFamily="34" charset="0"/>
              </a:rPr>
              <a:t>17/2</a:t>
            </a:r>
            <a:r>
              <a:rPr lang="de-DE" sz="2400" baseline="30000" dirty="0">
                <a:solidFill>
                  <a:schemeClr val="accent5"/>
                </a:solidFill>
                <a:latin typeface="Arial Narrow" panose="020B0606020202030204" pitchFamily="34" charset="0"/>
              </a:rPr>
              <a:t>+</a:t>
            </a:r>
            <a:endParaRPr lang="de-DE" sz="2400" dirty="0">
              <a:solidFill>
                <a:schemeClr val="accent5"/>
              </a:solidFill>
              <a:latin typeface="Arial Narrow" panose="020B0606020202030204" pitchFamily="34" charset="0"/>
            </a:endParaRPr>
          </a:p>
        </p:txBody>
      </p:sp>
      <p:cxnSp>
        <p:nvCxnSpPr>
          <p:cNvPr id="30" name="Gerader Verbinder 29"/>
          <p:cNvCxnSpPr/>
          <p:nvPr/>
        </p:nvCxnSpPr>
        <p:spPr>
          <a:xfrm>
            <a:off x="10251728" y="3293889"/>
            <a:ext cx="638353" cy="0"/>
          </a:xfrm>
          <a:prstGeom prst="line">
            <a:avLst/>
          </a:prstGeom>
          <a:ln w="76200">
            <a:solidFill>
              <a:schemeClr val="accent5"/>
            </a:solidFill>
          </a:ln>
        </p:spPr>
        <p:style>
          <a:lnRef idx="3">
            <a:schemeClr val="accent2"/>
          </a:lnRef>
          <a:fillRef idx="0">
            <a:schemeClr val="accent2"/>
          </a:fillRef>
          <a:effectRef idx="2">
            <a:schemeClr val="accent2"/>
          </a:effectRef>
          <a:fontRef idx="minor">
            <a:schemeClr val="tx1"/>
          </a:fontRef>
        </p:style>
      </p:cxnSp>
      <p:cxnSp>
        <p:nvCxnSpPr>
          <p:cNvPr id="31" name="Gerader Verbinder 30"/>
          <p:cNvCxnSpPr/>
          <p:nvPr/>
        </p:nvCxnSpPr>
        <p:spPr>
          <a:xfrm>
            <a:off x="10237352" y="1319935"/>
            <a:ext cx="638353" cy="0"/>
          </a:xfrm>
          <a:prstGeom prst="line">
            <a:avLst/>
          </a:prstGeom>
          <a:ln w="76200">
            <a:solidFill>
              <a:schemeClr val="accent5"/>
            </a:solidFill>
          </a:ln>
        </p:spPr>
        <p:style>
          <a:lnRef idx="3">
            <a:schemeClr val="accent2"/>
          </a:lnRef>
          <a:fillRef idx="0">
            <a:schemeClr val="accent2"/>
          </a:fillRef>
          <a:effectRef idx="2">
            <a:schemeClr val="accent2"/>
          </a:effectRef>
          <a:fontRef idx="minor">
            <a:schemeClr val="tx1"/>
          </a:fontRef>
        </p:style>
      </p:cxnSp>
      <p:sp>
        <p:nvSpPr>
          <p:cNvPr id="32" name="Textfeld 31"/>
          <p:cNvSpPr txBox="1"/>
          <p:nvPr/>
        </p:nvSpPr>
        <p:spPr>
          <a:xfrm>
            <a:off x="10870239" y="1061517"/>
            <a:ext cx="776175" cy="461665"/>
          </a:xfrm>
          <a:prstGeom prst="rect">
            <a:avLst/>
          </a:prstGeom>
          <a:noFill/>
        </p:spPr>
        <p:txBody>
          <a:bodyPr wrap="none" rtlCol="0">
            <a:spAutoFit/>
          </a:bodyPr>
          <a:lstStyle/>
          <a:p>
            <a:r>
              <a:rPr lang="de-DE" sz="2400" dirty="0">
                <a:solidFill>
                  <a:schemeClr val="accent5"/>
                </a:solidFill>
                <a:latin typeface="Arial Narrow" panose="020B0606020202030204" pitchFamily="34" charset="0"/>
              </a:rPr>
              <a:t>19/2</a:t>
            </a:r>
            <a:r>
              <a:rPr lang="de-DE" sz="2400" baseline="30000" dirty="0">
                <a:solidFill>
                  <a:schemeClr val="accent5"/>
                </a:solidFill>
                <a:latin typeface="Arial Narrow" panose="020B0606020202030204" pitchFamily="34" charset="0"/>
              </a:rPr>
              <a:t>+</a:t>
            </a:r>
            <a:endParaRPr lang="de-DE" sz="2400" dirty="0">
              <a:solidFill>
                <a:schemeClr val="accent5"/>
              </a:solidFill>
              <a:latin typeface="Arial Narrow" panose="020B0606020202030204" pitchFamily="34" charset="0"/>
            </a:endParaRPr>
          </a:p>
        </p:txBody>
      </p:sp>
      <p:cxnSp>
        <p:nvCxnSpPr>
          <p:cNvPr id="33" name="Gerader Verbinder 32"/>
          <p:cNvCxnSpPr/>
          <p:nvPr/>
        </p:nvCxnSpPr>
        <p:spPr>
          <a:xfrm>
            <a:off x="10291988" y="345061"/>
            <a:ext cx="638353" cy="0"/>
          </a:xfrm>
          <a:prstGeom prst="line">
            <a:avLst/>
          </a:prstGeom>
          <a:ln w="76200">
            <a:solidFill>
              <a:schemeClr val="accent5"/>
            </a:solidFill>
          </a:ln>
        </p:spPr>
        <p:style>
          <a:lnRef idx="3">
            <a:schemeClr val="accent2"/>
          </a:lnRef>
          <a:fillRef idx="0">
            <a:schemeClr val="accent2"/>
          </a:fillRef>
          <a:effectRef idx="2">
            <a:schemeClr val="accent2"/>
          </a:effectRef>
          <a:fontRef idx="minor">
            <a:schemeClr val="tx1"/>
          </a:fontRef>
        </p:style>
      </p:cxnSp>
      <p:sp>
        <p:nvSpPr>
          <p:cNvPr id="34" name="Textfeld 33"/>
          <p:cNvSpPr txBox="1"/>
          <p:nvPr/>
        </p:nvSpPr>
        <p:spPr>
          <a:xfrm>
            <a:off x="10930341" y="154190"/>
            <a:ext cx="776175" cy="461665"/>
          </a:xfrm>
          <a:prstGeom prst="rect">
            <a:avLst/>
          </a:prstGeom>
          <a:noFill/>
        </p:spPr>
        <p:txBody>
          <a:bodyPr wrap="none" rtlCol="0">
            <a:spAutoFit/>
          </a:bodyPr>
          <a:lstStyle/>
          <a:p>
            <a:r>
              <a:rPr lang="de-DE" sz="2400" dirty="0">
                <a:solidFill>
                  <a:schemeClr val="accent5"/>
                </a:solidFill>
                <a:latin typeface="Arial Narrow" panose="020B0606020202030204" pitchFamily="34" charset="0"/>
              </a:rPr>
              <a:t>25/2</a:t>
            </a:r>
            <a:r>
              <a:rPr lang="de-DE" sz="2400" baseline="30000" dirty="0">
                <a:solidFill>
                  <a:schemeClr val="accent5"/>
                </a:solidFill>
                <a:latin typeface="Arial Narrow" panose="020B0606020202030204" pitchFamily="34" charset="0"/>
              </a:rPr>
              <a:t>+</a:t>
            </a:r>
            <a:endParaRPr lang="de-DE" sz="2400" dirty="0">
              <a:solidFill>
                <a:schemeClr val="accent5"/>
              </a:solidFill>
              <a:latin typeface="Arial Narrow" panose="020B0606020202030204" pitchFamily="34" charset="0"/>
            </a:endParaRPr>
          </a:p>
        </p:txBody>
      </p:sp>
      <p:sp>
        <p:nvSpPr>
          <p:cNvPr id="35" name="Textfeld 34"/>
          <p:cNvSpPr txBox="1"/>
          <p:nvPr/>
        </p:nvSpPr>
        <p:spPr>
          <a:xfrm>
            <a:off x="703763" y="102296"/>
            <a:ext cx="367408" cy="523220"/>
          </a:xfrm>
          <a:prstGeom prst="rect">
            <a:avLst/>
          </a:prstGeom>
          <a:noFill/>
        </p:spPr>
        <p:txBody>
          <a:bodyPr wrap="none" rtlCol="0">
            <a:spAutoFit/>
          </a:bodyPr>
          <a:lstStyle/>
          <a:p>
            <a:r>
              <a:rPr lang="de-DE" sz="2800" dirty="0"/>
              <a:t>4</a:t>
            </a:r>
          </a:p>
        </p:txBody>
      </p:sp>
      <p:cxnSp>
        <p:nvCxnSpPr>
          <p:cNvPr id="36" name="Gerader Verbinder 35"/>
          <p:cNvCxnSpPr/>
          <p:nvPr/>
        </p:nvCxnSpPr>
        <p:spPr>
          <a:xfrm>
            <a:off x="1089150" y="321668"/>
            <a:ext cx="1674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Gerader Verbinder 39"/>
          <p:cNvCxnSpPr/>
          <p:nvPr/>
        </p:nvCxnSpPr>
        <p:spPr>
          <a:xfrm>
            <a:off x="4674127" y="644591"/>
            <a:ext cx="638353" cy="0"/>
          </a:xfrm>
          <a:prstGeom prst="line">
            <a:avLst/>
          </a:prstGeom>
          <a:ln w="76200">
            <a:solidFill>
              <a:schemeClr val="tx1"/>
            </a:solidFill>
          </a:ln>
        </p:spPr>
        <p:style>
          <a:lnRef idx="3">
            <a:schemeClr val="accent2"/>
          </a:lnRef>
          <a:fillRef idx="0">
            <a:schemeClr val="accent2"/>
          </a:fillRef>
          <a:effectRef idx="2">
            <a:schemeClr val="accent2"/>
          </a:effectRef>
          <a:fontRef idx="minor">
            <a:schemeClr val="tx1"/>
          </a:fontRef>
        </p:style>
      </p:cxnSp>
      <p:sp>
        <p:nvSpPr>
          <p:cNvPr id="41" name="Textfeld 40"/>
          <p:cNvSpPr txBox="1"/>
          <p:nvPr/>
        </p:nvSpPr>
        <p:spPr>
          <a:xfrm>
            <a:off x="5355706" y="437127"/>
            <a:ext cx="776175" cy="461665"/>
          </a:xfrm>
          <a:prstGeom prst="rect">
            <a:avLst/>
          </a:prstGeom>
          <a:noFill/>
        </p:spPr>
        <p:txBody>
          <a:bodyPr wrap="none" rtlCol="0">
            <a:spAutoFit/>
          </a:bodyPr>
          <a:lstStyle/>
          <a:p>
            <a:r>
              <a:rPr lang="de-DE" sz="2400" dirty="0">
                <a:latin typeface="Arial Narrow" panose="020B0606020202030204" pitchFamily="34" charset="0"/>
              </a:rPr>
              <a:t>25/2</a:t>
            </a:r>
            <a:r>
              <a:rPr lang="de-DE" sz="2400" baseline="30000" dirty="0">
                <a:latin typeface="Arial Narrow" panose="020B0606020202030204" pitchFamily="34" charset="0"/>
              </a:rPr>
              <a:t>+</a:t>
            </a:r>
            <a:endParaRPr lang="de-DE" sz="2400" dirty="0">
              <a:latin typeface="Arial Narrow" panose="020B0606020202030204" pitchFamily="34" charset="0"/>
            </a:endParaRPr>
          </a:p>
        </p:txBody>
      </p:sp>
      <p:cxnSp>
        <p:nvCxnSpPr>
          <p:cNvPr id="39" name="Gerader Verbinder 38"/>
          <p:cNvCxnSpPr/>
          <p:nvPr/>
        </p:nvCxnSpPr>
        <p:spPr>
          <a:xfrm>
            <a:off x="8514346" y="3294838"/>
            <a:ext cx="638353" cy="0"/>
          </a:xfrm>
          <a:prstGeom prst="line">
            <a:avLst/>
          </a:prstGeom>
          <a:ln w="76200">
            <a:solidFill>
              <a:srgbClr val="FF0000"/>
            </a:solidFill>
          </a:ln>
        </p:spPr>
        <p:style>
          <a:lnRef idx="3">
            <a:schemeClr val="accent2"/>
          </a:lnRef>
          <a:fillRef idx="0">
            <a:schemeClr val="accent2"/>
          </a:fillRef>
          <a:effectRef idx="2">
            <a:schemeClr val="accent2"/>
          </a:effectRef>
          <a:fontRef idx="minor">
            <a:schemeClr val="tx1"/>
          </a:fontRef>
        </p:style>
      </p:cxnSp>
      <p:sp>
        <p:nvSpPr>
          <p:cNvPr id="43" name="Textfeld 42"/>
          <p:cNvSpPr txBox="1"/>
          <p:nvPr/>
        </p:nvSpPr>
        <p:spPr>
          <a:xfrm>
            <a:off x="9184655" y="3032832"/>
            <a:ext cx="635110" cy="461665"/>
          </a:xfrm>
          <a:prstGeom prst="rect">
            <a:avLst/>
          </a:prstGeom>
          <a:noFill/>
        </p:spPr>
        <p:txBody>
          <a:bodyPr wrap="none" rtlCol="0">
            <a:spAutoFit/>
          </a:bodyPr>
          <a:lstStyle/>
          <a:p>
            <a:r>
              <a:rPr lang="de-DE" sz="2400" dirty="0">
                <a:solidFill>
                  <a:srgbClr val="FF0000"/>
                </a:solidFill>
                <a:latin typeface="Arial Narrow" panose="020B0606020202030204" pitchFamily="34" charset="0"/>
              </a:rPr>
              <a:t>9/2</a:t>
            </a:r>
            <a:r>
              <a:rPr lang="de-DE" sz="2400" baseline="30000" dirty="0">
                <a:solidFill>
                  <a:srgbClr val="FF0000"/>
                </a:solidFill>
                <a:latin typeface="Arial Narrow" panose="020B0606020202030204" pitchFamily="34" charset="0"/>
              </a:rPr>
              <a:t>+</a:t>
            </a:r>
            <a:endParaRPr lang="de-DE" sz="2400" dirty="0">
              <a:solidFill>
                <a:srgbClr val="FF0000"/>
              </a:solidFill>
              <a:latin typeface="Arial Narrow" panose="020B0606020202030204" pitchFamily="34" charset="0"/>
            </a:endParaRPr>
          </a:p>
        </p:txBody>
      </p:sp>
      <p:cxnSp>
        <p:nvCxnSpPr>
          <p:cNvPr id="44" name="Gerader Verbinder 43"/>
          <p:cNvCxnSpPr/>
          <p:nvPr/>
        </p:nvCxnSpPr>
        <p:spPr>
          <a:xfrm>
            <a:off x="10234464" y="2105470"/>
            <a:ext cx="638353" cy="0"/>
          </a:xfrm>
          <a:prstGeom prst="line">
            <a:avLst/>
          </a:prstGeom>
          <a:ln w="76200">
            <a:solidFill>
              <a:schemeClr val="accent5"/>
            </a:solidFill>
          </a:ln>
        </p:spPr>
        <p:style>
          <a:lnRef idx="3">
            <a:schemeClr val="accent2"/>
          </a:lnRef>
          <a:fillRef idx="0">
            <a:schemeClr val="accent2"/>
          </a:fillRef>
          <a:effectRef idx="2">
            <a:schemeClr val="accent2"/>
          </a:effectRef>
          <a:fontRef idx="minor">
            <a:schemeClr val="tx1"/>
          </a:fontRef>
        </p:style>
      </p:cxnSp>
      <p:sp>
        <p:nvSpPr>
          <p:cNvPr id="45" name="Textfeld 44"/>
          <p:cNvSpPr txBox="1"/>
          <p:nvPr/>
        </p:nvSpPr>
        <p:spPr>
          <a:xfrm>
            <a:off x="10939682" y="1793356"/>
            <a:ext cx="635110" cy="461665"/>
          </a:xfrm>
          <a:prstGeom prst="rect">
            <a:avLst/>
          </a:prstGeom>
          <a:noFill/>
        </p:spPr>
        <p:txBody>
          <a:bodyPr wrap="none" rtlCol="0">
            <a:spAutoFit/>
          </a:bodyPr>
          <a:lstStyle/>
          <a:p>
            <a:r>
              <a:rPr lang="de-DE" sz="2400" dirty="0">
                <a:solidFill>
                  <a:schemeClr val="accent5"/>
                </a:solidFill>
                <a:latin typeface="Arial Narrow" panose="020B0606020202030204" pitchFamily="34" charset="0"/>
              </a:rPr>
              <a:t>9/2</a:t>
            </a:r>
            <a:r>
              <a:rPr lang="de-DE" sz="2400" baseline="30000" dirty="0">
                <a:solidFill>
                  <a:schemeClr val="accent5"/>
                </a:solidFill>
                <a:latin typeface="Arial Narrow" panose="020B0606020202030204" pitchFamily="34" charset="0"/>
              </a:rPr>
              <a:t>+</a:t>
            </a:r>
            <a:endParaRPr lang="de-DE" sz="2400" dirty="0">
              <a:solidFill>
                <a:schemeClr val="accent5"/>
              </a:solidFill>
              <a:latin typeface="Arial Narrow" panose="020B0606020202030204" pitchFamily="34" charset="0"/>
            </a:endParaRPr>
          </a:p>
        </p:txBody>
      </p:sp>
      <p:cxnSp>
        <p:nvCxnSpPr>
          <p:cNvPr id="46" name="Gerader Verbinder 45"/>
          <p:cNvCxnSpPr/>
          <p:nvPr/>
        </p:nvCxnSpPr>
        <p:spPr>
          <a:xfrm>
            <a:off x="4674127" y="2751225"/>
            <a:ext cx="638353" cy="0"/>
          </a:xfrm>
          <a:prstGeom prst="line">
            <a:avLst/>
          </a:prstGeom>
          <a:ln w="76200">
            <a:solidFill>
              <a:schemeClr val="tx1"/>
            </a:solidFill>
          </a:ln>
        </p:spPr>
        <p:style>
          <a:lnRef idx="3">
            <a:schemeClr val="accent2"/>
          </a:lnRef>
          <a:fillRef idx="0">
            <a:schemeClr val="accent2"/>
          </a:fillRef>
          <a:effectRef idx="2">
            <a:schemeClr val="accent2"/>
          </a:effectRef>
          <a:fontRef idx="minor">
            <a:schemeClr val="tx1"/>
          </a:fontRef>
        </p:style>
      </p:cxnSp>
      <p:sp>
        <p:nvSpPr>
          <p:cNvPr id="47" name="Textfeld 46"/>
          <p:cNvSpPr txBox="1"/>
          <p:nvPr/>
        </p:nvSpPr>
        <p:spPr>
          <a:xfrm>
            <a:off x="5383943" y="2506360"/>
            <a:ext cx="776175" cy="461665"/>
          </a:xfrm>
          <a:prstGeom prst="rect">
            <a:avLst/>
          </a:prstGeom>
          <a:noFill/>
        </p:spPr>
        <p:txBody>
          <a:bodyPr wrap="none" rtlCol="0">
            <a:spAutoFit/>
          </a:bodyPr>
          <a:lstStyle/>
          <a:p>
            <a:r>
              <a:rPr lang="de-DE" sz="2400" dirty="0">
                <a:latin typeface="Arial Narrow" panose="020B0606020202030204" pitchFamily="34" charset="0"/>
              </a:rPr>
              <a:t>17/2</a:t>
            </a:r>
            <a:r>
              <a:rPr lang="de-DE" sz="2400" baseline="30000" dirty="0">
                <a:latin typeface="Arial Narrow" panose="020B0606020202030204" pitchFamily="34" charset="0"/>
              </a:rPr>
              <a:t>+</a:t>
            </a:r>
            <a:endParaRPr lang="de-DE" sz="2400" dirty="0">
              <a:latin typeface="Arial Narrow" panose="020B0606020202030204" pitchFamily="34" charset="0"/>
            </a:endParaRPr>
          </a:p>
        </p:txBody>
      </p:sp>
      <p:cxnSp>
        <p:nvCxnSpPr>
          <p:cNvPr id="48" name="Gerader Verbinder 47"/>
          <p:cNvCxnSpPr/>
          <p:nvPr/>
        </p:nvCxnSpPr>
        <p:spPr>
          <a:xfrm>
            <a:off x="10230294" y="4142480"/>
            <a:ext cx="638353" cy="0"/>
          </a:xfrm>
          <a:prstGeom prst="line">
            <a:avLst/>
          </a:prstGeom>
          <a:ln w="76200">
            <a:solidFill>
              <a:schemeClr val="accent5"/>
            </a:solidFill>
          </a:ln>
        </p:spPr>
        <p:style>
          <a:lnRef idx="3">
            <a:schemeClr val="accent2"/>
          </a:lnRef>
          <a:fillRef idx="0">
            <a:schemeClr val="accent2"/>
          </a:fillRef>
          <a:effectRef idx="2">
            <a:schemeClr val="accent2"/>
          </a:effectRef>
          <a:fontRef idx="minor">
            <a:schemeClr val="tx1"/>
          </a:fontRef>
        </p:style>
      </p:cxnSp>
      <p:sp>
        <p:nvSpPr>
          <p:cNvPr id="50" name="Textfeld 49"/>
          <p:cNvSpPr txBox="1"/>
          <p:nvPr/>
        </p:nvSpPr>
        <p:spPr>
          <a:xfrm>
            <a:off x="10930341" y="3949585"/>
            <a:ext cx="635110" cy="461665"/>
          </a:xfrm>
          <a:prstGeom prst="rect">
            <a:avLst/>
          </a:prstGeom>
          <a:noFill/>
        </p:spPr>
        <p:txBody>
          <a:bodyPr wrap="none" rtlCol="0">
            <a:spAutoFit/>
          </a:bodyPr>
          <a:lstStyle/>
          <a:p>
            <a:r>
              <a:rPr lang="de-DE" sz="2400" dirty="0">
                <a:solidFill>
                  <a:schemeClr val="accent5"/>
                </a:solidFill>
                <a:latin typeface="Arial Narrow" panose="020B0606020202030204" pitchFamily="34" charset="0"/>
              </a:rPr>
              <a:t>5/2</a:t>
            </a:r>
            <a:r>
              <a:rPr lang="de-DE" sz="2400" baseline="30000" dirty="0">
                <a:solidFill>
                  <a:schemeClr val="accent5"/>
                </a:solidFill>
                <a:latin typeface="Arial Narrow" panose="020B0606020202030204" pitchFamily="34" charset="0"/>
              </a:rPr>
              <a:t>+</a:t>
            </a:r>
            <a:endParaRPr lang="de-DE" sz="2400" dirty="0">
              <a:solidFill>
                <a:schemeClr val="accent5"/>
              </a:solidFill>
              <a:latin typeface="Arial Narrow" panose="020B0606020202030204" pitchFamily="34" charset="0"/>
            </a:endParaRPr>
          </a:p>
        </p:txBody>
      </p:sp>
      <p:sp>
        <p:nvSpPr>
          <p:cNvPr id="51" name="Textfeld 50"/>
          <p:cNvSpPr txBox="1"/>
          <p:nvPr/>
        </p:nvSpPr>
        <p:spPr>
          <a:xfrm>
            <a:off x="10920364" y="3120568"/>
            <a:ext cx="757708" cy="461665"/>
          </a:xfrm>
          <a:prstGeom prst="rect">
            <a:avLst/>
          </a:prstGeom>
          <a:noFill/>
        </p:spPr>
        <p:txBody>
          <a:bodyPr wrap="none" rtlCol="0">
            <a:spAutoFit/>
          </a:bodyPr>
          <a:lstStyle/>
          <a:p>
            <a:r>
              <a:rPr lang="de-DE" sz="2400" dirty="0">
                <a:solidFill>
                  <a:schemeClr val="accent5"/>
                </a:solidFill>
                <a:latin typeface="Arial Narrow" panose="020B0606020202030204" pitchFamily="34" charset="0"/>
              </a:rPr>
              <a:t>11/2</a:t>
            </a:r>
            <a:r>
              <a:rPr lang="de-DE" sz="2400" baseline="30000" dirty="0">
                <a:solidFill>
                  <a:schemeClr val="accent5"/>
                </a:solidFill>
                <a:latin typeface="Arial Narrow" panose="020B0606020202030204" pitchFamily="34" charset="0"/>
              </a:rPr>
              <a:t>+</a:t>
            </a:r>
            <a:endParaRPr lang="de-DE" sz="2400" dirty="0">
              <a:solidFill>
                <a:schemeClr val="accent5"/>
              </a:solidFill>
              <a:latin typeface="Arial Narrow" panose="020B0606020202030204" pitchFamily="34" charset="0"/>
            </a:endParaRPr>
          </a:p>
        </p:txBody>
      </p:sp>
      <p:cxnSp>
        <p:nvCxnSpPr>
          <p:cNvPr id="52" name="Gerader Verbinder 51"/>
          <p:cNvCxnSpPr/>
          <p:nvPr/>
        </p:nvCxnSpPr>
        <p:spPr>
          <a:xfrm>
            <a:off x="8514346" y="2755218"/>
            <a:ext cx="638353" cy="0"/>
          </a:xfrm>
          <a:prstGeom prst="line">
            <a:avLst/>
          </a:prstGeom>
          <a:ln w="762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53" name="Gerader Verbinder 52"/>
          <p:cNvCxnSpPr/>
          <p:nvPr/>
        </p:nvCxnSpPr>
        <p:spPr>
          <a:xfrm>
            <a:off x="8514346" y="2253184"/>
            <a:ext cx="638353" cy="0"/>
          </a:xfrm>
          <a:prstGeom prst="line">
            <a:avLst/>
          </a:prstGeom>
          <a:ln w="762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54" name="Gerader Verbinder 53"/>
          <p:cNvCxnSpPr/>
          <p:nvPr/>
        </p:nvCxnSpPr>
        <p:spPr>
          <a:xfrm>
            <a:off x="8525520" y="3776309"/>
            <a:ext cx="638353" cy="0"/>
          </a:xfrm>
          <a:prstGeom prst="line">
            <a:avLst/>
          </a:prstGeom>
          <a:ln w="762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55" name="Gerader Verbinder 54"/>
          <p:cNvCxnSpPr/>
          <p:nvPr/>
        </p:nvCxnSpPr>
        <p:spPr>
          <a:xfrm>
            <a:off x="8532446" y="3887145"/>
            <a:ext cx="638353" cy="0"/>
          </a:xfrm>
          <a:prstGeom prst="line">
            <a:avLst/>
          </a:prstGeom>
          <a:ln w="762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56" name="Gerader Verbinder 55"/>
          <p:cNvCxnSpPr/>
          <p:nvPr/>
        </p:nvCxnSpPr>
        <p:spPr>
          <a:xfrm>
            <a:off x="8528981" y="4122673"/>
            <a:ext cx="638353" cy="0"/>
          </a:xfrm>
          <a:prstGeom prst="line">
            <a:avLst/>
          </a:prstGeom>
          <a:ln w="762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57" name="Gerader Verbinder 56"/>
          <p:cNvCxnSpPr/>
          <p:nvPr/>
        </p:nvCxnSpPr>
        <p:spPr>
          <a:xfrm>
            <a:off x="8546302" y="4929700"/>
            <a:ext cx="638353" cy="0"/>
          </a:xfrm>
          <a:prstGeom prst="line">
            <a:avLst/>
          </a:prstGeom>
          <a:ln w="762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58" name="Gerader Verbinder 57"/>
          <p:cNvCxnSpPr/>
          <p:nvPr/>
        </p:nvCxnSpPr>
        <p:spPr>
          <a:xfrm>
            <a:off x="6835660" y="5909567"/>
            <a:ext cx="638353" cy="0"/>
          </a:xfrm>
          <a:prstGeom prst="line">
            <a:avLst/>
          </a:prstGeom>
          <a:ln w="76200">
            <a:solidFill>
              <a:schemeClr val="tx1"/>
            </a:solidFill>
          </a:ln>
        </p:spPr>
        <p:style>
          <a:lnRef idx="3">
            <a:schemeClr val="accent2"/>
          </a:lnRef>
          <a:fillRef idx="0">
            <a:schemeClr val="accent2"/>
          </a:fillRef>
          <a:effectRef idx="2">
            <a:schemeClr val="accent2"/>
          </a:effectRef>
          <a:fontRef idx="minor">
            <a:schemeClr val="tx1"/>
          </a:fontRef>
        </p:style>
      </p:cxnSp>
      <p:sp>
        <p:nvSpPr>
          <p:cNvPr id="59" name="Textfeld 58"/>
          <p:cNvSpPr txBox="1"/>
          <p:nvPr/>
        </p:nvSpPr>
        <p:spPr>
          <a:xfrm>
            <a:off x="7416636" y="5678734"/>
            <a:ext cx="635110" cy="461665"/>
          </a:xfrm>
          <a:prstGeom prst="rect">
            <a:avLst/>
          </a:prstGeom>
          <a:noFill/>
        </p:spPr>
        <p:txBody>
          <a:bodyPr wrap="none" rtlCol="0">
            <a:spAutoFit/>
          </a:bodyPr>
          <a:lstStyle/>
          <a:p>
            <a:r>
              <a:rPr lang="de-DE" sz="2400" dirty="0">
                <a:latin typeface="Arial Narrow" panose="020B0606020202030204" pitchFamily="34" charset="0"/>
              </a:rPr>
              <a:t>9/2</a:t>
            </a:r>
            <a:r>
              <a:rPr lang="de-DE" sz="2400" baseline="30000" dirty="0">
                <a:latin typeface="Arial Narrow" panose="020B0606020202030204" pitchFamily="34" charset="0"/>
              </a:rPr>
              <a:t>+</a:t>
            </a:r>
            <a:endParaRPr lang="de-DE" sz="2400" dirty="0">
              <a:latin typeface="Arial Narrow" panose="020B0606020202030204" pitchFamily="34" charset="0"/>
            </a:endParaRPr>
          </a:p>
        </p:txBody>
      </p:sp>
      <p:sp>
        <p:nvSpPr>
          <p:cNvPr id="61" name="Textfeld 60"/>
          <p:cNvSpPr txBox="1"/>
          <p:nvPr/>
        </p:nvSpPr>
        <p:spPr>
          <a:xfrm>
            <a:off x="6808691" y="6134273"/>
            <a:ext cx="670376" cy="461665"/>
          </a:xfrm>
          <a:prstGeom prst="rect">
            <a:avLst/>
          </a:prstGeom>
          <a:noFill/>
        </p:spPr>
        <p:txBody>
          <a:bodyPr wrap="none" rtlCol="0">
            <a:spAutoFit/>
          </a:bodyPr>
          <a:lstStyle/>
          <a:p>
            <a:r>
              <a:rPr lang="de-DE" sz="2400" dirty="0">
                <a:latin typeface="Arial Narrow" panose="020B0606020202030204" pitchFamily="34" charset="0"/>
              </a:rPr>
              <a:t>v =1</a:t>
            </a:r>
          </a:p>
        </p:txBody>
      </p:sp>
      <p:sp>
        <p:nvSpPr>
          <p:cNvPr id="62" name="Textfeld 61"/>
          <p:cNvSpPr txBox="1"/>
          <p:nvPr/>
        </p:nvSpPr>
        <p:spPr>
          <a:xfrm>
            <a:off x="9209504" y="4656847"/>
            <a:ext cx="635110" cy="461665"/>
          </a:xfrm>
          <a:prstGeom prst="rect">
            <a:avLst/>
          </a:prstGeom>
          <a:noFill/>
        </p:spPr>
        <p:txBody>
          <a:bodyPr wrap="none" rtlCol="0">
            <a:spAutoFit/>
          </a:bodyPr>
          <a:lstStyle/>
          <a:p>
            <a:r>
              <a:rPr lang="de-DE" sz="2400" dirty="0">
                <a:solidFill>
                  <a:srgbClr val="FF0000"/>
                </a:solidFill>
                <a:latin typeface="Arial Narrow" panose="020B0606020202030204" pitchFamily="34" charset="0"/>
              </a:rPr>
              <a:t>7/2</a:t>
            </a:r>
            <a:r>
              <a:rPr lang="de-DE" sz="2400" baseline="30000" dirty="0">
                <a:solidFill>
                  <a:srgbClr val="FF0000"/>
                </a:solidFill>
                <a:latin typeface="Arial Narrow" panose="020B0606020202030204" pitchFamily="34" charset="0"/>
              </a:rPr>
              <a:t>+</a:t>
            </a:r>
            <a:endParaRPr lang="de-DE" sz="2400" dirty="0">
              <a:solidFill>
                <a:srgbClr val="FF0000"/>
              </a:solidFill>
              <a:latin typeface="Arial Narrow" panose="020B0606020202030204" pitchFamily="34" charset="0"/>
            </a:endParaRPr>
          </a:p>
        </p:txBody>
      </p:sp>
      <p:sp>
        <p:nvSpPr>
          <p:cNvPr id="63" name="Textfeld 62"/>
          <p:cNvSpPr txBox="1"/>
          <p:nvPr/>
        </p:nvSpPr>
        <p:spPr>
          <a:xfrm>
            <a:off x="9204199" y="3984384"/>
            <a:ext cx="635110" cy="461665"/>
          </a:xfrm>
          <a:prstGeom prst="rect">
            <a:avLst/>
          </a:prstGeom>
          <a:noFill/>
        </p:spPr>
        <p:txBody>
          <a:bodyPr wrap="none" rtlCol="0">
            <a:spAutoFit/>
          </a:bodyPr>
          <a:lstStyle/>
          <a:p>
            <a:r>
              <a:rPr lang="de-DE" sz="2400" dirty="0">
                <a:solidFill>
                  <a:srgbClr val="FF0000"/>
                </a:solidFill>
                <a:latin typeface="Arial Narrow" panose="020B0606020202030204" pitchFamily="34" charset="0"/>
              </a:rPr>
              <a:t>5/2</a:t>
            </a:r>
            <a:r>
              <a:rPr lang="de-DE" sz="2400" baseline="30000" dirty="0">
                <a:solidFill>
                  <a:srgbClr val="FF0000"/>
                </a:solidFill>
                <a:latin typeface="Arial Narrow" panose="020B0606020202030204" pitchFamily="34" charset="0"/>
              </a:rPr>
              <a:t>+</a:t>
            </a:r>
            <a:endParaRPr lang="de-DE" sz="2400" dirty="0">
              <a:solidFill>
                <a:srgbClr val="FF0000"/>
              </a:solidFill>
              <a:latin typeface="Arial Narrow" panose="020B0606020202030204" pitchFamily="34" charset="0"/>
            </a:endParaRPr>
          </a:p>
        </p:txBody>
      </p:sp>
      <p:sp>
        <p:nvSpPr>
          <p:cNvPr id="64" name="Textfeld 63"/>
          <p:cNvSpPr txBox="1"/>
          <p:nvPr/>
        </p:nvSpPr>
        <p:spPr>
          <a:xfrm>
            <a:off x="9130810" y="3701994"/>
            <a:ext cx="776175" cy="461665"/>
          </a:xfrm>
          <a:prstGeom prst="rect">
            <a:avLst/>
          </a:prstGeom>
          <a:noFill/>
        </p:spPr>
        <p:txBody>
          <a:bodyPr wrap="none" rtlCol="0">
            <a:spAutoFit/>
          </a:bodyPr>
          <a:lstStyle/>
          <a:p>
            <a:r>
              <a:rPr lang="de-DE" sz="2400" dirty="0">
                <a:solidFill>
                  <a:srgbClr val="FF0000"/>
                </a:solidFill>
                <a:latin typeface="Arial Narrow" panose="020B0606020202030204" pitchFamily="34" charset="0"/>
              </a:rPr>
              <a:t>13/2</a:t>
            </a:r>
            <a:r>
              <a:rPr lang="de-DE" sz="2400" baseline="30000" dirty="0">
                <a:solidFill>
                  <a:srgbClr val="FF0000"/>
                </a:solidFill>
                <a:latin typeface="Arial Narrow" panose="020B0606020202030204" pitchFamily="34" charset="0"/>
              </a:rPr>
              <a:t>+</a:t>
            </a:r>
            <a:endParaRPr lang="de-DE" sz="2400" dirty="0">
              <a:solidFill>
                <a:srgbClr val="FF0000"/>
              </a:solidFill>
              <a:latin typeface="Arial Narrow" panose="020B0606020202030204" pitchFamily="34" charset="0"/>
            </a:endParaRPr>
          </a:p>
        </p:txBody>
      </p:sp>
      <p:sp>
        <p:nvSpPr>
          <p:cNvPr id="65" name="Textfeld 64"/>
          <p:cNvSpPr txBox="1"/>
          <p:nvPr/>
        </p:nvSpPr>
        <p:spPr>
          <a:xfrm>
            <a:off x="9123356" y="3464712"/>
            <a:ext cx="757708" cy="461665"/>
          </a:xfrm>
          <a:prstGeom prst="rect">
            <a:avLst/>
          </a:prstGeom>
          <a:noFill/>
        </p:spPr>
        <p:txBody>
          <a:bodyPr wrap="none" rtlCol="0">
            <a:spAutoFit/>
          </a:bodyPr>
          <a:lstStyle/>
          <a:p>
            <a:r>
              <a:rPr lang="de-DE" sz="2400" dirty="0">
                <a:solidFill>
                  <a:srgbClr val="FF0000"/>
                </a:solidFill>
                <a:latin typeface="Arial Narrow" panose="020B0606020202030204" pitchFamily="34" charset="0"/>
              </a:rPr>
              <a:t>11/2</a:t>
            </a:r>
            <a:r>
              <a:rPr lang="de-DE" sz="2400" baseline="30000" dirty="0">
                <a:solidFill>
                  <a:srgbClr val="FF0000"/>
                </a:solidFill>
                <a:latin typeface="Arial Narrow" panose="020B0606020202030204" pitchFamily="34" charset="0"/>
              </a:rPr>
              <a:t>+</a:t>
            </a:r>
            <a:endParaRPr lang="de-DE" sz="2400" dirty="0">
              <a:solidFill>
                <a:srgbClr val="FF0000"/>
              </a:solidFill>
              <a:latin typeface="Arial Narrow" panose="020B0606020202030204" pitchFamily="34" charset="0"/>
            </a:endParaRPr>
          </a:p>
        </p:txBody>
      </p:sp>
      <p:sp>
        <p:nvSpPr>
          <p:cNvPr id="66" name="Textfeld 65"/>
          <p:cNvSpPr txBox="1"/>
          <p:nvPr/>
        </p:nvSpPr>
        <p:spPr>
          <a:xfrm>
            <a:off x="9156164" y="2597050"/>
            <a:ext cx="776175" cy="461665"/>
          </a:xfrm>
          <a:prstGeom prst="rect">
            <a:avLst/>
          </a:prstGeom>
          <a:noFill/>
        </p:spPr>
        <p:txBody>
          <a:bodyPr wrap="none" rtlCol="0">
            <a:spAutoFit/>
          </a:bodyPr>
          <a:lstStyle/>
          <a:p>
            <a:r>
              <a:rPr lang="de-DE" sz="2400" dirty="0">
                <a:solidFill>
                  <a:srgbClr val="FF0000"/>
                </a:solidFill>
                <a:latin typeface="Arial Narrow" panose="020B0606020202030204" pitchFamily="34" charset="0"/>
              </a:rPr>
              <a:t>17/2</a:t>
            </a:r>
            <a:r>
              <a:rPr lang="de-DE" sz="2400" baseline="30000" dirty="0">
                <a:solidFill>
                  <a:srgbClr val="FF0000"/>
                </a:solidFill>
                <a:latin typeface="Arial Narrow" panose="020B0606020202030204" pitchFamily="34" charset="0"/>
              </a:rPr>
              <a:t>+</a:t>
            </a:r>
            <a:endParaRPr lang="de-DE" sz="2400" dirty="0">
              <a:solidFill>
                <a:srgbClr val="FF0000"/>
              </a:solidFill>
              <a:latin typeface="Arial Narrow" panose="020B0606020202030204" pitchFamily="34" charset="0"/>
            </a:endParaRPr>
          </a:p>
        </p:txBody>
      </p:sp>
      <p:sp>
        <p:nvSpPr>
          <p:cNvPr id="67" name="Textfeld 66"/>
          <p:cNvSpPr txBox="1"/>
          <p:nvPr/>
        </p:nvSpPr>
        <p:spPr>
          <a:xfrm>
            <a:off x="9135507" y="1972834"/>
            <a:ext cx="776175" cy="461665"/>
          </a:xfrm>
          <a:prstGeom prst="rect">
            <a:avLst/>
          </a:prstGeom>
          <a:noFill/>
        </p:spPr>
        <p:txBody>
          <a:bodyPr wrap="none" rtlCol="0">
            <a:spAutoFit/>
          </a:bodyPr>
          <a:lstStyle/>
          <a:p>
            <a:r>
              <a:rPr lang="de-DE" sz="2400" dirty="0">
                <a:solidFill>
                  <a:srgbClr val="FF0000"/>
                </a:solidFill>
                <a:latin typeface="Arial Narrow" panose="020B0606020202030204" pitchFamily="34" charset="0"/>
              </a:rPr>
              <a:t>21/2</a:t>
            </a:r>
            <a:r>
              <a:rPr lang="de-DE" sz="2400" baseline="30000" dirty="0">
                <a:solidFill>
                  <a:srgbClr val="FF0000"/>
                </a:solidFill>
                <a:latin typeface="Arial Narrow" panose="020B0606020202030204" pitchFamily="34" charset="0"/>
              </a:rPr>
              <a:t>+</a:t>
            </a:r>
            <a:endParaRPr lang="de-DE" sz="2400" dirty="0">
              <a:solidFill>
                <a:srgbClr val="FF0000"/>
              </a:solidFill>
              <a:latin typeface="Arial Narrow" panose="020B0606020202030204" pitchFamily="34" charset="0"/>
            </a:endParaRPr>
          </a:p>
        </p:txBody>
      </p:sp>
      <p:sp>
        <p:nvSpPr>
          <p:cNvPr id="68" name="Textfeld 67"/>
          <p:cNvSpPr txBox="1"/>
          <p:nvPr/>
        </p:nvSpPr>
        <p:spPr>
          <a:xfrm>
            <a:off x="8541586" y="6180871"/>
            <a:ext cx="599844" cy="461665"/>
          </a:xfrm>
          <a:prstGeom prst="rect">
            <a:avLst/>
          </a:prstGeom>
          <a:noFill/>
        </p:spPr>
        <p:txBody>
          <a:bodyPr wrap="none" rtlCol="0">
            <a:spAutoFit/>
          </a:bodyPr>
          <a:lstStyle/>
          <a:p>
            <a:r>
              <a:rPr lang="de-DE" sz="2400" dirty="0">
                <a:solidFill>
                  <a:srgbClr val="FF0000"/>
                </a:solidFill>
                <a:latin typeface="Arial Narrow" panose="020B0606020202030204" pitchFamily="34" charset="0"/>
              </a:rPr>
              <a:t>v=3</a:t>
            </a:r>
          </a:p>
        </p:txBody>
      </p:sp>
      <p:sp>
        <p:nvSpPr>
          <p:cNvPr id="69" name="Textfeld 68"/>
          <p:cNvSpPr txBox="1"/>
          <p:nvPr/>
        </p:nvSpPr>
        <p:spPr>
          <a:xfrm>
            <a:off x="10491323" y="6162844"/>
            <a:ext cx="599844" cy="461665"/>
          </a:xfrm>
          <a:prstGeom prst="rect">
            <a:avLst/>
          </a:prstGeom>
          <a:noFill/>
        </p:spPr>
        <p:txBody>
          <a:bodyPr wrap="none" rtlCol="0">
            <a:spAutoFit/>
          </a:bodyPr>
          <a:lstStyle/>
          <a:p>
            <a:r>
              <a:rPr lang="de-DE" sz="2400" dirty="0">
                <a:solidFill>
                  <a:schemeClr val="accent5"/>
                </a:solidFill>
                <a:latin typeface="Arial Narrow" panose="020B0606020202030204" pitchFamily="34" charset="0"/>
              </a:rPr>
              <a:t>v=5</a:t>
            </a:r>
          </a:p>
        </p:txBody>
      </p:sp>
      <p:cxnSp>
        <p:nvCxnSpPr>
          <p:cNvPr id="70" name="Gerader Verbinder 69"/>
          <p:cNvCxnSpPr/>
          <p:nvPr/>
        </p:nvCxnSpPr>
        <p:spPr>
          <a:xfrm>
            <a:off x="10240315" y="3205179"/>
            <a:ext cx="638353" cy="0"/>
          </a:xfrm>
          <a:prstGeom prst="line">
            <a:avLst/>
          </a:prstGeom>
          <a:ln w="76200">
            <a:solidFill>
              <a:schemeClr val="accent5"/>
            </a:solidFill>
          </a:ln>
        </p:spPr>
        <p:style>
          <a:lnRef idx="3">
            <a:schemeClr val="accent2"/>
          </a:lnRef>
          <a:fillRef idx="0">
            <a:schemeClr val="accent2"/>
          </a:fillRef>
          <a:effectRef idx="2">
            <a:schemeClr val="accent2"/>
          </a:effectRef>
          <a:fontRef idx="minor">
            <a:schemeClr val="tx1"/>
          </a:fontRef>
        </p:style>
      </p:cxnSp>
      <p:sp>
        <p:nvSpPr>
          <p:cNvPr id="71" name="Textfeld 70"/>
          <p:cNvSpPr txBox="1"/>
          <p:nvPr/>
        </p:nvSpPr>
        <p:spPr>
          <a:xfrm>
            <a:off x="11000879" y="2889105"/>
            <a:ext cx="635110" cy="461665"/>
          </a:xfrm>
          <a:prstGeom prst="rect">
            <a:avLst/>
          </a:prstGeom>
          <a:noFill/>
        </p:spPr>
        <p:txBody>
          <a:bodyPr wrap="none" rtlCol="0">
            <a:spAutoFit/>
          </a:bodyPr>
          <a:lstStyle/>
          <a:p>
            <a:r>
              <a:rPr lang="de-DE" sz="2400" dirty="0">
                <a:solidFill>
                  <a:schemeClr val="accent5"/>
                </a:solidFill>
                <a:latin typeface="Arial Narrow" panose="020B0606020202030204" pitchFamily="34" charset="0"/>
              </a:rPr>
              <a:t>1/2</a:t>
            </a:r>
            <a:r>
              <a:rPr lang="de-DE" sz="2400" baseline="30000" dirty="0">
                <a:solidFill>
                  <a:schemeClr val="accent5"/>
                </a:solidFill>
                <a:latin typeface="Arial Narrow" panose="020B0606020202030204" pitchFamily="34" charset="0"/>
              </a:rPr>
              <a:t>+</a:t>
            </a:r>
            <a:endParaRPr lang="de-DE" sz="2400" dirty="0">
              <a:solidFill>
                <a:schemeClr val="accent5"/>
              </a:solidFill>
              <a:latin typeface="Arial Narrow" panose="020B0606020202030204" pitchFamily="34" charset="0"/>
            </a:endParaRPr>
          </a:p>
        </p:txBody>
      </p:sp>
      <p:cxnSp>
        <p:nvCxnSpPr>
          <p:cNvPr id="72" name="Gerader Verbinder 71"/>
          <p:cNvCxnSpPr/>
          <p:nvPr/>
        </p:nvCxnSpPr>
        <p:spPr>
          <a:xfrm>
            <a:off x="8522055" y="3637761"/>
            <a:ext cx="638353" cy="0"/>
          </a:xfrm>
          <a:prstGeom prst="line">
            <a:avLst/>
          </a:prstGeom>
          <a:ln w="76200">
            <a:solidFill>
              <a:srgbClr val="FF0000"/>
            </a:solidFill>
          </a:ln>
        </p:spPr>
        <p:style>
          <a:lnRef idx="3">
            <a:schemeClr val="accent2"/>
          </a:lnRef>
          <a:fillRef idx="0">
            <a:schemeClr val="accent2"/>
          </a:fillRef>
          <a:effectRef idx="2">
            <a:schemeClr val="accent2"/>
          </a:effectRef>
          <a:fontRef idx="minor">
            <a:schemeClr val="tx1"/>
          </a:fontRef>
        </p:style>
      </p:cxnSp>
      <p:sp>
        <p:nvSpPr>
          <p:cNvPr id="73" name="Textfeld 72"/>
          <p:cNvSpPr txBox="1"/>
          <p:nvPr/>
        </p:nvSpPr>
        <p:spPr>
          <a:xfrm>
            <a:off x="9181190" y="3257969"/>
            <a:ext cx="635110" cy="461665"/>
          </a:xfrm>
          <a:prstGeom prst="rect">
            <a:avLst/>
          </a:prstGeom>
          <a:noFill/>
        </p:spPr>
        <p:txBody>
          <a:bodyPr wrap="none" rtlCol="0">
            <a:spAutoFit/>
          </a:bodyPr>
          <a:lstStyle/>
          <a:p>
            <a:r>
              <a:rPr lang="de-DE" sz="2400" dirty="0">
                <a:solidFill>
                  <a:srgbClr val="FF0000"/>
                </a:solidFill>
                <a:latin typeface="Arial Narrow" panose="020B0606020202030204" pitchFamily="34" charset="0"/>
              </a:rPr>
              <a:t>3/2</a:t>
            </a:r>
            <a:r>
              <a:rPr lang="de-DE" sz="2400" baseline="30000" dirty="0">
                <a:solidFill>
                  <a:srgbClr val="FF0000"/>
                </a:solidFill>
                <a:latin typeface="Arial Narrow" panose="020B0606020202030204" pitchFamily="34" charset="0"/>
              </a:rPr>
              <a:t>+</a:t>
            </a:r>
            <a:endParaRPr lang="de-DE" sz="2400" dirty="0">
              <a:solidFill>
                <a:srgbClr val="FF0000"/>
              </a:solidFill>
              <a:latin typeface="Arial Narrow" panose="020B0606020202030204" pitchFamily="34" charset="0"/>
            </a:endParaRPr>
          </a:p>
        </p:txBody>
      </p:sp>
      <p:cxnSp>
        <p:nvCxnSpPr>
          <p:cNvPr id="75" name="Gerader Verbinder 74"/>
          <p:cNvCxnSpPr/>
          <p:nvPr/>
        </p:nvCxnSpPr>
        <p:spPr>
          <a:xfrm>
            <a:off x="10238887" y="2654061"/>
            <a:ext cx="638353" cy="0"/>
          </a:xfrm>
          <a:prstGeom prst="line">
            <a:avLst/>
          </a:prstGeom>
          <a:ln w="76200">
            <a:solidFill>
              <a:schemeClr val="accent5"/>
            </a:solidFill>
          </a:ln>
        </p:spPr>
        <p:style>
          <a:lnRef idx="3">
            <a:schemeClr val="accent2"/>
          </a:lnRef>
          <a:fillRef idx="0">
            <a:schemeClr val="accent2"/>
          </a:fillRef>
          <a:effectRef idx="2">
            <a:schemeClr val="accent2"/>
          </a:effectRef>
          <a:fontRef idx="minor">
            <a:schemeClr val="tx1"/>
          </a:fontRef>
        </p:style>
      </p:cxnSp>
      <p:cxnSp>
        <p:nvCxnSpPr>
          <p:cNvPr id="76" name="Gerader Verbinder 75"/>
          <p:cNvCxnSpPr/>
          <p:nvPr/>
        </p:nvCxnSpPr>
        <p:spPr>
          <a:xfrm>
            <a:off x="10231886" y="2399871"/>
            <a:ext cx="638353" cy="0"/>
          </a:xfrm>
          <a:prstGeom prst="line">
            <a:avLst/>
          </a:prstGeom>
          <a:ln w="76200">
            <a:solidFill>
              <a:schemeClr val="accent5"/>
            </a:solidFill>
          </a:ln>
        </p:spPr>
        <p:style>
          <a:lnRef idx="3">
            <a:schemeClr val="accent2"/>
          </a:lnRef>
          <a:fillRef idx="0">
            <a:schemeClr val="accent2"/>
          </a:fillRef>
          <a:effectRef idx="2">
            <a:schemeClr val="accent2"/>
          </a:effectRef>
          <a:fontRef idx="minor">
            <a:schemeClr val="tx1"/>
          </a:fontRef>
        </p:style>
      </p:cxnSp>
      <p:cxnSp>
        <p:nvCxnSpPr>
          <p:cNvPr id="77" name="Gerader Verbinder 76"/>
          <p:cNvCxnSpPr/>
          <p:nvPr/>
        </p:nvCxnSpPr>
        <p:spPr>
          <a:xfrm>
            <a:off x="10209511" y="1801316"/>
            <a:ext cx="638353" cy="0"/>
          </a:xfrm>
          <a:prstGeom prst="line">
            <a:avLst/>
          </a:prstGeom>
          <a:ln w="76200">
            <a:solidFill>
              <a:schemeClr val="accent5"/>
            </a:solidFill>
          </a:ln>
        </p:spPr>
        <p:style>
          <a:lnRef idx="3">
            <a:schemeClr val="accent2"/>
          </a:lnRef>
          <a:fillRef idx="0">
            <a:schemeClr val="accent2"/>
          </a:fillRef>
          <a:effectRef idx="2">
            <a:schemeClr val="accent2"/>
          </a:effectRef>
          <a:fontRef idx="minor">
            <a:schemeClr val="tx1"/>
          </a:fontRef>
        </p:style>
      </p:cxnSp>
      <p:cxnSp>
        <p:nvCxnSpPr>
          <p:cNvPr id="78" name="Gerader Verbinder 77"/>
          <p:cNvCxnSpPr/>
          <p:nvPr/>
        </p:nvCxnSpPr>
        <p:spPr>
          <a:xfrm>
            <a:off x="10234778" y="2253184"/>
            <a:ext cx="638353" cy="0"/>
          </a:xfrm>
          <a:prstGeom prst="line">
            <a:avLst/>
          </a:prstGeom>
          <a:ln w="76200">
            <a:solidFill>
              <a:schemeClr val="accent5"/>
            </a:solidFill>
          </a:ln>
        </p:spPr>
        <p:style>
          <a:lnRef idx="3">
            <a:schemeClr val="accent2"/>
          </a:lnRef>
          <a:fillRef idx="0">
            <a:schemeClr val="accent2"/>
          </a:fillRef>
          <a:effectRef idx="2">
            <a:schemeClr val="accent2"/>
          </a:effectRef>
          <a:fontRef idx="minor">
            <a:schemeClr val="tx1"/>
          </a:fontRef>
        </p:style>
      </p:cxnSp>
      <p:cxnSp>
        <p:nvCxnSpPr>
          <p:cNvPr id="81" name="Gerader Verbinder 80"/>
          <p:cNvCxnSpPr/>
          <p:nvPr/>
        </p:nvCxnSpPr>
        <p:spPr>
          <a:xfrm>
            <a:off x="4674126" y="1684151"/>
            <a:ext cx="638353" cy="0"/>
          </a:xfrm>
          <a:prstGeom prst="line">
            <a:avLst/>
          </a:prstGeom>
          <a:ln w="76200">
            <a:solidFill>
              <a:schemeClr val="tx1"/>
            </a:solidFill>
            <a:prstDash val="solid"/>
          </a:ln>
        </p:spPr>
        <p:style>
          <a:lnRef idx="3">
            <a:schemeClr val="accent2"/>
          </a:lnRef>
          <a:fillRef idx="0">
            <a:schemeClr val="accent2"/>
          </a:fillRef>
          <a:effectRef idx="2">
            <a:schemeClr val="accent2"/>
          </a:effectRef>
          <a:fontRef idx="minor">
            <a:schemeClr val="tx1"/>
          </a:fontRef>
        </p:style>
      </p:cxnSp>
      <p:sp>
        <p:nvSpPr>
          <p:cNvPr id="82" name="Textfeld 81"/>
          <p:cNvSpPr txBox="1"/>
          <p:nvPr/>
        </p:nvSpPr>
        <p:spPr>
          <a:xfrm>
            <a:off x="5296143" y="1410380"/>
            <a:ext cx="2266967" cy="461665"/>
          </a:xfrm>
          <a:prstGeom prst="rect">
            <a:avLst/>
          </a:prstGeom>
          <a:noFill/>
        </p:spPr>
        <p:txBody>
          <a:bodyPr wrap="none" rtlCol="0">
            <a:spAutoFit/>
          </a:bodyPr>
          <a:lstStyle/>
          <a:p>
            <a:r>
              <a:rPr lang="de-DE" sz="2400" dirty="0">
                <a:latin typeface="Arial Narrow" panose="020B0606020202030204" pitchFamily="34" charset="0"/>
              </a:rPr>
              <a:t>(19/2</a:t>
            </a:r>
            <a:r>
              <a:rPr lang="de-DE" sz="2400" baseline="30000" dirty="0">
                <a:latin typeface="Arial Narrow" panose="020B0606020202030204" pitchFamily="34" charset="0"/>
              </a:rPr>
              <a:t>+</a:t>
            </a:r>
            <a:r>
              <a:rPr lang="de-DE" sz="2400" dirty="0">
                <a:latin typeface="Arial Narrow" panose="020B0606020202030204" pitchFamily="34" charset="0"/>
              </a:rPr>
              <a:t>,21/2</a:t>
            </a:r>
            <a:r>
              <a:rPr lang="de-DE" sz="2400" baseline="30000" dirty="0">
                <a:latin typeface="Arial Narrow" panose="020B0606020202030204" pitchFamily="34" charset="0"/>
              </a:rPr>
              <a:t>+</a:t>
            </a:r>
            <a:r>
              <a:rPr lang="de-DE" sz="2400" dirty="0">
                <a:latin typeface="Arial Narrow" panose="020B0606020202030204" pitchFamily="34" charset="0"/>
              </a:rPr>
              <a:t>,23/2</a:t>
            </a:r>
            <a:r>
              <a:rPr lang="de-DE" sz="2400" baseline="30000" dirty="0">
                <a:latin typeface="Arial Narrow" panose="020B0606020202030204" pitchFamily="34" charset="0"/>
              </a:rPr>
              <a:t>+</a:t>
            </a:r>
            <a:r>
              <a:rPr lang="de-DE" sz="2400" dirty="0">
                <a:latin typeface="Arial Narrow" panose="020B0606020202030204" pitchFamily="34" charset="0"/>
              </a:rPr>
              <a:t>)</a:t>
            </a:r>
          </a:p>
        </p:txBody>
      </p:sp>
      <p:sp>
        <p:nvSpPr>
          <p:cNvPr id="2" name="Textfeld 1"/>
          <p:cNvSpPr txBox="1"/>
          <p:nvPr/>
        </p:nvSpPr>
        <p:spPr>
          <a:xfrm>
            <a:off x="7674225" y="683517"/>
            <a:ext cx="1930337" cy="707886"/>
          </a:xfrm>
          <a:prstGeom prst="rect">
            <a:avLst/>
          </a:prstGeom>
          <a:noFill/>
        </p:spPr>
        <p:txBody>
          <a:bodyPr wrap="none" rtlCol="0">
            <a:spAutoFit/>
          </a:bodyPr>
          <a:lstStyle/>
          <a:p>
            <a:r>
              <a:rPr lang="de-DE" sz="4000" dirty="0"/>
              <a:t>(</a:t>
            </a:r>
            <a:r>
              <a:rPr lang="de-DE" sz="4000" dirty="0">
                <a:latin typeface="Symbol" panose="05050102010706020507" pitchFamily="18" charset="2"/>
              </a:rPr>
              <a:t>p</a:t>
            </a:r>
            <a:r>
              <a:rPr lang="de-DE" sz="4000" dirty="0"/>
              <a:t>1g</a:t>
            </a:r>
            <a:r>
              <a:rPr lang="de-DE" sz="4000" baseline="-25000" dirty="0"/>
              <a:t>9/2</a:t>
            </a:r>
            <a:r>
              <a:rPr lang="de-DE" sz="4000" dirty="0"/>
              <a:t>)</a:t>
            </a:r>
            <a:r>
              <a:rPr lang="de-DE" sz="4000" baseline="30000" dirty="0"/>
              <a:t>5</a:t>
            </a:r>
          </a:p>
        </p:txBody>
      </p:sp>
      <p:cxnSp>
        <p:nvCxnSpPr>
          <p:cNvPr id="7" name="Gerade Verbindung mit Pfeil 6"/>
          <p:cNvCxnSpPr/>
          <p:nvPr/>
        </p:nvCxnSpPr>
        <p:spPr>
          <a:xfrm flipH="1">
            <a:off x="3217093" y="667959"/>
            <a:ext cx="1776210" cy="17177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feld 19"/>
          <p:cNvSpPr txBox="1"/>
          <p:nvPr/>
        </p:nvSpPr>
        <p:spPr>
          <a:xfrm>
            <a:off x="2789534" y="1546627"/>
            <a:ext cx="1011046" cy="369332"/>
          </a:xfrm>
          <a:prstGeom prst="rect">
            <a:avLst/>
          </a:prstGeom>
          <a:noFill/>
        </p:spPr>
        <p:txBody>
          <a:bodyPr wrap="none" rtlCol="0">
            <a:spAutoFit/>
          </a:bodyPr>
          <a:lstStyle/>
          <a:p>
            <a:r>
              <a:rPr lang="de-DE" dirty="0"/>
              <a:t>&gt;4.7W.u.</a:t>
            </a:r>
          </a:p>
        </p:txBody>
      </p:sp>
      <p:cxnSp>
        <p:nvCxnSpPr>
          <p:cNvPr id="23" name="Gerade Verbindung mit Pfeil 22"/>
          <p:cNvCxnSpPr/>
          <p:nvPr/>
        </p:nvCxnSpPr>
        <p:spPr>
          <a:xfrm>
            <a:off x="3317199" y="2446665"/>
            <a:ext cx="1522048" cy="2576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3" name="Textfeld 82"/>
          <p:cNvSpPr txBox="1"/>
          <p:nvPr/>
        </p:nvSpPr>
        <p:spPr>
          <a:xfrm>
            <a:off x="4436657" y="2246045"/>
            <a:ext cx="1153714" cy="369332"/>
          </a:xfrm>
          <a:prstGeom prst="rect">
            <a:avLst/>
          </a:prstGeom>
          <a:noFill/>
        </p:spPr>
        <p:txBody>
          <a:bodyPr wrap="none" rtlCol="0">
            <a:spAutoFit/>
          </a:bodyPr>
          <a:lstStyle/>
          <a:p>
            <a:r>
              <a:rPr lang="de-DE" dirty="0"/>
              <a:t>4.4(5)W.u.</a:t>
            </a:r>
          </a:p>
        </p:txBody>
      </p:sp>
      <p:cxnSp>
        <p:nvCxnSpPr>
          <p:cNvPr id="85" name="Gerade Verbindung mit Pfeil 84"/>
          <p:cNvCxnSpPr/>
          <p:nvPr/>
        </p:nvCxnSpPr>
        <p:spPr>
          <a:xfrm flipH="1">
            <a:off x="2900354" y="2439866"/>
            <a:ext cx="10191" cy="4860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6" name="Textfeld 85"/>
          <p:cNvSpPr txBox="1"/>
          <p:nvPr/>
        </p:nvSpPr>
        <p:spPr>
          <a:xfrm>
            <a:off x="2913256" y="2502452"/>
            <a:ext cx="1153714" cy="369332"/>
          </a:xfrm>
          <a:prstGeom prst="rect">
            <a:avLst/>
          </a:prstGeom>
          <a:noFill/>
        </p:spPr>
        <p:txBody>
          <a:bodyPr wrap="none" rtlCol="0">
            <a:spAutoFit/>
          </a:bodyPr>
          <a:lstStyle/>
          <a:p>
            <a:r>
              <a:rPr lang="de-DE" dirty="0"/>
              <a:t>0.9(1)W.u.</a:t>
            </a:r>
          </a:p>
        </p:txBody>
      </p:sp>
      <p:cxnSp>
        <p:nvCxnSpPr>
          <p:cNvPr id="88" name="Gerader Verbinder 87"/>
          <p:cNvCxnSpPr/>
          <p:nvPr/>
        </p:nvCxnSpPr>
        <p:spPr>
          <a:xfrm>
            <a:off x="1058523" y="2317717"/>
            <a:ext cx="112929" cy="79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Gerader Verbinder 78"/>
          <p:cNvCxnSpPr/>
          <p:nvPr/>
        </p:nvCxnSpPr>
        <p:spPr>
          <a:xfrm>
            <a:off x="2792214" y="2947243"/>
            <a:ext cx="638353" cy="0"/>
          </a:xfrm>
          <a:prstGeom prst="line">
            <a:avLst/>
          </a:prstGeom>
          <a:ln w="76200">
            <a:solidFill>
              <a:schemeClr val="tx1"/>
            </a:solidFill>
          </a:ln>
        </p:spPr>
        <p:style>
          <a:lnRef idx="3">
            <a:schemeClr val="accent2"/>
          </a:lnRef>
          <a:fillRef idx="0">
            <a:schemeClr val="accent2"/>
          </a:fillRef>
          <a:effectRef idx="2">
            <a:schemeClr val="accent2"/>
          </a:effectRef>
          <a:fontRef idx="minor">
            <a:schemeClr val="tx1"/>
          </a:fontRef>
        </p:style>
      </p:cxnSp>
      <p:cxnSp>
        <p:nvCxnSpPr>
          <p:cNvPr id="84" name="Gerader Verbinder 83"/>
          <p:cNvCxnSpPr/>
          <p:nvPr/>
        </p:nvCxnSpPr>
        <p:spPr>
          <a:xfrm>
            <a:off x="2778358" y="3868576"/>
            <a:ext cx="638353" cy="0"/>
          </a:xfrm>
          <a:prstGeom prst="line">
            <a:avLst/>
          </a:prstGeom>
          <a:ln w="76200">
            <a:solidFill>
              <a:schemeClr val="tx1"/>
            </a:solidFill>
          </a:ln>
        </p:spPr>
        <p:style>
          <a:lnRef idx="3">
            <a:schemeClr val="accent2"/>
          </a:lnRef>
          <a:fillRef idx="0">
            <a:schemeClr val="accent2"/>
          </a:fillRef>
          <a:effectRef idx="2">
            <a:schemeClr val="accent2"/>
          </a:effectRef>
          <a:fontRef idx="minor">
            <a:schemeClr val="tx1"/>
          </a:fontRef>
        </p:style>
      </p:cxnSp>
      <p:cxnSp>
        <p:nvCxnSpPr>
          <p:cNvPr id="87" name="Gerader Verbinder 86"/>
          <p:cNvCxnSpPr/>
          <p:nvPr/>
        </p:nvCxnSpPr>
        <p:spPr>
          <a:xfrm>
            <a:off x="2764502" y="3989803"/>
            <a:ext cx="638353" cy="0"/>
          </a:xfrm>
          <a:prstGeom prst="line">
            <a:avLst/>
          </a:prstGeom>
          <a:ln w="76200">
            <a:solidFill>
              <a:schemeClr val="tx1"/>
            </a:solidFill>
          </a:ln>
        </p:spPr>
        <p:style>
          <a:lnRef idx="3">
            <a:schemeClr val="accent2"/>
          </a:lnRef>
          <a:fillRef idx="0">
            <a:schemeClr val="accent2"/>
          </a:fillRef>
          <a:effectRef idx="2">
            <a:schemeClr val="accent2"/>
          </a:effectRef>
          <a:fontRef idx="minor">
            <a:schemeClr val="tx1"/>
          </a:fontRef>
        </p:style>
      </p:cxnSp>
      <p:cxnSp>
        <p:nvCxnSpPr>
          <p:cNvPr id="90" name="Gerader Verbinder 89"/>
          <p:cNvCxnSpPr/>
          <p:nvPr/>
        </p:nvCxnSpPr>
        <p:spPr>
          <a:xfrm>
            <a:off x="2799136" y="4959627"/>
            <a:ext cx="638353" cy="0"/>
          </a:xfrm>
          <a:prstGeom prst="line">
            <a:avLst/>
          </a:prstGeom>
          <a:ln w="76200">
            <a:solidFill>
              <a:schemeClr val="tx1"/>
            </a:solidFill>
          </a:ln>
        </p:spPr>
        <p:style>
          <a:lnRef idx="3">
            <a:schemeClr val="accent2"/>
          </a:lnRef>
          <a:fillRef idx="0">
            <a:schemeClr val="accent2"/>
          </a:fillRef>
          <a:effectRef idx="2">
            <a:schemeClr val="accent2"/>
          </a:effectRef>
          <a:fontRef idx="minor">
            <a:schemeClr val="tx1"/>
          </a:fontRef>
        </p:style>
      </p:cxnSp>
      <p:cxnSp>
        <p:nvCxnSpPr>
          <p:cNvPr id="92" name="Gerader Verbinder 91"/>
          <p:cNvCxnSpPr/>
          <p:nvPr/>
        </p:nvCxnSpPr>
        <p:spPr>
          <a:xfrm>
            <a:off x="1385974" y="5919708"/>
            <a:ext cx="638353" cy="0"/>
          </a:xfrm>
          <a:prstGeom prst="line">
            <a:avLst/>
          </a:prstGeom>
          <a:ln w="76200">
            <a:solidFill>
              <a:schemeClr val="tx1"/>
            </a:solidFill>
          </a:ln>
        </p:spPr>
        <p:style>
          <a:lnRef idx="3">
            <a:schemeClr val="accent2"/>
          </a:lnRef>
          <a:fillRef idx="0">
            <a:schemeClr val="accent2"/>
          </a:fillRef>
          <a:effectRef idx="2">
            <a:schemeClr val="accent2"/>
          </a:effectRef>
          <a:fontRef idx="minor">
            <a:schemeClr val="tx1"/>
          </a:fontRef>
        </p:style>
      </p:cxnSp>
      <p:cxnSp>
        <p:nvCxnSpPr>
          <p:cNvPr id="93" name="Gerader Verbinder 92"/>
          <p:cNvCxnSpPr/>
          <p:nvPr/>
        </p:nvCxnSpPr>
        <p:spPr>
          <a:xfrm>
            <a:off x="1070003" y="3051725"/>
            <a:ext cx="1674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Gerader Verbinder 93"/>
          <p:cNvCxnSpPr/>
          <p:nvPr/>
        </p:nvCxnSpPr>
        <p:spPr>
          <a:xfrm>
            <a:off x="1089150" y="4502988"/>
            <a:ext cx="1674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Gerader Verbinder 94"/>
          <p:cNvCxnSpPr/>
          <p:nvPr/>
        </p:nvCxnSpPr>
        <p:spPr>
          <a:xfrm>
            <a:off x="1073988" y="5919957"/>
            <a:ext cx="1674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Gerader Verbinder 95"/>
          <p:cNvCxnSpPr/>
          <p:nvPr/>
        </p:nvCxnSpPr>
        <p:spPr>
          <a:xfrm>
            <a:off x="1065449" y="994607"/>
            <a:ext cx="112929" cy="79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Gerader Verbinder 96"/>
          <p:cNvCxnSpPr/>
          <p:nvPr/>
        </p:nvCxnSpPr>
        <p:spPr>
          <a:xfrm>
            <a:off x="1082766" y="3786303"/>
            <a:ext cx="112929" cy="79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Gerader Verbinder 97"/>
          <p:cNvCxnSpPr/>
          <p:nvPr/>
        </p:nvCxnSpPr>
        <p:spPr>
          <a:xfrm>
            <a:off x="1079301" y="5206395"/>
            <a:ext cx="112929" cy="79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Textfeld 98"/>
          <p:cNvSpPr txBox="1"/>
          <p:nvPr/>
        </p:nvSpPr>
        <p:spPr>
          <a:xfrm>
            <a:off x="3489017" y="2743265"/>
            <a:ext cx="776175" cy="461665"/>
          </a:xfrm>
          <a:prstGeom prst="rect">
            <a:avLst/>
          </a:prstGeom>
          <a:noFill/>
        </p:spPr>
        <p:txBody>
          <a:bodyPr wrap="none" rtlCol="0">
            <a:spAutoFit/>
          </a:bodyPr>
          <a:lstStyle/>
          <a:p>
            <a:r>
              <a:rPr lang="de-DE" sz="2400" dirty="0">
                <a:latin typeface="Arial Narrow" panose="020B0606020202030204" pitchFamily="34" charset="0"/>
              </a:rPr>
              <a:t>17/2</a:t>
            </a:r>
            <a:r>
              <a:rPr lang="de-DE" sz="2400" baseline="30000" dirty="0">
                <a:latin typeface="Arial Narrow" panose="020B0606020202030204" pitchFamily="34" charset="0"/>
              </a:rPr>
              <a:t>+</a:t>
            </a:r>
            <a:endParaRPr lang="de-DE" sz="2400" dirty="0">
              <a:latin typeface="Arial Narrow" panose="020B0606020202030204" pitchFamily="34" charset="0"/>
            </a:endParaRPr>
          </a:p>
        </p:txBody>
      </p:sp>
      <p:sp>
        <p:nvSpPr>
          <p:cNvPr id="100" name="Textfeld 99"/>
          <p:cNvSpPr txBox="1"/>
          <p:nvPr/>
        </p:nvSpPr>
        <p:spPr>
          <a:xfrm>
            <a:off x="2006264" y="5672608"/>
            <a:ext cx="635110" cy="461665"/>
          </a:xfrm>
          <a:prstGeom prst="rect">
            <a:avLst/>
          </a:prstGeom>
          <a:noFill/>
        </p:spPr>
        <p:txBody>
          <a:bodyPr wrap="none" rtlCol="0">
            <a:spAutoFit/>
          </a:bodyPr>
          <a:lstStyle/>
          <a:p>
            <a:r>
              <a:rPr lang="de-DE" sz="2400" dirty="0">
                <a:latin typeface="Arial Narrow" panose="020B0606020202030204" pitchFamily="34" charset="0"/>
              </a:rPr>
              <a:t>9/2</a:t>
            </a:r>
            <a:r>
              <a:rPr lang="de-DE" sz="2400" baseline="30000" dirty="0">
                <a:latin typeface="Arial Narrow" panose="020B0606020202030204" pitchFamily="34" charset="0"/>
              </a:rPr>
              <a:t>+</a:t>
            </a:r>
            <a:endParaRPr lang="de-DE" sz="2400" dirty="0">
              <a:latin typeface="Arial Narrow" panose="020B0606020202030204" pitchFamily="34" charset="0"/>
            </a:endParaRPr>
          </a:p>
        </p:txBody>
      </p:sp>
      <p:sp>
        <p:nvSpPr>
          <p:cNvPr id="101" name="Textfeld 100"/>
          <p:cNvSpPr txBox="1"/>
          <p:nvPr/>
        </p:nvSpPr>
        <p:spPr>
          <a:xfrm>
            <a:off x="703763" y="2771222"/>
            <a:ext cx="367408" cy="523220"/>
          </a:xfrm>
          <a:prstGeom prst="rect">
            <a:avLst/>
          </a:prstGeom>
          <a:noFill/>
        </p:spPr>
        <p:txBody>
          <a:bodyPr wrap="none" rtlCol="0">
            <a:spAutoFit/>
          </a:bodyPr>
          <a:lstStyle/>
          <a:p>
            <a:r>
              <a:rPr lang="de-DE" sz="2800" dirty="0"/>
              <a:t>2</a:t>
            </a:r>
          </a:p>
        </p:txBody>
      </p:sp>
      <p:sp>
        <p:nvSpPr>
          <p:cNvPr id="102" name="Textfeld 101"/>
          <p:cNvSpPr txBox="1"/>
          <p:nvPr/>
        </p:nvSpPr>
        <p:spPr>
          <a:xfrm>
            <a:off x="698689" y="4202232"/>
            <a:ext cx="367408" cy="523220"/>
          </a:xfrm>
          <a:prstGeom prst="rect">
            <a:avLst/>
          </a:prstGeom>
          <a:noFill/>
        </p:spPr>
        <p:txBody>
          <a:bodyPr wrap="none" rtlCol="0">
            <a:spAutoFit/>
          </a:bodyPr>
          <a:lstStyle/>
          <a:p>
            <a:r>
              <a:rPr lang="de-DE" sz="2800" dirty="0"/>
              <a:t>1</a:t>
            </a:r>
          </a:p>
        </p:txBody>
      </p:sp>
      <p:sp>
        <p:nvSpPr>
          <p:cNvPr id="103" name="Textfeld 102"/>
          <p:cNvSpPr txBox="1"/>
          <p:nvPr/>
        </p:nvSpPr>
        <p:spPr>
          <a:xfrm>
            <a:off x="705882" y="5664204"/>
            <a:ext cx="367408" cy="523220"/>
          </a:xfrm>
          <a:prstGeom prst="rect">
            <a:avLst/>
          </a:prstGeom>
          <a:noFill/>
        </p:spPr>
        <p:txBody>
          <a:bodyPr wrap="none" rtlCol="0">
            <a:spAutoFit/>
          </a:bodyPr>
          <a:lstStyle/>
          <a:p>
            <a:r>
              <a:rPr lang="de-DE" sz="2800" dirty="0"/>
              <a:t>0</a:t>
            </a:r>
          </a:p>
        </p:txBody>
      </p:sp>
      <p:sp>
        <p:nvSpPr>
          <p:cNvPr id="104" name="Textfeld 103"/>
          <p:cNvSpPr txBox="1"/>
          <p:nvPr/>
        </p:nvSpPr>
        <p:spPr>
          <a:xfrm>
            <a:off x="3445873" y="3783171"/>
            <a:ext cx="776175" cy="461665"/>
          </a:xfrm>
          <a:prstGeom prst="rect">
            <a:avLst/>
          </a:prstGeom>
          <a:noFill/>
        </p:spPr>
        <p:txBody>
          <a:bodyPr wrap="none" rtlCol="0">
            <a:spAutoFit/>
          </a:bodyPr>
          <a:lstStyle/>
          <a:p>
            <a:r>
              <a:rPr lang="de-DE" sz="2400" dirty="0">
                <a:latin typeface="Arial Narrow" panose="020B0606020202030204" pitchFamily="34" charset="0"/>
              </a:rPr>
              <a:t>13/2</a:t>
            </a:r>
            <a:r>
              <a:rPr lang="de-DE" sz="2400" baseline="30000" dirty="0">
                <a:latin typeface="Arial Narrow" panose="020B0606020202030204" pitchFamily="34" charset="0"/>
              </a:rPr>
              <a:t>+</a:t>
            </a:r>
            <a:endParaRPr lang="de-DE" sz="2400" dirty="0">
              <a:latin typeface="Arial Narrow" panose="020B0606020202030204" pitchFamily="34" charset="0"/>
            </a:endParaRPr>
          </a:p>
        </p:txBody>
      </p:sp>
      <p:sp>
        <p:nvSpPr>
          <p:cNvPr id="105" name="Textfeld 104"/>
          <p:cNvSpPr txBox="1"/>
          <p:nvPr/>
        </p:nvSpPr>
        <p:spPr>
          <a:xfrm>
            <a:off x="3433133" y="3469968"/>
            <a:ext cx="924420" cy="461665"/>
          </a:xfrm>
          <a:prstGeom prst="rect">
            <a:avLst/>
          </a:prstGeom>
          <a:noFill/>
        </p:spPr>
        <p:txBody>
          <a:bodyPr wrap="none" rtlCol="0">
            <a:spAutoFit/>
          </a:bodyPr>
          <a:lstStyle/>
          <a:p>
            <a:r>
              <a:rPr lang="de-DE" sz="2400" dirty="0">
                <a:latin typeface="Arial Narrow" panose="020B0606020202030204" pitchFamily="34" charset="0"/>
              </a:rPr>
              <a:t>(11/2</a:t>
            </a:r>
            <a:r>
              <a:rPr lang="de-DE" sz="2400" baseline="30000" dirty="0">
                <a:latin typeface="Arial Narrow" panose="020B0606020202030204" pitchFamily="34" charset="0"/>
              </a:rPr>
              <a:t>+</a:t>
            </a:r>
            <a:r>
              <a:rPr lang="de-DE" sz="2400" dirty="0">
                <a:latin typeface="Arial Narrow" panose="020B0606020202030204" pitchFamily="34" charset="0"/>
              </a:rPr>
              <a:t>)</a:t>
            </a:r>
          </a:p>
        </p:txBody>
      </p:sp>
      <p:sp>
        <p:nvSpPr>
          <p:cNvPr id="107" name="Textfeld 106"/>
          <p:cNvSpPr txBox="1"/>
          <p:nvPr/>
        </p:nvSpPr>
        <p:spPr>
          <a:xfrm>
            <a:off x="3398885" y="4695878"/>
            <a:ext cx="801823" cy="461665"/>
          </a:xfrm>
          <a:prstGeom prst="rect">
            <a:avLst/>
          </a:prstGeom>
          <a:noFill/>
        </p:spPr>
        <p:txBody>
          <a:bodyPr wrap="none" rtlCol="0">
            <a:spAutoFit/>
          </a:bodyPr>
          <a:lstStyle/>
          <a:p>
            <a:r>
              <a:rPr lang="de-DE" sz="2400" dirty="0">
                <a:latin typeface="Arial Narrow" panose="020B0606020202030204" pitchFamily="34" charset="0"/>
              </a:rPr>
              <a:t>(7/2</a:t>
            </a:r>
            <a:r>
              <a:rPr lang="de-DE" sz="2400" baseline="30000" dirty="0">
                <a:latin typeface="Arial Narrow" panose="020B0606020202030204" pitchFamily="34" charset="0"/>
              </a:rPr>
              <a:t>+</a:t>
            </a:r>
            <a:r>
              <a:rPr lang="de-DE" sz="2400" dirty="0">
                <a:latin typeface="Arial Narrow" panose="020B0606020202030204" pitchFamily="34" charset="0"/>
              </a:rPr>
              <a:t>)</a:t>
            </a:r>
          </a:p>
        </p:txBody>
      </p:sp>
      <p:cxnSp>
        <p:nvCxnSpPr>
          <p:cNvPr id="108" name="Gerade Verbindung mit Pfeil 107"/>
          <p:cNvCxnSpPr/>
          <p:nvPr/>
        </p:nvCxnSpPr>
        <p:spPr>
          <a:xfrm flipH="1">
            <a:off x="3326988" y="2778848"/>
            <a:ext cx="1611445" cy="11837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p:nvPr/>
        </p:nvCxnSpPr>
        <p:spPr>
          <a:xfrm flipH="1">
            <a:off x="2910545" y="2968025"/>
            <a:ext cx="2711" cy="10161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9" name="Gerade Verbindung mit Pfeil 108"/>
          <p:cNvCxnSpPr/>
          <p:nvPr/>
        </p:nvCxnSpPr>
        <p:spPr>
          <a:xfrm flipH="1">
            <a:off x="1497106" y="3890970"/>
            <a:ext cx="1494369" cy="20078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0" name="Gerade Verbindung mit Pfeil 109"/>
          <p:cNvCxnSpPr/>
          <p:nvPr/>
        </p:nvCxnSpPr>
        <p:spPr>
          <a:xfrm flipH="1">
            <a:off x="1596040" y="4043370"/>
            <a:ext cx="1423626" cy="18554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2" name="Gerade Verbindung mit Pfeil 111"/>
          <p:cNvCxnSpPr/>
          <p:nvPr/>
        </p:nvCxnSpPr>
        <p:spPr>
          <a:xfrm flipH="1">
            <a:off x="1896309" y="4974640"/>
            <a:ext cx="1471645" cy="9153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3" name="Gerade Verbindung mit Pfeil 112"/>
          <p:cNvCxnSpPr/>
          <p:nvPr/>
        </p:nvCxnSpPr>
        <p:spPr>
          <a:xfrm flipH="1">
            <a:off x="3379734" y="1689820"/>
            <a:ext cx="1670894" cy="681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4" name="Gerader Verbinder 113"/>
          <p:cNvCxnSpPr/>
          <p:nvPr/>
        </p:nvCxnSpPr>
        <p:spPr>
          <a:xfrm>
            <a:off x="2778357" y="4244836"/>
            <a:ext cx="638353" cy="0"/>
          </a:xfrm>
          <a:prstGeom prst="line">
            <a:avLst/>
          </a:prstGeom>
          <a:ln w="76200">
            <a:solidFill>
              <a:schemeClr val="tx1"/>
            </a:solidFill>
          </a:ln>
        </p:spPr>
        <p:style>
          <a:lnRef idx="3">
            <a:schemeClr val="accent2"/>
          </a:lnRef>
          <a:fillRef idx="0">
            <a:schemeClr val="accent2"/>
          </a:fillRef>
          <a:effectRef idx="2">
            <a:schemeClr val="accent2"/>
          </a:effectRef>
          <a:fontRef idx="minor">
            <a:schemeClr val="tx1"/>
          </a:fontRef>
        </p:style>
      </p:cxnSp>
      <p:sp>
        <p:nvSpPr>
          <p:cNvPr id="116" name="Textfeld 115"/>
          <p:cNvSpPr txBox="1"/>
          <p:nvPr/>
        </p:nvSpPr>
        <p:spPr>
          <a:xfrm>
            <a:off x="3423610" y="4098421"/>
            <a:ext cx="1476686" cy="461665"/>
          </a:xfrm>
          <a:prstGeom prst="rect">
            <a:avLst/>
          </a:prstGeom>
          <a:noFill/>
        </p:spPr>
        <p:txBody>
          <a:bodyPr wrap="none" rtlCol="0">
            <a:spAutoFit/>
          </a:bodyPr>
          <a:lstStyle/>
          <a:p>
            <a:r>
              <a:rPr lang="de-DE" sz="2400" dirty="0">
                <a:latin typeface="Arial Narrow" panose="020B0606020202030204" pitchFamily="34" charset="0"/>
              </a:rPr>
              <a:t>(5/2</a:t>
            </a:r>
            <a:r>
              <a:rPr lang="de-DE" sz="2400" baseline="30000" dirty="0">
                <a:latin typeface="Arial Narrow" panose="020B0606020202030204" pitchFamily="34" charset="0"/>
              </a:rPr>
              <a:t>+</a:t>
            </a:r>
            <a:r>
              <a:rPr lang="de-DE" sz="2400" dirty="0">
                <a:latin typeface="Arial Narrow" panose="020B0606020202030204" pitchFamily="34" charset="0"/>
              </a:rPr>
              <a:t>-13/2</a:t>
            </a:r>
            <a:r>
              <a:rPr lang="de-DE" sz="2400" baseline="30000" dirty="0">
                <a:latin typeface="Arial Narrow" panose="020B0606020202030204" pitchFamily="34" charset="0"/>
              </a:rPr>
              <a:t>+</a:t>
            </a:r>
            <a:r>
              <a:rPr lang="de-DE" sz="2400" dirty="0">
                <a:latin typeface="Arial Narrow" panose="020B0606020202030204" pitchFamily="34" charset="0"/>
              </a:rPr>
              <a:t>)</a:t>
            </a:r>
          </a:p>
        </p:txBody>
      </p:sp>
      <p:cxnSp>
        <p:nvCxnSpPr>
          <p:cNvPr id="117" name="Gerade Verbindung mit Pfeil 116"/>
          <p:cNvCxnSpPr/>
          <p:nvPr/>
        </p:nvCxnSpPr>
        <p:spPr>
          <a:xfrm flipH="1">
            <a:off x="1748440" y="4275314"/>
            <a:ext cx="1349093" cy="16385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6" name="Textfeld 2"/>
          <p:cNvSpPr txBox="1"/>
          <p:nvPr/>
        </p:nvSpPr>
        <p:spPr>
          <a:xfrm rot="16200000">
            <a:off x="-853147" y="1547992"/>
            <a:ext cx="2452082" cy="584775"/>
          </a:xfrm>
          <a:prstGeom prst="rect">
            <a:avLst/>
          </a:prstGeom>
          <a:noFill/>
        </p:spPr>
        <p:txBody>
          <a:bodyPr wrap="non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3200" dirty="0" err="1"/>
              <a:t>Energy</a:t>
            </a:r>
            <a:r>
              <a:rPr lang="de-DE" sz="3200" dirty="0"/>
              <a:t> (</a:t>
            </a:r>
            <a:r>
              <a:rPr lang="de-DE" sz="3200" dirty="0" err="1"/>
              <a:t>MeV</a:t>
            </a:r>
            <a:r>
              <a:rPr lang="de-DE" sz="3200" dirty="0"/>
              <a:t>)</a:t>
            </a:r>
          </a:p>
        </p:txBody>
      </p:sp>
    </p:spTree>
    <p:extLst>
      <p:ext uri="{BB962C8B-B14F-4D97-AF65-F5344CB8AC3E}">
        <p14:creationId xmlns:p14="http://schemas.microsoft.com/office/powerpoint/2010/main" val="31454759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1218706" y="1493071"/>
            <a:ext cx="5727217" cy="3381541"/>
          </a:xfrm>
          <a:prstGeom prst="rect">
            <a:avLst/>
          </a:prstGeom>
        </p:spPr>
      </p:pic>
      <p:pic>
        <p:nvPicPr>
          <p:cNvPr id="3" name="Grafik 2"/>
          <p:cNvPicPr>
            <a:picLocks noChangeAspect="1"/>
          </p:cNvPicPr>
          <p:nvPr/>
        </p:nvPicPr>
        <p:blipFill>
          <a:blip r:embed="rId3"/>
          <a:stretch>
            <a:fillRect/>
          </a:stretch>
        </p:blipFill>
        <p:spPr>
          <a:xfrm>
            <a:off x="1922091" y="5240215"/>
            <a:ext cx="6633911" cy="855646"/>
          </a:xfrm>
          <a:prstGeom prst="rect">
            <a:avLst/>
          </a:prstGeom>
        </p:spPr>
      </p:pic>
      <p:sp>
        <p:nvSpPr>
          <p:cNvPr id="4" name="Textfeld 3"/>
          <p:cNvSpPr txBox="1"/>
          <p:nvPr/>
        </p:nvSpPr>
        <p:spPr>
          <a:xfrm>
            <a:off x="316523" y="5767754"/>
            <a:ext cx="601447" cy="369332"/>
          </a:xfrm>
          <a:prstGeom prst="rect">
            <a:avLst/>
          </a:prstGeom>
          <a:noFill/>
        </p:spPr>
        <p:txBody>
          <a:bodyPr wrap="none" rtlCol="0">
            <a:spAutoFit/>
          </a:bodyPr>
          <a:lstStyle/>
          <a:p>
            <a:r>
              <a:rPr lang="de-DE" dirty="0" err="1"/>
              <a:t>with</a:t>
            </a:r>
            <a:endParaRPr lang="de-DE" dirty="0"/>
          </a:p>
        </p:txBody>
      </p:sp>
    </p:spTree>
    <p:extLst>
      <p:ext uri="{BB962C8B-B14F-4D97-AF65-F5344CB8AC3E}">
        <p14:creationId xmlns:p14="http://schemas.microsoft.com/office/powerpoint/2010/main" val="21715638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stretch>
            <a:fillRect/>
          </a:stretch>
        </p:blipFill>
        <p:spPr>
          <a:xfrm rot="-60000">
            <a:off x="3050399" y="447119"/>
            <a:ext cx="6091201" cy="6410881"/>
          </a:xfrm>
          <a:prstGeom prst="rect">
            <a:avLst/>
          </a:prstGeom>
        </p:spPr>
      </p:pic>
      <p:graphicFrame>
        <p:nvGraphicFramePr>
          <p:cNvPr id="3" name="Object 13"/>
          <p:cNvGraphicFramePr>
            <a:graphicFrameLocks noChangeAspect="1"/>
          </p:cNvGraphicFramePr>
          <p:nvPr>
            <p:extLst>
              <p:ext uri="{D42A27DB-BD31-4B8C-83A1-F6EECF244321}">
                <p14:modId xmlns:p14="http://schemas.microsoft.com/office/powerpoint/2010/main" val="2837003336"/>
              </p:ext>
            </p:extLst>
          </p:nvPr>
        </p:nvGraphicFramePr>
        <p:xfrm>
          <a:off x="570230" y="394454"/>
          <a:ext cx="1944688" cy="566738"/>
        </p:xfrm>
        <a:graphic>
          <a:graphicData uri="http://schemas.openxmlformats.org/presentationml/2006/ole">
            <mc:AlternateContent xmlns:mc="http://schemas.openxmlformats.org/markup-compatibility/2006">
              <mc:Choice xmlns:v="urn:schemas-microsoft-com:vml" Requires="v">
                <p:oleObj spid="_x0000_s3177" name="Formel" r:id="rId4" imgW="825480" imgH="241200" progId="Equation.3">
                  <p:embed/>
                </p:oleObj>
              </mc:Choice>
              <mc:Fallback>
                <p:oleObj name="Formel" r:id="rId4" imgW="825480" imgH="241200" progId="Equation.3">
                  <p:embed/>
                  <p:pic>
                    <p:nvPicPr>
                      <p:cNvPr id="0" name=""/>
                      <p:cNvPicPr>
                        <a:picLocks noChangeAspect="1" noChangeArrowheads="1"/>
                      </p:cNvPicPr>
                      <p:nvPr/>
                    </p:nvPicPr>
                    <p:blipFill>
                      <a:blip r:embed="rId5"/>
                      <a:srcRect/>
                      <a:stretch>
                        <a:fillRect/>
                      </a:stretch>
                    </p:blipFill>
                    <p:spPr bwMode="auto">
                      <a:xfrm>
                        <a:off x="570230" y="394454"/>
                        <a:ext cx="1944688" cy="566738"/>
                      </a:xfrm>
                      <a:prstGeom prst="rect">
                        <a:avLst/>
                      </a:prstGeom>
                      <a:noFill/>
                    </p:spPr>
                  </p:pic>
                </p:oleObj>
              </mc:Fallback>
            </mc:AlternateContent>
          </a:graphicData>
        </a:graphic>
      </p:graphicFrame>
    </p:spTree>
    <p:extLst>
      <p:ext uri="{BB962C8B-B14F-4D97-AF65-F5344CB8AC3E}">
        <p14:creationId xmlns:p14="http://schemas.microsoft.com/office/powerpoint/2010/main" val="42480377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614313-06AA-4BE0-9C06-0B5274301ED2}"/>
              </a:ext>
            </a:extLst>
          </p:cNvPr>
          <p:cNvSpPr txBox="1"/>
          <p:nvPr/>
        </p:nvSpPr>
        <p:spPr>
          <a:xfrm>
            <a:off x="175196" y="-16018"/>
            <a:ext cx="4555799" cy="523220"/>
          </a:xfrm>
          <a:prstGeom prst="rect">
            <a:avLst/>
          </a:prstGeom>
          <a:noFill/>
        </p:spPr>
        <p:txBody>
          <a:bodyPr wrap="none" rtlCol="0">
            <a:spAutoFit/>
          </a:bodyPr>
          <a:lstStyle/>
          <a:p>
            <a:r>
              <a:rPr lang="en-US" sz="2800" dirty="0"/>
              <a:t>Study of </a:t>
            </a:r>
            <a:r>
              <a:rPr lang="en-US" sz="2800" baseline="30000" dirty="0"/>
              <a:t>211</a:t>
            </a:r>
            <a:r>
              <a:rPr lang="en-US" sz="2800" dirty="0"/>
              <a:t>At based on </a:t>
            </a:r>
            <a:r>
              <a:rPr lang="en-US" sz="2800" baseline="30000" dirty="0"/>
              <a:t>210</a:t>
            </a:r>
            <a:r>
              <a:rPr lang="en-US" sz="2800" dirty="0"/>
              <a:t>Po. </a:t>
            </a:r>
            <a:endParaRPr lang="de-DE" sz="2800" dirty="0"/>
          </a:p>
        </p:txBody>
      </p:sp>
      <p:sp>
        <p:nvSpPr>
          <p:cNvPr id="4" name="TextBox 3">
            <a:extLst>
              <a:ext uri="{FF2B5EF4-FFF2-40B4-BE49-F238E27FC236}">
                <a16:creationId xmlns:a16="http://schemas.microsoft.com/office/drawing/2014/main" id="{0585EEA6-82CB-481D-80E9-56AEF3CF8DAC}"/>
              </a:ext>
            </a:extLst>
          </p:cNvPr>
          <p:cNvSpPr txBox="1"/>
          <p:nvPr/>
        </p:nvSpPr>
        <p:spPr>
          <a:xfrm>
            <a:off x="359507" y="2455707"/>
            <a:ext cx="3619709" cy="1384995"/>
          </a:xfrm>
          <a:prstGeom prst="rect">
            <a:avLst/>
          </a:prstGeom>
          <a:noFill/>
        </p:spPr>
        <p:txBody>
          <a:bodyPr wrap="none" rtlCol="0">
            <a:spAutoFit/>
          </a:bodyPr>
          <a:lstStyle/>
          <a:p>
            <a:r>
              <a:rPr lang="en-US" sz="2800" dirty="0"/>
              <a:t>The B(E2) values can be</a:t>
            </a:r>
          </a:p>
          <a:p>
            <a:r>
              <a:rPr lang="en-US" sz="2800" dirty="0"/>
              <a:t>compared to the </a:t>
            </a:r>
          </a:p>
          <a:p>
            <a:r>
              <a:rPr lang="en-US" sz="2800" dirty="0"/>
              <a:t>theoretical predictions.</a:t>
            </a:r>
            <a:endParaRPr lang="de-DE" sz="2800" dirty="0"/>
          </a:p>
        </p:txBody>
      </p:sp>
      <p:pic>
        <p:nvPicPr>
          <p:cNvPr id="5" name="Picture 4">
            <a:extLst>
              <a:ext uri="{FF2B5EF4-FFF2-40B4-BE49-F238E27FC236}">
                <a16:creationId xmlns:a16="http://schemas.microsoft.com/office/drawing/2014/main" id="{8D9B8FA0-EE66-427A-AB9B-4D6DDC6F89C5}"/>
              </a:ext>
            </a:extLst>
          </p:cNvPr>
          <p:cNvPicPr>
            <a:picLocks noChangeAspect="1"/>
          </p:cNvPicPr>
          <p:nvPr/>
        </p:nvPicPr>
        <p:blipFill>
          <a:blip r:embed="rId2"/>
          <a:stretch>
            <a:fillRect/>
          </a:stretch>
        </p:blipFill>
        <p:spPr>
          <a:xfrm>
            <a:off x="5790181" y="140030"/>
            <a:ext cx="5464526" cy="6717970"/>
          </a:xfrm>
          <a:prstGeom prst="rect">
            <a:avLst/>
          </a:prstGeom>
        </p:spPr>
      </p:pic>
      <p:sp>
        <p:nvSpPr>
          <p:cNvPr id="7" name="Rectangle 6">
            <a:extLst>
              <a:ext uri="{FF2B5EF4-FFF2-40B4-BE49-F238E27FC236}">
                <a16:creationId xmlns:a16="http://schemas.microsoft.com/office/drawing/2014/main" id="{BDEAC09E-B350-4CB2-97C2-AD75B8851CB1}"/>
              </a:ext>
            </a:extLst>
          </p:cNvPr>
          <p:cNvSpPr/>
          <p:nvPr/>
        </p:nvSpPr>
        <p:spPr>
          <a:xfrm>
            <a:off x="9698277" y="595212"/>
            <a:ext cx="700087" cy="1477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1">
            <a:extLst>
              <a:ext uri="{FF2B5EF4-FFF2-40B4-BE49-F238E27FC236}">
                <a16:creationId xmlns:a16="http://schemas.microsoft.com/office/drawing/2014/main" id="{F7F5B1B8-51A8-49FC-A7BE-D71ABDE85D78}"/>
              </a:ext>
            </a:extLst>
          </p:cNvPr>
          <p:cNvSpPr txBox="1"/>
          <p:nvPr/>
        </p:nvSpPr>
        <p:spPr>
          <a:xfrm>
            <a:off x="9494295" y="467272"/>
            <a:ext cx="1011815" cy="369332"/>
          </a:xfrm>
          <a:prstGeom prst="rect">
            <a:avLst/>
          </a:prstGeom>
          <a:noFill/>
        </p:spPr>
        <p:txBody>
          <a:bodyPr wrap="none" rtlCol="0">
            <a:spAutoFit/>
          </a:bodyPr>
          <a:lstStyle/>
          <a:p>
            <a:r>
              <a:rPr lang="de-DE" sz="1400" dirty="0"/>
              <a:t>  </a:t>
            </a:r>
            <a:r>
              <a:rPr lang="de-DE" dirty="0"/>
              <a:t>single-j</a:t>
            </a:r>
            <a:r>
              <a:rPr lang="de-DE" sz="1400" dirty="0"/>
              <a:t>  </a:t>
            </a:r>
          </a:p>
        </p:txBody>
      </p:sp>
      <p:sp>
        <p:nvSpPr>
          <p:cNvPr id="11" name="TextBox 10">
            <a:extLst>
              <a:ext uri="{FF2B5EF4-FFF2-40B4-BE49-F238E27FC236}">
                <a16:creationId xmlns:a16="http://schemas.microsoft.com/office/drawing/2014/main" id="{6922703C-030F-48C8-A9BA-B5EF9D6BC274}"/>
              </a:ext>
            </a:extLst>
          </p:cNvPr>
          <p:cNvSpPr txBox="1"/>
          <p:nvPr/>
        </p:nvSpPr>
        <p:spPr>
          <a:xfrm>
            <a:off x="365756" y="3752580"/>
            <a:ext cx="3402791" cy="1815882"/>
          </a:xfrm>
          <a:prstGeom prst="rect">
            <a:avLst/>
          </a:prstGeom>
          <a:noFill/>
        </p:spPr>
        <p:txBody>
          <a:bodyPr wrap="none" rtlCol="0">
            <a:spAutoFit/>
          </a:bodyPr>
          <a:lstStyle/>
          <a:p>
            <a:r>
              <a:rPr lang="de-DE" sz="2800" dirty="0"/>
              <a:t>KHP</a:t>
            </a:r>
            <a:r>
              <a:rPr lang="en-US" sz="2800" dirty="0"/>
              <a:t>*</a:t>
            </a:r>
            <a:r>
              <a:rPr lang="de-DE" sz="2800" dirty="0"/>
              <a:t> with</a:t>
            </a:r>
          </a:p>
          <a:p>
            <a:endParaRPr lang="de-DE" sz="2800" dirty="0"/>
          </a:p>
          <a:p>
            <a:r>
              <a:rPr lang="de-DE" sz="2800" dirty="0"/>
              <a:t>changed from -0.0235</a:t>
            </a:r>
          </a:p>
          <a:p>
            <a:r>
              <a:rPr lang="en-US" sz="2800" dirty="0"/>
              <a:t>to -0.2 MeV</a:t>
            </a:r>
            <a:endParaRPr lang="de-DE" sz="2800" dirty="0"/>
          </a:p>
        </p:txBody>
      </p:sp>
      <p:sp>
        <p:nvSpPr>
          <p:cNvPr id="12" name="Rectangle 11">
            <a:extLst>
              <a:ext uri="{FF2B5EF4-FFF2-40B4-BE49-F238E27FC236}">
                <a16:creationId xmlns:a16="http://schemas.microsoft.com/office/drawing/2014/main" id="{01F13680-40CC-4771-A988-C3701790DAFC}"/>
              </a:ext>
            </a:extLst>
          </p:cNvPr>
          <p:cNvSpPr/>
          <p:nvPr/>
        </p:nvSpPr>
        <p:spPr>
          <a:xfrm>
            <a:off x="10630398" y="2306464"/>
            <a:ext cx="532263" cy="2628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tangle 12">
            <a:extLst>
              <a:ext uri="{FF2B5EF4-FFF2-40B4-BE49-F238E27FC236}">
                <a16:creationId xmlns:a16="http://schemas.microsoft.com/office/drawing/2014/main" id="{24368D57-D101-4FBE-A2F0-691A3CDACB95}"/>
              </a:ext>
            </a:extLst>
          </p:cNvPr>
          <p:cNvSpPr/>
          <p:nvPr/>
        </p:nvSpPr>
        <p:spPr>
          <a:xfrm>
            <a:off x="10659966" y="3482442"/>
            <a:ext cx="532263" cy="2628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4" name="Picture 13">
            <a:extLst>
              <a:ext uri="{FF2B5EF4-FFF2-40B4-BE49-F238E27FC236}">
                <a16:creationId xmlns:a16="http://schemas.microsoft.com/office/drawing/2014/main" id="{489C9EF7-BA29-4AEA-BCA8-A86AEBCD9D9B}"/>
              </a:ext>
            </a:extLst>
          </p:cNvPr>
          <p:cNvPicPr>
            <a:picLocks noChangeAspect="1"/>
          </p:cNvPicPr>
          <p:nvPr/>
        </p:nvPicPr>
        <p:blipFill>
          <a:blip r:embed="rId3"/>
          <a:stretch>
            <a:fillRect/>
          </a:stretch>
        </p:blipFill>
        <p:spPr>
          <a:xfrm>
            <a:off x="11244550" y="112734"/>
            <a:ext cx="771644" cy="6717970"/>
          </a:xfrm>
          <a:prstGeom prst="rect">
            <a:avLst/>
          </a:prstGeom>
        </p:spPr>
      </p:pic>
      <p:pic>
        <p:nvPicPr>
          <p:cNvPr id="15" name="Picture 14">
            <a:extLst>
              <a:ext uri="{FF2B5EF4-FFF2-40B4-BE49-F238E27FC236}">
                <a16:creationId xmlns:a16="http://schemas.microsoft.com/office/drawing/2014/main" id="{9E5B0B8E-E130-478A-AC70-C005A3765193}"/>
              </a:ext>
            </a:extLst>
          </p:cNvPr>
          <p:cNvPicPr>
            <a:picLocks noChangeAspect="1"/>
          </p:cNvPicPr>
          <p:nvPr/>
        </p:nvPicPr>
        <p:blipFill>
          <a:blip r:embed="rId4"/>
          <a:stretch>
            <a:fillRect/>
          </a:stretch>
        </p:blipFill>
        <p:spPr>
          <a:xfrm>
            <a:off x="216379" y="4242839"/>
            <a:ext cx="4477445" cy="465950"/>
          </a:xfrm>
          <a:prstGeom prst="rect">
            <a:avLst/>
          </a:prstGeom>
        </p:spPr>
      </p:pic>
      <p:sp>
        <p:nvSpPr>
          <p:cNvPr id="16" name="TextBox 15">
            <a:extLst>
              <a:ext uri="{FF2B5EF4-FFF2-40B4-BE49-F238E27FC236}">
                <a16:creationId xmlns:a16="http://schemas.microsoft.com/office/drawing/2014/main" id="{7D0631DC-3836-4AFA-A0C2-DC0220791EA4}"/>
              </a:ext>
            </a:extLst>
          </p:cNvPr>
          <p:cNvSpPr txBox="1"/>
          <p:nvPr/>
        </p:nvSpPr>
        <p:spPr>
          <a:xfrm>
            <a:off x="25107" y="1031929"/>
            <a:ext cx="5079211" cy="369332"/>
          </a:xfrm>
          <a:prstGeom prst="rect">
            <a:avLst/>
          </a:prstGeom>
          <a:noFill/>
        </p:spPr>
        <p:txBody>
          <a:bodyPr wrap="none" rtlCol="0">
            <a:spAutoFit/>
          </a:bodyPr>
          <a:lstStyle/>
          <a:p>
            <a:r>
              <a:rPr lang="en-US" dirty="0"/>
              <a:t>V. </a:t>
            </a:r>
            <a:r>
              <a:rPr lang="en-US" dirty="0" err="1"/>
              <a:t>Karayonchev</a:t>
            </a:r>
            <a:r>
              <a:rPr lang="en-US" dirty="0"/>
              <a:t> et al., Phys. Rev. C </a:t>
            </a:r>
            <a:r>
              <a:rPr lang="en-AU" dirty="0"/>
              <a:t>99, (2019) 024326</a:t>
            </a:r>
            <a:endParaRPr lang="de-DE" dirty="0"/>
          </a:p>
        </p:txBody>
      </p:sp>
      <p:sp>
        <p:nvSpPr>
          <p:cNvPr id="17" name="TextBox 16">
            <a:extLst>
              <a:ext uri="{FF2B5EF4-FFF2-40B4-BE49-F238E27FC236}">
                <a16:creationId xmlns:a16="http://schemas.microsoft.com/office/drawing/2014/main" id="{C16359E7-66B1-466D-B80B-A6B93E7C3555}"/>
              </a:ext>
            </a:extLst>
          </p:cNvPr>
          <p:cNvSpPr txBox="1"/>
          <p:nvPr/>
        </p:nvSpPr>
        <p:spPr>
          <a:xfrm>
            <a:off x="25107" y="1401261"/>
            <a:ext cx="5196231" cy="369332"/>
          </a:xfrm>
          <a:prstGeom prst="rect">
            <a:avLst/>
          </a:prstGeom>
          <a:noFill/>
        </p:spPr>
        <p:txBody>
          <a:bodyPr wrap="none" rtlCol="0">
            <a:spAutoFit/>
          </a:bodyPr>
          <a:lstStyle/>
          <a:p>
            <a:r>
              <a:rPr lang="en-US" dirty="0"/>
              <a:t>V. </a:t>
            </a:r>
            <a:r>
              <a:rPr lang="en-US" dirty="0" err="1"/>
              <a:t>Karayonchev</a:t>
            </a:r>
            <a:r>
              <a:rPr lang="en-US" dirty="0"/>
              <a:t> et al., Phys. Rev. C </a:t>
            </a:r>
            <a:r>
              <a:rPr lang="en-AU" dirty="0"/>
              <a:t>106, (2022) 044321</a:t>
            </a:r>
            <a:endParaRPr lang="de-DE" dirty="0"/>
          </a:p>
        </p:txBody>
      </p:sp>
      <p:sp>
        <p:nvSpPr>
          <p:cNvPr id="18" name="Rectangle 17">
            <a:extLst>
              <a:ext uri="{FF2B5EF4-FFF2-40B4-BE49-F238E27FC236}">
                <a16:creationId xmlns:a16="http://schemas.microsoft.com/office/drawing/2014/main" id="{F9AF8563-0D73-4CD4-A49F-CFE0BE5DDDDA}"/>
              </a:ext>
            </a:extLst>
          </p:cNvPr>
          <p:cNvSpPr/>
          <p:nvPr/>
        </p:nvSpPr>
        <p:spPr>
          <a:xfrm>
            <a:off x="0" y="675007"/>
            <a:ext cx="4935967" cy="369332"/>
          </a:xfrm>
          <a:prstGeom prst="rect">
            <a:avLst/>
          </a:prstGeom>
        </p:spPr>
        <p:txBody>
          <a:bodyPr wrap="none">
            <a:spAutoFit/>
          </a:bodyPr>
          <a:lstStyle/>
          <a:p>
            <a:r>
              <a:rPr lang="de-DE" dirty="0"/>
              <a:t>D. Kocheva et al., Eur. Phys. Journ. A 53 (2017) 175 </a:t>
            </a:r>
          </a:p>
        </p:txBody>
      </p:sp>
    </p:spTree>
    <p:extLst>
      <p:ext uri="{BB962C8B-B14F-4D97-AF65-F5344CB8AC3E}">
        <p14:creationId xmlns:p14="http://schemas.microsoft.com/office/powerpoint/2010/main" val="285555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P spid="11" grpId="0"/>
      <p:bldP spid="12" grpId="0" animBg="1"/>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656FF5-9E91-4D65-849E-B6250C3D38B1}"/>
              </a:ext>
            </a:extLst>
          </p:cNvPr>
          <p:cNvPicPr>
            <a:picLocks noChangeAspect="1"/>
          </p:cNvPicPr>
          <p:nvPr/>
        </p:nvPicPr>
        <p:blipFill>
          <a:blip r:embed="rId2"/>
          <a:stretch>
            <a:fillRect/>
          </a:stretch>
        </p:blipFill>
        <p:spPr>
          <a:xfrm>
            <a:off x="530222" y="1104984"/>
            <a:ext cx="3956502" cy="2894112"/>
          </a:xfrm>
          <a:prstGeom prst="rect">
            <a:avLst/>
          </a:prstGeom>
        </p:spPr>
      </p:pic>
      <p:pic>
        <p:nvPicPr>
          <p:cNvPr id="6" name="Picture 5">
            <a:extLst>
              <a:ext uri="{FF2B5EF4-FFF2-40B4-BE49-F238E27FC236}">
                <a16:creationId xmlns:a16="http://schemas.microsoft.com/office/drawing/2014/main" id="{6ECE911F-A41A-4095-914A-10BCA814D475}"/>
              </a:ext>
            </a:extLst>
          </p:cNvPr>
          <p:cNvPicPr>
            <a:picLocks noChangeAspect="1"/>
          </p:cNvPicPr>
          <p:nvPr/>
        </p:nvPicPr>
        <p:blipFill>
          <a:blip r:embed="rId3"/>
          <a:stretch>
            <a:fillRect/>
          </a:stretch>
        </p:blipFill>
        <p:spPr>
          <a:xfrm>
            <a:off x="6741150" y="1116112"/>
            <a:ext cx="3123812" cy="5765968"/>
          </a:xfrm>
          <a:prstGeom prst="rect">
            <a:avLst/>
          </a:prstGeom>
        </p:spPr>
      </p:pic>
      <p:sp>
        <p:nvSpPr>
          <p:cNvPr id="7" name="TextBox 6">
            <a:extLst>
              <a:ext uri="{FF2B5EF4-FFF2-40B4-BE49-F238E27FC236}">
                <a16:creationId xmlns:a16="http://schemas.microsoft.com/office/drawing/2014/main" id="{4BEEB341-8577-4566-9968-C2E24F7EB9E8}"/>
              </a:ext>
            </a:extLst>
          </p:cNvPr>
          <p:cNvSpPr txBox="1"/>
          <p:nvPr/>
        </p:nvSpPr>
        <p:spPr>
          <a:xfrm>
            <a:off x="9803775" y="2284317"/>
            <a:ext cx="2145459" cy="646331"/>
          </a:xfrm>
          <a:prstGeom prst="rect">
            <a:avLst/>
          </a:prstGeom>
          <a:noFill/>
        </p:spPr>
        <p:txBody>
          <a:bodyPr wrap="none" rtlCol="0">
            <a:spAutoFit/>
          </a:bodyPr>
          <a:lstStyle/>
          <a:p>
            <a:r>
              <a:rPr lang="en-US" dirty="0"/>
              <a:t>TF: Transfer Function</a:t>
            </a:r>
          </a:p>
          <a:p>
            <a:r>
              <a:rPr lang="en-US" dirty="0"/>
              <a:t>Colors CFD delay</a:t>
            </a:r>
            <a:endParaRPr lang="de-DE" dirty="0"/>
          </a:p>
        </p:txBody>
      </p:sp>
      <p:pic>
        <p:nvPicPr>
          <p:cNvPr id="8" name="Picture 7">
            <a:extLst>
              <a:ext uri="{FF2B5EF4-FFF2-40B4-BE49-F238E27FC236}">
                <a16:creationId xmlns:a16="http://schemas.microsoft.com/office/drawing/2014/main" id="{0D50A049-1BB2-407A-87C1-C106E1DC973B}"/>
              </a:ext>
            </a:extLst>
          </p:cNvPr>
          <p:cNvPicPr>
            <a:picLocks noChangeAspect="1"/>
          </p:cNvPicPr>
          <p:nvPr/>
        </p:nvPicPr>
        <p:blipFill>
          <a:blip r:embed="rId4"/>
          <a:stretch>
            <a:fillRect/>
          </a:stretch>
        </p:blipFill>
        <p:spPr>
          <a:xfrm>
            <a:off x="321207" y="3547745"/>
            <a:ext cx="4166910" cy="2894112"/>
          </a:xfrm>
          <a:prstGeom prst="rect">
            <a:avLst/>
          </a:prstGeom>
        </p:spPr>
      </p:pic>
      <p:sp>
        <p:nvSpPr>
          <p:cNvPr id="9" name="TextBox 8">
            <a:extLst>
              <a:ext uri="{FF2B5EF4-FFF2-40B4-BE49-F238E27FC236}">
                <a16:creationId xmlns:a16="http://schemas.microsoft.com/office/drawing/2014/main" id="{C06D6221-A9F1-4D1A-9B4C-7421ACE70183}"/>
              </a:ext>
            </a:extLst>
          </p:cNvPr>
          <p:cNvSpPr txBox="1"/>
          <p:nvPr/>
        </p:nvSpPr>
        <p:spPr>
          <a:xfrm>
            <a:off x="4237424" y="4017586"/>
            <a:ext cx="2592248" cy="369332"/>
          </a:xfrm>
          <a:prstGeom prst="rect">
            <a:avLst/>
          </a:prstGeom>
          <a:noFill/>
        </p:spPr>
        <p:txBody>
          <a:bodyPr wrap="none" rtlCol="0">
            <a:spAutoFit/>
          </a:bodyPr>
          <a:lstStyle/>
          <a:p>
            <a:r>
              <a:rPr lang="en-US" dirty="0"/>
              <a:t>z: Time-walk </a:t>
            </a:r>
            <a:r>
              <a:rPr lang="en-US" dirty="0" err="1"/>
              <a:t>adjustement</a:t>
            </a:r>
            <a:endParaRPr lang="de-DE" dirty="0"/>
          </a:p>
        </p:txBody>
      </p:sp>
      <p:sp>
        <p:nvSpPr>
          <p:cNvPr id="4" name="Rectangle 3">
            <a:extLst>
              <a:ext uri="{FF2B5EF4-FFF2-40B4-BE49-F238E27FC236}">
                <a16:creationId xmlns:a16="http://schemas.microsoft.com/office/drawing/2014/main" id="{6CD32457-734E-4DA9-9EA4-4605E6676F03}"/>
              </a:ext>
            </a:extLst>
          </p:cNvPr>
          <p:cNvSpPr/>
          <p:nvPr/>
        </p:nvSpPr>
        <p:spPr>
          <a:xfrm>
            <a:off x="414282" y="6150114"/>
            <a:ext cx="4525534" cy="400110"/>
          </a:xfrm>
          <a:prstGeom prst="rect">
            <a:avLst/>
          </a:prstGeom>
          <a:solidFill>
            <a:schemeClr val="bg1"/>
          </a:solidFill>
        </p:spPr>
        <p:txBody>
          <a:bodyPr wrap="none">
            <a:spAutoFit/>
          </a:bodyPr>
          <a:lstStyle/>
          <a:p>
            <a:r>
              <a:rPr lang="de-DE" sz="2000" dirty="0">
                <a:solidFill>
                  <a:srgbClr val="000000"/>
                </a:solidFill>
                <a:latin typeface="JIIIB H+ Adv O Tb 92eb 7df. I"/>
              </a:rPr>
              <a:t>J.-M. Régis et al. NIM A 823 (2016) 72</a:t>
            </a:r>
            <a:r>
              <a:rPr lang="de-DE" sz="2000" dirty="0">
                <a:solidFill>
                  <a:srgbClr val="000000"/>
                </a:solidFill>
                <a:latin typeface="JIIKP E+ Adv O Tb 92eb 7df. I+ 20"/>
              </a:rPr>
              <a:t>–</a:t>
            </a:r>
            <a:r>
              <a:rPr lang="de-DE" sz="2000" dirty="0">
                <a:solidFill>
                  <a:srgbClr val="000000"/>
                </a:solidFill>
                <a:latin typeface="JIIIB H+ Adv O Tb 92eb 7df. I"/>
              </a:rPr>
              <a:t>82 </a:t>
            </a:r>
            <a:endParaRPr lang="de-DE" sz="2000" dirty="0"/>
          </a:p>
        </p:txBody>
      </p:sp>
      <p:sp>
        <p:nvSpPr>
          <p:cNvPr id="2" name="TextBox 1">
            <a:extLst>
              <a:ext uri="{FF2B5EF4-FFF2-40B4-BE49-F238E27FC236}">
                <a16:creationId xmlns:a16="http://schemas.microsoft.com/office/drawing/2014/main" id="{FD4CABC1-E8A2-4AE8-88C6-4DE6E74C88AD}"/>
              </a:ext>
            </a:extLst>
          </p:cNvPr>
          <p:cNvSpPr txBox="1"/>
          <p:nvPr/>
        </p:nvSpPr>
        <p:spPr>
          <a:xfrm>
            <a:off x="414282" y="398585"/>
            <a:ext cx="10462223" cy="461665"/>
          </a:xfrm>
          <a:prstGeom prst="rect">
            <a:avLst/>
          </a:prstGeom>
          <a:noFill/>
        </p:spPr>
        <p:txBody>
          <a:bodyPr wrap="none" rtlCol="0">
            <a:spAutoFit/>
          </a:bodyPr>
          <a:lstStyle/>
          <a:p>
            <a:r>
              <a:rPr lang="en-US" sz="2400" dirty="0"/>
              <a:t>The PRD is very sensitive to the used set-up and should be made as flat as possible</a:t>
            </a:r>
            <a:endParaRPr lang="de-DE" sz="2400" dirty="0"/>
          </a:p>
        </p:txBody>
      </p:sp>
      <p:sp>
        <p:nvSpPr>
          <p:cNvPr id="3" name="TextBox 2">
            <a:extLst>
              <a:ext uri="{FF2B5EF4-FFF2-40B4-BE49-F238E27FC236}">
                <a16:creationId xmlns:a16="http://schemas.microsoft.com/office/drawing/2014/main" id="{28C03320-4ADC-4F7F-B491-53B1F6A498F2}"/>
              </a:ext>
            </a:extLst>
          </p:cNvPr>
          <p:cNvSpPr txBox="1"/>
          <p:nvPr/>
        </p:nvSpPr>
        <p:spPr>
          <a:xfrm>
            <a:off x="1730439" y="889503"/>
            <a:ext cx="1348446" cy="369332"/>
          </a:xfrm>
          <a:prstGeom prst="rect">
            <a:avLst/>
          </a:prstGeom>
          <a:noFill/>
        </p:spPr>
        <p:txBody>
          <a:bodyPr wrap="none" rtlCol="0">
            <a:spAutoFit/>
          </a:bodyPr>
          <a:lstStyle/>
          <a:p>
            <a:r>
              <a:rPr lang="en-US" dirty="0"/>
              <a:t>Analog CFDs</a:t>
            </a:r>
            <a:endParaRPr lang="de-DE" dirty="0"/>
          </a:p>
        </p:txBody>
      </p:sp>
      <p:sp>
        <p:nvSpPr>
          <p:cNvPr id="10" name="TextBox 9">
            <a:extLst>
              <a:ext uri="{FF2B5EF4-FFF2-40B4-BE49-F238E27FC236}">
                <a16:creationId xmlns:a16="http://schemas.microsoft.com/office/drawing/2014/main" id="{7291BDB1-1805-4A69-96C2-EEAC26E97FA0}"/>
              </a:ext>
            </a:extLst>
          </p:cNvPr>
          <p:cNvSpPr txBox="1"/>
          <p:nvPr/>
        </p:nvSpPr>
        <p:spPr>
          <a:xfrm>
            <a:off x="7669928" y="920318"/>
            <a:ext cx="1294329" cy="369332"/>
          </a:xfrm>
          <a:prstGeom prst="rect">
            <a:avLst/>
          </a:prstGeom>
          <a:noFill/>
        </p:spPr>
        <p:txBody>
          <a:bodyPr wrap="none" rtlCol="0">
            <a:spAutoFit/>
          </a:bodyPr>
          <a:lstStyle/>
          <a:p>
            <a:r>
              <a:rPr lang="en-US" dirty="0"/>
              <a:t>Digital CFDs</a:t>
            </a:r>
            <a:endParaRPr lang="de-DE" dirty="0"/>
          </a:p>
        </p:txBody>
      </p:sp>
      <p:sp>
        <p:nvSpPr>
          <p:cNvPr id="11" name="TextBox 10">
            <a:extLst>
              <a:ext uri="{FF2B5EF4-FFF2-40B4-BE49-F238E27FC236}">
                <a16:creationId xmlns:a16="http://schemas.microsoft.com/office/drawing/2014/main" id="{FB84EAA5-0403-40D3-9C1B-6043EC40C5AA}"/>
              </a:ext>
            </a:extLst>
          </p:cNvPr>
          <p:cNvSpPr txBox="1"/>
          <p:nvPr/>
        </p:nvSpPr>
        <p:spPr>
          <a:xfrm>
            <a:off x="4486724" y="1828800"/>
            <a:ext cx="1421736" cy="369332"/>
          </a:xfrm>
          <a:prstGeom prst="rect">
            <a:avLst/>
          </a:prstGeom>
          <a:noFill/>
        </p:spPr>
        <p:txBody>
          <a:bodyPr wrap="none" rtlCol="0">
            <a:spAutoFit/>
          </a:bodyPr>
          <a:lstStyle/>
          <a:p>
            <a:r>
              <a:rPr lang="en-US" dirty="0"/>
              <a:t>t</a:t>
            </a:r>
            <a:r>
              <a:rPr lang="en-US" baseline="-25000" dirty="0"/>
              <a:t>d</a:t>
            </a:r>
            <a:r>
              <a:rPr lang="en-US" dirty="0"/>
              <a:t>: CFD delay</a:t>
            </a:r>
            <a:endParaRPr lang="de-DE" dirty="0"/>
          </a:p>
        </p:txBody>
      </p:sp>
      <p:sp>
        <p:nvSpPr>
          <p:cNvPr id="12" name="Rectangle 11">
            <a:extLst>
              <a:ext uri="{FF2B5EF4-FFF2-40B4-BE49-F238E27FC236}">
                <a16:creationId xmlns:a16="http://schemas.microsoft.com/office/drawing/2014/main" id="{FBD2B397-2973-4334-AF04-375C38354352}"/>
              </a:ext>
            </a:extLst>
          </p:cNvPr>
          <p:cNvSpPr/>
          <p:nvPr/>
        </p:nvSpPr>
        <p:spPr>
          <a:xfrm>
            <a:off x="6588369" y="6491611"/>
            <a:ext cx="6096000" cy="677108"/>
          </a:xfrm>
          <a:prstGeom prst="rect">
            <a:avLst/>
          </a:prstGeom>
          <a:solidFill>
            <a:schemeClr val="bg1"/>
          </a:solidFill>
        </p:spPr>
        <p:txBody>
          <a:bodyPr>
            <a:spAutoFit/>
          </a:bodyPr>
          <a:lstStyle/>
          <a:p>
            <a:r>
              <a:rPr lang="de-DE" sz="2000" dirty="0">
                <a:solidFill>
                  <a:srgbClr val="000000"/>
                </a:solidFill>
                <a:latin typeface="JIIIB H+ Adv O Tb 92eb 7df. I"/>
              </a:rPr>
              <a:t>A. Harter et al. NIM A 1053 (2023) 168279.</a:t>
            </a:r>
          </a:p>
          <a:p>
            <a:r>
              <a:rPr lang="de-DE" dirty="0">
                <a:solidFill>
                  <a:srgbClr val="000000"/>
                </a:solidFill>
                <a:latin typeface="JIIIB H+ Adv O Tb 92eb 7df. I"/>
              </a:rPr>
              <a:t> </a:t>
            </a:r>
            <a:endParaRPr lang="de-DE" dirty="0"/>
          </a:p>
        </p:txBody>
      </p:sp>
    </p:spTree>
    <p:extLst>
      <p:ext uri="{BB962C8B-B14F-4D97-AF65-F5344CB8AC3E}">
        <p14:creationId xmlns:p14="http://schemas.microsoft.com/office/powerpoint/2010/main" val="61027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hteck 1"/>
          <p:cNvSpPr/>
          <p:nvPr/>
        </p:nvSpPr>
        <p:spPr>
          <a:xfrm>
            <a:off x="0" y="0"/>
            <a:ext cx="11758246" cy="646331"/>
          </a:xfrm>
          <a:prstGeom prst="rect">
            <a:avLst/>
          </a:prstGeom>
        </p:spPr>
        <p:txBody>
          <a:bodyPr wrap="square">
            <a:spAutoFit/>
          </a:bodyPr>
          <a:lstStyle/>
          <a:p>
            <a:r>
              <a:rPr lang="de-DE" sz="3600" b="1" dirty="0"/>
              <a:t>2. Fast timing using Centroid Difference Methods </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0447" y="852722"/>
            <a:ext cx="5342961" cy="2844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0793" y="1289233"/>
            <a:ext cx="1104596" cy="137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 name="Text Box 5"/>
          <p:cNvSpPr txBox="1">
            <a:spLocks noChangeArrowheads="1"/>
          </p:cNvSpPr>
          <p:nvPr/>
        </p:nvSpPr>
        <p:spPr bwMode="auto">
          <a:xfrm>
            <a:off x="2233993" y="1860974"/>
            <a:ext cx="613727" cy="38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1646" tIns="40823" rIns="81646" bIns="40823">
            <a:spAutoFit/>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DejaVu Sans" charset="0"/>
                <a:cs typeface="DejaVu San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DejaVu Sans" charset="0"/>
                <a:cs typeface="DejaVu San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DejaVu Sans" charset="0"/>
                <a:cs typeface="DejaVu San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DejaVu Sans" charset="0"/>
                <a:cs typeface="DejaVu San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DejaVu Sans" charset="0"/>
                <a:cs typeface="DejaVu Sans" charset="0"/>
              </a:defRPr>
            </a:lvl5pPr>
            <a:lvl6pPr marL="2514600" indent="-228600" defTabSz="457200" eaLnBrk="0" fontAlgn="base" hangingPunct="0">
              <a:lnSpc>
                <a:spcPct val="10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DejaVu Sans" charset="0"/>
                <a:cs typeface="DejaVu Sans" charset="0"/>
              </a:defRPr>
            </a:lvl6pPr>
            <a:lvl7pPr marL="2971800" indent="-228600" defTabSz="457200" eaLnBrk="0" fontAlgn="base" hangingPunct="0">
              <a:lnSpc>
                <a:spcPct val="10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DejaVu Sans" charset="0"/>
                <a:cs typeface="DejaVu Sans" charset="0"/>
              </a:defRPr>
            </a:lvl7pPr>
            <a:lvl8pPr marL="3429000" indent="-228600" defTabSz="457200" eaLnBrk="0" fontAlgn="base" hangingPunct="0">
              <a:lnSpc>
                <a:spcPct val="10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DejaVu Sans" charset="0"/>
                <a:cs typeface="DejaVu Sans" charset="0"/>
              </a:defRPr>
            </a:lvl8pPr>
            <a:lvl9pPr marL="3886200" indent="-228600" defTabSz="457200" eaLnBrk="0" fontAlgn="base" hangingPunct="0">
              <a:lnSpc>
                <a:spcPct val="10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DejaVu Sans" charset="0"/>
                <a:cs typeface="DejaVu Sans" charset="0"/>
              </a:defRPr>
            </a:lvl9pPr>
          </a:lstStyle>
          <a:p>
            <a:pPr eaLnBrk="1">
              <a:lnSpc>
                <a:spcPct val="109000"/>
              </a:lnSpc>
            </a:pPr>
            <a:r>
              <a:rPr lang="en-GB" sz="1814">
                <a:solidFill>
                  <a:srgbClr val="000000"/>
                </a:solidFill>
                <a:latin typeface="Symbol" panose="05050102010706020507" pitchFamily="18" charset="2"/>
                <a:ea typeface="msmincho" charset="0"/>
                <a:cs typeface="msmincho" charset="0"/>
              </a:rPr>
              <a:t>t = ?</a:t>
            </a:r>
          </a:p>
        </p:txBody>
      </p:sp>
      <p:sp>
        <p:nvSpPr>
          <p:cNvPr id="7" name="Text Box 6"/>
          <p:cNvSpPr txBox="1">
            <a:spLocks noChangeArrowheads="1"/>
          </p:cNvSpPr>
          <p:nvPr/>
        </p:nvSpPr>
        <p:spPr bwMode="auto">
          <a:xfrm>
            <a:off x="915776" y="1687145"/>
            <a:ext cx="1162202" cy="1044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1646" tIns="40823" rIns="81646" bIns="40823"/>
          <a:lstStyle>
            <a:lvl1pPr eaLnBrk="0">
              <a:tabLst>
                <a:tab pos="723900" algn="l"/>
              </a:tabLst>
              <a:defRPr>
                <a:solidFill>
                  <a:schemeClr val="tx1"/>
                </a:solidFill>
                <a:latin typeface="Arial" panose="020B0604020202020204" pitchFamily="34" charset="0"/>
                <a:ea typeface="DejaVu Sans" charset="0"/>
                <a:cs typeface="DejaVu Sans" charset="0"/>
              </a:defRPr>
            </a:lvl1pPr>
            <a:lvl2pPr eaLnBrk="0">
              <a:tabLst>
                <a:tab pos="723900" algn="l"/>
              </a:tabLst>
              <a:defRPr>
                <a:solidFill>
                  <a:schemeClr val="tx1"/>
                </a:solidFill>
                <a:latin typeface="Arial" panose="020B0604020202020204" pitchFamily="34" charset="0"/>
                <a:ea typeface="DejaVu Sans" charset="0"/>
                <a:cs typeface="DejaVu Sans" charset="0"/>
              </a:defRPr>
            </a:lvl2pPr>
            <a:lvl3pPr eaLnBrk="0">
              <a:tabLst>
                <a:tab pos="723900" algn="l"/>
              </a:tabLst>
              <a:defRPr>
                <a:solidFill>
                  <a:schemeClr val="tx1"/>
                </a:solidFill>
                <a:latin typeface="Arial" panose="020B0604020202020204" pitchFamily="34" charset="0"/>
                <a:ea typeface="DejaVu Sans" charset="0"/>
                <a:cs typeface="DejaVu Sans" charset="0"/>
              </a:defRPr>
            </a:lvl3pPr>
            <a:lvl4pPr eaLnBrk="0">
              <a:tabLst>
                <a:tab pos="723900" algn="l"/>
              </a:tabLst>
              <a:defRPr>
                <a:solidFill>
                  <a:schemeClr val="tx1"/>
                </a:solidFill>
                <a:latin typeface="Arial" panose="020B0604020202020204" pitchFamily="34" charset="0"/>
                <a:ea typeface="DejaVu Sans" charset="0"/>
                <a:cs typeface="DejaVu Sans" charset="0"/>
              </a:defRPr>
            </a:lvl4pPr>
            <a:lvl5pPr eaLnBrk="0">
              <a:tabLst>
                <a:tab pos="723900" algn="l"/>
              </a:tabLst>
              <a:defRPr>
                <a:solidFill>
                  <a:schemeClr val="tx1"/>
                </a:solidFill>
                <a:latin typeface="Arial" panose="020B0604020202020204" pitchFamily="34" charset="0"/>
                <a:ea typeface="DejaVu Sans" charset="0"/>
                <a:cs typeface="DejaVu Sans" charset="0"/>
              </a:defRPr>
            </a:lvl5pPr>
            <a:lvl6pPr marL="2514600" indent="-228600" defTabSz="457200" eaLnBrk="0" fontAlgn="base" hangingPunct="0">
              <a:lnSpc>
                <a:spcPct val="104000"/>
              </a:lnSpc>
              <a:spcBef>
                <a:spcPct val="0"/>
              </a:spcBef>
              <a:spcAft>
                <a:spcPct val="0"/>
              </a:spcAft>
              <a:buClr>
                <a:srgbClr val="000000"/>
              </a:buClr>
              <a:buSzPct val="100000"/>
              <a:buFont typeface="Times New Roman" panose="02020603050405020304" pitchFamily="18" charset="0"/>
              <a:tabLst>
                <a:tab pos="723900" algn="l"/>
              </a:tabLst>
              <a:defRPr>
                <a:solidFill>
                  <a:schemeClr val="tx1"/>
                </a:solidFill>
                <a:latin typeface="Arial" panose="020B0604020202020204" pitchFamily="34" charset="0"/>
                <a:ea typeface="DejaVu Sans" charset="0"/>
                <a:cs typeface="DejaVu Sans" charset="0"/>
              </a:defRPr>
            </a:lvl6pPr>
            <a:lvl7pPr marL="2971800" indent="-228600" defTabSz="457200" eaLnBrk="0" fontAlgn="base" hangingPunct="0">
              <a:lnSpc>
                <a:spcPct val="104000"/>
              </a:lnSpc>
              <a:spcBef>
                <a:spcPct val="0"/>
              </a:spcBef>
              <a:spcAft>
                <a:spcPct val="0"/>
              </a:spcAft>
              <a:buClr>
                <a:srgbClr val="000000"/>
              </a:buClr>
              <a:buSzPct val="100000"/>
              <a:buFont typeface="Times New Roman" panose="02020603050405020304" pitchFamily="18" charset="0"/>
              <a:tabLst>
                <a:tab pos="723900" algn="l"/>
              </a:tabLst>
              <a:defRPr>
                <a:solidFill>
                  <a:schemeClr val="tx1"/>
                </a:solidFill>
                <a:latin typeface="Arial" panose="020B0604020202020204" pitchFamily="34" charset="0"/>
                <a:ea typeface="DejaVu Sans" charset="0"/>
                <a:cs typeface="DejaVu Sans" charset="0"/>
              </a:defRPr>
            </a:lvl7pPr>
            <a:lvl8pPr marL="3429000" indent="-228600" defTabSz="457200" eaLnBrk="0" fontAlgn="base" hangingPunct="0">
              <a:lnSpc>
                <a:spcPct val="104000"/>
              </a:lnSpc>
              <a:spcBef>
                <a:spcPct val="0"/>
              </a:spcBef>
              <a:spcAft>
                <a:spcPct val="0"/>
              </a:spcAft>
              <a:buClr>
                <a:srgbClr val="000000"/>
              </a:buClr>
              <a:buSzPct val="100000"/>
              <a:buFont typeface="Times New Roman" panose="02020603050405020304" pitchFamily="18" charset="0"/>
              <a:tabLst>
                <a:tab pos="723900" algn="l"/>
              </a:tabLst>
              <a:defRPr>
                <a:solidFill>
                  <a:schemeClr val="tx1"/>
                </a:solidFill>
                <a:latin typeface="Arial" panose="020B0604020202020204" pitchFamily="34" charset="0"/>
                <a:ea typeface="DejaVu Sans" charset="0"/>
                <a:cs typeface="DejaVu Sans" charset="0"/>
              </a:defRPr>
            </a:lvl8pPr>
            <a:lvl9pPr marL="3886200" indent="-228600" defTabSz="457200" eaLnBrk="0" fontAlgn="base" hangingPunct="0">
              <a:lnSpc>
                <a:spcPct val="104000"/>
              </a:lnSpc>
              <a:spcBef>
                <a:spcPct val="0"/>
              </a:spcBef>
              <a:spcAft>
                <a:spcPct val="0"/>
              </a:spcAft>
              <a:buClr>
                <a:srgbClr val="000000"/>
              </a:buClr>
              <a:buSzPct val="100000"/>
              <a:buFont typeface="Times New Roman" panose="02020603050405020304" pitchFamily="18" charset="0"/>
              <a:tabLst>
                <a:tab pos="723900" algn="l"/>
              </a:tabLst>
              <a:defRPr>
                <a:solidFill>
                  <a:schemeClr val="tx1"/>
                </a:solidFill>
                <a:latin typeface="Arial" panose="020B0604020202020204" pitchFamily="34" charset="0"/>
                <a:ea typeface="DejaVu Sans" charset="0"/>
                <a:cs typeface="DejaVu Sans" charset="0"/>
              </a:defRPr>
            </a:lvl9pPr>
          </a:lstStyle>
          <a:p>
            <a:pPr eaLnBrk="1">
              <a:lnSpc>
                <a:spcPct val="109000"/>
              </a:lnSpc>
            </a:pPr>
            <a:r>
              <a:rPr lang="en-US" sz="1905" i="1" dirty="0">
                <a:solidFill>
                  <a:srgbClr val="000000"/>
                </a:solidFill>
                <a:latin typeface="Standard Symbols L" charset="2"/>
              </a:rPr>
              <a:t>	 </a:t>
            </a:r>
            <a:endParaRPr lang="en-US" sz="1905" i="1" dirty="0">
              <a:solidFill>
                <a:srgbClr val="000000"/>
              </a:solidFill>
              <a:latin typeface="Bitstream Vera Sans" pitchFamily="32" charset="0"/>
            </a:endParaRPr>
          </a:p>
          <a:p>
            <a:pPr eaLnBrk="1">
              <a:lnSpc>
                <a:spcPct val="109000"/>
              </a:lnSpc>
            </a:pPr>
            <a:endParaRPr lang="en-US" sz="1905" i="1" dirty="0">
              <a:solidFill>
                <a:srgbClr val="000000"/>
              </a:solidFill>
              <a:latin typeface="Standard Symbols L" charset="2"/>
            </a:endParaRPr>
          </a:p>
          <a:p>
            <a:pPr eaLnBrk="1">
              <a:lnSpc>
                <a:spcPct val="109000"/>
              </a:lnSpc>
            </a:pPr>
            <a:r>
              <a:rPr lang="en-US" sz="1905" i="1" dirty="0">
                <a:solidFill>
                  <a:srgbClr val="000000"/>
                </a:solidFill>
                <a:latin typeface="Standard Symbols L" charset="2"/>
              </a:rPr>
              <a:t>	 </a:t>
            </a:r>
            <a:r>
              <a:rPr lang="en-US" sz="1905" i="1" dirty="0">
                <a:solidFill>
                  <a:srgbClr val="000000"/>
                </a:solidFill>
                <a:latin typeface="Bitstream Vera Sans" pitchFamily="32" charset="0"/>
              </a:rPr>
              <a:t>  </a:t>
            </a:r>
          </a:p>
        </p:txBody>
      </p:sp>
      <p:sp>
        <p:nvSpPr>
          <p:cNvPr id="8" name="Text Box 8"/>
          <p:cNvSpPr txBox="1">
            <a:spLocks noChangeArrowheads="1"/>
          </p:cNvSpPr>
          <p:nvPr/>
        </p:nvSpPr>
        <p:spPr bwMode="auto">
          <a:xfrm>
            <a:off x="6149479" y="700993"/>
            <a:ext cx="2717565" cy="463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1646" tIns="52825" rIns="81646" bIns="40823"/>
          <a:lstStyle>
            <a:lvl1pPr eaLnBrk="0">
              <a:tabLst>
                <a:tab pos="723900" algn="l"/>
                <a:tab pos="1447800" algn="l"/>
                <a:tab pos="2171700" algn="l"/>
                <a:tab pos="2895600" algn="l"/>
              </a:tabLst>
              <a:defRPr>
                <a:solidFill>
                  <a:schemeClr val="tx1"/>
                </a:solidFill>
                <a:latin typeface="Arial" panose="020B0604020202020204" pitchFamily="34" charset="0"/>
                <a:ea typeface="DejaVu Sans" charset="0"/>
                <a:cs typeface="DejaVu Sans" charset="0"/>
              </a:defRPr>
            </a:lvl1pPr>
            <a:lvl2pPr eaLnBrk="0">
              <a:tabLst>
                <a:tab pos="723900" algn="l"/>
                <a:tab pos="1447800" algn="l"/>
                <a:tab pos="2171700" algn="l"/>
                <a:tab pos="2895600" algn="l"/>
              </a:tabLst>
              <a:defRPr>
                <a:solidFill>
                  <a:schemeClr val="tx1"/>
                </a:solidFill>
                <a:latin typeface="Arial" panose="020B0604020202020204" pitchFamily="34" charset="0"/>
                <a:ea typeface="DejaVu Sans" charset="0"/>
                <a:cs typeface="DejaVu Sans" charset="0"/>
              </a:defRPr>
            </a:lvl2pPr>
            <a:lvl3pPr eaLnBrk="0">
              <a:tabLst>
                <a:tab pos="723900" algn="l"/>
                <a:tab pos="1447800" algn="l"/>
                <a:tab pos="2171700" algn="l"/>
                <a:tab pos="2895600" algn="l"/>
              </a:tabLst>
              <a:defRPr>
                <a:solidFill>
                  <a:schemeClr val="tx1"/>
                </a:solidFill>
                <a:latin typeface="Arial" panose="020B0604020202020204" pitchFamily="34" charset="0"/>
                <a:ea typeface="DejaVu Sans" charset="0"/>
                <a:cs typeface="DejaVu Sans" charset="0"/>
              </a:defRPr>
            </a:lvl3pPr>
            <a:lvl4pPr eaLnBrk="0">
              <a:tabLst>
                <a:tab pos="723900" algn="l"/>
                <a:tab pos="1447800" algn="l"/>
                <a:tab pos="2171700" algn="l"/>
                <a:tab pos="2895600" algn="l"/>
              </a:tabLst>
              <a:defRPr>
                <a:solidFill>
                  <a:schemeClr val="tx1"/>
                </a:solidFill>
                <a:latin typeface="Arial" panose="020B0604020202020204" pitchFamily="34" charset="0"/>
                <a:ea typeface="DejaVu Sans" charset="0"/>
                <a:cs typeface="DejaVu Sans" charset="0"/>
              </a:defRPr>
            </a:lvl4pPr>
            <a:lvl5pPr eaLnBrk="0">
              <a:tabLst>
                <a:tab pos="723900" algn="l"/>
                <a:tab pos="1447800" algn="l"/>
                <a:tab pos="2171700" algn="l"/>
                <a:tab pos="2895600" algn="l"/>
              </a:tabLst>
              <a:defRPr>
                <a:solidFill>
                  <a:schemeClr val="tx1"/>
                </a:solidFill>
                <a:latin typeface="Arial" panose="020B0604020202020204" pitchFamily="34" charset="0"/>
                <a:ea typeface="DejaVu Sans" charset="0"/>
                <a:cs typeface="DejaVu Sans" charset="0"/>
              </a:defRPr>
            </a:lvl5pPr>
            <a:lvl6pPr marL="2514600" indent="-228600" defTabSz="457200" eaLnBrk="0" fontAlgn="base" hangingPunct="0">
              <a:lnSpc>
                <a:spcPct val="104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DejaVu Sans" charset="0"/>
                <a:cs typeface="DejaVu Sans" charset="0"/>
              </a:defRPr>
            </a:lvl6pPr>
            <a:lvl7pPr marL="2971800" indent="-228600" defTabSz="457200" eaLnBrk="0" fontAlgn="base" hangingPunct="0">
              <a:lnSpc>
                <a:spcPct val="104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DejaVu Sans" charset="0"/>
                <a:cs typeface="DejaVu Sans" charset="0"/>
              </a:defRPr>
            </a:lvl7pPr>
            <a:lvl8pPr marL="3429000" indent="-228600" defTabSz="457200" eaLnBrk="0" fontAlgn="base" hangingPunct="0">
              <a:lnSpc>
                <a:spcPct val="104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DejaVu Sans" charset="0"/>
                <a:cs typeface="DejaVu Sans" charset="0"/>
              </a:defRPr>
            </a:lvl8pPr>
            <a:lvl9pPr marL="3886200" indent="-228600" defTabSz="457200" eaLnBrk="0" fontAlgn="base" hangingPunct="0">
              <a:lnSpc>
                <a:spcPct val="104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DejaVu Sans" charset="0"/>
                <a:cs typeface="DejaVu Sans" charset="0"/>
              </a:defRPr>
            </a:lvl9pPr>
          </a:lstStyle>
          <a:p>
            <a:pPr eaLnBrk="1">
              <a:lnSpc>
                <a:spcPct val="93000"/>
              </a:lnSpc>
            </a:pPr>
            <a:r>
              <a:rPr lang="en-US" sz="1361" dirty="0">
                <a:solidFill>
                  <a:srgbClr val="000000"/>
                </a:solidFill>
                <a:latin typeface="Times New Roman" panose="02020603050405020304" pitchFamily="18" charset="0"/>
              </a:rPr>
              <a:t>CFD: constant fraction discriminator</a:t>
            </a:r>
          </a:p>
          <a:p>
            <a:pPr eaLnBrk="1">
              <a:lnSpc>
                <a:spcPct val="93000"/>
              </a:lnSpc>
            </a:pPr>
            <a:r>
              <a:rPr lang="en-US" sz="1361" dirty="0">
                <a:solidFill>
                  <a:srgbClr val="000000"/>
                </a:solidFill>
                <a:latin typeface="Times New Roman" panose="02020603050405020304" pitchFamily="18" charset="0"/>
              </a:rPr>
              <a:t>TAC: time to amplitude converter</a:t>
            </a:r>
          </a:p>
        </p:txBody>
      </p:sp>
      <p:sp>
        <p:nvSpPr>
          <p:cNvPr id="9" name="Text Box 9"/>
          <p:cNvSpPr txBox="1">
            <a:spLocks noChangeArrowheads="1"/>
          </p:cNvSpPr>
          <p:nvPr/>
        </p:nvSpPr>
        <p:spPr bwMode="auto">
          <a:xfrm>
            <a:off x="9248492" y="1328698"/>
            <a:ext cx="2978233" cy="311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1646" tIns="55226" rIns="81646" bIns="40823"/>
          <a:lstStyle>
            <a:lvl1pPr eaLnBrk="0">
              <a:tabLst>
                <a:tab pos="723900" algn="l"/>
                <a:tab pos="1447800" algn="l"/>
                <a:tab pos="2171700" algn="l"/>
                <a:tab pos="2895600" algn="l"/>
              </a:tabLst>
              <a:defRPr>
                <a:solidFill>
                  <a:schemeClr val="tx1"/>
                </a:solidFill>
                <a:latin typeface="Arial" panose="020B0604020202020204" pitchFamily="34" charset="0"/>
                <a:ea typeface="DejaVu Sans" charset="0"/>
                <a:cs typeface="DejaVu Sans" charset="0"/>
              </a:defRPr>
            </a:lvl1pPr>
            <a:lvl2pPr eaLnBrk="0">
              <a:tabLst>
                <a:tab pos="723900" algn="l"/>
                <a:tab pos="1447800" algn="l"/>
                <a:tab pos="2171700" algn="l"/>
                <a:tab pos="2895600" algn="l"/>
              </a:tabLst>
              <a:defRPr>
                <a:solidFill>
                  <a:schemeClr val="tx1"/>
                </a:solidFill>
                <a:latin typeface="Arial" panose="020B0604020202020204" pitchFamily="34" charset="0"/>
                <a:ea typeface="DejaVu Sans" charset="0"/>
                <a:cs typeface="DejaVu Sans" charset="0"/>
              </a:defRPr>
            </a:lvl2pPr>
            <a:lvl3pPr eaLnBrk="0">
              <a:tabLst>
                <a:tab pos="723900" algn="l"/>
                <a:tab pos="1447800" algn="l"/>
                <a:tab pos="2171700" algn="l"/>
                <a:tab pos="2895600" algn="l"/>
              </a:tabLst>
              <a:defRPr>
                <a:solidFill>
                  <a:schemeClr val="tx1"/>
                </a:solidFill>
                <a:latin typeface="Arial" panose="020B0604020202020204" pitchFamily="34" charset="0"/>
                <a:ea typeface="DejaVu Sans" charset="0"/>
                <a:cs typeface="DejaVu Sans" charset="0"/>
              </a:defRPr>
            </a:lvl3pPr>
            <a:lvl4pPr eaLnBrk="0">
              <a:tabLst>
                <a:tab pos="723900" algn="l"/>
                <a:tab pos="1447800" algn="l"/>
                <a:tab pos="2171700" algn="l"/>
                <a:tab pos="2895600" algn="l"/>
              </a:tabLst>
              <a:defRPr>
                <a:solidFill>
                  <a:schemeClr val="tx1"/>
                </a:solidFill>
                <a:latin typeface="Arial" panose="020B0604020202020204" pitchFamily="34" charset="0"/>
                <a:ea typeface="DejaVu Sans" charset="0"/>
                <a:cs typeface="DejaVu Sans" charset="0"/>
              </a:defRPr>
            </a:lvl4pPr>
            <a:lvl5pPr eaLnBrk="0">
              <a:tabLst>
                <a:tab pos="723900" algn="l"/>
                <a:tab pos="1447800" algn="l"/>
                <a:tab pos="2171700" algn="l"/>
                <a:tab pos="2895600" algn="l"/>
              </a:tabLst>
              <a:defRPr>
                <a:solidFill>
                  <a:schemeClr val="tx1"/>
                </a:solidFill>
                <a:latin typeface="Arial" panose="020B0604020202020204" pitchFamily="34" charset="0"/>
                <a:ea typeface="DejaVu Sans" charset="0"/>
                <a:cs typeface="DejaVu Sans" charset="0"/>
              </a:defRPr>
            </a:lvl5pPr>
            <a:lvl6pPr marL="2514600" indent="-228600" defTabSz="457200" eaLnBrk="0" fontAlgn="base" hangingPunct="0">
              <a:lnSpc>
                <a:spcPct val="104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DejaVu Sans" charset="0"/>
                <a:cs typeface="DejaVu Sans" charset="0"/>
              </a:defRPr>
            </a:lvl6pPr>
            <a:lvl7pPr marL="2971800" indent="-228600" defTabSz="457200" eaLnBrk="0" fontAlgn="base" hangingPunct="0">
              <a:lnSpc>
                <a:spcPct val="104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DejaVu Sans" charset="0"/>
                <a:cs typeface="DejaVu Sans" charset="0"/>
              </a:defRPr>
            </a:lvl7pPr>
            <a:lvl8pPr marL="3429000" indent="-228600" defTabSz="457200" eaLnBrk="0" fontAlgn="base" hangingPunct="0">
              <a:lnSpc>
                <a:spcPct val="104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DejaVu Sans" charset="0"/>
                <a:cs typeface="DejaVu Sans" charset="0"/>
              </a:defRPr>
            </a:lvl8pPr>
            <a:lvl9pPr marL="3886200" indent="-228600" defTabSz="457200" eaLnBrk="0" fontAlgn="base" hangingPunct="0">
              <a:lnSpc>
                <a:spcPct val="104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DejaVu Sans" charset="0"/>
                <a:cs typeface="DejaVu Sans" charset="0"/>
              </a:defRPr>
            </a:lvl9pPr>
          </a:lstStyle>
          <a:p>
            <a:pPr algn="ctr" eaLnBrk="1">
              <a:lnSpc>
                <a:spcPct val="93000"/>
              </a:lnSpc>
            </a:pPr>
            <a:r>
              <a:rPr lang="en-US" sz="1633" dirty="0">
                <a:solidFill>
                  <a:srgbClr val="000000"/>
                </a:solidFill>
                <a:latin typeface="Times New Roman" panose="02020603050405020304" pitchFamily="18" charset="0"/>
              </a:rPr>
              <a:t>slow energy coincidence circuitry</a:t>
            </a:r>
          </a:p>
        </p:txBody>
      </p:sp>
      <p:sp>
        <p:nvSpPr>
          <p:cNvPr id="10" name="Text Box 10"/>
          <p:cNvSpPr txBox="1">
            <a:spLocks noChangeArrowheads="1"/>
          </p:cNvSpPr>
          <p:nvPr/>
        </p:nvSpPr>
        <p:spPr bwMode="auto">
          <a:xfrm>
            <a:off x="8934540" y="1279733"/>
            <a:ext cx="321154" cy="443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1646" tIns="60026" rIns="81646" bIns="40823"/>
          <a:lstStyle/>
          <a:p>
            <a:pPr>
              <a:lnSpc>
                <a:spcPct val="93000"/>
              </a:lnSpc>
            </a:pPr>
            <a:r>
              <a:rPr lang="en-US" sz="2177" b="1">
                <a:solidFill>
                  <a:srgbClr val="000000"/>
                </a:solidFill>
                <a:latin typeface="Times New Roman" panose="02020603050405020304" pitchFamily="18" charset="0"/>
              </a:rPr>
              <a:t>+</a:t>
            </a:r>
          </a:p>
        </p:txBody>
      </p:sp>
      <p:sp>
        <p:nvSpPr>
          <p:cNvPr id="11" name="Text Box 11"/>
          <p:cNvSpPr txBox="1">
            <a:spLocks noChangeArrowheads="1"/>
          </p:cNvSpPr>
          <p:nvPr/>
        </p:nvSpPr>
        <p:spPr bwMode="auto">
          <a:xfrm>
            <a:off x="8867044" y="1939426"/>
            <a:ext cx="2237995" cy="368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1646" tIns="55226" rIns="81646" bIns="40823"/>
          <a:lstStyle>
            <a:lvl1pPr eaLnBrk="0">
              <a:tabLst>
                <a:tab pos="723900" algn="l"/>
                <a:tab pos="1447800" algn="l"/>
                <a:tab pos="2171700" algn="l"/>
              </a:tabLst>
              <a:defRPr>
                <a:solidFill>
                  <a:schemeClr val="tx1"/>
                </a:solidFill>
                <a:latin typeface="Arial" panose="020B0604020202020204" pitchFamily="34" charset="0"/>
                <a:ea typeface="DejaVu Sans" charset="0"/>
                <a:cs typeface="DejaVu Sans" charset="0"/>
              </a:defRPr>
            </a:lvl1pPr>
            <a:lvl2pPr eaLnBrk="0">
              <a:tabLst>
                <a:tab pos="723900" algn="l"/>
                <a:tab pos="1447800" algn="l"/>
                <a:tab pos="2171700" algn="l"/>
              </a:tabLst>
              <a:defRPr>
                <a:solidFill>
                  <a:schemeClr val="tx1"/>
                </a:solidFill>
                <a:latin typeface="Arial" panose="020B0604020202020204" pitchFamily="34" charset="0"/>
                <a:ea typeface="DejaVu Sans" charset="0"/>
                <a:cs typeface="DejaVu Sans" charset="0"/>
              </a:defRPr>
            </a:lvl2pPr>
            <a:lvl3pPr eaLnBrk="0">
              <a:tabLst>
                <a:tab pos="723900" algn="l"/>
                <a:tab pos="1447800" algn="l"/>
                <a:tab pos="2171700" algn="l"/>
              </a:tabLst>
              <a:defRPr>
                <a:solidFill>
                  <a:schemeClr val="tx1"/>
                </a:solidFill>
                <a:latin typeface="Arial" panose="020B0604020202020204" pitchFamily="34" charset="0"/>
                <a:ea typeface="DejaVu Sans" charset="0"/>
                <a:cs typeface="DejaVu Sans" charset="0"/>
              </a:defRPr>
            </a:lvl3pPr>
            <a:lvl4pPr eaLnBrk="0">
              <a:tabLst>
                <a:tab pos="723900" algn="l"/>
                <a:tab pos="1447800" algn="l"/>
                <a:tab pos="2171700" algn="l"/>
              </a:tabLst>
              <a:defRPr>
                <a:solidFill>
                  <a:schemeClr val="tx1"/>
                </a:solidFill>
                <a:latin typeface="Arial" panose="020B0604020202020204" pitchFamily="34" charset="0"/>
                <a:ea typeface="DejaVu Sans" charset="0"/>
                <a:cs typeface="DejaVu Sans" charset="0"/>
              </a:defRPr>
            </a:lvl4pPr>
            <a:lvl5pPr eaLnBrk="0">
              <a:tabLst>
                <a:tab pos="723900" algn="l"/>
                <a:tab pos="1447800" algn="l"/>
                <a:tab pos="2171700" algn="l"/>
              </a:tabLst>
              <a:defRPr>
                <a:solidFill>
                  <a:schemeClr val="tx1"/>
                </a:solidFill>
                <a:latin typeface="Arial" panose="020B0604020202020204" pitchFamily="34" charset="0"/>
                <a:ea typeface="DejaVu Sans" charset="0"/>
                <a:cs typeface="DejaVu Sans" charset="0"/>
              </a:defRPr>
            </a:lvl5pPr>
            <a:lvl6pPr marL="2514600" indent="-228600" defTabSz="457200" eaLnBrk="0" fontAlgn="base" hangingPunct="0">
              <a:lnSpc>
                <a:spcPct val="104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DejaVu Sans" charset="0"/>
                <a:cs typeface="DejaVu Sans" charset="0"/>
              </a:defRPr>
            </a:lvl6pPr>
            <a:lvl7pPr marL="2971800" indent="-228600" defTabSz="457200" eaLnBrk="0" fontAlgn="base" hangingPunct="0">
              <a:lnSpc>
                <a:spcPct val="104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DejaVu Sans" charset="0"/>
                <a:cs typeface="DejaVu Sans" charset="0"/>
              </a:defRPr>
            </a:lvl7pPr>
            <a:lvl8pPr marL="3429000" indent="-228600" defTabSz="457200" eaLnBrk="0" fontAlgn="base" hangingPunct="0">
              <a:lnSpc>
                <a:spcPct val="104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DejaVu Sans" charset="0"/>
                <a:cs typeface="DejaVu Sans" charset="0"/>
              </a:defRPr>
            </a:lvl8pPr>
            <a:lvl9pPr marL="3886200" indent="-228600" defTabSz="457200" eaLnBrk="0" fontAlgn="base" hangingPunct="0">
              <a:lnSpc>
                <a:spcPct val="104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DejaVu Sans" charset="0"/>
                <a:cs typeface="DejaVu Sans" charset="0"/>
              </a:defRPr>
            </a:lvl9pPr>
          </a:lstStyle>
          <a:p>
            <a:pPr eaLnBrk="1">
              <a:lnSpc>
                <a:spcPct val="93000"/>
              </a:lnSpc>
            </a:pPr>
            <a:r>
              <a:rPr lang="en-US" sz="1633" dirty="0">
                <a:solidFill>
                  <a:srgbClr val="000000"/>
                </a:solidFill>
                <a:latin typeface="Times New Roman" panose="02020603050405020304" pitchFamily="18" charset="0"/>
              </a:rPr>
              <a:t>E</a:t>
            </a:r>
            <a:r>
              <a:rPr lang="en-US" sz="1633" baseline="-33000" dirty="0">
                <a:solidFill>
                  <a:srgbClr val="000000"/>
                </a:solidFill>
                <a:latin typeface="Times New Roman" panose="02020603050405020304" pitchFamily="18" charset="0"/>
              </a:rPr>
              <a:t>1</a:t>
            </a:r>
            <a:r>
              <a:rPr lang="en-US" sz="1633" dirty="0">
                <a:solidFill>
                  <a:srgbClr val="000000"/>
                </a:solidFill>
                <a:latin typeface="Times New Roman" panose="02020603050405020304" pitchFamily="18" charset="0"/>
              </a:rPr>
              <a:t>,E</a:t>
            </a:r>
            <a:r>
              <a:rPr lang="en-US" sz="1633" baseline="-33000" dirty="0">
                <a:solidFill>
                  <a:srgbClr val="000000"/>
                </a:solidFill>
                <a:latin typeface="Times New Roman" panose="02020603050405020304" pitchFamily="18" charset="0"/>
              </a:rPr>
              <a:t>2</a:t>
            </a:r>
            <a:r>
              <a:rPr lang="en-US" sz="1633" dirty="0">
                <a:solidFill>
                  <a:srgbClr val="000000"/>
                </a:solidFill>
                <a:latin typeface="Times New Roman" panose="02020603050405020304" pitchFamily="18" charset="0"/>
              </a:rPr>
              <a:t>,</a:t>
            </a:r>
            <a:r>
              <a:rPr lang="en-US" sz="1633" dirty="0">
                <a:solidFill>
                  <a:srgbClr val="000000"/>
                </a:solidFill>
                <a:latin typeface="Symbol" panose="05050102010706020507" pitchFamily="18" charset="2"/>
              </a:rPr>
              <a:t>D</a:t>
            </a:r>
            <a:r>
              <a:rPr lang="en-US" sz="1633" dirty="0">
                <a:solidFill>
                  <a:srgbClr val="000000"/>
                </a:solidFill>
                <a:latin typeface="Times New Roman" panose="02020603050405020304" pitchFamily="18" charset="0"/>
              </a:rPr>
              <a:t>t</a:t>
            </a:r>
            <a:r>
              <a:rPr lang="en-US" sz="1633" baseline="-33000" dirty="0">
                <a:solidFill>
                  <a:srgbClr val="000000"/>
                </a:solidFill>
                <a:latin typeface="Times New Roman" panose="02020603050405020304" pitchFamily="18" charset="0"/>
              </a:rPr>
              <a:t>  </a:t>
            </a:r>
            <a:r>
              <a:rPr lang="en-US" sz="1633" dirty="0" err="1">
                <a:solidFill>
                  <a:srgbClr val="000000"/>
                </a:solidFill>
                <a:latin typeface="Times New Roman" panose="02020603050405020304" pitchFamily="18" charset="0"/>
              </a:rPr>
              <a:t>listmode</a:t>
            </a:r>
            <a:r>
              <a:rPr lang="en-US" sz="1633" dirty="0">
                <a:solidFill>
                  <a:srgbClr val="000000"/>
                </a:solidFill>
                <a:latin typeface="Times New Roman" panose="02020603050405020304" pitchFamily="18" charset="0"/>
              </a:rPr>
              <a:t> data</a:t>
            </a:r>
          </a:p>
        </p:txBody>
      </p:sp>
      <p:sp>
        <p:nvSpPr>
          <p:cNvPr id="13" name="Textfeld 13"/>
          <p:cNvSpPr txBox="1">
            <a:spLocks noChangeArrowheads="1"/>
          </p:cNvSpPr>
          <p:nvPr/>
        </p:nvSpPr>
        <p:spPr bwMode="auto">
          <a:xfrm>
            <a:off x="1271971" y="1490854"/>
            <a:ext cx="357790" cy="343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sz="1633"/>
              <a:t>E</a:t>
            </a:r>
            <a:r>
              <a:rPr lang="de-DE" sz="1633" baseline="-25000"/>
              <a:t>1</a:t>
            </a:r>
          </a:p>
        </p:txBody>
      </p:sp>
      <p:sp>
        <p:nvSpPr>
          <p:cNvPr id="14" name="Textfeld 14"/>
          <p:cNvSpPr txBox="1">
            <a:spLocks noChangeArrowheads="1"/>
          </p:cNvSpPr>
          <p:nvPr/>
        </p:nvSpPr>
        <p:spPr bwMode="auto">
          <a:xfrm>
            <a:off x="1271971" y="2209490"/>
            <a:ext cx="357790" cy="343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sz="1633"/>
              <a:t>E</a:t>
            </a:r>
            <a:r>
              <a:rPr lang="de-DE" sz="1633" baseline="-25000"/>
              <a:t>2</a:t>
            </a:r>
          </a:p>
        </p:txBody>
      </p:sp>
      <p:sp>
        <p:nvSpPr>
          <p:cNvPr id="15" name="Textfeld 14"/>
          <p:cNvSpPr txBox="1"/>
          <p:nvPr/>
        </p:nvSpPr>
        <p:spPr>
          <a:xfrm>
            <a:off x="8693408" y="1943919"/>
            <a:ext cx="2940627" cy="369332"/>
          </a:xfrm>
          <a:prstGeom prst="rect">
            <a:avLst/>
          </a:prstGeom>
          <a:noFill/>
          <a:ln>
            <a:solidFill>
              <a:schemeClr val="tx1"/>
            </a:solidFill>
          </a:ln>
        </p:spPr>
        <p:txBody>
          <a:bodyPr wrap="square" rtlCol="0">
            <a:spAutoFit/>
          </a:bodyPr>
          <a:lstStyle/>
          <a:p>
            <a:endParaRPr lang="de-DE" dirty="0"/>
          </a:p>
        </p:txBody>
      </p:sp>
      <p:cxnSp>
        <p:nvCxnSpPr>
          <p:cNvPr id="16" name="Gerade Verbindung mit Pfeil 15"/>
          <p:cNvCxnSpPr>
            <a:cxnSpLocks/>
          </p:cNvCxnSpPr>
          <p:nvPr/>
        </p:nvCxnSpPr>
        <p:spPr>
          <a:xfrm>
            <a:off x="2736259" y="1684148"/>
            <a:ext cx="1475509" cy="207818"/>
          </a:xfrm>
          <a:prstGeom prst="straightConnector1">
            <a:avLst/>
          </a:prstGeom>
          <a:ln>
            <a:solidFill>
              <a:srgbClr val="FF0000"/>
            </a:solidFill>
            <a:tailEnd type="triangle"/>
          </a:ln>
        </p:spPr>
        <p:style>
          <a:lnRef idx="3">
            <a:schemeClr val="accent6"/>
          </a:lnRef>
          <a:fillRef idx="0">
            <a:schemeClr val="accent6"/>
          </a:fillRef>
          <a:effectRef idx="2">
            <a:schemeClr val="accent6"/>
          </a:effectRef>
          <a:fontRef idx="minor">
            <a:schemeClr val="tx1"/>
          </a:fontRef>
        </p:style>
      </p:cxnSp>
      <p:cxnSp>
        <p:nvCxnSpPr>
          <p:cNvPr id="17" name="Gerade Verbindung mit Pfeil 16"/>
          <p:cNvCxnSpPr>
            <a:cxnSpLocks/>
          </p:cNvCxnSpPr>
          <p:nvPr/>
        </p:nvCxnSpPr>
        <p:spPr>
          <a:xfrm flipV="1">
            <a:off x="2736259" y="2375785"/>
            <a:ext cx="1475509" cy="177326"/>
          </a:xfrm>
          <a:prstGeom prst="straightConnector1">
            <a:avLst/>
          </a:prstGeom>
          <a:ln>
            <a:solidFill>
              <a:srgbClr val="FF0000"/>
            </a:solidFill>
            <a:tailEnd type="triangle"/>
          </a:ln>
        </p:spPr>
        <p:style>
          <a:lnRef idx="3">
            <a:schemeClr val="accent6"/>
          </a:lnRef>
          <a:fillRef idx="0">
            <a:schemeClr val="accent6"/>
          </a:fillRef>
          <a:effectRef idx="2">
            <a:schemeClr val="accent6"/>
          </a:effectRef>
          <a:fontRef idx="minor">
            <a:schemeClr val="tx1"/>
          </a:fontRef>
        </p:style>
      </p:cxnSp>
      <p:cxnSp>
        <p:nvCxnSpPr>
          <p:cNvPr id="18" name="Gerade Verbindung mit Pfeil 17"/>
          <p:cNvCxnSpPr/>
          <p:nvPr/>
        </p:nvCxnSpPr>
        <p:spPr>
          <a:xfrm>
            <a:off x="2736259" y="1834474"/>
            <a:ext cx="1475509" cy="504301"/>
          </a:xfrm>
          <a:prstGeom prst="straightConnector1">
            <a:avLst/>
          </a:prstGeom>
          <a:ln>
            <a:solidFill>
              <a:srgbClr val="0070C0"/>
            </a:solidFill>
            <a:tailEnd type="triangle"/>
          </a:ln>
        </p:spPr>
        <p:style>
          <a:lnRef idx="3">
            <a:schemeClr val="accent2"/>
          </a:lnRef>
          <a:fillRef idx="0">
            <a:schemeClr val="accent2"/>
          </a:fillRef>
          <a:effectRef idx="2">
            <a:schemeClr val="accent2"/>
          </a:effectRef>
          <a:fontRef idx="minor">
            <a:schemeClr val="tx1"/>
          </a:fontRef>
        </p:style>
      </p:cxnSp>
      <p:cxnSp>
        <p:nvCxnSpPr>
          <p:cNvPr id="19" name="Gerade Verbindung mit Pfeil 18"/>
          <p:cNvCxnSpPr/>
          <p:nvPr/>
        </p:nvCxnSpPr>
        <p:spPr>
          <a:xfrm flipV="1">
            <a:off x="2736259" y="1964702"/>
            <a:ext cx="1475509" cy="394855"/>
          </a:xfrm>
          <a:prstGeom prst="straightConnector1">
            <a:avLst/>
          </a:prstGeom>
          <a:ln>
            <a:solidFill>
              <a:srgbClr val="0070C0"/>
            </a:solidFill>
            <a:tailEnd type="triangle"/>
          </a:ln>
        </p:spPr>
        <p:style>
          <a:lnRef idx="3">
            <a:schemeClr val="accent2"/>
          </a:lnRef>
          <a:fillRef idx="0">
            <a:schemeClr val="accent2"/>
          </a:fillRef>
          <a:effectRef idx="2">
            <a:schemeClr val="accent2"/>
          </a:effectRef>
          <a:fontRef idx="minor">
            <a:schemeClr val="tx1"/>
          </a:fontRef>
        </p:style>
      </p:cxnSp>
      <p:sp>
        <p:nvSpPr>
          <p:cNvPr id="24" name="Rechteck 23"/>
          <p:cNvSpPr/>
          <p:nvPr/>
        </p:nvSpPr>
        <p:spPr>
          <a:xfrm>
            <a:off x="2017442" y="1562715"/>
            <a:ext cx="545185" cy="2577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p:cNvSpPr/>
          <p:nvPr/>
        </p:nvSpPr>
        <p:spPr>
          <a:xfrm>
            <a:off x="1990724" y="2222917"/>
            <a:ext cx="545185" cy="2577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Text Box 6">
            <a:extLst>
              <a:ext uri="{FF2B5EF4-FFF2-40B4-BE49-F238E27FC236}">
                <a16:creationId xmlns:a16="http://schemas.microsoft.com/office/drawing/2014/main" id="{5E92D775-0580-4569-A2FB-D0912BBC1D83}"/>
              </a:ext>
            </a:extLst>
          </p:cNvPr>
          <p:cNvSpPr txBox="1">
            <a:spLocks noChangeArrowheads="1"/>
          </p:cNvSpPr>
          <p:nvPr/>
        </p:nvSpPr>
        <p:spPr bwMode="auto">
          <a:xfrm>
            <a:off x="194260" y="4442739"/>
            <a:ext cx="3767436" cy="1848813"/>
          </a:xfrm>
          <a:prstGeom prst="rect">
            <a:avLst/>
          </a:prstGeom>
          <a:noFill/>
          <a:ln w="9525">
            <a:noFill/>
            <a:round/>
            <a:headEnd/>
            <a:tailEnd/>
          </a:ln>
          <a:effectLst/>
        </p:spPr>
        <p:txBody>
          <a:bodyPr wrap="none" lIns="81646" tIns="40823" rIns="81646" bIns="40823"/>
          <a:lstStyle/>
          <a:p>
            <a:pPr>
              <a:lnSpc>
                <a:spcPct val="109000"/>
              </a:lnSpc>
              <a:tabLst>
                <a:tab pos="656722" algn="l"/>
                <a:tab pos="1313444" algn="l"/>
                <a:tab pos="1970166" algn="l"/>
                <a:tab pos="2626888" algn="l"/>
                <a:tab pos="3283610" algn="l"/>
              </a:tabLst>
              <a:defRPr/>
            </a:pPr>
            <a:r>
              <a:rPr lang="en-US" sz="1996" dirty="0" err="1">
                <a:solidFill>
                  <a:srgbClr val="000000"/>
                </a:solidFill>
                <a:latin typeface="Symbol" pitchFamily="18" charset="2"/>
              </a:rPr>
              <a:t>D</a:t>
            </a:r>
            <a:r>
              <a:rPr lang="en-US" sz="1996" dirty="0" err="1">
                <a:solidFill>
                  <a:srgbClr val="000000"/>
                </a:solidFill>
                <a:latin typeface="Times New Roman" pitchFamily="16" charset="0"/>
              </a:rPr>
              <a:t>C</a:t>
            </a:r>
            <a:r>
              <a:rPr lang="en-US" sz="1996" baseline="-25000" dirty="0" err="1">
                <a:solidFill>
                  <a:srgbClr val="000000"/>
                </a:solidFill>
                <a:latin typeface="Times New Roman" pitchFamily="16" charset="0"/>
              </a:rPr>
              <a:t>decay</a:t>
            </a:r>
            <a:r>
              <a:rPr lang="en-US" sz="1996" dirty="0">
                <a:solidFill>
                  <a:srgbClr val="000000"/>
                </a:solidFill>
                <a:latin typeface="Times New Roman" pitchFamily="16" charset="0"/>
              </a:rPr>
              <a:t>(</a:t>
            </a:r>
            <a:r>
              <a:rPr lang="en-US" sz="1996" dirty="0">
                <a:solidFill>
                  <a:srgbClr val="000000"/>
                </a:solidFill>
                <a:latin typeface="Symbol" pitchFamily="18" charset="2"/>
              </a:rPr>
              <a:t>D</a:t>
            </a:r>
            <a:r>
              <a:rPr lang="en-US" sz="1996" dirty="0">
                <a:solidFill>
                  <a:srgbClr val="000000"/>
                </a:solidFill>
                <a:latin typeface="Times New Roman" pitchFamily="16" charset="0"/>
              </a:rPr>
              <a:t>E)=C(D)</a:t>
            </a:r>
            <a:r>
              <a:rPr lang="en-US" sz="1996" baseline="-33000" dirty="0">
                <a:solidFill>
                  <a:srgbClr val="000000"/>
                </a:solidFill>
                <a:latin typeface="Times New Roman" pitchFamily="16" charset="0"/>
              </a:rPr>
              <a:t>stop</a:t>
            </a:r>
            <a:r>
              <a:rPr lang="en-US" sz="1996" dirty="0">
                <a:solidFill>
                  <a:srgbClr val="000000"/>
                </a:solidFill>
                <a:latin typeface="Symbol" pitchFamily="18" charset="2"/>
              </a:rPr>
              <a:t>-</a:t>
            </a:r>
            <a:r>
              <a:rPr lang="en-US" sz="1996" dirty="0">
                <a:solidFill>
                  <a:srgbClr val="000000"/>
                </a:solidFill>
                <a:latin typeface="Times New Roman" pitchFamily="16" charset="0"/>
              </a:rPr>
              <a:t>C(D)</a:t>
            </a:r>
            <a:r>
              <a:rPr lang="en-US" sz="1996" baseline="-33000" dirty="0">
                <a:solidFill>
                  <a:srgbClr val="000000"/>
                </a:solidFill>
                <a:latin typeface="Times New Roman" pitchFamily="16" charset="0"/>
              </a:rPr>
              <a:t>start</a:t>
            </a:r>
            <a:r>
              <a:rPr lang="en-US" sz="1996" dirty="0">
                <a:solidFill>
                  <a:srgbClr val="000000"/>
                </a:solidFill>
                <a:latin typeface="Times New Roman" pitchFamily="16" charset="0"/>
              </a:rPr>
              <a:t>=</a:t>
            </a:r>
          </a:p>
          <a:p>
            <a:pPr algn="ctr">
              <a:lnSpc>
                <a:spcPct val="109000"/>
              </a:lnSpc>
              <a:tabLst>
                <a:tab pos="656722" algn="l"/>
                <a:tab pos="1313444" algn="l"/>
                <a:tab pos="1970166" algn="l"/>
                <a:tab pos="2626888" algn="l"/>
                <a:tab pos="3283610" algn="l"/>
              </a:tabLst>
              <a:defRPr/>
            </a:pPr>
            <a:r>
              <a:rPr lang="en-US" sz="1996" dirty="0">
                <a:solidFill>
                  <a:srgbClr val="000000"/>
                </a:solidFill>
                <a:latin typeface="Times New Roman" pitchFamily="16" charset="0"/>
              </a:rPr>
              <a:t>C(P)</a:t>
            </a:r>
            <a:r>
              <a:rPr lang="en-US" sz="1996" baseline="-25000" dirty="0" err="1">
                <a:solidFill>
                  <a:srgbClr val="000000"/>
                </a:solidFill>
                <a:latin typeface="Times New Roman" pitchFamily="16" charset="0"/>
              </a:rPr>
              <a:t>stop</a:t>
            </a:r>
            <a:r>
              <a:rPr lang="en-US" sz="1996" dirty="0" err="1">
                <a:solidFill>
                  <a:srgbClr val="000000"/>
                </a:solidFill>
                <a:latin typeface="Times New Roman" pitchFamily="16" charset="0"/>
              </a:rPr>
              <a:t>+</a:t>
            </a:r>
            <a:r>
              <a:rPr lang="en-US" sz="1996" dirty="0" err="1">
                <a:solidFill>
                  <a:srgbClr val="000000"/>
                </a:solidFill>
                <a:latin typeface="Symbol" pitchFamily="18" charset="2"/>
              </a:rPr>
              <a:t>t</a:t>
            </a:r>
            <a:r>
              <a:rPr lang="en-US" sz="1996" dirty="0">
                <a:solidFill>
                  <a:srgbClr val="000000"/>
                </a:solidFill>
                <a:latin typeface="Symbol" pitchFamily="18" charset="2"/>
              </a:rPr>
              <a:t>-(</a:t>
            </a:r>
            <a:r>
              <a:rPr lang="en-US" sz="1996" dirty="0">
                <a:solidFill>
                  <a:srgbClr val="000000"/>
                </a:solidFill>
                <a:latin typeface="Times New Roman" pitchFamily="16" charset="0"/>
              </a:rPr>
              <a:t>C(P)</a:t>
            </a:r>
            <a:r>
              <a:rPr lang="en-US" sz="1996" baseline="-25000" dirty="0">
                <a:solidFill>
                  <a:srgbClr val="000000"/>
                </a:solidFill>
                <a:latin typeface="Times New Roman" pitchFamily="16" charset="0"/>
              </a:rPr>
              <a:t>start</a:t>
            </a:r>
            <a:r>
              <a:rPr lang="en-US" sz="1996" dirty="0">
                <a:solidFill>
                  <a:srgbClr val="000000"/>
                </a:solidFill>
                <a:latin typeface="Times New Roman" pitchFamily="16" charset="0"/>
              </a:rPr>
              <a:t>-</a:t>
            </a:r>
            <a:r>
              <a:rPr lang="en-US" sz="1996" dirty="0">
                <a:solidFill>
                  <a:srgbClr val="000000"/>
                </a:solidFill>
                <a:latin typeface="Symbol" pitchFamily="18" charset="2"/>
              </a:rPr>
              <a:t>t</a:t>
            </a:r>
            <a:r>
              <a:rPr lang="en-US" sz="1996" dirty="0">
                <a:solidFill>
                  <a:srgbClr val="000000"/>
                </a:solidFill>
                <a:latin typeface="Times New Roman" pitchFamily="16" charset="0"/>
              </a:rPr>
              <a:t>)=PRD(</a:t>
            </a:r>
            <a:r>
              <a:rPr lang="en-US" sz="1996" dirty="0">
                <a:solidFill>
                  <a:srgbClr val="000000"/>
                </a:solidFill>
                <a:latin typeface="Symbol" pitchFamily="18" charset="2"/>
              </a:rPr>
              <a:t>D</a:t>
            </a:r>
            <a:r>
              <a:rPr lang="en-US" sz="1996" dirty="0">
                <a:solidFill>
                  <a:srgbClr val="000000"/>
                </a:solidFill>
                <a:latin typeface="Times New Roman" pitchFamily="16" charset="0"/>
              </a:rPr>
              <a:t>E)+2</a:t>
            </a:r>
            <a:r>
              <a:rPr lang="en-US" sz="1996" dirty="0">
                <a:solidFill>
                  <a:srgbClr val="000000"/>
                </a:solidFill>
                <a:latin typeface="Symbol" pitchFamily="18" charset="2"/>
              </a:rPr>
              <a:t>t</a:t>
            </a:r>
          </a:p>
          <a:p>
            <a:pPr>
              <a:lnSpc>
                <a:spcPct val="109000"/>
              </a:lnSpc>
              <a:tabLst>
                <a:tab pos="656722" algn="l"/>
                <a:tab pos="1313444" algn="l"/>
                <a:tab pos="1970166" algn="l"/>
                <a:tab pos="2626888" algn="l"/>
                <a:tab pos="3283610" algn="l"/>
              </a:tabLst>
              <a:defRPr/>
            </a:pPr>
            <a:endParaRPr lang="en-US" sz="1996" dirty="0">
              <a:solidFill>
                <a:srgbClr val="000000"/>
              </a:solidFill>
              <a:latin typeface="Symbol" pitchFamily="18" charset="2"/>
            </a:endParaRPr>
          </a:p>
          <a:p>
            <a:pPr>
              <a:lnSpc>
                <a:spcPct val="109000"/>
              </a:lnSpc>
              <a:tabLst>
                <a:tab pos="656722" algn="l"/>
                <a:tab pos="1313444" algn="l"/>
                <a:tab pos="1970166" algn="l"/>
                <a:tab pos="2626888" algn="l"/>
                <a:tab pos="3283610" algn="l"/>
              </a:tabLst>
              <a:defRPr/>
            </a:pPr>
            <a:r>
              <a:rPr lang="en-US" sz="1996" dirty="0">
                <a:solidFill>
                  <a:srgbClr val="000000"/>
                </a:solidFill>
              </a:rPr>
              <a:t>Prompt Response Difference (PRD):</a:t>
            </a:r>
          </a:p>
          <a:p>
            <a:pPr>
              <a:lnSpc>
                <a:spcPct val="109000"/>
              </a:lnSpc>
              <a:tabLst>
                <a:tab pos="656722" algn="l"/>
                <a:tab pos="1313444" algn="l"/>
                <a:tab pos="1970166" algn="l"/>
                <a:tab pos="2626888" algn="l"/>
                <a:tab pos="3283610" algn="l"/>
              </a:tabLst>
              <a:defRPr/>
            </a:pPr>
            <a:r>
              <a:rPr lang="en-US" sz="1996" dirty="0">
                <a:solidFill>
                  <a:srgbClr val="000000"/>
                </a:solidFill>
              </a:rPr>
              <a:t>PRD(</a:t>
            </a:r>
            <a:r>
              <a:rPr lang="en-US" sz="1996" dirty="0">
                <a:solidFill>
                  <a:srgbClr val="000000"/>
                </a:solidFill>
                <a:latin typeface="Symbol" panose="05050102010706020507" pitchFamily="18" charset="2"/>
              </a:rPr>
              <a:t>D</a:t>
            </a:r>
            <a:r>
              <a:rPr lang="en-US" sz="1996" dirty="0">
                <a:solidFill>
                  <a:srgbClr val="000000"/>
                </a:solidFill>
              </a:rPr>
              <a:t>E)= C(P)</a:t>
            </a:r>
            <a:r>
              <a:rPr lang="en-US" sz="1996" baseline="-33000" dirty="0">
                <a:solidFill>
                  <a:srgbClr val="000000"/>
                </a:solidFill>
              </a:rPr>
              <a:t>stop</a:t>
            </a:r>
            <a:r>
              <a:rPr lang="en-US" sz="1996" dirty="0">
                <a:solidFill>
                  <a:srgbClr val="000000"/>
                </a:solidFill>
              </a:rPr>
              <a:t>-C(P)</a:t>
            </a:r>
            <a:r>
              <a:rPr lang="en-US" sz="1996" baseline="-33000" dirty="0">
                <a:solidFill>
                  <a:srgbClr val="000000"/>
                </a:solidFill>
              </a:rPr>
              <a:t>start </a:t>
            </a:r>
          </a:p>
          <a:p>
            <a:pPr>
              <a:lnSpc>
                <a:spcPct val="109000"/>
              </a:lnSpc>
              <a:tabLst>
                <a:tab pos="656722" algn="l"/>
                <a:tab pos="1313444" algn="l"/>
                <a:tab pos="1970166" algn="l"/>
                <a:tab pos="2626888" algn="l"/>
                <a:tab pos="3283610" algn="l"/>
              </a:tabLst>
              <a:defRPr/>
            </a:pPr>
            <a:r>
              <a:rPr lang="en-US" sz="1996" dirty="0">
                <a:solidFill>
                  <a:srgbClr val="000000"/>
                </a:solidFill>
                <a:cs typeface="Times New Roman" panose="02020603050405020304" pitchFamily="18" charset="0"/>
              </a:rPr>
              <a:t>PRD</a:t>
            </a:r>
            <a:r>
              <a:rPr lang="en-US" sz="1996" dirty="0">
                <a:solidFill>
                  <a:srgbClr val="000000"/>
                </a:solidFill>
                <a:latin typeface="Symbol" panose="05050102010706020507" pitchFamily="18" charset="2"/>
              </a:rPr>
              <a:t>(D</a:t>
            </a:r>
            <a:r>
              <a:rPr lang="en-US" sz="1996" dirty="0">
                <a:solidFill>
                  <a:srgbClr val="000000"/>
                </a:solidFill>
              </a:rPr>
              <a:t>E) = PRD(</a:t>
            </a:r>
            <a:r>
              <a:rPr lang="en-US" sz="1996" dirty="0" err="1">
                <a:solidFill>
                  <a:srgbClr val="000000"/>
                </a:solidFill>
              </a:rPr>
              <a:t>E</a:t>
            </a:r>
            <a:r>
              <a:rPr lang="en-US" sz="1996" baseline="-33000" dirty="0" err="1">
                <a:solidFill>
                  <a:srgbClr val="000000"/>
                </a:solidFill>
              </a:rPr>
              <a:t>feeder</a:t>
            </a:r>
            <a:r>
              <a:rPr lang="en-US" sz="1996" dirty="0">
                <a:solidFill>
                  <a:srgbClr val="000000"/>
                </a:solidFill>
              </a:rPr>
              <a:t>) – PRD(</a:t>
            </a:r>
            <a:r>
              <a:rPr lang="en-US" sz="1996" dirty="0" err="1">
                <a:solidFill>
                  <a:srgbClr val="000000"/>
                </a:solidFill>
              </a:rPr>
              <a:t>E</a:t>
            </a:r>
            <a:r>
              <a:rPr lang="en-US" sz="1996" baseline="-33000" dirty="0" err="1">
                <a:solidFill>
                  <a:srgbClr val="000000"/>
                </a:solidFill>
              </a:rPr>
              <a:t>decay</a:t>
            </a:r>
            <a:r>
              <a:rPr lang="en-US" sz="1996" baseline="30000" dirty="0">
                <a:solidFill>
                  <a:srgbClr val="000000"/>
                </a:solidFill>
              </a:rPr>
              <a:t>)</a:t>
            </a:r>
          </a:p>
        </p:txBody>
      </p:sp>
      <p:pic>
        <p:nvPicPr>
          <p:cNvPr id="29" name="Picture 28">
            <a:extLst>
              <a:ext uri="{FF2B5EF4-FFF2-40B4-BE49-F238E27FC236}">
                <a16:creationId xmlns:a16="http://schemas.microsoft.com/office/drawing/2014/main" id="{0A49E015-B0B5-4F70-9E6A-A990856142B7}"/>
              </a:ext>
            </a:extLst>
          </p:cNvPr>
          <p:cNvPicPr>
            <a:picLocks noChangeAspect="1"/>
          </p:cNvPicPr>
          <p:nvPr/>
        </p:nvPicPr>
        <p:blipFill>
          <a:blip r:embed="rId4"/>
          <a:stretch>
            <a:fillRect/>
          </a:stretch>
        </p:blipFill>
        <p:spPr>
          <a:xfrm rot="10800000">
            <a:off x="5564499" y="3697021"/>
            <a:ext cx="6193747" cy="3090688"/>
          </a:xfrm>
          <a:prstGeom prst="rect">
            <a:avLst/>
          </a:prstGeom>
        </p:spPr>
      </p:pic>
      <p:cxnSp>
        <p:nvCxnSpPr>
          <p:cNvPr id="33" name="Straight Connector 32">
            <a:extLst>
              <a:ext uri="{FF2B5EF4-FFF2-40B4-BE49-F238E27FC236}">
                <a16:creationId xmlns:a16="http://schemas.microsoft.com/office/drawing/2014/main" id="{CFCCEF82-1BEA-4581-A0A5-5079304630BD}"/>
              </a:ext>
            </a:extLst>
          </p:cNvPr>
          <p:cNvCxnSpPr/>
          <p:nvPr/>
        </p:nvCxnSpPr>
        <p:spPr>
          <a:xfrm>
            <a:off x="5564499" y="6787710"/>
            <a:ext cx="6193747" cy="0"/>
          </a:xfrm>
          <a:prstGeom prst="line">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sp>
        <p:nvSpPr>
          <p:cNvPr id="34" name="TextBox 33">
            <a:extLst>
              <a:ext uri="{FF2B5EF4-FFF2-40B4-BE49-F238E27FC236}">
                <a16:creationId xmlns:a16="http://schemas.microsoft.com/office/drawing/2014/main" id="{3FA7FFED-EF4B-4644-9ABA-49AE7FCAAB4F}"/>
              </a:ext>
            </a:extLst>
          </p:cNvPr>
          <p:cNvSpPr txBox="1"/>
          <p:nvPr/>
        </p:nvSpPr>
        <p:spPr>
          <a:xfrm>
            <a:off x="11758246" y="6428270"/>
            <a:ext cx="404278" cy="369332"/>
          </a:xfrm>
          <a:prstGeom prst="rect">
            <a:avLst/>
          </a:prstGeom>
          <a:noFill/>
        </p:spPr>
        <p:txBody>
          <a:bodyPr wrap="none" rtlCol="0">
            <a:spAutoFit/>
          </a:bodyPr>
          <a:lstStyle/>
          <a:p>
            <a:r>
              <a:rPr lang="en-US" dirty="0">
                <a:latin typeface="Symbol" panose="05050102010706020507" pitchFamily="18" charset="2"/>
              </a:rPr>
              <a:t>D</a:t>
            </a:r>
            <a:r>
              <a:rPr lang="en-US" dirty="0"/>
              <a:t>t</a:t>
            </a:r>
            <a:endParaRPr lang="de-DE" dirty="0"/>
          </a:p>
        </p:txBody>
      </p:sp>
      <p:sp>
        <p:nvSpPr>
          <p:cNvPr id="4" name="TextBox 3">
            <a:extLst>
              <a:ext uri="{FF2B5EF4-FFF2-40B4-BE49-F238E27FC236}">
                <a16:creationId xmlns:a16="http://schemas.microsoft.com/office/drawing/2014/main" id="{F99356B1-A197-4243-B6F9-BAB20D8DC022}"/>
              </a:ext>
            </a:extLst>
          </p:cNvPr>
          <p:cNvSpPr txBox="1"/>
          <p:nvPr/>
        </p:nvSpPr>
        <p:spPr>
          <a:xfrm>
            <a:off x="-43899" y="3743327"/>
            <a:ext cx="6822958" cy="707886"/>
          </a:xfrm>
          <a:prstGeom prst="rect">
            <a:avLst/>
          </a:prstGeom>
          <a:noFill/>
        </p:spPr>
        <p:txBody>
          <a:bodyPr wrap="none" rtlCol="0">
            <a:spAutoFit/>
          </a:bodyPr>
          <a:lstStyle/>
          <a:p>
            <a:r>
              <a:rPr lang="en-US" sz="2000" dirty="0"/>
              <a:t>Mirror Symmetric Centroid Difference (MSCD) method </a:t>
            </a:r>
          </a:p>
          <a:p>
            <a:r>
              <a:rPr lang="de-DE" sz="2000" dirty="0">
                <a:solidFill>
                  <a:srgbClr val="141312"/>
                </a:solidFill>
              </a:rPr>
              <a:t>J.M. </a:t>
            </a:r>
            <a:r>
              <a:rPr lang="fr-FR" sz="2000" dirty="0">
                <a:solidFill>
                  <a:srgbClr val="141312"/>
                </a:solidFill>
              </a:rPr>
              <a:t>Régis, G </a:t>
            </a:r>
            <a:r>
              <a:rPr lang="fr-FR" sz="2000" dirty="0" err="1">
                <a:solidFill>
                  <a:srgbClr val="141312"/>
                </a:solidFill>
              </a:rPr>
              <a:t>Pascovici</a:t>
            </a:r>
            <a:r>
              <a:rPr lang="fr-FR" sz="2000" dirty="0">
                <a:solidFill>
                  <a:srgbClr val="141312"/>
                </a:solidFill>
              </a:rPr>
              <a:t>, M. </a:t>
            </a:r>
            <a:r>
              <a:rPr lang="fr-FR" sz="2000" dirty="0" err="1">
                <a:solidFill>
                  <a:srgbClr val="141312"/>
                </a:solidFill>
              </a:rPr>
              <a:t>Rudigier</a:t>
            </a:r>
            <a:r>
              <a:rPr lang="fr-FR" sz="2000" dirty="0">
                <a:solidFill>
                  <a:srgbClr val="141312"/>
                </a:solidFill>
              </a:rPr>
              <a:t>, J. Jolie NIM A 622 (2010) </a:t>
            </a:r>
            <a:r>
              <a:rPr lang="fr-FR" dirty="0">
                <a:solidFill>
                  <a:srgbClr val="141312"/>
                </a:solidFill>
                <a:latin typeface="NimbusRomNo9L-Regu"/>
              </a:rPr>
              <a:t>83 </a:t>
            </a:r>
            <a:endParaRPr lang="de-DE" dirty="0"/>
          </a:p>
        </p:txBody>
      </p:sp>
    </p:spTree>
    <p:extLst>
      <p:ext uri="{BB962C8B-B14F-4D97-AF65-F5344CB8AC3E}">
        <p14:creationId xmlns:p14="http://schemas.microsoft.com/office/powerpoint/2010/main" val="236511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08C0C3-5856-41D9-84F4-B0245509A16B}"/>
              </a:ext>
            </a:extLst>
          </p:cNvPr>
          <p:cNvPicPr>
            <a:picLocks noChangeAspect="1"/>
          </p:cNvPicPr>
          <p:nvPr/>
        </p:nvPicPr>
        <p:blipFill>
          <a:blip r:embed="rId2"/>
          <a:stretch>
            <a:fillRect/>
          </a:stretch>
        </p:blipFill>
        <p:spPr>
          <a:xfrm>
            <a:off x="5343809" y="2824019"/>
            <a:ext cx="5781391" cy="3902056"/>
          </a:xfrm>
          <a:prstGeom prst="rect">
            <a:avLst/>
          </a:prstGeom>
        </p:spPr>
      </p:pic>
      <p:pic>
        <p:nvPicPr>
          <p:cNvPr id="12" name="Picture 11">
            <a:extLst>
              <a:ext uri="{FF2B5EF4-FFF2-40B4-BE49-F238E27FC236}">
                <a16:creationId xmlns:a16="http://schemas.microsoft.com/office/drawing/2014/main" id="{F4BF439F-06C6-45C8-8187-7EB655E0DD67}"/>
              </a:ext>
            </a:extLst>
          </p:cNvPr>
          <p:cNvPicPr>
            <a:picLocks noChangeAspect="1"/>
          </p:cNvPicPr>
          <p:nvPr/>
        </p:nvPicPr>
        <p:blipFill>
          <a:blip r:embed="rId3"/>
          <a:stretch>
            <a:fillRect/>
          </a:stretch>
        </p:blipFill>
        <p:spPr>
          <a:xfrm>
            <a:off x="152411" y="503989"/>
            <a:ext cx="4915035" cy="4580986"/>
          </a:xfrm>
          <a:prstGeom prst="rect">
            <a:avLst/>
          </a:prstGeom>
        </p:spPr>
      </p:pic>
    </p:spTree>
    <p:extLst>
      <p:ext uri="{BB962C8B-B14F-4D97-AF65-F5344CB8AC3E}">
        <p14:creationId xmlns:p14="http://schemas.microsoft.com/office/powerpoint/2010/main" val="9963251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826381-915F-4105-8EFA-9F1DA27B8274}"/>
              </a:ext>
            </a:extLst>
          </p:cNvPr>
          <p:cNvPicPr>
            <a:picLocks noChangeAspect="1"/>
          </p:cNvPicPr>
          <p:nvPr/>
        </p:nvPicPr>
        <p:blipFill>
          <a:blip r:embed="rId2"/>
          <a:stretch>
            <a:fillRect/>
          </a:stretch>
        </p:blipFill>
        <p:spPr>
          <a:xfrm>
            <a:off x="206887" y="2965938"/>
            <a:ext cx="5421165" cy="4949258"/>
          </a:xfrm>
          <a:prstGeom prst="rect">
            <a:avLst/>
          </a:prstGeom>
        </p:spPr>
      </p:pic>
      <p:pic>
        <p:nvPicPr>
          <p:cNvPr id="3" name="Picture 2">
            <a:extLst>
              <a:ext uri="{FF2B5EF4-FFF2-40B4-BE49-F238E27FC236}">
                <a16:creationId xmlns:a16="http://schemas.microsoft.com/office/drawing/2014/main" id="{7981B71A-9FF9-4943-8378-441141278B4D}"/>
              </a:ext>
            </a:extLst>
          </p:cNvPr>
          <p:cNvPicPr>
            <a:picLocks noChangeAspect="1"/>
          </p:cNvPicPr>
          <p:nvPr/>
        </p:nvPicPr>
        <p:blipFill>
          <a:blip r:embed="rId3"/>
          <a:stretch>
            <a:fillRect/>
          </a:stretch>
        </p:blipFill>
        <p:spPr>
          <a:xfrm>
            <a:off x="6660061" y="865762"/>
            <a:ext cx="4353059" cy="5992238"/>
          </a:xfrm>
          <a:prstGeom prst="rect">
            <a:avLst/>
          </a:prstGeom>
        </p:spPr>
      </p:pic>
      <p:sp>
        <p:nvSpPr>
          <p:cNvPr id="4" name="TextBox 3">
            <a:extLst>
              <a:ext uri="{FF2B5EF4-FFF2-40B4-BE49-F238E27FC236}">
                <a16:creationId xmlns:a16="http://schemas.microsoft.com/office/drawing/2014/main" id="{F717DAD3-C0DF-43F1-A0A0-3C87DBA1D3B4}"/>
              </a:ext>
            </a:extLst>
          </p:cNvPr>
          <p:cNvSpPr txBox="1"/>
          <p:nvPr/>
        </p:nvSpPr>
        <p:spPr>
          <a:xfrm>
            <a:off x="6928338" y="398585"/>
            <a:ext cx="1398075" cy="461665"/>
          </a:xfrm>
          <a:prstGeom prst="rect">
            <a:avLst/>
          </a:prstGeom>
          <a:noFill/>
        </p:spPr>
        <p:txBody>
          <a:bodyPr wrap="none" rtlCol="0">
            <a:spAutoFit/>
          </a:bodyPr>
          <a:lstStyle/>
          <a:p>
            <a:r>
              <a:rPr lang="de-DE" sz="2400" dirty="0"/>
              <a:t>Das et al. </a:t>
            </a:r>
          </a:p>
        </p:txBody>
      </p:sp>
      <p:sp>
        <p:nvSpPr>
          <p:cNvPr id="5" name="TextBox 4">
            <a:extLst>
              <a:ext uri="{FF2B5EF4-FFF2-40B4-BE49-F238E27FC236}">
                <a16:creationId xmlns:a16="http://schemas.microsoft.com/office/drawing/2014/main" id="{0D73E61B-1FB0-4605-A73D-0B60202701E4}"/>
              </a:ext>
            </a:extLst>
          </p:cNvPr>
          <p:cNvSpPr txBox="1"/>
          <p:nvPr/>
        </p:nvSpPr>
        <p:spPr>
          <a:xfrm>
            <a:off x="1987653" y="2659034"/>
            <a:ext cx="1362489" cy="461665"/>
          </a:xfrm>
          <a:prstGeom prst="rect">
            <a:avLst/>
          </a:prstGeom>
          <a:noFill/>
        </p:spPr>
        <p:txBody>
          <a:bodyPr wrap="none" rtlCol="0">
            <a:spAutoFit/>
          </a:bodyPr>
          <a:lstStyle/>
          <a:p>
            <a:r>
              <a:rPr lang="de-DE" sz="2400" dirty="0"/>
              <a:t>Ley et al. </a:t>
            </a:r>
          </a:p>
        </p:txBody>
      </p:sp>
      <p:sp>
        <p:nvSpPr>
          <p:cNvPr id="6" name="TextBox 5">
            <a:extLst>
              <a:ext uri="{FF2B5EF4-FFF2-40B4-BE49-F238E27FC236}">
                <a16:creationId xmlns:a16="http://schemas.microsoft.com/office/drawing/2014/main" id="{C7EDAA56-0103-41B4-803F-E1B07F2440D4}"/>
              </a:ext>
            </a:extLst>
          </p:cNvPr>
          <p:cNvSpPr txBox="1"/>
          <p:nvPr/>
        </p:nvSpPr>
        <p:spPr>
          <a:xfrm>
            <a:off x="206887" y="11723"/>
            <a:ext cx="7377276" cy="523220"/>
          </a:xfrm>
          <a:prstGeom prst="rect">
            <a:avLst/>
          </a:prstGeom>
          <a:noFill/>
        </p:spPr>
        <p:txBody>
          <a:bodyPr wrap="none" rtlCol="0">
            <a:spAutoFit/>
          </a:bodyPr>
          <a:lstStyle/>
          <a:p>
            <a:r>
              <a:rPr lang="en-US" sz="2800" b="1" dirty="0"/>
              <a:t> Some remarks concerning RIB measurements.</a:t>
            </a:r>
            <a:endParaRPr lang="de-DE" sz="2800" b="1" dirty="0"/>
          </a:p>
        </p:txBody>
      </p:sp>
      <p:sp>
        <p:nvSpPr>
          <p:cNvPr id="7" name="TextBox 6">
            <a:extLst>
              <a:ext uri="{FF2B5EF4-FFF2-40B4-BE49-F238E27FC236}">
                <a16:creationId xmlns:a16="http://schemas.microsoft.com/office/drawing/2014/main" id="{92A067AA-5C23-43E9-883F-21722AE73E63}"/>
              </a:ext>
            </a:extLst>
          </p:cNvPr>
          <p:cNvSpPr txBox="1"/>
          <p:nvPr/>
        </p:nvSpPr>
        <p:spPr>
          <a:xfrm>
            <a:off x="492369" y="927575"/>
            <a:ext cx="4353059" cy="1569660"/>
          </a:xfrm>
          <a:prstGeom prst="rect">
            <a:avLst/>
          </a:prstGeom>
          <a:noFill/>
        </p:spPr>
        <p:txBody>
          <a:bodyPr wrap="square" rtlCol="0">
            <a:spAutoFit/>
          </a:bodyPr>
          <a:lstStyle/>
          <a:p>
            <a:r>
              <a:rPr lang="en-US" sz="2400" dirty="0"/>
              <a:t>For fast timing measurements a optimal fine tuning of the set-up is crucial as well as high statistics for the </a:t>
            </a:r>
            <a:r>
              <a:rPr lang="en-US" sz="2400" baseline="30000" dirty="0"/>
              <a:t>152</a:t>
            </a:r>
            <a:r>
              <a:rPr lang="en-US" sz="2400" dirty="0"/>
              <a:t>Eu source.</a:t>
            </a:r>
            <a:endParaRPr lang="de-DE" sz="2400" dirty="0"/>
          </a:p>
        </p:txBody>
      </p:sp>
    </p:spTree>
    <p:extLst>
      <p:ext uri="{BB962C8B-B14F-4D97-AF65-F5344CB8AC3E}">
        <p14:creationId xmlns:p14="http://schemas.microsoft.com/office/powerpoint/2010/main" val="12489791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4E5959-2C1B-4747-B538-F922C37C0877}"/>
              </a:ext>
            </a:extLst>
          </p:cNvPr>
          <p:cNvPicPr>
            <a:picLocks noChangeAspect="1"/>
          </p:cNvPicPr>
          <p:nvPr/>
        </p:nvPicPr>
        <p:blipFill>
          <a:blip r:embed="rId2"/>
          <a:stretch>
            <a:fillRect/>
          </a:stretch>
        </p:blipFill>
        <p:spPr>
          <a:xfrm>
            <a:off x="872228" y="1267444"/>
            <a:ext cx="3152075" cy="4340348"/>
          </a:xfrm>
          <a:prstGeom prst="rect">
            <a:avLst/>
          </a:prstGeom>
        </p:spPr>
      </p:pic>
      <p:sp>
        <p:nvSpPr>
          <p:cNvPr id="3" name="TextBox 2">
            <a:extLst>
              <a:ext uri="{FF2B5EF4-FFF2-40B4-BE49-F238E27FC236}">
                <a16:creationId xmlns:a16="http://schemas.microsoft.com/office/drawing/2014/main" id="{72CD97C0-E098-4923-A0F2-E25BE0155A9F}"/>
              </a:ext>
            </a:extLst>
          </p:cNvPr>
          <p:cNvSpPr txBox="1"/>
          <p:nvPr/>
        </p:nvSpPr>
        <p:spPr>
          <a:xfrm>
            <a:off x="1883613" y="5669548"/>
            <a:ext cx="930063" cy="646331"/>
          </a:xfrm>
          <a:prstGeom prst="rect">
            <a:avLst/>
          </a:prstGeom>
          <a:noFill/>
        </p:spPr>
        <p:txBody>
          <a:bodyPr wrap="none" rtlCol="0">
            <a:spAutoFit/>
          </a:bodyPr>
          <a:lstStyle/>
          <a:p>
            <a:r>
              <a:rPr lang="de-DE" dirty="0"/>
              <a:t>FAIR</a:t>
            </a:r>
          </a:p>
          <a:p>
            <a:r>
              <a:rPr lang="de-DE" dirty="0"/>
              <a:t>doubles</a:t>
            </a:r>
          </a:p>
        </p:txBody>
      </p:sp>
      <p:pic>
        <p:nvPicPr>
          <p:cNvPr id="4" name="Picture 3">
            <a:extLst>
              <a:ext uri="{FF2B5EF4-FFF2-40B4-BE49-F238E27FC236}">
                <a16:creationId xmlns:a16="http://schemas.microsoft.com/office/drawing/2014/main" id="{38A6D2F3-41B5-48EC-A5B8-579A64417AAC}"/>
              </a:ext>
            </a:extLst>
          </p:cNvPr>
          <p:cNvPicPr>
            <a:picLocks noChangeAspect="1"/>
          </p:cNvPicPr>
          <p:nvPr/>
        </p:nvPicPr>
        <p:blipFill>
          <a:blip r:embed="rId3"/>
          <a:stretch>
            <a:fillRect/>
          </a:stretch>
        </p:blipFill>
        <p:spPr>
          <a:xfrm>
            <a:off x="4024303" y="999363"/>
            <a:ext cx="2341577" cy="4681172"/>
          </a:xfrm>
          <a:prstGeom prst="rect">
            <a:avLst/>
          </a:prstGeom>
        </p:spPr>
      </p:pic>
      <p:sp>
        <p:nvSpPr>
          <p:cNvPr id="5" name="TextBox 4">
            <a:extLst>
              <a:ext uri="{FF2B5EF4-FFF2-40B4-BE49-F238E27FC236}">
                <a16:creationId xmlns:a16="http://schemas.microsoft.com/office/drawing/2014/main" id="{C09B8F39-CAF6-4D53-BA0B-3107845D8CF1}"/>
              </a:ext>
            </a:extLst>
          </p:cNvPr>
          <p:cNvSpPr txBox="1"/>
          <p:nvPr/>
        </p:nvSpPr>
        <p:spPr>
          <a:xfrm>
            <a:off x="5009873" y="5680535"/>
            <a:ext cx="816249" cy="646331"/>
          </a:xfrm>
          <a:prstGeom prst="rect">
            <a:avLst/>
          </a:prstGeom>
          <a:noFill/>
        </p:spPr>
        <p:txBody>
          <a:bodyPr wrap="none" rtlCol="0">
            <a:spAutoFit/>
          </a:bodyPr>
          <a:lstStyle/>
          <a:p>
            <a:r>
              <a:rPr lang="de-DE" dirty="0"/>
              <a:t>GANIL</a:t>
            </a:r>
          </a:p>
          <a:p>
            <a:r>
              <a:rPr lang="de-DE" dirty="0"/>
              <a:t>singles</a:t>
            </a:r>
          </a:p>
        </p:txBody>
      </p:sp>
      <p:pic>
        <p:nvPicPr>
          <p:cNvPr id="6" name="Graphic 5">
            <a:extLst>
              <a:ext uri="{FF2B5EF4-FFF2-40B4-BE49-F238E27FC236}">
                <a16:creationId xmlns:a16="http://schemas.microsoft.com/office/drawing/2014/main" id="{87F4EB57-9D6B-4144-B566-0E3F8E1A7F46}"/>
              </a:ext>
            </a:extLst>
          </p:cNvPr>
          <p:cNvPicPr>
            <a:picLocks noChangeAspect="1"/>
          </p:cNvPicPr>
          <p:nvPr/>
        </p:nvPicPr>
        <p:blipFill>
          <a:blip r:embed="rId4">
            <a:lum/>
            <a:alphaModFix/>
            <a:extLst>
              <a:ext uri="{96DAC541-7B7A-43D3-8B79-37D633B846F1}">
                <asvg:svgBlip xmlns:asvg="http://schemas.microsoft.com/office/drawing/2016/SVG/main" r:embed="rId5"/>
              </a:ext>
            </a:extLst>
          </a:blip>
          <a:srcRect/>
          <a:stretch>
            <a:fillRect/>
          </a:stretch>
        </p:blipFill>
        <p:spPr>
          <a:xfrm>
            <a:off x="6838360" y="2641987"/>
            <a:ext cx="4435281" cy="2354134"/>
          </a:xfrm>
          <a:prstGeom prst="rect">
            <a:avLst/>
          </a:prstGeom>
          <a:noFill/>
          <a:ln>
            <a:noFill/>
          </a:ln>
        </p:spPr>
      </p:pic>
      <p:sp>
        <p:nvSpPr>
          <p:cNvPr id="7" name="TextBox 6">
            <a:extLst>
              <a:ext uri="{FF2B5EF4-FFF2-40B4-BE49-F238E27FC236}">
                <a16:creationId xmlns:a16="http://schemas.microsoft.com/office/drawing/2014/main" id="{C3B7B686-6F85-45F6-AD9A-5B84577D1D8E}"/>
              </a:ext>
            </a:extLst>
          </p:cNvPr>
          <p:cNvSpPr txBox="1"/>
          <p:nvPr/>
        </p:nvSpPr>
        <p:spPr>
          <a:xfrm>
            <a:off x="8902252" y="5680535"/>
            <a:ext cx="950901" cy="646331"/>
          </a:xfrm>
          <a:prstGeom prst="rect">
            <a:avLst/>
          </a:prstGeom>
          <a:noFill/>
        </p:spPr>
        <p:txBody>
          <a:bodyPr wrap="none" rtlCol="0">
            <a:spAutoFit/>
          </a:bodyPr>
          <a:lstStyle/>
          <a:p>
            <a:r>
              <a:rPr lang="de-DE" dirty="0"/>
              <a:t>Cologne</a:t>
            </a:r>
          </a:p>
          <a:p>
            <a:r>
              <a:rPr lang="de-DE" dirty="0"/>
              <a:t>triples</a:t>
            </a:r>
          </a:p>
        </p:txBody>
      </p:sp>
      <p:sp>
        <p:nvSpPr>
          <p:cNvPr id="8" name="Rectangle 7">
            <a:extLst>
              <a:ext uri="{FF2B5EF4-FFF2-40B4-BE49-F238E27FC236}">
                <a16:creationId xmlns:a16="http://schemas.microsoft.com/office/drawing/2014/main" id="{0F53B605-772D-4A40-A7D1-0E2C8207CE0E}"/>
              </a:ext>
            </a:extLst>
          </p:cNvPr>
          <p:cNvSpPr/>
          <p:nvPr/>
        </p:nvSpPr>
        <p:spPr>
          <a:xfrm>
            <a:off x="1754658" y="6326866"/>
            <a:ext cx="9259705" cy="461665"/>
          </a:xfrm>
          <a:prstGeom prst="rect">
            <a:avLst/>
          </a:prstGeom>
        </p:spPr>
        <p:txBody>
          <a:bodyPr wrap="square">
            <a:spAutoFit/>
          </a:bodyPr>
          <a:lstStyle/>
          <a:p>
            <a:pPr>
              <a:spcBef>
                <a:spcPts val="1371"/>
              </a:spcBef>
              <a:spcAft>
                <a:spcPts val="1371"/>
              </a:spcAft>
              <a:buSzPct val="45000"/>
            </a:pPr>
            <a:r>
              <a:rPr lang="en-US" sz="2400" dirty="0">
                <a:latin typeface="Symbol" panose="05050102010706020507" pitchFamily="18" charset="2"/>
              </a:rPr>
              <a:t>t</a:t>
            </a:r>
            <a:r>
              <a:rPr lang="en-US" dirty="0">
                <a:latin typeface="Liberation Sans" pitchFamily="34"/>
              </a:rPr>
              <a:t> </a:t>
            </a:r>
            <a:r>
              <a:rPr lang="en-US" sz="2400" dirty="0"/>
              <a:t>= 32(11) </a:t>
            </a:r>
            <a:r>
              <a:rPr lang="en-US" sz="2400" dirty="0" err="1"/>
              <a:t>ps</a:t>
            </a:r>
            <a:r>
              <a:rPr lang="en-US" sz="2400" dirty="0"/>
              <a:t> </a:t>
            </a:r>
            <a:r>
              <a:rPr lang="en-US" sz="2400" baseline="33000" dirty="0"/>
              <a:t>1                     </a:t>
            </a:r>
            <a:r>
              <a:rPr lang="en-US" sz="2400" dirty="0">
                <a:latin typeface="Symbol" panose="05050102010706020507" pitchFamily="18" charset="2"/>
              </a:rPr>
              <a:t>t</a:t>
            </a:r>
            <a:r>
              <a:rPr lang="en-US" sz="2400" dirty="0">
                <a:latin typeface="Liberation Sans" pitchFamily="34"/>
              </a:rPr>
              <a:t> </a:t>
            </a:r>
            <a:r>
              <a:rPr lang="en-US" sz="2400" dirty="0"/>
              <a:t>= 87(8) </a:t>
            </a:r>
            <a:r>
              <a:rPr lang="en-US" sz="2400" dirty="0" err="1"/>
              <a:t>ps</a:t>
            </a:r>
            <a:r>
              <a:rPr lang="en-US" sz="2400" dirty="0"/>
              <a:t> </a:t>
            </a:r>
            <a:r>
              <a:rPr lang="en-US" sz="2400" baseline="33000" dirty="0"/>
              <a:t>2		</a:t>
            </a:r>
            <a:r>
              <a:rPr lang="en-US" sz="2400" baseline="33000"/>
              <a:t>	     </a:t>
            </a:r>
            <a:r>
              <a:rPr lang="en-US" sz="2400">
                <a:latin typeface="Symbol" panose="05050102010706020507" pitchFamily="18" charset="2"/>
              </a:rPr>
              <a:t> </a:t>
            </a:r>
            <a:r>
              <a:rPr lang="en-US" sz="2400" dirty="0">
                <a:latin typeface="Symbol" panose="05050102010706020507" pitchFamily="18" charset="2"/>
              </a:rPr>
              <a:t>t</a:t>
            </a:r>
            <a:r>
              <a:rPr lang="en-US" sz="2400" dirty="0">
                <a:latin typeface="Liberation Sans" pitchFamily="34"/>
              </a:rPr>
              <a:t> </a:t>
            </a:r>
            <a:r>
              <a:rPr lang="en-US" sz="2400" dirty="0"/>
              <a:t>= 66(2) </a:t>
            </a:r>
            <a:r>
              <a:rPr lang="en-US" sz="2400" dirty="0" err="1"/>
              <a:t>ps</a:t>
            </a:r>
            <a:r>
              <a:rPr lang="en-US" sz="2400" dirty="0"/>
              <a:t> </a:t>
            </a:r>
            <a:endParaRPr lang="en-US" sz="2400" baseline="33000" dirty="0"/>
          </a:p>
        </p:txBody>
      </p:sp>
      <p:sp>
        <p:nvSpPr>
          <p:cNvPr id="9" name="TextBox 8">
            <a:extLst>
              <a:ext uri="{FF2B5EF4-FFF2-40B4-BE49-F238E27FC236}">
                <a16:creationId xmlns:a16="http://schemas.microsoft.com/office/drawing/2014/main" id="{13938EF4-8258-4688-ADBB-3A4D73E13ED7}"/>
              </a:ext>
            </a:extLst>
          </p:cNvPr>
          <p:cNvSpPr txBox="1"/>
          <p:nvPr/>
        </p:nvSpPr>
        <p:spPr>
          <a:xfrm>
            <a:off x="138934" y="280289"/>
            <a:ext cx="11525527" cy="830997"/>
          </a:xfrm>
          <a:prstGeom prst="rect">
            <a:avLst/>
          </a:prstGeom>
          <a:noFill/>
        </p:spPr>
        <p:txBody>
          <a:bodyPr wrap="square" rtlCol="0">
            <a:spAutoFit/>
          </a:bodyPr>
          <a:lstStyle/>
          <a:p>
            <a:r>
              <a:rPr lang="en-US" sz="2400" dirty="0"/>
              <a:t>A RIB measurements statistics is very limited, therefor the error determination , including systematic ones, is crucial.</a:t>
            </a:r>
            <a:endParaRPr lang="de-DE" sz="2400" dirty="0"/>
          </a:p>
        </p:txBody>
      </p:sp>
    </p:spTree>
    <p:extLst>
      <p:ext uri="{BB962C8B-B14F-4D97-AF65-F5344CB8AC3E}">
        <p14:creationId xmlns:p14="http://schemas.microsoft.com/office/powerpoint/2010/main" val="20976939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F92AB9-4C3F-4FDB-B772-3C7D1446256F}"/>
              </a:ext>
            </a:extLst>
          </p:cNvPr>
          <p:cNvSpPr/>
          <p:nvPr/>
        </p:nvSpPr>
        <p:spPr>
          <a:xfrm>
            <a:off x="1076997" y="102513"/>
            <a:ext cx="766119" cy="63847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 name="Straight Connector 4">
            <a:extLst>
              <a:ext uri="{FF2B5EF4-FFF2-40B4-BE49-F238E27FC236}">
                <a16:creationId xmlns:a16="http://schemas.microsoft.com/office/drawing/2014/main" id="{FE02A716-4EDC-4D7C-8479-F0D768DBA47F}"/>
              </a:ext>
            </a:extLst>
          </p:cNvPr>
          <p:cNvCxnSpPr/>
          <p:nvPr/>
        </p:nvCxnSpPr>
        <p:spPr>
          <a:xfrm>
            <a:off x="1075037" y="5041545"/>
            <a:ext cx="7661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11AEF93-5D12-4603-B71E-C9450E9815D6}"/>
              </a:ext>
            </a:extLst>
          </p:cNvPr>
          <p:cNvCxnSpPr/>
          <p:nvPr/>
        </p:nvCxnSpPr>
        <p:spPr>
          <a:xfrm>
            <a:off x="1075037" y="4347610"/>
            <a:ext cx="7661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83DAE97-F083-4A7B-8C47-5B20B9B2A807}"/>
              </a:ext>
            </a:extLst>
          </p:cNvPr>
          <p:cNvCxnSpPr/>
          <p:nvPr/>
        </p:nvCxnSpPr>
        <p:spPr>
          <a:xfrm>
            <a:off x="1075037" y="3604042"/>
            <a:ext cx="7661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3F71BF9-8BFD-4CE7-A938-82E0FF82F0E4}"/>
              </a:ext>
            </a:extLst>
          </p:cNvPr>
          <p:cNvCxnSpPr/>
          <p:nvPr/>
        </p:nvCxnSpPr>
        <p:spPr>
          <a:xfrm>
            <a:off x="1075037" y="2872934"/>
            <a:ext cx="7661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650D20D-7444-4F9C-82C6-65C0D3B879DB}"/>
              </a:ext>
            </a:extLst>
          </p:cNvPr>
          <p:cNvCxnSpPr/>
          <p:nvPr/>
        </p:nvCxnSpPr>
        <p:spPr>
          <a:xfrm>
            <a:off x="1075037" y="2141826"/>
            <a:ext cx="7661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C19D384-306E-4F2E-B7D8-5F011FC1A647}"/>
              </a:ext>
            </a:extLst>
          </p:cNvPr>
          <p:cNvCxnSpPr/>
          <p:nvPr/>
        </p:nvCxnSpPr>
        <p:spPr>
          <a:xfrm>
            <a:off x="1075037" y="1453967"/>
            <a:ext cx="766118"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B97A662-71E0-4ED6-879B-5BEBEB3DC293}"/>
              </a:ext>
            </a:extLst>
          </p:cNvPr>
          <p:cNvSpPr txBox="1"/>
          <p:nvPr/>
        </p:nvSpPr>
        <p:spPr>
          <a:xfrm>
            <a:off x="1010565" y="5111315"/>
            <a:ext cx="849913" cy="523220"/>
          </a:xfrm>
          <a:prstGeom prst="rect">
            <a:avLst/>
          </a:prstGeom>
          <a:noFill/>
        </p:spPr>
        <p:txBody>
          <a:bodyPr wrap="none" rtlCol="0">
            <a:spAutoFit/>
          </a:bodyPr>
          <a:lstStyle/>
          <a:p>
            <a:r>
              <a:rPr lang="en-US" sz="2800" baseline="30000" dirty="0"/>
              <a:t>91</a:t>
            </a:r>
            <a:r>
              <a:rPr lang="en-US" sz="2800" dirty="0"/>
              <a:t>Nb</a:t>
            </a:r>
            <a:endParaRPr lang="de-DE" sz="2800" dirty="0"/>
          </a:p>
        </p:txBody>
      </p:sp>
      <p:sp>
        <p:nvSpPr>
          <p:cNvPr id="12" name="TextBox 11">
            <a:extLst>
              <a:ext uri="{FF2B5EF4-FFF2-40B4-BE49-F238E27FC236}">
                <a16:creationId xmlns:a16="http://schemas.microsoft.com/office/drawing/2014/main" id="{CA173E49-87F0-40BF-BB7A-6E27B77CC609}"/>
              </a:ext>
            </a:extLst>
          </p:cNvPr>
          <p:cNvSpPr txBox="1"/>
          <p:nvPr/>
        </p:nvSpPr>
        <p:spPr>
          <a:xfrm>
            <a:off x="985851" y="4386305"/>
            <a:ext cx="925253" cy="523220"/>
          </a:xfrm>
          <a:prstGeom prst="rect">
            <a:avLst/>
          </a:prstGeom>
          <a:noFill/>
        </p:spPr>
        <p:txBody>
          <a:bodyPr wrap="none" rtlCol="0">
            <a:spAutoFit/>
          </a:bodyPr>
          <a:lstStyle/>
          <a:p>
            <a:r>
              <a:rPr lang="en-US" sz="2800" baseline="30000" dirty="0"/>
              <a:t>92</a:t>
            </a:r>
            <a:r>
              <a:rPr lang="en-US" sz="2800" dirty="0"/>
              <a:t>Mo</a:t>
            </a:r>
            <a:endParaRPr lang="de-DE" sz="2800" dirty="0"/>
          </a:p>
        </p:txBody>
      </p:sp>
      <p:sp>
        <p:nvSpPr>
          <p:cNvPr id="13" name="TextBox 12">
            <a:extLst>
              <a:ext uri="{FF2B5EF4-FFF2-40B4-BE49-F238E27FC236}">
                <a16:creationId xmlns:a16="http://schemas.microsoft.com/office/drawing/2014/main" id="{9495DAC0-4FFA-45E8-A77E-46F0A1D603FE}"/>
              </a:ext>
            </a:extLst>
          </p:cNvPr>
          <p:cNvSpPr txBox="1"/>
          <p:nvPr/>
        </p:nvSpPr>
        <p:spPr>
          <a:xfrm>
            <a:off x="1044897" y="2923991"/>
            <a:ext cx="813043" cy="523220"/>
          </a:xfrm>
          <a:prstGeom prst="rect">
            <a:avLst/>
          </a:prstGeom>
          <a:noFill/>
        </p:spPr>
        <p:txBody>
          <a:bodyPr wrap="none" rtlCol="0">
            <a:spAutoFit/>
          </a:bodyPr>
          <a:lstStyle/>
          <a:p>
            <a:r>
              <a:rPr lang="en-US" sz="2800" baseline="30000" dirty="0"/>
              <a:t>94</a:t>
            </a:r>
            <a:r>
              <a:rPr lang="en-US" sz="2800" dirty="0"/>
              <a:t>Ru</a:t>
            </a:r>
            <a:endParaRPr lang="de-DE" sz="2800" dirty="0"/>
          </a:p>
        </p:txBody>
      </p:sp>
      <p:sp>
        <p:nvSpPr>
          <p:cNvPr id="14" name="TextBox 13">
            <a:extLst>
              <a:ext uri="{FF2B5EF4-FFF2-40B4-BE49-F238E27FC236}">
                <a16:creationId xmlns:a16="http://schemas.microsoft.com/office/drawing/2014/main" id="{183851E8-C96C-4790-A8F3-23928A56D2D4}"/>
              </a:ext>
            </a:extLst>
          </p:cNvPr>
          <p:cNvSpPr txBox="1"/>
          <p:nvPr/>
        </p:nvSpPr>
        <p:spPr>
          <a:xfrm>
            <a:off x="1044897" y="3731348"/>
            <a:ext cx="724301" cy="523220"/>
          </a:xfrm>
          <a:prstGeom prst="rect">
            <a:avLst/>
          </a:prstGeom>
          <a:noFill/>
        </p:spPr>
        <p:txBody>
          <a:bodyPr wrap="none" rtlCol="0">
            <a:spAutoFit/>
          </a:bodyPr>
          <a:lstStyle/>
          <a:p>
            <a:r>
              <a:rPr lang="en-US" sz="2800" baseline="30000" dirty="0"/>
              <a:t>93</a:t>
            </a:r>
            <a:r>
              <a:rPr lang="en-US" sz="2800" dirty="0"/>
              <a:t>Tc</a:t>
            </a:r>
            <a:endParaRPr lang="de-DE" sz="2800" dirty="0"/>
          </a:p>
        </p:txBody>
      </p:sp>
      <p:sp>
        <p:nvSpPr>
          <p:cNvPr id="15" name="TextBox 14">
            <a:extLst>
              <a:ext uri="{FF2B5EF4-FFF2-40B4-BE49-F238E27FC236}">
                <a16:creationId xmlns:a16="http://schemas.microsoft.com/office/drawing/2014/main" id="{35E3CDE0-3E99-40F1-9BEC-1A2F58C9DBD0}"/>
              </a:ext>
            </a:extLst>
          </p:cNvPr>
          <p:cNvSpPr txBox="1"/>
          <p:nvPr/>
        </p:nvSpPr>
        <p:spPr>
          <a:xfrm>
            <a:off x="1031780" y="1532169"/>
            <a:ext cx="797462" cy="523220"/>
          </a:xfrm>
          <a:prstGeom prst="rect">
            <a:avLst/>
          </a:prstGeom>
          <a:noFill/>
        </p:spPr>
        <p:txBody>
          <a:bodyPr wrap="none" rtlCol="0">
            <a:spAutoFit/>
          </a:bodyPr>
          <a:lstStyle/>
          <a:p>
            <a:r>
              <a:rPr lang="en-US" sz="2800" baseline="30000" dirty="0"/>
              <a:t>96</a:t>
            </a:r>
            <a:r>
              <a:rPr lang="en-US" sz="2800" dirty="0"/>
              <a:t>Pd</a:t>
            </a:r>
            <a:endParaRPr lang="de-DE" sz="2800" dirty="0"/>
          </a:p>
        </p:txBody>
      </p:sp>
      <p:sp>
        <p:nvSpPr>
          <p:cNvPr id="16" name="TextBox 15">
            <a:extLst>
              <a:ext uri="{FF2B5EF4-FFF2-40B4-BE49-F238E27FC236}">
                <a16:creationId xmlns:a16="http://schemas.microsoft.com/office/drawing/2014/main" id="{869B9DAA-71A8-434C-8D51-38D8FB0E1082}"/>
              </a:ext>
            </a:extLst>
          </p:cNvPr>
          <p:cNvSpPr txBox="1"/>
          <p:nvPr/>
        </p:nvSpPr>
        <p:spPr>
          <a:xfrm>
            <a:off x="1041955" y="2215324"/>
            <a:ext cx="813043" cy="523220"/>
          </a:xfrm>
          <a:prstGeom prst="rect">
            <a:avLst/>
          </a:prstGeom>
          <a:noFill/>
        </p:spPr>
        <p:txBody>
          <a:bodyPr wrap="none" rtlCol="0">
            <a:spAutoFit/>
          </a:bodyPr>
          <a:lstStyle/>
          <a:p>
            <a:r>
              <a:rPr lang="en-US" sz="2800" baseline="30000" dirty="0"/>
              <a:t>95</a:t>
            </a:r>
            <a:r>
              <a:rPr lang="en-US" sz="2800" dirty="0"/>
              <a:t>Rh</a:t>
            </a:r>
            <a:endParaRPr lang="de-DE" sz="2800" dirty="0"/>
          </a:p>
        </p:txBody>
      </p:sp>
      <p:sp>
        <p:nvSpPr>
          <p:cNvPr id="17" name="TextBox 16">
            <a:extLst>
              <a:ext uri="{FF2B5EF4-FFF2-40B4-BE49-F238E27FC236}">
                <a16:creationId xmlns:a16="http://schemas.microsoft.com/office/drawing/2014/main" id="{706D4256-B471-4283-A811-01DFE6635EB5}"/>
              </a:ext>
            </a:extLst>
          </p:cNvPr>
          <p:cNvSpPr txBox="1"/>
          <p:nvPr/>
        </p:nvSpPr>
        <p:spPr>
          <a:xfrm>
            <a:off x="1044358" y="164666"/>
            <a:ext cx="808235" cy="523220"/>
          </a:xfrm>
          <a:prstGeom prst="rect">
            <a:avLst/>
          </a:prstGeom>
          <a:noFill/>
        </p:spPr>
        <p:txBody>
          <a:bodyPr wrap="none" rtlCol="0">
            <a:spAutoFit/>
          </a:bodyPr>
          <a:lstStyle/>
          <a:p>
            <a:r>
              <a:rPr lang="en-US" sz="2800" baseline="30000" dirty="0"/>
              <a:t>98</a:t>
            </a:r>
            <a:r>
              <a:rPr lang="en-US" sz="2800" dirty="0"/>
              <a:t>Cd</a:t>
            </a:r>
            <a:endParaRPr lang="de-DE" sz="2800" dirty="0"/>
          </a:p>
        </p:txBody>
      </p:sp>
      <p:sp>
        <p:nvSpPr>
          <p:cNvPr id="18" name="TextBox 17">
            <a:extLst>
              <a:ext uri="{FF2B5EF4-FFF2-40B4-BE49-F238E27FC236}">
                <a16:creationId xmlns:a16="http://schemas.microsoft.com/office/drawing/2014/main" id="{12A2C2FE-6209-46E2-A5EA-8BA2F9045D35}"/>
              </a:ext>
            </a:extLst>
          </p:cNvPr>
          <p:cNvSpPr txBox="1"/>
          <p:nvPr/>
        </p:nvSpPr>
        <p:spPr>
          <a:xfrm>
            <a:off x="1038087" y="889286"/>
            <a:ext cx="805029" cy="523220"/>
          </a:xfrm>
          <a:prstGeom prst="rect">
            <a:avLst/>
          </a:prstGeom>
          <a:noFill/>
        </p:spPr>
        <p:txBody>
          <a:bodyPr wrap="none" rtlCol="0">
            <a:spAutoFit/>
          </a:bodyPr>
          <a:lstStyle/>
          <a:p>
            <a:r>
              <a:rPr lang="en-US" sz="2800" baseline="30000" dirty="0"/>
              <a:t>97</a:t>
            </a:r>
            <a:r>
              <a:rPr lang="en-US" sz="2800" dirty="0"/>
              <a:t>Ag</a:t>
            </a:r>
            <a:endParaRPr lang="de-DE" sz="2800" dirty="0"/>
          </a:p>
        </p:txBody>
      </p:sp>
      <p:cxnSp>
        <p:nvCxnSpPr>
          <p:cNvPr id="19" name="Straight Connector 18">
            <a:extLst>
              <a:ext uri="{FF2B5EF4-FFF2-40B4-BE49-F238E27FC236}">
                <a16:creationId xmlns:a16="http://schemas.microsoft.com/office/drawing/2014/main" id="{C1BBCEC0-CEC6-4604-ACC6-2D8E60F4F4B6}"/>
              </a:ext>
            </a:extLst>
          </p:cNvPr>
          <p:cNvCxnSpPr/>
          <p:nvPr/>
        </p:nvCxnSpPr>
        <p:spPr>
          <a:xfrm>
            <a:off x="1088880" y="815534"/>
            <a:ext cx="7661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51E0F7F-0267-4D48-820F-4F978B5CF68D}"/>
              </a:ext>
            </a:extLst>
          </p:cNvPr>
          <p:cNvCxnSpPr/>
          <p:nvPr/>
        </p:nvCxnSpPr>
        <p:spPr>
          <a:xfrm>
            <a:off x="1079153" y="5799434"/>
            <a:ext cx="766118"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1E53B81-851B-482A-A789-01B8284DBEC4}"/>
              </a:ext>
            </a:extLst>
          </p:cNvPr>
          <p:cNvSpPr txBox="1"/>
          <p:nvPr/>
        </p:nvSpPr>
        <p:spPr>
          <a:xfrm>
            <a:off x="1046982" y="5902516"/>
            <a:ext cx="721672" cy="523220"/>
          </a:xfrm>
          <a:prstGeom prst="rect">
            <a:avLst/>
          </a:prstGeom>
          <a:noFill/>
        </p:spPr>
        <p:txBody>
          <a:bodyPr wrap="none" rtlCol="0">
            <a:spAutoFit/>
          </a:bodyPr>
          <a:lstStyle/>
          <a:p>
            <a:r>
              <a:rPr lang="en-US" sz="2800" baseline="30000" dirty="0"/>
              <a:t>90</a:t>
            </a:r>
            <a:r>
              <a:rPr lang="en-US" sz="2800" dirty="0"/>
              <a:t>Zr</a:t>
            </a:r>
            <a:endParaRPr lang="de-DE" sz="2800" dirty="0"/>
          </a:p>
        </p:txBody>
      </p:sp>
      <p:sp>
        <p:nvSpPr>
          <p:cNvPr id="22" name="Rectangle 21">
            <a:extLst>
              <a:ext uri="{FF2B5EF4-FFF2-40B4-BE49-F238E27FC236}">
                <a16:creationId xmlns:a16="http://schemas.microsoft.com/office/drawing/2014/main" id="{247B7ADF-E85D-4240-95BE-6D2FED726B53}"/>
              </a:ext>
            </a:extLst>
          </p:cNvPr>
          <p:cNvSpPr/>
          <p:nvPr/>
        </p:nvSpPr>
        <p:spPr>
          <a:xfrm>
            <a:off x="1075037" y="5797500"/>
            <a:ext cx="2767913" cy="6897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TextBox 22">
            <a:extLst>
              <a:ext uri="{FF2B5EF4-FFF2-40B4-BE49-F238E27FC236}">
                <a16:creationId xmlns:a16="http://schemas.microsoft.com/office/drawing/2014/main" id="{D25ABB4A-6AED-4B7D-BC00-98E155A9F207}"/>
              </a:ext>
            </a:extLst>
          </p:cNvPr>
          <p:cNvSpPr txBox="1"/>
          <p:nvPr/>
        </p:nvSpPr>
        <p:spPr>
          <a:xfrm>
            <a:off x="126010" y="5911563"/>
            <a:ext cx="931665" cy="461665"/>
          </a:xfrm>
          <a:prstGeom prst="rect">
            <a:avLst/>
          </a:prstGeom>
          <a:noFill/>
        </p:spPr>
        <p:txBody>
          <a:bodyPr wrap="none" rtlCol="0">
            <a:spAutoFit/>
          </a:bodyPr>
          <a:lstStyle/>
          <a:p>
            <a:r>
              <a:rPr lang="en-US" sz="2400" dirty="0"/>
              <a:t>Z = 40</a:t>
            </a:r>
            <a:endParaRPr lang="de-DE" sz="2400" dirty="0"/>
          </a:p>
        </p:txBody>
      </p:sp>
      <p:sp>
        <p:nvSpPr>
          <p:cNvPr id="24" name="TextBox 23">
            <a:extLst>
              <a:ext uri="{FF2B5EF4-FFF2-40B4-BE49-F238E27FC236}">
                <a16:creationId xmlns:a16="http://schemas.microsoft.com/office/drawing/2014/main" id="{6B1136A8-FBF1-4314-9A47-7BBC6C10D7DB}"/>
              </a:ext>
            </a:extLst>
          </p:cNvPr>
          <p:cNvSpPr txBox="1"/>
          <p:nvPr/>
        </p:nvSpPr>
        <p:spPr>
          <a:xfrm>
            <a:off x="983034" y="6484261"/>
            <a:ext cx="986167" cy="461665"/>
          </a:xfrm>
          <a:prstGeom prst="rect">
            <a:avLst/>
          </a:prstGeom>
          <a:noFill/>
        </p:spPr>
        <p:txBody>
          <a:bodyPr wrap="none" rtlCol="0">
            <a:spAutoFit/>
          </a:bodyPr>
          <a:lstStyle/>
          <a:p>
            <a:r>
              <a:rPr lang="en-US" sz="2400" dirty="0"/>
              <a:t>N = 50</a:t>
            </a:r>
            <a:endParaRPr lang="de-DE" sz="2400" dirty="0"/>
          </a:p>
        </p:txBody>
      </p:sp>
      <p:sp>
        <p:nvSpPr>
          <p:cNvPr id="25" name="Rectangle 24">
            <a:extLst>
              <a:ext uri="{FF2B5EF4-FFF2-40B4-BE49-F238E27FC236}">
                <a16:creationId xmlns:a16="http://schemas.microsoft.com/office/drawing/2014/main" id="{4946D3B3-ECB1-4C5E-A5F2-729648937BCA}"/>
              </a:ext>
            </a:extLst>
          </p:cNvPr>
          <p:cNvSpPr/>
          <p:nvPr/>
        </p:nvSpPr>
        <p:spPr>
          <a:xfrm>
            <a:off x="1057675" y="4347610"/>
            <a:ext cx="813043" cy="7051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tangle 25">
            <a:extLst>
              <a:ext uri="{FF2B5EF4-FFF2-40B4-BE49-F238E27FC236}">
                <a16:creationId xmlns:a16="http://schemas.microsoft.com/office/drawing/2014/main" id="{9A116596-B3F8-4841-8701-C7BF9EAC6A19}"/>
              </a:ext>
            </a:extLst>
          </p:cNvPr>
          <p:cNvSpPr/>
          <p:nvPr/>
        </p:nvSpPr>
        <p:spPr>
          <a:xfrm>
            <a:off x="1061016" y="5782887"/>
            <a:ext cx="791577" cy="7051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417620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523521" y="14402"/>
            <a:ext cx="4543677" cy="67687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0823" rIns="81646" bIns="40823"/>
          <a:lstStyle>
            <a:lvl1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DejaVu Sans" charset="0"/>
                <a:cs typeface="DejaVu Sans" charset="0"/>
              </a:defRPr>
            </a:lvl1pPr>
            <a:lvl2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DejaVu Sans" charset="0"/>
                <a:cs typeface="DejaVu Sans" charset="0"/>
              </a:defRPr>
            </a:lvl2pPr>
            <a:lvl3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DejaVu Sans" charset="0"/>
                <a:cs typeface="DejaVu Sans" charset="0"/>
              </a:defRPr>
            </a:lvl3pPr>
            <a:lvl4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DejaVu Sans" charset="0"/>
                <a:cs typeface="DejaVu Sans" charset="0"/>
              </a:defRPr>
            </a:lvl4pPr>
            <a:lvl5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DejaVu Sans" charset="0"/>
                <a:cs typeface="DejaVu Sans" charset="0"/>
              </a:defRPr>
            </a:lvl9pPr>
          </a:lstStyle>
          <a:p>
            <a:pPr algn="ctr"/>
            <a:r>
              <a:rPr lang="en-US" sz="1633" b="1"/>
              <a:t>The Generalized</a:t>
            </a:r>
          </a:p>
          <a:p>
            <a:pPr algn="ctr"/>
            <a:r>
              <a:rPr lang="en-US" sz="1633" b="1"/>
              <a:t>Centroid-Shift method</a:t>
            </a:r>
          </a:p>
          <a:p>
            <a:pPr algn="ctr"/>
            <a:r>
              <a:rPr lang="en-US" sz="1633"/>
              <a:t>W. Andrejtscheff et al., NIM 204 (1982) 123-128</a:t>
            </a:r>
          </a:p>
          <a:p>
            <a:pPr algn="ctr"/>
            <a:endParaRPr lang="en-US" sz="1633"/>
          </a:p>
          <a:p>
            <a:pPr algn="ctr"/>
            <a:endParaRPr lang="en-US" sz="1633"/>
          </a:p>
          <a:p>
            <a:pPr algn="ctr"/>
            <a:r>
              <a:rPr lang="en-US" sz="1633"/>
              <a:t>N calibrations of the </a:t>
            </a:r>
            <a:r>
              <a:rPr lang="en-US" sz="1633" u="sng"/>
              <a:t>zero-time response</a:t>
            </a:r>
          </a:p>
          <a:p>
            <a:pPr algn="ctr"/>
            <a:r>
              <a:rPr lang="en-US" sz="1633"/>
              <a:t>of N detectors.</a:t>
            </a:r>
          </a:p>
          <a:p>
            <a:pPr algn="ctr"/>
            <a:endParaRPr lang="en-US" sz="1633"/>
          </a:p>
          <a:p>
            <a:pPr algn="ctr"/>
            <a:r>
              <a:rPr lang="en-US" sz="1633"/>
              <a:t>Each </a:t>
            </a:r>
            <a:r>
              <a:rPr lang="en-US" sz="1633">
                <a:latin typeface="Symbol" panose="05050102010706020507" pitchFamily="18" charset="2"/>
              </a:rPr>
              <a:t>g-g</a:t>
            </a:r>
            <a:r>
              <a:rPr lang="en-US" sz="1633"/>
              <a:t> event is adjusted by 2 corrections.</a:t>
            </a:r>
          </a:p>
          <a:p>
            <a:pPr algn="ctr"/>
            <a:endParaRPr lang="en-US" sz="1633"/>
          </a:p>
          <a:p>
            <a:pPr algn="ctr"/>
            <a:r>
              <a:rPr lang="en-US" sz="1633"/>
              <a:t>Each corrected </a:t>
            </a:r>
            <a:r>
              <a:rPr lang="en-US" sz="1633">
                <a:latin typeface="Symbol" panose="05050102010706020507" pitchFamily="18" charset="2"/>
              </a:rPr>
              <a:t>g-g</a:t>
            </a:r>
            <a:r>
              <a:rPr lang="en-US" sz="1633"/>
              <a:t> event is incremented in</a:t>
            </a:r>
          </a:p>
          <a:p>
            <a:pPr algn="ctr"/>
            <a:r>
              <a:rPr lang="en-US" sz="1633"/>
              <a:t>the “start” </a:t>
            </a:r>
            <a:r>
              <a:rPr lang="en-US" sz="1633" b="1" u="sng"/>
              <a:t>and</a:t>
            </a:r>
            <a:r>
              <a:rPr lang="en-US" sz="1633"/>
              <a:t> the “stop” time spectra</a:t>
            </a:r>
          </a:p>
          <a:p>
            <a:pPr algn="ctr"/>
            <a:r>
              <a:rPr lang="en-US" sz="1633"/>
              <a:t>(after corrections, the timing is symmetric).</a:t>
            </a:r>
          </a:p>
          <a:p>
            <a:pPr algn="ctr"/>
            <a:endParaRPr lang="en-US" sz="1633"/>
          </a:p>
          <a:p>
            <a:pPr algn="ctr"/>
            <a:r>
              <a:rPr lang="en-US" sz="1633"/>
              <a:t>Symmetric (E,E,t) matrix.</a:t>
            </a:r>
          </a:p>
          <a:p>
            <a:pPr algn="ctr"/>
            <a:endParaRPr lang="en-US" sz="1633"/>
          </a:p>
          <a:p>
            <a:pPr algn="ctr"/>
            <a:r>
              <a:rPr lang="en-US" sz="1633"/>
              <a:t>Due to corrections, the zero time t</a:t>
            </a:r>
            <a:r>
              <a:rPr lang="en-US" sz="1633" baseline="-25000"/>
              <a:t>0</a:t>
            </a:r>
            <a:r>
              <a:rPr lang="en-US" sz="1633"/>
              <a:t> is constant.</a:t>
            </a:r>
          </a:p>
          <a:p>
            <a:pPr algn="ctr"/>
            <a:r>
              <a:rPr lang="en-US" sz="1089"/>
              <a:t>      </a:t>
            </a:r>
          </a:p>
          <a:p>
            <a:pPr algn="ctr"/>
            <a:r>
              <a:rPr lang="en-US" sz="1633"/>
              <a:t>|C-t</a:t>
            </a:r>
            <a:r>
              <a:rPr lang="en-US" sz="1633" baseline="-25000"/>
              <a:t>0</a:t>
            </a:r>
            <a:r>
              <a:rPr lang="en-US" sz="1633"/>
              <a:t>|=</a:t>
            </a:r>
            <a:r>
              <a:rPr lang="en-US" sz="1996">
                <a:latin typeface="Symbol" panose="05050102010706020507" pitchFamily="18" charset="2"/>
              </a:rPr>
              <a:t>t</a:t>
            </a:r>
          </a:p>
          <a:p>
            <a:pPr algn="ctr"/>
            <a:r>
              <a:rPr lang="en-US" sz="1633"/>
              <a:t>(</a:t>
            </a:r>
            <a:r>
              <a:rPr lang="en-US" sz="1633">
                <a:latin typeface="Symbol" panose="05050102010706020507" pitchFamily="18" charset="2"/>
              </a:rPr>
              <a:t>D</a:t>
            </a:r>
            <a:r>
              <a:rPr lang="en-US" sz="1633"/>
              <a:t>C=2</a:t>
            </a:r>
            <a:r>
              <a:rPr lang="en-US" sz="1996">
                <a:latin typeface="Symbol" panose="05050102010706020507" pitchFamily="18" charset="2"/>
              </a:rPr>
              <a:t>t, </a:t>
            </a:r>
            <a:r>
              <a:rPr lang="en-US" sz="1633"/>
              <a:t>as</a:t>
            </a:r>
            <a:r>
              <a:rPr lang="en-US" sz="1996">
                <a:latin typeface="Symbol" panose="05050102010706020507" pitchFamily="18" charset="2"/>
              </a:rPr>
              <a:t> </a:t>
            </a:r>
            <a:r>
              <a:rPr lang="en-US" sz="1633"/>
              <a:t>the identical time spectra</a:t>
            </a:r>
          </a:p>
          <a:p>
            <a:pPr algn="ctr"/>
            <a:r>
              <a:rPr lang="en-US" sz="1633"/>
              <a:t>are mirrored with respect to t</a:t>
            </a:r>
            <a:r>
              <a:rPr lang="en-US" sz="1633" baseline="-25000"/>
              <a:t>0</a:t>
            </a:r>
            <a:r>
              <a:rPr lang="en-US" sz="1633"/>
              <a:t>)</a:t>
            </a:r>
          </a:p>
          <a:p>
            <a:pPr algn="ctr"/>
            <a:endParaRPr lang="en-US" sz="1633"/>
          </a:p>
          <a:p>
            <a:pPr algn="ctr"/>
            <a:r>
              <a:rPr lang="en-US" sz="1633"/>
              <a:t>Major working time: </a:t>
            </a:r>
            <a:r>
              <a:rPr lang="en-US" sz="1633" b="1"/>
              <a:t>N to 2N days.</a:t>
            </a:r>
          </a:p>
          <a:p>
            <a:pPr algn="ctr"/>
            <a:endParaRPr lang="en-US" sz="1633" b="1"/>
          </a:p>
          <a:p>
            <a:pPr algn="ctr"/>
            <a:r>
              <a:rPr lang="en-US" sz="1633" b="1"/>
              <a:t>Systematic error = ?</a:t>
            </a:r>
          </a:p>
        </p:txBody>
      </p:sp>
      <p:sp>
        <p:nvSpPr>
          <p:cNvPr id="4098" name="Text Box 2"/>
          <p:cNvSpPr txBox="1">
            <a:spLocks noChangeArrowheads="1"/>
          </p:cNvSpPr>
          <p:nvPr/>
        </p:nvSpPr>
        <p:spPr bwMode="auto">
          <a:xfrm>
            <a:off x="6085919" y="0"/>
            <a:ext cx="4454388" cy="66895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0823" rIns="81646" bIns="40823"/>
          <a:lstStyle>
            <a:lvl1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DejaVu Sans" charset="0"/>
                <a:cs typeface="DejaVu Sans" charset="0"/>
              </a:defRPr>
            </a:lvl1pPr>
            <a:lvl2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DejaVu Sans" charset="0"/>
                <a:cs typeface="DejaVu Sans" charset="0"/>
              </a:defRPr>
            </a:lvl2pPr>
            <a:lvl3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DejaVu Sans" charset="0"/>
                <a:cs typeface="DejaVu Sans" charset="0"/>
              </a:defRPr>
            </a:lvl3pPr>
            <a:lvl4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DejaVu Sans" charset="0"/>
                <a:cs typeface="DejaVu Sans" charset="0"/>
              </a:defRPr>
            </a:lvl4pPr>
            <a:lvl5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DejaVu Sans" charset="0"/>
                <a:cs typeface="DejaVu Sans" charset="0"/>
              </a:defRPr>
            </a:lvl9pPr>
          </a:lstStyle>
          <a:p>
            <a:pPr algn="ctr"/>
            <a:r>
              <a:rPr lang="en-US" sz="1633" b="1"/>
              <a:t>The Generalized</a:t>
            </a:r>
          </a:p>
          <a:p>
            <a:pPr algn="ctr"/>
            <a:r>
              <a:rPr lang="en-US" sz="1633" b="1"/>
              <a:t>Centroid Difference method</a:t>
            </a:r>
          </a:p>
          <a:p>
            <a:pPr algn="ctr"/>
            <a:r>
              <a:rPr lang="en-US" sz="1633"/>
              <a:t>J.-M. Régis et al., NIM A 726 (2013) 191-202</a:t>
            </a:r>
          </a:p>
          <a:p>
            <a:pPr algn="ctr"/>
            <a:endParaRPr lang="en-US" sz="1633"/>
          </a:p>
          <a:p>
            <a:pPr algn="ctr"/>
            <a:endParaRPr lang="en-US" sz="1633"/>
          </a:p>
          <a:p>
            <a:pPr algn="ctr"/>
            <a:r>
              <a:rPr lang="en-US" sz="1633"/>
              <a:t>No calibrations.</a:t>
            </a:r>
          </a:p>
          <a:p>
            <a:pPr algn="ctr"/>
            <a:endParaRPr lang="en-US" sz="1633"/>
          </a:p>
          <a:p>
            <a:pPr algn="ctr"/>
            <a:endParaRPr lang="en-US" sz="1633"/>
          </a:p>
          <a:p>
            <a:pPr algn="ctr"/>
            <a:r>
              <a:rPr lang="en-US" sz="1633"/>
              <a:t>No corrections.</a:t>
            </a:r>
          </a:p>
          <a:p>
            <a:pPr algn="ctr"/>
            <a:endParaRPr lang="en-US" sz="1633"/>
          </a:p>
          <a:p>
            <a:pPr algn="ctr"/>
            <a:r>
              <a:rPr lang="en-US" sz="1633"/>
              <a:t>The timing is asymmetric.</a:t>
            </a:r>
          </a:p>
          <a:p>
            <a:pPr algn="ctr"/>
            <a:r>
              <a:rPr lang="en-US" sz="1633"/>
              <a:t>Distinction between start and stop events and</a:t>
            </a:r>
          </a:p>
          <a:p>
            <a:pPr algn="ctr"/>
            <a:r>
              <a:rPr lang="en-US" sz="1633"/>
              <a:t>incrementation in the according time spectrum.</a:t>
            </a:r>
          </a:p>
          <a:p>
            <a:pPr algn="ctr"/>
            <a:endParaRPr lang="en-US" sz="1633"/>
          </a:p>
          <a:p>
            <a:pPr algn="ctr"/>
            <a:r>
              <a:rPr lang="en-US" sz="1633"/>
              <a:t>Asymmetric (E</a:t>
            </a:r>
            <a:r>
              <a:rPr lang="en-US" sz="1633" baseline="-25000"/>
              <a:t>start</a:t>
            </a:r>
            <a:r>
              <a:rPr lang="en-US" sz="1633"/>
              <a:t>,E</a:t>
            </a:r>
            <a:r>
              <a:rPr lang="en-US" sz="1633" baseline="-25000"/>
              <a:t>stop</a:t>
            </a:r>
            <a:r>
              <a:rPr lang="en-US" sz="1633"/>
              <a:t>,t) matrix.</a:t>
            </a:r>
          </a:p>
          <a:p>
            <a:pPr algn="ctr"/>
            <a:endParaRPr lang="en-US" sz="1633"/>
          </a:p>
          <a:p>
            <a:pPr algn="ctr"/>
            <a:r>
              <a:rPr lang="en-US" sz="1633"/>
              <a:t>The zero time is not constant.</a:t>
            </a:r>
          </a:p>
          <a:p>
            <a:pPr algn="ctr"/>
            <a:endParaRPr lang="en-US" sz="1633"/>
          </a:p>
          <a:p>
            <a:pPr algn="ctr">
              <a:lnSpc>
                <a:spcPct val="109000"/>
              </a:lnSpc>
            </a:pPr>
            <a:r>
              <a:rPr lang="en-US" sz="1633">
                <a:latin typeface="Symbol" panose="05050102010706020507" pitchFamily="18" charset="2"/>
              </a:rPr>
              <a:t>D</a:t>
            </a:r>
            <a:r>
              <a:rPr lang="en-US" sz="1633"/>
              <a:t>C=PRD+2</a:t>
            </a:r>
            <a:r>
              <a:rPr lang="en-US" sz="1996">
                <a:latin typeface="Symbol" panose="05050102010706020507" pitchFamily="18" charset="2"/>
              </a:rPr>
              <a:t>t</a:t>
            </a:r>
          </a:p>
          <a:p>
            <a:pPr algn="ctr"/>
            <a:r>
              <a:rPr lang="en-US" sz="1633"/>
              <a:t>(calibration of the </a:t>
            </a:r>
            <a:r>
              <a:rPr lang="en-US" sz="1633" u="sng"/>
              <a:t>PRD curve</a:t>
            </a:r>
            <a:r>
              <a:rPr lang="en-US" sz="1633"/>
              <a:t>, </a:t>
            </a:r>
          </a:p>
          <a:p>
            <a:pPr algn="ctr"/>
            <a:r>
              <a:rPr lang="en-US" sz="1633"/>
              <a:t>the combined </a:t>
            </a:r>
            <a:r>
              <a:rPr lang="en-US" sz="1633">
                <a:latin typeface="Symbol" panose="05050102010706020507" pitchFamily="18" charset="2"/>
              </a:rPr>
              <a:t>g-g</a:t>
            </a:r>
            <a:r>
              <a:rPr lang="en-US" sz="1633"/>
              <a:t> zero time of FATIMA) </a:t>
            </a:r>
          </a:p>
          <a:p>
            <a:pPr algn="ctr"/>
            <a:endParaRPr lang="en-US" sz="1633"/>
          </a:p>
          <a:p>
            <a:pPr algn="ctr"/>
            <a:r>
              <a:rPr lang="en-US" sz="1633"/>
              <a:t>Major working time:</a:t>
            </a:r>
            <a:r>
              <a:rPr lang="en-US" sz="1633" b="1"/>
              <a:t> 1 to 2 days.</a:t>
            </a:r>
          </a:p>
          <a:p>
            <a:pPr algn="ctr"/>
            <a:endParaRPr lang="en-US" sz="1633" b="1"/>
          </a:p>
          <a:p>
            <a:pPr algn="ctr"/>
            <a:r>
              <a:rPr lang="en-US" sz="1633" b="1"/>
              <a:t>Systematic error = 1/2 of PRD accuracy (~5 ps)</a:t>
            </a:r>
          </a:p>
        </p:txBody>
      </p:sp>
      <p:sp>
        <p:nvSpPr>
          <p:cNvPr id="4099" name="Line 3"/>
          <p:cNvSpPr>
            <a:spLocks noChangeShapeType="1"/>
          </p:cNvSpPr>
          <p:nvPr/>
        </p:nvSpPr>
        <p:spPr bwMode="auto">
          <a:xfrm>
            <a:off x="6023994" y="-14401"/>
            <a:ext cx="1440" cy="6858000"/>
          </a:xfrm>
          <a:prstGeom prst="line">
            <a:avLst/>
          </a:prstGeom>
          <a:noFill/>
          <a:ln w="27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4100" name="Line 4"/>
          <p:cNvSpPr>
            <a:spLocks noChangeShapeType="1"/>
          </p:cNvSpPr>
          <p:nvPr/>
        </p:nvSpPr>
        <p:spPr bwMode="auto">
          <a:xfrm>
            <a:off x="1523521" y="1036909"/>
            <a:ext cx="9144960" cy="1441"/>
          </a:xfrm>
          <a:prstGeom prst="line">
            <a:avLst/>
          </a:prstGeom>
          <a:noFill/>
          <a:ln w="27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Tree>
    <p:extLst>
      <p:ext uri="{BB962C8B-B14F-4D97-AF65-F5344CB8AC3E}">
        <p14:creationId xmlns:p14="http://schemas.microsoft.com/office/powerpoint/2010/main" val="2116268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9708CE-F8DD-4E42-A05D-F710D721D4C0}"/>
              </a:ext>
            </a:extLst>
          </p:cNvPr>
          <p:cNvPicPr>
            <a:picLocks noChangeAspect="1"/>
          </p:cNvPicPr>
          <p:nvPr/>
        </p:nvPicPr>
        <p:blipFill>
          <a:blip r:embed="rId2"/>
          <a:stretch>
            <a:fillRect/>
          </a:stretch>
        </p:blipFill>
        <p:spPr>
          <a:xfrm>
            <a:off x="322797" y="458821"/>
            <a:ext cx="4301544" cy="5330757"/>
          </a:xfrm>
          <a:prstGeom prst="rect">
            <a:avLst/>
          </a:prstGeom>
        </p:spPr>
      </p:pic>
      <p:pic>
        <p:nvPicPr>
          <p:cNvPr id="3" name="Picture 2">
            <a:extLst>
              <a:ext uri="{FF2B5EF4-FFF2-40B4-BE49-F238E27FC236}">
                <a16:creationId xmlns:a16="http://schemas.microsoft.com/office/drawing/2014/main" id="{3134EDFA-3EDA-478C-81D6-D9C9D61C96E5}"/>
              </a:ext>
            </a:extLst>
          </p:cNvPr>
          <p:cNvPicPr>
            <a:picLocks noChangeAspect="1"/>
          </p:cNvPicPr>
          <p:nvPr/>
        </p:nvPicPr>
        <p:blipFill>
          <a:blip r:embed="rId3"/>
          <a:stretch>
            <a:fillRect/>
          </a:stretch>
        </p:blipFill>
        <p:spPr>
          <a:xfrm>
            <a:off x="5607593" y="416667"/>
            <a:ext cx="4353059" cy="5415064"/>
          </a:xfrm>
          <a:prstGeom prst="rect">
            <a:avLst/>
          </a:prstGeom>
        </p:spPr>
      </p:pic>
      <p:sp>
        <p:nvSpPr>
          <p:cNvPr id="4" name="Rectangle 3">
            <a:extLst>
              <a:ext uri="{FF2B5EF4-FFF2-40B4-BE49-F238E27FC236}">
                <a16:creationId xmlns:a16="http://schemas.microsoft.com/office/drawing/2014/main" id="{DA4FA3FA-0F43-42BD-A13C-44FC206BB019}"/>
              </a:ext>
            </a:extLst>
          </p:cNvPr>
          <p:cNvSpPr/>
          <p:nvPr/>
        </p:nvSpPr>
        <p:spPr>
          <a:xfrm>
            <a:off x="140677" y="5954543"/>
            <a:ext cx="11535508" cy="923330"/>
          </a:xfrm>
          <a:prstGeom prst="rect">
            <a:avLst/>
          </a:prstGeom>
        </p:spPr>
        <p:txBody>
          <a:bodyPr wrap="square">
            <a:spAutoFit/>
          </a:bodyPr>
          <a:lstStyle/>
          <a:p>
            <a:r>
              <a:rPr lang="en-US" dirty="0"/>
              <a:t>Remeasurement of PRD relevant lifetime of first 2</a:t>
            </a:r>
            <a:r>
              <a:rPr lang="en-US" baseline="30000" dirty="0"/>
              <a:t>+</a:t>
            </a:r>
            <a:r>
              <a:rPr lang="en-US" dirty="0"/>
              <a:t> state in </a:t>
            </a:r>
            <a:r>
              <a:rPr lang="en-US" baseline="30000" dirty="0"/>
              <a:t>152</a:t>
            </a:r>
            <a:r>
              <a:rPr lang="en-US" dirty="0"/>
              <a:t>Gd (4 weeks measurement): </a:t>
            </a:r>
          </a:p>
          <a:p>
            <a:r>
              <a:rPr lang="en-US" dirty="0"/>
              <a:t>New </a:t>
            </a:r>
            <a:r>
              <a:rPr lang="en-US" dirty="0">
                <a:latin typeface="Symbol" panose="05050102010706020507" pitchFamily="18" charset="2"/>
              </a:rPr>
              <a:t>t</a:t>
            </a:r>
            <a:r>
              <a:rPr lang="en-US" dirty="0"/>
              <a:t> = 46.9(3) </a:t>
            </a:r>
            <a:r>
              <a:rPr lang="en-US" dirty="0" err="1"/>
              <a:t>ps</a:t>
            </a:r>
            <a:r>
              <a:rPr lang="en-US" dirty="0"/>
              <a:t> Old: </a:t>
            </a:r>
            <a:r>
              <a:rPr lang="en-US" dirty="0">
                <a:latin typeface="Symbol" panose="05050102010706020507" pitchFamily="18" charset="2"/>
              </a:rPr>
              <a:t>t</a:t>
            </a:r>
            <a:r>
              <a:rPr lang="en-US" dirty="0"/>
              <a:t> = 46.2(39)</a:t>
            </a:r>
          </a:p>
          <a:p>
            <a:r>
              <a:rPr lang="en-US" i="1" dirty="0"/>
              <a:t>L. </a:t>
            </a:r>
            <a:r>
              <a:rPr lang="en-US" i="1" dirty="0" err="1"/>
              <a:t>Knafla</a:t>
            </a:r>
            <a:r>
              <a:rPr lang="en-US" i="1" dirty="0"/>
              <a:t> et al.</a:t>
            </a:r>
            <a:r>
              <a:rPr lang="de-DE" i="1" dirty="0"/>
              <a:t> NIM A </a:t>
            </a:r>
            <a:r>
              <a:rPr lang="en-US" i="1" dirty="0"/>
              <a:t>1052 (2023), 168279</a:t>
            </a:r>
            <a:r>
              <a:rPr lang="de-DE" i="1" dirty="0"/>
              <a:t>. </a:t>
            </a:r>
          </a:p>
        </p:txBody>
      </p:sp>
    </p:spTree>
    <p:extLst>
      <p:ext uri="{BB962C8B-B14F-4D97-AF65-F5344CB8AC3E}">
        <p14:creationId xmlns:p14="http://schemas.microsoft.com/office/powerpoint/2010/main" val="40128865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4">
            <a:extLst>
              <a:ext uri="{FF2B5EF4-FFF2-40B4-BE49-F238E27FC236}">
                <a16:creationId xmlns:a16="http://schemas.microsoft.com/office/drawing/2014/main" id="{750BEF34-A8A5-4C1F-8653-25564B8A4BDB}"/>
              </a:ext>
            </a:extLst>
          </p:cNvPr>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600737" y="727829"/>
            <a:ext cx="6346621" cy="2259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11947849-B288-4139-BA94-DFB87B9AB64E}"/>
              </a:ext>
            </a:extLst>
          </p:cNvPr>
          <p:cNvPicPr>
            <a:picLocks noChangeAspect="1"/>
          </p:cNvPicPr>
          <p:nvPr/>
        </p:nvPicPr>
        <p:blipFill>
          <a:blip r:embed="rId4"/>
          <a:stretch>
            <a:fillRect/>
          </a:stretch>
        </p:blipFill>
        <p:spPr>
          <a:xfrm>
            <a:off x="7413848" y="-31464"/>
            <a:ext cx="3887934" cy="6858000"/>
          </a:xfrm>
          <a:prstGeom prst="rect">
            <a:avLst/>
          </a:prstGeom>
        </p:spPr>
      </p:pic>
    </p:spTree>
    <p:extLst>
      <p:ext uri="{BB962C8B-B14F-4D97-AF65-F5344CB8AC3E}">
        <p14:creationId xmlns:p14="http://schemas.microsoft.com/office/powerpoint/2010/main" val="9554895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6B0346-A506-401D-BE85-887F3CC5272F}"/>
              </a:ext>
            </a:extLst>
          </p:cNvPr>
          <p:cNvPicPr>
            <a:picLocks noChangeAspect="1"/>
          </p:cNvPicPr>
          <p:nvPr/>
        </p:nvPicPr>
        <p:blipFill>
          <a:blip r:embed="rId2"/>
          <a:stretch>
            <a:fillRect/>
          </a:stretch>
        </p:blipFill>
        <p:spPr>
          <a:xfrm>
            <a:off x="894547" y="0"/>
            <a:ext cx="2814752" cy="6858000"/>
          </a:xfrm>
          <a:prstGeom prst="rect">
            <a:avLst/>
          </a:prstGeom>
        </p:spPr>
      </p:pic>
      <p:pic>
        <p:nvPicPr>
          <p:cNvPr id="3" name="Picture 2">
            <a:extLst>
              <a:ext uri="{FF2B5EF4-FFF2-40B4-BE49-F238E27FC236}">
                <a16:creationId xmlns:a16="http://schemas.microsoft.com/office/drawing/2014/main" id="{17394FC8-6426-4181-B93D-A940E8B787BF}"/>
              </a:ext>
            </a:extLst>
          </p:cNvPr>
          <p:cNvPicPr>
            <a:picLocks noChangeAspect="1"/>
          </p:cNvPicPr>
          <p:nvPr/>
        </p:nvPicPr>
        <p:blipFill>
          <a:blip r:embed="rId3"/>
          <a:stretch>
            <a:fillRect/>
          </a:stretch>
        </p:blipFill>
        <p:spPr>
          <a:xfrm>
            <a:off x="4331594" y="1327825"/>
            <a:ext cx="3528811" cy="4202349"/>
          </a:xfrm>
          <a:prstGeom prst="rect">
            <a:avLst/>
          </a:prstGeom>
        </p:spPr>
      </p:pic>
    </p:spTree>
    <p:extLst>
      <p:ext uri="{BB962C8B-B14F-4D97-AF65-F5344CB8AC3E}">
        <p14:creationId xmlns:p14="http://schemas.microsoft.com/office/powerpoint/2010/main" val="10784107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1793782" y="288258"/>
            <a:ext cx="10398218" cy="6713207"/>
          </a:xfrm>
          <a:prstGeom prst="rect">
            <a:avLst/>
          </a:prstGeom>
        </p:spPr>
      </p:pic>
    </p:spTree>
    <p:extLst>
      <p:ext uri="{BB962C8B-B14F-4D97-AF65-F5344CB8AC3E}">
        <p14:creationId xmlns:p14="http://schemas.microsoft.com/office/powerpoint/2010/main" val="5463720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62361" y="0"/>
            <a:ext cx="10832261" cy="523220"/>
          </a:xfrm>
          <a:prstGeom prst="rect">
            <a:avLst/>
          </a:prstGeom>
          <a:noFill/>
        </p:spPr>
        <p:txBody>
          <a:bodyPr wrap="none" rtlCol="0">
            <a:spAutoFit/>
          </a:bodyPr>
          <a:lstStyle/>
          <a:p>
            <a:r>
              <a:rPr lang="de-DE" sz="2800" b="1" dirty="0">
                <a:solidFill>
                  <a:prstClr val="black"/>
                </a:solidFill>
              </a:rPr>
              <a:t>Analytical single-j </a:t>
            </a:r>
            <a:r>
              <a:rPr lang="de-DE" sz="2800" b="1" dirty="0" err="1">
                <a:solidFill>
                  <a:prstClr val="black"/>
                </a:solidFill>
              </a:rPr>
              <a:t>calculations</a:t>
            </a:r>
            <a:r>
              <a:rPr lang="de-DE" sz="2800" b="1" dirty="0">
                <a:solidFill>
                  <a:prstClr val="black"/>
                </a:solidFill>
              </a:rPr>
              <a:t> </a:t>
            </a:r>
            <a:r>
              <a:rPr lang="de-DE" sz="2800" dirty="0" err="1">
                <a:solidFill>
                  <a:prstClr val="black"/>
                </a:solidFill>
              </a:rPr>
              <a:t>with</a:t>
            </a:r>
            <a:r>
              <a:rPr lang="de-DE" sz="2800" dirty="0">
                <a:solidFill>
                  <a:prstClr val="black"/>
                </a:solidFill>
              </a:rPr>
              <a:t> </a:t>
            </a:r>
            <a:r>
              <a:rPr lang="de-DE" sz="2800" dirty="0" err="1">
                <a:solidFill>
                  <a:prstClr val="black"/>
                </a:solidFill>
              </a:rPr>
              <a:t>empirical</a:t>
            </a:r>
            <a:r>
              <a:rPr lang="de-DE" sz="2800" dirty="0">
                <a:solidFill>
                  <a:prstClr val="black"/>
                </a:solidFill>
              </a:rPr>
              <a:t> </a:t>
            </a:r>
            <a:r>
              <a:rPr lang="de-DE" sz="2800" dirty="0" err="1">
                <a:solidFill>
                  <a:prstClr val="black"/>
                </a:solidFill>
              </a:rPr>
              <a:t>two</a:t>
            </a:r>
            <a:r>
              <a:rPr lang="de-DE" sz="2800" dirty="0">
                <a:solidFill>
                  <a:prstClr val="black"/>
                </a:solidFill>
              </a:rPr>
              <a:t>-body </a:t>
            </a:r>
            <a:r>
              <a:rPr lang="de-DE" sz="2800" dirty="0" err="1">
                <a:solidFill>
                  <a:prstClr val="black"/>
                </a:solidFill>
              </a:rPr>
              <a:t>matrix</a:t>
            </a:r>
            <a:r>
              <a:rPr lang="de-DE" sz="2800" dirty="0">
                <a:solidFill>
                  <a:prstClr val="black"/>
                </a:solidFill>
              </a:rPr>
              <a:t> </a:t>
            </a:r>
            <a:r>
              <a:rPr lang="de-DE" sz="2800" dirty="0" err="1">
                <a:solidFill>
                  <a:prstClr val="black"/>
                </a:solidFill>
              </a:rPr>
              <a:t>elements</a:t>
            </a:r>
            <a:r>
              <a:rPr lang="de-DE" sz="2800" dirty="0">
                <a:solidFill>
                  <a:prstClr val="black"/>
                </a:solidFill>
              </a:rPr>
              <a:t>.</a:t>
            </a:r>
            <a:endParaRPr lang="de-DE" dirty="0"/>
          </a:p>
        </p:txBody>
      </p:sp>
      <p:pic>
        <p:nvPicPr>
          <p:cNvPr id="3" name="Grafik 2"/>
          <p:cNvPicPr>
            <a:picLocks noChangeAspect="1"/>
          </p:cNvPicPr>
          <p:nvPr/>
        </p:nvPicPr>
        <p:blipFill>
          <a:blip r:embed="rId2"/>
          <a:stretch>
            <a:fillRect/>
          </a:stretch>
        </p:blipFill>
        <p:spPr>
          <a:xfrm>
            <a:off x="785308" y="1413845"/>
            <a:ext cx="7118134" cy="939820"/>
          </a:xfrm>
          <a:prstGeom prst="rect">
            <a:avLst/>
          </a:prstGeom>
        </p:spPr>
      </p:pic>
      <p:sp>
        <p:nvSpPr>
          <p:cNvPr id="6" name="Textfeld 5"/>
          <p:cNvSpPr txBox="1"/>
          <p:nvPr/>
        </p:nvSpPr>
        <p:spPr>
          <a:xfrm>
            <a:off x="262361" y="584937"/>
            <a:ext cx="4178195" cy="523220"/>
          </a:xfrm>
          <a:prstGeom prst="rect">
            <a:avLst/>
          </a:prstGeom>
          <a:noFill/>
        </p:spPr>
        <p:txBody>
          <a:bodyPr wrap="none" rtlCol="0">
            <a:spAutoFit/>
          </a:bodyPr>
          <a:lstStyle/>
          <a:p>
            <a:r>
              <a:rPr lang="de-DE" sz="2800" dirty="0" err="1"/>
              <a:t>Example</a:t>
            </a:r>
            <a:r>
              <a:rPr lang="de-DE" sz="2800" dirty="0"/>
              <a:t>: </a:t>
            </a:r>
            <a:r>
              <a:rPr lang="de-DE" sz="2800" baseline="30000" dirty="0"/>
              <a:t>211</a:t>
            </a:r>
            <a:r>
              <a:rPr lang="de-DE" sz="2800" dirty="0"/>
              <a:t>At </a:t>
            </a:r>
            <a:r>
              <a:rPr lang="de-DE" sz="2800" dirty="0" err="1"/>
              <a:t>as</a:t>
            </a:r>
            <a:r>
              <a:rPr lang="de-DE" sz="2800" dirty="0"/>
              <a:t> (</a:t>
            </a:r>
            <a:r>
              <a:rPr lang="de-DE" sz="2800" dirty="0">
                <a:latin typeface="Symbol" panose="05050102010706020507" pitchFamily="18" charset="2"/>
              </a:rPr>
              <a:t>p</a:t>
            </a:r>
            <a:r>
              <a:rPr lang="de-DE" sz="2800" dirty="0"/>
              <a:t>1h</a:t>
            </a:r>
            <a:r>
              <a:rPr lang="de-DE" sz="2800" baseline="-25000" dirty="0"/>
              <a:t>9/2</a:t>
            </a:r>
            <a:r>
              <a:rPr lang="de-DE" sz="2800" dirty="0"/>
              <a:t>)</a:t>
            </a:r>
            <a:r>
              <a:rPr lang="de-DE" sz="2800" baseline="30000" dirty="0"/>
              <a:t>3</a:t>
            </a:r>
            <a:r>
              <a:rPr lang="de-DE" sz="2800" dirty="0"/>
              <a:t>: </a:t>
            </a:r>
          </a:p>
        </p:txBody>
      </p:sp>
      <p:sp>
        <p:nvSpPr>
          <p:cNvPr id="8" name="Geschweifte Klammer links 7"/>
          <p:cNvSpPr/>
          <p:nvPr/>
        </p:nvSpPr>
        <p:spPr>
          <a:xfrm rot="16200000">
            <a:off x="4435362" y="1155300"/>
            <a:ext cx="530284" cy="270564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9" name="Textfeld 8"/>
          <p:cNvSpPr txBox="1"/>
          <p:nvPr/>
        </p:nvSpPr>
        <p:spPr>
          <a:xfrm>
            <a:off x="3323042" y="2859636"/>
            <a:ext cx="2754921" cy="646331"/>
          </a:xfrm>
          <a:prstGeom prst="rect">
            <a:avLst/>
          </a:prstGeom>
          <a:noFill/>
        </p:spPr>
        <p:txBody>
          <a:bodyPr wrap="none" rtlCol="0">
            <a:spAutoFit/>
          </a:bodyPr>
          <a:lstStyle/>
          <a:p>
            <a:r>
              <a:rPr lang="de-DE" dirty="0" err="1"/>
              <a:t>Three</a:t>
            </a:r>
            <a:r>
              <a:rPr lang="de-DE" dirty="0"/>
              <a:t> </a:t>
            </a:r>
            <a:r>
              <a:rPr lang="de-DE" dirty="0" err="1"/>
              <a:t>to</a:t>
            </a:r>
            <a:r>
              <a:rPr lang="de-DE" dirty="0"/>
              <a:t> </a:t>
            </a:r>
            <a:r>
              <a:rPr lang="de-DE" dirty="0" err="1"/>
              <a:t>two</a:t>
            </a:r>
            <a:r>
              <a:rPr lang="de-DE" dirty="0"/>
              <a:t> </a:t>
            </a:r>
            <a:r>
              <a:rPr lang="de-DE" dirty="0" err="1"/>
              <a:t>Coefficient</a:t>
            </a:r>
            <a:r>
              <a:rPr lang="de-DE" dirty="0"/>
              <a:t> </a:t>
            </a:r>
            <a:r>
              <a:rPr lang="de-DE" dirty="0" err="1"/>
              <a:t>of</a:t>
            </a:r>
            <a:r>
              <a:rPr lang="de-DE" dirty="0"/>
              <a:t> </a:t>
            </a:r>
          </a:p>
          <a:p>
            <a:r>
              <a:rPr lang="de-DE" dirty="0" err="1"/>
              <a:t>Fractional</a:t>
            </a:r>
            <a:r>
              <a:rPr lang="de-DE" dirty="0"/>
              <a:t> </a:t>
            </a:r>
            <a:r>
              <a:rPr lang="de-DE" dirty="0" err="1"/>
              <a:t>Parentage</a:t>
            </a:r>
            <a:r>
              <a:rPr lang="de-DE" dirty="0"/>
              <a:t> (CFP))</a:t>
            </a:r>
          </a:p>
        </p:txBody>
      </p:sp>
      <p:sp>
        <p:nvSpPr>
          <p:cNvPr id="10" name="Geschweifte Klammer links 9"/>
          <p:cNvSpPr/>
          <p:nvPr/>
        </p:nvSpPr>
        <p:spPr>
          <a:xfrm rot="16200000">
            <a:off x="6367797" y="2027027"/>
            <a:ext cx="530284" cy="96219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1" name="Textfeld 10"/>
          <p:cNvSpPr txBox="1"/>
          <p:nvPr/>
        </p:nvSpPr>
        <p:spPr>
          <a:xfrm>
            <a:off x="6053329" y="2866344"/>
            <a:ext cx="1206677" cy="646331"/>
          </a:xfrm>
          <a:prstGeom prst="rect">
            <a:avLst/>
          </a:prstGeom>
          <a:noFill/>
        </p:spPr>
        <p:txBody>
          <a:bodyPr wrap="none" rtlCol="0">
            <a:spAutoFit/>
          </a:bodyPr>
          <a:lstStyle/>
          <a:p>
            <a:r>
              <a:rPr lang="de-DE" dirty="0" err="1"/>
              <a:t>Eigenstate</a:t>
            </a:r>
            <a:r>
              <a:rPr lang="de-DE" dirty="0"/>
              <a:t> </a:t>
            </a:r>
          </a:p>
          <a:p>
            <a:r>
              <a:rPr lang="de-DE" dirty="0"/>
              <a:t>in </a:t>
            </a:r>
            <a:r>
              <a:rPr lang="de-DE" baseline="30000" dirty="0"/>
              <a:t>210</a:t>
            </a:r>
            <a:r>
              <a:rPr lang="de-DE" dirty="0"/>
              <a:t>Po</a:t>
            </a:r>
          </a:p>
        </p:txBody>
      </p:sp>
      <p:sp>
        <p:nvSpPr>
          <p:cNvPr id="12" name="Textfeld 11"/>
          <p:cNvSpPr txBox="1"/>
          <p:nvPr/>
        </p:nvSpPr>
        <p:spPr>
          <a:xfrm>
            <a:off x="663951" y="2749191"/>
            <a:ext cx="1877309" cy="646331"/>
          </a:xfrm>
          <a:prstGeom prst="rect">
            <a:avLst/>
          </a:prstGeom>
          <a:noFill/>
        </p:spPr>
        <p:txBody>
          <a:bodyPr wrap="none" rtlCol="0">
            <a:spAutoFit/>
          </a:bodyPr>
          <a:lstStyle/>
          <a:p>
            <a:r>
              <a:rPr lang="de-DE" dirty="0" err="1"/>
              <a:t>Antisymmetric</a:t>
            </a:r>
            <a:endParaRPr lang="de-DE" dirty="0"/>
          </a:p>
          <a:p>
            <a:r>
              <a:rPr lang="de-DE" dirty="0" err="1"/>
              <a:t>eigenstate</a:t>
            </a:r>
            <a:r>
              <a:rPr lang="de-DE" dirty="0"/>
              <a:t> in </a:t>
            </a:r>
            <a:r>
              <a:rPr lang="de-DE" baseline="30000" dirty="0"/>
              <a:t>211</a:t>
            </a:r>
            <a:r>
              <a:rPr lang="de-DE" dirty="0"/>
              <a:t>At</a:t>
            </a:r>
          </a:p>
        </p:txBody>
      </p:sp>
      <p:sp>
        <p:nvSpPr>
          <p:cNvPr id="13" name="Geschweifte Klammer links 12"/>
          <p:cNvSpPr/>
          <p:nvPr/>
        </p:nvSpPr>
        <p:spPr>
          <a:xfrm rot="16200000">
            <a:off x="1337464" y="1757991"/>
            <a:ext cx="530284" cy="122049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pic>
        <p:nvPicPr>
          <p:cNvPr id="22" name="Grafik 3">
            <a:extLst>
              <a:ext uri="{FF2B5EF4-FFF2-40B4-BE49-F238E27FC236}">
                <a16:creationId xmlns:a16="http://schemas.microsoft.com/office/drawing/2014/main" id="{C5A5BD8C-F427-46F9-845A-6E47E868A0CC}"/>
              </a:ext>
            </a:extLst>
          </p:cNvPr>
          <p:cNvPicPr>
            <a:picLocks noChangeAspect="1"/>
          </p:cNvPicPr>
          <p:nvPr/>
        </p:nvPicPr>
        <p:blipFill>
          <a:blip r:embed="rId3"/>
          <a:stretch>
            <a:fillRect/>
          </a:stretch>
        </p:blipFill>
        <p:spPr>
          <a:xfrm>
            <a:off x="376883" y="3977871"/>
            <a:ext cx="7934985" cy="1560815"/>
          </a:xfrm>
          <a:prstGeom prst="rect">
            <a:avLst/>
          </a:prstGeom>
        </p:spPr>
      </p:pic>
      <p:sp>
        <p:nvSpPr>
          <p:cNvPr id="26" name="Geschweifte Klammer links 13">
            <a:extLst>
              <a:ext uri="{FF2B5EF4-FFF2-40B4-BE49-F238E27FC236}">
                <a16:creationId xmlns:a16="http://schemas.microsoft.com/office/drawing/2014/main" id="{DE1C440F-537C-4D3E-8E93-0EFAA18362CF}"/>
              </a:ext>
            </a:extLst>
          </p:cNvPr>
          <p:cNvSpPr/>
          <p:nvPr/>
        </p:nvSpPr>
        <p:spPr>
          <a:xfrm rot="16200000">
            <a:off x="4892224" y="3700681"/>
            <a:ext cx="530284" cy="311992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 name="Geschweifte Klammer links 15">
            <a:extLst>
              <a:ext uri="{FF2B5EF4-FFF2-40B4-BE49-F238E27FC236}">
                <a16:creationId xmlns:a16="http://schemas.microsoft.com/office/drawing/2014/main" id="{867C4505-049B-42E5-8D61-F322A8167285}"/>
              </a:ext>
            </a:extLst>
          </p:cNvPr>
          <p:cNvSpPr/>
          <p:nvPr/>
        </p:nvSpPr>
        <p:spPr>
          <a:xfrm rot="16200000">
            <a:off x="7380772" y="4488510"/>
            <a:ext cx="530284" cy="133191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 name="Textfeld 16">
            <a:extLst>
              <a:ext uri="{FF2B5EF4-FFF2-40B4-BE49-F238E27FC236}">
                <a16:creationId xmlns:a16="http://schemas.microsoft.com/office/drawing/2014/main" id="{AC896AEE-9612-4B9C-B889-639310D95A47}"/>
              </a:ext>
            </a:extLst>
          </p:cNvPr>
          <p:cNvSpPr txBox="1"/>
          <p:nvPr/>
        </p:nvSpPr>
        <p:spPr>
          <a:xfrm>
            <a:off x="7042575" y="5638212"/>
            <a:ext cx="1396344" cy="646331"/>
          </a:xfrm>
          <a:prstGeom prst="rect">
            <a:avLst/>
          </a:prstGeom>
          <a:noFill/>
        </p:spPr>
        <p:txBody>
          <a:bodyPr wrap="none" rtlCol="0">
            <a:spAutoFit/>
          </a:bodyPr>
          <a:lstStyle/>
          <a:p>
            <a:r>
              <a:rPr lang="de-DE" dirty="0" err="1"/>
              <a:t>Energy</a:t>
            </a:r>
            <a:r>
              <a:rPr lang="de-DE" dirty="0"/>
              <a:t> </a:t>
            </a:r>
            <a:r>
              <a:rPr lang="de-DE" dirty="0" err="1"/>
              <a:t>of</a:t>
            </a:r>
            <a:endParaRPr lang="de-DE" dirty="0"/>
          </a:p>
          <a:p>
            <a:r>
              <a:rPr lang="de-DE" dirty="0" err="1"/>
              <a:t>state</a:t>
            </a:r>
            <a:r>
              <a:rPr lang="de-DE" dirty="0"/>
              <a:t> in </a:t>
            </a:r>
            <a:r>
              <a:rPr lang="de-DE" baseline="30000" dirty="0"/>
              <a:t>210</a:t>
            </a:r>
            <a:r>
              <a:rPr lang="de-DE" dirty="0"/>
              <a:t>Po</a:t>
            </a:r>
          </a:p>
        </p:txBody>
      </p:sp>
      <p:sp>
        <p:nvSpPr>
          <p:cNvPr id="29" name="Geschweifte Klammer links 18">
            <a:extLst>
              <a:ext uri="{FF2B5EF4-FFF2-40B4-BE49-F238E27FC236}">
                <a16:creationId xmlns:a16="http://schemas.microsoft.com/office/drawing/2014/main" id="{38544494-6B56-4A49-A878-41D0468E9CDC}"/>
              </a:ext>
            </a:extLst>
          </p:cNvPr>
          <p:cNvSpPr/>
          <p:nvPr/>
        </p:nvSpPr>
        <p:spPr>
          <a:xfrm rot="16200000">
            <a:off x="1411343" y="4437041"/>
            <a:ext cx="530284" cy="122049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0" name="Textfeld 19">
            <a:extLst>
              <a:ext uri="{FF2B5EF4-FFF2-40B4-BE49-F238E27FC236}">
                <a16:creationId xmlns:a16="http://schemas.microsoft.com/office/drawing/2014/main" id="{75D6D5D3-57B5-49EF-9E93-9E3174FAC3FF}"/>
              </a:ext>
            </a:extLst>
          </p:cNvPr>
          <p:cNvSpPr txBox="1"/>
          <p:nvPr/>
        </p:nvSpPr>
        <p:spPr>
          <a:xfrm>
            <a:off x="955114" y="5526071"/>
            <a:ext cx="1364669" cy="646331"/>
          </a:xfrm>
          <a:prstGeom prst="rect">
            <a:avLst/>
          </a:prstGeom>
          <a:noFill/>
        </p:spPr>
        <p:txBody>
          <a:bodyPr wrap="none" rtlCol="0">
            <a:spAutoFit/>
          </a:bodyPr>
          <a:lstStyle/>
          <a:p>
            <a:r>
              <a:rPr lang="de-DE" dirty="0" err="1"/>
              <a:t>Energy</a:t>
            </a:r>
            <a:r>
              <a:rPr lang="de-DE" dirty="0"/>
              <a:t> </a:t>
            </a:r>
            <a:r>
              <a:rPr lang="de-DE" dirty="0" err="1"/>
              <a:t>of</a:t>
            </a:r>
            <a:endParaRPr lang="de-DE" dirty="0"/>
          </a:p>
          <a:p>
            <a:r>
              <a:rPr lang="de-DE" dirty="0"/>
              <a:t>state in </a:t>
            </a:r>
            <a:r>
              <a:rPr lang="de-DE" baseline="30000" dirty="0"/>
              <a:t>211</a:t>
            </a:r>
            <a:r>
              <a:rPr lang="de-DE" dirty="0"/>
              <a:t>At</a:t>
            </a:r>
          </a:p>
        </p:txBody>
      </p:sp>
      <p:sp>
        <p:nvSpPr>
          <p:cNvPr id="31" name="Textfeld 20">
            <a:extLst>
              <a:ext uri="{FF2B5EF4-FFF2-40B4-BE49-F238E27FC236}">
                <a16:creationId xmlns:a16="http://schemas.microsoft.com/office/drawing/2014/main" id="{DA417076-0C2C-4F1D-A3AE-74C105233EEE}"/>
              </a:ext>
            </a:extLst>
          </p:cNvPr>
          <p:cNvSpPr txBox="1"/>
          <p:nvPr/>
        </p:nvSpPr>
        <p:spPr>
          <a:xfrm>
            <a:off x="4851833" y="5693856"/>
            <a:ext cx="611065" cy="369332"/>
          </a:xfrm>
          <a:prstGeom prst="rect">
            <a:avLst/>
          </a:prstGeom>
          <a:noFill/>
        </p:spPr>
        <p:txBody>
          <a:bodyPr wrap="none" rtlCol="0">
            <a:spAutoFit/>
          </a:bodyPr>
          <a:lstStyle/>
          <a:p>
            <a:r>
              <a:rPr lang="de-DE" dirty="0"/>
              <a:t>CFP</a:t>
            </a:r>
            <a:r>
              <a:rPr lang="de-DE" baseline="30000" dirty="0"/>
              <a:t>2</a:t>
            </a:r>
          </a:p>
        </p:txBody>
      </p:sp>
      <p:sp>
        <p:nvSpPr>
          <p:cNvPr id="32" name="Geschweifte Klammer links 22">
            <a:extLst>
              <a:ext uri="{FF2B5EF4-FFF2-40B4-BE49-F238E27FC236}">
                <a16:creationId xmlns:a16="http://schemas.microsoft.com/office/drawing/2014/main" id="{BF257295-CC29-4D0F-BC6F-36578EF4B8BB}"/>
              </a:ext>
            </a:extLst>
          </p:cNvPr>
          <p:cNvSpPr/>
          <p:nvPr/>
        </p:nvSpPr>
        <p:spPr>
          <a:xfrm rot="16200000">
            <a:off x="3057900" y="4995323"/>
            <a:ext cx="530284" cy="50482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3" name="Textfeld 23">
            <a:extLst>
              <a:ext uri="{FF2B5EF4-FFF2-40B4-BE49-F238E27FC236}">
                <a16:creationId xmlns:a16="http://schemas.microsoft.com/office/drawing/2014/main" id="{A67D0792-2A51-4D30-BC08-D6AC64321163}"/>
              </a:ext>
            </a:extLst>
          </p:cNvPr>
          <p:cNvSpPr txBox="1"/>
          <p:nvPr/>
        </p:nvSpPr>
        <p:spPr>
          <a:xfrm>
            <a:off x="2744340" y="5560654"/>
            <a:ext cx="1120756" cy="923330"/>
          </a:xfrm>
          <a:prstGeom prst="rect">
            <a:avLst/>
          </a:prstGeom>
          <a:noFill/>
        </p:spPr>
        <p:txBody>
          <a:bodyPr wrap="none" rtlCol="0">
            <a:spAutoFit/>
          </a:bodyPr>
          <a:lstStyle/>
          <a:p>
            <a:r>
              <a:rPr lang="de-DE" dirty="0" err="1"/>
              <a:t>Sum</a:t>
            </a:r>
            <a:r>
              <a:rPr lang="de-DE" dirty="0"/>
              <a:t> </a:t>
            </a:r>
            <a:r>
              <a:rPr lang="de-DE" dirty="0" err="1"/>
              <a:t>over</a:t>
            </a:r>
            <a:r>
              <a:rPr lang="de-DE" dirty="0"/>
              <a:t> </a:t>
            </a:r>
          </a:p>
          <a:p>
            <a:r>
              <a:rPr lang="de-DE" dirty="0" err="1"/>
              <a:t>states</a:t>
            </a:r>
            <a:r>
              <a:rPr lang="de-DE" dirty="0"/>
              <a:t> </a:t>
            </a:r>
          </a:p>
          <a:p>
            <a:r>
              <a:rPr lang="de-DE" dirty="0"/>
              <a:t>in </a:t>
            </a:r>
            <a:r>
              <a:rPr lang="de-DE" baseline="30000" dirty="0"/>
              <a:t>210</a:t>
            </a:r>
            <a:r>
              <a:rPr lang="de-DE" dirty="0"/>
              <a:t>Po</a:t>
            </a:r>
          </a:p>
        </p:txBody>
      </p:sp>
      <p:sp>
        <p:nvSpPr>
          <p:cNvPr id="34" name="Textfeld 24">
            <a:extLst>
              <a:ext uri="{FF2B5EF4-FFF2-40B4-BE49-F238E27FC236}">
                <a16:creationId xmlns:a16="http://schemas.microsoft.com/office/drawing/2014/main" id="{7AFAD473-8BED-423D-87C3-8B9A8C04A323}"/>
              </a:ext>
            </a:extLst>
          </p:cNvPr>
          <p:cNvSpPr txBox="1"/>
          <p:nvPr/>
        </p:nvSpPr>
        <p:spPr>
          <a:xfrm>
            <a:off x="5753119" y="6450138"/>
            <a:ext cx="5371599" cy="369332"/>
          </a:xfrm>
          <a:prstGeom prst="rect">
            <a:avLst/>
          </a:prstGeom>
          <a:noFill/>
        </p:spPr>
        <p:txBody>
          <a:bodyPr wrap="none" rtlCol="0">
            <a:spAutoFit/>
          </a:bodyPr>
          <a:lstStyle/>
          <a:p>
            <a:r>
              <a:rPr lang="de-DE" dirty="0"/>
              <a:t>A de </a:t>
            </a:r>
            <a:r>
              <a:rPr lang="de-DE" dirty="0" err="1"/>
              <a:t>Shalit</a:t>
            </a:r>
            <a:r>
              <a:rPr lang="de-DE" dirty="0"/>
              <a:t> </a:t>
            </a:r>
            <a:r>
              <a:rPr lang="de-DE" dirty="0" err="1"/>
              <a:t>and</a:t>
            </a:r>
            <a:r>
              <a:rPr lang="de-DE" dirty="0"/>
              <a:t> I. Talmi, The </a:t>
            </a:r>
            <a:r>
              <a:rPr lang="de-DE" dirty="0" err="1"/>
              <a:t>Nuclear</a:t>
            </a:r>
            <a:r>
              <a:rPr lang="de-DE" dirty="0"/>
              <a:t> Shell Model (1963)</a:t>
            </a:r>
          </a:p>
        </p:txBody>
      </p:sp>
    </p:spTree>
    <p:extLst>
      <p:ext uri="{BB962C8B-B14F-4D97-AF65-F5344CB8AC3E}">
        <p14:creationId xmlns:p14="http://schemas.microsoft.com/office/powerpoint/2010/main" val="91603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p:bldP spid="29" grpId="0" animBg="1"/>
      <p:bldP spid="30" grpId="0"/>
      <p:bldP spid="31" grpId="0"/>
      <p:bldP spid="32" grpId="0" animBg="1"/>
      <p:bldP spid="33"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Box 1"/>
          <p:cNvSpPr txBox="1">
            <a:spLocks noChangeArrowheads="1"/>
          </p:cNvSpPr>
          <p:nvPr/>
        </p:nvSpPr>
        <p:spPr bwMode="auto">
          <a:xfrm>
            <a:off x="72487" y="105889"/>
            <a:ext cx="3088486" cy="370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1646" tIns="58426"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DejaVu Sans" charset="0"/>
                <a:cs typeface="DejaVu Sans"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DejaVu Sans" charset="0"/>
                <a:cs typeface="DejaVu Sans"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DejaVu Sans" charset="0"/>
                <a:cs typeface="DejaVu Sans"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DejaVu Sans" charset="0"/>
                <a:cs typeface="DejaVu Sans"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DejaVu Sans" charset="0"/>
                <a:cs typeface="DejaVu Sans" charset="0"/>
              </a:defRPr>
            </a:lvl5pPr>
            <a:lvl6pPr marL="2514600" indent="-228600" defTabSz="457200" eaLnBrk="0" fontAlgn="base" hangingPunct="0">
              <a:lnSpc>
                <a:spcPct val="104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DejaVu Sans" charset="0"/>
                <a:cs typeface="DejaVu Sans" charset="0"/>
              </a:defRPr>
            </a:lvl6pPr>
            <a:lvl7pPr marL="2971800" indent="-228600" defTabSz="457200" eaLnBrk="0" fontAlgn="base" hangingPunct="0">
              <a:lnSpc>
                <a:spcPct val="104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DejaVu Sans" charset="0"/>
                <a:cs typeface="DejaVu Sans" charset="0"/>
              </a:defRPr>
            </a:lvl7pPr>
            <a:lvl8pPr marL="3429000" indent="-228600" defTabSz="457200" eaLnBrk="0" fontAlgn="base" hangingPunct="0">
              <a:lnSpc>
                <a:spcPct val="104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DejaVu Sans" charset="0"/>
                <a:cs typeface="DejaVu Sans" charset="0"/>
              </a:defRPr>
            </a:lvl8pPr>
            <a:lvl9pPr marL="3886200" indent="-228600" defTabSz="457200" eaLnBrk="0" fontAlgn="base" hangingPunct="0">
              <a:lnSpc>
                <a:spcPct val="104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DejaVu Sans" charset="0"/>
                <a:cs typeface="DejaVu Sans" charset="0"/>
              </a:defRPr>
            </a:lvl9pPr>
          </a:lstStyle>
          <a:p>
            <a:pPr eaLnBrk="1">
              <a:lnSpc>
                <a:spcPct val="93000"/>
              </a:lnSpc>
            </a:pPr>
            <a:r>
              <a:rPr lang="en-US" sz="1996" b="1" dirty="0">
                <a:solidFill>
                  <a:srgbClr val="000000"/>
                </a:solidFill>
                <a:latin typeface="+mn-lt"/>
              </a:rPr>
              <a:t>Calibration of </a:t>
            </a:r>
            <a:r>
              <a:rPr lang="en-US" sz="1996" b="1" dirty="0">
                <a:latin typeface="+mn-lt"/>
              </a:rPr>
              <a:t>the PRD curve using the </a:t>
            </a:r>
            <a:r>
              <a:rPr lang="en-US" sz="1996" b="1" baseline="33000" dirty="0">
                <a:latin typeface="+mn-lt"/>
              </a:rPr>
              <a:t>152</a:t>
            </a:r>
            <a:r>
              <a:rPr lang="en-US" sz="1996" b="1" dirty="0">
                <a:latin typeface="+mn-lt"/>
              </a:rPr>
              <a:t>Eu </a:t>
            </a:r>
            <a:r>
              <a:rPr lang="en-US" sz="1996" b="1" dirty="0">
                <a:solidFill>
                  <a:srgbClr val="000000"/>
                </a:solidFill>
                <a:latin typeface="+mn-lt"/>
              </a:rPr>
              <a:t>source </a:t>
            </a: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0666" y="65140"/>
            <a:ext cx="6554024" cy="4136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 name="Line 6"/>
          <p:cNvSpPr>
            <a:spLocks noChangeShapeType="1"/>
          </p:cNvSpPr>
          <p:nvPr/>
        </p:nvSpPr>
        <p:spPr bwMode="auto">
          <a:xfrm>
            <a:off x="6283261" y="2565880"/>
            <a:ext cx="5391926" cy="1441"/>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de-DE" sz="1633"/>
          </a:p>
        </p:txBody>
      </p:sp>
      <p:sp>
        <p:nvSpPr>
          <p:cNvPr id="7" name="Text Box 7"/>
          <p:cNvSpPr txBox="1">
            <a:spLocks noChangeArrowheads="1"/>
          </p:cNvSpPr>
          <p:nvPr/>
        </p:nvSpPr>
        <p:spPr bwMode="auto">
          <a:xfrm>
            <a:off x="3160973" y="4769781"/>
            <a:ext cx="1473274" cy="49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1646" tIns="40823" rIns="81646" bIns="40823"/>
          <a:lstStyle>
            <a:lvl1pPr eaLnBrk="0">
              <a:tabLst>
                <a:tab pos="723900" algn="l"/>
                <a:tab pos="1447800" algn="l"/>
              </a:tabLst>
              <a:defRPr>
                <a:solidFill>
                  <a:schemeClr val="tx1"/>
                </a:solidFill>
                <a:latin typeface="Arial" panose="020B0604020202020204" pitchFamily="34" charset="0"/>
                <a:ea typeface="DejaVu Sans" charset="0"/>
                <a:cs typeface="DejaVu Sans" charset="0"/>
              </a:defRPr>
            </a:lvl1pPr>
            <a:lvl2pPr eaLnBrk="0">
              <a:tabLst>
                <a:tab pos="723900" algn="l"/>
                <a:tab pos="1447800" algn="l"/>
              </a:tabLst>
              <a:defRPr>
                <a:solidFill>
                  <a:schemeClr val="tx1"/>
                </a:solidFill>
                <a:latin typeface="Arial" panose="020B0604020202020204" pitchFamily="34" charset="0"/>
                <a:ea typeface="DejaVu Sans" charset="0"/>
                <a:cs typeface="DejaVu Sans" charset="0"/>
              </a:defRPr>
            </a:lvl2pPr>
            <a:lvl3pPr eaLnBrk="0">
              <a:tabLst>
                <a:tab pos="723900" algn="l"/>
                <a:tab pos="1447800" algn="l"/>
              </a:tabLst>
              <a:defRPr>
                <a:solidFill>
                  <a:schemeClr val="tx1"/>
                </a:solidFill>
                <a:latin typeface="Arial" panose="020B0604020202020204" pitchFamily="34" charset="0"/>
                <a:ea typeface="DejaVu Sans" charset="0"/>
                <a:cs typeface="DejaVu Sans" charset="0"/>
              </a:defRPr>
            </a:lvl3pPr>
            <a:lvl4pPr eaLnBrk="0">
              <a:tabLst>
                <a:tab pos="723900" algn="l"/>
                <a:tab pos="1447800" algn="l"/>
              </a:tabLst>
              <a:defRPr>
                <a:solidFill>
                  <a:schemeClr val="tx1"/>
                </a:solidFill>
                <a:latin typeface="Arial" panose="020B0604020202020204" pitchFamily="34" charset="0"/>
                <a:ea typeface="DejaVu Sans" charset="0"/>
                <a:cs typeface="DejaVu Sans" charset="0"/>
              </a:defRPr>
            </a:lvl4pPr>
            <a:lvl5pPr eaLnBrk="0">
              <a:tabLst>
                <a:tab pos="723900" algn="l"/>
                <a:tab pos="1447800" algn="l"/>
              </a:tabLst>
              <a:defRPr>
                <a:solidFill>
                  <a:schemeClr val="tx1"/>
                </a:solidFill>
                <a:latin typeface="Arial" panose="020B0604020202020204" pitchFamily="34" charset="0"/>
                <a:ea typeface="DejaVu Sans" charset="0"/>
                <a:cs typeface="DejaVu Sans" charset="0"/>
              </a:defRPr>
            </a:lvl5pPr>
            <a:lvl6pPr marL="2514600" indent="-228600" defTabSz="457200" eaLnBrk="0" fontAlgn="base" hangingPunct="0">
              <a:lnSpc>
                <a:spcPct val="104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DejaVu Sans" charset="0"/>
                <a:cs typeface="DejaVu Sans" charset="0"/>
              </a:defRPr>
            </a:lvl6pPr>
            <a:lvl7pPr marL="2971800" indent="-228600" defTabSz="457200" eaLnBrk="0" fontAlgn="base" hangingPunct="0">
              <a:lnSpc>
                <a:spcPct val="104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DejaVu Sans" charset="0"/>
                <a:cs typeface="DejaVu Sans" charset="0"/>
              </a:defRPr>
            </a:lvl7pPr>
            <a:lvl8pPr marL="3429000" indent="-228600" defTabSz="457200" eaLnBrk="0" fontAlgn="base" hangingPunct="0">
              <a:lnSpc>
                <a:spcPct val="104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DejaVu Sans" charset="0"/>
                <a:cs typeface="DejaVu Sans" charset="0"/>
              </a:defRPr>
            </a:lvl8pPr>
            <a:lvl9pPr marL="3886200" indent="-228600" defTabSz="457200" eaLnBrk="0" fontAlgn="base" hangingPunct="0">
              <a:lnSpc>
                <a:spcPct val="104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DejaVu Sans" charset="0"/>
                <a:cs typeface="DejaVu Sans" charset="0"/>
              </a:defRPr>
            </a:lvl9pPr>
          </a:lstStyle>
          <a:p>
            <a:pPr eaLnBrk="1">
              <a:lnSpc>
                <a:spcPct val="145000"/>
              </a:lnSpc>
            </a:pPr>
            <a:r>
              <a:rPr lang="en-US" sz="1633">
                <a:solidFill>
                  <a:srgbClr val="000000"/>
                </a:solidFill>
                <a:latin typeface="Times New Roman" panose="02020603050405020304" pitchFamily="18" charset="0"/>
              </a:rPr>
              <a:t>PRD=</a:t>
            </a:r>
            <a:r>
              <a:rPr lang="en-US" sz="1633">
                <a:solidFill>
                  <a:srgbClr val="000000"/>
                </a:solidFill>
                <a:latin typeface="Symbol" panose="05050102010706020507" pitchFamily="18" charset="2"/>
              </a:rPr>
              <a:t>D</a:t>
            </a:r>
            <a:r>
              <a:rPr lang="en-US" sz="1633">
                <a:solidFill>
                  <a:srgbClr val="000000"/>
                </a:solidFill>
                <a:latin typeface="Times New Roman" panose="02020603050405020304" pitchFamily="18" charset="0"/>
              </a:rPr>
              <a:t>C-2</a:t>
            </a:r>
            <a:r>
              <a:rPr lang="en-US" sz="1633">
                <a:solidFill>
                  <a:srgbClr val="000000"/>
                </a:solidFill>
                <a:latin typeface="Symbol" panose="05050102010706020507" pitchFamily="18" charset="2"/>
              </a:rPr>
              <a:t>t</a:t>
            </a:r>
          </a:p>
        </p:txBody>
      </p:sp>
      <p:sp>
        <p:nvSpPr>
          <p:cNvPr id="8" name="Text Box 9"/>
          <p:cNvSpPr txBox="1">
            <a:spLocks noChangeArrowheads="1"/>
          </p:cNvSpPr>
          <p:nvPr/>
        </p:nvSpPr>
        <p:spPr bwMode="auto">
          <a:xfrm>
            <a:off x="422677" y="5137170"/>
            <a:ext cx="5187425" cy="82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1646" tIns="55226" rIns="81646" bIns="40823"/>
          <a:lstStyle>
            <a:lvl1pPr eaLnBrk="0">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ea typeface="DejaVu Sans" charset="0"/>
                <a:cs typeface="DejaVu Sans" charset="0"/>
              </a:defRPr>
            </a:lvl1pPr>
            <a:lvl2pPr eaLnBrk="0">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ea typeface="DejaVu Sans" charset="0"/>
                <a:cs typeface="DejaVu Sans" charset="0"/>
              </a:defRPr>
            </a:lvl2pPr>
            <a:lvl3pPr eaLnBrk="0">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ea typeface="DejaVu Sans" charset="0"/>
                <a:cs typeface="DejaVu Sans" charset="0"/>
              </a:defRPr>
            </a:lvl3pPr>
            <a:lvl4pPr eaLnBrk="0">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ea typeface="DejaVu Sans" charset="0"/>
                <a:cs typeface="DejaVu Sans" charset="0"/>
              </a:defRPr>
            </a:lvl4pPr>
            <a:lvl5pPr eaLnBrk="0">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ea typeface="DejaVu Sans" charset="0"/>
                <a:cs typeface="DejaVu Sans" charset="0"/>
              </a:defRPr>
            </a:lvl5pPr>
            <a:lvl6pPr marL="2514600" indent="-228600" defTabSz="457200" eaLnBrk="0" fontAlgn="base" hangingPunct="0">
              <a:lnSpc>
                <a:spcPct val="104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ea typeface="DejaVu Sans" charset="0"/>
                <a:cs typeface="DejaVu Sans" charset="0"/>
              </a:defRPr>
            </a:lvl6pPr>
            <a:lvl7pPr marL="2971800" indent="-228600" defTabSz="457200" eaLnBrk="0" fontAlgn="base" hangingPunct="0">
              <a:lnSpc>
                <a:spcPct val="104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ea typeface="DejaVu Sans" charset="0"/>
                <a:cs typeface="DejaVu Sans" charset="0"/>
              </a:defRPr>
            </a:lvl7pPr>
            <a:lvl8pPr marL="3429000" indent="-228600" defTabSz="457200" eaLnBrk="0" fontAlgn="base" hangingPunct="0">
              <a:lnSpc>
                <a:spcPct val="104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ea typeface="DejaVu Sans" charset="0"/>
                <a:cs typeface="DejaVu Sans" charset="0"/>
              </a:defRPr>
            </a:lvl8pPr>
            <a:lvl9pPr marL="3886200" indent="-228600" defTabSz="457200" eaLnBrk="0" fontAlgn="base" hangingPunct="0">
              <a:lnSpc>
                <a:spcPct val="104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ea typeface="DejaVu Sans" charset="0"/>
                <a:cs typeface="DejaVu Sans" charset="0"/>
              </a:defRPr>
            </a:lvl9pPr>
          </a:lstStyle>
          <a:p>
            <a:pPr algn="ctr" eaLnBrk="1">
              <a:lnSpc>
                <a:spcPct val="93000"/>
              </a:lnSpc>
            </a:pPr>
            <a:r>
              <a:rPr lang="en-US" sz="1633" dirty="0">
                <a:solidFill>
                  <a:srgbClr val="000000"/>
                </a:solidFill>
                <a:latin typeface="Times New Roman" panose="02020603050405020304" pitchFamily="18" charset="0"/>
              </a:rPr>
              <a:t>The PRD curve is shifted in parallel using different reference energies.</a:t>
            </a:r>
          </a:p>
        </p:txBody>
      </p:sp>
      <p:sp>
        <p:nvSpPr>
          <p:cNvPr id="10" name="Line 11"/>
          <p:cNvSpPr>
            <a:spLocks noChangeShapeType="1"/>
          </p:cNvSpPr>
          <p:nvPr/>
        </p:nvSpPr>
        <p:spPr bwMode="auto">
          <a:xfrm>
            <a:off x="7317774" y="2151116"/>
            <a:ext cx="1441" cy="414764"/>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e-DE" sz="1633"/>
          </a:p>
        </p:txBody>
      </p:sp>
      <p:pic>
        <p:nvPicPr>
          <p:cNvPr id="15" name="Picture 14">
            <a:extLst>
              <a:ext uri="{FF2B5EF4-FFF2-40B4-BE49-F238E27FC236}">
                <a16:creationId xmlns:a16="http://schemas.microsoft.com/office/drawing/2014/main" id="{2D559C4F-F20B-4E98-AC94-9DC9E20F03D2}"/>
              </a:ext>
            </a:extLst>
          </p:cNvPr>
          <p:cNvPicPr>
            <a:picLocks noChangeAspect="1"/>
          </p:cNvPicPr>
          <p:nvPr/>
        </p:nvPicPr>
        <p:blipFill>
          <a:blip r:embed="rId3"/>
          <a:stretch>
            <a:fillRect/>
          </a:stretch>
        </p:blipFill>
        <p:spPr>
          <a:xfrm>
            <a:off x="520570" y="476007"/>
            <a:ext cx="4062861" cy="4318059"/>
          </a:xfrm>
          <a:prstGeom prst="rect">
            <a:avLst/>
          </a:prstGeom>
        </p:spPr>
      </p:pic>
      <p:sp>
        <p:nvSpPr>
          <p:cNvPr id="16" name="Rectangle 15">
            <a:extLst>
              <a:ext uri="{FF2B5EF4-FFF2-40B4-BE49-F238E27FC236}">
                <a16:creationId xmlns:a16="http://schemas.microsoft.com/office/drawing/2014/main" id="{1EB8B52E-B5E4-4C63-A30F-8ABBC4744B1C}"/>
              </a:ext>
            </a:extLst>
          </p:cNvPr>
          <p:cNvSpPr/>
          <p:nvPr/>
        </p:nvSpPr>
        <p:spPr>
          <a:xfrm>
            <a:off x="194513" y="5551782"/>
            <a:ext cx="4913544" cy="1200329"/>
          </a:xfrm>
          <a:prstGeom prst="rect">
            <a:avLst/>
          </a:prstGeom>
        </p:spPr>
        <p:txBody>
          <a:bodyPr wrap="square">
            <a:spAutoFit/>
          </a:bodyPr>
          <a:lstStyle/>
          <a:p>
            <a:r>
              <a:rPr lang="en-US" dirty="0"/>
              <a:t>Remeasurement of PRD relevant lifetime of first </a:t>
            </a:r>
          </a:p>
          <a:p>
            <a:r>
              <a:rPr lang="en-US" dirty="0"/>
              <a:t>2</a:t>
            </a:r>
            <a:r>
              <a:rPr lang="en-US" baseline="30000" dirty="0"/>
              <a:t>+</a:t>
            </a:r>
            <a:r>
              <a:rPr lang="en-US" dirty="0"/>
              <a:t> state in </a:t>
            </a:r>
            <a:r>
              <a:rPr lang="en-US" baseline="30000" dirty="0"/>
              <a:t>152</a:t>
            </a:r>
            <a:r>
              <a:rPr lang="en-US" dirty="0"/>
              <a:t>Gd (4 weeks measurement): </a:t>
            </a:r>
          </a:p>
          <a:p>
            <a:r>
              <a:rPr lang="en-US" dirty="0"/>
              <a:t>New </a:t>
            </a:r>
            <a:r>
              <a:rPr lang="en-US" dirty="0">
                <a:latin typeface="Symbol" panose="05050102010706020507" pitchFamily="18" charset="2"/>
              </a:rPr>
              <a:t>t</a:t>
            </a:r>
            <a:r>
              <a:rPr lang="en-US" dirty="0"/>
              <a:t> = 46.9(3) </a:t>
            </a:r>
            <a:r>
              <a:rPr lang="en-US" dirty="0" err="1"/>
              <a:t>ps</a:t>
            </a:r>
            <a:r>
              <a:rPr lang="en-US" dirty="0"/>
              <a:t> Old: </a:t>
            </a:r>
            <a:r>
              <a:rPr lang="en-US" dirty="0">
                <a:latin typeface="Symbol" panose="05050102010706020507" pitchFamily="18" charset="2"/>
              </a:rPr>
              <a:t>t</a:t>
            </a:r>
            <a:r>
              <a:rPr lang="en-US" dirty="0"/>
              <a:t> = 46.2(39)</a:t>
            </a:r>
          </a:p>
          <a:p>
            <a:r>
              <a:rPr lang="en-US" i="1" dirty="0"/>
              <a:t>L. </a:t>
            </a:r>
            <a:r>
              <a:rPr lang="en-US" i="1" dirty="0" err="1"/>
              <a:t>Knafla</a:t>
            </a:r>
            <a:r>
              <a:rPr lang="en-US" i="1" dirty="0"/>
              <a:t> et al.</a:t>
            </a:r>
            <a:r>
              <a:rPr lang="de-DE" i="1" dirty="0"/>
              <a:t> NIM A </a:t>
            </a:r>
            <a:r>
              <a:rPr lang="en-US" i="1" dirty="0"/>
              <a:t>1052 (2023), 168279</a:t>
            </a:r>
            <a:r>
              <a:rPr lang="de-DE" i="1" dirty="0"/>
              <a:t>. </a:t>
            </a:r>
          </a:p>
        </p:txBody>
      </p:sp>
      <p:sp>
        <p:nvSpPr>
          <p:cNvPr id="18" name="Text Box 15">
            <a:extLst>
              <a:ext uri="{FF2B5EF4-FFF2-40B4-BE49-F238E27FC236}">
                <a16:creationId xmlns:a16="http://schemas.microsoft.com/office/drawing/2014/main" id="{E2A4B76F-2D9E-428D-A6E6-7C0F9BAB4132}"/>
              </a:ext>
            </a:extLst>
          </p:cNvPr>
          <p:cNvSpPr txBox="1">
            <a:spLocks noChangeArrowheads="1"/>
          </p:cNvSpPr>
          <p:nvPr/>
        </p:nvSpPr>
        <p:spPr bwMode="auto">
          <a:xfrm>
            <a:off x="9456778" y="2358499"/>
            <a:ext cx="544377" cy="1163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1646" tIns="40823" rIns="81646" bIns="40823"/>
          <a:lstStyle/>
          <a:p>
            <a:pPr>
              <a:lnSpc>
                <a:spcPct val="145000"/>
              </a:lnSpc>
            </a:pPr>
            <a:endParaRPr lang="en-US" sz="4899">
              <a:solidFill>
                <a:srgbClr val="000000"/>
              </a:solidFill>
              <a:latin typeface="Symbol" panose="05050102010706020507" pitchFamily="18" charset="2"/>
            </a:endParaRPr>
          </a:p>
        </p:txBody>
      </p:sp>
      <p:pic>
        <p:nvPicPr>
          <p:cNvPr id="19" name="Picture 4">
            <a:extLst>
              <a:ext uri="{FF2B5EF4-FFF2-40B4-BE49-F238E27FC236}">
                <a16:creationId xmlns:a16="http://schemas.microsoft.com/office/drawing/2014/main" id="{6E012481-0986-4547-ACC0-37EAFB8801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337" y="4120272"/>
            <a:ext cx="4438546" cy="2737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0" name="Text Box 5">
            <a:extLst>
              <a:ext uri="{FF2B5EF4-FFF2-40B4-BE49-F238E27FC236}">
                <a16:creationId xmlns:a16="http://schemas.microsoft.com/office/drawing/2014/main" id="{EA5116A9-A060-4A60-BD9B-A67E208D69FF}"/>
              </a:ext>
            </a:extLst>
          </p:cNvPr>
          <p:cNvSpPr txBox="1">
            <a:spLocks noChangeArrowheads="1"/>
          </p:cNvSpPr>
          <p:nvPr/>
        </p:nvSpPr>
        <p:spPr bwMode="auto">
          <a:xfrm>
            <a:off x="7563621" y="5775382"/>
            <a:ext cx="3116487" cy="583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1646" tIns="55226" rIns="81646" bIns="40823"/>
          <a:lstStyle>
            <a:lvl1pPr eaLnBrk="0">
              <a:tabLst>
                <a:tab pos="723900" algn="l"/>
                <a:tab pos="1447800" algn="l"/>
                <a:tab pos="2171700" algn="l"/>
                <a:tab pos="2895600" algn="l"/>
              </a:tabLst>
              <a:defRPr>
                <a:solidFill>
                  <a:schemeClr val="tx1"/>
                </a:solidFill>
                <a:latin typeface="Arial" panose="020B0604020202020204" pitchFamily="34" charset="0"/>
                <a:ea typeface="DejaVu Sans" charset="0"/>
                <a:cs typeface="DejaVu Sans" charset="0"/>
              </a:defRPr>
            </a:lvl1pPr>
            <a:lvl2pPr eaLnBrk="0">
              <a:tabLst>
                <a:tab pos="723900" algn="l"/>
                <a:tab pos="1447800" algn="l"/>
                <a:tab pos="2171700" algn="l"/>
                <a:tab pos="2895600" algn="l"/>
              </a:tabLst>
              <a:defRPr>
                <a:solidFill>
                  <a:schemeClr val="tx1"/>
                </a:solidFill>
                <a:latin typeface="Arial" panose="020B0604020202020204" pitchFamily="34" charset="0"/>
                <a:ea typeface="DejaVu Sans" charset="0"/>
                <a:cs typeface="DejaVu Sans" charset="0"/>
              </a:defRPr>
            </a:lvl2pPr>
            <a:lvl3pPr eaLnBrk="0">
              <a:tabLst>
                <a:tab pos="723900" algn="l"/>
                <a:tab pos="1447800" algn="l"/>
                <a:tab pos="2171700" algn="l"/>
                <a:tab pos="2895600" algn="l"/>
              </a:tabLst>
              <a:defRPr>
                <a:solidFill>
                  <a:schemeClr val="tx1"/>
                </a:solidFill>
                <a:latin typeface="Arial" panose="020B0604020202020204" pitchFamily="34" charset="0"/>
                <a:ea typeface="DejaVu Sans" charset="0"/>
                <a:cs typeface="DejaVu Sans" charset="0"/>
              </a:defRPr>
            </a:lvl3pPr>
            <a:lvl4pPr eaLnBrk="0">
              <a:tabLst>
                <a:tab pos="723900" algn="l"/>
                <a:tab pos="1447800" algn="l"/>
                <a:tab pos="2171700" algn="l"/>
                <a:tab pos="2895600" algn="l"/>
              </a:tabLst>
              <a:defRPr>
                <a:solidFill>
                  <a:schemeClr val="tx1"/>
                </a:solidFill>
                <a:latin typeface="Arial" panose="020B0604020202020204" pitchFamily="34" charset="0"/>
                <a:ea typeface="DejaVu Sans" charset="0"/>
                <a:cs typeface="DejaVu Sans" charset="0"/>
              </a:defRPr>
            </a:lvl4pPr>
            <a:lvl5pPr eaLnBrk="0">
              <a:tabLst>
                <a:tab pos="723900" algn="l"/>
                <a:tab pos="1447800" algn="l"/>
                <a:tab pos="2171700" algn="l"/>
                <a:tab pos="2895600" algn="l"/>
              </a:tabLst>
              <a:defRPr>
                <a:solidFill>
                  <a:schemeClr val="tx1"/>
                </a:solidFill>
                <a:latin typeface="Arial" panose="020B0604020202020204" pitchFamily="34" charset="0"/>
                <a:ea typeface="DejaVu Sans" charset="0"/>
                <a:cs typeface="DejaVu Sans" charset="0"/>
              </a:defRPr>
            </a:lvl5pPr>
            <a:lvl6pPr marL="2514600" indent="-228600" defTabSz="457200" eaLnBrk="0" fontAlgn="base" hangingPunct="0">
              <a:lnSpc>
                <a:spcPct val="104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DejaVu Sans" charset="0"/>
                <a:cs typeface="DejaVu Sans" charset="0"/>
              </a:defRPr>
            </a:lvl6pPr>
            <a:lvl7pPr marL="2971800" indent="-228600" defTabSz="457200" eaLnBrk="0" fontAlgn="base" hangingPunct="0">
              <a:lnSpc>
                <a:spcPct val="104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DejaVu Sans" charset="0"/>
                <a:cs typeface="DejaVu Sans" charset="0"/>
              </a:defRPr>
            </a:lvl7pPr>
            <a:lvl8pPr marL="3429000" indent="-228600" defTabSz="457200" eaLnBrk="0" fontAlgn="base" hangingPunct="0">
              <a:lnSpc>
                <a:spcPct val="104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DejaVu Sans" charset="0"/>
                <a:cs typeface="DejaVu Sans" charset="0"/>
              </a:defRPr>
            </a:lvl8pPr>
            <a:lvl9pPr marL="3886200" indent="-228600" defTabSz="457200" eaLnBrk="0" fontAlgn="base" hangingPunct="0">
              <a:lnSpc>
                <a:spcPct val="104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DejaVu Sans" charset="0"/>
                <a:cs typeface="DejaVu Sans" charset="0"/>
              </a:defRPr>
            </a:lvl9pPr>
          </a:lstStyle>
          <a:p>
            <a:pPr algn="ctr" eaLnBrk="1">
              <a:lnSpc>
                <a:spcPct val="93000"/>
              </a:lnSpc>
            </a:pPr>
            <a:r>
              <a:rPr lang="en-US" sz="1633" dirty="0">
                <a:solidFill>
                  <a:srgbClr val="000000"/>
                </a:solidFill>
                <a:latin typeface="Times New Roman" panose="02020603050405020304" pitchFamily="18" charset="0"/>
              </a:rPr>
              <a:t>PRD(678-411)</a:t>
            </a:r>
          </a:p>
          <a:p>
            <a:pPr algn="ctr" eaLnBrk="1">
              <a:lnSpc>
                <a:spcPct val="93000"/>
              </a:lnSpc>
            </a:pPr>
            <a:r>
              <a:rPr lang="en-US" sz="1633" dirty="0">
                <a:solidFill>
                  <a:srgbClr val="000000"/>
                </a:solidFill>
                <a:latin typeface="Times New Roman" panose="02020603050405020304" pitchFamily="18" charset="0"/>
              </a:rPr>
              <a:t>= PRD(678)-PRD(411) = 68 (8) </a:t>
            </a:r>
            <a:r>
              <a:rPr lang="en-US" sz="1633" dirty="0" err="1">
                <a:solidFill>
                  <a:srgbClr val="000000"/>
                </a:solidFill>
                <a:latin typeface="Times New Roman" panose="02020603050405020304" pitchFamily="18" charset="0"/>
              </a:rPr>
              <a:t>ps</a:t>
            </a:r>
            <a:endParaRPr lang="en-US" sz="1633" dirty="0">
              <a:solidFill>
                <a:srgbClr val="000000"/>
              </a:solidFill>
              <a:latin typeface="Times New Roman" panose="02020603050405020304" pitchFamily="18" charset="0"/>
            </a:endParaRPr>
          </a:p>
        </p:txBody>
      </p:sp>
      <p:sp>
        <p:nvSpPr>
          <p:cNvPr id="21" name="Text Box 15">
            <a:extLst>
              <a:ext uri="{FF2B5EF4-FFF2-40B4-BE49-F238E27FC236}">
                <a16:creationId xmlns:a16="http://schemas.microsoft.com/office/drawing/2014/main" id="{D4A5E192-CD20-4C5E-BC80-24C4D943BCC8}"/>
              </a:ext>
            </a:extLst>
          </p:cNvPr>
          <p:cNvSpPr txBox="1">
            <a:spLocks noChangeArrowheads="1"/>
          </p:cNvSpPr>
          <p:nvPr/>
        </p:nvSpPr>
        <p:spPr bwMode="auto">
          <a:xfrm>
            <a:off x="8464561" y="6639877"/>
            <a:ext cx="544377" cy="1163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1646" tIns="40823" rIns="81646" bIns="40823"/>
          <a:lstStyle/>
          <a:p>
            <a:pPr>
              <a:lnSpc>
                <a:spcPct val="145000"/>
              </a:lnSpc>
            </a:pPr>
            <a:endParaRPr lang="en-US" sz="4899">
              <a:solidFill>
                <a:srgbClr val="000000"/>
              </a:solidFill>
              <a:latin typeface="Symbol" panose="05050102010706020507" pitchFamily="18" charset="2"/>
            </a:endParaRPr>
          </a:p>
        </p:txBody>
      </p:sp>
      <p:sp>
        <p:nvSpPr>
          <p:cNvPr id="22" name="Line 17">
            <a:extLst>
              <a:ext uri="{FF2B5EF4-FFF2-40B4-BE49-F238E27FC236}">
                <a16:creationId xmlns:a16="http://schemas.microsoft.com/office/drawing/2014/main" id="{30839755-B4D0-4223-9D56-FA7D9C23B4C4}"/>
              </a:ext>
            </a:extLst>
          </p:cNvPr>
          <p:cNvSpPr>
            <a:spLocks noChangeShapeType="1"/>
          </p:cNvSpPr>
          <p:nvPr/>
        </p:nvSpPr>
        <p:spPr bwMode="auto">
          <a:xfrm>
            <a:off x="6986472" y="8341160"/>
            <a:ext cx="2939349" cy="1440"/>
          </a:xfrm>
          <a:prstGeom prst="line">
            <a:avLst/>
          </a:prstGeom>
          <a:noFill/>
          <a:ln w="36000">
            <a:solidFill>
              <a:srgbClr val="4700B8"/>
            </a:solidFill>
            <a:round/>
            <a:headEnd/>
            <a:tailEnd/>
          </a:ln>
          <a:extLst>
            <a:ext uri="{909E8E84-426E-40DD-AFC4-6F175D3DCCD1}">
              <a14:hiddenFill xmlns:a14="http://schemas.microsoft.com/office/drawing/2010/main">
                <a:noFill/>
              </a14:hiddenFill>
            </a:ext>
          </a:extLst>
        </p:spPr>
        <p:txBody>
          <a:bodyPr/>
          <a:lstStyle/>
          <a:p>
            <a:endParaRPr lang="de-DE" sz="1633"/>
          </a:p>
        </p:txBody>
      </p:sp>
      <p:cxnSp>
        <p:nvCxnSpPr>
          <p:cNvPr id="23" name="Gerade Verbindung 21">
            <a:extLst>
              <a:ext uri="{FF2B5EF4-FFF2-40B4-BE49-F238E27FC236}">
                <a16:creationId xmlns:a16="http://schemas.microsoft.com/office/drawing/2014/main" id="{AE786756-3717-4EE2-9E38-BE2019A94C1E}"/>
              </a:ext>
            </a:extLst>
          </p:cNvPr>
          <p:cNvCxnSpPr>
            <a:cxnSpLocks noChangeShapeType="1"/>
          </p:cNvCxnSpPr>
          <p:nvPr/>
        </p:nvCxnSpPr>
        <p:spPr bwMode="auto">
          <a:xfrm rot="5400000">
            <a:off x="8208399" y="5282475"/>
            <a:ext cx="391721"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4" name="Gerade Verbindung 23">
            <a:extLst>
              <a:ext uri="{FF2B5EF4-FFF2-40B4-BE49-F238E27FC236}">
                <a16:creationId xmlns:a16="http://schemas.microsoft.com/office/drawing/2014/main" id="{A331CEFC-01D3-4D3F-AC51-2D591A20AAE7}"/>
              </a:ext>
            </a:extLst>
          </p:cNvPr>
          <p:cNvCxnSpPr>
            <a:cxnSpLocks noChangeShapeType="1"/>
          </p:cNvCxnSpPr>
          <p:nvPr/>
        </p:nvCxnSpPr>
        <p:spPr bwMode="auto">
          <a:xfrm>
            <a:off x="7685624" y="5478336"/>
            <a:ext cx="71863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5" name="Textfeld 24">
            <a:extLst>
              <a:ext uri="{FF2B5EF4-FFF2-40B4-BE49-F238E27FC236}">
                <a16:creationId xmlns:a16="http://schemas.microsoft.com/office/drawing/2014/main" id="{21F0B8A5-16B4-4570-8E80-235E343019E2}"/>
              </a:ext>
            </a:extLst>
          </p:cNvPr>
          <p:cNvSpPr txBox="1">
            <a:spLocks noChangeArrowheads="1"/>
          </p:cNvSpPr>
          <p:nvPr/>
        </p:nvSpPr>
        <p:spPr bwMode="auto">
          <a:xfrm>
            <a:off x="8862228" y="5086614"/>
            <a:ext cx="635687" cy="343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sz="1633"/>
              <a:t>68 ps</a:t>
            </a:r>
          </a:p>
        </p:txBody>
      </p:sp>
      <p:sp>
        <p:nvSpPr>
          <p:cNvPr id="26" name="Geschweifte Klammer rechts 25">
            <a:extLst>
              <a:ext uri="{FF2B5EF4-FFF2-40B4-BE49-F238E27FC236}">
                <a16:creationId xmlns:a16="http://schemas.microsoft.com/office/drawing/2014/main" id="{929D50A0-E88A-480D-BC45-03F487961C0E}"/>
              </a:ext>
            </a:extLst>
          </p:cNvPr>
          <p:cNvSpPr>
            <a:spLocks/>
          </p:cNvSpPr>
          <p:nvPr/>
        </p:nvSpPr>
        <p:spPr bwMode="auto">
          <a:xfrm>
            <a:off x="8535313" y="5086615"/>
            <a:ext cx="326914" cy="391721"/>
          </a:xfrm>
          <a:prstGeom prst="rightBrace">
            <a:avLst>
              <a:gd name="adj1" fmla="val 8321"/>
              <a:gd name="adj2" fmla="val 50000"/>
            </a:avLst>
          </a:prstGeom>
          <a:solidFill>
            <a:srgbClr val="00B8FF"/>
          </a:solidFill>
          <a:ln w="9525" algn="ctr">
            <a:solidFill>
              <a:schemeClr val="tx1"/>
            </a:solidFill>
            <a:round/>
            <a:headEnd/>
            <a:tailEnd/>
          </a:ln>
        </p:spPr>
        <p:txBody>
          <a:bodyPr/>
          <a:lstStyle/>
          <a:p>
            <a:endParaRPr lang="de-DE" sz="1633"/>
          </a:p>
        </p:txBody>
      </p:sp>
    </p:spTree>
    <p:extLst>
      <p:ext uri="{BB962C8B-B14F-4D97-AF65-F5344CB8AC3E}">
        <p14:creationId xmlns:p14="http://schemas.microsoft.com/office/powerpoint/2010/main" val="194899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20" grpId="0"/>
      <p:bldP spid="25" grpId="0"/>
      <p:bldP spid="2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97B07-7DB7-4F7F-B4B2-97C4BAB36CB6}"/>
              </a:ext>
            </a:extLst>
          </p:cNvPr>
          <p:cNvSpPr txBox="1">
            <a:spLocks noGrp="1"/>
          </p:cNvSpPr>
          <p:nvPr>
            <p:ph type="title" idx="4294967295"/>
          </p:nvPr>
        </p:nvSpPr>
        <p:spPr/>
        <p:txBody>
          <a:bodyPr vert="horz"/>
          <a:lstStyle/>
          <a:p>
            <a:pPr lvl="0" algn="l" rtl="0"/>
            <a:r>
              <a:rPr lang="en-US" sz="3386"/>
              <a:t>Lifetime measurement in </a:t>
            </a:r>
            <a:r>
              <a:rPr lang="en-US" sz="3386" baseline="33000"/>
              <a:t>94</a:t>
            </a:r>
            <a:r>
              <a:rPr lang="en-US" sz="3386"/>
              <a:t>Ru</a:t>
            </a:r>
          </a:p>
        </p:txBody>
      </p:sp>
      <p:pic>
        <p:nvPicPr>
          <p:cNvPr id="3" name="Graphic 2">
            <a:extLst>
              <a:ext uri="{FF2B5EF4-FFF2-40B4-BE49-F238E27FC236}">
                <a16:creationId xmlns:a16="http://schemas.microsoft.com/office/drawing/2014/main" id="{940C5D75-3A86-4C60-A812-147C20A4D7C1}"/>
              </a:ext>
            </a:extLst>
          </p:cNvPr>
          <p:cNvPicPr>
            <a:picLocks noChangeAspect="1"/>
          </p:cNvPicPr>
          <p:nvPr/>
        </p:nvPicPr>
        <p:blipFill>
          <a:blip r:embed="rId3">
            <a:lum/>
            <a:alphaModFix/>
            <a:extLst>
              <a:ext uri="{96DAC541-7B7A-43D3-8B79-37D633B846F1}">
                <asvg:svgBlip xmlns:asvg="http://schemas.microsoft.com/office/drawing/2016/SVG/main" r:embed="rId4"/>
              </a:ext>
            </a:extLst>
          </a:blip>
          <a:srcRect/>
          <a:stretch>
            <a:fillRect/>
          </a:stretch>
        </p:blipFill>
        <p:spPr>
          <a:xfrm>
            <a:off x="7017335" y="4393919"/>
            <a:ext cx="4435281" cy="2354134"/>
          </a:xfrm>
          <a:prstGeom prst="rect">
            <a:avLst/>
          </a:prstGeom>
          <a:noFill/>
          <a:ln>
            <a:noFill/>
          </a:ln>
        </p:spPr>
      </p:pic>
      <p:sp>
        <p:nvSpPr>
          <p:cNvPr id="4" name="Text Placeholder 3">
            <a:extLst>
              <a:ext uri="{FF2B5EF4-FFF2-40B4-BE49-F238E27FC236}">
                <a16:creationId xmlns:a16="http://schemas.microsoft.com/office/drawing/2014/main" id="{9211015B-5393-423F-824F-A168D6A135FE}"/>
              </a:ext>
            </a:extLst>
          </p:cNvPr>
          <p:cNvSpPr txBox="1">
            <a:spLocks noGrp="1"/>
          </p:cNvSpPr>
          <p:nvPr>
            <p:ph type="body" idx="4294967295"/>
          </p:nvPr>
        </p:nvSpPr>
        <p:spPr>
          <a:xfrm>
            <a:off x="609753" y="1326187"/>
            <a:ext cx="5749277" cy="4814067"/>
          </a:xfrm>
        </p:spPr>
        <p:txBody>
          <a:bodyPr vert="horz">
            <a:normAutofit fontScale="47500" lnSpcReduction="20000"/>
          </a:bodyPr>
          <a:lstStyle/>
          <a:p>
            <a:pPr>
              <a:spcBef>
                <a:spcPts val="1371"/>
              </a:spcBef>
              <a:spcAft>
                <a:spcPts val="1371"/>
              </a:spcAft>
              <a:buSzPct val="45000"/>
              <a:buFont typeface="StarSymbol"/>
              <a:buChar char="●"/>
            </a:pPr>
            <a:r>
              <a:rPr lang="en-US" sz="1935" b="1" dirty="0">
                <a:latin typeface="Liberation Sans" pitchFamily="34"/>
              </a:rPr>
              <a:t>experiment</a:t>
            </a:r>
          </a:p>
          <a:p>
            <a:pPr>
              <a:spcBef>
                <a:spcPts val="1371"/>
              </a:spcBef>
              <a:spcAft>
                <a:spcPts val="1371"/>
              </a:spcAft>
              <a:buSzPct val="45000"/>
              <a:buFont typeface="StarSymbol"/>
              <a:buChar char="●"/>
            </a:pPr>
            <a:r>
              <a:rPr lang="en-US" sz="1935" dirty="0">
                <a:latin typeface="Liberation Sans" pitchFamily="34"/>
              </a:rPr>
              <a:t>reaction: </a:t>
            </a:r>
            <a:r>
              <a:rPr lang="en-US" sz="1935" baseline="33000" dirty="0">
                <a:latin typeface="Liberation Sans" pitchFamily="34"/>
              </a:rPr>
              <a:t>92</a:t>
            </a:r>
            <a:r>
              <a:rPr lang="en-US" sz="1935" dirty="0">
                <a:latin typeface="Liberation Sans" pitchFamily="34"/>
              </a:rPr>
              <a:t>Mo(</a:t>
            </a:r>
            <a:r>
              <a:rPr lang="en-US" sz="1935" baseline="33000" dirty="0">
                <a:latin typeface="Liberation Sans" pitchFamily="34"/>
              </a:rPr>
              <a:t>4</a:t>
            </a:r>
            <a:r>
              <a:rPr lang="en-US" sz="1935" dirty="0">
                <a:latin typeface="Liberation Sans" pitchFamily="34"/>
              </a:rPr>
              <a:t>He, 2n)</a:t>
            </a:r>
            <a:r>
              <a:rPr lang="en-US" sz="1935" baseline="33000" dirty="0">
                <a:latin typeface="Liberation Sans" pitchFamily="34"/>
              </a:rPr>
              <a:t>94</a:t>
            </a:r>
            <a:r>
              <a:rPr lang="en-US" sz="1935" dirty="0">
                <a:latin typeface="Liberation Sans" pitchFamily="34"/>
              </a:rPr>
              <a:t>Ru @ 28MeV</a:t>
            </a:r>
          </a:p>
          <a:p>
            <a:pPr>
              <a:spcBef>
                <a:spcPts val="1371"/>
              </a:spcBef>
              <a:spcAft>
                <a:spcPts val="1371"/>
              </a:spcAft>
              <a:buSzPct val="45000"/>
              <a:buFont typeface="StarSymbol"/>
              <a:buChar char="●"/>
            </a:pPr>
            <a:r>
              <a:rPr lang="en-US" sz="1935" dirty="0">
                <a:latin typeface="Liberation Sans" pitchFamily="34"/>
              </a:rPr>
              <a:t>target: 5.5mg/cm² </a:t>
            </a:r>
            <a:r>
              <a:rPr lang="en-US" sz="1935" baseline="33000" dirty="0">
                <a:latin typeface="Liberation Sans" pitchFamily="34"/>
              </a:rPr>
              <a:t>92</a:t>
            </a:r>
            <a:r>
              <a:rPr lang="en-US" sz="1935" dirty="0">
                <a:latin typeface="Liberation Sans" pitchFamily="34"/>
              </a:rPr>
              <a:t>Mo (98% enriched)</a:t>
            </a:r>
          </a:p>
          <a:p>
            <a:pPr>
              <a:spcBef>
                <a:spcPts val="1371"/>
              </a:spcBef>
              <a:spcAft>
                <a:spcPts val="1371"/>
              </a:spcAft>
              <a:buSzPct val="45000"/>
              <a:buFont typeface="StarSymbol"/>
              <a:buChar char="●"/>
            </a:pPr>
            <a:endParaRPr lang="en-US" sz="1935" dirty="0">
              <a:latin typeface="Liberation Sans" pitchFamily="34"/>
            </a:endParaRPr>
          </a:p>
          <a:p>
            <a:pPr>
              <a:spcBef>
                <a:spcPts val="1371"/>
              </a:spcBef>
              <a:spcAft>
                <a:spcPts val="1371"/>
              </a:spcAft>
              <a:buSzPct val="45000"/>
              <a:buFont typeface="StarSymbol"/>
              <a:buChar char="●"/>
            </a:pPr>
            <a:r>
              <a:rPr lang="en-US" sz="1935" b="1" dirty="0">
                <a:latin typeface="Liberation Sans" pitchFamily="34"/>
              </a:rPr>
              <a:t>results</a:t>
            </a:r>
          </a:p>
          <a:p>
            <a:pPr>
              <a:spcBef>
                <a:spcPts val="1371"/>
              </a:spcBef>
              <a:spcAft>
                <a:spcPts val="1371"/>
              </a:spcAft>
              <a:buSzPct val="45000"/>
              <a:buFont typeface="StarSymbol"/>
              <a:buChar char="●"/>
            </a:pPr>
            <a:r>
              <a:rPr lang="en-US" sz="1935" dirty="0">
                <a:latin typeface="Liberation Sans" pitchFamily="34"/>
              </a:rPr>
              <a:t>lifetime τ</a:t>
            </a:r>
            <a:r>
              <a:rPr lang="en-US" sz="1935" baseline="-8000" dirty="0">
                <a:latin typeface="Liberation Sans" pitchFamily="34"/>
              </a:rPr>
              <a:t>4</a:t>
            </a:r>
            <a:r>
              <a:rPr lang="en-US" sz="1935" baseline="33000" dirty="0">
                <a:latin typeface="Liberation Sans" pitchFamily="34"/>
              </a:rPr>
              <a:t>+</a:t>
            </a:r>
            <a:r>
              <a:rPr lang="en-US" sz="1935" dirty="0">
                <a:latin typeface="Liberation Sans" pitchFamily="34"/>
              </a:rPr>
              <a:t> = 66(2) </a:t>
            </a:r>
            <a:r>
              <a:rPr lang="en-US" sz="1935" dirty="0" err="1">
                <a:latin typeface="Liberation Sans" pitchFamily="34"/>
              </a:rPr>
              <a:t>ps</a:t>
            </a:r>
            <a:endParaRPr lang="en-US" sz="1935" dirty="0">
              <a:latin typeface="Liberation Sans" pitchFamily="34"/>
            </a:endParaRPr>
          </a:p>
          <a:p>
            <a:pPr>
              <a:spcBef>
                <a:spcPts val="1371"/>
              </a:spcBef>
              <a:spcAft>
                <a:spcPts val="1371"/>
              </a:spcAft>
              <a:buSzPct val="45000"/>
              <a:buFont typeface="StarSymbol"/>
              <a:buChar char="●"/>
            </a:pPr>
            <a:r>
              <a:rPr lang="en-US" sz="1935" dirty="0">
                <a:latin typeface="Liberation Sans" pitchFamily="34"/>
              </a:rPr>
              <a:t>B(E2) = 50(2) e</a:t>
            </a:r>
            <a:r>
              <a:rPr lang="en-US" sz="1935" baseline="33000" dirty="0">
                <a:latin typeface="Liberation Sans" pitchFamily="34"/>
              </a:rPr>
              <a:t>2</a:t>
            </a:r>
            <a:r>
              <a:rPr lang="en-US" sz="1935" dirty="0">
                <a:latin typeface="Liberation Sans" pitchFamily="34"/>
              </a:rPr>
              <a:t>fm</a:t>
            </a:r>
            <a:r>
              <a:rPr lang="en-US" sz="1935" baseline="33000" dirty="0">
                <a:latin typeface="Liberation Sans" pitchFamily="34"/>
              </a:rPr>
              <a:t>4</a:t>
            </a:r>
          </a:p>
          <a:p>
            <a:pPr>
              <a:spcBef>
                <a:spcPts val="1371"/>
              </a:spcBef>
              <a:spcAft>
                <a:spcPts val="1371"/>
              </a:spcAft>
              <a:buSzPct val="45000"/>
              <a:buFont typeface="StarSymbol"/>
              <a:buChar char="●"/>
            </a:pPr>
            <a:endParaRPr lang="en-US" sz="1935" dirty="0">
              <a:latin typeface="Liberation Sans" pitchFamily="34"/>
            </a:endParaRPr>
          </a:p>
          <a:p>
            <a:pPr>
              <a:spcBef>
                <a:spcPts val="1371"/>
              </a:spcBef>
              <a:spcAft>
                <a:spcPts val="1371"/>
              </a:spcAft>
              <a:buSzPct val="45000"/>
              <a:buFont typeface="StarSymbol"/>
              <a:buChar char="●"/>
            </a:pPr>
            <a:r>
              <a:rPr lang="en-US" sz="1935" b="1" dirty="0">
                <a:latin typeface="Liberation Sans" pitchFamily="34"/>
              </a:rPr>
              <a:t>literature</a:t>
            </a:r>
          </a:p>
          <a:p>
            <a:pPr>
              <a:spcBef>
                <a:spcPts val="1371"/>
              </a:spcBef>
              <a:spcAft>
                <a:spcPts val="1371"/>
              </a:spcAft>
              <a:buSzPct val="45000"/>
              <a:buFont typeface="StarSymbol"/>
              <a:buChar char="●"/>
            </a:pPr>
            <a:r>
              <a:rPr lang="en-US" sz="1935" dirty="0">
                <a:latin typeface="Liberation Sans" pitchFamily="34"/>
              </a:rPr>
              <a:t>τ</a:t>
            </a:r>
            <a:r>
              <a:rPr lang="en-US" sz="1935" baseline="-8000" dirty="0">
                <a:latin typeface="Liberation Sans" pitchFamily="34"/>
              </a:rPr>
              <a:t>4</a:t>
            </a:r>
            <a:r>
              <a:rPr lang="en-US" sz="1935" baseline="33000" dirty="0">
                <a:latin typeface="Liberation Sans" pitchFamily="34"/>
              </a:rPr>
              <a:t>+</a:t>
            </a:r>
            <a:r>
              <a:rPr lang="en-US" sz="1935" dirty="0">
                <a:latin typeface="Liberation Sans" pitchFamily="34"/>
              </a:rPr>
              <a:t> = 32(11) </a:t>
            </a:r>
            <a:r>
              <a:rPr lang="en-US" sz="1935" dirty="0" err="1">
                <a:latin typeface="Liberation Sans" pitchFamily="34"/>
              </a:rPr>
              <a:t>ps</a:t>
            </a:r>
            <a:r>
              <a:rPr lang="en-US" sz="1935" dirty="0">
                <a:latin typeface="Liberation Sans" pitchFamily="34"/>
              </a:rPr>
              <a:t> </a:t>
            </a:r>
            <a:r>
              <a:rPr lang="en-US" sz="1935" baseline="33000" dirty="0">
                <a:latin typeface="Liberation Sans" pitchFamily="34"/>
              </a:rPr>
              <a:t>1</a:t>
            </a:r>
          </a:p>
          <a:p>
            <a:pPr>
              <a:spcBef>
                <a:spcPts val="1371"/>
              </a:spcBef>
              <a:spcAft>
                <a:spcPts val="1371"/>
              </a:spcAft>
              <a:buSzPct val="45000"/>
              <a:buFont typeface="StarSymbol"/>
              <a:buChar char="●"/>
            </a:pPr>
            <a:r>
              <a:rPr lang="en-US" sz="1935" dirty="0">
                <a:latin typeface="Liberation Sans" pitchFamily="34"/>
              </a:rPr>
              <a:t>τ</a:t>
            </a:r>
            <a:r>
              <a:rPr lang="en-US" sz="1935" baseline="-8000" dirty="0">
                <a:latin typeface="Liberation Sans" pitchFamily="34"/>
              </a:rPr>
              <a:t>4</a:t>
            </a:r>
            <a:r>
              <a:rPr lang="en-US" sz="1935" baseline="33000" dirty="0">
                <a:latin typeface="Liberation Sans" pitchFamily="34"/>
              </a:rPr>
              <a:t>+</a:t>
            </a:r>
            <a:r>
              <a:rPr lang="en-US" sz="1935" dirty="0">
                <a:latin typeface="Liberation Sans" pitchFamily="34"/>
              </a:rPr>
              <a:t> = 87(8) </a:t>
            </a:r>
            <a:r>
              <a:rPr lang="en-US" sz="1935" dirty="0" err="1">
                <a:latin typeface="Liberation Sans" pitchFamily="34"/>
              </a:rPr>
              <a:t>ps</a:t>
            </a:r>
            <a:r>
              <a:rPr lang="en-US" sz="1935" dirty="0">
                <a:latin typeface="Liberation Sans" pitchFamily="34"/>
              </a:rPr>
              <a:t> </a:t>
            </a:r>
            <a:r>
              <a:rPr lang="en-US" sz="1935" baseline="33000" dirty="0">
                <a:latin typeface="Liberation Sans" pitchFamily="34"/>
              </a:rPr>
              <a:t>2</a:t>
            </a:r>
          </a:p>
        </p:txBody>
      </p:sp>
      <p:sp>
        <p:nvSpPr>
          <p:cNvPr id="5" name="Text Placeholder 4">
            <a:extLst>
              <a:ext uri="{FF2B5EF4-FFF2-40B4-BE49-F238E27FC236}">
                <a16:creationId xmlns:a16="http://schemas.microsoft.com/office/drawing/2014/main" id="{26F44C03-8ED7-4ED0-86C1-1C20CFD7060D}"/>
              </a:ext>
            </a:extLst>
          </p:cNvPr>
          <p:cNvSpPr txBox="1">
            <a:spLocks noGrp="1"/>
          </p:cNvSpPr>
          <p:nvPr>
            <p:ph type="body" idx="4294967295"/>
          </p:nvPr>
        </p:nvSpPr>
        <p:spPr>
          <a:xfrm>
            <a:off x="687689" y="6360559"/>
            <a:ext cx="4252853" cy="496776"/>
          </a:xfrm>
        </p:spPr>
        <p:txBody>
          <a:bodyPr vert="horz">
            <a:normAutofit fontScale="85000" lnSpcReduction="20000"/>
          </a:bodyPr>
          <a:lstStyle/>
          <a:p>
            <a:pPr>
              <a:spcBef>
                <a:spcPts val="686"/>
              </a:spcBef>
              <a:spcAft>
                <a:spcPts val="686"/>
              </a:spcAft>
            </a:pPr>
            <a:r>
              <a:rPr lang="en-US" sz="1209" baseline="33000" dirty="0">
                <a:latin typeface="Liberation Sans" pitchFamily="34"/>
              </a:rPr>
              <a:t>1</a:t>
            </a:r>
            <a:r>
              <a:rPr lang="en-US" sz="1209" dirty="0">
                <a:latin typeface="Liberation Sans" pitchFamily="34"/>
              </a:rPr>
              <a:t> B. Das et al. Phys. Rev. C 105, L031304 (2022)</a:t>
            </a:r>
          </a:p>
          <a:p>
            <a:pPr>
              <a:spcBef>
                <a:spcPts val="686"/>
              </a:spcBef>
              <a:spcAft>
                <a:spcPts val="686"/>
              </a:spcAft>
            </a:pPr>
            <a:r>
              <a:rPr lang="en-US" sz="1209" baseline="33000" dirty="0">
                <a:latin typeface="Liberation Sans" pitchFamily="34"/>
              </a:rPr>
              <a:t>2</a:t>
            </a:r>
            <a:r>
              <a:rPr lang="en-US" sz="1209" dirty="0">
                <a:latin typeface="Liberation Sans" pitchFamily="34"/>
              </a:rPr>
              <a:t> R. M. Pérez-Vidal et al. Phys. Rev. Let. 129, 112501 (2022)</a:t>
            </a:r>
          </a:p>
        </p:txBody>
      </p:sp>
      <p:pic>
        <p:nvPicPr>
          <p:cNvPr id="6" name="Graphic 5">
            <a:extLst>
              <a:ext uri="{FF2B5EF4-FFF2-40B4-BE49-F238E27FC236}">
                <a16:creationId xmlns:a16="http://schemas.microsoft.com/office/drawing/2014/main" id="{BDD59766-5C52-441A-80F6-D3E471D38A49}"/>
              </a:ext>
            </a:extLst>
          </p:cNvPr>
          <p:cNvPicPr>
            <a:picLocks noChangeAspect="1"/>
          </p:cNvPicPr>
          <p:nvPr/>
        </p:nvPicPr>
        <p:blipFill>
          <a:blip r:embed="rId5">
            <a:lum/>
            <a:alphaModFix/>
            <a:extLst>
              <a:ext uri="{96DAC541-7B7A-43D3-8B79-37D633B846F1}">
                <asvg:svgBlip xmlns:asvg="http://schemas.microsoft.com/office/drawing/2016/SVG/main" r:embed="rId6"/>
              </a:ext>
            </a:extLst>
          </a:blip>
          <a:srcRect/>
          <a:stretch>
            <a:fillRect/>
          </a:stretch>
        </p:blipFill>
        <p:spPr>
          <a:xfrm>
            <a:off x="7138373" y="652644"/>
            <a:ext cx="4339060" cy="3692076"/>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76E2F8-6600-4C92-8A34-BF9B10B928DA}"/>
              </a:ext>
            </a:extLst>
          </p:cNvPr>
          <p:cNvPicPr>
            <a:picLocks noChangeAspect="1"/>
          </p:cNvPicPr>
          <p:nvPr/>
        </p:nvPicPr>
        <p:blipFill>
          <a:blip r:embed="rId3">
            <a:lum/>
            <a:alphaModFix/>
          </a:blip>
          <a:srcRect/>
          <a:stretch>
            <a:fillRect/>
          </a:stretch>
        </p:blipFill>
        <p:spPr>
          <a:xfrm>
            <a:off x="865327" y="9370384"/>
            <a:ext cx="435" cy="435"/>
          </a:xfrm>
          <a:prstGeom prst="rect">
            <a:avLst/>
          </a:prstGeom>
          <a:noFill/>
          <a:ln>
            <a:noFill/>
          </a:ln>
        </p:spPr>
      </p:pic>
      <p:pic>
        <p:nvPicPr>
          <p:cNvPr id="3" name="Picture 2">
            <a:extLst>
              <a:ext uri="{FF2B5EF4-FFF2-40B4-BE49-F238E27FC236}">
                <a16:creationId xmlns:a16="http://schemas.microsoft.com/office/drawing/2014/main" id="{AE78CF3E-FEB8-4AD3-A1EB-5E19A1093D4A}"/>
              </a:ext>
            </a:extLst>
          </p:cNvPr>
          <p:cNvPicPr>
            <a:picLocks noChangeAspect="1"/>
          </p:cNvPicPr>
          <p:nvPr/>
        </p:nvPicPr>
        <p:blipFill>
          <a:blip r:embed="rId4">
            <a:lum/>
            <a:alphaModFix/>
          </a:blip>
          <a:srcRect/>
          <a:stretch>
            <a:fillRect/>
          </a:stretch>
        </p:blipFill>
        <p:spPr>
          <a:xfrm>
            <a:off x="1091728" y="8950672"/>
            <a:ext cx="435" cy="435"/>
          </a:xfrm>
          <a:prstGeom prst="rect">
            <a:avLst/>
          </a:prstGeom>
          <a:noFill/>
          <a:ln>
            <a:noFill/>
          </a:ln>
        </p:spPr>
      </p:pic>
      <p:pic>
        <p:nvPicPr>
          <p:cNvPr id="4" name="Picture 3">
            <a:extLst>
              <a:ext uri="{FF2B5EF4-FFF2-40B4-BE49-F238E27FC236}">
                <a16:creationId xmlns:a16="http://schemas.microsoft.com/office/drawing/2014/main" id="{86CB7351-7ADE-4267-A755-4B154BDD78E7}"/>
              </a:ext>
            </a:extLst>
          </p:cNvPr>
          <p:cNvPicPr>
            <a:picLocks noChangeAspect="1"/>
          </p:cNvPicPr>
          <p:nvPr/>
        </p:nvPicPr>
        <p:blipFill>
          <a:blip r:embed="rId5">
            <a:lum/>
            <a:alphaModFix/>
          </a:blip>
          <a:srcRect/>
          <a:stretch>
            <a:fillRect/>
          </a:stretch>
        </p:blipFill>
        <p:spPr>
          <a:xfrm>
            <a:off x="5379412" y="2472559"/>
            <a:ext cx="435" cy="435"/>
          </a:xfrm>
          <a:prstGeom prst="rect">
            <a:avLst/>
          </a:prstGeom>
          <a:noFill/>
          <a:ln>
            <a:noFill/>
          </a:ln>
        </p:spPr>
      </p:pic>
      <p:pic>
        <p:nvPicPr>
          <p:cNvPr id="5" name="Picture 4">
            <a:extLst>
              <a:ext uri="{FF2B5EF4-FFF2-40B4-BE49-F238E27FC236}">
                <a16:creationId xmlns:a16="http://schemas.microsoft.com/office/drawing/2014/main" id="{5F54C89B-FA2B-4D0C-8156-A422F4254CE8}"/>
              </a:ext>
            </a:extLst>
          </p:cNvPr>
          <p:cNvPicPr>
            <a:picLocks noChangeAspect="1"/>
          </p:cNvPicPr>
          <p:nvPr/>
        </p:nvPicPr>
        <p:blipFill>
          <a:blip r:embed="rId6">
            <a:lum/>
            <a:alphaModFix/>
          </a:blip>
          <a:srcRect/>
          <a:stretch>
            <a:fillRect/>
          </a:stretch>
        </p:blipFill>
        <p:spPr>
          <a:xfrm>
            <a:off x="276684" y="8950672"/>
            <a:ext cx="435" cy="435"/>
          </a:xfrm>
          <a:prstGeom prst="rect">
            <a:avLst/>
          </a:prstGeom>
          <a:noFill/>
          <a:ln>
            <a:noFill/>
          </a:ln>
        </p:spPr>
      </p:pic>
      <p:sp>
        <p:nvSpPr>
          <p:cNvPr id="6" name="Text Placeholder 5">
            <a:extLst>
              <a:ext uri="{FF2B5EF4-FFF2-40B4-BE49-F238E27FC236}">
                <a16:creationId xmlns:a16="http://schemas.microsoft.com/office/drawing/2014/main" id="{37A1FD31-F644-4299-8B17-A04D8E856912}"/>
              </a:ext>
            </a:extLst>
          </p:cNvPr>
          <p:cNvSpPr txBox="1">
            <a:spLocks noGrp="1"/>
          </p:cNvSpPr>
          <p:nvPr>
            <p:ph type="body" idx="4294967295"/>
          </p:nvPr>
        </p:nvSpPr>
        <p:spPr>
          <a:xfrm>
            <a:off x="3896922" y="3904980"/>
            <a:ext cx="8294110" cy="1382352"/>
          </a:xfrm>
        </p:spPr>
        <p:txBody>
          <a:bodyPr vert="horz">
            <a:normAutofit lnSpcReduction="10000"/>
          </a:bodyPr>
          <a:lstStyle/>
          <a:p>
            <a:pPr algn="ctr">
              <a:spcBef>
                <a:spcPts val="686"/>
              </a:spcBef>
              <a:spcAft>
                <a:spcPts val="686"/>
              </a:spcAft>
            </a:pPr>
            <a:r>
              <a:rPr lang="en-US" sz="1935" b="1" dirty="0">
                <a:latin typeface="Times" pitchFamily="18"/>
              </a:rPr>
              <a:t>evidence of partial seniority conservation</a:t>
            </a:r>
          </a:p>
          <a:p>
            <a:pPr algn="ctr">
              <a:spcBef>
                <a:spcPts val="686"/>
              </a:spcBef>
              <a:spcAft>
                <a:spcPts val="686"/>
              </a:spcAft>
            </a:pPr>
            <a:r>
              <a:rPr lang="en-US" sz="1693" dirty="0">
                <a:latin typeface="Times" pitchFamily="18"/>
              </a:rPr>
              <a:t>R. M. Pérez-Vidal et al. Phys. Rev. Let. 129, 112501 (2022)</a:t>
            </a:r>
          </a:p>
          <a:p>
            <a:pPr algn="ctr">
              <a:spcBef>
                <a:spcPts val="1371"/>
              </a:spcBef>
              <a:spcAft>
                <a:spcPts val="1371"/>
              </a:spcAft>
            </a:pPr>
            <a:r>
              <a:rPr lang="en-US" sz="2661" dirty="0">
                <a:latin typeface="Times" pitchFamily="18"/>
              </a:rPr>
              <a:t>τ</a:t>
            </a:r>
            <a:r>
              <a:rPr lang="en-US" sz="1693" dirty="0">
                <a:latin typeface="Times" pitchFamily="18"/>
              </a:rPr>
              <a:t>4</a:t>
            </a:r>
            <a:r>
              <a:rPr lang="en-US" sz="1693" baseline="33000" dirty="0">
                <a:latin typeface="Times" pitchFamily="18"/>
              </a:rPr>
              <a:t>+</a:t>
            </a:r>
            <a:r>
              <a:rPr lang="en-US" sz="2419" dirty="0">
                <a:latin typeface="Times" pitchFamily="18"/>
              </a:rPr>
              <a:t> = 87(8) </a:t>
            </a:r>
            <a:r>
              <a:rPr lang="en-US" sz="2419" dirty="0" err="1">
                <a:latin typeface="Times" pitchFamily="18"/>
              </a:rPr>
              <a:t>ps</a:t>
            </a:r>
            <a:endParaRPr lang="en-US" sz="2419" dirty="0">
              <a:latin typeface="Times" pitchFamily="18"/>
            </a:endParaRPr>
          </a:p>
        </p:txBody>
      </p:sp>
      <p:sp>
        <p:nvSpPr>
          <p:cNvPr id="7" name="Text Placeholder 6">
            <a:extLst>
              <a:ext uri="{FF2B5EF4-FFF2-40B4-BE49-F238E27FC236}">
                <a16:creationId xmlns:a16="http://schemas.microsoft.com/office/drawing/2014/main" id="{FD3C3F45-09B5-4DB4-8E55-081F2E38B71C}"/>
              </a:ext>
            </a:extLst>
          </p:cNvPr>
          <p:cNvSpPr txBox="1">
            <a:spLocks noGrp="1"/>
          </p:cNvSpPr>
          <p:nvPr>
            <p:ph type="body" idx="4294967295"/>
          </p:nvPr>
        </p:nvSpPr>
        <p:spPr>
          <a:xfrm>
            <a:off x="4869140" y="5474983"/>
            <a:ext cx="6364476" cy="1382352"/>
          </a:xfrm>
        </p:spPr>
        <p:txBody>
          <a:bodyPr vert="horz">
            <a:normAutofit lnSpcReduction="10000"/>
          </a:bodyPr>
          <a:lstStyle/>
          <a:p>
            <a:pPr algn="ctr">
              <a:spcBef>
                <a:spcPts val="686"/>
              </a:spcBef>
              <a:spcAft>
                <a:spcPts val="686"/>
              </a:spcAft>
            </a:pPr>
            <a:r>
              <a:rPr lang="en-US" sz="1935" b="1">
                <a:latin typeface="Times" pitchFamily="18"/>
              </a:rPr>
              <a:t>seniority symmetry breaking</a:t>
            </a:r>
          </a:p>
          <a:p>
            <a:pPr algn="ctr">
              <a:spcBef>
                <a:spcPts val="686"/>
              </a:spcBef>
              <a:spcAft>
                <a:spcPts val="686"/>
              </a:spcAft>
            </a:pPr>
            <a:r>
              <a:rPr lang="en-US" sz="1693">
                <a:latin typeface="Times" pitchFamily="18"/>
              </a:rPr>
              <a:t>B. Das et al. Phys. Rev. C 105, L031304 (2022)</a:t>
            </a:r>
          </a:p>
          <a:p>
            <a:pPr algn="ctr">
              <a:spcBef>
                <a:spcPts val="1371"/>
              </a:spcBef>
              <a:spcAft>
                <a:spcPts val="1371"/>
              </a:spcAft>
            </a:pPr>
            <a:r>
              <a:rPr lang="en-US" sz="2661">
                <a:latin typeface="Times" pitchFamily="18"/>
              </a:rPr>
              <a:t>τ</a:t>
            </a:r>
            <a:r>
              <a:rPr lang="en-US" sz="1693">
                <a:latin typeface="Times" pitchFamily="18"/>
              </a:rPr>
              <a:t>4</a:t>
            </a:r>
            <a:r>
              <a:rPr lang="en-US" sz="1693" baseline="33000">
                <a:latin typeface="Times" pitchFamily="18"/>
              </a:rPr>
              <a:t>+</a:t>
            </a:r>
            <a:r>
              <a:rPr lang="en-US" sz="2419">
                <a:latin typeface="Times" pitchFamily="18"/>
              </a:rPr>
              <a:t> =32(11) ps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0340CF-3219-4458-9CEE-1726E843B249}"/>
              </a:ext>
            </a:extLst>
          </p:cNvPr>
          <p:cNvPicPr>
            <a:picLocks noChangeAspect="1"/>
          </p:cNvPicPr>
          <p:nvPr/>
        </p:nvPicPr>
        <p:blipFill>
          <a:blip r:embed="rId2"/>
          <a:stretch>
            <a:fillRect/>
          </a:stretch>
        </p:blipFill>
        <p:spPr>
          <a:xfrm>
            <a:off x="458355" y="303516"/>
            <a:ext cx="6107957" cy="5733869"/>
          </a:xfrm>
          <a:prstGeom prst="rect">
            <a:avLst/>
          </a:prstGeom>
        </p:spPr>
      </p:pic>
      <p:pic>
        <p:nvPicPr>
          <p:cNvPr id="6" name="Picture 5">
            <a:extLst>
              <a:ext uri="{FF2B5EF4-FFF2-40B4-BE49-F238E27FC236}">
                <a16:creationId xmlns:a16="http://schemas.microsoft.com/office/drawing/2014/main" id="{3E8A472A-153B-4E5B-8D9A-BF87DDC610CA}"/>
              </a:ext>
            </a:extLst>
          </p:cNvPr>
          <p:cNvPicPr>
            <a:picLocks noChangeAspect="1"/>
          </p:cNvPicPr>
          <p:nvPr/>
        </p:nvPicPr>
        <p:blipFill>
          <a:blip r:embed="rId3"/>
          <a:stretch>
            <a:fillRect/>
          </a:stretch>
        </p:blipFill>
        <p:spPr>
          <a:xfrm>
            <a:off x="6461727" y="1613836"/>
            <a:ext cx="5665313" cy="3942902"/>
          </a:xfrm>
          <a:prstGeom prst="rect">
            <a:avLst/>
          </a:prstGeom>
        </p:spPr>
      </p:pic>
    </p:spTree>
    <p:extLst>
      <p:ext uri="{BB962C8B-B14F-4D97-AF65-F5344CB8AC3E}">
        <p14:creationId xmlns:p14="http://schemas.microsoft.com/office/powerpoint/2010/main" val="2673797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320" y="1269190"/>
            <a:ext cx="6653499" cy="311936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7" name="Text Box 3"/>
          <p:cNvSpPr txBox="1">
            <a:spLocks noChangeArrowheads="1"/>
          </p:cNvSpPr>
          <p:nvPr/>
        </p:nvSpPr>
        <p:spPr bwMode="auto">
          <a:xfrm>
            <a:off x="1156265" y="864868"/>
            <a:ext cx="5821607" cy="3532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0823" rIns="81646" bIns="40823"/>
          <a:lstStyle>
            <a:lvl1pPr>
              <a:tabLst>
                <a:tab pos="723900" algn="l"/>
                <a:tab pos="1447800" algn="l"/>
              </a:tabLst>
              <a:defRPr>
                <a:solidFill>
                  <a:srgbClr val="000000"/>
                </a:solidFill>
                <a:latin typeface="Arial" panose="020B0604020202020204" pitchFamily="34" charset="0"/>
                <a:ea typeface="DejaVu Sans" charset="0"/>
                <a:cs typeface="DejaVu Sans" charset="0"/>
              </a:defRPr>
            </a:lvl1pPr>
            <a:lvl2pPr>
              <a:tabLst>
                <a:tab pos="723900" algn="l"/>
                <a:tab pos="1447800" algn="l"/>
              </a:tabLst>
              <a:defRPr>
                <a:solidFill>
                  <a:srgbClr val="000000"/>
                </a:solidFill>
                <a:latin typeface="Arial" panose="020B0604020202020204" pitchFamily="34" charset="0"/>
                <a:ea typeface="DejaVu Sans" charset="0"/>
                <a:cs typeface="DejaVu Sans" charset="0"/>
              </a:defRPr>
            </a:lvl2pPr>
            <a:lvl3pPr>
              <a:tabLst>
                <a:tab pos="723900" algn="l"/>
                <a:tab pos="1447800" algn="l"/>
              </a:tabLst>
              <a:defRPr>
                <a:solidFill>
                  <a:srgbClr val="000000"/>
                </a:solidFill>
                <a:latin typeface="Arial" panose="020B0604020202020204" pitchFamily="34" charset="0"/>
                <a:ea typeface="DejaVu Sans" charset="0"/>
                <a:cs typeface="DejaVu Sans" charset="0"/>
              </a:defRPr>
            </a:lvl3pPr>
            <a:lvl4pPr>
              <a:tabLst>
                <a:tab pos="723900" algn="l"/>
                <a:tab pos="1447800" algn="l"/>
              </a:tabLst>
              <a:defRPr>
                <a:solidFill>
                  <a:srgbClr val="000000"/>
                </a:solidFill>
                <a:latin typeface="Arial" panose="020B0604020202020204" pitchFamily="34" charset="0"/>
                <a:ea typeface="DejaVu Sans" charset="0"/>
                <a:cs typeface="DejaVu Sans" charset="0"/>
              </a:defRPr>
            </a:lvl4pPr>
            <a:lvl5pPr>
              <a:tabLst>
                <a:tab pos="723900" algn="l"/>
                <a:tab pos="1447800" algn="l"/>
              </a:tabLst>
              <a:defRPr>
                <a:solidFill>
                  <a:srgbClr val="000000"/>
                </a:solidFill>
                <a:latin typeface="Arial" panose="020B0604020202020204" pitchFamily="34"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DejaVu Sans" charset="0"/>
                <a:cs typeface="DejaVu Sans" charset="0"/>
              </a:defRPr>
            </a:lvl9pPr>
          </a:lstStyle>
          <a:p>
            <a:r>
              <a:rPr lang="en-US" sz="1996" dirty="0"/>
              <a:t>Example time response using</a:t>
            </a:r>
            <a:r>
              <a:rPr lang="en-US" sz="1996" baseline="40000" dirty="0"/>
              <a:t> 60</a:t>
            </a:r>
            <a:r>
              <a:rPr lang="en-US" sz="1996" dirty="0"/>
              <a:t>Co.</a:t>
            </a:r>
          </a:p>
        </p:txBody>
      </p:sp>
      <p:sp>
        <p:nvSpPr>
          <p:cNvPr id="6148" name="Line 4"/>
          <p:cNvSpPr>
            <a:spLocks noChangeShapeType="1"/>
          </p:cNvSpPr>
          <p:nvPr/>
        </p:nvSpPr>
        <p:spPr bwMode="auto">
          <a:xfrm flipV="1">
            <a:off x="5408798" y="1879633"/>
            <a:ext cx="1440" cy="832407"/>
          </a:xfrm>
          <a:prstGeom prst="line">
            <a:avLst/>
          </a:prstGeom>
          <a:noFill/>
          <a:ln w="9525">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6149" name="Text Box 5"/>
          <p:cNvSpPr txBox="1">
            <a:spLocks noChangeArrowheads="1"/>
          </p:cNvSpPr>
          <p:nvPr/>
        </p:nvSpPr>
        <p:spPr bwMode="auto">
          <a:xfrm>
            <a:off x="4642638" y="2078373"/>
            <a:ext cx="784882" cy="3974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0823" rIns="81646" bIns="40823"/>
          <a:lstStyle>
            <a:lvl1pPr>
              <a:tabLst>
                <a:tab pos="723900" algn="l"/>
              </a:tabLst>
              <a:defRPr>
                <a:solidFill>
                  <a:srgbClr val="000000"/>
                </a:solidFill>
                <a:latin typeface="Arial" panose="020B0604020202020204" pitchFamily="34" charset="0"/>
                <a:ea typeface="DejaVu Sans" charset="0"/>
                <a:cs typeface="DejaVu Sans" charset="0"/>
              </a:defRPr>
            </a:lvl1pPr>
            <a:lvl2pPr>
              <a:tabLst>
                <a:tab pos="723900" algn="l"/>
              </a:tabLst>
              <a:defRPr>
                <a:solidFill>
                  <a:srgbClr val="000000"/>
                </a:solidFill>
                <a:latin typeface="Arial" panose="020B0604020202020204" pitchFamily="34" charset="0"/>
                <a:ea typeface="DejaVu Sans" charset="0"/>
                <a:cs typeface="DejaVu Sans" charset="0"/>
              </a:defRPr>
            </a:lvl2pPr>
            <a:lvl3pPr>
              <a:tabLst>
                <a:tab pos="723900" algn="l"/>
              </a:tabLst>
              <a:defRPr>
                <a:solidFill>
                  <a:srgbClr val="000000"/>
                </a:solidFill>
                <a:latin typeface="Arial" panose="020B0604020202020204" pitchFamily="34" charset="0"/>
                <a:ea typeface="DejaVu Sans" charset="0"/>
                <a:cs typeface="DejaVu Sans" charset="0"/>
              </a:defRPr>
            </a:lvl3pPr>
            <a:lvl4pPr>
              <a:tabLst>
                <a:tab pos="723900" algn="l"/>
              </a:tabLst>
              <a:defRPr>
                <a:solidFill>
                  <a:srgbClr val="000000"/>
                </a:solidFill>
                <a:latin typeface="Arial" panose="020B0604020202020204" pitchFamily="34" charset="0"/>
                <a:ea typeface="DejaVu Sans" charset="0"/>
                <a:cs typeface="DejaVu Sans" charset="0"/>
              </a:defRPr>
            </a:lvl4pPr>
            <a:lvl5pPr>
              <a:tabLst>
                <a:tab pos="723900" algn="l"/>
              </a:tabLst>
              <a:defRPr>
                <a:solidFill>
                  <a:srgbClr val="000000"/>
                </a:solidFill>
                <a:latin typeface="Arial" panose="020B0604020202020204" pitchFamily="34"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DejaVu Sans" charset="0"/>
                <a:cs typeface="DejaVu Sans" charset="0"/>
              </a:defRPr>
            </a:lvl9pPr>
          </a:lstStyle>
          <a:p>
            <a:r>
              <a:rPr lang="en-US" sz="1996"/>
              <a:t>64 ps</a:t>
            </a:r>
          </a:p>
        </p:txBody>
      </p:sp>
      <p:sp>
        <p:nvSpPr>
          <p:cNvPr id="6150" name="Text Box 6"/>
          <p:cNvSpPr txBox="1">
            <a:spLocks noChangeArrowheads="1"/>
          </p:cNvSpPr>
          <p:nvPr/>
        </p:nvSpPr>
        <p:spPr bwMode="auto">
          <a:xfrm rot="16140000">
            <a:off x="140461" y="1603537"/>
            <a:ext cx="832407" cy="352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0823" rIns="81646" bIns="40823"/>
          <a:lstStyle>
            <a:lvl1pPr>
              <a:tabLst>
                <a:tab pos="723900" algn="l"/>
              </a:tabLst>
              <a:defRPr>
                <a:solidFill>
                  <a:srgbClr val="000000"/>
                </a:solidFill>
                <a:latin typeface="Arial" panose="020B0604020202020204" pitchFamily="34" charset="0"/>
                <a:ea typeface="DejaVu Sans" charset="0"/>
                <a:cs typeface="DejaVu Sans" charset="0"/>
              </a:defRPr>
            </a:lvl1pPr>
            <a:lvl2pPr>
              <a:tabLst>
                <a:tab pos="723900" algn="l"/>
              </a:tabLst>
              <a:defRPr>
                <a:solidFill>
                  <a:srgbClr val="000000"/>
                </a:solidFill>
                <a:latin typeface="Arial" panose="020B0604020202020204" pitchFamily="34" charset="0"/>
                <a:ea typeface="DejaVu Sans" charset="0"/>
                <a:cs typeface="DejaVu Sans" charset="0"/>
              </a:defRPr>
            </a:lvl2pPr>
            <a:lvl3pPr>
              <a:tabLst>
                <a:tab pos="723900" algn="l"/>
              </a:tabLst>
              <a:defRPr>
                <a:solidFill>
                  <a:srgbClr val="000000"/>
                </a:solidFill>
                <a:latin typeface="Arial" panose="020B0604020202020204" pitchFamily="34" charset="0"/>
                <a:ea typeface="DejaVu Sans" charset="0"/>
                <a:cs typeface="DejaVu Sans" charset="0"/>
              </a:defRPr>
            </a:lvl3pPr>
            <a:lvl4pPr>
              <a:tabLst>
                <a:tab pos="723900" algn="l"/>
              </a:tabLst>
              <a:defRPr>
                <a:solidFill>
                  <a:srgbClr val="000000"/>
                </a:solidFill>
                <a:latin typeface="Arial" panose="020B0604020202020204" pitchFamily="34" charset="0"/>
                <a:ea typeface="DejaVu Sans" charset="0"/>
                <a:cs typeface="DejaVu Sans" charset="0"/>
              </a:defRPr>
            </a:lvl4pPr>
            <a:lvl5pPr>
              <a:tabLst>
                <a:tab pos="723900" algn="l"/>
              </a:tabLst>
              <a:defRPr>
                <a:solidFill>
                  <a:srgbClr val="000000"/>
                </a:solidFill>
                <a:latin typeface="Arial" panose="020B0604020202020204" pitchFamily="34"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DejaVu Sans" charset="0"/>
                <a:cs typeface="DejaVu Sans" charset="0"/>
              </a:defRPr>
            </a:lvl9pPr>
          </a:lstStyle>
          <a:p>
            <a:pPr>
              <a:lnSpc>
                <a:spcPct val="109000"/>
              </a:lnSpc>
            </a:pPr>
            <a:r>
              <a:rPr lang="en-US" sz="1633" dirty="0">
                <a:latin typeface="Symbol" panose="05050102010706020507" pitchFamily="18" charset="2"/>
              </a:rPr>
              <a:t>D</a:t>
            </a:r>
            <a:r>
              <a:rPr lang="en-US" sz="1633" dirty="0"/>
              <a:t>C [</a:t>
            </a:r>
            <a:r>
              <a:rPr lang="en-US" sz="1633" dirty="0" err="1"/>
              <a:t>ps</a:t>
            </a:r>
            <a:r>
              <a:rPr lang="en-US" sz="1633" dirty="0"/>
              <a:t>]</a:t>
            </a:r>
          </a:p>
        </p:txBody>
      </p:sp>
      <p:sp>
        <p:nvSpPr>
          <p:cNvPr id="6151" name="Text Box 7"/>
          <p:cNvSpPr txBox="1">
            <a:spLocks noChangeArrowheads="1"/>
          </p:cNvSpPr>
          <p:nvPr/>
        </p:nvSpPr>
        <p:spPr bwMode="auto">
          <a:xfrm>
            <a:off x="4420855" y="3360108"/>
            <a:ext cx="1535201" cy="371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0823" rIns="81646" bIns="40823"/>
          <a:lstStyle>
            <a:lvl1pPr>
              <a:tabLst>
                <a:tab pos="723900" algn="l"/>
                <a:tab pos="1447800" algn="l"/>
              </a:tabLst>
              <a:defRPr>
                <a:solidFill>
                  <a:srgbClr val="000000"/>
                </a:solidFill>
                <a:latin typeface="Arial" panose="020B0604020202020204" pitchFamily="34" charset="0"/>
                <a:ea typeface="DejaVu Sans" charset="0"/>
                <a:cs typeface="DejaVu Sans" charset="0"/>
              </a:defRPr>
            </a:lvl1pPr>
            <a:lvl2pPr>
              <a:tabLst>
                <a:tab pos="723900" algn="l"/>
                <a:tab pos="1447800" algn="l"/>
              </a:tabLst>
              <a:defRPr>
                <a:solidFill>
                  <a:srgbClr val="000000"/>
                </a:solidFill>
                <a:latin typeface="Arial" panose="020B0604020202020204" pitchFamily="34" charset="0"/>
                <a:ea typeface="DejaVu Sans" charset="0"/>
                <a:cs typeface="DejaVu Sans" charset="0"/>
              </a:defRPr>
            </a:lvl2pPr>
            <a:lvl3pPr>
              <a:tabLst>
                <a:tab pos="723900" algn="l"/>
                <a:tab pos="1447800" algn="l"/>
              </a:tabLst>
              <a:defRPr>
                <a:solidFill>
                  <a:srgbClr val="000000"/>
                </a:solidFill>
                <a:latin typeface="Arial" panose="020B0604020202020204" pitchFamily="34" charset="0"/>
                <a:ea typeface="DejaVu Sans" charset="0"/>
                <a:cs typeface="DejaVu Sans" charset="0"/>
              </a:defRPr>
            </a:lvl3pPr>
            <a:lvl4pPr>
              <a:tabLst>
                <a:tab pos="723900" algn="l"/>
                <a:tab pos="1447800" algn="l"/>
              </a:tabLst>
              <a:defRPr>
                <a:solidFill>
                  <a:srgbClr val="000000"/>
                </a:solidFill>
                <a:latin typeface="Arial" panose="020B0604020202020204" pitchFamily="34" charset="0"/>
                <a:ea typeface="DejaVu Sans" charset="0"/>
                <a:cs typeface="DejaVu Sans" charset="0"/>
              </a:defRPr>
            </a:lvl4pPr>
            <a:lvl5pPr>
              <a:tabLst>
                <a:tab pos="723900" algn="l"/>
                <a:tab pos="1447800" algn="l"/>
              </a:tabLst>
              <a:defRPr>
                <a:solidFill>
                  <a:srgbClr val="000000"/>
                </a:solidFill>
                <a:latin typeface="Arial" panose="020B0604020202020204" pitchFamily="34"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DejaVu Sans" charset="0"/>
                <a:cs typeface="DejaVu Sans" charset="0"/>
              </a:defRPr>
            </a:lvl9pPr>
          </a:lstStyle>
          <a:p>
            <a:r>
              <a:rPr lang="en-US" sz="1633" dirty="0" err="1"/>
              <a:t>E</a:t>
            </a:r>
            <a:r>
              <a:rPr lang="en-US" sz="1633" baseline="-20000" dirty="0" err="1"/>
              <a:t>ref</a:t>
            </a:r>
            <a:r>
              <a:rPr lang="en-US" sz="1633" baseline="-20000" dirty="0"/>
              <a:t>.</a:t>
            </a:r>
            <a:r>
              <a:rPr lang="en-US" sz="1633" dirty="0"/>
              <a:t>=1333 keV</a:t>
            </a:r>
          </a:p>
        </p:txBody>
      </p:sp>
      <p:sp>
        <p:nvSpPr>
          <p:cNvPr id="6152" name="Text Box 8"/>
          <p:cNvSpPr txBox="1">
            <a:spLocks noChangeArrowheads="1"/>
          </p:cNvSpPr>
          <p:nvPr/>
        </p:nvSpPr>
        <p:spPr bwMode="auto">
          <a:xfrm>
            <a:off x="2778360" y="3339628"/>
            <a:ext cx="1582727" cy="3384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0823" rIns="81646" bIns="40823"/>
          <a:lstStyle>
            <a:lvl1pPr>
              <a:tabLst>
                <a:tab pos="723900" algn="l"/>
                <a:tab pos="1447800" algn="l"/>
              </a:tabLst>
              <a:defRPr>
                <a:solidFill>
                  <a:srgbClr val="000000"/>
                </a:solidFill>
                <a:latin typeface="Arial" panose="020B0604020202020204" pitchFamily="34" charset="0"/>
                <a:ea typeface="DejaVu Sans" charset="0"/>
                <a:cs typeface="DejaVu Sans" charset="0"/>
              </a:defRPr>
            </a:lvl1pPr>
            <a:lvl2pPr>
              <a:tabLst>
                <a:tab pos="723900" algn="l"/>
                <a:tab pos="1447800" algn="l"/>
              </a:tabLst>
              <a:defRPr>
                <a:solidFill>
                  <a:srgbClr val="000000"/>
                </a:solidFill>
                <a:latin typeface="Arial" panose="020B0604020202020204" pitchFamily="34" charset="0"/>
                <a:ea typeface="DejaVu Sans" charset="0"/>
                <a:cs typeface="DejaVu Sans" charset="0"/>
              </a:defRPr>
            </a:lvl2pPr>
            <a:lvl3pPr>
              <a:tabLst>
                <a:tab pos="723900" algn="l"/>
                <a:tab pos="1447800" algn="l"/>
              </a:tabLst>
              <a:defRPr>
                <a:solidFill>
                  <a:srgbClr val="000000"/>
                </a:solidFill>
                <a:latin typeface="Arial" panose="020B0604020202020204" pitchFamily="34" charset="0"/>
                <a:ea typeface="DejaVu Sans" charset="0"/>
                <a:cs typeface="DejaVu Sans" charset="0"/>
              </a:defRPr>
            </a:lvl3pPr>
            <a:lvl4pPr>
              <a:tabLst>
                <a:tab pos="723900" algn="l"/>
                <a:tab pos="1447800" algn="l"/>
              </a:tabLst>
              <a:defRPr>
                <a:solidFill>
                  <a:srgbClr val="000000"/>
                </a:solidFill>
                <a:latin typeface="Arial" panose="020B0604020202020204" pitchFamily="34" charset="0"/>
                <a:ea typeface="DejaVu Sans" charset="0"/>
                <a:cs typeface="DejaVu Sans" charset="0"/>
              </a:defRPr>
            </a:lvl4pPr>
            <a:lvl5pPr>
              <a:tabLst>
                <a:tab pos="723900" algn="l"/>
                <a:tab pos="1447800" algn="l"/>
              </a:tabLst>
              <a:defRPr>
                <a:solidFill>
                  <a:srgbClr val="000000"/>
                </a:solidFill>
                <a:latin typeface="Arial" panose="020B0604020202020204" pitchFamily="34"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DejaVu Sans" charset="0"/>
                <a:cs typeface="DejaVu Sans" charset="0"/>
              </a:defRPr>
            </a:lvl9pPr>
          </a:lstStyle>
          <a:p>
            <a:r>
              <a:rPr lang="en-US" sz="1633" dirty="0"/>
              <a:t>The PRD curve</a:t>
            </a:r>
          </a:p>
        </p:txBody>
      </p:sp>
      <p:sp>
        <p:nvSpPr>
          <p:cNvPr id="6153" name="Line 9"/>
          <p:cNvSpPr>
            <a:spLocks noChangeShapeType="1"/>
          </p:cNvSpPr>
          <p:nvPr/>
        </p:nvSpPr>
        <p:spPr bwMode="auto">
          <a:xfrm>
            <a:off x="3568282" y="2530581"/>
            <a:ext cx="1441" cy="829527"/>
          </a:xfrm>
          <a:prstGeom prst="line">
            <a:avLst/>
          </a:prstGeom>
          <a:ln w="9525" cap="flat" cmpd="sng" algn="ctr">
            <a:solidFill>
              <a:schemeClr val="accent1"/>
            </a:solidFill>
            <a:prstDash val="solid"/>
            <a:round/>
            <a:headEnd type="none" w="med" len="med"/>
            <a:tail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style>
          <a:lnRef idx="0">
            <a:scrgbClr r="0" g="0" b="0"/>
          </a:lnRef>
          <a:fillRef idx="0">
            <a:scrgbClr r="0" g="0" b="0"/>
          </a:fillRef>
          <a:effectRef idx="0">
            <a:scrgbClr r="0" g="0" b="0"/>
          </a:effectRef>
          <a:fontRef idx="minor">
            <a:schemeClr val="tx1"/>
          </a:fontRef>
        </p:style>
        <p:txBody>
          <a:bodyPr/>
          <a:lstStyle/>
          <a:p>
            <a:endParaRPr lang="de-DE" sz="1633"/>
          </a:p>
        </p:txBody>
      </p:sp>
      <p:sp>
        <p:nvSpPr>
          <p:cNvPr id="6154" name="Text Box 10"/>
          <p:cNvSpPr txBox="1">
            <a:spLocks noChangeArrowheads="1"/>
          </p:cNvSpPr>
          <p:nvPr/>
        </p:nvSpPr>
        <p:spPr bwMode="auto">
          <a:xfrm>
            <a:off x="6492284" y="4367540"/>
            <a:ext cx="901535" cy="384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0823" rIns="81646" bIns="40823"/>
          <a:lstStyle>
            <a:lvl1pPr>
              <a:tabLst>
                <a:tab pos="723900" algn="l"/>
              </a:tabLst>
              <a:defRPr>
                <a:solidFill>
                  <a:srgbClr val="000000"/>
                </a:solidFill>
                <a:latin typeface="Arial" panose="020B0604020202020204" pitchFamily="34" charset="0"/>
                <a:ea typeface="DejaVu Sans" charset="0"/>
                <a:cs typeface="DejaVu Sans" charset="0"/>
              </a:defRPr>
            </a:lvl1pPr>
            <a:lvl2pPr>
              <a:tabLst>
                <a:tab pos="723900" algn="l"/>
              </a:tabLst>
              <a:defRPr>
                <a:solidFill>
                  <a:srgbClr val="000000"/>
                </a:solidFill>
                <a:latin typeface="Arial" panose="020B0604020202020204" pitchFamily="34" charset="0"/>
                <a:ea typeface="DejaVu Sans" charset="0"/>
                <a:cs typeface="DejaVu Sans" charset="0"/>
              </a:defRPr>
            </a:lvl2pPr>
            <a:lvl3pPr>
              <a:tabLst>
                <a:tab pos="723900" algn="l"/>
              </a:tabLst>
              <a:defRPr>
                <a:solidFill>
                  <a:srgbClr val="000000"/>
                </a:solidFill>
                <a:latin typeface="Arial" panose="020B0604020202020204" pitchFamily="34" charset="0"/>
                <a:ea typeface="DejaVu Sans" charset="0"/>
                <a:cs typeface="DejaVu Sans" charset="0"/>
              </a:defRPr>
            </a:lvl3pPr>
            <a:lvl4pPr>
              <a:tabLst>
                <a:tab pos="723900" algn="l"/>
              </a:tabLst>
              <a:defRPr>
                <a:solidFill>
                  <a:srgbClr val="000000"/>
                </a:solidFill>
                <a:latin typeface="Arial" panose="020B0604020202020204" pitchFamily="34" charset="0"/>
                <a:ea typeface="DejaVu Sans" charset="0"/>
                <a:cs typeface="DejaVu Sans" charset="0"/>
              </a:defRPr>
            </a:lvl4pPr>
            <a:lvl5pPr>
              <a:tabLst>
                <a:tab pos="723900" algn="l"/>
              </a:tabLst>
              <a:defRPr>
                <a:solidFill>
                  <a:srgbClr val="000000"/>
                </a:solidFill>
                <a:latin typeface="Arial" panose="020B0604020202020204" pitchFamily="34"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DejaVu Sans" charset="0"/>
                <a:cs typeface="DejaVu Sans" charset="0"/>
              </a:defRPr>
            </a:lvl9pPr>
          </a:lstStyle>
          <a:p>
            <a:r>
              <a:rPr lang="en-US" sz="1633" dirty="0" err="1"/>
              <a:t>E</a:t>
            </a:r>
            <a:r>
              <a:rPr lang="en-US" sz="1633" baseline="-20000" dirty="0" err="1">
                <a:latin typeface="Symbol" panose="05050102010706020507" pitchFamily="18" charset="2"/>
              </a:rPr>
              <a:t>g</a:t>
            </a:r>
            <a:r>
              <a:rPr lang="en-US" sz="1633" dirty="0"/>
              <a:t> [keV]</a:t>
            </a:r>
          </a:p>
        </p:txBody>
      </p:sp>
      <p:sp>
        <p:nvSpPr>
          <p:cNvPr id="2" name="Textfeld 1"/>
          <p:cNvSpPr txBox="1"/>
          <p:nvPr/>
        </p:nvSpPr>
        <p:spPr>
          <a:xfrm>
            <a:off x="6157928" y="6473480"/>
            <a:ext cx="6173870" cy="369332"/>
          </a:xfrm>
          <a:prstGeom prst="rect">
            <a:avLst/>
          </a:prstGeom>
          <a:noFill/>
        </p:spPr>
        <p:txBody>
          <a:bodyPr wrap="none" rtlCol="0">
            <a:spAutoFit/>
          </a:bodyPr>
          <a:lstStyle/>
          <a:p>
            <a:r>
              <a:rPr lang="de-DE" dirty="0"/>
              <a:t>See also H. Mach et al. </a:t>
            </a:r>
            <a:r>
              <a:rPr lang="de-DE" dirty="0" err="1"/>
              <a:t>Nucl</a:t>
            </a:r>
            <a:r>
              <a:rPr lang="de-DE" dirty="0"/>
              <a:t>. Phys. A 523 (1991) 197 </a:t>
            </a:r>
            <a:r>
              <a:rPr lang="de-DE" dirty="0" err="1"/>
              <a:t>section</a:t>
            </a:r>
            <a:r>
              <a:rPr lang="de-DE" dirty="0"/>
              <a:t> 2.3.</a:t>
            </a:r>
          </a:p>
        </p:txBody>
      </p:sp>
      <p:sp>
        <p:nvSpPr>
          <p:cNvPr id="3" name="TextBox 2">
            <a:extLst>
              <a:ext uri="{FF2B5EF4-FFF2-40B4-BE49-F238E27FC236}">
                <a16:creationId xmlns:a16="http://schemas.microsoft.com/office/drawing/2014/main" id="{47C03B38-F06E-4891-BFD3-E4ABB8BC4A95}"/>
              </a:ext>
            </a:extLst>
          </p:cNvPr>
          <p:cNvSpPr txBox="1"/>
          <p:nvPr/>
        </p:nvSpPr>
        <p:spPr>
          <a:xfrm>
            <a:off x="-33404" y="-17905"/>
            <a:ext cx="12074972" cy="830997"/>
          </a:xfrm>
          <a:prstGeom prst="rect">
            <a:avLst/>
          </a:prstGeom>
          <a:noFill/>
        </p:spPr>
        <p:txBody>
          <a:bodyPr wrap="none" rtlCol="0">
            <a:spAutoFit/>
          </a:bodyPr>
          <a:lstStyle/>
          <a:p>
            <a:r>
              <a:rPr lang="de-DE" sz="2400" dirty="0"/>
              <a:t>The fast </a:t>
            </a:r>
            <a:r>
              <a:rPr lang="de-DE" sz="2400" dirty="0" err="1"/>
              <a:t>timing</a:t>
            </a:r>
            <a:r>
              <a:rPr lang="de-DE" sz="2400" dirty="0"/>
              <a:t> </a:t>
            </a:r>
            <a:r>
              <a:rPr lang="de-DE" sz="2400" dirty="0" err="1"/>
              <a:t>method</a:t>
            </a:r>
            <a:r>
              <a:rPr lang="de-DE" sz="2400" dirty="0"/>
              <a:t>, </a:t>
            </a:r>
            <a:r>
              <a:rPr lang="de-DE" sz="2400" dirty="0" err="1"/>
              <a:t>eliminates</a:t>
            </a:r>
            <a:r>
              <a:rPr lang="de-DE" sz="2400" dirty="0"/>
              <a:t> </a:t>
            </a:r>
            <a:r>
              <a:rPr lang="de-DE" sz="2400" dirty="0" err="1"/>
              <a:t>the</a:t>
            </a:r>
            <a:r>
              <a:rPr lang="de-DE" sz="2400" dirty="0"/>
              <a:t> </a:t>
            </a:r>
            <a:r>
              <a:rPr lang="de-DE" sz="2400" dirty="0" err="1"/>
              <a:t>feeding</a:t>
            </a:r>
            <a:r>
              <a:rPr lang="de-DE" sz="2400" dirty="0"/>
              <a:t> </a:t>
            </a:r>
            <a:r>
              <a:rPr lang="de-DE" sz="2400" dirty="0" err="1"/>
              <a:t>problem</a:t>
            </a:r>
            <a:r>
              <a:rPr lang="de-DE" sz="2400" dirty="0"/>
              <a:t> </a:t>
            </a:r>
            <a:r>
              <a:rPr lang="de-DE" sz="2400" dirty="0" err="1"/>
              <a:t>of</a:t>
            </a:r>
            <a:r>
              <a:rPr lang="de-DE" sz="2400" dirty="0"/>
              <a:t> Doppler </a:t>
            </a:r>
            <a:r>
              <a:rPr lang="de-DE" sz="2400" dirty="0" err="1"/>
              <a:t>methods</a:t>
            </a:r>
            <a:r>
              <a:rPr lang="de-DE" sz="2400" dirty="0"/>
              <a:t>, but </a:t>
            </a:r>
            <a:r>
              <a:rPr lang="de-DE" sz="2400" dirty="0" err="1"/>
              <a:t>the</a:t>
            </a:r>
            <a:r>
              <a:rPr lang="de-DE" sz="2400" dirty="0"/>
              <a:t> Compton </a:t>
            </a:r>
          </a:p>
          <a:p>
            <a:r>
              <a:rPr lang="de-DE" sz="2400" dirty="0" err="1"/>
              <a:t>background</a:t>
            </a:r>
            <a:r>
              <a:rPr lang="de-DE" sz="2400" dirty="0"/>
              <a:t> has an important time dependence which needs to be corrected for.</a:t>
            </a:r>
          </a:p>
        </p:txBody>
      </p:sp>
      <p:pic>
        <p:nvPicPr>
          <p:cNvPr id="14" name="Picture 13">
            <a:extLst>
              <a:ext uri="{FF2B5EF4-FFF2-40B4-BE49-F238E27FC236}">
                <a16:creationId xmlns:a16="http://schemas.microsoft.com/office/drawing/2014/main" id="{76BFB7B2-A8A4-4DF2-828A-3B552BF356CA}"/>
              </a:ext>
            </a:extLst>
          </p:cNvPr>
          <p:cNvPicPr>
            <a:picLocks noChangeAspect="1"/>
          </p:cNvPicPr>
          <p:nvPr/>
        </p:nvPicPr>
        <p:blipFill>
          <a:blip r:embed="rId4"/>
          <a:stretch>
            <a:fillRect/>
          </a:stretch>
        </p:blipFill>
        <p:spPr>
          <a:xfrm>
            <a:off x="556664" y="4934884"/>
            <a:ext cx="4740727" cy="2039045"/>
          </a:xfrm>
          <a:prstGeom prst="rect">
            <a:avLst/>
          </a:prstGeom>
        </p:spPr>
      </p:pic>
      <p:sp>
        <p:nvSpPr>
          <p:cNvPr id="4" name="TextBox 3">
            <a:extLst>
              <a:ext uri="{FF2B5EF4-FFF2-40B4-BE49-F238E27FC236}">
                <a16:creationId xmlns:a16="http://schemas.microsoft.com/office/drawing/2014/main" id="{F0E281B0-61DF-4454-840D-8AEB80E3F89B}"/>
              </a:ext>
            </a:extLst>
          </p:cNvPr>
          <p:cNvSpPr txBox="1"/>
          <p:nvPr/>
        </p:nvSpPr>
        <p:spPr>
          <a:xfrm>
            <a:off x="106899" y="4235474"/>
            <a:ext cx="6540060" cy="830997"/>
          </a:xfrm>
          <a:prstGeom prst="rect">
            <a:avLst/>
          </a:prstGeom>
          <a:noFill/>
        </p:spPr>
        <p:txBody>
          <a:bodyPr wrap="none" rtlCol="0">
            <a:spAutoFit/>
          </a:bodyPr>
          <a:lstStyle/>
          <a:p>
            <a:r>
              <a:rPr lang="de-DE" sz="2400" dirty="0"/>
              <a:t>Solution:</a:t>
            </a:r>
          </a:p>
          <a:p>
            <a:r>
              <a:rPr lang="de-DE" sz="2400" dirty="0"/>
              <a:t>Interpolation of background below the used peaks.</a:t>
            </a:r>
          </a:p>
        </p:txBody>
      </p:sp>
      <p:pic>
        <p:nvPicPr>
          <p:cNvPr id="5" name="Picture 4">
            <a:extLst>
              <a:ext uri="{FF2B5EF4-FFF2-40B4-BE49-F238E27FC236}">
                <a16:creationId xmlns:a16="http://schemas.microsoft.com/office/drawing/2014/main" id="{F8E454EA-9E5F-4022-9F73-16A959A49733}"/>
              </a:ext>
            </a:extLst>
          </p:cNvPr>
          <p:cNvPicPr>
            <a:picLocks noChangeAspect="1"/>
          </p:cNvPicPr>
          <p:nvPr/>
        </p:nvPicPr>
        <p:blipFill>
          <a:blip r:embed="rId5"/>
          <a:stretch>
            <a:fillRect/>
          </a:stretch>
        </p:blipFill>
        <p:spPr>
          <a:xfrm>
            <a:off x="7337861" y="1857566"/>
            <a:ext cx="4919730" cy="4221804"/>
          </a:xfrm>
          <a:prstGeom prst="rect">
            <a:avLst/>
          </a:prstGeom>
        </p:spPr>
      </p:pic>
      <p:cxnSp>
        <p:nvCxnSpPr>
          <p:cNvPr id="7" name="Straight Connector 6">
            <a:extLst>
              <a:ext uri="{FF2B5EF4-FFF2-40B4-BE49-F238E27FC236}">
                <a16:creationId xmlns:a16="http://schemas.microsoft.com/office/drawing/2014/main" id="{46342F49-7DCB-4F3D-B7C8-686540D3D83B}"/>
              </a:ext>
            </a:extLst>
          </p:cNvPr>
          <p:cNvCxnSpPr/>
          <p:nvPr/>
        </p:nvCxnSpPr>
        <p:spPr>
          <a:xfrm>
            <a:off x="1890944" y="1571922"/>
            <a:ext cx="479394" cy="0"/>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Connector 17">
            <a:extLst>
              <a:ext uri="{FF2B5EF4-FFF2-40B4-BE49-F238E27FC236}">
                <a16:creationId xmlns:a16="http://schemas.microsoft.com/office/drawing/2014/main" id="{BC70D0AF-15FC-4856-945A-9985049C077B}"/>
              </a:ext>
            </a:extLst>
          </p:cNvPr>
          <p:cNvCxnSpPr/>
          <p:nvPr/>
        </p:nvCxnSpPr>
        <p:spPr>
          <a:xfrm>
            <a:off x="1890944" y="1898868"/>
            <a:ext cx="479394" cy="0"/>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a:extLst>
              <a:ext uri="{FF2B5EF4-FFF2-40B4-BE49-F238E27FC236}">
                <a16:creationId xmlns:a16="http://schemas.microsoft.com/office/drawing/2014/main" id="{932227A9-CC84-4BC5-8FBD-3B626D594E12}"/>
              </a:ext>
            </a:extLst>
          </p:cNvPr>
          <p:cNvCxnSpPr/>
          <p:nvPr/>
        </p:nvCxnSpPr>
        <p:spPr>
          <a:xfrm>
            <a:off x="1893900" y="2382749"/>
            <a:ext cx="479394" cy="0"/>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Arrow Connector 8">
            <a:extLst>
              <a:ext uri="{FF2B5EF4-FFF2-40B4-BE49-F238E27FC236}">
                <a16:creationId xmlns:a16="http://schemas.microsoft.com/office/drawing/2014/main" id="{47F7C9C4-8511-4F19-8F3F-247C4E6832EC}"/>
              </a:ext>
            </a:extLst>
          </p:cNvPr>
          <p:cNvCxnSpPr>
            <a:cxnSpLocks/>
          </p:cNvCxnSpPr>
          <p:nvPr/>
        </p:nvCxnSpPr>
        <p:spPr>
          <a:xfrm>
            <a:off x="2104008" y="1571922"/>
            <a:ext cx="0" cy="3077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65F032B-E87E-44EA-A054-005FE8AFC0AD}"/>
              </a:ext>
            </a:extLst>
          </p:cNvPr>
          <p:cNvCxnSpPr/>
          <p:nvPr/>
        </p:nvCxnSpPr>
        <p:spPr>
          <a:xfrm>
            <a:off x="2104008" y="1898868"/>
            <a:ext cx="0" cy="4838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F1E3A2B-E767-40AE-AE90-FA10B291ED9D}"/>
              </a:ext>
            </a:extLst>
          </p:cNvPr>
          <p:cNvSpPr txBox="1"/>
          <p:nvPr/>
        </p:nvSpPr>
        <p:spPr>
          <a:xfrm>
            <a:off x="2122944" y="1541388"/>
            <a:ext cx="1049262" cy="369332"/>
          </a:xfrm>
          <a:prstGeom prst="rect">
            <a:avLst/>
          </a:prstGeom>
          <a:noFill/>
        </p:spPr>
        <p:txBody>
          <a:bodyPr wrap="none" rtlCol="0">
            <a:spAutoFit/>
          </a:bodyPr>
          <a:lstStyle/>
          <a:p>
            <a:r>
              <a:rPr lang="de-DE" dirty="0"/>
              <a:t>1173 keV</a:t>
            </a:r>
          </a:p>
        </p:txBody>
      </p:sp>
      <p:sp>
        <p:nvSpPr>
          <p:cNvPr id="26" name="TextBox 25">
            <a:extLst>
              <a:ext uri="{FF2B5EF4-FFF2-40B4-BE49-F238E27FC236}">
                <a16:creationId xmlns:a16="http://schemas.microsoft.com/office/drawing/2014/main" id="{2F3D382A-5750-40A1-9DEA-3A6B3BBE3390}"/>
              </a:ext>
            </a:extLst>
          </p:cNvPr>
          <p:cNvSpPr txBox="1"/>
          <p:nvPr/>
        </p:nvSpPr>
        <p:spPr>
          <a:xfrm>
            <a:off x="2134426" y="2040219"/>
            <a:ext cx="1049262" cy="369332"/>
          </a:xfrm>
          <a:prstGeom prst="rect">
            <a:avLst/>
          </a:prstGeom>
          <a:noFill/>
        </p:spPr>
        <p:txBody>
          <a:bodyPr wrap="none" rtlCol="0">
            <a:spAutoFit/>
          </a:bodyPr>
          <a:lstStyle/>
          <a:p>
            <a:r>
              <a:rPr lang="de-DE" dirty="0"/>
              <a:t>1333 keV</a:t>
            </a:r>
          </a:p>
        </p:txBody>
      </p:sp>
      <p:sp>
        <p:nvSpPr>
          <p:cNvPr id="15" name="TextBox 14">
            <a:extLst>
              <a:ext uri="{FF2B5EF4-FFF2-40B4-BE49-F238E27FC236}">
                <a16:creationId xmlns:a16="http://schemas.microsoft.com/office/drawing/2014/main" id="{F184AF48-3EDF-4E95-8A58-1CEF2A95E75B}"/>
              </a:ext>
            </a:extLst>
          </p:cNvPr>
          <p:cNvSpPr txBox="1"/>
          <p:nvPr/>
        </p:nvSpPr>
        <p:spPr>
          <a:xfrm>
            <a:off x="2345138" y="1742980"/>
            <a:ext cx="739754" cy="369332"/>
          </a:xfrm>
          <a:prstGeom prst="rect">
            <a:avLst/>
          </a:prstGeom>
          <a:noFill/>
        </p:spPr>
        <p:txBody>
          <a:bodyPr wrap="none" rtlCol="0">
            <a:spAutoFit/>
          </a:bodyPr>
          <a:lstStyle/>
          <a:p>
            <a:r>
              <a:rPr lang="de-DE" dirty="0"/>
              <a:t>1.0 ps</a:t>
            </a:r>
          </a:p>
        </p:txBody>
      </p:sp>
      <p:sp>
        <p:nvSpPr>
          <p:cNvPr id="16" name="TextBox 15">
            <a:extLst>
              <a:ext uri="{FF2B5EF4-FFF2-40B4-BE49-F238E27FC236}">
                <a16:creationId xmlns:a16="http://schemas.microsoft.com/office/drawing/2014/main" id="{F872DD03-F30B-4D24-98D0-8029F7AE3C4C}"/>
              </a:ext>
            </a:extLst>
          </p:cNvPr>
          <p:cNvSpPr txBox="1"/>
          <p:nvPr/>
        </p:nvSpPr>
        <p:spPr>
          <a:xfrm>
            <a:off x="1570003" y="1356722"/>
            <a:ext cx="378630" cy="369332"/>
          </a:xfrm>
          <a:prstGeom prst="rect">
            <a:avLst/>
          </a:prstGeom>
          <a:noFill/>
        </p:spPr>
        <p:txBody>
          <a:bodyPr wrap="none" rtlCol="0">
            <a:spAutoFit/>
          </a:bodyPr>
          <a:lstStyle/>
          <a:p>
            <a:r>
              <a:rPr lang="de-DE" dirty="0"/>
              <a:t>4</a:t>
            </a:r>
            <a:r>
              <a:rPr lang="en-US" baseline="30000" dirty="0"/>
              <a:t>+</a:t>
            </a:r>
            <a:endParaRPr lang="de-DE" baseline="30000" dirty="0"/>
          </a:p>
        </p:txBody>
      </p:sp>
      <p:sp>
        <p:nvSpPr>
          <p:cNvPr id="30" name="TextBox 29">
            <a:extLst>
              <a:ext uri="{FF2B5EF4-FFF2-40B4-BE49-F238E27FC236}">
                <a16:creationId xmlns:a16="http://schemas.microsoft.com/office/drawing/2014/main" id="{5EFCC7F8-FF75-41D5-88D6-3DDB8EBC762F}"/>
              </a:ext>
            </a:extLst>
          </p:cNvPr>
          <p:cNvSpPr txBox="1"/>
          <p:nvPr/>
        </p:nvSpPr>
        <p:spPr>
          <a:xfrm>
            <a:off x="1588938" y="1686471"/>
            <a:ext cx="378630" cy="369332"/>
          </a:xfrm>
          <a:prstGeom prst="rect">
            <a:avLst/>
          </a:prstGeom>
          <a:noFill/>
        </p:spPr>
        <p:txBody>
          <a:bodyPr wrap="none" rtlCol="0">
            <a:spAutoFit/>
          </a:bodyPr>
          <a:lstStyle/>
          <a:p>
            <a:r>
              <a:rPr lang="de-DE" dirty="0"/>
              <a:t>2</a:t>
            </a:r>
            <a:r>
              <a:rPr lang="en-US" baseline="30000" dirty="0"/>
              <a:t>+</a:t>
            </a:r>
            <a:endParaRPr lang="de-DE" baseline="30000" dirty="0"/>
          </a:p>
        </p:txBody>
      </p:sp>
      <p:sp>
        <p:nvSpPr>
          <p:cNvPr id="31" name="TextBox 30">
            <a:extLst>
              <a:ext uri="{FF2B5EF4-FFF2-40B4-BE49-F238E27FC236}">
                <a16:creationId xmlns:a16="http://schemas.microsoft.com/office/drawing/2014/main" id="{A4A403BB-93E3-4C07-9EB8-0B8051D3B440}"/>
              </a:ext>
            </a:extLst>
          </p:cNvPr>
          <p:cNvSpPr txBox="1"/>
          <p:nvPr/>
        </p:nvSpPr>
        <p:spPr>
          <a:xfrm>
            <a:off x="1605115" y="2138992"/>
            <a:ext cx="378630" cy="369332"/>
          </a:xfrm>
          <a:prstGeom prst="rect">
            <a:avLst/>
          </a:prstGeom>
          <a:noFill/>
        </p:spPr>
        <p:txBody>
          <a:bodyPr wrap="none" rtlCol="0">
            <a:spAutoFit/>
          </a:bodyPr>
          <a:lstStyle/>
          <a:p>
            <a:r>
              <a:rPr lang="de-DE" dirty="0"/>
              <a:t>0</a:t>
            </a:r>
            <a:r>
              <a:rPr lang="en-US" baseline="30000" dirty="0"/>
              <a:t>+</a:t>
            </a:r>
            <a:endParaRPr lang="de-DE" baseline="30000" dirty="0"/>
          </a:p>
        </p:txBody>
      </p:sp>
    </p:spTree>
    <p:extLst>
      <p:ext uri="{BB962C8B-B14F-4D97-AF65-F5344CB8AC3E}">
        <p14:creationId xmlns:p14="http://schemas.microsoft.com/office/powerpoint/2010/main" val="421480576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
            <a:extLst>
              <a:ext uri="{FF2B5EF4-FFF2-40B4-BE49-F238E27FC236}">
                <a16:creationId xmlns:a16="http://schemas.microsoft.com/office/drawing/2014/main" id="{55E0EFFF-3053-44C0-92C3-3AD65C969A55}"/>
              </a:ext>
            </a:extLst>
          </p:cNvPr>
          <p:cNvSpPr txBox="1">
            <a:spLocks noChangeArrowheads="1"/>
          </p:cNvSpPr>
          <p:nvPr/>
        </p:nvSpPr>
        <p:spPr bwMode="auto">
          <a:xfrm>
            <a:off x="5267887" y="2064055"/>
            <a:ext cx="463729" cy="603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p>
            <a:pPr>
              <a:lnSpc>
                <a:spcPct val="145000"/>
              </a:lnSpc>
            </a:pPr>
            <a:endParaRPr lang="en-US" sz="2359">
              <a:solidFill>
                <a:srgbClr val="000000"/>
              </a:solidFill>
              <a:latin typeface="cmsy10" charset="0"/>
            </a:endParaRPr>
          </a:p>
        </p:txBody>
      </p:sp>
      <p:graphicFrame>
        <p:nvGraphicFramePr>
          <p:cNvPr id="3" name="Objekt 22">
            <a:extLst>
              <a:ext uri="{FF2B5EF4-FFF2-40B4-BE49-F238E27FC236}">
                <a16:creationId xmlns:a16="http://schemas.microsoft.com/office/drawing/2014/main" id="{DA66CE7A-B07A-43D6-BFA5-FFFB86F156E9}"/>
              </a:ext>
            </a:extLst>
          </p:cNvPr>
          <p:cNvGraphicFramePr>
            <a:graphicFrameLocks noChangeAspect="1"/>
          </p:cNvGraphicFramePr>
          <p:nvPr>
            <p:extLst>
              <p:ext uri="{D42A27DB-BD31-4B8C-83A1-F6EECF244321}">
                <p14:modId xmlns:p14="http://schemas.microsoft.com/office/powerpoint/2010/main" val="2384695235"/>
              </p:ext>
            </p:extLst>
          </p:nvPr>
        </p:nvGraphicFramePr>
        <p:xfrm>
          <a:off x="904571" y="3242351"/>
          <a:ext cx="4052888" cy="1104900"/>
        </p:xfrm>
        <a:graphic>
          <a:graphicData uri="http://schemas.openxmlformats.org/presentationml/2006/ole">
            <mc:AlternateContent xmlns:mc="http://schemas.openxmlformats.org/markup-compatibility/2006">
              <mc:Choice xmlns:v="urn:schemas-microsoft-com:vml" Requires="v">
                <p:oleObj spid="_x0000_s4152" name="Formel" r:id="rId3" imgW="1955520" imgH="533160" progId="Equation.3">
                  <p:embed/>
                </p:oleObj>
              </mc:Choice>
              <mc:Fallback>
                <p:oleObj name="Formel" r:id="rId3" imgW="1955520" imgH="533160" progId="Equation.3">
                  <p:embed/>
                  <p:pic>
                    <p:nvPicPr>
                      <p:cNvPr id="23" name="Objekt 22"/>
                      <p:cNvPicPr/>
                      <p:nvPr/>
                    </p:nvPicPr>
                    <p:blipFill>
                      <a:blip r:embed="rId4"/>
                      <a:stretch>
                        <a:fillRect/>
                      </a:stretch>
                    </p:blipFill>
                    <p:spPr>
                      <a:xfrm>
                        <a:off x="904571" y="3242351"/>
                        <a:ext cx="4052888" cy="1104900"/>
                      </a:xfrm>
                      <a:prstGeom prst="rect">
                        <a:avLst/>
                      </a:prstGeom>
                    </p:spPr>
                  </p:pic>
                </p:oleObj>
              </mc:Fallback>
            </mc:AlternateContent>
          </a:graphicData>
        </a:graphic>
      </p:graphicFrame>
      <p:sp>
        <p:nvSpPr>
          <p:cNvPr id="4" name="Textfeld 25">
            <a:extLst>
              <a:ext uri="{FF2B5EF4-FFF2-40B4-BE49-F238E27FC236}">
                <a16:creationId xmlns:a16="http://schemas.microsoft.com/office/drawing/2014/main" id="{C6716DF5-0922-412C-817C-B37BEAFA4183}"/>
              </a:ext>
            </a:extLst>
          </p:cNvPr>
          <p:cNvSpPr txBox="1"/>
          <p:nvPr/>
        </p:nvSpPr>
        <p:spPr>
          <a:xfrm>
            <a:off x="266876" y="-930"/>
            <a:ext cx="9806002" cy="1015663"/>
          </a:xfrm>
          <a:prstGeom prst="rect">
            <a:avLst/>
          </a:prstGeom>
          <a:noFill/>
        </p:spPr>
        <p:txBody>
          <a:bodyPr wrap="square" rtlCol="0">
            <a:spAutoFit/>
          </a:bodyPr>
          <a:lstStyle/>
          <a:p>
            <a:r>
              <a:rPr lang="en-US" sz="2400" b="1" dirty="0">
                <a:solidFill>
                  <a:srgbClr val="141312"/>
                </a:solidFill>
              </a:rPr>
              <a:t>The Generalized Centroid Difference (GCD) method for </a:t>
            </a:r>
            <a:r>
              <a:rPr lang="en-US" sz="2400" b="1" dirty="0">
                <a:solidFill>
                  <a:srgbClr val="141312"/>
                </a:solidFill>
                <a:latin typeface="Symbol" panose="05050102010706020507" pitchFamily="18" charset="2"/>
              </a:rPr>
              <a:t>g</a:t>
            </a:r>
            <a:r>
              <a:rPr lang="en-US" sz="2400" b="1" dirty="0">
                <a:solidFill>
                  <a:srgbClr val="141312"/>
                </a:solidFill>
                <a:latin typeface="NimbusRomNo9L-Medi"/>
              </a:rPr>
              <a:t>-</a:t>
            </a:r>
            <a:r>
              <a:rPr lang="de-DE" sz="2400" b="1" dirty="0">
                <a:solidFill>
                  <a:srgbClr val="141312"/>
                </a:solidFill>
                <a:latin typeface="Symbol" panose="05050102010706020507" pitchFamily="18" charset="2"/>
              </a:rPr>
              <a:t>g </a:t>
            </a:r>
            <a:r>
              <a:rPr lang="de-DE" sz="2400" b="1" dirty="0">
                <a:solidFill>
                  <a:srgbClr val="141312"/>
                </a:solidFill>
              </a:rPr>
              <a:t>fast </a:t>
            </a:r>
            <a:r>
              <a:rPr lang="de-DE" sz="2400" b="1" dirty="0" err="1">
                <a:solidFill>
                  <a:srgbClr val="141312"/>
                </a:solidFill>
              </a:rPr>
              <a:t>timing</a:t>
            </a:r>
            <a:r>
              <a:rPr lang="de-DE" sz="2400" b="1" dirty="0">
                <a:solidFill>
                  <a:srgbClr val="141312"/>
                </a:solidFill>
              </a:rPr>
              <a:t> </a:t>
            </a:r>
            <a:r>
              <a:rPr lang="de-DE" sz="2400" b="1" dirty="0" err="1">
                <a:solidFill>
                  <a:srgbClr val="141312"/>
                </a:solidFill>
              </a:rPr>
              <a:t>arrays</a:t>
            </a:r>
            <a:endParaRPr lang="de-DE" sz="2400" b="1" dirty="0">
              <a:solidFill>
                <a:srgbClr val="141312"/>
              </a:solidFill>
            </a:endParaRPr>
          </a:p>
          <a:p>
            <a:r>
              <a:rPr lang="de-DE" dirty="0">
                <a:solidFill>
                  <a:srgbClr val="141312"/>
                </a:solidFill>
                <a:latin typeface="NimbusRomNo9L-Regu"/>
              </a:rPr>
              <a:t>[J.M. </a:t>
            </a:r>
            <a:r>
              <a:rPr lang="fr-FR" dirty="0">
                <a:solidFill>
                  <a:srgbClr val="141312"/>
                </a:solidFill>
                <a:latin typeface="NimbusRomNo9L-Regu"/>
              </a:rPr>
              <a:t>Régis et al., NIM A </a:t>
            </a:r>
            <a:r>
              <a:rPr lang="fr-FR" dirty="0">
                <a:solidFill>
                  <a:srgbClr val="141312"/>
                </a:solidFill>
                <a:latin typeface="NimbusRomNo9L-Medi"/>
              </a:rPr>
              <a:t>726 </a:t>
            </a:r>
            <a:r>
              <a:rPr lang="fr-FR" dirty="0">
                <a:solidFill>
                  <a:srgbClr val="141312"/>
                </a:solidFill>
                <a:latin typeface="NimbusRomNo9L-Regu"/>
              </a:rPr>
              <a:t>(2013) 191]</a:t>
            </a:r>
          </a:p>
          <a:p>
            <a:endParaRPr lang="de-DE" dirty="0"/>
          </a:p>
        </p:txBody>
      </p:sp>
      <p:sp>
        <p:nvSpPr>
          <p:cNvPr id="5" name="TextBox 4">
            <a:extLst>
              <a:ext uri="{FF2B5EF4-FFF2-40B4-BE49-F238E27FC236}">
                <a16:creationId xmlns:a16="http://schemas.microsoft.com/office/drawing/2014/main" id="{A6E19A09-70F9-4078-B32B-13C15CADD680}"/>
              </a:ext>
            </a:extLst>
          </p:cNvPr>
          <p:cNvSpPr txBox="1"/>
          <p:nvPr/>
        </p:nvSpPr>
        <p:spPr>
          <a:xfrm>
            <a:off x="346183" y="863726"/>
            <a:ext cx="5855325" cy="2308324"/>
          </a:xfrm>
          <a:prstGeom prst="rect">
            <a:avLst/>
          </a:prstGeom>
          <a:noFill/>
        </p:spPr>
        <p:txBody>
          <a:bodyPr wrap="square" rtlCol="0">
            <a:spAutoFit/>
          </a:bodyPr>
          <a:lstStyle/>
          <a:p>
            <a:r>
              <a:rPr lang="de-DE" sz="2400" dirty="0"/>
              <a:t>The generalisation of the MSCD method was done for the FATIMA@EXILL Array in Spring 2013. It holds for arrays holding the same type of scintillators, all at the same distance from the target. Then the averaged spectra still follow the MSCD relations.</a:t>
            </a:r>
          </a:p>
        </p:txBody>
      </p:sp>
      <p:pic>
        <p:nvPicPr>
          <p:cNvPr id="6" name="Grafik 3" descr="EXILL-FATIMA.jpg">
            <a:extLst>
              <a:ext uri="{FF2B5EF4-FFF2-40B4-BE49-F238E27FC236}">
                <a16:creationId xmlns:a16="http://schemas.microsoft.com/office/drawing/2014/main" id="{DBAC18A6-A6B1-40F7-B890-8B30D7E83128}"/>
              </a:ext>
            </a:extLst>
          </p:cNvPr>
          <p:cNvPicPr>
            <a:picLocks noChangeAspect="1"/>
          </p:cNvPicPr>
          <p:nvPr/>
        </p:nvPicPr>
        <p:blipFill>
          <a:blip r:embed="rId5" cstate="print"/>
          <a:stretch>
            <a:fillRect/>
          </a:stretch>
        </p:blipFill>
        <p:spPr>
          <a:xfrm>
            <a:off x="7022124" y="605242"/>
            <a:ext cx="3890168" cy="2917626"/>
          </a:xfrm>
          <a:prstGeom prst="rect">
            <a:avLst/>
          </a:prstGeom>
        </p:spPr>
      </p:pic>
      <p:sp>
        <p:nvSpPr>
          <p:cNvPr id="7" name="Rectangle 6">
            <a:extLst>
              <a:ext uri="{FF2B5EF4-FFF2-40B4-BE49-F238E27FC236}">
                <a16:creationId xmlns:a16="http://schemas.microsoft.com/office/drawing/2014/main" id="{218B800A-7D9F-452F-9442-E551FF486BA4}"/>
              </a:ext>
            </a:extLst>
          </p:cNvPr>
          <p:cNvSpPr/>
          <p:nvPr/>
        </p:nvSpPr>
        <p:spPr>
          <a:xfrm>
            <a:off x="346183" y="4567442"/>
            <a:ext cx="6096000" cy="646331"/>
          </a:xfrm>
          <a:prstGeom prst="rect">
            <a:avLst/>
          </a:prstGeom>
        </p:spPr>
        <p:txBody>
          <a:bodyPr>
            <a:spAutoFit/>
          </a:bodyPr>
          <a:lstStyle/>
          <a:p>
            <a:r>
              <a:rPr lang="fr-FR" b="1" dirty="0">
                <a:solidFill>
                  <a:srgbClr val="141312"/>
                </a:solidFill>
                <a:latin typeface="NimbusRomNo9L-Regu"/>
              </a:rPr>
              <a:t>The </a:t>
            </a:r>
            <a:r>
              <a:rPr lang="fr-FR" b="1" dirty="0" err="1">
                <a:solidFill>
                  <a:srgbClr val="141312"/>
                </a:solidFill>
                <a:latin typeface="NimbusRomNo9L-Regu"/>
              </a:rPr>
              <a:t>Symmetrized</a:t>
            </a:r>
            <a:r>
              <a:rPr lang="fr-FR" b="1" dirty="0">
                <a:solidFill>
                  <a:srgbClr val="141312"/>
                </a:solidFill>
                <a:latin typeface="NimbusRomNo9L-Regu"/>
              </a:rPr>
              <a:t> GCD </a:t>
            </a:r>
            <a:r>
              <a:rPr lang="fr-FR" b="1" dirty="0" err="1">
                <a:solidFill>
                  <a:srgbClr val="141312"/>
                </a:solidFill>
                <a:latin typeface="NimbusRomNo9L-Regu"/>
              </a:rPr>
              <a:t>method</a:t>
            </a:r>
            <a:r>
              <a:rPr lang="fr-FR" b="1" dirty="0">
                <a:solidFill>
                  <a:srgbClr val="141312"/>
                </a:solidFill>
                <a:latin typeface="NimbusRomNo9L-Regu"/>
              </a:rPr>
              <a:t>:</a:t>
            </a:r>
            <a:r>
              <a:rPr lang="en-US" b="1" dirty="0"/>
              <a:t> </a:t>
            </a:r>
          </a:p>
          <a:p>
            <a:r>
              <a:rPr lang="de-DE" dirty="0">
                <a:solidFill>
                  <a:srgbClr val="141312"/>
                </a:solidFill>
                <a:latin typeface="NimbusRomNo9L-Regu"/>
              </a:rPr>
              <a:t>[J.M. </a:t>
            </a:r>
            <a:r>
              <a:rPr lang="fr-FR" dirty="0">
                <a:solidFill>
                  <a:srgbClr val="141312"/>
                </a:solidFill>
                <a:latin typeface="NimbusRomNo9L-Regu"/>
              </a:rPr>
              <a:t>Régis, M. </a:t>
            </a:r>
            <a:r>
              <a:rPr lang="fr-FR" dirty="0" err="1">
                <a:solidFill>
                  <a:srgbClr val="141312"/>
                </a:solidFill>
                <a:latin typeface="NimbusRomNo9L-Regu"/>
              </a:rPr>
              <a:t>Dannhoff</a:t>
            </a:r>
            <a:r>
              <a:rPr lang="fr-FR" dirty="0">
                <a:solidFill>
                  <a:srgbClr val="141312"/>
                </a:solidFill>
                <a:latin typeface="NimbusRomNo9L-Regu"/>
              </a:rPr>
              <a:t>, J. Jolie NIM A </a:t>
            </a:r>
            <a:r>
              <a:rPr lang="fr-FR" dirty="0">
                <a:solidFill>
                  <a:srgbClr val="141312"/>
                </a:solidFill>
                <a:latin typeface="NimbusRomNo9L-Medi"/>
              </a:rPr>
              <a:t>897 </a:t>
            </a:r>
            <a:r>
              <a:rPr lang="fr-FR" dirty="0">
                <a:solidFill>
                  <a:srgbClr val="141312"/>
                </a:solidFill>
                <a:latin typeface="NimbusRomNo9L-Regu"/>
              </a:rPr>
              <a:t>(2018) 38]</a:t>
            </a:r>
            <a:endParaRPr lang="de-DE" dirty="0"/>
          </a:p>
        </p:txBody>
      </p:sp>
      <p:pic>
        <p:nvPicPr>
          <p:cNvPr id="8" name="Picture 7">
            <a:extLst>
              <a:ext uri="{FF2B5EF4-FFF2-40B4-BE49-F238E27FC236}">
                <a16:creationId xmlns:a16="http://schemas.microsoft.com/office/drawing/2014/main" id="{60D00E80-5C28-4279-8BBA-C296846A62A6}"/>
              </a:ext>
            </a:extLst>
          </p:cNvPr>
          <p:cNvPicPr>
            <a:picLocks noChangeAspect="1"/>
          </p:cNvPicPr>
          <p:nvPr/>
        </p:nvPicPr>
        <p:blipFill>
          <a:blip r:embed="rId6"/>
          <a:stretch>
            <a:fillRect/>
          </a:stretch>
        </p:blipFill>
        <p:spPr>
          <a:xfrm>
            <a:off x="6442183" y="3429000"/>
            <a:ext cx="4999540" cy="3337149"/>
          </a:xfrm>
          <a:prstGeom prst="rect">
            <a:avLst/>
          </a:prstGeom>
        </p:spPr>
      </p:pic>
      <p:sp>
        <p:nvSpPr>
          <p:cNvPr id="9" name="TextBox 8">
            <a:extLst>
              <a:ext uri="{FF2B5EF4-FFF2-40B4-BE49-F238E27FC236}">
                <a16:creationId xmlns:a16="http://schemas.microsoft.com/office/drawing/2014/main" id="{67E71212-28ED-4B2B-A21E-E920A137FF99}"/>
              </a:ext>
            </a:extLst>
          </p:cNvPr>
          <p:cNvSpPr txBox="1"/>
          <p:nvPr/>
        </p:nvSpPr>
        <p:spPr>
          <a:xfrm>
            <a:off x="351692" y="5213773"/>
            <a:ext cx="5849816" cy="1569660"/>
          </a:xfrm>
          <a:prstGeom prst="rect">
            <a:avLst/>
          </a:prstGeom>
          <a:noFill/>
        </p:spPr>
        <p:txBody>
          <a:bodyPr wrap="square" rtlCol="0">
            <a:spAutoFit/>
          </a:bodyPr>
          <a:lstStyle/>
          <a:p>
            <a:r>
              <a:rPr lang="en-US" sz="2400" dirty="0"/>
              <a:t>Using the mirror symmetry between delayed and </a:t>
            </a:r>
            <a:r>
              <a:rPr lang="en-US" sz="2400" dirty="0" err="1"/>
              <a:t>antidelayed</a:t>
            </a:r>
            <a:r>
              <a:rPr lang="en-US" sz="2400" dirty="0"/>
              <a:t> time spectra, the latter can be mirrored and added to the first leading when T</a:t>
            </a:r>
            <a:r>
              <a:rPr lang="en-US" sz="2400" baseline="-25000" dirty="0"/>
              <a:t>0</a:t>
            </a:r>
            <a:r>
              <a:rPr lang="en-US" sz="2400" dirty="0"/>
              <a:t> is put to zero to:</a:t>
            </a:r>
            <a:endParaRPr lang="de-DE" sz="2400" dirty="0"/>
          </a:p>
        </p:txBody>
      </p:sp>
      <p:sp>
        <p:nvSpPr>
          <p:cNvPr id="10" name="Rectangle 9">
            <a:extLst>
              <a:ext uri="{FF2B5EF4-FFF2-40B4-BE49-F238E27FC236}">
                <a16:creationId xmlns:a16="http://schemas.microsoft.com/office/drawing/2014/main" id="{75F0EAF6-B92B-4CC0-AED2-111B1865B1D4}"/>
              </a:ext>
            </a:extLst>
          </p:cNvPr>
          <p:cNvSpPr/>
          <p:nvPr/>
        </p:nvSpPr>
        <p:spPr>
          <a:xfrm>
            <a:off x="3936204" y="6321768"/>
            <a:ext cx="3375539" cy="461665"/>
          </a:xfrm>
          <a:prstGeom prst="rect">
            <a:avLst/>
          </a:prstGeom>
        </p:spPr>
        <p:txBody>
          <a:bodyPr wrap="none">
            <a:spAutoFit/>
          </a:bodyPr>
          <a:lstStyle/>
          <a:p>
            <a:r>
              <a:rPr lang="de-DE" sz="2400" dirty="0"/>
              <a:t>τ = C</a:t>
            </a:r>
            <a:r>
              <a:rPr lang="de-DE" sz="2400" baseline="30000" dirty="0"/>
              <a:t>D</a:t>
            </a:r>
            <a:r>
              <a:rPr lang="de-DE" sz="2400" dirty="0"/>
              <a:t> − TW (E</a:t>
            </a:r>
            <a:r>
              <a:rPr lang="de-DE" sz="2400" baseline="-25000" dirty="0"/>
              <a:t>feeder</a:t>
            </a:r>
            <a:r>
              <a:rPr lang="de-DE" sz="2400" dirty="0"/>
              <a:t>, E</a:t>
            </a:r>
            <a:r>
              <a:rPr lang="de-DE" sz="2400" baseline="-25000" dirty="0"/>
              <a:t>decay</a:t>
            </a:r>
            <a:r>
              <a:rPr lang="de-DE" sz="2400" dirty="0"/>
              <a:t>).</a:t>
            </a:r>
          </a:p>
        </p:txBody>
      </p:sp>
    </p:spTree>
    <p:extLst>
      <p:ext uri="{BB962C8B-B14F-4D97-AF65-F5344CB8AC3E}">
        <p14:creationId xmlns:p14="http://schemas.microsoft.com/office/powerpoint/2010/main" val="153909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A14C79-F8FB-4995-8448-0EEE8D5DDCBE}"/>
              </a:ext>
            </a:extLst>
          </p:cNvPr>
          <p:cNvPicPr>
            <a:picLocks noChangeAspect="1"/>
          </p:cNvPicPr>
          <p:nvPr/>
        </p:nvPicPr>
        <p:blipFill>
          <a:blip r:embed="rId2"/>
          <a:stretch>
            <a:fillRect/>
          </a:stretch>
        </p:blipFill>
        <p:spPr>
          <a:xfrm>
            <a:off x="5615608" y="738093"/>
            <a:ext cx="4253949" cy="4103100"/>
          </a:xfrm>
          <a:prstGeom prst="rect">
            <a:avLst/>
          </a:prstGeom>
        </p:spPr>
      </p:pic>
      <p:sp>
        <p:nvSpPr>
          <p:cNvPr id="6" name="TextBox 5">
            <a:extLst>
              <a:ext uri="{FF2B5EF4-FFF2-40B4-BE49-F238E27FC236}">
                <a16:creationId xmlns:a16="http://schemas.microsoft.com/office/drawing/2014/main" id="{BE8EB100-82A1-4F7E-A2A8-285F7261C330}"/>
              </a:ext>
            </a:extLst>
          </p:cNvPr>
          <p:cNvSpPr txBox="1"/>
          <p:nvPr/>
        </p:nvSpPr>
        <p:spPr>
          <a:xfrm>
            <a:off x="400806" y="472937"/>
            <a:ext cx="10961077" cy="830997"/>
          </a:xfrm>
          <a:prstGeom prst="rect">
            <a:avLst/>
          </a:prstGeom>
          <a:noFill/>
        </p:spPr>
        <p:txBody>
          <a:bodyPr wrap="square" rtlCol="0">
            <a:spAutoFit/>
          </a:bodyPr>
          <a:lstStyle/>
          <a:p>
            <a:r>
              <a:rPr lang="en-US" sz="2400" dirty="0"/>
              <a:t>The HORUS array was equipped with 8 Ge detectors and 9 LaBr3(Ce) scintillators of which 6 with BGO shields. </a:t>
            </a:r>
            <a:endParaRPr lang="de-DE" sz="2400" dirty="0"/>
          </a:p>
        </p:txBody>
      </p:sp>
      <p:pic>
        <p:nvPicPr>
          <p:cNvPr id="5" name="Grafik 4">
            <a:extLst>
              <a:ext uri="{FF2B5EF4-FFF2-40B4-BE49-F238E27FC236}">
                <a16:creationId xmlns:a16="http://schemas.microsoft.com/office/drawing/2014/main" id="{8E00B02B-8B4F-4F7B-962D-860FC3EA5C46}"/>
              </a:ext>
            </a:extLst>
          </p:cNvPr>
          <p:cNvPicPr>
            <a:picLocks noChangeAspect="1"/>
          </p:cNvPicPr>
          <p:nvPr/>
        </p:nvPicPr>
        <p:blipFill>
          <a:blip r:embed="rId3"/>
          <a:stretch>
            <a:fillRect/>
          </a:stretch>
        </p:blipFill>
        <p:spPr>
          <a:xfrm>
            <a:off x="132995" y="1244687"/>
            <a:ext cx="4707362" cy="3539370"/>
          </a:xfrm>
          <a:prstGeom prst="rect">
            <a:avLst/>
          </a:prstGeom>
        </p:spPr>
      </p:pic>
      <p:sp>
        <p:nvSpPr>
          <p:cNvPr id="8" name="Textfeld 7">
            <a:extLst>
              <a:ext uri="{FF2B5EF4-FFF2-40B4-BE49-F238E27FC236}">
                <a16:creationId xmlns:a16="http://schemas.microsoft.com/office/drawing/2014/main" id="{C004AE24-2579-4393-A322-AF073E15D792}"/>
              </a:ext>
            </a:extLst>
          </p:cNvPr>
          <p:cNvSpPr txBox="1"/>
          <p:nvPr/>
        </p:nvSpPr>
        <p:spPr>
          <a:xfrm>
            <a:off x="417894" y="23737"/>
            <a:ext cx="3548087" cy="523220"/>
          </a:xfrm>
          <a:prstGeom prst="rect">
            <a:avLst/>
          </a:prstGeom>
          <a:noFill/>
        </p:spPr>
        <p:txBody>
          <a:bodyPr wrap="none" rtlCol="0">
            <a:spAutoFit/>
          </a:bodyPr>
          <a:lstStyle/>
          <a:p>
            <a:r>
              <a:rPr lang="en-US" sz="2800" b="1" dirty="0"/>
              <a:t>3. Experimental set-up</a:t>
            </a:r>
            <a:endParaRPr lang="en-DE" sz="2800" b="1" dirty="0"/>
          </a:p>
        </p:txBody>
      </p:sp>
      <p:sp>
        <p:nvSpPr>
          <p:cNvPr id="13" name="TextBox 10">
            <a:extLst>
              <a:ext uri="{FF2B5EF4-FFF2-40B4-BE49-F238E27FC236}">
                <a16:creationId xmlns:a16="http://schemas.microsoft.com/office/drawing/2014/main" id="{F3DE7214-D2E5-453B-824B-9BF78B867E58}"/>
              </a:ext>
            </a:extLst>
          </p:cNvPr>
          <p:cNvSpPr txBox="1"/>
          <p:nvPr/>
        </p:nvSpPr>
        <p:spPr>
          <a:xfrm>
            <a:off x="244846" y="4955924"/>
            <a:ext cx="11945578" cy="1938992"/>
          </a:xfrm>
          <a:prstGeom prst="rect">
            <a:avLst/>
          </a:prstGeom>
          <a:noFill/>
        </p:spPr>
        <p:txBody>
          <a:bodyPr wrap="none" rtlCol="0">
            <a:spAutoFit/>
          </a:bodyPr>
          <a:lstStyle/>
          <a:p>
            <a:r>
              <a:rPr lang="en-US" sz="2400" dirty="0"/>
              <a:t>New: </a:t>
            </a:r>
          </a:p>
          <a:p>
            <a:r>
              <a:rPr lang="en-US" sz="2400" dirty="0"/>
              <a:t>Completely digital acquisition system (CAEN 500MHz </a:t>
            </a:r>
            <a:r>
              <a:rPr lang="en-US" sz="2400" dirty="0" err="1"/>
              <a:t>digitisers</a:t>
            </a:r>
            <a:r>
              <a:rPr lang="en-US" sz="2400" dirty="0"/>
              <a:t>) with digital CFD algorithm </a:t>
            </a:r>
          </a:p>
          <a:p>
            <a:r>
              <a:rPr lang="en-US" sz="2400" dirty="0"/>
              <a:t>           to reach timestamps with </a:t>
            </a:r>
            <a:r>
              <a:rPr lang="en-US" sz="2400" dirty="0" err="1"/>
              <a:t>ps</a:t>
            </a:r>
            <a:r>
              <a:rPr lang="en-US" sz="2400" dirty="0"/>
              <a:t> resolution</a:t>
            </a:r>
            <a:r>
              <a:rPr lang="en-US" sz="2400" i="1" dirty="0"/>
              <a:t>. A. Harter et al. NIM A 1053 (2023) 168279.</a:t>
            </a:r>
          </a:p>
          <a:p>
            <a:r>
              <a:rPr lang="en-US" sz="2400" dirty="0"/>
              <a:t>Symmetrized Analysis</a:t>
            </a:r>
            <a:r>
              <a:rPr lang="en-US" sz="2400" i="1" dirty="0"/>
              <a:t>. J. M. R</a:t>
            </a:r>
            <a:r>
              <a:rPr lang="de-DE" sz="2400" i="1" dirty="0"/>
              <a:t>égis et al. NIM A </a:t>
            </a:r>
            <a:r>
              <a:rPr lang="en-US" sz="2400" i="1" dirty="0"/>
              <a:t>897 (2018) 3.</a:t>
            </a:r>
          </a:p>
          <a:p>
            <a:r>
              <a:rPr lang="en-US" sz="2400" dirty="0"/>
              <a:t>Remeasurement of PRD relevant lifetime in </a:t>
            </a:r>
            <a:r>
              <a:rPr lang="en-US" sz="2400" baseline="30000" dirty="0"/>
              <a:t>152</a:t>
            </a:r>
            <a:r>
              <a:rPr lang="en-US" sz="2400" dirty="0"/>
              <a:t>Gd. </a:t>
            </a:r>
            <a:r>
              <a:rPr lang="en-US" sz="2400" i="1" dirty="0"/>
              <a:t>L. </a:t>
            </a:r>
            <a:r>
              <a:rPr lang="en-US" sz="2400" i="1" dirty="0" err="1"/>
              <a:t>Knafla</a:t>
            </a:r>
            <a:r>
              <a:rPr lang="en-US" sz="2400" i="1" dirty="0"/>
              <a:t> et al.</a:t>
            </a:r>
            <a:r>
              <a:rPr lang="de-DE" sz="2400" i="1" dirty="0"/>
              <a:t> NIM A </a:t>
            </a:r>
            <a:r>
              <a:rPr lang="en-US" sz="2400" i="1" dirty="0"/>
              <a:t>1052 (2023), 168279</a:t>
            </a:r>
            <a:r>
              <a:rPr lang="de-DE" sz="2400" i="1" dirty="0"/>
              <a:t>. </a:t>
            </a:r>
          </a:p>
        </p:txBody>
      </p:sp>
    </p:spTree>
    <p:extLst>
      <p:ext uri="{BB962C8B-B14F-4D97-AF65-F5344CB8AC3E}">
        <p14:creationId xmlns:p14="http://schemas.microsoft.com/office/powerpoint/2010/main" val="110141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a:extLst>
              <a:ext uri="{FF2B5EF4-FFF2-40B4-BE49-F238E27FC236}">
                <a16:creationId xmlns:a16="http://schemas.microsoft.com/office/drawing/2014/main" id="{49EC1C44-959F-49C9-A5E4-9D0C26FEC006}"/>
              </a:ext>
            </a:extLst>
          </p:cNvPr>
          <p:cNvSpPr txBox="1"/>
          <p:nvPr/>
        </p:nvSpPr>
        <p:spPr>
          <a:xfrm>
            <a:off x="416318" y="376873"/>
            <a:ext cx="11291978" cy="830997"/>
          </a:xfrm>
          <a:prstGeom prst="rect">
            <a:avLst/>
          </a:prstGeom>
          <a:noFill/>
        </p:spPr>
        <p:txBody>
          <a:bodyPr wrap="square" rtlCol="0">
            <a:spAutoFit/>
          </a:bodyPr>
          <a:lstStyle/>
          <a:p>
            <a:r>
              <a:rPr lang="de-DE" sz="2400" dirty="0"/>
              <a:t>Time Walk (TW) was </a:t>
            </a:r>
            <a:r>
              <a:rPr lang="de-DE" sz="2400" dirty="0" err="1"/>
              <a:t>obtained</a:t>
            </a:r>
            <a:r>
              <a:rPr lang="de-DE" sz="2400" dirty="0"/>
              <a:t> from a </a:t>
            </a:r>
            <a:r>
              <a:rPr lang="de-DE" sz="2400" baseline="30000" dirty="0"/>
              <a:t>152</a:t>
            </a:r>
            <a:r>
              <a:rPr lang="de-DE" sz="2400" dirty="0"/>
              <a:t>Eu source (</a:t>
            </a:r>
            <a:r>
              <a:rPr lang="de-DE" sz="2400" baseline="30000" dirty="0"/>
              <a:t>92</a:t>
            </a:r>
            <a:r>
              <a:rPr lang="de-DE" sz="2400" dirty="0"/>
              <a:t>Mo), </a:t>
            </a:r>
            <a:r>
              <a:rPr lang="de-DE" sz="2400" dirty="0" err="1"/>
              <a:t>extended</a:t>
            </a:r>
            <a:r>
              <a:rPr lang="de-DE" sz="2400" dirty="0"/>
              <a:t> </a:t>
            </a:r>
            <a:r>
              <a:rPr lang="de-DE" sz="2400" dirty="0" err="1"/>
              <a:t>by</a:t>
            </a:r>
            <a:r>
              <a:rPr lang="de-DE" sz="2400" dirty="0"/>
              <a:t> a </a:t>
            </a:r>
            <a:r>
              <a:rPr lang="de-DE" sz="2400" baseline="30000" dirty="0"/>
              <a:t>133</a:t>
            </a:r>
            <a:r>
              <a:rPr lang="de-DE" sz="2400" dirty="0"/>
              <a:t>Ba and </a:t>
            </a:r>
            <a:r>
              <a:rPr lang="de-DE" sz="2400" baseline="30000" dirty="0"/>
              <a:t>226</a:t>
            </a:r>
            <a:r>
              <a:rPr lang="de-DE" sz="2400" dirty="0"/>
              <a:t>Ra source (</a:t>
            </a:r>
            <a:r>
              <a:rPr lang="de-DE" sz="2400" baseline="30000" dirty="0"/>
              <a:t>93</a:t>
            </a:r>
            <a:r>
              <a:rPr lang="de-DE" sz="2400" dirty="0"/>
              <a:t>Tc, </a:t>
            </a:r>
            <a:r>
              <a:rPr lang="de-DE" sz="2400" baseline="30000" dirty="0"/>
              <a:t>94</a:t>
            </a:r>
            <a:r>
              <a:rPr lang="de-DE" sz="2400" dirty="0"/>
              <a:t>Ru, </a:t>
            </a:r>
            <a:r>
              <a:rPr lang="de-DE" sz="2400" baseline="30000" dirty="0"/>
              <a:t>95</a:t>
            </a:r>
            <a:r>
              <a:rPr lang="de-DE" sz="2400" dirty="0"/>
              <a:t>Rh) and in-beam </a:t>
            </a:r>
            <a:r>
              <a:rPr lang="de-DE" sz="2400" dirty="0" err="1"/>
              <a:t>data</a:t>
            </a:r>
            <a:r>
              <a:rPr lang="de-DE" sz="2400" dirty="0"/>
              <a:t> </a:t>
            </a:r>
            <a:r>
              <a:rPr lang="de-DE" sz="2400" dirty="0" err="1"/>
              <a:t>from</a:t>
            </a:r>
            <a:r>
              <a:rPr lang="de-DE" sz="2400" dirty="0"/>
              <a:t> </a:t>
            </a:r>
            <a:r>
              <a:rPr lang="de-DE" sz="2400" baseline="30000" dirty="0"/>
              <a:t>92</a:t>
            </a:r>
            <a:r>
              <a:rPr lang="de-DE" sz="2400" dirty="0"/>
              <a:t>Mo (</a:t>
            </a:r>
            <a:r>
              <a:rPr lang="de-DE" sz="2400" baseline="30000" dirty="0"/>
              <a:t>93</a:t>
            </a:r>
            <a:r>
              <a:rPr lang="de-DE" sz="2400" dirty="0"/>
              <a:t>Tc, </a:t>
            </a:r>
            <a:r>
              <a:rPr lang="de-DE" sz="2400" baseline="30000" dirty="0"/>
              <a:t>94</a:t>
            </a:r>
            <a:r>
              <a:rPr lang="de-DE" sz="2400" dirty="0"/>
              <a:t>Ru).</a:t>
            </a:r>
          </a:p>
        </p:txBody>
      </p:sp>
      <p:pic>
        <p:nvPicPr>
          <p:cNvPr id="4" name="Picture 8">
            <a:extLst>
              <a:ext uri="{FF2B5EF4-FFF2-40B4-BE49-F238E27FC236}">
                <a16:creationId xmlns:a16="http://schemas.microsoft.com/office/drawing/2014/main" id="{1CC60D97-095A-41F5-8D3F-60628C287BFF}"/>
              </a:ext>
            </a:extLst>
          </p:cNvPr>
          <p:cNvPicPr>
            <a:picLocks noChangeAspect="1"/>
          </p:cNvPicPr>
          <p:nvPr/>
        </p:nvPicPr>
        <p:blipFill>
          <a:blip r:embed="rId2"/>
          <a:stretch>
            <a:fillRect/>
          </a:stretch>
        </p:blipFill>
        <p:spPr>
          <a:xfrm>
            <a:off x="5468907" y="3717157"/>
            <a:ext cx="6427304" cy="1119270"/>
          </a:xfrm>
          <a:prstGeom prst="rect">
            <a:avLst/>
          </a:prstGeom>
        </p:spPr>
      </p:pic>
      <p:pic>
        <p:nvPicPr>
          <p:cNvPr id="5" name="Picture 9">
            <a:extLst>
              <a:ext uri="{FF2B5EF4-FFF2-40B4-BE49-F238E27FC236}">
                <a16:creationId xmlns:a16="http://schemas.microsoft.com/office/drawing/2014/main" id="{ADB9A81C-8C88-48A9-95FD-A138347BDE8E}"/>
              </a:ext>
            </a:extLst>
          </p:cNvPr>
          <p:cNvPicPr>
            <a:picLocks noChangeAspect="1"/>
          </p:cNvPicPr>
          <p:nvPr/>
        </p:nvPicPr>
        <p:blipFill>
          <a:blip r:embed="rId3"/>
          <a:stretch>
            <a:fillRect/>
          </a:stretch>
        </p:blipFill>
        <p:spPr>
          <a:xfrm>
            <a:off x="5746825" y="2266122"/>
            <a:ext cx="6149785" cy="1084771"/>
          </a:xfrm>
          <a:prstGeom prst="rect">
            <a:avLst/>
          </a:prstGeom>
        </p:spPr>
      </p:pic>
      <p:pic>
        <p:nvPicPr>
          <p:cNvPr id="6" name="Grafik 5">
            <a:extLst>
              <a:ext uri="{FF2B5EF4-FFF2-40B4-BE49-F238E27FC236}">
                <a16:creationId xmlns:a16="http://schemas.microsoft.com/office/drawing/2014/main" id="{D6475D84-2CC6-491A-94B4-39236C9250E6}"/>
              </a:ext>
            </a:extLst>
          </p:cNvPr>
          <p:cNvPicPr>
            <a:picLocks noChangeAspect="1"/>
          </p:cNvPicPr>
          <p:nvPr/>
        </p:nvPicPr>
        <p:blipFill>
          <a:blip r:embed="rId4"/>
          <a:stretch>
            <a:fillRect/>
          </a:stretch>
        </p:blipFill>
        <p:spPr>
          <a:xfrm>
            <a:off x="295390" y="2133769"/>
            <a:ext cx="5295172" cy="4477385"/>
          </a:xfrm>
          <a:prstGeom prst="rect">
            <a:avLst/>
          </a:prstGeom>
        </p:spPr>
      </p:pic>
      <p:sp>
        <p:nvSpPr>
          <p:cNvPr id="7" name="Textfeld 6">
            <a:extLst>
              <a:ext uri="{FF2B5EF4-FFF2-40B4-BE49-F238E27FC236}">
                <a16:creationId xmlns:a16="http://schemas.microsoft.com/office/drawing/2014/main" id="{FE2C8ADE-CDA8-4B02-B4E6-252A720706A8}"/>
              </a:ext>
            </a:extLst>
          </p:cNvPr>
          <p:cNvSpPr txBox="1"/>
          <p:nvPr/>
        </p:nvSpPr>
        <p:spPr>
          <a:xfrm>
            <a:off x="1961322" y="1764437"/>
            <a:ext cx="1997663" cy="369332"/>
          </a:xfrm>
          <a:prstGeom prst="rect">
            <a:avLst/>
          </a:prstGeom>
          <a:noFill/>
        </p:spPr>
        <p:txBody>
          <a:bodyPr wrap="none" rtlCol="0">
            <a:spAutoFit/>
          </a:bodyPr>
          <a:lstStyle/>
          <a:p>
            <a:r>
              <a:rPr lang="de-DE" dirty="0" err="1"/>
              <a:t>Result</a:t>
            </a:r>
            <a:r>
              <a:rPr lang="de-DE" dirty="0"/>
              <a:t> </a:t>
            </a:r>
            <a:r>
              <a:rPr lang="de-DE" dirty="0" err="1"/>
              <a:t>for</a:t>
            </a:r>
            <a:r>
              <a:rPr lang="de-DE" dirty="0"/>
              <a:t> </a:t>
            </a:r>
            <a:r>
              <a:rPr lang="de-DE" baseline="30000" dirty="0"/>
              <a:t>93</a:t>
            </a:r>
            <a:r>
              <a:rPr lang="de-DE" dirty="0"/>
              <a:t>Tc, </a:t>
            </a:r>
            <a:r>
              <a:rPr lang="de-DE" baseline="30000" dirty="0"/>
              <a:t>94</a:t>
            </a:r>
            <a:r>
              <a:rPr lang="de-DE" dirty="0"/>
              <a:t>Ru</a:t>
            </a:r>
            <a:endParaRPr lang="en-DE" dirty="0"/>
          </a:p>
        </p:txBody>
      </p:sp>
    </p:spTree>
    <p:extLst>
      <p:ext uri="{BB962C8B-B14F-4D97-AF65-F5344CB8AC3E}">
        <p14:creationId xmlns:p14="http://schemas.microsoft.com/office/powerpoint/2010/main" val="83246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OUTPUTDPI" val="1200"/>
  <p:tag name="ORIGINALHEIGHT" val="890,3743"/>
  <p:tag name="ORIGINALWIDTH" val="2504,6"/>
  <p:tag name="LATEXADDIN" val="\documentclass{article}&#10;\usepackage{amsmath}&#10;\pagestyle{empty}&#10;\begin{document}&#10;&#10;&#10;Background correction:\\&#10;\\&#10;$t_{cor.} = \frac{\triangle C_{Exp.} - \triangle C_{BG}}{p/b}$\\&#10;\vspace{0.3cm}&#10;$\triangle C_{FEP} = \triangle C_{Exp.} + \frac{t_{cor.}(E_{feeder}) + t_{cor.}(E_{decay})}{2}$\\&#10;\vspace{0.8cm}&#10;$\Rightarrow$ $\tau = \frac{1}{2}\left(\triangle C_{FEP} - PRD\right)$&#10;&#10;\end{document}"/>
  <p:tag name="IGUANATEXSIZE" val="20"/>
  <p:tag name="IGUANATEXCURSOR" val="109"/>
  <p:tag name="TRANSPARENCY" val="Wahr"/>
  <p:tag name="FILENAME" val=""/>
  <p:tag name="LATEXENGINEID" val="3"/>
  <p:tag name="TEMPFOLDER" val="c:\temp\"/>
  <p:tag name="LATEXFORMHEIGHT" val="312"/>
  <p:tag name="LATEXFORMWIDTH" val="384"/>
  <p:tag name="LATEXFORMWRAP" val="Wahr"/>
  <p:tag name="BITMAPVECTOR" val="0"/>
</p:tagLst>
</file>

<file path=ppt/theme/theme1.xml><?xml version="1.0" encoding="utf-8"?>
<a:theme xmlns:a="http://schemas.openxmlformats.org/drawingml/2006/main" name="Larissa">
  <a:themeElements>
    <a:clrScheme name="Lariss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ariss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4277</Words>
  <Application>Microsoft Office PowerPoint</Application>
  <PresentationFormat>Breitbild</PresentationFormat>
  <Paragraphs>591</Paragraphs>
  <Slides>52</Slides>
  <Notes>4</Notes>
  <HiddenSlides>0</HiddenSlides>
  <MMClips>0</MMClips>
  <ScaleCrop>false</ScaleCrop>
  <HeadingPairs>
    <vt:vector size="8" baseType="variant">
      <vt:variant>
        <vt:lpstr>Verwendete Schriftarten</vt:lpstr>
      </vt:variant>
      <vt:variant>
        <vt:i4>31</vt:i4>
      </vt:variant>
      <vt:variant>
        <vt:lpstr>Design</vt:lpstr>
      </vt:variant>
      <vt:variant>
        <vt:i4>1</vt:i4>
      </vt:variant>
      <vt:variant>
        <vt:lpstr>Eingebettete OLE-Server</vt:lpstr>
      </vt:variant>
      <vt:variant>
        <vt:i4>1</vt:i4>
      </vt:variant>
      <vt:variant>
        <vt:lpstr>Folientitel</vt:lpstr>
      </vt:variant>
      <vt:variant>
        <vt:i4>52</vt:i4>
      </vt:variant>
    </vt:vector>
  </HeadingPairs>
  <TitlesOfParts>
    <vt:vector size="85" baseType="lpstr">
      <vt:lpstr>Arial</vt:lpstr>
      <vt:lpstr>Arial Narrow</vt:lpstr>
      <vt:lpstr>Bitstream Vera Sans</vt:lpstr>
      <vt:lpstr>Calibri</vt:lpstr>
      <vt:lpstr>Calibri Light</vt:lpstr>
      <vt:lpstr>Cambria Math</vt:lpstr>
      <vt:lpstr>CMR10</vt:lpstr>
      <vt:lpstr>CMR6</vt:lpstr>
      <vt:lpstr>cmsy10</vt:lpstr>
      <vt:lpstr>CMSY7</vt:lpstr>
      <vt:lpstr>DejaVu Sans</vt:lpstr>
      <vt:lpstr>JIIIB H+ Adv O Tb 92eb 7df. I</vt:lpstr>
      <vt:lpstr>JIIKP E+ Adv O Tb 92eb 7df. I+ 20</vt:lpstr>
      <vt:lpstr>Liberation Sans</vt:lpstr>
      <vt:lpstr>Lohit Devanagari</vt:lpstr>
      <vt:lpstr>msmincho</vt:lpstr>
      <vt:lpstr>MTSY</vt:lpstr>
      <vt:lpstr>NimbusRomNo9L-Medi</vt:lpstr>
      <vt:lpstr>NimbusRomNo9L-Regu</vt:lpstr>
      <vt:lpstr>Noto Sans CJK SC</vt:lpstr>
      <vt:lpstr>RMTMI</vt:lpstr>
      <vt:lpstr>SFCC0800</vt:lpstr>
      <vt:lpstr>SFRM0800</vt:lpstr>
      <vt:lpstr>Standard Symbols L</vt:lpstr>
      <vt:lpstr>StarSymbol</vt:lpstr>
      <vt:lpstr>Symbol</vt:lpstr>
      <vt:lpstr>Times</vt:lpstr>
      <vt:lpstr>Times New Roman</vt:lpstr>
      <vt:lpstr>Times-Italic</vt:lpstr>
      <vt:lpstr>Times-Roman</vt:lpstr>
      <vt:lpstr>Wingdings</vt:lpstr>
      <vt:lpstr>Larissa</vt:lpstr>
      <vt:lpstr>Formel</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Lifetime measurement in 94Ru</vt:lpstr>
      <vt:lpstr>PowerPoint-Präsentation</vt:lpstr>
      <vt:lpstr>PowerPoint-Präsentation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Jolie</dc:creator>
  <cp:lastModifiedBy>jolie</cp:lastModifiedBy>
  <cp:revision>342</cp:revision>
  <cp:lastPrinted>2025-09-17T13:26:58Z</cp:lastPrinted>
  <dcterms:created xsi:type="dcterms:W3CDTF">2017-06-06T14:10:22Z</dcterms:created>
  <dcterms:modified xsi:type="dcterms:W3CDTF">2025-09-19T11:41:15Z</dcterms:modified>
</cp:coreProperties>
</file>