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_rels/presentation.xml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55.png" ContentType="image/png"/>
  <Override PartName="/ppt/media/image34.jpeg" ContentType="image/jpeg"/>
  <Override PartName="/ppt/media/image54.png" ContentType="image/png"/>
  <Override PartName="/ppt/media/image53.png" ContentType="image/png"/>
  <Override PartName="/ppt/media/image51.png" ContentType="image/png"/>
  <Override PartName="/ppt/media/image50.png" ContentType="image/png"/>
  <Override PartName="/ppt/media/image48.png" ContentType="image/png"/>
  <Override PartName="/ppt/media/image45.gif" ContentType="image/gif"/>
  <Override PartName="/ppt/media/image46.png" ContentType="image/png"/>
  <Override PartName="/ppt/media/image42.png" ContentType="image/png"/>
  <Override PartName="/ppt/media/image41.png" ContentType="image/png"/>
  <Override PartName="/ppt/media/image40.png" ContentType="image/png"/>
  <Override PartName="/ppt/media/image35.png" ContentType="image/png"/>
  <Override PartName="/ppt/media/image32.png" ContentType="image/png"/>
  <Override PartName="/ppt/media/image31.png" ContentType="image/png"/>
  <Override PartName="/ppt/media/image30.png" ContentType="image/png"/>
  <Override PartName="/ppt/media/image13.png" ContentType="image/png"/>
  <Override PartName="/ppt/media/image4.png" ContentType="image/png"/>
  <Override PartName="/ppt/media/image36.png" ContentType="image/png"/>
  <Override PartName="/ppt/media/image52.png" ContentType="image/png"/>
  <Override PartName="/ppt/media/image11.jpeg" ContentType="image/jpeg"/>
  <Override PartName="/ppt/media/image73.png" ContentType="image/png"/>
  <Override PartName="/ppt/media/image9.png" ContentType="image/png"/>
  <Override PartName="/ppt/media/image12.jpeg" ContentType="image/jpeg"/>
  <Override PartName="/ppt/media/image83.png" ContentType="image/png"/>
  <Override PartName="/ppt/media/image57.png" ContentType="image/png"/>
  <Override PartName="/ppt/media/image21.png" ContentType="image/png"/>
  <Override PartName="/ppt/media/image58.png" ContentType="image/png"/>
  <Override PartName="/ppt/media/image22.png" ContentType="image/png"/>
  <Override PartName="/ppt/media/image59.png" ContentType="image/png"/>
  <Override PartName="/ppt/media/image29.png" ContentType="image/png"/>
  <Override PartName="/ppt/media/image71.png" ContentType="image/png"/>
  <Override PartName="/ppt/media/image23.png" ContentType="image/png"/>
  <Override PartName="/ppt/media/image60.png" ContentType="image/png"/>
  <Override PartName="/ppt/media/image24.png" ContentType="image/png"/>
  <Override PartName="/ppt/media/image66.jpeg" ContentType="image/jpeg"/>
  <Override PartName="/ppt/media/image61.png" ContentType="image/png"/>
  <Override PartName="/ppt/media/image25.png" ContentType="image/png"/>
  <Override PartName="/ppt/media/image62.png" ContentType="image/png"/>
  <Override PartName="/ppt/media/image49.jpeg" ContentType="image/jpeg"/>
  <Override PartName="/ppt/media/image63.jpeg" ContentType="image/jpeg"/>
  <Override PartName="/ppt/media/image27.png" ContentType="image/png"/>
  <Override PartName="/ppt/media/image78.jpeg" ContentType="image/jpeg"/>
  <Override PartName="/ppt/media/image64.png" ContentType="image/png"/>
  <Override PartName="/ppt/media/image65.png" ContentType="image/png"/>
  <Override PartName="/ppt/media/image85.png" ContentType="image/png"/>
  <Override PartName="/ppt/media/image67.png" ContentType="image/png"/>
  <Override PartName="/ppt/media/image77.png" ContentType="image/png"/>
  <Override PartName="/ppt/media/image76.png" ContentType="image/png"/>
  <Override PartName="/ppt/media/image75.png" ContentType="image/png"/>
  <Override PartName="/ppt/media/image74.png" ContentType="image/png"/>
  <Override PartName="/ppt/media/image72.png" ContentType="image/png"/>
  <Override PartName="/ppt/media/image69.png" ContentType="image/png"/>
  <Override PartName="/ppt/media/image70.png" ContentType="image/png"/>
  <Override PartName="/ppt/media/image28.png" ContentType="image/png"/>
  <Override PartName="/ppt/media/image68.png" ContentType="image/png"/>
  <Override PartName="/ppt/media/image79.png" ContentType="image/png"/>
  <Override PartName="/ppt/media/image19.png" ContentType="image/png"/>
  <Override PartName="/ppt/media/image84.png" ContentType="image/png"/>
  <Override PartName="/ppt/media/image26.png" ContentType="image/png"/>
  <Override PartName="/ppt/media/image18.jpeg" ContentType="image/jpeg"/>
  <Override PartName="/ppt/media/image43.png" ContentType="image/png"/>
  <Override PartName="/ppt/media/image2.png" ContentType="image/png"/>
  <Override PartName="/ppt/media/image39.png" ContentType="image/png"/>
  <Override PartName="/ppt/media/image81.png" ContentType="image/png"/>
  <Override PartName="/ppt/media/image7.png" ContentType="image/png"/>
  <Override PartName="/ppt/media/image16.png" ContentType="image/png"/>
  <Override PartName="/ppt/media/image14.png" ContentType="image/png"/>
  <Override PartName="/ppt/media/image5.png" ContentType="image/png"/>
  <Override PartName="/ppt/media/image37.png" ContentType="image/png"/>
  <Override PartName="/ppt/media/media56.mp4" ContentType="video/mp4"/>
  <Override PartName="/ppt/media/image38.png" ContentType="image/png"/>
  <Override PartName="/ppt/media/image3.gif" ContentType="image/gif"/>
  <Override PartName="/ppt/media/image80.png" ContentType="image/png"/>
  <Override PartName="/ppt/media/image6.png" ContentType="image/png"/>
  <Override PartName="/ppt/media/image15.png" ContentType="image/png"/>
  <Override PartName="/ppt/media/image33.png" ContentType="image/png"/>
  <Override PartName="/ppt/media/image1.png" ContentType="image/png"/>
  <Override PartName="/ppt/media/image10.png" ContentType="image/png"/>
  <Override PartName="/ppt/media/image44.gif" ContentType="image/gif"/>
  <Override PartName="/ppt/media/image47.png" ContentType="image/png"/>
  <Override PartName="/ppt/media/image82.png" ContentType="image/png"/>
  <Override PartName="/ppt/media/image8.png" ContentType="image/png"/>
  <Override PartName="/ppt/media/image17.png" ContentType="image/png"/>
  <Override PartName="/ppt/media/image20.png" ContentType="image/png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46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47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49.xml" ContentType="application/vnd.openxmlformats-officedocument.presentationml.slide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9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35.xml.rels" ContentType="application/vnd.openxmlformats-package.relationships+xml"/>
  <Override PartName="/ppt/slides/_rels/slide36.xml.rels" ContentType="application/vnd.openxmlformats-package.relationships+xml"/>
  <Override PartName="/ppt/slides/_rels/slide37.xml.rels" ContentType="application/vnd.openxmlformats-package.relationships+xml"/>
  <Override PartName="/ppt/slides/_rels/slide54.xml.rels" ContentType="application/vnd.openxmlformats-package.relationships+xml"/>
  <Override PartName="/ppt/slides/_rels/slide42.xml.rels" ContentType="application/vnd.openxmlformats-package.relationships+xml"/>
  <Override PartName="/ppt/slides/_rels/slide53.xml.rels" ContentType="application/vnd.openxmlformats-package.relationships+xml"/>
  <Override PartName="/ppt/slides/_rels/slide52.xml.rels" ContentType="application/vnd.openxmlformats-package.relationships+xml"/>
  <Override PartName="/ppt/slides/_rels/slide51.xml.rels" ContentType="application/vnd.openxmlformats-package.relationships+xml"/>
  <Override PartName="/ppt/slides/_rels/slide13.xml.rels" ContentType="application/vnd.openxmlformats-package.relationships+xml"/>
  <Override PartName="/ppt/slides/_rels/slide47.xml.rels" ContentType="application/vnd.openxmlformats-package.relationships+xml"/>
  <Override PartName="/ppt/slides/_rels/slide10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4.xml.rels" ContentType="application/vnd.openxmlformats-package.relationships+xml"/>
  <Override PartName="/ppt/slides/_rels/slide12.xml.rels" ContentType="application/vnd.openxmlformats-package.relationships+xml"/>
  <Override PartName="/ppt/slides/_rels/slide49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8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29.xml.rels" ContentType="application/vnd.openxmlformats-package.relationships+xml"/>
  <Override PartName="/ppt/slides/_rels/slide11.xml.rels" ContentType="application/vnd.openxmlformats-package.relationships+xml"/>
  <Override PartName="/ppt/slides/_rels/slide48.xml.rels" ContentType="application/vnd.openxmlformats-package.relationships+xml"/>
  <Override PartName="/ppt/slides/_rels/slide50.xml.rels" ContentType="application/vnd.openxmlformats-package.relationships+xml"/>
  <Override PartName="/ppt/slides/_rels/slide38.xml.rels" ContentType="application/vnd.openxmlformats-package.relationships+xml"/>
  <Override PartName="/ppt/slides/_rels/slide40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39.xml.rels" ContentType="application/vnd.openxmlformats-package.relationships+xml"/>
  <Override PartName="/ppt/slides/_rels/slide41.xml.rels" ContentType="application/vnd.openxmlformats-package.relationships+xml"/>
  <Override PartName="/ppt/slides/slide38.xml" ContentType="application/vnd.openxmlformats-officedocument.presentationml.slide+xml"/>
  <Override PartName="/ppt/slides/slide40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39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42.xml" ContentType="application/vnd.openxmlformats-officedocument.presentationml.slide+xml"/>
  <Override PartName="/ppt/slides/slide54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_rels/notesSlide16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33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296" r:id="rId54"/>
    <p:sldId id="297" r:id="rId55"/>
    <p:sldId id="298" r:id="rId56"/>
    <p:sldId id="299" r:id="rId57"/>
    <p:sldId id="300" r:id="rId58"/>
    <p:sldId id="301" r:id="rId59"/>
    <p:sldId id="302" r:id="rId60"/>
    <p:sldId id="303" r:id="rId61"/>
    <p:sldId id="304" r:id="rId62"/>
    <p:sldId id="305" r:id="rId63"/>
    <p:sldId id="306" r:id="rId64"/>
    <p:sldId id="307" r:id="rId65"/>
    <p:sldId id="308" r:id="rId66"/>
    <p:sldId id="309" r:id="rId67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notesMaster" Target="notesMasters/notesMaster1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30" Type="http://schemas.openxmlformats.org/officeDocument/2006/relationships/slide" Target="slides/slide17.xml"/><Relationship Id="rId31" Type="http://schemas.openxmlformats.org/officeDocument/2006/relationships/slide" Target="slides/slide18.xml"/><Relationship Id="rId32" Type="http://schemas.openxmlformats.org/officeDocument/2006/relationships/slide" Target="slides/slide19.xml"/><Relationship Id="rId33" Type="http://schemas.openxmlformats.org/officeDocument/2006/relationships/slide" Target="slides/slide20.xml"/><Relationship Id="rId34" Type="http://schemas.openxmlformats.org/officeDocument/2006/relationships/slide" Target="slides/slide21.xml"/><Relationship Id="rId35" Type="http://schemas.openxmlformats.org/officeDocument/2006/relationships/slide" Target="slides/slide22.xml"/><Relationship Id="rId36" Type="http://schemas.openxmlformats.org/officeDocument/2006/relationships/slide" Target="slides/slide23.xml"/><Relationship Id="rId37" Type="http://schemas.openxmlformats.org/officeDocument/2006/relationships/slide" Target="slides/slide24.xml"/><Relationship Id="rId38" Type="http://schemas.openxmlformats.org/officeDocument/2006/relationships/slide" Target="slides/slide25.xml"/><Relationship Id="rId39" Type="http://schemas.openxmlformats.org/officeDocument/2006/relationships/slide" Target="slides/slide26.xml"/><Relationship Id="rId40" Type="http://schemas.openxmlformats.org/officeDocument/2006/relationships/slide" Target="slides/slide27.xml"/><Relationship Id="rId41" Type="http://schemas.openxmlformats.org/officeDocument/2006/relationships/slide" Target="slides/slide28.xml"/><Relationship Id="rId42" Type="http://schemas.openxmlformats.org/officeDocument/2006/relationships/slide" Target="slides/slide29.xml"/><Relationship Id="rId43" Type="http://schemas.openxmlformats.org/officeDocument/2006/relationships/slide" Target="slides/slide30.xml"/><Relationship Id="rId44" Type="http://schemas.openxmlformats.org/officeDocument/2006/relationships/slide" Target="slides/slide31.xml"/><Relationship Id="rId45" Type="http://schemas.openxmlformats.org/officeDocument/2006/relationships/slide" Target="slides/slide32.xml"/><Relationship Id="rId46" Type="http://schemas.openxmlformats.org/officeDocument/2006/relationships/slide" Target="slides/slide33.xml"/><Relationship Id="rId47" Type="http://schemas.openxmlformats.org/officeDocument/2006/relationships/slide" Target="slides/slide34.xml"/><Relationship Id="rId48" Type="http://schemas.openxmlformats.org/officeDocument/2006/relationships/slide" Target="slides/slide35.xml"/><Relationship Id="rId49" Type="http://schemas.openxmlformats.org/officeDocument/2006/relationships/slide" Target="slides/slide36.xml"/><Relationship Id="rId50" Type="http://schemas.openxmlformats.org/officeDocument/2006/relationships/slide" Target="slides/slide37.xml"/><Relationship Id="rId51" Type="http://schemas.openxmlformats.org/officeDocument/2006/relationships/slide" Target="slides/slide38.xml"/><Relationship Id="rId52" Type="http://schemas.openxmlformats.org/officeDocument/2006/relationships/slide" Target="slides/slide39.xml"/><Relationship Id="rId53" Type="http://schemas.openxmlformats.org/officeDocument/2006/relationships/slide" Target="slides/slide40.xml"/><Relationship Id="rId54" Type="http://schemas.openxmlformats.org/officeDocument/2006/relationships/slide" Target="slides/slide41.xml"/><Relationship Id="rId55" Type="http://schemas.openxmlformats.org/officeDocument/2006/relationships/slide" Target="slides/slide42.xml"/><Relationship Id="rId56" Type="http://schemas.openxmlformats.org/officeDocument/2006/relationships/slide" Target="slides/slide43.xml"/><Relationship Id="rId57" Type="http://schemas.openxmlformats.org/officeDocument/2006/relationships/slide" Target="slides/slide44.xml"/><Relationship Id="rId58" Type="http://schemas.openxmlformats.org/officeDocument/2006/relationships/slide" Target="slides/slide45.xml"/><Relationship Id="rId59" Type="http://schemas.openxmlformats.org/officeDocument/2006/relationships/slide" Target="slides/slide46.xml"/><Relationship Id="rId60" Type="http://schemas.openxmlformats.org/officeDocument/2006/relationships/slide" Target="slides/slide47.xml"/><Relationship Id="rId61" Type="http://schemas.openxmlformats.org/officeDocument/2006/relationships/slide" Target="slides/slide48.xml"/><Relationship Id="rId62" Type="http://schemas.openxmlformats.org/officeDocument/2006/relationships/slide" Target="slides/slide49.xml"/><Relationship Id="rId63" Type="http://schemas.openxmlformats.org/officeDocument/2006/relationships/slide" Target="slides/slide50.xml"/><Relationship Id="rId64" Type="http://schemas.openxmlformats.org/officeDocument/2006/relationships/slide" Target="slides/slide51.xml"/><Relationship Id="rId65" Type="http://schemas.openxmlformats.org/officeDocument/2006/relationships/slide" Target="slides/slide52.xml"/><Relationship Id="rId66" Type="http://schemas.openxmlformats.org/officeDocument/2006/relationships/slide" Target="slides/slide53.xml"/><Relationship Id="rId67" Type="http://schemas.openxmlformats.org/officeDocument/2006/relationships/slide" Target="slides/slide54.xml"/><Relationship Id="rId6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dt" idx="3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ftr" idx="3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6"/>
          <p:cNvSpPr>
            <a:spLocks noGrp="1"/>
          </p:cNvSpPr>
          <p:nvPr>
            <p:ph type="sldNum" idx="3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C58C7100-1F11-4EBF-89BB-87088D5FB7C5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99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7" name="PlaceHolder 3"/>
          <p:cNvSpPr>
            <a:spLocks noGrp="1"/>
          </p:cNvSpPr>
          <p:nvPr>
            <p:ph type="sldNum" idx="40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366CBC3-F88B-4F51-A1EA-3F01B56FA783}" type="slidenum">
              <a:rPr b="0" lang="en-GB" sz="1200" spc="-1" strike="noStrike">
                <a:solidFill>
                  <a:srgbClr val="000000"/>
                </a:solidFill>
                <a:latin typeface="Times New Roman"/>
              </a:rPr>
              <a:t>49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99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0" name="PlaceHolder 3"/>
          <p:cNvSpPr>
            <a:spLocks noGrp="1"/>
          </p:cNvSpPr>
          <p:nvPr>
            <p:ph type="sldNum" idx="41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68C00B2-882E-4E67-934D-4FBEE5A673CA}" type="slidenum">
              <a:rPr b="0" lang="en-GB" sz="1200" spc="-1" strike="noStrike">
                <a:solidFill>
                  <a:srgbClr val="000000"/>
                </a:solidFill>
                <a:latin typeface="Times New Roman"/>
              </a:rPr>
              <a:t>49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00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3" name="PlaceHolder 3"/>
          <p:cNvSpPr>
            <a:spLocks noGrp="1"/>
          </p:cNvSpPr>
          <p:nvPr>
            <p:ph type="sldNum" idx="42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4FD51C7-1BAB-467B-BF74-374792A99129}" type="slidenum">
              <a:rPr b="0" lang="en-GB" sz="1200" spc="-1" strike="noStrike">
                <a:solidFill>
                  <a:srgbClr val="000000"/>
                </a:solidFill>
                <a:latin typeface="Times New Roman"/>
              </a:rPr>
              <a:t>49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00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6" name="PlaceHolder 3"/>
          <p:cNvSpPr>
            <a:spLocks noGrp="1"/>
          </p:cNvSpPr>
          <p:nvPr>
            <p:ph type="sldNum" idx="43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F28EB59-D564-4A10-A3F2-E3DF0ED7803C}" type="slidenum">
              <a:rPr b="0" lang="en-GB" sz="1200" spc="-1" strike="noStrike">
                <a:solidFill>
                  <a:srgbClr val="000000"/>
                </a:solidFill>
                <a:latin typeface="Times New Roman"/>
              </a:rPr>
              <a:t>49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00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9" name="PlaceHolder 3"/>
          <p:cNvSpPr>
            <a:spLocks noGrp="1"/>
          </p:cNvSpPr>
          <p:nvPr>
            <p:ph type="sldNum" idx="44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FDFBDD4-8CBC-4D52-8E93-F494C0B9961D}" type="slidenum">
              <a:rPr b="0" lang="en-GB" sz="1200" spc="-1" strike="noStrike">
                <a:solidFill>
                  <a:srgbClr val="000000"/>
                </a:solidFill>
                <a:latin typeface="Times New Roman"/>
              </a:rPr>
              <a:t>49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01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2" name="PlaceHolder 3"/>
          <p:cNvSpPr>
            <a:spLocks noGrp="1"/>
          </p:cNvSpPr>
          <p:nvPr>
            <p:ph type="sldNum" idx="45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9D1E0F7-1BF2-4B20-BA59-A99C1B31B9E3}" type="slidenum">
              <a:rPr b="0" lang="en-GB" sz="1200" spc="-1" strike="noStrike">
                <a:solidFill>
                  <a:srgbClr val="000000"/>
                </a:solidFill>
                <a:latin typeface="Times New Roman"/>
              </a:rPr>
              <a:t>49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01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5" name="PlaceHolder 3"/>
          <p:cNvSpPr>
            <a:spLocks noGrp="1"/>
          </p:cNvSpPr>
          <p:nvPr>
            <p:ph type="sldNum" idx="46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7FC46E7-BAE2-4184-8E1E-4F4F892D56B4}" type="slidenum">
              <a:rPr b="0" lang="en-GB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01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8" name="PlaceHolder 3"/>
          <p:cNvSpPr>
            <a:spLocks noGrp="1"/>
          </p:cNvSpPr>
          <p:nvPr>
            <p:ph type="sldNum" idx="47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4B740AA-D5AD-4E1B-9864-84EFE9B611ED}" type="slidenum">
              <a:rPr b="0" lang="en-GB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98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8" name="PlaceHolder 3"/>
          <p:cNvSpPr>
            <a:spLocks noGrp="1"/>
          </p:cNvSpPr>
          <p:nvPr>
            <p:ph type="sldNum" idx="37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CCD541A-FDC1-40A1-B864-AEFF1D78A1B7}" type="slidenum">
              <a:rPr b="0" lang="en-GB" sz="1200" spc="-1" strike="noStrike">
                <a:solidFill>
                  <a:srgbClr val="000000"/>
                </a:solidFill>
                <a:latin typeface="Times New Roman"/>
              </a:rPr>
              <a:t>49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99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1" name="PlaceHolder 3"/>
          <p:cNvSpPr>
            <a:spLocks noGrp="1"/>
          </p:cNvSpPr>
          <p:nvPr>
            <p:ph type="sldNum" idx="38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0A710CB-67E4-41E9-94F0-E77CDA663A2C}" type="slidenum">
              <a:rPr b="0" lang="en-GB" sz="1200" spc="-1" strike="noStrike">
                <a:solidFill>
                  <a:srgbClr val="000000"/>
                </a:solidFill>
                <a:latin typeface="Times New Roman"/>
              </a:rPr>
              <a:t>49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9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4" name="PlaceHolder 3"/>
          <p:cNvSpPr>
            <a:spLocks noGrp="1"/>
          </p:cNvSpPr>
          <p:nvPr>
            <p:ph type="sldNum" idx="39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A6913B0-73D4-4FED-B91B-61721C456540}" type="slidenum">
              <a:rPr b="0" lang="en-GB" sz="1200" spc="-1" strike="noStrike">
                <a:solidFill>
                  <a:srgbClr val="000000"/>
                </a:solidFill>
                <a:latin typeface="Times New Roman"/>
              </a:rPr>
              <a:t>49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C57A871-406B-4AD3-B2B7-E0C94E4A9B8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CAE7F9DC-E0FD-4993-8832-434460C92BB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881E350B-ED15-499A-8633-CFB075B0265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E75E68F-4DA6-44BE-8AF1-D8F9A03A315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04D9A6D-8260-4754-9826-0878588A7B0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011780A1-0613-4424-BA84-D212454CC32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AF8F0D96-522E-443F-9BDD-17D08A6297E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49025C93-B5C4-4D77-A9EE-AB250170186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0E2E8F66-F1F1-43D0-BBA4-25D37D39C37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31316293-5119-4219-808C-41561D42DDF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CF2AC314-E2C4-49F0-9595-659AE1C6115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GB" sz="1200" spc="-1" strike="noStrike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49DBEBB-7F01-42FD-B12A-5ABFE1C6E892}" type="slidenum">
              <a:rPr b="0" lang="en-GB" sz="1200" spc="-1" strike="noStrike">
                <a:solidFill>
                  <a:schemeClr val="dk1">
                    <a:tint val="82000"/>
                  </a:schemeClr>
                </a:solidFill>
                <a:latin typeface="Aptos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ftr" idx="28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ldNum" idx="29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GB" sz="1200" spc="-1" strike="noStrike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ECB99FA-5BFE-465E-AFC8-FAAE2ADDBC46}" type="slidenum">
              <a:rPr b="0" lang="en-GB" sz="1200" spc="-1" strike="noStrike">
                <a:solidFill>
                  <a:schemeClr val="dk1">
                    <a:tint val="82000"/>
                  </a:schemeClr>
                </a:solidFill>
                <a:latin typeface="Aptos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 idx="30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ftr" idx="3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ldNum" idx="3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GB" sz="1200" spc="-1" strike="noStrike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A0689FC-2862-439B-8378-6D48645BB9CA}" type="slidenum">
              <a:rPr b="0" lang="en-GB" sz="1200" spc="-1" strike="noStrike">
                <a:solidFill>
                  <a:schemeClr val="dk1">
                    <a:tint val="82000"/>
                  </a:schemeClr>
                </a:solidFill>
                <a:latin typeface="Aptos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dt" idx="3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GB" sz="1200" spc="-1" strike="noStrike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1432BC3-DED5-4DB4-8F46-C7E69FD2C705}" type="slidenum">
              <a:rPr b="0" lang="en-GB" sz="1200" spc="-1" strike="noStrike">
                <a:solidFill>
                  <a:schemeClr val="dk1">
                    <a:tint val="82000"/>
                  </a:schemeClr>
                </a:solidFill>
                <a:latin typeface="Aptos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GB" sz="1200" spc="-1" strike="noStrike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BB725BB-F8E2-48A4-B4F0-3D7AAFF242A7}" type="slidenum">
              <a:rPr b="0" lang="en-GB" sz="1200" spc="-1" strike="noStrike">
                <a:solidFill>
                  <a:schemeClr val="dk1">
                    <a:tint val="82000"/>
                  </a:schemeClr>
                </a:solidFill>
                <a:latin typeface="Aptos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ftr" idx="10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sldNum" idx="11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GB" sz="1200" spc="-1" strike="noStrike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2D87040-825F-48BB-8A30-419BAAA3646F}" type="slidenum">
              <a:rPr b="0" lang="en-GB" sz="1200" spc="-1" strike="noStrike">
                <a:solidFill>
                  <a:schemeClr val="dk1">
                    <a:tint val="82000"/>
                  </a:schemeClr>
                </a:solidFill>
                <a:latin typeface="Aptos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 type="dt" idx="12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ftr" idx="13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GB" sz="1200" spc="-1" strike="noStrike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C54C5A5-DAA6-48DA-A020-AF9095DAC9AB}" type="slidenum">
              <a:rPr b="0" lang="en-GB" sz="1200" spc="-1" strike="noStrike">
                <a:solidFill>
                  <a:schemeClr val="dk1">
                    <a:tint val="82000"/>
                  </a:schemeClr>
                </a:solidFill>
                <a:latin typeface="Aptos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dt" idx="15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0720" cy="435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0720" cy="435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ftr" idx="16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5"/>
          <p:cNvSpPr>
            <a:spLocks noGrp="1"/>
          </p:cNvSpPr>
          <p:nvPr>
            <p:ph type="sldNum" idx="17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GB" sz="1200" spc="-1" strike="noStrike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9131841-2C69-4D4A-A477-C4875CD972DE}" type="slidenum">
              <a:rPr b="0" lang="en-GB" sz="1200" spc="-1" strike="noStrike">
                <a:solidFill>
                  <a:schemeClr val="dk1">
                    <a:tint val="82000"/>
                  </a:schemeClr>
                </a:solidFill>
                <a:latin typeface="Aptos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6"/>
          <p:cNvSpPr>
            <a:spLocks noGrp="1"/>
          </p:cNvSpPr>
          <p:nvPr>
            <p:ph type="dt" idx="18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ftr" idx="19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sldNum" idx="20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GB" sz="1200" spc="-1" strike="noStrike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94BED24-8875-4BCB-B06B-E4C497C47FD3}" type="slidenum">
              <a:rPr b="0" lang="en-GB" sz="1200" spc="-1" strike="noStrike">
                <a:solidFill>
                  <a:schemeClr val="dk1">
                    <a:tint val="82000"/>
                  </a:schemeClr>
                </a:solidFill>
                <a:latin typeface="Aptos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dt" idx="21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ftr" idx="22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sldNum" idx="23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GB" sz="1200" spc="-1" strike="noStrike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78FDB2B-C664-4EEE-BF13-E7B24788F253}" type="slidenum">
              <a:rPr b="0" lang="en-GB" sz="1200" spc="-1" strike="noStrike">
                <a:solidFill>
                  <a:schemeClr val="dk1">
                    <a:tint val="82000"/>
                  </a:schemeClr>
                </a:solidFill>
                <a:latin typeface="Aptos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dt" idx="24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ftr" idx="25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ldNum" idx="26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GB" sz="1200" spc="-1" strike="noStrike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55D43D8-66C3-4013-BADF-BD1C830BEA4E}" type="slidenum">
              <a:rPr b="0" lang="en-GB" sz="1200" spc="-1" strike="noStrike">
                <a:solidFill>
                  <a:schemeClr val="dk1">
                    <a:tint val="82000"/>
                  </a:schemeClr>
                </a:solidFill>
                <a:latin typeface="Aptos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27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slideLayout" Target="../slideLayouts/slideLayout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33.png"/><Relationship Id="rId3" Type="http://schemas.openxmlformats.org/officeDocument/2006/relationships/image" Target="../media/image34.jpeg"/><Relationship Id="rId4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image" Target="../media/image24.png"/><Relationship Id="rId4" Type="http://schemas.openxmlformats.org/officeDocument/2006/relationships/image" Target="../media/image38.png"/><Relationship Id="rId5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slideLayout" Target="../slideLayouts/slideLayout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4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2.png"/><Relationship Id="rId3" Type="http://schemas.openxmlformats.org/officeDocument/2006/relationships/image" Target="../media/image44.gif"/><Relationship Id="rId4" Type="http://schemas.openxmlformats.org/officeDocument/2006/relationships/image" Target="../media/image45.gif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jpeg"/><Relationship Id="rId9" Type="http://schemas.openxmlformats.org/officeDocument/2006/relationships/image" Target="../media/image50.png"/><Relationship Id="rId10" Type="http://schemas.openxmlformats.org/officeDocument/2006/relationships/image" Target="../media/image1.png"/><Relationship Id="rId11" Type="http://schemas.openxmlformats.org/officeDocument/2006/relationships/slideLayout" Target="../slideLayouts/slideLayout4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gif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4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slideLayout" Target="../slideLayouts/slideLayout4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image" Target="../media/image55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slideLayout" Target="../slideLayouts/slideLayout4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video" Target="../media/media56.mp4"/><Relationship Id="rId3" Type="http://schemas.microsoft.com/office/2007/relationships/media" Target="../media/media56.mp4"/><Relationship Id="rId4" Type="http://schemas.openxmlformats.org/officeDocument/2006/relationships/image" Target="../media/image57.png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image" Target="../media/image34.jpeg"/><Relationship Id="rId3" Type="http://schemas.openxmlformats.org/officeDocument/2006/relationships/slideLayout" Target="../slideLayouts/slideLayout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slideLayout" Target="../slideLayouts/slideLayout4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image" Target="../media/image63.jpeg"/><Relationship Id="rId3" Type="http://schemas.openxmlformats.org/officeDocument/2006/relationships/image" Target="../media/image64.png"/><Relationship Id="rId4" Type="http://schemas.openxmlformats.org/officeDocument/2006/relationships/slideLayout" Target="../slideLayouts/slideLayout4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image" Target="../media/image66.jpeg"/><Relationship Id="rId3" Type="http://schemas.openxmlformats.org/officeDocument/2006/relationships/image" Target="../media/image67.png"/><Relationship Id="rId4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68.png"/><Relationship Id="rId2" Type="http://schemas.openxmlformats.org/officeDocument/2006/relationships/image" Target="../media/image69.png"/><Relationship Id="rId3" Type="http://schemas.openxmlformats.org/officeDocument/2006/relationships/slideLayout" Target="../slideLayouts/slideLayout4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70.png"/><Relationship Id="rId2" Type="http://schemas.openxmlformats.org/officeDocument/2006/relationships/slideLayout" Target="../slideLayouts/slideLayout4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71.png"/><Relationship Id="rId2" Type="http://schemas.openxmlformats.org/officeDocument/2006/relationships/slideLayout" Target="../slideLayouts/slideLayout4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72.png"/><Relationship Id="rId2" Type="http://schemas.openxmlformats.org/officeDocument/2006/relationships/slideLayout" Target="../slideLayouts/slideLayout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73.png"/><Relationship Id="rId2" Type="http://schemas.openxmlformats.org/officeDocument/2006/relationships/slideLayout" Target="../slideLayouts/slideLayout4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74.png"/><Relationship Id="rId2" Type="http://schemas.openxmlformats.org/officeDocument/2006/relationships/slideLayout" Target="../slideLayouts/slideLayout4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75.png"/><Relationship Id="rId2" Type="http://schemas.openxmlformats.org/officeDocument/2006/relationships/image" Target="../media/image76.png"/><Relationship Id="rId3" Type="http://schemas.openxmlformats.org/officeDocument/2006/relationships/image" Target="../media/image77.png"/><Relationship Id="rId4" Type="http://schemas.openxmlformats.org/officeDocument/2006/relationships/slideLayout" Target="../slideLayouts/slideLayout4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78.jpeg"/><Relationship Id="rId2" Type="http://schemas.openxmlformats.org/officeDocument/2006/relationships/slideLayout" Target="../slideLayouts/slideLayout4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79.png"/><Relationship Id="rId2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4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80.png"/><Relationship Id="rId2" Type="http://schemas.openxmlformats.org/officeDocument/2006/relationships/slideLayout" Target="../slideLayouts/slideLayout4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81.png"/><Relationship Id="rId2" Type="http://schemas.openxmlformats.org/officeDocument/2006/relationships/slideLayout" Target="../slideLayouts/slideLayout4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82.png"/><Relationship Id="rId2" Type="http://schemas.openxmlformats.org/officeDocument/2006/relationships/slideLayout" Target="../slideLayouts/slideLayout4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83.png"/><Relationship Id="rId2" Type="http://schemas.openxmlformats.org/officeDocument/2006/relationships/image" Target="../media/image84.png"/><Relationship Id="rId3" Type="http://schemas.openxmlformats.org/officeDocument/2006/relationships/slideLayout" Target="../slideLayouts/slideLayout4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85.png"/><Relationship Id="rId2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1.jpe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47760" y="1806120"/>
            <a:ext cx="11495880" cy="1316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GB" sz="3600" spc="-1" strike="noStrike">
                <a:solidFill>
                  <a:schemeClr val="accent1">
                    <a:lumMod val="75000"/>
                  </a:schemeClr>
                </a:solidFill>
                <a:latin typeface="Aptos Display"/>
                <a:ea typeface="Aptos Display"/>
              </a:rPr>
              <a:t>Isomeric and β - decays in Neutron-Rich</a:t>
            </a:r>
            <a:br>
              <a:rPr sz="3600"/>
            </a:br>
            <a:r>
              <a:rPr b="0" lang="en-GB" sz="3600" spc="-1" strike="noStrike">
                <a:solidFill>
                  <a:schemeClr val="accent1">
                    <a:lumMod val="75000"/>
                  </a:schemeClr>
                </a:solidFill>
                <a:latin typeface="Aptos Display"/>
                <a:ea typeface="Aptos Display"/>
              </a:rPr>
              <a:t> </a:t>
            </a:r>
            <a:r>
              <a:rPr b="0" lang="en-GB" sz="3600" spc="-1" strike="noStrike" baseline="30000">
                <a:solidFill>
                  <a:schemeClr val="accent1">
                    <a:lumMod val="75000"/>
                  </a:schemeClr>
                </a:solidFill>
                <a:latin typeface="Aptos Display"/>
                <a:ea typeface="Aptos Display"/>
              </a:rPr>
              <a:t>183</a:t>
            </a:r>
            <a:r>
              <a:rPr b="0" lang="en-GB" sz="3600" spc="-1" strike="noStrike">
                <a:solidFill>
                  <a:schemeClr val="accent1">
                    <a:lumMod val="75000"/>
                  </a:schemeClr>
                </a:solidFill>
                <a:latin typeface="Aptos Display"/>
                <a:ea typeface="Aptos Display"/>
              </a:rPr>
              <a:t>Hf isotope at the KISS facility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4039920" y="5564160"/>
            <a:ext cx="4103640" cy="794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75000"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2800" spc="-1" strike="noStrike">
                <a:solidFill>
                  <a:schemeClr val="accent1">
                    <a:lumMod val="75000"/>
                  </a:schemeClr>
                </a:solidFill>
                <a:latin typeface="Aptos"/>
              </a:rPr>
              <a:t>Siddharth Doshi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2800" spc="-1" strike="noStrike">
                <a:solidFill>
                  <a:schemeClr val="accent1">
                    <a:lumMod val="75000"/>
                  </a:schemeClr>
                </a:solidFill>
                <a:latin typeface="Aptos"/>
              </a:rPr>
              <a:t>s.doshi1@uni.brighton.ac.uk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7" name="Straight Connector 4"/>
          <p:cNvCxnSpPr/>
          <p:nvPr/>
        </p:nvCxnSpPr>
        <p:spPr>
          <a:xfrm>
            <a:off x="0" y="15840"/>
            <a:ext cx="12192480" cy="720"/>
          </a:xfrm>
          <a:prstGeom prst="straightConnector1">
            <a:avLst/>
          </a:prstGeom>
          <a:ln w="95250">
            <a:solidFill>
              <a:srgbClr val="156082"/>
            </a:solidFill>
            <a:round/>
          </a:ln>
        </p:spPr>
      </p:cxnSp>
      <p:cxnSp>
        <p:nvCxnSpPr>
          <p:cNvPr id="58" name="Straight Connector 6"/>
          <p:cNvCxnSpPr/>
          <p:nvPr/>
        </p:nvCxnSpPr>
        <p:spPr>
          <a:xfrm>
            <a:off x="1225080" y="3123000"/>
            <a:ext cx="9872640" cy="72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sp>
        <p:nvSpPr>
          <p:cNvPr id="59" name="Subtitle 2"/>
          <p:cNvSpPr/>
          <p:nvPr/>
        </p:nvSpPr>
        <p:spPr>
          <a:xfrm>
            <a:off x="1571400" y="3860640"/>
            <a:ext cx="9143280" cy="88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GB" sz="2400" spc="-1" strike="noStrike">
                <a:solidFill>
                  <a:schemeClr val="accent1">
                    <a:lumMod val="75000"/>
                  </a:schemeClr>
                </a:solidFill>
                <a:latin typeface="Aptos"/>
              </a:rPr>
              <a:t>European Nuclear Physics</a:t>
            </a:r>
            <a:br>
              <a:rPr sz="2400"/>
            </a:br>
            <a:r>
              <a:rPr b="0" lang="en-GB" sz="2400" spc="-1" strike="noStrike">
                <a:solidFill>
                  <a:schemeClr val="accent1">
                    <a:lumMod val="75000"/>
                  </a:schemeClr>
                </a:solidFill>
                <a:latin typeface="Aptos"/>
              </a:rPr>
              <a:t>Conference 2025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" name="Picture 11" descr="A black background with white text&#10;&#10;Description automatically generated"/>
          <p:cNvPicPr/>
          <p:nvPr/>
        </p:nvPicPr>
        <p:blipFill>
          <a:blip r:embed="rId1"/>
          <a:stretch/>
        </p:blipFill>
        <p:spPr>
          <a:xfrm>
            <a:off x="173520" y="378360"/>
            <a:ext cx="3468960" cy="82044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3" descr="A black background with a black square&#10;&#10;Description automatically generated with medium confidence"/>
          <p:cNvPicPr/>
          <p:nvPr/>
        </p:nvPicPr>
        <p:blipFill>
          <a:blip r:embed="rId2"/>
          <a:stretch/>
        </p:blipFill>
        <p:spPr>
          <a:xfrm>
            <a:off x="8893080" y="460440"/>
            <a:ext cx="3097440" cy="731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Straight Connector 3"/>
          <p:cNvCxnSpPr/>
          <p:nvPr/>
        </p:nvCxnSpPr>
        <p:spPr>
          <a:xfrm>
            <a:off x="0" y="15840"/>
            <a:ext cx="12192480" cy="720"/>
          </a:xfrm>
          <a:prstGeom prst="straightConnector1">
            <a:avLst/>
          </a:prstGeom>
          <a:ln w="95250">
            <a:solidFill>
              <a:srgbClr val="156082"/>
            </a:solidFill>
            <a:round/>
          </a:ln>
        </p:spPr>
      </p:cxnSp>
      <p:sp>
        <p:nvSpPr>
          <p:cNvPr id="247" name="Google Shape;54;p15"/>
          <p:cNvSpPr/>
          <p:nvPr/>
        </p:nvSpPr>
        <p:spPr>
          <a:xfrm>
            <a:off x="68040" y="1412280"/>
            <a:ext cx="7077240" cy="466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marL="457200" indent="-324000" defTabSz="914400">
              <a:lnSpc>
                <a:spcPct val="100000"/>
              </a:lnSpc>
              <a:buClr>
                <a:srgbClr val="000000"/>
              </a:buClr>
              <a:buFont typeface="Calibri"/>
              <a:buChar char="➢"/>
            </a:pPr>
            <a:r>
              <a:rPr b="0" lang="en-GB" sz="2200" spc="-1" strike="noStrike">
                <a:solidFill>
                  <a:schemeClr val="dk1"/>
                </a:solidFill>
                <a:latin typeface="Calibri"/>
                <a:ea typeface="Calibri"/>
              </a:rPr>
              <a:t>Neutron rich nuclei in the mass 180-190 region: 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240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chemeClr val="dk1"/>
                </a:solidFill>
                <a:latin typeface="Calibri"/>
                <a:ea typeface="Calibri"/>
              </a:rPr>
              <a:t>Predicted to have longer half-lives</a:t>
            </a:r>
            <a:r>
              <a:rPr b="0" lang="en-GB" sz="2000" spc="-1" strike="noStrike" baseline="30000">
                <a:solidFill>
                  <a:schemeClr val="dk1"/>
                </a:solidFill>
                <a:latin typeface="Calibri"/>
                <a:ea typeface="Calibri"/>
              </a:rPr>
              <a:t>[1]</a:t>
            </a:r>
            <a:r>
              <a:rPr b="0" lang="en-GB" sz="2000" spc="-1" strike="noStrike">
                <a:solidFill>
                  <a:schemeClr val="dk1"/>
                </a:solidFill>
                <a:latin typeface="Calibri"/>
                <a:ea typeface="Calibri"/>
              </a:rPr>
              <a:t>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24000" defTabSz="9144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GB" sz="2000" spc="-1" strike="noStrike">
                <a:solidFill>
                  <a:schemeClr val="lt1"/>
                </a:solidFill>
                <a:latin typeface="Calibri"/>
                <a:ea typeface="Calibri"/>
              </a:rPr>
              <a:t>Exhibit a prolate to oblate shape transition, resulting in high-K isomers decaying to low-K states</a:t>
            </a:r>
            <a:r>
              <a:rPr b="0" lang="en-GB" sz="2000" spc="-1" strike="noStrike" baseline="30000">
                <a:solidFill>
                  <a:schemeClr val="lt1"/>
                </a:solidFill>
                <a:latin typeface="Calibri"/>
                <a:ea typeface="Calibri"/>
              </a:rPr>
              <a:t>[2]</a:t>
            </a:r>
            <a:r>
              <a:rPr b="0" lang="en-GB" sz="2000" spc="-1" strike="noStrike">
                <a:solidFill>
                  <a:schemeClr val="lt1"/>
                </a:solidFill>
                <a:latin typeface="Calibri"/>
                <a:ea typeface="Calibri"/>
              </a:rPr>
              <a:t>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24000" defTabSz="9144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GB" sz="2000" spc="-1" strike="noStrike">
                <a:solidFill>
                  <a:schemeClr val="lt1"/>
                </a:solidFill>
                <a:latin typeface="Calibri"/>
                <a:ea typeface="Calibri"/>
              </a:rPr>
              <a:t>K mixing due to triaxiality may limit isomer half-lives, at least for Z &gt; 73</a:t>
            </a:r>
            <a:r>
              <a:rPr b="0" lang="en-GB" sz="2000" spc="-1" strike="noStrike" baseline="30000">
                <a:solidFill>
                  <a:schemeClr val="lt1"/>
                </a:solidFill>
                <a:latin typeface="Calibri"/>
                <a:ea typeface="Calibri"/>
              </a:rPr>
              <a:t>[3]</a:t>
            </a:r>
            <a:r>
              <a:rPr b="0" lang="en-GB" sz="2000" spc="-1" strike="noStrike">
                <a:solidFill>
                  <a:schemeClr val="lt1"/>
                </a:solidFill>
                <a:latin typeface="Calibri"/>
                <a:ea typeface="Calibri"/>
              </a:rPr>
              <a:t>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590400" defTabSz="914400"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590400" defTabSz="914400">
              <a:lnSpc>
                <a:spcPct val="100000"/>
              </a:lnSpc>
            </a:pPr>
            <a:endParaRPr b="0" lang="en-US" sz="1300" spc="-1" strike="noStrike">
              <a:solidFill>
                <a:srgbClr val="000000"/>
              </a:solidFill>
              <a:latin typeface="Arial"/>
            </a:endParaRPr>
          </a:p>
          <a:p>
            <a:pPr marL="590400" defTabSz="914400">
              <a:lnSpc>
                <a:spcPct val="100000"/>
              </a:lnSpc>
            </a:pPr>
            <a:endParaRPr b="0" lang="en-US" sz="1300" spc="-1" strike="noStrike">
              <a:solidFill>
                <a:srgbClr val="000000"/>
              </a:solidFill>
              <a:latin typeface="Arial"/>
            </a:endParaRPr>
          </a:p>
          <a:p>
            <a:pPr marL="590400" defTabSz="914400">
              <a:lnSpc>
                <a:spcPct val="100000"/>
              </a:lnSpc>
            </a:pPr>
            <a:endParaRPr b="0" lang="en-US" sz="1300" spc="-1" strike="noStrike">
              <a:solidFill>
                <a:srgbClr val="000000"/>
              </a:solidFill>
              <a:latin typeface="Arial"/>
            </a:endParaRPr>
          </a:p>
          <a:p>
            <a:pPr marL="590400" defTabSz="914400">
              <a:lnSpc>
                <a:spcPct val="100000"/>
              </a:lnSpc>
            </a:pPr>
            <a:endParaRPr b="0" lang="en-US" sz="1300" spc="-1" strike="noStrike">
              <a:solidFill>
                <a:srgbClr val="000000"/>
              </a:solidFill>
              <a:latin typeface="Arial"/>
            </a:endParaRPr>
          </a:p>
          <a:p>
            <a:pPr marL="590400" defTabSz="914400">
              <a:lnSpc>
                <a:spcPct val="100000"/>
              </a:lnSpc>
            </a:pPr>
            <a:endParaRPr b="0" lang="en-US" sz="1300" spc="-1" strike="noStrike">
              <a:solidFill>
                <a:srgbClr val="000000"/>
              </a:solidFill>
              <a:latin typeface="Arial"/>
            </a:endParaRPr>
          </a:p>
          <a:p>
            <a:pPr marL="419040" indent="-285840" defTabSz="91440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en-GB" sz="2000" spc="-1" strike="noStrike">
                <a:solidFill>
                  <a:schemeClr val="lt1"/>
                </a:solidFill>
                <a:latin typeface="Calibri"/>
                <a:ea typeface="Calibri"/>
              </a:rPr>
              <a:t>Challenges: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876240" indent="-285840" defTabSz="9144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GB" sz="2000" spc="-1" strike="noStrike">
                <a:solidFill>
                  <a:schemeClr val="lt1"/>
                </a:solidFill>
                <a:latin typeface="Calibri"/>
                <a:ea typeface="Calibri"/>
              </a:rPr>
              <a:t>Neutron richness.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876240" indent="-285840" defTabSz="9144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GB" sz="2000" spc="-1" strike="noStrike">
                <a:solidFill>
                  <a:schemeClr val="lt1"/>
                </a:solidFill>
                <a:latin typeface="Calibri"/>
                <a:ea typeface="Calibri"/>
              </a:rPr>
              <a:t>Refractory chemical properties of elements from hafnium to platinum.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Google Shape;55;p15"/>
          <p:cNvSpPr/>
          <p:nvPr/>
        </p:nvSpPr>
        <p:spPr>
          <a:xfrm>
            <a:off x="552960" y="622080"/>
            <a:ext cx="59587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GB" sz="2400" spc="-1" strike="noStrike">
                <a:solidFill>
                  <a:srgbClr val="1c4587"/>
                </a:solidFill>
                <a:latin typeface="Calibri"/>
                <a:ea typeface="Calibri"/>
              </a:rPr>
              <a:t>The Region of Interest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49" name="Google Shape;56;p15"/>
          <p:cNvCxnSpPr/>
          <p:nvPr/>
        </p:nvCxnSpPr>
        <p:spPr>
          <a:xfrm>
            <a:off x="647640" y="1184040"/>
            <a:ext cx="5448960" cy="720"/>
          </a:xfrm>
          <a:prstGeom prst="straightConnector1">
            <a:avLst/>
          </a:prstGeom>
          <a:ln w="9525">
            <a:solidFill>
              <a:srgbClr val="595959"/>
            </a:solidFill>
            <a:round/>
          </a:ln>
        </p:spPr>
      </p:cxnSp>
      <p:sp>
        <p:nvSpPr>
          <p:cNvPr id="250" name="Google Shape;67;p16"/>
          <p:cNvSpPr/>
          <p:nvPr/>
        </p:nvSpPr>
        <p:spPr>
          <a:xfrm>
            <a:off x="2405160" y="4250880"/>
            <a:ext cx="4669560" cy="25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GB" sz="1200" spc="-1" strike="noStrike" baseline="30000">
                <a:solidFill>
                  <a:srgbClr val="25303b"/>
                </a:solidFill>
                <a:latin typeface="Cambria"/>
                <a:ea typeface="Cambria"/>
              </a:rPr>
              <a:t>[1]</a:t>
            </a:r>
            <a:r>
              <a:rPr b="0" lang="en-GB" sz="1200" spc="-1" strike="noStrike">
                <a:solidFill>
                  <a:srgbClr val="25303b"/>
                </a:solidFill>
                <a:latin typeface="Cambria"/>
                <a:ea typeface="Cambria"/>
              </a:rPr>
              <a:t>P.M.Walker</a:t>
            </a:r>
            <a:r>
              <a:rPr b="1" i="1" lang="en-GB" sz="1200" spc="-1" strike="noStrike">
                <a:solidFill>
                  <a:srgbClr val="25303b"/>
                </a:solidFill>
                <a:latin typeface="Cambria"/>
                <a:ea typeface="Cambria"/>
              </a:rPr>
              <a:t> </a:t>
            </a:r>
            <a:r>
              <a:rPr b="0" i="1" lang="en-GB" sz="1200" spc="-1" strike="noStrike">
                <a:solidFill>
                  <a:srgbClr val="25303b"/>
                </a:solidFill>
                <a:latin typeface="Cambria"/>
                <a:ea typeface="Cambria"/>
              </a:rPr>
              <a:t>et al.</a:t>
            </a:r>
            <a:r>
              <a:rPr b="0" lang="en-GB" sz="1200" spc="-1" strike="noStrike">
                <a:solidFill>
                  <a:srgbClr val="25303b"/>
                </a:solidFill>
                <a:latin typeface="Cambria"/>
                <a:ea typeface="Cambria"/>
              </a:rPr>
              <a:t> / Nature 399(1999)35;Hyp. Int. 135(2001)83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Google Shape;67;p16"/>
          <p:cNvSpPr/>
          <p:nvPr/>
        </p:nvSpPr>
        <p:spPr>
          <a:xfrm>
            <a:off x="2405160" y="4441320"/>
            <a:ext cx="3654360" cy="25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GB" sz="1200" spc="-1" strike="noStrike" baseline="30000">
                <a:solidFill>
                  <a:schemeClr val="lt1"/>
                </a:solidFill>
                <a:latin typeface="Cambria"/>
                <a:ea typeface="Cambria"/>
              </a:rPr>
              <a:t>[2] </a:t>
            </a:r>
            <a:r>
              <a:rPr b="0" lang="en-GB" sz="1200" spc="-1" strike="noStrike">
                <a:solidFill>
                  <a:schemeClr val="lt1"/>
                </a:solidFill>
                <a:latin typeface="Cambria"/>
                <a:ea typeface="Cambria"/>
              </a:rPr>
              <a:t>F.R.Xu</a:t>
            </a:r>
            <a:r>
              <a:rPr b="1" i="1" lang="en-GB" sz="1200" spc="-1" strike="noStrike">
                <a:solidFill>
                  <a:schemeClr val="lt1"/>
                </a:solidFill>
                <a:latin typeface="Cambria"/>
                <a:ea typeface="Cambria"/>
              </a:rPr>
              <a:t> </a:t>
            </a:r>
            <a:r>
              <a:rPr b="0" i="1" lang="en-GB" sz="1200" spc="-1" strike="noStrike">
                <a:solidFill>
                  <a:schemeClr val="lt1"/>
                </a:solidFill>
                <a:latin typeface="Cambria"/>
                <a:ea typeface="Cambria"/>
              </a:rPr>
              <a:t>et al.</a:t>
            </a:r>
            <a:r>
              <a:rPr b="0" lang="en-GB" sz="1200" spc="-1" strike="noStrike">
                <a:solidFill>
                  <a:schemeClr val="lt1"/>
                </a:solidFill>
                <a:latin typeface="Cambria"/>
                <a:ea typeface="Cambria"/>
              </a:rPr>
              <a:t> / Phys. Rev. C 62(2000)014301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2" name="Picture 5" descr="A table of periodic table of elements&#10;&#10;AI-generated content may be incorrect."/>
          <p:cNvPicPr/>
          <p:nvPr/>
        </p:nvPicPr>
        <p:blipFill>
          <a:blip r:embed="rId1"/>
          <a:srcRect l="36192" t="9007" r="21064" b="18207"/>
          <a:stretch/>
        </p:blipFill>
        <p:spPr>
          <a:xfrm>
            <a:off x="6740280" y="1230480"/>
            <a:ext cx="5208840" cy="4588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3" name="Straight Connector 3"/>
          <p:cNvCxnSpPr/>
          <p:nvPr/>
        </p:nvCxnSpPr>
        <p:spPr>
          <a:xfrm>
            <a:off x="0" y="15840"/>
            <a:ext cx="12192480" cy="720"/>
          </a:xfrm>
          <a:prstGeom prst="straightConnector1">
            <a:avLst/>
          </a:prstGeom>
          <a:ln w="95250">
            <a:solidFill>
              <a:srgbClr val="156082"/>
            </a:solidFill>
            <a:round/>
          </a:ln>
        </p:spPr>
      </p:cxnSp>
      <p:sp>
        <p:nvSpPr>
          <p:cNvPr id="254" name="Google Shape;54;p15"/>
          <p:cNvSpPr/>
          <p:nvPr/>
        </p:nvSpPr>
        <p:spPr>
          <a:xfrm>
            <a:off x="-179280" y="1402560"/>
            <a:ext cx="7077240" cy="193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marL="457200" indent="-324000" defTabSz="914400">
              <a:lnSpc>
                <a:spcPct val="100000"/>
              </a:lnSpc>
              <a:buClr>
                <a:srgbClr val="000000"/>
              </a:buClr>
              <a:buFont typeface="Calibri"/>
              <a:buChar char="➢"/>
            </a:pPr>
            <a:r>
              <a:rPr b="0" lang="en-GB" sz="2200" spc="-1" strike="noStrike">
                <a:solidFill>
                  <a:schemeClr val="dk1"/>
                </a:solidFill>
                <a:latin typeface="Calibri"/>
                <a:ea typeface="Calibri"/>
              </a:rPr>
              <a:t>Neutron rich nuclei in the mass 180-190 region: 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240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chemeClr val="dk1"/>
                </a:solidFill>
                <a:latin typeface="Calibri"/>
                <a:ea typeface="Calibri"/>
              </a:rPr>
              <a:t>Predicted to have longer half-lives</a:t>
            </a:r>
            <a:r>
              <a:rPr b="0" lang="en-GB" sz="2000" spc="-1" strike="noStrike" baseline="30000">
                <a:solidFill>
                  <a:schemeClr val="dk1"/>
                </a:solidFill>
                <a:latin typeface="Calibri"/>
                <a:ea typeface="Calibri"/>
              </a:rPr>
              <a:t>[1]</a:t>
            </a:r>
            <a:r>
              <a:rPr b="0" lang="en-GB" sz="2000" spc="-1" strike="noStrike">
                <a:solidFill>
                  <a:schemeClr val="dk1"/>
                </a:solidFill>
                <a:latin typeface="Calibri"/>
                <a:ea typeface="Calibri"/>
              </a:rPr>
              <a:t>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240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chemeClr val="dk1"/>
                </a:solidFill>
                <a:latin typeface="Calibri"/>
                <a:ea typeface="Calibri"/>
              </a:rPr>
              <a:t>Exhibit a prolate to oblate shape transition, resulting in high-K prolate isomers decaying to low-K oblate states</a:t>
            </a:r>
            <a:r>
              <a:rPr b="0" lang="en-GB" sz="2000" spc="-1" strike="noStrike" baseline="30000">
                <a:solidFill>
                  <a:schemeClr val="dk1"/>
                </a:solidFill>
                <a:latin typeface="Calibri"/>
                <a:ea typeface="Calibri"/>
              </a:rPr>
              <a:t>[2]</a:t>
            </a:r>
            <a:r>
              <a:rPr b="0" lang="en-GB" sz="2000" spc="-1" strike="noStrike">
                <a:solidFill>
                  <a:schemeClr val="dk1"/>
                </a:solidFill>
                <a:latin typeface="Calibri"/>
                <a:ea typeface="Calibri"/>
              </a:rPr>
              <a:t>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24000" defTabSz="9144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GB" sz="2000" spc="-1" strike="noStrike">
                <a:solidFill>
                  <a:schemeClr val="lt1"/>
                </a:solidFill>
                <a:latin typeface="Calibri"/>
                <a:ea typeface="Calibri"/>
              </a:rPr>
              <a:t> </a:t>
            </a:r>
            <a:r>
              <a:rPr b="0" lang="en-GB" sz="2000" spc="-1" strike="noStrike">
                <a:solidFill>
                  <a:schemeClr val="lt1"/>
                </a:solidFill>
                <a:latin typeface="Calibri"/>
                <a:ea typeface="Calibri"/>
              </a:rPr>
              <a:t>elements from hafnium to platinum.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Google Shape;55;p15"/>
          <p:cNvSpPr/>
          <p:nvPr/>
        </p:nvSpPr>
        <p:spPr>
          <a:xfrm>
            <a:off x="375120" y="622080"/>
            <a:ext cx="59587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GB" sz="2400" spc="-1" strike="noStrike">
                <a:solidFill>
                  <a:srgbClr val="1c4587"/>
                </a:solidFill>
                <a:latin typeface="Calibri"/>
                <a:ea typeface="Calibri"/>
              </a:rPr>
              <a:t>The Region of Interest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56" name="Google Shape;56;p15"/>
          <p:cNvCxnSpPr/>
          <p:nvPr/>
        </p:nvCxnSpPr>
        <p:spPr>
          <a:xfrm>
            <a:off x="469440" y="1174320"/>
            <a:ext cx="5448960" cy="720"/>
          </a:xfrm>
          <a:prstGeom prst="straightConnector1">
            <a:avLst/>
          </a:prstGeom>
          <a:ln w="9525">
            <a:solidFill>
              <a:srgbClr val="595959"/>
            </a:solidFill>
            <a:round/>
          </a:ln>
        </p:spPr>
      </p:cxnSp>
      <p:sp>
        <p:nvSpPr>
          <p:cNvPr id="257" name="Google Shape;67;p16"/>
          <p:cNvSpPr/>
          <p:nvPr/>
        </p:nvSpPr>
        <p:spPr>
          <a:xfrm>
            <a:off x="2494080" y="6309360"/>
            <a:ext cx="4669560" cy="25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GB" sz="1200" spc="-1" strike="noStrike" baseline="30000">
                <a:solidFill>
                  <a:srgbClr val="25303b"/>
                </a:solidFill>
                <a:latin typeface="Cambria"/>
                <a:ea typeface="Cambria"/>
              </a:rPr>
              <a:t>[1]</a:t>
            </a:r>
            <a:r>
              <a:rPr b="0" lang="en-GB" sz="1200" spc="-1" strike="noStrike">
                <a:solidFill>
                  <a:srgbClr val="25303b"/>
                </a:solidFill>
                <a:latin typeface="Cambria"/>
                <a:ea typeface="Cambria"/>
              </a:rPr>
              <a:t>P.M.Walker</a:t>
            </a:r>
            <a:r>
              <a:rPr b="1" i="1" lang="en-GB" sz="1200" spc="-1" strike="noStrike">
                <a:solidFill>
                  <a:srgbClr val="25303b"/>
                </a:solidFill>
                <a:latin typeface="Cambria"/>
                <a:ea typeface="Cambria"/>
              </a:rPr>
              <a:t> </a:t>
            </a:r>
            <a:r>
              <a:rPr b="0" i="1" lang="en-GB" sz="1200" spc="-1" strike="noStrike">
                <a:solidFill>
                  <a:srgbClr val="25303b"/>
                </a:solidFill>
                <a:latin typeface="Cambria"/>
                <a:ea typeface="Cambria"/>
              </a:rPr>
              <a:t>et al.</a:t>
            </a:r>
            <a:r>
              <a:rPr b="0" lang="en-GB" sz="1200" spc="-1" strike="noStrike">
                <a:solidFill>
                  <a:srgbClr val="25303b"/>
                </a:solidFill>
                <a:latin typeface="Cambria"/>
                <a:ea typeface="Cambria"/>
              </a:rPr>
              <a:t> / Nature 399(1999)35;Hyp. Int. 135(2001)83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Google Shape;67;p16"/>
          <p:cNvSpPr/>
          <p:nvPr/>
        </p:nvSpPr>
        <p:spPr>
          <a:xfrm>
            <a:off x="2494080" y="6499800"/>
            <a:ext cx="3654360" cy="25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GB" sz="1200" spc="-1" strike="noStrike" baseline="30000">
                <a:solidFill>
                  <a:srgbClr val="25303b"/>
                </a:solidFill>
                <a:latin typeface="Cambria"/>
                <a:ea typeface="Cambria"/>
              </a:rPr>
              <a:t>[2] </a:t>
            </a:r>
            <a:r>
              <a:rPr b="0" lang="en-GB" sz="1200" spc="-1" strike="noStrike">
                <a:solidFill>
                  <a:srgbClr val="25303b"/>
                </a:solidFill>
                <a:latin typeface="Cambria"/>
                <a:ea typeface="Cambria"/>
              </a:rPr>
              <a:t>F.R.Xu</a:t>
            </a:r>
            <a:r>
              <a:rPr b="1" i="1" lang="en-GB" sz="1200" spc="-1" strike="noStrike">
                <a:solidFill>
                  <a:srgbClr val="25303b"/>
                </a:solidFill>
                <a:latin typeface="Cambria"/>
                <a:ea typeface="Cambria"/>
              </a:rPr>
              <a:t> </a:t>
            </a:r>
            <a:r>
              <a:rPr b="0" i="1" lang="en-GB" sz="1200" spc="-1" strike="noStrike">
                <a:solidFill>
                  <a:srgbClr val="25303b"/>
                </a:solidFill>
                <a:latin typeface="Cambria"/>
                <a:ea typeface="Cambria"/>
              </a:rPr>
              <a:t>et al.</a:t>
            </a:r>
            <a:r>
              <a:rPr b="0" lang="en-GB" sz="1200" spc="-1" strike="noStrike">
                <a:solidFill>
                  <a:srgbClr val="25303b"/>
                </a:solidFill>
                <a:latin typeface="Cambria"/>
                <a:ea typeface="Cambria"/>
              </a:rPr>
              <a:t> / Phys. Rev. C 62(2000)014301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9" name="Picture 1" descr="A rainbow colored oval object&#10;&#10;Description automatically generated"/>
          <p:cNvPicPr/>
          <p:nvPr/>
        </p:nvPicPr>
        <p:blipFill>
          <a:blip r:embed="rId1"/>
          <a:srcRect l="29444" t="4414" r="23888" b="7783"/>
          <a:stretch/>
        </p:blipFill>
        <p:spPr>
          <a:xfrm>
            <a:off x="608040" y="3344760"/>
            <a:ext cx="1669680" cy="235332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2" descr="A rainbow colored oval object&#10;&#10;Description automatically generated"/>
          <p:cNvPicPr/>
          <p:nvPr/>
        </p:nvPicPr>
        <p:blipFill>
          <a:blip r:embed="rId2"/>
          <a:srcRect l="17838" t="16489" r="16083" b="17494"/>
          <a:stretch/>
        </p:blipFill>
        <p:spPr>
          <a:xfrm>
            <a:off x="3776400" y="4149720"/>
            <a:ext cx="2238480" cy="1675080"/>
          </a:xfrm>
          <a:prstGeom prst="rect">
            <a:avLst/>
          </a:prstGeom>
          <a:ln w="0">
            <a:noFill/>
          </a:ln>
        </p:spPr>
      </p:pic>
      <p:sp>
        <p:nvSpPr>
          <p:cNvPr id="261" name="TextBox 4"/>
          <p:cNvSpPr/>
          <p:nvPr/>
        </p:nvSpPr>
        <p:spPr>
          <a:xfrm>
            <a:off x="910440" y="5828760"/>
            <a:ext cx="1069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ptos"/>
              </a:rPr>
              <a:t>Prolate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TextBox 5"/>
          <p:cNvSpPr/>
          <p:nvPr/>
        </p:nvSpPr>
        <p:spPr>
          <a:xfrm>
            <a:off x="4532400" y="5828760"/>
            <a:ext cx="1069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ptos"/>
              </a:rPr>
              <a:t>Oblate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3" name="Picture 7" descr="A table of periodic table of elements&#10;&#10;AI-generated content may be incorrect."/>
          <p:cNvPicPr/>
          <p:nvPr/>
        </p:nvPicPr>
        <p:blipFill>
          <a:blip r:embed="rId3"/>
          <a:srcRect l="36192" t="9007" r="21064" b="18207"/>
          <a:stretch/>
        </p:blipFill>
        <p:spPr>
          <a:xfrm>
            <a:off x="6740280" y="1230480"/>
            <a:ext cx="5208840" cy="4588200"/>
          </a:xfrm>
          <a:prstGeom prst="rect">
            <a:avLst/>
          </a:prstGeom>
          <a:ln w="0">
            <a:noFill/>
          </a:ln>
        </p:spPr>
      </p:pic>
      <p:sp>
        <p:nvSpPr>
          <p:cNvPr id="264" name="Rectangle 8"/>
          <p:cNvSpPr/>
          <p:nvPr/>
        </p:nvSpPr>
        <p:spPr>
          <a:xfrm>
            <a:off x="9114480" y="2998440"/>
            <a:ext cx="2186280" cy="2701080"/>
          </a:xfrm>
          <a:prstGeom prst="rect">
            <a:avLst/>
          </a:prstGeom>
          <a:noFill/>
          <a:ln w="57150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265" name="Arrow: Right 6"/>
          <p:cNvSpPr/>
          <p:nvPr/>
        </p:nvSpPr>
        <p:spPr>
          <a:xfrm>
            <a:off x="2464200" y="4770000"/>
            <a:ext cx="1176840" cy="266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56082"/>
          </a:solidFill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GB" sz="1800" spc="-1" strike="noStrike">
              <a:solidFill>
                <a:schemeClr val="lt1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6" name="Straight Connector 3"/>
          <p:cNvCxnSpPr/>
          <p:nvPr/>
        </p:nvCxnSpPr>
        <p:spPr>
          <a:xfrm>
            <a:off x="0" y="15840"/>
            <a:ext cx="12192480" cy="720"/>
          </a:xfrm>
          <a:prstGeom prst="straightConnector1">
            <a:avLst/>
          </a:prstGeom>
          <a:ln w="95250">
            <a:solidFill>
              <a:srgbClr val="156082"/>
            </a:solidFill>
            <a:round/>
          </a:ln>
        </p:spPr>
      </p:cxnSp>
      <p:sp>
        <p:nvSpPr>
          <p:cNvPr id="267" name="Google Shape;54;p15"/>
          <p:cNvSpPr/>
          <p:nvPr/>
        </p:nvSpPr>
        <p:spPr>
          <a:xfrm>
            <a:off x="-1080" y="1867680"/>
            <a:ext cx="7077240" cy="436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marL="457200" indent="-324000" defTabSz="914400">
              <a:lnSpc>
                <a:spcPct val="100000"/>
              </a:lnSpc>
              <a:buClr>
                <a:srgbClr val="000000"/>
              </a:buClr>
              <a:buFont typeface="Calibri"/>
              <a:buChar char="➢"/>
            </a:pPr>
            <a:r>
              <a:rPr b="0" lang="en-GB" sz="2200" spc="-1" strike="noStrike">
                <a:solidFill>
                  <a:schemeClr val="dk1"/>
                </a:solidFill>
                <a:latin typeface="Calibri"/>
                <a:ea typeface="Calibri"/>
              </a:rPr>
              <a:t>Neutron rich nuclei in the mass 180-190 region: 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240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chemeClr val="dk1"/>
                </a:solidFill>
                <a:latin typeface="Calibri"/>
                <a:ea typeface="Calibri"/>
              </a:rPr>
              <a:t>Predicted to have longer half-lives</a:t>
            </a:r>
            <a:r>
              <a:rPr b="0" lang="en-GB" sz="2000" spc="-1" strike="noStrike" baseline="30000">
                <a:solidFill>
                  <a:schemeClr val="dk1"/>
                </a:solidFill>
                <a:latin typeface="Calibri"/>
                <a:ea typeface="Calibri"/>
              </a:rPr>
              <a:t>[1]</a:t>
            </a:r>
            <a:r>
              <a:rPr b="0" lang="en-GB" sz="2000" spc="-1" strike="noStrike">
                <a:solidFill>
                  <a:schemeClr val="dk1"/>
                </a:solidFill>
                <a:latin typeface="Calibri"/>
                <a:ea typeface="Calibri"/>
              </a:rPr>
              <a:t>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240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chemeClr val="dk1"/>
                </a:solidFill>
                <a:latin typeface="Calibri"/>
                <a:ea typeface="Calibri"/>
              </a:rPr>
              <a:t>Exhibit a prolate to oblate shape transition, resulting in high-K prolate isomers decaying to low-K oblate states</a:t>
            </a:r>
            <a:r>
              <a:rPr b="0" lang="en-GB" sz="2000" spc="-1" strike="noStrike" baseline="30000">
                <a:solidFill>
                  <a:schemeClr val="dk1"/>
                </a:solidFill>
                <a:latin typeface="Calibri"/>
                <a:ea typeface="Calibri"/>
              </a:rPr>
              <a:t>[2]</a:t>
            </a:r>
            <a:r>
              <a:rPr b="0" lang="en-GB" sz="2000" spc="-1" strike="noStrike">
                <a:solidFill>
                  <a:schemeClr val="dk1"/>
                </a:solidFill>
                <a:latin typeface="Calibri"/>
                <a:ea typeface="Calibri"/>
              </a:rPr>
              <a:t>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590400" defTabSz="914400"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590400" defTabSz="914400"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590400" defTabSz="914400">
              <a:lnSpc>
                <a:spcPct val="100000"/>
              </a:lnSpc>
            </a:pPr>
            <a:endParaRPr b="0" lang="en-US" sz="1300" spc="-1" strike="noStrike">
              <a:solidFill>
                <a:srgbClr val="000000"/>
              </a:solidFill>
              <a:latin typeface="Arial"/>
            </a:endParaRPr>
          </a:p>
          <a:p>
            <a:pPr marL="590400" defTabSz="914400">
              <a:lnSpc>
                <a:spcPct val="100000"/>
              </a:lnSpc>
            </a:pPr>
            <a:endParaRPr b="0" lang="en-US" sz="1300" spc="-1" strike="noStrike">
              <a:solidFill>
                <a:srgbClr val="000000"/>
              </a:solidFill>
              <a:latin typeface="Arial"/>
            </a:endParaRPr>
          </a:p>
          <a:p>
            <a:pPr marL="590400" defTabSz="914400">
              <a:lnSpc>
                <a:spcPct val="100000"/>
              </a:lnSpc>
            </a:pPr>
            <a:endParaRPr b="0" lang="en-US" sz="1300" spc="-1" strike="noStrike">
              <a:solidFill>
                <a:srgbClr val="000000"/>
              </a:solidFill>
              <a:latin typeface="Arial"/>
            </a:endParaRPr>
          </a:p>
          <a:p>
            <a:pPr marL="590400" defTabSz="914400">
              <a:lnSpc>
                <a:spcPct val="100000"/>
              </a:lnSpc>
            </a:pPr>
            <a:endParaRPr b="0" lang="en-US" sz="1300" spc="-1" strike="noStrike">
              <a:solidFill>
                <a:srgbClr val="000000"/>
              </a:solidFill>
              <a:latin typeface="Arial"/>
            </a:endParaRPr>
          </a:p>
          <a:p>
            <a:pPr marL="590400" defTabSz="914400">
              <a:lnSpc>
                <a:spcPct val="100000"/>
              </a:lnSpc>
            </a:pPr>
            <a:endParaRPr b="0" lang="en-US" sz="1300" spc="-1" strike="noStrike">
              <a:solidFill>
                <a:srgbClr val="000000"/>
              </a:solidFill>
              <a:latin typeface="Arial"/>
            </a:endParaRPr>
          </a:p>
          <a:p>
            <a:pPr marL="419040" indent="-28584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GB" sz="2000" spc="-1" strike="noStrike">
                <a:solidFill>
                  <a:schemeClr val="dk1"/>
                </a:solidFill>
                <a:latin typeface="Calibri"/>
                <a:ea typeface="Calibri"/>
              </a:rPr>
              <a:t>Challenges: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8762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chemeClr val="dk1"/>
                </a:solidFill>
                <a:latin typeface="Calibri"/>
                <a:ea typeface="Calibri"/>
              </a:rPr>
              <a:t>Neutron richness.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8762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chemeClr val="dk1"/>
                </a:solidFill>
                <a:latin typeface="Calibri"/>
                <a:ea typeface="Calibri"/>
              </a:rPr>
              <a:t>Refractory chemical properties of elements from hafnium to platinum.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Google Shape;55;p15"/>
          <p:cNvSpPr/>
          <p:nvPr/>
        </p:nvSpPr>
        <p:spPr>
          <a:xfrm>
            <a:off x="552960" y="622080"/>
            <a:ext cx="59587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GB" sz="2400" spc="-1" strike="noStrike">
                <a:solidFill>
                  <a:srgbClr val="1c4587"/>
                </a:solidFill>
                <a:latin typeface="Calibri"/>
                <a:ea typeface="Calibri"/>
              </a:rPr>
              <a:t>The Region of Interest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69" name="Google Shape;56;p15"/>
          <p:cNvCxnSpPr/>
          <p:nvPr/>
        </p:nvCxnSpPr>
        <p:spPr>
          <a:xfrm>
            <a:off x="647640" y="1184040"/>
            <a:ext cx="5448960" cy="720"/>
          </a:xfrm>
          <a:prstGeom prst="straightConnector1">
            <a:avLst/>
          </a:prstGeom>
          <a:ln w="9525">
            <a:solidFill>
              <a:srgbClr val="595959"/>
            </a:solidFill>
            <a:round/>
          </a:ln>
        </p:spPr>
      </p:cxnSp>
      <p:sp>
        <p:nvSpPr>
          <p:cNvPr id="270" name="Google Shape;67;p16"/>
          <p:cNvSpPr/>
          <p:nvPr/>
        </p:nvSpPr>
        <p:spPr>
          <a:xfrm>
            <a:off x="2414880" y="3637440"/>
            <a:ext cx="4669560" cy="25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GB" sz="1200" spc="-1" strike="noStrike" baseline="30000">
                <a:solidFill>
                  <a:srgbClr val="25303b"/>
                </a:solidFill>
                <a:latin typeface="Cambria"/>
                <a:ea typeface="Cambria"/>
              </a:rPr>
              <a:t>[1]</a:t>
            </a:r>
            <a:r>
              <a:rPr b="0" lang="en-GB" sz="1200" spc="-1" strike="noStrike">
                <a:solidFill>
                  <a:srgbClr val="25303b"/>
                </a:solidFill>
                <a:latin typeface="Cambria"/>
                <a:ea typeface="Cambria"/>
              </a:rPr>
              <a:t>P.M.Walker</a:t>
            </a:r>
            <a:r>
              <a:rPr b="1" i="1" lang="en-GB" sz="1200" spc="-1" strike="noStrike">
                <a:solidFill>
                  <a:srgbClr val="25303b"/>
                </a:solidFill>
                <a:latin typeface="Cambria"/>
                <a:ea typeface="Cambria"/>
              </a:rPr>
              <a:t> </a:t>
            </a:r>
            <a:r>
              <a:rPr b="0" i="1" lang="en-GB" sz="1200" spc="-1" strike="noStrike">
                <a:solidFill>
                  <a:srgbClr val="25303b"/>
                </a:solidFill>
                <a:latin typeface="Cambria"/>
                <a:ea typeface="Cambria"/>
              </a:rPr>
              <a:t>et al.</a:t>
            </a:r>
            <a:r>
              <a:rPr b="0" lang="en-GB" sz="1200" spc="-1" strike="noStrike">
                <a:solidFill>
                  <a:srgbClr val="25303b"/>
                </a:solidFill>
                <a:latin typeface="Cambria"/>
                <a:ea typeface="Cambria"/>
              </a:rPr>
              <a:t> / Nature 399(1999)35;Hyp. Int. 135(2001)83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Google Shape;67;p16"/>
          <p:cNvSpPr/>
          <p:nvPr/>
        </p:nvSpPr>
        <p:spPr>
          <a:xfrm>
            <a:off x="2414880" y="3827880"/>
            <a:ext cx="3654360" cy="25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GB" sz="1200" spc="-1" strike="noStrike" baseline="30000">
                <a:solidFill>
                  <a:srgbClr val="25303b"/>
                </a:solidFill>
                <a:latin typeface="Cambria"/>
                <a:ea typeface="Cambria"/>
              </a:rPr>
              <a:t>[2] </a:t>
            </a:r>
            <a:r>
              <a:rPr b="0" lang="en-GB" sz="1200" spc="-1" strike="noStrike">
                <a:solidFill>
                  <a:srgbClr val="25303b"/>
                </a:solidFill>
                <a:latin typeface="Cambria"/>
                <a:ea typeface="Cambria"/>
              </a:rPr>
              <a:t>F.R.Xu</a:t>
            </a:r>
            <a:r>
              <a:rPr b="1" i="1" lang="en-GB" sz="1200" spc="-1" strike="noStrike">
                <a:solidFill>
                  <a:srgbClr val="25303b"/>
                </a:solidFill>
                <a:latin typeface="Cambria"/>
                <a:ea typeface="Cambria"/>
              </a:rPr>
              <a:t> </a:t>
            </a:r>
            <a:r>
              <a:rPr b="0" i="1" lang="en-GB" sz="1200" spc="-1" strike="noStrike">
                <a:solidFill>
                  <a:srgbClr val="25303b"/>
                </a:solidFill>
                <a:latin typeface="Cambria"/>
                <a:ea typeface="Cambria"/>
              </a:rPr>
              <a:t>et al.</a:t>
            </a:r>
            <a:r>
              <a:rPr b="0" lang="en-GB" sz="1200" spc="-1" strike="noStrike">
                <a:solidFill>
                  <a:srgbClr val="25303b"/>
                </a:solidFill>
                <a:latin typeface="Cambria"/>
                <a:ea typeface="Cambria"/>
              </a:rPr>
              <a:t> / Phys. Rev. C 62(2000)014301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2" name="Picture 15" descr="A table of periodic table of elements&#10;&#10;AI-generated content may be incorrect."/>
          <p:cNvPicPr/>
          <p:nvPr/>
        </p:nvPicPr>
        <p:blipFill>
          <a:blip r:embed="rId1"/>
          <a:srcRect l="36192" t="9007" r="21064" b="18207"/>
          <a:stretch/>
        </p:blipFill>
        <p:spPr>
          <a:xfrm>
            <a:off x="6971040" y="1450800"/>
            <a:ext cx="5208840" cy="4588200"/>
          </a:xfrm>
          <a:prstGeom prst="rect">
            <a:avLst/>
          </a:prstGeom>
          <a:ln w="0">
            <a:noFill/>
          </a:ln>
        </p:spPr>
      </p:pic>
      <p:sp>
        <p:nvSpPr>
          <p:cNvPr id="273" name="Rectangle 17"/>
          <p:cNvSpPr/>
          <p:nvPr/>
        </p:nvSpPr>
        <p:spPr>
          <a:xfrm>
            <a:off x="9344880" y="3219120"/>
            <a:ext cx="2186280" cy="2701080"/>
          </a:xfrm>
          <a:prstGeom prst="rect">
            <a:avLst/>
          </a:prstGeom>
          <a:noFill/>
          <a:ln w="57150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4" name="Straight Connector 3"/>
          <p:cNvCxnSpPr/>
          <p:nvPr/>
        </p:nvCxnSpPr>
        <p:spPr>
          <a:xfrm>
            <a:off x="0" y="15840"/>
            <a:ext cx="12192480" cy="720"/>
          </a:xfrm>
          <a:prstGeom prst="straightConnector1">
            <a:avLst/>
          </a:prstGeom>
          <a:ln w="95250">
            <a:solidFill>
              <a:srgbClr val="156082"/>
            </a:solidFill>
            <a:round/>
          </a:ln>
        </p:spPr>
      </p:cxnSp>
      <p:sp>
        <p:nvSpPr>
          <p:cNvPr id="275" name="Google Shape;55;p15"/>
          <p:cNvSpPr/>
          <p:nvPr/>
        </p:nvSpPr>
        <p:spPr>
          <a:xfrm>
            <a:off x="552960" y="622080"/>
            <a:ext cx="59587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en-GB" sz="2400" spc="-1" strike="noStrike">
                <a:solidFill>
                  <a:srgbClr val="1c4587"/>
                </a:solidFill>
                <a:latin typeface="Calibri"/>
                <a:ea typeface="Calibri"/>
              </a:rPr>
              <a:t>Aim of the Experiment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76" name="Google Shape;56;p15"/>
          <p:cNvCxnSpPr/>
          <p:nvPr/>
        </p:nvCxnSpPr>
        <p:spPr>
          <a:xfrm>
            <a:off x="647640" y="1184040"/>
            <a:ext cx="5448960" cy="720"/>
          </a:xfrm>
          <a:prstGeom prst="straightConnector1">
            <a:avLst/>
          </a:prstGeom>
          <a:ln w="9525">
            <a:solidFill>
              <a:srgbClr val="595959"/>
            </a:solidFill>
            <a:round/>
          </a:ln>
        </p:spPr>
      </p:cxnSp>
      <p:sp>
        <p:nvSpPr>
          <p:cNvPr id="277" name="TextBox 4"/>
          <p:cNvSpPr/>
          <p:nvPr/>
        </p:nvSpPr>
        <p:spPr>
          <a:xfrm>
            <a:off x="552960" y="1231920"/>
            <a:ext cx="1129788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GB" sz="2000" spc="-1" strike="noStrike">
                <a:solidFill>
                  <a:schemeClr val="dk1"/>
                </a:solidFill>
                <a:latin typeface="Calibri"/>
                <a:ea typeface="Calibri"/>
              </a:rPr>
              <a:t>Using multi-nucleon transfer reactions, the  KEK Isotope Separation System (KISS) facility in RIKEN, Japan, has developed a system for studying the spectroscopy of long-lived isomers in neutron rich mass region.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8" name="Picture 6" descr=""/>
          <p:cNvPicPr/>
          <p:nvPr/>
        </p:nvPicPr>
        <p:blipFill>
          <a:blip r:embed="rId1"/>
          <a:stretch/>
        </p:blipFill>
        <p:spPr>
          <a:xfrm>
            <a:off x="876600" y="2245680"/>
            <a:ext cx="5949360" cy="230436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8" descr=""/>
          <p:cNvPicPr/>
          <p:nvPr/>
        </p:nvPicPr>
        <p:blipFill>
          <a:blip r:embed="rId2"/>
          <a:stretch/>
        </p:blipFill>
        <p:spPr>
          <a:xfrm>
            <a:off x="7214040" y="2139840"/>
            <a:ext cx="4769280" cy="4183920"/>
          </a:xfrm>
          <a:prstGeom prst="rect">
            <a:avLst/>
          </a:prstGeom>
          <a:ln w="0">
            <a:noFill/>
          </a:ln>
        </p:spPr>
      </p:pic>
      <p:sp>
        <p:nvSpPr>
          <p:cNvPr id="280" name="TextBox 9"/>
          <p:cNvSpPr/>
          <p:nvPr/>
        </p:nvSpPr>
        <p:spPr>
          <a:xfrm>
            <a:off x="7700400" y="3989520"/>
            <a:ext cx="7995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2400" spc="-1" strike="noStrike" baseline="30000">
                <a:solidFill>
                  <a:schemeClr val="dk1"/>
                </a:solidFill>
                <a:latin typeface="Aptos"/>
              </a:rPr>
              <a:t>187</a:t>
            </a:r>
            <a:r>
              <a:rPr b="0" lang="en-GB" sz="2400" spc="-1" strike="noStrike">
                <a:solidFill>
                  <a:schemeClr val="dk1"/>
                </a:solidFill>
                <a:latin typeface="Aptos"/>
              </a:rPr>
              <a:t>Ta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TextBox 12"/>
          <p:cNvSpPr/>
          <p:nvPr/>
        </p:nvSpPr>
        <p:spPr>
          <a:xfrm>
            <a:off x="241920" y="4602600"/>
            <a:ext cx="68223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GB" sz="1200" spc="-1" strike="noStrike">
                <a:solidFill>
                  <a:schemeClr val="dk1"/>
                </a:solidFill>
                <a:latin typeface="Aptos"/>
              </a:rPr>
              <a:t>Summed γ-γ coincidence spectrum and the associated level scheme for </a:t>
            </a:r>
            <a:r>
              <a:rPr b="0" lang="en-GB" sz="1200" spc="-1" strike="noStrike" baseline="30000">
                <a:solidFill>
                  <a:schemeClr val="dk1"/>
                </a:solidFill>
                <a:latin typeface="Aptos"/>
              </a:rPr>
              <a:t>187</a:t>
            </a:r>
            <a:r>
              <a:rPr b="0" lang="en-GB" sz="1200" spc="-1" strike="noStrike">
                <a:solidFill>
                  <a:schemeClr val="dk1"/>
                </a:solidFill>
                <a:latin typeface="Aptos"/>
              </a:rPr>
              <a:t>Ta obtained at KISS.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Google Shape;67;p16"/>
          <p:cNvSpPr/>
          <p:nvPr/>
        </p:nvSpPr>
        <p:spPr>
          <a:xfrm>
            <a:off x="8334360" y="6561000"/>
            <a:ext cx="385488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GB" sz="1200" spc="-1" strike="noStrike" baseline="30000">
                <a:solidFill>
                  <a:srgbClr val="25303b"/>
                </a:solidFill>
                <a:latin typeface="Cambria"/>
                <a:ea typeface="Cambria"/>
              </a:rPr>
              <a:t> </a:t>
            </a:r>
            <a:r>
              <a:rPr b="0" lang="en-GB" sz="1200" spc="-1" strike="noStrike">
                <a:solidFill>
                  <a:srgbClr val="25303b"/>
                </a:solidFill>
                <a:latin typeface="Cambria"/>
                <a:ea typeface="Cambria"/>
              </a:rPr>
              <a:t>P.M.Walker</a:t>
            </a:r>
            <a:r>
              <a:rPr b="1" i="1" lang="en-GB" sz="1200" spc="-1" strike="noStrike">
                <a:solidFill>
                  <a:srgbClr val="25303b"/>
                </a:solidFill>
                <a:latin typeface="Cambria"/>
                <a:ea typeface="Cambria"/>
              </a:rPr>
              <a:t> </a:t>
            </a:r>
            <a:r>
              <a:rPr b="0" i="1" lang="en-GB" sz="1200" spc="-1" strike="noStrike">
                <a:solidFill>
                  <a:srgbClr val="25303b"/>
                </a:solidFill>
                <a:latin typeface="Cambria"/>
                <a:ea typeface="Cambria"/>
              </a:rPr>
              <a:t>et al.</a:t>
            </a:r>
            <a:r>
              <a:rPr b="0" lang="en-GB" sz="1200" spc="-1" strike="noStrike">
                <a:solidFill>
                  <a:srgbClr val="25303b"/>
                </a:solidFill>
                <a:latin typeface="Cambria"/>
                <a:ea typeface="Cambria"/>
              </a:rPr>
              <a:t> / </a:t>
            </a:r>
            <a:r>
              <a:rPr b="0" lang="nb-NO" sz="1200" spc="-1" strike="noStrike">
                <a:solidFill>
                  <a:srgbClr val="25303b"/>
                </a:solidFill>
                <a:latin typeface="Cambria"/>
                <a:ea typeface="Cambria"/>
              </a:rPr>
              <a:t>Phys. Rev. Lett. 125 (2020) 192505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3" name="Straight Connector 3"/>
          <p:cNvCxnSpPr/>
          <p:nvPr/>
        </p:nvCxnSpPr>
        <p:spPr>
          <a:xfrm>
            <a:off x="0" y="15840"/>
            <a:ext cx="12192480" cy="720"/>
          </a:xfrm>
          <a:prstGeom prst="straightConnector1">
            <a:avLst/>
          </a:prstGeom>
          <a:ln w="95250">
            <a:solidFill>
              <a:srgbClr val="156082"/>
            </a:solidFill>
            <a:round/>
          </a:ln>
        </p:spPr>
      </p:cxnSp>
      <p:sp>
        <p:nvSpPr>
          <p:cNvPr id="284" name="Google Shape;55;p15"/>
          <p:cNvSpPr/>
          <p:nvPr/>
        </p:nvSpPr>
        <p:spPr>
          <a:xfrm>
            <a:off x="552960" y="622080"/>
            <a:ext cx="59587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en-GB" sz="2400" spc="-1" strike="noStrike">
                <a:solidFill>
                  <a:srgbClr val="1c4587"/>
                </a:solidFill>
                <a:latin typeface="Calibri"/>
                <a:ea typeface="Calibri"/>
              </a:rPr>
              <a:t>Aim of the Experiment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85" name="Google Shape;56;p15"/>
          <p:cNvCxnSpPr/>
          <p:nvPr/>
        </p:nvCxnSpPr>
        <p:spPr>
          <a:xfrm>
            <a:off x="647640" y="1184040"/>
            <a:ext cx="5448960" cy="720"/>
          </a:xfrm>
          <a:prstGeom prst="straightConnector1">
            <a:avLst/>
          </a:prstGeom>
          <a:ln w="9525">
            <a:solidFill>
              <a:srgbClr val="595959"/>
            </a:solidFill>
            <a:round/>
          </a:ln>
        </p:spPr>
      </p:cxnSp>
      <p:sp>
        <p:nvSpPr>
          <p:cNvPr id="286" name="TextBox 4"/>
          <p:cNvSpPr/>
          <p:nvPr/>
        </p:nvSpPr>
        <p:spPr>
          <a:xfrm>
            <a:off x="552960" y="1231920"/>
            <a:ext cx="1129788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GB" sz="2000" spc="-1" strike="noStrike">
                <a:solidFill>
                  <a:schemeClr val="dk1"/>
                </a:solidFill>
                <a:latin typeface="Calibri"/>
                <a:ea typeface="Calibri"/>
              </a:rPr>
              <a:t>Using multi-nucleon transfer reactions, the  KEK Isotope Separation System (KISS) facility in RIKEN, Japan, has developed a system for studying the spectroscopy of long-lived isomers in neutron rich mass region.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7" name="Picture 6" descr=""/>
          <p:cNvPicPr/>
          <p:nvPr/>
        </p:nvPicPr>
        <p:blipFill>
          <a:blip r:embed="rId1"/>
          <a:stretch/>
        </p:blipFill>
        <p:spPr>
          <a:xfrm>
            <a:off x="876600" y="2245680"/>
            <a:ext cx="5949360" cy="230436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8" descr=""/>
          <p:cNvPicPr/>
          <p:nvPr/>
        </p:nvPicPr>
        <p:blipFill>
          <a:blip r:embed="rId2"/>
          <a:stretch/>
        </p:blipFill>
        <p:spPr>
          <a:xfrm>
            <a:off x="7214040" y="2139840"/>
            <a:ext cx="4769280" cy="4183920"/>
          </a:xfrm>
          <a:prstGeom prst="rect">
            <a:avLst/>
          </a:prstGeom>
          <a:ln w="0">
            <a:noFill/>
          </a:ln>
        </p:spPr>
      </p:pic>
      <p:sp>
        <p:nvSpPr>
          <p:cNvPr id="289" name="TextBox 9"/>
          <p:cNvSpPr/>
          <p:nvPr/>
        </p:nvSpPr>
        <p:spPr>
          <a:xfrm>
            <a:off x="7700400" y="3989520"/>
            <a:ext cx="7995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2400" spc="-1" strike="noStrike" baseline="30000">
                <a:solidFill>
                  <a:schemeClr val="dk1"/>
                </a:solidFill>
                <a:latin typeface="Aptos"/>
              </a:rPr>
              <a:t>187</a:t>
            </a:r>
            <a:r>
              <a:rPr b="0" lang="en-GB" sz="2400" spc="-1" strike="noStrike">
                <a:solidFill>
                  <a:schemeClr val="dk1"/>
                </a:solidFill>
                <a:latin typeface="Aptos"/>
              </a:rPr>
              <a:t>Ta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TextBox 12"/>
          <p:cNvSpPr/>
          <p:nvPr/>
        </p:nvSpPr>
        <p:spPr>
          <a:xfrm>
            <a:off x="241920" y="4602600"/>
            <a:ext cx="68223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GB" sz="1200" spc="-1" strike="noStrike">
                <a:solidFill>
                  <a:schemeClr val="dk1"/>
                </a:solidFill>
                <a:latin typeface="Aptos"/>
              </a:rPr>
              <a:t>Summed γ-γ coincidence spectrum and the associated level scheme for </a:t>
            </a:r>
            <a:r>
              <a:rPr b="0" lang="en-GB" sz="1200" spc="-1" strike="noStrike" baseline="30000">
                <a:solidFill>
                  <a:schemeClr val="dk1"/>
                </a:solidFill>
                <a:latin typeface="Aptos"/>
              </a:rPr>
              <a:t>187</a:t>
            </a:r>
            <a:r>
              <a:rPr b="0" lang="en-GB" sz="1200" spc="-1" strike="noStrike">
                <a:solidFill>
                  <a:schemeClr val="dk1"/>
                </a:solidFill>
                <a:latin typeface="Aptos"/>
              </a:rPr>
              <a:t>Ta obtained at KISS.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Google Shape;67;p16"/>
          <p:cNvSpPr/>
          <p:nvPr/>
        </p:nvSpPr>
        <p:spPr>
          <a:xfrm>
            <a:off x="8334360" y="6561000"/>
            <a:ext cx="385488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GB" sz="1200" spc="-1" strike="noStrike" baseline="30000">
                <a:solidFill>
                  <a:srgbClr val="25303b"/>
                </a:solidFill>
                <a:latin typeface="Cambria"/>
                <a:ea typeface="Cambria"/>
              </a:rPr>
              <a:t> </a:t>
            </a:r>
            <a:r>
              <a:rPr b="0" lang="en-GB" sz="1200" spc="-1" strike="noStrike">
                <a:solidFill>
                  <a:srgbClr val="25303b"/>
                </a:solidFill>
                <a:latin typeface="Cambria"/>
                <a:ea typeface="Cambria"/>
              </a:rPr>
              <a:t>P.M.Walker</a:t>
            </a:r>
            <a:r>
              <a:rPr b="1" i="1" lang="en-GB" sz="1200" spc="-1" strike="noStrike">
                <a:solidFill>
                  <a:srgbClr val="25303b"/>
                </a:solidFill>
                <a:latin typeface="Cambria"/>
                <a:ea typeface="Cambria"/>
              </a:rPr>
              <a:t> </a:t>
            </a:r>
            <a:r>
              <a:rPr b="0" i="1" lang="en-GB" sz="1200" spc="-1" strike="noStrike">
                <a:solidFill>
                  <a:srgbClr val="25303b"/>
                </a:solidFill>
                <a:latin typeface="Cambria"/>
                <a:ea typeface="Cambria"/>
              </a:rPr>
              <a:t>et al.</a:t>
            </a:r>
            <a:r>
              <a:rPr b="0" lang="en-GB" sz="1200" spc="-1" strike="noStrike">
                <a:solidFill>
                  <a:srgbClr val="25303b"/>
                </a:solidFill>
                <a:latin typeface="Cambria"/>
                <a:ea typeface="Cambria"/>
              </a:rPr>
              <a:t> / </a:t>
            </a:r>
            <a:r>
              <a:rPr b="0" lang="nb-NO" sz="1200" spc="-1" strike="noStrike">
                <a:solidFill>
                  <a:srgbClr val="25303b"/>
                </a:solidFill>
                <a:latin typeface="Cambria"/>
                <a:ea typeface="Cambria"/>
              </a:rPr>
              <a:t>Phys. Rev. Lett. 125 (2020) 192505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TextBox 2"/>
          <p:cNvSpPr/>
          <p:nvPr/>
        </p:nvSpPr>
        <p:spPr>
          <a:xfrm>
            <a:off x="437040" y="4882680"/>
            <a:ext cx="6830640" cy="191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GB" sz="2000" spc="-1" strike="noStrike">
                <a:solidFill>
                  <a:schemeClr val="dk1"/>
                </a:solidFill>
                <a:latin typeface="Calibri"/>
                <a:ea typeface="Calibri"/>
              </a:rPr>
              <a:t>The experiment aimed 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chemeClr val="dk1"/>
                </a:solidFill>
                <a:latin typeface="Calibri"/>
                <a:ea typeface="Calibri"/>
              </a:rPr>
              <a:t>To make detailed spectroscopic studies of the long-lived isomers in </a:t>
            </a:r>
            <a:r>
              <a:rPr b="0" lang="en-GB" sz="2000" spc="-1" strike="noStrike" baseline="30000">
                <a:solidFill>
                  <a:schemeClr val="dk1"/>
                </a:solidFill>
                <a:latin typeface="Calibri"/>
                <a:ea typeface="Calibri"/>
              </a:rPr>
              <a:t>183</a:t>
            </a:r>
            <a:r>
              <a:rPr b="0" lang="en-GB" sz="2000" spc="-1" strike="noStrike">
                <a:solidFill>
                  <a:schemeClr val="dk1"/>
                </a:solidFill>
                <a:latin typeface="Calibri"/>
                <a:ea typeface="Calibri"/>
              </a:rPr>
              <a:t>Hf and </a:t>
            </a:r>
            <a:r>
              <a:rPr b="0" lang="en-GB" sz="2000" spc="-1" strike="noStrike" baseline="30000">
                <a:solidFill>
                  <a:schemeClr val="dk1"/>
                </a:solidFill>
                <a:latin typeface="Calibri"/>
                <a:ea typeface="Calibri"/>
              </a:rPr>
              <a:t>184</a:t>
            </a:r>
            <a:r>
              <a:rPr b="0" lang="en-GB" sz="2000" spc="-1" strike="noStrike">
                <a:solidFill>
                  <a:schemeClr val="dk1"/>
                </a:solidFill>
                <a:latin typeface="Calibri"/>
                <a:ea typeface="Calibri"/>
              </a:rPr>
              <a:t>Hf,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chemeClr val="dk1"/>
                </a:solidFill>
                <a:latin typeface="Calibri"/>
                <a:ea typeface="Calibri"/>
              </a:rPr>
              <a:t>To learn about the favouring of high-K states,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chemeClr val="dk1"/>
                </a:solidFill>
                <a:latin typeface="Calibri"/>
                <a:ea typeface="Calibri"/>
              </a:rPr>
              <a:t>To measure the β and γ-decay properties,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chemeClr val="dk1"/>
                </a:solidFill>
                <a:latin typeface="Calibri"/>
                <a:ea typeface="Calibri"/>
              </a:rPr>
              <a:t>To investigate the sensitivity to shape changes.</a:t>
            </a: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Picture 1" descr=""/>
          <p:cNvPicPr/>
          <p:nvPr/>
        </p:nvPicPr>
        <p:blipFill>
          <a:blip r:embed="rId1"/>
          <a:srcRect l="0" t="2906" r="0" b="2906"/>
          <a:stretch/>
        </p:blipFill>
        <p:spPr>
          <a:xfrm>
            <a:off x="6546240" y="1650240"/>
            <a:ext cx="4743720" cy="4018320"/>
          </a:xfrm>
          <a:prstGeom prst="rect">
            <a:avLst/>
          </a:prstGeom>
          <a:ln w="0">
            <a:noFill/>
          </a:ln>
        </p:spPr>
      </p:pic>
      <p:cxnSp>
        <p:nvCxnSpPr>
          <p:cNvPr id="294" name="Straight Connector 3"/>
          <p:cNvCxnSpPr/>
          <p:nvPr/>
        </p:nvCxnSpPr>
        <p:spPr>
          <a:xfrm>
            <a:off x="0" y="15840"/>
            <a:ext cx="12192480" cy="720"/>
          </a:xfrm>
          <a:prstGeom prst="straightConnector1">
            <a:avLst/>
          </a:prstGeom>
          <a:ln w="95250">
            <a:solidFill>
              <a:srgbClr val="156082"/>
            </a:solidFill>
            <a:round/>
          </a:ln>
        </p:spPr>
      </p:cxnSp>
      <p:sp>
        <p:nvSpPr>
          <p:cNvPr id="295" name="Google Shape;55;p15"/>
          <p:cNvSpPr/>
          <p:nvPr/>
        </p:nvSpPr>
        <p:spPr>
          <a:xfrm>
            <a:off x="153360" y="180360"/>
            <a:ext cx="59587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en-GB" sz="2400" spc="-1" strike="noStrike">
                <a:solidFill>
                  <a:srgbClr val="1c4587"/>
                </a:solidFill>
                <a:latin typeface="Calibri"/>
                <a:ea typeface="Calibri"/>
              </a:rPr>
              <a:t>The KISS Setup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96" name="Google Shape;56;p15"/>
          <p:cNvCxnSpPr/>
          <p:nvPr/>
        </p:nvCxnSpPr>
        <p:spPr>
          <a:xfrm>
            <a:off x="239760" y="695160"/>
            <a:ext cx="5448960" cy="720"/>
          </a:xfrm>
          <a:prstGeom prst="straightConnector1">
            <a:avLst/>
          </a:prstGeom>
          <a:ln w="9525">
            <a:solidFill>
              <a:srgbClr val="595959"/>
            </a:solidFill>
            <a:round/>
          </a:ln>
        </p:spPr>
      </p:cxnSp>
      <p:cxnSp>
        <p:nvCxnSpPr>
          <p:cNvPr id="297" name="Straight Arrow Connector 5"/>
          <p:cNvCxnSpPr/>
          <p:nvPr/>
        </p:nvCxnSpPr>
        <p:spPr>
          <a:xfrm flipH="1">
            <a:off x="8494560" y="3453480"/>
            <a:ext cx="461880" cy="1062720"/>
          </a:xfrm>
          <a:prstGeom prst="straightConnector1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</p:cxnSp>
      <p:sp>
        <p:nvSpPr>
          <p:cNvPr id="298" name="Oval 7"/>
          <p:cNvSpPr/>
          <p:nvPr/>
        </p:nvSpPr>
        <p:spPr>
          <a:xfrm>
            <a:off x="7844400" y="4525920"/>
            <a:ext cx="856080" cy="798120"/>
          </a:xfrm>
          <a:prstGeom prst="ellipse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GB" sz="1800" spc="-1" strike="noStrike">
              <a:solidFill>
                <a:schemeClr val="lt1"/>
              </a:solidFill>
              <a:latin typeface="Aptos"/>
            </a:endParaRPr>
          </a:p>
        </p:txBody>
      </p:sp>
      <p:sp>
        <p:nvSpPr>
          <p:cNvPr id="299" name="Oval 8"/>
          <p:cNvSpPr/>
          <p:nvPr/>
        </p:nvSpPr>
        <p:spPr>
          <a:xfrm>
            <a:off x="8686440" y="4534920"/>
            <a:ext cx="865800" cy="791280"/>
          </a:xfrm>
          <a:prstGeom prst="ellipse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GB" sz="1800" spc="-1" strike="noStrike">
              <a:solidFill>
                <a:schemeClr val="lt1"/>
              </a:solidFill>
              <a:latin typeface="Aptos"/>
            </a:endParaRPr>
          </a:p>
        </p:txBody>
      </p:sp>
      <p:sp>
        <p:nvSpPr>
          <p:cNvPr id="300" name="TextBox 29"/>
          <p:cNvSpPr/>
          <p:nvPr/>
        </p:nvSpPr>
        <p:spPr>
          <a:xfrm>
            <a:off x="2746440" y="6546600"/>
            <a:ext cx="70578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  <a:ea typeface="Calibri"/>
              </a:rPr>
              <a:t>Schematics of KISS for 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  <a:ea typeface="Calibri"/>
              </a:rPr>
              <a:t>136</a:t>
            </a:r>
            <a:r>
              <a:rPr b="0" lang="en-GB" sz="1400" spc="-1" strike="noStrike">
                <a:solidFill>
                  <a:schemeClr val="dk1"/>
                </a:solidFill>
                <a:latin typeface="Calibri"/>
                <a:ea typeface="Calibri"/>
              </a:rPr>
              <a:t>Xe on  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  <a:ea typeface="Calibri"/>
              </a:rPr>
              <a:t>nat</a:t>
            </a:r>
            <a:r>
              <a:rPr b="0" lang="en-GB" sz="1400" spc="-1" strike="noStrike">
                <a:solidFill>
                  <a:schemeClr val="dk1"/>
                </a:solidFill>
                <a:latin typeface="Calibri"/>
                <a:ea typeface="Calibri"/>
              </a:rPr>
              <a:t>W → 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  <a:ea typeface="Calibri"/>
              </a:rPr>
              <a:t>183,184</a:t>
            </a:r>
            <a:r>
              <a:rPr b="0" lang="en-GB" sz="1400" spc="-1" strike="noStrike">
                <a:solidFill>
                  <a:schemeClr val="dk1"/>
                </a:solidFill>
                <a:latin typeface="Calibri"/>
                <a:ea typeface="Calibri"/>
              </a:rPr>
              <a:t>Hf with subsequent spectroscopy.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Google Shape;67;p16"/>
          <p:cNvSpPr/>
          <p:nvPr/>
        </p:nvSpPr>
        <p:spPr>
          <a:xfrm>
            <a:off x="5896080" y="912600"/>
            <a:ext cx="6331320" cy="49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GB" sz="1200" spc="-1" strike="noStrike" baseline="30000">
                <a:solidFill>
                  <a:srgbClr val="25303b"/>
                </a:solidFill>
                <a:latin typeface="Cambria"/>
                <a:ea typeface="Cambria"/>
              </a:rPr>
              <a:t> </a:t>
            </a:r>
            <a:r>
              <a:rPr b="0" lang="en-GB" sz="1200" spc="-1" strike="noStrike">
                <a:solidFill>
                  <a:srgbClr val="25303b"/>
                </a:solidFill>
                <a:latin typeface="Cambria"/>
                <a:ea typeface="Cambria"/>
              </a:rPr>
              <a:t>Y. Hirayama </a:t>
            </a:r>
            <a:r>
              <a:rPr b="0" i="1" lang="en-GB" sz="1200" spc="-1" strike="noStrike">
                <a:solidFill>
                  <a:srgbClr val="25303b"/>
                </a:solidFill>
                <a:latin typeface="Cambria"/>
                <a:ea typeface="Cambria"/>
              </a:rPr>
              <a:t>et al</a:t>
            </a:r>
            <a:r>
              <a:rPr b="0" lang="en-GB" sz="1200" spc="-1" strike="noStrike">
                <a:solidFill>
                  <a:srgbClr val="25303b"/>
                </a:solidFill>
                <a:latin typeface="Cambria"/>
                <a:ea typeface="Cambria"/>
              </a:rPr>
              <a:t>., Nuclear spectroscopy of r-process nuclei using KEK Isotope Separation System; Nucl. Inst. Meth. B 463(2020)425-430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2" name="Picture 9" descr="A diagram of a space station&#10;&#10;AI-generated content may be incorrect."/>
          <p:cNvPicPr/>
          <p:nvPr/>
        </p:nvPicPr>
        <p:blipFill>
          <a:blip r:embed="rId2"/>
          <a:stretch/>
        </p:blipFill>
        <p:spPr>
          <a:xfrm>
            <a:off x="669240" y="910800"/>
            <a:ext cx="5228640" cy="5541840"/>
          </a:xfrm>
          <a:prstGeom prst="rect">
            <a:avLst/>
          </a:prstGeom>
          <a:ln w="0">
            <a:noFill/>
          </a:ln>
        </p:spPr>
      </p:pic>
      <p:cxnSp>
        <p:nvCxnSpPr>
          <p:cNvPr id="303" name="Straight Arrow Connector 13"/>
          <p:cNvCxnSpPr/>
          <p:nvPr/>
        </p:nvCxnSpPr>
        <p:spPr>
          <a:xfrm>
            <a:off x="8962560" y="3434760"/>
            <a:ext cx="60480" cy="1087920"/>
          </a:xfrm>
          <a:prstGeom prst="straightConnector1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</p:cxnSp>
      <p:cxnSp>
        <p:nvCxnSpPr>
          <p:cNvPr id="304" name="Straight Arrow Connector 4"/>
          <p:cNvCxnSpPr/>
          <p:nvPr/>
        </p:nvCxnSpPr>
        <p:spPr>
          <a:xfrm flipV="1">
            <a:off x="2764080" y="5452920"/>
            <a:ext cx="1403280" cy="435960"/>
          </a:xfrm>
          <a:prstGeom prst="straightConnector1">
            <a:avLst/>
          </a:prstGeom>
          <a:ln w="28575">
            <a:solidFill>
              <a:srgbClr val="104862"/>
            </a:solidFill>
            <a:round/>
            <a:tailEnd len="med" type="triangle" w="med"/>
          </a:ln>
        </p:spPr>
      </p:cxnSp>
      <p:sp>
        <p:nvSpPr>
          <p:cNvPr id="305" name="TextBox 6"/>
          <p:cNvSpPr/>
          <p:nvPr/>
        </p:nvSpPr>
        <p:spPr>
          <a:xfrm>
            <a:off x="1397880" y="5738040"/>
            <a:ext cx="149328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GB" sz="1600" spc="-1" strike="noStrike">
                <a:solidFill>
                  <a:schemeClr val="accent1">
                    <a:lumMod val="76000"/>
                  </a:schemeClr>
                </a:solidFill>
                <a:latin typeface="Aptos"/>
              </a:rPr>
              <a:t>Nat. W Target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6" name="Straight Connector 3"/>
          <p:cNvCxnSpPr/>
          <p:nvPr/>
        </p:nvCxnSpPr>
        <p:spPr>
          <a:xfrm>
            <a:off x="0" y="15840"/>
            <a:ext cx="12192480" cy="720"/>
          </a:xfrm>
          <a:prstGeom prst="straightConnector1">
            <a:avLst/>
          </a:prstGeom>
          <a:ln w="95250">
            <a:solidFill>
              <a:srgbClr val="156082"/>
            </a:solidFill>
            <a:round/>
          </a:ln>
        </p:spPr>
      </p:cxnSp>
      <p:sp>
        <p:nvSpPr>
          <p:cNvPr id="307" name="Google Shape;55;p15"/>
          <p:cNvSpPr/>
          <p:nvPr/>
        </p:nvSpPr>
        <p:spPr>
          <a:xfrm>
            <a:off x="271440" y="405360"/>
            <a:ext cx="59587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en-GB" sz="2400" spc="-1" strike="noStrike">
                <a:solidFill>
                  <a:srgbClr val="1c4587"/>
                </a:solidFill>
                <a:latin typeface="Calibri"/>
                <a:ea typeface="Calibri"/>
              </a:rPr>
              <a:t>Yield calculation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08" name="Google Shape;56;p15"/>
          <p:cNvCxnSpPr/>
          <p:nvPr/>
        </p:nvCxnSpPr>
        <p:spPr>
          <a:xfrm>
            <a:off x="271440" y="896400"/>
            <a:ext cx="5448960" cy="720"/>
          </a:xfrm>
          <a:prstGeom prst="straightConnector1">
            <a:avLst/>
          </a:prstGeom>
          <a:ln w="9525">
            <a:solidFill>
              <a:srgbClr val="595959"/>
            </a:solidFill>
            <a:round/>
          </a:ln>
        </p:spPr>
      </p:cxnSp>
      <p:sp>
        <p:nvSpPr>
          <p:cNvPr id="309" name="TextBox 6"/>
          <p:cNvSpPr/>
          <p:nvPr/>
        </p:nvSpPr>
        <p:spPr>
          <a:xfrm>
            <a:off x="4320" y="1244880"/>
            <a:ext cx="6689880" cy="512784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rgbClr val="ffffff">
                    <a:alpha val="1000"/>
                  </a:srgbClr>
                </a:solidFill>
                <a:latin typeface="Aptos"/>
              </a:rPr>
              <a:t> 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0" name="Picture 9" descr="A graph with blue and red lines&#10;&#10;AI-generated content may be incorrect."/>
          <p:cNvPicPr/>
          <p:nvPr/>
        </p:nvPicPr>
        <p:blipFill>
          <a:blip r:embed="rId2"/>
          <a:srcRect l="0" t="271" r="0" b="271"/>
          <a:stretch/>
        </p:blipFill>
        <p:spPr>
          <a:xfrm>
            <a:off x="6569280" y="1875600"/>
            <a:ext cx="5510880" cy="3125160"/>
          </a:xfrm>
          <a:prstGeom prst="rect">
            <a:avLst/>
          </a:prstGeom>
          <a:ln w="0">
            <a:noFill/>
          </a:ln>
        </p:spPr>
      </p:pic>
      <p:sp>
        <p:nvSpPr>
          <p:cNvPr id="311" name="TextBox 5"/>
          <p:cNvSpPr/>
          <p:nvPr/>
        </p:nvSpPr>
        <p:spPr>
          <a:xfrm>
            <a:off x="6567840" y="5005440"/>
            <a:ext cx="551124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rgbClr val="000000"/>
                </a:solidFill>
                <a:latin typeface="Calibri"/>
                <a:ea typeface="Calibri"/>
              </a:rPr>
              <a:t>Growth (1 hour of beam on) and decay (1 hour of beam off) of 73.2 keV transition in </a:t>
            </a:r>
            <a:r>
              <a:rPr b="0" lang="en-GB" sz="1800" spc="-1" strike="noStrike" baseline="30000">
                <a:solidFill>
                  <a:srgbClr val="000000"/>
                </a:solidFill>
                <a:latin typeface="Calibri"/>
                <a:ea typeface="Calibri"/>
              </a:rPr>
              <a:t>183</a:t>
            </a:r>
            <a:r>
              <a:rPr b="0" lang="en-GB" sz="1400" spc="-1" strike="noStrike">
                <a:solidFill>
                  <a:srgbClr val="000000"/>
                </a:solidFill>
                <a:latin typeface="Calibri"/>
                <a:ea typeface="Calibri"/>
              </a:rPr>
              <a:t>Hf β-decay.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2" name="Straight Connector 3"/>
          <p:cNvCxnSpPr/>
          <p:nvPr/>
        </p:nvCxnSpPr>
        <p:spPr>
          <a:xfrm>
            <a:off x="0" y="47520"/>
            <a:ext cx="12192480" cy="720"/>
          </a:xfrm>
          <a:prstGeom prst="straightConnector1">
            <a:avLst/>
          </a:prstGeom>
          <a:ln w="95250">
            <a:solidFill>
              <a:srgbClr val="156082"/>
            </a:solidFill>
            <a:round/>
          </a:ln>
        </p:spPr>
      </p:cxnSp>
      <p:sp>
        <p:nvSpPr>
          <p:cNvPr id="313" name="Google Shape;55;p15"/>
          <p:cNvSpPr/>
          <p:nvPr/>
        </p:nvSpPr>
        <p:spPr>
          <a:xfrm>
            <a:off x="505440" y="343800"/>
            <a:ext cx="59587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en-GB" sz="2400" spc="-1" strike="noStrike">
                <a:solidFill>
                  <a:srgbClr val="1c4587"/>
                </a:solidFill>
                <a:latin typeface="Calibri"/>
                <a:ea typeface="Calibri"/>
              </a:rPr>
              <a:t>Yield calculation of </a:t>
            </a:r>
            <a:r>
              <a:rPr b="1" lang="en-GB" sz="2400" spc="-1" strike="noStrike" baseline="30000">
                <a:solidFill>
                  <a:srgbClr val="1c4587"/>
                </a:solidFill>
                <a:latin typeface="Calibri"/>
                <a:ea typeface="Calibri"/>
              </a:rPr>
              <a:t>183</a:t>
            </a:r>
            <a:r>
              <a:rPr b="1" lang="en-GB" sz="2400" spc="-1" strike="noStrike">
                <a:solidFill>
                  <a:srgbClr val="1c4587"/>
                </a:solidFill>
                <a:latin typeface="Calibri"/>
                <a:ea typeface="Calibri"/>
              </a:rPr>
              <a:t>Hf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14" name="Google Shape;56;p15"/>
          <p:cNvCxnSpPr/>
          <p:nvPr/>
        </p:nvCxnSpPr>
        <p:spPr>
          <a:xfrm>
            <a:off x="599760" y="905760"/>
            <a:ext cx="5448960" cy="720"/>
          </a:xfrm>
          <a:prstGeom prst="straightConnector1">
            <a:avLst/>
          </a:prstGeom>
          <a:ln w="9525">
            <a:solidFill>
              <a:srgbClr val="595959"/>
            </a:solidFill>
            <a:round/>
          </a:ln>
        </p:spPr>
      </p:cxnSp>
      <p:pic>
        <p:nvPicPr>
          <p:cNvPr id="315" name="Picture 2" descr=""/>
          <p:cNvPicPr/>
          <p:nvPr/>
        </p:nvPicPr>
        <p:blipFill>
          <a:blip r:embed="rId1"/>
          <a:srcRect l="10941" t="73" r="0" b="453"/>
          <a:stretch/>
        </p:blipFill>
        <p:spPr>
          <a:xfrm>
            <a:off x="155160" y="1296720"/>
            <a:ext cx="7920360" cy="3317040"/>
          </a:xfrm>
          <a:prstGeom prst="rect">
            <a:avLst/>
          </a:prstGeom>
          <a:ln w="0">
            <a:noFill/>
          </a:ln>
        </p:spPr>
      </p:pic>
      <p:cxnSp>
        <p:nvCxnSpPr>
          <p:cNvPr id="316" name="Straight Connector 5"/>
          <p:cNvCxnSpPr/>
          <p:nvPr/>
        </p:nvCxnSpPr>
        <p:spPr>
          <a:xfrm>
            <a:off x="9363240" y="5149800"/>
            <a:ext cx="2007000" cy="720"/>
          </a:xfrm>
          <a:prstGeom prst="straightConnector1">
            <a:avLst/>
          </a:prstGeom>
          <a:ln w="38100">
            <a:solidFill>
              <a:srgbClr val="000000"/>
            </a:solidFill>
            <a:round/>
          </a:ln>
        </p:spPr>
      </p:cxnSp>
      <p:cxnSp>
        <p:nvCxnSpPr>
          <p:cNvPr id="317" name="Straight Connector 6"/>
          <p:cNvCxnSpPr/>
          <p:nvPr/>
        </p:nvCxnSpPr>
        <p:spPr>
          <a:xfrm>
            <a:off x="9363240" y="4743000"/>
            <a:ext cx="2007000" cy="720"/>
          </a:xfrm>
          <a:prstGeom prst="straightConnector1">
            <a:avLst/>
          </a:prstGeom>
          <a:ln w="38100">
            <a:solidFill>
              <a:srgbClr val="000000"/>
            </a:solidFill>
            <a:round/>
          </a:ln>
        </p:spPr>
      </p:cxnSp>
      <p:cxnSp>
        <p:nvCxnSpPr>
          <p:cNvPr id="318" name="Straight Connector 7"/>
          <p:cNvCxnSpPr/>
          <p:nvPr/>
        </p:nvCxnSpPr>
        <p:spPr>
          <a:xfrm>
            <a:off x="9363240" y="4361040"/>
            <a:ext cx="2007000" cy="720"/>
          </a:xfrm>
          <a:prstGeom prst="straightConnector1">
            <a:avLst/>
          </a:prstGeom>
          <a:ln w="38100">
            <a:solidFill>
              <a:srgbClr val="000000"/>
            </a:solidFill>
            <a:round/>
          </a:ln>
        </p:spPr>
      </p:cxnSp>
      <p:cxnSp>
        <p:nvCxnSpPr>
          <p:cNvPr id="319" name="Straight Connector 8"/>
          <p:cNvCxnSpPr/>
          <p:nvPr/>
        </p:nvCxnSpPr>
        <p:spPr>
          <a:xfrm>
            <a:off x="9363240" y="3606480"/>
            <a:ext cx="2007000" cy="720"/>
          </a:xfrm>
          <a:prstGeom prst="straightConnector1">
            <a:avLst/>
          </a:prstGeom>
          <a:ln w="38100">
            <a:solidFill>
              <a:srgbClr val="000000"/>
            </a:solidFill>
            <a:round/>
          </a:ln>
        </p:spPr>
      </p:cxnSp>
      <p:cxnSp>
        <p:nvCxnSpPr>
          <p:cNvPr id="320" name="Straight Connector 9"/>
          <p:cNvCxnSpPr/>
          <p:nvPr/>
        </p:nvCxnSpPr>
        <p:spPr>
          <a:xfrm>
            <a:off x="9363240" y="2887560"/>
            <a:ext cx="2007000" cy="720"/>
          </a:xfrm>
          <a:prstGeom prst="straightConnector1">
            <a:avLst/>
          </a:prstGeom>
          <a:ln w="38100">
            <a:solidFill>
              <a:srgbClr val="000000"/>
            </a:solidFill>
            <a:round/>
          </a:ln>
        </p:spPr>
      </p:cxnSp>
      <p:cxnSp>
        <p:nvCxnSpPr>
          <p:cNvPr id="321" name="Straight Connector 12"/>
          <p:cNvCxnSpPr/>
          <p:nvPr/>
        </p:nvCxnSpPr>
        <p:spPr>
          <a:xfrm>
            <a:off x="8067240" y="2005200"/>
            <a:ext cx="1453680" cy="720"/>
          </a:xfrm>
          <a:prstGeom prst="straightConnector1">
            <a:avLst/>
          </a:prstGeom>
          <a:ln w="38100">
            <a:solidFill>
              <a:srgbClr val="000000"/>
            </a:solidFill>
            <a:round/>
          </a:ln>
        </p:spPr>
      </p:cxnSp>
      <p:sp>
        <p:nvSpPr>
          <p:cNvPr id="322" name="TextBox 13"/>
          <p:cNvSpPr/>
          <p:nvPr/>
        </p:nvSpPr>
        <p:spPr>
          <a:xfrm>
            <a:off x="7886520" y="1725480"/>
            <a:ext cx="6076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(3/2 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</a:rPr>
              <a:t>-</a:t>
            </a: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TextBox 14"/>
          <p:cNvSpPr/>
          <p:nvPr/>
        </p:nvSpPr>
        <p:spPr>
          <a:xfrm>
            <a:off x="9384480" y="1715760"/>
            <a:ext cx="2707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0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TextBox 15"/>
          <p:cNvSpPr/>
          <p:nvPr/>
        </p:nvSpPr>
        <p:spPr>
          <a:xfrm>
            <a:off x="9132120" y="2552040"/>
            <a:ext cx="6076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(5/2 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</a:rPr>
              <a:t>-</a:t>
            </a: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TextBox 16"/>
          <p:cNvSpPr/>
          <p:nvPr/>
        </p:nvSpPr>
        <p:spPr>
          <a:xfrm>
            <a:off x="11040120" y="2566800"/>
            <a:ext cx="58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856.9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TextBox 17"/>
          <p:cNvSpPr/>
          <p:nvPr/>
        </p:nvSpPr>
        <p:spPr>
          <a:xfrm>
            <a:off x="9118800" y="3299040"/>
            <a:ext cx="6274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(5/2 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</a:rPr>
              <a:t>+</a:t>
            </a: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TextBox 18"/>
          <p:cNvSpPr/>
          <p:nvPr/>
        </p:nvSpPr>
        <p:spPr>
          <a:xfrm>
            <a:off x="11062080" y="3305880"/>
            <a:ext cx="58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459.1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TextBox 19"/>
          <p:cNvSpPr/>
          <p:nvPr/>
        </p:nvSpPr>
        <p:spPr>
          <a:xfrm>
            <a:off x="9132480" y="4046040"/>
            <a:ext cx="52056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9/2 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</a:rPr>
              <a:t>+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TextBox 20"/>
          <p:cNvSpPr/>
          <p:nvPr/>
        </p:nvSpPr>
        <p:spPr>
          <a:xfrm>
            <a:off x="11040120" y="4046040"/>
            <a:ext cx="58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143.2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TextBox 21"/>
          <p:cNvSpPr/>
          <p:nvPr/>
        </p:nvSpPr>
        <p:spPr>
          <a:xfrm>
            <a:off x="9116280" y="4452840"/>
            <a:ext cx="50076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9/2 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</a:rPr>
              <a:t>-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TextBox 22"/>
          <p:cNvSpPr/>
          <p:nvPr/>
        </p:nvSpPr>
        <p:spPr>
          <a:xfrm>
            <a:off x="11085120" y="4461120"/>
            <a:ext cx="49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73.2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TextBox 23"/>
          <p:cNvSpPr/>
          <p:nvPr/>
        </p:nvSpPr>
        <p:spPr>
          <a:xfrm>
            <a:off x="9132480" y="4852800"/>
            <a:ext cx="52056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7/2 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</a:rPr>
              <a:t>+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TextBox 24"/>
          <p:cNvSpPr/>
          <p:nvPr/>
        </p:nvSpPr>
        <p:spPr>
          <a:xfrm>
            <a:off x="11233800" y="4852800"/>
            <a:ext cx="2707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0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TextBox 25"/>
          <p:cNvSpPr/>
          <p:nvPr/>
        </p:nvSpPr>
        <p:spPr>
          <a:xfrm>
            <a:off x="8386200" y="2057400"/>
            <a:ext cx="986040" cy="34308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rgbClr val="ffffff">
                    <a:alpha val="1000"/>
                  </a:srgbClr>
                </a:solidFill>
                <a:latin typeface="Aptos"/>
              </a:rPr>
              <a:t> 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TextBox 26"/>
          <p:cNvSpPr/>
          <p:nvPr/>
        </p:nvSpPr>
        <p:spPr>
          <a:xfrm>
            <a:off x="10061640" y="5201640"/>
            <a:ext cx="960480" cy="34416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rgbClr val="ffffff">
                    <a:alpha val="1000"/>
                  </a:srgbClr>
                </a:solidFill>
                <a:latin typeface="Aptos"/>
              </a:rPr>
              <a:t> 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36" name="Straight Arrow Connector 28"/>
          <p:cNvCxnSpPr/>
          <p:nvPr/>
        </p:nvCxnSpPr>
        <p:spPr>
          <a:xfrm>
            <a:off x="10177200" y="4743000"/>
            <a:ext cx="720" cy="417960"/>
          </a:xfrm>
          <a:prstGeom prst="straightConnector1">
            <a:avLst/>
          </a:prstGeom>
          <a:ln w="28575">
            <a:solidFill>
              <a:srgbClr val="156082"/>
            </a:solidFill>
            <a:round/>
            <a:tailEnd len="med" type="triangle" w="med"/>
          </a:ln>
        </p:spPr>
      </p:cxnSp>
      <p:cxnSp>
        <p:nvCxnSpPr>
          <p:cNvPr id="337" name="Straight Arrow Connector 29"/>
          <p:cNvCxnSpPr/>
          <p:nvPr/>
        </p:nvCxnSpPr>
        <p:spPr>
          <a:xfrm>
            <a:off x="10538640" y="2887560"/>
            <a:ext cx="720" cy="1856160"/>
          </a:xfrm>
          <a:prstGeom prst="straightConnector1">
            <a:avLst/>
          </a:prstGeom>
          <a:ln w="28575">
            <a:solidFill>
              <a:srgbClr val="156082"/>
            </a:solidFill>
            <a:round/>
            <a:tailEnd len="med" type="triangle" w="med"/>
          </a:ln>
        </p:spPr>
      </p:cxnSp>
      <p:cxnSp>
        <p:nvCxnSpPr>
          <p:cNvPr id="338" name="Straight Arrow Connector 31"/>
          <p:cNvCxnSpPr/>
          <p:nvPr/>
        </p:nvCxnSpPr>
        <p:spPr>
          <a:xfrm>
            <a:off x="9759600" y="3606480"/>
            <a:ext cx="720" cy="755280"/>
          </a:xfrm>
          <a:prstGeom prst="straightConnector1">
            <a:avLst/>
          </a:prstGeom>
          <a:ln w="28575">
            <a:solidFill>
              <a:srgbClr val="156082"/>
            </a:solidFill>
            <a:round/>
            <a:tailEnd len="med" type="triangle" w="med"/>
          </a:ln>
        </p:spPr>
      </p:cxnSp>
      <p:cxnSp>
        <p:nvCxnSpPr>
          <p:cNvPr id="339" name="Straight Arrow Connector 33"/>
          <p:cNvCxnSpPr/>
          <p:nvPr/>
        </p:nvCxnSpPr>
        <p:spPr>
          <a:xfrm>
            <a:off x="10826280" y="3606480"/>
            <a:ext cx="720" cy="1554480"/>
          </a:xfrm>
          <a:prstGeom prst="straightConnector1">
            <a:avLst/>
          </a:prstGeom>
          <a:ln w="28575">
            <a:solidFill>
              <a:srgbClr val="156082"/>
            </a:solidFill>
            <a:round/>
            <a:tailEnd len="med" type="triangle" w="med"/>
          </a:ln>
        </p:spPr>
      </p:cxnSp>
      <p:cxnSp>
        <p:nvCxnSpPr>
          <p:cNvPr id="340" name="Straight Arrow Connector 36"/>
          <p:cNvCxnSpPr/>
          <p:nvPr/>
        </p:nvCxnSpPr>
        <p:spPr>
          <a:xfrm>
            <a:off x="9520200" y="2023200"/>
            <a:ext cx="160560" cy="437040"/>
          </a:xfrm>
          <a:prstGeom prst="straightConnector1">
            <a:avLst/>
          </a:prstGeom>
          <a:ln w="0">
            <a:solidFill>
              <a:srgbClr val="ff0000"/>
            </a:solidFill>
            <a:tailEnd len="med" type="triangle" w="med"/>
          </a:ln>
        </p:spPr>
      </p:cxnSp>
      <p:sp>
        <p:nvSpPr>
          <p:cNvPr id="341" name="TextBox 37"/>
          <p:cNvSpPr/>
          <p:nvPr/>
        </p:nvSpPr>
        <p:spPr>
          <a:xfrm>
            <a:off x="10532880" y="3013560"/>
            <a:ext cx="58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783.7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TextBox 38"/>
          <p:cNvSpPr/>
          <p:nvPr/>
        </p:nvSpPr>
        <p:spPr>
          <a:xfrm>
            <a:off x="9735120" y="3760560"/>
            <a:ext cx="58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315.9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3" name="TextBox 39"/>
          <p:cNvSpPr/>
          <p:nvPr/>
        </p:nvSpPr>
        <p:spPr>
          <a:xfrm>
            <a:off x="10132200" y="4782960"/>
            <a:ext cx="49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73.2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TextBox 40"/>
          <p:cNvSpPr/>
          <p:nvPr/>
        </p:nvSpPr>
        <p:spPr>
          <a:xfrm>
            <a:off x="10778760" y="3799800"/>
            <a:ext cx="58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459.1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45" name="Table 41"/>
          <p:cNvGraphicFramePr/>
          <p:nvPr/>
        </p:nvGraphicFramePr>
        <p:xfrm>
          <a:off x="156960" y="4613040"/>
          <a:ext cx="8339040" cy="1734840"/>
        </p:xfrm>
        <a:graphic>
          <a:graphicData uri="http://schemas.openxmlformats.org/drawingml/2006/table">
            <a:tbl>
              <a:tblPr/>
              <a:tblGrid>
                <a:gridCol w="1134720"/>
                <a:gridCol w="983160"/>
                <a:gridCol w="1184400"/>
                <a:gridCol w="1160280"/>
                <a:gridCol w="1134720"/>
                <a:gridCol w="1285920"/>
                <a:gridCol w="1456200"/>
              </a:tblGrid>
              <a:tr h="70452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GB" sz="1400" spc="-1" strike="noStrike">
                          <a:solidFill>
                            <a:schemeClr val="lt1"/>
                          </a:solidFill>
                          <a:latin typeface="Arial Narrow"/>
                        </a:rPr>
                        <a:t>E</a:t>
                      </a:r>
                      <a:r>
                        <a:rPr b="1" lang="el-GR" sz="1400" spc="-1" strike="noStrike" baseline="-25000">
                          <a:solidFill>
                            <a:schemeClr val="lt1"/>
                          </a:solidFill>
                          <a:latin typeface="Arial Narrow"/>
                        </a:rPr>
                        <a:t>γ</a:t>
                      </a:r>
                      <a:br>
                        <a:rPr sz="1400"/>
                      </a:br>
                      <a:r>
                        <a:rPr b="1" lang="en-GB" sz="1400" spc="-1" strike="noStrike" baseline="-25000">
                          <a:solidFill>
                            <a:schemeClr val="lt1"/>
                          </a:solidFill>
                          <a:latin typeface="Arial Narrow"/>
                        </a:rPr>
                        <a:t>(keV)</a:t>
                      </a:r>
                      <a:endParaRPr b="0" lang="en-US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GB" sz="1400" spc="-1" strike="noStrike">
                          <a:solidFill>
                            <a:schemeClr val="lt1"/>
                          </a:solidFill>
                          <a:latin typeface="Arial Narrow"/>
                        </a:rPr>
                        <a:t>A</a:t>
                      </a:r>
                      <a:r>
                        <a:rPr b="1" lang="el-GR" sz="1400" spc="-1" strike="noStrike" baseline="-25000">
                          <a:solidFill>
                            <a:schemeClr val="lt1"/>
                          </a:solidFill>
                          <a:latin typeface="Arial Narrow"/>
                        </a:rPr>
                        <a:t>γ</a:t>
                      </a:r>
                      <a:endParaRPr b="0" lang="en-US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l-GR" sz="1400" spc="-1" strike="noStrike">
                          <a:solidFill>
                            <a:schemeClr val="lt1"/>
                          </a:solidFill>
                          <a:latin typeface="Arial Narrow"/>
                        </a:rPr>
                        <a:t>ε</a:t>
                      </a:r>
                      <a:r>
                        <a:rPr b="1" lang="el-GR" sz="1400" spc="-1" strike="noStrike" baseline="-25000">
                          <a:solidFill>
                            <a:schemeClr val="lt1"/>
                          </a:solidFill>
                          <a:latin typeface="Arial Narrow"/>
                        </a:rPr>
                        <a:t>γ</a:t>
                      </a:r>
                      <a:endParaRPr b="0" lang="en-US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GB" sz="1400" spc="-1" strike="noStrike">
                          <a:solidFill>
                            <a:schemeClr val="lt1"/>
                          </a:solidFill>
                          <a:latin typeface="Arial Narrow"/>
                        </a:rPr>
                        <a:t>I</a:t>
                      </a:r>
                      <a:r>
                        <a:rPr b="1" lang="el-GR" sz="1400" spc="-1" strike="noStrike" baseline="-25000">
                          <a:solidFill>
                            <a:schemeClr val="lt1"/>
                          </a:solidFill>
                          <a:latin typeface="Arial Narrow"/>
                        </a:rPr>
                        <a:t>γ</a:t>
                      </a:r>
                      <a:br>
                        <a:rPr sz="1400"/>
                      </a:br>
                      <a:r>
                        <a:rPr b="1" lang="en-GB" sz="1400" spc="-1" strike="noStrike" baseline="-25000">
                          <a:solidFill>
                            <a:schemeClr val="lt1"/>
                          </a:solidFill>
                          <a:latin typeface="Arial Narrow"/>
                        </a:rPr>
                        <a:t>From [1]</a:t>
                      </a:r>
                      <a:endParaRPr b="0" lang="en-US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GB" sz="1400" spc="-1" strike="noStrike">
                          <a:solidFill>
                            <a:schemeClr val="lt1"/>
                          </a:solidFill>
                          <a:latin typeface="Arial Narrow"/>
                        </a:rPr>
                        <a:t>N(T)</a:t>
                      </a:r>
                      <a:endParaRPr b="0" lang="en-US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GB" sz="1400" spc="-1" strike="noStrike">
                          <a:solidFill>
                            <a:schemeClr val="lt1"/>
                          </a:solidFill>
                          <a:latin typeface="Arial Narrow"/>
                        </a:rPr>
                        <a:t>Wt. N(T) </a:t>
                      </a:r>
                      <a:br>
                        <a:rPr sz="1400"/>
                      </a:br>
                      <a:r>
                        <a:rPr b="1" lang="en-GB" sz="1400" spc="-1" strike="noStrike">
                          <a:solidFill>
                            <a:schemeClr val="lt1"/>
                          </a:solidFill>
                          <a:latin typeface="Arial Narrow"/>
                        </a:rPr>
                        <a:t>(per run)</a:t>
                      </a:r>
                      <a:endParaRPr b="0" lang="en-US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GB" sz="1400" spc="-1" strike="noStrike">
                          <a:solidFill>
                            <a:schemeClr val="dk1"/>
                          </a:solidFill>
                          <a:latin typeface="Arial Narrow"/>
                        </a:rPr>
                        <a:t>Yield</a:t>
                      </a:r>
                      <a:br>
                        <a:rPr sz="1400"/>
                      </a:br>
                      <a:r>
                        <a:rPr b="1" lang="en-GB" sz="1400" spc="-1" strike="noStrike">
                          <a:solidFill>
                            <a:schemeClr val="dk1"/>
                          </a:solidFill>
                          <a:latin typeface="Arial Narrow"/>
                        </a:rPr>
                        <a:t>(ions/sec)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15160"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400" spc="-1" strike="noStrike">
                          <a:solidFill>
                            <a:schemeClr val="dk1"/>
                          </a:solidFill>
                          <a:latin typeface="Arial Narrow"/>
                        </a:rPr>
                        <a:t>73.2(2)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400" spc="-1" strike="noStrike">
                          <a:solidFill>
                            <a:schemeClr val="dk1"/>
                          </a:solidFill>
                          <a:latin typeface="Arial Narrow"/>
                        </a:rPr>
                        <a:t>126(14)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400" spc="-1" strike="noStrike">
                          <a:solidFill>
                            <a:schemeClr val="dk1"/>
                          </a:solidFill>
                          <a:latin typeface="Arial Narrow"/>
                        </a:rPr>
                        <a:t>0.137(4)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400" spc="-1" strike="noStrike">
                          <a:solidFill>
                            <a:schemeClr val="dk1"/>
                          </a:solidFill>
                          <a:latin typeface="Arial Narrow"/>
                        </a:rPr>
                        <a:t>38.0(40)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400" spc="-1" strike="noStrike">
                          <a:solidFill>
                            <a:schemeClr val="dk1"/>
                          </a:solidFill>
                          <a:latin typeface="Arial Narrow"/>
                        </a:rPr>
                        <a:t>6030(924)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 rowSpan="2"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400" spc="-1" strike="noStrike">
                          <a:solidFill>
                            <a:schemeClr val="dk1"/>
                          </a:solidFill>
                          <a:latin typeface="Arial Narrow"/>
                        </a:rPr>
                        <a:t>1941(179)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 rowSpan="2"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400" spc="-1" strike="noStrike">
                          <a:solidFill>
                            <a:schemeClr val="dk1"/>
                          </a:solidFill>
                          <a:latin typeface="Arial Narrow"/>
                        </a:rPr>
                        <a:t>0.85(8)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15160"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400" spc="-1" strike="noStrike">
                          <a:solidFill>
                            <a:schemeClr val="dk1"/>
                          </a:solidFill>
                          <a:latin typeface="Arial Narrow"/>
                        </a:rPr>
                        <a:t>783.7(3)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400" spc="-1" strike="noStrike">
                          <a:solidFill>
                            <a:schemeClr val="dk1"/>
                          </a:solidFill>
                          <a:latin typeface="Arial Narrow"/>
                        </a:rPr>
                        <a:t>135(15)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400" spc="-1" strike="noStrike">
                          <a:solidFill>
                            <a:schemeClr val="dk1"/>
                          </a:solidFill>
                          <a:latin typeface="Arial Narrow"/>
                        </a:rPr>
                        <a:t>0.090(3)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400" spc="-1" strike="noStrike">
                          <a:solidFill>
                            <a:schemeClr val="dk1"/>
                          </a:solidFill>
                          <a:latin typeface="Arial Narrow"/>
                        </a:rPr>
                        <a:t>65.5(19)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400" spc="-1" strike="noStrike">
                          <a:solidFill>
                            <a:schemeClr val="dk1"/>
                          </a:solidFill>
                          <a:latin typeface="Arial Narrow"/>
                        </a:rPr>
                        <a:t>5713(658)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346" name="TextBox 42"/>
          <p:cNvSpPr/>
          <p:nvPr/>
        </p:nvSpPr>
        <p:spPr>
          <a:xfrm>
            <a:off x="9569880" y="2016360"/>
            <a:ext cx="8557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rgbClr val="ff0000"/>
                </a:solidFill>
                <a:latin typeface="Calibri"/>
              </a:rPr>
              <a:t>β- : 100%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TextBox 43"/>
          <p:cNvSpPr/>
          <p:nvPr/>
        </p:nvSpPr>
        <p:spPr>
          <a:xfrm>
            <a:off x="9961200" y="1571040"/>
            <a:ext cx="1040400" cy="33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</a:rPr>
              <a:t>T</a:t>
            </a:r>
            <a:r>
              <a:rPr b="0" lang="en-GB" sz="1400" spc="-1" strike="noStrike" baseline="-2500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</a:rPr>
              <a:t>1/2</a:t>
            </a:r>
            <a:r>
              <a:rPr b="0" lang="en-GB" sz="1400" spc="-1" strike="noStrike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</a:rPr>
              <a:t>=1.018 h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TextBox 30"/>
          <p:cNvSpPr/>
          <p:nvPr/>
        </p:nvSpPr>
        <p:spPr>
          <a:xfrm>
            <a:off x="2447640" y="1059480"/>
            <a:ext cx="278280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GB" sz="1600" spc="-1" strike="noStrike">
                <a:solidFill>
                  <a:schemeClr val="dk1"/>
                </a:solidFill>
                <a:latin typeface="Calibri"/>
                <a:ea typeface="Calibri"/>
              </a:rPr>
              <a:t>β-γ coincidence spectra.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Google Shape;67;p16"/>
          <p:cNvSpPr/>
          <p:nvPr/>
        </p:nvSpPr>
        <p:spPr>
          <a:xfrm>
            <a:off x="368640" y="6540840"/>
            <a:ext cx="2585880" cy="26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 baseline="30000">
                <a:solidFill>
                  <a:srgbClr val="25303b"/>
                </a:solidFill>
                <a:latin typeface="Cambria"/>
                <a:ea typeface="Cambria"/>
              </a:rPr>
              <a:t> </a:t>
            </a:r>
            <a:r>
              <a:rPr b="0" lang="en-GB" sz="1400" spc="-1" strike="noStrike" baseline="30000">
                <a:solidFill>
                  <a:srgbClr val="25303b"/>
                </a:solidFill>
                <a:latin typeface="Cambria"/>
                <a:ea typeface="Cambria"/>
              </a:rPr>
              <a:t>[1]</a:t>
            </a:r>
            <a:r>
              <a:rPr b="0" lang="en-GB" sz="1100" spc="-1" strike="noStrike">
                <a:solidFill>
                  <a:srgbClr val="25303b"/>
                </a:solidFill>
                <a:latin typeface="Cambria"/>
                <a:ea typeface="Cambria"/>
              </a:rPr>
              <a:t>https://www.nndc.bnl.gov/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50" name="Google Shape;56;p15"/>
          <p:cNvCxnSpPr/>
          <p:nvPr/>
        </p:nvCxnSpPr>
        <p:spPr>
          <a:xfrm>
            <a:off x="470520" y="6540840"/>
            <a:ext cx="5448960" cy="720"/>
          </a:xfrm>
          <a:prstGeom prst="straightConnector1">
            <a:avLst/>
          </a:prstGeom>
          <a:ln w="9525">
            <a:solidFill>
              <a:srgbClr val="595959"/>
            </a:solidFill>
            <a:round/>
          </a:ln>
        </p:spPr>
      </p:cxnSp>
      <p:sp>
        <p:nvSpPr>
          <p:cNvPr id="351" name="TextBox 1"/>
          <p:cNvSpPr/>
          <p:nvPr/>
        </p:nvSpPr>
        <p:spPr>
          <a:xfrm>
            <a:off x="11432880" y="4542120"/>
            <a:ext cx="7236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  <a:ea typeface="Calibri"/>
              </a:rPr>
              <a:t>(107ns)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2" name="Straight Connector 3"/>
          <p:cNvCxnSpPr/>
          <p:nvPr/>
        </p:nvCxnSpPr>
        <p:spPr>
          <a:xfrm>
            <a:off x="0" y="47520"/>
            <a:ext cx="12192480" cy="720"/>
          </a:xfrm>
          <a:prstGeom prst="straightConnector1">
            <a:avLst/>
          </a:prstGeom>
          <a:ln w="95250">
            <a:solidFill>
              <a:srgbClr val="156082"/>
            </a:solidFill>
            <a:round/>
          </a:ln>
        </p:spPr>
      </p:cxnSp>
      <p:sp>
        <p:nvSpPr>
          <p:cNvPr id="353" name="Google Shape;55;p15"/>
          <p:cNvSpPr/>
          <p:nvPr/>
        </p:nvSpPr>
        <p:spPr>
          <a:xfrm>
            <a:off x="595440" y="93240"/>
            <a:ext cx="59587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GB" sz="2400" spc="-1" strike="noStrike">
                <a:solidFill>
                  <a:srgbClr val="1c4587"/>
                </a:solidFill>
                <a:latin typeface="Calibri"/>
                <a:ea typeface="Calibri"/>
              </a:rPr>
              <a:t>Half-Life measurement of </a:t>
            </a:r>
            <a:r>
              <a:rPr b="1" lang="en-GB" sz="2400" spc="-1" strike="noStrike" baseline="30000">
                <a:solidFill>
                  <a:srgbClr val="1c4587"/>
                </a:solidFill>
                <a:latin typeface="Calibri"/>
                <a:ea typeface="Calibri"/>
              </a:rPr>
              <a:t>183</a:t>
            </a:r>
            <a:r>
              <a:rPr b="1" lang="en-GB" sz="2400" spc="-1" strike="noStrike">
                <a:solidFill>
                  <a:srgbClr val="1c4587"/>
                </a:solidFill>
                <a:latin typeface="Calibri"/>
                <a:ea typeface="Calibri"/>
              </a:rPr>
              <a:t>Hf g.s. 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54" name="Google Shape;56;p15"/>
          <p:cNvCxnSpPr/>
          <p:nvPr/>
        </p:nvCxnSpPr>
        <p:spPr>
          <a:xfrm>
            <a:off x="599760" y="554760"/>
            <a:ext cx="5448960" cy="720"/>
          </a:xfrm>
          <a:prstGeom prst="straightConnector1">
            <a:avLst/>
          </a:prstGeom>
          <a:ln w="9525">
            <a:solidFill>
              <a:srgbClr val="595959"/>
            </a:solidFill>
            <a:round/>
          </a:ln>
        </p:spPr>
      </p:cxnSp>
      <p:cxnSp>
        <p:nvCxnSpPr>
          <p:cNvPr id="355" name="Straight Connector 5"/>
          <p:cNvCxnSpPr/>
          <p:nvPr/>
        </p:nvCxnSpPr>
        <p:spPr>
          <a:xfrm>
            <a:off x="9264600" y="5391360"/>
            <a:ext cx="2007360" cy="720"/>
          </a:xfrm>
          <a:prstGeom prst="straightConnector1">
            <a:avLst/>
          </a:prstGeom>
          <a:ln w="38100">
            <a:solidFill>
              <a:srgbClr val="000000"/>
            </a:solidFill>
            <a:round/>
          </a:ln>
        </p:spPr>
      </p:cxnSp>
      <p:cxnSp>
        <p:nvCxnSpPr>
          <p:cNvPr id="356" name="Straight Connector 6"/>
          <p:cNvCxnSpPr/>
          <p:nvPr/>
        </p:nvCxnSpPr>
        <p:spPr>
          <a:xfrm>
            <a:off x="9264600" y="4984560"/>
            <a:ext cx="2007360" cy="720"/>
          </a:xfrm>
          <a:prstGeom prst="straightConnector1">
            <a:avLst/>
          </a:prstGeom>
          <a:ln w="38100">
            <a:solidFill>
              <a:srgbClr val="000000"/>
            </a:solidFill>
            <a:round/>
          </a:ln>
        </p:spPr>
      </p:cxnSp>
      <p:cxnSp>
        <p:nvCxnSpPr>
          <p:cNvPr id="357" name="Straight Connector 8"/>
          <p:cNvCxnSpPr/>
          <p:nvPr/>
        </p:nvCxnSpPr>
        <p:spPr>
          <a:xfrm>
            <a:off x="9264600" y="3848400"/>
            <a:ext cx="2007360" cy="720"/>
          </a:xfrm>
          <a:prstGeom prst="straightConnector1">
            <a:avLst/>
          </a:prstGeom>
          <a:ln w="38100">
            <a:solidFill>
              <a:srgbClr val="000000"/>
            </a:solidFill>
            <a:round/>
          </a:ln>
        </p:spPr>
      </p:cxnSp>
      <p:cxnSp>
        <p:nvCxnSpPr>
          <p:cNvPr id="358" name="Straight Connector 9"/>
          <p:cNvCxnSpPr/>
          <p:nvPr/>
        </p:nvCxnSpPr>
        <p:spPr>
          <a:xfrm>
            <a:off x="9264600" y="3129120"/>
            <a:ext cx="2007360" cy="720"/>
          </a:xfrm>
          <a:prstGeom prst="straightConnector1">
            <a:avLst/>
          </a:prstGeom>
          <a:ln w="38100">
            <a:solidFill>
              <a:srgbClr val="000000"/>
            </a:solidFill>
            <a:round/>
          </a:ln>
        </p:spPr>
      </p:cxnSp>
      <p:cxnSp>
        <p:nvCxnSpPr>
          <p:cNvPr id="359" name="Straight Connector 12"/>
          <p:cNvCxnSpPr/>
          <p:nvPr/>
        </p:nvCxnSpPr>
        <p:spPr>
          <a:xfrm>
            <a:off x="7968960" y="2246760"/>
            <a:ext cx="1453680" cy="720"/>
          </a:xfrm>
          <a:prstGeom prst="straightConnector1">
            <a:avLst/>
          </a:prstGeom>
          <a:ln w="38100">
            <a:solidFill>
              <a:srgbClr val="000000"/>
            </a:solidFill>
            <a:round/>
          </a:ln>
        </p:spPr>
      </p:cxnSp>
      <p:sp>
        <p:nvSpPr>
          <p:cNvPr id="360" name="TextBox 13"/>
          <p:cNvSpPr/>
          <p:nvPr/>
        </p:nvSpPr>
        <p:spPr>
          <a:xfrm>
            <a:off x="7619760" y="1957320"/>
            <a:ext cx="6076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(3/2 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</a:rPr>
              <a:t>-</a:t>
            </a: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" name="TextBox 14"/>
          <p:cNvSpPr/>
          <p:nvPr/>
        </p:nvSpPr>
        <p:spPr>
          <a:xfrm>
            <a:off x="9286200" y="1957320"/>
            <a:ext cx="2707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0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TextBox 15"/>
          <p:cNvSpPr/>
          <p:nvPr/>
        </p:nvSpPr>
        <p:spPr>
          <a:xfrm>
            <a:off x="9033840" y="2793600"/>
            <a:ext cx="6076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(5/2 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</a:rPr>
              <a:t>-</a:t>
            </a: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3" name="TextBox 16"/>
          <p:cNvSpPr/>
          <p:nvPr/>
        </p:nvSpPr>
        <p:spPr>
          <a:xfrm>
            <a:off x="10941840" y="2808720"/>
            <a:ext cx="58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856.9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TextBox 17"/>
          <p:cNvSpPr/>
          <p:nvPr/>
        </p:nvSpPr>
        <p:spPr>
          <a:xfrm>
            <a:off x="9020520" y="3540600"/>
            <a:ext cx="6274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(5/2 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</a:rPr>
              <a:t>+</a:t>
            </a: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TextBox 18"/>
          <p:cNvSpPr/>
          <p:nvPr/>
        </p:nvSpPr>
        <p:spPr>
          <a:xfrm>
            <a:off x="10963440" y="3547800"/>
            <a:ext cx="58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459.1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TextBox 21"/>
          <p:cNvSpPr/>
          <p:nvPr/>
        </p:nvSpPr>
        <p:spPr>
          <a:xfrm>
            <a:off x="9018000" y="4694400"/>
            <a:ext cx="50076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9/2 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</a:rPr>
              <a:t>-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TextBox 22"/>
          <p:cNvSpPr/>
          <p:nvPr/>
        </p:nvSpPr>
        <p:spPr>
          <a:xfrm>
            <a:off x="10986840" y="4702680"/>
            <a:ext cx="49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73.2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TextBox 23"/>
          <p:cNvSpPr/>
          <p:nvPr/>
        </p:nvSpPr>
        <p:spPr>
          <a:xfrm>
            <a:off x="9034200" y="5094360"/>
            <a:ext cx="52056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7/2 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</a:rPr>
              <a:t>+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TextBox 24"/>
          <p:cNvSpPr/>
          <p:nvPr/>
        </p:nvSpPr>
        <p:spPr>
          <a:xfrm>
            <a:off x="11135520" y="5094360"/>
            <a:ext cx="2707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0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TextBox 25"/>
          <p:cNvSpPr/>
          <p:nvPr/>
        </p:nvSpPr>
        <p:spPr>
          <a:xfrm>
            <a:off x="8201520" y="2255760"/>
            <a:ext cx="986040" cy="34308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rgbClr val="ffffff">
                    <a:alpha val="1000"/>
                  </a:srgbClr>
                </a:solidFill>
                <a:latin typeface="Aptos"/>
              </a:rPr>
              <a:t> 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TextBox 26"/>
          <p:cNvSpPr/>
          <p:nvPr/>
        </p:nvSpPr>
        <p:spPr>
          <a:xfrm>
            <a:off x="9963360" y="5443560"/>
            <a:ext cx="960480" cy="34416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rgbClr val="ffffff">
                    <a:alpha val="1000"/>
                  </a:srgbClr>
                </a:solidFill>
                <a:latin typeface="Aptos"/>
              </a:rPr>
              <a:t> 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72" name="Straight Arrow Connector 28"/>
          <p:cNvCxnSpPr/>
          <p:nvPr/>
        </p:nvCxnSpPr>
        <p:spPr>
          <a:xfrm>
            <a:off x="10078920" y="4984560"/>
            <a:ext cx="720" cy="418320"/>
          </a:xfrm>
          <a:prstGeom prst="straightConnector1">
            <a:avLst/>
          </a:prstGeom>
          <a:ln w="28575">
            <a:solidFill>
              <a:srgbClr val="156082"/>
            </a:solidFill>
            <a:round/>
            <a:tailEnd len="med" type="triangle" w="med"/>
          </a:ln>
        </p:spPr>
      </p:cxnSp>
      <p:cxnSp>
        <p:nvCxnSpPr>
          <p:cNvPr id="373" name="Straight Arrow Connector 29"/>
          <p:cNvCxnSpPr/>
          <p:nvPr/>
        </p:nvCxnSpPr>
        <p:spPr>
          <a:xfrm>
            <a:off x="10440360" y="3129120"/>
            <a:ext cx="720" cy="1856160"/>
          </a:xfrm>
          <a:prstGeom prst="straightConnector1">
            <a:avLst/>
          </a:prstGeom>
          <a:ln w="28575">
            <a:solidFill>
              <a:srgbClr val="156082"/>
            </a:solidFill>
            <a:round/>
            <a:tailEnd len="med" type="triangle" w="med"/>
          </a:ln>
        </p:spPr>
      </p:cxnSp>
      <p:cxnSp>
        <p:nvCxnSpPr>
          <p:cNvPr id="374" name="Straight Arrow Connector 33"/>
          <p:cNvCxnSpPr/>
          <p:nvPr/>
        </p:nvCxnSpPr>
        <p:spPr>
          <a:xfrm>
            <a:off x="10727640" y="3848400"/>
            <a:ext cx="720" cy="1554480"/>
          </a:xfrm>
          <a:prstGeom prst="straightConnector1">
            <a:avLst/>
          </a:prstGeom>
          <a:ln w="28575">
            <a:solidFill>
              <a:srgbClr val="156082"/>
            </a:solidFill>
            <a:round/>
            <a:tailEnd len="med" type="triangle" w="med"/>
          </a:ln>
        </p:spPr>
      </p:cxnSp>
      <p:cxnSp>
        <p:nvCxnSpPr>
          <p:cNvPr id="375" name="Straight Arrow Connector 36"/>
          <p:cNvCxnSpPr/>
          <p:nvPr/>
        </p:nvCxnSpPr>
        <p:spPr>
          <a:xfrm>
            <a:off x="9421920" y="2264760"/>
            <a:ext cx="160200" cy="437400"/>
          </a:xfrm>
          <a:prstGeom prst="straightConnector1">
            <a:avLst/>
          </a:prstGeom>
          <a:ln w="0">
            <a:solidFill>
              <a:srgbClr val="ff0000"/>
            </a:solidFill>
            <a:tailEnd len="med" type="triangle" w="med"/>
          </a:ln>
        </p:spPr>
      </p:cxnSp>
      <p:sp>
        <p:nvSpPr>
          <p:cNvPr id="376" name="TextBox 37"/>
          <p:cNvSpPr/>
          <p:nvPr/>
        </p:nvSpPr>
        <p:spPr>
          <a:xfrm>
            <a:off x="10434240" y="3255480"/>
            <a:ext cx="58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783.7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TextBox 39"/>
          <p:cNvSpPr/>
          <p:nvPr/>
        </p:nvSpPr>
        <p:spPr>
          <a:xfrm>
            <a:off x="10033920" y="5024520"/>
            <a:ext cx="49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73.2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TextBox 40"/>
          <p:cNvSpPr/>
          <p:nvPr/>
        </p:nvSpPr>
        <p:spPr>
          <a:xfrm>
            <a:off x="10680120" y="4041720"/>
            <a:ext cx="58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459.1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79" name="Table 41"/>
          <p:cNvGraphicFramePr/>
          <p:nvPr/>
        </p:nvGraphicFramePr>
        <p:xfrm>
          <a:off x="936360" y="4583160"/>
          <a:ext cx="6213600" cy="1890360"/>
        </p:xfrm>
        <a:graphic>
          <a:graphicData uri="http://schemas.openxmlformats.org/drawingml/2006/table">
            <a:tbl>
              <a:tblPr/>
              <a:tblGrid>
                <a:gridCol w="1580040"/>
                <a:gridCol w="1369080"/>
                <a:gridCol w="1649160"/>
                <a:gridCol w="1615680"/>
              </a:tblGrid>
              <a:tr h="56664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GB" sz="1600" spc="-1" strike="noStrike">
                          <a:solidFill>
                            <a:schemeClr val="lt1"/>
                          </a:solidFill>
                          <a:latin typeface="Arial Narrow"/>
                        </a:rPr>
                        <a:t>E</a:t>
                      </a:r>
                      <a:r>
                        <a:rPr b="1" lang="el-GR" sz="1600" spc="-1" strike="noStrike" baseline="-25000">
                          <a:solidFill>
                            <a:schemeClr val="lt1"/>
                          </a:solidFill>
                          <a:latin typeface="Arial Narrow"/>
                        </a:rPr>
                        <a:t>γ</a:t>
                      </a:r>
                      <a:br>
                        <a:rPr sz="1600"/>
                      </a:br>
                      <a:r>
                        <a:rPr b="1" lang="en-GB" sz="1600" spc="-1" strike="noStrike">
                          <a:solidFill>
                            <a:schemeClr val="lt1"/>
                          </a:solidFill>
                          <a:latin typeface="Arial Narrow"/>
                        </a:rPr>
                        <a:t>(keV)</a:t>
                      </a:r>
                      <a:endParaRPr b="0" lang="en-US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GB" sz="1600" spc="-1" strike="noStrike">
                          <a:solidFill>
                            <a:schemeClr val="lt1"/>
                          </a:solidFill>
                          <a:latin typeface="Arial Narrow"/>
                        </a:rPr>
                        <a:t>T</a:t>
                      </a:r>
                      <a:r>
                        <a:rPr b="1" lang="en-GB" sz="1600" spc="-1" strike="noStrike" baseline="-25000">
                          <a:solidFill>
                            <a:schemeClr val="lt1"/>
                          </a:solidFill>
                          <a:latin typeface="Arial Narrow"/>
                        </a:rPr>
                        <a:t>1/2</a:t>
                      </a:r>
                      <a:endParaRPr b="0" lang="en-US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GB" sz="1600" spc="-1" strike="noStrike">
                          <a:solidFill>
                            <a:schemeClr val="lt1"/>
                          </a:solidFill>
                          <a:latin typeface="Arial Narrow"/>
                        </a:rPr>
                        <a:t>h</a:t>
                      </a:r>
                      <a:endParaRPr b="0" lang="en-US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l-GR" sz="1600" spc="-1" strike="noStrike">
                          <a:solidFill>
                            <a:schemeClr val="lt1"/>
                          </a:solidFill>
                          <a:latin typeface="Arial Narrow"/>
                        </a:rPr>
                        <a:t>Wt. T</a:t>
                      </a:r>
                      <a:r>
                        <a:rPr b="1" lang="el-GR" sz="1600" spc="-1" strike="noStrike" baseline="-25000">
                          <a:solidFill>
                            <a:schemeClr val="lt1"/>
                          </a:solidFill>
                          <a:latin typeface="Arial Narrow"/>
                        </a:rPr>
                        <a:t>1/2</a:t>
                      </a:r>
                      <a:endParaRPr b="0" lang="en-US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l-GR" sz="1600" spc="-1" strike="noStrike">
                          <a:solidFill>
                            <a:schemeClr val="lt1"/>
                          </a:solidFill>
                          <a:latin typeface="Arial Narrow"/>
                        </a:rPr>
                        <a:t>h</a:t>
                      </a:r>
                      <a:endParaRPr b="0" lang="en-US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GB" sz="1600" spc="-1" strike="noStrike">
                          <a:solidFill>
                            <a:srgbClr val="ffffff"/>
                          </a:solidFill>
                          <a:latin typeface="Arial Narrow"/>
                        </a:rPr>
                        <a:t>T</a:t>
                      </a:r>
                      <a:r>
                        <a:rPr b="1" lang="en-GB" sz="1600" spc="-1" strike="noStrike" baseline="-25000">
                          <a:solidFill>
                            <a:srgbClr val="ffffff"/>
                          </a:solidFill>
                          <a:latin typeface="Arial Narrow"/>
                        </a:rPr>
                        <a:t>1/2</a:t>
                      </a:r>
                      <a:endParaRPr b="0" lang="en-US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GB" sz="1600" spc="-1" strike="noStrike">
                          <a:solidFill>
                            <a:srgbClr val="ffffff"/>
                          </a:solidFill>
                          <a:latin typeface="Arial Narrow"/>
                        </a:rPr>
                        <a:t>h</a:t>
                      </a:r>
                      <a:r>
                        <a:rPr b="1" lang="en-GB" sz="1600" spc="-1" strike="noStrike" baseline="-25000">
                          <a:solidFill>
                            <a:schemeClr val="lt1"/>
                          </a:solidFill>
                          <a:latin typeface="Arial Narrow"/>
                        </a:rPr>
                        <a:t> </a:t>
                      </a:r>
                      <a:r>
                        <a:rPr b="1" lang="en-GB" sz="1600" spc="-1" strike="noStrike">
                          <a:solidFill>
                            <a:schemeClr val="lt1"/>
                          </a:solidFill>
                          <a:latin typeface="Arial Narrow"/>
                        </a:rPr>
                        <a:t>[1]</a:t>
                      </a:r>
                      <a:endParaRPr b="0" lang="en-US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414720"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400" spc="-1" strike="noStrike">
                          <a:solidFill>
                            <a:schemeClr val="dk1"/>
                          </a:solidFill>
                          <a:latin typeface="Arial Narrow"/>
                        </a:rPr>
                        <a:t>73.2(2)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400" spc="-1" strike="noStrike">
                          <a:solidFill>
                            <a:schemeClr val="dk1"/>
                          </a:solidFill>
                          <a:latin typeface="Arial Narrow"/>
                        </a:rPr>
                        <a:t>1.03(19)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 rowSpan="3"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400" spc="-1" strike="noStrike">
                          <a:solidFill>
                            <a:schemeClr val="dk1"/>
                          </a:solidFill>
                          <a:latin typeface="Arial Narrow"/>
                        </a:rPr>
                        <a:t>1.03(14)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 rowSpan="3"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400" spc="-1" strike="noStrike">
                          <a:solidFill>
                            <a:schemeClr val="dk1"/>
                          </a:solidFill>
                          <a:latin typeface="Arial Narrow"/>
                        </a:rPr>
                        <a:t>1.018(2)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414720"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400" spc="-1" strike="noStrike">
                          <a:solidFill>
                            <a:schemeClr val="dk1"/>
                          </a:solidFill>
                          <a:latin typeface="Arial Narrow"/>
                        </a:rPr>
                        <a:t>459.1(5)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400" spc="-1" strike="noStrike">
                          <a:solidFill>
                            <a:schemeClr val="dk1"/>
                          </a:solidFill>
                          <a:latin typeface="Arial Narrow"/>
                        </a:rPr>
                        <a:t>1.01(28)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414720"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400" spc="-1" strike="noStrike">
                          <a:solidFill>
                            <a:schemeClr val="dk1"/>
                          </a:solidFill>
                          <a:latin typeface="Arial Narrow"/>
                        </a:rPr>
                        <a:t>783.7(3)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400" spc="-1" strike="noStrike">
                          <a:solidFill>
                            <a:schemeClr val="dk1"/>
                          </a:solidFill>
                          <a:latin typeface="Arial Narrow"/>
                        </a:rPr>
                        <a:t>1.03(27)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380" name="TextBox 42"/>
          <p:cNvSpPr/>
          <p:nvPr/>
        </p:nvSpPr>
        <p:spPr>
          <a:xfrm>
            <a:off x="9471240" y="2257920"/>
            <a:ext cx="8557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rgbClr val="ff0000"/>
                </a:solidFill>
                <a:latin typeface="Calibri"/>
              </a:rPr>
              <a:t>β- : 100%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TextBox 43"/>
          <p:cNvSpPr/>
          <p:nvPr/>
        </p:nvSpPr>
        <p:spPr>
          <a:xfrm>
            <a:off x="9862920" y="1812600"/>
            <a:ext cx="1040400" cy="33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</a:rPr>
              <a:t>T</a:t>
            </a:r>
            <a:r>
              <a:rPr b="0" lang="en-GB" sz="1400" spc="-1" strike="noStrike" baseline="-2500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</a:rPr>
              <a:t>1/2</a:t>
            </a:r>
            <a:r>
              <a:rPr b="0" lang="en-GB" sz="1400" spc="-1" strike="noStrike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</a:rPr>
              <a:t>=1.018 h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2" name="Google Shape;67;p16"/>
          <p:cNvSpPr/>
          <p:nvPr/>
        </p:nvSpPr>
        <p:spPr>
          <a:xfrm>
            <a:off x="368640" y="6540840"/>
            <a:ext cx="2585880" cy="26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 baseline="30000">
                <a:solidFill>
                  <a:srgbClr val="25303b"/>
                </a:solidFill>
                <a:latin typeface="Cambria"/>
                <a:ea typeface="Cambria"/>
              </a:rPr>
              <a:t> </a:t>
            </a:r>
            <a:r>
              <a:rPr b="0" lang="en-GB" sz="1400" spc="-1" strike="noStrike" baseline="30000">
                <a:solidFill>
                  <a:srgbClr val="25303b"/>
                </a:solidFill>
                <a:latin typeface="Cambria"/>
                <a:ea typeface="Cambria"/>
              </a:rPr>
              <a:t>[1]</a:t>
            </a:r>
            <a:r>
              <a:rPr b="0" lang="en-GB" sz="1100" spc="-1" strike="noStrike">
                <a:solidFill>
                  <a:srgbClr val="25303b"/>
                </a:solidFill>
                <a:latin typeface="Cambria"/>
                <a:ea typeface="Cambria"/>
              </a:rPr>
              <a:t>https://www.nndc.bnl.gov/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83" name="Google Shape;56;p15"/>
          <p:cNvCxnSpPr/>
          <p:nvPr/>
        </p:nvCxnSpPr>
        <p:spPr>
          <a:xfrm>
            <a:off x="470520" y="6540840"/>
            <a:ext cx="5448960" cy="720"/>
          </a:xfrm>
          <a:prstGeom prst="straightConnector1">
            <a:avLst/>
          </a:prstGeom>
          <a:ln w="9525">
            <a:solidFill>
              <a:srgbClr val="595959"/>
            </a:solidFill>
            <a:round/>
          </a:ln>
        </p:spPr>
      </p:cxnSp>
      <p:sp>
        <p:nvSpPr>
          <p:cNvPr id="384" name="TextBox 1"/>
          <p:cNvSpPr/>
          <p:nvPr/>
        </p:nvSpPr>
        <p:spPr>
          <a:xfrm>
            <a:off x="11334600" y="4783680"/>
            <a:ext cx="7632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  <a:ea typeface="Calibri"/>
              </a:rPr>
              <a:t>(107 ns)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5" name="Picture 27" descr="A graph with lines and dots&#10;&#10;AI-generated content may be incorrect."/>
          <p:cNvPicPr/>
          <p:nvPr/>
        </p:nvPicPr>
        <p:blipFill>
          <a:blip r:embed="rId3"/>
          <a:stretch/>
        </p:blipFill>
        <p:spPr>
          <a:xfrm>
            <a:off x="369360" y="1016640"/>
            <a:ext cx="6886800" cy="3499200"/>
          </a:xfrm>
          <a:prstGeom prst="rect">
            <a:avLst/>
          </a:prstGeom>
          <a:ln w="0">
            <a:noFill/>
          </a:ln>
        </p:spPr>
      </p:pic>
      <p:sp>
        <p:nvSpPr>
          <p:cNvPr id="386" name="TextBox 2"/>
          <p:cNvSpPr/>
          <p:nvPr/>
        </p:nvSpPr>
        <p:spPr>
          <a:xfrm>
            <a:off x="282600" y="834120"/>
            <a:ext cx="863244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pc="-1" strike="noStrike">
                <a:solidFill>
                  <a:schemeClr val="dk1"/>
                </a:solidFill>
                <a:latin typeface="Aptos"/>
              </a:rPr>
              <a:t>The growth and decay of the 73.2, 459.1 and 783.7 keV transitions as a function of time.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Picture 2" descr="A graph of a barcode&#10;&#10;AI-generated content may be incorrect."/>
          <p:cNvPicPr/>
          <p:nvPr/>
        </p:nvPicPr>
        <p:blipFill>
          <a:blip r:embed="rId1"/>
          <a:srcRect l="11662" t="127" r="10516" b="7125"/>
          <a:stretch/>
        </p:blipFill>
        <p:spPr>
          <a:xfrm>
            <a:off x="1276920" y="1396440"/>
            <a:ext cx="5440680" cy="4574880"/>
          </a:xfrm>
          <a:prstGeom prst="rect">
            <a:avLst/>
          </a:prstGeom>
          <a:ln w="0">
            <a:noFill/>
          </a:ln>
        </p:spPr>
      </p:pic>
      <p:cxnSp>
        <p:nvCxnSpPr>
          <p:cNvPr id="388" name="Straight Connector 3"/>
          <p:cNvCxnSpPr/>
          <p:nvPr/>
        </p:nvCxnSpPr>
        <p:spPr>
          <a:xfrm>
            <a:off x="0" y="47520"/>
            <a:ext cx="12192480" cy="720"/>
          </a:xfrm>
          <a:prstGeom prst="straightConnector1">
            <a:avLst/>
          </a:prstGeom>
          <a:ln w="95250">
            <a:solidFill>
              <a:srgbClr val="156082"/>
            </a:solidFill>
            <a:round/>
          </a:ln>
        </p:spPr>
      </p:cxnSp>
      <p:sp>
        <p:nvSpPr>
          <p:cNvPr id="389" name="Google Shape;55;p15"/>
          <p:cNvSpPr/>
          <p:nvPr/>
        </p:nvSpPr>
        <p:spPr>
          <a:xfrm>
            <a:off x="465840" y="343800"/>
            <a:ext cx="726516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GB" sz="2400" spc="-1" strike="noStrike">
                <a:solidFill>
                  <a:srgbClr val="1c4587"/>
                </a:solidFill>
                <a:latin typeface="Calibri"/>
                <a:ea typeface="Calibri"/>
              </a:rPr>
              <a:t>Isomeric spectroscopy of </a:t>
            </a:r>
            <a:r>
              <a:rPr b="1" lang="en-GB" sz="2400" spc="-1" strike="noStrike" baseline="30000">
                <a:solidFill>
                  <a:srgbClr val="1c4587"/>
                </a:solidFill>
                <a:latin typeface="Calibri"/>
                <a:ea typeface="Calibri"/>
              </a:rPr>
              <a:t>183</a:t>
            </a:r>
            <a:r>
              <a:rPr b="1" lang="en-GB" sz="2400" spc="-1" strike="noStrike">
                <a:solidFill>
                  <a:srgbClr val="1c4587"/>
                </a:solidFill>
                <a:latin typeface="Calibri"/>
                <a:ea typeface="Calibri"/>
              </a:rPr>
              <a:t>Hf g.s. </a:t>
            </a:r>
            <a:r>
              <a:rPr b="1" lang="en-GB" sz="2400" spc="-1" strike="noStrike">
                <a:solidFill>
                  <a:srgbClr val="1c4587"/>
                </a:solidFill>
                <a:latin typeface="Aptos"/>
                <a:ea typeface="Aptos"/>
              </a:rPr>
              <a:t>β-decay to </a:t>
            </a:r>
            <a:r>
              <a:rPr b="1" lang="en-GB" sz="2400" spc="-1" strike="noStrike" baseline="30000">
                <a:solidFill>
                  <a:srgbClr val="1c4587"/>
                </a:solidFill>
                <a:latin typeface="Aptos"/>
                <a:ea typeface="Aptos"/>
              </a:rPr>
              <a:t>183</a:t>
            </a:r>
            <a:r>
              <a:rPr b="1" lang="en-GB" sz="2400" spc="-1" strike="noStrike">
                <a:solidFill>
                  <a:srgbClr val="1c4587"/>
                </a:solidFill>
                <a:latin typeface="Aptos"/>
                <a:ea typeface="Aptos"/>
              </a:rPr>
              <a:t>Ta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90" name="Google Shape;56;p15"/>
          <p:cNvCxnSpPr/>
          <p:nvPr/>
        </p:nvCxnSpPr>
        <p:spPr>
          <a:xfrm>
            <a:off x="599760" y="905760"/>
            <a:ext cx="5448960" cy="720"/>
          </a:xfrm>
          <a:prstGeom prst="straightConnector1">
            <a:avLst/>
          </a:prstGeom>
          <a:ln w="9525">
            <a:solidFill>
              <a:srgbClr val="595959"/>
            </a:solidFill>
            <a:round/>
          </a:ln>
        </p:spPr>
      </p:cxnSp>
      <p:pic>
        <p:nvPicPr>
          <p:cNvPr id="391" name="Picture 1" descr="A graph with a red line&#10;&#10;AI-generated content may be incorrect."/>
          <p:cNvPicPr/>
          <p:nvPr/>
        </p:nvPicPr>
        <p:blipFill>
          <a:blip r:embed="rId2"/>
          <a:stretch/>
        </p:blipFill>
        <p:spPr>
          <a:xfrm>
            <a:off x="7091640" y="1549800"/>
            <a:ext cx="4912200" cy="4142880"/>
          </a:xfrm>
          <a:prstGeom prst="rect">
            <a:avLst/>
          </a:prstGeom>
          <a:ln w="0">
            <a:noFill/>
          </a:ln>
        </p:spPr>
      </p:pic>
      <p:sp>
        <p:nvSpPr>
          <p:cNvPr id="392" name="TextBox 7"/>
          <p:cNvSpPr/>
          <p:nvPr/>
        </p:nvSpPr>
        <p:spPr>
          <a:xfrm>
            <a:off x="9966960" y="1860840"/>
            <a:ext cx="1872360" cy="4014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ptos"/>
                <a:ea typeface="Aptos"/>
              </a:rPr>
              <a:t>T</a:t>
            </a:r>
            <a:r>
              <a:rPr b="0" lang="en-US" sz="1800" spc="-1" strike="noStrike" baseline="-25000">
                <a:solidFill>
                  <a:schemeClr val="dk1"/>
                </a:solidFill>
                <a:latin typeface="Aptos"/>
                <a:ea typeface="Aptos"/>
              </a:rPr>
              <a:t>1/2</a:t>
            </a:r>
            <a:r>
              <a:rPr b="0" lang="en-US" sz="1800" spc="-1" strike="noStrike">
                <a:solidFill>
                  <a:schemeClr val="dk1"/>
                </a:solidFill>
                <a:latin typeface="Aptos"/>
                <a:ea typeface="Aptos"/>
              </a:rPr>
              <a:t> = </a:t>
            </a:r>
            <a:r>
              <a:rPr b="0" lang="en-US" sz="1800" spc="-1" strike="noStrike">
                <a:solidFill>
                  <a:srgbClr val="ff0000"/>
                </a:solidFill>
                <a:latin typeface="Aptos"/>
                <a:ea typeface="Aptos"/>
              </a:rPr>
              <a:t>106(27) ns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3" name="TextBox 7"/>
          <p:cNvSpPr/>
          <p:nvPr/>
        </p:nvSpPr>
        <p:spPr>
          <a:xfrm>
            <a:off x="9828360" y="2222640"/>
            <a:ext cx="205848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 baseline="30000">
                <a:solidFill>
                  <a:schemeClr val="dk1"/>
                </a:solidFill>
                <a:latin typeface="Aptos"/>
                <a:ea typeface="Aptos"/>
              </a:rPr>
              <a:t>[1]</a:t>
            </a:r>
            <a:r>
              <a:rPr b="0" lang="en-US" sz="1800" spc="-1" strike="noStrike">
                <a:solidFill>
                  <a:schemeClr val="dk1"/>
                </a:solidFill>
                <a:latin typeface="Aptos"/>
                <a:ea typeface="Aptos"/>
              </a:rPr>
              <a:t>T</a:t>
            </a:r>
            <a:r>
              <a:rPr b="0" lang="en-US" sz="1800" spc="-1" strike="noStrike" baseline="-25000">
                <a:solidFill>
                  <a:schemeClr val="dk1"/>
                </a:solidFill>
                <a:latin typeface="Aptos"/>
                <a:ea typeface="Aptos"/>
              </a:rPr>
              <a:t>1/2</a:t>
            </a:r>
            <a:r>
              <a:rPr b="0" lang="en-US" sz="1800" spc="-1" strike="noStrike">
                <a:solidFill>
                  <a:schemeClr val="dk1"/>
                </a:solidFill>
                <a:latin typeface="Aptos"/>
                <a:ea typeface="Aptos"/>
              </a:rPr>
              <a:t> = </a:t>
            </a:r>
            <a:r>
              <a:rPr b="0" lang="en-US" sz="1800" spc="-1" strike="noStrike">
                <a:solidFill>
                  <a:srgbClr val="ff0000"/>
                </a:solidFill>
                <a:latin typeface="Aptos"/>
                <a:ea typeface="Aptos"/>
              </a:rPr>
              <a:t>107(11) ns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Google Shape;67;p16"/>
          <p:cNvSpPr/>
          <p:nvPr/>
        </p:nvSpPr>
        <p:spPr>
          <a:xfrm>
            <a:off x="368640" y="6540840"/>
            <a:ext cx="2585880" cy="26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 baseline="30000">
                <a:solidFill>
                  <a:srgbClr val="25303b"/>
                </a:solidFill>
                <a:latin typeface="Cambria"/>
                <a:ea typeface="Cambria"/>
              </a:rPr>
              <a:t> </a:t>
            </a:r>
            <a:r>
              <a:rPr b="0" lang="en-GB" sz="1400" spc="-1" strike="noStrike" baseline="30000">
                <a:solidFill>
                  <a:srgbClr val="25303b"/>
                </a:solidFill>
                <a:latin typeface="Cambria"/>
                <a:ea typeface="Cambria"/>
              </a:rPr>
              <a:t>[1]</a:t>
            </a:r>
            <a:r>
              <a:rPr b="0" lang="en-GB" sz="1100" spc="-1" strike="noStrike">
                <a:solidFill>
                  <a:srgbClr val="25303b"/>
                </a:solidFill>
                <a:latin typeface="Cambria"/>
                <a:ea typeface="Cambria"/>
              </a:rPr>
              <a:t>https://www.nndc.bnl.gov/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95" name="Google Shape;56;p15"/>
          <p:cNvCxnSpPr/>
          <p:nvPr/>
        </p:nvCxnSpPr>
        <p:spPr>
          <a:xfrm>
            <a:off x="470520" y="6540840"/>
            <a:ext cx="5448960" cy="720"/>
          </a:xfrm>
          <a:prstGeom prst="straightConnector1">
            <a:avLst/>
          </a:prstGeom>
          <a:ln w="9525">
            <a:solidFill>
              <a:srgbClr val="595959"/>
            </a:solidFill>
            <a:round/>
          </a:ln>
        </p:spPr>
      </p:cxnSp>
      <p:sp>
        <p:nvSpPr>
          <p:cNvPr id="396" name="TextBox 25"/>
          <p:cNvSpPr/>
          <p:nvPr/>
        </p:nvSpPr>
        <p:spPr>
          <a:xfrm>
            <a:off x="2155320" y="1220400"/>
            <a:ext cx="394056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GB" sz="1600" spc="-1" strike="noStrike">
                <a:solidFill>
                  <a:schemeClr val="dk1"/>
                </a:solidFill>
                <a:latin typeface="Calibri"/>
                <a:ea typeface="Calibri"/>
              </a:rPr>
              <a:t>Beam gated β-γ coincidence delayed spectra.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7" name="TextBox 27"/>
          <p:cNvSpPr/>
          <p:nvPr/>
        </p:nvSpPr>
        <p:spPr>
          <a:xfrm>
            <a:off x="4731480" y="1765800"/>
            <a:ext cx="1753560" cy="3333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pc="-1" strike="noStrike">
                <a:solidFill>
                  <a:schemeClr val="dk1"/>
                </a:solidFill>
                <a:latin typeface="Aptos"/>
              </a:rPr>
              <a:t>0.3 μs </a:t>
            </a:r>
            <a:r>
              <a:rPr b="0" lang="en-US" sz="1600" spc="-1" strike="noStrike">
                <a:solidFill>
                  <a:srgbClr val="000000"/>
                </a:solidFill>
                <a:latin typeface="Aptos"/>
              </a:rPr>
              <a:t>to</a:t>
            </a:r>
            <a:r>
              <a:rPr b="0" lang="en-US" sz="1400" spc="-1" strike="noStrike">
                <a:solidFill>
                  <a:srgbClr val="000000"/>
                </a:solidFill>
                <a:latin typeface="Aptos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ptos"/>
              </a:rPr>
              <a:t>8.0  μs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TextBox 29"/>
          <p:cNvSpPr/>
          <p:nvPr/>
        </p:nvSpPr>
        <p:spPr>
          <a:xfrm>
            <a:off x="4766400" y="3914280"/>
            <a:ext cx="1718640" cy="3333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pc="-1" strike="noStrike">
                <a:solidFill>
                  <a:schemeClr val="dk1"/>
                </a:solidFill>
                <a:latin typeface="Aptos"/>
              </a:rPr>
              <a:t>1.0 μs </a:t>
            </a:r>
            <a:r>
              <a:rPr b="0" lang="en-US" sz="1600" spc="-1" strike="noStrike">
                <a:solidFill>
                  <a:srgbClr val="000000"/>
                </a:solidFill>
                <a:latin typeface="Aptos"/>
              </a:rPr>
              <a:t>to</a:t>
            </a:r>
            <a:r>
              <a:rPr b="0" lang="en-US" sz="1400" spc="-1" strike="noStrike">
                <a:solidFill>
                  <a:srgbClr val="000000"/>
                </a:solidFill>
                <a:latin typeface="Aptos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ptos"/>
              </a:rPr>
              <a:t>8.0  μs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99" name="Picture 13" descr=""/>
          <p:cNvPicPr/>
          <p:nvPr/>
        </p:nvPicPr>
        <p:blipFill>
          <a:blip r:embed="rId3"/>
          <a:stretch/>
        </p:blipFill>
        <p:spPr>
          <a:xfrm>
            <a:off x="3614040" y="5902560"/>
            <a:ext cx="970920" cy="351720"/>
          </a:xfrm>
          <a:prstGeom prst="rect">
            <a:avLst/>
          </a:prstGeom>
          <a:ln w="0">
            <a:noFill/>
          </a:ln>
        </p:spPr>
      </p:pic>
      <p:pic>
        <p:nvPicPr>
          <p:cNvPr id="400" name="Picture 15" descr=""/>
          <p:cNvPicPr/>
          <p:nvPr/>
        </p:nvPicPr>
        <p:blipFill>
          <a:blip r:embed="rId4"/>
          <a:stretch/>
        </p:blipFill>
        <p:spPr>
          <a:xfrm>
            <a:off x="1006200" y="2886120"/>
            <a:ext cx="370800" cy="1466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3"/>
          <p:cNvCxnSpPr/>
          <p:nvPr/>
        </p:nvCxnSpPr>
        <p:spPr>
          <a:xfrm>
            <a:off x="0" y="47520"/>
            <a:ext cx="12192480" cy="720"/>
          </a:xfrm>
          <a:prstGeom prst="straightConnector1">
            <a:avLst/>
          </a:prstGeom>
          <a:ln w="95250">
            <a:solidFill>
              <a:srgbClr val="156082"/>
            </a:solidFill>
            <a:round/>
          </a:ln>
        </p:spPr>
      </p:cxnSp>
      <p:sp>
        <p:nvSpPr>
          <p:cNvPr id="63" name="Google Shape;55;p15"/>
          <p:cNvSpPr/>
          <p:nvPr/>
        </p:nvSpPr>
        <p:spPr>
          <a:xfrm>
            <a:off x="505440" y="343800"/>
            <a:ext cx="59587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en-GB" sz="2400" spc="-1" strike="noStrike">
                <a:solidFill>
                  <a:srgbClr val="1c4587"/>
                </a:solidFill>
                <a:latin typeface="Calibri"/>
                <a:ea typeface="Calibri"/>
              </a:rPr>
              <a:t>Contents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4" name="Google Shape;56;p15"/>
          <p:cNvCxnSpPr/>
          <p:nvPr/>
        </p:nvCxnSpPr>
        <p:spPr>
          <a:xfrm>
            <a:off x="599760" y="905760"/>
            <a:ext cx="5448960" cy="720"/>
          </a:xfrm>
          <a:prstGeom prst="straightConnector1">
            <a:avLst/>
          </a:prstGeom>
          <a:ln w="9525">
            <a:solidFill>
              <a:srgbClr val="595959"/>
            </a:solidFill>
            <a:round/>
          </a:ln>
        </p:spPr>
      </p:cxnSp>
      <p:sp>
        <p:nvSpPr>
          <p:cNvPr id="65" name="TextBox 1"/>
          <p:cNvSpPr/>
          <p:nvPr/>
        </p:nvSpPr>
        <p:spPr>
          <a:xfrm>
            <a:off x="601920" y="1373760"/>
            <a:ext cx="10476720" cy="417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chemeClr val="dk1"/>
                </a:solidFill>
                <a:latin typeface="Aptos"/>
              </a:rPr>
              <a:t>Introduction to Isomers.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chemeClr val="dk1"/>
                </a:solidFill>
                <a:latin typeface="Aptos"/>
              </a:rPr>
              <a:t>Study of Isomers using Experimental Storage Ring (ESR) at GSI.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chemeClr val="dk1"/>
                </a:solidFill>
                <a:latin typeface="Aptos"/>
              </a:rPr>
              <a:t>The region of Interest (A </a:t>
            </a:r>
            <a:r>
              <a:rPr b="0" lang="en-GB" sz="2400" spc="-1" strike="noStrike">
                <a:solidFill>
                  <a:schemeClr val="dk1"/>
                </a:solidFill>
                <a:latin typeface="Aptos"/>
                <a:ea typeface="Aptos"/>
              </a:rPr>
              <a:t>≈ 180-190).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chemeClr val="dk1"/>
                </a:solidFill>
                <a:latin typeface="Aptos"/>
                <a:ea typeface="Aptos"/>
              </a:rPr>
              <a:t>Study of Isomers using the KEK Isotope Separation System (KISS) Facility at RIKEN.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chemeClr val="dk1"/>
                </a:solidFill>
                <a:latin typeface="Aptos"/>
                <a:ea typeface="Aptos"/>
              </a:rPr>
              <a:t>Aim of the Proposed Experiment and the Experimental Setup.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chemeClr val="dk1"/>
                </a:solidFill>
                <a:latin typeface="Aptos"/>
                <a:ea typeface="Aptos"/>
              </a:rPr>
              <a:t>Yield Calculation and Half-life measurement of </a:t>
            </a:r>
            <a:r>
              <a:rPr b="0" lang="en-GB" sz="3200" spc="-1" strike="noStrike" baseline="30000">
                <a:solidFill>
                  <a:schemeClr val="dk1"/>
                </a:solidFill>
                <a:latin typeface="Aptos"/>
                <a:ea typeface="Aptos"/>
              </a:rPr>
              <a:t>183</a:t>
            </a:r>
            <a:r>
              <a:rPr b="0" lang="en-GB" sz="2400" spc="-1" strike="noStrike">
                <a:solidFill>
                  <a:schemeClr val="dk1"/>
                </a:solidFill>
                <a:latin typeface="Aptos"/>
                <a:ea typeface="Aptos"/>
              </a:rPr>
              <a:t>Hf.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chemeClr val="dk1"/>
                </a:solidFill>
                <a:latin typeface="Aptos"/>
                <a:ea typeface="Aptos"/>
              </a:rPr>
              <a:t>Isomeric Spectroscopy in </a:t>
            </a:r>
            <a:r>
              <a:rPr b="0" lang="en-GB" sz="3200" spc="-1" strike="noStrike" baseline="30000">
                <a:solidFill>
                  <a:schemeClr val="dk1"/>
                </a:solidFill>
                <a:latin typeface="Aptos"/>
                <a:ea typeface="Aptos"/>
              </a:rPr>
              <a:t>183</a:t>
            </a:r>
            <a:r>
              <a:rPr b="0" lang="en-GB" sz="2400" spc="-1" strike="noStrike">
                <a:solidFill>
                  <a:schemeClr val="dk1"/>
                </a:solidFill>
                <a:latin typeface="Aptos"/>
                <a:ea typeface="Aptos"/>
              </a:rPr>
              <a:t>Hf ground state beta decay to </a:t>
            </a:r>
            <a:r>
              <a:rPr b="0" lang="en-GB" sz="3200" spc="-1" strike="noStrike" baseline="30000">
                <a:solidFill>
                  <a:schemeClr val="dk1"/>
                </a:solidFill>
                <a:latin typeface="Aptos"/>
                <a:ea typeface="Aptos"/>
              </a:rPr>
              <a:t>183</a:t>
            </a:r>
            <a:r>
              <a:rPr b="0" lang="en-GB" sz="2400" spc="-1" strike="noStrike">
                <a:solidFill>
                  <a:schemeClr val="dk1"/>
                </a:solidFill>
                <a:latin typeface="Aptos"/>
                <a:ea typeface="Aptos"/>
              </a:rPr>
              <a:t>Ta. 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chemeClr val="dk1"/>
                </a:solidFill>
                <a:latin typeface="Aptos"/>
                <a:ea typeface="Aptos"/>
              </a:rPr>
              <a:t>Summary. 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1" name="Straight Connector 3"/>
          <p:cNvCxnSpPr/>
          <p:nvPr/>
        </p:nvCxnSpPr>
        <p:spPr>
          <a:xfrm>
            <a:off x="0" y="47520"/>
            <a:ext cx="12192480" cy="720"/>
          </a:xfrm>
          <a:prstGeom prst="straightConnector1">
            <a:avLst/>
          </a:prstGeom>
          <a:ln w="95250">
            <a:solidFill>
              <a:srgbClr val="156082"/>
            </a:solidFill>
            <a:round/>
          </a:ln>
        </p:spPr>
      </p:cxnSp>
      <p:sp>
        <p:nvSpPr>
          <p:cNvPr id="402" name="Google Shape;55;p15"/>
          <p:cNvSpPr/>
          <p:nvPr/>
        </p:nvSpPr>
        <p:spPr>
          <a:xfrm>
            <a:off x="505440" y="343800"/>
            <a:ext cx="7126560" cy="91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GB" sz="2400" spc="-1" strike="noStrike">
                <a:solidFill>
                  <a:srgbClr val="1c4587"/>
                </a:solidFill>
                <a:latin typeface="Calibri"/>
                <a:ea typeface="Calibri"/>
              </a:rPr>
              <a:t>Isomeric spectroscopy of </a:t>
            </a:r>
            <a:r>
              <a:rPr b="1" lang="en-GB" sz="2400" spc="-1" strike="noStrike" baseline="30000">
                <a:solidFill>
                  <a:srgbClr val="1c4587"/>
                </a:solidFill>
                <a:latin typeface="Calibri"/>
                <a:ea typeface="Calibri"/>
              </a:rPr>
              <a:t>183</a:t>
            </a:r>
            <a:r>
              <a:rPr b="1" lang="en-GB" sz="2400" spc="-1" strike="noStrike">
                <a:solidFill>
                  <a:srgbClr val="1c4587"/>
                </a:solidFill>
                <a:latin typeface="Calibri"/>
                <a:ea typeface="Calibri"/>
              </a:rPr>
              <a:t>Hf g.s. </a:t>
            </a:r>
            <a:r>
              <a:rPr b="1" lang="en-GB" sz="2400" spc="-1" strike="noStrike">
                <a:solidFill>
                  <a:srgbClr val="1c4587"/>
                </a:solidFill>
                <a:latin typeface="Aptos"/>
                <a:ea typeface="Calibri"/>
              </a:rPr>
              <a:t>β-decay to </a:t>
            </a:r>
            <a:r>
              <a:rPr b="1" lang="en-GB" sz="2400" spc="-1" strike="noStrike" baseline="30000">
                <a:solidFill>
                  <a:srgbClr val="1c4587"/>
                </a:solidFill>
                <a:latin typeface="Aptos"/>
                <a:ea typeface="Calibri"/>
              </a:rPr>
              <a:t>183</a:t>
            </a:r>
            <a:r>
              <a:rPr b="1" lang="en-GB" sz="2400" spc="-1" strike="noStrike">
                <a:solidFill>
                  <a:srgbClr val="1c4587"/>
                </a:solidFill>
                <a:latin typeface="Aptos"/>
                <a:ea typeface="Calibri"/>
              </a:rPr>
              <a:t>Ta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03" name="Google Shape;56;p15"/>
          <p:cNvCxnSpPr/>
          <p:nvPr/>
        </p:nvCxnSpPr>
        <p:spPr>
          <a:xfrm>
            <a:off x="599760" y="905760"/>
            <a:ext cx="5448960" cy="720"/>
          </a:xfrm>
          <a:prstGeom prst="straightConnector1">
            <a:avLst/>
          </a:prstGeom>
          <a:ln w="9525">
            <a:solidFill>
              <a:srgbClr val="595959"/>
            </a:solidFill>
            <a:round/>
          </a:ln>
        </p:spPr>
      </p:cxnSp>
      <p:pic>
        <p:nvPicPr>
          <p:cNvPr id="404" name="Picture 2" descr=""/>
          <p:cNvPicPr/>
          <p:nvPr/>
        </p:nvPicPr>
        <p:blipFill>
          <a:blip r:embed="rId1"/>
          <a:srcRect l="14158" t="4744" r="4974" b="-112"/>
          <a:stretch/>
        </p:blipFill>
        <p:spPr>
          <a:xfrm>
            <a:off x="368640" y="1553760"/>
            <a:ext cx="7130520" cy="4981680"/>
          </a:xfrm>
          <a:prstGeom prst="rect">
            <a:avLst/>
          </a:prstGeom>
          <a:ln w="0">
            <a:noFill/>
          </a:ln>
        </p:spPr>
      </p:pic>
      <p:sp>
        <p:nvSpPr>
          <p:cNvPr id="405" name="TextBox 9"/>
          <p:cNvSpPr/>
          <p:nvPr/>
        </p:nvSpPr>
        <p:spPr>
          <a:xfrm>
            <a:off x="7422480" y="1935360"/>
            <a:ext cx="481644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pc="-1" strike="noStrike">
                <a:solidFill>
                  <a:schemeClr val="dk1"/>
                </a:solidFill>
                <a:latin typeface="Calibri"/>
              </a:rPr>
              <a:t>Peak areas at 459.1 keV in </a:t>
            </a:r>
            <a:r>
              <a:rPr b="0" lang="en-US" sz="1600" spc="-1" strike="noStrike" baseline="30000">
                <a:solidFill>
                  <a:schemeClr val="dk1"/>
                </a:solidFill>
                <a:latin typeface="Calibri"/>
              </a:rPr>
              <a:t>183</a:t>
            </a:r>
            <a:r>
              <a:rPr b="0" lang="en-US" sz="1600" spc="-1" strike="noStrike">
                <a:solidFill>
                  <a:schemeClr val="dk1"/>
                </a:solidFill>
                <a:latin typeface="Calibri"/>
              </a:rPr>
              <a:t>Hf run files added together​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6" name="TextBox 38"/>
          <p:cNvSpPr/>
          <p:nvPr/>
        </p:nvSpPr>
        <p:spPr>
          <a:xfrm>
            <a:off x="2098080" y="1267920"/>
            <a:ext cx="394056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GB" sz="1600" spc="-1" strike="noStrike">
                <a:solidFill>
                  <a:schemeClr val="dk1"/>
                </a:solidFill>
                <a:latin typeface="Calibri"/>
                <a:ea typeface="Calibri"/>
              </a:rPr>
              <a:t>Beam gated β-γ coincidence delayed spectra.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07" name="Table 5"/>
          <p:cNvGraphicFramePr/>
          <p:nvPr/>
        </p:nvGraphicFramePr>
        <p:xfrm>
          <a:off x="7679520" y="2489040"/>
          <a:ext cx="4298040" cy="2592000"/>
        </p:xfrm>
        <a:graphic>
          <a:graphicData uri="http://schemas.openxmlformats.org/drawingml/2006/table">
            <a:tbl>
              <a:tblPr/>
              <a:tblGrid>
                <a:gridCol w="1432800"/>
                <a:gridCol w="1432800"/>
                <a:gridCol w="1432800"/>
              </a:tblGrid>
              <a:tr h="534600">
                <a:tc>
                  <a:txBody>
                    <a:bodyPr anchor="t">
                      <a:noAutofit/>
                    </a:bodyPr>
                    <a:p>
                      <a:endParaRPr b="1" lang="en-US" sz="1800" spc="-1" strike="noStrike">
                        <a:solidFill>
                          <a:schemeClr val="dk1"/>
                        </a:solidFill>
                        <a:latin typeface="Aptos"/>
                      </a:endParaRPr>
                    </a:p>
                  </a:txBody>
                  <a:tcPr anchor="t" marL="91440" marR="91440">
                    <a:lnL w="12240">
                      <a:solidFill>
                        <a:srgbClr val="156082"/>
                      </a:solidFill>
                      <a:prstDash val="solid"/>
                    </a:lnL>
                    <a:lnR w="12240">
                      <a:solidFill>
                        <a:srgbClr val="156082"/>
                      </a:solidFill>
                      <a:prstDash val="solid"/>
                    </a:lnR>
                    <a:lnT w="12240">
                      <a:solidFill>
                        <a:srgbClr val="156082"/>
                      </a:solidFill>
                      <a:prstDash val="solid"/>
                    </a:lnT>
                    <a:lnB w="25200">
                      <a:solidFill>
                        <a:srgbClr val="15608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GB" sz="18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I</a:t>
                      </a:r>
                      <a:r>
                        <a:rPr b="1" lang="el-GR" sz="1800" spc="-1" strike="noStrike" baseline="-25000">
                          <a:solidFill>
                            <a:schemeClr val="dk1"/>
                          </a:solidFill>
                          <a:latin typeface="Aptos"/>
                        </a:rPr>
                        <a:t>γ</a:t>
                      </a:r>
                      <a:r>
                        <a:rPr b="1" lang="el-GR" sz="18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(%)</a:t>
                      </a:r>
                      <a:r>
                        <a:rPr b="1" lang="el-GR" sz="1800" spc="-1" strike="noStrike" baseline="-25000">
                          <a:solidFill>
                            <a:schemeClr val="dk1"/>
                          </a:solidFill>
                          <a:latin typeface="Aptos"/>
                        </a:rPr>
                        <a:t> </a:t>
                      </a:r>
                      <a:br>
                        <a:rPr sz="1800"/>
                      </a:br>
                      <a:r>
                        <a:rPr b="1" lang="el-GR" sz="1800" spc="-1" strike="noStrike" baseline="-25000">
                          <a:solidFill>
                            <a:schemeClr val="dk1"/>
                          </a:solidFill>
                          <a:latin typeface="Aptos"/>
                        </a:rPr>
                        <a:t>From [1]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156082"/>
                      </a:solidFill>
                      <a:prstDash val="solid"/>
                    </a:lnL>
                    <a:lnR w="12240">
                      <a:solidFill>
                        <a:srgbClr val="156082"/>
                      </a:solidFill>
                      <a:prstDash val="solid"/>
                    </a:lnR>
                    <a:lnT w="12240">
                      <a:solidFill>
                        <a:srgbClr val="156082"/>
                      </a:solidFill>
                      <a:prstDash val="solid"/>
                    </a:lnT>
                    <a:lnB w="25200">
                      <a:solidFill>
                        <a:srgbClr val="15608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Measured </a:t>
                      </a:r>
                      <a:r>
                        <a:rPr b="1" lang="en-GB" sz="18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I</a:t>
                      </a:r>
                      <a:r>
                        <a:rPr b="1" lang="el-GR" sz="1800" spc="-1" strike="noStrike" baseline="-25000">
                          <a:solidFill>
                            <a:schemeClr val="dk1"/>
                          </a:solidFill>
                          <a:latin typeface="Aptos"/>
                        </a:rPr>
                        <a:t>γ</a:t>
                      </a:r>
                      <a:r>
                        <a:rPr b="1" lang="el-GR" sz="18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(%)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156082"/>
                      </a:solidFill>
                      <a:prstDash val="solid"/>
                    </a:lnL>
                    <a:lnR w="12240">
                      <a:solidFill>
                        <a:srgbClr val="156082"/>
                      </a:solidFill>
                      <a:prstDash val="solid"/>
                    </a:lnR>
                    <a:lnT w="12240">
                      <a:solidFill>
                        <a:srgbClr val="156082"/>
                      </a:solidFill>
                      <a:prstDash val="solid"/>
                    </a:lnT>
                    <a:lnB w="25200">
                      <a:solidFill>
                        <a:srgbClr val="156082"/>
                      </a:solidFill>
                      <a:prstDash val="solid"/>
                    </a:lnB>
                    <a:noFill/>
                  </a:tcPr>
                </a:tc>
              </a:tr>
              <a:tr h="534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Total Intensity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156082"/>
                      </a:solidFill>
                      <a:prstDash val="solid"/>
                    </a:lnL>
                    <a:lnR w="12240">
                      <a:solidFill>
                        <a:srgbClr val="156082"/>
                      </a:solidFill>
                      <a:prstDash val="solid"/>
                    </a:lnR>
                    <a:lnT w="12240">
                      <a:solidFill>
                        <a:srgbClr val="156082"/>
                      </a:solidFill>
                      <a:prstDash val="solid"/>
                    </a:lnT>
                    <a:lnB w="12240">
                      <a:solidFill>
                        <a:srgbClr val="156082"/>
                      </a:solidFill>
                      <a:prstDash val="soli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3"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29.8 (10)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156082"/>
                      </a:solidFill>
                      <a:prstDash val="solid"/>
                    </a:lnL>
                    <a:lnR w="12240">
                      <a:solidFill>
                        <a:srgbClr val="156082"/>
                      </a:solidFill>
                      <a:prstDash val="solid"/>
                    </a:lnR>
                    <a:lnT w="12240">
                      <a:solidFill>
                        <a:srgbClr val="156082"/>
                      </a:solidFill>
                      <a:prstDash val="solid"/>
                    </a:lnT>
                    <a:lnB w="12240">
                      <a:solidFill>
                        <a:srgbClr val="156082"/>
                      </a:solidFill>
                      <a:prstDash val="soli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33.1(61)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156082"/>
                      </a:solidFill>
                      <a:prstDash val="solid"/>
                    </a:lnL>
                    <a:lnR w="12240">
                      <a:solidFill>
                        <a:srgbClr val="156082"/>
                      </a:solidFill>
                      <a:prstDash val="solid"/>
                    </a:lnR>
                    <a:lnT w="12240">
                      <a:solidFill>
                        <a:srgbClr val="156082"/>
                      </a:solidFill>
                      <a:prstDash val="solid"/>
                    </a:lnT>
                    <a:lnB w="12240">
                      <a:solidFill>
                        <a:srgbClr val="156082"/>
                      </a:solidFill>
                      <a:prstDash val="soli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34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±0.25 </a:t>
                      </a: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ptos"/>
                        </a:rPr>
                        <a:t>μs</a:t>
                      </a:r>
                      <a:endParaRPr b="0" lang="en-US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156082"/>
                      </a:solidFill>
                      <a:prstDash val="solid"/>
                    </a:lnL>
                    <a:lnR w="12240">
                      <a:solidFill>
                        <a:srgbClr val="156082"/>
                      </a:solidFill>
                      <a:prstDash val="solid"/>
                    </a:lnR>
                    <a:lnT w="12240">
                      <a:solidFill>
                        <a:srgbClr val="156082"/>
                      </a:solidFill>
                      <a:prstDash val="solid"/>
                    </a:lnT>
                    <a:lnB w="12240">
                      <a:solidFill>
                        <a:srgbClr val="156082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8.2(21)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156082"/>
                      </a:solidFill>
                      <a:prstDash val="solid"/>
                    </a:lnL>
                    <a:lnR w="12240">
                      <a:solidFill>
                        <a:srgbClr val="156082"/>
                      </a:solidFill>
                      <a:prstDash val="solid"/>
                    </a:lnR>
                    <a:lnT w="12240">
                      <a:solidFill>
                        <a:srgbClr val="156082"/>
                      </a:solidFill>
                      <a:prstDash val="solid"/>
                    </a:lnT>
                    <a:lnB w="12240">
                      <a:solidFill>
                        <a:srgbClr val="156082"/>
                      </a:solidFill>
                      <a:prstDash val="solid"/>
                    </a:lnB>
                    <a:noFill/>
                  </a:tcPr>
                </a:tc>
              </a:tr>
              <a:tr h="534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0.3 </a:t>
                      </a: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ptos"/>
                        </a:rPr>
                        <a:t>μs to </a:t>
                      </a:r>
                      <a:br>
                        <a:rPr sz="2000"/>
                      </a:b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ptos"/>
                        </a:rPr>
                        <a:t>50 </a:t>
                      </a: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ptos"/>
                        </a:rPr>
                        <a:t>μs</a:t>
                      </a:r>
                      <a:endParaRPr b="0" lang="en-US" sz="20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156082"/>
                      </a:solidFill>
                      <a:prstDash val="solid"/>
                    </a:lnL>
                    <a:lnR w="12240">
                      <a:solidFill>
                        <a:srgbClr val="156082"/>
                      </a:solidFill>
                      <a:prstDash val="solid"/>
                    </a:lnR>
                    <a:lnT w="12240">
                      <a:solidFill>
                        <a:srgbClr val="156082"/>
                      </a:solidFill>
                      <a:prstDash val="solid"/>
                    </a:lnT>
                    <a:lnB w="12240">
                      <a:solidFill>
                        <a:srgbClr val="156082"/>
                      </a:solidFill>
                      <a:prstDash val="soli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24.9(64)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156082"/>
                      </a:solidFill>
                      <a:prstDash val="solid"/>
                    </a:lnL>
                    <a:lnR w="12240">
                      <a:solidFill>
                        <a:srgbClr val="156082"/>
                      </a:solidFill>
                      <a:prstDash val="solid"/>
                    </a:lnR>
                    <a:lnT w="12240">
                      <a:solidFill>
                        <a:srgbClr val="156082"/>
                      </a:solidFill>
                      <a:prstDash val="solid"/>
                    </a:lnT>
                    <a:lnB w="12240">
                      <a:solidFill>
                        <a:srgbClr val="156082"/>
                      </a:solidFill>
                      <a:prstDash val="soli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08" name="Google Shape;67;p16"/>
          <p:cNvSpPr/>
          <p:nvPr/>
        </p:nvSpPr>
        <p:spPr>
          <a:xfrm>
            <a:off x="368640" y="6540840"/>
            <a:ext cx="2585880" cy="26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 baseline="30000">
                <a:solidFill>
                  <a:srgbClr val="25303b"/>
                </a:solidFill>
                <a:latin typeface="Cambria"/>
                <a:ea typeface="Cambria"/>
              </a:rPr>
              <a:t> </a:t>
            </a:r>
            <a:r>
              <a:rPr b="0" lang="en-GB" sz="1400" spc="-1" strike="noStrike" baseline="30000">
                <a:solidFill>
                  <a:srgbClr val="25303b"/>
                </a:solidFill>
                <a:latin typeface="Cambria"/>
                <a:ea typeface="Cambria"/>
              </a:rPr>
              <a:t>[1]</a:t>
            </a:r>
            <a:r>
              <a:rPr b="0" lang="en-GB" sz="1100" spc="-1" strike="noStrike">
                <a:solidFill>
                  <a:srgbClr val="25303b"/>
                </a:solidFill>
                <a:latin typeface="Cambria"/>
                <a:ea typeface="Cambria"/>
              </a:rPr>
              <a:t>https://www.nndc.bnl.gov/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09" name="Google Shape;56;p15"/>
          <p:cNvCxnSpPr/>
          <p:nvPr/>
        </p:nvCxnSpPr>
        <p:spPr>
          <a:xfrm>
            <a:off x="470520" y="6540840"/>
            <a:ext cx="5448960" cy="720"/>
          </a:xfrm>
          <a:prstGeom prst="straightConnector1">
            <a:avLst/>
          </a:prstGeom>
          <a:ln w="9525">
            <a:solidFill>
              <a:srgbClr val="595959"/>
            </a:solidFill>
            <a:round/>
          </a:ln>
        </p:spPr>
      </p:cxnSp>
      <p:sp>
        <p:nvSpPr>
          <p:cNvPr id="410" name="TextBox 7"/>
          <p:cNvSpPr/>
          <p:nvPr/>
        </p:nvSpPr>
        <p:spPr>
          <a:xfrm>
            <a:off x="5033160" y="1715040"/>
            <a:ext cx="1171440" cy="394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ptos"/>
              </a:rPr>
              <a:t>±</a:t>
            </a:r>
            <a:r>
              <a:rPr b="0" lang="en-US" sz="1800" spc="-1" strike="noStrike">
                <a:solidFill>
                  <a:srgbClr val="000000"/>
                </a:solidFill>
                <a:latin typeface="Aptos"/>
              </a:rPr>
              <a:t>0.25 </a:t>
            </a:r>
            <a:r>
              <a:rPr b="0" lang="en-US" sz="2000" spc="-1" strike="noStrike">
                <a:solidFill>
                  <a:srgbClr val="000000"/>
                </a:solidFill>
                <a:latin typeface="Aptos"/>
              </a:rPr>
              <a:t>μs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" name="TextBox 14"/>
          <p:cNvSpPr/>
          <p:nvPr/>
        </p:nvSpPr>
        <p:spPr>
          <a:xfrm>
            <a:off x="4842720" y="4010400"/>
            <a:ext cx="2014920" cy="3333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pc="-1" strike="noStrike">
                <a:solidFill>
                  <a:schemeClr val="dk1"/>
                </a:solidFill>
                <a:latin typeface="Aptos"/>
              </a:rPr>
              <a:t>0.3 μs </a:t>
            </a:r>
            <a:r>
              <a:rPr b="0" lang="en-US" sz="1600" spc="-1" strike="noStrike">
                <a:solidFill>
                  <a:srgbClr val="000000"/>
                </a:solidFill>
                <a:latin typeface="Aptos"/>
              </a:rPr>
              <a:t>to</a:t>
            </a:r>
            <a:r>
              <a:rPr b="0" lang="en-US" sz="1400" spc="-1" strike="noStrike">
                <a:solidFill>
                  <a:srgbClr val="000000"/>
                </a:solidFill>
                <a:latin typeface="Aptos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ptos"/>
              </a:rPr>
              <a:t>500.0 μs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12" name="Picture 18" descr=""/>
          <p:cNvPicPr/>
          <p:nvPr/>
        </p:nvPicPr>
        <p:blipFill>
          <a:blip r:embed="rId2"/>
          <a:srcRect l="2231" t="32811" r="91618" b="33112"/>
          <a:stretch/>
        </p:blipFill>
        <p:spPr>
          <a:xfrm>
            <a:off x="-2880" y="3109320"/>
            <a:ext cx="524160" cy="1616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3" name="Straight Connector 3"/>
          <p:cNvCxnSpPr/>
          <p:nvPr/>
        </p:nvCxnSpPr>
        <p:spPr>
          <a:xfrm>
            <a:off x="0" y="47520"/>
            <a:ext cx="12192480" cy="720"/>
          </a:xfrm>
          <a:prstGeom prst="straightConnector1">
            <a:avLst/>
          </a:prstGeom>
          <a:ln w="95250">
            <a:solidFill>
              <a:srgbClr val="156082"/>
            </a:solidFill>
            <a:round/>
          </a:ln>
        </p:spPr>
      </p:cxnSp>
      <p:cxnSp>
        <p:nvCxnSpPr>
          <p:cNvPr id="414" name="Google Shape;56;p15"/>
          <p:cNvCxnSpPr/>
          <p:nvPr/>
        </p:nvCxnSpPr>
        <p:spPr>
          <a:xfrm>
            <a:off x="599760" y="905760"/>
            <a:ext cx="5448960" cy="720"/>
          </a:xfrm>
          <a:prstGeom prst="straightConnector1">
            <a:avLst/>
          </a:prstGeom>
          <a:ln w="9525">
            <a:solidFill>
              <a:srgbClr val="595959"/>
            </a:solidFill>
            <a:round/>
          </a:ln>
        </p:spPr>
      </p:cxnSp>
      <p:cxnSp>
        <p:nvCxnSpPr>
          <p:cNvPr id="415" name="Straight Connector 4"/>
          <p:cNvCxnSpPr/>
          <p:nvPr/>
        </p:nvCxnSpPr>
        <p:spPr>
          <a:xfrm>
            <a:off x="8728920" y="5103720"/>
            <a:ext cx="2007000" cy="720"/>
          </a:xfrm>
          <a:prstGeom prst="straightConnector1">
            <a:avLst/>
          </a:prstGeom>
          <a:ln w="38100">
            <a:solidFill>
              <a:srgbClr val="000000"/>
            </a:solidFill>
            <a:round/>
          </a:ln>
        </p:spPr>
      </p:cxnSp>
      <p:sp>
        <p:nvSpPr>
          <p:cNvPr id="416" name="TextBox 20"/>
          <p:cNvSpPr/>
          <p:nvPr/>
        </p:nvSpPr>
        <p:spPr>
          <a:xfrm>
            <a:off x="8175240" y="2837880"/>
            <a:ext cx="6274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(7/2 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</a:rPr>
              <a:t>+</a:t>
            </a: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7" name="TextBox 21"/>
          <p:cNvSpPr/>
          <p:nvPr/>
        </p:nvSpPr>
        <p:spPr>
          <a:xfrm>
            <a:off x="10701000" y="2895480"/>
            <a:ext cx="58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572.8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8" name="TextBox 22"/>
          <p:cNvSpPr/>
          <p:nvPr/>
        </p:nvSpPr>
        <p:spPr>
          <a:xfrm>
            <a:off x="8237880" y="4896360"/>
            <a:ext cx="52056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7/2 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</a:rPr>
              <a:t>+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TextBox 23"/>
          <p:cNvSpPr/>
          <p:nvPr/>
        </p:nvSpPr>
        <p:spPr>
          <a:xfrm>
            <a:off x="10871280" y="4918680"/>
            <a:ext cx="2707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0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0" name="TextBox 25"/>
          <p:cNvSpPr/>
          <p:nvPr/>
        </p:nvSpPr>
        <p:spPr>
          <a:xfrm>
            <a:off x="9307440" y="5274000"/>
            <a:ext cx="960480" cy="34416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rgbClr val="ffffff">
                    <a:alpha val="1000"/>
                  </a:srgbClr>
                </a:solidFill>
                <a:latin typeface="Aptos"/>
              </a:rPr>
              <a:t> 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1" name="TextBox 32"/>
          <p:cNvSpPr/>
          <p:nvPr/>
        </p:nvSpPr>
        <p:spPr>
          <a:xfrm>
            <a:off x="9556200" y="3038040"/>
            <a:ext cx="58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113.7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22" name="Straight Connector 44"/>
          <p:cNvCxnSpPr/>
          <p:nvPr/>
        </p:nvCxnSpPr>
        <p:spPr>
          <a:xfrm>
            <a:off x="8715960" y="3056400"/>
            <a:ext cx="2007000" cy="720"/>
          </a:xfrm>
          <a:prstGeom prst="straightConnector1">
            <a:avLst/>
          </a:prstGeom>
          <a:ln w="38100">
            <a:solidFill>
              <a:srgbClr val="000000"/>
            </a:solidFill>
            <a:round/>
          </a:ln>
        </p:spPr>
      </p:cxnSp>
      <p:sp>
        <p:nvSpPr>
          <p:cNvPr id="423" name="TextBox 50"/>
          <p:cNvSpPr/>
          <p:nvPr/>
        </p:nvSpPr>
        <p:spPr>
          <a:xfrm>
            <a:off x="8170200" y="3431160"/>
            <a:ext cx="6274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(5/2 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</a:rPr>
              <a:t>+</a:t>
            </a: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4" name="TextBox 51"/>
          <p:cNvSpPr/>
          <p:nvPr/>
        </p:nvSpPr>
        <p:spPr>
          <a:xfrm>
            <a:off x="10706760" y="3470760"/>
            <a:ext cx="58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459.1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25" name="Straight Connector 52"/>
          <p:cNvCxnSpPr/>
          <p:nvPr/>
        </p:nvCxnSpPr>
        <p:spPr>
          <a:xfrm>
            <a:off x="8715960" y="3654720"/>
            <a:ext cx="2007000" cy="720"/>
          </a:xfrm>
          <a:prstGeom prst="straightConnector1">
            <a:avLst/>
          </a:prstGeom>
          <a:ln w="38100">
            <a:solidFill>
              <a:srgbClr val="000000"/>
            </a:solidFill>
            <a:round/>
          </a:ln>
        </p:spPr>
      </p:cxnSp>
      <p:cxnSp>
        <p:nvCxnSpPr>
          <p:cNvPr id="426" name="Straight Arrow Connector 53"/>
          <p:cNvCxnSpPr/>
          <p:nvPr/>
        </p:nvCxnSpPr>
        <p:spPr>
          <a:xfrm>
            <a:off x="9617040" y="3056400"/>
            <a:ext cx="720" cy="599040"/>
          </a:xfrm>
          <a:prstGeom prst="straightConnector1">
            <a:avLst/>
          </a:prstGeom>
          <a:ln w="28575">
            <a:solidFill>
              <a:srgbClr val="156082"/>
            </a:solidFill>
            <a:round/>
            <a:tailEnd len="med" type="triangle" w="med"/>
          </a:ln>
        </p:spPr>
      </p:cxnSp>
      <p:sp>
        <p:nvSpPr>
          <p:cNvPr id="427" name="TextBox 55"/>
          <p:cNvSpPr/>
          <p:nvPr/>
        </p:nvSpPr>
        <p:spPr>
          <a:xfrm>
            <a:off x="10096920" y="3738960"/>
            <a:ext cx="58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459.1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28" name="Straight Arrow Connector 56"/>
          <p:cNvCxnSpPr/>
          <p:nvPr/>
        </p:nvCxnSpPr>
        <p:spPr>
          <a:xfrm>
            <a:off x="10116360" y="3647520"/>
            <a:ext cx="720" cy="1456920"/>
          </a:xfrm>
          <a:prstGeom prst="straightConnector1">
            <a:avLst/>
          </a:prstGeom>
          <a:ln w="28575">
            <a:solidFill>
              <a:srgbClr val="156082"/>
            </a:solidFill>
            <a:round/>
            <a:tailEnd len="med" type="triangle" w="med"/>
          </a:ln>
        </p:spPr>
      </p:cxnSp>
      <p:cxnSp>
        <p:nvCxnSpPr>
          <p:cNvPr id="429" name="Straight Connector 60"/>
          <p:cNvCxnSpPr/>
          <p:nvPr/>
        </p:nvCxnSpPr>
        <p:spPr>
          <a:xfrm>
            <a:off x="8715960" y="3334680"/>
            <a:ext cx="2007000" cy="72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round/>
          </a:ln>
        </p:spPr>
      </p:cxnSp>
      <p:sp>
        <p:nvSpPr>
          <p:cNvPr id="430" name="TextBox 62"/>
          <p:cNvSpPr/>
          <p:nvPr/>
        </p:nvSpPr>
        <p:spPr>
          <a:xfrm>
            <a:off x="10727280" y="3180960"/>
            <a:ext cx="8330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rgbClr val="ff0000"/>
                </a:solidFill>
                <a:latin typeface="Calibri"/>
              </a:rPr>
              <a:t>459.1 + x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31" name="Straight Arrow Connector 63"/>
          <p:cNvCxnSpPr/>
          <p:nvPr/>
        </p:nvCxnSpPr>
        <p:spPr>
          <a:xfrm>
            <a:off x="9305640" y="3334680"/>
            <a:ext cx="720" cy="302760"/>
          </a:xfrm>
          <a:prstGeom prst="straightConnector1">
            <a:avLst/>
          </a:prstGeom>
          <a:ln w="28575">
            <a:solidFill>
              <a:srgbClr val="ff0000"/>
            </a:solidFill>
            <a:round/>
            <a:tailEnd len="med" type="triangle" w="med"/>
          </a:ln>
        </p:spPr>
      </p:cxnSp>
      <p:sp>
        <p:nvSpPr>
          <p:cNvPr id="432" name="TextBox 64"/>
          <p:cNvSpPr/>
          <p:nvPr/>
        </p:nvSpPr>
        <p:spPr>
          <a:xfrm>
            <a:off x="9046800" y="3326760"/>
            <a:ext cx="2570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rgbClr val="ff0000"/>
                </a:solidFill>
                <a:latin typeface="Calibri"/>
              </a:rPr>
              <a:t>x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3" name="TextBox 6"/>
          <p:cNvSpPr/>
          <p:nvPr/>
        </p:nvSpPr>
        <p:spPr>
          <a:xfrm>
            <a:off x="9048240" y="3669840"/>
            <a:ext cx="58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315.9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34" name="Straight Arrow Connector 7"/>
          <p:cNvCxnSpPr/>
          <p:nvPr/>
        </p:nvCxnSpPr>
        <p:spPr>
          <a:xfrm>
            <a:off x="9128160" y="3635640"/>
            <a:ext cx="720" cy="765720"/>
          </a:xfrm>
          <a:prstGeom prst="straightConnector1">
            <a:avLst/>
          </a:prstGeom>
          <a:ln w="28575">
            <a:solidFill>
              <a:srgbClr val="156082"/>
            </a:solidFill>
            <a:round/>
            <a:tailEnd len="med" type="triangle" w="med"/>
          </a:ln>
        </p:spPr>
      </p:cxnSp>
      <p:sp>
        <p:nvSpPr>
          <p:cNvPr id="435" name="TextBox 8"/>
          <p:cNvSpPr/>
          <p:nvPr/>
        </p:nvSpPr>
        <p:spPr>
          <a:xfrm>
            <a:off x="8202240" y="4210920"/>
            <a:ext cx="5209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  <a:ea typeface="Calibri"/>
              </a:rPr>
              <a:t>9/2 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  <a:ea typeface="Calibri"/>
              </a:rPr>
              <a:t>+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6" name="TextBox 12"/>
          <p:cNvSpPr/>
          <p:nvPr/>
        </p:nvSpPr>
        <p:spPr>
          <a:xfrm>
            <a:off x="10672200" y="4216320"/>
            <a:ext cx="58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143.2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37" name="Straight Connector 14"/>
          <p:cNvCxnSpPr/>
          <p:nvPr/>
        </p:nvCxnSpPr>
        <p:spPr>
          <a:xfrm>
            <a:off x="8681400" y="4400640"/>
            <a:ext cx="2007000" cy="720"/>
          </a:xfrm>
          <a:prstGeom prst="straightConnector1">
            <a:avLst/>
          </a:prstGeom>
          <a:ln w="38100">
            <a:solidFill>
              <a:srgbClr val="000000"/>
            </a:solidFill>
            <a:round/>
          </a:ln>
        </p:spPr>
      </p:cxnSp>
      <p:sp>
        <p:nvSpPr>
          <p:cNvPr id="438" name="TextBox 16"/>
          <p:cNvSpPr/>
          <p:nvPr/>
        </p:nvSpPr>
        <p:spPr>
          <a:xfrm>
            <a:off x="8221680" y="4526640"/>
            <a:ext cx="5011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  <a:ea typeface="Calibri"/>
              </a:rPr>
              <a:t>9/2 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  <a:ea typeface="Calibri"/>
              </a:rPr>
              <a:t>-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9" name="TextBox 17"/>
          <p:cNvSpPr/>
          <p:nvPr/>
        </p:nvSpPr>
        <p:spPr>
          <a:xfrm>
            <a:off x="10711800" y="4568400"/>
            <a:ext cx="111996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  <a:ea typeface="Calibri"/>
              </a:rPr>
              <a:t>73.2 (107 ns)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40" name="Straight Connector 18"/>
          <p:cNvCxnSpPr/>
          <p:nvPr/>
        </p:nvCxnSpPr>
        <p:spPr>
          <a:xfrm>
            <a:off x="8715960" y="4763880"/>
            <a:ext cx="2007000" cy="720"/>
          </a:xfrm>
          <a:prstGeom prst="straightConnector1">
            <a:avLst/>
          </a:prstGeom>
          <a:ln w="38100">
            <a:solidFill>
              <a:srgbClr val="000000"/>
            </a:solidFill>
            <a:round/>
          </a:ln>
        </p:spPr>
      </p:cxnSp>
      <p:sp>
        <p:nvSpPr>
          <p:cNvPr id="441" name="TextBox 19"/>
          <p:cNvSpPr/>
          <p:nvPr/>
        </p:nvSpPr>
        <p:spPr>
          <a:xfrm>
            <a:off x="8944560" y="4414320"/>
            <a:ext cx="58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143.2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42" name="Straight Arrow Connector 26"/>
          <p:cNvCxnSpPr/>
          <p:nvPr/>
        </p:nvCxnSpPr>
        <p:spPr>
          <a:xfrm>
            <a:off x="9003960" y="4400640"/>
            <a:ext cx="720" cy="702360"/>
          </a:xfrm>
          <a:prstGeom prst="straightConnector1">
            <a:avLst/>
          </a:prstGeom>
          <a:ln w="28575">
            <a:solidFill>
              <a:srgbClr val="156082"/>
            </a:solidFill>
            <a:round/>
            <a:tailEnd len="med" type="triangle" w="med"/>
          </a:ln>
        </p:spPr>
      </p:cxnSp>
      <p:sp>
        <p:nvSpPr>
          <p:cNvPr id="443" name="TextBox 28"/>
          <p:cNvSpPr/>
          <p:nvPr/>
        </p:nvSpPr>
        <p:spPr>
          <a:xfrm>
            <a:off x="9435600" y="4775760"/>
            <a:ext cx="49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73.2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44" name="Straight Arrow Connector 30"/>
          <p:cNvCxnSpPr/>
          <p:nvPr/>
        </p:nvCxnSpPr>
        <p:spPr>
          <a:xfrm>
            <a:off x="9495720" y="4762080"/>
            <a:ext cx="720" cy="321840"/>
          </a:xfrm>
          <a:prstGeom prst="straightConnector1">
            <a:avLst/>
          </a:prstGeom>
          <a:ln w="28575">
            <a:solidFill>
              <a:srgbClr val="156082"/>
            </a:solidFill>
            <a:round/>
            <a:tailEnd len="med" type="triangle" w="med"/>
          </a:ln>
        </p:spPr>
      </p:cxnSp>
      <p:cxnSp>
        <p:nvCxnSpPr>
          <p:cNvPr id="445" name="Straight Connector 33"/>
          <p:cNvCxnSpPr/>
          <p:nvPr/>
        </p:nvCxnSpPr>
        <p:spPr>
          <a:xfrm>
            <a:off x="7124760" y="2349000"/>
            <a:ext cx="1453680" cy="720"/>
          </a:xfrm>
          <a:prstGeom prst="straightConnector1">
            <a:avLst/>
          </a:prstGeom>
          <a:ln w="38100">
            <a:solidFill>
              <a:srgbClr val="000000"/>
            </a:solidFill>
            <a:round/>
          </a:ln>
        </p:spPr>
      </p:cxnSp>
      <p:sp>
        <p:nvSpPr>
          <p:cNvPr id="446" name="TextBox 34"/>
          <p:cNvSpPr/>
          <p:nvPr/>
        </p:nvSpPr>
        <p:spPr>
          <a:xfrm>
            <a:off x="8442360" y="2059560"/>
            <a:ext cx="2707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0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7" name="TextBox 37"/>
          <p:cNvSpPr/>
          <p:nvPr/>
        </p:nvSpPr>
        <p:spPr>
          <a:xfrm>
            <a:off x="7358400" y="2403720"/>
            <a:ext cx="986040" cy="34308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rgbClr val="ffffff">
                    <a:alpha val="1000"/>
                  </a:srgbClr>
                </a:solidFill>
                <a:latin typeface="Aptos"/>
              </a:rPr>
              <a:t> 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8" name="TextBox 39"/>
          <p:cNvSpPr/>
          <p:nvPr/>
        </p:nvSpPr>
        <p:spPr>
          <a:xfrm>
            <a:off x="8627400" y="2360520"/>
            <a:ext cx="8557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rgbClr val="ff0000"/>
                </a:solidFill>
                <a:latin typeface="Calibri"/>
              </a:rPr>
              <a:t>β- : 100%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9" name="TextBox 40"/>
          <p:cNvSpPr/>
          <p:nvPr/>
        </p:nvSpPr>
        <p:spPr>
          <a:xfrm>
            <a:off x="9087840" y="1986840"/>
            <a:ext cx="1040400" cy="33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</a:rPr>
              <a:t>T</a:t>
            </a:r>
            <a:r>
              <a:rPr b="0" lang="en-GB" sz="1400" spc="-1" strike="noStrike" baseline="-2500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</a:rPr>
              <a:t>1/2</a:t>
            </a:r>
            <a:r>
              <a:rPr b="0" lang="en-GB" sz="1400" spc="-1" strike="noStrike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</a:rPr>
              <a:t>=1.018 h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" name="TextBox 41"/>
          <p:cNvSpPr/>
          <p:nvPr/>
        </p:nvSpPr>
        <p:spPr>
          <a:xfrm>
            <a:off x="6993720" y="2059200"/>
            <a:ext cx="6076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(3/2 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</a:rPr>
              <a:t>-</a:t>
            </a: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51" name="Straight Arrow Connector 42"/>
          <p:cNvCxnSpPr/>
          <p:nvPr/>
        </p:nvCxnSpPr>
        <p:spPr>
          <a:xfrm>
            <a:off x="8579160" y="2357280"/>
            <a:ext cx="160560" cy="437040"/>
          </a:xfrm>
          <a:prstGeom prst="straightConnector1">
            <a:avLst/>
          </a:prstGeom>
          <a:ln w="0">
            <a:solidFill>
              <a:srgbClr val="ff0000"/>
            </a:solidFill>
            <a:tailEnd len="med" type="triangle" w="med"/>
          </a:ln>
        </p:spPr>
      </p:cxnSp>
      <p:pic>
        <p:nvPicPr>
          <p:cNvPr id="452" name="Picture 5" descr="A graph with a red line and blue dots&#10;&#10;AI-generated content may be incorrect."/>
          <p:cNvPicPr/>
          <p:nvPr/>
        </p:nvPicPr>
        <p:blipFill>
          <a:blip r:embed="rId3"/>
          <a:stretch/>
        </p:blipFill>
        <p:spPr>
          <a:xfrm>
            <a:off x="29880" y="1386720"/>
            <a:ext cx="6916320" cy="4152960"/>
          </a:xfrm>
          <a:prstGeom prst="rect">
            <a:avLst/>
          </a:prstGeom>
          <a:ln w="0">
            <a:noFill/>
          </a:ln>
        </p:spPr>
      </p:pic>
      <p:sp>
        <p:nvSpPr>
          <p:cNvPr id="453" name="TextBox 1"/>
          <p:cNvSpPr/>
          <p:nvPr/>
        </p:nvSpPr>
        <p:spPr>
          <a:xfrm>
            <a:off x="11493720" y="3174840"/>
            <a:ext cx="85032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pc="-1" strike="noStrike">
                <a:solidFill>
                  <a:srgbClr val="ff0000"/>
                </a:solidFill>
                <a:latin typeface="Aptos"/>
              </a:rPr>
              <a:t>41 μs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4" name="Google Shape;55;p15"/>
          <p:cNvSpPr/>
          <p:nvPr/>
        </p:nvSpPr>
        <p:spPr>
          <a:xfrm>
            <a:off x="534960" y="353880"/>
            <a:ext cx="7265160" cy="59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GB" sz="2400" spc="-1" strike="noStrike">
                <a:solidFill>
                  <a:srgbClr val="1c4587"/>
                </a:solidFill>
                <a:latin typeface="Calibri"/>
                <a:ea typeface="Calibri"/>
              </a:rPr>
              <a:t>T</a:t>
            </a:r>
            <a:r>
              <a:rPr b="1" lang="en-GB" sz="2400" spc="-1" strike="noStrike" baseline="-25000">
                <a:solidFill>
                  <a:srgbClr val="1c4587"/>
                </a:solidFill>
                <a:latin typeface="Calibri"/>
                <a:ea typeface="Calibri"/>
              </a:rPr>
              <a:t>1/2</a:t>
            </a:r>
            <a:r>
              <a:rPr b="1" lang="en-GB" sz="2400" spc="-1" strike="noStrike">
                <a:solidFill>
                  <a:srgbClr val="1c4587"/>
                </a:solidFill>
                <a:latin typeface="Calibri"/>
                <a:ea typeface="Calibri"/>
              </a:rPr>
              <a:t> of Isomeric state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5" name="TextBox 2"/>
          <p:cNvSpPr/>
          <p:nvPr/>
        </p:nvSpPr>
        <p:spPr>
          <a:xfrm>
            <a:off x="3335040" y="1949400"/>
            <a:ext cx="2799720" cy="47772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2000" spc="-1" strike="noStrike">
                <a:solidFill>
                  <a:schemeClr val="dk1"/>
                </a:solidFill>
                <a:latin typeface="Aptos"/>
              </a:rPr>
              <a:t>T</a:t>
            </a:r>
            <a:r>
              <a:rPr b="0" lang="en-US" sz="1800" spc="-1" strike="noStrike" baseline="-25000">
                <a:solidFill>
                  <a:schemeClr val="dk1"/>
                </a:solidFill>
                <a:latin typeface="Aptos"/>
              </a:rPr>
              <a:t>1/2</a:t>
            </a:r>
            <a:r>
              <a:rPr b="0" lang="en-US" sz="2000" spc="-1" strike="noStrike">
                <a:solidFill>
                  <a:schemeClr val="dk1"/>
                </a:solidFill>
                <a:latin typeface="Aptos"/>
              </a:rPr>
              <a:t> = </a:t>
            </a:r>
            <a:r>
              <a:rPr b="0" lang="en-US" sz="1400" spc="-1" strike="noStrike" baseline="-25000">
                <a:solidFill>
                  <a:schemeClr val="dk1"/>
                </a:solidFill>
                <a:latin typeface="Aptos"/>
              </a:rPr>
              <a:t> </a:t>
            </a:r>
            <a:r>
              <a:rPr b="0" lang="en-US" sz="2400" spc="-1" strike="noStrike">
                <a:solidFill>
                  <a:srgbClr val="ff0000"/>
                </a:solidFill>
                <a:latin typeface="Aptos"/>
              </a:rPr>
              <a:t>41</a:t>
            </a:r>
            <a:r>
              <a:rPr b="0" lang="en-US" sz="2400" spc="-1" strike="noStrike" baseline="30000">
                <a:solidFill>
                  <a:srgbClr val="ff0000"/>
                </a:solidFill>
                <a:latin typeface="Aptos"/>
              </a:rPr>
              <a:t>+6</a:t>
            </a:r>
            <a:r>
              <a:rPr b="0" lang="en-US" sz="1400" spc="-1" strike="noStrike" baseline="30000">
                <a:solidFill>
                  <a:schemeClr val="dk1"/>
                </a:solidFill>
                <a:latin typeface="Aptos"/>
              </a:rPr>
              <a:t> </a:t>
            </a:r>
            <a:r>
              <a:rPr b="0" lang="en-US" sz="2000" spc="-1" strike="noStrike">
                <a:solidFill>
                  <a:schemeClr val="dk1"/>
                </a:solidFill>
                <a:latin typeface="Aptos"/>
              </a:rPr>
              <a:t>μs</a:t>
            </a:r>
            <a:r>
              <a:rPr b="0" lang="en-US" sz="1800" spc="-1" strike="noStrike">
                <a:solidFill>
                  <a:schemeClr val="dk1"/>
                </a:solidFill>
                <a:latin typeface="Aptos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6" name="TextBox 13"/>
          <p:cNvSpPr/>
          <p:nvPr/>
        </p:nvSpPr>
        <p:spPr>
          <a:xfrm>
            <a:off x="4852800" y="1979280"/>
            <a:ext cx="633240" cy="50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2400" spc="-1" strike="noStrike" baseline="-25000">
                <a:solidFill>
                  <a:srgbClr val="ff0000"/>
                </a:solidFill>
                <a:latin typeface="Aptos"/>
              </a:rPr>
              <a:t>-4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Picture 2" descr="A diagram of a number of objects&#10;&#10;AI-generated content may be incorrect."/>
          <p:cNvPicPr/>
          <p:nvPr/>
        </p:nvPicPr>
        <p:blipFill>
          <a:blip r:embed="rId1"/>
          <a:srcRect l="-482" t="19936" r="7804" b="2079"/>
          <a:stretch/>
        </p:blipFill>
        <p:spPr>
          <a:xfrm>
            <a:off x="196200" y="738000"/>
            <a:ext cx="11888280" cy="5222160"/>
          </a:xfrm>
          <a:prstGeom prst="rect">
            <a:avLst/>
          </a:prstGeom>
          <a:ln w="0">
            <a:noFill/>
          </a:ln>
        </p:spPr>
      </p:pic>
      <p:cxnSp>
        <p:nvCxnSpPr>
          <p:cNvPr id="458" name="Straight Connector 3"/>
          <p:cNvCxnSpPr/>
          <p:nvPr/>
        </p:nvCxnSpPr>
        <p:spPr>
          <a:xfrm>
            <a:off x="0" y="47520"/>
            <a:ext cx="12192480" cy="720"/>
          </a:xfrm>
          <a:prstGeom prst="straightConnector1">
            <a:avLst/>
          </a:prstGeom>
          <a:ln w="95250">
            <a:solidFill>
              <a:srgbClr val="156082"/>
            </a:solidFill>
            <a:round/>
          </a:ln>
        </p:spPr>
      </p:cxnSp>
      <p:cxnSp>
        <p:nvCxnSpPr>
          <p:cNvPr id="459" name="Google Shape;56;p15"/>
          <p:cNvCxnSpPr/>
          <p:nvPr/>
        </p:nvCxnSpPr>
        <p:spPr>
          <a:xfrm>
            <a:off x="194040" y="727560"/>
            <a:ext cx="5448960" cy="720"/>
          </a:xfrm>
          <a:prstGeom prst="straightConnector1">
            <a:avLst/>
          </a:prstGeom>
          <a:ln w="9525">
            <a:solidFill>
              <a:srgbClr val="595959"/>
            </a:solidFill>
            <a:round/>
          </a:ln>
        </p:spPr>
      </p:cxnSp>
      <p:sp>
        <p:nvSpPr>
          <p:cNvPr id="460" name="Google Shape;55;p15"/>
          <p:cNvSpPr/>
          <p:nvPr/>
        </p:nvSpPr>
        <p:spPr>
          <a:xfrm>
            <a:off x="129240" y="175680"/>
            <a:ext cx="7265160" cy="67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GB" sz="2400" spc="-1" strike="noStrike">
                <a:solidFill>
                  <a:srgbClr val="1c4587"/>
                </a:solidFill>
                <a:latin typeface="Calibri"/>
                <a:ea typeface="Calibri"/>
              </a:rPr>
              <a:t>Systematics of 1/2</a:t>
            </a:r>
            <a:r>
              <a:rPr b="1" lang="en-GB" sz="3200" spc="-1" strike="noStrike" baseline="30000">
                <a:solidFill>
                  <a:srgbClr val="1c4587"/>
                </a:solidFill>
                <a:latin typeface="Calibri"/>
                <a:ea typeface="Calibri"/>
              </a:rPr>
              <a:t>+</a:t>
            </a:r>
            <a:r>
              <a:rPr b="1" lang="en-GB" sz="2400" spc="-1" strike="noStrike">
                <a:solidFill>
                  <a:srgbClr val="1c4587"/>
                </a:solidFill>
                <a:latin typeface="Calibri"/>
                <a:ea typeface="Calibri"/>
              </a:rPr>
              <a:t> isomers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61" name="Google Shape;56;p15"/>
          <p:cNvCxnSpPr/>
          <p:nvPr/>
        </p:nvCxnSpPr>
        <p:spPr>
          <a:xfrm>
            <a:off x="402840" y="5923080"/>
            <a:ext cx="5449320" cy="720"/>
          </a:xfrm>
          <a:prstGeom prst="straightConnector1">
            <a:avLst/>
          </a:prstGeom>
          <a:ln w="9525">
            <a:solidFill>
              <a:srgbClr val="595959"/>
            </a:solidFill>
            <a:round/>
          </a:ln>
        </p:spPr>
      </p:cxnSp>
      <p:sp>
        <p:nvSpPr>
          <p:cNvPr id="462" name="Google Shape;67;p16"/>
          <p:cNvSpPr/>
          <p:nvPr/>
        </p:nvSpPr>
        <p:spPr>
          <a:xfrm>
            <a:off x="291600" y="6142320"/>
            <a:ext cx="6337440" cy="23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GB" sz="1200" spc="-1" strike="noStrike" baseline="30000">
                <a:solidFill>
                  <a:srgbClr val="25303b"/>
                </a:solidFill>
                <a:latin typeface="Aptos"/>
                <a:ea typeface="Cambria"/>
              </a:rPr>
              <a:t> </a:t>
            </a:r>
            <a:r>
              <a:rPr b="0" lang="en-GB" sz="1200" spc="-1" strike="noStrike" baseline="30000">
                <a:solidFill>
                  <a:srgbClr val="25303b"/>
                </a:solidFill>
                <a:latin typeface="Aptos"/>
                <a:ea typeface="Cambria"/>
              </a:rPr>
              <a:t>[2] </a:t>
            </a:r>
            <a:r>
              <a:rPr b="0" lang="en-GB" sz="1200" spc="-1" strike="noStrike">
                <a:solidFill>
                  <a:srgbClr val="25303b"/>
                </a:solidFill>
                <a:latin typeface="Aptos"/>
                <a:ea typeface="Aptos"/>
              </a:rPr>
              <a:t>F.G. Kondev, Nuclear data sheets for A=177, Nuclear Data Sheets 159, 1 (2019).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3" name="Google Shape;67;p16"/>
          <p:cNvSpPr/>
          <p:nvPr/>
        </p:nvSpPr>
        <p:spPr>
          <a:xfrm>
            <a:off x="291600" y="5923440"/>
            <a:ext cx="7262640" cy="23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GB" sz="1200" spc="-1" strike="noStrike" baseline="30000">
                <a:solidFill>
                  <a:srgbClr val="25303b"/>
                </a:solidFill>
                <a:latin typeface="Cambria"/>
                <a:ea typeface="Cambria"/>
              </a:rPr>
              <a:t> </a:t>
            </a:r>
            <a:r>
              <a:rPr b="0" lang="en-GB" sz="1200" spc="-1" strike="noStrike" baseline="30000">
                <a:solidFill>
                  <a:srgbClr val="25303b"/>
                </a:solidFill>
                <a:latin typeface="Aptos"/>
                <a:ea typeface="Cambria"/>
              </a:rPr>
              <a:t>[1] </a:t>
            </a:r>
            <a:r>
              <a:rPr b="0" lang="en-GB" sz="1200" spc="-1" strike="noStrike">
                <a:solidFill>
                  <a:srgbClr val="25303b"/>
                </a:solidFill>
                <a:latin typeface="Aptos"/>
                <a:ea typeface="Aptos"/>
              </a:rPr>
              <a:t>M. Shamsuzzoha Basunia, Nuclear data sheets for A=175, Nuclear Data Sheets 102, 719 (2004).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4" name="Google Shape;67;p16"/>
          <p:cNvSpPr/>
          <p:nvPr/>
        </p:nvSpPr>
        <p:spPr>
          <a:xfrm>
            <a:off x="291600" y="6370920"/>
            <a:ext cx="6337440" cy="19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GB" sz="1200" spc="-1" strike="noStrike" baseline="30000">
                <a:solidFill>
                  <a:srgbClr val="25303b"/>
                </a:solidFill>
                <a:latin typeface="Aptos"/>
                <a:ea typeface="Cambria"/>
              </a:rPr>
              <a:t> </a:t>
            </a:r>
            <a:r>
              <a:rPr b="0" lang="en-GB" sz="1200" spc="-1" strike="noStrike" baseline="30000">
                <a:solidFill>
                  <a:srgbClr val="25303b"/>
                </a:solidFill>
                <a:latin typeface="Aptos"/>
                <a:ea typeface="Cambria"/>
              </a:rPr>
              <a:t>[3] </a:t>
            </a:r>
            <a:r>
              <a:rPr b="0" lang="en-GB" sz="1200" spc="-1" strike="noStrike">
                <a:solidFill>
                  <a:srgbClr val="25303b"/>
                </a:solidFill>
                <a:latin typeface="Aptos"/>
                <a:ea typeface="Cambria"/>
              </a:rPr>
              <a:t>C.M.Baglin</a:t>
            </a:r>
            <a:r>
              <a:rPr b="0" lang="en-GB" sz="1200" spc="-1" strike="noStrike">
                <a:solidFill>
                  <a:srgbClr val="25303b"/>
                </a:solidFill>
                <a:latin typeface="Aptos"/>
                <a:ea typeface="Aptos"/>
              </a:rPr>
              <a:t>, Nuclear data sheets for A=179, Nuclear Data Sheets 110, 265 (2009).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5" name="Google Shape;67;p16"/>
          <p:cNvSpPr/>
          <p:nvPr/>
        </p:nvSpPr>
        <p:spPr>
          <a:xfrm>
            <a:off x="291600" y="6599520"/>
            <a:ext cx="5891040" cy="23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GB" sz="1200" spc="-1" strike="noStrike" baseline="30000">
                <a:solidFill>
                  <a:srgbClr val="25303b"/>
                </a:solidFill>
                <a:latin typeface="Aptos"/>
                <a:ea typeface="Cambria"/>
              </a:rPr>
              <a:t> </a:t>
            </a:r>
            <a:r>
              <a:rPr b="0" lang="en-GB" sz="1200" spc="-1" strike="noStrike" baseline="30000">
                <a:solidFill>
                  <a:srgbClr val="25303b"/>
                </a:solidFill>
                <a:latin typeface="Aptos"/>
                <a:ea typeface="Cambria"/>
              </a:rPr>
              <a:t>[4] </a:t>
            </a:r>
            <a:r>
              <a:rPr b="0" lang="en-GB" sz="1200" spc="-1" strike="noStrike">
                <a:solidFill>
                  <a:srgbClr val="25303b"/>
                </a:solidFill>
                <a:latin typeface="Aptos"/>
                <a:ea typeface="Aptos"/>
              </a:rPr>
              <a:t>S.-C.Wu, Nuclear data sheets for A=181, Nuclear Data Sheets 106, 367  (2005).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6" name="Straight Connector 3"/>
          <p:cNvCxnSpPr/>
          <p:nvPr/>
        </p:nvCxnSpPr>
        <p:spPr>
          <a:xfrm>
            <a:off x="0" y="47520"/>
            <a:ext cx="12192480" cy="720"/>
          </a:xfrm>
          <a:prstGeom prst="straightConnector1">
            <a:avLst/>
          </a:prstGeom>
          <a:ln w="95250">
            <a:solidFill>
              <a:srgbClr val="156082"/>
            </a:solidFill>
            <a:round/>
          </a:ln>
        </p:spPr>
      </p:cxnSp>
      <p:cxnSp>
        <p:nvCxnSpPr>
          <p:cNvPr id="467" name="Google Shape;56;p15"/>
          <p:cNvCxnSpPr/>
          <p:nvPr/>
        </p:nvCxnSpPr>
        <p:spPr>
          <a:xfrm>
            <a:off x="194040" y="727560"/>
            <a:ext cx="5448960" cy="720"/>
          </a:xfrm>
          <a:prstGeom prst="straightConnector1">
            <a:avLst/>
          </a:prstGeom>
          <a:ln w="9525">
            <a:solidFill>
              <a:srgbClr val="595959"/>
            </a:solidFill>
            <a:round/>
          </a:ln>
        </p:spPr>
      </p:cxnSp>
      <p:sp>
        <p:nvSpPr>
          <p:cNvPr id="468" name="Google Shape;55;p15"/>
          <p:cNvSpPr/>
          <p:nvPr/>
        </p:nvSpPr>
        <p:spPr>
          <a:xfrm>
            <a:off x="129240" y="175680"/>
            <a:ext cx="726516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GB" sz="2400" spc="-1" strike="noStrike">
                <a:solidFill>
                  <a:srgbClr val="1c4587"/>
                </a:solidFill>
                <a:latin typeface="Calibri"/>
                <a:ea typeface="Calibri"/>
              </a:rPr>
              <a:t>B(E2) estimates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9" name="Google Shape;67;p16"/>
          <p:cNvSpPr/>
          <p:nvPr/>
        </p:nvSpPr>
        <p:spPr>
          <a:xfrm>
            <a:off x="3201480" y="3432600"/>
            <a:ext cx="299376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GB" sz="1200" spc="-1" strike="noStrike">
                <a:solidFill>
                  <a:srgbClr val="25303b"/>
                </a:solidFill>
                <a:latin typeface="Cambria"/>
                <a:ea typeface="Cambria"/>
              </a:rPr>
              <a:t>A.K.Jain </a:t>
            </a:r>
            <a:r>
              <a:rPr b="0" i="1" lang="en-GB" sz="1200" spc="-1" strike="noStrike">
                <a:solidFill>
                  <a:srgbClr val="25303b"/>
                </a:solidFill>
                <a:latin typeface="Cambria"/>
                <a:ea typeface="Cambria"/>
              </a:rPr>
              <a:t>et al.</a:t>
            </a:r>
            <a:r>
              <a:rPr b="0" lang="en-GB" sz="1200" spc="-1" strike="noStrike">
                <a:solidFill>
                  <a:srgbClr val="25303b"/>
                </a:solidFill>
                <a:latin typeface="Cambria"/>
                <a:ea typeface="Cambria"/>
              </a:rPr>
              <a:t> / Rev. Mod. Phys. 62, 393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0" name="Picture 4" descr="A graph with numbers and lines&#10;&#10;AI-generated content may be incorrect."/>
          <p:cNvPicPr/>
          <p:nvPr/>
        </p:nvPicPr>
        <p:blipFill>
          <a:blip r:embed="rId1"/>
          <a:srcRect l="0" t="2203" r="49" b="-1302"/>
          <a:stretch/>
        </p:blipFill>
        <p:spPr>
          <a:xfrm>
            <a:off x="122760" y="1045440"/>
            <a:ext cx="6063480" cy="3312720"/>
          </a:xfrm>
          <a:prstGeom prst="rect">
            <a:avLst/>
          </a:prstGeom>
          <a:ln w="0">
            <a:noFill/>
          </a:ln>
        </p:spPr>
      </p:pic>
      <p:cxnSp>
        <p:nvCxnSpPr>
          <p:cNvPr id="471" name="Straight Connector 7"/>
          <p:cNvCxnSpPr/>
          <p:nvPr/>
        </p:nvCxnSpPr>
        <p:spPr>
          <a:xfrm>
            <a:off x="8443080" y="6046920"/>
            <a:ext cx="2007000" cy="720"/>
          </a:xfrm>
          <a:prstGeom prst="straightConnector1">
            <a:avLst/>
          </a:prstGeom>
          <a:ln w="38100">
            <a:solidFill>
              <a:srgbClr val="000000"/>
            </a:solidFill>
            <a:round/>
          </a:ln>
        </p:spPr>
      </p:cxnSp>
      <p:sp>
        <p:nvSpPr>
          <p:cNvPr id="472" name="TextBox 10"/>
          <p:cNvSpPr/>
          <p:nvPr/>
        </p:nvSpPr>
        <p:spPr>
          <a:xfrm>
            <a:off x="7889400" y="3781080"/>
            <a:ext cx="6274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(7/2 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</a:rPr>
              <a:t>+</a:t>
            </a: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3" name="TextBox 13"/>
          <p:cNvSpPr/>
          <p:nvPr/>
        </p:nvSpPr>
        <p:spPr>
          <a:xfrm>
            <a:off x="10415160" y="3838680"/>
            <a:ext cx="58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572.8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4" name="TextBox 15"/>
          <p:cNvSpPr/>
          <p:nvPr/>
        </p:nvSpPr>
        <p:spPr>
          <a:xfrm>
            <a:off x="7952040" y="5839560"/>
            <a:ext cx="52056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7/2 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</a:rPr>
              <a:t>+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5" name="TextBox 17"/>
          <p:cNvSpPr/>
          <p:nvPr/>
        </p:nvSpPr>
        <p:spPr>
          <a:xfrm>
            <a:off x="10585440" y="5861520"/>
            <a:ext cx="2707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0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6" name="TextBox 19"/>
          <p:cNvSpPr/>
          <p:nvPr/>
        </p:nvSpPr>
        <p:spPr>
          <a:xfrm>
            <a:off x="9021600" y="6216840"/>
            <a:ext cx="960480" cy="34416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rgbClr val="ffffff">
                    <a:alpha val="1000"/>
                  </a:srgbClr>
                </a:solidFill>
                <a:latin typeface="Aptos"/>
              </a:rPr>
              <a:t> 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7" name="TextBox 21"/>
          <p:cNvSpPr/>
          <p:nvPr/>
        </p:nvSpPr>
        <p:spPr>
          <a:xfrm>
            <a:off x="9587160" y="3980880"/>
            <a:ext cx="58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113.7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78" name="Straight Connector 23"/>
          <p:cNvCxnSpPr/>
          <p:nvPr/>
        </p:nvCxnSpPr>
        <p:spPr>
          <a:xfrm>
            <a:off x="8430120" y="3999600"/>
            <a:ext cx="2007000" cy="720"/>
          </a:xfrm>
          <a:prstGeom prst="straightConnector1">
            <a:avLst/>
          </a:prstGeom>
          <a:ln w="38100">
            <a:solidFill>
              <a:srgbClr val="000000"/>
            </a:solidFill>
            <a:round/>
          </a:ln>
        </p:spPr>
      </p:cxnSp>
      <p:sp>
        <p:nvSpPr>
          <p:cNvPr id="479" name="TextBox 25"/>
          <p:cNvSpPr/>
          <p:nvPr/>
        </p:nvSpPr>
        <p:spPr>
          <a:xfrm>
            <a:off x="7884360" y="4374000"/>
            <a:ext cx="6274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(5/2 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</a:rPr>
              <a:t>+</a:t>
            </a: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0" name="TextBox 27"/>
          <p:cNvSpPr/>
          <p:nvPr/>
        </p:nvSpPr>
        <p:spPr>
          <a:xfrm>
            <a:off x="10420920" y="4413600"/>
            <a:ext cx="58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459.1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81" name="Straight Connector 29"/>
          <p:cNvCxnSpPr/>
          <p:nvPr/>
        </p:nvCxnSpPr>
        <p:spPr>
          <a:xfrm>
            <a:off x="8430120" y="4597920"/>
            <a:ext cx="2007000" cy="720"/>
          </a:xfrm>
          <a:prstGeom prst="straightConnector1">
            <a:avLst/>
          </a:prstGeom>
          <a:ln w="38100">
            <a:solidFill>
              <a:srgbClr val="000000"/>
            </a:solidFill>
            <a:round/>
          </a:ln>
        </p:spPr>
      </p:cxnSp>
      <p:cxnSp>
        <p:nvCxnSpPr>
          <p:cNvPr id="482" name="Straight Arrow Connector 31"/>
          <p:cNvCxnSpPr/>
          <p:nvPr/>
        </p:nvCxnSpPr>
        <p:spPr>
          <a:xfrm>
            <a:off x="9608400" y="3999600"/>
            <a:ext cx="720" cy="599040"/>
          </a:xfrm>
          <a:prstGeom prst="straightConnector1">
            <a:avLst/>
          </a:prstGeom>
          <a:ln w="28575">
            <a:solidFill>
              <a:srgbClr val="156082"/>
            </a:solidFill>
            <a:round/>
            <a:tailEnd len="med" type="triangle" w="med"/>
          </a:ln>
        </p:spPr>
      </p:cxnSp>
      <p:sp>
        <p:nvSpPr>
          <p:cNvPr id="483" name="TextBox 33"/>
          <p:cNvSpPr/>
          <p:nvPr/>
        </p:nvSpPr>
        <p:spPr>
          <a:xfrm>
            <a:off x="9820800" y="4879800"/>
            <a:ext cx="58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459.1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84" name="Straight Arrow Connector 36"/>
          <p:cNvCxnSpPr/>
          <p:nvPr/>
        </p:nvCxnSpPr>
        <p:spPr>
          <a:xfrm>
            <a:off x="9830520" y="4590720"/>
            <a:ext cx="720" cy="1456920"/>
          </a:xfrm>
          <a:prstGeom prst="straightConnector1">
            <a:avLst/>
          </a:prstGeom>
          <a:ln w="28575">
            <a:solidFill>
              <a:srgbClr val="156082"/>
            </a:solidFill>
            <a:round/>
            <a:tailEnd len="med" type="triangle" w="med"/>
          </a:ln>
        </p:spPr>
      </p:cxnSp>
      <p:cxnSp>
        <p:nvCxnSpPr>
          <p:cNvPr id="485" name="Straight Connector 39"/>
          <p:cNvCxnSpPr/>
          <p:nvPr/>
        </p:nvCxnSpPr>
        <p:spPr>
          <a:xfrm>
            <a:off x="8449920" y="4287600"/>
            <a:ext cx="2007000" cy="72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round/>
          </a:ln>
        </p:spPr>
      </p:cxnSp>
      <p:sp>
        <p:nvSpPr>
          <p:cNvPr id="486" name="TextBox 41"/>
          <p:cNvSpPr/>
          <p:nvPr/>
        </p:nvSpPr>
        <p:spPr>
          <a:xfrm>
            <a:off x="7888680" y="4073760"/>
            <a:ext cx="6274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rgbClr val="ff0000"/>
                </a:solidFill>
                <a:latin typeface="Calibri"/>
              </a:rPr>
              <a:t>(1/2 </a:t>
            </a:r>
            <a:r>
              <a:rPr b="0" lang="en-GB" sz="1400" spc="-1" strike="noStrike" baseline="30000">
                <a:solidFill>
                  <a:srgbClr val="ff0000"/>
                </a:solidFill>
                <a:latin typeface="Calibri"/>
              </a:rPr>
              <a:t>+</a:t>
            </a:r>
            <a:r>
              <a:rPr b="0" lang="en-GB" sz="1400" spc="-1" strike="noStrike">
                <a:solidFill>
                  <a:srgbClr val="ff0000"/>
                </a:solidFill>
                <a:latin typeface="Calibri"/>
              </a:rPr>
              <a:t>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7" name="TextBox 43"/>
          <p:cNvSpPr/>
          <p:nvPr/>
        </p:nvSpPr>
        <p:spPr>
          <a:xfrm>
            <a:off x="10441440" y="4124160"/>
            <a:ext cx="8330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rgbClr val="ff0000"/>
                </a:solidFill>
                <a:latin typeface="Calibri"/>
              </a:rPr>
              <a:t>459.1 + x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88" name="Straight Arrow Connector 45"/>
          <p:cNvCxnSpPr/>
          <p:nvPr/>
        </p:nvCxnSpPr>
        <p:spPr>
          <a:xfrm>
            <a:off x="9356400" y="4277880"/>
            <a:ext cx="720" cy="302400"/>
          </a:xfrm>
          <a:prstGeom prst="straightConnector1">
            <a:avLst/>
          </a:prstGeom>
          <a:ln w="28575">
            <a:solidFill>
              <a:srgbClr val="ff0000"/>
            </a:solidFill>
            <a:round/>
            <a:tailEnd len="med" type="triangle" w="med"/>
          </a:ln>
        </p:spPr>
      </p:cxnSp>
      <p:sp>
        <p:nvSpPr>
          <p:cNvPr id="489" name="TextBox 47"/>
          <p:cNvSpPr/>
          <p:nvPr/>
        </p:nvSpPr>
        <p:spPr>
          <a:xfrm>
            <a:off x="8506800" y="4269600"/>
            <a:ext cx="8866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rgbClr val="ff0000"/>
                </a:solidFill>
                <a:latin typeface="Calibri"/>
                <a:ea typeface="Calibri"/>
              </a:rPr>
              <a:t>10≤x≤100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0" name="TextBox 49"/>
          <p:cNvSpPr/>
          <p:nvPr/>
        </p:nvSpPr>
        <p:spPr>
          <a:xfrm>
            <a:off x="8811720" y="4721760"/>
            <a:ext cx="58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315.9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91" name="Straight Arrow Connector 51"/>
          <p:cNvCxnSpPr/>
          <p:nvPr/>
        </p:nvCxnSpPr>
        <p:spPr>
          <a:xfrm>
            <a:off x="8842320" y="4578840"/>
            <a:ext cx="720" cy="765360"/>
          </a:xfrm>
          <a:prstGeom prst="straightConnector1">
            <a:avLst/>
          </a:prstGeom>
          <a:ln w="28575">
            <a:solidFill>
              <a:srgbClr val="156082"/>
            </a:solidFill>
            <a:round/>
            <a:tailEnd len="med" type="triangle" w="med"/>
          </a:ln>
        </p:spPr>
      </p:cxnSp>
      <p:sp>
        <p:nvSpPr>
          <p:cNvPr id="492" name="TextBox 53"/>
          <p:cNvSpPr/>
          <p:nvPr/>
        </p:nvSpPr>
        <p:spPr>
          <a:xfrm>
            <a:off x="7916400" y="5153760"/>
            <a:ext cx="5209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  <a:ea typeface="Calibri"/>
              </a:rPr>
              <a:t>9/2 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  <a:ea typeface="Calibri"/>
              </a:rPr>
              <a:t>+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3" name="TextBox 55"/>
          <p:cNvSpPr/>
          <p:nvPr/>
        </p:nvSpPr>
        <p:spPr>
          <a:xfrm>
            <a:off x="10386360" y="5159520"/>
            <a:ext cx="58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143.2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94" name="Straight Connector 57"/>
          <p:cNvCxnSpPr/>
          <p:nvPr/>
        </p:nvCxnSpPr>
        <p:spPr>
          <a:xfrm>
            <a:off x="8395560" y="5343480"/>
            <a:ext cx="2007000" cy="720"/>
          </a:xfrm>
          <a:prstGeom prst="straightConnector1">
            <a:avLst/>
          </a:prstGeom>
          <a:ln w="38100">
            <a:solidFill>
              <a:srgbClr val="000000"/>
            </a:solidFill>
            <a:round/>
          </a:ln>
        </p:spPr>
      </p:cxnSp>
      <p:sp>
        <p:nvSpPr>
          <p:cNvPr id="495" name="TextBox 59"/>
          <p:cNvSpPr/>
          <p:nvPr/>
        </p:nvSpPr>
        <p:spPr>
          <a:xfrm>
            <a:off x="7935840" y="5469480"/>
            <a:ext cx="5011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  <a:ea typeface="Calibri"/>
              </a:rPr>
              <a:t>9/2 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  <a:ea typeface="Calibri"/>
              </a:rPr>
              <a:t>-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6" name="TextBox 61"/>
          <p:cNvSpPr/>
          <p:nvPr/>
        </p:nvSpPr>
        <p:spPr>
          <a:xfrm>
            <a:off x="10425960" y="5511600"/>
            <a:ext cx="111996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  <a:ea typeface="Calibri"/>
              </a:rPr>
              <a:t>73.2 (107 ns)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97" name="Straight Connector 63"/>
          <p:cNvCxnSpPr/>
          <p:nvPr/>
        </p:nvCxnSpPr>
        <p:spPr>
          <a:xfrm>
            <a:off x="8430120" y="5706720"/>
            <a:ext cx="2007000" cy="720"/>
          </a:xfrm>
          <a:prstGeom prst="straightConnector1">
            <a:avLst/>
          </a:prstGeom>
          <a:ln w="38100">
            <a:solidFill>
              <a:srgbClr val="000000"/>
            </a:solidFill>
            <a:round/>
          </a:ln>
        </p:spPr>
      </p:cxnSp>
      <p:sp>
        <p:nvSpPr>
          <p:cNvPr id="498" name="TextBox 65"/>
          <p:cNvSpPr/>
          <p:nvPr/>
        </p:nvSpPr>
        <p:spPr>
          <a:xfrm>
            <a:off x="8658720" y="5357160"/>
            <a:ext cx="58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143.2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99" name="Straight Arrow Connector 67"/>
          <p:cNvCxnSpPr/>
          <p:nvPr/>
        </p:nvCxnSpPr>
        <p:spPr>
          <a:xfrm>
            <a:off x="8718120" y="5343480"/>
            <a:ext cx="720" cy="702720"/>
          </a:xfrm>
          <a:prstGeom prst="straightConnector1">
            <a:avLst/>
          </a:prstGeom>
          <a:ln w="28575">
            <a:solidFill>
              <a:srgbClr val="156082"/>
            </a:solidFill>
            <a:round/>
            <a:tailEnd len="med" type="triangle" w="med"/>
          </a:ln>
        </p:spPr>
      </p:cxnSp>
      <p:sp>
        <p:nvSpPr>
          <p:cNvPr id="500" name="TextBox 69"/>
          <p:cNvSpPr/>
          <p:nvPr/>
        </p:nvSpPr>
        <p:spPr>
          <a:xfrm>
            <a:off x="9149760" y="5718600"/>
            <a:ext cx="49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73.2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01" name="Straight Arrow Connector 71"/>
          <p:cNvCxnSpPr/>
          <p:nvPr/>
        </p:nvCxnSpPr>
        <p:spPr>
          <a:xfrm>
            <a:off x="9210240" y="5704920"/>
            <a:ext cx="720" cy="322200"/>
          </a:xfrm>
          <a:prstGeom prst="straightConnector1">
            <a:avLst/>
          </a:prstGeom>
          <a:ln w="28575">
            <a:solidFill>
              <a:srgbClr val="156082"/>
            </a:solidFill>
            <a:round/>
            <a:tailEnd len="med" type="triangle" w="med"/>
          </a:ln>
        </p:spPr>
      </p:cxnSp>
      <p:cxnSp>
        <p:nvCxnSpPr>
          <p:cNvPr id="502" name="Straight Connector 73"/>
          <p:cNvCxnSpPr/>
          <p:nvPr/>
        </p:nvCxnSpPr>
        <p:spPr>
          <a:xfrm>
            <a:off x="6839280" y="3292200"/>
            <a:ext cx="1453680" cy="720"/>
          </a:xfrm>
          <a:prstGeom prst="straightConnector1">
            <a:avLst/>
          </a:prstGeom>
          <a:ln w="38100">
            <a:solidFill>
              <a:srgbClr val="000000"/>
            </a:solidFill>
            <a:round/>
          </a:ln>
        </p:spPr>
      </p:cxnSp>
      <p:sp>
        <p:nvSpPr>
          <p:cNvPr id="503" name="TextBox 75"/>
          <p:cNvSpPr/>
          <p:nvPr/>
        </p:nvSpPr>
        <p:spPr>
          <a:xfrm>
            <a:off x="8156520" y="3002760"/>
            <a:ext cx="2707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0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4" name="TextBox 77"/>
          <p:cNvSpPr/>
          <p:nvPr/>
        </p:nvSpPr>
        <p:spPr>
          <a:xfrm>
            <a:off x="7072560" y="3346560"/>
            <a:ext cx="986040" cy="34308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rgbClr val="ffffff">
                    <a:alpha val="1000"/>
                  </a:srgbClr>
                </a:solidFill>
                <a:latin typeface="Aptos"/>
              </a:rPr>
              <a:t> 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5" name="TextBox 79"/>
          <p:cNvSpPr/>
          <p:nvPr/>
        </p:nvSpPr>
        <p:spPr>
          <a:xfrm>
            <a:off x="8341560" y="3303360"/>
            <a:ext cx="8557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rgbClr val="ff0000"/>
                </a:solidFill>
                <a:latin typeface="Calibri"/>
              </a:rPr>
              <a:t>β- : 100%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6" name="TextBox 81"/>
          <p:cNvSpPr/>
          <p:nvPr/>
        </p:nvSpPr>
        <p:spPr>
          <a:xfrm>
            <a:off x="8810640" y="2929680"/>
            <a:ext cx="1040400" cy="33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</a:rPr>
              <a:t>T</a:t>
            </a:r>
            <a:r>
              <a:rPr b="0" lang="en-GB" sz="1400" spc="-1" strike="noStrike" baseline="-2500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</a:rPr>
              <a:t>1/2</a:t>
            </a:r>
            <a:r>
              <a:rPr b="0" lang="en-GB" sz="1400" spc="-1" strike="noStrike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</a:rPr>
              <a:t>=1.018 h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7" name="TextBox 83"/>
          <p:cNvSpPr/>
          <p:nvPr/>
        </p:nvSpPr>
        <p:spPr>
          <a:xfrm>
            <a:off x="6708240" y="3002040"/>
            <a:ext cx="6076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(3/2 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</a:rPr>
              <a:t>-</a:t>
            </a: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08" name="Straight Arrow Connector 85"/>
          <p:cNvCxnSpPr/>
          <p:nvPr/>
        </p:nvCxnSpPr>
        <p:spPr>
          <a:xfrm>
            <a:off x="8293320" y="3300120"/>
            <a:ext cx="160560" cy="437040"/>
          </a:xfrm>
          <a:prstGeom prst="straightConnector1">
            <a:avLst/>
          </a:prstGeom>
          <a:ln w="0">
            <a:solidFill>
              <a:srgbClr val="ff0000"/>
            </a:solidFill>
            <a:tailEnd len="med" type="triangle" w="med"/>
          </a:ln>
        </p:spPr>
      </p:cxnSp>
      <p:sp>
        <p:nvSpPr>
          <p:cNvPr id="509" name="TextBox 87"/>
          <p:cNvSpPr/>
          <p:nvPr/>
        </p:nvSpPr>
        <p:spPr>
          <a:xfrm>
            <a:off x="11271960" y="4110840"/>
            <a:ext cx="91980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pc="-1" strike="noStrike">
                <a:solidFill>
                  <a:srgbClr val="ff0000"/>
                </a:solidFill>
                <a:latin typeface="Aptos"/>
              </a:rPr>
              <a:t>41 μs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10" name="Google Shape;56;p15"/>
          <p:cNvCxnSpPr/>
          <p:nvPr/>
        </p:nvCxnSpPr>
        <p:spPr>
          <a:xfrm>
            <a:off x="402840" y="6113520"/>
            <a:ext cx="5449320" cy="720"/>
          </a:xfrm>
          <a:prstGeom prst="straightConnector1">
            <a:avLst/>
          </a:prstGeom>
          <a:ln w="9525">
            <a:solidFill>
              <a:srgbClr val="595959"/>
            </a:solidFill>
            <a:round/>
          </a:ln>
        </p:spPr>
      </p:cxnSp>
      <p:sp>
        <p:nvSpPr>
          <p:cNvPr id="511" name="Google Shape;67;p16"/>
          <p:cNvSpPr/>
          <p:nvPr/>
        </p:nvSpPr>
        <p:spPr>
          <a:xfrm>
            <a:off x="291600" y="6123240"/>
            <a:ext cx="6108840" cy="23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 baseline="30000">
                <a:solidFill>
                  <a:srgbClr val="25303b"/>
                </a:solidFill>
                <a:latin typeface="Aptos"/>
                <a:ea typeface="Cambria"/>
              </a:rPr>
              <a:t> </a:t>
            </a:r>
            <a:r>
              <a:rPr b="0" lang="en-GB" sz="1400" spc="-1" strike="noStrike" baseline="30000">
                <a:solidFill>
                  <a:srgbClr val="25303b"/>
                </a:solidFill>
                <a:latin typeface="Aptos"/>
                <a:ea typeface="Cambria"/>
              </a:rPr>
              <a:t>[1]</a:t>
            </a:r>
            <a:r>
              <a:rPr b="0" lang="en-GB" sz="1200" spc="-1" strike="noStrike">
                <a:solidFill>
                  <a:srgbClr val="25303b"/>
                </a:solidFill>
                <a:latin typeface="Aptos"/>
                <a:ea typeface="Aptos"/>
              </a:rPr>
              <a:t>F.G. Kondev, Nuclear data sheets for A=177, Nuclear Data Sheets 159, 1 (2019).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2" name="Google Shape;67;p16"/>
          <p:cNvSpPr/>
          <p:nvPr/>
        </p:nvSpPr>
        <p:spPr>
          <a:xfrm>
            <a:off x="281880" y="6343560"/>
            <a:ext cx="6118560" cy="19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 baseline="30000">
                <a:solidFill>
                  <a:srgbClr val="25303b"/>
                </a:solidFill>
                <a:latin typeface="Aptos"/>
                <a:ea typeface="Cambria"/>
              </a:rPr>
              <a:t> </a:t>
            </a:r>
            <a:r>
              <a:rPr b="0" lang="en-GB" sz="1400" spc="-1" strike="noStrike" baseline="30000">
                <a:solidFill>
                  <a:srgbClr val="25303b"/>
                </a:solidFill>
                <a:latin typeface="Aptos"/>
                <a:ea typeface="Cambria"/>
              </a:rPr>
              <a:t>[2]</a:t>
            </a:r>
            <a:r>
              <a:rPr b="0" lang="en-GB" sz="1200" spc="-1" strike="noStrike">
                <a:solidFill>
                  <a:srgbClr val="25303b"/>
                </a:solidFill>
                <a:latin typeface="Aptos"/>
                <a:ea typeface="Cambria"/>
              </a:rPr>
              <a:t>C.M.Baglin</a:t>
            </a:r>
            <a:r>
              <a:rPr b="0" lang="en-GB" sz="1200" spc="-1" strike="noStrike">
                <a:solidFill>
                  <a:srgbClr val="25303b"/>
                </a:solidFill>
                <a:latin typeface="Aptos"/>
                <a:ea typeface="Aptos"/>
              </a:rPr>
              <a:t>, Nuclear data sheets for A=179, Nuclear Data Sheets 110, 265 (2009).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3" name="Google Shape;67;p16"/>
          <p:cNvSpPr/>
          <p:nvPr/>
        </p:nvSpPr>
        <p:spPr>
          <a:xfrm>
            <a:off x="281880" y="6561360"/>
            <a:ext cx="5891040" cy="23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 baseline="30000">
                <a:solidFill>
                  <a:srgbClr val="25303b"/>
                </a:solidFill>
                <a:latin typeface="Aptos"/>
                <a:ea typeface="Cambria"/>
              </a:rPr>
              <a:t> </a:t>
            </a:r>
            <a:r>
              <a:rPr b="0" lang="en-GB" sz="1400" spc="-1" strike="noStrike" baseline="30000">
                <a:solidFill>
                  <a:srgbClr val="25303b"/>
                </a:solidFill>
                <a:latin typeface="Aptos"/>
                <a:ea typeface="Cambria"/>
              </a:rPr>
              <a:t>[3]</a:t>
            </a:r>
            <a:r>
              <a:rPr b="0" lang="en-GB" sz="1200" spc="-1" strike="noStrike">
                <a:solidFill>
                  <a:srgbClr val="25303b"/>
                </a:solidFill>
                <a:latin typeface="Aptos"/>
                <a:ea typeface="Aptos"/>
              </a:rPr>
              <a:t>S.-C.Wu, Nuclear data sheets for A=181, Nuclear Data Sheets 106, 367  (2005).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14" name="Picture 24" descr="A math equations and numbers&#10;&#10;AI-generated content may be incorrect."/>
          <p:cNvPicPr/>
          <p:nvPr/>
        </p:nvPicPr>
        <p:blipFill>
          <a:blip r:embed="rId4"/>
          <a:srcRect l="0" t="1743" r="956" b="0"/>
          <a:stretch/>
        </p:blipFill>
        <p:spPr>
          <a:xfrm>
            <a:off x="6419880" y="713880"/>
            <a:ext cx="5518080" cy="1852560"/>
          </a:xfrm>
          <a:prstGeom prst="rect">
            <a:avLst/>
          </a:prstGeom>
          <a:ln w="0">
            <a:noFill/>
          </a:ln>
        </p:spPr>
      </p:pic>
      <p:sp>
        <p:nvSpPr>
          <p:cNvPr id="515" name="TextBox 26"/>
          <p:cNvSpPr/>
          <p:nvPr/>
        </p:nvSpPr>
        <p:spPr>
          <a:xfrm>
            <a:off x="304920" y="4362480"/>
            <a:ext cx="5885640" cy="79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Aptos"/>
                <a:ea typeface="Aptos"/>
              </a:rPr>
              <a:t>Experimental reduced transition probability B(E2)(W.u.) as a function of mass, for the 1/2</a:t>
            </a:r>
            <a:r>
              <a:rPr b="0" lang="en-GB" sz="1800" spc="-1" strike="noStrike" baseline="30000">
                <a:solidFill>
                  <a:schemeClr val="dk1"/>
                </a:solidFill>
                <a:latin typeface="Aptos"/>
                <a:ea typeface="Aptos"/>
              </a:rPr>
              <a:t>+</a:t>
            </a:r>
            <a:r>
              <a:rPr b="0" lang="en-GB" sz="1400" spc="-1" strike="noStrike">
                <a:solidFill>
                  <a:schemeClr val="dk1"/>
                </a:solidFill>
                <a:latin typeface="Aptos"/>
                <a:ea typeface="Aptos"/>
              </a:rPr>
              <a:t>[411] → 5/2</a:t>
            </a:r>
            <a:r>
              <a:rPr b="0" lang="en-GB" sz="1800" spc="-1" strike="noStrike" baseline="30000">
                <a:solidFill>
                  <a:schemeClr val="dk1"/>
                </a:solidFill>
                <a:latin typeface="Aptos"/>
                <a:ea typeface="Aptos"/>
              </a:rPr>
              <a:t>+</a:t>
            </a:r>
            <a:r>
              <a:rPr b="0" lang="en-GB" sz="1400" spc="-1" strike="noStrike">
                <a:solidFill>
                  <a:schemeClr val="dk1"/>
                </a:solidFill>
                <a:latin typeface="Aptos"/>
                <a:ea typeface="Aptos"/>
              </a:rPr>
              <a:t>[402] E2 transitions in odd-A tantalum isotopes.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16" name="Table 5"/>
          <p:cNvGraphicFramePr/>
          <p:nvPr/>
        </p:nvGraphicFramePr>
        <p:xfrm>
          <a:off x="380880" y="5238720"/>
          <a:ext cx="5704560" cy="639720"/>
        </p:xfrm>
        <a:graphic>
          <a:graphicData uri="http://schemas.openxmlformats.org/drawingml/2006/table">
            <a:tbl>
              <a:tblPr/>
              <a:tblGrid>
                <a:gridCol w="2381040"/>
                <a:gridCol w="3323880"/>
              </a:tblGrid>
              <a:tr h="0"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GB" sz="14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Transition </a:t>
                      </a:r>
                      <a:endParaRPr b="0" lang="en-US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f9ed5"/>
                      </a:solidFill>
                      <a:prstDash val="solid"/>
                    </a:lnL>
                    <a:lnR w="12240">
                      <a:solidFill>
                        <a:srgbClr val="0f9ed5"/>
                      </a:solidFill>
                      <a:prstDash val="solid"/>
                    </a:lnR>
                    <a:lnT w="12240">
                      <a:solidFill>
                        <a:srgbClr val="0f9ed5"/>
                      </a:solidFill>
                      <a:prstDash val="solid"/>
                    </a:lnT>
                    <a:lnB w="12240">
                      <a:solidFill>
                        <a:srgbClr val="0f9ed5"/>
                      </a:solidFill>
                      <a:prstDash val="soli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GB" sz="14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Selection rule</a:t>
                      </a:r>
                      <a:endParaRPr b="0" lang="en-US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f9ed5"/>
                      </a:solidFill>
                      <a:prstDash val="solid"/>
                    </a:lnL>
                    <a:lnR w="12240">
                      <a:solidFill>
                        <a:srgbClr val="0f9ed5"/>
                      </a:solidFill>
                      <a:prstDash val="solid"/>
                    </a:lnR>
                    <a:lnT w="12240">
                      <a:solidFill>
                        <a:srgbClr val="0f9ed5"/>
                      </a:solidFill>
                      <a:prstDash val="solid"/>
                    </a:lnT>
                    <a:lnB w="12240">
                      <a:solidFill>
                        <a:srgbClr val="0f9ed5"/>
                      </a:solidFill>
                      <a:prstDash val="soli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</a:tr>
              <a:tr h="0"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l-GR" sz="14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1/2⁺[411] → 5/2⁺[402] 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f9ed5"/>
                      </a:solidFill>
                      <a:prstDash val="solid"/>
                    </a:lnL>
                    <a:lnR w="12240">
                      <a:solidFill>
                        <a:srgbClr val="0f9ed5"/>
                      </a:solidFill>
                      <a:prstDash val="solid"/>
                    </a:lnR>
                    <a:lnT w="12240">
                      <a:solidFill>
                        <a:srgbClr val="0f9ed5"/>
                      </a:solidFill>
                      <a:prstDash val="solid"/>
                    </a:lnT>
                    <a:lnB w="12240">
                      <a:solidFill>
                        <a:srgbClr val="0f9ed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l-GR" sz="14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Δ</a:t>
                      </a:r>
                      <a:r>
                        <a:rPr b="0" lang="en-GB" sz="14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K = 2, </a:t>
                      </a:r>
                      <a:r>
                        <a:rPr b="0" lang="el-GR" sz="14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Δ</a:t>
                      </a:r>
                      <a:r>
                        <a:rPr b="0" lang="en-GB" sz="14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n</a:t>
                      </a:r>
                      <a:r>
                        <a:rPr b="0" lang="en-GB" sz="1400" spc="-1" strike="noStrike" baseline="-25000">
                          <a:solidFill>
                            <a:schemeClr val="dk1"/>
                          </a:solidFill>
                          <a:latin typeface="Aptos"/>
                        </a:rPr>
                        <a:t>z </a:t>
                      </a:r>
                      <a:r>
                        <a:rPr b="0" lang="en-GB" sz="14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= −1 → hindered E2.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f9ed5"/>
                      </a:solidFill>
                      <a:prstDash val="solid"/>
                    </a:lnL>
                    <a:lnR w="12240">
                      <a:solidFill>
                        <a:srgbClr val="0f9ed5"/>
                      </a:solidFill>
                      <a:prstDash val="solid"/>
                    </a:lnR>
                    <a:lnT w="12240">
                      <a:solidFill>
                        <a:srgbClr val="0f9ed5"/>
                      </a:solidFill>
                      <a:prstDash val="solid"/>
                    </a:lnT>
                    <a:lnB w="12240">
                      <a:solidFill>
                        <a:srgbClr val="0f9ed5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7" name="Straight Connector 3"/>
          <p:cNvCxnSpPr/>
          <p:nvPr/>
        </p:nvCxnSpPr>
        <p:spPr>
          <a:xfrm>
            <a:off x="0" y="47520"/>
            <a:ext cx="12192480" cy="720"/>
          </a:xfrm>
          <a:prstGeom prst="straightConnector1">
            <a:avLst/>
          </a:prstGeom>
          <a:ln w="95250">
            <a:solidFill>
              <a:srgbClr val="156082"/>
            </a:solidFill>
            <a:round/>
          </a:ln>
        </p:spPr>
      </p:cxnSp>
      <p:cxnSp>
        <p:nvCxnSpPr>
          <p:cNvPr id="518" name="Google Shape;56;p15"/>
          <p:cNvCxnSpPr/>
          <p:nvPr/>
        </p:nvCxnSpPr>
        <p:spPr>
          <a:xfrm>
            <a:off x="194040" y="727560"/>
            <a:ext cx="5448960" cy="720"/>
          </a:xfrm>
          <a:prstGeom prst="straightConnector1">
            <a:avLst/>
          </a:prstGeom>
          <a:ln w="9525">
            <a:solidFill>
              <a:srgbClr val="595959"/>
            </a:solidFill>
            <a:round/>
          </a:ln>
        </p:spPr>
      </p:cxnSp>
      <p:sp>
        <p:nvSpPr>
          <p:cNvPr id="519" name="Google Shape;55;p15"/>
          <p:cNvSpPr/>
          <p:nvPr/>
        </p:nvSpPr>
        <p:spPr>
          <a:xfrm>
            <a:off x="129240" y="175680"/>
            <a:ext cx="726516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GB" sz="2400" spc="-1" strike="noStrike">
                <a:solidFill>
                  <a:srgbClr val="1c4587"/>
                </a:solidFill>
                <a:latin typeface="Calibri"/>
                <a:ea typeface="Calibri"/>
              </a:rPr>
              <a:t>Systematics of Nilsson Orbitals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20" name="Picture 35" descr="A graph of mass number&#10;&#10;AI-generated content may be incorrect."/>
          <p:cNvPicPr/>
          <p:nvPr/>
        </p:nvPicPr>
        <p:blipFill>
          <a:blip r:embed="rId1"/>
          <a:srcRect l="0" t="984" r="0" b="6099"/>
          <a:stretch/>
        </p:blipFill>
        <p:spPr>
          <a:xfrm>
            <a:off x="-1080" y="1272600"/>
            <a:ext cx="6820200" cy="4357800"/>
          </a:xfrm>
          <a:prstGeom prst="rect">
            <a:avLst/>
          </a:prstGeom>
          <a:ln w="0">
            <a:noFill/>
          </a:ln>
        </p:spPr>
      </p:pic>
      <p:sp>
        <p:nvSpPr>
          <p:cNvPr id="521" name="Google Shape;67;p16"/>
          <p:cNvSpPr/>
          <p:nvPr/>
        </p:nvSpPr>
        <p:spPr>
          <a:xfrm>
            <a:off x="3477600" y="4833000"/>
            <a:ext cx="299376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GB" sz="1200" spc="-1" strike="noStrike">
                <a:solidFill>
                  <a:srgbClr val="25303b"/>
                </a:solidFill>
                <a:latin typeface="Cambria"/>
                <a:ea typeface="Cambria"/>
              </a:rPr>
              <a:t>A.K.Jain </a:t>
            </a:r>
            <a:r>
              <a:rPr b="0" i="1" lang="en-GB" sz="1200" spc="-1" strike="noStrike">
                <a:solidFill>
                  <a:srgbClr val="25303b"/>
                </a:solidFill>
                <a:latin typeface="Cambria"/>
                <a:ea typeface="Cambria"/>
              </a:rPr>
              <a:t>et al.</a:t>
            </a:r>
            <a:r>
              <a:rPr b="0" lang="en-GB" sz="1200" spc="-1" strike="noStrike">
                <a:solidFill>
                  <a:srgbClr val="25303b"/>
                </a:solidFill>
                <a:latin typeface="Cambria"/>
                <a:ea typeface="Cambria"/>
              </a:rPr>
              <a:t> / Rev. Mod. Phys. 62, 393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2" name="TextBox 1"/>
          <p:cNvSpPr/>
          <p:nvPr/>
        </p:nvSpPr>
        <p:spPr>
          <a:xfrm>
            <a:off x="7277040" y="4581360"/>
            <a:ext cx="4761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600" spc="-1" strike="noStrike">
                <a:solidFill>
                  <a:schemeClr val="dk1"/>
                </a:solidFill>
                <a:latin typeface="Aptos"/>
                <a:ea typeface="Aptos"/>
              </a:rPr>
              <a:t>Adopted levels and γ-ray transitions for nuclides with 1/2</a:t>
            </a:r>
            <a:r>
              <a:rPr b="0" lang="en-GB" sz="2000" spc="-1" strike="noStrike" baseline="30000">
                <a:solidFill>
                  <a:schemeClr val="dk1"/>
                </a:solidFill>
                <a:latin typeface="Aptos"/>
                <a:ea typeface="Aptos"/>
              </a:rPr>
              <a:t>+</a:t>
            </a:r>
            <a:r>
              <a:rPr b="0" lang="en-GB" sz="1600" spc="-1" strike="noStrike">
                <a:solidFill>
                  <a:schemeClr val="dk1"/>
                </a:solidFill>
                <a:latin typeface="Aptos"/>
                <a:ea typeface="Aptos"/>
              </a:rPr>
              <a:t>[411] isomers.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23" name="Picture 2" descr="A table with numbers and symbols&#10;&#10;AI-generated content may be incorrect."/>
          <p:cNvPicPr/>
          <p:nvPr/>
        </p:nvPicPr>
        <p:blipFill>
          <a:blip r:embed="rId2"/>
          <a:stretch/>
        </p:blipFill>
        <p:spPr>
          <a:xfrm>
            <a:off x="7008120" y="2306160"/>
            <a:ext cx="5112000" cy="2274480"/>
          </a:xfrm>
          <a:prstGeom prst="rect">
            <a:avLst/>
          </a:prstGeom>
          <a:ln w="0">
            <a:noFill/>
          </a:ln>
        </p:spPr>
      </p:pic>
      <p:cxnSp>
        <p:nvCxnSpPr>
          <p:cNvPr id="524" name="Google Shape;56;p15"/>
          <p:cNvCxnSpPr/>
          <p:nvPr/>
        </p:nvCxnSpPr>
        <p:spPr>
          <a:xfrm>
            <a:off x="402840" y="5923080"/>
            <a:ext cx="5449320" cy="720"/>
          </a:xfrm>
          <a:prstGeom prst="straightConnector1">
            <a:avLst/>
          </a:prstGeom>
          <a:ln w="9525">
            <a:solidFill>
              <a:srgbClr val="595959"/>
            </a:solidFill>
            <a:round/>
          </a:ln>
        </p:spPr>
      </p:cxnSp>
      <p:sp>
        <p:nvSpPr>
          <p:cNvPr id="525" name="Google Shape;67;p16"/>
          <p:cNvSpPr/>
          <p:nvPr/>
        </p:nvSpPr>
        <p:spPr>
          <a:xfrm>
            <a:off x="291600" y="6142320"/>
            <a:ext cx="6108840" cy="23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GB" sz="1200" spc="-1" strike="noStrike" baseline="30000">
                <a:solidFill>
                  <a:srgbClr val="25303b"/>
                </a:solidFill>
                <a:latin typeface="Aptos"/>
                <a:ea typeface="Cambria"/>
              </a:rPr>
              <a:t> </a:t>
            </a:r>
            <a:r>
              <a:rPr b="0" lang="en-GB" sz="1200" spc="-1" strike="noStrike" baseline="30000">
                <a:solidFill>
                  <a:srgbClr val="25303b"/>
                </a:solidFill>
                <a:latin typeface="Aptos"/>
                <a:ea typeface="Cambria"/>
              </a:rPr>
              <a:t>[2] </a:t>
            </a:r>
            <a:r>
              <a:rPr b="0" lang="en-GB" sz="1200" spc="-1" strike="noStrike">
                <a:solidFill>
                  <a:srgbClr val="25303b"/>
                </a:solidFill>
                <a:latin typeface="Aptos"/>
                <a:ea typeface="Aptos"/>
              </a:rPr>
              <a:t>F.G. Kondev, Nuclear data sheets for A=177, Nuclear Data Sheets 159, 1 (2019).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6" name="Google Shape;67;p16"/>
          <p:cNvSpPr/>
          <p:nvPr/>
        </p:nvSpPr>
        <p:spPr>
          <a:xfrm>
            <a:off x="291600" y="5923440"/>
            <a:ext cx="7262640" cy="23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GB" sz="1200" spc="-1" strike="noStrike" baseline="30000">
                <a:solidFill>
                  <a:srgbClr val="25303b"/>
                </a:solidFill>
                <a:latin typeface="Cambria"/>
                <a:ea typeface="Cambria"/>
              </a:rPr>
              <a:t> </a:t>
            </a:r>
            <a:r>
              <a:rPr b="0" lang="en-GB" sz="1200" spc="-1" strike="noStrike" baseline="30000">
                <a:solidFill>
                  <a:srgbClr val="25303b"/>
                </a:solidFill>
                <a:latin typeface="Aptos"/>
                <a:ea typeface="Cambria"/>
              </a:rPr>
              <a:t>[1] </a:t>
            </a:r>
            <a:r>
              <a:rPr b="0" lang="en-GB" sz="1200" spc="-1" strike="noStrike">
                <a:solidFill>
                  <a:srgbClr val="25303b"/>
                </a:solidFill>
                <a:latin typeface="Aptos"/>
                <a:ea typeface="Aptos"/>
              </a:rPr>
              <a:t>M. Shamsuzzoha Basunia, Nuclear data sheets for A=175, Nuclear Data Sheets 102, 719 (2004).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7" name="Google Shape;67;p16"/>
          <p:cNvSpPr/>
          <p:nvPr/>
        </p:nvSpPr>
        <p:spPr>
          <a:xfrm>
            <a:off x="291600" y="6370920"/>
            <a:ext cx="6108840" cy="19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GB" sz="1200" spc="-1" strike="noStrike" baseline="30000">
                <a:solidFill>
                  <a:srgbClr val="25303b"/>
                </a:solidFill>
                <a:latin typeface="Aptos"/>
                <a:ea typeface="Cambria"/>
              </a:rPr>
              <a:t> </a:t>
            </a:r>
            <a:r>
              <a:rPr b="0" lang="en-GB" sz="1200" spc="-1" strike="noStrike" baseline="30000">
                <a:solidFill>
                  <a:srgbClr val="25303b"/>
                </a:solidFill>
                <a:latin typeface="Aptos"/>
                <a:ea typeface="Cambria"/>
              </a:rPr>
              <a:t>[3] </a:t>
            </a:r>
            <a:r>
              <a:rPr b="0" lang="en-GB" sz="1200" spc="-1" strike="noStrike">
                <a:solidFill>
                  <a:srgbClr val="25303b"/>
                </a:solidFill>
                <a:latin typeface="Aptos"/>
                <a:ea typeface="Cambria"/>
              </a:rPr>
              <a:t>C.M.Baglin</a:t>
            </a:r>
            <a:r>
              <a:rPr b="0" lang="en-GB" sz="1200" spc="-1" strike="noStrike">
                <a:solidFill>
                  <a:srgbClr val="25303b"/>
                </a:solidFill>
                <a:latin typeface="Aptos"/>
                <a:ea typeface="Aptos"/>
              </a:rPr>
              <a:t>, Nuclear data sheets for A=179, Nuclear Data Sheets 110, 265 (2009).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8" name="Google Shape;67;p16"/>
          <p:cNvSpPr/>
          <p:nvPr/>
        </p:nvSpPr>
        <p:spPr>
          <a:xfrm>
            <a:off x="291600" y="6599520"/>
            <a:ext cx="6108840" cy="23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GB" sz="1200" spc="-1" strike="noStrike" baseline="30000">
                <a:solidFill>
                  <a:srgbClr val="25303b"/>
                </a:solidFill>
                <a:latin typeface="Aptos"/>
                <a:ea typeface="Cambria"/>
              </a:rPr>
              <a:t> </a:t>
            </a:r>
            <a:r>
              <a:rPr b="0" lang="en-GB" sz="1200" spc="-1" strike="noStrike" baseline="30000">
                <a:solidFill>
                  <a:srgbClr val="25303b"/>
                </a:solidFill>
                <a:latin typeface="Aptos"/>
                <a:ea typeface="Cambria"/>
              </a:rPr>
              <a:t>[4] </a:t>
            </a:r>
            <a:r>
              <a:rPr b="0" lang="en-GB" sz="1200" spc="-1" strike="noStrike">
                <a:solidFill>
                  <a:srgbClr val="25303b"/>
                </a:solidFill>
                <a:latin typeface="Aptos"/>
                <a:ea typeface="Aptos"/>
              </a:rPr>
              <a:t>S.-C.Wu, Nuclear data sheets for A=181, Nuclear Data Sheets 106, 367  (2005).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9" name="Straight Connector 3"/>
          <p:cNvCxnSpPr/>
          <p:nvPr/>
        </p:nvCxnSpPr>
        <p:spPr>
          <a:xfrm>
            <a:off x="0" y="47520"/>
            <a:ext cx="12192480" cy="720"/>
          </a:xfrm>
          <a:prstGeom prst="straightConnector1">
            <a:avLst/>
          </a:prstGeom>
          <a:ln w="95250">
            <a:solidFill>
              <a:srgbClr val="156082"/>
            </a:solidFill>
            <a:round/>
          </a:ln>
        </p:spPr>
      </p:cxnSp>
      <p:cxnSp>
        <p:nvCxnSpPr>
          <p:cNvPr id="530" name="Google Shape;56;p15"/>
          <p:cNvCxnSpPr/>
          <p:nvPr/>
        </p:nvCxnSpPr>
        <p:spPr>
          <a:xfrm>
            <a:off x="194040" y="727560"/>
            <a:ext cx="5448960" cy="720"/>
          </a:xfrm>
          <a:prstGeom prst="straightConnector1">
            <a:avLst/>
          </a:prstGeom>
          <a:ln w="9525">
            <a:solidFill>
              <a:srgbClr val="595959"/>
            </a:solidFill>
            <a:round/>
          </a:ln>
        </p:spPr>
      </p:cxnSp>
      <p:sp>
        <p:nvSpPr>
          <p:cNvPr id="531" name="Google Shape;55;p15"/>
          <p:cNvSpPr/>
          <p:nvPr/>
        </p:nvSpPr>
        <p:spPr>
          <a:xfrm>
            <a:off x="129240" y="175680"/>
            <a:ext cx="726516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GB" sz="2400" spc="-1" strike="noStrike">
                <a:solidFill>
                  <a:srgbClr val="1c4587"/>
                </a:solidFill>
                <a:latin typeface="Calibri"/>
                <a:ea typeface="Calibri"/>
              </a:rPr>
              <a:t>Spin and Parity Assignment of Isomeric State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32" name="Google Shape;56;p15"/>
          <p:cNvCxnSpPr/>
          <p:nvPr/>
        </p:nvCxnSpPr>
        <p:spPr>
          <a:xfrm>
            <a:off x="450720" y="6580440"/>
            <a:ext cx="5448960" cy="720"/>
          </a:xfrm>
          <a:prstGeom prst="straightConnector1">
            <a:avLst/>
          </a:prstGeom>
          <a:ln w="9525">
            <a:solidFill>
              <a:srgbClr val="595959"/>
            </a:solidFill>
            <a:round/>
          </a:ln>
        </p:spPr>
      </p:cxnSp>
      <p:pic>
        <p:nvPicPr>
          <p:cNvPr id="533" name="Picture 35" descr="A graph of mass number&#10;&#10;AI-generated content may be incorrect."/>
          <p:cNvPicPr/>
          <p:nvPr/>
        </p:nvPicPr>
        <p:blipFill>
          <a:blip r:embed="rId1"/>
          <a:srcRect l="0" t="1196" r="0" b="1116"/>
          <a:stretch/>
        </p:blipFill>
        <p:spPr>
          <a:xfrm>
            <a:off x="130320" y="1647720"/>
            <a:ext cx="6786000" cy="3890520"/>
          </a:xfrm>
          <a:prstGeom prst="rect">
            <a:avLst/>
          </a:prstGeom>
          <a:ln w="0">
            <a:noFill/>
          </a:ln>
        </p:spPr>
      </p:pic>
      <p:sp>
        <p:nvSpPr>
          <p:cNvPr id="534" name="Oval 5"/>
          <p:cNvSpPr/>
          <p:nvPr/>
        </p:nvSpPr>
        <p:spPr>
          <a:xfrm>
            <a:off x="5072400" y="4140000"/>
            <a:ext cx="423360" cy="467640"/>
          </a:xfrm>
          <a:prstGeom prst="ellipse">
            <a:avLst/>
          </a:prstGeom>
          <a:noFill/>
          <a:ln w="28575">
            <a:solidFill>
              <a:srgbClr val="0f9ed5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GB" sz="1800" spc="-1" strike="noStrike">
              <a:solidFill>
                <a:schemeClr val="dk1"/>
              </a:solidFill>
              <a:latin typeface="Aptos"/>
            </a:endParaRPr>
          </a:p>
        </p:txBody>
      </p:sp>
      <p:cxnSp>
        <p:nvCxnSpPr>
          <p:cNvPr id="535" name="Straight Connector 10"/>
          <p:cNvCxnSpPr/>
          <p:nvPr/>
        </p:nvCxnSpPr>
        <p:spPr>
          <a:xfrm>
            <a:off x="8700120" y="4836960"/>
            <a:ext cx="2007360" cy="720"/>
          </a:xfrm>
          <a:prstGeom prst="straightConnector1">
            <a:avLst/>
          </a:prstGeom>
          <a:ln w="38100">
            <a:solidFill>
              <a:srgbClr val="000000"/>
            </a:solidFill>
            <a:round/>
          </a:ln>
        </p:spPr>
      </p:cxnSp>
      <p:sp>
        <p:nvSpPr>
          <p:cNvPr id="536" name="TextBox 15"/>
          <p:cNvSpPr/>
          <p:nvPr/>
        </p:nvSpPr>
        <p:spPr>
          <a:xfrm>
            <a:off x="8146800" y="2571120"/>
            <a:ext cx="6274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(7/2 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</a:rPr>
              <a:t>+</a:t>
            </a: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7" name="TextBox 31"/>
          <p:cNvSpPr/>
          <p:nvPr/>
        </p:nvSpPr>
        <p:spPr>
          <a:xfrm>
            <a:off x="10672200" y="2629080"/>
            <a:ext cx="58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572.8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8" name="TextBox 43"/>
          <p:cNvSpPr/>
          <p:nvPr/>
        </p:nvSpPr>
        <p:spPr>
          <a:xfrm>
            <a:off x="8209080" y="4629600"/>
            <a:ext cx="52056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7/2 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</a:rPr>
              <a:t>+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9" name="TextBox 47"/>
          <p:cNvSpPr/>
          <p:nvPr/>
        </p:nvSpPr>
        <p:spPr>
          <a:xfrm>
            <a:off x="10842840" y="4651920"/>
            <a:ext cx="2707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0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0" name="TextBox 49"/>
          <p:cNvSpPr/>
          <p:nvPr/>
        </p:nvSpPr>
        <p:spPr>
          <a:xfrm>
            <a:off x="9279000" y="5007240"/>
            <a:ext cx="960480" cy="34416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rgbClr val="ffffff">
                    <a:alpha val="1000"/>
                  </a:srgbClr>
                </a:solidFill>
                <a:latin typeface="Aptos"/>
              </a:rPr>
              <a:t> 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1" name="TextBox 57"/>
          <p:cNvSpPr/>
          <p:nvPr/>
        </p:nvSpPr>
        <p:spPr>
          <a:xfrm>
            <a:off x="9844200" y="2771280"/>
            <a:ext cx="58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113.7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42" name="Straight Connector 59"/>
          <p:cNvCxnSpPr/>
          <p:nvPr/>
        </p:nvCxnSpPr>
        <p:spPr>
          <a:xfrm>
            <a:off x="8687160" y="2790000"/>
            <a:ext cx="2007360" cy="720"/>
          </a:xfrm>
          <a:prstGeom prst="straightConnector1">
            <a:avLst/>
          </a:prstGeom>
          <a:ln w="38100">
            <a:solidFill>
              <a:srgbClr val="000000"/>
            </a:solidFill>
            <a:round/>
          </a:ln>
        </p:spPr>
      </p:cxnSp>
      <p:sp>
        <p:nvSpPr>
          <p:cNvPr id="543" name="TextBox 65"/>
          <p:cNvSpPr/>
          <p:nvPr/>
        </p:nvSpPr>
        <p:spPr>
          <a:xfrm>
            <a:off x="8141760" y="3164400"/>
            <a:ext cx="6274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(5/2 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</a:rPr>
              <a:t>+</a:t>
            </a: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4" name="TextBox 67"/>
          <p:cNvSpPr/>
          <p:nvPr/>
        </p:nvSpPr>
        <p:spPr>
          <a:xfrm>
            <a:off x="10678320" y="3204000"/>
            <a:ext cx="58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459.1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45" name="Straight Connector 69"/>
          <p:cNvCxnSpPr/>
          <p:nvPr/>
        </p:nvCxnSpPr>
        <p:spPr>
          <a:xfrm>
            <a:off x="8687160" y="3387960"/>
            <a:ext cx="2007360" cy="720"/>
          </a:xfrm>
          <a:prstGeom prst="straightConnector1">
            <a:avLst/>
          </a:prstGeom>
          <a:ln w="38100">
            <a:solidFill>
              <a:srgbClr val="000000"/>
            </a:solidFill>
            <a:round/>
          </a:ln>
        </p:spPr>
      </p:cxnSp>
      <p:cxnSp>
        <p:nvCxnSpPr>
          <p:cNvPr id="546" name="Straight Arrow Connector 71"/>
          <p:cNvCxnSpPr/>
          <p:nvPr/>
        </p:nvCxnSpPr>
        <p:spPr>
          <a:xfrm>
            <a:off x="9865440" y="2790000"/>
            <a:ext cx="720" cy="598680"/>
          </a:xfrm>
          <a:prstGeom prst="straightConnector1">
            <a:avLst/>
          </a:prstGeom>
          <a:ln w="28575">
            <a:solidFill>
              <a:srgbClr val="156082"/>
            </a:solidFill>
            <a:round/>
            <a:tailEnd len="med" type="triangle" w="med"/>
          </a:ln>
        </p:spPr>
      </p:cxnSp>
      <p:sp>
        <p:nvSpPr>
          <p:cNvPr id="547" name="TextBox 73"/>
          <p:cNvSpPr/>
          <p:nvPr/>
        </p:nvSpPr>
        <p:spPr>
          <a:xfrm>
            <a:off x="10078200" y="3670200"/>
            <a:ext cx="58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459.1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48" name="Straight Arrow Connector 75"/>
          <p:cNvCxnSpPr/>
          <p:nvPr/>
        </p:nvCxnSpPr>
        <p:spPr>
          <a:xfrm>
            <a:off x="10087920" y="3381120"/>
            <a:ext cx="720" cy="1456560"/>
          </a:xfrm>
          <a:prstGeom prst="straightConnector1">
            <a:avLst/>
          </a:prstGeom>
          <a:ln w="28575">
            <a:solidFill>
              <a:srgbClr val="156082"/>
            </a:solidFill>
            <a:round/>
            <a:tailEnd len="med" type="triangle" w="med"/>
          </a:ln>
        </p:spPr>
      </p:cxnSp>
      <p:cxnSp>
        <p:nvCxnSpPr>
          <p:cNvPr id="549" name="Straight Connector 77"/>
          <p:cNvCxnSpPr/>
          <p:nvPr/>
        </p:nvCxnSpPr>
        <p:spPr>
          <a:xfrm>
            <a:off x="8706960" y="3078000"/>
            <a:ext cx="2007360" cy="72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round/>
          </a:ln>
        </p:spPr>
      </p:cxnSp>
      <p:sp>
        <p:nvSpPr>
          <p:cNvPr id="550" name="TextBox 79"/>
          <p:cNvSpPr/>
          <p:nvPr/>
        </p:nvSpPr>
        <p:spPr>
          <a:xfrm>
            <a:off x="8145720" y="2863800"/>
            <a:ext cx="6274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rgbClr val="ff0000"/>
                </a:solidFill>
                <a:latin typeface="Calibri"/>
              </a:rPr>
              <a:t>(1/2 </a:t>
            </a:r>
            <a:r>
              <a:rPr b="0" lang="en-GB" sz="1400" spc="-1" strike="noStrike" baseline="30000">
                <a:solidFill>
                  <a:srgbClr val="ff0000"/>
                </a:solidFill>
                <a:latin typeface="Calibri"/>
              </a:rPr>
              <a:t>+</a:t>
            </a:r>
            <a:r>
              <a:rPr b="0" lang="en-GB" sz="1400" spc="-1" strike="noStrike">
                <a:solidFill>
                  <a:srgbClr val="ff0000"/>
                </a:solidFill>
                <a:latin typeface="Calibri"/>
              </a:rPr>
              <a:t>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1" name="TextBox 81"/>
          <p:cNvSpPr/>
          <p:nvPr/>
        </p:nvSpPr>
        <p:spPr>
          <a:xfrm>
            <a:off x="10698480" y="2914560"/>
            <a:ext cx="8330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rgbClr val="ff0000"/>
                </a:solidFill>
                <a:latin typeface="Calibri"/>
              </a:rPr>
              <a:t>459.1 + x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52" name="Straight Arrow Connector 83"/>
          <p:cNvCxnSpPr/>
          <p:nvPr/>
        </p:nvCxnSpPr>
        <p:spPr>
          <a:xfrm>
            <a:off x="9613800" y="3068280"/>
            <a:ext cx="720" cy="302400"/>
          </a:xfrm>
          <a:prstGeom prst="straightConnector1">
            <a:avLst/>
          </a:prstGeom>
          <a:ln w="28575">
            <a:solidFill>
              <a:srgbClr val="ff0000"/>
            </a:solidFill>
            <a:round/>
            <a:tailEnd len="med" type="triangle" w="med"/>
          </a:ln>
        </p:spPr>
      </p:cxnSp>
      <p:sp>
        <p:nvSpPr>
          <p:cNvPr id="553" name="TextBox 87"/>
          <p:cNvSpPr/>
          <p:nvPr/>
        </p:nvSpPr>
        <p:spPr>
          <a:xfrm>
            <a:off x="9069120" y="3511800"/>
            <a:ext cx="58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315.9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54" name="Straight Arrow Connector 89"/>
          <p:cNvCxnSpPr/>
          <p:nvPr/>
        </p:nvCxnSpPr>
        <p:spPr>
          <a:xfrm>
            <a:off x="9099360" y="3369240"/>
            <a:ext cx="720" cy="765360"/>
          </a:xfrm>
          <a:prstGeom prst="straightConnector1">
            <a:avLst/>
          </a:prstGeom>
          <a:ln w="28575">
            <a:solidFill>
              <a:srgbClr val="156082"/>
            </a:solidFill>
            <a:round/>
            <a:tailEnd len="med" type="triangle" w="med"/>
          </a:ln>
        </p:spPr>
      </p:cxnSp>
      <p:sp>
        <p:nvSpPr>
          <p:cNvPr id="555" name="TextBox 91"/>
          <p:cNvSpPr/>
          <p:nvPr/>
        </p:nvSpPr>
        <p:spPr>
          <a:xfrm>
            <a:off x="8173800" y="3944160"/>
            <a:ext cx="5209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  <a:ea typeface="Calibri"/>
              </a:rPr>
              <a:t>9/2 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  <a:ea typeface="Calibri"/>
              </a:rPr>
              <a:t>+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6" name="TextBox 93"/>
          <p:cNvSpPr/>
          <p:nvPr/>
        </p:nvSpPr>
        <p:spPr>
          <a:xfrm>
            <a:off x="10643760" y="3949920"/>
            <a:ext cx="58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143.2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57" name="Straight Connector 95"/>
          <p:cNvCxnSpPr/>
          <p:nvPr/>
        </p:nvCxnSpPr>
        <p:spPr>
          <a:xfrm>
            <a:off x="8652960" y="4133880"/>
            <a:ext cx="2007000" cy="720"/>
          </a:xfrm>
          <a:prstGeom prst="straightConnector1">
            <a:avLst/>
          </a:prstGeom>
          <a:ln w="38100">
            <a:solidFill>
              <a:srgbClr val="000000"/>
            </a:solidFill>
            <a:round/>
          </a:ln>
        </p:spPr>
      </p:cxnSp>
      <p:sp>
        <p:nvSpPr>
          <p:cNvPr id="558" name="TextBox 97"/>
          <p:cNvSpPr/>
          <p:nvPr/>
        </p:nvSpPr>
        <p:spPr>
          <a:xfrm>
            <a:off x="8193240" y="4259880"/>
            <a:ext cx="5011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  <a:ea typeface="Calibri"/>
              </a:rPr>
              <a:t>9/2 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  <a:ea typeface="Calibri"/>
              </a:rPr>
              <a:t>-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9" name="TextBox 99"/>
          <p:cNvSpPr/>
          <p:nvPr/>
        </p:nvSpPr>
        <p:spPr>
          <a:xfrm>
            <a:off x="10683360" y="4302000"/>
            <a:ext cx="111996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  <a:ea typeface="Calibri"/>
              </a:rPr>
              <a:t>73.2 (107 ns)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60" name="Straight Connector 101"/>
          <p:cNvCxnSpPr/>
          <p:nvPr/>
        </p:nvCxnSpPr>
        <p:spPr>
          <a:xfrm>
            <a:off x="8687160" y="4497120"/>
            <a:ext cx="2007360" cy="720"/>
          </a:xfrm>
          <a:prstGeom prst="straightConnector1">
            <a:avLst/>
          </a:prstGeom>
          <a:ln w="38100">
            <a:solidFill>
              <a:srgbClr val="000000"/>
            </a:solidFill>
            <a:round/>
          </a:ln>
        </p:spPr>
      </p:cxnSp>
      <p:sp>
        <p:nvSpPr>
          <p:cNvPr id="561" name="TextBox 103"/>
          <p:cNvSpPr/>
          <p:nvPr/>
        </p:nvSpPr>
        <p:spPr>
          <a:xfrm>
            <a:off x="8916120" y="4147560"/>
            <a:ext cx="58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143.2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62" name="Straight Arrow Connector 105"/>
          <p:cNvCxnSpPr/>
          <p:nvPr/>
        </p:nvCxnSpPr>
        <p:spPr>
          <a:xfrm>
            <a:off x="8975520" y="4133880"/>
            <a:ext cx="720" cy="702360"/>
          </a:xfrm>
          <a:prstGeom prst="straightConnector1">
            <a:avLst/>
          </a:prstGeom>
          <a:ln w="28575">
            <a:solidFill>
              <a:srgbClr val="156082"/>
            </a:solidFill>
            <a:round/>
            <a:tailEnd len="med" type="triangle" w="med"/>
          </a:ln>
        </p:spPr>
      </p:cxnSp>
      <p:sp>
        <p:nvSpPr>
          <p:cNvPr id="563" name="TextBox 107"/>
          <p:cNvSpPr/>
          <p:nvPr/>
        </p:nvSpPr>
        <p:spPr>
          <a:xfrm>
            <a:off x="9407160" y="4509000"/>
            <a:ext cx="49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73.2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64" name="Straight Arrow Connector 109"/>
          <p:cNvCxnSpPr/>
          <p:nvPr/>
        </p:nvCxnSpPr>
        <p:spPr>
          <a:xfrm>
            <a:off x="9467280" y="4495320"/>
            <a:ext cx="720" cy="321840"/>
          </a:xfrm>
          <a:prstGeom prst="straightConnector1">
            <a:avLst/>
          </a:prstGeom>
          <a:ln w="28575">
            <a:solidFill>
              <a:srgbClr val="156082"/>
            </a:solidFill>
            <a:round/>
            <a:tailEnd len="med" type="triangle" w="med"/>
          </a:ln>
        </p:spPr>
      </p:cxnSp>
      <p:cxnSp>
        <p:nvCxnSpPr>
          <p:cNvPr id="565" name="Straight Connector 111"/>
          <p:cNvCxnSpPr/>
          <p:nvPr/>
        </p:nvCxnSpPr>
        <p:spPr>
          <a:xfrm>
            <a:off x="7096320" y="2082600"/>
            <a:ext cx="1453680" cy="720"/>
          </a:xfrm>
          <a:prstGeom prst="straightConnector1">
            <a:avLst/>
          </a:prstGeom>
          <a:ln w="38100">
            <a:solidFill>
              <a:srgbClr val="000000"/>
            </a:solidFill>
            <a:round/>
          </a:ln>
        </p:spPr>
      </p:cxnSp>
      <p:sp>
        <p:nvSpPr>
          <p:cNvPr id="566" name="TextBox 113"/>
          <p:cNvSpPr/>
          <p:nvPr/>
        </p:nvSpPr>
        <p:spPr>
          <a:xfrm>
            <a:off x="8413560" y="1793160"/>
            <a:ext cx="2707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0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7" name="TextBox 115"/>
          <p:cNvSpPr/>
          <p:nvPr/>
        </p:nvSpPr>
        <p:spPr>
          <a:xfrm>
            <a:off x="7329600" y="2136960"/>
            <a:ext cx="986040" cy="34308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rgbClr val="ffffff">
                    <a:alpha val="1000"/>
                  </a:srgbClr>
                </a:solidFill>
                <a:latin typeface="Aptos"/>
              </a:rPr>
              <a:t> 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8" name="TextBox 117"/>
          <p:cNvSpPr/>
          <p:nvPr/>
        </p:nvSpPr>
        <p:spPr>
          <a:xfrm>
            <a:off x="8598960" y="2093760"/>
            <a:ext cx="8557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rgbClr val="ff0000"/>
                </a:solidFill>
                <a:latin typeface="Calibri"/>
              </a:rPr>
              <a:t>β- : 100%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9" name="TextBox 119"/>
          <p:cNvSpPr/>
          <p:nvPr/>
        </p:nvSpPr>
        <p:spPr>
          <a:xfrm>
            <a:off x="9067680" y="1720080"/>
            <a:ext cx="1040400" cy="33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</a:rPr>
              <a:t>T</a:t>
            </a:r>
            <a:r>
              <a:rPr b="0" lang="en-GB" sz="1400" spc="-1" strike="noStrike" baseline="-2500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</a:rPr>
              <a:t>1/2</a:t>
            </a:r>
            <a:r>
              <a:rPr b="0" lang="en-GB" sz="1400" spc="-1" strike="noStrike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</a:rPr>
              <a:t>=1.018 h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0" name="TextBox 121"/>
          <p:cNvSpPr/>
          <p:nvPr/>
        </p:nvSpPr>
        <p:spPr>
          <a:xfrm>
            <a:off x="6965280" y="1792440"/>
            <a:ext cx="6076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(3/2 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</a:rPr>
              <a:t>-</a:t>
            </a: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71" name="Straight Arrow Connector 123"/>
          <p:cNvCxnSpPr/>
          <p:nvPr/>
        </p:nvCxnSpPr>
        <p:spPr>
          <a:xfrm>
            <a:off x="8550720" y="2090520"/>
            <a:ext cx="160200" cy="437040"/>
          </a:xfrm>
          <a:prstGeom prst="straightConnector1">
            <a:avLst/>
          </a:prstGeom>
          <a:ln w="0">
            <a:solidFill>
              <a:srgbClr val="ff0000"/>
            </a:solidFill>
            <a:tailEnd len="med" type="triangle" w="med"/>
          </a:ln>
        </p:spPr>
      </p:cxnSp>
      <p:sp>
        <p:nvSpPr>
          <p:cNvPr id="572" name="TextBox 125"/>
          <p:cNvSpPr/>
          <p:nvPr/>
        </p:nvSpPr>
        <p:spPr>
          <a:xfrm>
            <a:off x="11443320" y="2901240"/>
            <a:ext cx="90072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pc="-1" strike="noStrike">
                <a:solidFill>
                  <a:srgbClr val="ff0000"/>
                </a:solidFill>
                <a:latin typeface="Aptos"/>
              </a:rPr>
              <a:t>41 μs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3" name="Google Shape;67;p16"/>
          <p:cNvSpPr/>
          <p:nvPr/>
        </p:nvSpPr>
        <p:spPr>
          <a:xfrm>
            <a:off x="381960" y="6575760"/>
            <a:ext cx="299376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GB" sz="1200" spc="-1" strike="noStrike">
                <a:solidFill>
                  <a:srgbClr val="25303b"/>
                </a:solidFill>
                <a:latin typeface="Cambria"/>
                <a:ea typeface="Cambria"/>
              </a:rPr>
              <a:t>A.K.Jain </a:t>
            </a:r>
            <a:r>
              <a:rPr b="0" i="1" lang="en-GB" sz="1200" spc="-1" strike="noStrike">
                <a:solidFill>
                  <a:srgbClr val="25303b"/>
                </a:solidFill>
                <a:latin typeface="Cambria"/>
                <a:ea typeface="Cambria"/>
              </a:rPr>
              <a:t>et al.</a:t>
            </a:r>
            <a:r>
              <a:rPr b="0" lang="en-GB" sz="1200" spc="-1" strike="noStrike">
                <a:solidFill>
                  <a:srgbClr val="25303b"/>
                </a:solidFill>
                <a:latin typeface="Cambria"/>
                <a:ea typeface="Cambria"/>
              </a:rPr>
              <a:t> / Rev. Mod. Phys. 62, 393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4" name="TextBox 4"/>
          <p:cNvSpPr/>
          <p:nvPr/>
        </p:nvSpPr>
        <p:spPr>
          <a:xfrm>
            <a:off x="8754480" y="3060000"/>
            <a:ext cx="8866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rgbClr val="ff0000"/>
                </a:solidFill>
                <a:latin typeface="Calibri"/>
                <a:ea typeface="Calibri"/>
              </a:rPr>
              <a:t>10≤x≤100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5" name="Straight Connector 3"/>
          <p:cNvCxnSpPr/>
          <p:nvPr/>
        </p:nvCxnSpPr>
        <p:spPr>
          <a:xfrm>
            <a:off x="0" y="47520"/>
            <a:ext cx="12192480" cy="720"/>
          </a:xfrm>
          <a:prstGeom prst="straightConnector1">
            <a:avLst/>
          </a:prstGeom>
          <a:ln w="95250">
            <a:solidFill>
              <a:srgbClr val="156082"/>
            </a:solidFill>
            <a:round/>
          </a:ln>
        </p:spPr>
      </p:cxnSp>
      <p:cxnSp>
        <p:nvCxnSpPr>
          <p:cNvPr id="576" name="Google Shape;56;p15"/>
          <p:cNvCxnSpPr/>
          <p:nvPr/>
        </p:nvCxnSpPr>
        <p:spPr>
          <a:xfrm>
            <a:off x="372240" y="816840"/>
            <a:ext cx="5448960" cy="720"/>
          </a:xfrm>
          <a:prstGeom prst="straightConnector1">
            <a:avLst/>
          </a:prstGeom>
          <a:ln w="9525">
            <a:solidFill>
              <a:srgbClr val="595959"/>
            </a:solidFill>
            <a:round/>
          </a:ln>
        </p:spPr>
      </p:cxnSp>
      <p:cxnSp>
        <p:nvCxnSpPr>
          <p:cNvPr id="577" name="Straight Connector 4"/>
          <p:cNvCxnSpPr/>
          <p:nvPr/>
        </p:nvCxnSpPr>
        <p:spPr>
          <a:xfrm>
            <a:off x="8519400" y="5189400"/>
            <a:ext cx="2007000" cy="720"/>
          </a:xfrm>
          <a:prstGeom prst="straightConnector1">
            <a:avLst/>
          </a:prstGeom>
          <a:ln w="38100">
            <a:solidFill>
              <a:srgbClr val="000000"/>
            </a:solidFill>
            <a:round/>
          </a:ln>
        </p:spPr>
      </p:cxnSp>
      <p:sp>
        <p:nvSpPr>
          <p:cNvPr id="578" name="TextBox 22"/>
          <p:cNvSpPr/>
          <p:nvPr/>
        </p:nvSpPr>
        <p:spPr>
          <a:xfrm>
            <a:off x="8028360" y="4982040"/>
            <a:ext cx="52056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7/2 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</a:rPr>
              <a:t>+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9" name="TextBox 23"/>
          <p:cNvSpPr/>
          <p:nvPr/>
        </p:nvSpPr>
        <p:spPr>
          <a:xfrm>
            <a:off x="10661760" y="5004360"/>
            <a:ext cx="2707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0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0" name="TextBox 25"/>
          <p:cNvSpPr/>
          <p:nvPr/>
        </p:nvSpPr>
        <p:spPr>
          <a:xfrm>
            <a:off x="9097920" y="5359680"/>
            <a:ext cx="960480" cy="34416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rgbClr val="ffffff">
                    <a:alpha val="1000"/>
                  </a:srgbClr>
                </a:solidFill>
                <a:latin typeface="Aptos"/>
              </a:rPr>
              <a:t> 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1" name="TextBox 50"/>
          <p:cNvSpPr/>
          <p:nvPr/>
        </p:nvSpPr>
        <p:spPr>
          <a:xfrm>
            <a:off x="7960680" y="3516840"/>
            <a:ext cx="6274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(5/2 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</a:rPr>
              <a:t>+</a:t>
            </a: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2" name="TextBox 51"/>
          <p:cNvSpPr/>
          <p:nvPr/>
        </p:nvSpPr>
        <p:spPr>
          <a:xfrm>
            <a:off x="10497240" y="3556440"/>
            <a:ext cx="58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459.1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83" name="Straight Connector 52"/>
          <p:cNvCxnSpPr/>
          <p:nvPr/>
        </p:nvCxnSpPr>
        <p:spPr>
          <a:xfrm>
            <a:off x="8506440" y="3740400"/>
            <a:ext cx="2007000" cy="720"/>
          </a:xfrm>
          <a:prstGeom prst="straightConnector1">
            <a:avLst/>
          </a:prstGeom>
          <a:ln w="38100">
            <a:solidFill>
              <a:srgbClr val="000000"/>
            </a:solidFill>
            <a:round/>
          </a:ln>
        </p:spPr>
      </p:cxnSp>
      <p:sp>
        <p:nvSpPr>
          <p:cNvPr id="584" name="TextBox 55"/>
          <p:cNvSpPr/>
          <p:nvPr/>
        </p:nvSpPr>
        <p:spPr>
          <a:xfrm>
            <a:off x="9897120" y="4022640"/>
            <a:ext cx="58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459.1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85" name="Straight Arrow Connector 56"/>
          <p:cNvCxnSpPr/>
          <p:nvPr/>
        </p:nvCxnSpPr>
        <p:spPr>
          <a:xfrm>
            <a:off x="9906840" y="3733560"/>
            <a:ext cx="720" cy="1456560"/>
          </a:xfrm>
          <a:prstGeom prst="straightConnector1">
            <a:avLst/>
          </a:prstGeom>
          <a:ln w="28575">
            <a:solidFill>
              <a:srgbClr val="156082"/>
            </a:solidFill>
            <a:round/>
            <a:tailEnd len="med" type="triangle" w="med"/>
          </a:ln>
        </p:spPr>
      </p:cxnSp>
      <p:cxnSp>
        <p:nvCxnSpPr>
          <p:cNvPr id="586" name="Straight Connector 60"/>
          <p:cNvCxnSpPr/>
          <p:nvPr/>
        </p:nvCxnSpPr>
        <p:spPr>
          <a:xfrm>
            <a:off x="8516160" y="3420360"/>
            <a:ext cx="2007000" cy="72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round/>
          </a:ln>
        </p:spPr>
      </p:cxnSp>
      <p:sp>
        <p:nvSpPr>
          <p:cNvPr id="587" name="TextBox 61"/>
          <p:cNvSpPr/>
          <p:nvPr/>
        </p:nvSpPr>
        <p:spPr>
          <a:xfrm>
            <a:off x="7965000" y="3216240"/>
            <a:ext cx="6274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rgbClr val="ff0000"/>
                </a:solidFill>
                <a:latin typeface="Calibri"/>
              </a:rPr>
              <a:t>(1/2 </a:t>
            </a:r>
            <a:r>
              <a:rPr b="0" lang="en-GB" sz="1400" spc="-1" strike="noStrike" baseline="30000">
                <a:solidFill>
                  <a:srgbClr val="ff0000"/>
                </a:solidFill>
                <a:latin typeface="Calibri"/>
              </a:rPr>
              <a:t>+</a:t>
            </a:r>
            <a:r>
              <a:rPr b="0" lang="en-GB" sz="1400" spc="-1" strike="noStrike">
                <a:solidFill>
                  <a:srgbClr val="ff0000"/>
                </a:solidFill>
                <a:latin typeface="Calibri"/>
              </a:rPr>
              <a:t>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8" name="TextBox 62"/>
          <p:cNvSpPr/>
          <p:nvPr/>
        </p:nvSpPr>
        <p:spPr>
          <a:xfrm>
            <a:off x="10517400" y="3267000"/>
            <a:ext cx="8330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rgbClr val="ff0000"/>
                </a:solidFill>
                <a:latin typeface="Calibri"/>
              </a:rPr>
              <a:t>459.1 + x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89" name="Straight Arrow Connector 63"/>
          <p:cNvCxnSpPr/>
          <p:nvPr/>
        </p:nvCxnSpPr>
        <p:spPr>
          <a:xfrm>
            <a:off x="9759240" y="3420360"/>
            <a:ext cx="720" cy="302760"/>
          </a:xfrm>
          <a:prstGeom prst="straightConnector1">
            <a:avLst/>
          </a:prstGeom>
          <a:ln w="28575">
            <a:solidFill>
              <a:srgbClr val="ff0000"/>
            </a:solidFill>
            <a:round/>
            <a:tailEnd len="med" type="triangle" w="med"/>
          </a:ln>
        </p:spPr>
      </p:cxnSp>
      <p:sp>
        <p:nvSpPr>
          <p:cNvPr id="590" name="TextBox 64"/>
          <p:cNvSpPr/>
          <p:nvPr/>
        </p:nvSpPr>
        <p:spPr>
          <a:xfrm>
            <a:off x="8919720" y="3412440"/>
            <a:ext cx="8866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rgbClr val="ff0000"/>
                </a:solidFill>
                <a:latin typeface="Calibri"/>
                <a:ea typeface="Calibri"/>
              </a:rPr>
              <a:t>10≤x≤100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1" name="TextBox 16"/>
          <p:cNvSpPr/>
          <p:nvPr/>
        </p:nvSpPr>
        <p:spPr>
          <a:xfrm>
            <a:off x="8012160" y="4612320"/>
            <a:ext cx="5011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  <a:ea typeface="Calibri"/>
              </a:rPr>
              <a:t>9/2 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  <a:ea typeface="Calibri"/>
              </a:rPr>
              <a:t>-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2" name="TextBox 17"/>
          <p:cNvSpPr/>
          <p:nvPr/>
        </p:nvSpPr>
        <p:spPr>
          <a:xfrm>
            <a:off x="10502280" y="4654440"/>
            <a:ext cx="111996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  <a:ea typeface="Calibri"/>
              </a:rPr>
              <a:t>73.2 (107 ns)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93" name="Straight Connector 18"/>
          <p:cNvCxnSpPr/>
          <p:nvPr/>
        </p:nvCxnSpPr>
        <p:spPr>
          <a:xfrm>
            <a:off x="8506440" y="4849560"/>
            <a:ext cx="2007000" cy="720"/>
          </a:xfrm>
          <a:prstGeom prst="straightConnector1">
            <a:avLst/>
          </a:prstGeom>
          <a:ln w="38100">
            <a:solidFill>
              <a:srgbClr val="000000"/>
            </a:solidFill>
            <a:round/>
          </a:ln>
        </p:spPr>
      </p:cxnSp>
      <p:sp>
        <p:nvSpPr>
          <p:cNvPr id="594" name="TextBox 28"/>
          <p:cNvSpPr/>
          <p:nvPr/>
        </p:nvSpPr>
        <p:spPr>
          <a:xfrm>
            <a:off x="9226080" y="4861440"/>
            <a:ext cx="49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73.2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95" name="Straight Arrow Connector 30"/>
          <p:cNvCxnSpPr/>
          <p:nvPr/>
        </p:nvCxnSpPr>
        <p:spPr>
          <a:xfrm>
            <a:off x="9286200" y="4847760"/>
            <a:ext cx="720" cy="321840"/>
          </a:xfrm>
          <a:prstGeom prst="straightConnector1">
            <a:avLst/>
          </a:prstGeom>
          <a:ln w="28575">
            <a:solidFill>
              <a:srgbClr val="156082"/>
            </a:solidFill>
            <a:round/>
            <a:tailEnd len="med" type="triangle" w="med"/>
          </a:ln>
        </p:spPr>
      </p:cxnSp>
      <p:cxnSp>
        <p:nvCxnSpPr>
          <p:cNvPr id="596" name="Straight Connector 33"/>
          <p:cNvCxnSpPr/>
          <p:nvPr/>
        </p:nvCxnSpPr>
        <p:spPr>
          <a:xfrm>
            <a:off x="7137720" y="1422000"/>
            <a:ext cx="1454040" cy="720"/>
          </a:xfrm>
          <a:prstGeom prst="straightConnector1">
            <a:avLst/>
          </a:prstGeom>
          <a:ln w="38100">
            <a:solidFill>
              <a:srgbClr val="000000"/>
            </a:solidFill>
            <a:round/>
          </a:ln>
        </p:spPr>
      </p:cxnSp>
      <p:sp>
        <p:nvSpPr>
          <p:cNvPr id="597" name="TextBox 34"/>
          <p:cNvSpPr/>
          <p:nvPr/>
        </p:nvSpPr>
        <p:spPr>
          <a:xfrm>
            <a:off x="8455320" y="1132560"/>
            <a:ext cx="2707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0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8" name="TextBox 37"/>
          <p:cNvSpPr/>
          <p:nvPr/>
        </p:nvSpPr>
        <p:spPr>
          <a:xfrm>
            <a:off x="7371360" y="1476720"/>
            <a:ext cx="986040" cy="34308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rgbClr val="ffffff">
                    <a:alpha val="1000"/>
                  </a:srgbClr>
                </a:solidFill>
                <a:latin typeface="Aptos"/>
              </a:rPr>
              <a:t> 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9" name="TextBox 39"/>
          <p:cNvSpPr/>
          <p:nvPr/>
        </p:nvSpPr>
        <p:spPr>
          <a:xfrm>
            <a:off x="8640360" y="1433520"/>
            <a:ext cx="8557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rgbClr val="ff0000"/>
                </a:solidFill>
                <a:latin typeface="Calibri"/>
              </a:rPr>
              <a:t>β- : 100%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0" name="TextBox 40"/>
          <p:cNvSpPr/>
          <p:nvPr/>
        </p:nvSpPr>
        <p:spPr>
          <a:xfrm>
            <a:off x="9109440" y="1059840"/>
            <a:ext cx="1040400" cy="33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</a:rPr>
              <a:t>T</a:t>
            </a:r>
            <a:r>
              <a:rPr b="0" lang="en-GB" sz="1400" spc="-1" strike="noStrike" baseline="-2500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</a:rPr>
              <a:t>1/2</a:t>
            </a:r>
            <a:r>
              <a:rPr b="0" lang="en-GB" sz="1400" spc="-1" strike="noStrike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</a:rPr>
              <a:t>=1.018 h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1" name="TextBox 41"/>
          <p:cNvSpPr/>
          <p:nvPr/>
        </p:nvSpPr>
        <p:spPr>
          <a:xfrm>
            <a:off x="7006680" y="1132200"/>
            <a:ext cx="6076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(3/2 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</a:rPr>
              <a:t>-</a:t>
            </a: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02" name="Straight Arrow Connector 42"/>
          <p:cNvCxnSpPr/>
          <p:nvPr/>
        </p:nvCxnSpPr>
        <p:spPr>
          <a:xfrm>
            <a:off x="8592120" y="1430280"/>
            <a:ext cx="160560" cy="437040"/>
          </a:xfrm>
          <a:prstGeom prst="straightConnector1">
            <a:avLst/>
          </a:prstGeom>
          <a:ln w="0">
            <a:solidFill>
              <a:srgbClr val="ff0000"/>
            </a:solidFill>
            <a:tailEnd len="med" type="triangle" w="med"/>
          </a:ln>
        </p:spPr>
      </p:cxnSp>
      <p:sp>
        <p:nvSpPr>
          <p:cNvPr id="603" name="TextBox 1"/>
          <p:cNvSpPr/>
          <p:nvPr/>
        </p:nvSpPr>
        <p:spPr>
          <a:xfrm>
            <a:off x="11348280" y="3253680"/>
            <a:ext cx="76716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pc="-1" strike="noStrike">
                <a:solidFill>
                  <a:srgbClr val="ff0000"/>
                </a:solidFill>
                <a:latin typeface="Aptos"/>
              </a:rPr>
              <a:t>41 μs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4" name="Google Shape;55;p15"/>
          <p:cNvSpPr/>
          <p:nvPr/>
        </p:nvSpPr>
        <p:spPr>
          <a:xfrm>
            <a:off x="218520" y="264600"/>
            <a:ext cx="726516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GB" sz="2400" spc="-1" strike="noStrike">
                <a:solidFill>
                  <a:srgbClr val="1c4587"/>
                </a:solidFill>
                <a:latin typeface="Calibri"/>
                <a:ea typeface="Calibri"/>
              </a:rPr>
              <a:t>Log(</a:t>
            </a:r>
            <a:r>
              <a:rPr b="1" i="1" lang="en-GB" sz="2400" spc="-1" strike="noStrike">
                <a:solidFill>
                  <a:srgbClr val="1c4587"/>
                </a:solidFill>
                <a:latin typeface="Calibri"/>
                <a:ea typeface="Calibri"/>
              </a:rPr>
              <a:t>ft</a:t>
            </a:r>
            <a:r>
              <a:rPr b="1" lang="en-GB" sz="2400" spc="-1" strike="noStrike">
                <a:solidFill>
                  <a:srgbClr val="1c4587"/>
                </a:solidFill>
                <a:latin typeface="Calibri"/>
                <a:ea typeface="Calibri"/>
              </a:rPr>
              <a:t>) Values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605" name="Table 2"/>
          <p:cNvGraphicFramePr/>
          <p:nvPr/>
        </p:nvGraphicFramePr>
        <p:xfrm>
          <a:off x="265320" y="909000"/>
          <a:ext cx="5884200" cy="2050560"/>
        </p:xfrm>
        <a:graphic>
          <a:graphicData uri="http://schemas.openxmlformats.org/drawingml/2006/table">
            <a:tbl>
              <a:tblPr/>
              <a:tblGrid>
                <a:gridCol w="1287360"/>
                <a:gridCol w="810000"/>
                <a:gridCol w="1002240"/>
                <a:gridCol w="1843200"/>
                <a:gridCol w="941760"/>
              </a:tblGrid>
              <a:tr h="370800"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GB" sz="18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E</a:t>
                      </a:r>
                      <a:r>
                        <a:rPr b="1" lang="en-GB" sz="1800" spc="-1" strike="noStrike" baseline="-25000">
                          <a:solidFill>
                            <a:schemeClr val="dk1"/>
                          </a:solidFill>
                          <a:latin typeface="Aptos"/>
                        </a:rPr>
                        <a:t>Level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GB" sz="18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(keV)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196b24"/>
                      </a:solidFill>
                      <a:prstDash val="solid"/>
                    </a:lnL>
                    <a:lnR w="12240">
                      <a:solidFill>
                        <a:srgbClr val="196b24"/>
                      </a:solidFill>
                      <a:prstDash val="solid"/>
                    </a:lnR>
                    <a:lnT w="12240">
                      <a:solidFill>
                        <a:srgbClr val="196b24"/>
                      </a:solidFill>
                      <a:prstDash val="solid"/>
                    </a:lnT>
                    <a:lnB w="25200">
                      <a:solidFill>
                        <a:srgbClr val="196b2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GB" sz="18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J</a:t>
                      </a:r>
                      <a:r>
                        <a:rPr b="1" lang="en-GB" sz="1800" spc="-1" strike="noStrike" baseline="30000">
                          <a:solidFill>
                            <a:schemeClr val="dk1"/>
                          </a:solidFill>
                          <a:latin typeface="Aptos"/>
                        </a:rPr>
                        <a:t>π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196b24"/>
                      </a:solidFill>
                      <a:prstDash val="solid"/>
                    </a:lnL>
                    <a:lnR w="12240">
                      <a:solidFill>
                        <a:srgbClr val="196b24"/>
                      </a:solidFill>
                      <a:prstDash val="solid"/>
                    </a:lnR>
                    <a:lnT w="12240">
                      <a:solidFill>
                        <a:srgbClr val="196b24"/>
                      </a:solidFill>
                      <a:prstDash val="solid"/>
                    </a:lnT>
                    <a:lnB w="25200">
                      <a:solidFill>
                        <a:srgbClr val="196b2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GB" sz="18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I</a:t>
                      </a:r>
                      <a:r>
                        <a:rPr b="1" lang="en-GB" sz="1800" spc="-1" strike="noStrike" baseline="-25000">
                          <a:solidFill>
                            <a:schemeClr val="dk1"/>
                          </a:solidFill>
                          <a:latin typeface="Aptos"/>
                        </a:rPr>
                        <a:t>β</a:t>
                      </a:r>
                      <a:r>
                        <a:rPr b="1" lang="en-GB" sz="18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(%)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196b24"/>
                      </a:solidFill>
                      <a:prstDash val="solid"/>
                    </a:lnL>
                    <a:lnR w="12240">
                      <a:solidFill>
                        <a:srgbClr val="196b24"/>
                      </a:solidFill>
                      <a:prstDash val="solid"/>
                    </a:lnR>
                    <a:lnT w="12240">
                      <a:solidFill>
                        <a:srgbClr val="196b24"/>
                      </a:solidFill>
                      <a:prstDash val="solid"/>
                    </a:lnT>
                    <a:lnB w="25200">
                      <a:solidFill>
                        <a:srgbClr val="196b2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GB" sz="18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log(</a:t>
                      </a:r>
                      <a:r>
                        <a:rPr b="1" i="1" lang="en-GB" sz="18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ft)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196b24"/>
                      </a:solidFill>
                      <a:prstDash val="solid"/>
                    </a:lnL>
                    <a:lnR w="12240">
                      <a:solidFill>
                        <a:srgbClr val="196b24"/>
                      </a:solidFill>
                      <a:prstDash val="solid"/>
                    </a:lnR>
                    <a:lnT w="12240">
                      <a:solidFill>
                        <a:srgbClr val="196b24"/>
                      </a:solidFill>
                      <a:prstDash val="solid"/>
                    </a:lnT>
                    <a:lnB w="25200">
                      <a:solidFill>
                        <a:srgbClr val="196b2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GB" sz="18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log(</a:t>
                      </a:r>
                      <a:r>
                        <a:rPr b="1" i="1" lang="en-GB" sz="18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ft)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GB" sz="18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[1]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196b24"/>
                      </a:solidFill>
                      <a:prstDash val="solid"/>
                    </a:lnL>
                    <a:lnR w="12240">
                      <a:solidFill>
                        <a:srgbClr val="196b24"/>
                      </a:solidFill>
                      <a:prstDash val="solid"/>
                    </a:lnR>
                    <a:lnT w="12240">
                      <a:solidFill>
                        <a:srgbClr val="196b24"/>
                      </a:solidFill>
                      <a:prstDash val="solid"/>
                    </a:lnT>
                    <a:lnB w="25200">
                      <a:solidFill>
                        <a:srgbClr val="196b24"/>
                      </a:solidFill>
                      <a:prstDash val="solid"/>
                    </a:lnB>
                    <a:noFill/>
                  </a:tcPr>
                </a:tc>
              </a:tr>
              <a:tr h="370800"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6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856.91(2)</a:t>
                      </a:r>
                      <a:endParaRPr b="0" lang="en-US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196b24"/>
                      </a:solidFill>
                      <a:prstDash val="solid"/>
                    </a:lnL>
                    <a:lnR w="12240">
                      <a:solidFill>
                        <a:srgbClr val="196b24"/>
                      </a:solidFill>
                      <a:prstDash val="solid"/>
                    </a:lnR>
                    <a:lnT w="12240">
                      <a:solidFill>
                        <a:srgbClr val="196b24"/>
                      </a:solidFill>
                      <a:prstDash val="solid"/>
                    </a:lnT>
                    <a:lnB w="12240">
                      <a:solidFill>
                        <a:srgbClr val="196b24"/>
                      </a:solidFill>
                      <a:prstDash val="soli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6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(5/2</a:t>
                      </a:r>
                      <a:r>
                        <a:rPr b="0" lang="en-GB" sz="2400" spc="-1" strike="noStrike" baseline="30000">
                          <a:solidFill>
                            <a:srgbClr val="000000"/>
                          </a:solidFill>
                          <a:latin typeface="Aptos"/>
                        </a:rPr>
                        <a:t>-</a:t>
                      </a:r>
                      <a:r>
                        <a:rPr b="0" lang="en-GB" sz="16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)</a:t>
                      </a:r>
                      <a:endParaRPr b="0" lang="en-US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196b24"/>
                      </a:solidFill>
                      <a:prstDash val="solid"/>
                    </a:lnL>
                    <a:lnR w="12240">
                      <a:solidFill>
                        <a:srgbClr val="196b24"/>
                      </a:solidFill>
                      <a:prstDash val="solid"/>
                    </a:lnR>
                    <a:lnT w="12240">
                      <a:solidFill>
                        <a:srgbClr val="196b24"/>
                      </a:solidFill>
                      <a:prstDash val="solid"/>
                    </a:lnT>
                    <a:lnB w="12240">
                      <a:solidFill>
                        <a:srgbClr val="196b24"/>
                      </a:solidFill>
                      <a:prstDash val="soli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6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66.0(2)</a:t>
                      </a:r>
                      <a:endParaRPr b="0" lang="en-US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196b24"/>
                      </a:solidFill>
                      <a:prstDash val="solid"/>
                    </a:lnL>
                    <a:lnR w="12240">
                      <a:solidFill>
                        <a:srgbClr val="196b24"/>
                      </a:solidFill>
                      <a:prstDash val="solid"/>
                    </a:lnR>
                    <a:lnT w="12240">
                      <a:solidFill>
                        <a:srgbClr val="196b24"/>
                      </a:solidFill>
                      <a:prstDash val="solid"/>
                    </a:lnT>
                    <a:lnB w="12240">
                      <a:solidFill>
                        <a:srgbClr val="196b24"/>
                      </a:solidFill>
                      <a:prstDash val="soli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6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5.87(4)</a:t>
                      </a:r>
                      <a:endParaRPr b="0" lang="en-US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196b24"/>
                      </a:solidFill>
                      <a:prstDash val="solid"/>
                    </a:lnL>
                    <a:lnR w="12240">
                      <a:solidFill>
                        <a:srgbClr val="196b24"/>
                      </a:solidFill>
                      <a:prstDash val="solid"/>
                    </a:lnR>
                    <a:lnT w="12240">
                      <a:solidFill>
                        <a:srgbClr val="196b24"/>
                      </a:solidFill>
                      <a:prstDash val="solid"/>
                    </a:lnT>
                    <a:lnB w="12240">
                      <a:solidFill>
                        <a:srgbClr val="196b24"/>
                      </a:solidFill>
                      <a:prstDash val="soli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6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5.89(6)</a:t>
                      </a:r>
                      <a:endParaRPr b="0" lang="en-US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196b24"/>
                      </a:solidFill>
                      <a:prstDash val="solid"/>
                    </a:lnL>
                    <a:lnR w="12240">
                      <a:solidFill>
                        <a:srgbClr val="196b24"/>
                      </a:solidFill>
                      <a:prstDash val="solid"/>
                    </a:lnR>
                    <a:lnT w="12240">
                      <a:solidFill>
                        <a:srgbClr val="196b24"/>
                      </a:solidFill>
                      <a:prstDash val="solid"/>
                    </a:lnT>
                    <a:lnB w="12240">
                      <a:solidFill>
                        <a:srgbClr val="196b24"/>
                      </a:solidFill>
                      <a:prstDash val="soli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6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469.1-559.1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196b24"/>
                      </a:solidFill>
                      <a:prstDash val="solid"/>
                    </a:lnL>
                    <a:lnR w="12240">
                      <a:solidFill>
                        <a:srgbClr val="196b24"/>
                      </a:solidFill>
                      <a:prstDash val="solid"/>
                    </a:lnR>
                    <a:lnT w="12240">
                      <a:solidFill>
                        <a:srgbClr val="196b24"/>
                      </a:solidFill>
                      <a:prstDash val="solid"/>
                    </a:lnT>
                    <a:lnB w="12240">
                      <a:solidFill>
                        <a:srgbClr val="196b2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6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(1/2</a:t>
                      </a:r>
                      <a:r>
                        <a:rPr b="0" lang="en-GB" sz="2400" spc="-1" strike="noStrike" baseline="30000">
                          <a:solidFill>
                            <a:schemeClr val="dk1"/>
                          </a:solidFill>
                          <a:latin typeface="Aptos"/>
                        </a:rPr>
                        <a:t>+</a:t>
                      </a:r>
                      <a:r>
                        <a:rPr b="0" lang="en-GB" sz="16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)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196b24"/>
                      </a:solidFill>
                      <a:prstDash val="solid"/>
                    </a:lnL>
                    <a:lnR w="12240">
                      <a:solidFill>
                        <a:srgbClr val="196b24"/>
                      </a:solidFill>
                      <a:prstDash val="solid"/>
                    </a:lnR>
                    <a:lnT w="12240">
                      <a:solidFill>
                        <a:srgbClr val="196b24"/>
                      </a:solidFill>
                      <a:prstDash val="solid"/>
                    </a:lnT>
                    <a:lnB w="12240">
                      <a:solidFill>
                        <a:srgbClr val="196b2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6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26.1(64)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196b24"/>
                      </a:solidFill>
                      <a:prstDash val="solid"/>
                    </a:lnL>
                    <a:lnR w="12240">
                      <a:solidFill>
                        <a:srgbClr val="196b24"/>
                      </a:solidFill>
                      <a:prstDash val="solid"/>
                    </a:lnR>
                    <a:lnT w="12240">
                      <a:solidFill>
                        <a:srgbClr val="196b24"/>
                      </a:solidFill>
                      <a:prstDash val="solid"/>
                    </a:lnT>
                    <a:lnB w="12240">
                      <a:solidFill>
                        <a:srgbClr val="196b2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6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6.74(13)~6.65(13)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196b24"/>
                      </a:solidFill>
                      <a:prstDash val="solid"/>
                    </a:lnL>
                    <a:lnR w="12240">
                      <a:solidFill>
                        <a:srgbClr val="196b24"/>
                      </a:solidFill>
                      <a:prstDash val="solid"/>
                    </a:lnR>
                    <a:lnT w="12240">
                      <a:solidFill>
                        <a:srgbClr val="196b24"/>
                      </a:solidFill>
                      <a:prstDash val="solid"/>
                    </a:lnT>
                    <a:lnB w="12240">
                      <a:solidFill>
                        <a:srgbClr val="196b2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endParaRPr b="0" lang="en-GB" sz="1600" spc="-1" strike="noStrike">
                        <a:solidFill>
                          <a:schemeClr val="dk1"/>
                        </a:solidFill>
                        <a:latin typeface="Aptos"/>
                      </a:endParaRPr>
                    </a:p>
                  </a:txBody>
                  <a:tcPr anchor="ctr" marL="91440" marR="91440">
                    <a:lnL w="12240">
                      <a:solidFill>
                        <a:srgbClr val="196b24"/>
                      </a:solidFill>
                      <a:prstDash val="solid"/>
                    </a:lnL>
                    <a:lnR w="12240">
                      <a:solidFill>
                        <a:srgbClr val="196b24"/>
                      </a:solidFill>
                      <a:prstDash val="solid"/>
                    </a:lnR>
                    <a:lnT w="12240">
                      <a:solidFill>
                        <a:srgbClr val="196b24"/>
                      </a:solidFill>
                      <a:prstDash val="solid"/>
                    </a:lnT>
                    <a:lnB w="12240">
                      <a:solidFill>
                        <a:srgbClr val="196b24"/>
                      </a:solidFill>
                      <a:prstDash val="solid"/>
                    </a:lnB>
                    <a:noFill/>
                  </a:tcPr>
                </a:tc>
              </a:tr>
              <a:tr h="370800"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6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459.1(2)</a:t>
                      </a:r>
                      <a:endParaRPr b="0" lang="en-US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196b24"/>
                      </a:solidFill>
                      <a:prstDash val="solid"/>
                    </a:lnL>
                    <a:lnR w="12240">
                      <a:solidFill>
                        <a:srgbClr val="196b24"/>
                      </a:solidFill>
                      <a:prstDash val="solid"/>
                    </a:lnR>
                    <a:lnT w="12240">
                      <a:solidFill>
                        <a:srgbClr val="196b24"/>
                      </a:solidFill>
                      <a:prstDash val="solid"/>
                    </a:lnT>
                    <a:lnB w="12240">
                      <a:solidFill>
                        <a:srgbClr val="196b24"/>
                      </a:solidFill>
                      <a:prstDash val="soli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6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(5/2</a:t>
                      </a:r>
                      <a:r>
                        <a:rPr b="0" lang="en-GB" sz="2400" spc="-1" strike="noStrike" baseline="30000">
                          <a:solidFill>
                            <a:schemeClr val="dk1"/>
                          </a:solidFill>
                          <a:latin typeface="Aptos"/>
                        </a:rPr>
                        <a:t>+</a:t>
                      </a:r>
                      <a:r>
                        <a:rPr b="0" lang="en-GB" sz="16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)</a:t>
                      </a:r>
                      <a:endParaRPr b="0" lang="en-US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196b24"/>
                      </a:solidFill>
                      <a:prstDash val="solid"/>
                    </a:lnL>
                    <a:lnR w="12240">
                      <a:solidFill>
                        <a:srgbClr val="196b24"/>
                      </a:solidFill>
                      <a:prstDash val="solid"/>
                    </a:lnR>
                    <a:lnT w="12240">
                      <a:solidFill>
                        <a:srgbClr val="196b24"/>
                      </a:solidFill>
                      <a:prstDash val="solid"/>
                    </a:lnT>
                    <a:lnB w="12240">
                      <a:solidFill>
                        <a:srgbClr val="196b24"/>
                      </a:solidFill>
                      <a:prstDash val="soli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6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8.5(22)</a:t>
                      </a:r>
                      <a:endParaRPr b="0" lang="en-US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196b24"/>
                      </a:solidFill>
                      <a:prstDash val="solid"/>
                    </a:lnL>
                    <a:lnR w="12240">
                      <a:solidFill>
                        <a:srgbClr val="196b24"/>
                      </a:solidFill>
                      <a:prstDash val="solid"/>
                    </a:lnR>
                    <a:lnT w="12240">
                      <a:solidFill>
                        <a:srgbClr val="196b24"/>
                      </a:solidFill>
                      <a:prstDash val="solid"/>
                    </a:lnT>
                    <a:lnB w="12240">
                      <a:solidFill>
                        <a:srgbClr val="196b24"/>
                      </a:solidFill>
                      <a:prstDash val="soli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6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7.24(14)</a:t>
                      </a:r>
                      <a:endParaRPr b="0" lang="en-US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196b24"/>
                      </a:solidFill>
                      <a:prstDash val="solid"/>
                    </a:lnL>
                    <a:lnR w="12240">
                      <a:solidFill>
                        <a:srgbClr val="196b24"/>
                      </a:solidFill>
                      <a:prstDash val="solid"/>
                    </a:lnR>
                    <a:lnT w="12240">
                      <a:solidFill>
                        <a:srgbClr val="196b24"/>
                      </a:solidFill>
                      <a:prstDash val="solid"/>
                    </a:lnT>
                    <a:lnB w="12240">
                      <a:solidFill>
                        <a:srgbClr val="196b24"/>
                      </a:solidFill>
                      <a:prstDash val="soli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6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6.74(5)</a:t>
                      </a:r>
                      <a:endParaRPr b="0" lang="en-US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196b24"/>
                      </a:solidFill>
                      <a:prstDash val="solid"/>
                    </a:lnL>
                    <a:lnR w="12240">
                      <a:solidFill>
                        <a:srgbClr val="196b24"/>
                      </a:solidFill>
                      <a:prstDash val="solid"/>
                    </a:lnR>
                    <a:lnT w="12240">
                      <a:solidFill>
                        <a:srgbClr val="196b24"/>
                      </a:solidFill>
                      <a:prstDash val="solid"/>
                    </a:lnT>
                    <a:lnB w="12240">
                      <a:solidFill>
                        <a:srgbClr val="196b24"/>
                      </a:solidFill>
                      <a:prstDash val="soli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606" name="Google Shape;56;p15"/>
          <p:cNvCxnSpPr/>
          <p:nvPr/>
        </p:nvCxnSpPr>
        <p:spPr>
          <a:xfrm>
            <a:off x="367920" y="6524640"/>
            <a:ext cx="5448960" cy="720"/>
          </a:xfrm>
          <a:prstGeom prst="straightConnector1">
            <a:avLst/>
          </a:prstGeom>
          <a:ln w="9525">
            <a:solidFill>
              <a:srgbClr val="595959"/>
            </a:solidFill>
            <a:round/>
          </a:ln>
        </p:spPr>
      </p:cxnSp>
      <p:sp>
        <p:nvSpPr>
          <p:cNvPr id="607" name="Google Shape;67;p16"/>
          <p:cNvSpPr/>
          <p:nvPr/>
        </p:nvSpPr>
        <p:spPr>
          <a:xfrm>
            <a:off x="219600" y="6531840"/>
            <a:ext cx="6337440" cy="19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 baseline="30000">
                <a:solidFill>
                  <a:srgbClr val="25303b"/>
                </a:solidFill>
                <a:latin typeface="Aptos"/>
                <a:ea typeface="Cambria"/>
              </a:rPr>
              <a:t> </a:t>
            </a:r>
            <a:r>
              <a:rPr b="0" lang="en-GB" sz="1400" spc="-1" strike="noStrike" baseline="30000">
                <a:solidFill>
                  <a:srgbClr val="25303b"/>
                </a:solidFill>
                <a:latin typeface="Aptos"/>
                <a:ea typeface="Cambria"/>
              </a:rPr>
              <a:t>[1]</a:t>
            </a:r>
            <a:r>
              <a:rPr b="0" lang="en-GB" sz="1200" spc="-1" strike="noStrike">
                <a:solidFill>
                  <a:srgbClr val="25303b"/>
                </a:solidFill>
                <a:latin typeface="Aptos"/>
                <a:ea typeface="Cambria"/>
              </a:rPr>
              <a:t>C.M.Baglin</a:t>
            </a:r>
            <a:r>
              <a:rPr b="0" lang="en-GB" sz="1200" spc="-1" strike="noStrike">
                <a:solidFill>
                  <a:srgbClr val="25303b"/>
                </a:solidFill>
                <a:latin typeface="Aptos"/>
                <a:ea typeface="Aptos"/>
              </a:rPr>
              <a:t>, Nuclear data sheets for A=183, Nuclear Data Sheets 134, 149 (2016).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08" name="Straight Connector 13"/>
          <p:cNvCxnSpPr/>
          <p:nvPr/>
        </p:nvCxnSpPr>
        <p:spPr>
          <a:xfrm>
            <a:off x="8502120" y="2432160"/>
            <a:ext cx="2007360" cy="720"/>
          </a:xfrm>
          <a:prstGeom prst="straightConnector1">
            <a:avLst/>
          </a:prstGeom>
          <a:ln w="38100">
            <a:solidFill>
              <a:srgbClr val="000000"/>
            </a:solidFill>
            <a:round/>
          </a:ln>
        </p:spPr>
      </p:cxnSp>
      <p:sp>
        <p:nvSpPr>
          <p:cNvPr id="609" name="TextBox 27"/>
          <p:cNvSpPr/>
          <p:nvPr/>
        </p:nvSpPr>
        <p:spPr>
          <a:xfrm>
            <a:off x="7974360" y="2225520"/>
            <a:ext cx="6076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(5/2 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</a:rPr>
              <a:t>-</a:t>
            </a: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0" name="TextBox 31"/>
          <p:cNvSpPr/>
          <p:nvPr/>
        </p:nvSpPr>
        <p:spPr>
          <a:xfrm>
            <a:off x="10505880" y="2270160"/>
            <a:ext cx="58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856.9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11" name="Straight Arrow Connector 36"/>
          <p:cNvCxnSpPr/>
          <p:nvPr/>
        </p:nvCxnSpPr>
        <p:spPr>
          <a:xfrm>
            <a:off x="8945640" y="2422440"/>
            <a:ext cx="720" cy="2430000"/>
          </a:xfrm>
          <a:prstGeom prst="straightConnector1">
            <a:avLst/>
          </a:prstGeom>
          <a:ln w="28575">
            <a:solidFill>
              <a:srgbClr val="156082"/>
            </a:solidFill>
            <a:round/>
            <a:tailEnd len="med" type="triangle" w="med"/>
          </a:ln>
        </p:spPr>
      </p:cxnSp>
      <p:sp>
        <p:nvSpPr>
          <p:cNvPr id="612" name="TextBox 43"/>
          <p:cNvSpPr/>
          <p:nvPr/>
        </p:nvSpPr>
        <p:spPr>
          <a:xfrm>
            <a:off x="8988840" y="2617920"/>
            <a:ext cx="58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783.7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3" name="TextBox 45"/>
          <p:cNvSpPr/>
          <p:nvPr/>
        </p:nvSpPr>
        <p:spPr>
          <a:xfrm>
            <a:off x="6927480" y="4986360"/>
            <a:ext cx="8593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  <a:ea typeface="Calibri"/>
              </a:rPr>
              <a:t>7/2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  <a:ea typeface="Calibri"/>
              </a:rPr>
              <a:t>+</a:t>
            </a:r>
            <a:r>
              <a:rPr b="0" lang="en-GB" sz="1400" spc="-1" strike="noStrike">
                <a:solidFill>
                  <a:schemeClr val="dk1"/>
                </a:solidFill>
                <a:latin typeface="Calibri"/>
                <a:ea typeface="Calibri"/>
              </a:rPr>
              <a:t>[404]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4" name="TextBox 46"/>
          <p:cNvSpPr/>
          <p:nvPr/>
        </p:nvSpPr>
        <p:spPr>
          <a:xfrm>
            <a:off x="6946200" y="4610160"/>
            <a:ext cx="8395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  <a:ea typeface="Calibri"/>
              </a:rPr>
              <a:t>9/2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  <a:ea typeface="Calibri"/>
              </a:rPr>
              <a:t>-</a:t>
            </a:r>
            <a:r>
              <a:rPr b="0" lang="en-GB" sz="1400" spc="-1" strike="noStrike">
                <a:solidFill>
                  <a:schemeClr val="dk1"/>
                </a:solidFill>
                <a:latin typeface="Calibri"/>
                <a:ea typeface="Calibri"/>
              </a:rPr>
              <a:t>[514]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5" name="TextBox 47"/>
          <p:cNvSpPr/>
          <p:nvPr/>
        </p:nvSpPr>
        <p:spPr>
          <a:xfrm>
            <a:off x="6927480" y="3521880"/>
            <a:ext cx="8593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  <a:ea typeface="Calibri"/>
              </a:rPr>
              <a:t>5/2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  <a:ea typeface="Calibri"/>
              </a:rPr>
              <a:t>+</a:t>
            </a:r>
            <a:r>
              <a:rPr b="0" lang="en-GB" sz="1400" spc="-1" strike="noStrike">
                <a:solidFill>
                  <a:schemeClr val="dk1"/>
                </a:solidFill>
                <a:latin typeface="Calibri"/>
                <a:ea typeface="Calibri"/>
              </a:rPr>
              <a:t>[402]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6" name="TextBox 48"/>
          <p:cNvSpPr/>
          <p:nvPr/>
        </p:nvSpPr>
        <p:spPr>
          <a:xfrm>
            <a:off x="6927480" y="3195000"/>
            <a:ext cx="8593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  <a:ea typeface="Calibri"/>
              </a:rPr>
              <a:t>1/2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  <a:ea typeface="Calibri"/>
              </a:rPr>
              <a:t>+</a:t>
            </a:r>
            <a:r>
              <a:rPr b="0" lang="en-GB" sz="1400" spc="-1" strike="noStrike">
                <a:solidFill>
                  <a:schemeClr val="dk1"/>
                </a:solidFill>
                <a:latin typeface="Calibri"/>
                <a:ea typeface="Calibri"/>
              </a:rPr>
              <a:t>[411]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7" name="TextBox 54"/>
          <p:cNvSpPr/>
          <p:nvPr/>
        </p:nvSpPr>
        <p:spPr>
          <a:xfrm>
            <a:off x="6177960" y="1152360"/>
            <a:ext cx="8395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  <a:ea typeface="Calibri"/>
              </a:rPr>
              <a:t>3/2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  <a:ea typeface="Calibri"/>
              </a:rPr>
              <a:t>-</a:t>
            </a:r>
            <a:r>
              <a:rPr b="0" lang="en-GB" sz="1400" spc="-1" strike="noStrike">
                <a:solidFill>
                  <a:schemeClr val="dk1"/>
                </a:solidFill>
                <a:latin typeface="Calibri"/>
                <a:ea typeface="Calibri"/>
              </a:rPr>
              <a:t>[512]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618" name="Table 8"/>
          <p:cNvGraphicFramePr/>
          <p:nvPr/>
        </p:nvGraphicFramePr>
        <p:xfrm>
          <a:off x="254160" y="3413160"/>
          <a:ext cx="5886000" cy="2900160"/>
        </p:xfrm>
        <a:graphic>
          <a:graphicData uri="http://schemas.openxmlformats.org/drawingml/2006/table">
            <a:tbl>
              <a:tblPr/>
              <a:tblGrid>
                <a:gridCol w="2291760"/>
                <a:gridCol w="3594600"/>
              </a:tblGrid>
              <a:tr h="367560"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GB" sz="16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Transition </a:t>
                      </a:r>
                      <a:endParaRPr b="0" lang="en-US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f9ed5"/>
                      </a:solidFill>
                      <a:prstDash val="solid"/>
                    </a:lnL>
                    <a:lnR w="12240">
                      <a:solidFill>
                        <a:srgbClr val="0f9ed5"/>
                      </a:solidFill>
                      <a:prstDash val="solid"/>
                    </a:lnR>
                    <a:lnT w="12240">
                      <a:solidFill>
                        <a:srgbClr val="0f9ed5"/>
                      </a:solidFill>
                      <a:prstDash val="solid"/>
                    </a:lnT>
                    <a:lnB w="12240">
                      <a:solidFill>
                        <a:srgbClr val="0f9ed5"/>
                      </a:solidFill>
                      <a:prstDash val="soli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GB" sz="16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Selection rule</a:t>
                      </a:r>
                      <a:endParaRPr b="0" lang="en-US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f9ed5"/>
                      </a:solidFill>
                      <a:prstDash val="solid"/>
                    </a:lnL>
                    <a:lnR w="12240">
                      <a:solidFill>
                        <a:srgbClr val="0f9ed5"/>
                      </a:solidFill>
                      <a:prstDash val="solid"/>
                    </a:lnR>
                    <a:lnT w="12240">
                      <a:solidFill>
                        <a:srgbClr val="0f9ed5"/>
                      </a:solidFill>
                      <a:prstDash val="solid"/>
                    </a:lnT>
                    <a:lnB w="12240">
                      <a:solidFill>
                        <a:srgbClr val="0f9ed5"/>
                      </a:solidFill>
                      <a:prstDash val="soli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</a:tr>
              <a:tr h="643320"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6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3/2⁻[512] → 5/2⁻ 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f9ed5"/>
                      </a:solidFill>
                      <a:prstDash val="solid"/>
                    </a:lnL>
                    <a:lnR w="12240">
                      <a:solidFill>
                        <a:srgbClr val="0f9ed5"/>
                      </a:solidFill>
                      <a:prstDash val="solid"/>
                    </a:lnR>
                    <a:lnT w="12240">
                      <a:solidFill>
                        <a:srgbClr val="0f9ed5"/>
                      </a:solidFill>
                      <a:prstDash val="solid"/>
                    </a:lnT>
                    <a:lnB w="12240">
                      <a:solidFill>
                        <a:srgbClr val="0f9ed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GB" sz="1600" spc="-1" strike="noStrike">
                          <a:solidFill>
                            <a:schemeClr val="dk1"/>
                          </a:solidFill>
                          <a:latin typeface="Aptos"/>
                          <a:ea typeface="Noto Sans CJK SC"/>
                        </a:rPr>
                        <a:t>Allowed; K=2 </a:t>
                      </a:r>
                      <a:r>
                        <a:rPr b="0" lang="el-GR" sz="1600" spc="-1" strike="noStrike">
                          <a:solidFill>
                            <a:schemeClr val="dk1"/>
                          </a:solidFill>
                          <a:latin typeface="Aptos"/>
                          <a:ea typeface="Noto Sans CJK SC"/>
                        </a:rPr>
                        <a:t>γ-</a:t>
                      </a:r>
                      <a:r>
                        <a:rPr b="0" lang="en-GB" sz="1600" spc="-1" strike="noStrike">
                          <a:solidFill>
                            <a:schemeClr val="dk1"/>
                          </a:solidFill>
                          <a:latin typeface="Aptos"/>
                          <a:ea typeface="Noto Sans CJK SC"/>
                        </a:rPr>
                        <a:t>vibration band build on 9/2</a:t>
                      </a:r>
                      <a:r>
                        <a:rPr b="0" lang="en-GB" sz="16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⁻</a:t>
                      </a:r>
                      <a:r>
                        <a:rPr b="0" lang="en-GB" sz="16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[514] state.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f9ed5"/>
                      </a:solidFill>
                      <a:prstDash val="solid"/>
                    </a:lnL>
                    <a:lnR w="12240">
                      <a:solidFill>
                        <a:srgbClr val="0f9ed5"/>
                      </a:solidFill>
                      <a:prstDash val="solid"/>
                    </a:lnR>
                    <a:lnT w="12240">
                      <a:solidFill>
                        <a:srgbClr val="0f9ed5"/>
                      </a:solidFill>
                      <a:prstDash val="solid"/>
                    </a:lnT>
                    <a:lnB w="12240">
                      <a:solidFill>
                        <a:srgbClr val="0f9ed5"/>
                      </a:solidFill>
                      <a:prstDash val="solid"/>
                    </a:lnB>
                    <a:noFill/>
                  </a:tcPr>
                </a:tc>
              </a:tr>
              <a:tr h="944640"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6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3/2⁻[512] → 1/2⁺[411] </a:t>
                      </a:r>
                      <a:endParaRPr b="0" lang="en-US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f9ed5"/>
                      </a:solidFill>
                      <a:prstDash val="solid"/>
                    </a:lnL>
                    <a:lnR w="12240">
                      <a:solidFill>
                        <a:srgbClr val="0f9ed5"/>
                      </a:solidFill>
                      <a:prstDash val="solid"/>
                    </a:lnR>
                    <a:lnT w="12240">
                      <a:solidFill>
                        <a:srgbClr val="0f9ed5"/>
                      </a:solidFill>
                      <a:prstDash val="solid"/>
                    </a:lnT>
                    <a:lnB w="12240">
                      <a:solidFill>
                        <a:srgbClr val="0f9ed5"/>
                      </a:solidFill>
                      <a:prstDash val="soli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l-GR" sz="16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Δ</a:t>
                      </a:r>
                      <a:r>
                        <a:rPr b="0" lang="en-GB" sz="16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K = 1, </a:t>
                      </a:r>
                      <a:r>
                        <a:rPr b="0" lang="el-GR" sz="16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Δ</a:t>
                      </a:r>
                      <a:r>
                        <a:rPr b="0" lang="en-GB" sz="16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n</a:t>
                      </a:r>
                      <a:r>
                        <a:rPr b="0" lang="en-GB" sz="1600" spc="-1" strike="noStrike" baseline="-25000">
                          <a:solidFill>
                            <a:schemeClr val="dk1"/>
                          </a:solidFill>
                          <a:latin typeface="Aptos"/>
                        </a:rPr>
                        <a:t>z</a:t>
                      </a:r>
                      <a:r>
                        <a:rPr b="0" lang="en-GB" sz="16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 = 0 → first-forbidden, less hindered more intense β branch.</a:t>
                      </a:r>
                      <a:endParaRPr b="0" lang="en-US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f9ed5"/>
                      </a:solidFill>
                      <a:prstDash val="solid"/>
                    </a:lnL>
                    <a:lnR w="12240">
                      <a:solidFill>
                        <a:srgbClr val="0f9ed5"/>
                      </a:solidFill>
                      <a:prstDash val="solid"/>
                    </a:lnR>
                    <a:lnT w="12240">
                      <a:solidFill>
                        <a:srgbClr val="0f9ed5"/>
                      </a:solidFill>
                      <a:prstDash val="solid"/>
                    </a:lnT>
                    <a:lnB w="12240">
                      <a:solidFill>
                        <a:srgbClr val="0f9ed5"/>
                      </a:solidFill>
                      <a:prstDash val="soli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</a:tr>
              <a:tr h="944640"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6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3/2⁻[512] → 5/2⁺[402] 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f9ed5"/>
                      </a:solidFill>
                      <a:prstDash val="solid"/>
                    </a:lnL>
                    <a:lnR w="12240">
                      <a:solidFill>
                        <a:srgbClr val="0f9ed5"/>
                      </a:solidFill>
                      <a:prstDash val="solid"/>
                    </a:lnR>
                    <a:lnT w="12240">
                      <a:solidFill>
                        <a:srgbClr val="0f9ed5"/>
                      </a:solidFill>
                      <a:prstDash val="solid"/>
                    </a:lnT>
                    <a:lnB w="12240">
                      <a:solidFill>
                        <a:srgbClr val="0f9ed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l-GR" sz="16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Δ</a:t>
                      </a:r>
                      <a:r>
                        <a:rPr b="0" lang="en-GB" sz="16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K = 1, </a:t>
                      </a:r>
                      <a:r>
                        <a:rPr b="0" lang="el-GR" sz="16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Δ</a:t>
                      </a:r>
                      <a:r>
                        <a:rPr b="0" lang="en-GB" sz="16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n</a:t>
                      </a:r>
                      <a:r>
                        <a:rPr b="0" lang="en-GB" sz="1600" spc="-1" strike="noStrike" baseline="-25000">
                          <a:solidFill>
                            <a:schemeClr val="dk1"/>
                          </a:solidFill>
                          <a:latin typeface="Aptos"/>
                        </a:rPr>
                        <a:t>z</a:t>
                      </a:r>
                      <a:r>
                        <a:rPr b="0" lang="en-GB" sz="16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 = −1 → first-forbidden, structurally hindered and weak β branch.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f9ed5"/>
                      </a:solidFill>
                      <a:prstDash val="solid"/>
                    </a:lnL>
                    <a:lnR w="12240">
                      <a:solidFill>
                        <a:srgbClr val="0f9ed5"/>
                      </a:solidFill>
                      <a:prstDash val="solid"/>
                    </a:lnR>
                    <a:lnT w="12240">
                      <a:solidFill>
                        <a:srgbClr val="0f9ed5"/>
                      </a:solidFill>
                      <a:prstDash val="solid"/>
                    </a:lnT>
                    <a:lnB w="12240">
                      <a:solidFill>
                        <a:srgbClr val="0f9ed5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9" name="Straight Connector 3"/>
          <p:cNvCxnSpPr/>
          <p:nvPr/>
        </p:nvCxnSpPr>
        <p:spPr>
          <a:xfrm>
            <a:off x="0" y="47520"/>
            <a:ext cx="12192480" cy="720"/>
          </a:xfrm>
          <a:prstGeom prst="straightConnector1">
            <a:avLst/>
          </a:prstGeom>
          <a:ln w="95250">
            <a:solidFill>
              <a:srgbClr val="156082"/>
            </a:solidFill>
            <a:round/>
          </a:ln>
        </p:spPr>
      </p:cxnSp>
      <p:sp>
        <p:nvSpPr>
          <p:cNvPr id="620" name="Google Shape;55;p15"/>
          <p:cNvSpPr/>
          <p:nvPr/>
        </p:nvSpPr>
        <p:spPr>
          <a:xfrm>
            <a:off x="505440" y="343800"/>
            <a:ext cx="59587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en-GB" sz="2400" spc="-1" strike="noStrike">
                <a:solidFill>
                  <a:srgbClr val="1c4587"/>
                </a:solidFill>
                <a:latin typeface="Calibri"/>
                <a:ea typeface="Calibri"/>
              </a:rPr>
              <a:t>Summary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21" name="Google Shape;56;p15"/>
          <p:cNvCxnSpPr/>
          <p:nvPr/>
        </p:nvCxnSpPr>
        <p:spPr>
          <a:xfrm>
            <a:off x="599760" y="905760"/>
            <a:ext cx="5448960" cy="720"/>
          </a:xfrm>
          <a:prstGeom prst="straightConnector1">
            <a:avLst/>
          </a:prstGeom>
          <a:ln w="9525">
            <a:solidFill>
              <a:srgbClr val="595959"/>
            </a:solidFill>
            <a:round/>
          </a:ln>
        </p:spPr>
      </p:cxnSp>
      <p:sp>
        <p:nvSpPr>
          <p:cNvPr id="622" name="TextBox 1"/>
          <p:cNvSpPr/>
          <p:nvPr/>
        </p:nvSpPr>
        <p:spPr>
          <a:xfrm>
            <a:off x="597600" y="1132200"/>
            <a:ext cx="109562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marL="457200" indent="-324000" defTabSz="914400">
              <a:lnSpc>
                <a:spcPct val="100000"/>
              </a:lnSpc>
              <a:buClr>
                <a:srgbClr val="000000"/>
              </a:buClr>
              <a:buFont typeface="Calibri,Sans-Serif"/>
              <a:buChar char="➢"/>
            </a:pPr>
            <a:r>
              <a:rPr b="0" lang="en-GB" sz="2000" spc="-1" strike="noStrike">
                <a:solidFill>
                  <a:schemeClr val="dk1"/>
                </a:solidFill>
                <a:latin typeface="Calibri"/>
                <a:ea typeface="Calibri"/>
              </a:rPr>
              <a:t>The experiment demonstrates the first successful application of resonance ionisation spectroscopy of  </a:t>
            </a:r>
            <a:r>
              <a:rPr b="0" lang="en-GB" sz="2000" spc="-1" strike="noStrike" baseline="30000">
                <a:solidFill>
                  <a:schemeClr val="dk1"/>
                </a:solidFill>
                <a:latin typeface="Calibri"/>
                <a:ea typeface="Calibri"/>
              </a:rPr>
              <a:t>183</a:t>
            </a:r>
            <a:r>
              <a:rPr b="0" lang="en-GB" sz="2000" spc="-1" strike="noStrike">
                <a:solidFill>
                  <a:schemeClr val="dk1"/>
                </a:solidFill>
                <a:latin typeface="Calibri"/>
                <a:ea typeface="Calibri"/>
              </a:rPr>
              <a:t>Hf at the KISS facility.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33200" defTabSz="914400"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-324000" defTabSz="914400">
              <a:lnSpc>
                <a:spcPct val="100000"/>
              </a:lnSpc>
              <a:buClr>
                <a:srgbClr val="000000"/>
              </a:buClr>
              <a:buFont typeface="Calibri,Sans-Serif"/>
              <a:buChar char="➢"/>
            </a:pPr>
            <a:r>
              <a:rPr b="0" lang="en-GB" sz="2000" spc="-1" strike="noStrike">
                <a:solidFill>
                  <a:schemeClr val="dk1"/>
                </a:solidFill>
                <a:latin typeface="Calibri"/>
                <a:ea typeface="Calibri"/>
              </a:rPr>
              <a:t>The expected production rate was 1.5 pps. But current calculation indicate significant lower yields for </a:t>
            </a:r>
            <a:r>
              <a:rPr b="0" lang="en-GB" sz="2400" spc="-1" strike="noStrike" baseline="30000">
                <a:solidFill>
                  <a:schemeClr val="dk1"/>
                </a:solidFill>
                <a:latin typeface="Calibri"/>
                <a:ea typeface="Calibri"/>
              </a:rPr>
              <a:t>183</a:t>
            </a:r>
            <a:r>
              <a:rPr b="0" lang="en-GB" sz="2000" spc="-1" strike="noStrike">
                <a:solidFill>
                  <a:schemeClr val="dk1"/>
                </a:solidFill>
                <a:latin typeface="Calibri"/>
                <a:ea typeface="Calibri"/>
              </a:rPr>
              <a:t>Hf [0.85(8) pps] and </a:t>
            </a:r>
            <a:r>
              <a:rPr b="0" lang="en-GB" sz="2400" spc="-1" strike="noStrike" baseline="30000">
                <a:solidFill>
                  <a:schemeClr val="dk1"/>
                </a:solidFill>
                <a:latin typeface="Calibri"/>
                <a:ea typeface="Calibri"/>
              </a:rPr>
              <a:t>184</a:t>
            </a:r>
            <a:r>
              <a:rPr b="0" lang="en-GB" sz="2000" spc="-1" strike="noStrike">
                <a:solidFill>
                  <a:schemeClr val="dk1"/>
                </a:solidFill>
                <a:latin typeface="Calibri"/>
                <a:ea typeface="Calibri"/>
              </a:rPr>
              <a:t>Hf [0.18(4) pps]. It is worth noting that despite lower yields, it was for the first time that such isotopes have been produced using the KISS facility. 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-324000" defTabSz="914400">
              <a:lnSpc>
                <a:spcPct val="100000"/>
              </a:lnSpc>
              <a:buClr>
                <a:srgbClr val="000000"/>
              </a:buClr>
              <a:buFont typeface="Calibri,Sans-Serif"/>
              <a:buChar char="➢"/>
            </a:pPr>
            <a:r>
              <a:rPr b="0" lang="en-GB" sz="2000" spc="-1" strike="noStrike">
                <a:solidFill>
                  <a:schemeClr val="dk1"/>
                </a:solidFill>
                <a:latin typeface="Calibri"/>
                <a:ea typeface="Calibri"/>
              </a:rPr>
              <a:t>the “</a:t>
            </a:r>
            <a:r>
              <a:rPr b="0" lang="en-GB" sz="2000" spc="-1" strike="noStrike">
                <a:solidFill>
                  <a:srgbClr val="ff0000"/>
                </a:solidFill>
                <a:latin typeface="Calibri"/>
                <a:ea typeface="Calibri"/>
              </a:rPr>
              <a:t>new</a:t>
            </a:r>
            <a:r>
              <a:rPr b="0" lang="en-GB" sz="2000" spc="-1" strike="noStrike">
                <a:solidFill>
                  <a:schemeClr val="dk1"/>
                </a:solidFill>
                <a:latin typeface="Calibri"/>
                <a:ea typeface="Calibri"/>
              </a:rPr>
              <a:t>” isomer populated in </a:t>
            </a:r>
            <a:r>
              <a:rPr b="0" lang="en-GB" sz="2000" spc="-1" strike="noStrike" baseline="30000">
                <a:solidFill>
                  <a:schemeClr val="dk1"/>
                </a:solidFill>
                <a:latin typeface="Calibri"/>
                <a:ea typeface="Calibri"/>
              </a:rPr>
              <a:t>183</a:t>
            </a:r>
            <a:r>
              <a:rPr b="0" lang="en-GB" sz="2000" spc="-1" strike="noStrike">
                <a:solidFill>
                  <a:schemeClr val="dk1"/>
                </a:solidFill>
                <a:latin typeface="Calibri"/>
                <a:ea typeface="Calibri"/>
              </a:rPr>
              <a:t>Hf ground-state beta decay (involving 459 keV gamma decay). This is a 1/2</a:t>
            </a:r>
            <a:r>
              <a:rPr b="0" lang="en-GB" sz="2000" spc="-1" strike="noStrike" baseline="30000">
                <a:solidFill>
                  <a:schemeClr val="dk1"/>
                </a:solidFill>
                <a:latin typeface="Calibri"/>
                <a:ea typeface="Calibri"/>
              </a:rPr>
              <a:t>+</a:t>
            </a:r>
            <a:r>
              <a:rPr b="0" lang="en-GB" sz="2000" spc="-1" strike="noStrike">
                <a:solidFill>
                  <a:schemeClr val="dk1"/>
                </a:solidFill>
                <a:latin typeface="Calibri"/>
                <a:ea typeface="Calibri"/>
              </a:rPr>
              <a:t>[411] state just above the 5/2</a:t>
            </a:r>
            <a:r>
              <a:rPr b="0" lang="en-GB" sz="2000" spc="-1" strike="noStrike" baseline="30000">
                <a:solidFill>
                  <a:schemeClr val="dk1"/>
                </a:solidFill>
                <a:latin typeface="Calibri"/>
                <a:ea typeface="Calibri"/>
              </a:rPr>
              <a:t>+</a:t>
            </a:r>
            <a:r>
              <a:rPr b="0" lang="en-GB" sz="2000" spc="-1" strike="noStrike">
                <a:solidFill>
                  <a:schemeClr val="dk1"/>
                </a:solidFill>
                <a:latin typeface="Calibri"/>
                <a:ea typeface="Calibri"/>
              </a:rPr>
              <a:t> 459 keV level in </a:t>
            </a:r>
            <a:r>
              <a:rPr b="0" lang="en-GB" sz="2000" spc="-1" strike="noStrike" baseline="30000">
                <a:solidFill>
                  <a:schemeClr val="dk1"/>
                </a:solidFill>
                <a:latin typeface="Calibri"/>
                <a:ea typeface="Calibri"/>
              </a:rPr>
              <a:t>183</a:t>
            </a:r>
            <a:r>
              <a:rPr b="0" lang="en-GB" sz="2000" spc="-1" strike="noStrike">
                <a:solidFill>
                  <a:schemeClr val="dk1"/>
                </a:solidFill>
                <a:latin typeface="Calibri"/>
                <a:ea typeface="Calibri"/>
              </a:rPr>
              <a:t>Ta, which would decay by an E2 transition to the 5/2</a:t>
            </a:r>
            <a:r>
              <a:rPr b="0" lang="en-GB" sz="2000" spc="-1" strike="noStrike" baseline="30000">
                <a:solidFill>
                  <a:schemeClr val="dk1"/>
                </a:solidFill>
                <a:latin typeface="Calibri"/>
                <a:ea typeface="Calibri"/>
              </a:rPr>
              <a:t>+</a:t>
            </a:r>
            <a:r>
              <a:rPr b="0" lang="en-GB" sz="2000" spc="-1" strike="noStrike">
                <a:solidFill>
                  <a:schemeClr val="dk1"/>
                </a:solidFill>
                <a:latin typeface="Calibri"/>
                <a:ea typeface="Calibri"/>
              </a:rPr>
              <a:t> state.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33200" defTabSz="914400"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33200" defTabSz="914400"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" name="Picture 4" descr="A logo with text on it&#10;&#10;Description automatically generated"/>
          <p:cNvPicPr/>
          <p:nvPr/>
        </p:nvPicPr>
        <p:blipFill>
          <a:blip r:embed="rId1"/>
          <a:stretch/>
        </p:blipFill>
        <p:spPr>
          <a:xfrm>
            <a:off x="999000" y="1194120"/>
            <a:ext cx="1800000" cy="1330920"/>
          </a:xfrm>
          <a:prstGeom prst="rect">
            <a:avLst/>
          </a:prstGeom>
          <a:ln w="0">
            <a:noFill/>
          </a:ln>
        </p:spPr>
      </p:pic>
      <p:cxnSp>
        <p:nvCxnSpPr>
          <p:cNvPr id="624" name="Straight Connector 3"/>
          <p:cNvCxnSpPr/>
          <p:nvPr/>
        </p:nvCxnSpPr>
        <p:spPr>
          <a:xfrm>
            <a:off x="0" y="47520"/>
            <a:ext cx="12192480" cy="720"/>
          </a:xfrm>
          <a:prstGeom prst="straightConnector1">
            <a:avLst/>
          </a:prstGeom>
          <a:ln w="95250">
            <a:solidFill>
              <a:srgbClr val="156082"/>
            </a:solidFill>
            <a:round/>
          </a:ln>
        </p:spPr>
      </p:cxnSp>
      <p:sp>
        <p:nvSpPr>
          <p:cNvPr id="625" name="Google Shape;55;p15"/>
          <p:cNvSpPr/>
          <p:nvPr/>
        </p:nvSpPr>
        <p:spPr>
          <a:xfrm>
            <a:off x="505440" y="343800"/>
            <a:ext cx="59587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en-GB" sz="2400" spc="-1" strike="noStrike">
                <a:solidFill>
                  <a:srgbClr val="1c4587"/>
                </a:solidFill>
                <a:latin typeface="Calibri"/>
                <a:ea typeface="Calibri"/>
              </a:rPr>
              <a:t>Collaborators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26" name="Google Shape;56;p15"/>
          <p:cNvCxnSpPr/>
          <p:nvPr/>
        </p:nvCxnSpPr>
        <p:spPr>
          <a:xfrm>
            <a:off x="599760" y="905760"/>
            <a:ext cx="5448960" cy="720"/>
          </a:xfrm>
          <a:prstGeom prst="straightConnector1">
            <a:avLst/>
          </a:prstGeom>
          <a:ln w="9525">
            <a:solidFill>
              <a:srgbClr val="595959"/>
            </a:solidFill>
            <a:round/>
          </a:ln>
        </p:spPr>
      </p:cxnSp>
      <p:pic>
        <p:nvPicPr>
          <p:cNvPr id="627" name="Picture 1" descr="A black background with a black square&#10;&#10;Description automatically generated with medium confidence"/>
          <p:cNvPicPr/>
          <p:nvPr/>
        </p:nvPicPr>
        <p:blipFill>
          <a:blip r:embed="rId2"/>
          <a:stretch/>
        </p:blipFill>
        <p:spPr>
          <a:xfrm>
            <a:off x="8521920" y="1194120"/>
            <a:ext cx="3097440" cy="731880"/>
          </a:xfrm>
          <a:prstGeom prst="rect">
            <a:avLst/>
          </a:prstGeom>
          <a:ln w="0">
            <a:noFill/>
          </a:ln>
        </p:spPr>
      </p:pic>
      <p:pic>
        <p:nvPicPr>
          <p:cNvPr id="628" name="Picture 6" descr="A group of logos with text&#10;&#10;Description automatically generated"/>
          <p:cNvPicPr/>
          <p:nvPr/>
        </p:nvPicPr>
        <p:blipFill>
          <a:blip r:embed="rId3"/>
          <a:stretch/>
        </p:blipFill>
        <p:spPr>
          <a:xfrm>
            <a:off x="999000" y="3009960"/>
            <a:ext cx="2009520" cy="1479960"/>
          </a:xfrm>
          <a:prstGeom prst="rect">
            <a:avLst/>
          </a:prstGeom>
          <a:ln w="0">
            <a:noFill/>
          </a:ln>
        </p:spPr>
      </p:pic>
      <p:pic>
        <p:nvPicPr>
          <p:cNvPr id="629" name="Picture 8" descr="A blue logo with text and symbols&#10;&#10;Description automatically generated"/>
          <p:cNvPicPr/>
          <p:nvPr/>
        </p:nvPicPr>
        <p:blipFill>
          <a:blip r:embed="rId4"/>
          <a:stretch/>
        </p:blipFill>
        <p:spPr>
          <a:xfrm>
            <a:off x="1134360" y="4717080"/>
            <a:ext cx="1522440" cy="1522440"/>
          </a:xfrm>
          <a:prstGeom prst="rect">
            <a:avLst/>
          </a:prstGeom>
          <a:ln w="0">
            <a:noFill/>
          </a:ln>
        </p:spPr>
      </p:pic>
      <p:pic>
        <p:nvPicPr>
          <p:cNvPr id="630" name="Picture 12" descr="A black and white logo&#10;&#10;Description automatically generated"/>
          <p:cNvPicPr/>
          <p:nvPr/>
        </p:nvPicPr>
        <p:blipFill>
          <a:blip r:embed="rId5"/>
          <a:stretch/>
        </p:blipFill>
        <p:spPr>
          <a:xfrm>
            <a:off x="7497360" y="5111640"/>
            <a:ext cx="4326840" cy="839880"/>
          </a:xfrm>
          <a:prstGeom prst="rect">
            <a:avLst/>
          </a:prstGeom>
          <a:ln w="0">
            <a:noFill/>
          </a:ln>
        </p:spPr>
      </p:pic>
      <p:pic>
        <p:nvPicPr>
          <p:cNvPr id="631" name="Picture 14" descr="A black and white logo&#10;&#10;Description automatically generated"/>
          <p:cNvPicPr/>
          <p:nvPr/>
        </p:nvPicPr>
        <p:blipFill>
          <a:blip r:embed="rId6"/>
          <a:stretch/>
        </p:blipFill>
        <p:spPr>
          <a:xfrm>
            <a:off x="4453560" y="4405680"/>
            <a:ext cx="2440440" cy="772560"/>
          </a:xfrm>
          <a:prstGeom prst="rect">
            <a:avLst/>
          </a:prstGeom>
          <a:ln w="0">
            <a:noFill/>
          </a:ln>
        </p:spPr>
      </p:pic>
      <p:pic>
        <p:nvPicPr>
          <p:cNvPr id="632" name="Picture 16" descr="A black and white logo&#10;&#10;Description automatically generated"/>
          <p:cNvPicPr/>
          <p:nvPr/>
        </p:nvPicPr>
        <p:blipFill>
          <a:blip r:embed="rId7"/>
          <a:stretch/>
        </p:blipFill>
        <p:spPr>
          <a:xfrm>
            <a:off x="4234680" y="2834640"/>
            <a:ext cx="2878200" cy="1005840"/>
          </a:xfrm>
          <a:prstGeom prst="rect">
            <a:avLst/>
          </a:prstGeom>
          <a:ln w="0">
            <a:noFill/>
          </a:ln>
        </p:spPr>
      </p:pic>
      <p:pic>
        <p:nvPicPr>
          <p:cNvPr id="633" name="Picture 18" descr="A logo for a university&#10;&#10;Description automatically generated"/>
          <p:cNvPicPr/>
          <p:nvPr/>
        </p:nvPicPr>
        <p:blipFill>
          <a:blip r:embed="rId8"/>
          <a:stretch/>
        </p:blipFill>
        <p:spPr>
          <a:xfrm>
            <a:off x="4021560" y="993240"/>
            <a:ext cx="3303360" cy="1428120"/>
          </a:xfrm>
          <a:prstGeom prst="rect">
            <a:avLst/>
          </a:prstGeom>
          <a:ln w="0">
            <a:noFill/>
          </a:ln>
        </p:spPr>
      </p:pic>
      <p:pic>
        <p:nvPicPr>
          <p:cNvPr id="634" name="Picture 20" descr="Blue text on a black background&#10;&#10;AI-generated content may be incorrect."/>
          <p:cNvPicPr/>
          <p:nvPr/>
        </p:nvPicPr>
        <p:blipFill>
          <a:blip r:embed="rId9"/>
          <a:stretch/>
        </p:blipFill>
        <p:spPr>
          <a:xfrm>
            <a:off x="8077680" y="3381840"/>
            <a:ext cx="3625920" cy="934200"/>
          </a:xfrm>
          <a:prstGeom prst="rect">
            <a:avLst/>
          </a:prstGeom>
          <a:ln w="0">
            <a:noFill/>
          </a:ln>
        </p:spPr>
      </p:pic>
      <p:pic>
        <p:nvPicPr>
          <p:cNvPr id="635" name="Picture 21" descr="A black background with white text&#10;&#10;Description automatically generated"/>
          <p:cNvPicPr/>
          <p:nvPr/>
        </p:nvPicPr>
        <p:blipFill>
          <a:blip r:embed="rId10"/>
          <a:stretch/>
        </p:blipFill>
        <p:spPr>
          <a:xfrm>
            <a:off x="3726360" y="5743800"/>
            <a:ext cx="3468960" cy="820440"/>
          </a:xfrm>
          <a:prstGeom prst="rect">
            <a:avLst/>
          </a:prstGeom>
          <a:ln w="0">
            <a:noFill/>
          </a:ln>
        </p:spPr>
      </p:pic>
      <p:sp>
        <p:nvSpPr>
          <p:cNvPr id="636" name="TextBox 26"/>
          <p:cNvSpPr/>
          <p:nvPr/>
        </p:nvSpPr>
        <p:spPr>
          <a:xfrm>
            <a:off x="8709120" y="2117880"/>
            <a:ext cx="3017520" cy="73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Aptos"/>
              </a:rPr>
              <a:t>S. Pascu, Zs. Podolyák, P. M. Walker, </a:t>
            </a:r>
            <a:r>
              <a:rPr b="0" lang="sv-SE" sz="1400" spc="-1" strike="noStrike">
                <a:solidFill>
                  <a:schemeClr val="dk1"/>
                </a:solidFill>
                <a:latin typeface="Aptos"/>
              </a:rPr>
              <a:t>G. Bartram, G. Hudson-Chang, V.Chandrakumar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7" name="TextBox 27"/>
          <p:cNvSpPr/>
          <p:nvPr/>
        </p:nvSpPr>
        <p:spPr>
          <a:xfrm>
            <a:off x="4725720" y="6564960"/>
            <a:ext cx="30175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Aptos"/>
              </a:rPr>
              <a:t>S. Doshi, A.M.Bruce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8" name="TextBox 28"/>
          <p:cNvSpPr/>
          <p:nvPr/>
        </p:nvSpPr>
        <p:spPr>
          <a:xfrm>
            <a:off x="504360" y="2485080"/>
            <a:ext cx="315684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Aptos"/>
              </a:rPr>
              <a:t>Y. Hirayama, Y.X. Watanabe, P. Schury, S.Kimura, M. Wada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9" name="TextBox 31"/>
          <p:cNvSpPr/>
          <p:nvPr/>
        </p:nvSpPr>
        <p:spPr>
          <a:xfrm>
            <a:off x="1148400" y="4237920"/>
            <a:ext cx="30175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i-FI" sz="1400" spc="-1" strike="noStrike">
                <a:solidFill>
                  <a:schemeClr val="dk1"/>
                </a:solidFill>
                <a:latin typeface="Aptos"/>
              </a:rPr>
              <a:t> </a:t>
            </a:r>
            <a:r>
              <a:rPr b="0" lang="fi-FI" sz="1400" spc="-1" strike="noStrike">
                <a:solidFill>
                  <a:schemeClr val="dk1"/>
                </a:solidFill>
                <a:latin typeface="Aptos"/>
              </a:rPr>
              <a:t>A.Takamine, J.Yap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0" name="TextBox 32"/>
          <p:cNvSpPr/>
          <p:nvPr/>
        </p:nvSpPr>
        <p:spPr>
          <a:xfrm>
            <a:off x="1148400" y="6249600"/>
            <a:ext cx="30175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i-FI" sz="1400" spc="-1" strike="noStrike">
                <a:solidFill>
                  <a:schemeClr val="dk1"/>
                </a:solidFill>
                <a:latin typeface="Aptos"/>
              </a:rPr>
              <a:t>H. Watanabe, J. Chen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1" name="TextBox 36"/>
          <p:cNvSpPr/>
          <p:nvPr/>
        </p:nvSpPr>
        <p:spPr>
          <a:xfrm>
            <a:off x="9253440" y="5938200"/>
            <a:ext cx="236592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it-IT" sz="1400" spc="-1" strike="noStrike">
                <a:solidFill>
                  <a:schemeClr val="dk1"/>
                </a:solidFill>
                <a:latin typeface="Aptos"/>
              </a:rPr>
              <a:t>S. Dutt, S. Guo, G. Li, J.Gada, Z. Liu, P. Ma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2" name="TextBox 42"/>
          <p:cNvSpPr/>
          <p:nvPr/>
        </p:nvSpPr>
        <p:spPr>
          <a:xfrm>
            <a:off x="5149080" y="5270400"/>
            <a:ext cx="1198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Aptos"/>
              </a:rPr>
              <a:t>Y. Litvinov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3" name="TextBox 46"/>
          <p:cNvSpPr/>
          <p:nvPr/>
        </p:nvSpPr>
        <p:spPr>
          <a:xfrm>
            <a:off x="5149080" y="3764520"/>
            <a:ext cx="125136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Aptos"/>
              </a:rPr>
              <a:t>F.G. Kondev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4" name="TextBox 50"/>
          <p:cNvSpPr/>
          <p:nvPr/>
        </p:nvSpPr>
        <p:spPr>
          <a:xfrm>
            <a:off x="5317200" y="2367720"/>
            <a:ext cx="10832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Aptos"/>
              </a:rPr>
              <a:t>G. Lane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5" name="TextBox 54"/>
          <p:cNvSpPr/>
          <p:nvPr/>
        </p:nvSpPr>
        <p:spPr>
          <a:xfrm>
            <a:off x="9770400" y="4311000"/>
            <a:ext cx="8960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Aptos"/>
              </a:rPr>
              <a:t>J.Cubiss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6" name="Straight Connector 3"/>
          <p:cNvCxnSpPr/>
          <p:nvPr/>
        </p:nvCxnSpPr>
        <p:spPr>
          <a:xfrm>
            <a:off x="0" y="47520"/>
            <a:ext cx="12192480" cy="720"/>
          </a:xfrm>
          <a:prstGeom prst="straightConnector1">
            <a:avLst/>
          </a:prstGeom>
          <a:ln w="95250">
            <a:solidFill>
              <a:srgbClr val="156082"/>
            </a:solidFill>
            <a:round/>
          </a:ln>
        </p:spPr>
      </p:cxnSp>
      <p:sp>
        <p:nvSpPr>
          <p:cNvPr id="647" name="Google Shape;55;p15"/>
          <p:cNvSpPr/>
          <p:nvPr/>
        </p:nvSpPr>
        <p:spPr>
          <a:xfrm>
            <a:off x="4175280" y="2673000"/>
            <a:ext cx="384984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GB" sz="2400" spc="-1" strike="noStrike">
                <a:solidFill>
                  <a:srgbClr val="1c4587"/>
                </a:solidFill>
                <a:latin typeface="Calibri"/>
                <a:ea typeface="Calibri"/>
              </a:rPr>
              <a:t>Thank You For Listening !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48" name="Google Shape;56;p15"/>
          <p:cNvCxnSpPr/>
          <p:nvPr/>
        </p:nvCxnSpPr>
        <p:spPr>
          <a:xfrm>
            <a:off x="3203640" y="3275640"/>
            <a:ext cx="5448960" cy="720"/>
          </a:xfrm>
          <a:prstGeom prst="straightConnector1">
            <a:avLst/>
          </a:prstGeom>
          <a:ln w="9525">
            <a:solidFill>
              <a:srgbClr val="595959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3"/>
          <p:cNvCxnSpPr/>
          <p:nvPr/>
        </p:nvCxnSpPr>
        <p:spPr>
          <a:xfrm>
            <a:off x="0" y="47520"/>
            <a:ext cx="12192480" cy="720"/>
          </a:xfrm>
          <a:prstGeom prst="straightConnector1">
            <a:avLst/>
          </a:prstGeom>
          <a:ln w="95250">
            <a:solidFill>
              <a:srgbClr val="156082"/>
            </a:solidFill>
            <a:round/>
          </a:ln>
        </p:spPr>
      </p:cxnSp>
      <p:sp>
        <p:nvSpPr>
          <p:cNvPr id="67" name="Google Shape;55;p15"/>
          <p:cNvSpPr/>
          <p:nvPr/>
        </p:nvSpPr>
        <p:spPr>
          <a:xfrm>
            <a:off x="505440" y="343800"/>
            <a:ext cx="59587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en-GB" sz="2400" spc="-1" strike="noStrike">
                <a:solidFill>
                  <a:srgbClr val="1c4587"/>
                </a:solidFill>
                <a:latin typeface="Calibri"/>
                <a:ea typeface="Calibri"/>
              </a:rPr>
              <a:t>Introduction: Isomers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8" name="Google Shape;56;p15"/>
          <p:cNvCxnSpPr/>
          <p:nvPr/>
        </p:nvCxnSpPr>
        <p:spPr>
          <a:xfrm>
            <a:off x="599760" y="905760"/>
            <a:ext cx="5448960" cy="720"/>
          </a:xfrm>
          <a:prstGeom prst="straightConnector1">
            <a:avLst/>
          </a:prstGeom>
          <a:ln w="9525">
            <a:solidFill>
              <a:srgbClr val="595959"/>
            </a:solidFill>
            <a:round/>
          </a:ln>
        </p:spPr>
      </p:cxnSp>
      <p:sp>
        <p:nvSpPr>
          <p:cNvPr id="69" name="Google Shape;67;p16"/>
          <p:cNvSpPr/>
          <p:nvPr/>
        </p:nvSpPr>
        <p:spPr>
          <a:xfrm>
            <a:off x="2160" y="6567120"/>
            <a:ext cx="10112400" cy="29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GB" sz="1100" spc="-1" strike="noStrike">
                <a:solidFill>
                  <a:srgbClr val="25303b"/>
                </a:solidFill>
                <a:latin typeface="Cambria"/>
                <a:ea typeface="Cambria"/>
              </a:rPr>
              <a:t>Adapted from P.M.Walker  </a:t>
            </a:r>
            <a:r>
              <a:rPr b="0" lang="en-GB" sz="1100" spc="-1" strike="noStrike">
                <a:solidFill>
                  <a:srgbClr val="25303b"/>
                </a:solidFill>
                <a:latin typeface="Aptos"/>
                <a:ea typeface="Aptos"/>
              </a:rPr>
              <a:t>&amp;</a:t>
            </a:r>
            <a:r>
              <a:rPr b="0" lang="en-GB" sz="1100" spc="-1" strike="noStrike">
                <a:solidFill>
                  <a:srgbClr val="25303b"/>
                </a:solidFill>
                <a:latin typeface="Aptos"/>
                <a:ea typeface="Cambria"/>
              </a:rPr>
              <a:t> </a:t>
            </a:r>
            <a:r>
              <a:rPr b="0" lang="en-GB" sz="1100" spc="-1" strike="noStrike">
                <a:solidFill>
                  <a:srgbClr val="25303b"/>
                </a:solidFill>
                <a:latin typeface="Cambria"/>
                <a:ea typeface="Cambria"/>
              </a:rPr>
              <a:t> G. D. Dracoulis, </a:t>
            </a:r>
            <a:r>
              <a:rPr b="0" lang="nb-NO" sz="1100" spc="-1" strike="noStrike">
                <a:solidFill>
                  <a:srgbClr val="25303b"/>
                </a:solidFill>
                <a:latin typeface="Cambria"/>
                <a:ea typeface="Cambria"/>
              </a:rPr>
              <a:t>Nature 399 (1999) 35.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0" name="Google Shape;56;p15"/>
          <p:cNvCxnSpPr/>
          <p:nvPr/>
        </p:nvCxnSpPr>
        <p:spPr>
          <a:xfrm>
            <a:off x="93960" y="6606720"/>
            <a:ext cx="5448960" cy="720"/>
          </a:xfrm>
          <a:prstGeom prst="straightConnector1">
            <a:avLst/>
          </a:prstGeom>
          <a:ln w="9525">
            <a:solidFill>
              <a:srgbClr val="595959"/>
            </a:solidFill>
            <a:round/>
          </a:ln>
        </p:spPr>
      </p:cxnSp>
      <p:sp>
        <p:nvSpPr>
          <p:cNvPr id="71" name="TextBox 39"/>
          <p:cNvSpPr/>
          <p:nvPr/>
        </p:nvSpPr>
        <p:spPr>
          <a:xfrm>
            <a:off x="8574840" y="321840"/>
            <a:ext cx="2056680" cy="363960"/>
          </a:xfrm>
          <a:prstGeom prst="rect">
            <a:avLst/>
          </a:prstGeom>
          <a:solidFill>
            <a:srgbClr val="ffffff"/>
          </a:solidFill>
          <a:ln w="571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ptos"/>
              </a:rPr>
              <a:t>Isomeric State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TextBox 41"/>
          <p:cNvSpPr/>
          <p:nvPr/>
        </p:nvSpPr>
        <p:spPr>
          <a:xfrm>
            <a:off x="8574840" y="1796400"/>
            <a:ext cx="2056680" cy="363960"/>
          </a:xfrm>
          <a:prstGeom prst="rect">
            <a:avLst/>
          </a:prstGeom>
          <a:solidFill>
            <a:srgbClr val="ffffff"/>
          </a:solidFill>
          <a:ln w="571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ptos"/>
              </a:rPr>
              <a:t>Ground State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3" name="Straight Arrow Connector 43"/>
          <p:cNvCxnSpPr/>
          <p:nvPr/>
        </p:nvCxnSpPr>
        <p:spPr>
          <a:xfrm>
            <a:off x="9546480" y="692640"/>
            <a:ext cx="10440" cy="1099440"/>
          </a:xfrm>
          <a:prstGeom prst="straightConnector1">
            <a:avLst/>
          </a:prstGeom>
          <a:ln w="57150">
            <a:solidFill>
              <a:srgbClr val="000000"/>
            </a:solidFill>
            <a:round/>
            <a:tailEnd len="med" type="triangle" w="med"/>
          </a:ln>
        </p:spPr>
      </p:cxnSp>
      <p:cxnSp>
        <p:nvCxnSpPr>
          <p:cNvPr id="74" name="Straight Arrow Connector 45"/>
          <p:cNvCxnSpPr/>
          <p:nvPr/>
        </p:nvCxnSpPr>
        <p:spPr>
          <a:xfrm>
            <a:off x="10641600" y="681840"/>
            <a:ext cx="210240" cy="724680"/>
          </a:xfrm>
          <a:prstGeom prst="straightConnector1">
            <a:avLst/>
          </a:prstGeom>
          <a:ln w="0">
            <a:solidFill>
              <a:srgbClr val="000000"/>
            </a:solidFill>
            <a:tailEnd len="med" type="triangle" w="med"/>
          </a:ln>
        </p:spPr>
      </p:cxnSp>
      <p:cxnSp>
        <p:nvCxnSpPr>
          <p:cNvPr id="75" name="Straight Arrow Connector 47"/>
          <p:cNvCxnSpPr/>
          <p:nvPr/>
        </p:nvCxnSpPr>
        <p:spPr>
          <a:xfrm>
            <a:off x="10641600" y="691920"/>
            <a:ext cx="497160" cy="843120"/>
          </a:xfrm>
          <a:prstGeom prst="straightConnector1">
            <a:avLst/>
          </a:prstGeom>
          <a:ln w="0">
            <a:solidFill>
              <a:srgbClr val="000000"/>
            </a:solidFill>
            <a:tailEnd len="med" type="triangle" w="med"/>
          </a:ln>
        </p:spPr>
      </p:cxnSp>
      <p:cxnSp>
        <p:nvCxnSpPr>
          <p:cNvPr id="76" name="Straight Arrow Connector 49"/>
          <p:cNvCxnSpPr/>
          <p:nvPr/>
        </p:nvCxnSpPr>
        <p:spPr>
          <a:xfrm flipH="1">
            <a:off x="8355600" y="711720"/>
            <a:ext cx="210240" cy="724320"/>
          </a:xfrm>
          <a:prstGeom prst="straightConnector1">
            <a:avLst/>
          </a:prstGeom>
          <a:ln w="0">
            <a:solidFill>
              <a:srgbClr val="000000"/>
            </a:solidFill>
            <a:tailEnd len="med" type="triangle" w="med"/>
          </a:ln>
        </p:spPr>
      </p:cxnSp>
      <p:cxnSp>
        <p:nvCxnSpPr>
          <p:cNvPr id="77" name="Straight Arrow Connector 51"/>
          <p:cNvCxnSpPr/>
          <p:nvPr/>
        </p:nvCxnSpPr>
        <p:spPr>
          <a:xfrm flipH="1">
            <a:off x="8068320" y="652320"/>
            <a:ext cx="497520" cy="843120"/>
          </a:xfrm>
          <a:prstGeom prst="straightConnector1">
            <a:avLst/>
          </a:prstGeom>
          <a:ln w="0">
            <a:solidFill>
              <a:srgbClr val="000000"/>
            </a:solidFill>
            <a:tailEnd len="med" type="triangle" w="med"/>
          </a:ln>
        </p:spPr>
      </p:cxnSp>
      <p:cxnSp>
        <p:nvCxnSpPr>
          <p:cNvPr id="78" name="Straight Arrow Connector 53"/>
          <p:cNvCxnSpPr/>
          <p:nvPr/>
        </p:nvCxnSpPr>
        <p:spPr>
          <a:xfrm>
            <a:off x="10651320" y="2156400"/>
            <a:ext cx="210240" cy="724680"/>
          </a:xfrm>
          <a:prstGeom prst="straightConnector1">
            <a:avLst/>
          </a:prstGeom>
          <a:ln w="0">
            <a:solidFill>
              <a:srgbClr val="000000"/>
            </a:solidFill>
            <a:tailEnd len="med" type="triangle" w="med"/>
          </a:ln>
        </p:spPr>
      </p:cxnSp>
      <p:cxnSp>
        <p:nvCxnSpPr>
          <p:cNvPr id="79" name="Straight Arrow Connector 55"/>
          <p:cNvCxnSpPr/>
          <p:nvPr/>
        </p:nvCxnSpPr>
        <p:spPr>
          <a:xfrm>
            <a:off x="10651320" y="2166120"/>
            <a:ext cx="497160" cy="843480"/>
          </a:xfrm>
          <a:prstGeom prst="straightConnector1">
            <a:avLst/>
          </a:prstGeom>
          <a:ln w="0">
            <a:solidFill>
              <a:srgbClr val="000000"/>
            </a:solidFill>
            <a:tailEnd len="med" type="triangle" w="med"/>
          </a:ln>
        </p:spPr>
      </p:cxnSp>
      <p:cxnSp>
        <p:nvCxnSpPr>
          <p:cNvPr id="80" name="Straight Arrow Connector 57"/>
          <p:cNvCxnSpPr/>
          <p:nvPr/>
        </p:nvCxnSpPr>
        <p:spPr>
          <a:xfrm flipH="1">
            <a:off x="8365320" y="2185920"/>
            <a:ext cx="210240" cy="724680"/>
          </a:xfrm>
          <a:prstGeom prst="straightConnector1">
            <a:avLst/>
          </a:prstGeom>
          <a:ln w="0">
            <a:solidFill>
              <a:srgbClr val="000000"/>
            </a:solidFill>
            <a:tailEnd len="med" type="triangle" w="med"/>
          </a:ln>
        </p:spPr>
      </p:cxnSp>
      <p:cxnSp>
        <p:nvCxnSpPr>
          <p:cNvPr id="81" name="Straight Arrow Connector 59"/>
          <p:cNvCxnSpPr/>
          <p:nvPr/>
        </p:nvCxnSpPr>
        <p:spPr>
          <a:xfrm flipH="1">
            <a:off x="8078400" y="2126520"/>
            <a:ext cx="497160" cy="843480"/>
          </a:xfrm>
          <a:prstGeom prst="straightConnector1">
            <a:avLst/>
          </a:prstGeom>
          <a:ln w="0">
            <a:solidFill>
              <a:srgbClr val="000000"/>
            </a:solidFill>
            <a:tailEnd len="med" type="triangle" w="med"/>
          </a:ln>
        </p:spPr>
      </p:cxnSp>
      <p:sp>
        <p:nvSpPr>
          <p:cNvPr id="82" name="TextBox 61"/>
          <p:cNvSpPr/>
          <p:nvPr/>
        </p:nvSpPr>
        <p:spPr>
          <a:xfrm>
            <a:off x="10755360" y="655560"/>
            <a:ext cx="1131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ptos"/>
              </a:rPr>
              <a:t>fission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TextBox 63"/>
          <p:cNvSpPr/>
          <p:nvPr/>
        </p:nvSpPr>
        <p:spPr>
          <a:xfrm>
            <a:off x="10438560" y="1156680"/>
            <a:ext cx="3081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ptos"/>
              </a:rPr>
              <a:t>p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TextBox 65"/>
          <p:cNvSpPr/>
          <p:nvPr/>
        </p:nvSpPr>
        <p:spPr>
          <a:xfrm>
            <a:off x="7884360" y="929520"/>
            <a:ext cx="298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ptos"/>
              </a:rPr>
              <a:t>α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TextBox 67"/>
          <p:cNvSpPr/>
          <p:nvPr/>
        </p:nvSpPr>
        <p:spPr>
          <a:xfrm>
            <a:off x="8450640" y="1163520"/>
            <a:ext cx="3081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ptos"/>
              </a:rPr>
              <a:t>β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TextBox 69"/>
          <p:cNvSpPr/>
          <p:nvPr/>
        </p:nvSpPr>
        <p:spPr>
          <a:xfrm>
            <a:off x="9554400" y="762840"/>
            <a:ext cx="515880" cy="43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2000" spc="-1" strike="noStrike">
                <a:solidFill>
                  <a:schemeClr val="dk1"/>
                </a:solidFill>
                <a:latin typeface="Aptos"/>
                <a:ea typeface="Aptos"/>
              </a:rPr>
              <a:t>τ</a:t>
            </a:r>
            <a:r>
              <a:rPr b="0" lang="en-US" sz="2000" spc="-1" strike="noStrike" baseline="-25000">
                <a:solidFill>
                  <a:schemeClr val="dk1"/>
                </a:solidFill>
                <a:latin typeface="Aptos"/>
                <a:ea typeface="Aptos"/>
              </a:rPr>
              <a:t>m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TextBox 71"/>
          <p:cNvSpPr/>
          <p:nvPr/>
        </p:nvSpPr>
        <p:spPr>
          <a:xfrm>
            <a:off x="10775160" y="2090520"/>
            <a:ext cx="1111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ptos"/>
              </a:rPr>
              <a:t>fission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TextBox 73"/>
          <p:cNvSpPr/>
          <p:nvPr/>
        </p:nvSpPr>
        <p:spPr>
          <a:xfrm>
            <a:off x="10458360" y="2591640"/>
            <a:ext cx="3081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ptos"/>
              </a:rPr>
              <a:t>p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TextBox 75"/>
          <p:cNvSpPr/>
          <p:nvPr/>
        </p:nvSpPr>
        <p:spPr>
          <a:xfrm>
            <a:off x="7904160" y="2364480"/>
            <a:ext cx="298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ptos"/>
              </a:rPr>
              <a:t>α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Box 77"/>
          <p:cNvSpPr/>
          <p:nvPr/>
        </p:nvSpPr>
        <p:spPr>
          <a:xfrm>
            <a:off x="8470440" y="2598480"/>
            <a:ext cx="3081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ptos"/>
              </a:rPr>
              <a:t>β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TextBox 79"/>
          <p:cNvSpPr/>
          <p:nvPr/>
        </p:nvSpPr>
        <p:spPr>
          <a:xfrm>
            <a:off x="9574200" y="2197800"/>
            <a:ext cx="515880" cy="43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2000" spc="-1" strike="noStrike">
                <a:solidFill>
                  <a:schemeClr val="dk1"/>
                </a:solidFill>
                <a:latin typeface="Aptos"/>
                <a:ea typeface="Aptos"/>
              </a:rPr>
              <a:t>τ</a:t>
            </a:r>
            <a:r>
              <a:rPr b="0" lang="en-US" sz="2000" spc="-1" strike="noStrike" baseline="-25000">
                <a:solidFill>
                  <a:schemeClr val="dk1"/>
                </a:solidFill>
                <a:latin typeface="Aptos"/>
                <a:ea typeface="Aptos"/>
              </a:rPr>
              <a:t>g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Picture 81" descr="A white background with black text&#10;&#10;AI-generated content may be incorrect."/>
          <p:cNvPicPr/>
          <p:nvPr/>
        </p:nvPicPr>
        <p:blipFill>
          <a:blip r:embed="rId1"/>
          <a:stretch/>
        </p:blipFill>
        <p:spPr>
          <a:xfrm>
            <a:off x="6838920" y="3038400"/>
            <a:ext cx="5676120" cy="5218920"/>
          </a:xfrm>
          <a:prstGeom prst="rect">
            <a:avLst/>
          </a:prstGeom>
          <a:ln w="0">
            <a:noFill/>
          </a:ln>
        </p:spPr>
      </p:pic>
      <p:pic>
        <p:nvPicPr>
          <p:cNvPr id="93" name="Picture 4" descr="A graph of a number of numbers&#10;&#10;AI-generated content may be incorrect."/>
          <p:cNvPicPr/>
          <p:nvPr/>
        </p:nvPicPr>
        <p:blipFill>
          <a:blip r:embed="rId2"/>
          <a:stretch/>
        </p:blipFill>
        <p:spPr>
          <a:xfrm>
            <a:off x="323280" y="1077480"/>
            <a:ext cx="6381720" cy="5221080"/>
          </a:xfrm>
          <a:prstGeom prst="rect">
            <a:avLst/>
          </a:prstGeom>
          <a:ln w="0">
            <a:noFill/>
          </a:ln>
        </p:spPr>
      </p:pic>
      <p:pic>
        <p:nvPicPr>
          <p:cNvPr id="94" name="Picture 2" descr=""/>
          <p:cNvPicPr/>
          <p:nvPr/>
        </p:nvPicPr>
        <p:blipFill>
          <a:blip r:embed="rId3"/>
          <a:stretch/>
        </p:blipFill>
        <p:spPr>
          <a:xfrm>
            <a:off x="5595480" y="5603760"/>
            <a:ext cx="999360" cy="208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9" name="Straight Connector 3"/>
          <p:cNvCxnSpPr/>
          <p:nvPr/>
        </p:nvCxnSpPr>
        <p:spPr>
          <a:xfrm>
            <a:off x="0" y="47520"/>
            <a:ext cx="12192480" cy="720"/>
          </a:xfrm>
          <a:prstGeom prst="straightConnector1">
            <a:avLst/>
          </a:prstGeom>
          <a:ln w="95250">
            <a:solidFill>
              <a:srgbClr val="156082"/>
            </a:solidFill>
            <a:round/>
          </a:ln>
        </p:spPr>
      </p:cxnSp>
      <p:sp>
        <p:nvSpPr>
          <p:cNvPr id="650" name="Google Shape;55;p15"/>
          <p:cNvSpPr/>
          <p:nvPr/>
        </p:nvSpPr>
        <p:spPr>
          <a:xfrm>
            <a:off x="4885560" y="2721600"/>
            <a:ext cx="24199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en-GB" sz="2400" spc="-1" strike="noStrike">
                <a:solidFill>
                  <a:srgbClr val="1c4587"/>
                </a:solidFill>
                <a:latin typeface="Calibri"/>
                <a:ea typeface="Calibri"/>
              </a:rPr>
              <a:t>Additional Slides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51" name="Google Shape;56;p15"/>
          <p:cNvCxnSpPr/>
          <p:nvPr/>
        </p:nvCxnSpPr>
        <p:spPr>
          <a:xfrm>
            <a:off x="3203640" y="3275640"/>
            <a:ext cx="5448960" cy="720"/>
          </a:xfrm>
          <a:prstGeom prst="straightConnector1">
            <a:avLst/>
          </a:prstGeom>
          <a:ln w="9525">
            <a:solidFill>
              <a:srgbClr val="595959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2" name="Straight Connector 3"/>
          <p:cNvCxnSpPr/>
          <p:nvPr/>
        </p:nvCxnSpPr>
        <p:spPr>
          <a:xfrm>
            <a:off x="0" y="47520"/>
            <a:ext cx="12192480" cy="720"/>
          </a:xfrm>
          <a:prstGeom prst="straightConnector1">
            <a:avLst/>
          </a:prstGeom>
          <a:ln w="95250">
            <a:solidFill>
              <a:srgbClr val="156082"/>
            </a:solidFill>
            <a:round/>
          </a:ln>
        </p:spPr>
      </p:cxnSp>
      <p:sp>
        <p:nvSpPr>
          <p:cNvPr id="653" name="Google Shape;55;p15"/>
          <p:cNvSpPr/>
          <p:nvPr/>
        </p:nvSpPr>
        <p:spPr>
          <a:xfrm>
            <a:off x="505440" y="343800"/>
            <a:ext cx="59587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en-GB" sz="2400" spc="-1" strike="noStrike">
                <a:solidFill>
                  <a:srgbClr val="1c4587"/>
                </a:solidFill>
                <a:latin typeface="Calibri"/>
                <a:ea typeface="Calibri"/>
              </a:rPr>
              <a:t>Yield calculation of </a:t>
            </a:r>
            <a:r>
              <a:rPr b="1" lang="en-GB" sz="2400" spc="-1" strike="noStrike" baseline="30000">
                <a:solidFill>
                  <a:srgbClr val="1c4587"/>
                </a:solidFill>
                <a:latin typeface="Calibri"/>
                <a:ea typeface="Calibri"/>
              </a:rPr>
              <a:t>184</a:t>
            </a:r>
            <a:r>
              <a:rPr b="1" lang="en-GB" sz="2400" spc="-1" strike="noStrike">
                <a:solidFill>
                  <a:srgbClr val="1c4587"/>
                </a:solidFill>
                <a:latin typeface="Calibri"/>
                <a:ea typeface="Calibri"/>
              </a:rPr>
              <a:t>Hf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54" name="Google Shape;56;p15"/>
          <p:cNvCxnSpPr/>
          <p:nvPr/>
        </p:nvCxnSpPr>
        <p:spPr>
          <a:xfrm>
            <a:off x="599760" y="905760"/>
            <a:ext cx="5448960" cy="720"/>
          </a:xfrm>
          <a:prstGeom prst="straightConnector1">
            <a:avLst/>
          </a:prstGeom>
          <a:ln w="9525">
            <a:solidFill>
              <a:srgbClr val="595959"/>
            </a:solidFill>
            <a:round/>
          </a:ln>
        </p:spPr>
      </p:cxnSp>
      <p:pic>
        <p:nvPicPr>
          <p:cNvPr id="655" name="Picture 2" descr=""/>
          <p:cNvPicPr/>
          <p:nvPr/>
        </p:nvPicPr>
        <p:blipFill>
          <a:blip r:embed="rId1"/>
          <a:stretch/>
        </p:blipFill>
        <p:spPr>
          <a:xfrm>
            <a:off x="363960" y="1404720"/>
            <a:ext cx="7279560" cy="2869920"/>
          </a:xfrm>
          <a:prstGeom prst="rect">
            <a:avLst/>
          </a:prstGeom>
          <a:ln w="0">
            <a:noFill/>
          </a:ln>
        </p:spPr>
      </p:pic>
      <p:cxnSp>
        <p:nvCxnSpPr>
          <p:cNvPr id="656" name="Straight Connector 5"/>
          <p:cNvCxnSpPr/>
          <p:nvPr/>
        </p:nvCxnSpPr>
        <p:spPr>
          <a:xfrm>
            <a:off x="9610200" y="6074640"/>
            <a:ext cx="2007000" cy="720"/>
          </a:xfrm>
          <a:prstGeom prst="straightConnector1">
            <a:avLst/>
          </a:prstGeom>
          <a:ln w="38100">
            <a:solidFill>
              <a:srgbClr val="000000"/>
            </a:solidFill>
            <a:round/>
          </a:ln>
        </p:spPr>
      </p:cxnSp>
      <p:cxnSp>
        <p:nvCxnSpPr>
          <p:cNvPr id="657" name="Straight Connector 6"/>
          <p:cNvCxnSpPr/>
          <p:nvPr/>
        </p:nvCxnSpPr>
        <p:spPr>
          <a:xfrm>
            <a:off x="9610200" y="5667840"/>
            <a:ext cx="2007000" cy="720"/>
          </a:xfrm>
          <a:prstGeom prst="straightConnector1">
            <a:avLst/>
          </a:prstGeom>
          <a:ln w="38100">
            <a:solidFill>
              <a:srgbClr val="000000"/>
            </a:solidFill>
            <a:round/>
          </a:ln>
        </p:spPr>
      </p:cxnSp>
      <p:cxnSp>
        <p:nvCxnSpPr>
          <p:cNvPr id="658" name="Straight Connector 7"/>
          <p:cNvCxnSpPr/>
          <p:nvPr/>
        </p:nvCxnSpPr>
        <p:spPr>
          <a:xfrm>
            <a:off x="9610200" y="5286240"/>
            <a:ext cx="2007000" cy="720"/>
          </a:xfrm>
          <a:prstGeom prst="straightConnector1">
            <a:avLst/>
          </a:prstGeom>
          <a:ln w="38100">
            <a:solidFill>
              <a:srgbClr val="000000"/>
            </a:solidFill>
            <a:round/>
          </a:ln>
        </p:spPr>
      </p:cxnSp>
      <p:cxnSp>
        <p:nvCxnSpPr>
          <p:cNvPr id="659" name="Straight Connector 8"/>
          <p:cNvCxnSpPr/>
          <p:nvPr/>
        </p:nvCxnSpPr>
        <p:spPr>
          <a:xfrm>
            <a:off x="9531360" y="3448080"/>
            <a:ext cx="2007360" cy="720"/>
          </a:xfrm>
          <a:prstGeom prst="straightConnector1">
            <a:avLst/>
          </a:prstGeom>
          <a:ln w="38100">
            <a:solidFill>
              <a:srgbClr val="000000"/>
            </a:solidFill>
            <a:round/>
          </a:ln>
        </p:spPr>
      </p:cxnSp>
      <p:cxnSp>
        <p:nvCxnSpPr>
          <p:cNvPr id="660" name="Straight Connector 9"/>
          <p:cNvCxnSpPr/>
          <p:nvPr/>
        </p:nvCxnSpPr>
        <p:spPr>
          <a:xfrm>
            <a:off x="9531360" y="2729160"/>
            <a:ext cx="2007360" cy="720"/>
          </a:xfrm>
          <a:prstGeom prst="straightConnector1">
            <a:avLst/>
          </a:prstGeom>
          <a:ln w="38100">
            <a:solidFill>
              <a:srgbClr val="000000"/>
            </a:solidFill>
            <a:round/>
          </a:ln>
        </p:spPr>
      </p:cxnSp>
      <p:cxnSp>
        <p:nvCxnSpPr>
          <p:cNvPr id="661" name="Straight Connector 12"/>
          <p:cNvCxnSpPr/>
          <p:nvPr/>
        </p:nvCxnSpPr>
        <p:spPr>
          <a:xfrm flipV="1">
            <a:off x="7876800" y="1805040"/>
            <a:ext cx="1535760" cy="10800"/>
          </a:xfrm>
          <a:prstGeom prst="straightConnector1">
            <a:avLst/>
          </a:prstGeom>
          <a:ln w="38100">
            <a:solidFill>
              <a:srgbClr val="000000"/>
            </a:solidFill>
            <a:round/>
          </a:ln>
        </p:spPr>
      </p:cxnSp>
      <p:sp>
        <p:nvSpPr>
          <p:cNvPr id="662" name="TextBox 13"/>
          <p:cNvSpPr/>
          <p:nvPr/>
        </p:nvSpPr>
        <p:spPr>
          <a:xfrm>
            <a:off x="7646040" y="1497240"/>
            <a:ext cx="469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  <a:ea typeface="Calibri"/>
              </a:rPr>
              <a:t>(0 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  <a:ea typeface="Calibri"/>
              </a:rPr>
              <a:t>+</a:t>
            </a:r>
            <a:r>
              <a:rPr b="0" lang="en-GB" sz="1400" spc="-1" strike="noStrike">
                <a:solidFill>
                  <a:schemeClr val="dk1"/>
                </a:solidFill>
                <a:latin typeface="Calibri"/>
                <a:ea typeface="Calibri"/>
              </a:rPr>
              <a:t>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3" name="TextBox 14"/>
          <p:cNvSpPr/>
          <p:nvPr/>
        </p:nvSpPr>
        <p:spPr>
          <a:xfrm>
            <a:off x="9236160" y="1537560"/>
            <a:ext cx="2707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0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4" name="TextBox 15"/>
          <p:cNvSpPr/>
          <p:nvPr/>
        </p:nvSpPr>
        <p:spPr>
          <a:xfrm>
            <a:off x="9301320" y="2393640"/>
            <a:ext cx="4687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1 (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</a:rPr>
              <a:t>+</a:t>
            </a: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5" name="TextBox 16"/>
          <p:cNvSpPr/>
          <p:nvPr/>
        </p:nvSpPr>
        <p:spPr>
          <a:xfrm>
            <a:off x="11404080" y="2393640"/>
            <a:ext cx="58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617.2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6" name="TextBox 17"/>
          <p:cNvSpPr/>
          <p:nvPr/>
        </p:nvSpPr>
        <p:spPr>
          <a:xfrm>
            <a:off x="9286920" y="3140640"/>
            <a:ext cx="4276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1(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</a:rPr>
              <a:t>+</a:t>
            </a: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7" name="TextBox 18"/>
          <p:cNvSpPr/>
          <p:nvPr/>
        </p:nvSpPr>
        <p:spPr>
          <a:xfrm>
            <a:off x="11389320" y="3140640"/>
            <a:ext cx="58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453.3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8" name="TextBox 19"/>
          <p:cNvSpPr/>
          <p:nvPr/>
        </p:nvSpPr>
        <p:spPr>
          <a:xfrm>
            <a:off x="9378360" y="4970880"/>
            <a:ext cx="4489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(2 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</a:rPr>
              <a:t>-</a:t>
            </a: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9" name="TextBox 20"/>
          <p:cNvSpPr/>
          <p:nvPr/>
        </p:nvSpPr>
        <p:spPr>
          <a:xfrm>
            <a:off x="11467080" y="4978440"/>
            <a:ext cx="49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89.3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0" name="TextBox 21"/>
          <p:cNvSpPr/>
          <p:nvPr/>
        </p:nvSpPr>
        <p:spPr>
          <a:xfrm>
            <a:off x="9363600" y="5377680"/>
            <a:ext cx="4489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(3 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</a:rPr>
              <a:t>-</a:t>
            </a: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1" name="TextBox 22"/>
          <p:cNvSpPr/>
          <p:nvPr/>
        </p:nvSpPr>
        <p:spPr>
          <a:xfrm>
            <a:off x="11467080" y="5377680"/>
            <a:ext cx="49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47.9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2" name="TextBox 23"/>
          <p:cNvSpPr/>
          <p:nvPr/>
        </p:nvSpPr>
        <p:spPr>
          <a:xfrm>
            <a:off x="9378360" y="5777640"/>
            <a:ext cx="4489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(5 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</a:rPr>
              <a:t>-</a:t>
            </a: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3" name="TextBox 24"/>
          <p:cNvSpPr/>
          <p:nvPr/>
        </p:nvSpPr>
        <p:spPr>
          <a:xfrm>
            <a:off x="11480760" y="5777640"/>
            <a:ext cx="2707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0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4" name="TextBox 25"/>
          <p:cNvSpPr/>
          <p:nvPr/>
        </p:nvSpPr>
        <p:spPr>
          <a:xfrm>
            <a:off x="8146080" y="1825200"/>
            <a:ext cx="986040" cy="34308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rgbClr val="ffffff">
                    <a:alpha val="1000"/>
                  </a:srgbClr>
                </a:solidFill>
                <a:latin typeface="Aptos"/>
              </a:rPr>
              <a:t> 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5" name="TextBox 26"/>
          <p:cNvSpPr/>
          <p:nvPr/>
        </p:nvSpPr>
        <p:spPr>
          <a:xfrm>
            <a:off x="10308600" y="6126840"/>
            <a:ext cx="960480" cy="34416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rgbClr val="ffffff">
                    <a:alpha val="1000"/>
                  </a:srgbClr>
                </a:solidFill>
                <a:latin typeface="Aptos"/>
              </a:rPr>
              <a:t> 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76" name="Straight Arrow Connector 28"/>
          <p:cNvCxnSpPr/>
          <p:nvPr/>
        </p:nvCxnSpPr>
        <p:spPr>
          <a:xfrm>
            <a:off x="10368360" y="5685480"/>
            <a:ext cx="720" cy="417960"/>
          </a:xfrm>
          <a:prstGeom prst="straightConnector1">
            <a:avLst/>
          </a:prstGeom>
          <a:ln w="28575">
            <a:solidFill>
              <a:srgbClr val="156082"/>
            </a:solidFill>
            <a:round/>
            <a:tailEnd len="med" type="triangle" w="med"/>
          </a:ln>
        </p:spPr>
      </p:cxnSp>
      <p:cxnSp>
        <p:nvCxnSpPr>
          <p:cNvPr id="677" name="Straight Arrow Connector 29"/>
          <p:cNvCxnSpPr/>
          <p:nvPr/>
        </p:nvCxnSpPr>
        <p:spPr>
          <a:xfrm>
            <a:off x="11134440" y="2746800"/>
            <a:ext cx="720" cy="1474560"/>
          </a:xfrm>
          <a:prstGeom prst="straightConnector1">
            <a:avLst/>
          </a:prstGeom>
          <a:ln w="28575">
            <a:solidFill>
              <a:srgbClr val="156082"/>
            </a:solidFill>
            <a:round/>
            <a:tailEnd len="med" type="triangle" w="med"/>
          </a:ln>
        </p:spPr>
      </p:cxnSp>
      <p:cxnSp>
        <p:nvCxnSpPr>
          <p:cNvPr id="678" name="Straight Arrow Connector 31"/>
          <p:cNvCxnSpPr/>
          <p:nvPr/>
        </p:nvCxnSpPr>
        <p:spPr>
          <a:xfrm>
            <a:off x="10355400" y="3466080"/>
            <a:ext cx="720" cy="755280"/>
          </a:xfrm>
          <a:prstGeom prst="straightConnector1">
            <a:avLst/>
          </a:prstGeom>
          <a:ln w="28575">
            <a:solidFill>
              <a:srgbClr val="156082"/>
            </a:solidFill>
            <a:round/>
            <a:tailEnd len="med" type="triangle" w="med"/>
          </a:ln>
        </p:spPr>
      </p:cxnSp>
      <p:cxnSp>
        <p:nvCxnSpPr>
          <p:cNvPr id="679" name="Straight Arrow Connector 36"/>
          <p:cNvCxnSpPr>
            <a:stCxn id="663" idx="2"/>
          </p:cNvCxnSpPr>
          <p:nvPr/>
        </p:nvCxnSpPr>
        <p:spPr>
          <a:xfrm>
            <a:off x="9371520" y="1840680"/>
            <a:ext cx="160560" cy="441360"/>
          </a:xfrm>
          <a:prstGeom prst="straightConnector1">
            <a:avLst/>
          </a:prstGeom>
          <a:ln w="0">
            <a:solidFill>
              <a:srgbClr val="ff0000"/>
            </a:solidFill>
            <a:tailEnd len="med" type="triangle" w="med"/>
          </a:ln>
        </p:spPr>
      </p:cxnSp>
      <p:sp>
        <p:nvSpPr>
          <p:cNvPr id="680" name="TextBox 37"/>
          <p:cNvSpPr/>
          <p:nvPr/>
        </p:nvSpPr>
        <p:spPr>
          <a:xfrm>
            <a:off x="11075760" y="2864880"/>
            <a:ext cx="58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344.9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1" name="TextBox 38"/>
          <p:cNvSpPr/>
          <p:nvPr/>
        </p:nvSpPr>
        <p:spPr>
          <a:xfrm>
            <a:off x="10330920" y="3620160"/>
            <a:ext cx="58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181.0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2" name="TextBox 39"/>
          <p:cNvSpPr/>
          <p:nvPr/>
        </p:nvSpPr>
        <p:spPr>
          <a:xfrm>
            <a:off x="10371960" y="5693040"/>
            <a:ext cx="49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47.9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683" name="Table 41"/>
          <p:cNvGraphicFramePr/>
          <p:nvPr/>
        </p:nvGraphicFramePr>
        <p:xfrm>
          <a:off x="367920" y="4668480"/>
          <a:ext cx="8085240" cy="1734840"/>
        </p:xfrm>
        <a:graphic>
          <a:graphicData uri="http://schemas.openxmlformats.org/drawingml/2006/table">
            <a:tbl>
              <a:tblPr/>
              <a:tblGrid>
                <a:gridCol w="1100160"/>
                <a:gridCol w="953280"/>
                <a:gridCol w="1148400"/>
                <a:gridCol w="1125000"/>
                <a:gridCol w="1100160"/>
                <a:gridCol w="1246680"/>
                <a:gridCol w="1411920"/>
              </a:tblGrid>
              <a:tr h="70452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GB" sz="1400" spc="-1" strike="noStrike">
                          <a:solidFill>
                            <a:schemeClr val="lt1"/>
                          </a:solidFill>
                          <a:latin typeface="Arial Narrow"/>
                        </a:rPr>
                        <a:t>E</a:t>
                      </a:r>
                      <a:r>
                        <a:rPr b="1" lang="el-GR" sz="1400" spc="-1" strike="noStrike" baseline="-25000">
                          <a:solidFill>
                            <a:schemeClr val="lt1"/>
                          </a:solidFill>
                          <a:latin typeface="Arial Narrow"/>
                        </a:rPr>
                        <a:t>γ</a:t>
                      </a:r>
                      <a:br>
                        <a:rPr sz="1400"/>
                      </a:br>
                      <a:r>
                        <a:rPr b="1" lang="en-GB" sz="1400" spc="-1" strike="noStrike" baseline="-25000">
                          <a:solidFill>
                            <a:schemeClr val="lt1"/>
                          </a:solidFill>
                          <a:latin typeface="Arial Narrow"/>
                        </a:rPr>
                        <a:t>(keV)</a:t>
                      </a:r>
                      <a:endParaRPr b="0" lang="en-US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GB" sz="1400" spc="-1" strike="noStrike">
                          <a:solidFill>
                            <a:schemeClr val="lt1"/>
                          </a:solidFill>
                          <a:latin typeface="Arial Narrow"/>
                        </a:rPr>
                        <a:t>A</a:t>
                      </a:r>
                      <a:r>
                        <a:rPr b="1" lang="el-GR" sz="1400" spc="-1" strike="noStrike" baseline="-25000">
                          <a:solidFill>
                            <a:schemeClr val="lt1"/>
                          </a:solidFill>
                          <a:latin typeface="Arial Narrow"/>
                        </a:rPr>
                        <a:t>γ</a:t>
                      </a:r>
                      <a:endParaRPr b="0" lang="en-US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l-GR" sz="1400" spc="-1" strike="noStrike">
                          <a:solidFill>
                            <a:schemeClr val="lt1"/>
                          </a:solidFill>
                          <a:latin typeface="Arial Narrow"/>
                        </a:rPr>
                        <a:t>ε</a:t>
                      </a:r>
                      <a:r>
                        <a:rPr b="1" lang="el-GR" sz="1400" spc="-1" strike="noStrike" baseline="-25000">
                          <a:solidFill>
                            <a:schemeClr val="lt1"/>
                          </a:solidFill>
                          <a:latin typeface="Arial Narrow"/>
                        </a:rPr>
                        <a:t>γ</a:t>
                      </a:r>
                      <a:endParaRPr b="0" lang="en-US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GB" sz="1400" spc="-1" strike="noStrike">
                          <a:solidFill>
                            <a:schemeClr val="lt1"/>
                          </a:solidFill>
                          <a:latin typeface="Arial Narrow"/>
                        </a:rPr>
                        <a:t>I</a:t>
                      </a:r>
                      <a:r>
                        <a:rPr b="1" lang="el-GR" sz="1400" spc="-1" strike="noStrike" baseline="-25000">
                          <a:solidFill>
                            <a:schemeClr val="lt1"/>
                          </a:solidFill>
                          <a:latin typeface="Arial Narrow"/>
                        </a:rPr>
                        <a:t>γ</a:t>
                      </a:r>
                      <a:br>
                        <a:rPr sz="1400"/>
                      </a:br>
                      <a:r>
                        <a:rPr b="1" lang="en-GB" sz="1400" spc="-1" strike="noStrike" baseline="-25000">
                          <a:solidFill>
                            <a:schemeClr val="lt1"/>
                          </a:solidFill>
                          <a:latin typeface="Arial Narrow"/>
                        </a:rPr>
                        <a:t>From [1]</a:t>
                      </a:r>
                      <a:endParaRPr b="0" lang="en-US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GB" sz="1400" spc="-1" strike="noStrike">
                          <a:solidFill>
                            <a:schemeClr val="lt1"/>
                          </a:solidFill>
                          <a:latin typeface="Arial Narrow"/>
                        </a:rPr>
                        <a:t>N(T)</a:t>
                      </a:r>
                      <a:endParaRPr b="0" lang="en-US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GB" sz="1400" spc="-1" strike="noStrike">
                          <a:solidFill>
                            <a:schemeClr val="lt1"/>
                          </a:solidFill>
                          <a:latin typeface="Arial Narrow"/>
                        </a:rPr>
                        <a:t>Wt. N(T) </a:t>
                      </a:r>
                      <a:br>
                        <a:rPr sz="1400"/>
                      </a:br>
                      <a:r>
                        <a:rPr b="1" lang="en-GB" sz="1400" spc="-1" strike="noStrike">
                          <a:solidFill>
                            <a:schemeClr val="lt1"/>
                          </a:solidFill>
                          <a:latin typeface="Arial Narrow"/>
                        </a:rPr>
                        <a:t>(per run)</a:t>
                      </a:r>
                      <a:endParaRPr b="0" lang="en-US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GB" sz="1400" spc="-1" strike="noStrike">
                          <a:solidFill>
                            <a:schemeClr val="dk1"/>
                          </a:solidFill>
                          <a:latin typeface="Arial Narrow"/>
                        </a:rPr>
                        <a:t>Yield</a:t>
                      </a:r>
                      <a:br>
                        <a:rPr sz="1400"/>
                      </a:br>
                      <a:r>
                        <a:rPr b="1" lang="en-GB" sz="1400" spc="-1" strike="noStrike">
                          <a:solidFill>
                            <a:schemeClr val="dk1"/>
                          </a:solidFill>
                          <a:latin typeface="Arial Narrow"/>
                        </a:rPr>
                        <a:t>(ions/sec)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15160"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400" spc="-1" strike="noStrike">
                          <a:solidFill>
                            <a:schemeClr val="dk1"/>
                          </a:solidFill>
                          <a:latin typeface="Arial Narrow"/>
                        </a:rPr>
                        <a:t>139.1(2)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400" spc="-1" strike="noStrike">
                          <a:solidFill>
                            <a:schemeClr val="dk1"/>
                          </a:solidFill>
                          <a:latin typeface="Arial Narrow"/>
                        </a:rPr>
                        <a:t>47(15)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400" spc="-1" strike="noStrike">
                          <a:solidFill>
                            <a:schemeClr val="dk1"/>
                          </a:solidFill>
                          <a:latin typeface="Arial Narrow"/>
                        </a:rPr>
                        <a:t>0.1690(17)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400" spc="-1" strike="noStrike">
                          <a:solidFill>
                            <a:schemeClr val="dk1"/>
                          </a:solidFill>
                          <a:latin typeface="Arial Narrow"/>
                        </a:rPr>
                        <a:t>46.0(70)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400" spc="-1" strike="noStrike">
                          <a:solidFill>
                            <a:schemeClr val="dk1"/>
                          </a:solidFill>
                          <a:latin typeface="Arial Narrow"/>
                        </a:rPr>
                        <a:t>1511(534)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 rowSpan="2"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400" spc="-1" strike="noStrike">
                          <a:solidFill>
                            <a:schemeClr val="dk1"/>
                          </a:solidFill>
                          <a:latin typeface="Arial Narrow"/>
                        </a:rPr>
                        <a:t>1614(377)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 rowSpan="2"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400" spc="-1" strike="noStrike">
                          <a:solidFill>
                            <a:schemeClr val="dk1"/>
                          </a:solidFill>
                          <a:latin typeface="Arial Narrow"/>
                        </a:rPr>
                        <a:t>0.18(4)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15160"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400" spc="-1" strike="noStrike">
                          <a:solidFill>
                            <a:schemeClr val="dk1"/>
                          </a:solidFill>
                          <a:latin typeface="Arial Narrow"/>
                        </a:rPr>
                        <a:t>344.9(2)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400" spc="-1" strike="noStrike">
                          <a:solidFill>
                            <a:schemeClr val="dk1"/>
                          </a:solidFill>
                          <a:latin typeface="Arial Narrow"/>
                        </a:rPr>
                        <a:t>31(8)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400" spc="-1" strike="noStrike">
                          <a:solidFill>
                            <a:schemeClr val="dk1"/>
                          </a:solidFill>
                          <a:latin typeface="Arial Narrow"/>
                        </a:rPr>
                        <a:t>0.1290(13)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400" spc="-1" strike="noStrike">
                          <a:solidFill>
                            <a:schemeClr val="dk1"/>
                          </a:solidFill>
                          <a:latin typeface="Arial Narrow"/>
                        </a:rPr>
                        <a:t>35.0(60)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400" spc="-1" strike="noStrike">
                          <a:solidFill>
                            <a:schemeClr val="dk1"/>
                          </a:solidFill>
                          <a:latin typeface="Arial Narrow"/>
                        </a:rPr>
                        <a:t>1716(532)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684" name="TextBox 1"/>
          <p:cNvSpPr/>
          <p:nvPr/>
        </p:nvSpPr>
        <p:spPr>
          <a:xfrm>
            <a:off x="9421200" y="1838160"/>
            <a:ext cx="8557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rgbClr val="ff0000"/>
                </a:solidFill>
                <a:latin typeface="Calibri"/>
              </a:rPr>
              <a:t>β- : 100%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5" name="TextBox 4"/>
          <p:cNvSpPr/>
          <p:nvPr/>
        </p:nvSpPr>
        <p:spPr>
          <a:xfrm>
            <a:off x="9932040" y="1385280"/>
            <a:ext cx="968760" cy="33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</a:rPr>
              <a:t>T</a:t>
            </a:r>
            <a:r>
              <a:rPr b="0" lang="en-GB" sz="1400" spc="-1" strike="noStrike" baseline="-2500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</a:rPr>
              <a:t>1/2</a:t>
            </a:r>
            <a:r>
              <a:rPr b="0" lang="en-GB" sz="1400" spc="-1" strike="noStrike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</a:rPr>
              <a:t>=4.12 H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86" name="Straight Connector 27"/>
          <p:cNvCxnSpPr/>
          <p:nvPr/>
        </p:nvCxnSpPr>
        <p:spPr>
          <a:xfrm>
            <a:off x="9551880" y="4571640"/>
            <a:ext cx="2007000" cy="720"/>
          </a:xfrm>
          <a:prstGeom prst="straightConnector1">
            <a:avLst/>
          </a:prstGeom>
          <a:ln w="38100">
            <a:solidFill>
              <a:srgbClr val="000000"/>
            </a:solidFill>
            <a:round/>
          </a:ln>
        </p:spPr>
      </p:cxnSp>
      <p:cxnSp>
        <p:nvCxnSpPr>
          <p:cNvPr id="687" name="Straight Connector 30"/>
          <p:cNvCxnSpPr/>
          <p:nvPr/>
        </p:nvCxnSpPr>
        <p:spPr>
          <a:xfrm>
            <a:off x="9551880" y="4189680"/>
            <a:ext cx="2007000" cy="720"/>
          </a:xfrm>
          <a:prstGeom prst="straightConnector1">
            <a:avLst/>
          </a:prstGeom>
          <a:ln w="38100">
            <a:solidFill>
              <a:srgbClr val="000000"/>
            </a:solidFill>
            <a:round/>
          </a:ln>
        </p:spPr>
      </p:cxnSp>
      <p:sp>
        <p:nvSpPr>
          <p:cNvPr id="688" name="TextBox 32"/>
          <p:cNvSpPr/>
          <p:nvPr/>
        </p:nvSpPr>
        <p:spPr>
          <a:xfrm>
            <a:off x="9319680" y="3874680"/>
            <a:ext cx="3409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0 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</a:rPr>
              <a:t>-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9" name="TextBox 34"/>
          <p:cNvSpPr/>
          <p:nvPr/>
        </p:nvSpPr>
        <p:spPr>
          <a:xfrm>
            <a:off x="11424240" y="3874680"/>
            <a:ext cx="58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272.3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0" name="TextBox 35"/>
          <p:cNvSpPr/>
          <p:nvPr/>
        </p:nvSpPr>
        <p:spPr>
          <a:xfrm>
            <a:off x="9305640" y="4281480"/>
            <a:ext cx="4078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1(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</a:rPr>
              <a:t>-</a:t>
            </a: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1" name="TextBox 42"/>
          <p:cNvSpPr/>
          <p:nvPr/>
        </p:nvSpPr>
        <p:spPr>
          <a:xfrm>
            <a:off x="11446200" y="4281480"/>
            <a:ext cx="58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228.4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92" name="Straight Arrow Connector 43"/>
          <p:cNvCxnSpPr/>
          <p:nvPr/>
        </p:nvCxnSpPr>
        <p:spPr>
          <a:xfrm>
            <a:off x="10363320" y="5292000"/>
            <a:ext cx="720" cy="417960"/>
          </a:xfrm>
          <a:prstGeom prst="straightConnector1">
            <a:avLst/>
          </a:prstGeom>
          <a:ln w="28575">
            <a:solidFill>
              <a:srgbClr val="156082"/>
            </a:solidFill>
            <a:round/>
            <a:tailEnd len="med" type="triangle" w="med"/>
          </a:ln>
        </p:spPr>
      </p:cxnSp>
      <p:sp>
        <p:nvSpPr>
          <p:cNvPr id="693" name="TextBox 44"/>
          <p:cNvSpPr/>
          <p:nvPr/>
        </p:nvSpPr>
        <p:spPr>
          <a:xfrm>
            <a:off x="10366560" y="5299560"/>
            <a:ext cx="49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41.4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94" name="Straight Arrow Connector 45"/>
          <p:cNvCxnSpPr/>
          <p:nvPr/>
        </p:nvCxnSpPr>
        <p:spPr>
          <a:xfrm>
            <a:off x="10363320" y="4565160"/>
            <a:ext cx="720" cy="714240"/>
          </a:xfrm>
          <a:prstGeom prst="straightConnector1">
            <a:avLst/>
          </a:prstGeom>
          <a:ln w="28575">
            <a:solidFill>
              <a:srgbClr val="156082"/>
            </a:solidFill>
            <a:round/>
            <a:tailEnd len="med" type="triangle" w="med"/>
          </a:ln>
        </p:spPr>
      </p:cxnSp>
      <p:sp>
        <p:nvSpPr>
          <p:cNvPr id="695" name="TextBox 46"/>
          <p:cNvSpPr/>
          <p:nvPr/>
        </p:nvSpPr>
        <p:spPr>
          <a:xfrm>
            <a:off x="10340280" y="4780440"/>
            <a:ext cx="58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139.1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96" name="Straight Arrow Connector 48"/>
          <p:cNvCxnSpPr/>
          <p:nvPr/>
        </p:nvCxnSpPr>
        <p:spPr>
          <a:xfrm>
            <a:off x="10369800" y="4197600"/>
            <a:ext cx="720" cy="417960"/>
          </a:xfrm>
          <a:prstGeom prst="straightConnector1">
            <a:avLst/>
          </a:prstGeom>
          <a:ln w="28575">
            <a:solidFill>
              <a:srgbClr val="156082"/>
            </a:solidFill>
            <a:round/>
            <a:tailEnd len="med" type="triangle" w="med"/>
          </a:ln>
        </p:spPr>
      </p:cxnSp>
      <p:sp>
        <p:nvSpPr>
          <p:cNvPr id="697" name="TextBox 49"/>
          <p:cNvSpPr/>
          <p:nvPr/>
        </p:nvSpPr>
        <p:spPr>
          <a:xfrm>
            <a:off x="10373040" y="4205160"/>
            <a:ext cx="49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43.9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8" name="TextBox 40"/>
          <p:cNvSpPr/>
          <p:nvPr/>
        </p:nvSpPr>
        <p:spPr>
          <a:xfrm>
            <a:off x="2293560" y="1093680"/>
            <a:ext cx="27828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  <a:ea typeface="Calibri"/>
              </a:rPr>
              <a:t>β-γ coincidence spectra.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9" name="Google Shape;67;p16"/>
          <p:cNvSpPr/>
          <p:nvPr/>
        </p:nvSpPr>
        <p:spPr>
          <a:xfrm>
            <a:off x="368640" y="6540840"/>
            <a:ext cx="3368160" cy="31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 baseline="30000">
                <a:solidFill>
                  <a:srgbClr val="25303b"/>
                </a:solidFill>
                <a:latin typeface="Cambria"/>
                <a:ea typeface="Cambria"/>
              </a:rPr>
              <a:t> </a:t>
            </a:r>
            <a:r>
              <a:rPr b="0" lang="en-GB" sz="1400" spc="-1" strike="noStrike" baseline="30000">
                <a:solidFill>
                  <a:srgbClr val="25303b"/>
                </a:solidFill>
                <a:latin typeface="Cambria"/>
                <a:ea typeface="Cambria"/>
              </a:rPr>
              <a:t>[1]</a:t>
            </a:r>
            <a:r>
              <a:rPr b="0" lang="en-GB" sz="1100" spc="-1" strike="noStrike">
                <a:solidFill>
                  <a:srgbClr val="25303b"/>
                </a:solidFill>
                <a:latin typeface="Cambria"/>
                <a:ea typeface="Cambria"/>
              </a:rPr>
              <a:t>https://www.nndc.bnl.gov/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00" name="Google Shape;56;p15"/>
          <p:cNvCxnSpPr/>
          <p:nvPr/>
        </p:nvCxnSpPr>
        <p:spPr>
          <a:xfrm>
            <a:off x="470520" y="6540840"/>
            <a:ext cx="5448960" cy="720"/>
          </a:xfrm>
          <a:prstGeom prst="straightConnector1">
            <a:avLst/>
          </a:prstGeom>
          <a:ln w="9525">
            <a:solidFill>
              <a:srgbClr val="595959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1" name="Straight Connector 3"/>
          <p:cNvCxnSpPr/>
          <p:nvPr/>
        </p:nvCxnSpPr>
        <p:spPr>
          <a:xfrm>
            <a:off x="0" y="47520"/>
            <a:ext cx="12192480" cy="720"/>
          </a:xfrm>
          <a:prstGeom prst="straightConnector1">
            <a:avLst/>
          </a:prstGeom>
          <a:ln w="95250">
            <a:solidFill>
              <a:srgbClr val="156082"/>
            </a:solidFill>
            <a:round/>
          </a:ln>
        </p:spPr>
      </p:cxnSp>
      <p:sp>
        <p:nvSpPr>
          <p:cNvPr id="702" name="Google Shape;55;p15"/>
          <p:cNvSpPr/>
          <p:nvPr/>
        </p:nvSpPr>
        <p:spPr>
          <a:xfrm>
            <a:off x="505440" y="343800"/>
            <a:ext cx="897696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GB" sz="2400" spc="-1" strike="noStrike">
                <a:solidFill>
                  <a:srgbClr val="1c4587"/>
                </a:solidFill>
                <a:latin typeface="Aptos"/>
                <a:ea typeface="Aptos"/>
              </a:rPr>
              <a:t>Preliminary </a:t>
            </a:r>
            <a:r>
              <a:rPr b="1" lang="en-GB" sz="2400" spc="-1" strike="noStrike">
                <a:solidFill>
                  <a:srgbClr val="1c4587"/>
                </a:solidFill>
                <a:latin typeface="Calibri"/>
                <a:ea typeface="Calibri"/>
              </a:rPr>
              <a:t>Isomeric spectroscopy of </a:t>
            </a:r>
            <a:r>
              <a:rPr b="1" lang="en-GB" sz="2400" spc="-1" strike="noStrike" baseline="30000">
                <a:solidFill>
                  <a:srgbClr val="1c4587"/>
                </a:solidFill>
                <a:latin typeface="Calibri"/>
                <a:ea typeface="Calibri"/>
              </a:rPr>
              <a:t>184</a:t>
            </a:r>
            <a:r>
              <a:rPr b="1" lang="en-GB" sz="2400" spc="-1" strike="noStrike">
                <a:solidFill>
                  <a:srgbClr val="1c4587"/>
                </a:solidFill>
                <a:latin typeface="Calibri"/>
                <a:ea typeface="Calibri"/>
              </a:rPr>
              <a:t>Hf g.s </a:t>
            </a:r>
            <a:r>
              <a:rPr b="1" lang="en-GB" sz="2400" spc="-1" strike="noStrike">
                <a:solidFill>
                  <a:srgbClr val="1c4587"/>
                </a:solidFill>
                <a:latin typeface="Aptos"/>
                <a:ea typeface="Calibri"/>
              </a:rPr>
              <a:t>β-decay to </a:t>
            </a:r>
            <a:r>
              <a:rPr b="1" lang="en-GB" sz="2400" spc="-1" strike="noStrike" baseline="30000">
                <a:solidFill>
                  <a:srgbClr val="1c4587"/>
                </a:solidFill>
                <a:latin typeface="Aptos"/>
                <a:ea typeface="Calibri"/>
              </a:rPr>
              <a:t>184</a:t>
            </a:r>
            <a:r>
              <a:rPr b="1" lang="en-GB" sz="2400" spc="-1" strike="noStrike">
                <a:solidFill>
                  <a:srgbClr val="1c4587"/>
                </a:solidFill>
                <a:latin typeface="Aptos"/>
                <a:ea typeface="Calibri"/>
              </a:rPr>
              <a:t>Ta</a:t>
            </a:r>
            <a:r>
              <a:rPr b="1" lang="en-GB" sz="2400" spc="-1" strike="noStrike">
                <a:solidFill>
                  <a:srgbClr val="1c4587"/>
                </a:solidFill>
                <a:latin typeface="Calibri"/>
                <a:ea typeface="Calibri"/>
              </a:rPr>
              <a:t> 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03" name="Google Shape;56;p15"/>
          <p:cNvCxnSpPr/>
          <p:nvPr/>
        </p:nvCxnSpPr>
        <p:spPr>
          <a:xfrm>
            <a:off x="599760" y="905760"/>
            <a:ext cx="5448960" cy="720"/>
          </a:xfrm>
          <a:prstGeom prst="straightConnector1">
            <a:avLst/>
          </a:prstGeom>
          <a:ln w="9525">
            <a:solidFill>
              <a:srgbClr val="595959"/>
            </a:solidFill>
            <a:round/>
          </a:ln>
        </p:spPr>
      </p:cxnSp>
      <p:pic>
        <p:nvPicPr>
          <p:cNvPr id="704" name="Picture 2" descr=""/>
          <p:cNvPicPr/>
          <p:nvPr/>
        </p:nvPicPr>
        <p:blipFill>
          <a:blip r:embed="rId1"/>
          <a:stretch/>
        </p:blipFill>
        <p:spPr>
          <a:xfrm>
            <a:off x="502920" y="1813320"/>
            <a:ext cx="7086600" cy="3751920"/>
          </a:xfrm>
          <a:prstGeom prst="rect">
            <a:avLst/>
          </a:prstGeom>
          <a:ln w="0">
            <a:noFill/>
          </a:ln>
        </p:spPr>
      </p:pic>
      <p:pic>
        <p:nvPicPr>
          <p:cNvPr id="705" name="Picture 1" descr="A graph with a red line&#10;&#10;AI-generated content may be incorrect."/>
          <p:cNvPicPr/>
          <p:nvPr/>
        </p:nvPicPr>
        <p:blipFill>
          <a:blip r:embed="rId2"/>
          <a:stretch/>
        </p:blipFill>
        <p:spPr>
          <a:xfrm>
            <a:off x="7638480" y="2301840"/>
            <a:ext cx="4548960" cy="2729160"/>
          </a:xfrm>
          <a:prstGeom prst="rect">
            <a:avLst/>
          </a:prstGeom>
          <a:ln w="0">
            <a:noFill/>
          </a:ln>
        </p:spPr>
      </p:pic>
      <p:sp>
        <p:nvSpPr>
          <p:cNvPr id="706" name="TextBox 9"/>
          <p:cNvSpPr/>
          <p:nvPr/>
        </p:nvSpPr>
        <p:spPr>
          <a:xfrm rot="16200000">
            <a:off x="4361760" y="2144160"/>
            <a:ext cx="5558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chemeClr val="dk1"/>
                </a:solidFill>
                <a:latin typeface="Aptos"/>
              </a:rPr>
              <a:t>233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7" name="TextBox 15"/>
          <p:cNvSpPr/>
          <p:nvPr/>
        </p:nvSpPr>
        <p:spPr>
          <a:xfrm>
            <a:off x="1940400" y="1415520"/>
            <a:ext cx="394056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GB" sz="1600" spc="-1" strike="noStrike">
                <a:solidFill>
                  <a:schemeClr val="dk1"/>
                </a:solidFill>
                <a:latin typeface="Calibri"/>
                <a:ea typeface="Calibri"/>
              </a:rPr>
              <a:t>Beam gated β-γ coincidence delayed spectra.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8" name="TextBox 4"/>
          <p:cNvSpPr/>
          <p:nvPr/>
        </p:nvSpPr>
        <p:spPr>
          <a:xfrm>
            <a:off x="7969680" y="5102280"/>
            <a:ext cx="421812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Comparing peak areas at 233 keV after dividing the beam on period of beam gated β-γ coincidence delayed spectra into smaller time intervals.   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09" name="Picture 14" descr=""/>
          <p:cNvPicPr/>
          <p:nvPr/>
        </p:nvPicPr>
        <p:blipFill>
          <a:blip r:embed="rId3"/>
          <a:stretch/>
        </p:blipFill>
        <p:spPr>
          <a:xfrm>
            <a:off x="3561840" y="5561280"/>
            <a:ext cx="970920" cy="351720"/>
          </a:xfrm>
          <a:prstGeom prst="rect">
            <a:avLst/>
          </a:prstGeom>
          <a:ln w="0">
            <a:noFill/>
          </a:ln>
        </p:spPr>
      </p:pic>
      <p:pic>
        <p:nvPicPr>
          <p:cNvPr id="710" name="Picture 17" descr=""/>
          <p:cNvPicPr/>
          <p:nvPr/>
        </p:nvPicPr>
        <p:blipFill>
          <a:blip r:embed="rId4"/>
          <a:stretch/>
        </p:blipFill>
        <p:spPr>
          <a:xfrm>
            <a:off x="104040" y="2956320"/>
            <a:ext cx="370800" cy="1466280"/>
          </a:xfrm>
          <a:prstGeom prst="rect">
            <a:avLst/>
          </a:prstGeom>
          <a:ln w="0">
            <a:noFill/>
          </a:ln>
        </p:spPr>
      </p:pic>
      <p:sp>
        <p:nvSpPr>
          <p:cNvPr id="711" name="TextBox 3"/>
          <p:cNvSpPr/>
          <p:nvPr/>
        </p:nvSpPr>
        <p:spPr>
          <a:xfrm>
            <a:off x="9914400" y="2659680"/>
            <a:ext cx="1807200" cy="426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numCol="1" spcCol="0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ptos"/>
                <a:ea typeface="Aptos"/>
              </a:rPr>
              <a:t> </a:t>
            </a:r>
            <a:r>
              <a:rPr b="0" lang="en-US" sz="1800" spc="-1" strike="noStrike">
                <a:solidFill>
                  <a:schemeClr val="dk1"/>
                </a:solidFill>
                <a:latin typeface="Aptos"/>
                <a:ea typeface="Aptos"/>
              </a:rPr>
              <a:t>T</a:t>
            </a:r>
            <a:r>
              <a:rPr b="0" lang="en-US" sz="1800" spc="-1" strike="noStrike" baseline="-25000">
                <a:solidFill>
                  <a:schemeClr val="dk1"/>
                </a:solidFill>
                <a:latin typeface="Aptos"/>
                <a:ea typeface="Aptos"/>
              </a:rPr>
              <a:t>1/2</a:t>
            </a:r>
            <a:r>
              <a:rPr b="0" lang="en-US" sz="1800" spc="-1" strike="noStrike">
                <a:solidFill>
                  <a:schemeClr val="dk1"/>
                </a:solidFill>
                <a:latin typeface="Aptos"/>
                <a:ea typeface="Aptos"/>
              </a:rPr>
              <a:t> = </a:t>
            </a:r>
            <a:r>
              <a:rPr b="0" lang="en-US" sz="1800" spc="-1" strike="noStrike" baseline="-25000">
                <a:solidFill>
                  <a:schemeClr val="dk1"/>
                </a:solidFill>
                <a:latin typeface="Aptos"/>
                <a:ea typeface="Aptos"/>
              </a:rPr>
              <a:t> </a:t>
            </a:r>
            <a:r>
              <a:rPr b="0" lang="en-US" sz="2000" spc="-1" strike="noStrike">
                <a:solidFill>
                  <a:srgbClr val="ff0000"/>
                </a:solidFill>
                <a:latin typeface="Aptos"/>
                <a:ea typeface="Aptos"/>
              </a:rPr>
              <a:t>8±2</a:t>
            </a:r>
            <a:r>
              <a:rPr b="0" lang="en-US" sz="1800" spc="-1" strike="noStrike" baseline="30000">
                <a:solidFill>
                  <a:schemeClr val="dk1"/>
                </a:solidFill>
                <a:latin typeface="Aptos"/>
                <a:ea typeface="Aptos"/>
              </a:rPr>
              <a:t>  </a:t>
            </a:r>
            <a:r>
              <a:rPr b="0" lang="en-US" sz="1800" spc="-1" strike="noStrike">
                <a:solidFill>
                  <a:schemeClr val="dk1"/>
                </a:solidFill>
                <a:latin typeface="Aptos"/>
                <a:ea typeface="Aptos"/>
              </a:rPr>
              <a:t>μs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2" name="TextBox 7"/>
          <p:cNvSpPr/>
          <p:nvPr/>
        </p:nvSpPr>
        <p:spPr>
          <a:xfrm>
            <a:off x="6172920" y="3817440"/>
            <a:ext cx="1002240" cy="3333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pc="-1" strike="noStrike">
                <a:solidFill>
                  <a:schemeClr val="dk1"/>
                </a:solidFill>
                <a:latin typeface="Aptos"/>
              </a:rPr>
              <a:t>±</a:t>
            </a:r>
            <a:r>
              <a:rPr b="0" lang="en-US" sz="1600" spc="-1" strike="noStrike">
                <a:solidFill>
                  <a:srgbClr val="000000"/>
                </a:solidFill>
                <a:latin typeface="Aptos"/>
              </a:rPr>
              <a:t>0.25 μs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3" name="TextBox 9"/>
          <p:cNvSpPr/>
          <p:nvPr/>
        </p:nvSpPr>
        <p:spPr>
          <a:xfrm>
            <a:off x="5415480" y="2024280"/>
            <a:ext cx="1943280" cy="3333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pc="-1" strike="noStrike">
                <a:solidFill>
                  <a:schemeClr val="dk1"/>
                </a:solidFill>
                <a:latin typeface="Aptos"/>
              </a:rPr>
              <a:t>±0.3 μs </a:t>
            </a:r>
            <a:r>
              <a:rPr b="0" lang="en-US" sz="1600" spc="-1" strike="noStrike">
                <a:solidFill>
                  <a:srgbClr val="000000"/>
                </a:solidFill>
                <a:latin typeface="Aptos"/>
              </a:rPr>
              <a:t>to</a:t>
            </a:r>
            <a:r>
              <a:rPr b="0" lang="en-US" sz="1400" spc="-1" strike="noStrike">
                <a:solidFill>
                  <a:srgbClr val="000000"/>
                </a:solidFill>
                <a:latin typeface="Aptos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ptos"/>
              </a:rPr>
              <a:t>±50 μs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4" name="Straight Connector 3"/>
          <p:cNvCxnSpPr/>
          <p:nvPr/>
        </p:nvCxnSpPr>
        <p:spPr>
          <a:xfrm>
            <a:off x="0" y="15840"/>
            <a:ext cx="12192480" cy="720"/>
          </a:xfrm>
          <a:prstGeom prst="straightConnector1">
            <a:avLst/>
          </a:prstGeom>
          <a:ln w="95250">
            <a:solidFill>
              <a:srgbClr val="156082"/>
            </a:solidFill>
            <a:round/>
          </a:ln>
        </p:spPr>
      </p:cxnSp>
      <p:sp>
        <p:nvSpPr>
          <p:cNvPr id="715" name="Google Shape;55;p15"/>
          <p:cNvSpPr/>
          <p:nvPr/>
        </p:nvSpPr>
        <p:spPr>
          <a:xfrm>
            <a:off x="578520" y="348120"/>
            <a:ext cx="59587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GB" sz="2400" spc="-1" strike="noStrike">
                <a:solidFill>
                  <a:srgbClr val="1c4587"/>
                </a:solidFill>
                <a:latin typeface="Calibri"/>
                <a:ea typeface="Calibri"/>
              </a:rPr>
              <a:t>Introduction: Isomers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16" name="Google Shape;56;p15"/>
          <p:cNvCxnSpPr/>
          <p:nvPr/>
        </p:nvCxnSpPr>
        <p:spPr>
          <a:xfrm>
            <a:off x="687600" y="837720"/>
            <a:ext cx="5448960" cy="720"/>
          </a:xfrm>
          <a:prstGeom prst="straightConnector1">
            <a:avLst/>
          </a:prstGeom>
          <a:ln w="9525">
            <a:solidFill>
              <a:srgbClr val="595959"/>
            </a:solidFill>
            <a:round/>
          </a:ln>
        </p:spPr>
      </p:cxnSp>
      <p:pic>
        <p:nvPicPr>
          <p:cNvPr id="717" name="Picture 1" descr="A person standing next to a large machine&#10;&#10;AI-generated content may be incorrect."/>
          <p:cNvPicPr/>
          <p:nvPr/>
        </p:nvPicPr>
        <p:blipFill>
          <a:blip r:embed="rId1"/>
          <a:stretch/>
        </p:blipFill>
        <p:spPr>
          <a:xfrm>
            <a:off x="684000" y="973440"/>
            <a:ext cx="5212080" cy="2594880"/>
          </a:xfrm>
          <a:prstGeom prst="rect">
            <a:avLst/>
          </a:prstGeom>
          <a:ln w="0">
            <a:noFill/>
          </a:ln>
        </p:spPr>
      </p:pic>
      <p:sp>
        <p:nvSpPr>
          <p:cNvPr id="718" name="TextBox 35"/>
          <p:cNvSpPr/>
          <p:nvPr/>
        </p:nvSpPr>
        <p:spPr>
          <a:xfrm>
            <a:off x="663120" y="3206160"/>
            <a:ext cx="2742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ptos"/>
              </a:rPr>
              <a:t>ESR at GSI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19" name="" descr="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5880" y="3390840"/>
            <a:ext cx="5723640" cy="3218760"/>
          </a:xfrm>
          <a:prstGeom prst="rect">
            <a:avLst/>
          </a:prstGeom>
          <a:ln w="0">
            <a:noFill/>
          </a:ln>
        </p:spPr>
      </p:pic>
      <p:sp>
        <p:nvSpPr>
          <p:cNvPr id="720" name="Rectangle 7"/>
          <p:cNvSpPr/>
          <p:nvPr/>
        </p:nvSpPr>
        <p:spPr>
          <a:xfrm>
            <a:off x="8886960" y="4524480"/>
            <a:ext cx="408960" cy="1075680"/>
          </a:xfrm>
          <a:prstGeom prst="rect">
            <a:avLst/>
          </a:prstGeom>
          <a:noFill/>
          <a:ln w="57150">
            <a:solidFill>
              <a:srgbClr val="4ea72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GB" sz="1800" spc="-1" strike="noStrike">
              <a:solidFill>
                <a:schemeClr val="dk1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>
              <p:cMediaNode>
                <p:cTn>
                  <p:stCondLst>
                    <p:cond delay="indefinite"/>
                  </p:stCondLst>
                </p:cTn>
                <p:tgtEl>
                  <p:spTgt spid="719"/>
                </p:tgtEl>
              </p:cMediaNode>
            </p:video>
            <p:seq>
              <p:cTn id="7" restart="whenNotActive" nodeType="interactiveSeq" fill="hold">
                <p:stCondLst>
                  <p:cond delay="0" evt="onClick">
                    <p:tgtEl>
                      <p:spTgt spid="719"/>
                    </p:tgtEl>
                  </p:cond>
                </p:stCondLst>
                <p:childTnLst>
                  <p:par>
                    <p:cTn id="8" fill="hold">
                      <p:stCondLst>
                        <p:cond delay="0" evt="onClick">
                          <p:tgtEl>
                            <p:spTgt spid="719"/>
                          </p:tgtEl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after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TextBox 6"/>
          <p:cNvSpPr/>
          <p:nvPr/>
        </p:nvSpPr>
        <p:spPr>
          <a:xfrm>
            <a:off x="122760" y="33480"/>
            <a:ext cx="11708280" cy="105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2400" spc="-1" strike="noStrike">
                <a:solidFill>
                  <a:srgbClr val="ff0000"/>
                </a:solidFill>
                <a:latin typeface="Aptos"/>
                <a:ea typeface="Aptos"/>
              </a:rPr>
              <a:t>Plotting Reduced χ</a:t>
            </a:r>
            <a:r>
              <a:rPr b="0" lang="en-US" sz="2400" spc="-1" strike="noStrike" baseline="30000">
                <a:solidFill>
                  <a:srgbClr val="ff0000"/>
                </a:solidFill>
                <a:latin typeface="Aptos"/>
                <a:ea typeface="Aptos"/>
              </a:rPr>
              <a:t>2 </a:t>
            </a:r>
            <a:r>
              <a:rPr b="0" lang="en-US" sz="2400" spc="-1" strike="noStrike">
                <a:solidFill>
                  <a:srgbClr val="ff0000"/>
                </a:solidFill>
                <a:latin typeface="Aptos"/>
                <a:ea typeface="Aptos"/>
              </a:rPr>
              <a:t>vs T</a:t>
            </a:r>
            <a:r>
              <a:rPr b="0" lang="en-US" sz="2400" spc="-1" strike="noStrike" baseline="-25000">
                <a:solidFill>
                  <a:srgbClr val="ff0000"/>
                </a:solidFill>
                <a:latin typeface="Aptos"/>
                <a:ea typeface="Aptos"/>
              </a:rPr>
              <a:t>1/2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accent1"/>
                </a:solidFill>
                <a:latin typeface="Aptos"/>
                <a:ea typeface="Calibri"/>
              </a:rPr>
              <a:t>To get errors: 32% confidence level is considered with </a:t>
            </a:r>
            <a:r>
              <a:rPr b="0" lang="en-US" sz="1800" spc="-1" strike="noStrike">
                <a:solidFill>
                  <a:schemeClr val="accent1"/>
                </a:solidFill>
                <a:latin typeface="Aptos"/>
                <a:ea typeface="Aptos"/>
              </a:rPr>
              <a:t>F‐distribution factor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22" name="Picture 2" descr="A graph with a line graph and numbers&#10;&#10;AI-generated content may be incorrect."/>
          <p:cNvPicPr/>
          <p:nvPr/>
        </p:nvPicPr>
        <p:blipFill>
          <a:blip r:embed="rId1"/>
          <a:stretch/>
        </p:blipFill>
        <p:spPr>
          <a:xfrm>
            <a:off x="6034680" y="2043000"/>
            <a:ext cx="5591160" cy="3354480"/>
          </a:xfrm>
          <a:prstGeom prst="rect">
            <a:avLst/>
          </a:prstGeom>
          <a:ln w="0">
            <a:noFill/>
          </a:ln>
        </p:spPr>
      </p:pic>
      <p:sp>
        <p:nvSpPr>
          <p:cNvPr id="723" name="TextBox 3"/>
          <p:cNvSpPr/>
          <p:nvPr/>
        </p:nvSpPr>
        <p:spPr>
          <a:xfrm>
            <a:off x="7884720" y="5642640"/>
            <a:ext cx="3341160" cy="50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ptos"/>
                <a:ea typeface="Aptos"/>
              </a:rPr>
              <a:t> </a:t>
            </a:r>
            <a:r>
              <a:rPr b="0" lang="en-US" sz="1800" spc="-1" strike="noStrike">
                <a:solidFill>
                  <a:schemeClr val="dk1"/>
                </a:solidFill>
                <a:latin typeface="Aptos"/>
                <a:ea typeface="Aptos"/>
              </a:rPr>
              <a:t>T</a:t>
            </a:r>
            <a:r>
              <a:rPr b="0" lang="en-US" sz="1800" spc="-1" strike="noStrike" baseline="-25000">
                <a:solidFill>
                  <a:schemeClr val="dk1"/>
                </a:solidFill>
                <a:latin typeface="Aptos"/>
                <a:ea typeface="Aptos"/>
              </a:rPr>
              <a:t>1/2</a:t>
            </a:r>
            <a:r>
              <a:rPr b="0" lang="en-US" sz="1800" spc="-1" strike="noStrike">
                <a:solidFill>
                  <a:schemeClr val="dk1"/>
                </a:solidFill>
                <a:latin typeface="Aptos"/>
                <a:ea typeface="Aptos"/>
              </a:rPr>
              <a:t> = </a:t>
            </a:r>
            <a:r>
              <a:rPr b="0" lang="en-US" sz="1800" spc="-1" strike="noStrike" baseline="-25000">
                <a:solidFill>
                  <a:schemeClr val="dk1"/>
                </a:solidFill>
                <a:latin typeface="Aptos"/>
                <a:ea typeface="Aptos"/>
              </a:rPr>
              <a:t> </a:t>
            </a:r>
            <a:r>
              <a:rPr b="0" lang="en-US" sz="2000" spc="-1" strike="noStrike">
                <a:solidFill>
                  <a:srgbClr val="ff0000"/>
                </a:solidFill>
                <a:latin typeface="Aptos"/>
                <a:ea typeface="Aptos"/>
              </a:rPr>
              <a:t>41</a:t>
            </a:r>
            <a:r>
              <a:rPr b="0" lang="en-US" sz="2400" spc="-1" strike="noStrike" baseline="30000">
                <a:solidFill>
                  <a:srgbClr val="ff0000"/>
                </a:solidFill>
                <a:latin typeface="Aptos"/>
                <a:ea typeface="Aptos"/>
              </a:rPr>
              <a:t>+6</a:t>
            </a:r>
            <a:r>
              <a:rPr b="0" lang="en-US" sz="2400" spc="-1" strike="noStrike" baseline="-25000">
                <a:solidFill>
                  <a:srgbClr val="ff0000"/>
                </a:solidFill>
                <a:latin typeface="Aptos"/>
                <a:ea typeface="Aptos"/>
              </a:rPr>
              <a:t>-4</a:t>
            </a:r>
            <a:r>
              <a:rPr b="0" lang="en-US" sz="1800" spc="-1" strike="noStrike" baseline="30000">
                <a:solidFill>
                  <a:schemeClr val="dk1"/>
                </a:solidFill>
                <a:latin typeface="Aptos"/>
                <a:ea typeface="Aptos"/>
              </a:rPr>
              <a:t>  </a:t>
            </a:r>
            <a:r>
              <a:rPr b="0" lang="en-US" sz="1800" spc="-1" strike="noStrike">
                <a:solidFill>
                  <a:schemeClr val="dk1"/>
                </a:solidFill>
                <a:latin typeface="Aptos"/>
                <a:ea typeface="Aptos"/>
              </a:rPr>
              <a:t>μs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24" name="Picture 7" descr="A graph with a red line and blue dots&#10;&#10;AI-generated content may be incorrect."/>
          <p:cNvPicPr/>
          <p:nvPr/>
        </p:nvPicPr>
        <p:blipFill>
          <a:blip r:embed="rId2"/>
          <a:stretch/>
        </p:blipFill>
        <p:spPr>
          <a:xfrm>
            <a:off x="360" y="1703520"/>
            <a:ext cx="6134400" cy="3687840"/>
          </a:xfrm>
          <a:prstGeom prst="rect">
            <a:avLst/>
          </a:prstGeom>
          <a:ln w="0">
            <a:noFill/>
          </a:ln>
        </p:spPr>
      </p:pic>
      <p:sp>
        <p:nvSpPr>
          <p:cNvPr id="725" name="TextBox 9"/>
          <p:cNvSpPr/>
          <p:nvPr/>
        </p:nvSpPr>
        <p:spPr>
          <a:xfrm>
            <a:off x="2701800" y="2147400"/>
            <a:ext cx="2799720" cy="5058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2000" spc="-1" strike="noStrike">
                <a:solidFill>
                  <a:schemeClr val="dk1"/>
                </a:solidFill>
                <a:latin typeface="Aptos"/>
              </a:rPr>
              <a:t>T</a:t>
            </a:r>
            <a:r>
              <a:rPr b="0" lang="en-US" sz="1800" spc="-1" strike="noStrike" baseline="-25000">
                <a:solidFill>
                  <a:schemeClr val="dk1"/>
                </a:solidFill>
                <a:latin typeface="Aptos"/>
              </a:rPr>
              <a:t>1/2</a:t>
            </a:r>
            <a:r>
              <a:rPr b="0" lang="en-US" sz="2000" spc="-1" strike="noStrike">
                <a:solidFill>
                  <a:schemeClr val="dk1"/>
                </a:solidFill>
                <a:latin typeface="Aptos"/>
              </a:rPr>
              <a:t> = </a:t>
            </a:r>
            <a:r>
              <a:rPr b="0" lang="en-US" sz="1400" spc="-1" strike="noStrike" baseline="-25000">
                <a:solidFill>
                  <a:schemeClr val="dk1"/>
                </a:solidFill>
                <a:latin typeface="Aptos"/>
              </a:rPr>
              <a:t> </a:t>
            </a:r>
            <a:r>
              <a:rPr b="0" lang="en-US" sz="2400" spc="-1" strike="noStrike">
                <a:solidFill>
                  <a:srgbClr val="ff0000"/>
                </a:solidFill>
                <a:latin typeface="Aptos"/>
              </a:rPr>
              <a:t>41</a:t>
            </a:r>
            <a:r>
              <a:rPr b="0" lang="en-US" sz="2400" spc="-1" strike="noStrike" baseline="30000">
                <a:solidFill>
                  <a:srgbClr val="ff0000"/>
                </a:solidFill>
                <a:latin typeface="Aptos"/>
              </a:rPr>
              <a:t>+6</a:t>
            </a:r>
            <a:r>
              <a:rPr b="0" lang="en-US" sz="2400" spc="-1" strike="noStrike" baseline="-25000">
                <a:solidFill>
                  <a:srgbClr val="ff0000"/>
                </a:solidFill>
                <a:latin typeface="Aptos"/>
              </a:rPr>
              <a:t>-4</a:t>
            </a:r>
            <a:r>
              <a:rPr b="0" lang="en-US" sz="1400" spc="-1" strike="noStrike" baseline="30000">
                <a:solidFill>
                  <a:schemeClr val="dk1"/>
                </a:solidFill>
                <a:latin typeface="Aptos"/>
              </a:rPr>
              <a:t> </a:t>
            </a:r>
            <a:r>
              <a:rPr b="0" lang="en-US" sz="2000" spc="-1" strike="noStrike">
                <a:solidFill>
                  <a:schemeClr val="dk1"/>
                </a:solidFill>
                <a:latin typeface="Aptos"/>
              </a:rPr>
              <a:t>μs</a:t>
            </a:r>
            <a:r>
              <a:rPr b="0" lang="en-US" sz="1800" spc="-1" strike="noStrike">
                <a:solidFill>
                  <a:schemeClr val="dk1"/>
                </a:solidFill>
                <a:latin typeface="Aptos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6" name="Straight Connector 3"/>
          <p:cNvCxnSpPr/>
          <p:nvPr/>
        </p:nvCxnSpPr>
        <p:spPr>
          <a:xfrm>
            <a:off x="0" y="47520"/>
            <a:ext cx="12192480" cy="720"/>
          </a:xfrm>
          <a:prstGeom prst="straightConnector1">
            <a:avLst/>
          </a:prstGeom>
          <a:ln w="95250">
            <a:solidFill>
              <a:srgbClr val="156082"/>
            </a:solidFill>
            <a:round/>
          </a:ln>
        </p:spPr>
      </p:cxnSp>
      <p:sp>
        <p:nvSpPr>
          <p:cNvPr id="727" name="Google Shape;55;p15"/>
          <p:cNvSpPr/>
          <p:nvPr/>
        </p:nvSpPr>
        <p:spPr>
          <a:xfrm>
            <a:off x="585000" y="413640"/>
            <a:ext cx="410184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GB" sz="2400" spc="-1" strike="noStrike">
                <a:solidFill>
                  <a:srgbClr val="1c4587"/>
                </a:solidFill>
                <a:latin typeface="Calibri"/>
                <a:ea typeface="Calibri"/>
              </a:rPr>
              <a:t>Missing intensity of 459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28" name="Google Shape;56;p15"/>
          <p:cNvCxnSpPr/>
          <p:nvPr/>
        </p:nvCxnSpPr>
        <p:spPr>
          <a:xfrm>
            <a:off x="584640" y="967320"/>
            <a:ext cx="5449320" cy="720"/>
          </a:xfrm>
          <a:prstGeom prst="straightConnector1">
            <a:avLst/>
          </a:prstGeom>
          <a:ln w="9525">
            <a:solidFill>
              <a:srgbClr val="595959"/>
            </a:solidFill>
            <a:round/>
          </a:ln>
        </p:spPr>
      </p:cxnSp>
      <p:graphicFrame>
        <p:nvGraphicFramePr>
          <p:cNvPr id="729" name="Table 2"/>
          <p:cNvGraphicFramePr/>
          <p:nvPr/>
        </p:nvGraphicFramePr>
        <p:xfrm>
          <a:off x="483120" y="1117080"/>
          <a:ext cx="11442240" cy="2084040"/>
        </p:xfrm>
        <a:graphic>
          <a:graphicData uri="http://schemas.openxmlformats.org/drawingml/2006/table">
            <a:tbl>
              <a:tblPr/>
              <a:tblGrid>
                <a:gridCol w="1401840"/>
                <a:gridCol w="1134720"/>
                <a:gridCol w="1649520"/>
                <a:gridCol w="2154960"/>
                <a:gridCol w="1678320"/>
                <a:gridCol w="1430280"/>
                <a:gridCol w="1992960"/>
              </a:tblGrid>
              <a:tr h="391320">
                <a:tc gridSpan="7">
                  <a:txBody>
                    <a:bodyPr lIns="84240" rIns="84240" anchor="t">
                      <a:noAutofit/>
                    </a:bodyPr>
                    <a:p>
                      <a:pPr algn="ctr" defTabSz="914400">
                        <a:lnSpc>
                          <a:spcPts val="216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Old intensities by normalizing using I</a:t>
                      </a:r>
                      <a:r>
                        <a:rPr b="1" lang="el-G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γ </a:t>
                      </a: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of 783.7 keV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4240" marR="84240">
                    <a:lnL w="17280">
                      <a:solidFill>
                        <a:srgbClr val="000000"/>
                      </a:solidFill>
                      <a:prstDash val="solid"/>
                    </a:lnL>
                    <a:lnR w="17280">
                      <a:solidFill>
                        <a:srgbClr val="000000"/>
                      </a:solidFill>
                      <a:prstDash val="solid"/>
                    </a:lnR>
                    <a:lnT w="17280">
                      <a:solidFill>
                        <a:srgbClr val="000000"/>
                      </a:solidFill>
                      <a:prstDash val="solid"/>
                    </a:lnT>
                    <a:lnB w="172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464760">
                <a:tc>
                  <a:txBody>
                    <a:bodyPr lIns="84240" rIns="84240" anchor="t">
                      <a:noAutofit/>
                    </a:bodyPr>
                    <a:p>
                      <a:pPr algn="ctr" defTabSz="914400">
                        <a:lnSpc>
                          <a:spcPts val="1681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Energy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4240" marR="84240">
                    <a:lnL w="17280">
                      <a:solidFill>
                        <a:srgbClr val="000000"/>
                      </a:solidFill>
                      <a:prstDash val="solid"/>
                    </a:lnL>
                    <a:lnR w="17280">
                      <a:solidFill>
                        <a:srgbClr val="000000"/>
                      </a:solidFill>
                      <a:prstDash val="solid"/>
                    </a:lnR>
                    <a:lnT w="17280">
                      <a:solidFill>
                        <a:srgbClr val="000000"/>
                      </a:solidFill>
                      <a:prstDash val="solid"/>
                    </a:lnT>
                    <a:lnB w="172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4240" rIns="84240" anchor="t">
                      <a:noAutofit/>
                    </a:bodyPr>
                    <a:p>
                      <a:pPr algn="ctr" defTabSz="914400">
                        <a:lnSpc>
                          <a:spcPts val="1681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Intensity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ts val="1681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(%)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4240" marR="84240">
                    <a:lnL w="17280">
                      <a:solidFill>
                        <a:srgbClr val="000000"/>
                      </a:solidFill>
                      <a:prstDash val="solid"/>
                    </a:lnL>
                    <a:lnR w="17280">
                      <a:solidFill>
                        <a:srgbClr val="000000"/>
                      </a:solidFill>
                      <a:prstDash val="solid"/>
                    </a:lnR>
                    <a:lnT w="17280">
                      <a:solidFill>
                        <a:srgbClr val="000000"/>
                      </a:solidFill>
                      <a:prstDash val="solid"/>
                    </a:lnT>
                    <a:lnB w="172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4240" rIns="84240" anchor="t">
                      <a:noAutofit/>
                    </a:bodyPr>
                    <a:p>
                      <a:pPr algn="ctr" defTabSz="914400">
                        <a:lnSpc>
                          <a:spcPts val="1681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Error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4240" marR="84240">
                    <a:lnL w="17280">
                      <a:solidFill>
                        <a:srgbClr val="000000"/>
                      </a:solidFill>
                      <a:prstDash val="solid"/>
                    </a:lnL>
                    <a:lnR w="17280">
                      <a:solidFill>
                        <a:srgbClr val="000000"/>
                      </a:solidFill>
                      <a:prstDash val="solid"/>
                    </a:lnR>
                    <a:lnT w="17280">
                      <a:solidFill>
                        <a:srgbClr val="000000"/>
                      </a:solidFill>
                      <a:prstDash val="solid"/>
                    </a:lnT>
                    <a:lnB w="172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4240" rIns="84240" anchor="t">
                      <a:noAutofit/>
                    </a:bodyPr>
                    <a:p>
                      <a:pPr algn="ctr" defTabSz="914400">
                        <a:lnSpc>
                          <a:spcPts val="1681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Area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4240" marR="84240">
                    <a:lnL w="17280">
                      <a:solidFill>
                        <a:srgbClr val="000000"/>
                      </a:solidFill>
                      <a:prstDash val="solid"/>
                    </a:lnL>
                    <a:lnR w="17280">
                      <a:solidFill>
                        <a:srgbClr val="000000"/>
                      </a:solidFill>
                      <a:prstDash val="solid"/>
                    </a:lnR>
                    <a:lnT w="17280">
                      <a:solidFill>
                        <a:srgbClr val="000000"/>
                      </a:solidFill>
                      <a:prstDash val="solid"/>
                    </a:lnT>
                    <a:lnB w="172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4240" rIns="84240" anchor="t">
                      <a:noAutofit/>
                    </a:bodyPr>
                    <a:p>
                      <a:pPr algn="ctr" defTabSz="914400">
                        <a:lnSpc>
                          <a:spcPts val="1681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Error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4240" marR="84240">
                    <a:lnL w="17280">
                      <a:solidFill>
                        <a:srgbClr val="000000"/>
                      </a:solidFill>
                      <a:prstDash val="solid"/>
                    </a:lnL>
                    <a:lnR w="17280">
                      <a:solidFill>
                        <a:srgbClr val="000000"/>
                      </a:solidFill>
                      <a:prstDash val="solid"/>
                    </a:lnR>
                    <a:lnT w="17280">
                      <a:solidFill>
                        <a:srgbClr val="000000"/>
                      </a:solidFill>
                      <a:prstDash val="solid"/>
                    </a:lnT>
                    <a:lnB w="172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4240" rIns="84240" anchor="t">
                      <a:noAutofit/>
                    </a:bodyPr>
                    <a:p>
                      <a:pPr algn="ctr" defTabSz="914400">
                        <a:lnSpc>
                          <a:spcPts val="1681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Normalized Intensity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4240" marR="84240">
                    <a:lnL w="17280">
                      <a:solidFill>
                        <a:srgbClr val="000000"/>
                      </a:solidFill>
                      <a:prstDash val="solid"/>
                    </a:lnL>
                    <a:lnR w="17280">
                      <a:solidFill>
                        <a:srgbClr val="000000"/>
                      </a:solidFill>
                      <a:prstDash val="solid"/>
                    </a:lnR>
                    <a:lnT w="17280">
                      <a:solidFill>
                        <a:srgbClr val="000000"/>
                      </a:solidFill>
                      <a:prstDash val="solid"/>
                    </a:lnT>
                    <a:lnB w="172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4240" rIns="84240" anchor="t">
                      <a:noAutofit/>
                    </a:bodyPr>
                    <a:p>
                      <a:pPr algn="ctr" defTabSz="914400">
                        <a:lnSpc>
                          <a:spcPts val="1681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Error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4240" marR="84240">
                    <a:lnL w="17280">
                      <a:solidFill>
                        <a:srgbClr val="000000"/>
                      </a:solidFill>
                      <a:prstDash val="solid"/>
                    </a:lnL>
                    <a:lnR w="17280">
                      <a:solidFill>
                        <a:srgbClr val="000000"/>
                      </a:solidFill>
                      <a:prstDash val="solid"/>
                    </a:lnR>
                    <a:lnT w="17280">
                      <a:solidFill>
                        <a:srgbClr val="000000"/>
                      </a:solidFill>
                      <a:prstDash val="solid"/>
                    </a:lnT>
                    <a:lnB w="172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91320">
                <a:tc>
                  <a:txBody>
                    <a:bodyPr lIns="84240" rIns="84240" anchor="t">
                      <a:noAutofit/>
                    </a:bodyPr>
                    <a:p>
                      <a:pPr algn="ctr" defTabSz="914400">
                        <a:lnSpc>
                          <a:spcPts val="216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73.2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4240" marR="84240">
                    <a:lnL w="17280">
                      <a:solidFill>
                        <a:srgbClr val="000000"/>
                      </a:solidFill>
                      <a:prstDash val="solid"/>
                    </a:lnL>
                    <a:lnR w="17280">
                      <a:solidFill>
                        <a:srgbClr val="000000"/>
                      </a:solidFill>
                      <a:prstDash val="solid"/>
                    </a:lnR>
                    <a:lnT w="17280">
                      <a:solidFill>
                        <a:srgbClr val="000000"/>
                      </a:solidFill>
                      <a:prstDash val="solid"/>
                    </a:lnT>
                    <a:lnB w="172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4240" rIns="84240" anchor="t">
                      <a:noAutofit/>
                    </a:bodyPr>
                    <a:p>
                      <a:pPr algn="ctr" defTabSz="914400">
                        <a:lnSpc>
                          <a:spcPts val="216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4240" marR="84240">
                    <a:lnL w="17280">
                      <a:solidFill>
                        <a:srgbClr val="000000"/>
                      </a:solidFill>
                      <a:prstDash val="solid"/>
                    </a:lnL>
                    <a:lnR w="17280">
                      <a:solidFill>
                        <a:srgbClr val="000000"/>
                      </a:solidFill>
                      <a:prstDash val="solid"/>
                    </a:lnR>
                    <a:lnT w="17280">
                      <a:solidFill>
                        <a:srgbClr val="000000"/>
                      </a:solidFill>
                      <a:prstDash val="solid"/>
                    </a:lnT>
                    <a:lnB w="172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4240" rIns="84240" anchor="t">
                      <a:noAutofit/>
                    </a:bodyPr>
                    <a:p>
                      <a:pPr algn="ctr" defTabSz="914400">
                        <a:lnSpc>
                          <a:spcPts val="216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4240" marR="84240">
                    <a:lnL w="17280">
                      <a:solidFill>
                        <a:srgbClr val="000000"/>
                      </a:solidFill>
                      <a:prstDash val="solid"/>
                    </a:lnL>
                    <a:lnR w="17280">
                      <a:solidFill>
                        <a:srgbClr val="000000"/>
                      </a:solidFill>
                      <a:prstDash val="solid"/>
                    </a:lnR>
                    <a:lnT w="17280">
                      <a:solidFill>
                        <a:srgbClr val="000000"/>
                      </a:solidFill>
                      <a:prstDash val="solid"/>
                    </a:lnT>
                    <a:lnB w="172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4240" rIns="84240" anchor="t">
                      <a:noAutofit/>
                    </a:bodyPr>
                    <a:p>
                      <a:pPr algn="ctr" defTabSz="914400">
                        <a:lnSpc>
                          <a:spcPts val="216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4240" marR="84240">
                    <a:lnL w="17280">
                      <a:solidFill>
                        <a:srgbClr val="000000"/>
                      </a:solidFill>
                      <a:prstDash val="solid"/>
                    </a:lnL>
                    <a:lnR w="17280">
                      <a:solidFill>
                        <a:srgbClr val="000000"/>
                      </a:solidFill>
                      <a:prstDash val="solid"/>
                    </a:lnR>
                    <a:lnT w="17280">
                      <a:solidFill>
                        <a:srgbClr val="000000"/>
                      </a:solidFill>
                      <a:prstDash val="solid"/>
                    </a:lnT>
                    <a:lnB w="172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4240" rIns="84240" anchor="t">
                      <a:noAutofit/>
                    </a:bodyPr>
                    <a:p>
                      <a:pPr algn="ctr" defTabSz="914400">
                        <a:lnSpc>
                          <a:spcPts val="216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4240" marR="84240">
                    <a:lnL w="17280">
                      <a:solidFill>
                        <a:srgbClr val="000000"/>
                      </a:solidFill>
                      <a:prstDash val="solid"/>
                    </a:lnL>
                    <a:lnR w="17280">
                      <a:solidFill>
                        <a:srgbClr val="000000"/>
                      </a:solidFill>
                      <a:prstDash val="solid"/>
                    </a:lnR>
                    <a:lnT w="17280">
                      <a:solidFill>
                        <a:srgbClr val="000000"/>
                      </a:solidFill>
                      <a:prstDash val="solid"/>
                    </a:lnT>
                    <a:lnB w="172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4240" rIns="84240" anchor="t">
                      <a:noAutofit/>
                    </a:bodyPr>
                    <a:p>
                      <a:pPr algn="ctr" defTabSz="914400">
                        <a:lnSpc>
                          <a:spcPts val="216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4240" marR="84240">
                    <a:lnL w="17280">
                      <a:solidFill>
                        <a:srgbClr val="000000"/>
                      </a:solidFill>
                      <a:prstDash val="solid"/>
                    </a:lnL>
                    <a:lnR w="17280">
                      <a:solidFill>
                        <a:srgbClr val="000000"/>
                      </a:solidFill>
                      <a:prstDash val="solid"/>
                    </a:lnR>
                    <a:lnT w="17280">
                      <a:solidFill>
                        <a:srgbClr val="000000"/>
                      </a:solidFill>
                      <a:prstDash val="solid"/>
                    </a:lnT>
                    <a:lnB w="172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4240" rIns="84240" anchor="t">
                      <a:noAutofit/>
                    </a:bodyPr>
                    <a:p>
                      <a:pPr algn="ctr" defTabSz="914400">
                        <a:lnSpc>
                          <a:spcPts val="216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4240" marR="84240">
                    <a:lnL w="17280">
                      <a:solidFill>
                        <a:srgbClr val="000000"/>
                      </a:solidFill>
                      <a:prstDash val="solid"/>
                    </a:lnL>
                    <a:lnR w="17280">
                      <a:solidFill>
                        <a:srgbClr val="000000"/>
                      </a:solidFill>
                      <a:prstDash val="solid"/>
                    </a:lnR>
                    <a:lnT w="17280">
                      <a:solidFill>
                        <a:srgbClr val="000000"/>
                      </a:solidFill>
                      <a:prstDash val="solid"/>
                    </a:lnT>
                    <a:lnB w="172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91320">
                <a:tc>
                  <a:txBody>
                    <a:bodyPr lIns="84240" rIns="84240" anchor="t">
                      <a:noAutofit/>
                    </a:bodyPr>
                    <a:p>
                      <a:pPr algn="ctr" defTabSz="914400">
                        <a:lnSpc>
                          <a:spcPts val="216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459.1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4240" marR="84240">
                    <a:lnL w="17280">
                      <a:solidFill>
                        <a:srgbClr val="000000"/>
                      </a:solidFill>
                      <a:prstDash val="solid"/>
                    </a:lnL>
                    <a:lnR w="17280">
                      <a:solidFill>
                        <a:srgbClr val="000000"/>
                      </a:solidFill>
                      <a:prstDash val="solid"/>
                    </a:lnR>
                    <a:lnT w="17280">
                      <a:solidFill>
                        <a:srgbClr val="000000"/>
                      </a:solidFill>
                      <a:prstDash val="solid"/>
                    </a:lnT>
                    <a:lnB w="172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4240" rIns="84240" anchor="t">
                      <a:noAutofit/>
                    </a:bodyPr>
                    <a:p>
                      <a:pPr algn="ctr" defTabSz="914400">
                        <a:lnSpc>
                          <a:spcPts val="216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29.8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84240" marR="84240">
                    <a:lnL w="17280">
                      <a:solidFill>
                        <a:srgbClr val="000000"/>
                      </a:solidFill>
                      <a:prstDash val="solid"/>
                    </a:lnL>
                    <a:lnR w="17280">
                      <a:solidFill>
                        <a:srgbClr val="000000"/>
                      </a:solidFill>
                      <a:prstDash val="solid"/>
                    </a:lnR>
                    <a:lnT w="17280">
                      <a:solidFill>
                        <a:srgbClr val="000000"/>
                      </a:solidFill>
                      <a:prstDash val="solid"/>
                    </a:lnT>
                    <a:lnB w="172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 lIns="84240" rIns="84240" anchor="t">
                      <a:noAutofit/>
                    </a:bodyPr>
                    <a:p>
                      <a:pPr algn="ctr" defTabSz="914400">
                        <a:lnSpc>
                          <a:spcPts val="216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4240" marR="84240">
                    <a:lnL w="17280">
                      <a:solidFill>
                        <a:srgbClr val="000000"/>
                      </a:solidFill>
                      <a:prstDash val="solid"/>
                    </a:lnL>
                    <a:lnR w="17280">
                      <a:solidFill>
                        <a:srgbClr val="000000"/>
                      </a:solidFill>
                      <a:prstDash val="solid"/>
                    </a:lnR>
                    <a:lnT w="17280">
                      <a:solidFill>
                        <a:srgbClr val="000000"/>
                      </a:solidFill>
                      <a:prstDash val="solid"/>
                    </a:lnT>
                    <a:lnB w="172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4240" rIns="84240" anchor="t">
                      <a:noAutofit/>
                    </a:bodyPr>
                    <a:p>
                      <a:pPr algn="ctr" defTabSz="914400">
                        <a:lnSpc>
                          <a:spcPts val="216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4240" marR="84240">
                    <a:lnL w="17280">
                      <a:solidFill>
                        <a:srgbClr val="000000"/>
                      </a:solidFill>
                      <a:prstDash val="solid"/>
                    </a:lnL>
                    <a:lnR w="17280">
                      <a:solidFill>
                        <a:srgbClr val="000000"/>
                      </a:solidFill>
                      <a:prstDash val="solid"/>
                    </a:lnR>
                    <a:lnT w="17280">
                      <a:solidFill>
                        <a:srgbClr val="000000"/>
                      </a:solidFill>
                      <a:prstDash val="solid"/>
                    </a:lnT>
                    <a:lnB w="172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4240" rIns="84240" anchor="t">
                      <a:noAutofit/>
                    </a:bodyPr>
                    <a:p>
                      <a:pPr algn="ctr" defTabSz="914400">
                        <a:lnSpc>
                          <a:spcPts val="216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4240" marR="84240">
                    <a:lnL w="17280">
                      <a:solidFill>
                        <a:srgbClr val="000000"/>
                      </a:solidFill>
                      <a:prstDash val="solid"/>
                    </a:lnL>
                    <a:lnR w="17280">
                      <a:solidFill>
                        <a:srgbClr val="000000"/>
                      </a:solidFill>
                      <a:prstDash val="solid"/>
                    </a:lnR>
                    <a:lnT w="17280">
                      <a:solidFill>
                        <a:srgbClr val="000000"/>
                      </a:solidFill>
                      <a:prstDash val="solid"/>
                    </a:lnT>
                    <a:lnB w="172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4240" rIns="84240" anchor="t">
                      <a:noAutofit/>
                    </a:bodyPr>
                    <a:p>
                      <a:pPr algn="ctr" defTabSz="914400">
                        <a:lnSpc>
                          <a:spcPts val="216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84240" marR="84240">
                    <a:lnL w="17280">
                      <a:solidFill>
                        <a:srgbClr val="000000"/>
                      </a:solidFill>
                      <a:prstDash val="solid"/>
                    </a:lnL>
                    <a:lnR w="17280">
                      <a:solidFill>
                        <a:srgbClr val="000000"/>
                      </a:solidFill>
                      <a:prstDash val="solid"/>
                    </a:lnR>
                    <a:lnT w="17280">
                      <a:solidFill>
                        <a:srgbClr val="000000"/>
                      </a:solidFill>
                      <a:prstDash val="solid"/>
                    </a:lnT>
                    <a:lnB w="172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 lIns="84240" rIns="84240" anchor="t">
                      <a:noAutofit/>
                    </a:bodyPr>
                    <a:p>
                      <a:pPr algn="ctr" defTabSz="914400">
                        <a:lnSpc>
                          <a:spcPts val="216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4240" marR="84240">
                    <a:lnL w="17280">
                      <a:solidFill>
                        <a:srgbClr val="000000"/>
                      </a:solidFill>
                      <a:prstDash val="solid"/>
                    </a:lnL>
                    <a:lnR w="17280">
                      <a:solidFill>
                        <a:srgbClr val="000000"/>
                      </a:solidFill>
                      <a:prstDash val="solid"/>
                    </a:lnR>
                    <a:lnT w="17280">
                      <a:solidFill>
                        <a:srgbClr val="000000"/>
                      </a:solidFill>
                      <a:prstDash val="solid"/>
                    </a:lnT>
                    <a:lnB w="172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91320">
                <a:tc>
                  <a:txBody>
                    <a:bodyPr lIns="84240" rIns="84240" anchor="t">
                      <a:noAutofit/>
                    </a:bodyPr>
                    <a:p>
                      <a:pPr algn="ctr" defTabSz="914400">
                        <a:lnSpc>
                          <a:spcPts val="216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783.7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4240" marR="84240">
                    <a:lnL w="17280">
                      <a:solidFill>
                        <a:srgbClr val="000000"/>
                      </a:solidFill>
                      <a:prstDash val="solid"/>
                    </a:lnL>
                    <a:lnR w="17280">
                      <a:solidFill>
                        <a:srgbClr val="000000"/>
                      </a:solidFill>
                      <a:prstDash val="solid"/>
                    </a:lnR>
                    <a:lnT w="17280">
                      <a:solidFill>
                        <a:srgbClr val="000000"/>
                      </a:solidFill>
                      <a:prstDash val="solid"/>
                    </a:lnT>
                    <a:lnB w="172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4240" rIns="84240" anchor="t">
                      <a:noAutofit/>
                    </a:bodyPr>
                    <a:p>
                      <a:pPr algn="ctr" defTabSz="914400">
                        <a:lnSpc>
                          <a:spcPts val="216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65.5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4240" marR="84240">
                    <a:lnL w="17280">
                      <a:solidFill>
                        <a:srgbClr val="000000"/>
                      </a:solidFill>
                      <a:prstDash val="solid"/>
                    </a:lnL>
                    <a:lnR w="17280">
                      <a:solidFill>
                        <a:srgbClr val="000000"/>
                      </a:solidFill>
                      <a:prstDash val="solid"/>
                    </a:lnR>
                    <a:lnT w="17280">
                      <a:solidFill>
                        <a:srgbClr val="000000"/>
                      </a:solidFill>
                      <a:prstDash val="solid"/>
                    </a:lnT>
                    <a:lnB w="172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4240" rIns="84240" anchor="t">
                      <a:noAutofit/>
                    </a:bodyPr>
                    <a:p>
                      <a:pPr algn="ctr" defTabSz="914400">
                        <a:lnSpc>
                          <a:spcPts val="216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1.9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4240" marR="84240">
                    <a:lnL w="17280">
                      <a:solidFill>
                        <a:srgbClr val="000000"/>
                      </a:solidFill>
                      <a:prstDash val="solid"/>
                    </a:lnL>
                    <a:lnR w="17280">
                      <a:solidFill>
                        <a:srgbClr val="000000"/>
                      </a:solidFill>
                      <a:prstDash val="solid"/>
                    </a:lnR>
                    <a:lnT w="17280">
                      <a:solidFill>
                        <a:srgbClr val="000000"/>
                      </a:solidFill>
                      <a:prstDash val="solid"/>
                    </a:lnT>
                    <a:lnB w="172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4240" rIns="84240" anchor="t">
                      <a:noAutofit/>
                    </a:bodyPr>
                    <a:p>
                      <a:pPr algn="ctr" defTabSz="914400">
                        <a:lnSpc>
                          <a:spcPts val="216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134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4240" marR="84240">
                    <a:lnL w="17280">
                      <a:solidFill>
                        <a:srgbClr val="000000"/>
                      </a:solidFill>
                      <a:prstDash val="solid"/>
                    </a:lnL>
                    <a:lnR w="17280">
                      <a:solidFill>
                        <a:srgbClr val="000000"/>
                      </a:solidFill>
                      <a:prstDash val="solid"/>
                    </a:lnR>
                    <a:lnT w="17280">
                      <a:solidFill>
                        <a:srgbClr val="000000"/>
                      </a:solidFill>
                      <a:prstDash val="solid"/>
                    </a:lnT>
                    <a:lnB w="172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4240" rIns="84240" anchor="t">
                      <a:noAutofit/>
                    </a:bodyPr>
                    <a:p>
                      <a:pPr algn="ctr" defTabSz="914400">
                        <a:lnSpc>
                          <a:spcPts val="216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4240" marR="84240">
                    <a:lnL w="17280">
                      <a:solidFill>
                        <a:srgbClr val="000000"/>
                      </a:solidFill>
                      <a:prstDash val="solid"/>
                    </a:lnL>
                    <a:lnR w="17280">
                      <a:solidFill>
                        <a:srgbClr val="000000"/>
                      </a:solidFill>
                      <a:prstDash val="solid"/>
                    </a:lnR>
                    <a:lnT w="17280">
                      <a:solidFill>
                        <a:srgbClr val="000000"/>
                      </a:solidFill>
                      <a:prstDash val="solid"/>
                    </a:lnT>
                    <a:lnB w="172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4240" rIns="84240" anchor="t">
                      <a:noAutofit/>
                    </a:bodyPr>
                    <a:p>
                      <a:pPr algn="ctr" defTabSz="914400">
                        <a:lnSpc>
                          <a:spcPts val="216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4240" marR="84240">
                    <a:lnL w="17280">
                      <a:solidFill>
                        <a:srgbClr val="000000"/>
                      </a:solidFill>
                      <a:prstDash val="solid"/>
                    </a:lnL>
                    <a:lnR w="17280">
                      <a:solidFill>
                        <a:srgbClr val="000000"/>
                      </a:solidFill>
                      <a:prstDash val="solid"/>
                    </a:lnR>
                    <a:lnT w="17280">
                      <a:solidFill>
                        <a:srgbClr val="000000"/>
                      </a:solidFill>
                      <a:prstDash val="solid"/>
                    </a:lnT>
                    <a:lnB w="172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4240" rIns="84240" anchor="t">
                      <a:noAutofit/>
                    </a:bodyPr>
                    <a:p>
                      <a:pPr algn="ctr" defTabSz="914400">
                        <a:lnSpc>
                          <a:spcPts val="216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4240" marR="84240">
                    <a:lnL w="17280">
                      <a:solidFill>
                        <a:srgbClr val="000000"/>
                      </a:solidFill>
                      <a:prstDash val="solid"/>
                    </a:lnL>
                    <a:lnR w="17280">
                      <a:solidFill>
                        <a:srgbClr val="000000"/>
                      </a:solidFill>
                      <a:prstDash val="solid"/>
                    </a:lnR>
                    <a:lnT w="17280">
                      <a:solidFill>
                        <a:srgbClr val="000000"/>
                      </a:solidFill>
                      <a:prstDash val="solid"/>
                    </a:lnT>
                    <a:lnB w="172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30" name="Table 9"/>
          <p:cNvGraphicFramePr/>
          <p:nvPr/>
        </p:nvGraphicFramePr>
        <p:xfrm>
          <a:off x="496800" y="3933720"/>
          <a:ext cx="11428200" cy="2271240"/>
        </p:xfrm>
        <a:graphic>
          <a:graphicData uri="http://schemas.openxmlformats.org/drawingml/2006/table">
            <a:tbl>
              <a:tblPr/>
              <a:tblGrid>
                <a:gridCol w="1400040"/>
                <a:gridCol w="1133280"/>
                <a:gridCol w="1647720"/>
                <a:gridCol w="2152440"/>
                <a:gridCol w="1676160"/>
                <a:gridCol w="1428480"/>
                <a:gridCol w="1990440"/>
              </a:tblGrid>
              <a:tr h="438120">
                <a:tc gridSpan="7">
                  <a:txBody>
                    <a:bodyPr lIns="84240" rIns="84240" anchor="t">
                      <a:noAutofit/>
                    </a:bodyPr>
                    <a:p>
                      <a:pPr algn="ctr" defTabSz="914400">
                        <a:lnSpc>
                          <a:spcPts val="216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New intensities obtained by normalizing using I</a:t>
                      </a:r>
                      <a:r>
                        <a:rPr b="1" lang="el-G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γ </a:t>
                      </a: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of 783.7 keV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4240" marR="84240">
                    <a:lnL w="17280">
                      <a:solidFill>
                        <a:srgbClr val="000000"/>
                      </a:solidFill>
                      <a:prstDash val="solid"/>
                    </a:lnL>
                    <a:lnR w="17280">
                      <a:solidFill>
                        <a:srgbClr val="000000"/>
                      </a:solidFill>
                      <a:prstDash val="solid"/>
                    </a:lnR>
                    <a:lnT w="17280">
                      <a:solidFill>
                        <a:srgbClr val="000000"/>
                      </a:solidFill>
                      <a:prstDash val="solid"/>
                    </a:lnT>
                    <a:lnB w="172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514080">
                <a:tc>
                  <a:txBody>
                    <a:bodyPr lIns="84240" rIns="84240" anchor="t">
                      <a:noAutofit/>
                    </a:bodyPr>
                    <a:p>
                      <a:pPr algn="ctr" defTabSz="914400">
                        <a:lnSpc>
                          <a:spcPts val="1681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Energy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4240" marR="84240">
                    <a:lnL w="17280">
                      <a:solidFill>
                        <a:srgbClr val="000000"/>
                      </a:solidFill>
                      <a:prstDash val="solid"/>
                    </a:lnL>
                    <a:lnR w="17280">
                      <a:solidFill>
                        <a:srgbClr val="000000"/>
                      </a:solidFill>
                      <a:prstDash val="solid"/>
                    </a:lnR>
                    <a:lnT w="17280">
                      <a:solidFill>
                        <a:srgbClr val="000000"/>
                      </a:solidFill>
                      <a:prstDash val="solid"/>
                    </a:lnT>
                    <a:lnB w="172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4240" rIns="84240" anchor="t">
                      <a:noAutofit/>
                    </a:bodyPr>
                    <a:p>
                      <a:pPr algn="ctr" defTabSz="914400">
                        <a:lnSpc>
                          <a:spcPts val="1681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Intensity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ts val="1681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(%)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4240" marR="84240">
                    <a:lnL w="17280">
                      <a:solidFill>
                        <a:srgbClr val="000000"/>
                      </a:solidFill>
                      <a:prstDash val="solid"/>
                    </a:lnL>
                    <a:lnR w="17280">
                      <a:solidFill>
                        <a:srgbClr val="000000"/>
                      </a:solidFill>
                      <a:prstDash val="solid"/>
                    </a:lnR>
                    <a:lnT w="17280">
                      <a:solidFill>
                        <a:srgbClr val="000000"/>
                      </a:solidFill>
                      <a:prstDash val="solid"/>
                    </a:lnT>
                    <a:lnB w="172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4240" rIns="84240" anchor="t">
                      <a:noAutofit/>
                    </a:bodyPr>
                    <a:p>
                      <a:pPr algn="ctr" defTabSz="914400">
                        <a:lnSpc>
                          <a:spcPts val="1681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Error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4240" marR="84240">
                    <a:lnL w="17280">
                      <a:solidFill>
                        <a:srgbClr val="000000"/>
                      </a:solidFill>
                      <a:prstDash val="solid"/>
                    </a:lnL>
                    <a:lnR w="17280">
                      <a:solidFill>
                        <a:srgbClr val="000000"/>
                      </a:solidFill>
                      <a:prstDash val="solid"/>
                    </a:lnR>
                    <a:lnT w="17280">
                      <a:solidFill>
                        <a:srgbClr val="000000"/>
                      </a:solidFill>
                      <a:prstDash val="solid"/>
                    </a:lnT>
                    <a:lnB w="172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4240" rIns="84240" anchor="t">
                      <a:noAutofit/>
                    </a:bodyPr>
                    <a:p>
                      <a:pPr algn="ctr" defTabSz="914400">
                        <a:lnSpc>
                          <a:spcPts val="1681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Area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4240" marR="84240">
                    <a:lnL w="17280">
                      <a:solidFill>
                        <a:srgbClr val="000000"/>
                      </a:solidFill>
                      <a:prstDash val="solid"/>
                    </a:lnL>
                    <a:lnR w="17280">
                      <a:solidFill>
                        <a:srgbClr val="000000"/>
                      </a:solidFill>
                      <a:prstDash val="solid"/>
                    </a:lnR>
                    <a:lnT w="17280">
                      <a:solidFill>
                        <a:srgbClr val="000000"/>
                      </a:solidFill>
                      <a:prstDash val="solid"/>
                    </a:lnT>
                    <a:lnB w="172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4240" rIns="84240" anchor="t">
                      <a:noAutofit/>
                    </a:bodyPr>
                    <a:p>
                      <a:pPr algn="ctr" defTabSz="914400">
                        <a:lnSpc>
                          <a:spcPts val="1681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Error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4240" marR="84240">
                    <a:lnL w="17280">
                      <a:solidFill>
                        <a:srgbClr val="000000"/>
                      </a:solidFill>
                      <a:prstDash val="solid"/>
                    </a:lnL>
                    <a:lnR w="17280">
                      <a:solidFill>
                        <a:srgbClr val="000000"/>
                      </a:solidFill>
                      <a:prstDash val="solid"/>
                    </a:lnR>
                    <a:lnT w="17280">
                      <a:solidFill>
                        <a:srgbClr val="000000"/>
                      </a:solidFill>
                      <a:prstDash val="solid"/>
                    </a:lnT>
                    <a:lnB w="172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4240" rIns="84240" anchor="t">
                      <a:noAutofit/>
                    </a:bodyPr>
                    <a:p>
                      <a:pPr algn="ctr" defTabSz="914400">
                        <a:lnSpc>
                          <a:spcPts val="1681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Normalized Intensity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4240" marR="84240">
                    <a:lnL w="17280">
                      <a:solidFill>
                        <a:srgbClr val="000000"/>
                      </a:solidFill>
                      <a:prstDash val="solid"/>
                    </a:lnL>
                    <a:lnR w="17280">
                      <a:solidFill>
                        <a:srgbClr val="000000"/>
                      </a:solidFill>
                      <a:prstDash val="solid"/>
                    </a:lnR>
                    <a:lnT w="17280">
                      <a:solidFill>
                        <a:srgbClr val="000000"/>
                      </a:solidFill>
                      <a:prstDash val="solid"/>
                    </a:lnT>
                    <a:lnB w="172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4240" rIns="84240" anchor="t">
                      <a:noAutofit/>
                    </a:bodyPr>
                    <a:p>
                      <a:pPr algn="ctr" defTabSz="914400">
                        <a:lnSpc>
                          <a:spcPts val="1681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Error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4240" marR="84240">
                    <a:lnL w="17280">
                      <a:solidFill>
                        <a:srgbClr val="000000"/>
                      </a:solidFill>
                      <a:prstDash val="solid"/>
                    </a:lnL>
                    <a:lnR w="17280">
                      <a:solidFill>
                        <a:srgbClr val="000000"/>
                      </a:solidFill>
                      <a:prstDash val="solid"/>
                    </a:lnR>
                    <a:lnT w="17280">
                      <a:solidFill>
                        <a:srgbClr val="000000"/>
                      </a:solidFill>
                      <a:prstDash val="solid"/>
                    </a:lnT>
                    <a:lnB w="172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38120">
                <a:tc>
                  <a:txBody>
                    <a:bodyPr lIns="84240" rIns="84240" anchor="t">
                      <a:noAutofit/>
                    </a:bodyPr>
                    <a:p>
                      <a:pPr algn="ctr" defTabSz="914400">
                        <a:lnSpc>
                          <a:spcPts val="216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73.2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4240" marR="84240">
                    <a:lnL w="17280">
                      <a:solidFill>
                        <a:srgbClr val="000000"/>
                      </a:solidFill>
                      <a:prstDash val="solid"/>
                    </a:lnL>
                    <a:lnR w="17280">
                      <a:solidFill>
                        <a:srgbClr val="000000"/>
                      </a:solidFill>
                      <a:prstDash val="solid"/>
                    </a:lnR>
                    <a:lnT w="17280">
                      <a:solidFill>
                        <a:srgbClr val="000000"/>
                      </a:solidFill>
                      <a:prstDash val="solid"/>
                    </a:lnT>
                    <a:lnB w="172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4240" rIns="84240" anchor="t">
                      <a:noAutofit/>
                    </a:bodyPr>
                    <a:p>
                      <a:pPr algn="ctr" defTabSz="914400">
                        <a:lnSpc>
                          <a:spcPts val="216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4240" marR="84240">
                    <a:lnL w="17280">
                      <a:solidFill>
                        <a:srgbClr val="000000"/>
                      </a:solidFill>
                      <a:prstDash val="solid"/>
                    </a:lnL>
                    <a:lnR w="17280">
                      <a:solidFill>
                        <a:srgbClr val="000000"/>
                      </a:solidFill>
                      <a:prstDash val="solid"/>
                    </a:lnR>
                    <a:lnT w="17280">
                      <a:solidFill>
                        <a:srgbClr val="000000"/>
                      </a:solidFill>
                      <a:prstDash val="solid"/>
                    </a:lnT>
                    <a:lnB w="172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4240" rIns="84240" anchor="t">
                      <a:noAutofit/>
                    </a:bodyPr>
                    <a:p>
                      <a:pPr algn="ctr" defTabSz="914400">
                        <a:lnSpc>
                          <a:spcPts val="216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4240" marR="84240">
                    <a:lnL w="17280">
                      <a:solidFill>
                        <a:srgbClr val="000000"/>
                      </a:solidFill>
                      <a:prstDash val="solid"/>
                    </a:lnL>
                    <a:lnR w="17280">
                      <a:solidFill>
                        <a:srgbClr val="000000"/>
                      </a:solidFill>
                      <a:prstDash val="solid"/>
                    </a:lnR>
                    <a:lnT w="17280">
                      <a:solidFill>
                        <a:srgbClr val="000000"/>
                      </a:solidFill>
                      <a:prstDash val="solid"/>
                    </a:lnT>
                    <a:lnB w="172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4240" rIns="84240" anchor="t">
                      <a:noAutofit/>
                    </a:bodyPr>
                    <a:p>
                      <a:pPr algn="ctr" defTabSz="914400">
                        <a:lnSpc>
                          <a:spcPts val="216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4240" marR="84240">
                    <a:lnL w="17280">
                      <a:solidFill>
                        <a:srgbClr val="000000"/>
                      </a:solidFill>
                      <a:prstDash val="solid"/>
                    </a:lnL>
                    <a:lnR w="17280">
                      <a:solidFill>
                        <a:srgbClr val="000000"/>
                      </a:solidFill>
                      <a:prstDash val="solid"/>
                    </a:lnR>
                    <a:lnT w="17280">
                      <a:solidFill>
                        <a:srgbClr val="000000"/>
                      </a:solidFill>
                      <a:prstDash val="solid"/>
                    </a:lnT>
                    <a:lnB w="172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4240" rIns="84240" anchor="t">
                      <a:noAutofit/>
                    </a:bodyPr>
                    <a:p>
                      <a:pPr algn="ctr" defTabSz="914400">
                        <a:lnSpc>
                          <a:spcPts val="216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4240" marR="84240">
                    <a:lnL w="17280">
                      <a:solidFill>
                        <a:srgbClr val="000000"/>
                      </a:solidFill>
                      <a:prstDash val="solid"/>
                    </a:lnL>
                    <a:lnR w="17280">
                      <a:solidFill>
                        <a:srgbClr val="000000"/>
                      </a:solidFill>
                      <a:prstDash val="solid"/>
                    </a:lnR>
                    <a:lnT w="17280">
                      <a:solidFill>
                        <a:srgbClr val="000000"/>
                      </a:solidFill>
                      <a:prstDash val="solid"/>
                    </a:lnT>
                    <a:lnB w="172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4240" rIns="84240" anchor="t">
                      <a:noAutofit/>
                    </a:bodyPr>
                    <a:p>
                      <a:pPr algn="ctr" defTabSz="914400">
                        <a:lnSpc>
                          <a:spcPts val="216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4240" marR="84240">
                    <a:lnL w="17280">
                      <a:solidFill>
                        <a:srgbClr val="000000"/>
                      </a:solidFill>
                      <a:prstDash val="solid"/>
                    </a:lnL>
                    <a:lnR w="17280">
                      <a:solidFill>
                        <a:srgbClr val="000000"/>
                      </a:solidFill>
                      <a:prstDash val="solid"/>
                    </a:lnR>
                    <a:lnT w="17280">
                      <a:solidFill>
                        <a:srgbClr val="000000"/>
                      </a:solidFill>
                      <a:prstDash val="solid"/>
                    </a:lnT>
                    <a:lnB w="172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4240" rIns="84240" anchor="t">
                      <a:noAutofit/>
                    </a:bodyPr>
                    <a:p>
                      <a:pPr algn="ctr" defTabSz="914400">
                        <a:lnSpc>
                          <a:spcPts val="216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4240" marR="84240">
                    <a:lnL w="17280">
                      <a:solidFill>
                        <a:srgbClr val="000000"/>
                      </a:solidFill>
                      <a:prstDash val="solid"/>
                    </a:lnL>
                    <a:lnR w="17280">
                      <a:solidFill>
                        <a:srgbClr val="000000"/>
                      </a:solidFill>
                      <a:prstDash val="solid"/>
                    </a:lnR>
                    <a:lnT w="17280">
                      <a:solidFill>
                        <a:srgbClr val="000000"/>
                      </a:solidFill>
                      <a:prstDash val="solid"/>
                    </a:lnT>
                    <a:lnB w="172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38120">
                <a:tc>
                  <a:txBody>
                    <a:bodyPr lIns="84240" rIns="84240" anchor="t">
                      <a:noAutofit/>
                    </a:bodyPr>
                    <a:p>
                      <a:pPr algn="ctr" defTabSz="914400">
                        <a:lnSpc>
                          <a:spcPts val="216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459.1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4240" marR="84240">
                    <a:lnL w="17280">
                      <a:solidFill>
                        <a:srgbClr val="000000"/>
                      </a:solidFill>
                      <a:prstDash val="solid"/>
                    </a:lnL>
                    <a:lnR w="17280">
                      <a:solidFill>
                        <a:srgbClr val="000000"/>
                      </a:solidFill>
                      <a:prstDash val="solid"/>
                    </a:lnR>
                    <a:lnT w="17280">
                      <a:solidFill>
                        <a:srgbClr val="000000"/>
                      </a:solidFill>
                      <a:prstDash val="solid"/>
                    </a:lnT>
                    <a:lnB w="172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4240" rIns="84240" anchor="t">
                      <a:noAutofit/>
                    </a:bodyPr>
                    <a:p>
                      <a:pPr algn="ctr" defTabSz="914400">
                        <a:lnSpc>
                          <a:spcPts val="216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29.8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4240" marR="84240">
                    <a:lnL w="17280">
                      <a:solidFill>
                        <a:srgbClr val="000000"/>
                      </a:solidFill>
                      <a:prstDash val="solid"/>
                    </a:lnL>
                    <a:lnR w="17280">
                      <a:solidFill>
                        <a:srgbClr val="000000"/>
                      </a:solidFill>
                      <a:prstDash val="solid"/>
                    </a:lnR>
                    <a:lnT w="17280">
                      <a:solidFill>
                        <a:srgbClr val="000000"/>
                      </a:solidFill>
                      <a:prstDash val="solid"/>
                    </a:lnT>
                    <a:lnB w="172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84240" rIns="84240" anchor="t">
                      <a:noAutofit/>
                    </a:bodyPr>
                    <a:p>
                      <a:pPr algn="ctr" defTabSz="914400">
                        <a:lnSpc>
                          <a:spcPts val="216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4240" marR="84240">
                    <a:lnL w="17280">
                      <a:solidFill>
                        <a:srgbClr val="000000"/>
                      </a:solidFill>
                      <a:prstDash val="solid"/>
                    </a:lnL>
                    <a:lnR w="17280">
                      <a:solidFill>
                        <a:srgbClr val="000000"/>
                      </a:solidFill>
                      <a:prstDash val="solid"/>
                    </a:lnR>
                    <a:lnT w="17280">
                      <a:solidFill>
                        <a:srgbClr val="000000"/>
                      </a:solidFill>
                      <a:prstDash val="solid"/>
                    </a:lnT>
                    <a:lnB w="172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4240" rIns="84240" anchor="t">
                      <a:noAutofit/>
                    </a:bodyPr>
                    <a:p>
                      <a:pPr algn="ctr" defTabSz="914400">
                        <a:lnSpc>
                          <a:spcPts val="216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4240" marR="84240">
                    <a:lnL w="17280">
                      <a:solidFill>
                        <a:srgbClr val="000000"/>
                      </a:solidFill>
                      <a:prstDash val="solid"/>
                    </a:lnL>
                    <a:lnR w="17280">
                      <a:solidFill>
                        <a:srgbClr val="000000"/>
                      </a:solidFill>
                      <a:prstDash val="solid"/>
                    </a:lnR>
                    <a:lnT w="17280">
                      <a:solidFill>
                        <a:srgbClr val="000000"/>
                      </a:solidFill>
                      <a:prstDash val="solid"/>
                    </a:lnT>
                    <a:lnB w="172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4240" rIns="84240" anchor="t">
                      <a:noAutofit/>
                    </a:bodyPr>
                    <a:p>
                      <a:pPr algn="ctr" defTabSz="914400">
                        <a:lnSpc>
                          <a:spcPts val="216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4240" marR="84240">
                    <a:lnL w="17280">
                      <a:solidFill>
                        <a:srgbClr val="000000"/>
                      </a:solidFill>
                      <a:prstDash val="solid"/>
                    </a:lnL>
                    <a:lnR w="17280">
                      <a:solidFill>
                        <a:srgbClr val="000000"/>
                      </a:solidFill>
                      <a:prstDash val="solid"/>
                    </a:lnR>
                    <a:lnT w="17280">
                      <a:solidFill>
                        <a:srgbClr val="000000"/>
                      </a:solidFill>
                      <a:prstDash val="solid"/>
                    </a:lnT>
                    <a:lnB w="172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4240" rIns="84240" anchor="t">
                      <a:noAutofit/>
                    </a:bodyPr>
                    <a:p>
                      <a:pPr algn="ctr" defTabSz="914400">
                        <a:lnSpc>
                          <a:spcPts val="216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4240" marR="84240">
                    <a:lnL w="17280">
                      <a:solidFill>
                        <a:srgbClr val="000000"/>
                      </a:solidFill>
                      <a:prstDash val="solid"/>
                    </a:lnL>
                    <a:lnR w="17280">
                      <a:solidFill>
                        <a:srgbClr val="000000"/>
                      </a:solidFill>
                      <a:prstDash val="solid"/>
                    </a:lnR>
                    <a:lnT w="17280">
                      <a:solidFill>
                        <a:srgbClr val="000000"/>
                      </a:solidFill>
                      <a:prstDash val="solid"/>
                    </a:lnT>
                    <a:lnB w="172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84240" rIns="84240" anchor="t">
                      <a:noAutofit/>
                    </a:bodyPr>
                    <a:p>
                      <a:pPr algn="ctr" defTabSz="914400">
                        <a:lnSpc>
                          <a:spcPts val="216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4240" marR="84240">
                    <a:lnL w="17280">
                      <a:solidFill>
                        <a:srgbClr val="000000"/>
                      </a:solidFill>
                      <a:prstDash val="solid"/>
                    </a:lnL>
                    <a:lnR w="17280">
                      <a:solidFill>
                        <a:srgbClr val="000000"/>
                      </a:solidFill>
                      <a:prstDash val="solid"/>
                    </a:lnR>
                    <a:lnT w="17280">
                      <a:solidFill>
                        <a:srgbClr val="000000"/>
                      </a:solidFill>
                      <a:prstDash val="solid"/>
                    </a:lnT>
                    <a:lnB w="172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38120">
                <a:tc>
                  <a:txBody>
                    <a:bodyPr lIns="84240" rIns="84240" anchor="t">
                      <a:noAutofit/>
                    </a:bodyPr>
                    <a:p>
                      <a:pPr algn="ctr" defTabSz="914400">
                        <a:lnSpc>
                          <a:spcPts val="216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783.7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4240" marR="84240">
                    <a:lnL w="17280">
                      <a:solidFill>
                        <a:srgbClr val="000000"/>
                      </a:solidFill>
                      <a:prstDash val="solid"/>
                    </a:lnL>
                    <a:lnR w="17280">
                      <a:solidFill>
                        <a:srgbClr val="000000"/>
                      </a:solidFill>
                      <a:prstDash val="solid"/>
                    </a:lnR>
                    <a:lnT w="17280">
                      <a:solidFill>
                        <a:srgbClr val="000000"/>
                      </a:solidFill>
                      <a:prstDash val="solid"/>
                    </a:lnT>
                    <a:lnB w="172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4240" rIns="84240" anchor="t">
                      <a:noAutofit/>
                    </a:bodyPr>
                    <a:p>
                      <a:pPr algn="ctr" defTabSz="914400">
                        <a:lnSpc>
                          <a:spcPts val="216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65.5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4240" marR="84240">
                    <a:lnL w="17280">
                      <a:solidFill>
                        <a:srgbClr val="000000"/>
                      </a:solidFill>
                      <a:prstDash val="solid"/>
                    </a:lnL>
                    <a:lnR w="17280">
                      <a:solidFill>
                        <a:srgbClr val="000000"/>
                      </a:solidFill>
                      <a:prstDash val="solid"/>
                    </a:lnR>
                    <a:lnT w="17280">
                      <a:solidFill>
                        <a:srgbClr val="000000"/>
                      </a:solidFill>
                      <a:prstDash val="solid"/>
                    </a:lnT>
                    <a:lnB w="172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4240" rIns="84240" anchor="t">
                      <a:noAutofit/>
                    </a:bodyPr>
                    <a:p>
                      <a:pPr algn="ctr" defTabSz="914400">
                        <a:lnSpc>
                          <a:spcPts val="216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1.9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4240" marR="84240">
                    <a:lnL w="17280">
                      <a:solidFill>
                        <a:srgbClr val="000000"/>
                      </a:solidFill>
                      <a:prstDash val="solid"/>
                    </a:lnL>
                    <a:lnR w="17280">
                      <a:solidFill>
                        <a:srgbClr val="000000"/>
                      </a:solidFill>
                      <a:prstDash val="solid"/>
                    </a:lnR>
                    <a:lnT w="17280">
                      <a:solidFill>
                        <a:srgbClr val="000000"/>
                      </a:solidFill>
                      <a:prstDash val="solid"/>
                    </a:lnT>
                    <a:lnB w="172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4240" rIns="84240" anchor="t">
                      <a:noAutofit/>
                    </a:bodyPr>
                    <a:p>
                      <a:pPr algn="ctr" defTabSz="914400">
                        <a:lnSpc>
                          <a:spcPts val="216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134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4240" marR="84240">
                    <a:lnL w="17280">
                      <a:solidFill>
                        <a:srgbClr val="000000"/>
                      </a:solidFill>
                      <a:prstDash val="solid"/>
                    </a:lnL>
                    <a:lnR w="17280">
                      <a:solidFill>
                        <a:srgbClr val="000000"/>
                      </a:solidFill>
                      <a:prstDash val="solid"/>
                    </a:lnR>
                    <a:lnT w="17280">
                      <a:solidFill>
                        <a:srgbClr val="000000"/>
                      </a:solidFill>
                      <a:prstDash val="solid"/>
                    </a:lnT>
                    <a:lnB w="172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4240" rIns="84240" anchor="t">
                      <a:noAutofit/>
                    </a:bodyPr>
                    <a:p>
                      <a:pPr algn="ctr" defTabSz="914400">
                        <a:lnSpc>
                          <a:spcPts val="216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4240" marR="84240">
                    <a:lnL w="17280">
                      <a:solidFill>
                        <a:srgbClr val="000000"/>
                      </a:solidFill>
                      <a:prstDash val="solid"/>
                    </a:lnL>
                    <a:lnR w="17280">
                      <a:solidFill>
                        <a:srgbClr val="000000"/>
                      </a:solidFill>
                      <a:prstDash val="solid"/>
                    </a:lnR>
                    <a:lnT w="17280">
                      <a:solidFill>
                        <a:srgbClr val="000000"/>
                      </a:solidFill>
                      <a:prstDash val="solid"/>
                    </a:lnT>
                    <a:lnB w="172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4240" rIns="84240" anchor="t">
                      <a:noAutofit/>
                    </a:bodyPr>
                    <a:p>
                      <a:pPr algn="ctr" defTabSz="914400">
                        <a:lnSpc>
                          <a:spcPts val="216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4240" marR="84240">
                    <a:lnL w="17280">
                      <a:solidFill>
                        <a:srgbClr val="000000"/>
                      </a:solidFill>
                      <a:prstDash val="solid"/>
                    </a:lnL>
                    <a:lnR w="17280">
                      <a:solidFill>
                        <a:srgbClr val="000000"/>
                      </a:solidFill>
                      <a:prstDash val="solid"/>
                    </a:lnR>
                    <a:lnT w="17280">
                      <a:solidFill>
                        <a:srgbClr val="000000"/>
                      </a:solidFill>
                      <a:prstDash val="solid"/>
                    </a:lnT>
                    <a:lnB w="172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4240" rIns="84240" anchor="t">
                      <a:noAutofit/>
                    </a:bodyPr>
                    <a:p>
                      <a:pPr algn="ctr" defTabSz="914400">
                        <a:lnSpc>
                          <a:spcPts val="216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4240" marR="84240">
                    <a:lnL w="17280">
                      <a:solidFill>
                        <a:srgbClr val="000000"/>
                      </a:solidFill>
                      <a:prstDash val="solid"/>
                    </a:lnL>
                    <a:lnR w="17280">
                      <a:solidFill>
                        <a:srgbClr val="000000"/>
                      </a:solidFill>
                      <a:prstDash val="solid"/>
                    </a:lnR>
                    <a:lnT w="17280">
                      <a:solidFill>
                        <a:srgbClr val="000000"/>
                      </a:solidFill>
                      <a:prstDash val="solid"/>
                    </a:lnT>
                    <a:lnB w="172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1" name="Straight Connector 3"/>
          <p:cNvCxnSpPr/>
          <p:nvPr/>
        </p:nvCxnSpPr>
        <p:spPr>
          <a:xfrm>
            <a:off x="0" y="47520"/>
            <a:ext cx="12192480" cy="720"/>
          </a:xfrm>
          <a:prstGeom prst="straightConnector1">
            <a:avLst/>
          </a:prstGeom>
          <a:ln w="95250">
            <a:solidFill>
              <a:srgbClr val="156082"/>
            </a:solidFill>
            <a:round/>
          </a:ln>
        </p:spPr>
      </p:cxnSp>
      <p:sp>
        <p:nvSpPr>
          <p:cNvPr id="732" name="Google Shape;55;p15"/>
          <p:cNvSpPr/>
          <p:nvPr/>
        </p:nvSpPr>
        <p:spPr>
          <a:xfrm>
            <a:off x="505440" y="343800"/>
            <a:ext cx="59587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en-GB" sz="2400" spc="-1" strike="noStrike">
                <a:solidFill>
                  <a:srgbClr val="1c4587"/>
                </a:solidFill>
                <a:latin typeface="Calibri"/>
                <a:ea typeface="Calibri"/>
              </a:rPr>
              <a:t>Introduction: K isomers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33" name="Google Shape;56;p15"/>
          <p:cNvCxnSpPr/>
          <p:nvPr/>
        </p:nvCxnSpPr>
        <p:spPr>
          <a:xfrm>
            <a:off x="599760" y="905760"/>
            <a:ext cx="5448960" cy="720"/>
          </a:xfrm>
          <a:prstGeom prst="straightConnector1">
            <a:avLst/>
          </a:prstGeom>
          <a:ln w="9525">
            <a:solidFill>
              <a:srgbClr val="595959"/>
            </a:solidFill>
            <a:round/>
          </a:ln>
        </p:spPr>
      </p:cxnSp>
      <p:sp>
        <p:nvSpPr>
          <p:cNvPr id="734" name="Oval 4"/>
          <p:cNvSpPr/>
          <p:nvPr/>
        </p:nvSpPr>
        <p:spPr>
          <a:xfrm>
            <a:off x="747360" y="2417040"/>
            <a:ext cx="2822040" cy="178020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GB" sz="1800" spc="-1" strike="noStrike">
              <a:solidFill>
                <a:schemeClr val="dk1"/>
              </a:solidFill>
              <a:latin typeface="Calibri"/>
            </a:endParaRPr>
          </a:p>
        </p:txBody>
      </p:sp>
      <p:cxnSp>
        <p:nvCxnSpPr>
          <p:cNvPr id="735" name="Straight Arrow Connector 15"/>
          <p:cNvCxnSpPr/>
          <p:nvPr/>
        </p:nvCxnSpPr>
        <p:spPr>
          <a:xfrm>
            <a:off x="254160" y="3299760"/>
            <a:ext cx="4461480" cy="720"/>
          </a:xfrm>
          <a:prstGeom prst="straightConnector1">
            <a:avLst/>
          </a:prstGeom>
          <a:ln w="0">
            <a:solidFill>
              <a:srgbClr val="000000"/>
            </a:solidFill>
            <a:tailEnd len="med" type="triangle" w="med"/>
          </a:ln>
        </p:spPr>
      </p:cxnSp>
      <p:cxnSp>
        <p:nvCxnSpPr>
          <p:cNvPr id="736" name="Straight Arrow Connector 17"/>
          <p:cNvCxnSpPr/>
          <p:nvPr/>
        </p:nvCxnSpPr>
        <p:spPr>
          <a:xfrm flipV="1">
            <a:off x="2170440" y="1536120"/>
            <a:ext cx="720" cy="3389040"/>
          </a:xfrm>
          <a:prstGeom prst="straightConnector1">
            <a:avLst/>
          </a:prstGeom>
          <a:ln w="0">
            <a:solidFill>
              <a:srgbClr val="000000"/>
            </a:solidFill>
            <a:tailEnd len="med" type="triangle" w="med"/>
          </a:ln>
        </p:spPr>
      </p:cxnSp>
      <p:cxnSp>
        <p:nvCxnSpPr>
          <p:cNvPr id="737" name="Straight Arrow Connector 27"/>
          <p:cNvCxnSpPr/>
          <p:nvPr/>
        </p:nvCxnSpPr>
        <p:spPr>
          <a:xfrm flipV="1">
            <a:off x="2170440" y="2075040"/>
            <a:ext cx="1949040" cy="1225440"/>
          </a:xfrm>
          <a:prstGeom prst="straightConnector1">
            <a:avLst/>
          </a:prstGeom>
          <a:ln w="0">
            <a:solidFill>
              <a:srgbClr val="000000"/>
            </a:solidFill>
            <a:tailEnd len="med" type="triangle" w="med"/>
          </a:ln>
        </p:spPr>
      </p:cxnSp>
      <p:cxnSp>
        <p:nvCxnSpPr>
          <p:cNvPr id="738" name="Straight Connector 29"/>
          <p:cNvCxnSpPr/>
          <p:nvPr/>
        </p:nvCxnSpPr>
        <p:spPr>
          <a:xfrm flipH="1">
            <a:off x="4022280" y="2075040"/>
            <a:ext cx="65160" cy="1613880"/>
          </a:xfrm>
          <a:prstGeom prst="straightConnector1">
            <a:avLst/>
          </a:prstGeom>
          <a:ln w="0">
            <a:solidFill>
              <a:srgbClr val="000000"/>
            </a:solidFill>
            <a:prstDash val="sysDash"/>
          </a:ln>
        </p:spPr>
      </p:cxnSp>
      <p:cxnSp>
        <p:nvCxnSpPr>
          <p:cNvPr id="739" name="Straight Arrow Connector 31"/>
          <p:cNvCxnSpPr/>
          <p:nvPr/>
        </p:nvCxnSpPr>
        <p:spPr>
          <a:xfrm>
            <a:off x="2158560" y="3678840"/>
            <a:ext cx="1893240" cy="720"/>
          </a:xfrm>
          <a:prstGeom prst="straightConnector1">
            <a:avLst/>
          </a:prstGeom>
          <a:ln w="0">
            <a:solidFill>
              <a:srgbClr val="000000"/>
            </a:solidFill>
            <a:headEnd len="med" type="triangle" w="med"/>
            <a:tailEnd len="med" type="triangle" w="med"/>
          </a:ln>
        </p:spPr>
      </p:cxnSp>
      <p:sp>
        <p:nvSpPr>
          <p:cNvPr id="740" name="TextBox 32"/>
          <p:cNvSpPr/>
          <p:nvPr/>
        </p:nvSpPr>
        <p:spPr>
          <a:xfrm>
            <a:off x="2001240" y="1192320"/>
            <a:ext cx="338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Aptos"/>
              </a:rPr>
              <a:t>x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1" name="TextBox 33"/>
          <p:cNvSpPr/>
          <p:nvPr/>
        </p:nvSpPr>
        <p:spPr>
          <a:xfrm>
            <a:off x="4715280" y="3119040"/>
            <a:ext cx="338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</a:rPr>
              <a:t>z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2" name="TextBox 34"/>
          <p:cNvSpPr/>
          <p:nvPr/>
        </p:nvSpPr>
        <p:spPr>
          <a:xfrm>
            <a:off x="4062960" y="3001680"/>
            <a:ext cx="227160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200" spc="-1" strike="noStrike">
                <a:solidFill>
                  <a:schemeClr val="dk1"/>
                </a:solidFill>
                <a:latin typeface="Calibri"/>
              </a:rPr>
              <a:t>Symmetry axis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3" name="TextBox 35"/>
          <p:cNvSpPr/>
          <p:nvPr/>
        </p:nvSpPr>
        <p:spPr>
          <a:xfrm>
            <a:off x="3205800" y="3225240"/>
            <a:ext cx="4334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l-GR" sz="1800" spc="-1" strike="noStrike">
                <a:solidFill>
                  <a:schemeClr val="dk1"/>
                </a:solidFill>
                <a:latin typeface="Calibri"/>
              </a:rPr>
              <a:t>Ω</a:t>
            </a:r>
            <a:r>
              <a:rPr b="0" lang="en-GB" sz="1800" spc="-1" strike="noStrike" baseline="-25000">
                <a:solidFill>
                  <a:schemeClr val="dk1"/>
                </a:solidFill>
                <a:latin typeface="Calibri"/>
              </a:rPr>
              <a:t>1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4" name="TextBox 36"/>
          <p:cNvSpPr/>
          <p:nvPr/>
        </p:nvSpPr>
        <p:spPr>
          <a:xfrm>
            <a:off x="2533320" y="3614040"/>
            <a:ext cx="8262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l-GR" sz="1800" spc="-1" strike="noStrike">
                <a:solidFill>
                  <a:schemeClr val="dk1"/>
                </a:solidFill>
                <a:latin typeface="Calibri"/>
              </a:rPr>
              <a:t>ΣΩ</a:t>
            </a:r>
            <a:r>
              <a:rPr b="0" lang="en-GB" sz="1800" spc="-1" strike="noStrike" baseline="-25000">
                <a:solidFill>
                  <a:schemeClr val="dk1"/>
                </a:solidFill>
                <a:latin typeface="Calibri"/>
              </a:rPr>
              <a:t>n</a:t>
            </a:r>
            <a:r>
              <a:rPr b="0" lang="en-GB" sz="1800" spc="-1" strike="noStrike">
                <a:solidFill>
                  <a:schemeClr val="dk1"/>
                </a:solidFill>
                <a:latin typeface="Calibri"/>
              </a:rPr>
              <a:t>=K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5" name="TextBox 38"/>
          <p:cNvSpPr/>
          <p:nvPr/>
        </p:nvSpPr>
        <p:spPr>
          <a:xfrm>
            <a:off x="316440" y="5182560"/>
            <a:ext cx="5579280" cy="100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19040" indent="-28584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GB" sz="2000" spc="-1" strike="noStrike">
                <a:solidFill>
                  <a:schemeClr val="dk1"/>
                </a:solidFill>
                <a:latin typeface="Calibri"/>
                <a:ea typeface="Calibri"/>
              </a:rPr>
              <a:t>Individual nucleons have angular momentum, j, with projection Ω on the symmetry axis, and K is the sum of these Ω values.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6" name="TextBox 39"/>
          <p:cNvSpPr/>
          <p:nvPr/>
        </p:nvSpPr>
        <p:spPr>
          <a:xfrm>
            <a:off x="3180600" y="2185560"/>
            <a:ext cx="433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i="1" lang="en-GB" sz="1800" spc="-1" strike="noStrike">
                <a:solidFill>
                  <a:schemeClr val="dk1"/>
                </a:solidFill>
                <a:latin typeface="Calibri"/>
              </a:rPr>
              <a:t>J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7" name="TextBox 40"/>
          <p:cNvSpPr/>
          <p:nvPr/>
        </p:nvSpPr>
        <p:spPr>
          <a:xfrm>
            <a:off x="5975640" y="2813760"/>
            <a:ext cx="2295360" cy="43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133200" defTabSz="914400">
              <a:lnSpc>
                <a:spcPct val="100000"/>
              </a:lnSpc>
            </a:pPr>
            <a:r>
              <a:rPr b="0" lang="en-GB" sz="2000" spc="-1" strike="noStrike">
                <a:solidFill>
                  <a:schemeClr val="dk1"/>
                </a:solidFill>
                <a:latin typeface="Calibri"/>
                <a:ea typeface="Calibri"/>
              </a:rPr>
              <a:t>|K</a:t>
            </a:r>
            <a:r>
              <a:rPr b="0" lang="en-GB" sz="2000" spc="-1" strike="noStrike" baseline="-25000">
                <a:solidFill>
                  <a:schemeClr val="dk1"/>
                </a:solidFill>
                <a:latin typeface="Calibri"/>
                <a:ea typeface="Calibri"/>
              </a:rPr>
              <a:t>f</a:t>
            </a:r>
            <a:r>
              <a:rPr b="0" lang="en-GB" sz="2000" spc="-1" strike="noStrike">
                <a:solidFill>
                  <a:schemeClr val="dk1"/>
                </a:solidFill>
                <a:latin typeface="Calibri"/>
                <a:ea typeface="Calibri"/>
              </a:rPr>
              <a:t> – K</a:t>
            </a:r>
            <a:r>
              <a:rPr b="0" lang="en-GB" sz="2000" spc="-1" strike="noStrike" baseline="-25000">
                <a:solidFill>
                  <a:schemeClr val="dk1"/>
                </a:solidFill>
                <a:latin typeface="Calibri"/>
                <a:ea typeface="Calibri"/>
              </a:rPr>
              <a:t>i</a:t>
            </a:r>
            <a:r>
              <a:rPr b="0" lang="en-GB" sz="2000" spc="-1" strike="noStrike">
                <a:solidFill>
                  <a:schemeClr val="dk1"/>
                </a:solidFill>
                <a:latin typeface="Calibri"/>
                <a:ea typeface="Calibri"/>
              </a:rPr>
              <a:t>| =|</a:t>
            </a:r>
            <a:r>
              <a:rPr b="0" lang="el-GR" sz="2000" spc="-1" strike="noStrike">
                <a:solidFill>
                  <a:schemeClr val="dk1"/>
                </a:solidFill>
                <a:latin typeface="Calibri"/>
                <a:ea typeface="Calibri"/>
              </a:rPr>
              <a:t>Δ</a:t>
            </a:r>
            <a:r>
              <a:rPr b="0" lang="en-GB" sz="2000" spc="-1" strike="noStrike">
                <a:solidFill>
                  <a:schemeClr val="dk1"/>
                </a:solidFill>
                <a:latin typeface="Calibri"/>
                <a:ea typeface="Calibri"/>
              </a:rPr>
              <a:t>K| ≤ </a:t>
            </a:r>
            <a:r>
              <a:rPr b="0" lang="el-GR" sz="2000" spc="-1" strike="noStrike">
                <a:solidFill>
                  <a:schemeClr val="dk1"/>
                </a:solidFill>
                <a:latin typeface="Calibri"/>
                <a:ea typeface="Calibri"/>
              </a:rPr>
              <a:t>λ</a:t>
            </a:r>
            <a:r>
              <a:rPr b="0" lang="en-GB" sz="2000" spc="-1" strike="noStrike">
                <a:solidFill>
                  <a:schemeClr val="dk1"/>
                </a:solidFill>
                <a:latin typeface="Calibri"/>
                <a:ea typeface="Calibri"/>
              </a:rPr>
              <a:t>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8" name="TextBox 41"/>
          <p:cNvSpPr/>
          <p:nvPr/>
        </p:nvSpPr>
        <p:spPr>
          <a:xfrm>
            <a:off x="6097680" y="3725640"/>
            <a:ext cx="20322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133200" defTabSz="914400">
              <a:lnSpc>
                <a:spcPct val="100000"/>
              </a:lnSpc>
            </a:pPr>
            <a:r>
              <a:rPr b="0" lang="en-GB" sz="2000" spc="-1" strike="noStrike">
                <a:solidFill>
                  <a:schemeClr val="dk1"/>
                </a:solidFill>
                <a:latin typeface="Calibri"/>
                <a:ea typeface="Calibri"/>
              </a:rPr>
              <a:t>|</a:t>
            </a:r>
            <a:r>
              <a:rPr b="0" lang="el-GR" sz="2000" spc="-1" strike="noStrike">
                <a:solidFill>
                  <a:schemeClr val="dk1"/>
                </a:solidFill>
                <a:latin typeface="Calibri"/>
                <a:ea typeface="Calibri"/>
              </a:rPr>
              <a:t>Δ</a:t>
            </a:r>
            <a:r>
              <a:rPr b="0" lang="en-GB" sz="2000" spc="-1" strike="noStrike">
                <a:solidFill>
                  <a:schemeClr val="dk1"/>
                </a:solidFill>
                <a:latin typeface="Calibri"/>
                <a:ea typeface="Calibri"/>
              </a:rPr>
              <a:t>K| - </a:t>
            </a:r>
            <a:r>
              <a:rPr b="0" lang="el-GR" sz="2000" spc="-1" strike="noStrike">
                <a:solidFill>
                  <a:schemeClr val="dk1"/>
                </a:solidFill>
                <a:latin typeface="Calibri"/>
                <a:ea typeface="Calibri"/>
              </a:rPr>
              <a:t>λ</a:t>
            </a:r>
            <a:r>
              <a:rPr b="0" lang="en-GB" sz="2000" spc="-1" strike="noStrike">
                <a:solidFill>
                  <a:schemeClr val="dk1"/>
                </a:solidFill>
                <a:latin typeface="Calibri"/>
                <a:ea typeface="Calibri"/>
              </a:rPr>
              <a:t> = v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9" name="TextBox 43"/>
          <p:cNvSpPr/>
          <p:nvPr/>
        </p:nvSpPr>
        <p:spPr>
          <a:xfrm>
            <a:off x="8548560" y="2754360"/>
            <a:ext cx="372924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133200" defTabSz="914400">
              <a:lnSpc>
                <a:spcPct val="100000"/>
              </a:lnSpc>
            </a:pPr>
            <a:r>
              <a:rPr b="0" lang="en-GB" sz="2000" spc="-1" strike="noStrike">
                <a:solidFill>
                  <a:schemeClr val="dk1"/>
                </a:solidFill>
                <a:latin typeface="Calibri"/>
                <a:ea typeface="Calibri"/>
              </a:rPr>
              <a:t>K can only change by units up to multipolarity of the transition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0" name="TextBox 44"/>
          <p:cNvSpPr/>
          <p:nvPr/>
        </p:nvSpPr>
        <p:spPr>
          <a:xfrm>
            <a:off x="8552880" y="3721320"/>
            <a:ext cx="336636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133200" defTabSz="914400">
              <a:lnSpc>
                <a:spcPct val="100000"/>
              </a:lnSpc>
            </a:pPr>
            <a:r>
              <a:rPr b="0" lang="en-GB" sz="2000" spc="-1" strike="noStrike">
                <a:solidFill>
                  <a:schemeClr val="dk1"/>
                </a:solidFill>
                <a:latin typeface="Calibri"/>
                <a:ea typeface="Calibri"/>
              </a:rPr>
              <a:t>Larger changes in K result in hindered transition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51" name="Straight Arrow Connector 1"/>
          <p:cNvCxnSpPr/>
          <p:nvPr/>
        </p:nvCxnSpPr>
        <p:spPr>
          <a:xfrm flipV="1">
            <a:off x="2170440" y="2920680"/>
            <a:ext cx="1400400" cy="379800"/>
          </a:xfrm>
          <a:prstGeom prst="straightConnector1">
            <a:avLst/>
          </a:prstGeom>
          <a:ln w="0">
            <a:solidFill>
              <a:srgbClr val="0f9ed5"/>
            </a:solidFill>
            <a:tailEnd len="med" type="triangle" w="med"/>
          </a:ln>
        </p:spPr>
      </p:cxnSp>
      <p:cxnSp>
        <p:nvCxnSpPr>
          <p:cNvPr id="752" name="Straight Arrow Connector 6"/>
          <p:cNvCxnSpPr/>
          <p:nvPr/>
        </p:nvCxnSpPr>
        <p:spPr>
          <a:xfrm flipV="1">
            <a:off x="3524760" y="2096640"/>
            <a:ext cx="562680" cy="841680"/>
          </a:xfrm>
          <a:prstGeom prst="straightConnector1">
            <a:avLst/>
          </a:prstGeom>
          <a:ln w="0">
            <a:solidFill>
              <a:srgbClr val="0f9ed5"/>
            </a:solidFill>
            <a:tailEnd len="med" type="triangle" w="med"/>
          </a:ln>
        </p:spPr>
      </p:cxnSp>
      <p:sp>
        <p:nvSpPr>
          <p:cNvPr id="753" name="TextBox 8"/>
          <p:cNvSpPr/>
          <p:nvPr/>
        </p:nvSpPr>
        <p:spPr>
          <a:xfrm>
            <a:off x="3022920" y="2696760"/>
            <a:ext cx="4334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i="1" lang="en-GB" sz="1800" spc="-1" strike="noStrike">
                <a:solidFill>
                  <a:schemeClr val="dk1"/>
                </a:solidFill>
                <a:latin typeface="Calibri"/>
              </a:rPr>
              <a:t>j</a:t>
            </a:r>
            <a:r>
              <a:rPr b="0" i="1" lang="en-GB" sz="1800" spc="-1" strike="noStrike" baseline="-25000">
                <a:solidFill>
                  <a:schemeClr val="dk1"/>
                </a:solidFill>
                <a:latin typeface="Calibri"/>
              </a:rPr>
              <a:t>1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4" name="TextBox 9"/>
          <p:cNvSpPr/>
          <p:nvPr/>
        </p:nvSpPr>
        <p:spPr>
          <a:xfrm>
            <a:off x="3677040" y="2422800"/>
            <a:ext cx="4334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i="1" lang="en-GB" sz="1800" spc="-1" strike="noStrike">
                <a:solidFill>
                  <a:schemeClr val="dk1"/>
                </a:solidFill>
                <a:latin typeface="Calibri"/>
              </a:rPr>
              <a:t>j</a:t>
            </a:r>
            <a:r>
              <a:rPr b="0" i="1" lang="en-GB" sz="1800" spc="-1" strike="noStrike" baseline="-25000">
                <a:solidFill>
                  <a:schemeClr val="dk1"/>
                </a:solidFill>
                <a:latin typeface="Calibri"/>
              </a:rPr>
              <a:t>2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5" name="TextBox 12"/>
          <p:cNvSpPr/>
          <p:nvPr/>
        </p:nvSpPr>
        <p:spPr>
          <a:xfrm>
            <a:off x="3993480" y="3229200"/>
            <a:ext cx="4334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l-GR" sz="1800" spc="-1" strike="noStrike">
                <a:solidFill>
                  <a:schemeClr val="dk1"/>
                </a:solidFill>
                <a:latin typeface="Calibri"/>
              </a:rPr>
              <a:t>Ω</a:t>
            </a:r>
            <a:r>
              <a:rPr b="0" lang="en-GB" sz="1800" spc="-1" strike="noStrike" baseline="-25000">
                <a:solidFill>
                  <a:schemeClr val="dk1"/>
                </a:solidFill>
                <a:latin typeface="Calibri"/>
              </a:rPr>
              <a:t>2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56" name="Straight Connector 14"/>
          <p:cNvCxnSpPr/>
          <p:nvPr/>
        </p:nvCxnSpPr>
        <p:spPr>
          <a:xfrm flipH="1">
            <a:off x="3534480" y="2937600"/>
            <a:ext cx="2160" cy="551160"/>
          </a:xfrm>
          <a:prstGeom prst="straightConnector1">
            <a:avLst/>
          </a:prstGeom>
          <a:ln w="0">
            <a:solidFill>
              <a:srgbClr val="000000"/>
            </a:solidFill>
            <a:prstDash val="sysDash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7" name="Straight Connector 3"/>
          <p:cNvCxnSpPr/>
          <p:nvPr/>
        </p:nvCxnSpPr>
        <p:spPr>
          <a:xfrm>
            <a:off x="0" y="47520"/>
            <a:ext cx="12192480" cy="720"/>
          </a:xfrm>
          <a:prstGeom prst="straightConnector1">
            <a:avLst/>
          </a:prstGeom>
          <a:ln w="95250">
            <a:solidFill>
              <a:srgbClr val="156082"/>
            </a:solidFill>
            <a:round/>
          </a:ln>
        </p:spPr>
      </p:cxnSp>
      <p:sp>
        <p:nvSpPr>
          <p:cNvPr id="758" name="Google Shape;55;p15"/>
          <p:cNvSpPr/>
          <p:nvPr/>
        </p:nvSpPr>
        <p:spPr>
          <a:xfrm>
            <a:off x="505440" y="343800"/>
            <a:ext cx="59587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en-GB" sz="2400" spc="-1" strike="noStrike">
                <a:solidFill>
                  <a:srgbClr val="1c4587"/>
                </a:solidFill>
                <a:latin typeface="Calibri"/>
                <a:ea typeface="Calibri"/>
              </a:rPr>
              <a:t>Intensity calculation of </a:t>
            </a:r>
            <a:r>
              <a:rPr b="1" lang="en-GB" sz="2400" spc="-1" strike="noStrike" baseline="30000">
                <a:solidFill>
                  <a:srgbClr val="1c4587"/>
                </a:solidFill>
                <a:latin typeface="Calibri"/>
                <a:ea typeface="Calibri"/>
              </a:rPr>
              <a:t>184</a:t>
            </a:r>
            <a:r>
              <a:rPr b="1" lang="en-GB" sz="2400" spc="-1" strike="noStrike">
                <a:solidFill>
                  <a:srgbClr val="1c4587"/>
                </a:solidFill>
                <a:latin typeface="Calibri"/>
                <a:ea typeface="Calibri"/>
              </a:rPr>
              <a:t>Os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59" name="Google Shape;56;p15"/>
          <p:cNvCxnSpPr/>
          <p:nvPr/>
        </p:nvCxnSpPr>
        <p:spPr>
          <a:xfrm>
            <a:off x="599760" y="905760"/>
            <a:ext cx="5448960" cy="720"/>
          </a:xfrm>
          <a:prstGeom prst="straightConnector1">
            <a:avLst/>
          </a:prstGeom>
          <a:ln w="9525">
            <a:solidFill>
              <a:srgbClr val="595959"/>
            </a:solidFill>
            <a:round/>
          </a:ln>
        </p:spPr>
      </p:cxnSp>
      <p:pic>
        <p:nvPicPr>
          <p:cNvPr id="760" name="Picture 2" descr=""/>
          <p:cNvPicPr/>
          <p:nvPr/>
        </p:nvPicPr>
        <p:blipFill>
          <a:blip r:embed="rId1"/>
          <a:stretch/>
        </p:blipFill>
        <p:spPr>
          <a:xfrm>
            <a:off x="416520" y="957240"/>
            <a:ext cx="6193440" cy="3287520"/>
          </a:xfrm>
          <a:prstGeom prst="rect">
            <a:avLst/>
          </a:prstGeom>
          <a:ln w="0">
            <a:noFill/>
          </a:ln>
        </p:spPr>
      </p:pic>
      <p:cxnSp>
        <p:nvCxnSpPr>
          <p:cNvPr id="761" name="Straight Connector 5"/>
          <p:cNvCxnSpPr/>
          <p:nvPr/>
        </p:nvCxnSpPr>
        <p:spPr>
          <a:xfrm>
            <a:off x="9531360" y="5914080"/>
            <a:ext cx="2007360" cy="720"/>
          </a:xfrm>
          <a:prstGeom prst="straightConnector1">
            <a:avLst/>
          </a:prstGeom>
          <a:ln w="38100">
            <a:solidFill>
              <a:srgbClr val="000000"/>
            </a:solidFill>
            <a:round/>
          </a:ln>
        </p:spPr>
      </p:cxnSp>
      <p:cxnSp>
        <p:nvCxnSpPr>
          <p:cNvPr id="762" name="Straight Connector 6"/>
          <p:cNvCxnSpPr/>
          <p:nvPr/>
        </p:nvCxnSpPr>
        <p:spPr>
          <a:xfrm>
            <a:off x="9531360" y="5507280"/>
            <a:ext cx="2007360" cy="720"/>
          </a:xfrm>
          <a:prstGeom prst="straightConnector1">
            <a:avLst/>
          </a:prstGeom>
          <a:ln w="38100">
            <a:solidFill>
              <a:srgbClr val="000000"/>
            </a:solidFill>
            <a:round/>
          </a:ln>
        </p:spPr>
      </p:cxnSp>
      <p:cxnSp>
        <p:nvCxnSpPr>
          <p:cNvPr id="763" name="Straight Connector 7"/>
          <p:cNvCxnSpPr/>
          <p:nvPr/>
        </p:nvCxnSpPr>
        <p:spPr>
          <a:xfrm>
            <a:off x="9503280" y="4957200"/>
            <a:ext cx="2007000" cy="720"/>
          </a:xfrm>
          <a:prstGeom prst="straightConnector1">
            <a:avLst/>
          </a:prstGeom>
          <a:ln w="38100">
            <a:solidFill>
              <a:srgbClr val="000000"/>
            </a:solidFill>
            <a:round/>
          </a:ln>
        </p:spPr>
      </p:cxnSp>
      <p:cxnSp>
        <p:nvCxnSpPr>
          <p:cNvPr id="764" name="Straight Connector 8"/>
          <p:cNvCxnSpPr/>
          <p:nvPr/>
        </p:nvCxnSpPr>
        <p:spPr>
          <a:xfrm>
            <a:off x="9518040" y="4014000"/>
            <a:ext cx="2007000" cy="720"/>
          </a:xfrm>
          <a:prstGeom prst="straightConnector1">
            <a:avLst/>
          </a:prstGeom>
          <a:ln w="38100">
            <a:solidFill>
              <a:srgbClr val="000000"/>
            </a:solidFill>
            <a:round/>
          </a:ln>
        </p:spPr>
      </p:cxnSp>
      <p:cxnSp>
        <p:nvCxnSpPr>
          <p:cNvPr id="765" name="Straight Connector 9"/>
          <p:cNvCxnSpPr/>
          <p:nvPr/>
        </p:nvCxnSpPr>
        <p:spPr>
          <a:xfrm>
            <a:off x="9531360" y="2729160"/>
            <a:ext cx="2007360" cy="720"/>
          </a:xfrm>
          <a:prstGeom prst="straightConnector1">
            <a:avLst/>
          </a:prstGeom>
          <a:ln w="38100">
            <a:solidFill>
              <a:srgbClr val="000000"/>
            </a:solidFill>
            <a:round/>
          </a:ln>
        </p:spPr>
      </p:cxnSp>
      <p:cxnSp>
        <p:nvCxnSpPr>
          <p:cNvPr id="766" name="Straight Connector 12"/>
          <p:cNvCxnSpPr/>
          <p:nvPr/>
        </p:nvCxnSpPr>
        <p:spPr>
          <a:xfrm>
            <a:off x="7365600" y="1845000"/>
            <a:ext cx="2007000" cy="720"/>
          </a:xfrm>
          <a:prstGeom prst="straightConnector1">
            <a:avLst/>
          </a:prstGeom>
          <a:ln w="38100">
            <a:solidFill>
              <a:srgbClr val="000000"/>
            </a:solidFill>
            <a:round/>
          </a:ln>
        </p:spPr>
      </p:cxnSp>
      <p:sp>
        <p:nvSpPr>
          <p:cNvPr id="767" name="TextBox 13"/>
          <p:cNvSpPr/>
          <p:nvPr/>
        </p:nvSpPr>
        <p:spPr>
          <a:xfrm>
            <a:off x="7133400" y="1537560"/>
            <a:ext cx="3409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5 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</a:rPr>
              <a:t>-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8" name="TextBox 14"/>
          <p:cNvSpPr/>
          <p:nvPr/>
        </p:nvSpPr>
        <p:spPr>
          <a:xfrm>
            <a:off x="9236160" y="1537560"/>
            <a:ext cx="2707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0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9" name="TextBox 15"/>
          <p:cNvSpPr/>
          <p:nvPr/>
        </p:nvSpPr>
        <p:spPr>
          <a:xfrm>
            <a:off x="9306000" y="2393640"/>
            <a:ext cx="6260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5 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</a:rPr>
              <a:t>+</a:t>
            </a: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 ,6 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</a:rPr>
              <a:t>+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0" name="TextBox 16"/>
          <p:cNvSpPr/>
          <p:nvPr/>
        </p:nvSpPr>
        <p:spPr>
          <a:xfrm>
            <a:off x="11404080" y="2393640"/>
            <a:ext cx="6775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2400.3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1" name="TextBox 17"/>
          <p:cNvSpPr/>
          <p:nvPr/>
        </p:nvSpPr>
        <p:spPr>
          <a:xfrm>
            <a:off x="9272160" y="3706560"/>
            <a:ext cx="3607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4 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</a:rPr>
              <a:t>+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2" name="TextBox 18"/>
          <p:cNvSpPr/>
          <p:nvPr/>
        </p:nvSpPr>
        <p:spPr>
          <a:xfrm>
            <a:off x="11375640" y="3706560"/>
            <a:ext cx="6775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1225.0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3" name="TextBox 19"/>
          <p:cNvSpPr/>
          <p:nvPr/>
        </p:nvSpPr>
        <p:spPr>
          <a:xfrm>
            <a:off x="9272160" y="4641840"/>
            <a:ext cx="3607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4 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</a:rPr>
              <a:t>+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4" name="TextBox 20"/>
          <p:cNvSpPr/>
          <p:nvPr/>
        </p:nvSpPr>
        <p:spPr>
          <a:xfrm>
            <a:off x="11375640" y="4641840"/>
            <a:ext cx="58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383.7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5" name="TextBox 21"/>
          <p:cNvSpPr/>
          <p:nvPr/>
        </p:nvSpPr>
        <p:spPr>
          <a:xfrm>
            <a:off x="9285840" y="5217120"/>
            <a:ext cx="3607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2 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</a:rPr>
              <a:t>+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6" name="TextBox 22"/>
          <p:cNvSpPr/>
          <p:nvPr/>
        </p:nvSpPr>
        <p:spPr>
          <a:xfrm>
            <a:off x="11389320" y="5217120"/>
            <a:ext cx="58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119.8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7" name="TextBox 23"/>
          <p:cNvSpPr/>
          <p:nvPr/>
        </p:nvSpPr>
        <p:spPr>
          <a:xfrm>
            <a:off x="9300600" y="5617080"/>
            <a:ext cx="3607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0 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</a:rPr>
              <a:t>+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8" name="TextBox 24"/>
          <p:cNvSpPr/>
          <p:nvPr/>
        </p:nvSpPr>
        <p:spPr>
          <a:xfrm>
            <a:off x="11402280" y="5617080"/>
            <a:ext cx="2707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0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9" name="TextBox 25"/>
          <p:cNvSpPr/>
          <p:nvPr/>
        </p:nvSpPr>
        <p:spPr>
          <a:xfrm>
            <a:off x="7875360" y="1845360"/>
            <a:ext cx="901080" cy="34308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rgbClr val="ffffff">
                    <a:alpha val="1000"/>
                  </a:srgbClr>
                </a:solidFill>
                <a:latin typeface="Aptos"/>
              </a:rPr>
              <a:t> 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0" name="TextBox 26"/>
          <p:cNvSpPr/>
          <p:nvPr/>
        </p:nvSpPr>
        <p:spPr>
          <a:xfrm>
            <a:off x="10230120" y="5966280"/>
            <a:ext cx="958680" cy="34452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rgbClr val="ffffff">
                    <a:alpha val="1000"/>
                  </a:srgbClr>
                </a:solidFill>
                <a:latin typeface="Aptos"/>
              </a:rPr>
              <a:t> 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81" name="Straight Arrow Connector 28"/>
          <p:cNvCxnSpPr/>
          <p:nvPr/>
        </p:nvCxnSpPr>
        <p:spPr>
          <a:xfrm>
            <a:off x="10049400" y="5524920"/>
            <a:ext cx="720" cy="417960"/>
          </a:xfrm>
          <a:prstGeom prst="straightConnector1">
            <a:avLst/>
          </a:prstGeom>
          <a:ln w="28575">
            <a:solidFill>
              <a:srgbClr val="156082"/>
            </a:solidFill>
            <a:round/>
            <a:tailEnd len="med" type="triangle" w="med"/>
          </a:ln>
        </p:spPr>
      </p:cxnSp>
      <p:cxnSp>
        <p:nvCxnSpPr>
          <p:cNvPr id="782" name="Straight Arrow Connector 29"/>
          <p:cNvCxnSpPr/>
          <p:nvPr/>
        </p:nvCxnSpPr>
        <p:spPr>
          <a:xfrm>
            <a:off x="10056240" y="2729160"/>
            <a:ext cx="3960" cy="707040"/>
          </a:xfrm>
          <a:prstGeom prst="straightConnector1">
            <a:avLst/>
          </a:prstGeom>
          <a:ln w="28575">
            <a:solidFill>
              <a:srgbClr val="156082"/>
            </a:solidFill>
            <a:round/>
            <a:tailEnd len="med" type="triangle" w="med"/>
          </a:ln>
        </p:spPr>
      </p:cxnSp>
      <p:cxnSp>
        <p:nvCxnSpPr>
          <p:cNvPr id="783" name="Straight Arrow Connector 31"/>
          <p:cNvCxnSpPr/>
          <p:nvPr/>
        </p:nvCxnSpPr>
        <p:spPr>
          <a:xfrm>
            <a:off x="10049400" y="4014000"/>
            <a:ext cx="2160" cy="961560"/>
          </a:xfrm>
          <a:prstGeom prst="straightConnector1">
            <a:avLst/>
          </a:prstGeom>
          <a:ln w="28575">
            <a:solidFill>
              <a:srgbClr val="156082"/>
            </a:solidFill>
            <a:round/>
            <a:tailEnd len="med" type="triangle" w="med"/>
          </a:ln>
        </p:spPr>
      </p:cxnSp>
      <p:cxnSp>
        <p:nvCxnSpPr>
          <p:cNvPr id="784" name="Straight Arrow Connector 33"/>
          <p:cNvCxnSpPr/>
          <p:nvPr/>
        </p:nvCxnSpPr>
        <p:spPr>
          <a:xfrm>
            <a:off x="10049400" y="3435480"/>
            <a:ext cx="5760" cy="603360"/>
          </a:xfrm>
          <a:prstGeom prst="straightConnector1">
            <a:avLst/>
          </a:prstGeom>
          <a:ln w="28575">
            <a:solidFill>
              <a:srgbClr val="156082"/>
            </a:solidFill>
            <a:round/>
            <a:tailEnd len="med" type="triangle" w="med"/>
          </a:ln>
        </p:spPr>
      </p:cxnSp>
      <p:cxnSp>
        <p:nvCxnSpPr>
          <p:cNvPr id="785" name="Straight Arrow Connector 36"/>
          <p:cNvCxnSpPr>
            <a:stCxn id="768" idx="2"/>
          </p:cNvCxnSpPr>
          <p:nvPr/>
        </p:nvCxnSpPr>
        <p:spPr>
          <a:xfrm>
            <a:off x="9371520" y="1840680"/>
            <a:ext cx="160560" cy="441360"/>
          </a:xfrm>
          <a:prstGeom prst="straightConnector1">
            <a:avLst/>
          </a:prstGeom>
          <a:ln w="0">
            <a:solidFill>
              <a:srgbClr val="ff0000"/>
            </a:solidFill>
            <a:tailEnd len="med" type="triangle" w="med"/>
          </a:ln>
        </p:spPr>
      </p:cxnSp>
      <p:sp>
        <p:nvSpPr>
          <p:cNvPr id="786" name="TextBox 37"/>
          <p:cNvSpPr/>
          <p:nvPr/>
        </p:nvSpPr>
        <p:spPr>
          <a:xfrm>
            <a:off x="10050480" y="2855160"/>
            <a:ext cx="58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682.1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7" name="TextBox 38"/>
          <p:cNvSpPr/>
          <p:nvPr/>
        </p:nvSpPr>
        <p:spPr>
          <a:xfrm>
            <a:off x="10022400" y="4374360"/>
            <a:ext cx="59436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841.3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8" name="TextBox 39"/>
          <p:cNvSpPr/>
          <p:nvPr/>
        </p:nvSpPr>
        <p:spPr>
          <a:xfrm>
            <a:off x="9982080" y="5562360"/>
            <a:ext cx="58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119.8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9" name="TextBox 40"/>
          <p:cNvSpPr/>
          <p:nvPr/>
        </p:nvSpPr>
        <p:spPr>
          <a:xfrm>
            <a:off x="10011600" y="3579120"/>
            <a:ext cx="58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493.0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0" name="TextBox 42"/>
          <p:cNvSpPr/>
          <p:nvPr/>
        </p:nvSpPr>
        <p:spPr>
          <a:xfrm>
            <a:off x="9420120" y="1838160"/>
            <a:ext cx="78876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rgbClr val="ff0000"/>
                </a:solidFill>
                <a:latin typeface="Calibri"/>
              </a:rPr>
              <a:t>ε : 100%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1" name="TextBox 43"/>
          <p:cNvSpPr/>
          <p:nvPr/>
        </p:nvSpPr>
        <p:spPr>
          <a:xfrm>
            <a:off x="9654840" y="1474560"/>
            <a:ext cx="6469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accent3">
                    <a:lumMod val="75000"/>
                  </a:schemeClr>
                </a:solidFill>
                <a:latin typeface="Calibri"/>
              </a:rPr>
              <a:t>3.09 H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92" name="Straight Connector 1"/>
          <p:cNvCxnSpPr/>
          <p:nvPr/>
        </p:nvCxnSpPr>
        <p:spPr>
          <a:xfrm>
            <a:off x="9546120" y="3435480"/>
            <a:ext cx="2007360" cy="720"/>
          </a:xfrm>
          <a:prstGeom prst="straightConnector1">
            <a:avLst/>
          </a:prstGeom>
          <a:ln w="38100">
            <a:solidFill>
              <a:srgbClr val="000000"/>
            </a:solidFill>
            <a:round/>
          </a:ln>
        </p:spPr>
      </p:cxnSp>
      <p:sp>
        <p:nvSpPr>
          <p:cNvPr id="793" name="TextBox 4"/>
          <p:cNvSpPr/>
          <p:nvPr/>
        </p:nvSpPr>
        <p:spPr>
          <a:xfrm>
            <a:off x="9299520" y="3127680"/>
            <a:ext cx="3409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5 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</a:rPr>
              <a:t>-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4" name="TextBox 27"/>
          <p:cNvSpPr/>
          <p:nvPr/>
        </p:nvSpPr>
        <p:spPr>
          <a:xfrm>
            <a:off x="11404080" y="3127680"/>
            <a:ext cx="6775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1718.2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95" name="Straight Arrow Connector 30"/>
          <p:cNvCxnSpPr/>
          <p:nvPr/>
        </p:nvCxnSpPr>
        <p:spPr>
          <a:xfrm>
            <a:off x="10056240" y="4964760"/>
            <a:ext cx="720" cy="582480"/>
          </a:xfrm>
          <a:prstGeom prst="straightConnector1">
            <a:avLst/>
          </a:prstGeom>
          <a:ln w="28575">
            <a:solidFill>
              <a:srgbClr val="156082"/>
            </a:solidFill>
            <a:round/>
            <a:tailEnd len="med" type="triangle" w="med"/>
          </a:ln>
        </p:spPr>
      </p:cxnSp>
      <p:sp>
        <p:nvSpPr>
          <p:cNvPr id="796" name="TextBox 32"/>
          <p:cNvSpPr/>
          <p:nvPr/>
        </p:nvSpPr>
        <p:spPr>
          <a:xfrm>
            <a:off x="9988920" y="5059800"/>
            <a:ext cx="58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263.9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97" name="Straight Connector 48"/>
          <p:cNvCxnSpPr/>
          <p:nvPr/>
        </p:nvCxnSpPr>
        <p:spPr>
          <a:xfrm>
            <a:off x="7170480" y="4417560"/>
            <a:ext cx="2007000" cy="720"/>
          </a:xfrm>
          <a:prstGeom prst="straightConnector1">
            <a:avLst/>
          </a:prstGeom>
          <a:ln w="38100">
            <a:solidFill>
              <a:srgbClr val="000000"/>
            </a:solidFill>
            <a:round/>
          </a:ln>
        </p:spPr>
      </p:cxnSp>
      <p:cxnSp>
        <p:nvCxnSpPr>
          <p:cNvPr id="798" name="Straight Connector 49"/>
          <p:cNvCxnSpPr/>
          <p:nvPr/>
        </p:nvCxnSpPr>
        <p:spPr>
          <a:xfrm>
            <a:off x="7170480" y="3453120"/>
            <a:ext cx="2007000" cy="720"/>
          </a:xfrm>
          <a:prstGeom prst="straightConnector1">
            <a:avLst/>
          </a:prstGeom>
          <a:ln w="38100">
            <a:solidFill>
              <a:srgbClr val="000000"/>
            </a:solidFill>
            <a:round/>
          </a:ln>
        </p:spPr>
      </p:cxnSp>
      <p:sp>
        <p:nvSpPr>
          <p:cNvPr id="799" name="TextBox 50"/>
          <p:cNvSpPr/>
          <p:nvPr/>
        </p:nvSpPr>
        <p:spPr>
          <a:xfrm>
            <a:off x="7045920" y="3145680"/>
            <a:ext cx="3409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5 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</a:rPr>
              <a:t>-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0" name="TextBox 51"/>
          <p:cNvSpPr/>
          <p:nvPr/>
        </p:nvSpPr>
        <p:spPr>
          <a:xfrm>
            <a:off x="8622000" y="3144600"/>
            <a:ext cx="6775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1718.2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1" name="TextBox 52"/>
          <p:cNvSpPr/>
          <p:nvPr/>
        </p:nvSpPr>
        <p:spPr>
          <a:xfrm>
            <a:off x="7034760" y="4114440"/>
            <a:ext cx="3607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6 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</a:rPr>
              <a:t>+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2" name="TextBox 53"/>
          <p:cNvSpPr/>
          <p:nvPr/>
        </p:nvSpPr>
        <p:spPr>
          <a:xfrm>
            <a:off x="8878680" y="4114440"/>
            <a:ext cx="58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774.1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803" name="Straight Arrow Connector 55"/>
          <p:cNvCxnSpPr/>
          <p:nvPr/>
        </p:nvCxnSpPr>
        <p:spPr>
          <a:xfrm>
            <a:off x="8617680" y="4417560"/>
            <a:ext cx="1889280" cy="532440"/>
          </a:xfrm>
          <a:prstGeom prst="straightConnector1">
            <a:avLst/>
          </a:prstGeom>
          <a:ln w="28575">
            <a:solidFill>
              <a:srgbClr val="4ea72e"/>
            </a:solidFill>
            <a:round/>
            <a:tailEnd len="med" type="triangle" w="med"/>
          </a:ln>
        </p:spPr>
      </p:cxnSp>
      <p:cxnSp>
        <p:nvCxnSpPr>
          <p:cNvPr id="804" name="Straight Arrow Connector 56"/>
          <p:cNvCxnSpPr/>
          <p:nvPr/>
        </p:nvCxnSpPr>
        <p:spPr>
          <a:xfrm>
            <a:off x="8595720" y="3456360"/>
            <a:ext cx="720" cy="937800"/>
          </a:xfrm>
          <a:prstGeom prst="straightConnector1">
            <a:avLst/>
          </a:prstGeom>
          <a:ln w="28575">
            <a:solidFill>
              <a:srgbClr val="4ea72e"/>
            </a:solidFill>
            <a:round/>
            <a:tailEnd len="med" type="triangle" w="med"/>
          </a:ln>
        </p:spPr>
      </p:cxnSp>
      <p:sp>
        <p:nvSpPr>
          <p:cNvPr id="805" name="TextBox 58"/>
          <p:cNvSpPr/>
          <p:nvPr/>
        </p:nvSpPr>
        <p:spPr>
          <a:xfrm>
            <a:off x="7997760" y="3706560"/>
            <a:ext cx="58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944.1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6" name="TextBox 59"/>
          <p:cNvSpPr/>
          <p:nvPr/>
        </p:nvSpPr>
        <p:spPr>
          <a:xfrm rot="17296200">
            <a:off x="8573760" y="4596840"/>
            <a:ext cx="5857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390.4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807" name="Table 60"/>
          <p:cNvGraphicFramePr/>
          <p:nvPr/>
        </p:nvGraphicFramePr>
        <p:xfrm>
          <a:off x="426960" y="4748400"/>
          <a:ext cx="2368800" cy="2104200"/>
        </p:xfrm>
        <a:graphic>
          <a:graphicData uri="http://schemas.openxmlformats.org/drawingml/2006/table">
            <a:tbl>
              <a:tblPr/>
              <a:tblGrid>
                <a:gridCol w="783720"/>
                <a:gridCol w="801720"/>
                <a:gridCol w="783720"/>
              </a:tblGrid>
              <a:tr h="4950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GB" sz="1400" spc="-1" strike="noStrike">
                          <a:solidFill>
                            <a:schemeClr val="lt1"/>
                          </a:solidFill>
                          <a:latin typeface="Arial Narrow"/>
                        </a:rPr>
                        <a:t>E</a:t>
                      </a:r>
                      <a:r>
                        <a:rPr b="1" lang="el-GR" sz="1400" spc="-1" strike="noStrike" baseline="-25000">
                          <a:solidFill>
                            <a:schemeClr val="lt1"/>
                          </a:solidFill>
                          <a:latin typeface="Arial Narrow"/>
                        </a:rPr>
                        <a:t>γ</a:t>
                      </a:r>
                      <a:br>
                        <a:rPr sz="1400"/>
                      </a:br>
                      <a:r>
                        <a:rPr b="1" lang="en-GB" sz="1400" spc="-1" strike="noStrike" baseline="-25000">
                          <a:solidFill>
                            <a:schemeClr val="lt1"/>
                          </a:solidFill>
                          <a:latin typeface="Arial Narrow"/>
                        </a:rPr>
                        <a:t>(keV)</a:t>
                      </a:r>
                      <a:endParaRPr b="0" lang="en-US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GB" sz="1400" spc="-1" strike="noStrike">
                          <a:solidFill>
                            <a:schemeClr val="lt1"/>
                          </a:solidFill>
                          <a:latin typeface="Arial Narrow"/>
                        </a:rPr>
                        <a:t>I</a:t>
                      </a:r>
                      <a:r>
                        <a:rPr b="1" lang="el-GR" sz="1400" spc="-1" strike="noStrike" baseline="-25000">
                          <a:solidFill>
                            <a:schemeClr val="lt1"/>
                          </a:solidFill>
                          <a:latin typeface="Arial Narrow"/>
                        </a:rPr>
                        <a:t>γ</a:t>
                      </a:r>
                      <a:r>
                        <a:rPr b="1" lang="en-GB" sz="1400" spc="-1" strike="noStrike">
                          <a:solidFill>
                            <a:schemeClr val="lt1"/>
                          </a:solidFill>
                          <a:latin typeface="Arial Narrow"/>
                        </a:rPr>
                        <a:t>%</a:t>
                      </a:r>
                      <a:r>
                        <a:rPr b="1" lang="en-GB" sz="1400" spc="-1" strike="noStrike" baseline="-25000">
                          <a:solidFill>
                            <a:schemeClr val="lt1"/>
                          </a:solidFill>
                          <a:latin typeface="Arial Narrow"/>
                        </a:rPr>
                        <a:t> </a:t>
                      </a:r>
                      <a:br>
                        <a:rPr sz="1400"/>
                      </a:br>
                      <a:r>
                        <a:rPr b="1" lang="en-GB" sz="1400" spc="-1" strike="noStrike" baseline="-25000">
                          <a:solidFill>
                            <a:schemeClr val="lt1"/>
                          </a:solidFill>
                          <a:latin typeface="Arial Narrow"/>
                        </a:rPr>
                        <a:t>From [1]</a:t>
                      </a:r>
                      <a:endParaRPr b="0" lang="en-US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GB" sz="1400" spc="-1" strike="noStrike">
                          <a:solidFill>
                            <a:schemeClr val="lt1"/>
                          </a:solidFill>
                          <a:latin typeface="Arial Narrow"/>
                        </a:rPr>
                        <a:t>Norm.</a:t>
                      </a:r>
                      <a:endParaRPr b="0" lang="en-US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GB" sz="1400" spc="-1" strike="noStrike">
                          <a:solidFill>
                            <a:schemeClr val="lt1"/>
                          </a:solidFill>
                          <a:latin typeface="Arial Narrow"/>
                        </a:rPr>
                        <a:t>I</a:t>
                      </a:r>
                      <a:r>
                        <a:rPr b="1" lang="el-GR" sz="1400" spc="-1" strike="noStrike" baseline="-25000">
                          <a:solidFill>
                            <a:schemeClr val="lt1"/>
                          </a:solidFill>
                          <a:latin typeface="Arial Narrow"/>
                        </a:rPr>
                        <a:t>γ</a:t>
                      </a:r>
                      <a:r>
                        <a:rPr b="1" lang="en-GB" sz="1400" spc="-1" strike="noStrike">
                          <a:solidFill>
                            <a:schemeClr val="lt1"/>
                          </a:solidFill>
                          <a:latin typeface="Arial Narrow"/>
                        </a:rPr>
                        <a:t>%</a:t>
                      </a:r>
                      <a:endParaRPr b="0" lang="en-US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400320"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400" spc="-1" strike="noStrike">
                          <a:solidFill>
                            <a:schemeClr val="dk1"/>
                          </a:solidFill>
                          <a:latin typeface="Arial Narrow"/>
                        </a:rPr>
                        <a:t>119.8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400" spc="-1" strike="noStrike">
                          <a:solidFill>
                            <a:schemeClr val="dk1"/>
                          </a:solidFill>
                          <a:latin typeface="Arial Narrow"/>
                        </a:rPr>
                        <a:t>100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400" spc="-1" strike="noStrike">
                          <a:solidFill>
                            <a:schemeClr val="dk1"/>
                          </a:solidFill>
                          <a:latin typeface="Arial Narrow"/>
                        </a:rPr>
                        <a:t>55(22)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61440"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400" spc="-1" strike="noStrike">
                          <a:solidFill>
                            <a:schemeClr val="dk1"/>
                          </a:solidFill>
                          <a:latin typeface="Arial Narrow"/>
                        </a:rPr>
                        <a:t>263.9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400" spc="-1" strike="noStrike">
                          <a:solidFill>
                            <a:schemeClr val="dk1"/>
                          </a:solidFill>
                          <a:latin typeface="Arial Narrow"/>
                        </a:rPr>
                        <a:t>100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400" spc="-1" strike="noStrike">
                          <a:solidFill>
                            <a:schemeClr val="dk1"/>
                          </a:solidFill>
                          <a:latin typeface="Arial Narrow"/>
                        </a:rPr>
                        <a:t>64(31)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61440"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400" spc="-1" strike="noStrike">
                          <a:solidFill>
                            <a:schemeClr val="dk1"/>
                          </a:solidFill>
                          <a:latin typeface="Arial Narrow"/>
                        </a:rPr>
                        <a:t>841.3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400" spc="-1" strike="noStrike">
                          <a:solidFill>
                            <a:schemeClr val="dk1"/>
                          </a:solidFill>
                          <a:latin typeface="Arial Narrow"/>
                        </a:rPr>
                        <a:t>100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400" spc="-1" strike="noStrike">
                          <a:solidFill>
                            <a:schemeClr val="dk1"/>
                          </a:solidFill>
                          <a:latin typeface="Arial Narrow"/>
                        </a:rPr>
                        <a:t>117(45)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403920"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400" spc="-1" strike="noStrike">
                          <a:solidFill>
                            <a:schemeClr val="dk1"/>
                          </a:solidFill>
                          <a:latin typeface="Arial Narrow"/>
                        </a:rPr>
                        <a:t>682.1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400" spc="-1" strike="noStrike">
                          <a:solidFill>
                            <a:schemeClr val="dk1"/>
                          </a:solidFill>
                          <a:latin typeface="Arial Narrow"/>
                        </a:rPr>
                        <a:t>146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400" spc="-1" strike="noStrike">
                          <a:solidFill>
                            <a:schemeClr val="dk1"/>
                          </a:solidFill>
                          <a:latin typeface="Arial Narrow"/>
                        </a:rPr>
                        <a:t>146(55)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08" name="TextBox 61"/>
          <p:cNvSpPr/>
          <p:nvPr/>
        </p:nvSpPr>
        <p:spPr>
          <a:xfrm>
            <a:off x="421560" y="4438800"/>
            <a:ext cx="2374560" cy="303120"/>
          </a:xfrm>
          <a:prstGeom prst="rect">
            <a:avLst/>
          </a:prstGeom>
          <a:gradFill rotWithShape="0">
            <a:gsLst>
              <a:gs pos="0">
                <a:srgbClr val="f5b7a4"/>
              </a:gs>
              <a:gs pos="50000">
                <a:srgbClr val="f2ab96"/>
              </a:gs>
              <a:gs pos="100000">
                <a:srgbClr val="f49d82"/>
              </a:gs>
            </a:gsLst>
            <a:lin ang="5400000"/>
          </a:gradFill>
          <a:ln>
            <a:solidFill>
              <a:srgbClr val="e9713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Aptos"/>
              </a:rPr>
              <a:t>Gating on 494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809" name="Table 62"/>
          <p:cNvGraphicFramePr/>
          <p:nvPr/>
        </p:nvGraphicFramePr>
        <p:xfrm>
          <a:off x="3035520" y="4746600"/>
          <a:ext cx="2368800" cy="2036160"/>
        </p:xfrm>
        <a:graphic>
          <a:graphicData uri="http://schemas.openxmlformats.org/drawingml/2006/table">
            <a:tbl>
              <a:tblPr/>
              <a:tblGrid>
                <a:gridCol w="783720"/>
                <a:gridCol w="801720"/>
                <a:gridCol w="783720"/>
              </a:tblGrid>
              <a:tr h="55872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GB" sz="1400" spc="-1" strike="noStrike">
                          <a:solidFill>
                            <a:schemeClr val="lt1"/>
                          </a:solidFill>
                          <a:latin typeface="Arial Narrow"/>
                        </a:rPr>
                        <a:t>E</a:t>
                      </a:r>
                      <a:r>
                        <a:rPr b="1" lang="el-GR" sz="1400" spc="-1" strike="noStrike" baseline="-25000">
                          <a:solidFill>
                            <a:schemeClr val="lt1"/>
                          </a:solidFill>
                          <a:latin typeface="Arial Narrow"/>
                        </a:rPr>
                        <a:t>γ</a:t>
                      </a:r>
                      <a:br>
                        <a:rPr sz="1400"/>
                      </a:br>
                      <a:r>
                        <a:rPr b="1" lang="en-GB" sz="1400" spc="-1" strike="noStrike" baseline="-25000">
                          <a:solidFill>
                            <a:schemeClr val="lt1"/>
                          </a:solidFill>
                          <a:latin typeface="Arial Narrow"/>
                        </a:rPr>
                        <a:t>(keV)</a:t>
                      </a:r>
                      <a:endParaRPr b="0" lang="en-US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GB" sz="1400" spc="-1" strike="noStrike">
                          <a:solidFill>
                            <a:schemeClr val="lt1"/>
                          </a:solidFill>
                          <a:latin typeface="Arial Narrow"/>
                        </a:rPr>
                        <a:t>I</a:t>
                      </a:r>
                      <a:r>
                        <a:rPr b="1" lang="el-GR" sz="1400" spc="-1" strike="noStrike" baseline="-25000">
                          <a:solidFill>
                            <a:schemeClr val="lt1"/>
                          </a:solidFill>
                          <a:latin typeface="Arial Narrow"/>
                        </a:rPr>
                        <a:t>γ</a:t>
                      </a:r>
                      <a:r>
                        <a:rPr b="1" lang="en-GB" sz="1400" spc="-1" strike="noStrike">
                          <a:solidFill>
                            <a:schemeClr val="lt1"/>
                          </a:solidFill>
                          <a:latin typeface="Arial Narrow"/>
                        </a:rPr>
                        <a:t>%</a:t>
                      </a:r>
                      <a:r>
                        <a:rPr b="1" lang="en-GB" sz="1400" spc="-1" strike="noStrike" baseline="-25000">
                          <a:solidFill>
                            <a:schemeClr val="lt1"/>
                          </a:solidFill>
                          <a:latin typeface="Arial Narrow"/>
                        </a:rPr>
                        <a:t> </a:t>
                      </a:r>
                      <a:br>
                        <a:rPr sz="1400"/>
                      </a:br>
                      <a:r>
                        <a:rPr b="1" lang="en-GB" sz="1400" spc="-1" strike="noStrike" baseline="-25000">
                          <a:solidFill>
                            <a:schemeClr val="lt1"/>
                          </a:solidFill>
                          <a:latin typeface="Arial Narrow"/>
                        </a:rPr>
                        <a:t>From [1]</a:t>
                      </a:r>
                      <a:endParaRPr b="0" lang="en-US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GB" sz="1400" spc="-1" strike="noStrike">
                          <a:solidFill>
                            <a:schemeClr val="lt1"/>
                          </a:solidFill>
                          <a:latin typeface="Arial Narrow"/>
                        </a:rPr>
                        <a:t>Norm.</a:t>
                      </a:r>
                      <a:endParaRPr b="0" lang="en-US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GB" sz="1400" spc="-1" strike="noStrike">
                          <a:solidFill>
                            <a:schemeClr val="lt1"/>
                          </a:solidFill>
                          <a:latin typeface="Arial Narrow"/>
                        </a:rPr>
                        <a:t>I</a:t>
                      </a:r>
                      <a:r>
                        <a:rPr b="1" lang="el-GR" sz="1400" spc="-1" strike="noStrike" baseline="-25000">
                          <a:solidFill>
                            <a:schemeClr val="lt1"/>
                          </a:solidFill>
                          <a:latin typeface="Arial Narrow"/>
                        </a:rPr>
                        <a:t>γ</a:t>
                      </a:r>
                      <a:r>
                        <a:rPr b="1" lang="en-GB" sz="1400" spc="-1" strike="noStrike">
                          <a:solidFill>
                            <a:schemeClr val="lt1"/>
                          </a:solidFill>
                          <a:latin typeface="Arial Narrow"/>
                        </a:rPr>
                        <a:t>%</a:t>
                      </a:r>
                      <a:endParaRPr b="0" lang="en-US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520920"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400" spc="-1" strike="noStrike">
                          <a:solidFill>
                            <a:schemeClr val="dk1"/>
                          </a:solidFill>
                          <a:latin typeface="Arial Narrow"/>
                        </a:rPr>
                        <a:t>119.8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400" spc="-1" strike="noStrike">
                          <a:solidFill>
                            <a:schemeClr val="dk1"/>
                          </a:solidFill>
                          <a:latin typeface="Arial Narrow"/>
                        </a:rPr>
                        <a:t>46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400" spc="-1" strike="noStrike">
                          <a:solidFill>
                            <a:schemeClr val="dk1"/>
                          </a:solidFill>
                          <a:latin typeface="Arial Narrow"/>
                        </a:rPr>
                        <a:t>38(11)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510120"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400" spc="-1" strike="noStrike">
                          <a:solidFill>
                            <a:schemeClr val="dk1"/>
                          </a:solidFill>
                          <a:latin typeface="Arial Narrow"/>
                        </a:rPr>
                        <a:t>263.9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400" spc="-1" strike="noStrike">
                          <a:solidFill>
                            <a:schemeClr val="dk1"/>
                          </a:solidFill>
                          <a:latin typeface="Arial Narrow"/>
                        </a:rPr>
                        <a:t>46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400" spc="-1" strike="noStrike">
                          <a:solidFill>
                            <a:schemeClr val="dk1"/>
                          </a:solidFill>
                          <a:latin typeface="Arial Narrow"/>
                        </a:rPr>
                        <a:t>43(12)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428040"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400" spc="-1" strike="noStrike">
                          <a:solidFill>
                            <a:schemeClr val="dk1"/>
                          </a:solidFill>
                          <a:latin typeface="Arial Narrow"/>
                        </a:rPr>
                        <a:t>944.1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400" spc="-1" strike="noStrike">
                          <a:solidFill>
                            <a:schemeClr val="dk1"/>
                          </a:solidFill>
                          <a:latin typeface="Arial Narrow"/>
                        </a:rPr>
                        <a:t>46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GB" sz="1400" spc="-1" strike="noStrike">
                          <a:solidFill>
                            <a:schemeClr val="dk1"/>
                          </a:solidFill>
                          <a:latin typeface="Arial Narrow"/>
                        </a:rPr>
                        <a:t>46(15)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10" name="TextBox 63"/>
          <p:cNvSpPr/>
          <p:nvPr/>
        </p:nvSpPr>
        <p:spPr>
          <a:xfrm>
            <a:off x="3035520" y="4443480"/>
            <a:ext cx="2368800" cy="303120"/>
          </a:xfrm>
          <a:prstGeom prst="rect">
            <a:avLst/>
          </a:prstGeom>
          <a:gradFill rotWithShape="0">
            <a:gsLst>
              <a:gs pos="0">
                <a:srgbClr val="f5b7a4"/>
              </a:gs>
              <a:gs pos="50000">
                <a:srgbClr val="f2ab96"/>
              </a:gs>
              <a:gs pos="100000">
                <a:srgbClr val="f49d82"/>
              </a:gs>
            </a:gsLst>
            <a:lin ang="5400000"/>
          </a:gradFill>
          <a:ln>
            <a:solidFill>
              <a:srgbClr val="e9713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Aptos"/>
              </a:rPr>
              <a:t>Gating on 390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1" name="TextBox 9"/>
          <p:cNvSpPr/>
          <p:nvPr/>
        </p:nvSpPr>
        <p:spPr>
          <a:xfrm rot="16200000">
            <a:off x="986400" y="2679840"/>
            <a:ext cx="5558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chemeClr val="dk1"/>
                </a:solidFill>
                <a:latin typeface="Aptos"/>
              </a:rPr>
              <a:t>119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2" name="TextBox 9"/>
          <p:cNvSpPr/>
          <p:nvPr/>
        </p:nvSpPr>
        <p:spPr>
          <a:xfrm rot="16200000">
            <a:off x="2015640" y="1135800"/>
            <a:ext cx="5558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chemeClr val="dk1"/>
                </a:solidFill>
                <a:latin typeface="Aptos"/>
              </a:rPr>
              <a:t>264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3" name="TextBox 9"/>
          <p:cNvSpPr/>
          <p:nvPr/>
        </p:nvSpPr>
        <p:spPr>
          <a:xfrm rot="16200000">
            <a:off x="1926360" y="2610360"/>
            <a:ext cx="5558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chemeClr val="dk1"/>
                </a:solidFill>
                <a:latin typeface="Aptos"/>
              </a:rPr>
              <a:t>264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4" name="TextBox 9"/>
          <p:cNvSpPr/>
          <p:nvPr/>
        </p:nvSpPr>
        <p:spPr>
          <a:xfrm rot="16200000">
            <a:off x="4460040" y="2679840"/>
            <a:ext cx="5558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chemeClr val="dk1"/>
                </a:solidFill>
                <a:latin typeface="Aptos"/>
              </a:rPr>
              <a:t>682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5" name="TextBox 9"/>
          <p:cNvSpPr/>
          <p:nvPr/>
        </p:nvSpPr>
        <p:spPr>
          <a:xfrm rot="16200000">
            <a:off x="5271480" y="2610360"/>
            <a:ext cx="5558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chemeClr val="dk1"/>
                </a:solidFill>
                <a:latin typeface="Aptos"/>
              </a:rPr>
              <a:t>841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6" name="TextBox 9"/>
          <p:cNvSpPr/>
          <p:nvPr/>
        </p:nvSpPr>
        <p:spPr>
          <a:xfrm rot="16200000">
            <a:off x="5895000" y="1551600"/>
            <a:ext cx="5558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chemeClr val="dk1"/>
                </a:solidFill>
                <a:latin typeface="Aptos"/>
              </a:rPr>
              <a:t>944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7" name="TextBox 9"/>
          <p:cNvSpPr/>
          <p:nvPr/>
        </p:nvSpPr>
        <p:spPr>
          <a:xfrm rot="16200000">
            <a:off x="1055520" y="1462320"/>
            <a:ext cx="5558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chemeClr val="dk1"/>
                </a:solidFill>
                <a:latin typeface="Aptos"/>
              </a:rPr>
              <a:t>119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8" name="TextBox 10"/>
          <p:cNvSpPr/>
          <p:nvPr/>
        </p:nvSpPr>
        <p:spPr>
          <a:xfrm>
            <a:off x="3048120" y="4047480"/>
            <a:ext cx="466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ptos"/>
                <a:ea typeface="Calibri"/>
              </a:rPr>
              <a:t>E</a:t>
            </a:r>
            <a:r>
              <a:rPr b="0" lang="en-US" sz="1800" spc="-1" strike="noStrike">
                <a:solidFill>
                  <a:srgbClr val="000000"/>
                </a:solidFill>
                <a:latin typeface="Aptos"/>
                <a:ea typeface="Calibri"/>
              </a:rPr>
              <a:t>γ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9" name="TextBox 12"/>
          <p:cNvSpPr/>
          <p:nvPr/>
        </p:nvSpPr>
        <p:spPr>
          <a:xfrm rot="16200000">
            <a:off x="-408960" y="2248920"/>
            <a:ext cx="16142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ptos"/>
                <a:ea typeface="Calibri"/>
              </a:rPr>
              <a:t>Counts / 1keV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" name="Picture 3" descr=""/>
          <p:cNvPicPr/>
          <p:nvPr/>
        </p:nvPicPr>
        <p:blipFill>
          <a:blip r:embed="rId1"/>
          <a:stretch/>
        </p:blipFill>
        <p:spPr>
          <a:xfrm>
            <a:off x="5992200" y="775440"/>
            <a:ext cx="5695200" cy="2913840"/>
          </a:xfrm>
          <a:prstGeom prst="rect">
            <a:avLst/>
          </a:prstGeom>
          <a:ln w="0">
            <a:solidFill>
              <a:srgbClr val="ffffff"/>
            </a:solidFill>
          </a:ln>
        </p:spPr>
      </p:pic>
      <p:sp>
        <p:nvSpPr>
          <p:cNvPr id="821" name="Rectangle 6"/>
          <p:cNvSpPr/>
          <p:nvPr/>
        </p:nvSpPr>
        <p:spPr>
          <a:xfrm>
            <a:off x="5987880" y="1368000"/>
            <a:ext cx="967320" cy="3700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ptos"/>
            </a:endParaRPr>
          </a:p>
        </p:txBody>
      </p:sp>
      <p:sp>
        <p:nvSpPr>
          <p:cNvPr id="822" name="Rectangle 7"/>
          <p:cNvSpPr/>
          <p:nvPr/>
        </p:nvSpPr>
        <p:spPr>
          <a:xfrm>
            <a:off x="6152400" y="2233080"/>
            <a:ext cx="853920" cy="2980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ptos"/>
            </a:endParaRPr>
          </a:p>
        </p:txBody>
      </p:sp>
      <p:sp>
        <p:nvSpPr>
          <p:cNvPr id="823" name="TextBox 5"/>
          <p:cNvSpPr/>
          <p:nvPr/>
        </p:nvSpPr>
        <p:spPr>
          <a:xfrm>
            <a:off x="5297760" y="1368000"/>
            <a:ext cx="16614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ptos"/>
              </a:rPr>
              <a:t>Outer Counter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4" name="TextBox 4"/>
          <p:cNvSpPr/>
          <p:nvPr/>
        </p:nvSpPr>
        <p:spPr>
          <a:xfrm>
            <a:off x="5400720" y="2160720"/>
            <a:ext cx="15584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ptos"/>
              </a:rPr>
              <a:t>Inner Counter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825" name="Straight Connector 9"/>
          <p:cNvCxnSpPr/>
          <p:nvPr/>
        </p:nvCxnSpPr>
        <p:spPr>
          <a:xfrm>
            <a:off x="0" y="47520"/>
            <a:ext cx="12192480" cy="720"/>
          </a:xfrm>
          <a:prstGeom prst="straightConnector1">
            <a:avLst/>
          </a:prstGeom>
          <a:ln w="95250">
            <a:solidFill>
              <a:srgbClr val="156082"/>
            </a:solidFill>
            <a:round/>
          </a:ln>
        </p:spPr>
      </p:cxnSp>
      <p:sp>
        <p:nvSpPr>
          <p:cNvPr id="826" name="Google Shape;55;p15"/>
          <p:cNvSpPr/>
          <p:nvPr/>
        </p:nvSpPr>
        <p:spPr>
          <a:xfrm>
            <a:off x="90000" y="165960"/>
            <a:ext cx="410184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2400" spc="-1" strike="noStrike">
                <a:solidFill>
                  <a:srgbClr val="1c4587"/>
                </a:solidFill>
                <a:latin typeface="Calibri"/>
                <a:ea typeface="Aptos"/>
              </a:rPr>
              <a:t>MSPGC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827" name="Google Shape;56;p15"/>
          <p:cNvCxnSpPr/>
          <p:nvPr/>
        </p:nvCxnSpPr>
        <p:spPr>
          <a:xfrm>
            <a:off x="90000" y="720000"/>
            <a:ext cx="5448960" cy="720"/>
          </a:xfrm>
          <a:prstGeom prst="straightConnector1">
            <a:avLst/>
          </a:prstGeom>
          <a:ln w="9525">
            <a:solidFill>
              <a:srgbClr val="595959"/>
            </a:solidFill>
            <a:round/>
          </a:ln>
        </p:spPr>
      </p:cxnSp>
      <p:pic>
        <p:nvPicPr>
          <p:cNvPr id="828" name="Picture 1" descr="Diagram of a vacuum device&#10;&#10;AI-generated content may be incorrect."/>
          <p:cNvPicPr/>
          <p:nvPr/>
        </p:nvPicPr>
        <p:blipFill>
          <a:blip r:embed="rId2"/>
          <a:stretch/>
        </p:blipFill>
        <p:spPr>
          <a:xfrm>
            <a:off x="713160" y="1519560"/>
            <a:ext cx="3580560" cy="4352040"/>
          </a:xfrm>
          <a:prstGeom prst="rect">
            <a:avLst/>
          </a:prstGeom>
          <a:ln w="0">
            <a:noFill/>
          </a:ln>
        </p:spPr>
      </p:pic>
      <p:pic>
        <p:nvPicPr>
          <p:cNvPr id="829" name="Picture 8" descr="A close-up of a machine&#10;&#10;AI-generated content may be incorrect."/>
          <p:cNvPicPr/>
          <p:nvPr/>
        </p:nvPicPr>
        <p:blipFill>
          <a:blip r:embed="rId3"/>
          <a:stretch/>
        </p:blipFill>
        <p:spPr>
          <a:xfrm>
            <a:off x="4520880" y="3602160"/>
            <a:ext cx="7166880" cy="3166200"/>
          </a:xfrm>
          <a:prstGeom prst="rect">
            <a:avLst/>
          </a:prstGeom>
          <a:ln w="0">
            <a:noFill/>
          </a:ln>
        </p:spPr>
      </p:pic>
      <p:sp>
        <p:nvSpPr>
          <p:cNvPr id="830" name="Google Shape;67;p16"/>
          <p:cNvSpPr/>
          <p:nvPr/>
        </p:nvSpPr>
        <p:spPr>
          <a:xfrm>
            <a:off x="18720" y="6579720"/>
            <a:ext cx="6045120" cy="25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GB" sz="1200" spc="-1" strike="noStrike" baseline="30000">
                <a:solidFill>
                  <a:srgbClr val="25303b"/>
                </a:solidFill>
                <a:latin typeface="Cambria"/>
                <a:ea typeface="Cambria"/>
              </a:rPr>
              <a:t> </a:t>
            </a:r>
            <a:r>
              <a:rPr b="0" lang="en-GB" sz="1200" spc="-1" strike="noStrike">
                <a:solidFill>
                  <a:srgbClr val="25303b"/>
                </a:solidFill>
                <a:latin typeface="Cambria"/>
                <a:ea typeface="Cambria"/>
              </a:rPr>
              <a:t>M.Mukai</a:t>
            </a:r>
            <a:r>
              <a:rPr b="1" i="1" lang="en-GB" sz="1200" spc="-1" strike="noStrike">
                <a:solidFill>
                  <a:srgbClr val="25303b"/>
                </a:solidFill>
                <a:latin typeface="Cambria"/>
                <a:ea typeface="Cambria"/>
              </a:rPr>
              <a:t> </a:t>
            </a:r>
            <a:r>
              <a:rPr b="0" i="1" lang="en-GB" sz="1200" spc="-1" strike="noStrike">
                <a:solidFill>
                  <a:srgbClr val="25303b"/>
                </a:solidFill>
                <a:latin typeface="Cambria"/>
                <a:ea typeface="Cambria"/>
              </a:rPr>
              <a:t>et al.</a:t>
            </a:r>
            <a:r>
              <a:rPr b="0" lang="en-GB" sz="1200" spc="-1" strike="noStrike">
                <a:solidFill>
                  <a:srgbClr val="25303b"/>
                </a:solidFill>
                <a:latin typeface="Cambria"/>
                <a:ea typeface="Cambria"/>
              </a:rPr>
              <a:t> / </a:t>
            </a:r>
            <a:r>
              <a:rPr b="0" lang="nb-NO" sz="1200" spc="-1" strike="noStrike">
                <a:solidFill>
                  <a:srgbClr val="25303b"/>
                </a:solidFill>
                <a:latin typeface="Cambria"/>
                <a:ea typeface="Cambria"/>
              </a:rPr>
              <a:t>NIM . A. 884 (2018) 01689002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831" name="Google Shape;56;p15"/>
          <p:cNvCxnSpPr/>
          <p:nvPr/>
        </p:nvCxnSpPr>
        <p:spPr>
          <a:xfrm>
            <a:off x="110880" y="6579360"/>
            <a:ext cx="5448960" cy="720"/>
          </a:xfrm>
          <a:prstGeom prst="straightConnector1">
            <a:avLst/>
          </a:prstGeom>
          <a:ln w="9525">
            <a:solidFill>
              <a:srgbClr val="595959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TextBox 6"/>
          <p:cNvSpPr/>
          <p:nvPr/>
        </p:nvSpPr>
        <p:spPr>
          <a:xfrm>
            <a:off x="3960" y="3960"/>
            <a:ext cx="116787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2400" spc="-1" strike="noStrike">
                <a:solidFill>
                  <a:srgbClr val="ff0000"/>
                </a:solidFill>
                <a:latin typeface="Aptos"/>
                <a:ea typeface="Aptos"/>
              </a:rPr>
              <a:t>Getting Half-life of </a:t>
            </a:r>
            <a:r>
              <a:rPr b="0" lang="en-US" sz="2400" spc="-1" strike="noStrike" baseline="30000">
                <a:solidFill>
                  <a:srgbClr val="ff0000"/>
                </a:solidFill>
                <a:latin typeface="Aptos"/>
                <a:ea typeface="Aptos"/>
              </a:rPr>
              <a:t>183</a:t>
            </a:r>
            <a:r>
              <a:rPr b="0" lang="en-US" sz="2400" spc="-1" strike="noStrike">
                <a:solidFill>
                  <a:srgbClr val="ff0000"/>
                </a:solidFill>
                <a:latin typeface="Aptos"/>
                <a:ea typeface="Aptos"/>
              </a:rPr>
              <a:t>Hf g.s. using build up equation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33" name="Picture 1" descr="A graph with a red line and blue dots&#10;&#10;AI-generated content may be incorrect."/>
          <p:cNvPicPr/>
          <p:nvPr/>
        </p:nvPicPr>
        <p:blipFill>
          <a:blip r:embed="rId1"/>
          <a:stretch/>
        </p:blipFill>
        <p:spPr>
          <a:xfrm>
            <a:off x="164880" y="1108440"/>
            <a:ext cx="6061680" cy="3636720"/>
          </a:xfrm>
          <a:prstGeom prst="rect">
            <a:avLst/>
          </a:prstGeom>
          <a:ln w="0">
            <a:noFill/>
          </a:ln>
        </p:spPr>
      </p:pic>
      <p:sp>
        <p:nvSpPr>
          <p:cNvPr id="834" name="TextBox 4"/>
          <p:cNvSpPr/>
          <p:nvPr/>
        </p:nvSpPr>
        <p:spPr>
          <a:xfrm>
            <a:off x="3960" y="389880"/>
            <a:ext cx="1217340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2000" spc="-1" strike="noStrike">
                <a:solidFill>
                  <a:srgbClr val="ff0000"/>
                </a:solidFill>
                <a:latin typeface="Aptos"/>
                <a:ea typeface="Aptos"/>
              </a:rPr>
              <a:t>Fitting  peaks, where implantation period is fitted using: </a:t>
            </a:r>
            <a:r>
              <a:rPr b="0" lang="en-US" sz="2000" spc="-1" strike="noStrike">
                <a:solidFill>
                  <a:schemeClr val="dk1"/>
                </a:solidFill>
                <a:latin typeface="Aptos"/>
                <a:ea typeface="Aptos"/>
              </a:rPr>
              <a:t>N(t) = Y/λ * (1 - exp(-λ * t))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2000" spc="-1" strike="noStrike">
                <a:solidFill>
                  <a:srgbClr val="ff0000"/>
                </a:solidFill>
                <a:latin typeface="Aptos"/>
                <a:ea typeface="Calibri"/>
              </a:rPr>
              <a:t> </a:t>
            </a:r>
            <a:r>
              <a:rPr b="0" lang="en-US" sz="2000" spc="-1" strike="noStrike">
                <a:solidFill>
                  <a:srgbClr val="ff0000"/>
                </a:solidFill>
                <a:latin typeface="Aptos"/>
                <a:ea typeface="Calibri"/>
              </a:rPr>
              <a:t>And decay period is fitted using: </a:t>
            </a:r>
            <a:r>
              <a:rPr b="0" lang="en-US" sz="2000" spc="-1" strike="noStrike">
                <a:solidFill>
                  <a:schemeClr val="dk1"/>
                </a:solidFill>
                <a:latin typeface="Aptos"/>
                <a:ea typeface="Aptos"/>
              </a:rPr>
              <a:t>N(t) = [A/λ * (1 - exp(-λ * t1))] * exp(-λ * (t2))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35" name="Picture 9" descr="A graph with a red line and blue dots&#10;&#10;AI-generated content may be incorrect."/>
          <p:cNvPicPr/>
          <p:nvPr/>
        </p:nvPicPr>
        <p:blipFill>
          <a:blip r:embed="rId2"/>
          <a:stretch/>
        </p:blipFill>
        <p:spPr>
          <a:xfrm>
            <a:off x="6119280" y="1101600"/>
            <a:ext cx="6066720" cy="3637800"/>
          </a:xfrm>
          <a:prstGeom prst="rect">
            <a:avLst/>
          </a:prstGeom>
          <a:ln w="0">
            <a:noFill/>
          </a:ln>
        </p:spPr>
      </p:pic>
      <p:pic>
        <p:nvPicPr>
          <p:cNvPr id="836" name="Picture 10" descr="A white rectangular object with black text&#10;&#10;AI-generated content may be incorrect."/>
          <p:cNvPicPr/>
          <p:nvPr/>
        </p:nvPicPr>
        <p:blipFill>
          <a:blip r:embed="rId3"/>
          <a:stretch/>
        </p:blipFill>
        <p:spPr>
          <a:xfrm>
            <a:off x="3679200" y="4929480"/>
            <a:ext cx="4832640" cy="1670400"/>
          </a:xfrm>
          <a:prstGeom prst="rect">
            <a:avLst/>
          </a:prstGeom>
          <a:ln w="0">
            <a:noFill/>
          </a:ln>
        </p:spPr>
      </p:pic>
      <p:sp>
        <p:nvSpPr>
          <p:cNvPr id="837" name="TextBox 12"/>
          <p:cNvSpPr/>
          <p:nvPr/>
        </p:nvSpPr>
        <p:spPr>
          <a:xfrm>
            <a:off x="2719800" y="3771360"/>
            <a:ext cx="2799720" cy="39456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2000" spc="-1" strike="noStrike">
                <a:solidFill>
                  <a:schemeClr val="dk1"/>
                </a:solidFill>
                <a:latin typeface="Aptos"/>
              </a:rPr>
              <a:t>Buildup of 73 keV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8" name="TextBox 13"/>
          <p:cNvSpPr/>
          <p:nvPr/>
        </p:nvSpPr>
        <p:spPr>
          <a:xfrm>
            <a:off x="8706960" y="3771360"/>
            <a:ext cx="2799720" cy="39456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2000" spc="-1" strike="noStrike">
                <a:solidFill>
                  <a:schemeClr val="dk1"/>
                </a:solidFill>
                <a:latin typeface="Aptos"/>
              </a:rPr>
              <a:t>Buildup of 783 keV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Straight Connector 3"/>
          <p:cNvCxnSpPr/>
          <p:nvPr/>
        </p:nvCxnSpPr>
        <p:spPr>
          <a:xfrm>
            <a:off x="0" y="47520"/>
            <a:ext cx="12192480" cy="720"/>
          </a:xfrm>
          <a:prstGeom prst="straightConnector1">
            <a:avLst/>
          </a:prstGeom>
          <a:ln w="95250">
            <a:solidFill>
              <a:srgbClr val="156082"/>
            </a:solidFill>
            <a:round/>
          </a:ln>
        </p:spPr>
      </p:cxnSp>
      <p:sp>
        <p:nvSpPr>
          <p:cNvPr id="96" name="Google Shape;55;p15"/>
          <p:cNvSpPr/>
          <p:nvPr/>
        </p:nvSpPr>
        <p:spPr>
          <a:xfrm>
            <a:off x="505440" y="343800"/>
            <a:ext cx="59587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en-GB" sz="2400" spc="-1" strike="noStrike">
                <a:solidFill>
                  <a:srgbClr val="1c4587"/>
                </a:solidFill>
                <a:latin typeface="Calibri"/>
                <a:ea typeface="Calibri"/>
              </a:rPr>
              <a:t>Introduction: Isomers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97" name="Google Shape;56;p15"/>
          <p:cNvCxnSpPr/>
          <p:nvPr/>
        </p:nvCxnSpPr>
        <p:spPr>
          <a:xfrm>
            <a:off x="599760" y="905760"/>
            <a:ext cx="5448960" cy="720"/>
          </a:xfrm>
          <a:prstGeom prst="straightConnector1">
            <a:avLst/>
          </a:prstGeom>
          <a:ln w="9525">
            <a:solidFill>
              <a:srgbClr val="595959"/>
            </a:solidFill>
            <a:round/>
          </a:ln>
        </p:spPr>
      </p:cxnSp>
      <p:cxnSp>
        <p:nvCxnSpPr>
          <p:cNvPr id="98" name="Straight Arrow Connector 15"/>
          <p:cNvCxnSpPr/>
          <p:nvPr/>
        </p:nvCxnSpPr>
        <p:spPr>
          <a:xfrm flipH="1">
            <a:off x="9121320" y="2778840"/>
            <a:ext cx="343080" cy="1118520"/>
          </a:xfrm>
          <a:prstGeom prst="straightConnector1">
            <a:avLst/>
          </a:prstGeom>
          <a:ln w="57150">
            <a:solidFill>
              <a:srgbClr val="000000"/>
            </a:solidFill>
            <a:round/>
            <a:tailEnd len="med" type="triangle" w="med"/>
          </a:ln>
        </p:spPr>
      </p:cxnSp>
      <p:cxnSp>
        <p:nvCxnSpPr>
          <p:cNvPr id="99" name="Straight Arrow Connector 24"/>
          <p:cNvCxnSpPr/>
          <p:nvPr/>
        </p:nvCxnSpPr>
        <p:spPr>
          <a:xfrm>
            <a:off x="9120960" y="4024080"/>
            <a:ext cx="497160" cy="843480"/>
          </a:xfrm>
          <a:prstGeom prst="straightConnector1">
            <a:avLst/>
          </a:prstGeom>
          <a:ln w="0">
            <a:solidFill>
              <a:srgbClr val="ff0000"/>
            </a:solidFill>
            <a:tailEnd len="med" type="triangle" w="med"/>
          </a:ln>
        </p:spPr>
      </p:cxnSp>
      <p:sp>
        <p:nvSpPr>
          <p:cNvPr id="100" name="TextBox 31"/>
          <p:cNvSpPr/>
          <p:nvPr/>
        </p:nvSpPr>
        <p:spPr>
          <a:xfrm>
            <a:off x="9290880" y="3134880"/>
            <a:ext cx="515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l-GR" sz="1800" spc="-1" strike="noStrike">
                <a:solidFill>
                  <a:schemeClr val="dk1"/>
                </a:solidFill>
                <a:latin typeface="Aptos"/>
              </a:rPr>
              <a:t>γ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Google Shape;67;p16"/>
          <p:cNvSpPr/>
          <p:nvPr/>
        </p:nvSpPr>
        <p:spPr>
          <a:xfrm>
            <a:off x="2160" y="6567120"/>
            <a:ext cx="10112400" cy="29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GB" sz="1100" spc="-1" strike="noStrike">
                <a:solidFill>
                  <a:srgbClr val="25303b"/>
                </a:solidFill>
                <a:latin typeface="Cambria"/>
                <a:ea typeface="Cambria"/>
              </a:rPr>
              <a:t>Adapted from H.J.Wollersheim., Physics with Exotic Nuclei Talk, 2016 ; P.M.Walker  </a:t>
            </a:r>
            <a:r>
              <a:rPr b="0" lang="en-GB" sz="1100" spc="-1" strike="noStrike">
                <a:solidFill>
                  <a:srgbClr val="25303b"/>
                </a:solidFill>
                <a:latin typeface="Aptos"/>
                <a:ea typeface="Aptos"/>
              </a:rPr>
              <a:t>&amp;</a:t>
            </a:r>
            <a:r>
              <a:rPr b="0" lang="en-GB" sz="1100" spc="-1" strike="noStrike">
                <a:solidFill>
                  <a:srgbClr val="25303b"/>
                </a:solidFill>
                <a:latin typeface="Aptos"/>
                <a:ea typeface="Cambria"/>
              </a:rPr>
              <a:t> </a:t>
            </a:r>
            <a:r>
              <a:rPr b="0" lang="en-GB" sz="1100" spc="-1" strike="noStrike">
                <a:solidFill>
                  <a:srgbClr val="25303b"/>
                </a:solidFill>
                <a:latin typeface="Cambria"/>
                <a:ea typeface="Cambria"/>
              </a:rPr>
              <a:t> G. D. Dracoulis, </a:t>
            </a:r>
            <a:r>
              <a:rPr b="0" lang="nb-NO" sz="1100" spc="-1" strike="noStrike">
                <a:solidFill>
                  <a:srgbClr val="25303b"/>
                </a:solidFill>
                <a:latin typeface="Cambria"/>
                <a:ea typeface="Cambria"/>
              </a:rPr>
              <a:t>Nature 399 (1999) 35.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02" name="Google Shape;56;p15"/>
          <p:cNvCxnSpPr/>
          <p:nvPr/>
        </p:nvCxnSpPr>
        <p:spPr>
          <a:xfrm>
            <a:off x="93960" y="6606720"/>
            <a:ext cx="5448960" cy="720"/>
          </a:xfrm>
          <a:prstGeom prst="straightConnector1">
            <a:avLst/>
          </a:prstGeom>
          <a:ln w="9525">
            <a:solidFill>
              <a:srgbClr val="595959"/>
            </a:solidFill>
            <a:round/>
          </a:ln>
        </p:spPr>
      </p:cxnSp>
      <p:cxnSp>
        <p:nvCxnSpPr>
          <p:cNvPr id="103" name="Straight Arrow Connector 2"/>
          <p:cNvCxnSpPr/>
          <p:nvPr/>
        </p:nvCxnSpPr>
        <p:spPr>
          <a:xfrm>
            <a:off x="9509040" y="2762280"/>
            <a:ext cx="1800720" cy="10440"/>
          </a:xfrm>
          <a:prstGeom prst="straightConnector1">
            <a:avLst/>
          </a:prstGeom>
          <a:ln w="57150">
            <a:solidFill>
              <a:srgbClr val="000000"/>
            </a:solidFill>
            <a:round/>
          </a:ln>
        </p:spPr>
      </p:cxnSp>
      <p:cxnSp>
        <p:nvCxnSpPr>
          <p:cNvPr id="104" name="Straight Arrow Connector 6"/>
          <p:cNvCxnSpPr/>
          <p:nvPr/>
        </p:nvCxnSpPr>
        <p:spPr>
          <a:xfrm>
            <a:off x="7279920" y="3943440"/>
            <a:ext cx="1801080" cy="10440"/>
          </a:xfrm>
          <a:prstGeom prst="straightConnector1">
            <a:avLst/>
          </a:prstGeom>
          <a:ln w="57150">
            <a:solidFill>
              <a:srgbClr val="000000"/>
            </a:solidFill>
            <a:round/>
          </a:ln>
        </p:spPr>
      </p:cxnSp>
      <p:sp>
        <p:nvSpPr>
          <p:cNvPr id="105" name="TextBox 7"/>
          <p:cNvSpPr/>
          <p:nvPr/>
        </p:nvSpPr>
        <p:spPr>
          <a:xfrm>
            <a:off x="8651880" y="2524320"/>
            <a:ext cx="1037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Aptos"/>
              </a:rPr>
              <a:t>75 keV 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TextBox 13"/>
          <p:cNvSpPr/>
          <p:nvPr/>
        </p:nvSpPr>
        <p:spPr>
          <a:xfrm>
            <a:off x="11242440" y="2524320"/>
            <a:ext cx="10375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Aptos"/>
              </a:rPr>
              <a:t>9</a:t>
            </a:r>
            <a:r>
              <a:rPr b="0" lang="en-GB" sz="2400" spc="-1" strike="noStrike" baseline="30000">
                <a:solidFill>
                  <a:schemeClr val="dk1"/>
                </a:solidFill>
                <a:latin typeface="Aptos"/>
              </a:rPr>
              <a:t>-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TextBox 16"/>
          <p:cNvSpPr/>
          <p:nvPr/>
        </p:nvSpPr>
        <p:spPr>
          <a:xfrm>
            <a:off x="9601200" y="2762640"/>
            <a:ext cx="147852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Aptos"/>
              </a:rPr>
              <a:t>t</a:t>
            </a:r>
            <a:r>
              <a:rPr b="0" lang="en-GB" sz="1800" spc="-1" strike="noStrike" baseline="-25000">
                <a:solidFill>
                  <a:schemeClr val="dk1"/>
                </a:solidFill>
                <a:latin typeface="Aptos"/>
              </a:rPr>
              <a:t>1/2</a:t>
            </a:r>
            <a:r>
              <a:rPr b="0" lang="en-GB" sz="1800" spc="-1" strike="noStrike">
                <a:solidFill>
                  <a:schemeClr val="dk1"/>
                </a:solidFill>
                <a:latin typeface="Aptos"/>
              </a:rPr>
              <a:t> &gt; 10</a:t>
            </a:r>
            <a:r>
              <a:rPr b="0" lang="en-GB" sz="1800" spc="-1" strike="noStrike" baseline="30000">
                <a:solidFill>
                  <a:schemeClr val="dk1"/>
                </a:solidFill>
                <a:latin typeface="Aptos"/>
              </a:rPr>
              <a:t>16</a:t>
            </a:r>
            <a:r>
              <a:rPr b="0" lang="en-GB" sz="1800" spc="-1" strike="noStrike">
                <a:solidFill>
                  <a:schemeClr val="dk1"/>
                </a:solidFill>
                <a:latin typeface="Aptos"/>
              </a:rPr>
              <a:t> y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TextBox 37"/>
          <p:cNvSpPr/>
          <p:nvPr/>
        </p:nvSpPr>
        <p:spPr>
          <a:xfrm>
            <a:off x="9829800" y="3166200"/>
            <a:ext cx="1037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 baseline="30000">
                <a:solidFill>
                  <a:schemeClr val="dk1"/>
                </a:solidFill>
                <a:latin typeface="Aptos"/>
              </a:rPr>
              <a:t>180m</a:t>
            </a:r>
            <a:r>
              <a:rPr b="0" lang="en-GB" sz="1800" spc="-1" strike="noStrike">
                <a:solidFill>
                  <a:schemeClr val="dk1"/>
                </a:solidFill>
                <a:latin typeface="Aptos"/>
              </a:rPr>
              <a:t>Ta 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TextBox 38"/>
          <p:cNvSpPr/>
          <p:nvPr/>
        </p:nvSpPr>
        <p:spPr>
          <a:xfrm>
            <a:off x="7813440" y="3978000"/>
            <a:ext cx="1037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 baseline="30000">
                <a:solidFill>
                  <a:schemeClr val="dk1"/>
                </a:solidFill>
                <a:latin typeface="Aptos"/>
              </a:rPr>
              <a:t>180</a:t>
            </a:r>
            <a:r>
              <a:rPr b="0" lang="en-GB" sz="1800" spc="-1" strike="noStrike">
                <a:solidFill>
                  <a:schemeClr val="dk1"/>
                </a:solidFill>
                <a:latin typeface="Aptos"/>
              </a:rPr>
              <a:t>Ta 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TextBox 39"/>
          <p:cNvSpPr/>
          <p:nvPr/>
        </p:nvSpPr>
        <p:spPr>
          <a:xfrm>
            <a:off x="7051680" y="3600720"/>
            <a:ext cx="1037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Aptos"/>
              </a:rPr>
              <a:t>0 keV 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TextBox 40"/>
          <p:cNvSpPr/>
          <p:nvPr/>
        </p:nvSpPr>
        <p:spPr>
          <a:xfrm>
            <a:off x="9080280" y="3724560"/>
            <a:ext cx="10375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Aptos"/>
              </a:rPr>
              <a:t>1</a:t>
            </a:r>
            <a:r>
              <a:rPr b="0" lang="en-GB" sz="2400" spc="-1" strike="noStrike" baseline="30000">
                <a:solidFill>
                  <a:schemeClr val="dk1"/>
                </a:solidFill>
                <a:latin typeface="Aptos"/>
              </a:rPr>
              <a:t>+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TextBox 41"/>
          <p:cNvSpPr/>
          <p:nvPr/>
        </p:nvSpPr>
        <p:spPr>
          <a:xfrm>
            <a:off x="9547200" y="4772520"/>
            <a:ext cx="1485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rgbClr val="ff0000"/>
                </a:solidFill>
                <a:latin typeface="Aptos"/>
              </a:rPr>
              <a:t>EC/ β decay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3" name="Picture 47" descr="A graph of a number of numbers&#10;&#10;AI-generated content may be incorrect."/>
          <p:cNvPicPr/>
          <p:nvPr/>
        </p:nvPicPr>
        <p:blipFill>
          <a:blip r:embed="rId1"/>
          <a:stretch/>
        </p:blipFill>
        <p:spPr>
          <a:xfrm>
            <a:off x="323280" y="1048680"/>
            <a:ext cx="6381720" cy="5221080"/>
          </a:xfrm>
          <a:prstGeom prst="rect">
            <a:avLst/>
          </a:prstGeom>
          <a:ln w="0">
            <a:noFill/>
          </a:ln>
        </p:spPr>
      </p:pic>
      <p:pic>
        <p:nvPicPr>
          <p:cNvPr id="114" name="Picture 49" descr=""/>
          <p:cNvPicPr/>
          <p:nvPr/>
        </p:nvPicPr>
        <p:blipFill>
          <a:blip r:embed="rId2"/>
          <a:stretch/>
        </p:blipFill>
        <p:spPr>
          <a:xfrm>
            <a:off x="5595480" y="5603760"/>
            <a:ext cx="999360" cy="208800"/>
          </a:xfrm>
          <a:prstGeom prst="rect">
            <a:avLst/>
          </a:prstGeom>
          <a:ln w="0">
            <a:noFill/>
          </a:ln>
        </p:spPr>
      </p:pic>
      <p:pic>
        <p:nvPicPr>
          <p:cNvPr id="115" name="Picture 55" descr="A graph of energy and spin trap&#10;&#10;AI-generated content may be incorrect."/>
          <p:cNvPicPr/>
          <p:nvPr/>
        </p:nvPicPr>
        <p:blipFill>
          <a:blip r:embed="rId3"/>
          <a:stretch/>
        </p:blipFill>
        <p:spPr>
          <a:xfrm>
            <a:off x="3758040" y="4367880"/>
            <a:ext cx="1174320" cy="1743120"/>
          </a:xfrm>
          <a:prstGeom prst="rect">
            <a:avLst/>
          </a:prstGeom>
          <a:ln w="0">
            <a:noFill/>
          </a:ln>
        </p:spPr>
      </p:pic>
      <p:cxnSp>
        <p:nvCxnSpPr>
          <p:cNvPr id="116" name="Straight Arrow Connector 57"/>
          <p:cNvCxnSpPr/>
          <p:nvPr/>
        </p:nvCxnSpPr>
        <p:spPr>
          <a:xfrm>
            <a:off x="3423960" y="4205520"/>
            <a:ext cx="455760" cy="446040"/>
          </a:xfrm>
          <a:prstGeom prst="straightConnector1">
            <a:avLst/>
          </a:prstGeom>
          <a:ln w="0">
            <a:solidFill>
              <a:srgbClr val="000000"/>
            </a:solidFill>
            <a:tailEnd len="med" type="triangle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PlaceHolder 1"/>
          <p:cNvSpPr>
            <a:spLocks noGrp="1"/>
          </p:cNvSpPr>
          <p:nvPr>
            <p:ph type="title"/>
          </p:nvPr>
        </p:nvSpPr>
        <p:spPr>
          <a:xfrm>
            <a:off x="2035440" y="2291400"/>
            <a:ext cx="8116920" cy="177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fontScale="96666"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GB" sz="6000" spc="-1" strike="noStrike" baseline="30000">
                <a:solidFill>
                  <a:schemeClr val="dk1"/>
                </a:solidFill>
                <a:latin typeface="Aptos Display"/>
              </a:rPr>
              <a:t>183</a:t>
            </a:r>
            <a:r>
              <a:rPr b="0" lang="en-GB" sz="6000" spc="-1" strike="noStrike">
                <a:solidFill>
                  <a:schemeClr val="dk1"/>
                </a:solidFill>
                <a:latin typeface="Aptos Display"/>
              </a:rPr>
              <a:t>Hf: X-Ray analysis</a:t>
            </a:r>
            <a:br>
              <a:rPr sz="6000"/>
            </a:b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TextBox 6"/>
          <p:cNvSpPr/>
          <p:nvPr/>
        </p:nvSpPr>
        <p:spPr>
          <a:xfrm>
            <a:off x="122760" y="33480"/>
            <a:ext cx="1170828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2400" spc="-1" strike="noStrike">
                <a:solidFill>
                  <a:srgbClr val="ff0000"/>
                </a:solidFill>
                <a:latin typeface="Aptos"/>
                <a:ea typeface="Aptos"/>
              </a:rPr>
              <a:t>X-ray analysis for </a:t>
            </a:r>
            <a:r>
              <a:rPr b="0" lang="en-US" sz="2400" spc="-1" strike="noStrike" baseline="30000">
                <a:solidFill>
                  <a:srgbClr val="ff0000"/>
                </a:solidFill>
                <a:latin typeface="Aptos"/>
                <a:ea typeface="Aptos"/>
              </a:rPr>
              <a:t>183</a:t>
            </a:r>
            <a:r>
              <a:rPr b="0" lang="en-US" sz="2400" spc="-1" strike="noStrike">
                <a:solidFill>
                  <a:srgbClr val="ff0000"/>
                </a:solidFill>
                <a:latin typeface="Aptos"/>
                <a:ea typeface="Aptos"/>
              </a:rPr>
              <a:t>Hf 1hr run files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41" name="Picture 1" descr="A screenshot of a table&#10;&#10;AI-generated content may be incorrect."/>
          <p:cNvPicPr/>
          <p:nvPr/>
        </p:nvPicPr>
        <p:blipFill>
          <a:blip r:embed="rId1"/>
          <a:stretch/>
        </p:blipFill>
        <p:spPr>
          <a:xfrm>
            <a:off x="269280" y="762120"/>
            <a:ext cx="4350600" cy="5714280"/>
          </a:xfrm>
          <a:prstGeom prst="rect">
            <a:avLst/>
          </a:prstGeom>
          <a:ln w="0">
            <a:noFill/>
          </a:ln>
        </p:spPr>
      </p:pic>
      <p:pic>
        <p:nvPicPr>
          <p:cNvPr id="842" name="Picture 4" descr=""/>
          <p:cNvPicPr/>
          <p:nvPr/>
        </p:nvPicPr>
        <p:blipFill>
          <a:blip r:embed="rId2"/>
          <a:srcRect l="5380" t="0" r="0" b="0"/>
          <a:stretch/>
        </p:blipFill>
        <p:spPr>
          <a:xfrm>
            <a:off x="4354560" y="1439640"/>
            <a:ext cx="7839000" cy="4777200"/>
          </a:xfrm>
          <a:prstGeom prst="rect">
            <a:avLst/>
          </a:prstGeom>
          <a:ln w="0">
            <a:noFill/>
          </a:ln>
        </p:spPr>
      </p:pic>
      <p:sp>
        <p:nvSpPr>
          <p:cNvPr id="843" name="TextBox 3"/>
          <p:cNvSpPr/>
          <p:nvPr/>
        </p:nvSpPr>
        <p:spPr>
          <a:xfrm rot="16200000">
            <a:off x="11177640" y="4465440"/>
            <a:ext cx="6174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rgbClr val="ff0000"/>
                </a:solidFill>
                <a:latin typeface="Aptos"/>
                <a:ea typeface="Calibri"/>
              </a:rPr>
              <a:t>93.1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4" name="TextBox 5"/>
          <p:cNvSpPr/>
          <p:nvPr/>
        </p:nvSpPr>
        <p:spPr>
          <a:xfrm rot="16200000">
            <a:off x="7554600" y="4528080"/>
            <a:ext cx="6174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rgbClr val="ff0000"/>
                </a:solidFill>
                <a:latin typeface="Aptos"/>
                <a:ea typeface="Calibri"/>
              </a:rPr>
              <a:t>43.3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5" name="TextBox 7"/>
          <p:cNvSpPr/>
          <p:nvPr/>
        </p:nvSpPr>
        <p:spPr>
          <a:xfrm rot="16200000">
            <a:off x="8012520" y="4066920"/>
            <a:ext cx="6174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rgbClr val="ff0000"/>
                </a:solidFill>
                <a:latin typeface="Aptos"/>
                <a:ea typeface="Calibri"/>
              </a:rPr>
              <a:t>50.4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6" name="TextBox 8"/>
          <p:cNvSpPr/>
          <p:nvPr/>
        </p:nvSpPr>
        <p:spPr>
          <a:xfrm rot="16200000">
            <a:off x="8555760" y="3840480"/>
            <a:ext cx="6174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rgbClr val="ff0000"/>
                </a:solidFill>
                <a:latin typeface="Aptos"/>
                <a:ea typeface="Calibri"/>
              </a:rPr>
              <a:t>57.4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7" name="TextBox 9"/>
          <p:cNvSpPr/>
          <p:nvPr/>
        </p:nvSpPr>
        <p:spPr>
          <a:xfrm rot="16200000">
            <a:off x="8967240" y="3367440"/>
            <a:ext cx="6174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rgbClr val="ff0000"/>
                </a:solidFill>
                <a:latin typeface="Aptos"/>
                <a:ea typeface="Calibri"/>
              </a:rPr>
              <a:t>62.2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8" name="TextBox 10"/>
          <p:cNvSpPr/>
          <p:nvPr/>
        </p:nvSpPr>
        <p:spPr>
          <a:xfrm rot="16200000">
            <a:off x="9599400" y="1738440"/>
            <a:ext cx="6174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rgbClr val="ff0000"/>
                </a:solidFill>
                <a:latin typeface="Aptos"/>
                <a:ea typeface="Calibri"/>
              </a:rPr>
              <a:t>73.2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9" name="TextBox 11"/>
          <p:cNvSpPr/>
          <p:nvPr/>
        </p:nvSpPr>
        <p:spPr>
          <a:xfrm rot="16200000">
            <a:off x="10551240" y="4379040"/>
            <a:ext cx="6174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rgbClr val="ff0000"/>
                </a:solidFill>
                <a:latin typeface="Aptos"/>
                <a:ea typeface="Calibri"/>
              </a:rPr>
              <a:t>84.7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0" name="TextBox 12"/>
          <p:cNvSpPr/>
          <p:nvPr/>
        </p:nvSpPr>
        <p:spPr>
          <a:xfrm rot="16200000">
            <a:off x="7823160" y="4060800"/>
            <a:ext cx="6174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chemeClr val="accent1"/>
                </a:solidFill>
                <a:latin typeface="Aptos"/>
                <a:ea typeface="Calibri"/>
              </a:rPr>
              <a:t>47.4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1" name="TextBox 15"/>
          <p:cNvSpPr/>
          <p:nvPr/>
        </p:nvSpPr>
        <p:spPr>
          <a:xfrm rot="16200000">
            <a:off x="8831160" y="2893680"/>
            <a:ext cx="6174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chemeClr val="accent1"/>
                </a:solidFill>
                <a:latin typeface="Aptos"/>
                <a:ea typeface="Calibri"/>
              </a:rPr>
              <a:t>61.3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2" name="TextBox 16"/>
          <p:cNvSpPr/>
          <p:nvPr/>
        </p:nvSpPr>
        <p:spPr>
          <a:xfrm rot="16200000">
            <a:off x="8988120" y="2893680"/>
            <a:ext cx="6174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chemeClr val="accent1"/>
                </a:solidFill>
                <a:latin typeface="Aptos"/>
                <a:ea typeface="Calibri"/>
              </a:rPr>
              <a:t>63.8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3" name="TextBox 17"/>
          <p:cNvSpPr/>
          <p:nvPr/>
        </p:nvSpPr>
        <p:spPr>
          <a:xfrm rot="16200000">
            <a:off x="9834480" y="2284560"/>
            <a:ext cx="6174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chemeClr val="accent1"/>
                </a:solidFill>
                <a:latin typeface="Aptos"/>
                <a:ea typeface="Calibri"/>
              </a:rPr>
              <a:t>73.2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4" name="TextBox 2"/>
          <p:cNvSpPr/>
          <p:nvPr/>
        </p:nvSpPr>
        <p:spPr>
          <a:xfrm rot="16200000">
            <a:off x="8415720" y="3866760"/>
            <a:ext cx="6174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rgbClr val="ff0000"/>
                </a:solidFill>
                <a:latin typeface="Aptos"/>
                <a:ea typeface="Calibri"/>
              </a:rPr>
              <a:t>55.9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5" name="TextBox 18"/>
          <p:cNvSpPr/>
          <p:nvPr/>
        </p:nvSpPr>
        <p:spPr>
          <a:xfrm rot="16200000">
            <a:off x="8809560" y="3367800"/>
            <a:ext cx="6174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rgbClr val="ff0000"/>
                </a:solidFill>
                <a:latin typeface="Aptos"/>
                <a:ea typeface="Calibri"/>
              </a:rPr>
              <a:t>60.8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6" name="TextBox 19"/>
          <p:cNvSpPr/>
          <p:nvPr/>
        </p:nvSpPr>
        <p:spPr>
          <a:xfrm rot="16200000">
            <a:off x="8538120" y="3376440"/>
            <a:ext cx="6174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chemeClr val="accent1"/>
                </a:solidFill>
                <a:latin typeface="Aptos"/>
                <a:ea typeface="Calibri"/>
              </a:rPr>
              <a:t>57.5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7" name="TextBox 20"/>
          <p:cNvSpPr/>
          <p:nvPr/>
        </p:nvSpPr>
        <p:spPr>
          <a:xfrm rot="16200000">
            <a:off x="8398080" y="3376440"/>
            <a:ext cx="6174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chemeClr val="accent1"/>
                </a:solidFill>
                <a:latin typeface="Aptos"/>
                <a:ea typeface="Calibri"/>
              </a:rPr>
              <a:t>56.0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8" name="Content Placeholder 3" descr=""/>
          <p:cNvPicPr/>
          <p:nvPr/>
        </p:nvPicPr>
        <p:blipFill>
          <a:blip r:embed="rId1"/>
          <a:srcRect l="816" t="201" r="7325" b="-301"/>
          <a:stretch/>
        </p:blipFill>
        <p:spPr>
          <a:xfrm>
            <a:off x="176040" y="558720"/>
            <a:ext cx="11719440" cy="6157080"/>
          </a:xfrm>
          <a:prstGeom prst="rect">
            <a:avLst/>
          </a:prstGeom>
          <a:ln w="0">
            <a:noFill/>
          </a:ln>
        </p:spPr>
      </p:pic>
      <p:sp>
        <p:nvSpPr>
          <p:cNvPr id="859" name="PlaceHolder 1"/>
          <p:cNvSpPr>
            <a:spLocks noGrp="1"/>
          </p:cNvSpPr>
          <p:nvPr>
            <p:ph type="title"/>
          </p:nvPr>
        </p:nvSpPr>
        <p:spPr>
          <a:xfrm>
            <a:off x="176040" y="138240"/>
            <a:ext cx="11935080" cy="335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ff0000"/>
                </a:solidFill>
                <a:latin typeface="Aptos Display"/>
                <a:ea typeface="Calibri Light"/>
              </a:rPr>
              <a:t>Comparing Beam on Vs Beam off X-ray region for 183Hf 1hr/1hr for M=1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860" name="Straight Arrow Connector 12"/>
          <p:cNvCxnSpPr/>
          <p:nvPr/>
        </p:nvCxnSpPr>
        <p:spPr>
          <a:xfrm>
            <a:off x="7564320" y="759240"/>
            <a:ext cx="720" cy="5752080"/>
          </a:xfrm>
          <a:prstGeom prst="straightConnector1">
            <a:avLst/>
          </a:prstGeom>
          <a:ln w="0">
            <a:solidFill>
              <a:srgbClr val="156082"/>
            </a:solidFill>
          </a:ln>
        </p:spPr>
      </p:cxnSp>
      <p:cxnSp>
        <p:nvCxnSpPr>
          <p:cNvPr id="861" name="Straight Arrow Connector 2"/>
          <p:cNvCxnSpPr/>
          <p:nvPr/>
        </p:nvCxnSpPr>
        <p:spPr>
          <a:xfrm>
            <a:off x="6241320" y="810720"/>
            <a:ext cx="720" cy="5752080"/>
          </a:xfrm>
          <a:prstGeom prst="straightConnector1">
            <a:avLst/>
          </a:prstGeom>
          <a:ln w="0">
            <a:solidFill>
              <a:srgbClr val="156082"/>
            </a:solidFill>
          </a:ln>
        </p:spPr>
      </p:cxnSp>
      <p:sp>
        <p:nvSpPr>
          <p:cNvPr id="862" name="TextBox 7"/>
          <p:cNvSpPr/>
          <p:nvPr/>
        </p:nvSpPr>
        <p:spPr>
          <a:xfrm rot="16200000">
            <a:off x="10563840" y="1140480"/>
            <a:ext cx="6174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rgbClr val="ff0000"/>
                </a:solidFill>
                <a:latin typeface="Aptos"/>
                <a:ea typeface="Calibri"/>
              </a:rPr>
              <a:t>93.1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3" name="TextBox 11"/>
          <p:cNvSpPr/>
          <p:nvPr/>
        </p:nvSpPr>
        <p:spPr>
          <a:xfrm rot="16200000">
            <a:off x="5317920" y="1123920"/>
            <a:ext cx="6174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rgbClr val="ff0000"/>
                </a:solidFill>
                <a:latin typeface="Aptos"/>
                <a:ea typeface="Calibri"/>
              </a:rPr>
              <a:t>43.3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4" name="TextBox 16"/>
          <p:cNvSpPr/>
          <p:nvPr/>
        </p:nvSpPr>
        <p:spPr>
          <a:xfrm rot="16200000">
            <a:off x="5932080" y="817920"/>
            <a:ext cx="84528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rgbClr val="ff0000"/>
                </a:solidFill>
                <a:latin typeface="Aptos"/>
                <a:ea typeface="Calibri"/>
              </a:rPr>
              <a:t>50.4, Tm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5" name="TextBox 21"/>
          <p:cNvSpPr/>
          <p:nvPr/>
        </p:nvSpPr>
        <p:spPr>
          <a:xfrm rot="16200000">
            <a:off x="6823800" y="832320"/>
            <a:ext cx="6174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rgbClr val="ff0000"/>
                </a:solidFill>
                <a:latin typeface="Aptos"/>
                <a:ea typeface="Calibri"/>
              </a:rPr>
              <a:t>57.4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6" name="TextBox 24"/>
          <p:cNvSpPr/>
          <p:nvPr/>
        </p:nvSpPr>
        <p:spPr>
          <a:xfrm rot="16200000">
            <a:off x="7304760" y="388800"/>
            <a:ext cx="6174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rgbClr val="ff0000"/>
                </a:solidFill>
                <a:latin typeface="Aptos"/>
                <a:ea typeface="Calibri"/>
              </a:rPr>
              <a:t>62.2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7" name="TextBox 26"/>
          <p:cNvSpPr/>
          <p:nvPr/>
        </p:nvSpPr>
        <p:spPr>
          <a:xfrm rot="16200000">
            <a:off x="8461440" y="857520"/>
            <a:ext cx="6174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rgbClr val="ff0000"/>
                </a:solidFill>
                <a:latin typeface="Aptos"/>
                <a:ea typeface="Calibri"/>
              </a:rPr>
              <a:t>73.2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8" name="TextBox 28"/>
          <p:cNvSpPr/>
          <p:nvPr/>
        </p:nvSpPr>
        <p:spPr>
          <a:xfrm rot="16200000">
            <a:off x="9621000" y="1113120"/>
            <a:ext cx="6174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rgbClr val="ff0000"/>
                </a:solidFill>
                <a:latin typeface="Aptos"/>
                <a:ea typeface="Calibri"/>
              </a:rPr>
              <a:t>84.7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9" name="TextBox 30"/>
          <p:cNvSpPr/>
          <p:nvPr/>
        </p:nvSpPr>
        <p:spPr>
          <a:xfrm rot="16200000">
            <a:off x="6661800" y="865440"/>
            <a:ext cx="72648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rgbClr val="ff0000"/>
                </a:solidFill>
                <a:latin typeface="Aptos"/>
                <a:ea typeface="Calibri"/>
              </a:rPr>
              <a:t>55.9,Hf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0" name="TextBox 32"/>
          <p:cNvSpPr/>
          <p:nvPr/>
        </p:nvSpPr>
        <p:spPr>
          <a:xfrm rot="16200000">
            <a:off x="7147080" y="398880"/>
            <a:ext cx="6174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rgbClr val="ff0000"/>
                </a:solidFill>
                <a:latin typeface="Aptos"/>
                <a:ea typeface="Calibri"/>
              </a:rPr>
              <a:t>60.8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1" name="TextBox 4"/>
          <p:cNvSpPr/>
          <p:nvPr/>
        </p:nvSpPr>
        <p:spPr>
          <a:xfrm rot="16200000">
            <a:off x="7626240" y="1091160"/>
            <a:ext cx="11322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rgbClr val="ff0000"/>
                </a:solidFill>
                <a:latin typeface="Aptos"/>
                <a:ea typeface="Calibri"/>
              </a:rPr>
              <a:t>68.1, 183Hf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2" name="Content Placeholder 3" descr="A graph of different colored lines&#10;&#10;AI-generated content may be incorrect."/>
          <p:cNvPicPr/>
          <p:nvPr/>
        </p:nvPicPr>
        <p:blipFill>
          <a:blip r:embed="rId1"/>
          <a:srcRect l="3417" t="720" r="9477" b="411"/>
          <a:stretch/>
        </p:blipFill>
        <p:spPr>
          <a:xfrm>
            <a:off x="180360" y="475920"/>
            <a:ext cx="11934360" cy="6379200"/>
          </a:xfrm>
          <a:prstGeom prst="rect">
            <a:avLst/>
          </a:prstGeom>
          <a:ln w="0">
            <a:noFill/>
          </a:ln>
        </p:spPr>
      </p:pic>
      <p:sp>
        <p:nvSpPr>
          <p:cNvPr id="873" name="PlaceHolder 1"/>
          <p:cNvSpPr>
            <a:spLocks noGrp="1"/>
          </p:cNvSpPr>
          <p:nvPr>
            <p:ph type="title"/>
          </p:nvPr>
        </p:nvSpPr>
        <p:spPr>
          <a:xfrm>
            <a:off x="176040" y="138240"/>
            <a:ext cx="11935080" cy="335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ff0000"/>
                </a:solidFill>
                <a:latin typeface="Aptos Display"/>
                <a:ea typeface="Calibri Light"/>
              </a:rPr>
              <a:t>Comparing Beam on Vs Beam off X-ray region for 183Hf 1hr/1hr for M=2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874" name="Straight Arrow Connector 12"/>
          <p:cNvCxnSpPr/>
          <p:nvPr/>
        </p:nvCxnSpPr>
        <p:spPr>
          <a:xfrm>
            <a:off x="7299000" y="807480"/>
            <a:ext cx="720" cy="5752080"/>
          </a:xfrm>
          <a:prstGeom prst="straightConnector1">
            <a:avLst/>
          </a:prstGeom>
          <a:ln w="0">
            <a:solidFill>
              <a:srgbClr val="156082"/>
            </a:solidFill>
          </a:ln>
        </p:spPr>
      </p:cxnSp>
      <p:cxnSp>
        <p:nvCxnSpPr>
          <p:cNvPr id="875" name="Straight Arrow Connector 2"/>
          <p:cNvCxnSpPr/>
          <p:nvPr/>
        </p:nvCxnSpPr>
        <p:spPr>
          <a:xfrm>
            <a:off x="9017280" y="771120"/>
            <a:ext cx="720" cy="5752080"/>
          </a:xfrm>
          <a:prstGeom prst="straightConnector1">
            <a:avLst/>
          </a:prstGeom>
          <a:ln w="0">
            <a:solidFill>
              <a:srgbClr val="156082"/>
            </a:solidFill>
          </a:ln>
        </p:spPr>
      </p:cxnSp>
      <p:sp>
        <p:nvSpPr>
          <p:cNvPr id="876" name="TextBox 7"/>
          <p:cNvSpPr/>
          <p:nvPr/>
        </p:nvSpPr>
        <p:spPr>
          <a:xfrm rot="16200000">
            <a:off x="5913360" y="1497600"/>
            <a:ext cx="6174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chemeClr val="accent1"/>
                </a:solidFill>
                <a:latin typeface="Aptos"/>
                <a:ea typeface="Calibri"/>
              </a:rPr>
              <a:t>47.4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7" name="TextBox 11"/>
          <p:cNvSpPr/>
          <p:nvPr/>
        </p:nvSpPr>
        <p:spPr>
          <a:xfrm rot="16200000">
            <a:off x="7386120" y="1359720"/>
            <a:ext cx="6174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chemeClr val="accent1"/>
                </a:solidFill>
                <a:latin typeface="Aptos"/>
                <a:ea typeface="Calibri"/>
              </a:rPr>
              <a:t>61.3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8" name="TextBox 16"/>
          <p:cNvSpPr/>
          <p:nvPr/>
        </p:nvSpPr>
        <p:spPr>
          <a:xfrm rot="16200000">
            <a:off x="7671960" y="1389600"/>
            <a:ext cx="6174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chemeClr val="accent1"/>
                </a:solidFill>
                <a:latin typeface="Aptos"/>
                <a:ea typeface="Calibri"/>
              </a:rPr>
              <a:t>63.8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9" name="TextBox 21"/>
          <p:cNvSpPr/>
          <p:nvPr/>
        </p:nvSpPr>
        <p:spPr>
          <a:xfrm rot="16200000">
            <a:off x="8726040" y="641880"/>
            <a:ext cx="8154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chemeClr val="accent1"/>
                </a:solidFill>
                <a:latin typeface="Aptos"/>
                <a:ea typeface="Calibri"/>
              </a:rPr>
              <a:t>73.2, Ta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0" name="TextBox 25"/>
          <p:cNvSpPr/>
          <p:nvPr/>
        </p:nvSpPr>
        <p:spPr>
          <a:xfrm rot="16200000">
            <a:off x="6900480" y="1234080"/>
            <a:ext cx="766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chemeClr val="accent1"/>
                </a:solidFill>
                <a:latin typeface="Aptos"/>
                <a:ea typeface="Calibri"/>
              </a:rPr>
              <a:t>57.5,Ta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1" name="TextBox 27"/>
          <p:cNvSpPr/>
          <p:nvPr/>
        </p:nvSpPr>
        <p:spPr>
          <a:xfrm rot="16200000">
            <a:off x="6715800" y="1258560"/>
            <a:ext cx="8154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chemeClr val="accent1"/>
                </a:solidFill>
                <a:latin typeface="Aptos"/>
                <a:ea typeface="Calibri"/>
              </a:rPr>
              <a:t>56.0, Ta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2" name="Content Placeholder 3" descr=""/>
          <p:cNvPicPr/>
          <p:nvPr/>
        </p:nvPicPr>
        <p:blipFill>
          <a:blip r:embed="rId1"/>
          <a:srcRect l="3236" t="0" r="9319" b="0"/>
          <a:stretch/>
        </p:blipFill>
        <p:spPr>
          <a:xfrm>
            <a:off x="176040" y="543960"/>
            <a:ext cx="11637360" cy="6242760"/>
          </a:xfrm>
          <a:prstGeom prst="rect">
            <a:avLst/>
          </a:prstGeom>
          <a:ln w="0">
            <a:noFill/>
          </a:ln>
        </p:spPr>
      </p:pic>
      <p:sp>
        <p:nvSpPr>
          <p:cNvPr id="883" name="PlaceHolder 1"/>
          <p:cNvSpPr>
            <a:spLocks noGrp="1"/>
          </p:cNvSpPr>
          <p:nvPr>
            <p:ph type="title"/>
          </p:nvPr>
        </p:nvSpPr>
        <p:spPr>
          <a:xfrm>
            <a:off x="176040" y="138240"/>
            <a:ext cx="11935080" cy="335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ff0000"/>
                </a:solidFill>
                <a:latin typeface="Aptos Display"/>
                <a:ea typeface="Calibri Light"/>
              </a:rPr>
              <a:t>Comparing M=1 Vs M=2 for 183Hf 1hr/1hr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4" name="TextBox 6"/>
          <p:cNvSpPr/>
          <p:nvPr/>
        </p:nvSpPr>
        <p:spPr>
          <a:xfrm rot="16200000">
            <a:off x="3915360" y="1070640"/>
            <a:ext cx="8172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chemeClr val="accent1"/>
                </a:solidFill>
                <a:latin typeface="Aptos"/>
                <a:ea typeface="Calibri"/>
              </a:rPr>
              <a:t>73.2, Ta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5" name="TextBox 20"/>
          <p:cNvSpPr/>
          <p:nvPr/>
        </p:nvSpPr>
        <p:spPr>
          <a:xfrm rot="16200000">
            <a:off x="2597400" y="4867560"/>
            <a:ext cx="7264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rgbClr val="ff0000"/>
                </a:solidFill>
                <a:latin typeface="Aptos"/>
                <a:ea typeface="Calibri"/>
              </a:rPr>
              <a:t>293.3?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6" name="TextBox 22"/>
          <p:cNvSpPr/>
          <p:nvPr/>
        </p:nvSpPr>
        <p:spPr>
          <a:xfrm rot="16200000">
            <a:off x="5528880" y="1844640"/>
            <a:ext cx="93492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rgbClr val="ff0000"/>
                </a:solidFill>
                <a:latin typeface="Aptos"/>
                <a:ea typeface="Calibri"/>
              </a:rPr>
              <a:t>113.3, Tm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7" name="TextBox 2"/>
          <p:cNvSpPr/>
          <p:nvPr/>
        </p:nvSpPr>
        <p:spPr>
          <a:xfrm rot="16200000">
            <a:off x="5957280" y="2059920"/>
            <a:ext cx="9349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rgbClr val="ff0000"/>
                </a:solidFill>
                <a:latin typeface="Aptos"/>
                <a:ea typeface="Calibri"/>
              </a:rPr>
              <a:t>126.1?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8" name="TextBox 4"/>
          <p:cNvSpPr/>
          <p:nvPr/>
        </p:nvSpPr>
        <p:spPr>
          <a:xfrm rot="16200000">
            <a:off x="3323160" y="5103360"/>
            <a:ext cx="7264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rgbClr val="ff0000"/>
                </a:solidFill>
                <a:latin typeface="Aptos"/>
                <a:ea typeface="Calibri"/>
              </a:rPr>
              <a:t>310.7?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9" name="TextBox 5"/>
          <p:cNvSpPr/>
          <p:nvPr/>
        </p:nvSpPr>
        <p:spPr>
          <a:xfrm rot="16200000">
            <a:off x="9567720" y="4273560"/>
            <a:ext cx="9349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chemeClr val="accent1"/>
                </a:solidFill>
                <a:latin typeface="Aptos"/>
                <a:ea typeface="Calibri"/>
              </a:rPr>
              <a:t>459.7, Ta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0" name="TextBox 7"/>
          <p:cNvSpPr/>
          <p:nvPr/>
        </p:nvSpPr>
        <p:spPr>
          <a:xfrm rot="16200000">
            <a:off x="9268200" y="4273560"/>
            <a:ext cx="9349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rgbClr val="ff0000"/>
                </a:solidFill>
                <a:latin typeface="Aptos"/>
                <a:ea typeface="Calibri"/>
              </a:rPr>
              <a:t>459.7, Ta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1" name="TextBox 9"/>
          <p:cNvSpPr/>
          <p:nvPr/>
        </p:nvSpPr>
        <p:spPr>
          <a:xfrm rot="16200000">
            <a:off x="5857560" y="5189760"/>
            <a:ext cx="9349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rgbClr val="ff0000"/>
                </a:solidFill>
                <a:latin typeface="Aptos"/>
                <a:ea typeface="Calibri"/>
              </a:rPr>
              <a:t>379.6?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2" name="TextBox 10"/>
          <p:cNvSpPr/>
          <p:nvPr/>
        </p:nvSpPr>
        <p:spPr>
          <a:xfrm rot="16200000">
            <a:off x="6646680" y="5189760"/>
            <a:ext cx="9349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rgbClr val="ff0000"/>
                </a:solidFill>
                <a:latin typeface="Aptos"/>
                <a:ea typeface="Calibri"/>
              </a:rPr>
              <a:t>392.7?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3" name="TextBox 8"/>
          <p:cNvSpPr/>
          <p:nvPr/>
        </p:nvSpPr>
        <p:spPr>
          <a:xfrm rot="16200000">
            <a:off x="3593160" y="4533840"/>
            <a:ext cx="87156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chemeClr val="accent1"/>
                </a:solidFill>
                <a:latin typeface="Aptos"/>
                <a:ea typeface="Calibri"/>
              </a:rPr>
              <a:t>315.4, Ta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4" name="Content Placeholder 3" descr="A graph of red and blue bars&#10;&#10;AI-generated content may be incorrect."/>
          <p:cNvPicPr/>
          <p:nvPr/>
        </p:nvPicPr>
        <p:blipFill>
          <a:blip r:embed="rId1"/>
          <a:srcRect l="2446" t="0" r="8517" b="0"/>
          <a:stretch/>
        </p:blipFill>
        <p:spPr>
          <a:xfrm>
            <a:off x="179280" y="628920"/>
            <a:ext cx="11799360" cy="6094800"/>
          </a:xfrm>
          <a:prstGeom prst="rect">
            <a:avLst/>
          </a:prstGeom>
          <a:ln w="0">
            <a:noFill/>
          </a:ln>
        </p:spPr>
      </p:pic>
      <p:sp>
        <p:nvSpPr>
          <p:cNvPr id="895" name="PlaceHolder 1"/>
          <p:cNvSpPr>
            <a:spLocks noGrp="1"/>
          </p:cNvSpPr>
          <p:nvPr>
            <p:ph type="title"/>
          </p:nvPr>
        </p:nvSpPr>
        <p:spPr>
          <a:xfrm>
            <a:off x="176040" y="138240"/>
            <a:ext cx="11935080" cy="335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ff0000"/>
                </a:solidFill>
                <a:latin typeface="Aptos Display"/>
                <a:ea typeface="Calibri Light"/>
              </a:rPr>
              <a:t>Comparing M=1 Vs M=2 for 183Hf 1hr/1hr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6" name="TextBox 6"/>
          <p:cNvSpPr/>
          <p:nvPr/>
        </p:nvSpPr>
        <p:spPr>
          <a:xfrm rot="16200000">
            <a:off x="1400760" y="611280"/>
            <a:ext cx="112536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rgbClr val="ff0000"/>
                </a:solidFill>
                <a:latin typeface="Aptos"/>
                <a:ea typeface="Calibri"/>
              </a:rPr>
              <a:t>511.1</a:t>
            </a:r>
            <a:r>
              <a:rPr b="0" lang="en-US" sz="1400" spc="-1" strike="noStrike">
                <a:solidFill>
                  <a:schemeClr val="accent1"/>
                </a:solidFill>
                <a:latin typeface="Aptos"/>
                <a:ea typeface="Calibri"/>
              </a:rPr>
              <a:t>,511.1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7" name="TextBox 22"/>
          <p:cNvSpPr/>
          <p:nvPr/>
        </p:nvSpPr>
        <p:spPr>
          <a:xfrm rot="16200000">
            <a:off x="1937520" y="4527720"/>
            <a:ext cx="138276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chemeClr val="accent1"/>
                </a:solidFill>
                <a:latin typeface="Aptos"/>
                <a:ea typeface="Calibri"/>
              </a:rPr>
              <a:t>783.5,</a:t>
            </a:r>
            <a:r>
              <a:rPr b="0" lang="en-US" sz="1400" spc="-1" strike="noStrike">
                <a:solidFill>
                  <a:srgbClr val="ff0000"/>
                </a:solidFill>
                <a:latin typeface="Aptos"/>
                <a:ea typeface="Calibri"/>
              </a:rPr>
              <a:t>783.7, Ta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8" name="TextBox 2"/>
          <p:cNvSpPr/>
          <p:nvPr/>
        </p:nvSpPr>
        <p:spPr>
          <a:xfrm rot="16200000">
            <a:off x="1654200" y="1496160"/>
            <a:ext cx="617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rgbClr val="ff0000"/>
                </a:solidFill>
                <a:latin typeface="Aptos"/>
                <a:ea typeface="Calibri"/>
              </a:rPr>
              <a:t>512.8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9" name="TextBox 4"/>
          <p:cNvSpPr/>
          <p:nvPr/>
        </p:nvSpPr>
        <p:spPr>
          <a:xfrm rot="16200000">
            <a:off x="4573800" y="2119680"/>
            <a:ext cx="617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rgbClr val="ff0000"/>
                </a:solidFill>
                <a:latin typeface="Aptos"/>
                <a:ea typeface="Calibri"/>
              </a:rPr>
              <a:t>584.0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0" name="TextBox 5"/>
          <p:cNvSpPr/>
          <p:nvPr/>
        </p:nvSpPr>
        <p:spPr>
          <a:xfrm rot="16200000">
            <a:off x="4949640" y="1802880"/>
            <a:ext cx="617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rgbClr val="ff0000"/>
                </a:solidFill>
                <a:latin typeface="Aptos"/>
                <a:ea typeface="Calibri"/>
              </a:rPr>
              <a:t>593.7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1" name="TextBox 7"/>
          <p:cNvSpPr/>
          <p:nvPr/>
        </p:nvSpPr>
        <p:spPr>
          <a:xfrm rot="16200000">
            <a:off x="2391480" y="5135760"/>
            <a:ext cx="8748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rgbClr val="ff0000"/>
                </a:solidFill>
                <a:latin typeface="Aptos"/>
                <a:ea typeface="Calibri"/>
              </a:rPr>
              <a:t>787.1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2" name="TextBox 8"/>
          <p:cNvSpPr/>
          <p:nvPr/>
        </p:nvSpPr>
        <p:spPr>
          <a:xfrm rot="16200000">
            <a:off x="1405440" y="947160"/>
            <a:ext cx="617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chemeClr val="accent1"/>
                </a:solidFill>
                <a:latin typeface="Aptos"/>
                <a:ea typeface="Calibri"/>
              </a:rPr>
              <a:t>510.1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3" name="Content Placeholder 3" descr="A red and blue bar code&#10;&#10;AI-generated content may be incorrect."/>
          <p:cNvPicPr/>
          <p:nvPr/>
        </p:nvPicPr>
        <p:blipFill>
          <a:blip r:embed="rId1"/>
          <a:srcRect l="3351" t="54" r="8910" b="0"/>
          <a:stretch/>
        </p:blipFill>
        <p:spPr>
          <a:xfrm>
            <a:off x="179280" y="474840"/>
            <a:ext cx="11774520" cy="6310440"/>
          </a:xfrm>
          <a:prstGeom prst="rect">
            <a:avLst/>
          </a:prstGeom>
          <a:ln w="0">
            <a:noFill/>
          </a:ln>
        </p:spPr>
      </p:pic>
      <p:sp>
        <p:nvSpPr>
          <p:cNvPr id="904" name="PlaceHolder 1"/>
          <p:cNvSpPr>
            <a:spLocks noGrp="1"/>
          </p:cNvSpPr>
          <p:nvPr>
            <p:ph type="title"/>
          </p:nvPr>
        </p:nvSpPr>
        <p:spPr>
          <a:xfrm>
            <a:off x="176040" y="138240"/>
            <a:ext cx="11935080" cy="335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ff0000"/>
                </a:solidFill>
                <a:latin typeface="Aptos Display"/>
                <a:ea typeface="Calibri Light"/>
              </a:rPr>
              <a:t>Comparing M=1 Vs M=2 for 183Hf 1hr/1hr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5" name="TextBox 6"/>
          <p:cNvSpPr/>
          <p:nvPr/>
        </p:nvSpPr>
        <p:spPr>
          <a:xfrm rot="16200000">
            <a:off x="5129640" y="811080"/>
            <a:ext cx="9738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rgbClr val="ff0000"/>
                </a:solidFill>
                <a:latin typeface="Aptos"/>
                <a:ea typeface="Calibri"/>
              </a:rPr>
              <a:t>1102.4?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6" name="TextBox 22"/>
          <p:cNvSpPr/>
          <p:nvPr/>
        </p:nvSpPr>
        <p:spPr>
          <a:xfrm rot="16200000">
            <a:off x="8282520" y="694440"/>
            <a:ext cx="1013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rgbClr val="ff0000"/>
                </a:solidFill>
                <a:latin typeface="Aptos"/>
                <a:ea typeface="Calibri"/>
              </a:rPr>
              <a:t>1173.2 , Co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7" name="TextBox 2"/>
          <p:cNvSpPr/>
          <p:nvPr/>
        </p:nvSpPr>
        <p:spPr>
          <a:xfrm rot="16200000">
            <a:off x="4343760" y="4108680"/>
            <a:ext cx="1013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rgbClr val="ff0000"/>
                </a:solidFill>
                <a:latin typeface="Aptos"/>
                <a:ea typeface="Calibri"/>
              </a:rPr>
              <a:t>1332.4 , Co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8" name="TextBox 4"/>
          <p:cNvSpPr/>
          <p:nvPr/>
        </p:nvSpPr>
        <p:spPr>
          <a:xfrm rot="16200000">
            <a:off x="9432360" y="4215240"/>
            <a:ext cx="10134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rgbClr val="ff0000"/>
                </a:solidFill>
                <a:latin typeface="Aptos"/>
                <a:ea typeface="Calibri"/>
              </a:rPr>
              <a:t>1462.5 , K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TextBox 6"/>
          <p:cNvSpPr/>
          <p:nvPr/>
        </p:nvSpPr>
        <p:spPr>
          <a:xfrm>
            <a:off x="3960" y="3960"/>
            <a:ext cx="116787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2400" spc="-1" strike="noStrike">
                <a:solidFill>
                  <a:srgbClr val="ff0000"/>
                </a:solidFill>
                <a:latin typeface="Aptos"/>
                <a:ea typeface="Aptos"/>
              </a:rPr>
              <a:t>Gamma-Gamma coincidence spectra for 183Hf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10" name="Picture 1" descr=""/>
          <p:cNvPicPr/>
          <p:nvPr/>
        </p:nvPicPr>
        <p:blipFill>
          <a:blip r:embed="rId1"/>
          <a:stretch/>
        </p:blipFill>
        <p:spPr>
          <a:xfrm>
            <a:off x="191160" y="1456920"/>
            <a:ext cx="6061680" cy="3898440"/>
          </a:xfrm>
          <a:prstGeom prst="rect">
            <a:avLst/>
          </a:prstGeom>
          <a:ln w="0">
            <a:noFill/>
          </a:ln>
        </p:spPr>
      </p:pic>
      <p:pic>
        <p:nvPicPr>
          <p:cNvPr id="911" name="Picture 2" descr=""/>
          <p:cNvPicPr/>
          <p:nvPr/>
        </p:nvPicPr>
        <p:blipFill>
          <a:blip r:embed="rId2"/>
          <a:stretch/>
        </p:blipFill>
        <p:spPr>
          <a:xfrm>
            <a:off x="6513840" y="96120"/>
            <a:ext cx="5677200" cy="4052520"/>
          </a:xfrm>
          <a:prstGeom prst="rect">
            <a:avLst/>
          </a:prstGeom>
          <a:ln w="0">
            <a:noFill/>
          </a:ln>
        </p:spPr>
      </p:pic>
      <p:pic>
        <p:nvPicPr>
          <p:cNvPr id="912" name="Picture 4" descr=""/>
          <p:cNvPicPr/>
          <p:nvPr/>
        </p:nvPicPr>
        <p:blipFill>
          <a:blip r:embed="rId3"/>
          <a:srcRect l="3752" t="-1699" r="-5" b="5312"/>
          <a:stretch/>
        </p:blipFill>
        <p:spPr>
          <a:xfrm>
            <a:off x="7461720" y="4146480"/>
            <a:ext cx="3786120" cy="2609640"/>
          </a:xfrm>
          <a:prstGeom prst="rect">
            <a:avLst/>
          </a:prstGeom>
          <a:ln w="0">
            <a:noFill/>
          </a:ln>
        </p:spPr>
      </p:pic>
      <p:sp>
        <p:nvSpPr>
          <p:cNvPr id="913" name="TextBox 7"/>
          <p:cNvSpPr/>
          <p:nvPr/>
        </p:nvSpPr>
        <p:spPr>
          <a:xfrm>
            <a:off x="8951040" y="4671720"/>
            <a:ext cx="617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chemeClr val="dk1"/>
                </a:solidFill>
                <a:latin typeface="Aptos"/>
                <a:ea typeface="Calibri"/>
              </a:rPr>
              <a:t>783.7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4" name="TextBox 9"/>
          <p:cNvSpPr/>
          <p:nvPr/>
        </p:nvSpPr>
        <p:spPr>
          <a:xfrm>
            <a:off x="5939280" y="5451840"/>
            <a:ext cx="152460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chemeClr val="dk1"/>
                </a:solidFill>
                <a:latin typeface="Aptos"/>
                <a:ea typeface="Calibri"/>
              </a:rPr>
              <a:t>Gating on 73.2keV For Beam On period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5" name="Picture 2" descr="A graph of a tall tower&#10;&#10;Description automatically generated"/>
          <p:cNvPicPr/>
          <p:nvPr/>
        </p:nvPicPr>
        <p:blipFill>
          <a:blip r:embed="rId1"/>
          <a:stretch/>
        </p:blipFill>
        <p:spPr>
          <a:xfrm>
            <a:off x="1971000" y="1384920"/>
            <a:ext cx="7691040" cy="5012640"/>
          </a:xfrm>
          <a:prstGeom prst="rect">
            <a:avLst/>
          </a:prstGeom>
          <a:ln w="0">
            <a:noFill/>
          </a:ln>
        </p:spPr>
      </p:pic>
      <p:cxnSp>
        <p:nvCxnSpPr>
          <p:cNvPr id="916" name="Straight Connector 3"/>
          <p:cNvCxnSpPr/>
          <p:nvPr/>
        </p:nvCxnSpPr>
        <p:spPr>
          <a:xfrm>
            <a:off x="0" y="47520"/>
            <a:ext cx="12192480" cy="720"/>
          </a:xfrm>
          <a:prstGeom prst="straightConnector1">
            <a:avLst/>
          </a:prstGeom>
          <a:ln w="95250">
            <a:solidFill>
              <a:srgbClr val="156082"/>
            </a:solidFill>
            <a:round/>
          </a:ln>
        </p:spPr>
      </p:cxnSp>
      <p:sp>
        <p:nvSpPr>
          <p:cNvPr id="917" name="Google Shape;55;p15"/>
          <p:cNvSpPr/>
          <p:nvPr/>
        </p:nvSpPr>
        <p:spPr>
          <a:xfrm>
            <a:off x="525600" y="528840"/>
            <a:ext cx="841356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en-GB" sz="2400" spc="-1" strike="noStrike">
                <a:solidFill>
                  <a:srgbClr val="1c4587"/>
                </a:solidFill>
                <a:latin typeface="Calibri"/>
                <a:ea typeface="Calibri"/>
              </a:rPr>
              <a:t>Defining Prompt and Delay through </a:t>
            </a:r>
            <a:r>
              <a:rPr b="1" lang="el-GR" sz="2400" spc="-1" strike="noStrike">
                <a:solidFill>
                  <a:srgbClr val="1c4587"/>
                </a:solidFill>
                <a:latin typeface="Calibri"/>
                <a:ea typeface="Calibri"/>
              </a:rPr>
              <a:t>β</a:t>
            </a:r>
            <a:r>
              <a:rPr b="1" lang="en-GB" sz="2400" spc="-1" strike="noStrike">
                <a:solidFill>
                  <a:srgbClr val="1c4587"/>
                </a:solidFill>
                <a:latin typeface="Calibri"/>
                <a:ea typeface="Calibri"/>
              </a:rPr>
              <a:t>-</a:t>
            </a:r>
            <a:r>
              <a:rPr b="1" lang="el-GR" sz="2400" spc="-1" strike="noStrike">
                <a:solidFill>
                  <a:srgbClr val="1c4587"/>
                </a:solidFill>
                <a:latin typeface="Calibri"/>
                <a:ea typeface="Calibri"/>
              </a:rPr>
              <a:t>γ</a:t>
            </a:r>
            <a:r>
              <a:rPr b="1" lang="en-GB" sz="2400" spc="-1" strike="noStrike">
                <a:solidFill>
                  <a:srgbClr val="1c4587"/>
                </a:solidFill>
                <a:latin typeface="Calibri"/>
                <a:ea typeface="Calibri"/>
              </a:rPr>
              <a:t>Time Difference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918" name="Google Shape;56;p15"/>
          <p:cNvCxnSpPr/>
          <p:nvPr/>
        </p:nvCxnSpPr>
        <p:spPr>
          <a:xfrm>
            <a:off x="602640" y="1082880"/>
            <a:ext cx="5448960" cy="720"/>
          </a:xfrm>
          <a:prstGeom prst="straightConnector1">
            <a:avLst/>
          </a:prstGeom>
          <a:ln w="9525">
            <a:solidFill>
              <a:srgbClr val="595959"/>
            </a:solidFill>
            <a:round/>
          </a:ln>
        </p:spPr>
      </p:cxnSp>
      <p:cxnSp>
        <p:nvCxnSpPr>
          <p:cNvPr id="919" name="Straight Arrow Connector 1"/>
          <p:cNvCxnSpPr/>
          <p:nvPr/>
        </p:nvCxnSpPr>
        <p:spPr>
          <a:xfrm>
            <a:off x="5214240" y="1769040"/>
            <a:ext cx="4680" cy="4190760"/>
          </a:xfrm>
          <a:prstGeom prst="straightConnector1">
            <a:avLst/>
          </a:prstGeom>
          <a:ln w="28575">
            <a:solidFill>
              <a:srgbClr val="156082"/>
            </a:solidFill>
            <a:prstDash val="dash"/>
            <a:round/>
          </a:ln>
        </p:spPr>
      </p:cxnSp>
      <p:cxnSp>
        <p:nvCxnSpPr>
          <p:cNvPr id="920" name="Straight Arrow Connector 2"/>
          <p:cNvCxnSpPr/>
          <p:nvPr/>
        </p:nvCxnSpPr>
        <p:spPr>
          <a:xfrm>
            <a:off x="6422760" y="1782720"/>
            <a:ext cx="4680" cy="4190760"/>
          </a:xfrm>
          <a:prstGeom prst="straightConnector1">
            <a:avLst/>
          </a:prstGeom>
          <a:ln w="28575">
            <a:solidFill>
              <a:srgbClr val="156082"/>
            </a:solidFill>
            <a:prstDash val="dash"/>
            <a:round/>
          </a:ln>
        </p:spPr>
      </p:cxnSp>
      <p:cxnSp>
        <p:nvCxnSpPr>
          <p:cNvPr id="921" name="Straight Arrow Connector 4"/>
          <p:cNvCxnSpPr/>
          <p:nvPr/>
        </p:nvCxnSpPr>
        <p:spPr>
          <a:xfrm>
            <a:off x="5214960" y="6279840"/>
            <a:ext cx="1202040" cy="4680"/>
          </a:xfrm>
          <a:prstGeom prst="straightConnector1">
            <a:avLst/>
          </a:prstGeom>
          <a:ln w="0">
            <a:solidFill>
              <a:srgbClr val="156082"/>
            </a:solidFill>
            <a:headEnd len="med" type="triangle" w="med"/>
            <a:tailEnd len="med" type="triangle" w="med"/>
          </a:ln>
        </p:spPr>
      </p:cxnSp>
      <p:cxnSp>
        <p:nvCxnSpPr>
          <p:cNvPr id="922" name="Straight Arrow Connector 5"/>
          <p:cNvCxnSpPr/>
          <p:nvPr/>
        </p:nvCxnSpPr>
        <p:spPr>
          <a:xfrm>
            <a:off x="6773400" y="6279840"/>
            <a:ext cx="3696120" cy="4680"/>
          </a:xfrm>
          <a:prstGeom prst="straightConnector1">
            <a:avLst/>
          </a:prstGeom>
          <a:ln w="0">
            <a:solidFill>
              <a:srgbClr val="156082"/>
            </a:solidFill>
            <a:headEnd len="med" type="triangle" w="med"/>
            <a:tailEnd len="med" type="triangle" w="med"/>
          </a:ln>
        </p:spPr>
      </p:cxnSp>
      <p:cxnSp>
        <p:nvCxnSpPr>
          <p:cNvPr id="923" name="Straight Arrow Connector 6"/>
          <p:cNvCxnSpPr/>
          <p:nvPr/>
        </p:nvCxnSpPr>
        <p:spPr>
          <a:xfrm>
            <a:off x="1122840" y="6279840"/>
            <a:ext cx="3696120" cy="4680"/>
          </a:xfrm>
          <a:prstGeom prst="straightConnector1">
            <a:avLst/>
          </a:prstGeom>
          <a:ln w="0">
            <a:solidFill>
              <a:srgbClr val="156082"/>
            </a:solidFill>
            <a:headEnd len="med" type="triangle" w="med"/>
            <a:tailEnd len="med" type="triangle" w="med"/>
          </a:ln>
        </p:spPr>
      </p:cxnSp>
      <p:cxnSp>
        <p:nvCxnSpPr>
          <p:cNvPr id="924" name="Straight Arrow Connector 7"/>
          <p:cNvCxnSpPr/>
          <p:nvPr/>
        </p:nvCxnSpPr>
        <p:spPr>
          <a:xfrm>
            <a:off x="6581160" y="1832040"/>
            <a:ext cx="4680" cy="419076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round/>
          </a:ln>
        </p:spPr>
      </p:cxnSp>
      <p:cxnSp>
        <p:nvCxnSpPr>
          <p:cNvPr id="925" name="Straight Arrow Connector 8"/>
          <p:cNvCxnSpPr/>
          <p:nvPr/>
        </p:nvCxnSpPr>
        <p:spPr>
          <a:xfrm>
            <a:off x="5036040" y="1769040"/>
            <a:ext cx="4680" cy="419076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round/>
          </a:ln>
        </p:spPr>
      </p:cxnSp>
      <p:sp>
        <p:nvSpPr>
          <p:cNvPr id="926" name="TextBox 13"/>
          <p:cNvSpPr/>
          <p:nvPr/>
        </p:nvSpPr>
        <p:spPr>
          <a:xfrm>
            <a:off x="5306760" y="6440760"/>
            <a:ext cx="1216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rgbClr val="0070c0"/>
                </a:solidFill>
                <a:latin typeface="Aptos"/>
                <a:ea typeface="Calibri"/>
              </a:rPr>
              <a:t>Prompt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7" name="TextBox 14"/>
          <p:cNvSpPr/>
          <p:nvPr/>
        </p:nvSpPr>
        <p:spPr>
          <a:xfrm>
            <a:off x="7642440" y="6440760"/>
            <a:ext cx="1216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latin typeface="Aptos"/>
                <a:ea typeface="Calibri"/>
              </a:rPr>
              <a:t>Delayed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8" name="TextBox 15"/>
          <p:cNvSpPr/>
          <p:nvPr/>
        </p:nvSpPr>
        <p:spPr>
          <a:xfrm>
            <a:off x="2140200" y="6440760"/>
            <a:ext cx="1216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latin typeface="Aptos"/>
                <a:ea typeface="Calibri"/>
              </a:rPr>
              <a:t>Delayed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9" name="TextBox 16"/>
          <p:cNvSpPr/>
          <p:nvPr/>
        </p:nvSpPr>
        <p:spPr>
          <a:xfrm>
            <a:off x="10472400" y="6094440"/>
            <a:ext cx="1216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latin typeface="Aptos"/>
                <a:ea typeface="Calibri"/>
              </a:rPr>
              <a:t>+8000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0" name="TextBox 17"/>
          <p:cNvSpPr/>
          <p:nvPr/>
        </p:nvSpPr>
        <p:spPr>
          <a:xfrm>
            <a:off x="200520" y="6094440"/>
            <a:ext cx="1216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latin typeface="Aptos"/>
                <a:ea typeface="Calibri"/>
              </a:rPr>
              <a:t>-8000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1" name="TextBox 18"/>
          <p:cNvSpPr/>
          <p:nvPr/>
        </p:nvSpPr>
        <p:spPr>
          <a:xfrm>
            <a:off x="4703040" y="6233040"/>
            <a:ext cx="12164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rgbClr val="ff0000"/>
                </a:solidFill>
                <a:latin typeface="Aptos"/>
                <a:ea typeface="Calibri"/>
              </a:rPr>
              <a:t>-250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2" name="TextBox 19"/>
          <p:cNvSpPr/>
          <p:nvPr/>
        </p:nvSpPr>
        <p:spPr>
          <a:xfrm>
            <a:off x="6375600" y="6243120"/>
            <a:ext cx="12164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rgbClr val="ff0000"/>
                </a:solidFill>
                <a:latin typeface="Aptos"/>
                <a:ea typeface="Calibri"/>
              </a:rPr>
              <a:t>+250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3" name="Picture 22" descr="A graph showing a city&#10;&#10;Description automatically generated"/>
          <p:cNvPicPr/>
          <p:nvPr/>
        </p:nvPicPr>
        <p:blipFill>
          <a:blip r:embed="rId1"/>
          <a:stretch/>
        </p:blipFill>
        <p:spPr>
          <a:xfrm>
            <a:off x="1731960" y="1429560"/>
            <a:ext cx="7985520" cy="4582080"/>
          </a:xfrm>
          <a:prstGeom prst="rect">
            <a:avLst/>
          </a:prstGeom>
          <a:ln w="0">
            <a:noFill/>
          </a:ln>
        </p:spPr>
      </p:pic>
      <p:cxnSp>
        <p:nvCxnSpPr>
          <p:cNvPr id="934" name="Straight Arrow Connector 7"/>
          <p:cNvCxnSpPr/>
          <p:nvPr/>
        </p:nvCxnSpPr>
        <p:spPr>
          <a:xfrm flipH="1">
            <a:off x="9543600" y="5102640"/>
            <a:ext cx="704160" cy="630000"/>
          </a:xfrm>
          <a:prstGeom prst="straightConnector1">
            <a:avLst/>
          </a:prstGeom>
          <a:ln w="0">
            <a:solidFill>
              <a:srgbClr val="156082"/>
            </a:solidFill>
            <a:tailEnd len="med" type="triangle" w="med"/>
          </a:ln>
        </p:spPr>
      </p:cxnSp>
      <p:sp>
        <p:nvSpPr>
          <p:cNvPr id="935" name="TextBox 9"/>
          <p:cNvSpPr/>
          <p:nvPr/>
        </p:nvSpPr>
        <p:spPr>
          <a:xfrm>
            <a:off x="10060200" y="4817880"/>
            <a:ext cx="1157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rgbClr val="0070c0"/>
                </a:solidFill>
                <a:latin typeface="Aptos"/>
              </a:rPr>
              <a:t>1209.6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936" name="Straight Arrow Connector 14"/>
          <p:cNvCxnSpPr/>
          <p:nvPr/>
        </p:nvCxnSpPr>
        <p:spPr>
          <a:xfrm flipH="1">
            <a:off x="9304200" y="3159720"/>
            <a:ext cx="16560" cy="2597400"/>
          </a:xfrm>
          <a:prstGeom prst="straightConnector1">
            <a:avLst/>
          </a:prstGeom>
          <a:ln w="28575">
            <a:solidFill>
              <a:srgbClr val="156082"/>
            </a:solidFill>
            <a:prstDash val="dash"/>
            <a:round/>
          </a:ln>
        </p:spPr>
      </p:cxnSp>
      <p:cxnSp>
        <p:nvCxnSpPr>
          <p:cNvPr id="937" name="Straight Arrow Connector 17"/>
          <p:cNvCxnSpPr/>
          <p:nvPr/>
        </p:nvCxnSpPr>
        <p:spPr>
          <a:xfrm flipH="1">
            <a:off x="9306000" y="4271400"/>
            <a:ext cx="704160" cy="630000"/>
          </a:xfrm>
          <a:prstGeom prst="straightConnector1">
            <a:avLst/>
          </a:prstGeom>
          <a:ln w="0">
            <a:solidFill>
              <a:srgbClr val="156082"/>
            </a:solidFill>
            <a:tailEnd len="med" type="triangle" w="med"/>
          </a:ln>
        </p:spPr>
      </p:cxnSp>
      <p:sp>
        <p:nvSpPr>
          <p:cNvPr id="938" name="TextBox 18"/>
          <p:cNvSpPr/>
          <p:nvPr/>
        </p:nvSpPr>
        <p:spPr>
          <a:xfrm>
            <a:off x="9822600" y="3986640"/>
            <a:ext cx="1157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rgbClr val="0070c0"/>
                </a:solidFill>
                <a:latin typeface="Aptos"/>
              </a:rPr>
              <a:t>1204.6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939" name="Straight Arrow Connector 11"/>
          <p:cNvCxnSpPr/>
          <p:nvPr/>
        </p:nvCxnSpPr>
        <p:spPr>
          <a:xfrm flipH="1">
            <a:off x="9048600" y="2777040"/>
            <a:ext cx="922320" cy="343080"/>
          </a:xfrm>
          <a:prstGeom prst="straightConnector1">
            <a:avLst/>
          </a:prstGeom>
          <a:ln w="0">
            <a:solidFill>
              <a:srgbClr val="ff0000"/>
            </a:solidFill>
            <a:tailEnd len="med" type="triangle" w="med"/>
          </a:ln>
        </p:spPr>
      </p:cxnSp>
      <p:sp>
        <p:nvSpPr>
          <p:cNvPr id="940" name="TextBox 13"/>
          <p:cNvSpPr/>
          <p:nvPr/>
        </p:nvSpPr>
        <p:spPr>
          <a:xfrm>
            <a:off x="9892080" y="2551680"/>
            <a:ext cx="1157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latin typeface="Aptos"/>
              </a:rPr>
              <a:t>1196.2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941" name="Straight Arrow Connector 19"/>
          <p:cNvCxnSpPr/>
          <p:nvPr/>
        </p:nvCxnSpPr>
        <p:spPr>
          <a:xfrm flipH="1">
            <a:off x="8789400" y="2467080"/>
            <a:ext cx="16560" cy="329004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round/>
          </a:ln>
        </p:spPr>
      </p:cxnSp>
      <p:cxnSp>
        <p:nvCxnSpPr>
          <p:cNvPr id="942" name="Straight Arrow Connector 20"/>
          <p:cNvCxnSpPr/>
          <p:nvPr/>
        </p:nvCxnSpPr>
        <p:spPr>
          <a:xfrm flipH="1">
            <a:off x="8880480" y="2391120"/>
            <a:ext cx="991440" cy="115200"/>
          </a:xfrm>
          <a:prstGeom prst="straightConnector1">
            <a:avLst/>
          </a:prstGeom>
          <a:ln w="0">
            <a:solidFill>
              <a:srgbClr val="ff0000"/>
            </a:solidFill>
            <a:tailEnd len="med" type="triangle" w="med"/>
          </a:ln>
        </p:spPr>
      </p:cxnSp>
      <p:sp>
        <p:nvSpPr>
          <p:cNvPr id="943" name="TextBox 21"/>
          <p:cNvSpPr/>
          <p:nvPr/>
        </p:nvSpPr>
        <p:spPr>
          <a:xfrm>
            <a:off x="9852480" y="2155680"/>
            <a:ext cx="1157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latin typeface="Aptos"/>
              </a:rPr>
              <a:t>1191.2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4" name="Title 1"/>
          <p:cNvSpPr/>
          <p:nvPr/>
        </p:nvSpPr>
        <p:spPr>
          <a:xfrm>
            <a:off x="1575360" y="840600"/>
            <a:ext cx="10424160" cy="59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 defTabSz="914400">
              <a:lnSpc>
                <a:spcPct val="90000"/>
              </a:lnSpc>
            </a:pPr>
            <a:r>
              <a:rPr b="0" lang="en-US" sz="2000" spc="-1" strike="noStrike">
                <a:solidFill>
                  <a:srgbClr val="ff0000"/>
                </a:solidFill>
                <a:latin typeface="Aptos Display"/>
              </a:rPr>
              <a:t>BBTDF&gt;&gt;(100,1,1300)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5" name="Google Shape;55;p15"/>
          <p:cNvSpPr/>
          <p:nvPr/>
        </p:nvSpPr>
        <p:spPr>
          <a:xfrm>
            <a:off x="425520" y="256680"/>
            <a:ext cx="11574720" cy="87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defTabSz="914400">
              <a:lnSpc>
                <a:spcPct val="90000"/>
              </a:lnSpc>
            </a:pPr>
            <a:r>
              <a:rPr b="1" lang="en-US" sz="2400" spc="-1" strike="noStrike">
                <a:solidFill>
                  <a:srgbClr val="1c4587"/>
                </a:solidFill>
                <a:latin typeface="Calibri"/>
                <a:ea typeface="Aptos"/>
              </a:rPr>
              <a:t>Looking for activity curve from BBTDF in 184Hf 20min/5sec run file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946" name="Google Shape;56;p15"/>
          <p:cNvCxnSpPr/>
          <p:nvPr/>
        </p:nvCxnSpPr>
        <p:spPr>
          <a:xfrm>
            <a:off x="492480" y="839880"/>
            <a:ext cx="5448960" cy="720"/>
          </a:xfrm>
          <a:prstGeom prst="straightConnector1">
            <a:avLst/>
          </a:prstGeom>
          <a:ln w="9525">
            <a:solidFill>
              <a:srgbClr val="595959"/>
            </a:solidFill>
            <a:round/>
          </a:ln>
        </p:spPr>
      </p:cxnSp>
      <p:cxnSp>
        <p:nvCxnSpPr>
          <p:cNvPr id="947" name="Straight Connector 10"/>
          <p:cNvCxnSpPr/>
          <p:nvPr/>
        </p:nvCxnSpPr>
        <p:spPr>
          <a:xfrm>
            <a:off x="0" y="47520"/>
            <a:ext cx="12192480" cy="720"/>
          </a:xfrm>
          <a:prstGeom prst="straightConnector1">
            <a:avLst/>
          </a:prstGeom>
          <a:ln w="95250">
            <a:solidFill>
              <a:srgbClr val="156082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" dur="indefinite" restart="never" nodeType="tmRoot">
          <p:childTnLst>
            <p:seq>
              <p:cTn id="13" dur="indefinite" nodeType="mainSeq">
                <p:childTnLst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"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"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" dur="5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" dur="5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3"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6" dur="5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9" dur="5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2" dur="5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5" dur="5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8" dur="5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Straight Connector 3"/>
          <p:cNvCxnSpPr/>
          <p:nvPr/>
        </p:nvCxnSpPr>
        <p:spPr>
          <a:xfrm>
            <a:off x="0" y="47520"/>
            <a:ext cx="12192480" cy="720"/>
          </a:xfrm>
          <a:prstGeom prst="straightConnector1">
            <a:avLst/>
          </a:prstGeom>
          <a:ln w="95250">
            <a:solidFill>
              <a:srgbClr val="156082"/>
            </a:solidFill>
            <a:round/>
          </a:ln>
        </p:spPr>
      </p:cxnSp>
      <p:sp>
        <p:nvSpPr>
          <p:cNvPr id="118" name="Google Shape;55;p15"/>
          <p:cNvSpPr/>
          <p:nvPr/>
        </p:nvSpPr>
        <p:spPr>
          <a:xfrm>
            <a:off x="505440" y="343800"/>
            <a:ext cx="59587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en-GB" sz="2400" spc="-1" strike="noStrike">
                <a:solidFill>
                  <a:srgbClr val="1c4587"/>
                </a:solidFill>
                <a:latin typeface="Calibri"/>
                <a:ea typeface="Calibri"/>
              </a:rPr>
              <a:t>Introduction: Isomers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19" name="Google Shape;56;p15"/>
          <p:cNvCxnSpPr/>
          <p:nvPr/>
        </p:nvCxnSpPr>
        <p:spPr>
          <a:xfrm>
            <a:off x="599760" y="905760"/>
            <a:ext cx="5448960" cy="720"/>
          </a:xfrm>
          <a:prstGeom prst="straightConnector1">
            <a:avLst/>
          </a:prstGeom>
          <a:ln w="9525">
            <a:solidFill>
              <a:srgbClr val="595959"/>
            </a:solidFill>
            <a:round/>
          </a:ln>
        </p:spPr>
      </p:cxnSp>
      <p:sp>
        <p:nvSpPr>
          <p:cNvPr id="120" name="Google Shape;67;p16"/>
          <p:cNvSpPr/>
          <p:nvPr/>
        </p:nvSpPr>
        <p:spPr>
          <a:xfrm>
            <a:off x="2160" y="6567120"/>
            <a:ext cx="10112400" cy="29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GB" sz="1100" spc="-1" strike="noStrike">
                <a:solidFill>
                  <a:srgbClr val="25303b"/>
                </a:solidFill>
                <a:latin typeface="Cambria"/>
                <a:ea typeface="Cambria"/>
              </a:rPr>
              <a:t>Adapted from H.J.Wollersheim, Physics with Exotic Nuclei Talk, 2016 ; P.M.Walker  </a:t>
            </a:r>
            <a:r>
              <a:rPr b="0" lang="en-GB" sz="1100" spc="-1" strike="noStrike">
                <a:solidFill>
                  <a:srgbClr val="25303b"/>
                </a:solidFill>
                <a:latin typeface="Aptos"/>
                <a:ea typeface="Aptos"/>
              </a:rPr>
              <a:t>&amp;</a:t>
            </a:r>
            <a:r>
              <a:rPr b="0" lang="en-GB" sz="1100" spc="-1" strike="noStrike">
                <a:solidFill>
                  <a:srgbClr val="25303b"/>
                </a:solidFill>
                <a:latin typeface="Aptos"/>
                <a:ea typeface="Cambria"/>
              </a:rPr>
              <a:t> </a:t>
            </a:r>
            <a:r>
              <a:rPr b="0" lang="en-GB" sz="1100" spc="-1" strike="noStrike">
                <a:solidFill>
                  <a:srgbClr val="25303b"/>
                </a:solidFill>
                <a:latin typeface="Cambria"/>
                <a:ea typeface="Cambria"/>
              </a:rPr>
              <a:t> G. D. Dracoulis, </a:t>
            </a:r>
            <a:r>
              <a:rPr b="0" lang="nb-NO" sz="1100" spc="-1" strike="noStrike">
                <a:solidFill>
                  <a:srgbClr val="25303b"/>
                </a:solidFill>
                <a:latin typeface="Cambria"/>
                <a:ea typeface="Cambria"/>
              </a:rPr>
              <a:t>Nature 399 (1999) 35.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21" name="Google Shape;56;p15"/>
          <p:cNvCxnSpPr/>
          <p:nvPr/>
        </p:nvCxnSpPr>
        <p:spPr>
          <a:xfrm>
            <a:off x="93960" y="6606720"/>
            <a:ext cx="5448960" cy="720"/>
          </a:xfrm>
          <a:prstGeom prst="straightConnector1">
            <a:avLst/>
          </a:prstGeom>
          <a:ln w="9525">
            <a:solidFill>
              <a:srgbClr val="595959"/>
            </a:solidFill>
            <a:round/>
          </a:ln>
        </p:spPr>
      </p:cxnSp>
      <p:pic>
        <p:nvPicPr>
          <p:cNvPr id="122" name="Picture 38" descr="A graph of a number of numbers&#10;&#10;AI-generated content may be incorrect."/>
          <p:cNvPicPr/>
          <p:nvPr/>
        </p:nvPicPr>
        <p:blipFill>
          <a:blip r:embed="rId1"/>
          <a:stretch/>
        </p:blipFill>
        <p:spPr>
          <a:xfrm>
            <a:off x="323280" y="1048680"/>
            <a:ext cx="6381720" cy="5221080"/>
          </a:xfrm>
          <a:prstGeom prst="rect">
            <a:avLst/>
          </a:prstGeom>
          <a:ln w="0">
            <a:noFill/>
          </a:ln>
        </p:spPr>
      </p:pic>
      <p:pic>
        <p:nvPicPr>
          <p:cNvPr id="123" name="Picture 40" descr=""/>
          <p:cNvPicPr/>
          <p:nvPr/>
        </p:nvPicPr>
        <p:blipFill>
          <a:blip r:embed="rId2"/>
          <a:stretch/>
        </p:blipFill>
        <p:spPr>
          <a:xfrm>
            <a:off x="5595480" y="5593680"/>
            <a:ext cx="999360" cy="208800"/>
          </a:xfrm>
          <a:prstGeom prst="rect">
            <a:avLst/>
          </a:prstGeom>
          <a:ln w="0">
            <a:noFill/>
          </a:ln>
        </p:spPr>
      </p:pic>
      <p:pic>
        <p:nvPicPr>
          <p:cNvPr id="124" name="Picture 44" descr="A diagram of energy and k trap&#10;&#10;AI-generated content may be incorrect."/>
          <p:cNvPicPr/>
          <p:nvPr/>
        </p:nvPicPr>
        <p:blipFill>
          <a:blip r:embed="rId3"/>
          <a:stretch/>
        </p:blipFill>
        <p:spPr>
          <a:xfrm>
            <a:off x="5418720" y="3470040"/>
            <a:ext cx="1155960" cy="1638000"/>
          </a:xfrm>
          <a:prstGeom prst="rect">
            <a:avLst/>
          </a:prstGeom>
          <a:ln w="0">
            <a:noFill/>
          </a:ln>
        </p:spPr>
      </p:pic>
      <p:pic>
        <p:nvPicPr>
          <p:cNvPr id="125" name="Picture 46" descr="A graph of energy and spin trap&#10;&#10;AI-generated content may be incorrect."/>
          <p:cNvPicPr/>
          <p:nvPr/>
        </p:nvPicPr>
        <p:blipFill>
          <a:blip r:embed="rId4"/>
          <a:stretch/>
        </p:blipFill>
        <p:spPr>
          <a:xfrm>
            <a:off x="3758040" y="4367880"/>
            <a:ext cx="1174320" cy="1743120"/>
          </a:xfrm>
          <a:prstGeom prst="rect">
            <a:avLst/>
          </a:prstGeom>
          <a:ln w="0">
            <a:noFill/>
          </a:ln>
        </p:spPr>
      </p:pic>
      <p:cxnSp>
        <p:nvCxnSpPr>
          <p:cNvPr id="126" name="Straight Arrow Connector 48"/>
          <p:cNvCxnSpPr/>
          <p:nvPr/>
        </p:nvCxnSpPr>
        <p:spPr>
          <a:xfrm>
            <a:off x="3423960" y="4205520"/>
            <a:ext cx="455760" cy="446040"/>
          </a:xfrm>
          <a:prstGeom prst="straightConnector1">
            <a:avLst/>
          </a:prstGeom>
          <a:ln w="0">
            <a:solidFill>
              <a:srgbClr val="000000"/>
            </a:solidFill>
            <a:tailEnd len="med" type="triangle" w="med"/>
          </a:ln>
        </p:spPr>
      </p:cxnSp>
      <p:cxnSp>
        <p:nvCxnSpPr>
          <p:cNvPr id="127" name="Straight Arrow Connector 50"/>
          <p:cNvCxnSpPr/>
          <p:nvPr/>
        </p:nvCxnSpPr>
        <p:spPr>
          <a:xfrm>
            <a:off x="4591440" y="3107160"/>
            <a:ext cx="941040" cy="644040"/>
          </a:xfrm>
          <a:prstGeom prst="straightConnector1">
            <a:avLst/>
          </a:prstGeom>
          <a:ln w="0">
            <a:solidFill>
              <a:srgbClr val="000000"/>
            </a:solidFill>
            <a:tailEnd len="med" type="triangle" w="med"/>
          </a:ln>
        </p:spPr>
      </p:cxnSp>
      <p:cxnSp>
        <p:nvCxnSpPr>
          <p:cNvPr id="128" name="Straight Arrow Connector 54"/>
          <p:cNvCxnSpPr/>
          <p:nvPr/>
        </p:nvCxnSpPr>
        <p:spPr>
          <a:xfrm flipH="1">
            <a:off x="9368640" y="2847960"/>
            <a:ext cx="640080" cy="1019520"/>
          </a:xfrm>
          <a:prstGeom prst="straightConnector1">
            <a:avLst/>
          </a:prstGeom>
          <a:ln w="57150">
            <a:solidFill>
              <a:srgbClr val="000000"/>
            </a:solidFill>
            <a:round/>
            <a:tailEnd len="med" type="triangle" w="med"/>
          </a:ln>
        </p:spPr>
      </p:cxnSp>
      <p:sp>
        <p:nvSpPr>
          <p:cNvPr id="129" name="TextBox 58"/>
          <p:cNvSpPr/>
          <p:nvPr/>
        </p:nvSpPr>
        <p:spPr>
          <a:xfrm>
            <a:off x="9350280" y="2996640"/>
            <a:ext cx="515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l-GR" sz="1800" spc="-1" strike="noStrike">
                <a:solidFill>
                  <a:schemeClr val="dk1"/>
                </a:solidFill>
                <a:latin typeface="Aptos"/>
              </a:rPr>
              <a:t>E3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30" name="Straight Arrow Connector 60"/>
          <p:cNvCxnSpPr/>
          <p:nvPr/>
        </p:nvCxnSpPr>
        <p:spPr>
          <a:xfrm>
            <a:off x="9983880" y="2762280"/>
            <a:ext cx="1801080" cy="10440"/>
          </a:xfrm>
          <a:prstGeom prst="straightConnector1">
            <a:avLst/>
          </a:prstGeom>
          <a:ln w="57150">
            <a:solidFill>
              <a:srgbClr val="000000"/>
            </a:solidFill>
            <a:round/>
          </a:ln>
        </p:spPr>
      </p:cxnSp>
      <p:cxnSp>
        <p:nvCxnSpPr>
          <p:cNvPr id="131" name="Straight Arrow Connector 62"/>
          <p:cNvCxnSpPr/>
          <p:nvPr/>
        </p:nvCxnSpPr>
        <p:spPr>
          <a:xfrm>
            <a:off x="7616520" y="4002840"/>
            <a:ext cx="1801080" cy="10440"/>
          </a:xfrm>
          <a:prstGeom prst="straightConnector1">
            <a:avLst/>
          </a:prstGeom>
          <a:ln w="57150">
            <a:solidFill>
              <a:srgbClr val="000000"/>
            </a:solidFill>
            <a:round/>
          </a:ln>
        </p:spPr>
      </p:cxnSp>
      <p:sp>
        <p:nvSpPr>
          <p:cNvPr id="132" name="TextBox 64"/>
          <p:cNvSpPr/>
          <p:nvPr/>
        </p:nvSpPr>
        <p:spPr>
          <a:xfrm>
            <a:off x="9582120" y="2395800"/>
            <a:ext cx="1304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Aptos"/>
              </a:rPr>
              <a:t>519.6 keV 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TextBox 66"/>
          <p:cNvSpPr/>
          <p:nvPr/>
        </p:nvSpPr>
        <p:spPr>
          <a:xfrm>
            <a:off x="11598840" y="2395800"/>
            <a:ext cx="10375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Aptos"/>
              </a:rPr>
              <a:t>10</a:t>
            </a:r>
            <a:r>
              <a:rPr b="0" lang="en-GB" sz="2400" spc="-1" strike="noStrike" baseline="30000">
                <a:solidFill>
                  <a:schemeClr val="dk1"/>
                </a:solidFill>
                <a:latin typeface="Aptos"/>
              </a:rPr>
              <a:t>-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TextBox 68"/>
          <p:cNvSpPr/>
          <p:nvPr/>
        </p:nvSpPr>
        <p:spPr>
          <a:xfrm>
            <a:off x="10220040" y="2762640"/>
            <a:ext cx="1666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Aptos"/>
              </a:rPr>
              <a:t>t</a:t>
            </a:r>
            <a:r>
              <a:rPr b="0" lang="en-GB" sz="1800" spc="-1" strike="noStrike" baseline="-25000">
                <a:solidFill>
                  <a:schemeClr val="dk1"/>
                </a:solidFill>
                <a:latin typeface="Aptos"/>
              </a:rPr>
              <a:t>1/2</a:t>
            </a:r>
            <a:r>
              <a:rPr b="0" lang="en-GB" sz="1800" spc="-1" strike="noStrike">
                <a:solidFill>
                  <a:schemeClr val="dk1"/>
                </a:solidFill>
                <a:latin typeface="Aptos"/>
              </a:rPr>
              <a:t> = 16 min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TextBox 70"/>
          <p:cNvSpPr/>
          <p:nvPr/>
        </p:nvSpPr>
        <p:spPr>
          <a:xfrm>
            <a:off x="10392120" y="3358440"/>
            <a:ext cx="1037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 baseline="30000">
                <a:solidFill>
                  <a:schemeClr val="dk1"/>
                </a:solidFill>
                <a:latin typeface="Aptos"/>
              </a:rPr>
              <a:t>182m</a:t>
            </a:r>
            <a:r>
              <a:rPr b="0" lang="en-GB" sz="1800" spc="-1" strike="noStrike">
                <a:solidFill>
                  <a:schemeClr val="dk1"/>
                </a:solidFill>
                <a:latin typeface="Aptos"/>
              </a:rPr>
              <a:t>Ta 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TextBox 74"/>
          <p:cNvSpPr/>
          <p:nvPr/>
        </p:nvSpPr>
        <p:spPr>
          <a:xfrm>
            <a:off x="7012080" y="3690000"/>
            <a:ext cx="1275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Aptos"/>
              </a:rPr>
              <a:t>334.6 keV 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TextBox 76"/>
          <p:cNvSpPr/>
          <p:nvPr/>
        </p:nvSpPr>
        <p:spPr>
          <a:xfrm>
            <a:off x="9357480" y="3704760"/>
            <a:ext cx="4636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Aptos"/>
              </a:rPr>
              <a:t>7</a:t>
            </a:r>
            <a:r>
              <a:rPr b="0" lang="en-GB" sz="2400" spc="-1" strike="noStrike" baseline="30000">
                <a:solidFill>
                  <a:schemeClr val="dk1"/>
                </a:solidFill>
                <a:latin typeface="Aptos"/>
              </a:rPr>
              <a:t>+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TextBox 79"/>
          <p:cNvSpPr/>
          <p:nvPr/>
        </p:nvSpPr>
        <p:spPr>
          <a:xfrm>
            <a:off x="10462680" y="3068640"/>
            <a:ext cx="14241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Aptos"/>
              </a:rPr>
              <a:t>K=10 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39" name="Straight Arrow Connector 87"/>
          <p:cNvCxnSpPr/>
          <p:nvPr/>
        </p:nvCxnSpPr>
        <p:spPr>
          <a:xfrm>
            <a:off x="8804160" y="4053600"/>
            <a:ext cx="2520" cy="467280"/>
          </a:xfrm>
          <a:prstGeom prst="straightConnector1">
            <a:avLst/>
          </a:prstGeom>
          <a:ln w="0">
            <a:solidFill>
              <a:srgbClr val="000000"/>
            </a:solidFill>
            <a:tailEnd len="med" type="triangle" w="med"/>
          </a:ln>
        </p:spPr>
      </p:cxnSp>
      <p:cxnSp>
        <p:nvCxnSpPr>
          <p:cNvPr id="140" name="Straight Arrow Connector 90"/>
          <p:cNvCxnSpPr/>
          <p:nvPr/>
        </p:nvCxnSpPr>
        <p:spPr>
          <a:xfrm>
            <a:off x="7606440" y="4566960"/>
            <a:ext cx="1801080" cy="10440"/>
          </a:xfrm>
          <a:prstGeom prst="straightConnector1">
            <a:avLst/>
          </a:prstGeom>
          <a:ln w="57150">
            <a:solidFill>
              <a:srgbClr val="000000"/>
            </a:solidFill>
            <a:round/>
          </a:ln>
        </p:spPr>
      </p:cxnSp>
      <p:sp>
        <p:nvSpPr>
          <p:cNvPr id="141" name="TextBox 91"/>
          <p:cNvSpPr/>
          <p:nvPr/>
        </p:nvSpPr>
        <p:spPr>
          <a:xfrm>
            <a:off x="8313840" y="5743440"/>
            <a:ext cx="1037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 baseline="30000">
                <a:solidFill>
                  <a:schemeClr val="dk1"/>
                </a:solidFill>
                <a:latin typeface="Aptos"/>
              </a:rPr>
              <a:t>182g</a:t>
            </a:r>
            <a:r>
              <a:rPr b="0" lang="en-GB" sz="1800" spc="-1" strike="noStrike">
                <a:solidFill>
                  <a:schemeClr val="dk1"/>
                </a:solidFill>
                <a:latin typeface="Aptos"/>
              </a:rPr>
              <a:t>Ta 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TextBox 94"/>
          <p:cNvSpPr/>
          <p:nvPr/>
        </p:nvSpPr>
        <p:spPr>
          <a:xfrm>
            <a:off x="9720720" y="4919400"/>
            <a:ext cx="1037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Aptos"/>
              </a:rPr>
              <a:t>K=5 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TextBox 95"/>
          <p:cNvSpPr/>
          <p:nvPr/>
        </p:nvSpPr>
        <p:spPr>
          <a:xfrm>
            <a:off x="9387360" y="4328280"/>
            <a:ext cx="4636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Aptos"/>
              </a:rPr>
              <a:t>6</a:t>
            </a:r>
            <a:r>
              <a:rPr b="0" lang="en-GB" sz="2400" spc="-1" strike="noStrike" baseline="30000">
                <a:solidFill>
                  <a:schemeClr val="dk1"/>
                </a:solidFill>
                <a:latin typeface="Aptos"/>
              </a:rPr>
              <a:t>+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44" name="Straight Arrow Connector 96"/>
          <p:cNvCxnSpPr/>
          <p:nvPr/>
        </p:nvCxnSpPr>
        <p:spPr>
          <a:xfrm>
            <a:off x="8804160" y="4617720"/>
            <a:ext cx="2520" cy="467280"/>
          </a:xfrm>
          <a:prstGeom prst="straightConnector1">
            <a:avLst/>
          </a:prstGeom>
          <a:ln w="0">
            <a:solidFill>
              <a:srgbClr val="000000"/>
            </a:solidFill>
            <a:tailEnd len="med" type="triangle" w="med"/>
          </a:ln>
        </p:spPr>
      </p:cxnSp>
      <p:cxnSp>
        <p:nvCxnSpPr>
          <p:cNvPr id="145" name="Straight Arrow Connector 97"/>
          <p:cNvCxnSpPr/>
          <p:nvPr/>
        </p:nvCxnSpPr>
        <p:spPr>
          <a:xfrm>
            <a:off x="7606440" y="5131080"/>
            <a:ext cx="1801080" cy="10080"/>
          </a:xfrm>
          <a:prstGeom prst="straightConnector1">
            <a:avLst/>
          </a:prstGeom>
          <a:ln w="57150">
            <a:solidFill>
              <a:srgbClr val="000000"/>
            </a:solidFill>
            <a:round/>
          </a:ln>
        </p:spPr>
      </p:cxnSp>
      <p:sp>
        <p:nvSpPr>
          <p:cNvPr id="146" name="TextBox 98"/>
          <p:cNvSpPr/>
          <p:nvPr/>
        </p:nvSpPr>
        <p:spPr>
          <a:xfrm>
            <a:off x="9387360" y="4892400"/>
            <a:ext cx="4636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Aptos"/>
              </a:rPr>
              <a:t>5</a:t>
            </a:r>
            <a:r>
              <a:rPr b="0" lang="en-GB" sz="2400" spc="-1" strike="noStrike" baseline="30000">
                <a:solidFill>
                  <a:schemeClr val="dk1"/>
                </a:solidFill>
                <a:latin typeface="Aptos"/>
              </a:rPr>
              <a:t>+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47" name="Straight Arrow Connector 99"/>
          <p:cNvCxnSpPr/>
          <p:nvPr/>
        </p:nvCxnSpPr>
        <p:spPr>
          <a:xfrm>
            <a:off x="8804160" y="5181840"/>
            <a:ext cx="2520" cy="467280"/>
          </a:xfrm>
          <a:prstGeom prst="straightConnector1">
            <a:avLst/>
          </a:prstGeom>
          <a:ln w="0">
            <a:solidFill>
              <a:srgbClr val="000000"/>
            </a:solidFill>
            <a:tailEnd len="med" type="triangle" w="med"/>
          </a:ln>
        </p:spPr>
      </p:cxnSp>
      <p:cxnSp>
        <p:nvCxnSpPr>
          <p:cNvPr id="148" name="Straight Arrow Connector 100"/>
          <p:cNvCxnSpPr/>
          <p:nvPr/>
        </p:nvCxnSpPr>
        <p:spPr>
          <a:xfrm>
            <a:off x="7606440" y="5695200"/>
            <a:ext cx="1801080" cy="10080"/>
          </a:xfrm>
          <a:prstGeom prst="straightConnector1">
            <a:avLst/>
          </a:prstGeom>
          <a:ln w="57150">
            <a:solidFill>
              <a:srgbClr val="000000"/>
            </a:solidFill>
            <a:round/>
          </a:ln>
        </p:spPr>
      </p:cxnSp>
      <p:sp>
        <p:nvSpPr>
          <p:cNvPr id="149" name="TextBox 101"/>
          <p:cNvSpPr/>
          <p:nvPr/>
        </p:nvSpPr>
        <p:spPr>
          <a:xfrm>
            <a:off x="9387360" y="5456520"/>
            <a:ext cx="4636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Aptos"/>
              </a:rPr>
              <a:t>3</a:t>
            </a:r>
            <a:r>
              <a:rPr b="0" lang="en-GB" sz="2400" spc="-1" strike="noStrike" baseline="30000">
                <a:solidFill>
                  <a:schemeClr val="dk1"/>
                </a:solidFill>
                <a:latin typeface="Aptos"/>
              </a:rPr>
              <a:t>-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TextBox 102"/>
          <p:cNvSpPr/>
          <p:nvPr/>
        </p:nvSpPr>
        <p:spPr>
          <a:xfrm>
            <a:off x="9720720" y="5513040"/>
            <a:ext cx="1037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Aptos"/>
              </a:rPr>
              <a:t>K=3 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TextBox 104"/>
          <p:cNvSpPr/>
          <p:nvPr/>
        </p:nvSpPr>
        <p:spPr>
          <a:xfrm>
            <a:off x="7012080" y="4244040"/>
            <a:ext cx="1275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Aptos"/>
              </a:rPr>
              <a:t>163.1 keV 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TextBox 105"/>
          <p:cNvSpPr/>
          <p:nvPr/>
        </p:nvSpPr>
        <p:spPr>
          <a:xfrm>
            <a:off x="7012080" y="4768560"/>
            <a:ext cx="1275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Aptos"/>
              </a:rPr>
              <a:t>16.3 keV 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TextBox 106"/>
          <p:cNvSpPr/>
          <p:nvPr/>
        </p:nvSpPr>
        <p:spPr>
          <a:xfrm>
            <a:off x="7012080" y="5332680"/>
            <a:ext cx="1275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Aptos"/>
              </a:rPr>
              <a:t>0.0 keV 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8" name="Content Placeholder 5" descr="A screenshot of a graph&#10;&#10;Description automatically generated"/>
          <p:cNvPicPr/>
          <p:nvPr/>
        </p:nvPicPr>
        <p:blipFill>
          <a:blip r:embed="rId1"/>
          <a:srcRect l="5736" t="309" r="31" b="724"/>
          <a:stretch/>
        </p:blipFill>
        <p:spPr>
          <a:xfrm>
            <a:off x="345240" y="655920"/>
            <a:ext cx="11453400" cy="6102720"/>
          </a:xfrm>
          <a:prstGeom prst="rect">
            <a:avLst/>
          </a:prstGeom>
          <a:ln w="0">
            <a:noFill/>
          </a:ln>
        </p:spPr>
      </p:pic>
      <p:sp>
        <p:nvSpPr>
          <p:cNvPr id="949" name="TextBox 2"/>
          <p:cNvSpPr/>
          <p:nvPr/>
        </p:nvSpPr>
        <p:spPr>
          <a:xfrm rot="16200000">
            <a:off x="1741320" y="1280520"/>
            <a:ext cx="5558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chemeClr val="dk1"/>
                </a:solidFill>
                <a:latin typeface="Aptos"/>
              </a:rPr>
              <a:t>56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0" name="TextBox 6"/>
          <p:cNvSpPr/>
          <p:nvPr/>
        </p:nvSpPr>
        <p:spPr>
          <a:xfrm rot="16200000">
            <a:off x="2160360" y="994680"/>
            <a:ext cx="5558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chemeClr val="dk1"/>
                </a:solidFill>
                <a:latin typeface="Aptos"/>
              </a:rPr>
              <a:t>73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1" name="TextBox 8"/>
          <p:cNvSpPr/>
          <p:nvPr/>
        </p:nvSpPr>
        <p:spPr>
          <a:xfrm rot="16200000">
            <a:off x="9428040" y="1271160"/>
            <a:ext cx="5558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chemeClr val="dk1"/>
                </a:solidFill>
                <a:latin typeface="Aptos"/>
              </a:rPr>
              <a:t>460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2" name="TextBox 10"/>
          <p:cNvSpPr/>
          <p:nvPr/>
        </p:nvSpPr>
        <p:spPr>
          <a:xfrm>
            <a:off x="10520640" y="3754440"/>
            <a:ext cx="13316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chemeClr val="dk1"/>
                </a:solidFill>
                <a:latin typeface="Aptos"/>
              </a:rPr>
              <a:t>Beam On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3" name="TextBox 12"/>
          <p:cNvSpPr/>
          <p:nvPr/>
        </p:nvSpPr>
        <p:spPr>
          <a:xfrm>
            <a:off x="10604880" y="5658480"/>
            <a:ext cx="12589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chemeClr val="dk1"/>
                </a:solidFill>
                <a:latin typeface="Aptos"/>
              </a:rPr>
              <a:t>Beam Off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4" name="TextBox 14"/>
          <p:cNvSpPr/>
          <p:nvPr/>
        </p:nvSpPr>
        <p:spPr>
          <a:xfrm>
            <a:off x="10516680" y="1522440"/>
            <a:ext cx="174096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chemeClr val="dk1"/>
                </a:solidFill>
                <a:latin typeface="Aptos"/>
              </a:rPr>
              <a:t>Beam On + Off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955" name="Straight Connector 1"/>
          <p:cNvCxnSpPr/>
          <p:nvPr/>
        </p:nvCxnSpPr>
        <p:spPr>
          <a:xfrm>
            <a:off x="0" y="47520"/>
            <a:ext cx="12192480" cy="720"/>
          </a:xfrm>
          <a:prstGeom prst="straightConnector1">
            <a:avLst/>
          </a:prstGeom>
          <a:ln w="95250">
            <a:solidFill>
              <a:srgbClr val="156082"/>
            </a:solidFill>
            <a:round/>
          </a:ln>
        </p:spPr>
      </p:cxnSp>
      <p:sp>
        <p:nvSpPr>
          <p:cNvPr id="956" name="Google Shape;55;p15"/>
          <p:cNvSpPr/>
          <p:nvPr/>
        </p:nvSpPr>
        <p:spPr>
          <a:xfrm>
            <a:off x="230760" y="65160"/>
            <a:ext cx="38887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en-GB" sz="2400" spc="-1" strike="noStrike">
                <a:solidFill>
                  <a:srgbClr val="1c4587"/>
                </a:solidFill>
                <a:latin typeface="Calibri"/>
                <a:ea typeface="Calibri"/>
              </a:rPr>
              <a:t>Delayed Spectra of </a:t>
            </a:r>
            <a:r>
              <a:rPr b="1" lang="en-GB" sz="2400" spc="-1" strike="noStrike" baseline="30000">
                <a:solidFill>
                  <a:srgbClr val="1c4587"/>
                </a:solidFill>
                <a:latin typeface="Calibri"/>
                <a:ea typeface="Calibri"/>
              </a:rPr>
              <a:t>183</a:t>
            </a:r>
            <a:r>
              <a:rPr b="1" lang="en-GB" sz="2400" spc="-1" strike="noStrike">
                <a:solidFill>
                  <a:srgbClr val="1c4587"/>
                </a:solidFill>
                <a:latin typeface="Calibri"/>
                <a:ea typeface="Calibri"/>
              </a:rPr>
              <a:t>Hf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957" name="Google Shape;56;p15"/>
          <p:cNvCxnSpPr/>
          <p:nvPr/>
        </p:nvCxnSpPr>
        <p:spPr>
          <a:xfrm>
            <a:off x="230400" y="618840"/>
            <a:ext cx="5448960" cy="720"/>
          </a:xfrm>
          <a:prstGeom prst="straightConnector1">
            <a:avLst/>
          </a:prstGeom>
          <a:ln w="9525">
            <a:solidFill>
              <a:srgbClr val="595959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8" name="Content Placeholder 5" descr=""/>
          <p:cNvPicPr/>
          <p:nvPr/>
        </p:nvPicPr>
        <p:blipFill>
          <a:blip r:embed="rId1"/>
          <a:srcRect l="6942" t="-251" r="0" b="46"/>
          <a:stretch/>
        </p:blipFill>
        <p:spPr>
          <a:xfrm>
            <a:off x="118800" y="556560"/>
            <a:ext cx="11889000" cy="6303960"/>
          </a:xfrm>
          <a:prstGeom prst="rect">
            <a:avLst/>
          </a:prstGeom>
          <a:ln w="0">
            <a:noFill/>
          </a:ln>
        </p:spPr>
      </p:pic>
      <p:sp>
        <p:nvSpPr>
          <p:cNvPr id="959" name="TextBox 2"/>
          <p:cNvSpPr/>
          <p:nvPr/>
        </p:nvSpPr>
        <p:spPr>
          <a:xfrm rot="16200000">
            <a:off x="1483920" y="1042560"/>
            <a:ext cx="5558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chemeClr val="dk1"/>
                </a:solidFill>
                <a:latin typeface="Aptos"/>
                <a:ea typeface="Calibri"/>
              </a:rPr>
              <a:t>58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0" name="TextBox 6"/>
          <p:cNvSpPr/>
          <p:nvPr/>
        </p:nvSpPr>
        <p:spPr>
          <a:xfrm rot="16200000">
            <a:off x="2550960" y="1156680"/>
            <a:ext cx="5558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chemeClr val="dk1"/>
                </a:solidFill>
                <a:latin typeface="Aptos"/>
                <a:ea typeface="Calibri"/>
              </a:rPr>
              <a:t>113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1" name="TextBox 8"/>
          <p:cNvSpPr/>
          <p:nvPr/>
        </p:nvSpPr>
        <p:spPr>
          <a:xfrm rot="16200000">
            <a:off x="4627440" y="1604520"/>
            <a:ext cx="5558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chemeClr val="dk1"/>
                </a:solidFill>
                <a:latin typeface="Aptos"/>
                <a:ea typeface="Calibri"/>
              </a:rPr>
              <a:t>215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2" name="TextBox 12"/>
          <p:cNvSpPr/>
          <p:nvPr/>
        </p:nvSpPr>
        <p:spPr>
          <a:xfrm rot="16200000">
            <a:off x="4998600" y="1442520"/>
            <a:ext cx="5558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chemeClr val="dk1"/>
                </a:solidFill>
                <a:latin typeface="Aptos"/>
                <a:ea typeface="Calibri"/>
              </a:rPr>
              <a:t>233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3" name="TextBox 14"/>
          <p:cNvSpPr/>
          <p:nvPr/>
        </p:nvSpPr>
        <p:spPr>
          <a:xfrm rot="16200000">
            <a:off x="5532120" y="880560"/>
            <a:ext cx="5558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chemeClr val="dk1"/>
                </a:solidFill>
                <a:latin typeface="Aptos"/>
                <a:ea typeface="Calibri"/>
              </a:rPr>
              <a:t>252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4" name="TextBox 16"/>
          <p:cNvSpPr/>
          <p:nvPr/>
        </p:nvSpPr>
        <p:spPr>
          <a:xfrm rot="16200000">
            <a:off x="6703560" y="1328040"/>
            <a:ext cx="5558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chemeClr val="dk1"/>
                </a:solidFill>
                <a:latin typeface="Aptos"/>
                <a:ea typeface="Calibri"/>
              </a:rPr>
              <a:t>318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5" name="TextBox 18"/>
          <p:cNvSpPr/>
          <p:nvPr/>
        </p:nvSpPr>
        <p:spPr>
          <a:xfrm rot="16200000">
            <a:off x="8027640" y="1613880"/>
            <a:ext cx="5558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chemeClr val="dk1"/>
                </a:solidFill>
                <a:latin typeface="Aptos"/>
              </a:rPr>
              <a:t>384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6" name="TextBox 20"/>
          <p:cNvSpPr/>
          <p:nvPr/>
        </p:nvSpPr>
        <p:spPr>
          <a:xfrm>
            <a:off x="10625400" y="3639960"/>
            <a:ext cx="13316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chemeClr val="dk1"/>
                </a:solidFill>
                <a:latin typeface="Aptos"/>
              </a:rPr>
              <a:t>Beam On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7" name="TextBox 22"/>
          <p:cNvSpPr/>
          <p:nvPr/>
        </p:nvSpPr>
        <p:spPr>
          <a:xfrm>
            <a:off x="10709640" y="5544360"/>
            <a:ext cx="12589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chemeClr val="dk1"/>
                </a:solidFill>
                <a:latin typeface="Aptos"/>
              </a:rPr>
              <a:t>Beam Off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8" name="TextBox 24"/>
          <p:cNvSpPr/>
          <p:nvPr/>
        </p:nvSpPr>
        <p:spPr>
          <a:xfrm>
            <a:off x="10621440" y="1407960"/>
            <a:ext cx="174096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chemeClr val="dk1"/>
                </a:solidFill>
                <a:latin typeface="Aptos"/>
              </a:rPr>
              <a:t>Beam On + Off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969" name="Straight Connector 1"/>
          <p:cNvCxnSpPr/>
          <p:nvPr/>
        </p:nvCxnSpPr>
        <p:spPr>
          <a:xfrm>
            <a:off x="0" y="47520"/>
            <a:ext cx="12192480" cy="720"/>
          </a:xfrm>
          <a:prstGeom prst="straightConnector1">
            <a:avLst/>
          </a:prstGeom>
          <a:ln w="95250">
            <a:solidFill>
              <a:srgbClr val="156082"/>
            </a:solidFill>
            <a:round/>
          </a:ln>
        </p:spPr>
      </p:cxnSp>
      <p:sp>
        <p:nvSpPr>
          <p:cNvPr id="970" name="Google Shape;55;p15"/>
          <p:cNvSpPr/>
          <p:nvPr/>
        </p:nvSpPr>
        <p:spPr>
          <a:xfrm>
            <a:off x="183240" y="84960"/>
            <a:ext cx="38887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en-GB" sz="2400" spc="-1" strike="noStrike">
                <a:solidFill>
                  <a:srgbClr val="1c4587"/>
                </a:solidFill>
                <a:latin typeface="Calibri"/>
                <a:ea typeface="Calibri"/>
              </a:rPr>
              <a:t>Delayed Spectra of </a:t>
            </a:r>
            <a:r>
              <a:rPr b="1" lang="en-GB" sz="2400" spc="-1" strike="noStrike" baseline="30000">
                <a:solidFill>
                  <a:srgbClr val="1c4587"/>
                </a:solidFill>
                <a:latin typeface="Calibri"/>
                <a:ea typeface="Calibri"/>
              </a:rPr>
              <a:t>184</a:t>
            </a:r>
            <a:r>
              <a:rPr b="1" lang="en-GB" sz="2400" spc="-1" strike="noStrike">
                <a:solidFill>
                  <a:srgbClr val="1c4587"/>
                </a:solidFill>
                <a:latin typeface="Calibri"/>
                <a:ea typeface="Calibri"/>
              </a:rPr>
              <a:t>Hf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971" name="Google Shape;56;p15"/>
          <p:cNvCxnSpPr/>
          <p:nvPr/>
        </p:nvCxnSpPr>
        <p:spPr>
          <a:xfrm>
            <a:off x="260640" y="546120"/>
            <a:ext cx="5448960" cy="720"/>
          </a:xfrm>
          <a:prstGeom prst="straightConnector1">
            <a:avLst/>
          </a:prstGeom>
          <a:ln w="9525">
            <a:solidFill>
              <a:srgbClr val="595959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2" name="Straight Connector 3"/>
          <p:cNvCxnSpPr/>
          <p:nvPr/>
        </p:nvCxnSpPr>
        <p:spPr>
          <a:xfrm>
            <a:off x="0" y="47520"/>
            <a:ext cx="12192480" cy="720"/>
          </a:xfrm>
          <a:prstGeom prst="straightConnector1">
            <a:avLst/>
          </a:prstGeom>
          <a:ln w="95250">
            <a:solidFill>
              <a:srgbClr val="156082"/>
            </a:solidFill>
            <a:round/>
          </a:ln>
        </p:spPr>
      </p:cxnSp>
      <p:sp>
        <p:nvSpPr>
          <p:cNvPr id="973" name="Google Shape;55;p15"/>
          <p:cNvSpPr/>
          <p:nvPr/>
        </p:nvSpPr>
        <p:spPr>
          <a:xfrm>
            <a:off x="585000" y="413640"/>
            <a:ext cx="410184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en-GB" sz="2400" spc="-1" strike="noStrike">
                <a:solidFill>
                  <a:srgbClr val="1c4587"/>
                </a:solidFill>
                <a:latin typeface="Calibri"/>
                <a:ea typeface="Calibri"/>
              </a:rPr>
              <a:t>Efficiency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974" name="Google Shape;56;p15"/>
          <p:cNvCxnSpPr/>
          <p:nvPr/>
        </p:nvCxnSpPr>
        <p:spPr>
          <a:xfrm>
            <a:off x="584640" y="967320"/>
            <a:ext cx="5449320" cy="720"/>
          </a:xfrm>
          <a:prstGeom prst="straightConnector1">
            <a:avLst/>
          </a:prstGeom>
          <a:ln w="9525">
            <a:solidFill>
              <a:srgbClr val="595959"/>
            </a:solidFill>
            <a:round/>
          </a:ln>
        </p:spPr>
      </p:cxnSp>
      <p:pic>
        <p:nvPicPr>
          <p:cNvPr id="975" name="Content Placeholder 3" descr="A graph of energy&#10;&#10;Description automatically generated"/>
          <p:cNvPicPr/>
          <p:nvPr/>
        </p:nvPicPr>
        <p:blipFill>
          <a:blip r:embed="rId1"/>
          <a:srcRect l="5932" t="0" r="5932" b="0"/>
          <a:stretch/>
        </p:blipFill>
        <p:spPr>
          <a:xfrm>
            <a:off x="1431000" y="1115280"/>
            <a:ext cx="8794800" cy="5244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6" name="Straight Connector 3"/>
          <p:cNvCxnSpPr/>
          <p:nvPr/>
        </p:nvCxnSpPr>
        <p:spPr>
          <a:xfrm>
            <a:off x="0" y="47520"/>
            <a:ext cx="12192480" cy="720"/>
          </a:xfrm>
          <a:prstGeom prst="straightConnector1">
            <a:avLst/>
          </a:prstGeom>
          <a:ln w="95250">
            <a:solidFill>
              <a:srgbClr val="156082"/>
            </a:solidFill>
            <a:round/>
          </a:ln>
        </p:spPr>
      </p:cxnSp>
      <p:sp>
        <p:nvSpPr>
          <p:cNvPr id="977" name="Google Shape;55;p15"/>
          <p:cNvSpPr/>
          <p:nvPr/>
        </p:nvSpPr>
        <p:spPr>
          <a:xfrm>
            <a:off x="585000" y="413640"/>
            <a:ext cx="410184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GB" sz="2400" spc="-1" strike="noStrike">
                <a:solidFill>
                  <a:srgbClr val="1c4587"/>
                </a:solidFill>
                <a:latin typeface="Calibri"/>
                <a:ea typeface="Calibri"/>
              </a:rPr>
              <a:t>Nuclear Deformation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978" name="Google Shape;56;p15"/>
          <p:cNvCxnSpPr/>
          <p:nvPr/>
        </p:nvCxnSpPr>
        <p:spPr>
          <a:xfrm>
            <a:off x="584640" y="967320"/>
            <a:ext cx="5449320" cy="720"/>
          </a:xfrm>
          <a:prstGeom prst="straightConnector1">
            <a:avLst/>
          </a:prstGeom>
          <a:ln w="9525">
            <a:solidFill>
              <a:srgbClr val="595959"/>
            </a:solidFill>
            <a:round/>
          </a:ln>
        </p:spPr>
      </p:cxnSp>
      <p:pic>
        <p:nvPicPr>
          <p:cNvPr id="979" name="Content Placeholder 3" descr=""/>
          <p:cNvPicPr/>
          <p:nvPr/>
        </p:nvPicPr>
        <p:blipFill>
          <a:blip r:embed="rId1"/>
          <a:srcRect l="5408" t="12807" r="-1377" b="-194"/>
          <a:stretch/>
        </p:blipFill>
        <p:spPr>
          <a:xfrm>
            <a:off x="2532960" y="1240920"/>
            <a:ext cx="7572600" cy="3717720"/>
          </a:xfrm>
          <a:prstGeom prst="rect">
            <a:avLst/>
          </a:prstGeom>
          <a:ln w="0">
            <a:noFill/>
          </a:ln>
        </p:spPr>
      </p:pic>
      <p:pic>
        <p:nvPicPr>
          <p:cNvPr id="980" name="Picture 2" descr="A black and white math symbols&#10;&#10;Description automatically generated"/>
          <p:cNvPicPr/>
          <p:nvPr/>
        </p:nvPicPr>
        <p:blipFill>
          <a:blip r:embed="rId2"/>
          <a:stretch/>
        </p:blipFill>
        <p:spPr>
          <a:xfrm>
            <a:off x="4241160" y="5478120"/>
            <a:ext cx="4161600" cy="885240"/>
          </a:xfrm>
          <a:prstGeom prst="rect">
            <a:avLst/>
          </a:prstGeom>
          <a:ln w="0">
            <a:noFill/>
          </a:ln>
        </p:spPr>
      </p:pic>
      <p:sp>
        <p:nvSpPr>
          <p:cNvPr id="981" name="TextBox 4"/>
          <p:cNvSpPr/>
          <p:nvPr/>
        </p:nvSpPr>
        <p:spPr>
          <a:xfrm>
            <a:off x="1223280" y="4971600"/>
            <a:ext cx="10537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L. P. Gaffney et al. Nature, 497, 2013.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2" name="Straight Connector 3"/>
          <p:cNvCxnSpPr/>
          <p:nvPr/>
        </p:nvCxnSpPr>
        <p:spPr>
          <a:xfrm>
            <a:off x="0" y="47520"/>
            <a:ext cx="12192480" cy="720"/>
          </a:xfrm>
          <a:prstGeom prst="straightConnector1">
            <a:avLst/>
          </a:prstGeom>
          <a:ln w="95250">
            <a:solidFill>
              <a:srgbClr val="156082"/>
            </a:solidFill>
            <a:round/>
          </a:ln>
        </p:spPr>
      </p:cxnSp>
      <p:sp>
        <p:nvSpPr>
          <p:cNvPr id="983" name="Google Shape;55;p15"/>
          <p:cNvSpPr/>
          <p:nvPr/>
        </p:nvSpPr>
        <p:spPr>
          <a:xfrm>
            <a:off x="585000" y="413640"/>
            <a:ext cx="410184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GB" sz="2400" spc="-1" strike="noStrike">
                <a:solidFill>
                  <a:srgbClr val="1c4587"/>
                </a:solidFill>
                <a:latin typeface="Calibri"/>
                <a:ea typeface="Calibri"/>
              </a:rPr>
              <a:t>Nuclear Deformation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984" name="Google Shape;56;p15"/>
          <p:cNvCxnSpPr/>
          <p:nvPr/>
        </p:nvCxnSpPr>
        <p:spPr>
          <a:xfrm>
            <a:off x="584640" y="967320"/>
            <a:ext cx="5449320" cy="720"/>
          </a:xfrm>
          <a:prstGeom prst="straightConnector1">
            <a:avLst/>
          </a:prstGeom>
          <a:ln w="9525">
            <a:solidFill>
              <a:srgbClr val="595959"/>
            </a:solidFill>
            <a:round/>
          </a:ln>
        </p:spPr>
      </p:cxnSp>
      <p:pic>
        <p:nvPicPr>
          <p:cNvPr id="985" name="Picture 2" descr=""/>
          <p:cNvPicPr/>
          <p:nvPr/>
        </p:nvPicPr>
        <p:blipFill>
          <a:blip r:embed="rId1"/>
          <a:stretch/>
        </p:blipFill>
        <p:spPr>
          <a:xfrm>
            <a:off x="2364840" y="1340640"/>
            <a:ext cx="7461360" cy="5071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8" descr="A graph of a number of numbers&#10;&#10;AI-generated content may be incorrect."/>
          <p:cNvPicPr/>
          <p:nvPr/>
        </p:nvPicPr>
        <p:blipFill>
          <a:blip r:embed="rId1"/>
          <a:stretch/>
        </p:blipFill>
        <p:spPr>
          <a:xfrm>
            <a:off x="323280" y="1048680"/>
            <a:ext cx="6381720" cy="5221080"/>
          </a:xfrm>
          <a:prstGeom prst="rect">
            <a:avLst/>
          </a:prstGeom>
          <a:ln w="0">
            <a:noFill/>
          </a:ln>
        </p:spPr>
      </p:pic>
      <p:pic>
        <p:nvPicPr>
          <p:cNvPr id="155" name="Picture 38" descr=""/>
          <p:cNvPicPr/>
          <p:nvPr/>
        </p:nvPicPr>
        <p:blipFill>
          <a:blip r:embed="rId2"/>
          <a:stretch/>
        </p:blipFill>
        <p:spPr>
          <a:xfrm>
            <a:off x="5635800" y="5593680"/>
            <a:ext cx="999360" cy="208800"/>
          </a:xfrm>
          <a:prstGeom prst="rect">
            <a:avLst/>
          </a:prstGeom>
          <a:ln w="0">
            <a:noFill/>
          </a:ln>
        </p:spPr>
      </p:pic>
      <p:cxnSp>
        <p:nvCxnSpPr>
          <p:cNvPr id="156" name="Straight Connector 3"/>
          <p:cNvCxnSpPr/>
          <p:nvPr/>
        </p:nvCxnSpPr>
        <p:spPr>
          <a:xfrm>
            <a:off x="0" y="47520"/>
            <a:ext cx="12192480" cy="720"/>
          </a:xfrm>
          <a:prstGeom prst="straightConnector1">
            <a:avLst/>
          </a:prstGeom>
          <a:ln w="95250">
            <a:solidFill>
              <a:srgbClr val="156082"/>
            </a:solidFill>
            <a:round/>
          </a:ln>
        </p:spPr>
      </p:cxnSp>
      <p:sp>
        <p:nvSpPr>
          <p:cNvPr id="157" name="Google Shape;55;p15"/>
          <p:cNvSpPr/>
          <p:nvPr/>
        </p:nvSpPr>
        <p:spPr>
          <a:xfrm>
            <a:off x="505440" y="343800"/>
            <a:ext cx="59587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en-GB" sz="2400" spc="-1" strike="noStrike">
                <a:solidFill>
                  <a:srgbClr val="1c4587"/>
                </a:solidFill>
                <a:latin typeface="Calibri"/>
                <a:ea typeface="Calibri"/>
              </a:rPr>
              <a:t>Introduction: Isomers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58" name="Google Shape;56;p15"/>
          <p:cNvCxnSpPr/>
          <p:nvPr/>
        </p:nvCxnSpPr>
        <p:spPr>
          <a:xfrm>
            <a:off x="599760" y="905760"/>
            <a:ext cx="5448960" cy="720"/>
          </a:xfrm>
          <a:prstGeom prst="straightConnector1">
            <a:avLst/>
          </a:prstGeom>
          <a:ln w="9525">
            <a:solidFill>
              <a:srgbClr val="595959"/>
            </a:solidFill>
            <a:round/>
          </a:ln>
        </p:spPr>
      </p:cxnSp>
      <p:pic>
        <p:nvPicPr>
          <p:cNvPr id="159" name="Picture 13" descr="A diagram of energy and energy&#10;&#10;AI-generated content may be incorrect."/>
          <p:cNvPicPr/>
          <p:nvPr/>
        </p:nvPicPr>
        <p:blipFill>
          <a:blip r:embed="rId3"/>
          <a:stretch/>
        </p:blipFill>
        <p:spPr>
          <a:xfrm>
            <a:off x="6750720" y="1352880"/>
            <a:ext cx="1162080" cy="1497600"/>
          </a:xfrm>
          <a:prstGeom prst="rect">
            <a:avLst/>
          </a:prstGeom>
          <a:ln w="0">
            <a:noFill/>
          </a:ln>
        </p:spPr>
      </p:pic>
      <p:pic>
        <p:nvPicPr>
          <p:cNvPr id="160" name="Picture 16" descr="A diagram of energy and k trap&#10;&#10;AI-generated content may be incorrect."/>
          <p:cNvPicPr/>
          <p:nvPr/>
        </p:nvPicPr>
        <p:blipFill>
          <a:blip r:embed="rId4"/>
          <a:stretch/>
        </p:blipFill>
        <p:spPr>
          <a:xfrm>
            <a:off x="5418720" y="3470040"/>
            <a:ext cx="1155960" cy="1638000"/>
          </a:xfrm>
          <a:prstGeom prst="rect">
            <a:avLst/>
          </a:prstGeom>
          <a:ln w="0">
            <a:noFill/>
          </a:ln>
        </p:spPr>
      </p:pic>
      <p:pic>
        <p:nvPicPr>
          <p:cNvPr id="161" name="Picture 18" descr="A graph of energy and spin trap&#10;&#10;AI-generated content may be incorrect."/>
          <p:cNvPicPr/>
          <p:nvPr/>
        </p:nvPicPr>
        <p:blipFill>
          <a:blip r:embed="rId5"/>
          <a:stretch/>
        </p:blipFill>
        <p:spPr>
          <a:xfrm>
            <a:off x="3758040" y="4367880"/>
            <a:ext cx="1174320" cy="1743120"/>
          </a:xfrm>
          <a:prstGeom prst="rect">
            <a:avLst/>
          </a:prstGeom>
          <a:ln w="0">
            <a:noFill/>
          </a:ln>
        </p:spPr>
      </p:pic>
      <p:cxnSp>
        <p:nvCxnSpPr>
          <p:cNvPr id="162" name="Straight Arrow Connector 4"/>
          <p:cNvCxnSpPr/>
          <p:nvPr/>
        </p:nvCxnSpPr>
        <p:spPr>
          <a:xfrm>
            <a:off x="3423960" y="4205520"/>
            <a:ext cx="455760" cy="446040"/>
          </a:xfrm>
          <a:prstGeom prst="straightConnector1">
            <a:avLst/>
          </a:prstGeom>
          <a:ln w="0">
            <a:solidFill>
              <a:srgbClr val="000000"/>
            </a:solidFill>
            <a:tailEnd len="med" type="triangle" w="med"/>
          </a:ln>
        </p:spPr>
      </p:cxnSp>
      <p:cxnSp>
        <p:nvCxnSpPr>
          <p:cNvPr id="163" name="Straight Arrow Connector 6"/>
          <p:cNvCxnSpPr/>
          <p:nvPr/>
        </p:nvCxnSpPr>
        <p:spPr>
          <a:xfrm>
            <a:off x="4591440" y="3107160"/>
            <a:ext cx="941040" cy="644040"/>
          </a:xfrm>
          <a:prstGeom prst="straightConnector1">
            <a:avLst/>
          </a:prstGeom>
          <a:ln w="0">
            <a:solidFill>
              <a:srgbClr val="000000"/>
            </a:solidFill>
            <a:tailEnd len="med" type="triangle" w="med"/>
          </a:ln>
        </p:spPr>
      </p:cxnSp>
      <p:cxnSp>
        <p:nvCxnSpPr>
          <p:cNvPr id="164" name="Straight Arrow Connector 7"/>
          <p:cNvCxnSpPr/>
          <p:nvPr/>
        </p:nvCxnSpPr>
        <p:spPr>
          <a:xfrm flipV="1">
            <a:off x="5604120" y="1882800"/>
            <a:ext cx="1144800" cy="245880"/>
          </a:xfrm>
          <a:prstGeom prst="straightConnector1">
            <a:avLst/>
          </a:prstGeom>
          <a:ln w="0">
            <a:solidFill>
              <a:srgbClr val="000000"/>
            </a:solidFill>
            <a:tailEnd len="med" type="triangle" w="med"/>
          </a:ln>
        </p:spPr>
      </p:cxnSp>
      <p:sp>
        <p:nvSpPr>
          <p:cNvPr id="165" name="Google Shape;67;p16"/>
          <p:cNvSpPr/>
          <p:nvPr/>
        </p:nvSpPr>
        <p:spPr>
          <a:xfrm>
            <a:off x="2160" y="6567120"/>
            <a:ext cx="10112400" cy="29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GB" sz="1100" spc="-1" strike="noStrike">
                <a:solidFill>
                  <a:srgbClr val="25303b"/>
                </a:solidFill>
                <a:latin typeface="Cambria"/>
                <a:ea typeface="Cambria"/>
              </a:rPr>
              <a:t>Adapted from H.J.Wollersheim, Physics with Exotic Nuclei Talk, 2016 ; P.M.Walker  </a:t>
            </a:r>
            <a:r>
              <a:rPr b="0" lang="en-GB" sz="1100" spc="-1" strike="noStrike">
                <a:solidFill>
                  <a:srgbClr val="25303b"/>
                </a:solidFill>
                <a:latin typeface="Aptos"/>
                <a:ea typeface="Aptos"/>
              </a:rPr>
              <a:t>&amp;</a:t>
            </a:r>
            <a:r>
              <a:rPr b="0" lang="en-GB" sz="1100" spc="-1" strike="noStrike">
                <a:solidFill>
                  <a:srgbClr val="25303b"/>
                </a:solidFill>
                <a:latin typeface="Aptos"/>
                <a:ea typeface="Cambria"/>
              </a:rPr>
              <a:t> </a:t>
            </a:r>
            <a:r>
              <a:rPr b="0" lang="en-GB" sz="1100" spc="-1" strike="noStrike">
                <a:solidFill>
                  <a:srgbClr val="25303b"/>
                </a:solidFill>
                <a:latin typeface="Cambria"/>
                <a:ea typeface="Cambria"/>
              </a:rPr>
              <a:t> G. D. Dracoulis, </a:t>
            </a:r>
            <a:r>
              <a:rPr b="0" lang="nb-NO" sz="1100" spc="-1" strike="noStrike">
                <a:solidFill>
                  <a:srgbClr val="25303b"/>
                </a:solidFill>
                <a:latin typeface="Cambria"/>
                <a:ea typeface="Cambria"/>
              </a:rPr>
              <a:t>Nature 399 (1999) 35.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66" name="Google Shape;56;p15"/>
          <p:cNvCxnSpPr/>
          <p:nvPr/>
        </p:nvCxnSpPr>
        <p:spPr>
          <a:xfrm>
            <a:off x="93960" y="6606720"/>
            <a:ext cx="5448960" cy="720"/>
          </a:xfrm>
          <a:prstGeom prst="straightConnector1">
            <a:avLst/>
          </a:prstGeom>
          <a:ln w="9525">
            <a:solidFill>
              <a:srgbClr val="595959"/>
            </a:solidFill>
            <a:round/>
          </a:ln>
        </p:spPr>
      </p:cxnSp>
      <p:cxnSp>
        <p:nvCxnSpPr>
          <p:cNvPr id="167" name="Straight Arrow Connector 2"/>
          <p:cNvCxnSpPr/>
          <p:nvPr/>
        </p:nvCxnSpPr>
        <p:spPr>
          <a:xfrm flipH="1">
            <a:off x="9388440" y="4144680"/>
            <a:ext cx="640080" cy="1019520"/>
          </a:xfrm>
          <a:prstGeom prst="straightConnector1">
            <a:avLst/>
          </a:prstGeom>
          <a:ln w="57150">
            <a:solidFill>
              <a:srgbClr val="000000"/>
            </a:solidFill>
            <a:round/>
            <a:tailEnd len="med" type="triangle" w="med"/>
          </a:ln>
        </p:spPr>
      </p:cxnSp>
      <p:cxnSp>
        <p:nvCxnSpPr>
          <p:cNvPr id="168" name="Straight Arrow Connector 40"/>
          <p:cNvCxnSpPr/>
          <p:nvPr/>
        </p:nvCxnSpPr>
        <p:spPr>
          <a:xfrm>
            <a:off x="10063080" y="4118040"/>
            <a:ext cx="1801080" cy="10440"/>
          </a:xfrm>
          <a:prstGeom prst="straightConnector1">
            <a:avLst/>
          </a:prstGeom>
          <a:ln w="57150">
            <a:solidFill>
              <a:srgbClr val="000000"/>
            </a:solidFill>
            <a:round/>
          </a:ln>
        </p:spPr>
      </p:cxnSp>
      <p:sp>
        <p:nvSpPr>
          <p:cNvPr id="169" name="TextBox 44"/>
          <p:cNvSpPr/>
          <p:nvPr/>
        </p:nvSpPr>
        <p:spPr>
          <a:xfrm>
            <a:off x="9661320" y="3751560"/>
            <a:ext cx="1304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Aptos"/>
              </a:rPr>
              <a:t>519.6 keV 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TextBox 46"/>
          <p:cNvSpPr/>
          <p:nvPr/>
        </p:nvSpPr>
        <p:spPr>
          <a:xfrm>
            <a:off x="11678040" y="3731760"/>
            <a:ext cx="4240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Aptos"/>
              </a:rPr>
              <a:t>0</a:t>
            </a:r>
            <a:r>
              <a:rPr b="0" lang="en-GB" sz="2400" spc="-1" strike="noStrike" baseline="30000">
                <a:solidFill>
                  <a:schemeClr val="dk1"/>
                </a:solidFill>
                <a:latin typeface="Aptos"/>
              </a:rPr>
              <a:t>+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TextBox 48"/>
          <p:cNvSpPr/>
          <p:nvPr/>
        </p:nvSpPr>
        <p:spPr>
          <a:xfrm>
            <a:off x="10299240" y="4118400"/>
            <a:ext cx="137448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Aptos"/>
              </a:rPr>
              <a:t>t</a:t>
            </a:r>
            <a:r>
              <a:rPr b="0" lang="en-GB" sz="1800" spc="-1" strike="noStrike" baseline="-25000">
                <a:solidFill>
                  <a:schemeClr val="dk1"/>
                </a:solidFill>
                <a:latin typeface="Aptos"/>
              </a:rPr>
              <a:t>1/2</a:t>
            </a:r>
            <a:r>
              <a:rPr b="0" lang="en-GB" sz="1800" spc="-1" strike="noStrike">
                <a:solidFill>
                  <a:schemeClr val="dk1"/>
                </a:solidFill>
                <a:latin typeface="Aptos"/>
              </a:rPr>
              <a:t> = 13 ns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72" name="Straight Arrow Connector 60"/>
          <p:cNvCxnSpPr/>
          <p:nvPr/>
        </p:nvCxnSpPr>
        <p:spPr>
          <a:xfrm>
            <a:off x="7636320" y="3369600"/>
            <a:ext cx="1800720" cy="10080"/>
          </a:xfrm>
          <a:prstGeom prst="straightConnector1">
            <a:avLst/>
          </a:prstGeom>
          <a:ln w="57150">
            <a:solidFill>
              <a:srgbClr val="000000"/>
            </a:solidFill>
            <a:round/>
          </a:ln>
        </p:spPr>
      </p:cxnSp>
      <p:sp>
        <p:nvSpPr>
          <p:cNvPr id="173" name="TextBox 62"/>
          <p:cNvSpPr/>
          <p:nvPr/>
        </p:nvSpPr>
        <p:spPr>
          <a:xfrm>
            <a:off x="8363160" y="5278320"/>
            <a:ext cx="1037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 baseline="30000">
                <a:solidFill>
                  <a:schemeClr val="dk1"/>
                </a:solidFill>
                <a:latin typeface="Aptos"/>
              </a:rPr>
              <a:t>74</a:t>
            </a:r>
            <a:r>
              <a:rPr b="0" lang="en-GB" sz="1800" spc="-1" strike="noStrike">
                <a:solidFill>
                  <a:schemeClr val="dk1"/>
                </a:solidFill>
                <a:latin typeface="Aptos"/>
              </a:rPr>
              <a:t>Kr 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TextBox 66"/>
          <p:cNvSpPr/>
          <p:nvPr/>
        </p:nvSpPr>
        <p:spPr>
          <a:xfrm>
            <a:off x="9416880" y="3130920"/>
            <a:ext cx="4636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Aptos"/>
              </a:rPr>
              <a:t>4</a:t>
            </a:r>
            <a:r>
              <a:rPr b="0" lang="en-GB" sz="2400" spc="-1" strike="noStrike" baseline="30000">
                <a:solidFill>
                  <a:schemeClr val="dk1"/>
                </a:solidFill>
                <a:latin typeface="Aptos"/>
              </a:rPr>
              <a:t>+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75" name="Straight Arrow Connector 68"/>
          <p:cNvCxnSpPr/>
          <p:nvPr/>
        </p:nvCxnSpPr>
        <p:spPr>
          <a:xfrm>
            <a:off x="8784360" y="3410640"/>
            <a:ext cx="2520" cy="813600"/>
          </a:xfrm>
          <a:prstGeom prst="straightConnector1">
            <a:avLst/>
          </a:prstGeom>
          <a:ln w="0">
            <a:solidFill>
              <a:srgbClr val="000000"/>
            </a:solidFill>
            <a:tailEnd len="med" type="triangle" w="med"/>
          </a:ln>
        </p:spPr>
      </p:cxnSp>
      <p:cxnSp>
        <p:nvCxnSpPr>
          <p:cNvPr id="176" name="Straight Arrow Connector 70"/>
          <p:cNvCxnSpPr/>
          <p:nvPr/>
        </p:nvCxnSpPr>
        <p:spPr>
          <a:xfrm>
            <a:off x="7675920" y="4269960"/>
            <a:ext cx="1800720" cy="10440"/>
          </a:xfrm>
          <a:prstGeom prst="straightConnector1">
            <a:avLst/>
          </a:prstGeom>
          <a:ln w="57150">
            <a:solidFill>
              <a:srgbClr val="000000"/>
            </a:solidFill>
            <a:round/>
          </a:ln>
        </p:spPr>
      </p:cxnSp>
      <p:sp>
        <p:nvSpPr>
          <p:cNvPr id="177" name="TextBox 72"/>
          <p:cNvSpPr/>
          <p:nvPr/>
        </p:nvSpPr>
        <p:spPr>
          <a:xfrm>
            <a:off x="9407160" y="4041360"/>
            <a:ext cx="4636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Aptos"/>
              </a:rPr>
              <a:t>2</a:t>
            </a:r>
            <a:r>
              <a:rPr b="0" lang="en-GB" sz="2400" spc="-1" strike="noStrike" baseline="30000">
                <a:solidFill>
                  <a:schemeClr val="dk1"/>
                </a:solidFill>
                <a:latin typeface="Aptos"/>
              </a:rPr>
              <a:t>+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78" name="Straight Arrow Connector 74"/>
          <p:cNvCxnSpPr/>
          <p:nvPr/>
        </p:nvCxnSpPr>
        <p:spPr>
          <a:xfrm>
            <a:off x="8537040" y="4291200"/>
            <a:ext cx="2520" cy="902880"/>
          </a:xfrm>
          <a:prstGeom prst="straightConnector1">
            <a:avLst/>
          </a:prstGeom>
          <a:ln w="0">
            <a:solidFill>
              <a:srgbClr val="000000"/>
            </a:solidFill>
            <a:tailEnd len="med" type="triangle" w="med"/>
          </a:ln>
        </p:spPr>
      </p:cxnSp>
      <p:cxnSp>
        <p:nvCxnSpPr>
          <p:cNvPr id="179" name="Straight Arrow Connector 76"/>
          <p:cNvCxnSpPr/>
          <p:nvPr/>
        </p:nvCxnSpPr>
        <p:spPr>
          <a:xfrm>
            <a:off x="7656120" y="5230080"/>
            <a:ext cx="1800720" cy="10080"/>
          </a:xfrm>
          <a:prstGeom prst="straightConnector1">
            <a:avLst/>
          </a:prstGeom>
          <a:ln w="57150">
            <a:solidFill>
              <a:srgbClr val="000000"/>
            </a:solidFill>
            <a:round/>
          </a:ln>
        </p:spPr>
      </p:cxnSp>
      <p:sp>
        <p:nvSpPr>
          <p:cNvPr id="180" name="TextBox 78"/>
          <p:cNvSpPr/>
          <p:nvPr/>
        </p:nvSpPr>
        <p:spPr>
          <a:xfrm>
            <a:off x="9436680" y="4991400"/>
            <a:ext cx="4636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Aptos"/>
              </a:rPr>
              <a:t>0</a:t>
            </a:r>
            <a:r>
              <a:rPr b="0" lang="en-GB" sz="2400" spc="-1" strike="noStrike" baseline="30000">
                <a:solidFill>
                  <a:schemeClr val="dk1"/>
                </a:solidFill>
                <a:latin typeface="Aptos"/>
              </a:rPr>
              <a:t>+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TextBox 82"/>
          <p:cNvSpPr/>
          <p:nvPr/>
        </p:nvSpPr>
        <p:spPr>
          <a:xfrm>
            <a:off x="7031880" y="3007080"/>
            <a:ext cx="1463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Aptos"/>
              </a:rPr>
              <a:t>1013.3 keV 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TextBox 84"/>
          <p:cNvSpPr/>
          <p:nvPr/>
        </p:nvSpPr>
        <p:spPr>
          <a:xfrm>
            <a:off x="7031880" y="3917520"/>
            <a:ext cx="1275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Aptos"/>
              </a:rPr>
              <a:t>455.6 keV 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3" name="Picture 87" descr="A rainbow colored oval object&#10;&#10;Description automatically generated"/>
          <p:cNvPicPr/>
          <p:nvPr/>
        </p:nvPicPr>
        <p:blipFill>
          <a:blip r:embed="rId6"/>
          <a:srcRect l="29444" t="4414" r="23888" b="7783"/>
          <a:stretch/>
        </p:blipFill>
        <p:spPr>
          <a:xfrm>
            <a:off x="8979840" y="5363640"/>
            <a:ext cx="956880" cy="1294200"/>
          </a:xfrm>
          <a:prstGeom prst="rect">
            <a:avLst/>
          </a:prstGeom>
          <a:ln w="0">
            <a:noFill/>
          </a:ln>
        </p:spPr>
      </p:pic>
      <p:pic>
        <p:nvPicPr>
          <p:cNvPr id="184" name="Picture 89" descr="A rainbow colored oval object&#10;&#10;Description automatically generated"/>
          <p:cNvPicPr/>
          <p:nvPr/>
        </p:nvPicPr>
        <p:blipFill>
          <a:blip r:embed="rId7"/>
          <a:srcRect l="17838" t="16489" r="16083" b="17494"/>
          <a:stretch/>
        </p:blipFill>
        <p:spPr>
          <a:xfrm>
            <a:off x="10693800" y="2714760"/>
            <a:ext cx="1496520" cy="1071360"/>
          </a:xfrm>
          <a:prstGeom prst="rect">
            <a:avLst/>
          </a:prstGeom>
          <a:ln w="0">
            <a:noFill/>
          </a:ln>
        </p:spPr>
      </p:pic>
      <p:sp>
        <p:nvSpPr>
          <p:cNvPr id="185" name="TextBox 9"/>
          <p:cNvSpPr/>
          <p:nvPr/>
        </p:nvSpPr>
        <p:spPr>
          <a:xfrm>
            <a:off x="9671040" y="4490280"/>
            <a:ext cx="515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l-GR" sz="1800" spc="-1" strike="noStrike">
                <a:solidFill>
                  <a:schemeClr val="dk1"/>
                </a:solidFill>
                <a:latin typeface="Aptos"/>
              </a:rPr>
              <a:t>E0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6" name="Straight Connector 3"/>
          <p:cNvCxnSpPr/>
          <p:nvPr/>
        </p:nvCxnSpPr>
        <p:spPr>
          <a:xfrm>
            <a:off x="0" y="15840"/>
            <a:ext cx="12192480" cy="720"/>
          </a:xfrm>
          <a:prstGeom prst="straightConnector1">
            <a:avLst/>
          </a:prstGeom>
          <a:ln w="95250">
            <a:solidFill>
              <a:srgbClr val="156082"/>
            </a:solidFill>
            <a:round/>
          </a:ln>
        </p:spPr>
      </p:cxnSp>
      <p:sp>
        <p:nvSpPr>
          <p:cNvPr id="187" name="Google Shape;55;p15"/>
          <p:cNvSpPr/>
          <p:nvPr/>
        </p:nvSpPr>
        <p:spPr>
          <a:xfrm>
            <a:off x="578520" y="348120"/>
            <a:ext cx="59587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GB" sz="2400" spc="-1" strike="noStrike">
                <a:solidFill>
                  <a:srgbClr val="1c4587"/>
                </a:solidFill>
                <a:latin typeface="Calibri"/>
                <a:ea typeface="Calibri"/>
              </a:rPr>
              <a:t>Isomer Studies at ESR (GSI)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88" name="Google Shape;56;p15"/>
          <p:cNvCxnSpPr/>
          <p:nvPr/>
        </p:nvCxnSpPr>
        <p:spPr>
          <a:xfrm>
            <a:off x="687600" y="837720"/>
            <a:ext cx="5448960" cy="720"/>
          </a:xfrm>
          <a:prstGeom prst="straightConnector1">
            <a:avLst/>
          </a:prstGeom>
          <a:ln w="9525">
            <a:solidFill>
              <a:srgbClr val="595959"/>
            </a:solidFill>
            <a:round/>
          </a:ln>
        </p:spPr>
      </p:cxnSp>
      <p:pic>
        <p:nvPicPr>
          <p:cNvPr id="189" name="Picture 1" descr="A person standing next to a large machine&#10;&#10;AI-generated content may be incorrect."/>
          <p:cNvPicPr/>
          <p:nvPr/>
        </p:nvPicPr>
        <p:blipFill>
          <a:blip r:embed="rId1"/>
          <a:stretch/>
        </p:blipFill>
        <p:spPr>
          <a:xfrm>
            <a:off x="684000" y="973440"/>
            <a:ext cx="5212080" cy="2594880"/>
          </a:xfrm>
          <a:prstGeom prst="rect">
            <a:avLst/>
          </a:prstGeom>
          <a:ln w="0">
            <a:noFill/>
          </a:ln>
        </p:spPr>
      </p:pic>
      <p:sp>
        <p:nvSpPr>
          <p:cNvPr id="190" name="TextBox 35"/>
          <p:cNvSpPr/>
          <p:nvPr/>
        </p:nvSpPr>
        <p:spPr>
          <a:xfrm>
            <a:off x="663120" y="3206160"/>
            <a:ext cx="2742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ptos"/>
              </a:rPr>
              <a:t>ESR at GSI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1" name="Straight Connector 3"/>
          <p:cNvCxnSpPr/>
          <p:nvPr/>
        </p:nvCxnSpPr>
        <p:spPr>
          <a:xfrm>
            <a:off x="0" y="15840"/>
            <a:ext cx="12192480" cy="720"/>
          </a:xfrm>
          <a:prstGeom prst="straightConnector1">
            <a:avLst/>
          </a:prstGeom>
          <a:ln w="95250">
            <a:solidFill>
              <a:srgbClr val="156082"/>
            </a:solidFill>
            <a:round/>
          </a:ln>
        </p:spPr>
      </p:cxnSp>
      <p:sp>
        <p:nvSpPr>
          <p:cNvPr id="192" name="Google Shape;55;p15"/>
          <p:cNvSpPr/>
          <p:nvPr/>
        </p:nvSpPr>
        <p:spPr>
          <a:xfrm>
            <a:off x="578520" y="348120"/>
            <a:ext cx="59587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GB" sz="2400" spc="-1" strike="noStrike">
                <a:solidFill>
                  <a:srgbClr val="1c4587"/>
                </a:solidFill>
                <a:latin typeface="Calibri"/>
                <a:ea typeface="Calibri"/>
              </a:rPr>
              <a:t>Isomer Studies at ESR (GSI)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93" name="Google Shape;56;p15"/>
          <p:cNvCxnSpPr/>
          <p:nvPr/>
        </p:nvCxnSpPr>
        <p:spPr>
          <a:xfrm>
            <a:off x="687600" y="837720"/>
            <a:ext cx="5448960" cy="720"/>
          </a:xfrm>
          <a:prstGeom prst="straightConnector1">
            <a:avLst/>
          </a:prstGeom>
          <a:ln w="9525">
            <a:solidFill>
              <a:srgbClr val="595959"/>
            </a:solidFill>
            <a:round/>
          </a:ln>
        </p:spPr>
      </p:cxnSp>
      <p:pic>
        <p:nvPicPr>
          <p:cNvPr id="194" name="Picture 1" descr="A person standing next to a large machine&#10;&#10;AI-generated content may be incorrect."/>
          <p:cNvPicPr/>
          <p:nvPr/>
        </p:nvPicPr>
        <p:blipFill>
          <a:blip r:embed="rId1"/>
          <a:stretch/>
        </p:blipFill>
        <p:spPr>
          <a:xfrm>
            <a:off x="684000" y="973440"/>
            <a:ext cx="5212080" cy="2594880"/>
          </a:xfrm>
          <a:prstGeom prst="rect">
            <a:avLst/>
          </a:prstGeom>
          <a:ln w="0">
            <a:noFill/>
          </a:ln>
        </p:spPr>
      </p:pic>
      <p:sp>
        <p:nvSpPr>
          <p:cNvPr id="195" name="TextBox 35"/>
          <p:cNvSpPr/>
          <p:nvPr/>
        </p:nvSpPr>
        <p:spPr>
          <a:xfrm>
            <a:off x="663120" y="3206160"/>
            <a:ext cx="2742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ptos"/>
              </a:rPr>
              <a:t>ESR at GSI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6" name="Picture 2" descr="Diagram of a diagram of a schottky cavity&#10;&#10;AI-generated content may be incorrect."/>
          <p:cNvPicPr/>
          <p:nvPr/>
        </p:nvPicPr>
        <p:blipFill>
          <a:blip r:embed="rId2"/>
          <a:stretch/>
        </p:blipFill>
        <p:spPr>
          <a:xfrm>
            <a:off x="6747120" y="1384560"/>
            <a:ext cx="4436640" cy="4800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7" name="Straight Connector 3"/>
          <p:cNvCxnSpPr/>
          <p:nvPr/>
        </p:nvCxnSpPr>
        <p:spPr>
          <a:xfrm>
            <a:off x="0" y="15840"/>
            <a:ext cx="12192480" cy="720"/>
          </a:xfrm>
          <a:prstGeom prst="straightConnector1">
            <a:avLst/>
          </a:prstGeom>
          <a:ln w="95250">
            <a:solidFill>
              <a:srgbClr val="156082"/>
            </a:solidFill>
            <a:round/>
          </a:ln>
        </p:spPr>
      </p:cxnSp>
      <p:sp>
        <p:nvSpPr>
          <p:cNvPr id="198" name="Google Shape;55;p15"/>
          <p:cNvSpPr/>
          <p:nvPr/>
        </p:nvSpPr>
        <p:spPr>
          <a:xfrm>
            <a:off x="578520" y="327960"/>
            <a:ext cx="5958720" cy="67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GB" sz="3200" spc="-1" strike="noStrike" baseline="30000">
                <a:solidFill>
                  <a:srgbClr val="1c4587"/>
                </a:solidFill>
                <a:latin typeface="Calibri"/>
                <a:ea typeface="Calibri"/>
              </a:rPr>
              <a:t>183</a:t>
            </a:r>
            <a:r>
              <a:rPr b="1" lang="en-GB" sz="2400" spc="-1" strike="noStrike">
                <a:solidFill>
                  <a:srgbClr val="1c4587"/>
                </a:solidFill>
                <a:latin typeface="Calibri"/>
                <a:ea typeface="Calibri"/>
              </a:rPr>
              <a:t>Hf Isomer Study at ESR (GSI)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99" name="Google Shape;56;p15"/>
          <p:cNvCxnSpPr/>
          <p:nvPr/>
        </p:nvCxnSpPr>
        <p:spPr>
          <a:xfrm>
            <a:off x="687600" y="837720"/>
            <a:ext cx="5448960" cy="720"/>
          </a:xfrm>
          <a:prstGeom prst="straightConnector1">
            <a:avLst/>
          </a:prstGeom>
          <a:ln w="9525">
            <a:solidFill>
              <a:srgbClr val="595959"/>
            </a:solidFill>
            <a:round/>
          </a:ln>
        </p:spPr>
      </p:cxnSp>
      <p:sp>
        <p:nvSpPr>
          <p:cNvPr id="200" name="Google Shape;67;p16"/>
          <p:cNvSpPr/>
          <p:nvPr/>
        </p:nvSpPr>
        <p:spPr>
          <a:xfrm>
            <a:off x="117720" y="6470640"/>
            <a:ext cx="6045120" cy="25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GB" sz="1200" spc="-1" strike="noStrike" baseline="30000">
                <a:solidFill>
                  <a:srgbClr val="25303b"/>
                </a:solidFill>
                <a:latin typeface="Cambria"/>
                <a:ea typeface="Cambria"/>
              </a:rPr>
              <a:t> </a:t>
            </a:r>
            <a:r>
              <a:rPr b="0" lang="en-GB" sz="1200" spc="-1" strike="noStrike">
                <a:solidFill>
                  <a:srgbClr val="25303b"/>
                </a:solidFill>
                <a:latin typeface="Cambria"/>
                <a:ea typeface="Cambria"/>
              </a:rPr>
              <a:t>M.W.Reed</a:t>
            </a:r>
            <a:r>
              <a:rPr b="1" i="1" lang="en-GB" sz="1200" spc="-1" strike="noStrike">
                <a:solidFill>
                  <a:srgbClr val="25303b"/>
                </a:solidFill>
                <a:latin typeface="Cambria"/>
                <a:ea typeface="Cambria"/>
              </a:rPr>
              <a:t> </a:t>
            </a:r>
            <a:r>
              <a:rPr b="0" i="1" lang="en-GB" sz="1200" spc="-1" strike="noStrike">
                <a:solidFill>
                  <a:srgbClr val="25303b"/>
                </a:solidFill>
                <a:latin typeface="Cambria"/>
                <a:ea typeface="Cambria"/>
              </a:rPr>
              <a:t>et al.</a:t>
            </a:r>
            <a:r>
              <a:rPr b="0" lang="en-GB" sz="1200" spc="-1" strike="noStrike">
                <a:solidFill>
                  <a:srgbClr val="25303b"/>
                </a:solidFill>
                <a:latin typeface="Cambria"/>
                <a:ea typeface="Cambria"/>
              </a:rPr>
              <a:t> / </a:t>
            </a:r>
            <a:r>
              <a:rPr b="0" lang="nb-NO" sz="1200" spc="-1" strike="noStrike">
                <a:solidFill>
                  <a:srgbClr val="25303b"/>
                </a:solidFill>
                <a:latin typeface="Cambria"/>
                <a:ea typeface="Cambria"/>
              </a:rPr>
              <a:t>Phys. Rev. Lett. 105 (2010) 172501; Phys. Rev. C 86 (2012) 054321.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1" name="Picture 7" descr=""/>
          <p:cNvPicPr/>
          <p:nvPr/>
        </p:nvPicPr>
        <p:blipFill>
          <a:blip r:embed="rId1"/>
          <a:stretch/>
        </p:blipFill>
        <p:spPr>
          <a:xfrm>
            <a:off x="2976840" y="3720960"/>
            <a:ext cx="3083040" cy="2297520"/>
          </a:xfrm>
          <a:prstGeom prst="rect">
            <a:avLst/>
          </a:prstGeom>
          <a:ln w="0">
            <a:noFill/>
          </a:ln>
        </p:spPr>
      </p:pic>
      <p:sp>
        <p:nvSpPr>
          <p:cNvPr id="202" name="TextBox 15"/>
          <p:cNvSpPr/>
          <p:nvPr/>
        </p:nvSpPr>
        <p:spPr>
          <a:xfrm>
            <a:off x="2453760" y="6013800"/>
            <a:ext cx="40968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  <a:ea typeface="Calibri"/>
              </a:rPr>
              <a:t>              </a:t>
            </a:r>
            <a:r>
              <a:rPr b="0" lang="en-GB" sz="1400" spc="-1" strike="noStrike">
                <a:solidFill>
                  <a:schemeClr val="dk1"/>
                </a:solidFill>
                <a:latin typeface="Calibri"/>
                <a:ea typeface="Calibri"/>
              </a:rPr>
              <a:t>γ -decay event of an isomer observed in 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  <a:ea typeface="Calibri"/>
              </a:rPr>
              <a:t>183</a:t>
            </a:r>
            <a:r>
              <a:rPr b="0" lang="en-GB" sz="1400" spc="-1" strike="noStrike">
                <a:solidFill>
                  <a:schemeClr val="dk1"/>
                </a:solidFill>
                <a:latin typeface="Calibri"/>
                <a:ea typeface="Calibri"/>
              </a:rPr>
              <a:t>Hf.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03" name="Straight Connector 18"/>
          <p:cNvCxnSpPr/>
          <p:nvPr/>
        </p:nvCxnSpPr>
        <p:spPr>
          <a:xfrm>
            <a:off x="384480" y="6015960"/>
            <a:ext cx="729000" cy="720"/>
          </a:xfrm>
          <a:prstGeom prst="straightConnector1">
            <a:avLst/>
          </a:prstGeom>
          <a:ln w="57150">
            <a:solidFill>
              <a:srgbClr val="000000"/>
            </a:solidFill>
            <a:round/>
          </a:ln>
        </p:spPr>
      </p:cxnSp>
      <p:cxnSp>
        <p:nvCxnSpPr>
          <p:cNvPr id="204" name="Straight Connector 19"/>
          <p:cNvCxnSpPr/>
          <p:nvPr/>
        </p:nvCxnSpPr>
        <p:spPr>
          <a:xfrm>
            <a:off x="987840" y="5396400"/>
            <a:ext cx="728640" cy="720"/>
          </a:xfrm>
          <a:prstGeom prst="straightConnector1">
            <a:avLst/>
          </a:prstGeom>
          <a:ln w="57150">
            <a:solidFill>
              <a:srgbClr val="000000"/>
            </a:solidFill>
            <a:round/>
          </a:ln>
        </p:spPr>
      </p:cxnSp>
      <p:cxnSp>
        <p:nvCxnSpPr>
          <p:cNvPr id="205" name="Straight Connector 20"/>
          <p:cNvCxnSpPr/>
          <p:nvPr/>
        </p:nvCxnSpPr>
        <p:spPr>
          <a:xfrm>
            <a:off x="1544400" y="4564080"/>
            <a:ext cx="728640" cy="720"/>
          </a:xfrm>
          <a:prstGeom prst="straightConnector1">
            <a:avLst/>
          </a:prstGeom>
          <a:ln w="57150">
            <a:solidFill>
              <a:srgbClr val="000000"/>
            </a:solidFill>
            <a:round/>
          </a:ln>
        </p:spPr>
      </p:cxnSp>
      <p:cxnSp>
        <p:nvCxnSpPr>
          <p:cNvPr id="206" name="Straight Connector 21"/>
          <p:cNvCxnSpPr/>
          <p:nvPr/>
        </p:nvCxnSpPr>
        <p:spPr>
          <a:xfrm>
            <a:off x="1553400" y="3949560"/>
            <a:ext cx="1074600" cy="720"/>
          </a:xfrm>
          <a:prstGeom prst="straightConnector1">
            <a:avLst/>
          </a:prstGeom>
          <a:ln w="57150">
            <a:solidFill>
              <a:srgbClr val="000000"/>
            </a:solidFill>
            <a:round/>
          </a:ln>
        </p:spPr>
      </p:cxnSp>
      <p:cxnSp>
        <p:nvCxnSpPr>
          <p:cNvPr id="207" name="Straight Arrow Connector 27"/>
          <p:cNvCxnSpPr/>
          <p:nvPr/>
        </p:nvCxnSpPr>
        <p:spPr>
          <a:xfrm flipH="1">
            <a:off x="639360" y="5396400"/>
            <a:ext cx="349200" cy="327240"/>
          </a:xfrm>
          <a:prstGeom prst="straightConnector1">
            <a:avLst/>
          </a:prstGeom>
          <a:ln w="28575">
            <a:solidFill>
              <a:srgbClr val="000000"/>
            </a:solidFill>
            <a:round/>
            <a:tailEnd len="med" type="triangle" w="med"/>
          </a:ln>
        </p:spPr>
      </p:cxnSp>
      <p:cxnSp>
        <p:nvCxnSpPr>
          <p:cNvPr id="208" name="Straight Arrow Connector 28"/>
          <p:cNvCxnSpPr/>
          <p:nvPr/>
        </p:nvCxnSpPr>
        <p:spPr>
          <a:xfrm flipH="1">
            <a:off x="1145520" y="4550040"/>
            <a:ext cx="399600" cy="398160"/>
          </a:xfrm>
          <a:prstGeom prst="straightConnector1">
            <a:avLst/>
          </a:prstGeom>
          <a:ln w="28575">
            <a:solidFill>
              <a:srgbClr val="000000"/>
            </a:solidFill>
            <a:round/>
            <a:tailEnd len="med" type="triangle" w="med"/>
          </a:ln>
        </p:spPr>
      </p:cxnSp>
      <p:cxnSp>
        <p:nvCxnSpPr>
          <p:cNvPr id="209" name="Straight Arrow Connector 29"/>
          <p:cNvCxnSpPr/>
          <p:nvPr/>
        </p:nvCxnSpPr>
        <p:spPr>
          <a:xfrm>
            <a:off x="1736280" y="3949560"/>
            <a:ext cx="720" cy="415440"/>
          </a:xfrm>
          <a:prstGeom prst="straightConnector1">
            <a:avLst/>
          </a:prstGeom>
          <a:ln w="0">
            <a:solidFill>
              <a:srgbClr val="e97132"/>
            </a:solidFill>
            <a:tailEnd len="med" type="triangle" w="med"/>
          </a:ln>
        </p:spPr>
      </p:cxnSp>
      <p:sp>
        <p:nvSpPr>
          <p:cNvPr id="210" name="TextBox 40"/>
          <p:cNvSpPr/>
          <p:nvPr/>
        </p:nvSpPr>
        <p:spPr>
          <a:xfrm>
            <a:off x="278280" y="6100560"/>
            <a:ext cx="14353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  <a:ea typeface="Calibri"/>
              </a:rPr>
              <a:t>183</a:t>
            </a:r>
            <a:r>
              <a:rPr b="0" lang="en-GB" sz="1400" spc="-1" strike="noStrike">
                <a:solidFill>
                  <a:schemeClr val="dk1"/>
                </a:solidFill>
                <a:latin typeface="Calibri"/>
                <a:ea typeface="Calibri"/>
              </a:rPr>
              <a:t>W stable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TextBox 42"/>
          <p:cNvSpPr/>
          <p:nvPr/>
        </p:nvSpPr>
        <p:spPr>
          <a:xfrm>
            <a:off x="195840" y="5739480"/>
            <a:ext cx="5270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Aptos"/>
              </a:rPr>
              <a:t>1/2 </a:t>
            </a:r>
            <a:r>
              <a:rPr b="0" lang="en-GB" sz="1400" spc="-1" strike="noStrike" baseline="30000">
                <a:solidFill>
                  <a:schemeClr val="dk1"/>
                </a:solidFill>
                <a:latin typeface="Aptos"/>
              </a:rPr>
              <a:t>-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TextBox 43"/>
          <p:cNvSpPr/>
          <p:nvPr/>
        </p:nvSpPr>
        <p:spPr>
          <a:xfrm>
            <a:off x="761760" y="5106960"/>
            <a:ext cx="52056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7/2 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</a:rPr>
              <a:t>+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TextBox 44"/>
          <p:cNvSpPr/>
          <p:nvPr/>
        </p:nvSpPr>
        <p:spPr>
          <a:xfrm>
            <a:off x="1193760" y="4283280"/>
            <a:ext cx="6472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(3/2 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</a:rPr>
              <a:t>-</a:t>
            </a: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)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TextBox 45"/>
          <p:cNvSpPr/>
          <p:nvPr/>
        </p:nvSpPr>
        <p:spPr>
          <a:xfrm>
            <a:off x="1292040" y="3677760"/>
            <a:ext cx="6991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(27/2 </a:t>
            </a: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</a:rPr>
              <a:t>-</a:t>
            </a: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TextBox 46"/>
          <p:cNvSpPr/>
          <p:nvPr/>
        </p:nvSpPr>
        <p:spPr>
          <a:xfrm>
            <a:off x="927000" y="5757840"/>
            <a:ext cx="2707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0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TextBox 47"/>
          <p:cNvSpPr/>
          <p:nvPr/>
        </p:nvSpPr>
        <p:spPr>
          <a:xfrm>
            <a:off x="1549440" y="5129280"/>
            <a:ext cx="2707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0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TextBox 48"/>
          <p:cNvSpPr/>
          <p:nvPr/>
        </p:nvSpPr>
        <p:spPr>
          <a:xfrm>
            <a:off x="2124360" y="4277160"/>
            <a:ext cx="2707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0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TextBox 49"/>
          <p:cNvSpPr/>
          <p:nvPr/>
        </p:nvSpPr>
        <p:spPr>
          <a:xfrm>
            <a:off x="1082160" y="5378040"/>
            <a:ext cx="4946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</a:rPr>
              <a:t>183</a:t>
            </a: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Ta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TextBox 50"/>
          <p:cNvSpPr/>
          <p:nvPr/>
        </p:nvSpPr>
        <p:spPr>
          <a:xfrm>
            <a:off x="1161720" y="5527800"/>
            <a:ext cx="3636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5d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TextBox 51"/>
          <p:cNvSpPr/>
          <p:nvPr/>
        </p:nvSpPr>
        <p:spPr>
          <a:xfrm>
            <a:off x="1636920" y="4554720"/>
            <a:ext cx="5022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GB" sz="1400" spc="-1" strike="noStrike" baseline="30000">
                <a:solidFill>
                  <a:schemeClr val="dk1"/>
                </a:solidFill>
                <a:latin typeface="Calibri"/>
              </a:rPr>
              <a:t>183</a:t>
            </a: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Hf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TextBox 52"/>
          <p:cNvSpPr/>
          <p:nvPr/>
        </p:nvSpPr>
        <p:spPr>
          <a:xfrm>
            <a:off x="1719360" y="4704120"/>
            <a:ext cx="3636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1h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TextBox 53"/>
          <p:cNvSpPr/>
          <p:nvPr/>
        </p:nvSpPr>
        <p:spPr>
          <a:xfrm>
            <a:off x="2214720" y="4415040"/>
            <a:ext cx="2646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g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TextBox 54"/>
          <p:cNvSpPr/>
          <p:nvPr/>
        </p:nvSpPr>
        <p:spPr>
          <a:xfrm>
            <a:off x="2576160" y="3790800"/>
            <a:ext cx="32256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m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TextBox 55"/>
          <p:cNvSpPr/>
          <p:nvPr/>
        </p:nvSpPr>
        <p:spPr>
          <a:xfrm>
            <a:off x="1927080" y="3605760"/>
            <a:ext cx="8298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1464(64)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TextBox 57"/>
          <p:cNvSpPr/>
          <p:nvPr/>
        </p:nvSpPr>
        <p:spPr>
          <a:xfrm>
            <a:off x="610920" y="5324400"/>
            <a:ext cx="2750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β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TextBox 58"/>
          <p:cNvSpPr/>
          <p:nvPr/>
        </p:nvSpPr>
        <p:spPr>
          <a:xfrm>
            <a:off x="1112400" y="4534560"/>
            <a:ext cx="2750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β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TextBox 59"/>
          <p:cNvSpPr/>
          <p:nvPr/>
        </p:nvSpPr>
        <p:spPr>
          <a:xfrm>
            <a:off x="1510560" y="3994200"/>
            <a:ext cx="2599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i="1" lang="el-GR" sz="1400" spc="-1" strike="noStrike">
                <a:solidFill>
                  <a:srgbClr val="ff0000"/>
                </a:solidFill>
                <a:latin typeface="Calibri"/>
              </a:rPr>
              <a:t>γ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TextBox 85"/>
          <p:cNvSpPr/>
          <p:nvPr/>
        </p:nvSpPr>
        <p:spPr>
          <a:xfrm>
            <a:off x="1772280" y="3962160"/>
            <a:ext cx="5191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≈</a:t>
            </a: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10s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29" name="Google Shape;56;p15"/>
          <p:cNvCxnSpPr/>
          <p:nvPr/>
        </p:nvCxnSpPr>
        <p:spPr>
          <a:xfrm>
            <a:off x="209880" y="6470640"/>
            <a:ext cx="5448960" cy="720"/>
          </a:xfrm>
          <a:prstGeom prst="straightConnector1">
            <a:avLst/>
          </a:prstGeom>
          <a:ln w="9525">
            <a:solidFill>
              <a:srgbClr val="595959"/>
            </a:solidFill>
            <a:round/>
          </a:ln>
        </p:spPr>
      </p:cxnSp>
      <p:pic>
        <p:nvPicPr>
          <p:cNvPr id="230" name="Picture 1" descr="A person standing next to a large machine&#10;&#10;AI-generated content may be incorrect."/>
          <p:cNvPicPr/>
          <p:nvPr/>
        </p:nvPicPr>
        <p:blipFill>
          <a:blip r:embed="rId2"/>
          <a:stretch/>
        </p:blipFill>
        <p:spPr>
          <a:xfrm>
            <a:off x="684000" y="973440"/>
            <a:ext cx="5212080" cy="2594880"/>
          </a:xfrm>
          <a:prstGeom prst="rect">
            <a:avLst/>
          </a:prstGeom>
          <a:ln w="0">
            <a:noFill/>
          </a:ln>
        </p:spPr>
      </p:pic>
      <p:pic>
        <p:nvPicPr>
          <p:cNvPr id="231" name="Picture 13" descr="A table of periodic table of elements&#10;&#10;AI-generated content may be incorrect."/>
          <p:cNvPicPr/>
          <p:nvPr/>
        </p:nvPicPr>
        <p:blipFill>
          <a:blip r:embed="rId3"/>
          <a:srcRect l="36192" t="9007" r="21064" b="18207"/>
          <a:stretch/>
        </p:blipFill>
        <p:spPr>
          <a:xfrm>
            <a:off x="6650280" y="969480"/>
            <a:ext cx="5208840" cy="4588200"/>
          </a:xfrm>
          <a:prstGeom prst="rect">
            <a:avLst/>
          </a:prstGeom>
          <a:ln w="0">
            <a:noFill/>
          </a:ln>
        </p:spPr>
      </p:pic>
      <p:sp>
        <p:nvSpPr>
          <p:cNvPr id="232" name="Oval 14"/>
          <p:cNvSpPr/>
          <p:nvPr/>
        </p:nvSpPr>
        <p:spPr>
          <a:xfrm>
            <a:off x="11242080" y="1098360"/>
            <a:ext cx="484200" cy="4546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Aptos"/>
            </a:endParaRPr>
          </a:p>
        </p:txBody>
      </p:sp>
      <p:cxnSp>
        <p:nvCxnSpPr>
          <p:cNvPr id="233" name="Straight Arrow Connector 16"/>
          <p:cNvCxnSpPr/>
          <p:nvPr/>
        </p:nvCxnSpPr>
        <p:spPr>
          <a:xfrm flipH="1">
            <a:off x="7827480" y="1593000"/>
            <a:ext cx="3484440" cy="3385440"/>
          </a:xfrm>
          <a:prstGeom prst="straightConnector1">
            <a:avLst/>
          </a:prstGeom>
          <a:ln w="57150">
            <a:solidFill>
              <a:srgbClr val="ff0000"/>
            </a:solidFill>
            <a:round/>
            <a:tailEnd len="med" type="triangle" w="med"/>
          </a:ln>
        </p:spPr>
      </p:cxnSp>
      <p:sp>
        <p:nvSpPr>
          <p:cNvPr id="234" name="Oval 17"/>
          <p:cNvSpPr/>
          <p:nvPr/>
        </p:nvSpPr>
        <p:spPr>
          <a:xfrm>
            <a:off x="7382520" y="4938120"/>
            <a:ext cx="484200" cy="4546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235" name="Oval 22"/>
          <p:cNvSpPr/>
          <p:nvPr/>
        </p:nvSpPr>
        <p:spPr>
          <a:xfrm>
            <a:off x="10707480" y="3295440"/>
            <a:ext cx="484200" cy="454680"/>
          </a:xfrm>
          <a:prstGeom prst="ellipse">
            <a:avLst/>
          </a:prstGeom>
          <a:noFill/>
          <a:ln w="28575">
            <a:solidFill>
              <a:srgbClr val="e9713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236" name="Oval 23"/>
          <p:cNvSpPr/>
          <p:nvPr/>
        </p:nvSpPr>
        <p:spPr>
          <a:xfrm>
            <a:off x="10133640" y="3265560"/>
            <a:ext cx="484200" cy="454680"/>
          </a:xfrm>
          <a:prstGeom prst="ellipse">
            <a:avLst/>
          </a:prstGeom>
          <a:noFill/>
          <a:ln w="28575">
            <a:solidFill>
              <a:srgbClr val="e9713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237" name="Oval 24"/>
          <p:cNvSpPr/>
          <p:nvPr/>
        </p:nvSpPr>
        <p:spPr>
          <a:xfrm>
            <a:off x="9569520" y="4384080"/>
            <a:ext cx="484200" cy="454680"/>
          </a:xfrm>
          <a:prstGeom prst="ellipse">
            <a:avLst/>
          </a:prstGeom>
          <a:noFill/>
          <a:ln w="28575">
            <a:solidFill>
              <a:srgbClr val="e9713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238" name="Oval 25"/>
          <p:cNvSpPr/>
          <p:nvPr/>
        </p:nvSpPr>
        <p:spPr>
          <a:xfrm>
            <a:off x="9015480" y="4384080"/>
            <a:ext cx="484200" cy="454680"/>
          </a:xfrm>
          <a:prstGeom prst="ellipse">
            <a:avLst/>
          </a:prstGeom>
          <a:noFill/>
          <a:ln w="28575">
            <a:solidFill>
              <a:srgbClr val="e9713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239" name="Oval 26"/>
          <p:cNvSpPr/>
          <p:nvPr/>
        </p:nvSpPr>
        <p:spPr>
          <a:xfrm>
            <a:off x="8530560" y="4384080"/>
            <a:ext cx="484200" cy="454680"/>
          </a:xfrm>
          <a:prstGeom prst="ellipse">
            <a:avLst/>
          </a:prstGeom>
          <a:noFill/>
          <a:ln w="28575">
            <a:solidFill>
              <a:srgbClr val="e9713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240" name="Oval 30"/>
          <p:cNvSpPr/>
          <p:nvPr/>
        </p:nvSpPr>
        <p:spPr>
          <a:xfrm>
            <a:off x="7936560" y="4957920"/>
            <a:ext cx="484200" cy="454680"/>
          </a:xfrm>
          <a:prstGeom prst="ellipse">
            <a:avLst/>
          </a:prstGeom>
          <a:noFill/>
          <a:ln w="28575">
            <a:solidFill>
              <a:srgbClr val="e9713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241" name="Oval 31"/>
          <p:cNvSpPr/>
          <p:nvPr/>
        </p:nvSpPr>
        <p:spPr>
          <a:xfrm>
            <a:off x="9015480" y="4938120"/>
            <a:ext cx="484200" cy="454680"/>
          </a:xfrm>
          <a:prstGeom prst="ellipse">
            <a:avLst/>
          </a:prstGeom>
          <a:noFill/>
          <a:ln w="28575">
            <a:solidFill>
              <a:srgbClr val="e9713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242" name="Oval 32"/>
          <p:cNvSpPr/>
          <p:nvPr/>
        </p:nvSpPr>
        <p:spPr>
          <a:xfrm>
            <a:off x="7382520" y="3869280"/>
            <a:ext cx="484200" cy="454680"/>
          </a:xfrm>
          <a:prstGeom prst="ellipse">
            <a:avLst/>
          </a:prstGeom>
          <a:noFill/>
          <a:ln w="28575">
            <a:solidFill>
              <a:srgbClr val="e9713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243" name="Oval 33"/>
          <p:cNvSpPr/>
          <p:nvPr/>
        </p:nvSpPr>
        <p:spPr>
          <a:xfrm>
            <a:off x="11242080" y="2206800"/>
            <a:ext cx="484200" cy="454680"/>
          </a:xfrm>
          <a:prstGeom prst="ellipse">
            <a:avLst/>
          </a:prstGeom>
          <a:noFill/>
          <a:ln w="28575">
            <a:solidFill>
              <a:srgbClr val="e9713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244" name="TextBox 34"/>
          <p:cNvSpPr/>
          <p:nvPr/>
        </p:nvSpPr>
        <p:spPr>
          <a:xfrm>
            <a:off x="7966440" y="5571360"/>
            <a:ext cx="274248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accent2"/>
                </a:solidFill>
                <a:latin typeface="Aptos"/>
              </a:rPr>
              <a:t>New Isomers T</a:t>
            </a:r>
            <a:r>
              <a:rPr b="0" lang="en-US" sz="1800" spc="-1" strike="noStrike" baseline="-25000">
                <a:solidFill>
                  <a:schemeClr val="accent2"/>
                </a:solidFill>
                <a:latin typeface="Aptos"/>
              </a:rPr>
              <a:t>1/2</a:t>
            </a:r>
            <a:r>
              <a:rPr b="0" lang="en-US" sz="1800" spc="-1" strike="noStrike">
                <a:solidFill>
                  <a:schemeClr val="accent2"/>
                </a:solidFill>
                <a:latin typeface="Aptos"/>
              </a:rPr>
              <a:t> &gt; 1s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TextBox 35"/>
          <p:cNvSpPr/>
          <p:nvPr/>
        </p:nvSpPr>
        <p:spPr>
          <a:xfrm>
            <a:off x="663120" y="3206160"/>
            <a:ext cx="2742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ptos"/>
              </a:rPr>
              <a:t>ESR at GSI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 pitchFamily="0" charset="1"/>
        <a:ea typeface=""/>
        <a:cs typeface=""/>
      </a:majorFont>
      <a:minorFont>
        <a:latin typeface="Aptos" panose="021100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 pitchFamily="0" charset="1"/>
        <a:ea typeface=""/>
        <a:cs typeface=""/>
      </a:majorFont>
      <a:minorFont>
        <a:latin typeface="Aptos" panose="021100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 pitchFamily="0" charset="1"/>
        <a:ea typeface=""/>
        <a:cs typeface=""/>
      </a:majorFont>
      <a:minorFont>
        <a:latin typeface="Aptos" panose="021100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 pitchFamily="0" charset="1"/>
        <a:ea typeface=""/>
        <a:cs typeface=""/>
      </a:majorFont>
      <a:minorFont>
        <a:latin typeface="Aptos" panose="021100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 pitchFamily="0" charset="1"/>
        <a:ea typeface=""/>
        <a:cs typeface=""/>
      </a:majorFont>
      <a:minorFont>
        <a:latin typeface="Aptos" panose="021100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 pitchFamily="0" charset="1"/>
        <a:ea typeface=""/>
        <a:cs typeface=""/>
      </a:majorFont>
      <a:minorFont>
        <a:latin typeface="Aptos" panose="021100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 pitchFamily="0" charset="1"/>
        <a:ea typeface=""/>
        <a:cs typeface=""/>
      </a:majorFont>
      <a:minorFont>
        <a:latin typeface="Aptos" panose="021100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 pitchFamily="0" charset="1"/>
        <a:ea typeface=""/>
        <a:cs typeface=""/>
      </a:majorFont>
      <a:minorFont>
        <a:latin typeface="Aptos" panose="021100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 pitchFamily="0" charset="1"/>
        <a:ea typeface=""/>
        <a:cs typeface=""/>
      </a:majorFont>
      <a:minorFont>
        <a:latin typeface="Aptos" panose="021100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 pitchFamily="0" charset="1"/>
        <a:ea typeface=""/>
        <a:cs typeface=""/>
      </a:majorFont>
      <a:minorFont>
        <a:latin typeface="Aptos" panose="021100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 pitchFamily="0" charset="1"/>
        <a:ea typeface=""/>
        <a:cs typeface=""/>
      </a:majorFont>
      <a:minorFont>
        <a:latin typeface="Aptos" panose="021100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Application>LibreOffice/24.2.7.2$Linux_X86_64 LibreOffice_project/420$Build-2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2024-08-01T10:43:01Z</dcterms:created>
  <dc:creator>Siddharth Doshi</dc:creator>
  <dc:description/>
  <dc:language>en-US</dc:language>
  <cp:lastModifiedBy/>
  <dcterms:modified xsi:type="dcterms:W3CDTF">2025-09-23T07:09:01Z</dcterms:modified>
  <cp:revision>347</cp:revision>
  <dc:subject/>
  <dc:title>Study of High-K Isomer Decays in Neutron-Rich 183,184Hf isotopes Using the KISS Facility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11</vt:i4>
  </property>
  <property fmtid="{D5CDD505-2E9C-101B-9397-08002B2CF9AE}" pid="3" name="PresentationFormat">
    <vt:lpwstr>Widescreen</vt:lpwstr>
  </property>
  <property fmtid="{D5CDD505-2E9C-101B-9397-08002B2CF9AE}" pid="4" name="Slides">
    <vt:i4>54</vt:i4>
  </property>
</Properties>
</file>