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81" r:id="rId1"/>
  </p:sldMasterIdLst>
  <p:notesMasterIdLst>
    <p:notesMasterId r:id="rId58"/>
  </p:notesMasterIdLst>
  <p:handoutMasterIdLst>
    <p:handoutMasterId r:id="rId59"/>
  </p:handoutMasterIdLst>
  <p:sldIdLst>
    <p:sldId id="366" r:id="rId2"/>
    <p:sldId id="511" r:id="rId3"/>
    <p:sldId id="510" r:id="rId4"/>
    <p:sldId id="513" r:id="rId5"/>
    <p:sldId id="514" r:id="rId6"/>
    <p:sldId id="532" r:id="rId7"/>
    <p:sldId id="435" r:id="rId8"/>
    <p:sldId id="519" r:id="rId9"/>
    <p:sldId id="437" r:id="rId10"/>
    <p:sldId id="521" r:id="rId11"/>
    <p:sldId id="440" r:id="rId12"/>
    <p:sldId id="491" r:id="rId13"/>
    <p:sldId id="534" r:id="rId14"/>
    <p:sldId id="533" r:id="rId15"/>
    <p:sldId id="493" r:id="rId16"/>
    <p:sldId id="530" r:id="rId17"/>
    <p:sldId id="494" r:id="rId18"/>
    <p:sldId id="495" r:id="rId19"/>
    <p:sldId id="499" r:id="rId20"/>
    <p:sldId id="504" r:id="rId21"/>
    <p:sldId id="535" r:id="rId22"/>
    <p:sldId id="505" r:id="rId23"/>
    <p:sldId id="541" r:id="rId24"/>
    <p:sldId id="506" r:id="rId25"/>
    <p:sldId id="539" r:id="rId26"/>
    <p:sldId id="527" r:id="rId27"/>
    <p:sldId id="531" r:id="rId28"/>
    <p:sldId id="540" r:id="rId29"/>
    <p:sldId id="512" r:id="rId30"/>
    <p:sldId id="509" r:id="rId31"/>
    <p:sldId id="517" r:id="rId32"/>
    <p:sldId id="516" r:id="rId33"/>
    <p:sldId id="518" r:id="rId34"/>
    <p:sldId id="515" r:id="rId35"/>
    <p:sldId id="520" r:id="rId36"/>
    <p:sldId id="529" r:id="rId37"/>
    <p:sldId id="522" r:id="rId38"/>
    <p:sldId id="452" r:id="rId39"/>
    <p:sldId id="453" r:id="rId40"/>
    <p:sldId id="454" r:id="rId41"/>
    <p:sldId id="536" r:id="rId42"/>
    <p:sldId id="524" r:id="rId43"/>
    <p:sldId id="526" r:id="rId44"/>
    <p:sldId id="436" r:id="rId45"/>
    <p:sldId id="441" r:id="rId46"/>
    <p:sldId id="443" r:id="rId47"/>
    <p:sldId id="459" r:id="rId48"/>
    <p:sldId id="444" r:id="rId49"/>
    <p:sldId id="455" r:id="rId50"/>
    <p:sldId id="474" r:id="rId51"/>
    <p:sldId id="487" r:id="rId52"/>
    <p:sldId id="488" r:id="rId53"/>
    <p:sldId id="489" r:id="rId54"/>
    <p:sldId id="429" r:id="rId55"/>
    <p:sldId id="460" r:id="rId56"/>
    <p:sldId id="464" r:id="rId57"/>
  </p:sldIdLst>
  <p:sldSz cx="12192000" cy="6858000"/>
  <p:notesSz cx="6797675" cy="9928225"/>
  <p:defaultTextStyle>
    <a:defPPr>
      <a:defRPr lang="de-DE"/>
    </a:defPPr>
    <a:lvl1pPr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1pPr>
    <a:lvl2pPr marL="609585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2pPr>
    <a:lvl3pPr marL="1219170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3pPr>
    <a:lvl4pPr marL="1828754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4pPr>
    <a:lvl5pPr marL="2438339" algn="l" rtl="0" eaLnBrk="0" fontAlgn="base" hangingPunct="0">
      <a:spcBef>
        <a:spcPct val="0"/>
      </a:spcBef>
      <a:spcAft>
        <a:spcPct val="0"/>
      </a:spcAft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5pPr>
    <a:lvl6pPr marL="3047924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6pPr>
    <a:lvl7pPr marL="3657509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7pPr>
    <a:lvl8pPr marL="4267093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8pPr>
    <a:lvl9pPr marL="4876678" algn="l" defTabSz="609585" rtl="0" eaLnBrk="1" latinLnBrk="0" hangingPunct="1">
      <a:defRPr sz="3200" kern="1200">
        <a:solidFill>
          <a:schemeClr val="tx1"/>
        </a:solidFill>
        <a:latin typeface="Arial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02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hiefke, Ines" initials="SI" lastIdx="56" clrIdx="0"/>
  <p:cmAuthor id="1" name="julia" initials="" lastIdx="2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4433C"/>
    <a:srgbClr val="02C475"/>
    <a:srgbClr val="F5A300"/>
    <a:srgbClr val="B90F22"/>
    <a:srgbClr val="5D85C3"/>
    <a:srgbClr val="D7DAE3"/>
    <a:srgbClr val="020000"/>
    <a:srgbClr val="A6A6A6"/>
    <a:srgbClr val="000000"/>
    <a:srgbClr val="E950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BF19B99-B75B-E269-96F3-76ED87CE4B65}" v="86" dt="2024-03-05T16:08:52.2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41" autoAdjust="0"/>
    <p:restoredTop sz="94481"/>
  </p:normalViewPr>
  <p:slideViewPr>
    <p:cSldViewPr snapToObjects="1">
      <p:cViewPr varScale="1">
        <p:scale>
          <a:sx n="63" d="100"/>
          <a:sy n="63" d="100"/>
        </p:scale>
        <p:origin x="52" y="220"/>
      </p:cViewPr>
      <p:guideLst>
        <p:guide orient="horz" pos="202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104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88827" y="420573"/>
            <a:ext cx="5356316" cy="424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12872" tIns="0" rIns="0" bIns="0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59"/>
              </a:lnSpc>
              <a:defRPr sz="11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5017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188827" y="9302541"/>
            <a:ext cx="1318623" cy="28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b="1">
                <a:latin typeface="Stafford" charset="0"/>
              </a:defRPr>
            </a:lvl1pPr>
          </a:lstStyle>
          <a:p>
            <a:pPr>
              <a:defRPr/>
            </a:pPr>
            <a:fld id="{73059789-C9A0-B243-BE51-E314AB703447}" type="datetime4">
              <a:rPr lang="de-DE" smtClean="0"/>
              <a:t>15. September 2025</a:t>
            </a:fld>
            <a:endParaRPr lang="de-DE"/>
          </a:p>
        </p:txBody>
      </p:sp>
      <p:sp>
        <p:nvSpPr>
          <p:cNvPr id="5018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507449" y="9302541"/>
            <a:ext cx="4424782" cy="28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100" b="1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5018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946394" y="9302541"/>
            <a:ext cx="664032" cy="2826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100" b="1">
                <a:latin typeface="Stafford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72DEC935-2C8C-4A42-BD4D-ADAF7EAF55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pic>
        <p:nvPicPr>
          <p:cNvPr id="19462" name="Picture 6" descr="tud_logo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908" y="391273"/>
            <a:ext cx="920519" cy="45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7" name="Rectangle 7"/>
          <p:cNvSpPr>
            <a:spLocks noChangeArrowheads="1"/>
          </p:cNvSpPr>
          <p:nvPr/>
        </p:nvSpPr>
        <p:spPr bwMode="auto">
          <a:xfrm>
            <a:off x="188826" y="194773"/>
            <a:ext cx="6421600" cy="156852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wrap="none" lIns="95564" tIns="47783" rIns="95564" bIns="4778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ea typeface="+mn-ea"/>
              <a:cs typeface="Arial" panose="020B0604020202020204" pitchFamily="34" charset="0"/>
            </a:endParaRPr>
          </a:p>
        </p:txBody>
      </p:sp>
      <p:sp>
        <p:nvSpPr>
          <p:cNvPr id="19464" name="Line 8"/>
          <p:cNvSpPr>
            <a:spLocks noChangeShapeType="1"/>
          </p:cNvSpPr>
          <p:nvPr/>
        </p:nvSpPr>
        <p:spPr bwMode="auto">
          <a:xfrm>
            <a:off x="188826" y="391269"/>
            <a:ext cx="6421600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5564" tIns="47783" rIns="95564" bIns="47783"/>
          <a:lstStyle/>
          <a:p>
            <a:endParaRPr lang="de-DE"/>
          </a:p>
        </p:txBody>
      </p:sp>
      <p:sp>
        <p:nvSpPr>
          <p:cNvPr id="19465" name="Line 9"/>
          <p:cNvSpPr>
            <a:spLocks noChangeShapeType="1"/>
          </p:cNvSpPr>
          <p:nvPr/>
        </p:nvSpPr>
        <p:spPr bwMode="auto">
          <a:xfrm>
            <a:off x="188826" y="9224975"/>
            <a:ext cx="6421600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5564" tIns="47783" rIns="95564" bIns="47783"/>
          <a:lstStyle/>
          <a:p>
            <a:endParaRPr lang="de-DE"/>
          </a:p>
        </p:txBody>
      </p:sp>
      <p:sp>
        <p:nvSpPr>
          <p:cNvPr id="19466" name="Line 10"/>
          <p:cNvSpPr>
            <a:spLocks noChangeShapeType="1"/>
          </p:cNvSpPr>
          <p:nvPr/>
        </p:nvSpPr>
        <p:spPr bwMode="auto">
          <a:xfrm>
            <a:off x="187255" y="844589"/>
            <a:ext cx="6421599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5564" tIns="47783" rIns="95564" bIns="47783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14697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3" descr="tud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040" y="391273"/>
            <a:ext cx="926812" cy="456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187251" y="9430094"/>
            <a:ext cx="1605007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3" rIns="95564" bIns="47783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59"/>
              </a:lnSpc>
              <a:defRPr sz="1100">
                <a:latin typeface="Stafford" charset="0"/>
              </a:defRPr>
            </a:lvl1pPr>
          </a:lstStyle>
          <a:p>
            <a:pPr>
              <a:defRPr/>
            </a:pPr>
            <a:fld id="{7E874AB7-78DF-1346-AEDE-41E0AD87CECC}" type="datetime4">
              <a:rPr lang="de-DE" smtClean="0"/>
              <a:t>15. September 2025</a:t>
            </a:fld>
            <a:endParaRPr lang="de-DE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5450" y="1003300"/>
            <a:ext cx="5929313" cy="3335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188825" y="4652134"/>
            <a:ext cx="6420026" cy="4650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3" rIns="95564" bIns="4778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/>
              <a:t>Textmasterformate durch Klicken bearbeiten</a:t>
            </a:r>
          </a:p>
          <a:p>
            <a:pPr lvl="1"/>
            <a:r>
              <a:rPr lang="de-DE" noProof="0"/>
              <a:t>Zweite Ebene</a:t>
            </a:r>
          </a:p>
          <a:p>
            <a:pPr lvl="2"/>
            <a:r>
              <a:rPr lang="de-DE" noProof="0"/>
              <a:t>Dritte Ebene</a:t>
            </a:r>
          </a:p>
          <a:p>
            <a:pPr lvl="3"/>
            <a:r>
              <a:rPr lang="de-DE" noProof="0"/>
              <a:t>Vierte Ebene</a:t>
            </a:r>
          </a:p>
          <a:p>
            <a:pPr lvl="4"/>
            <a:r>
              <a:rPr lang="de-DE" noProof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792259" y="9430094"/>
            <a:ext cx="4069164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3" rIns="95564" bIns="47783" numCol="1" anchor="ctr" anchorCtr="0" compatLnSpc="1">
            <a:prstTxWarp prst="textNoShape">
              <a:avLst/>
            </a:prstTxWarp>
          </a:bodyPr>
          <a:lstStyle>
            <a:lvl1pPr eaLnBrk="1" hangingPunct="1">
              <a:lnSpc>
                <a:spcPts val="1359"/>
              </a:lnSpc>
              <a:defRPr sz="1100">
                <a:latin typeface="Stafford" pitchFamily="2" charset="0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5861424" y="9430094"/>
            <a:ext cx="934681" cy="49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564" tIns="47783" rIns="95564" bIns="47783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ts val="1359"/>
              </a:lnSpc>
              <a:defRPr sz="1100">
                <a:latin typeface="Stafford" charset="0"/>
                <a:cs typeface="Arial" charset="0"/>
              </a:defRPr>
            </a:lvl1pPr>
          </a:lstStyle>
          <a:p>
            <a:pPr>
              <a:defRPr/>
            </a:pPr>
            <a:r>
              <a:rPr lang="de-DE"/>
              <a:t>|  </a:t>
            </a:r>
            <a:fld id="{148C5055-9239-EB4F-8129-FE687917F768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88827" y="420575"/>
            <a:ext cx="5356316" cy="427465"/>
          </a:xfrm>
          <a:prstGeom prst="rect">
            <a:avLst/>
          </a:prstGeom>
          <a:noFill/>
          <a:ln>
            <a:noFill/>
          </a:ln>
        </p:spPr>
        <p:txBody>
          <a:bodyPr lIns="112872" tIns="0" rIns="0" bIns="0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lnSpc>
                <a:spcPts val="1359"/>
              </a:lnSpc>
              <a:defRPr/>
            </a:pPr>
            <a:endParaRPr lang="de-DE" altLang="de-DE" sz="1100" b="1">
              <a:latin typeface="Stafford" pitchFamily="2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188826" y="194773"/>
            <a:ext cx="6421600" cy="156852"/>
          </a:xfrm>
          <a:prstGeom prst="rect">
            <a:avLst/>
          </a:prstGeom>
          <a:solidFill>
            <a:srgbClr val="B5B5B5"/>
          </a:solidFill>
          <a:ln>
            <a:noFill/>
          </a:ln>
        </p:spPr>
        <p:txBody>
          <a:bodyPr wrap="none" lIns="95564" tIns="47783" rIns="95564" bIns="47783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defRPr/>
            </a:pPr>
            <a:endParaRPr lang="de-DE" altLang="de-DE" sz="1800">
              <a:ea typeface="+mn-ea"/>
              <a:cs typeface="Arial" panose="020B0604020202020204" pitchFamily="34" charset="0"/>
            </a:endParaRPr>
          </a:p>
        </p:txBody>
      </p:sp>
      <p:sp>
        <p:nvSpPr>
          <p:cNvPr id="20490" name="Line 10"/>
          <p:cNvSpPr>
            <a:spLocks noChangeShapeType="1"/>
          </p:cNvSpPr>
          <p:nvPr/>
        </p:nvSpPr>
        <p:spPr bwMode="auto">
          <a:xfrm>
            <a:off x="188826" y="391269"/>
            <a:ext cx="6421600" cy="0"/>
          </a:xfrm>
          <a:prstGeom prst="line">
            <a:avLst/>
          </a:prstGeom>
          <a:noFill/>
          <a:ln w="1524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5564" tIns="47783" rIns="95564" bIns="47783"/>
          <a:lstStyle/>
          <a:p>
            <a:endParaRPr lang="de-DE"/>
          </a:p>
        </p:txBody>
      </p:sp>
      <p:sp>
        <p:nvSpPr>
          <p:cNvPr id="20491" name="Line 11"/>
          <p:cNvSpPr>
            <a:spLocks noChangeShapeType="1"/>
          </p:cNvSpPr>
          <p:nvPr/>
        </p:nvSpPr>
        <p:spPr bwMode="auto">
          <a:xfrm>
            <a:off x="188826" y="848036"/>
            <a:ext cx="6421600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5564" tIns="47783" rIns="95564" bIns="47783"/>
          <a:lstStyle/>
          <a:p>
            <a:endParaRPr lang="de-DE"/>
          </a:p>
        </p:txBody>
      </p:sp>
      <p:sp>
        <p:nvSpPr>
          <p:cNvPr id="20492" name="Line 12"/>
          <p:cNvSpPr>
            <a:spLocks noChangeShapeType="1"/>
          </p:cNvSpPr>
          <p:nvPr/>
        </p:nvSpPr>
        <p:spPr bwMode="auto">
          <a:xfrm>
            <a:off x="188826" y="9430091"/>
            <a:ext cx="6421600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5564" tIns="47783" rIns="95564" bIns="47783"/>
          <a:lstStyle/>
          <a:p>
            <a:endParaRPr lang="de-DE"/>
          </a:p>
        </p:txBody>
      </p:sp>
      <p:sp>
        <p:nvSpPr>
          <p:cNvPr id="20493" name="Line 14"/>
          <p:cNvSpPr>
            <a:spLocks noChangeShapeType="1"/>
          </p:cNvSpPr>
          <p:nvPr/>
        </p:nvSpPr>
        <p:spPr bwMode="auto">
          <a:xfrm>
            <a:off x="187255" y="4455637"/>
            <a:ext cx="6421599" cy="0"/>
          </a:xfrm>
          <a:prstGeom prst="line">
            <a:avLst/>
          </a:prstGeom>
          <a:noFill/>
          <a:ln w="762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lIns="95564" tIns="47783" rIns="95564" bIns="47783"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1765416"/>
      </p:ext>
    </p:extLst>
  </p:cSld>
  <p:clrMap bg1="lt1" tx1="dk1" bg2="lt2" tx2="dk2" accent1="accent1" accent2="accent2" accent3="accent3" accent4="accent4" accent5="accent5" accent6="accent6" hlink="hlink" folHlink="folHlink"/>
  <p:hf hdr="0"/>
  <p:notesStyle>
    <a:lvl1pPr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1pPr>
    <a:lvl2pPr marL="609585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2pPr>
    <a:lvl3pPr marL="1219170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3pPr>
    <a:lvl4pPr marL="1828754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4pPr>
    <a:lvl5pPr marL="2438339" algn="l" rtl="0" eaLnBrk="0" fontAlgn="base" hangingPunct="0">
      <a:spcBef>
        <a:spcPct val="10000"/>
      </a:spcBef>
      <a:spcAft>
        <a:spcPct val="0"/>
      </a:spcAft>
      <a:defRPr sz="1600" kern="1200">
        <a:solidFill>
          <a:schemeClr val="tx1"/>
        </a:solidFill>
        <a:latin typeface="Bitstream Charter" pitchFamily="2" charset="0"/>
        <a:ea typeface="MS PGothic" panose="020B0600070205080204" pitchFamily="34" charset="-128"/>
        <a:cs typeface="MS PGothic" charset="0"/>
      </a:defRPr>
    </a:lvl5pPr>
    <a:lvl6pPr marL="3047924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 defTabSz="882240">
              <a:defRPr/>
            </a:pPr>
            <a:fld id="{B92C8B61-A7E8-40F6-9B37-CD2EB4E75F3C}" type="datetime4">
              <a:rPr lang="de-DE">
                <a:solidFill>
                  <a:srgbClr val="000000"/>
                </a:solidFill>
              </a:rPr>
              <a:pPr defTabSz="882240">
                <a:defRPr/>
              </a:pPr>
              <a:t>15. September 2025</a:t>
            </a:fld>
            <a:endParaRPr lang="de-DE">
              <a:solidFill>
                <a:srgbClr val="000000"/>
              </a:solidFill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defTabSz="882240">
              <a:defRPr/>
            </a:pPr>
            <a:r>
              <a:rPr lang="de-DE">
                <a:solidFill>
                  <a:srgbClr val="000000"/>
                </a:solidFill>
              </a:rPr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882240">
              <a:defRPr/>
            </a:pPr>
            <a:r>
              <a:rPr lang="de-DE">
                <a:solidFill>
                  <a:srgbClr val="000000"/>
                </a:solidFill>
              </a:rPr>
              <a:t>|  </a:t>
            </a:r>
            <a:fld id="{148C5055-9239-EB4F-8129-FE687917F768}" type="slidenum">
              <a:rPr lang="de-DE">
                <a:solidFill>
                  <a:srgbClr val="000000"/>
                </a:solidFill>
              </a:rPr>
              <a:pPr defTabSz="882240">
                <a:defRPr/>
              </a:pPr>
              <a:t>1</a:t>
            </a:fld>
            <a:endParaRPr lang="de-DE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0231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15.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50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2654300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965"/>
              </a:spcAft>
              <a:tabLst>
                <a:tab pos="2738005" algn="l"/>
              </a:tabLst>
            </a:pP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15.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52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858335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965"/>
              </a:spcAft>
              <a:tabLst>
                <a:tab pos="2738005" algn="l"/>
              </a:tabLst>
            </a:pP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15.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53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7053104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15000"/>
              </a:lnSpc>
              <a:spcAft>
                <a:spcPts val="965"/>
              </a:spcAft>
              <a:tabLst>
                <a:tab pos="2738005" algn="l"/>
              </a:tabLst>
            </a:pPr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15.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7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8992206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15.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1000597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15.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11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262412112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15.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44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160831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15.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45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7282236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15.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46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10140552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15.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48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4091278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pPr>
              <a:defRPr/>
            </a:pPr>
            <a:fld id="{457AE8EF-E871-46D0-AD98-1F6D460EB5F2}" type="datetime4">
              <a:rPr lang="de-DE" smtClean="0"/>
              <a:pPr>
                <a:defRPr/>
              </a:pPr>
              <a:t>15. September 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| 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r>
              <a:rPr lang="de-DE" altLang="de-DE"/>
              <a:t>|  </a:t>
            </a:r>
            <a:fld id="{E526A819-9FA5-480B-AA80-B0EE2CE4290D}" type="slidenum">
              <a:rPr lang="de-DE" altLang="de-DE" smtClean="0"/>
              <a:pPr/>
              <a:t>49</a:t>
            </a:fld>
            <a:endParaRPr lang="de-DE" altLang="de-DE"/>
          </a:p>
        </p:txBody>
      </p:sp>
    </p:spTree>
    <p:extLst>
      <p:ext uri="{BB962C8B-B14F-4D97-AF65-F5344CB8AC3E}">
        <p14:creationId xmlns:p14="http://schemas.microsoft.com/office/powerpoint/2010/main" val="3513909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65B3CBB-9976-45BE-89B1-86F99829F9FE}" type="datetime1">
              <a:rPr kumimoji="0" lang="de-DE" sz="800" b="0" i="0" u="none" strike="noStrike" kern="1200" cap="none" spc="8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15.09.2025</a:t>
            </a:fld>
            <a:endParaRPr kumimoji="0" lang="de-DE" sz="800" b="0" i="0" u="none" strike="noStrike" kern="1200" cap="none" spc="8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102AE-0422-49F2-AB6F-2D341D1EB39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3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7C209CFB-A8DC-AF41-A8DC-E9EF9A02A34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271464" y="2278063"/>
            <a:ext cx="9721080" cy="2014537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 hasCustomPrompt="1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654213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1656693" y="3162516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9594652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C17FB4F-01F8-408F-ABFD-705D9E252D4F}" type="datetime1">
              <a:rPr kumimoji="0" lang="de-DE" sz="800" b="0" i="0" u="none" strike="noStrike" kern="1200" cap="none" spc="8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15.09.2025</a:t>
            </a:fld>
            <a:endParaRPr kumimoji="0" lang="de-DE" sz="800" b="0" i="0" u="none" strike="noStrike" kern="1200" cap="none" spc="8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102AE-0422-49F2-AB6F-2D341D1EB39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800" b="0" i="0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t>Establishment Proposal IGK 2891 „Nuclear Photonics“    |    Professor Dr. Dr. h.c. mult. Norbert Pietralla, Dr.-eng. habil. Calin A. Ur</a:t>
            </a:r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6F8741CD-3F1C-E84A-8F4C-1CF83B7D6BB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14513" y="29479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1</a:t>
            </a:r>
          </a:p>
        </p:txBody>
      </p:sp>
      <p:sp>
        <p:nvSpPr>
          <p:cNvPr id="11" name="Textplatzhalter 3">
            <a:extLst>
              <a:ext uri="{FF2B5EF4-FFF2-40B4-BE49-F238E27FC236}">
                <a16:creationId xmlns:a16="http://schemas.microsoft.com/office/drawing/2014/main" id="{89B364F8-AB83-DA4D-849A-83EEDB6B3AF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14513" y="364902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2</a:t>
            </a:r>
          </a:p>
        </p:txBody>
      </p:sp>
      <p:sp>
        <p:nvSpPr>
          <p:cNvPr id="13" name="Textplatzhalter 3">
            <a:extLst>
              <a:ext uri="{FF2B5EF4-FFF2-40B4-BE49-F238E27FC236}">
                <a16:creationId xmlns:a16="http://schemas.microsoft.com/office/drawing/2014/main" id="{B8DA3F98-D1E3-F849-B50E-A65184828E0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14513" y="42891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3</a:t>
            </a:r>
          </a:p>
        </p:txBody>
      </p:sp>
      <p:sp>
        <p:nvSpPr>
          <p:cNvPr id="14" name="Textplatzhalter 3">
            <a:extLst>
              <a:ext uri="{FF2B5EF4-FFF2-40B4-BE49-F238E27FC236}">
                <a16:creationId xmlns:a16="http://schemas.microsoft.com/office/drawing/2014/main" id="{0ACF6064-DEB7-6A49-89E0-F68DCAB3096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14513" y="49672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4</a:t>
            </a:r>
          </a:p>
        </p:txBody>
      </p:sp>
      <p:sp>
        <p:nvSpPr>
          <p:cNvPr id="15" name="Textplatzhalter 3">
            <a:extLst>
              <a:ext uri="{FF2B5EF4-FFF2-40B4-BE49-F238E27FC236}">
                <a16:creationId xmlns:a16="http://schemas.microsoft.com/office/drawing/2014/main" id="{82EEF72A-DFF5-E34F-8BA6-3CA410A45E4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014513" y="56607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5</a:t>
            </a:r>
          </a:p>
        </p:txBody>
      </p:sp>
      <p:sp>
        <p:nvSpPr>
          <p:cNvPr id="16" name="Mengentext">
            <a:extLst>
              <a:ext uri="{FF2B5EF4-FFF2-40B4-BE49-F238E27FC236}">
                <a16:creationId xmlns:a16="http://schemas.microsoft.com/office/drawing/2014/main" id="{9C08FC8B-D72D-3C49-AE43-59435B527FB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1656693" y="3835687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7" name="Mengentext">
            <a:extLst>
              <a:ext uri="{FF2B5EF4-FFF2-40B4-BE49-F238E27FC236}">
                <a16:creationId xmlns:a16="http://schemas.microsoft.com/office/drawing/2014/main" id="{B78C70DF-0EB6-4D4A-A20B-31460DF3CC5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656693" y="4508858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8" name="Mengentext">
            <a:extLst>
              <a:ext uri="{FF2B5EF4-FFF2-40B4-BE49-F238E27FC236}">
                <a16:creationId xmlns:a16="http://schemas.microsoft.com/office/drawing/2014/main" id="{36261980-D2E6-7742-AE29-6DE955C6B0E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56693" y="5182029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19" name="Mengentext">
            <a:extLst>
              <a:ext uri="{FF2B5EF4-FFF2-40B4-BE49-F238E27FC236}">
                <a16:creationId xmlns:a16="http://schemas.microsoft.com/office/drawing/2014/main" id="{64607761-955D-6249-AAAB-2450D97D6B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56693" y="5855202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0" name="Mengentext">
            <a:extLst>
              <a:ext uri="{FF2B5EF4-FFF2-40B4-BE49-F238E27FC236}">
                <a16:creationId xmlns:a16="http://schemas.microsoft.com/office/drawing/2014/main" id="{77B10108-F32E-6C4E-A6B7-2F52E77658F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414762" y="3162516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1" name="Textplatzhalter 3">
            <a:extLst>
              <a:ext uri="{FF2B5EF4-FFF2-40B4-BE49-F238E27FC236}">
                <a16:creationId xmlns:a16="http://schemas.microsoft.com/office/drawing/2014/main" id="{80B28D25-BB3B-6B4B-96AD-3F56D64EE16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772582" y="29479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6</a:t>
            </a:r>
          </a:p>
        </p:txBody>
      </p:sp>
      <p:sp>
        <p:nvSpPr>
          <p:cNvPr id="22" name="Textplatzhalter 3">
            <a:extLst>
              <a:ext uri="{FF2B5EF4-FFF2-40B4-BE49-F238E27FC236}">
                <a16:creationId xmlns:a16="http://schemas.microsoft.com/office/drawing/2014/main" id="{24909C24-EE8B-6D4F-AAE4-6761EA5A0C7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772582" y="364902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7</a:t>
            </a:r>
          </a:p>
        </p:txBody>
      </p:sp>
      <p:sp>
        <p:nvSpPr>
          <p:cNvPr id="23" name="Textplatzhalter 3">
            <a:extLst>
              <a:ext uri="{FF2B5EF4-FFF2-40B4-BE49-F238E27FC236}">
                <a16:creationId xmlns:a16="http://schemas.microsoft.com/office/drawing/2014/main" id="{0834207B-4C50-454C-BDAD-9270B9C5CD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772582" y="428910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8</a:t>
            </a:r>
          </a:p>
        </p:txBody>
      </p:sp>
      <p:sp>
        <p:nvSpPr>
          <p:cNvPr id="24" name="Textplatzhalter 3">
            <a:extLst>
              <a:ext uri="{FF2B5EF4-FFF2-40B4-BE49-F238E27FC236}">
                <a16:creationId xmlns:a16="http://schemas.microsoft.com/office/drawing/2014/main" id="{3FF81E12-4AD8-F840-AF92-83A62713EB0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72582" y="4967288"/>
            <a:ext cx="425450" cy="53816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lvl="0"/>
            <a:r>
              <a:rPr lang="de-DE" dirty="0"/>
              <a:t>9</a:t>
            </a:r>
          </a:p>
        </p:txBody>
      </p:sp>
      <p:sp>
        <p:nvSpPr>
          <p:cNvPr id="25" name="Textplatzhalter 3">
            <a:extLst>
              <a:ext uri="{FF2B5EF4-FFF2-40B4-BE49-F238E27FC236}">
                <a16:creationId xmlns:a16="http://schemas.microsoft.com/office/drawing/2014/main" id="{CF82AF0A-B420-7D47-BEEA-1093ECFF9C8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88374" y="5660708"/>
            <a:ext cx="809658" cy="53816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/>
            <a:r>
              <a:rPr lang="de-DE" dirty="0"/>
              <a:t>10</a:t>
            </a:r>
          </a:p>
        </p:txBody>
      </p:sp>
      <p:sp>
        <p:nvSpPr>
          <p:cNvPr id="26" name="Mengentext">
            <a:extLst>
              <a:ext uri="{FF2B5EF4-FFF2-40B4-BE49-F238E27FC236}">
                <a16:creationId xmlns:a16="http://schemas.microsoft.com/office/drawing/2014/main" id="{D170C4C7-878E-8D48-AB9A-BEA3A20BC8C2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7414762" y="3835687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7" name="Mengentext">
            <a:extLst>
              <a:ext uri="{FF2B5EF4-FFF2-40B4-BE49-F238E27FC236}">
                <a16:creationId xmlns:a16="http://schemas.microsoft.com/office/drawing/2014/main" id="{6E2874F6-0A10-C249-AB11-90B6F572269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7414762" y="4508858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8" name="Mengentext">
            <a:extLst>
              <a:ext uri="{FF2B5EF4-FFF2-40B4-BE49-F238E27FC236}">
                <a16:creationId xmlns:a16="http://schemas.microsoft.com/office/drawing/2014/main" id="{2CBAB3E0-0143-D547-9B4C-8E12609633E8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414762" y="5182029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  <p:sp>
        <p:nvSpPr>
          <p:cNvPr id="29" name="Mengentext">
            <a:extLst>
              <a:ext uri="{FF2B5EF4-FFF2-40B4-BE49-F238E27FC236}">
                <a16:creationId xmlns:a16="http://schemas.microsoft.com/office/drawing/2014/main" id="{FE8EB7ED-46E9-5644-BD09-13AF9733189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414762" y="5855202"/>
            <a:ext cx="4439307" cy="2462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 err="1"/>
              <a:t>Agendapunkt</a:t>
            </a:r>
            <a:r>
              <a:rPr lang="de-DE" dirty="0"/>
              <a:t> / Kapitelthema</a:t>
            </a:r>
          </a:p>
        </p:txBody>
      </p:sp>
    </p:spTree>
    <p:extLst>
      <p:ext uri="{BB962C8B-B14F-4D97-AF65-F5344CB8AC3E}">
        <p14:creationId xmlns:p14="http://schemas.microsoft.com/office/powerpoint/2010/main" val="16901413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/ Inhalt /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Mengentext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3" y="3801685"/>
            <a:ext cx="5466987" cy="153888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 marL="247650" indent="-247650">
              <a:lnSpc>
                <a:spcPct val="100000"/>
              </a:lnSpc>
              <a:tabLst/>
              <a:defRPr sz="1600" cap="none" spc="40" baseline="0">
                <a:latin typeface="+mn-lt"/>
              </a:defRPr>
            </a:lvl4pPr>
            <a:lvl5pPr marL="534988" indent="-277813">
              <a:lnSpc>
                <a:spcPct val="100000"/>
              </a:lnSpc>
              <a:tabLst/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"/>
          <p:cNvSpPr>
            <a:spLocks noGrp="1"/>
          </p:cNvSpPr>
          <p:nvPr>
            <p:ph type="body" sz="quarter" idx="11" hasCustomPrompt="1"/>
          </p:nvPr>
        </p:nvSpPr>
        <p:spPr>
          <a:xfrm>
            <a:off x="340981" y="1604798"/>
            <a:ext cx="5466987" cy="2080891"/>
          </a:xfrm>
          <a:prstGeom prst="rect">
            <a:avLst/>
          </a:prstGeom>
        </p:spPr>
        <p:txBody>
          <a:bodyPr wrap="square" lIns="0" tIns="0" rIns="0" bIns="0" anchor="b" anchorCtr="0">
            <a:spAutoFit/>
          </a:bodyPr>
          <a:lstStyle>
            <a:lvl1pPr>
              <a:defRPr sz="42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59F8740-559A-41E9-956F-7DE0154739D3}" type="datetime1">
              <a:rPr kumimoji="0" lang="de-DE" sz="800" b="0" i="0" u="none" strike="noStrike" kern="1200" cap="none" spc="8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15.09.2025</a:t>
            </a:fld>
            <a:endParaRPr kumimoji="0" lang="de-DE" sz="800" b="0" i="0" u="none" strike="noStrike" kern="1200" cap="none" spc="8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102AE-0422-49F2-AB6F-2D341D1EB39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8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6" name="Bildplatzhalter 5"/>
          <p:cNvSpPr>
            <a:spLocks noGrp="1"/>
          </p:cNvSpPr>
          <p:nvPr>
            <p:ph type="pic" sz="quarter" idx="12"/>
          </p:nvPr>
        </p:nvSpPr>
        <p:spPr>
          <a:xfrm>
            <a:off x="6096000" y="1604963"/>
            <a:ext cx="6096000" cy="4705350"/>
          </a:xfrm>
          <a:prstGeom prst="rect">
            <a:avLst/>
          </a:prstGeom>
        </p:spPr>
        <p:txBody>
          <a:bodyPr lIns="0" tIns="0" rIns="0" bIns="0"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</a:defRPr>
            </a:lvl1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70659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 2 Spalten +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Mengentext-Rechts"/>
          <p:cNvSpPr>
            <a:spLocks noGrp="1"/>
          </p:cNvSpPr>
          <p:nvPr>
            <p:ph type="body" sz="quarter" idx="12" hasCustomPrompt="1"/>
          </p:nvPr>
        </p:nvSpPr>
        <p:spPr>
          <a:xfrm>
            <a:off x="5447928" y="2926232"/>
            <a:ext cx="4488235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Mengentext-Links"/>
          <p:cNvSpPr>
            <a:spLocks noGrp="1"/>
          </p:cNvSpPr>
          <p:nvPr>
            <p:ph type="body" sz="quarter" idx="10" hasCustomPrompt="1"/>
          </p:nvPr>
        </p:nvSpPr>
        <p:spPr>
          <a:xfrm>
            <a:off x="336002" y="2926232"/>
            <a:ext cx="4607870" cy="15696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lnSpc>
                <a:spcPct val="100000"/>
              </a:lnSpc>
              <a:defRPr sz="1600" cap="none" spc="40" baseline="0">
                <a:latin typeface="+mn-lt"/>
              </a:defRPr>
            </a:lvl1pPr>
            <a:lvl2pPr>
              <a:lnSpc>
                <a:spcPct val="100000"/>
              </a:lnSpc>
              <a:defRPr sz="1600" cap="none" spc="40" baseline="0">
                <a:latin typeface="+mn-lt"/>
              </a:defRPr>
            </a:lvl2pPr>
            <a:lvl3pPr>
              <a:lnSpc>
                <a:spcPct val="100000"/>
              </a:lnSpc>
              <a:defRPr sz="1600" cap="none" spc="40" baseline="0">
                <a:latin typeface="+mn-lt"/>
              </a:defRPr>
            </a:lvl3pPr>
            <a:lvl4pPr>
              <a:lnSpc>
                <a:spcPct val="100000"/>
              </a:lnSpc>
              <a:defRPr sz="1600" cap="none" spc="40" baseline="0">
                <a:latin typeface="+mn-lt"/>
              </a:defRPr>
            </a:lvl4pPr>
            <a:lvl5pPr>
              <a:lnSpc>
                <a:spcPct val="100000"/>
              </a:lnSpc>
              <a:defRPr sz="1600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9" name="Überschrift-links"/>
          <p:cNvSpPr>
            <a:spLocks noGrp="1"/>
          </p:cNvSpPr>
          <p:nvPr>
            <p:ph type="body" sz="quarter" idx="11"/>
          </p:nvPr>
        </p:nvSpPr>
        <p:spPr>
          <a:xfrm>
            <a:off x="340981" y="1604798"/>
            <a:ext cx="4602891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13" name="Überschrift-rechts"/>
          <p:cNvSpPr>
            <a:spLocks noGrp="1"/>
          </p:cNvSpPr>
          <p:nvPr>
            <p:ph type="body" sz="quarter" idx="13"/>
          </p:nvPr>
        </p:nvSpPr>
        <p:spPr>
          <a:xfrm>
            <a:off x="5447928" y="1604798"/>
            <a:ext cx="4474319" cy="1152161"/>
          </a:xfrm>
          <a:prstGeom prst="rect">
            <a:avLst/>
          </a:prstGeom>
        </p:spPr>
        <p:txBody>
          <a:bodyPr lIns="0" tIns="0" rIns="0" bIns="0"/>
          <a:lstStyle>
            <a:lvl1pPr>
              <a:defRPr sz="2600"/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Titel"/>
          <p:cNvSpPr>
            <a:spLocks noGrp="1"/>
          </p:cNvSpPr>
          <p:nvPr>
            <p:ph type="title"/>
          </p:nvPr>
        </p:nvSpPr>
        <p:spPr>
          <a:xfrm>
            <a:off x="336000" y="696000"/>
            <a:ext cx="9096000" cy="1440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0" name="Datumsplatzhalter 3"/>
          <p:cNvSpPr>
            <a:spLocks noGrp="1"/>
          </p:cNvSpPr>
          <p:nvPr>
            <p:ph type="dt" sz="half" idx="2"/>
          </p:nvPr>
        </p:nvSpPr>
        <p:spPr>
          <a:xfrm>
            <a:off x="334435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>
                <a:solidFill>
                  <a:schemeClr val="bg2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1D7EF4E-144F-4DBF-8A00-20023B350FBD}" type="datetime1">
              <a:rPr kumimoji="0" lang="de-DE" sz="800" b="0" i="0" u="none" strike="noStrike" kern="1200" cap="none" spc="8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15.09.2025</a:t>
            </a:fld>
            <a:endParaRPr kumimoji="0" lang="de-DE" sz="800" b="0" i="0" u="none" strike="noStrike" kern="1200" cap="none" spc="8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2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6926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bg2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102AE-0422-49F2-AB6F-2D341D1EB39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80808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4" name="Bildplatzhalter"/>
          <p:cNvSpPr>
            <a:spLocks noGrp="1"/>
          </p:cNvSpPr>
          <p:nvPr>
            <p:ph type="pic" sz="quarter" idx="14" hasCustomPrompt="1"/>
          </p:nvPr>
        </p:nvSpPr>
        <p:spPr>
          <a:xfrm>
            <a:off x="10128447" y="1604963"/>
            <a:ext cx="2065669" cy="673100"/>
          </a:xfrm>
          <a:prstGeom prst="rect">
            <a:avLst/>
          </a:prstGeom>
        </p:spPr>
        <p:txBody>
          <a:bodyPr anchor="ctr" anchorCtr="0"/>
          <a:lstStyle>
            <a:lvl1pPr algn="ctr">
              <a:defRPr sz="1200">
                <a:solidFill>
                  <a:schemeClr val="bg1">
                    <a:lumMod val="65000"/>
                  </a:schemeClr>
                </a:solidFill>
                <a:latin typeface="+mn-lt"/>
              </a:defRPr>
            </a:lvl1pPr>
          </a:lstStyle>
          <a:p>
            <a:r>
              <a:rPr lang="de-DE" dirty="0"/>
              <a:t>Hier </a:t>
            </a:r>
            <a:r>
              <a:rPr lang="de-DE" dirty="0" err="1"/>
              <a:t>Sublogo</a:t>
            </a:r>
            <a:r>
              <a:rPr lang="de-DE" dirty="0"/>
              <a:t> platzieren</a:t>
            </a:r>
          </a:p>
        </p:txBody>
      </p:sp>
      <p:sp>
        <p:nvSpPr>
          <p:cNvPr id="1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5200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tart Titel Vollbildild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hteck 21">
            <a:extLst>
              <a:ext uri="{FF2B5EF4-FFF2-40B4-BE49-F238E27FC236}">
                <a16:creationId xmlns:a16="http://schemas.microsoft.com/office/drawing/2014/main" id="{D3152BEA-25F2-DA45-B0B1-41A812857342}"/>
              </a:ext>
            </a:extLst>
          </p:cNvPr>
          <p:cNvSpPr/>
          <p:nvPr userDrawn="1"/>
        </p:nvSpPr>
        <p:spPr>
          <a:xfrm>
            <a:off x="11496599" y="6165303"/>
            <a:ext cx="688435" cy="697777"/>
          </a:xfrm>
          <a:prstGeom prst="rect">
            <a:avLst/>
          </a:prstGeom>
          <a:gradFill>
            <a:gsLst>
              <a:gs pos="22000">
                <a:schemeClr val="accent3">
                  <a:lumMod val="67000"/>
                  <a:alpha val="0"/>
                </a:schemeClr>
              </a:gs>
              <a:gs pos="50000">
                <a:schemeClr val="accent3">
                  <a:lumMod val="97000"/>
                  <a:lumOff val="3000"/>
                  <a:alpha val="6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de-DE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B8DE3F05-BCB9-1540-83FF-13E2917E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463B45E5-B033-114F-AA58-3AD3D727CA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6AFA5D-4EA2-46F4-B95F-50AE1386A225}" type="datetime1">
              <a:rPr kumimoji="0" lang="de-DE" sz="800" b="0" i="0" u="none" strike="noStrike" kern="1200" cap="none" spc="8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15.09.2025</a:t>
            </a:fld>
            <a:endParaRPr kumimoji="0" lang="de-DE" sz="800" b="0" i="0" u="none" strike="noStrike" kern="1200" cap="none" spc="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3A1056A9-E70F-1147-A7A9-1651B5033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102AE-0422-49F2-AB6F-2D341D1EB39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0" name="Mengentext">
            <a:extLst>
              <a:ext uri="{FF2B5EF4-FFF2-40B4-BE49-F238E27FC236}">
                <a16:creationId xmlns:a16="http://schemas.microsoft.com/office/drawing/2014/main" id="{BFACE1E2-960B-484C-93F2-E04B2F4048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255838" y="4292600"/>
            <a:ext cx="7679795" cy="56938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lnSpc>
                <a:spcPct val="100000"/>
              </a:lnSpc>
              <a:defRPr sz="1600" cap="none" spc="40" baseline="0">
                <a:latin typeface="+mn-lt"/>
              </a:defRPr>
            </a:lvl1pPr>
            <a:lvl2pPr algn="ctr">
              <a:lnSpc>
                <a:spcPct val="100000"/>
              </a:lnSpc>
              <a:defRPr sz="1600" cap="none" spc="40" baseline="0">
                <a:latin typeface="+mn-lt"/>
              </a:defRPr>
            </a:lvl2pPr>
            <a:lvl3pPr algn="l">
              <a:lnSpc>
                <a:spcPct val="100000"/>
              </a:lnSpc>
              <a:defRPr sz="1867" cap="none" spc="40" baseline="0">
                <a:latin typeface="+mn-lt"/>
              </a:defRPr>
            </a:lvl3pPr>
            <a:lvl4pPr algn="l">
              <a:lnSpc>
                <a:spcPct val="100000"/>
              </a:lnSpc>
              <a:defRPr sz="1867" cap="none" spc="40" baseline="0">
                <a:latin typeface="+mn-lt"/>
              </a:defRPr>
            </a:lvl4pPr>
            <a:lvl5pPr algn="l">
              <a:lnSpc>
                <a:spcPct val="100000"/>
              </a:lnSpc>
              <a:defRPr sz="1867" cap="none" spc="40" baseline="0">
                <a:latin typeface="+mn-lt"/>
              </a:defRPr>
            </a:lvl5pPr>
          </a:lstStyle>
          <a:p>
            <a:pPr lvl="0"/>
            <a:r>
              <a:rPr lang="de-DE" dirty="0"/>
              <a:t>Erste Ebene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11" name="Textplatzhalter 4">
            <a:extLst>
              <a:ext uri="{FF2B5EF4-FFF2-40B4-BE49-F238E27FC236}">
                <a16:creationId xmlns:a16="http://schemas.microsoft.com/office/drawing/2014/main" id="{0037A9FC-59F7-1246-9345-AC66C9271D3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271464" y="2278063"/>
            <a:ext cx="9721080" cy="2012421"/>
          </a:xfrm>
          <a:prstGeom prst="rect">
            <a:avLst/>
          </a:prstGeom>
        </p:spPr>
        <p:txBody>
          <a:bodyPr anchor="ctr" anchorCtr="0"/>
          <a:lstStyle>
            <a:lvl1pPr algn="ctr">
              <a:defRPr sz="4200"/>
            </a:lvl1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4001362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6" name="Datumsplatzhalt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7" name="Fußzeilenplatzhalt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90642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42001" y="488949"/>
            <a:ext cx="9095177" cy="8382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1"/>
          </p:nvPr>
        </p:nvSpPr>
        <p:spPr>
          <a:xfrm>
            <a:off x="240654" y="1580632"/>
            <a:ext cx="11711997" cy="4479943"/>
          </a:xfrm>
        </p:spPr>
        <p:txBody>
          <a:bodyPr/>
          <a:lstStyle/>
          <a:p>
            <a:pPr lvl="0"/>
            <a:r>
              <a:rPr lang="de-DE" dirty="0"/>
              <a:t>Textmasterformate durch Klicken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2901771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Datumsplatzhalter 3"/>
          <p:cNvSpPr>
            <a:spLocks noGrp="1"/>
          </p:cNvSpPr>
          <p:nvPr>
            <p:ph type="dt" sz="half" idx="2"/>
          </p:nvPr>
        </p:nvSpPr>
        <p:spPr>
          <a:xfrm>
            <a:off x="335360" y="6457177"/>
            <a:ext cx="648998" cy="212183"/>
          </a:xfrm>
          <a:prstGeom prst="rect">
            <a:avLst/>
          </a:prstGeom>
        </p:spPr>
        <p:txBody>
          <a:bodyPr vert="horz" wrap="none" lIns="0" tIns="45720" rIns="36000" bIns="45720" rtlCol="0" anchor="ctr"/>
          <a:lstStyle>
            <a:lvl1pPr algn="l">
              <a:defRPr sz="800" spc="80" baseline="0"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804243-499A-4006-B425-F001E0AF20C6}" type="datetime1">
              <a:rPr kumimoji="0" lang="de-DE" sz="800" b="0" i="0" u="none" strike="noStrike" kern="1200" cap="none" spc="8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15.09.2025</a:t>
            </a:fld>
            <a:endParaRPr kumimoji="0" lang="de-DE" sz="800" b="0" i="0" u="none" strike="noStrike" kern="1200" cap="none" spc="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24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11357851" y="6457177"/>
            <a:ext cx="491571" cy="212183"/>
          </a:xfrm>
          <a:prstGeom prst="rect">
            <a:avLst/>
          </a:prstGeom>
        </p:spPr>
        <p:txBody>
          <a:bodyPr vert="horz" wrap="none" lIns="91440" tIns="45720" rIns="0" bIns="45720" rtlCol="0" anchor="ctr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102AE-0422-49F2-AB6F-2D341D1EB39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1027" name="Kopfzeile"/>
          <p:cNvSpPr>
            <a:spLocks noGrp="1" noChangeArrowheads="1"/>
          </p:cNvSpPr>
          <p:nvPr>
            <p:ph type="title"/>
          </p:nvPr>
        </p:nvSpPr>
        <p:spPr bwMode="auto">
          <a:xfrm>
            <a:off x="336000" y="696384"/>
            <a:ext cx="9508067" cy="14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altLang="de-DE" dirty="0"/>
              <a:t>Titelmasterformat </a:t>
            </a:r>
            <a:r>
              <a:rPr lang="de-DE" dirty="0"/>
              <a:t>durch Klicken bearbeiten</a:t>
            </a:r>
            <a:endParaRPr lang="de-DE" altLang="de-DE" dirty="0"/>
          </a:p>
        </p:txBody>
      </p:sp>
      <p:sp>
        <p:nvSpPr>
          <p:cNvPr id="2" name="Fußzeilenplatzhalter 1">
            <a:extLst>
              <a:ext uri="{FF2B5EF4-FFF2-40B4-BE49-F238E27FC236}">
                <a16:creationId xmlns:a16="http://schemas.microsoft.com/office/drawing/2014/main" id="{5CD2A3E3-EA9D-0A4E-9809-E525F9B6268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487488" y="6356350"/>
            <a:ext cx="93610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grpSp>
        <p:nvGrpSpPr>
          <p:cNvPr id="15" name="TU Da Logo"/>
          <p:cNvGrpSpPr/>
          <p:nvPr userDrawn="1"/>
        </p:nvGrpSpPr>
        <p:grpSpPr>
          <a:xfrm>
            <a:off x="10490744" y="116712"/>
            <a:ext cx="1797944" cy="720000"/>
            <a:chOff x="7454901" y="306389"/>
            <a:chExt cx="1704608" cy="682625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454901" y="309564"/>
              <a:ext cx="1689100" cy="677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2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endParaRPr>
            </a:p>
          </p:txBody>
        </p:sp>
        <p:sp>
          <p:nvSpPr>
            <p:cNvPr id="4" name="Freeform 5"/>
            <p:cNvSpPr>
              <a:spLocks/>
            </p:cNvSpPr>
            <p:nvPr userDrawn="1"/>
          </p:nvSpPr>
          <p:spPr bwMode="auto">
            <a:xfrm>
              <a:off x="7473584" y="306389"/>
              <a:ext cx="1685925" cy="682625"/>
            </a:xfrm>
            <a:custGeom>
              <a:avLst/>
              <a:gdLst>
                <a:gd name="T0" fmla="*/ 0 w 2079"/>
                <a:gd name="T1" fmla="*/ 0 h 831"/>
                <a:gd name="T2" fmla="*/ 0 w 2079"/>
                <a:gd name="T3" fmla="*/ 0 h 831"/>
                <a:gd name="T4" fmla="*/ 2079 w 2079"/>
                <a:gd name="T5" fmla="*/ 0 h 831"/>
                <a:gd name="T6" fmla="*/ 2079 w 2079"/>
                <a:gd name="T7" fmla="*/ 831 h 831"/>
                <a:gd name="T8" fmla="*/ 0 w 2079"/>
                <a:gd name="T9" fmla="*/ 831 h 831"/>
                <a:gd name="T10" fmla="*/ 0 w 2079"/>
                <a:gd name="T11" fmla="*/ 0 h 8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79" h="831">
                  <a:moveTo>
                    <a:pt x="0" y="0"/>
                  </a:moveTo>
                  <a:lnTo>
                    <a:pt x="0" y="0"/>
                  </a:lnTo>
                  <a:lnTo>
                    <a:pt x="2079" y="0"/>
                  </a:lnTo>
                  <a:lnTo>
                    <a:pt x="2079" y="831"/>
                  </a:lnTo>
                  <a:lnTo>
                    <a:pt x="0" y="83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EFEFE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267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endParaRPr>
            </a:p>
          </p:txBody>
        </p:sp>
        <p:sp>
          <p:nvSpPr>
            <p:cNvPr id="5" name="Freeform 6"/>
            <p:cNvSpPr>
              <a:spLocks noEditPoints="1"/>
            </p:cNvSpPr>
            <p:nvPr userDrawn="1"/>
          </p:nvSpPr>
          <p:spPr bwMode="auto">
            <a:xfrm>
              <a:off x="7499349" y="325439"/>
              <a:ext cx="525463" cy="576263"/>
            </a:xfrm>
            <a:custGeom>
              <a:avLst/>
              <a:gdLst>
                <a:gd name="T0" fmla="*/ 563 w 647"/>
                <a:gd name="T1" fmla="*/ 676 h 701"/>
                <a:gd name="T2" fmla="*/ 548 w 647"/>
                <a:gd name="T3" fmla="*/ 108 h 701"/>
                <a:gd name="T4" fmla="*/ 625 w 647"/>
                <a:gd name="T5" fmla="*/ 468 h 701"/>
                <a:gd name="T6" fmla="*/ 306 w 647"/>
                <a:gd name="T7" fmla="*/ 570 h 701"/>
                <a:gd name="T8" fmla="*/ 286 w 647"/>
                <a:gd name="T9" fmla="*/ 617 h 701"/>
                <a:gd name="T10" fmla="*/ 352 w 647"/>
                <a:gd name="T11" fmla="*/ 524 h 701"/>
                <a:gd name="T12" fmla="*/ 528 w 647"/>
                <a:gd name="T13" fmla="*/ 313 h 701"/>
                <a:gd name="T14" fmla="*/ 399 w 647"/>
                <a:gd name="T15" fmla="*/ 500 h 701"/>
                <a:gd name="T16" fmla="*/ 231 w 647"/>
                <a:gd name="T17" fmla="*/ 349 h 701"/>
                <a:gd name="T18" fmla="*/ 269 w 647"/>
                <a:gd name="T19" fmla="*/ 246 h 701"/>
                <a:gd name="T20" fmla="*/ 262 w 647"/>
                <a:gd name="T21" fmla="*/ 490 h 701"/>
                <a:gd name="T22" fmla="*/ 283 w 647"/>
                <a:gd name="T23" fmla="*/ 530 h 701"/>
                <a:gd name="T24" fmla="*/ 274 w 647"/>
                <a:gd name="T25" fmla="*/ 517 h 701"/>
                <a:gd name="T26" fmla="*/ 346 w 647"/>
                <a:gd name="T27" fmla="*/ 445 h 701"/>
                <a:gd name="T28" fmla="*/ 323 w 647"/>
                <a:gd name="T29" fmla="*/ 464 h 701"/>
                <a:gd name="T30" fmla="*/ 335 w 647"/>
                <a:gd name="T31" fmla="*/ 381 h 701"/>
                <a:gd name="T32" fmla="*/ 377 w 647"/>
                <a:gd name="T33" fmla="*/ 394 h 701"/>
                <a:gd name="T34" fmla="*/ 407 w 647"/>
                <a:gd name="T35" fmla="*/ 348 h 701"/>
                <a:gd name="T36" fmla="*/ 419 w 647"/>
                <a:gd name="T37" fmla="*/ 329 h 701"/>
                <a:gd name="T38" fmla="*/ 498 w 647"/>
                <a:gd name="T39" fmla="*/ 216 h 701"/>
                <a:gd name="T40" fmla="*/ 229 w 647"/>
                <a:gd name="T41" fmla="*/ 494 h 701"/>
                <a:gd name="T42" fmla="*/ 163 w 647"/>
                <a:gd name="T43" fmla="*/ 505 h 701"/>
                <a:gd name="T44" fmla="*/ 156 w 647"/>
                <a:gd name="T45" fmla="*/ 425 h 701"/>
                <a:gd name="T46" fmla="*/ 140 w 647"/>
                <a:gd name="T47" fmla="*/ 399 h 701"/>
                <a:gd name="T48" fmla="*/ 177 w 647"/>
                <a:gd name="T49" fmla="*/ 283 h 701"/>
                <a:gd name="T50" fmla="*/ 180 w 647"/>
                <a:gd name="T51" fmla="*/ 246 h 701"/>
                <a:gd name="T52" fmla="*/ 290 w 647"/>
                <a:gd name="T53" fmla="*/ 218 h 701"/>
                <a:gd name="T54" fmla="*/ 331 w 647"/>
                <a:gd name="T55" fmla="*/ 113 h 701"/>
                <a:gd name="T56" fmla="*/ 383 w 647"/>
                <a:gd name="T57" fmla="*/ 173 h 701"/>
                <a:gd name="T58" fmla="*/ 457 w 647"/>
                <a:gd name="T59" fmla="*/ 171 h 701"/>
                <a:gd name="T60" fmla="*/ 393 w 647"/>
                <a:gd name="T61" fmla="*/ 265 h 701"/>
                <a:gd name="T62" fmla="*/ 384 w 647"/>
                <a:gd name="T63" fmla="*/ 229 h 701"/>
                <a:gd name="T64" fmla="*/ 384 w 647"/>
                <a:gd name="T65" fmla="*/ 222 h 701"/>
                <a:gd name="T66" fmla="*/ 291 w 647"/>
                <a:gd name="T67" fmla="*/ 250 h 701"/>
                <a:gd name="T68" fmla="*/ 305 w 647"/>
                <a:gd name="T69" fmla="*/ 259 h 701"/>
                <a:gd name="T70" fmla="*/ 257 w 647"/>
                <a:gd name="T71" fmla="*/ 403 h 701"/>
                <a:gd name="T72" fmla="*/ 272 w 647"/>
                <a:gd name="T73" fmla="*/ 361 h 701"/>
                <a:gd name="T74" fmla="*/ 263 w 647"/>
                <a:gd name="T75" fmla="*/ 356 h 701"/>
                <a:gd name="T76" fmla="*/ 236 w 647"/>
                <a:gd name="T77" fmla="*/ 352 h 701"/>
                <a:gd name="T78" fmla="*/ 299 w 647"/>
                <a:gd name="T79" fmla="*/ 337 h 701"/>
                <a:gd name="T80" fmla="*/ 445 w 647"/>
                <a:gd name="T81" fmla="*/ 236 h 701"/>
                <a:gd name="T82" fmla="*/ 412 w 647"/>
                <a:gd name="T83" fmla="*/ 231 h 701"/>
                <a:gd name="T84" fmla="*/ 494 w 647"/>
                <a:gd name="T85" fmla="*/ 221 h 701"/>
                <a:gd name="T86" fmla="*/ 431 w 647"/>
                <a:gd name="T87" fmla="*/ 430 h 701"/>
                <a:gd name="T88" fmla="*/ 572 w 647"/>
                <a:gd name="T89" fmla="*/ 254 h 701"/>
                <a:gd name="T90" fmla="*/ 420 w 647"/>
                <a:gd name="T91" fmla="*/ 452 h 701"/>
                <a:gd name="T92" fmla="*/ 407 w 647"/>
                <a:gd name="T93" fmla="*/ 454 h 701"/>
                <a:gd name="T94" fmla="*/ 573 w 647"/>
                <a:gd name="T95" fmla="*/ 247 h 701"/>
                <a:gd name="T96" fmla="*/ 437 w 647"/>
                <a:gd name="T97" fmla="*/ 534 h 701"/>
                <a:gd name="T98" fmla="*/ 365 w 647"/>
                <a:gd name="T99" fmla="*/ 643 h 701"/>
                <a:gd name="T100" fmla="*/ 331 w 647"/>
                <a:gd name="T101" fmla="*/ 672 h 701"/>
                <a:gd name="T102" fmla="*/ 528 w 647"/>
                <a:gd name="T103" fmla="*/ 594 h 701"/>
                <a:gd name="T104" fmla="*/ 432 w 647"/>
                <a:gd name="T105" fmla="*/ 558 h 701"/>
                <a:gd name="T106" fmla="*/ 586 w 647"/>
                <a:gd name="T107" fmla="*/ 443 h 701"/>
                <a:gd name="T108" fmla="*/ 416 w 647"/>
                <a:gd name="T109" fmla="*/ 463 h 701"/>
                <a:gd name="T110" fmla="*/ 514 w 647"/>
                <a:gd name="T111" fmla="*/ 262 h 701"/>
                <a:gd name="T112" fmla="*/ 339 w 647"/>
                <a:gd name="T113" fmla="*/ 230 h 701"/>
                <a:gd name="T114" fmla="*/ 392 w 647"/>
                <a:gd name="T115" fmla="*/ 534 h 701"/>
                <a:gd name="T116" fmla="*/ 541 w 647"/>
                <a:gd name="T117" fmla="*/ 399 h 701"/>
                <a:gd name="T118" fmla="*/ 567 w 647"/>
                <a:gd name="T119" fmla="*/ 404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  <a:moveTo>
                    <a:pt x="264" y="503"/>
                  </a:moveTo>
                  <a:lnTo>
                    <a:pt x="264" y="503"/>
                  </a:lnTo>
                  <a:cubicBezTo>
                    <a:pt x="264" y="504"/>
                    <a:pt x="264" y="504"/>
                    <a:pt x="264" y="504"/>
                  </a:cubicBezTo>
                  <a:cubicBezTo>
                    <a:pt x="266" y="507"/>
                    <a:pt x="268" y="510"/>
                    <a:pt x="270" y="513"/>
                  </a:cubicBezTo>
                  <a:cubicBezTo>
                    <a:pt x="281" y="504"/>
                    <a:pt x="292" y="495"/>
                    <a:pt x="301" y="486"/>
                  </a:cubicBezTo>
                  <a:cubicBezTo>
                    <a:pt x="297" y="483"/>
                    <a:pt x="292" y="481"/>
                    <a:pt x="288" y="479"/>
                  </a:cubicBezTo>
                  <a:cubicBezTo>
                    <a:pt x="281" y="486"/>
                    <a:pt x="275" y="490"/>
                    <a:pt x="262" y="490"/>
                  </a:cubicBezTo>
                  <a:cubicBezTo>
                    <a:pt x="260" y="490"/>
                    <a:pt x="259" y="488"/>
                    <a:pt x="260" y="486"/>
                  </a:cubicBezTo>
                  <a:cubicBezTo>
                    <a:pt x="262" y="479"/>
                    <a:pt x="260" y="461"/>
                    <a:pt x="260" y="452"/>
                  </a:cubicBezTo>
                  <a:cubicBezTo>
                    <a:pt x="259" y="450"/>
                    <a:pt x="258" y="448"/>
                    <a:pt x="257" y="446"/>
                  </a:cubicBezTo>
                  <a:cubicBezTo>
                    <a:pt x="253" y="447"/>
                    <a:pt x="249" y="447"/>
                    <a:pt x="243" y="447"/>
                  </a:cubicBezTo>
                  <a:cubicBezTo>
                    <a:pt x="240" y="447"/>
                    <a:pt x="239" y="444"/>
                    <a:pt x="241" y="442"/>
                  </a:cubicBezTo>
                  <a:cubicBezTo>
                    <a:pt x="250" y="434"/>
                    <a:pt x="249" y="423"/>
                    <a:pt x="250" y="408"/>
                  </a:cubicBezTo>
                  <a:cubicBezTo>
                    <a:pt x="245" y="411"/>
                    <a:pt x="237" y="417"/>
                    <a:pt x="233" y="419"/>
                  </a:cubicBezTo>
                  <a:cubicBezTo>
                    <a:pt x="237" y="458"/>
                    <a:pt x="250" y="483"/>
                    <a:pt x="264" y="503"/>
                  </a:cubicBezTo>
                  <a:lnTo>
                    <a:pt x="264" y="503"/>
                  </a:lnTo>
                  <a:close/>
                  <a:moveTo>
                    <a:pt x="291" y="540"/>
                  </a:moveTo>
                  <a:lnTo>
                    <a:pt x="291" y="540"/>
                  </a:lnTo>
                  <a:cubicBezTo>
                    <a:pt x="406" y="463"/>
                    <a:pt x="451" y="323"/>
                    <a:pt x="554" y="235"/>
                  </a:cubicBezTo>
                  <a:lnTo>
                    <a:pt x="539" y="232"/>
                  </a:lnTo>
                  <a:cubicBezTo>
                    <a:pt x="536" y="231"/>
                    <a:pt x="536" y="231"/>
                    <a:pt x="536" y="228"/>
                  </a:cubicBezTo>
                  <a:lnTo>
                    <a:pt x="539" y="207"/>
                  </a:lnTo>
                  <a:cubicBezTo>
                    <a:pt x="444" y="303"/>
                    <a:pt x="391" y="462"/>
                    <a:pt x="283" y="530"/>
                  </a:cubicBezTo>
                  <a:cubicBezTo>
                    <a:pt x="286" y="533"/>
                    <a:pt x="288" y="536"/>
                    <a:pt x="291" y="540"/>
                  </a:cubicBezTo>
                  <a:lnTo>
                    <a:pt x="291" y="540"/>
                  </a:lnTo>
                  <a:close/>
                  <a:moveTo>
                    <a:pt x="558" y="188"/>
                  </a:moveTo>
                  <a:lnTo>
                    <a:pt x="558" y="188"/>
                  </a:lnTo>
                  <a:cubicBezTo>
                    <a:pt x="554" y="192"/>
                    <a:pt x="549" y="196"/>
                    <a:pt x="545" y="200"/>
                  </a:cubicBezTo>
                  <a:lnTo>
                    <a:pt x="542" y="227"/>
                  </a:lnTo>
                  <a:lnTo>
                    <a:pt x="560" y="230"/>
                  </a:lnTo>
                  <a:cubicBezTo>
                    <a:pt x="563" y="228"/>
                    <a:pt x="566" y="225"/>
                    <a:pt x="570" y="222"/>
                  </a:cubicBezTo>
                  <a:lnTo>
                    <a:pt x="567" y="216"/>
                  </a:lnTo>
                  <a:cubicBezTo>
                    <a:pt x="562" y="217"/>
                    <a:pt x="557" y="215"/>
                    <a:pt x="555" y="210"/>
                  </a:cubicBezTo>
                  <a:cubicBezTo>
                    <a:pt x="553" y="204"/>
                    <a:pt x="556" y="199"/>
                    <a:pt x="561" y="197"/>
                  </a:cubicBezTo>
                  <a:lnTo>
                    <a:pt x="558" y="188"/>
                  </a:lnTo>
                  <a:lnTo>
                    <a:pt x="558" y="188"/>
                  </a:lnTo>
                  <a:close/>
                  <a:moveTo>
                    <a:pt x="308" y="487"/>
                  </a:moveTo>
                  <a:lnTo>
                    <a:pt x="308" y="487"/>
                  </a:lnTo>
                  <a:cubicBezTo>
                    <a:pt x="297" y="498"/>
                    <a:pt x="286" y="508"/>
                    <a:pt x="274" y="517"/>
                  </a:cubicBezTo>
                  <a:lnTo>
                    <a:pt x="274" y="518"/>
                  </a:lnTo>
                  <a:cubicBezTo>
                    <a:pt x="276" y="521"/>
                    <a:pt x="278" y="523"/>
                    <a:pt x="280" y="525"/>
                  </a:cubicBezTo>
                  <a:cubicBezTo>
                    <a:pt x="336" y="490"/>
                    <a:pt x="378" y="429"/>
                    <a:pt x="419" y="364"/>
                  </a:cubicBezTo>
                  <a:cubicBezTo>
                    <a:pt x="454" y="308"/>
                    <a:pt x="492" y="245"/>
                    <a:pt x="540" y="197"/>
                  </a:cubicBezTo>
                  <a:cubicBezTo>
                    <a:pt x="540" y="197"/>
                    <a:pt x="541" y="197"/>
                    <a:pt x="541" y="196"/>
                  </a:cubicBezTo>
                  <a:cubicBezTo>
                    <a:pt x="546" y="192"/>
                    <a:pt x="551" y="187"/>
                    <a:pt x="556" y="183"/>
                  </a:cubicBezTo>
                  <a:lnTo>
                    <a:pt x="552" y="170"/>
                  </a:lnTo>
                  <a:cubicBezTo>
                    <a:pt x="533" y="185"/>
                    <a:pt x="516" y="203"/>
                    <a:pt x="500" y="222"/>
                  </a:cubicBezTo>
                  <a:cubicBezTo>
                    <a:pt x="500" y="222"/>
                    <a:pt x="500" y="223"/>
                    <a:pt x="500" y="223"/>
                  </a:cubicBezTo>
                  <a:cubicBezTo>
                    <a:pt x="469" y="260"/>
                    <a:pt x="443" y="302"/>
                    <a:pt x="418" y="341"/>
                  </a:cubicBezTo>
                  <a:cubicBezTo>
                    <a:pt x="405" y="361"/>
                    <a:pt x="392" y="382"/>
                    <a:pt x="378" y="402"/>
                  </a:cubicBezTo>
                  <a:cubicBezTo>
                    <a:pt x="378" y="402"/>
                    <a:pt x="378" y="402"/>
                    <a:pt x="378" y="402"/>
                  </a:cubicBezTo>
                  <a:cubicBezTo>
                    <a:pt x="372" y="411"/>
                    <a:pt x="366" y="419"/>
                    <a:pt x="360" y="426"/>
                  </a:cubicBezTo>
                  <a:cubicBezTo>
                    <a:pt x="360" y="427"/>
                    <a:pt x="360" y="427"/>
                    <a:pt x="360" y="427"/>
                  </a:cubicBezTo>
                  <a:cubicBezTo>
                    <a:pt x="355" y="433"/>
                    <a:pt x="351" y="439"/>
                    <a:pt x="347" y="444"/>
                  </a:cubicBezTo>
                  <a:cubicBezTo>
                    <a:pt x="346" y="444"/>
                    <a:pt x="346" y="445"/>
                    <a:pt x="346" y="445"/>
                  </a:cubicBezTo>
                  <a:cubicBezTo>
                    <a:pt x="340" y="453"/>
                    <a:pt x="333" y="461"/>
                    <a:pt x="326" y="468"/>
                  </a:cubicBezTo>
                  <a:cubicBezTo>
                    <a:pt x="326" y="469"/>
                    <a:pt x="326" y="469"/>
                    <a:pt x="325" y="469"/>
                  </a:cubicBezTo>
                  <a:cubicBezTo>
                    <a:pt x="320" y="475"/>
                    <a:pt x="314" y="481"/>
                    <a:pt x="308" y="487"/>
                  </a:cubicBezTo>
                  <a:lnTo>
                    <a:pt x="308" y="487"/>
                  </a:lnTo>
                  <a:lnTo>
                    <a:pt x="308" y="487"/>
                  </a:lnTo>
                  <a:close/>
                  <a:moveTo>
                    <a:pt x="306" y="482"/>
                  </a:moveTo>
                  <a:lnTo>
                    <a:pt x="306" y="482"/>
                  </a:lnTo>
                  <a:cubicBezTo>
                    <a:pt x="310" y="477"/>
                    <a:pt x="314" y="473"/>
                    <a:pt x="318" y="469"/>
                  </a:cubicBezTo>
                  <a:cubicBezTo>
                    <a:pt x="292" y="465"/>
                    <a:pt x="277" y="452"/>
                    <a:pt x="272" y="437"/>
                  </a:cubicBezTo>
                  <a:cubicBezTo>
                    <a:pt x="268" y="440"/>
                    <a:pt x="265" y="443"/>
                    <a:pt x="262" y="444"/>
                  </a:cubicBezTo>
                  <a:cubicBezTo>
                    <a:pt x="263" y="446"/>
                    <a:pt x="264" y="447"/>
                    <a:pt x="264" y="449"/>
                  </a:cubicBezTo>
                  <a:cubicBezTo>
                    <a:pt x="265" y="449"/>
                    <a:pt x="265" y="449"/>
                    <a:pt x="265" y="450"/>
                  </a:cubicBezTo>
                  <a:cubicBezTo>
                    <a:pt x="276" y="467"/>
                    <a:pt x="288" y="472"/>
                    <a:pt x="306" y="482"/>
                  </a:cubicBezTo>
                  <a:lnTo>
                    <a:pt x="306" y="482"/>
                  </a:lnTo>
                  <a:close/>
                  <a:moveTo>
                    <a:pt x="323" y="464"/>
                  </a:moveTo>
                  <a:lnTo>
                    <a:pt x="323" y="464"/>
                  </a:lnTo>
                  <a:cubicBezTo>
                    <a:pt x="327" y="459"/>
                    <a:pt x="331" y="454"/>
                    <a:pt x="335" y="449"/>
                  </a:cubicBezTo>
                  <a:cubicBezTo>
                    <a:pt x="287" y="463"/>
                    <a:pt x="257" y="387"/>
                    <a:pt x="339" y="356"/>
                  </a:cubicBezTo>
                  <a:cubicBezTo>
                    <a:pt x="333" y="354"/>
                    <a:pt x="327" y="352"/>
                    <a:pt x="321" y="349"/>
                  </a:cubicBezTo>
                  <a:cubicBezTo>
                    <a:pt x="268" y="373"/>
                    <a:pt x="250" y="454"/>
                    <a:pt x="323" y="464"/>
                  </a:cubicBezTo>
                  <a:lnTo>
                    <a:pt x="323" y="464"/>
                  </a:lnTo>
                  <a:close/>
                  <a:moveTo>
                    <a:pt x="343" y="440"/>
                  </a:moveTo>
                  <a:lnTo>
                    <a:pt x="343" y="440"/>
                  </a:lnTo>
                  <a:cubicBezTo>
                    <a:pt x="347" y="435"/>
                    <a:pt x="351" y="430"/>
                    <a:pt x="355" y="424"/>
                  </a:cubicBezTo>
                  <a:cubicBezTo>
                    <a:pt x="357" y="410"/>
                    <a:pt x="353" y="394"/>
                    <a:pt x="336" y="386"/>
                  </a:cubicBezTo>
                  <a:cubicBezTo>
                    <a:pt x="331" y="389"/>
                    <a:pt x="326" y="392"/>
                    <a:pt x="322" y="396"/>
                  </a:cubicBezTo>
                  <a:cubicBezTo>
                    <a:pt x="348" y="400"/>
                    <a:pt x="348" y="433"/>
                    <a:pt x="324" y="433"/>
                  </a:cubicBezTo>
                  <a:cubicBezTo>
                    <a:pt x="305" y="433"/>
                    <a:pt x="306" y="409"/>
                    <a:pt x="314" y="397"/>
                  </a:cubicBezTo>
                  <a:cubicBezTo>
                    <a:pt x="314" y="397"/>
                    <a:pt x="315" y="396"/>
                    <a:pt x="315" y="396"/>
                  </a:cubicBezTo>
                  <a:lnTo>
                    <a:pt x="315" y="396"/>
                  </a:lnTo>
                  <a:cubicBezTo>
                    <a:pt x="319" y="391"/>
                    <a:pt x="325" y="386"/>
                    <a:pt x="334" y="381"/>
                  </a:cubicBezTo>
                  <a:cubicBezTo>
                    <a:pt x="334" y="381"/>
                    <a:pt x="334" y="381"/>
                    <a:pt x="335" y="381"/>
                  </a:cubicBezTo>
                  <a:cubicBezTo>
                    <a:pt x="341" y="378"/>
                    <a:pt x="349" y="375"/>
                    <a:pt x="358" y="373"/>
                  </a:cubicBezTo>
                  <a:cubicBezTo>
                    <a:pt x="358" y="372"/>
                    <a:pt x="359" y="372"/>
                    <a:pt x="359" y="372"/>
                  </a:cubicBezTo>
                  <a:cubicBezTo>
                    <a:pt x="364" y="371"/>
                    <a:pt x="370" y="370"/>
                    <a:pt x="377" y="369"/>
                  </a:cubicBezTo>
                  <a:cubicBezTo>
                    <a:pt x="372" y="367"/>
                    <a:pt x="366" y="365"/>
                    <a:pt x="360" y="363"/>
                  </a:cubicBezTo>
                  <a:cubicBezTo>
                    <a:pt x="356" y="362"/>
                    <a:pt x="352" y="360"/>
                    <a:pt x="348" y="359"/>
                  </a:cubicBezTo>
                  <a:cubicBezTo>
                    <a:pt x="259" y="388"/>
                    <a:pt x="295" y="466"/>
                    <a:pt x="343" y="440"/>
                  </a:cubicBezTo>
                  <a:lnTo>
                    <a:pt x="343" y="440"/>
                  </a:lnTo>
                  <a:close/>
                  <a:moveTo>
                    <a:pt x="361" y="416"/>
                  </a:moveTo>
                  <a:lnTo>
                    <a:pt x="361" y="416"/>
                  </a:lnTo>
                  <a:cubicBezTo>
                    <a:pt x="365" y="411"/>
                    <a:pt x="369" y="405"/>
                    <a:pt x="373" y="400"/>
                  </a:cubicBezTo>
                  <a:cubicBezTo>
                    <a:pt x="372" y="395"/>
                    <a:pt x="366" y="385"/>
                    <a:pt x="358" y="378"/>
                  </a:cubicBezTo>
                  <a:cubicBezTo>
                    <a:pt x="353" y="380"/>
                    <a:pt x="347" y="381"/>
                    <a:pt x="342" y="384"/>
                  </a:cubicBezTo>
                  <a:cubicBezTo>
                    <a:pt x="356" y="391"/>
                    <a:pt x="361" y="404"/>
                    <a:pt x="361" y="416"/>
                  </a:cubicBezTo>
                  <a:lnTo>
                    <a:pt x="361" y="416"/>
                  </a:lnTo>
                  <a:close/>
                  <a:moveTo>
                    <a:pt x="377" y="394"/>
                  </a:moveTo>
                  <a:lnTo>
                    <a:pt x="377" y="394"/>
                  </a:lnTo>
                  <a:cubicBezTo>
                    <a:pt x="381" y="388"/>
                    <a:pt x="385" y="382"/>
                    <a:pt x="389" y="376"/>
                  </a:cubicBezTo>
                  <a:cubicBezTo>
                    <a:pt x="388" y="375"/>
                    <a:pt x="387" y="375"/>
                    <a:pt x="386" y="374"/>
                  </a:cubicBezTo>
                  <a:cubicBezTo>
                    <a:pt x="380" y="375"/>
                    <a:pt x="373" y="375"/>
                    <a:pt x="365" y="377"/>
                  </a:cubicBezTo>
                  <a:cubicBezTo>
                    <a:pt x="370" y="382"/>
                    <a:pt x="374" y="389"/>
                    <a:pt x="377" y="394"/>
                  </a:cubicBezTo>
                  <a:lnTo>
                    <a:pt x="377" y="394"/>
                  </a:lnTo>
                  <a:close/>
                  <a:moveTo>
                    <a:pt x="392" y="372"/>
                  </a:moveTo>
                  <a:lnTo>
                    <a:pt x="392" y="372"/>
                  </a:lnTo>
                  <a:cubicBezTo>
                    <a:pt x="396" y="365"/>
                    <a:pt x="400" y="359"/>
                    <a:pt x="404" y="353"/>
                  </a:cubicBezTo>
                  <a:cubicBezTo>
                    <a:pt x="389" y="349"/>
                    <a:pt x="360" y="351"/>
                    <a:pt x="343" y="351"/>
                  </a:cubicBezTo>
                  <a:cubicBezTo>
                    <a:pt x="349" y="354"/>
                    <a:pt x="355" y="356"/>
                    <a:pt x="362" y="358"/>
                  </a:cubicBezTo>
                  <a:cubicBezTo>
                    <a:pt x="371" y="361"/>
                    <a:pt x="380" y="364"/>
                    <a:pt x="387" y="369"/>
                  </a:cubicBezTo>
                  <a:cubicBezTo>
                    <a:pt x="388" y="369"/>
                    <a:pt x="388" y="369"/>
                    <a:pt x="388" y="369"/>
                  </a:cubicBezTo>
                  <a:cubicBezTo>
                    <a:pt x="389" y="370"/>
                    <a:pt x="391" y="371"/>
                    <a:pt x="392" y="372"/>
                  </a:cubicBezTo>
                  <a:lnTo>
                    <a:pt x="392" y="372"/>
                  </a:lnTo>
                  <a:close/>
                  <a:moveTo>
                    <a:pt x="407" y="348"/>
                  </a:moveTo>
                  <a:lnTo>
                    <a:pt x="407" y="348"/>
                  </a:lnTo>
                  <a:cubicBezTo>
                    <a:pt x="410" y="343"/>
                    <a:pt x="413" y="339"/>
                    <a:pt x="416" y="334"/>
                  </a:cubicBezTo>
                  <a:cubicBezTo>
                    <a:pt x="399" y="329"/>
                    <a:pt x="371" y="330"/>
                    <a:pt x="354" y="330"/>
                  </a:cubicBezTo>
                  <a:cubicBezTo>
                    <a:pt x="333" y="331"/>
                    <a:pt x="312" y="331"/>
                    <a:pt x="295" y="327"/>
                  </a:cubicBezTo>
                  <a:cubicBezTo>
                    <a:pt x="304" y="335"/>
                    <a:pt x="315" y="340"/>
                    <a:pt x="327" y="345"/>
                  </a:cubicBezTo>
                  <a:cubicBezTo>
                    <a:pt x="335" y="347"/>
                    <a:pt x="356" y="345"/>
                    <a:pt x="363" y="345"/>
                  </a:cubicBezTo>
                  <a:cubicBezTo>
                    <a:pt x="379" y="345"/>
                    <a:pt x="396" y="345"/>
                    <a:pt x="407" y="348"/>
                  </a:cubicBezTo>
                  <a:lnTo>
                    <a:pt x="407" y="348"/>
                  </a:lnTo>
                  <a:close/>
                  <a:moveTo>
                    <a:pt x="419" y="329"/>
                  </a:moveTo>
                  <a:lnTo>
                    <a:pt x="419" y="329"/>
                  </a:lnTo>
                  <a:cubicBezTo>
                    <a:pt x="421" y="325"/>
                    <a:pt x="424" y="322"/>
                    <a:pt x="426" y="318"/>
                  </a:cubicBezTo>
                  <a:cubicBezTo>
                    <a:pt x="404" y="309"/>
                    <a:pt x="369" y="312"/>
                    <a:pt x="346" y="312"/>
                  </a:cubicBezTo>
                  <a:cubicBezTo>
                    <a:pt x="320" y="312"/>
                    <a:pt x="293" y="311"/>
                    <a:pt x="276" y="296"/>
                  </a:cubicBezTo>
                  <a:cubicBezTo>
                    <a:pt x="279" y="305"/>
                    <a:pt x="283" y="312"/>
                    <a:pt x="287" y="318"/>
                  </a:cubicBezTo>
                  <a:cubicBezTo>
                    <a:pt x="313" y="329"/>
                    <a:pt x="361" y="323"/>
                    <a:pt x="391" y="325"/>
                  </a:cubicBezTo>
                  <a:cubicBezTo>
                    <a:pt x="401" y="325"/>
                    <a:pt x="411" y="326"/>
                    <a:pt x="419" y="329"/>
                  </a:cubicBezTo>
                  <a:lnTo>
                    <a:pt x="419" y="329"/>
                  </a:lnTo>
                  <a:close/>
                  <a:moveTo>
                    <a:pt x="429" y="313"/>
                  </a:moveTo>
                  <a:lnTo>
                    <a:pt x="429" y="313"/>
                  </a:lnTo>
                  <a:cubicBezTo>
                    <a:pt x="432" y="309"/>
                    <a:pt x="434" y="305"/>
                    <a:pt x="437" y="301"/>
                  </a:cubicBezTo>
                  <a:cubicBezTo>
                    <a:pt x="428" y="298"/>
                    <a:pt x="420" y="296"/>
                    <a:pt x="411" y="295"/>
                  </a:cubicBezTo>
                  <a:cubicBezTo>
                    <a:pt x="411" y="295"/>
                    <a:pt x="411" y="295"/>
                    <a:pt x="410" y="295"/>
                  </a:cubicBezTo>
                  <a:cubicBezTo>
                    <a:pt x="388" y="291"/>
                    <a:pt x="366" y="292"/>
                    <a:pt x="343" y="293"/>
                  </a:cubicBezTo>
                  <a:cubicBezTo>
                    <a:pt x="328" y="293"/>
                    <a:pt x="314" y="292"/>
                    <a:pt x="302" y="288"/>
                  </a:cubicBezTo>
                  <a:cubicBezTo>
                    <a:pt x="301" y="288"/>
                    <a:pt x="301" y="288"/>
                    <a:pt x="301" y="288"/>
                  </a:cubicBezTo>
                  <a:cubicBezTo>
                    <a:pt x="291" y="285"/>
                    <a:pt x="282" y="279"/>
                    <a:pt x="275" y="269"/>
                  </a:cubicBezTo>
                  <a:cubicBezTo>
                    <a:pt x="274" y="270"/>
                    <a:pt x="273" y="271"/>
                    <a:pt x="272" y="272"/>
                  </a:cubicBezTo>
                  <a:cubicBezTo>
                    <a:pt x="273" y="277"/>
                    <a:pt x="273" y="281"/>
                    <a:pt x="274" y="285"/>
                  </a:cubicBezTo>
                  <a:cubicBezTo>
                    <a:pt x="288" y="304"/>
                    <a:pt x="316" y="307"/>
                    <a:pt x="346" y="307"/>
                  </a:cubicBezTo>
                  <a:cubicBezTo>
                    <a:pt x="371" y="307"/>
                    <a:pt x="406" y="303"/>
                    <a:pt x="429" y="313"/>
                  </a:cubicBezTo>
                  <a:lnTo>
                    <a:pt x="429" y="313"/>
                  </a:lnTo>
                  <a:close/>
                  <a:moveTo>
                    <a:pt x="498" y="216"/>
                  </a:moveTo>
                  <a:lnTo>
                    <a:pt x="498" y="216"/>
                  </a:lnTo>
                  <a:cubicBezTo>
                    <a:pt x="500" y="213"/>
                    <a:pt x="503" y="210"/>
                    <a:pt x="506" y="207"/>
                  </a:cubicBezTo>
                  <a:cubicBezTo>
                    <a:pt x="491" y="202"/>
                    <a:pt x="477" y="199"/>
                    <a:pt x="463" y="196"/>
                  </a:cubicBezTo>
                  <a:cubicBezTo>
                    <a:pt x="463" y="196"/>
                    <a:pt x="462" y="196"/>
                    <a:pt x="462" y="196"/>
                  </a:cubicBezTo>
                  <a:cubicBezTo>
                    <a:pt x="456" y="195"/>
                    <a:pt x="449" y="195"/>
                    <a:pt x="443" y="194"/>
                  </a:cubicBezTo>
                  <a:cubicBezTo>
                    <a:pt x="445" y="198"/>
                    <a:pt x="447" y="203"/>
                    <a:pt x="447" y="209"/>
                  </a:cubicBezTo>
                  <a:cubicBezTo>
                    <a:pt x="450" y="212"/>
                    <a:pt x="452" y="216"/>
                    <a:pt x="452" y="220"/>
                  </a:cubicBezTo>
                  <a:cubicBezTo>
                    <a:pt x="456" y="218"/>
                    <a:pt x="462" y="217"/>
                    <a:pt x="468" y="219"/>
                  </a:cubicBezTo>
                  <a:cubicBezTo>
                    <a:pt x="473" y="208"/>
                    <a:pt x="488" y="206"/>
                    <a:pt x="498" y="216"/>
                  </a:cubicBezTo>
                  <a:lnTo>
                    <a:pt x="498" y="216"/>
                  </a:lnTo>
                  <a:close/>
                  <a:moveTo>
                    <a:pt x="187" y="551"/>
                  </a:moveTo>
                  <a:lnTo>
                    <a:pt x="187" y="551"/>
                  </a:lnTo>
                  <a:lnTo>
                    <a:pt x="238" y="513"/>
                  </a:lnTo>
                  <a:cubicBezTo>
                    <a:pt x="236" y="508"/>
                    <a:pt x="233" y="504"/>
                    <a:pt x="231" y="499"/>
                  </a:cubicBezTo>
                  <a:lnTo>
                    <a:pt x="188" y="526"/>
                  </a:lnTo>
                  <a:cubicBezTo>
                    <a:pt x="185" y="528"/>
                    <a:pt x="182" y="523"/>
                    <a:pt x="185" y="521"/>
                  </a:cubicBezTo>
                  <a:lnTo>
                    <a:pt x="229" y="494"/>
                  </a:lnTo>
                  <a:cubicBezTo>
                    <a:pt x="227" y="491"/>
                    <a:pt x="225" y="487"/>
                    <a:pt x="224" y="483"/>
                  </a:cubicBezTo>
                  <a:lnTo>
                    <a:pt x="165" y="511"/>
                  </a:lnTo>
                  <a:cubicBezTo>
                    <a:pt x="171" y="524"/>
                    <a:pt x="178" y="538"/>
                    <a:pt x="187" y="551"/>
                  </a:cubicBezTo>
                  <a:lnTo>
                    <a:pt x="187" y="551"/>
                  </a:lnTo>
                  <a:close/>
                  <a:moveTo>
                    <a:pt x="241" y="518"/>
                  </a:moveTo>
                  <a:lnTo>
                    <a:pt x="241" y="518"/>
                  </a:lnTo>
                  <a:lnTo>
                    <a:pt x="190" y="556"/>
                  </a:lnTo>
                  <a:cubicBezTo>
                    <a:pt x="198" y="569"/>
                    <a:pt x="208" y="581"/>
                    <a:pt x="219" y="593"/>
                  </a:cubicBezTo>
                  <a:lnTo>
                    <a:pt x="259" y="545"/>
                  </a:lnTo>
                  <a:cubicBezTo>
                    <a:pt x="256" y="542"/>
                    <a:pt x="254" y="538"/>
                    <a:pt x="251" y="534"/>
                  </a:cubicBezTo>
                  <a:lnTo>
                    <a:pt x="213" y="572"/>
                  </a:lnTo>
                  <a:cubicBezTo>
                    <a:pt x="210" y="575"/>
                    <a:pt x="207" y="571"/>
                    <a:pt x="209" y="568"/>
                  </a:cubicBezTo>
                  <a:lnTo>
                    <a:pt x="248" y="530"/>
                  </a:lnTo>
                  <a:cubicBezTo>
                    <a:pt x="246" y="526"/>
                    <a:pt x="243" y="522"/>
                    <a:pt x="241" y="518"/>
                  </a:cubicBezTo>
                  <a:lnTo>
                    <a:pt x="241" y="518"/>
                  </a:lnTo>
                  <a:close/>
                  <a:moveTo>
                    <a:pt x="163" y="505"/>
                  </a:moveTo>
                  <a:lnTo>
                    <a:pt x="163" y="505"/>
                  </a:lnTo>
                  <a:lnTo>
                    <a:pt x="222" y="478"/>
                  </a:lnTo>
                  <a:cubicBezTo>
                    <a:pt x="220" y="474"/>
                    <a:pt x="219" y="470"/>
                    <a:pt x="218" y="466"/>
                  </a:cubicBezTo>
                  <a:lnTo>
                    <a:pt x="169" y="481"/>
                  </a:lnTo>
                  <a:cubicBezTo>
                    <a:pt x="166" y="482"/>
                    <a:pt x="164" y="476"/>
                    <a:pt x="168" y="475"/>
                  </a:cubicBezTo>
                  <a:lnTo>
                    <a:pt x="216" y="461"/>
                  </a:lnTo>
                  <a:cubicBezTo>
                    <a:pt x="214" y="456"/>
                    <a:pt x="213" y="451"/>
                    <a:pt x="212" y="445"/>
                  </a:cubicBezTo>
                  <a:lnTo>
                    <a:pt x="147" y="459"/>
                  </a:lnTo>
                  <a:cubicBezTo>
                    <a:pt x="151" y="475"/>
                    <a:pt x="156" y="490"/>
                    <a:pt x="163" y="505"/>
                  </a:cubicBezTo>
                  <a:lnTo>
                    <a:pt x="163" y="505"/>
                  </a:lnTo>
                  <a:close/>
                  <a:moveTo>
                    <a:pt x="146" y="454"/>
                  </a:moveTo>
                  <a:lnTo>
                    <a:pt x="146" y="454"/>
                  </a:lnTo>
                  <a:lnTo>
                    <a:pt x="210" y="440"/>
                  </a:lnTo>
                  <a:cubicBezTo>
                    <a:pt x="209" y="435"/>
                    <a:pt x="209" y="431"/>
                    <a:pt x="208" y="426"/>
                  </a:cubicBezTo>
                  <a:lnTo>
                    <a:pt x="157" y="431"/>
                  </a:lnTo>
                  <a:cubicBezTo>
                    <a:pt x="153" y="431"/>
                    <a:pt x="153" y="426"/>
                    <a:pt x="156" y="425"/>
                  </a:cubicBezTo>
                  <a:lnTo>
                    <a:pt x="207" y="421"/>
                  </a:lnTo>
                  <a:cubicBezTo>
                    <a:pt x="206" y="416"/>
                    <a:pt x="206" y="411"/>
                    <a:pt x="206" y="405"/>
                  </a:cubicBezTo>
                  <a:lnTo>
                    <a:pt x="140" y="404"/>
                  </a:lnTo>
                  <a:cubicBezTo>
                    <a:pt x="141" y="421"/>
                    <a:pt x="143" y="437"/>
                    <a:pt x="146" y="454"/>
                  </a:cubicBezTo>
                  <a:lnTo>
                    <a:pt x="146" y="454"/>
                  </a:lnTo>
                  <a:close/>
                  <a:moveTo>
                    <a:pt x="140" y="399"/>
                  </a:moveTo>
                  <a:lnTo>
                    <a:pt x="140" y="399"/>
                  </a:lnTo>
                  <a:lnTo>
                    <a:pt x="206" y="400"/>
                  </a:lnTo>
                  <a:cubicBezTo>
                    <a:pt x="205" y="395"/>
                    <a:pt x="205" y="391"/>
                    <a:pt x="206" y="387"/>
                  </a:cubicBezTo>
                  <a:lnTo>
                    <a:pt x="155" y="381"/>
                  </a:lnTo>
                  <a:cubicBezTo>
                    <a:pt x="151" y="381"/>
                    <a:pt x="152" y="375"/>
                    <a:pt x="156" y="375"/>
                  </a:cubicBezTo>
                  <a:lnTo>
                    <a:pt x="206" y="381"/>
                  </a:lnTo>
                  <a:cubicBezTo>
                    <a:pt x="206" y="375"/>
                    <a:pt x="207" y="370"/>
                    <a:pt x="207" y="364"/>
                  </a:cubicBezTo>
                  <a:lnTo>
                    <a:pt x="144" y="351"/>
                  </a:lnTo>
                  <a:cubicBezTo>
                    <a:pt x="141" y="367"/>
                    <a:pt x="140" y="383"/>
                    <a:pt x="140" y="399"/>
                  </a:cubicBezTo>
                  <a:lnTo>
                    <a:pt x="140" y="399"/>
                  </a:lnTo>
                  <a:close/>
                  <a:moveTo>
                    <a:pt x="144" y="346"/>
                  </a:moveTo>
                  <a:lnTo>
                    <a:pt x="144" y="346"/>
                  </a:lnTo>
                  <a:lnTo>
                    <a:pt x="208" y="359"/>
                  </a:lnTo>
                  <a:cubicBezTo>
                    <a:pt x="209" y="354"/>
                    <a:pt x="210" y="350"/>
                    <a:pt x="211" y="346"/>
                  </a:cubicBezTo>
                  <a:lnTo>
                    <a:pt x="162" y="330"/>
                  </a:lnTo>
                  <a:cubicBezTo>
                    <a:pt x="158" y="329"/>
                    <a:pt x="160" y="324"/>
                    <a:pt x="163" y="325"/>
                  </a:cubicBezTo>
                  <a:lnTo>
                    <a:pt x="212" y="340"/>
                  </a:lnTo>
                  <a:cubicBezTo>
                    <a:pt x="213" y="336"/>
                    <a:pt x="214" y="332"/>
                    <a:pt x="215" y="328"/>
                  </a:cubicBezTo>
                  <a:lnTo>
                    <a:pt x="157" y="299"/>
                  </a:lnTo>
                  <a:cubicBezTo>
                    <a:pt x="151" y="314"/>
                    <a:pt x="147" y="330"/>
                    <a:pt x="144" y="346"/>
                  </a:cubicBezTo>
                  <a:lnTo>
                    <a:pt x="144" y="346"/>
                  </a:lnTo>
                  <a:close/>
                  <a:moveTo>
                    <a:pt x="159" y="293"/>
                  </a:moveTo>
                  <a:lnTo>
                    <a:pt x="159" y="293"/>
                  </a:lnTo>
                  <a:lnTo>
                    <a:pt x="217" y="322"/>
                  </a:lnTo>
                  <a:cubicBezTo>
                    <a:pt x="219" y="318"/>
                    <a:pt x="220" y="314"/>
                    <a:pt x="222" y="310"/>
                  </a:cubicBezTo>
                  <a:lnTo>
                    <a:pt x="177" y="283"/>
                  </a:lnTo>
                  <a:cubicBezTo>
                    <a:pt x="174" y="281"/>
                    <a:pt x="177" y="276"/>
                    <a:pt x="180" y="278"/>
                  </a:cubicBezTo>
                  <a:lnTo>
                    <a:pt x="224" y="305"/>
                  </a:lnTo>
                  <a:cubicBezTo>
                    <a:pt x="226" y="300"/>
                    <a:pt x="228" y="296"/>
                    <a:pt x="230" y="292"/>
                  </a:cubicBezTo>
                  <a:lnTo>
                    <a:pt x="178" y="251"/>
                  </a:lnTo>
                  <a:cubicBezTo>
                    <a:pt x="170" y="265"/>
                    <a:pt x="164" y="279"/>
                    <a:pt x="159" y="293"/>
                  </a:cubicBezTo>
                  <a:lnTo>
                    <a:pt x="159" y="293"/>
                  </a:lnTo>
                  <a:close/>
                  <a:moveTo>
                    <a:pt x="180" y="246"/>
                  </a:moveTo>
                  <a:lnTo>
                    <a:pt x="180" y="246"/>
                  </a:lnTo>
                  <a:lnTo>
                    <a:pt x="233" y="287"/>
                  </a:lnTo>
                  <a:cubicBezTo>
                    <a:pt x="235" y="283"/>
                    <a:pt x="237" y="280"/>
                    <a:pt x="239" y="276"/>
                  </a:cubicBezTo>
                  <a:lnTo>
                    <a:pt x="200" y="239"/>
                  </a:lnTo>
                  <a:cubicBezTo>
                    <a:pt x="198" y="237"/>
                    <a:pt x="202" y="233"/>
                    <a:pt x="204" y="235"/>
                  </a:cubicBezTo>
                  <a:lnTo>
                    <a:pt x="242" y="271"/>
                  </a:lnTo>
                  <a:cubicBezTo>
                    <a:pt x="245" y="267"/>
                    <a:pt x="248" y="263"/>
                    <a:pt x="251" y="259"/>
                  </a:cubicBezTo>
                  <a:lnTo>
                    <a:pt x="207" y="208"/>
                  </a:lnTo>
                  <a:cubicBezTo>
                    <a:pt x="197" y="220"/>
                    <a:pt x="188" y="233"/>
                    <a:pt x="180" y="246"/>
                  </a:cubicBezTo>
                  <a:lnTo>
                    <a:pt x="180" y="246"/>
                  </a:lnTo>
                  <a:close/>
                  <a:moveTo>
                    <a:pt x="210" y="203"/>
                  </a:moveTo>
                  <a:lnTo>
                    <a:pt x="210" y="203"/>
                  </a:lnTo>
                  <a:lnTo>
                    <a:pt x="254" y="254"/>
                  </a:lnTo>
                  <a:cubicBezTo>
                    <a:pt x="257" y="251"/>
                    <a:pt x="260" y="247"/>
                    <a:pt x="263" y="244"/>
                  </a:cubicBezTo>
                  <a:lnTo>
                    <a:pt x="230" y="199"/>
                  </a:lnTo>
                  <a:cubicBezTo>
                    <a:pt x="228" y="196"/>
                    <a:pt x="233" y="193"/>
                    <a:pt x="235" y="196"/>
                  </a:cubicBezTo>
                  <a:lnTo>
                    <a:pt x="267" y="240"/>
                  </a:lnTo>
                  <a:cubicBezTo>
                    <a:pt x="270" y="236"/>
                    <a:pt x="273" y="233"/>
                    <a:pt x="277" y="230"/>
                  </a:cubicBezTo>
                  <a:lnTo>
                    <a:pt x="242" y="169"/>
                  </a:lnTo>
                  <a:cubicBezTo>
                    <a:pt x="231" y="180"/>
                    <a:pt x="220" y="191"/>
                    <a:pt x="210" y="203"/>
                  </a:cubicBezTo>
                  <a:lnTo>
                    <a:pt x="210" y="203"/>
                  </a:lnTo>
                  <a:close/>
                  <a:moveTo>
                    <a:pt x="246" y="166"/>
                  </a:moveTo>
                  <a:lnTo>
                    <a:pt x="246" y="166"/>
                  </a:lnTo>
                  <a:lnTo>
                    <a:pt x="281" y="226"/>
                  </a:lnTo>
                  <a:cubicBezTo>
                    <a:pt x="284" y="223"/>
                    <a:pt x="287" y="220"/>
                    <a:pt x="290" y="218"/>
                  </a:cubicBezTo>
                  <a:lnTo>
                    <a:pt x="267" y="165"/>
                  </a:lnTo>
                  <a:cubicBezTo>
                    <a:pt x="266" y="161"/>
                    <a:pt x="271" y="159"/>
                    <a:pt x="273" y="163"/>
                  </a:cubicBezTo>
                  <a:lnTo>
                    <a:pt x="295" y="214"/>
                  </a:lnTo>
                  <a:cubicBezTo>
                    <a:pt x="299" y="211"/>
                    <a:pt x="303" y="208"/>
                    <a:pt x="307" y="205"/>
                  </a:cubicBezTo>
                  <a:lnTo>
                    <a:pt x="284" y="137"/>
                  </a:lnTo>
                  <a:cubicBezTo>
                    <a:pt x="271" y="146"/>
                    <a:pt x="258" y="155"/>
                    <a:pt x="246" y="166"/>
                  </a:cubicBezTo>
                  <a:lnTo>
                    <a:pt x="246" y="166"/>
                  </a:lnTo>
                  <a:close/>
                  <a:moveTo>
                    <a:pt x="289" y="134"/>
                  </a:moveTo>
                  <a:lnTo>
                    <a:pt x="289" y="134"/>
                  </a:lnTo>
                  <a:lnTo>
                    <a:pt x="312" y="202"/>
                  </a:lnTo>
                  <a:cubicBezTo>
                    <a:pt x="316" y="200"/>
                    <a:pt x="319" y="198"/>
                    <a:pt x="323" y="196"/>
                  </a:cubicBezTo>
                  <a:lnTo>
                    <a:pt x="310" y="139"/>
                  </a:lnTo>
                  <a:cubicBezTo>
                    <a:pt x="309" y="135"/>
                    <a:pt x="314" y="134"/>
                    <a:pt x="315" y="137"/>
                  </a:cubicBezTo>
                  <a:lnTo>
                    <a:pt x="328" y="193"/>
                  </a:lnTo>
                  <a:cubicBezTo>
                    <a:pt x="332" y="191"/>
                    <a:pt x="336" y="189"/>
                    <a:pt x="340" y="187"/>
                  </a:cubicBezTo>
                  <a:lnTo>
                    <a:pt x="331" y="113"/>
                  </a:lnTo>
                  <a:cubicBezTo>
                    <a:pt x="316" y="119"/>
                    <a:pt x="302" y="126"/>
                    <a:pt x="289" y="134"/>
                  </a:cubicBezTo>
                  <a:lnTo>
                    <a:pt x="289" y="134"/>
                  </a:lnTo>
                  <a:close/>
                  <a:moveTo>
                    <a:pt x="336" y="111"/>
                  </a:moveTo>
                  <a:lnTo>
                    <a:pt x="336" y="111"/>
                  </a:lnTo>
                  <a:lnTo>
                    <a:pt x="346" y="185"/>
                  </a:lnTo>
                  <a:cubicBezTo>
                    <a:pt x="350" y="183"/>
                    <a:pt x="354" y="181"/>
                    <a:pt x="359" y="180"/>
                  </a:cubicBezTo>
                  <a:lnTo>
                    <a:pt x="357" y="118"/>
                  </a:lnTo>
                  <a:cubicBezTo>
                    <a:pt x="357" y="114"/>
                    <a:pt x="362" y="114"/>
                    <a:pt x="362" y="118"/>
                  </a:cubicBezTo>
                  <a:lnTo>
                    <a:pt x="364" y="178"/>
                  </a:lnTo>
                  <a:cubicBezTo>
                    <a:pt x="369" y="176"/>
                    <a:pt x="373" y="175"/>
                    <a:pt x="377" y="174"/>
                  </a:cubicBezTo>
                  <a:lnTo>
                    <a:pt x="383" y="97"/>
                  </a:lnTo>
                  <a:cubicBezTo>
                    <a:pt x="367" y="100"/>
                    <a:pt x="351" y="105"/>
                    <a:pt x="336" y="111"/>
                  </a:cubicBezTo>
                  <a:lnTo>
                    <a:pt x="336" y="111"/>
                  </a:lnTo>
                  <a:close/>
                  <a:moveTo>
                    <a:pt x="388" y="96"/>
                  </a:moveTo>
                  <a:lnTo>
                    <a:pt x="388" y="96"/>
                  </a:lnTo>
                  <a:lnTo>
                    <a:pt x="383" y="173"/>
                  </a:lnTo>
                  <a:cubicBezTo>
                    <a:pt x="388" y="172"/>
                    <a:pt x="393" y="171"/>
                    <a:pt x="398" y="170"/>
                  </a:cubicBezTo>
                  <a:lnTo>
                    <a:pt x="408" y="109"/>
                  </a:lnTo>
                  <a:cubicBezTo>
                    <a:pt x="408" y="106"/>
                    <a:pt x="414" y="107"/>
                    <a:pt x="413" y="110"/>
                  </a:cubicBezTo>
                  <a:lnTo>
                    <a:pt x="404" y="169"/>
                  </a:lnTo>
                  <a:cubicBezTo>
                    <a:pt x="408" y="169"/>
                    <a:pt x="412" y="169"/>
                    <a:pt x="416" y="168"/>
                  </a:cubicBezTo>
                  <a:lnTo>
                    <a:pt x="436" y="91"/>
                  </a:lnTo>
                  <a:cubicBezTo>
                    <a:pt x="420" y="92"/>
                    <a:pt x="404" y="93"/>
                    <a:pt x="388" y="96"/>
                  </a:cubicBezTo>
                  <a:lnTo>
                    <a:pt x="388" y="96"/>
                  </a:lnTo>
                  <a:close/>
                  <a:moveTo>
                    <a:pt x="442" y="91"/>
                  </a:moveTo>
                  <a:lnTo>
                    <a:pt x="442" y="91"/>
                  </a:lnTo>
                  <a:lnTo>
                    <a:pt x="422" y="168"/>
                  </a:lnTo>
                  <a:cubicBezTo>
                    <a:pt x="427" y="168"/>
                    <a:pt x="432" y="168"/>
                    <a:pt x="437" y="168"/>
                  </a:cubicBezTo>
                  <a:lnTo>
                    <a:pt x="456" y="108"/>
                  </a:lnTo>
                  <a:cubicBezTo>
                    <a:pt x="457" y="104"/>
                    <a:pt x="463" y="106"/>
                    <a:pt x="462" y="109"/>
                  </a:cubicBezTo>
                  <a:lnTo>
                    <a:pt x="443" y="169"/>
                  </a:lnTo>
                  <a:cubicBezTo>
                    <a:pt x="448" y="169"/>
                    <a:pt x="452" y="170"/>
                    <a:pt x="457" y="171"/>
                  </a:cubicBezTo>
                  <a:lnTo>
                    <a:pt x="489" y="95"/>
                  </a:lnTo>
                  <a:cubicBezTo>
                    <a:pt x="473" y="93"/>
                    <a:pt x="457" y="91"/>
                    <a:pt x="442" y="91"/>
                  </a:cubicBezTo>
                  <a:lnTo>
                    <a:pt x="442" y="91"/>
                  </a:lnTo>
                  <a:close/>
                  <a:moveTo>
                    <a:pt x="495" y="96"/>
                  </a:moveTo>
                  <a:lnTo>
                    <a:pt x="495" y="96"/>
                  </a:lnTo>
                  <a:lnTo>
                    <a:pt x="463" y="172"/>
                  </a:lnTo>
                  <a:cubicBezTo>
                    <a:pt x="467" y="172"/>
                    <a:pt x="471" y="173"/>
                    <a:pt x="475" y="174"/>
                  </a:cubicBezTo>
                  <a:lnTo>
                    <a:pt x="507" y="113"/>
                  </a:lnTo>
                  <a:cubicBezTo>
                    <a:pt x="509" y="110"/>
                    <a:pt x="514" y="112"/>
                    <a:pt x="512" y="116"/>
                  </a:cubicBezTo>
                  <a:lnTo>
                    <a:pt x="481" y="176"/>
                  </a:lnTo>
                  <a:cubicBezTo>
                    <a:pt x="486" y="177"/>
                    <a:pt x="492" y="179"/>
                    <a:pt x="497" y="181"/>
                  </a:cubicBezTo>
                  <a:lnTo>
                    <a:pt x="541" y="108"/>
                  </a:lnTo>
                  <a:cubicBezTo>
                    <a:pt x="526" y="103"/>
                    <a:pt x="510" y="99"/>
                    <a:pt x="495" y="96"/>
                  </a:cubicBezTo>
                  <a:lnTo>
                    <a:pt x="495" y="96"/>
                  </a:lnTo>
                  <a:close/>
                  <a:moveTo>
                    <a:pt x="393" y="265"/>
                  </a:moveTo>
                  <a:lnTo>
                    <a:pt x="393" y="265"/>
                  </a:lnTo>
                  <a:cubicBezTo>
                    <a:pt x="393" y="266"/>
                    <a:pt x="393" y="266"/>
                    <a:pt x="393" y="267"/>
                  </a:cubicBezTo>
                  <a:cubicBezTo>
                    <a:pt x="392" y="267"/>
                    <a:pt x="392" y="267"/>
                    <a:pt x="391" y="268"/>
                  </a:cubicBezTo>
                  <a:cubicBezTo>
                    <a:pt x="391" y="268"/>
                    <a:pt x="391" y="268"/>
                    <a:pt x="391" y="268"/>
                  </a:cubicBezTo>
                  <a:cubicBezTo>
                    <a:pt x="386" y="269"/>
                    <a:pt x="381" y="268"/>
                    <a:pt x="377" y="268"/>
                  </a:cubicBezTo>
                  <a:cubicBezTo>
                    <a:pt x="376" y="268"/>
                    <a:pt x="376" y="268"/>
                    <a:pt x="375" y="269"/>
                  </a:cubicBezTo>
                  <a:cubicBezTo>
                    <a:pt x="376" y="274"/>
                    <a:pt x="379" y="281"/>
                    <a:pt x="385" y="287"/>
                  </a:cubicBezTo>
                  <a:cubicBezTo>
                    <a:pt x="389" y="287"/>
                    <a:pt x="393" y="287"/>
                    <a:pt x="398" y="288"/>
                  </a:cubicBezTo>
                  <a:lnTo>
                    <a:pt x="410" y="236"/>
                  </a:lnTo>
                  <a:cubicBezTo>
                    <a:pt x="396" y="232"/>
                    <a:pt x="393" y="208"/>
                    <a:pt x="411" y="204"/>
                  </a:cubicBezTo>
                  <a:cubicBezTo>
                    <a:pt x="411" y="200"/>
                    <a:pt x="413" y="197"/>
                    <a:pt x="416" y="194"/>
                  </a:cubicBezTo>
                  <a:cubicBezTo>
                    <a:pt x="406" y="195"/>
                    <a:pt x="396" y="196"/>
                    <a:pt x="387" y="198"/>
                  </a:cubicBezTo>
                  <a:lnTo>
                    <a:pt x="390" y="227"/>
                  </a:lnTo>
                  <a:cubicBezTo>
                    <a:pt x="390" y="227"/>
                    <a:pt x="390" y="227"/>
                    <a:pt x="390" y="228"/>
                  </a:cubicBezTo>
                  <a:lnTo>
                    <a:pt x="390" y="231"/>
                  </a:lnTo>
                  <a:cubicBezTo>
                    <a:pt x="390" y="234"/>
                    <a:pt x="385" y="235"/>
                    <a:pt x="384" y="231"/>
                  </a:cubicBezTo>
                  <a:lnTo>
                    <a:pt x="384" y="229"/>
                  </a:lnTo>
                  <a:lnTo>
                    <a:pt x="373" y="221"/>
                  </a:lnTo>
                  <a:cubicBezTo>
                    <a:pt x="370" y="223"/>
                    <a:pt x="368" y="227"/>
                    <a:pt x="368" y="231"/>
                  </a:cubicBezTo>
                  <a:cubicBezTo>
                    <a:pt x="368" y="239"/>
                    <a:pt x="374" y="245"/>
                    <a:pt x="382" y="245"/>
                  </a:cubicBezTo>
                  <a:cubicBezTo>
                    <a:pt x="383" y="245"/>
                    <a:pt x="384" y="245"/>
                    <a:pt x="386" y="245"/>
                  </a:cubicBezTo>
                  <a:lnTo>
                    <a:pt x="386" y="244"/>
                  </a:lnTo>
                  <a:cubicBezTo>
                    <a:pt x="385" y="240"/>
                    <a:pt x="391" y="239"/>
                    <a:pt x="391" y="243"/>
                  </a:cubicBezTo>
                  <a:lnTo>
                    <a:pt x="391" y="246"/>
                  </a:lnTo>
                  <a:cubicBezTo>
                    <a:pt x="392" y="246"/>
                    <a:pt x="392" y="246"/>
                    <a:pt x="392" y="247"/>
                  </a:cubicBezTo>
                  <a:lnTo>
                    <a:pt x="393" y="265"/>
                  </a:lnTo>
                  <a:cubicBezTo>
                    <a:pt x="393" y="265"/>
                    <a:pt x="393" y="265"/>
                    <a:pt x="393" y="265"/>
                  </a:cubicBezTo>
                  <a:lnTo>
                    <a:pt x="393" y="265"/>
                  </a:lnTo>
                  <a:close/>
                  <a:moveTo>
                    <a:pt x="372" y="214"/>
                  </a:moveTo>
                  <a:lnTo>
                    <a:pt x="372" y="214"/>
                  </a:lnTo>
                  <a:lnTo>
                    <a:pt x="374" y="215"/>
                  </a:lnTo>
                  <a:cubicBezTo>
                    <a:pt x="374" y="215"/>
                    <a:pt x="374" y="215"/>
                    <a:pt x="375" y="215"/>
                  </a:cubicBezTo>
                  <a:lnTo>
                    <a:pt x="384" y="222"/>
                  </a:lnTo>
                  <a:lnTo>
                    <a:pt x="382" y="199"/>
                  </a:lnTo>
                  <a:cubicBezTo>
                    <a:pt x="374" y="201"/>
                    <a:pt x="367" y="203"/>
                    <a:pt x="360" y="206"/>
                  </a:cubicBezTo>
                  <a:cubicBezTo>
                    <a:pt x="346" y="221"/>
                    <a:pt x="347" y="238"/>
                    <a:pt x="356" y="250"/>
                  </a:cubicBezTo>
                  <a:cubicBezTo>
                    <a:pt x="357" y="250"/>
                    <a:pt x="357" y="250"/>
                    <a:pt x="357" y="250"/>
                  </a:cubicBezTo>
                  <a:cubicBezTo>
                    <a:pt x="364" y="259"/>
                    <a:pt x="376" y="264"/>
                    <a:pt x="387" y="263"/>
                  </a:cubicBezTo>
                  <a:lnTo>
                    <a:pt x="386" y="250"/>
                  </a:lnTo>
                  <a:cubicBezTo>
                    <a:pt x="385" y="251"/>
                    <a:pt x="383" y="251"/>
                    <a:pt x="382" y="251"/>
                  </a:cubicBezTo>
                  <a:cubicBezTo>
                    <a:pt x="371" y="251"/>
                    <a:pt x="362" y="242"/>
                    <a:pt x="362" y="231"/>
                  </a:cubicBezTo>
                  <a:cubicBezTo>
                    <a:pt x="362" y="226"/>
                    <a:pt x="365" y="221"/>
                    <a:pt x="368" y="217"/>
                  </a:cubicBezTo>
                  <a:cubicBezTo>
                    <a:pt x="367" y="215"/>
                    <a:pt x="370" y="212"/>
                    <a:pt x="372" y="214"/>
                  </a:cubicBezTo>
                  <a:lnTo>
                    <a:pt x="372" y="214"/>
                  </a:lnTo>
                  <a:close/>
                  <a:moveTo>
                    <a:pt x="370" y="266"/>
                  </a:moveTo>
                  <a:lnTo>
                    <a:pt x="370" y="266"/>
                  </a:lnTo>
                  <a:cubicBezTo>
                    <a:pt x="364" y="263"/>
                    <a:pt x="358" y="260"/>
                    <a:pt x="354" y="255"/>
                  </a:cubicBezTo>
                  <a:cubicBezTo>
                    <a:pt x="334" y="260"/>
                    <a:pt x="317" y="245"/>
                    <a:pt x="311" y="233"/>
                  </a:cubicBezTo>
                  <a:cubicBezTo>
                    <a:pt x="304" y="238"/>
                    <a:pt x="297" y="244"/>
                    <a:pt x="291" y="250"/>
                  </a:cubicBezTo>
                  <a:lnTo>
                    <a:pt x="303" y="253"/>
                  </a:lnTo>
                  <a:cubicBezTo>
                    <a:pt x="304" y="253"/>
                    <a:pt x="304" y="253"/>
                    <a:pt x="304" y="253"/>
                  </a:cubicBezTo>
                  <a:lnTo>
                    <a:pt x="307" y="254"/>
                  </a:lnTo>
                  <a:cubicBezTo>
                    <a:pt x="307" y="254"/>
                    <a:pt x="308" y="254"/>
                    <a:pt x="308" y="255"/>
                  </a:cubicBezTo>
                  <a:cubicBezTo>
                    <a:pt x="309" y="255"/>
                    <a:pt x="309" y="255"/>
                    <a:pt x="309" y="256"/>
                  </a:cubicBezTo>
                  <a:cubicBezTo>
                    <a:pt x="323" y="272"/>
                    <a:pt x="357" y="272"/>
                    <a:pt x="370" y="266"/>
                  </a:cubicBezTo>
                  <a:lnTo>
                    <a:pt x="370" y="266"/>
                  </a:lnTo>
                  <a:close/>
                  <a:moveTo>
                    <a:pt x="350" y="250"/>
                  </a:moveTo>
                  <a:lnTo>
                    <a:pt x="350" y="250"/>
                  </a:lnTo>
                  <a:cubicBezTo>
                    <a:pt x="342" y="239"/>
                    <a:pt x="341" y="225"/>
                    <a:pt x="350" y="210"/>
                  </a:cubicBezTo>
                  <a:cubicBezTo>
                    <a:pt x="338" y="215"/>
                    <a:pt x="326" y="222"/>
                    <a:pt x="315" y="230"/>
                  </a:cubicBezTo>
                  <a:cubicBezTo>
                    <a:pt x="320" y="240"/>
                    <a:pt x="334" y="252"/>
                    <a:pt x="350" y="250"/>
                  </a:cubicBezTo>
                  <a:lnTo>
                    <a:pt x="350" y="250"/>
                  </a:lnTo>
                  <a:close/>
                  <a:moveTo>
                    <a:pt x="305" y="260"/>
                  </a:moveTo>
                  <a:lnTo>
                    <a:pt x="305" y="260"/>
                  </a:lnTo>
                  <a:lnTo>
                    <a:pt x="305" y="259"/>
                  </a:lnTo>
                  <a:cubicBezTo>
                    <a:pt x="303" y="265"/>
                    <a:pt x="303" y="277"/>
                    <a:pt x="304" y="283"/>
                  </a:cubicBezTo>
                  <a:cubicBezTo>
                    <a:pt x="315" y="287"/>
                    <a:pt x="328" y="287"/>
                    <a:pt x="343" y="287"/>
                  </a:cubicBezTo>
                  <a:cubicBezTo>
                    <a:pt x="355" y="287"/>
                    <a:pt x="366" y="287"/>
                    <a:pt x="377" y="287"/>
                  </a:cubicBezTo>
                  <a:cubicBezTo>
                    <a:pt x="373" y="282"/>
                    <a:pt x="371" y="276"/>
                    <a:pt x="370" y="272"/>
                  </a:cubicBezTo>
                  <a:cubicBezTo>
                    <a:pt x="353" y="278"/>
                    <a:pt x="320" y="276"/>
                    <a:pt x="305" y="260"/>
                  </a:cubicBezTo>
                  <a:lnTo>
                    <a:pt x="305" y="260"/>
                  </a:lnTo>
                  <a:close/>
                  <a:moveTo>
                    <a:pt x="315" y="346"/>
                  </a:moveTo>
                  <a:lnTo>
                    <a:pt x="315" y="346"/>
                  </a:lnTo>
                  <a:cubicBezTo>
                    <a:pt x="311" y="345"/>
                    <a:pt x="308" y="343"/>
                    <a:pt x="304" y="341"/>
                  </a:cubicBezTo>
                  <a:cubicBezTo>
                    <a:pt x="300" y="344"/>
                    <a:pt x="296" y="346"/>
                    <a:pt x="293" y="349"/>
                  </a:cubicBezTo>
                  <a:cubicBezTo>
                    <a:pt x="293" y="349"/>
                    <a:pt x="292" y="350"/>
                    <a:pt x="292" y="350"/>
                  </a:cubicBezTo>
                  <a:cubicBezTo>
                    <a:pt x="285" y="356"/>
                    <a:pt x="279" y="362"/>
                    <a:pt x="274" y="367"/>
                  </a:cubicBezTo>
                  <a:cubicBezTo>
                    <a:pt x="274" y="367"/>
                    <a:pt x="274" y="368"/>
                    <a:pt x="274" y="368"/>
                  </a:cubicBezTo>
                  <a:cubicBezTo>
                    <a:pt x="272" y="370"/>
                    <a:pt x="270" y="373"/>
                    <a:pt x="268" y="375"/>
                  </a:cubicBezTo>
                  <a:cubicBezTo>
                    <a:pt x="268" y="376"/>
                    <a:pt x="268" y="376"/>
                    <a:pt x="268" y="376"/>
                  </a:cubicBezTo>
                  <a:cubicBezTo>
                    <a:pt x="261" y="386"/>
                    <a:pt x="258" y="395"/>
                    <a:pt x="257" y="403"/>
                  </a:cubicBezTo>
                  <a:cubicBezTo>
                    <a:pt x="255" y="415"/>
                    <a:pt x="256" y="431"/>
                    <a:pt x="249" y="441"/>
                  </a:cubicBezTo>
                  <a:cubicBezTo>
                    <a:pt x="260" y="440"/>
                    <a:pt x="263" y="437"/>
                    <a:pt x="270" y="431"/>
                  </a:cubicBezTo>
                  <a:cubicBezTo>
                    <a:pt x="263" y="401"/>
                    <a:pt x="285" y="362"/>
                    <a:pt x="315" y="346"/>
                  </a:cubicBezTo>
                  <a:lnTo>
                    <a:pt x="315" y="346"/>
                  </a:lnTo>
                  <a:close/>
                  <a:moveTo>
                    <a:pt x="318" y="401"/>
                  </a:moveTo>
                  <a:lnTo>
                    <a:pt x="318" y="401"/>
                  </a:lnTo>
                  <a:cubicBezTo>
                    <a:pt x="317" y="402"/>
                    <a:pt x="317" y="403"/>
                    <a:pt x="316" y="405"/>
                  </a:cubicBezTo>
                  <a:cubicBezTo>
                    <a:pt x="310" y="417"/>
                    <a:pt x="317" y="427"/>
                    <a:pt x="324" y="427"/>
                  </a:cubicBezTo>
                  <a:cubicBezTo>
                    <a:pt x="342" y="427"/>
                    <a:pt x="341" y="402"/>
                    <a:pt x="318" y="401"/>
                  </a:cubicBezTo>
                  <a:lnTo>
                    <a:pt x="318" y="401"/>
                  </a:lnTo>
                  <a:close/>
                  <a:moveTo>
                    <a:pt x="286" y="347"/>
                  </a:moveTo>
                  <a:lnTo>
                    <a:pt x="286" y="347"/>
                  </a:lnTo>
                  <a:cubicBezTo>
                    <a:pt x="277" y="340"/>
                    <a:pt x="266" y="331"/>
                    <a:pt x="261" y="320"/>
                  </a:cubicBezTo>
                  <a:cubicBezTo>
                    <a:pt x="260" y="326"/>
                    <a:pt x="260" y="332"/>
                    <a:pt x="262" y="338"/>
                  </a:cubicBezTo>
                  <a:lnTo>
                    <a:pt x="262" y="338"/>
                  </a:lnTo>
                  <a:cubicBezTo>
                    <a:pt x="264" y="347"/>
                    <a:pt x="268" y="355"/>
                    <a:pt x="272" y="361"/>
                  </a:cubicBezTo>
                  <a:cubicBezTo>
                    <a:pt x="276" y="357"/>
                    <a:pt x="281" y="352"/>
                    <a:pt x="286" y="347"/>
                  </a:cubicBezTo>
                  <a:lnTo>
                    <a:pt x="286" y="347"/>
                  </a:lnTo>
                  <a:close/>
                  <a:moveTo>
                    <a:pt x="266" y="460"/>
                  </a:moveTo>
                  <a:lnTo>
                    <a:pt x="266" y="460"/>
                  </a:lnTo>
                  <a:cubicBezTo>
                    <a:pt x="266" y="468"/>
                    <a:pt x="267" y="476"/>
                    <a:pt x="266" y="484"/>
                  </a:cubicBezTo>
                  <a:cubicBezTo>
                    <a:pt x="275" y="483"/>
                    <a:pt x="278" y="481"/>
                    <a:pt x="283" y="476"/>
                  </a:cubicBezTo>
                  <a:cubicBezTo>
                    <a:pt x="277" y="472"/>
                    <a:pt x="271" y="467"/>
                    <a:pt x="266" y="460"/>
                  </a:cubicBezTo>
                  <a:lnTo>
                    <a:pt x="266" y="460"/>
                  </a:lnTo>
                  <a:close/>
                  <a:moveTo>
                    <a:pt x="263" y="356"/>
                  </a:moveTo>
                  <a:lnTo>
                    <a:pt x="263" y="356"/>
                  </a:lnTo>
                  <a:lnTo>
                    <a:pt x="252" y="362"/>
                  </a:lnTo>
                  <a:lnTo>
                    <a:pt x="258" y="374"/>
                  </a:lnTo>
                  <a:cubicBezTo>
                    <a:pt x="260" y="373"/>
                    <a:pt x="262" y="372"/>
                    <a:pt x="264" y="372"/>
                  </a:cubicBezTo>
                  <a:cubicBezTo>
                    <a:pt x="265" y="370"/>
                    <a:pt x="267" y="368"/>
                    <a:pt x="269" y="366"/>
                  </a:cubicBezTo>
                  <a:cubicBezTo>
                    <a:pt x="267" y="363"/>
                    <a:pt x="265" y="359"/>
                    <a:pt x="263" y="356"/>
                  </a:cubicBezTo>
                  <a:lnTo>
                    <a:pt x="263" y="356"/>
                  </a:lnTo>
                  <a:close/>
                  <a:moveTo>
                    <a:pt x="232" y="406"/>
                  </a:moveTo>
                  <a:lnTo>
                    <a:pt x="232" y="406"/>
                  </a:lnTo>
                  <a:cubicBezTo>
                    <a:pt x="232" y="408"/>
                    <a:pt x="232" y="411"/>
                    <a:pt x="232" y="413"/>
                  </a:cubicBezTo>
                  <a:cubicBezTo>
                    <a:pt x="238" y="409"/>
                    <a:pt x="246" y="403"/>
                    <a:pt x="251" y="402"/>
                  </a:cubicBezTo>
                  <a:cubicBezTo>
                    <a:pt x="253" y="395"/>
                    <a:pt x="255" y="388"/>
                    <a:pt x="259" y="379"/>
                  </a:cubicBezTo>
                  <a:cubicBezTo>
                    <a:pt x="259" y="380"/>
                    <a:pt x="258" y="380"/>
                    <a:pt x="258" y="380"/>
                  </a:cubicBezTo>
                  <a:cubicBezTo>
                    <a:pt x="258" y="380"/>
                    <a:pt x="258" y="380"/>
                    <a:pt x="258" y="380"/>
                  </a:cubicBezTo>
                  <a:cubicBezTo>
                    <a:pt x="246" y="387"/>
                    <a:pt x="234" y="401"/>
                    <a:pt x="232" y="406"/>
                  </a:cubicBezTo>
                  <a:lnTo>
                    <a:pt x="232" y="406"/>
                  </a:lnTo>
                  <a:close/>
                  <a:moveTo>
                    <a:pt x="233" y="371"/>
                  </a:moveTo>
                  <a:lnTo>
                    <a:pt x="233" y="371"/>
                  </a:lnTo>
                  <a:cubicBezTo>
                    <a:pt x="232" y="379"/>
                    <a:pt x="231" y="388"/>
                    <a:pt x="232" y="397"/>
                  </a:cubicBezTo>
                  <a:cubicBezTo>
                    <a:pt x="234" y="393"/>
                    <a:pt x="238" y="389"/>
                    <a:pt x="242" y="385"/>
                  </a:cubicBezTo>
                  <a:lnTo>
                    <a:pt x="233" y="371"/>
                  </a:lnTo>
                  <a:lnTo>
                    <a:pt x="233" y="371"/>
                  </a:lnTo>
                  <a:close/>
                  <a:moveTo>
                    <a:pt x="236" y="352"/>
                  </a:moveTo>
                  <a:lnTo>
                    <a:pt x="236" y="352"/>
                  </a:lnTo>
                  <a:cubicBezTo>
                    <a:pt x="235" y="355"/>
                    <a:pt x="235" y="359"/>
                    <a:pt x="234" y="362"/>
                  </a:cubicBezTo>
                  <a:lnTo>
                    <a:pt x="246" y="381"/>
                  </a:lnTo>
                  <a:cubicBezTo>
                    <a:pt x="248" y="380"/>
                    <a:pt x="251" y="378"/>
                    <a:pt x="253" y="377"/>
                  </a:cubicBezTo>
                  <a:cubicBezTo>
                    <a:pt x="243" y="357"/>
                    <a:pt x="241" y="361"/>
                    <a:pt x="260" y="351"/>
                  </a:cubicBezTo>
                  <a:cubicBezTo>
                    <a:pt x="259" y="348"/>
                    <a:pt x="258" y="345"/>
                    <a:pt x="257" y="342"/>
                  </a:cubicBezTo>
                  <a:cubicBezTo>
                    <a:pt x="252" y="343"/>
                    <a:pt x="243" y="347"/>
                    <a:pt x="236" y="352"/>
                  </a:cubicBezTo>
                  <a:lnTo>
                    <a:pt x="236" y="352"/>
                  </a:lnTo>
                  <a:close/>
                  <a:moveTo>
                    <a:pt x="267" y="279"/>
                  </a:moveTo>
                  <a:lnTo>
                    <a:pt x="267" y="279"/>
                  </a:lnTo>
                  <a:cubicBezTo>
                    <a:pt x="254" y="299"/>
                    <a:pt x="244" y="321"/>
                    <a:pt x="238" y="344"/>
                  </a:cubicBezTo>
                  <a:cubicBezTo>
                    <a:pt x="244" y="340"/>
                    <a:pt x="251" y="338"/>
                    <a:pt x="255" y="336"/>
                  </a:cubicBezTo>
                  <a:cubicBezTo>
                    <a:pt x="254" y="328"/>
                    <a:pt x="254" y="319"/>
                    <a:pt x="258" y="309"/>
                  </a:cubicBezTo>
                  <a:cubicBezTo>
                    <a:pt x="259" y="306"/>
                    <a:pt x="263" y="306"/>
                    <a:pt x="263" y="310"/>
                  </a:cubicBezTo>
                  <a:cubicBezTo>
                    <a:pt x="265" y="324"/>
                    <a:pt x="280" y="335"/>
                    <a:pt x="291" y="344"/>
                  </a:cubicBezTo>
                  <a:cubicBezTo>
                    <a:pt x="293" y="342"/>
                    <a:pt x="296" y="339"/>
                    <a:pt x="299" y="337"/>
                  </a:cubicBezTo>
                  <a:cubicBezTo>
                    <a:pt x="283" y="325"/>
                    <a:pt x="271" y="308"/>
                    <a:pt x="267" y="279"/>
                  </a:cubicBezTo>
                  <a:lnTo>
                    <a:pt x="267" y="279"/>
                  </a:lnTo>
                  <a:close/>
                  <a:moveTo>
                    <a:pt x="287" y="255"/>
                  </a:moveTo>
                  <a:lnTo>
                    <a:pt x="287" y="255"/>
                  </a:lnTo>
                  <a:cubicBezTo>
                    <a:pt x="284" y="258"/>
                    <a:pt x="281" y="261"/>
                    <a:pt x="278" y="265"/>
                  </a:cubicBezTo>
                  <a:cubicBezTo>
                    <a:pt x="284" y="273"/>
                    <a:pt x="290" y="278"/>
                    <a:pt x="298" y="281"/>
                  </a:cubicBezTo>
                  <a:cubicBezTo>
                    <a:pt x="297" y="274"/>
                    <a:pt x="297" y="264"/>
                    <a:pt x="299" y="258"/>
                  </a:cubicBezTo>
                  <a:lnTo>
                    <a:pt x="287" y="255"/>
                  </a:lnTo>
                  <a:lnTo>
                    <a:pt x="287" y="255"/>
                  </a:lnTo>
                  <a:close/>
                  <a:moveTo>
                    <a:pt x="445" y="236"/>
                  </a:moveTo>
                  <a:lnTo>
                    <a:pt x="445" y="236"/>
                  </a:lnTo>
                  <a:cubicBezTo>
                    <a:pt x="442" y="238"/>
                    <a:pt x="439" y="239"/>
                    <a:pt x="435" y="239"/>
                  </a:cubicBezTo>
                  <a:cubicBezTo>
                    <a:pt x="434" y="247"/>
                    <a:pt x="433" y="255"/>
                    <a:pt x="434" y="263"/>
                  </a:cubicBezTo>
                  <a:lnTo>
                    <a:pt x="449" y="247"/>
                  </a:lnTo>
                  <a:cubicBezTo>
                    <a:pt x="446" y="243"/>
                    <a:pt x="445" y="240"/>
                    <a:pt x="445" y="236"/>
                  </a:cubicBezTo>
                  <a:lnTo>
                    <a:pt x="445" y="236"/>
                  </a:lnTo>
                  <a:close/>
                  <a:moveTo>
                    <a:pt x="428" y="253"/>
                  </a:moveTo>
                  <a:lnTo>
                    <a:pt x="428" y="253"/>
                  </a:lnTo>
                  <a:cubicBezTo>
                    <a:pt x="424" y="252"/>
                    <a:pt x="420" y="251"/>
                    <a:pt x="418" y="247"/>
                  </a:cubicBezTo>
                  <a:cubicBezTo>
                    <a:pt x="417" y="245"/>
                    <a:pt x="423" y="246"/>
                    <a:pt x="424" y="246"/>
                  </a:cubicBezTo>
                  <a:cubicBezTo>
                    <a:pt x="426" y="246"/>
                    <a:pt x="427" y="245"/>
                    <a:pt x="429" y="245"/>
                  </a:cubicBezTo>
                  <a:cubicBezTo>
                    <a:pt x="429" y="242"/>
                    <a:pt x="429" y="239"/>
                    <a:pt x="430" y="236"/>
                  </a:cubicBezTo>
                  <a:cubicBezTo>
                    <a:pt x="430" y="236"/>
                    <a:pt x="430" y="235"/>
                    <a:pt x="430" y="235"/>
                  </a:cubicBezTo>
                  <a:cubicBezTo>
                    <a:pt x="430" y="234"/>
                    <a:pt x="430" y="233"/>
                    <a:pt x="430" y="232"/>
                  </a:cubicBezTo>
                  <a:cubicBezTo>
                    <a:pt x="431" y="229"/>
                    <a:pt x="436" y="229"/>
                    <a:pt x="436" y="233"/>
                  </a:cubicBezTo>
                  <a:cubicBezTo>
                    <a:pt x="452" y="232"/>
                    <a:pt x="449" y="208"/>
                    <a:pt x="432" y="212"/>
                  </a:cubicBezTo>
                  <a:cubicBezTo>
                    <a:pt x="428" y="212"/>
                    <a:pt x="427" y="207"/>
                    <a:pt x="431" y="206"/>
                  </a:cubicBezTo>
                  <a:cubicBezTo>
                    <a:pt x="435" y="205"/>
                    <a:pt x="438" y="205"/>
                    <a:pt x="441" y="206"/>
                  </a:cubicBezTo>
                  <a:cubicBezTo>
                    <a:pt x="439" y="183"/>
                    <a:pt x="403" y="197"/>
                    <a:pt x="423" y="215"/>
                  </a:cubicBezTo>
                  <a:cubicBezTo>
                    <a:pt x="426" y="217"/>
                    <a:pt x="423" y="222"/>
                    <a:pt x="420" y="219"/>
                  </a:cubicBezTo>
                  <a:cubicBezTo>
                    <a:pt x="416" y="216"/>
                    <a:pt x="414" y="213"/>
                    <a:pt x="413" y="210"/>
                  </a:cubicBezTo>
                  <a:cubicBezTo>
                    <a:pt x="400" y="212"/>
                    <a:pt x="403" y="228"/>
                    <a:pt x="412" y="231"/>
                  </a:cubicBezTo>
                  <a:lnTo>
                    <a:pt x="412" y="230"/>
                  </a:lnTo>
                  <a:cubicBezTo>
                    <a:pt x="413" y="227"/>
                    <a:pt x="418" y="228"/>
                    <a:pt x="417" y="232"/>
                  </a:cubicBezTo>
                  <a:lnTo>
                    <a:pt x="416" y="234"/>
                  </a:lnTo>
                  <a:cubicBezTo>
                    <a:pt x="416" y="235"/>
                    <a:pt x="416" y="235"/>
                    <a:pt x="416" y="235"/>
                  </a:cubicBezTo>
                  <a:lnTo>
                    <a:pt x="403" y="288"/>
                  </a:lnTo>
                  <a:cubicBezTo>
                    <a:pt x="406" y="288"/>
                    <a:pt x="408" y="289"/>
                    <a:pt x="410" y="289"/>
                  </a:cubicBezTo>
                  <a:lnTo>
                    <a:pt x="430" y="268"/>
                  </a:lnTo>
                  <a:cubicBezTo>
                    <a:pt x="428" y="263"/>
                    <a:pt x="428" y="258"/>
                    <a:pt x="428" y="253"/>
                  </a:cubicBezTo>
                  <a:lnTo>
                    <a:pt x="428" y="253"/>
                  </a:lnTo>
                  <a:close/>
                  <a:moveTo>
                    <a:pt x="456" y="273"/>
                  </a:moveTo>
                  <a:lnTo>
                    <a:pt x="456" y="273"/>
                  </a:lnTo>
                  <a:cubicBezTo>
                    <a:pt x="453" y="268"/>
                    <a:pt x="452" y="262"/>
                    <a:pt x="453" y="257"/>
                  </a:cubicBezTo>
                  <a:cubicBezTo>
                    <a:pt x="453" y="254"/>
                    <a:pt x="456" y="259"/>
                    <a:pt x="456" y="259"/>
                  </a:cubicBezTo>
                  <a:cubicBezTo>
                    <a:pt x="458" y="261"/>
                    <a:pt x="460" y="262"/>
                    <a:pt x="463" y="263"/>
                  </a:cubicBezTo>
                  <a:cubicBezTo>
                    <a:pt x="467" y="256"/>
                    <a:pt x="472" y="249"/>
                    <a:pt x="477" y="243"/>
                  </a:cubicBezTo>
                  <a:cubicBezTo>
                    <a:pt x="483" y="235"/>
                    <a:pt x="488" y="228"/>
                    <a:pt x="494" y="221"/>
                  </a:cubicBezTo>
                  <a:cubicBezTo>
                    <a:pt x="484" y="209"/>
                    <a:pt x="468" y="216"/>
                    <a:pt x="473" y="234"/>
                  </a:cubicBezTo>
                  <a:cubicBezTo>
                    <a:pt x="474" y="238"/>
                    <a:pt x="468" y="239"/>
                    <a:pt x="467" y="235"/>
                  </a:cubicBezTo>
                  <a:cubicBezTo>
                    <a:pt x="466" y="231"/>
                    <a:pt x="466" y="228"/>
                    <a:pt x="466" y="225"/>
                  </a:cubicBezTo>
                  <a:cubicBezTo>
                    <a:pt x="454" y="221"/>
                    <a:pt x="445" y="232"/>
                    <a:pt x="453" y="243"/>
                  </a:cubicBezTo>
                  <a:cubicBezTo>
                    <a:pt x="456" y="240"/>
                    <a:pt x="459" y="244"/>
                    <a:pt x="457" y="247"/>
                  </a:cubicBezTo>
                  <a:lnTo>
                    <a:pt x="435" y="270"/>
                  </a:lnTo>
                  <a:cubicBezTo>
                    <a:pt x="435" y="271"/>
                    <a:pt x="435" y="271"/>
                    <a:pt x="434" y="271"/>
                  </a:cubicBezTo>
                  <a:lnTo>
                    <a:pt x="417" y="290"/>
                  </a:lnTo>
                  <a:cubicBezTo>
                    <a:pt x="424" y="292"/>
                    <a:pt x="432" y="293"/>
                    <a:pt x="440" y="296"/>
                  </a:cubicBezTo>
                  <a:cubicBezTo>
                    <a:pt x="445" y="288"/>
                    <a:pt x="451" y="280"/>
                    <a:pt x="456" y="273"/>
                  </a:cubicBezTo>
                  <a:lnTo>
                    <a:pt x="456" y="273"/>
                  </a:lnTo>
                  <a:close/>
                  <a:moveTo>
                    <a:pt x="431" y="430"/>
                  </a:moveTo>
                  <a:lnTo>
                    <a:pt x="431" y="430"/>
                  </a:lnTo>
                  <a:cubicBezTo>
                    <a:pt x="462" y="417"/>
                    <a:pt x="472" y="392"/>
                    <a:pt x="471" y="372"/>
                  </a:cubicBezTo>
                  <a:cubicBezTo>
                    <a:pt x="464" y="382"/>
                    <a:pt x="457" y="393"/>
                    <a:pt x="450" y="402"/>
                  </a:cubicBezTo>
                  <a:cubicBezTo>
                    <a:pt x="444" y="412"/>
                    <a:pt x="437" y="421"/>
                    <a:pt x="431" y="430"/>
                  </a:cubicBezTo>
                  <a:lnTo>
                    <a:pt x="431" y="430"/>
                  </a:lnTo>
                  <a:close/>
                  <a:moveTo>
                    <a:pt x="493" y="359"/>
                  </a:moveTo>
                  <a:lnTo>
                    <a:pt x="493" y="359"/>
                  </a:lnTo>
                  <a:cubicBezTo>
                    <a:pt x="506" y="345"/>
                    <a:pt x="511" y="331"/>
                    <a:pt x="511" y="317"/>
                  </a:cubicBezTo>
                  <a:cubicBezTo>
                    <a:pt x="503" y="326"/>
                    <a:pt x="496" y="335"/>
                    <a:pt x="490" y="345"/>
                  </a:cubicBezTo>
                  <a:cubicBezTo>
                    <a:pt x="491" y="349"/>
                    <a:pt x="492" y="354"/>
                    <a:pt x="493" y="359"/>
                  </a:cubicBezTo>
                  <a:lnTo>
                    <a:pt x="493" y="359"/>
                  </a:lnTo>
                  <a:close/>
                  <a:moveTo>
                    <a:pt x="534" y="308"/>
                  </a:moveTo>
                  <a:lnTo>
                    <a:pt x="534" y="308"/>
                  </a:lnTo>
                  <a:cubicBezTo>
                    <a:pt x="548" y="297"/>
                    <a:pt x="553" y="285"/>
                    <a:pt x="553" y="270"/>
                  </a:cubicBezTo>
                  <a:cubicBezTo>
                    <a:pt x="545" y="277"/>
                    <a:pt x="538" y="284"/>
                    <a:pt x="531" y="292"/>
                  </a:cubicBezTo>
                  <a:cubicBezTo>
                    <a:pt x="532" y="298"/>
                    <a:pt x="533" y="303"/>
                    <a:pt x="534" y="308"/>
                  </a:cubicBezTo>
                  <a:lnTo>
                    <a:pt x="534" y="308"/>
                  </a:lnTo>
                  <a:close/>
                  <a:moveTo>
                    <a:pt x="533" y="331"/>
                  </a:moveTo>
                  <a:lnTo>
                    <a:pt x="533" y="331"/>
                  </a:lnTo>
                  <a:cubicBezTo>
                    <a:pt x="562" y="318"/>
                    <a:pt x="575" y="287"/>
                    <a:pt x="572" y="254"/>
                  </a:cubicBezTo>
                  <a:cubicBezTo>
                    <a:pt x="567" y="258"/>
                    <a:pt x="563" y="261"/>
                    <a:pt x="558" y="265"/>
                  </a:cubicBezTo>
                  <a:cubicBezTo>
                    <a:pt x="560" y="285"/>
                    <a:pt x="553" y="301"/>
                    <a:pt x="534" y="315"/>
                  </a:cubicBezTo>
                  <a:cubicBezTo>
                    <a:pt x="534" y="321"/>
                    <a:pt x="534" y="326"/>
                    <a:pt x="533" y="331"/>
                  </a:cubicBezTo>
                  <a:lnTo>
                    <a:pt x="533" y="331"/>
                  </a:lnTo>
                  <a:close/>
                  <a:moveTo>
                    <a:pt x="420" y="452"/>
                  </a:moveTo>
                  <a:lnTo>
                    <a:pt x="420" y="452"/>
                  </a:lnTo>
                  <a:cubicBezTo>
                    <a:pt x="420" y="452"/>
                    <a:pt x="420" y="452"/>
                    <a:pt x="420" y="452"/>
                  </a:cubicBezTo>
                  <a:cubicBezTo>
                    <a:pt x="453" y="449"/>
                    <a:pt x="482" y="423"/>
                    <a:pt x="488" y="388"/>
                  </a:cubicBezTo>
                  <a:cubicBezTo>
                    <a:pt x="488" y="387"/>
                    <a:pt x="488" y="387"/>
                    <a:pt x="488" y="387"/>
                  </a:cubicBezTo>
                  <a:cubicBezTo>
                    <a:pt x="489" y="380"/>
                    <a:pt x="489" y="373"/>
                    <a:pt x="488" y="365"/>
                  </a:cubicBezTo>
                  <a:cubicBezTo>
                    <a:pt x="488" y="365"/>
                    <a:pt x="488" y="364"/>
                    <a:pt x="488" y="364"/>
                  </a:cubicBezTo>
                  <a:cubicBezTo>
                    <a:pt x="488" y="360"/>
                    <a:pt x="487" y="355"/>
                    <a:pt x="485" y="351"/>
                  </a:cubicBezTo>
                  <a:cubicBezTo>
                    <a:pt x="482" y="355"/>
                    <a:pt x="479" y="360"/>
                    <a:pt x="475" y="365"/>
                  </a:cubicBezTo>
                  <a:cubicBezTo>
                    <a:pt x="480" y="390"/>
                    <a:pt x="469" y="425"/>
                    <a:pt x="425" y="438"/>
                  </a:cubicBezTo>
                  <a:cubicBezTo>
                    <a:pt x="422" y="443"/>
                    <a:pt x="418" y="447"/>
                    <a:pt x="415" y="452"/>
                  </a:cubicBezTo>
                  <a:cubicBezTo>
                    <a:pt x="416" y="452"/>
                    <a:pt x="418" y="452"/>
                    <a:pt x="420" y="452"/>
                  </a:cubicBezTo>
                  <a:lnTo>
                    <a:pt x="420" y="452"/>
                  </a:lnTo>
                  <a:close/>
                  <a:moveTo>
                    <a:pt x="299" y="552"/>
                  </a:moveTo>
                  <a:lnTo>
                    <a:pt x="299" y="552"/>
                  </a:lnTo>
                  <a:cubicBezTo>
                    <a:pt x="299" y="552"/>
                    <a:pt x="299" y="552"/>
                    <a:pt x="299" y="552"/>
                  </a:cubicBezTo>
                  <a:cubicBezTo>
                    <a:pt x="299" y="553"/>
                    <a:pt x="300" y="554"/>
                    <a:pt x="301" y="555"/>
                  </a:cubicBezTo>
                  <a:cubicBezTo>
                    <a:pt x="312" y="549"/>
                    <a:pt x="322" y="541"/>
                    <a:pt x="332" y="533"/>
                  </a:cubicBezTo>
                  <a:cubicBezTo>
                    <a:pt x="332" y="533"/>
                    <a:pt x="332" y="533"/>
                    <a:pt x="332" y="533"/>
                  </a:cubicBezTo>
                  <a:cubicBezTo>
                    <a:pt x="337" y="529"/>
                    <a:pt x="342" y="525"/>
                    <a:pt x="346" y="521"/>
                  </a:cubicBezTo>
                  <a:cubicBezTo>
                    <a:pt x="346" y="521"/>
                    <a:pt x="347" y="521"/>
                    <a:pt x="347" y="521"/>
                  </a:cubicBezTo>
                  <a:cubicBezTo>
                    <a:pt x="351" y="517"/>
                    <a:pt x="356" y="512"/>
                    <a:pt x="360" y="508"/>
                  </a:cubicBezTo>
                  <a:cubicBezTo>
                    <a:pt x="360" y="508"/>
                    <a:pt x="361" y="508"/>
                    <a:pt x="361" y="507"/>
                  </a:cubicBezTo>
                  <a:cubicBezTo>
                    <a:pt x="367" y="502"/>
                    <a:pt x="372" y="495"/>
                    <a:pt x="378" y="489"/>
                  </a:cubicBezTo>
                  <a:cubicBezTo>
                    <a:pt x="378" y="489"/>
                    <a:pt x="378" y="488"/>
                    <a:pt x="379" y="488"/>
                  </a:cubicBezTo>
                  <a:cubicBezTo>
                    <a:pt x="384" y="483"/>
                    <a:pt x="389" y="477"/>
                    <a:pt x="393" y="471"/>
                  </a:cubicBezTo>
                  <a:cubicBezTo>
                    <a:pt x="394" y="470"/>
                    <a:pt x="394" y="470"/>
                    <a:pt x="394" y="470"/>
                  </a:cubicBezTo>
                  <a:cubicBezTo>
                    <a:pt x="398" y="465"/>
                    <a:pt x="403" y="459"/>
                    <a:pt x="407" y="454"/>
                  </a:cubicBezTo>
                  <a:cubicBezTo>
                    <a:pt x="407" y="453"/>
                    <a:pt x="407" y="453"/>
                    <a:pt x="407" y="453"/>
                  </a:cubicBezTo>
                  <a:cubicBezTo>
                    <a:pt x="412" y="447"/>
                    <a:pt x="417" y="440"/>
                    <a:pt x="421" y="434"/>
                  </a:cubicBezTo>
                  <a:cubicBezTo>
                    <a:pt x="421" y="434"/>
                    <a:pt x="421" y="434"/>
                    <a:pt x="422" y="433"/>
                  </a:cubicBezTo>
                  <a:cubicBezTo>
                    <a:pt x="438" y="410"/>
                    <a:pt x="454" y="386"/>
                    <a:pt x="470" y="363"/>
                  </a:cubicBezTo>
                  <a:cubicBezTo>
                    <a:pt x="470" y="363"/>
                    <a:pt x="470" y="363"/>
                    <a:pt x="470" y="363"/>
                  </a:cubicBezTo>
                  <a:cubicBezTo>
                    <a:pt x="475" y="356"/>
                    <a:pt x="479" y="350"/>
                    <a:pt x="484" y="343"/>
                  </a:cubicBezTo>
                  <a:cubicBezTo>
                    <a:pt x="484" y="343"/>
                    <a:pt x="484" y="343"/>
                    <a:pt x="484" y="343"/>
                  </a:cubicBezTo>
                  <a:cubicBezTo>
                    <a:pt x="492" y="332"/>
                    <a:pt x="500" y="321"/>
                    <a:pt x="508" y="311"/>
                  </a:cubicBezTo>
                  <a:cubicBezTo>
                    <a:pt x="509" y="310"/>
                    <a:pt x="510" y="309"/>
                    <a:pt x="510" y="308"/>
                  </a:cubicBezTo>
                  <a:cubicBezTo>
                    <a:pt x="511" y="308"/>
                    <a:pt x="511" y="307"/>
                    <a:pt x="511" y="307"/>
                  </a:cubicBezTo>
                  <a:cubicBezTo>
                    <a:pt x="516" y="301"/>
                    <a:pt x="521" y="296"/>
                    <a:pt x="526" y="290"/>
                  </a:cubicBezTo>
                  <a:cubicBezTo>
                    <a:pt x="526" y="290"/>
                    <a:pt x="526" y="290"/>
                    <a:pt x="526" y="289"/>
                  </a:cubicBezTo>
                  <a:cubicBezTo>
                    <a:pt x="535" y="280"/>
                    <a:pt x="544" y="270"/>
                    <a:pt x="553" y="262"/>
                  </a:cubicBezTo>
                  <a:cubicBezTo>
                    <a:pt x="553" y="262"/>
                    <a:pt x="554" y="262"/>
                    <a:pt x="554" y="262"/>
                  </a:cubicBezTo>
                  <a:cubicBezTo>
                    <a:pt x="560" y="256"/>
                    <a:pt x="566" y="252"/>
                    <a:pt x="572" y="247"/>
                  </a:cubicBezTo>
                  <a:cubicBezTo>
                    <a:pt x="572" y="247"/>
                    <a:pt x="573" y="247"/>
                    <a:pt x="573" y="247"/>
                  </a:cubicBezTo>
                  <a:lnTo>
                    <a:pt x="574" y="246"/>
                  </a:lnTo>
                  <a:cubicBezTo>
                    <a:pt x="574" y="246"/>
                    <a:pt x="574" y="246"/>
                    <a:pt x="574" y="246"/>
                  </a:cubicBezTo>
                  <a:cubicBezTo>
                    <a:pt x="575" y="245"/>
                    <a:pt x="576" y="244"/>
                    <a:pt x="577" y="244"/>
                  </a:cubicBezTo>
                  <a:lnTo>
                    <a:pt x="571" y="228"/>
                  </a:lnTo>
                  <a:cubicBezTo>
                    <a:pt x="568" y="230"/>
                    <a:pt x="565" y="233"/>
                    <a:pt x="562" y="235"/>
                  </a:cubicBezTo>
                  <a:cubicBezTo>
                    <a:pt x="562" y="235"/>
                    <a:pt x="562" y="236"/>
                    <a:pt x="562" y="236"/>
                  </a:cubicBezTo>
                  <a:cubicBezTo>
                    <a:pt x="456" y="323"/>
                    <a:pt x="411" y="466"/>
                    <a:pt x="294" y="544"/>
                  </a:cubicBezTo>
                  <a:cubicBezTo>
                    <a:pt x="296" y="547"/>
                    <a:pt x="297" y="549"/>
                    <a:pt x="299" y="552"/>
                  </a:cubicBezTo>
                  <a:lnTo>
                    <a:pt x="299" y="552"/>
                  </a:lnTo>
                  <a:close/>
                  <a:moveTo>
                    <a:pt x="400" y="562"/>
                  </a:moveTo>
                  <a:lnTo>
                    <a:pt x="400" y="562"/>
                  </a:lnTo>
                  <a:cubicBezTo>
                    <a:pt x="400" y="562"/>
                    <a:pt x="400" y="562"/>
                    <a:pt x="400" y="562"/>
                  </a:cubicBezTo>
                  <a:cubicBezTo>
                    <a:pt x="402" y="563"/>
                    <a:pt x="405" y="563"/>
                    <a:pt x="407" y="563"/>
                  </a:cubicBezTo>
                  <a:cubicBezTo>
                    <a:pt x="414" y="563"/>
                    <a:pt x="421" y="561"/>
                    <a:pt x="426" y="556"/>
                  </a:cubicBezTo>
                  <a:cubicBezTo>
                    <a:pt x="426" y="556"/>
                    <a:pt x="426" y="556"/>
                    <a:pt x="426" y="556"/>
                  </a:cubicBezTo>
                  <a:cubicBezTo>
                    <a:pt x="433" y="551"/>
                    <a:pt x="437" y="543"/>
                    <a:pt x="437" y="534"/>
                  </a:cubicBezTo>
                  <a:cubicBezTo>
                    <a:pt x="437" y="529"/>
                    <a:pt x="436" y="525"/>
                    <a:pt x="434" y="522"/>
                  </a:cubicBezTo>
                  <a:cubicBezTo>
                    <a:pt x="434" y="521"/>
                    <a:pt x="434" y="521"/>
                    <a:pt x="434" y="521"/>
                  </a:cubicBezTo>
                  <a:cubicBezTo>
                    <a:pt x="429" y="511"/>
                    <a:pt x="419" y="505"/>
                    <a:pt x="407" y="505"/>
                  </a:cubicBezTo>
                  <a:cubicBezTo>
                    <a:pt x="406" y="505"/>
                    <a:pt x="404" y="505"/>
                    <a:pt x="403" y="505"/>
                  </a:cubicBezTo>
                  <a:lnTo>
                    <a:pt x="402" y="505"/>
                  </a:lnTo>
                  <a:cubicBezTo>
                    <a:pt x="397" y="506"/>
                    <a:pt x="392" y="508"/>
                    <a:pt x="388" y="512"/>
                  </a:cubicBezTo>
                  <a:lnTo>
                    <a:pt x="388" y="512"/>
                  </a:lnTo>
                  <a:cubicBezTo>
                    <a:pt x="382" y="517"/>
                    <a:pt x="378" y="525"/>
                    <a:pt x="378" y="534"/>
                  </a:cubicBezTo>
                  <a:cubicBezTo>
                    <a:pt x="378" y="547"/>
                    <a:pt x="387" y="559"/>
                    <a:pt x="400" y="562"/>
                  </a:cubicBezTo>
                  <a:lnTo>
                    <a:pt x="400" y="562"/>
                  </a:lnTo>
                  <a:close/>
                  <a:moveTo>
                    <a:pt x="324" y="668"/>
                  </a:moveTo>
                  <a:lnTo>
                    <a:pt x="324" y="668"/>
                  </a:lnTo>
                  <a:cubicBezTo>
                    <a:pt x="332" y="665"/>
                    <a:pt x="340" y="662"/>
                    <a:pt x="347" y="657"/>
                  </a:cubicBezTo>
                  <a:cubicBezTo>
                    <a:pt x="347" y="657"/>
                    <a:pt x="347" y="657"/>
                    <a:pt x="348" y="657"/>
                  </a:cubicBezTo>
                  <a:cubicBezTo>
                    <a:pt x="354" y="653"/>
                    <a:pt x="360" y="648"/>
                    <a:pt x="365" y="643"/>
                  </a:cubicBezTo>
                  <a:cubicBezTo>
                    <a:pt x="365" y="643"/>
                    <a:pt x="365" y="643"/>
                    <a:pt x="365" y="643"/>
                  </a:cubicBezTo>
                  <a:cubicBezTo>
                    <a:pt x="390" y="618"/>
                    <a:pt x="397" y="585"/>
                    <a:pt x="396" y="567"/>
                  </a:cubicBezTo>
                  <a:cubicBezTo>
                    <a:pt x="391" y="565"/>
                    <a:pt x="385" y="562"/>
                    <a:pt x="381" y="557"/>
                  </a:cubicBezTo>
                  <a:cubicBezTo>
                    <a:pt x="384" y="590"/>
                    <a:pt x="374" y="629"/>
                    <a:pt x="327" y="653"/>
                  </a:cubicBezTo>
                  <a:cubicBezTo>
                    <a:pt x="326" y="653"/>
                    <a:pt x="326" y="653"/>
                    <a:pt x="325" y="653"/>
                  </a:cubicBezTo>
                  <a:cubicBezTo>
                    <a:pt x="325" y="653"/>
                    <a:pt x="324" y="653"/>
                    <a:pt x="324" y="653"/>
                  </a:cubicBezTo>
                  <a:cubicBezTo>
                    <a:pt x="316" y="650"/>
                    <a:pt x="307" y="646"/>
                    <a:pt x="300" y="641"/>
                  </a:cubicBezTo>
                  <a:cubicBezTo>
                    <a:pt x="299" y="640"/>
                    <a:pt x="299" y="640"/>
                    <a:pt x="298" y="640"/>
                  </a:cubicBezTo>
                  <a:cubicBezTo>
                    <a:pt x="292" y="635"/>
                    <a:pt x="286" y="629"/>
                    <a:pt x="282" y="622"/>
                  </a:cubicBezTo>
                  <a:cubicBezTo>
                    <a:pt x="282" y="621"/>
                    <a:pt x="282" y="621"/>
                    <a:pt x="281" y="621"/>
                  </a:cubicBezTo>
                  <a:cubicBezTo>
                    <a:pt x="272" y="605"/>
                    <a:pt x="274" y="585"/>
                    <a:pt x="300" y="569"/>
                  </a:cubicBezTo>
                  <a:cubicBezTo>
                    <a:pt x="299" y="565"/>
                    <a:pt x="297" y="561"/>
                    <a:pt x="295" y="557"/>
                  </a:cubicBezTo>
                  <a:cubicBezTo>
                    <a:pt x="241" y="594"/>
                    <a:pt x="263" y="640"/>
                    <a:pt x="324" y="668"/>
                  </a:cubicBezTo>
                  <a:lnTo>
                    <a:pt x="324" y="668"/>
                  </a:lnTo>
                  <a:close/>
                  <a:moveTo>
                    <a:pt x="349" y="662"/>
                  </a:moveTo>
                  <a:lnTo>
                    <a:pt x="349" y="662"/>
                  </a:lnTo>
                  <a:cubicBezTo>
                    <a:pt x="344" y="666"/>
                    <a:pt x="338" y="669"/>
                    <a:pt x="331" y="672"/>
                  </a:cubicBezTo>
                  <a:cubicBezTo>
                    <a:pt x="363" y="685"/>
                    <a:pt x="405" y="694"/>
                    <a:pt x="449" y="693"/>
                  </a:cubicBezTo>
                  <a:cubicBezTo>
                    <a:pt x="423" y="683"/>
                    <a:pt x="374" y="667"/>
                    <a:pt x="349" y="662"/>
                  </a:cubicBezTo>
                  <a:lnTo>
                    <a:pt x="349" y="662"/>
                  </a:lnTo>
                  <a:close/>
                  <a:moveTo>
                    <a:pt x="368" y="648"/>
                  </a:moveTo>
                  <a:lnTo>
                    <a:pt x="368" y="648"/>
                  </a:lnTo>
                  <a:cubicBezTo>
                    <a:pt x="364" y="652"/>
                    <a:pt x="360" y="655"/>
                    <a:pt x="356" y="658"/>
                  </a:cubicBezTo>
                  <a:cubicBezTo>
                    <a:pt x="387" y="665"/>
                    <a:pt x="443" y="683"/>
                    <a:pt x="463" y="692"/>
                  </a:cubicBezTo>
                  <a:cubicBezTo>
                    <a:pt x="475" y="692"/>
                    <a:pt x="487" y="690"/>
                    <a:pt x="499" y="688"/>
                  </a:cubicBezTo>
                  <a:cubicBezTo>
                    <a:pt x="465" y="677"/>
                    <a:pt x="398" y="656"/>
                    <a:pt x="368" y="648"/>
                  </a:cubicBezTo>
                  <a:lnTo>
                    <a:pt x="368" y="648"/>
                  </a:lnTo>
                  <a:close/>
                  <a:moveTo>
                    <a:pt x="402" y="568"/>
                  </a:moveTo>
                  <a:lnTo>
                    <a:pt x="402" y="568"/>
                  </a:lnTo>
                  <a:cubicBezTo>
                    <a:pt x="402" y="587"/>
                    <a:pt x="395" y="619"/>
                    <a:pt x="372" y="644"/>
                  </a:cubicBezTo>
                  <a:cubicBezTo>
                    <a:pt x="407" y="652"/>
                    <a:pt x="482" y="676"/>
                    <a:pt x="510" y="686"/>
                  </a:cubicBezTo>
                  <a:cubicBezTo>
                    <a:pt x="514" y="685"/>
                    <a:pt x="518" y="684"/>
                    <a:pt x="521" y="683"/>
                  </a:cubicBezTo>
                  <a:cubicBezTo>
                    <a:pt x="517" y="661"/>
                    <a:pt x="517" y="629"/>
                    <a:pt x="528" y="594"/>
                  </a:cubicBezTo>
                  <a:cubicBezTo>
                    <a:pt x="497" y="592"/>
                    <a:pt x="461" y="582"/>
                    <a:pt x="428" y="562"/>
                  </a:cubicBezTo>
                  <a:cubicBezTo>
                    <a:pt x="422" y="566"/>
                    <a:pt x="415" y="569"/>
                    <a:pt x="407" y="569"/>
                  </a:cubicBezTo>
                  <a:cubicBezTo>
                    <a:pt x="405" y="569"/>
                    <a:pt x="404" y="569"/>
                    <a:pt x="402" y="568"/>
                  </a:cubicBezTo>
                  <a:lnTo>
                    <a:pt x="402" y="568"/>
                  </a:lnTo>
                  <a:close/>
                  <a:moveTo>
                    <a:pt x="402" y="492"/>
                  </a:moveTo>
                  <a:lnTo>
                    <a:pt x="402" y="492"/>
                  </a:lnTo>
                  <a:cubicBezTo>
                    <a:pt x="402" y="495"/>
                    <a:pt x="403" y="497"/>
                    <a:pt x="404" y="499"/>
                  </a:cubicBezTo>
                  <a:cubicBezTo>
                    <a:pt x="405" y="499"/>
                    <a:pt x="406" y="499"/>
                    <a:pt x="407" y="499"/>
                  </a:cubicBezTo>
                  <a:cubicBezTo>
                    <a:pt x="413" y="499"/>
                    <a:pt x="418" y="500"/>
                    <a:pt x="423" y="503"/>
                  </a:cubicBezTo>
                  <a:cubicBezTo>
                    <a:pt x="426" y="487"/>
                    <a:pt x="411" y="481"/>
                    <a:pt x="402" y="492"/>
                  </a:cubicBezTo>
                  <a:lnTo>
                    <a:pt x="402" y="492"/>
                  </a:lnTo>
                  <a:close/>
                  <a:moveTo>
                    <a:pt x="422" y="464"/>
                  </a:moveTo>
                  <a:lnTo>
                    <a:pt x="422" y="464"/>
                  </a:lnTo>
                  <a:cubicBezTo>
                    <a:pt x="447" y="470"/>
                    <a:pt x="455" y="502"/>
                    <a:pt x="440" y="521"/>
                  </a:cubicBezTo>
                  <a:cubicBezTo>
                    <a:pt x="441" y="525"/>
                    <a:pt x="442" y="529"/>
                    <a:pt x="442" y="534"/>
                  </a:cubicBezTo>
                  <a:cubicBezTo>
                    <a:pt x="442" y="543"/>
                    <a:pt x="438" y="552"/>
                    <a:pt x="432" y="558"/>
                  </a:cubicBezTo>
                  <a:cubicBezTo>
                    <a:pt x="481" y="588"/>
                    <a:pt x="536" y="593"/>
                    <a:pt x="572" y="586"/>
                  </a:cubicBezTo>
                  <a:cubicBezTo>
                    <a:pt x="610" y="578"/>
                    <a:pt x="623" y="557"/>
                    <a:pt x="600" y="536"/>
                  </a:cubicBezTo>
                  <a:cubicBezTo>
                    <a:pt x="595" y="532"/>
                    <a:pt x="607" y="521"/>
                    <a:pt x="615" y="520"/>
                  </a:cubicBezTo>
                  <a:cubicBezTo>
                    <a:pt x="616" y="515"/>
                    <a:pt x="614" y="511"/>
                    <a:pt x="609" y="509"/>
                  </a:cubicBezTo>
                  <a:cubicBezTo>
                    <a:pt x="598" y="508"/>
                    <a:pt x="579" y="514"/>
                    <a:pt x="566" y="517"/>
                  </a:cubicBezTo>
                  <a:cubicBezTo>
                    <a:pt x="566" y="519"/>
                    <a:pt x="562" y="520"/>
                    <a:pt x="561" y="517"/>
                  </a:cubicBezTo>
                  <a:cubicBezTo>
                    <a:pt x="560" y="513"/>
                    <a:pt x="563" y="507"/>
                    <a:pt x="564" y="505"/>
                  </a:cubicBezTo>
                  <a:cubicBezTo>
                    <a:pt x="566" y="501"/>
                    <a:pt x="570" y="504"/>
                    <a:pt x="569" y="507"/>
                  </a:cubicBezTo>
                  <a:cubicBezTo>
                    <a:pt x="568" y="508"/>
                    <a:pt x="568" y="509"/>
                    <a:pt x="567" y="511"/>
                  </a:cubicBezTo>
                  <a:cubicBezTo>
                    <a:pt x="580" y="508"/>
                    <a:pt x="597" y="502"/>
                    <a:pt x="609" y="503"/>
                  </a:cubicBezTo>
                  <a:cubicBezTo>
                    <a:pt x="612" y="501"/>
                    <a:pt x="620" y="495"/>
                    <a:pt x="619" y="491"/>
                  </a:cubicBezTo>
                  <a:cubicBezTo>
                    <a:pt x="618" y="490"/>
                    <a:pt x="617" y="489"/>
                    <a:pt x="616" y="487"/>
                  </a:cubicBezTo>
                  <a:cubicBezTo>
                    <a:pt x="610" y="479"/>
                    <a:pt x="612" y="473"/>
                    <a:pt x="618" y="467"/>
                  </a:cubicBezTo>
                  <a:cubicBezTo>
                    <a:pt x="608" y="466"/>
                    <a:pt x="596" y="467"/>
                    <a:pt x="590" y="474"/>
                  </a:cubicBezTo>
                  <a:cubicBezTo>
                    <a:pt x="586" y="479"/>
                    <a:pt x="579" y="467"/>
                    <a:pt x="579" y="466"/>
                  </a:cubicBezTo>
                  <a:cubicBezTo>
                    <a:pt x="576" y="460"/>
                    <a:pt x="576" y="452"/>
                    <a:pt x="586" y="443"/>
                  </a:cubicBezTo>
                  <a:cubicBezTo>
                    <a:pt x="588" y="440"/>
                    <a:pt x="592" y="445"/>
                    <a:pt x="590" y="447"/>
                  </a:cubicBezTo>
                  <a:cubicBezTo>
                    <a:pt x="582" y="454"/>
                    <a:pt x="580" y="461"/>
                    <a:pt x="587" y="468"/>
                  </a:cubicBezTo>
                  <a:lnTo>
                    <a:pt x="588" y="469"/>
                  </a:lnTo>
                  <a:cubicBezTo>
                    <a:pt x="598" y="461"/>
                    <a:pt x="612" y="460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cubicBezTo>
                    <a:pt x="645" y="461"/>
                    <a:pt x="644" y="453"/>
                    <a:pt x="638" y="437"/>
                  </a:cubicBezTo>
                  <a:cubicBezTo>
                    <a:pt x="636" y="431"/>
                    <a:pt x="633" y="424"/>
                    <a:pt x="630" y="415"/>
                  </a:cubicBezTo>
                  <a:cubicBezTo>
                    <a:pt x="625" y="404"/>
                    <a:pt x="617" y="379"/>
                    <a:pt x="608" y="353"/>
                  </a:cubicBezTo>
                  <a:cubicBezTo>
                    <a:pt x="584" y="343"/>
                    <a:pt x="549" y="349"/>
                    <a:pt x="523" y="361"/>
                  </a:cubicBezTo>
                  <a:cubicBezTo>
                    <a:pt x="516" y="371"/>
                    <a:pt x="507" y="380"/>
                    <a:pt x="493" y="389"/>
                  </a:cubicBezTo>
                  <a:cubicBezTo>
                    <a:pt x="487" y="426"/>
                    <a:pt x="457" y="453"/>
                    <a:pt x="423" y="457"/>
                  </a:cubicBezTo>
                  <a:lnTo>
                    <a:pt x="422" y="464"/>
                  </a:lnTo>
                  <a:lnTo>
                    <a:pt x="422" y="464"/>
                  </a:lnTo>
                  <a:close/>
                  <a:moveTo>
                    <a:pt x="416" y="463"/>
                  </a:moveTo>
                  <a:lnTo>
                    <a:pt x="416" y="463"/>
                  </a:lnTo>
                  <a:lnTo>
                    <a:pt x="417" y="458"/>
                  </a:lnTo>
                  <a:cubicBezTo>
                    <a:pt x="415" y="458"/>
                    <a:pt x="413" y="458"/>
                    <a:pt x="411" y="458"/>
                  </a:cubicBezTo>
                  <a:cubicBezTo>
                    <a:pt x="407" y="463"/>
                    <a:pt x="403" y="468"/>
                    <a:pt x="399" y="473"/>
                  </a:cubicBezTo>
                  <a:cubicBezTo>
                    <a:pt x="399" y="477"/>
                    <a:pt x="399" y="482"/>
                    <a:pt x="400" y="485"/>
                  </a:cubicBezTo>
                  <a:cubicBezTo>
                    <a:pt x="412" y="476"/>
                    <a:pt x="435" y="482"/>
                    <a:pt x="428" y="506"/>
                  </a:cubicBezTo>
                  <a:cubicBezTo>
                    <a:pt x="431" y="508"/>
                    <a:pt x="434" y="511"/>
                    <a:pt x="437" y="515"/>
                  </a:cubicBezTo>
                  <a:cubicBezTo>
                    <a:pt x="449" y="498"/>
                    <a:pt x="439" y="469"/>
                    <a:pt x="414" y="469"/>
                  </a:cubicBezTo>
                  <a:cubicBezTo>
                    <a:pt x="411" y="468"/>
                    <a:pt x="411" y="463"/>
                    <a:pt x="415" y="463"/>
                  </a:cubicBezTo>
                  <a:cubicBezTo>
                    <a:pt x="415" y="463"/>
                    <a:pt x="416" y="463"/>
                    <a:pt x="416" y="463"/>
                  </a:cubicBezTo>
                  <a:lnTo>
                    <a:pt x="416" y="463"/>
                  </a:lnTo>
                  <a:close/>
                  <a:moveTo>
                    <a:pt x="514" y="262"/>
                  </a:moveTo>
                  <a:lnTo>
                    <a:pt x="514" y="262"/>
                  </a:lnTo>
                  <a:cubicBezTo>
                    <a:pt x="514" y="265"/>
                    <a:pt x="511" y="267"/>
                    <a:pt x="509" y="267"/>
                  </a:cubicBezTo>
                  <a:cubicBezTo>
                    <a:pt x="506" y="267"/>
                    <a:pt x="503" y="265"/>
                    <a:pt x="503" y="262"/>
                  </a:cubicBezTo>
                  <a:cubicBezTo>
                    <a:pt x="503" y="259"/>
                    <a:pt x="506" y="257"/>
                    <a:pt x="509" y="257"/>
                  </a:cubicBezTo>
                  <a:cubicBezTo>
                    <a:pt x="511" y="257"/>
                    <a:pt x="514" y="259"/>
                    <a:pt x="514" y="262"/>
                  </a:cubicBezTo>
                  <a:lnTo>
                    <a:pt x="514" y="262"/>
                  </a:lnTo>
                  <a:close/>
                  <a:moveTo>
                    <a:pt x="529" y="244"/>
                  </a:moveTo>
                  <a:lnTo>
                    <a:pt x="529" y="244"/>
                  </a:lnTo>
                  <a:cubicBezTo>
                    <a:pt x="529" y="248"/>
                    <a:pt x="526" y="250"/>
                    <a:pt x="523" y="250"/>
                  </a:cubicBezTo>
                  <a:cubicBezTo>
                    <a:pt x="520" y="250"/>
                    <a:pt x="517" y="248"/>
                    <a:pt x="517" y="244"/>
                  </a:cubicBezTo>
                  <a:cubicBezTo>
                    <a:pt x="517" y="241"/>
                    <a:pt x="520" y="239"/>
                    <a:pt x="523" y="239"/>
                  </a:cubicBezTo>
                  <a:cubicBezTo>
                    <a:pt x="526" y="239"/>
                    <a:pt x="529" y="241"/>
                    <a:pt x="529" y="244"/>
                  </a:cubicBezTo>
                  <a:lnTo>
                    <a:pt x="529" y="244"/>
                  </a:lnTo>
                  <a:close/>
                  <a:moveTo>
                    <a:pt x="499" y="280"/>
                  </a:moveTo>
                  <a:lnTo>
                    <a:pt x="499" y="280"/>
                  </a:lnTo>
                  <a:cubicBezTo>
                    <a:pt x="499" y="283"/>
                    <a:pt x="497" y="285"/>
                    <a:pt x="495" y="285"/>
                  </a:cubicBezTo>
                  <a:cubicBezTo>
                    <a:pt x="492" y="285"/>
                    <a:pt x="490" y="283"/>
                    <a:pt x="490" y="280"/>
                  </a:cubicBezTo>
                  <a:cubicBezTo>
                    <a:pt x="490" y="278"/>
                    <a:pt x="492" y="276"/>
                    <a:pt x="495" y="276"/>
                  </a:cubicBezTo>
                  <a:cubicBezTo>
                    <a:pt x="497" y="276"/>
                    <a:pt x="499" y="278"/>
                    <a:pt x="499" y="280"/>
                  </a:cubicBezTo>
                  <a:lnTo>
                    <a:pt x="499" y="280"/>
                  </a:lnTo>
                  <a:close/>
                  <a:moveTo>
                    <a:pt x="339" y="230"/>
                  </a:moveTo>
                  <a:lnTo>
                    <a:pt x="339" y="230"/>
                  </a:lnTo>
                  <a:cubicBezTo>
                    <a:pt x="339" y="233"/>
                    <a:pt x="336" y="236"/>
                    <a:pt x="333" y="236"/>
                  </a:cubicBezTo>
                  <a:cubicBezTo>
                    <a:pt x="330" y="236"/>
                    <a:pt x="328" y="233"/>
                    <a:pt x="328" y="230"/>
                  </a:cubicBezTo>
                  <a:cubicBezTo>
                    <a:pt x="328" y="227"/>
                    <a:pt x="330" y="224"/>
                    <a:pt x="333" y="224"/>
                  </a:cubicBezTo>
                  <a:cubicBezTo>
                    <a:pt x="336" y="224"/>
                    <a:pt x="339" y="227"/>
                    <a:pt x="339" y="230"/>
                  </a:cubicBezTo>
                  <a:lnTo>
                    <a:pt x="339" y="230"/>
                  </a:lnTo>
                  <a:close/>
                  <a:moveTo>
                    <a:pt x="407" y="544"/>
                  </a:moveTo>
                  <a:lnTo>
                    <a:pt x="407" y="544"/>
                  </a:lnTo>
                  <a:cubicBezTo>
                    <a:pt x="413" y="544"/>
                    <a:pt x="417" y="539"/>
                    <a:pt x="417" y="534"/>
                  </a:cubicBezTo>
                  <a:cubicBezTo>
                    <a:pt x="417" y="528"/>
                    <a:pt x="413" y="524"/>
                    <a:pt x="407" y="524"/>
                  </a:cubicBezTo>
                  <a:cubicBezTo>
                    <a:pt x="402" y="524"/>
                    <a:pt x="397" y="528"/>
                    <a:pt x="397" y="534"/>
                  </a:cubicBezTo>
                  <a:cubicBezTo>
                    <a:pt x="397" y="539"/>
                    <a:pt x="402" y="544"/>
                    <a:pt x="407" y="544"/>
                  </a:cubicBezTo>
                  <a:lnTo>
                    <a:pt x="407" y="544"/>
                  </a:lnTo>
                  <a:close/>
                  <a:moveTo>
                    <a:pt x="407" y="550"/>
                  </a:moveTo>
                  <a:lnTo>
                    <a:pt x="407" y="550"/>
                  </a:lnTo>
                  <a:cubicBezTo>
                    <a:pt x="399" y="550"/>
                    <a:pt x="392" y="542"/>
                    <a:pt x="392" y="534"/>
                  </a:cubicBezTo>
                  <a:cubicBezTo>
                    <a:pt x="392" y="525"/>
                    <a:pt x="399" y="518"/>
                    <a:pt x="407" y="518"/>
                  </a:cubicBezTo>
                  <a:cubicBezTo>
                    <a:pt x="416" y="518"/>
                    <a:pt x="423" y="525"/>
                    <a:pt x="423" y="534"/>
                  </a:cubicBezTo>
                  <a:cubicBezTo>
                    <a:pt x="423" y="542"/>
                    <a:pt x="416" y="550"/>
                    <a:pt x="407" y="550"/>
                  </a:cubicBezTo>
                  <a:lnTo>
                    <a:pt x="407" y="550"/>
                  </a:lnTo>
                  <a:close/>
                  <a:moveTo>
                    <a:pt x="624" y="463"/>
                  </a:moveTo>
                  <a:lnTo>
                    <a:pt x="624" y="463"/>
                  </a:lnTo>
                  <a:cubicBezTo>
                    <a:pt x="624" y="463"/>
                    <a:pt x="624" y="463"/>
                    <a:pt x="624" y="463"/>
                  </a:cubicBezTo>
                  <a:lnTo>
                    <a:pt x="624" y="463"/>
                  </a:lnTo>
                  <a:lnTo>
                    <a:pt x="624" y="463"/>
                  </a:lnTo>
                  <a:lnTo>
                    <a:pt x="624" y="463"/>
                  </a:lnTo>
                  <a:close/>
                  <a:moveTo>
                    <a:pt x="541" y="399"/>
                  </a:moveTo>
                  <a:lnTo>
                    <a:pt x="541" y="399"/>
                  </a:lnTo>
                  <a:cubicBezTo>
                    <a:pt x="539" y="395"/>
                    <a:pt x="539" y="389"/>
                    <a:pt x="539" y="383"/>
                  </a:cubicBezTo>
                  <a:cubicBezTo>
                    <a:pt x="531" y="385"/>
                    <a:pt x="523" y="389"/>
                    <a:pt x="516" y="395"/>
                  </a:cubicBezTo>
                  <a:cubicBezTo>
                    <a:pt x="518" y="395"/>
                    <a:pt x="522" y="397"/>
                    <a:pt x="527" y="398"/>
                  </a:cubicBezTo>
                  <a:cubicBezTo>
                    <a:pt x="531" y="398"/>
                    <a:pt x="536" y="399"/>
                    <a:pt x="541" y="399"/>
                  </a:cubicBezTo>
                  <a:lnTo>
                    <a:pt x="541" y="399"/>
                  </a:lnTo>
                  <a:close/>
                  <a:moveTo>
                    <a:pt x="545" y="381"/>
                  </a:moveTo>
                  <a:lnTo>
                    <a:pt x="545" y="381"/>
                  </a:lnTo>
                  <a:cubicBezTo>
                    <a:pt x="544" y="389"/>
                    <a:pt x="545" y="395"/>
                    <a:pt x="547" y="400"/>
                  </a:cubicBezTo>
                  <a:cubicBezTo>
                    <a:pt x="551" y="400"/>
                    <a:pt x="554" y="399"/>
                    <a:pt x="558" y="399"/>
                  </a:cubicBezTo>
                  <a:cubicBezTo>
                    <a:pt x="556" y="397"/>
                    <a:pt x="555" y="393"/>
                    <a:pt x="555" y="389"/>
                  </a:cubicBezTo>
                  <a:cubicBezTo>
                    <a:pt x="555" y="386"/>
                    <a:pt x="555" y="382"/>
                    <a:pt x="556" y="379"/>
                  </a:cubicBezTo>
                  <a:cubicBezTo>
                    <a:pt x="553" y="380"/>
                    <a:pt x="549" y="380"/>
                    <a:pt x="545" y="381"/>
                  </a:cubicBezTo>
                  <a:lnTo>
                    <a:pt x="545" y="381"/>
                  </a:lnTo>
                  <a:close/>
                  <a:moveTo>
                    <a:pt x="569" y="373"/>
                  </a:moveTo>
                  <a:lnTo>
                    <a:pt x="569" y="373"/>
                  </a:lnTo>
                  <a:cubicBezTo>
                    <a:pt x="572" y="373"/>
                    <a:pt x="576" y="372"/>
                    <a:pt x="579" y="373"/>
                  </a:cubicBezTo>
                  <a:cubicBezTo>
                    <a:pt x="581" y="373"/>
                    <a:pt x="582" y="375"/>
                    <a:pt x="582" y="376"/>
                  </a:cubicBezTo>
                  <a:cubicBezTo>
                    <a:pt x="582" y="379"/>
                    <a:pt x="577" y="381"/>
                    <a:pt x="574" y="382"/>
                  </a:cubicBezTo>
                  <a:cubicBezTo>
                    <a:pt x="574" y="384"/>
                    <a:pt x="575" y="386"/>
                    <a:pt x="575" y="387"/>
                  </a:cubicBezTo>
                  <a:cubicBezTo>
                    <a:pt x="576" y="395"/>
                    <a:pt x="572" y="402"/>
                    <a:pt x="567" y="404"/>
                  </a:cubicBezTo>
                  <a:cubicBezTo>
                    <a:pt x="567" y="404"/>
                    <a:pt x="567" y="404"/>
                    <a:pt x="567" y="404"/>
                  </a:cubicBezTo>
                  <a:cubicBezTo>
                    <a:pt x="560" y="405"/>
                    <a:pt x="553" y="405"/>
                    <a:pt x="546" y="405"/>
                  </a:cubicBezTo>
                  <a:cubicBezTo>
                    <a:pt x="545" y="405"/>
                    <a:pt x="545" y="405"/>
                    <a:pt x="544" y="405"/>
                  </a:cubicBezTo>
                  <a:cubicBezTo>
                    <a:pt x="533" y="405"/>
                    <a:pt x="521" y="403"/>
                    <a:pt x="511" y="399"/>
                  </a:cubicBezTo>
                  <a:cubicBezTo>
                    <a:pt x="511" y="399"/>
                    <a:pt x="511" y="399"/>
                    <a:pt x="511" y="399"/>
                  </a:cubicBezTo>
                  <a:cubicBezTo>
                    <a:pt x="508" y="402"/>
                    <a:pt x="504" y="399"/>
                    <a:pt x="506" y="396"/>
                  </a:cubicBezTo>
                  <a:cubicBezTo>
                    <a:pt x="506" y="396"/>
                    <a:pt x="507" y="395"/>
                    <a:pt x="508" y="394"/>
                  </a:cubicBezTo>
                  <a:cubicBezTo>
                    <a:pt x="508" y="394"/>
                    <a:pt x="509" y="393"/>
                    <a:pt x="509" y="393"/>
                  </a:cubicBezTo>
                  <a:cubicBezTo>
                    <a:pt x="515" y="387"/>
                    <a:pt x="534" y="373"/>
                    <a:pt x="569" y="373"/>
                  </a:cubicBez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2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endParaRPr>
            </a:p>
          </p:txBody>
        </p:sp>
        <p:sp>
          <p:nvSpPr>
            <p:cNvPr id="6" name="Freeform 7"/>
            <p:cNvSpPr>
              <a:spLocks noEditPoints="1"/>
            </p:cNvSpPr>
            <p:nvPr userDrawn="1"/>
          </p:nvSpPr>
          <p:spPr bwMode="auto">
            <a:xfrm>
              <a:off x="7499348" y="325439"/>
              <a:ext cx="525463" cy="576263"/>
            </a:xfrm>
            <a:custGeom>
              <a:avLst/>
              <a:gdLst>
                <a:gd name="T0" fmla="*/ 524 w 647"/>
                <a:gd name="T1" fmla="*/ 663 h 701"/>
                <a:gd name="T2" fmla="*/ 555 w 647"/>
                <a:gd name="T3" fmla="*/ 673 h 701"/>
                <a:gd name="T4" fmla="*/ 563 w 647"/>
                <a:gd name="T5" fmla="*/ 670 h 701"/>
                <a:gd name="T6" fmla="*/ 524 w 647"/>
                <a:gd name="T7" fmla="*/ 657 h 701"/>
                <a:gd name="T8" fmla="*/ 564 w 647"/>
                <a:gd name="T9" fmla="*/ 676 h 701"/>
                <a:gd name="T10" fmla="*/ 510 w 647"/>
                <a:gd name="T11" fmla="*/ 692 h 701"/>
                <a:gd name="T12" fmla="*/ 324 w 647"/>
                <a:gd name="T13" fmla="*/ 675 h 701"/>
                <a:gd name="T14" fmla="*/ 293 w 647"/>
                <a:gd name="T15" fmla="*/ 552 h 701"/>
                <a:gd name="T16" fmla="*/ 265 w 647"/>
                <a:gd name="T17" fmla="*/ 544 h 701"/>
                <a:gd name="T18" fmla="*/ 217 w 647"/>
                <a:gd name="T19" fmla="*/ 599 h 701"/>
                <a:gd name="T20" fmla="*/ 501 w 647"/>
                <a:gd name="T21" fmla="*/ 186 h 701"/>
                <a:gd name="T22" fmla="*/ 510 w 647"/>
                <a:gd name="T23" fmla="*/ 202 h 701"/>
                <a:gd name="T24" fmla="*/ 554 w 647"/>
                <a:gd name="T25" fmla="*/ 163 h 701"/>
                <a:gd name="T26" fmla="*/ 583 w 647"/>
                <a:gd name="T27" fmla="*/ 244 h 701"/>
                <a:gd name="T28" fmla="*/ 579 w 647"/>
                <a:gd name="T29" fmla="*/ 249 h 701"/>
                <a:gd name="T30" fmla="*/ 625 w 647"/>
                <a:gd name="T31" fmla="*/ 468 h 701"/>
                <a:gd name="T32" fmla="*/ 617 w 647"/>
                <a:gd name="T33" fmla="*/ 526 h 701"/>
                <a:gd name="T34" fmla="*/ 534 w 647"/>
                <a:gd name="T35" fmla="*/ 594 h 701"/>
                <a:gd name="T36" fmla="*/ 586 w 647"/>
                <a:gd name="T37" fmla="*/ 661 h 701"/>
                <a:gd name="T38" fmla="*/ 586 w 647"/>
                <a:gd name="T39" fmla="*/ 666 h 701"/>
                <a:gd name="T40" fmla="*/ 564 w 647"/>
                <a:gd name="T41" fmla="*/ 676 h 701"/>
                <a:gd name="T42" fmla="*/ 306 w 647"/>
                <a:gd name="T43" fmla="*/ 571 h 701"/>
                <a:gd name="T44" fmla="*/ 303 w 647"/>
                <a:gd name="T45" fmla="*/ 560 h 701"/>
                <a:gd name="T46" fmla="*/ 302 w 647"/>
                <a:gd name="T47" fmla="*/ 575 h 701"/>
                <a:gd name="T48" fmla="*/ 303 w 647"/>
                <a:gd name="T49" fmla="*/ 596 h 701"/>
                <a:gd name="T50" fmla="*/ 283 w 647"/>
                <a:gd name="T51" fmla="*/ 607 h 701"/>
                <a:gd name="T52" fmla="*/ 333 w 647"/>
                <a:gd name="T53" fmla="*/ 540 h 701"/>
                <a:gd name="T54" fmla="*/ 283 w 647"/>
                <a:gd name="T55" fmla="*/ 607 h 701"/>
                <a:gd name="T56" fmla="*/ 301 w 647"/>
                <a:gd name="T57" fmla="*/ 635 h 701"/>
                <a:gd name="T58" fmla="*/ 289 w 647"/>
                <a:gd name="T59" fmla="*/ 623 h 701"/>
                <a:gd name="T60" fmla="*/ 307 w 647"/>
                <a:gd name="T61" fmla="*/ 639 h 701"/>
                <a:gd name="T62" fmla="*/ 352 w 647"/>
                <a:gd name="T63" fmla="*/ 524 h 701"/>
                <a:gd name="T64" fmla="*/ 527 w 647"/>
                <a:gd name="T65" fmla="*/ 353 h 701"/>
                <a:gd name="T66" fmla="*/ 578 w 647"/>
                <a:gd name="T67" fmla="*/ 264 h 701"/>
                <a:gd name="T68" fmla="*/ 527 w 647"/>
                <a:gd name="T69" fmla="*/ 353 h 701"/>
                <a:gd name="T70" fmla="*/ 519 w 647"/>
                <a:gd name="T71" fmla="*/ 356 h 701"/>
                <a:gd name="T72" fmla="*/ 528 w 647"/>
                <a:gd name="T73" fmla="*/ 314 h 701"/>
                <a:gd name="T74" fmla="*/ 516 w 647"/>
                <a:gd name="T75" fmla="*/ 310 h 701"/>
                <a:gd name="T76" fmla="*/ 518 w 647"/>
                <a:gd name="T77" fmla="*/ 357 h 701"/>
                <a:gd name="T78" fmla="*/ 374 w 647"/>
                <a:gd name="T79" fmla="*/ 525 h 701"/>
                <a:gd name="T80" fmla="*/ 366 w 647"/>
                <a:gd name="T81" fmla="*/ 510 h 701"/>
                <a:gd name="T82" fmla="*/ 387 w 647"/>
                <a:gd name="T83" fmla="*/ 505 h 701"/>
                <a:gd name="T84" fmla="*/ 394 w 647"/>
                <a:gd name="T85" fmla="*/ 479 h 701"/>
                <a:gd name="T86" fmla="*/ 387 w 647"/>
                <a:gd name="T87" fmla="*/ 505 h 701"/>
                <a:gd name="T88" fmla="*/ 258 w 647"/>
                <a:gd name="T89" fmla="*/ 506 h 701"/>
                <a:gd name="T90" fmla="*/ 226 w 647"/>
                <a:gd name="T91" fmla="*/ 406 h 701"/>
                <a:gd name="T92" fmla="*/ 228 w 647"/>
                <a:gd name="T93" fmla="*/ 363 h 701"/>
                <a:gd name="T94" fmla="*/ 231 w 647"/>
                <a:gd name="T95" fmla="*/ 349 h 701"/>
                <a:gd name="T96" fmla="*/ 310 w 647"/>
                <a:gd name="T97" fmla="*/ 227 h 701"/>
                <a:gd name="T98" fmla="*/ 358 w 647"/>
                <a:gd name="T99" fmla="*/ 200 h 701"/>
                <a:gd name="T100" fmla="*/ 462 w 647"/>
                <a:gd name="T101" fmla="*/ 190 h 701"/>
                <a:gd name="T102" fmla="*/ 476 w 647"/>
                <a:gd name="T103" fmla="*/ 180 h 701"/>
                <a:gd name="T104" fmla="*/ 269 w 647"/>
                <a:gd name="T105" fmla="*/ 246 h 701"/>
                <a:gd name="T106" fmla="*/ 245 w 647"/>
                <a:gd name="T107" fmla="*/ 277 h 701"/>
                <a:gd name="T108" fmla="*/ 217 w 647"/>
                <a:gd name="T109" fmla="*/ 345 h 701"/>
                <a:gd name="T110" fmla="*/ 253 w 647"/>
                <a:gd name="T111" fmla="*/ 527 h 7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47" h="701">
                  <a:moveTo>
                    <a:pt x="555" y="673"/>
                  </a:moveTo>
                  <a:lnTo>
                    <a:pt x="555" y="673"/>
                  </a:lnTo>
                  <a:cubicBezTo>
                    <a:pt x="549" y="670"/>
                    <a:pt x="537" y="667"/>
                    <a:pt x="524" y="663"/>
                  </a:cubicBezTo>
                  <a:cubicBezTo>
                    <a:pt x="525" y="670"/>
                    <a:pt x="526" y="677"/>
                    <a:pt x="527" y="682"/>
                  </a:cubicBezTo>
                  <a:cubicBezTo>
                    <a:pt x="536" y="680"/>
                    <a:pt x="546" y="677"/>
                    <a:pt x="555" y="673"/>
                  </a:cubicBezTo>
                  <a:lnTo>
                    <a:pt x="555" y="673"/>
                  </a:lnTo>
                  <a:close/>
                  <a:moveTo>
                    <a:pt x="524" y="657"/>
                  </a:moveTo>
                  <a:lnTo>
                    <a:pt x="524" y="657"/>
                  </a:lnTo>
                  <a:cubicBezTo>
                    <a:pt x="539" y="662"/>
                    <a:pt x="556" y="666"/>
                    <a:pt x="563" y="670"/>
                  </a:cubicBezTo>
                  <a:cubicBezTo>
                    <a:pt x="568" y="668"/>
                    <a:pt x="574" y="666"/>
                    <a:pt x="579" y="663"/>
                  </a:cubicBezTo>
                  <a:cubicBezTo>
                    <a:pt x="569" y="658"/>
                    <a:pt x="546" y="651"/>
                    <a:pt x="524" y="645"/>
                  </a:cubicBezTo>
                  <a:cubicBezTo>
                    <a:pt x="524" y="649"/>
                    <a:pt x="524" y="653"/>
                    <a:pt x="524" y="657"/>
                  </a:cubicBezTo>
                  <a:lnTo>
                    <a:pt x="524" y="657"/>
                  </a:lnTo>
                  <a:close/>
                  <a:moveTo>
                    <a:pt x="564" y="676"/>
                  </a:moveTo>
                  <a:lnTo>
                    <a:pt x="564" y="676"/>
                  </a:lnTo>
                  <a:cubicBezTo>
                    <a:pt x="563" y="676"/>
                    <a:pt x="563" y="676"/>
                    <a:pt x="563" y="676"/>
                  </a:cubicBezTo>
                  <a:cubicBezTo>
                    <a:pt x="546" y="683"/>
                    <a:pt x="528" y="688"/>
                    <a:pt x="511" y="692"/>
                  </a:cubicBezTo>
                  <a:cubicBezTo>
                    <a:pt x="511" y="692"/>
                    <a:pt x="510" y="692"/>
                    <a:pt x="510" y="692"/>
                  </a:cubicBezTo>
                  <a:cubicBezTo>
                    <a:pt x="494" y="695"/>
                    <a:pt x="478" y="697"/>
                    <a:pt x="463" y="698"/>
                  </a:cubicBezTo>
                  <a:cubicBezTo>
                    <a:pt x="462" y="698"/>
                    <a:pt x="462" y="698"/>
                    <a:pt x="462" y="698"/>
                  </a:cubicBezTo>
                  <a:cubicBezTo>
                    <a:pt x="410" y="701"/>
                    <a:pt x="361" y="691"/>
                    <a:pt x="324" y="675"/>
                  </a:cubicBezTo>
                  <a:lnTo>
                    <a:pt x="323" y="674"/>
                  </a:lnTo>
                  <a:cubicBezTo>
                    <a:pt x="323" y="674"/>
                    <a:pt x="322" y="674"/>
                    <a:pt x="322" y="674"/>
                  </a:cubicBezTo>
                  <a:cubicBezTo>
                    <a:pt x="260" y="645"/>
                    <a:pt x="232" y="594"/>
                    <a:pt x="293" y="552"/>
                  </a:cubicBezTo>
                  <a:cubicBezTo>
                    <a:pt x="286" y="542"/>
                    <a:pt x="278" y="532"/>
                    <a:pt x="270" y="522"/>
                  </a:cubicBezTo>
                  <a:cubicBezTo>
                    <a:pt x="267" y="518"/>
                    <a:pt x="265" y="515"/>
                    <a:pt x="262" y="511"/>
                  </a:cubicBezTo>
                  <a:cubicBezTo>
                    <a:pt x="257" y="524"/>
                    <a:pt x="257" y="532"/>
                    <a:pt x="265" y="544"/>
                  </a:cubicBezTo>
                  <a:cubicBezTo>
                    <a:pt x="266" y="545"/>
                    <a:pt x="265" y="546"/>
                    <a:pt x="265" y="547"/>
                  </a:cubicBezTo>
                  <a:lnTo>
                    <a:pt x="221" y="599"/>
                  </a:lnTo>
                  <a:cubicBezTo>
                    <a:pt x="220" y="601"/>
                    <a:pt x="218" y="601"/>
                    <a:pt x="217" y="599"/>
                  </a:cubicBezTo>
                  <a:cubicBezTo>
                    <a:pt x="0" y="361"/>
                    <a:pt x="247" y="0"/>
                    <a:pt x="546" y="104"/>
                  </a:cubicBezTo>
                  <a:cubicBezTo>
                    <a:pt x="548" y="105"/>
                    <a:pt x="549" y="106"/>
                    <a:pt x="548" y="108"/>
                  </a:cubicBezTo>
                  <a:lnTo>
                    <a:pt x="501" y="186"/>
                  </a:lnTo>
                  <a:cubicBezTo>
                    <a:pt x="500" y="187"/>
                    <a:pt x="499" y="188"/>
                    <a:pt x="498" y="187"/>
                  </a:cubicBezTo>
                  <a:cubicBezTo>
                    <a:pt x="483" y="185"/>
                    <a:pt x="474" y="186"/>
                    <a:pt x="468" y="192"/>
                  </a:cubicBezTo>
                  <a:cubicBezTo>
                    <a:pt x="482" y="194"/>
                    <a:pt x="496" y="197"/>
                    <a:pt x="510" y="202"/>
                  </a:cubicBezTo>
                  <a:cubicBezTo>
                    <a:pt x="523" y="188"/>
                    <a:pt x="536" y="175"/>
                    <a:pt x="551" y="163"/>
                  </a:cubicBezTo>
                  <a:cubicBezTo>
                    <a:pt x="551" y="163"/>
                    <a:pt x="551" y="163"/>
                    <a:pt x="552" y="163"/>
                  </a:cubicBezTo>
                  <a:cubicBezTo>
                    <a:pt x="552" y="162"/>
                    <a:pt x="553" y="162"/>
                    <a:pt x="554" y="163"/>
                  </a:cubicBezTo>
                  <a:cubicBezTo>
                    <a:pt x="555" y="163"/>
                    <a:pt x="555" y="163"/>
                    <a:pt x="556" y="164"/>
                  </a:cubicBezTo>
                  <a:cubicBezTo>
                    <a:pt x="556" y="164"/>
                    <a:pt x="556" y="165"/>
                    <a:pt x="556" y="165"/>
                  </a:cubicBezTo>
                  <a:lnTo>
                    <a:pt x="583" y="244"/>
                  </a:lnTo>
                  <a:cubicBezTo>
                    <a:pt x="583" y="245"/>
                    <a:pt x="583" y="245"/>
                    <a:pt x="583" y="246"/>
                  </a:cubicBezTo>
                  <a:cubicBezTo>
                    <a:pt x="583" y="247"/>
                    <a:pt x="582" y="247"/>
                    <a:pt x="582" y="247"/>
                  </a:cubicBezTo>
                  <a:cubicBezTo>
                    <a:pt x="581" y="248"/>
                    <a:pt x="580" y="249"/>
                    <a:pt x="579" y="249"/>
                  </a:cubicBezTo>
                  <a:cubicBezTo>
                    <a:pt x="585" y="266"/>
                    <a:pt x="623" y="382"/>
                    <a:pt x="635" y="413"/>
                  </a:cubicBezTo>
                  <a:cubicBezTo>
                    <a:pt x="639" y="423"/>
                    <a:pt x="647" y="441"/>
                    <a:pt x="647" y="452"/>
                  </a:cubicBezTo>
                  <a:cubicBezTo>
                    <a:pt x="647" y="462"/>
                    <a:pt x="640" y="467"/>
                    <a:pt x="625" y="468"/>
                  </a:cubicBezTo>
                  <a:cubicBezTo>
                    <a:pt x="617" y="475"/>
                    <a:pt x="616" y="478"/>
                    <a:pt x="620" y="483"/>
                  </a:cubicBezTo>
                  <a:cubicBezTo>
                    <a:pt x="628" y="494"/>
                    <a:pt x="624" y="499"/>
                    <a:pt x="615" y="506"/>
                  </a:cubicBezTo>
                  <a:cubicBezTo>
                    <a:pt x="624" y="513"/>
                    <a:pt x="622" y="526"/>
                    <a:pt x="617" y="526"/>
                  </a:cubicBezTo>
                  <a:cubicBezTo>
                    <a:pt x="611" y="526"/>
                    <a:pt x="609" y="528"/>
                    <a:pt x="605" y="533"/>
                  </a:cubicBezTo>
                  <a:cubicBezTo>
                    <a:pt x="633" y="560"/>
                    <a:pt x="610" y="583"/>
                    <a:pt x="573" y="591"/>
                  </a:cubicBezTo>
                  <a:cubicBezTo>
                    <a:pt x="562" y="594"/>
                    <a:pt x="548" y="595"/>
                    <a:pt x="534" y="594"/>
                  </a:cubicBezTo>
                  <a:cubicBezTo>
                    <a:pt x="534" y="594"/>
                    <a:pt x="534" y="594"/>
                    <a:pt x="534" y="595"/>
                  </a:cubicBezTo>
                  <a:cubicBezTo>
                    <a:pt x="529" y="610"/>
                    <a:pt x="526" y="625"/>
                    <a:pt x="525" y="639"/>
                  </a:cubicBezTo>
                  <a:cubicBezTo>
                    <a:pt x="549" y="646"/>
                    <a:pt x="578" y="655"/>
                    <a:pt x="586" y="661"/>
                  </a:cubicBezTo>
                  <a:cubicBezTo>
                    <a:pt x="586" y="661"/>
                    <a:pt x="587" y="662"/>
                    <a:pt x="587" y="662"/>
                  </a:cubicBezTo>
                  <a:cubicBezTo>
                    <a:pt x="587" y="663"/>
                    <a:pt x="588" y="663"/>
                    <a:pt x="587" y="664"/>
                  </a:cubicBezTo>
                  <a:cubicBezTo>
                    <a:pt x="587" y="665"/>
                    <a:pt x="587" y="665"/>
                    <a:pt x="586" y="666"/>
                  </a:cubicBezTo>
                  <a:cubicBezTo>
                    <a:pt x="586" y="666"/>
                    <a:pt x="586" y="666"/>
                    <a:pt x="585" y="666"/>
                  </a:cubicBezTo>
                  <a:cubicBezTo>
                    <a:pt x="578" y="670"/>
                    <a:pt x="571" y="673"/>
                    <a:pt x="564" y="676"/>
                  </a:cubicBezTo>
                  <a:lnTo>
                    <a:pt x="564" y="676"/>
                  </a:lnTo>
                  <a:close/>
                  <a:moveTo>
                    <a:pt x="306" y="570"/>
                  </a:moveTo>
                  <a:lnTo>
                    <a:pt x="306" y="570"/>
                  </a:lnTo>
                  <a:cubicBezTo>
                    <a:pt x="306" y="570"/>
                    <a:pt x="306" y="570"/>
                    <a:pt x="306" y="571"/>
                  </a:cubicBezTo>
                  <a:cubicBezTo>
                    <a:pt x="308" y="577"/>
                    <a:pt x="309" y="584"/>
                    <a:pt x="309" y="592"/>
                  </a:cubicBezTo>
                  <a:cubicBezTo>
                    <a:pt x="326" y="581"/>
                    <a:pt x="321" y="561"/>
                    <a:pt x="316" y="552"/>
                  </a:cubicBezTo>
                  <a:cubicBezTo>
                    <a:pt x="312" y="555"/>
                    <a:pt x="307" y="558"/>
                    <a:pt x="303" y="560"/>
                  </a:cubicBezTo>
                  <a:cubicBezTo>
                    <a:pt x="304" y="563"/>
                    <a:pt x="305" y="566"/>
                    <a:pt x="306" y="570"/>
                  </a:cubicBezTo>
                  <a:lnTo>
                    <a:pt x="306" y="570"/>
                  </a:lnTo>
                  <a:close/>
                  <a:moveTo>
                    <a:pt x="302" y="575"/>
                  </a:moveTo>
                  <a:lnTo>
                    <a:pt x="302" y="575"/>
                  </a:lnTo>
                  <a:cubicBezTo>
                    <a:pt x="289" y="583"/>
                    <a:pt x="284" y="592"/>
                    <a:pt x="283" y="601"/>
                  </a:cubicBezTo>
                  <a:cubicBezTo>
                    <a:pt x="291" y="600"/>
                    <a:pt x="297" y="598"/>
                    <a:pt x="303" y="596"/>
                  </a:cubicBezTo>
                  <a:cubicBezTo>
                    <a:pt x="303" y="588"/>
                    <a:pt x="303" y="581"/>
                    <a:pt x="302" y="575"/>
                  </a:cubicBezTo>
                  <a:lnTo>
                    <a:pt x="302" y="575"/>
                  </a:lnTo>
                  <a:close/>
                  <a:moveTo>
                    <a:pt x="283" y="607"/>
                  </a:moveTo>
                  <a:lnTo>
                    <a:pt x="283" y="607"/>
                  </a:lnTo>
                  <a:cubicBezTo>
                    <a:pt x="283" y="610"/>
                    <a:pt x="284" y="614"/>
                    <a:pt x="286" y="617"/>
                  </a:cubicBezTo>
                  <a:cubicBezTo>
                    <a:pt x="325" y="617"/>
                    <a:pt x="354" y="578"/>
                    <a:pt x="333" y="540"/>
                  </a:cubicBezTo>
                  <a:cubicBezTo>
                    <a:pt x="329" y="543"/>
                    <a:pt x="325" y="546"/>
                    <a:pt x="321" y="549"/>
                  </a:cubicBezTo>
                  <a:cubicBezTo>
                    <a:pt x="329" y="563"/>
                    <a:pt x="335" y="601"/>
                    <a:pt x="283" y="607"/>
                  </a:cubicBezTo>
                  <a:lnTo>
                    <a:pt x="283" y="607"/>
                  </a:lnTo>
                  <a:close/>
                  <a:moveTo>
                    <a:pt x="289" y="623"/>
                  </a:moveTo>
                  <a:lnTo>
                    <a:pt x="289" y="623"/>
                  </a:lnTo>
                  <a:cubicBezTo>
                    <a:pt x="292" y="627"/>
                    <a:pt x="296" y="631"/>
                    <a:pt x="301" y="635"/>
                  </a:cubicBezTo>
                  <a:cubicBezTo>
                    <a:pt x="358" y="619"/>
                    <a:pt x="370" y="571"/>
                    <a:pt x="348" y="528"/>
                  </a:cubicBezTo>
                  <a:cubicBezTo>
                    <a:pt x="344" y="531"/>
                    <a:pt x="341" y="533"/>
                    <a:pt x="338" y="536"/>
                  </a:cubicBezTo>
                  <a:cubicBezTo>
                    <a:pt x="362" y="578"/>
                    <a:pt x="330" y="620"/>
                    <a:pt x="289" y="623"/>
                  </a:cubicBezTo>
                  <a:lnTo>
                    <a:pt x="289" y="623"/>
                  </a:lnTo>
                  <a:close/>
                  <a:moveTo>
                    <a:pt x="307" y="639"/>
                  </a:moveTo>
                  <a:lnTo>
                    <a:pt x="307" y="639"/>
                  </a:lnTo>
                  <a:cubicBezTo>
                    <a:pt x="312" y="643"/>
                    <a:pt x="318" y="645"/>
                    <a:pt x="325" y="647"/>
                  </a:cubicBezTo>
                  <a:cubicBezTo>
                    <a:pt x="395" y="612"/>
                    <a:pt x="378" y="539"/>
                    <a:pt x="362" y="514"/>
                  </a:cubicBezTo>
                  <a:cubicBezTo>
                    <a:pt x="359" y="517"/>
                    <a:pt x="355" y="521"/>
                    <a:pt x="352" y="524"/>
                  </a:cubicBezTo>
                  <a:cubicBezTo>
                    <a:pt x="376" y="569"/>
                    <a:pt x="365" y="620"/>
                    <a:pt x="307" y="639"/>
                  </a:cubicBezTo>
                  <a:lnTo>
                    <a:pt x="307" y="639"/>
                  </a:lnTo>
                  <a:close/>
                  <a:moveTo>
                    <a:pt x="527" y="353"/>
                  </a:moveTo>
                  <a:lnTo>
                    <a:pt x="527" y="353"/>
                  </a:lnTo>
                  <a:cubicBezTo>
                    <a:pt x="552" y="343"/>
                    <a:pt x="582" y="339"/>
                    <a:pt x="606" y="346"/>
                  </a:cubicBezTo>
                  <a:cubicBezTo>
                    <a:pt x="595" y="315"/>
                    <a:pt x="584" y="282"/>
                    <a:pt x="578" y="264"/>
                  </a:cubicBezTo>
                  <a:cubicBezTo>
                    <a:pt x="578" y="295"/>
                    <a:pt x="563" y="325"/>
                    <a:pt x="532" y="338"/>
                  </a:cubicBezTo>
                  <a:cubicBezTo>
                    <a:pt x="531" y="343"/>
                    <a:pt x="529" y="348"/>
                    <a:pt x="527" y="353"/>
                  </a:cubicBezTo>
                  <a:lnTo>
                    <a:pt x="527" y="353"/>
                  </a:lnTo>
                  <a:close/>
                  <a:moveTo>
                    <a:pt x="518" y="357"/>
                  </a:moveTo>
                  <a:lnTo>
                    <a:pt x="518" y="357"/>
                  </a:lnTo>
                  <a:cubicBezTo>
                    <a:pt x="518" y="357"/>
                    <a:pt x="518" y="357"/>
                    <a:pt x="519" y="356"/>
                  </a:cubicBezTo>
                  <a:cubicBezTo>
                    <a:pt x="523" y="350"/>
                    <a:pt x="525" y="343"/>
                    <a:pt x="527" y="336"/>
                  </a:cubicBezTo>
                  <a:cubicBezTo>
                    <a:pt x="527" y="335"/>
                    <a:pt x="527" y="335"/>
                    <a:pt x="527" y="335"/>
                  </a:cubicBezTo>
                  <a:cubicBezTo>
                    <a:pt x="528" y="328"/>
                    <a:pt x="529" y="321"/>
                    <a:pt x="528" y="314"/>
                  </a:cubicBezTo>
                  <a:cubicBezTo>
                    <a:pt x="528" y="314"/>
                    <a:pt x="528" y="314"/>
                    <a:pt x="528" y="313"/>
                  </a:cubicBezTo>
                  <a:cubicBezTo>
                    <a:pt x="528" y="308"/>
                    <a:pt x="527" y="303"/>
                    <a:pt x="526" y="298"/>
                  </a:cubicBezTo>
                  <a:cubicBezTo>
                    <a:pt x="523" y="302"/>
                    <a:pt x="519" y="306"/>
                    <a:pt x="516" y="310"/>
                  </a:cubicBezTo>
                  <a:cubicBezTo>
                    <a:pt x="517" y="328"/>
                    <a:pt x="513" y="348"/>
                    <a:pt x="494" y="365"/>
                  </a:cubicBezTo>
                  <a:cubicBezTo>
                    <a:pt x="495" y="371"/>
                    <a:pt x="495" y="377"/>
                    <a:pt x="494" y="382"/>
                  </a:cubicBezTo>
                  <a:cubicBezTo>
                    <a:pt x="505" y="374"/>
                    <a:pt x="513" y="366"/>
                    <a:pt x="518" y="357"/>
                  </a:cubicBezTo>
                  <a:lnTo>
                    <a:pt x="518" y="357"/>
                  </a:lnTo>
                  <a:close/>
                  <a:moveTo>
                    <a:pt x="374" y="525"/>
                  </a:moveTo>
                  <a:lnTo>
                    <a:pt x="374" y="525"/>
                  </a:lnTo>
                  <a:cubicBezTo>
                    <a:pt x="375" y="519"/>
                    <a:pt x="378" y="513"/>
                    <a:pt x="383" y="509"/>
                  </a:cubicBezTo>
                  <a:cubicBezTo>
                    <a:pt x="381" y="505"/>
                    <a:pt x="379" y="501"/>
                    <a:pt x="379" y="497"/>
                  </a:cubicBezTo>
                  <a:cubicBezTo>
                    <a:pt x="375" y="501"/>
                    <a:pt x="370" y="506"/>
                    <a:pt x="366" y="510"/>
                  </a:cubicBezTo>
                  <a:cubicBezTo>
                    <a:pt x="369" y="514"/>
                    <a:pt x="371" y="519"/>
                    <a:pt x="374" y="525"/>
                  </a:cubicBezTo>
                  <a:lnTo>
                    <a:pt x="374" y="525"/>
                  </a:lnTo>
                  <a:close/>
                  <a:moveTo>
                    <a:pt x="387" y="505"/>
                  </a:moveTo>
                  <a:lnTo>
                    <a:pt x="387" y="505"/>
                  </a:lnTo>
                  <a:cubicBezTo>
                    <a:pt x="391" y="503"/>
                    <a:pt x="394" y="501"/>
                    <a:pt x="399" y="500"/>
                  </a:cubicBezTo>
                  <a:cubicBezTo>
                    <a:pt x="396" y="494"/>
                    <a:pt x="394" y="487"/>
                    <a:pt x="394" y="479"/>
                  </a:cubicBezTo>
                  <a:cubicBezTo>
                    <a:pt x="390" y="483"/>
                    <a:pt x="387" y="487"/>
                    <a:pt x="383" y="491"/>
                  </a:cubicBezTo>
                  <a:cubicBezTo>
                    <a:pt x="384" y="496"/>
                    <a:pt x="385" y="501"/>
                    <a:pt x="387" y="505"/>
                  </a:cubicBezTo>
                  <a:lnTo>
                    <a:pt x="387" y="505"/>
                  </a:lnTo>
                  <a:close/>
                  <a:moveTo>
                    <a:pt x="253" y="527"/>
                  </a:moveTo>
                  <a:lnTo>
                    <a:pt x="253" y="527"/>
                  </a:lnTo>
                  <a:cubicBezTo>
                    <a:pt x="253" y="520"/>
                    <a:pt x="255" y="513"/>
                    <a:pt x="258" y="506"/>
                  </a:cubicBezTo>
                  <a:cubicBezTo>
                    <a:pt x="244" y="485"/>
                    <a:pt x="232" y="458"/>
                    <a:pt x="227" y="419"/>
                  </a:cubicBezTo>
                  <a:cubicBezTo>
                    <a:pt x="227" y="418"/>
                    <a:pt x="227" y="418"/>
                    <a:pt x="227" y="418"/>
                  </a:cubicBezTo>
                  <a:cubicBezTo>
                    <a:pt x="227" y="414"/>
                    <a:pt x="227" y="410"/>
                    <a:pt x="226" y="406"/>
                  </a:cubicBezTo>
                  <a:cubicBezTo>
                    <a:pt x="226" y="406"/>
                    <a:pt x="226" y="406"/>
                    <a:pt x="226" y="405"/>
                  </a:cubicBezTo>
                  <a:cubicBezTo>
                    <a:pt x="226" y="404"/>
                    <a:pt x="226" y="403"/>
                    <a:pt x="226" y="401"/>
                  </a:cubicBezTo>
                  <a:cubicBezTo>
                    <a:pt x="226" y="388"/>
                    <a:pt x="226" y="375"/>
                    <a:pt x="228" y="363"/>
                  </a:cubicBezTo>
                  <a:cubicBezTo>
                    <a:pt x="228" y="362"/>
                    <a:pt x="229" y="362"/>
                    <a:pt x="229" y="362"/>
                  </a:cubicBezTo>
                  <a:cubicBezTo>
                    <a:pt x="229" y="358"/>
                    <a:pt x="230" y="354"/>
                    <a:pt x="231" y="350"/>
                  </a:cubicBezTo>
                  <a:cubicBezTo>
                    <a:pt x="231" y="350"/>
                    <a:pt x="231" y="349"/>
                    <a:pt x="231" y="349"/>
                  </a:cubicBezTo>
                  <a:cubicBezTo>
                    <a:pt x="239" y="313"/>
                    <a:pt x="258" y="278"/>
                    <a:pt x="284" y="250"/>
                  </a:cubicBezTo>
                  <a:cubicBezTo>
                    <a:pt x="284" y="250"/>
                    <a:pt x="284" y="249"/>
                    <a:pt x="284" y="249"/>
                  </a:cubicBezTo>
                  <a:cubicBezTo>
                    <a:pt x="292" y="241"/>
                    <a:pt x="301" y="234"/>
                    <a:pt x="310" y="227"/>
                  </a:cubicBezTo>
                  <a:lnTo>
                    <a:pt x="310" y="227"/>
                  </a:lnTo>
                  <a:cubicBezTo>
                    <a:pt x="324" y="216"/>
                    <a:pt x="340" y="207"/>
                    <a:pt x="358" y="201"/>
                  </a:cubicBezTo>
                  <a:cubicBezTo>
                    <a:pt x="358" y="200"/>
                    <a:pt x="358" y="200"/>
                    <a:pt x="358" y="200"/>
                  </a:cubicBezTo>
                  <a:cubicBezTo>
                    <a:pt x="379" y="192"/>
                    <a:pt x="403" y="188"/>
                    <a:pt x="428" y="188"/>
                  </a:cubicBezTo>
                  <a:cubicBezTo>
                    <a:pt x="430" y="188"/>
                    <a:pt x="431" y="188"/>
                    <a:pt x="433" y="188"/>
                  </a:cubicBezTo>
                  <a:cubicBezTo>
                    <a:pt x="442" y="188"/>
                    <a:pt x="452" y="189"/>
                    <a:pt x="462" y="190"/>
                  </a:cubicBezTo>
                  <a:cubicBezTo>
                    <a:pt x="466" y="185"/>
                    <a:pt x="471" y="182"/>
                    <a:pt x="478" y="181"/>
                  </a:cubicBezTo>
                  <a:cubicBezTo>
                    <a:pt x="477" y="181"/>
                    <a:pt x="477" y="180"/>
                    <a:pt x="476" y="180"/>
                  </a:cubicBezTo>
                  <a:cubicBezTo>
                    <a:pt x="476" y="180"/>
                    <a:pt x="476" y="180"/>
                    <a:pt x="476" y="180"/>
                  </a:cubicBezTo>
                  <a:cubicBezTo>
                    <a:pt x="464" y="177"/>
                    <a:pt x="451" y="175"/>
                    <a:pt x="439" y="174"/>
                  </a:cubicBezTo>
                  <a:lnTo>
                    <a:pt x="439" y="174"/>
                  </a:lnTo>
                  <a:cubicBezTo>
                    <a:pt x="374" y="170"/>
                    <a:pt x="312" y="198"/>
                    <a:pt x="269" y="246"/>
                  </a:cubicBezTo>
                  <a:lnTo>
                    <a:pt x="269" y="246"/>
                  </a:lnTo>
                  <a:cubicBezTo>
                    <a:pt x="260" y="256"/>
                    <a:pt x="252" y="266"/>
                    <a:pt x="245" y="277"/>
                  </a:cubicBezTo>
                  <a:cubicBezTo>
                    <a:pt x="245" y="277"/>
                    <a:pt x="245" y="277"/>
                    <a:pt x="245" y="277"/>
                  </a:cubicBezTo>
                  <a:cubicBezTo>
                    <a:pt x="238" y="288"/>
                    <a:pt x="233" y="298"/>
                    <a:pt x="228" y="310"/>
                  </a:cubicBezTo>
                  <a:cubicBezTo>
                    <a:pt x="228" y="310"/>
                    <a:pt x="228" y="310"/>
                    <a:pt x="228" y="310"/>
                  </a:cubicBezTo>
                  <a:cubicBezTo>
                    <a:pt x="223" y="321"/>
                    <a:pt x="219" y="333"/>
                    <a:pt x="217" y="345"/>
                  </a:cubicBezTo>
                  <a:cubicBezTo>
                    <a:pt x="206" y="391"/>
                    <a:pt x="210" y="442"/>
                    <a:pt x="235" y="494"/>
                  </a:cubicBezTo>
                  <a:lnTo>
                    <a:pt x="235" y="494"/>
                  </a:lnTo>
                  <a:cubicBezTo>
                    <a:pt x="240" y="505"/>
                    <a:pt x="246" y="516"/>
                    <a:pt x="253" y="527"/>
                  </a:cubicBezTo>
                  <a:lnTo>
                    <a:pt x="253" y="527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2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endParaRPr>
            </a:p>
          </p:txBody>
        </p:sp>
        <p:sp>
          <p:nvSpPr>
            <p:cNvPr id="7" name="Freeform 8"/>
            <p:cNvSpPr>
              <a:spLocks noEditPoints="1"/>
            </p:cNvSpPr>
            <p:nvPr userDrawn="1"/>
          </p:nvSpPr>
          <p:spPr bwMode="auto">
            <a:xfrm>
              <a:off x="7688261" y="465139"/>
              <a:ext cx="273050" cy="304800"/>
            </a:xfrm>
            <a:custGeom>
              <a:avLst/>
              <a:gdLst>
                <a:gd name="T0" fmla="*/ 31 w 337"/>
                <a:gd name="T1" fmla="*/ 334 h 370"/>
                <a:gd name="T2" fmla="*/ 55 w 337"/>
                <a:gd name="T3" fmla="*/ 309 h 370"/>
                <a:gd name="T4" fmla="*/ 27 w 337"/>
                <a:gd name="T5" fmla="*/ 282 h 370"/>
                <a:gd name="T6" fmla="*/ 8 w 337"/>
                <a:gd name="T7" fmla="*/ 272 h 370"/>
                <a:gd name="T8" fmla="*/ 31 w 337"/>
                <a:gd name="T9" fmla="*/ 333 h 370"/>
                <a:gd name="T10" fmla="*/ 58 w 337"/>
                <a:gd name="T11" fmla="*/ 370 h 370"/>
                <a:gd name="T12" fmla="*/ 303 w 337"/>
                <a:gd name="T13" fmla="*/ 58 h 370"/>
                <a:gd name="T14" fmla="*/ 58 w 337"/>
                <a:gd name="T15" fmla="*/ 370 h 370"/>
                <a:gd name="T16" fmla="*/ 325 w 337"/>
                <a:gd name="T17" fmla="*/ 18 h 370"/>
                <a:gd name="T18" fmla="*/ 327 w 337"/>
                <a:gd name="T19" fmla="*/ 60 h 370"/>
                <a:gd name="T20" fmla="*/ 322 w 337"/>
                <a:gd name="T21" fmla="*/ 40 h 370"/>
                <a:gd name="T22" fmla="*/ 325 w 337"/>
                <a:gd name="T23" fmla="*/ 18 h 370"/>
                <a:gd name="T24" fmla="*/ 41 w 337"/>
                <a:gd name="T25" fmla="*/ 347 h 370"/>
                <a:gd name="T26" fmla="*/ 186 w 337"/>
                <a:gd name="T27" fmla="*/ 194 h 370"/>
                <a:gd name="T28" fmla="*/ 323 w 337"/>
                <a:gd name="T29" fmla="*/ 13 h 370"/>
                <a:gd name="T30" fmla="*/ 267 w 337"/>
                <a:gd name="T31" fmla="*/ 53 h 370"/>
                <a:gd name="T32" fmla="*/ 145 w 337"/>
                <a:gd name="T33" fmla="*/ 232 h 370"/>
                <a:gd name="T34" fmla="*/ 114 w 337"/>
                <a:gd name="T35" fmla="*/ 274 h 370"/>
                <a:gd name="T36" fmla="*/ 92 w 337"/>
                <a:gd name="T37" fmla="*/ 299 h 370"/>
                <a:gd name="T38" fmla="*/ 75 w 337"/>
                <a:gd name="T39" fmla="*/ 317 h 370"/>
                <a:gd name="T40" fmla="*/ 85 w 337"/>
                <a:gd name="T41" fmla="*/ 299 h 370"/>
                <a:gd name="T42" fmla="*/ 31 w 337"/>
                <a:gd name="T43" fmla="*/ 279 h 370"/>
                <a:gd name="T44" fmla="*/ 73 w 337"/>
                <a:gd name="T45" fmla="*/ 312 h 370"/>
                <a:gd name="T46" fmla="*/ 102 w 337"/>
                <a:gd name="T47" fmla="*/ 279 h 370"/>
                <a:gd name="T48" fmla="*/ 90 w 337"/>
                <a:gd name="T49" fmla="*/ 294 h 370"/>
                <a:gd name="T50" fmla="*/ 110 w 337"/>
                <a:gd name="T51" fmla="*/ 270 h 370"/>
                <a:gd name="T52" fmla="*/ 89 w 337"/>
                <a:gd name="T53" fmla="*/ 226 h 370"/>
                <a:gd name="T54" fmla="*/ 82 w 337"/>
                <a:gd name="T55" fmla="*/ 226 h 370"/>
                <a:gd name="T56" fmla="*/ 102 w 337"/>
                <a:gd name="T57" fmla="*/ 211 h 370"/>
                <a:gd name="T58" fmla="*/ 144 w 337"/>
                <a:gd name="T59" fmla="*/ 199 h 370"/>
                <a:gd name="T60" fmla="*/ 110 w 337"/>
                <a:gd name="T61" fmla="*/ 270 h 370"/>
                <a:gd name="T62" fmla="*/ 128 w 337"/>
                <a:gd name="T63" fmla="*/ 246 h 370"/>
                <a:gd name="T64" fmla="*/ 109 w 337"/>
                <a:gd name="T65" fmla="*/ 214 h 370"/>
                <a:gd name="T66" fmla="*/ 144 w 337"/>
                <a:gd name="T67" fmla="*/ 224 h 370"/>
                <a:gd name="T68" fmla="*/ 153 w 337"/>
                <a:gd name="T69" fmla="*/ 204 h 370"/>
                <a:gd name="T70" fmla="*/ 144 w 337"/>
                <a:gd name="T71" fmla="*/ 224 h 370"/>
                <a:gd name="T72" fmla="*/ 171 w 337"/>
                <a:gd name="T73" fmla="*/ 183 h 370"/>
                <a:gd name="T74" fmla="*/ 154 w 337"/>
                <a:gd name="T75" fmla="*/ 199 h 370"/>
                <a:gd name="T76" fmla="*/ 159 w 337"/>
                <a:gd name="T77" fmla="*/ 202 h 370"/>
                <a:gd name="T78" fmla="*/ 183 w 337"/>
                <a:gd name="T79" fmla="*/ 164 h 370"/>
                <a:gd name="T80" fmla="*/ 94 w 337"/>
                <a:gd name="T81" fmla="*/ 175 h 370"/>
                <a:gd name="T82" fmla="*/ 174 w 337"/>
                <a:gd name="T83" fmla="*/ 178 h 370"/>
                <a:gd name="T84" fmla="*/ 193 w 337"/>
                <a:gd name="T85" fmla="*/ 148 h 370"/>
                <a:gd name="T86" fmla="*/ 54 w 337"/>
                <a:gd name="T87" fmla="*/ 148 h 370"/>
                <a:gd name="T88" fmla="*/ 186 w 337"/>
                <a:gd name="T89" fmla="*/ 159 h 370"/>
                <a:gd name="T90" fmla="*/ 204 w 337"/>
                <a:gd name="T91" fmla="*/ 131 h 370"/>
                <a:gd name="T92" fmla="*/ 110 w 337"/>
                <a:gd name="T93" fmla="*/ 123 h 370"/>
                <a:gd name="T94" fmla="*/ 42 w 337"/>
                <a:gd name="T95" fmla="*/ 99 h 370"/>
                <a:gd name="T96" fmla="*/ 113 w 337"/>
                <a:gd name="T97" fmla="*/ 137 h 3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37" h="370">
                  <a:moveTo>
                    <a:pt x="31" y="333"/>
                  </a:moveTo>
                  <a:lnTo>
                    <a:pt x="31" y="333"/>
                  </a:lnTo>
                  <a:cubicBezTo>
                    <a:pt x="31" y="334"/>
                    <a:pt x="31" y="334"/>
                    <a:pt x="31" y="334"/>
                  </a:cubicBezTo>
                  <a:cubicBezTo>
                    <a:pt x="33" y="337"/>
                    <a:pt x="35" y="340"/>
                    <a:pt x="37" y="343"/>
                  </a:cubicBezTo>
                  <a:cubicBezTo>
                    <a:pt x="48" y="334"/>
                    <a:pt x="59" y="325"/>
                    <a:pt x="68" y="316"/>
                  </a:cubicBezTo>
                  <a:cubicBezTo>
                    <a:pt x="64" y="313"/>
                    <a:pt x="59" y="311"/>
                    <a:pt x="55" y="309"/>
                  </a:cubicBezTo>
                  <a:cubicBezTo>
                    <a:pt x="48" y="316"/>
                    <a:pt x="42" y="320"/>
                    <a:pt x="29" y="320"/>
                  </a:cubicBezTo>
                  <a:cubicBezTo>
                    <a:pt x="27" y="320"/>
                    <a:pt x="26" y="318"/>
                    <a:pt x="27" y="316"/>
                  </a:cubicBezTo>
                  <a:cubicBezTo>
                    <a:pt x="29" y="309"/>
                    <a:pt x="27" y="291"/>
                    <a:pt x="27" y="282"/>
                  </a:cubicBezTo>
                  <a:cubicBezTo>
                    <a:pt x="26" y="280"/>
                    <a:pt x="25" y="278"/>
                    <a:pt x="24" y="276"/>
                  </a:cubicBezTo>
                  <a:cubicBezTo>
                    <a:pt x="20" y="277"/>
                    <a:pt x="16" y="277"/>
                    <a:pt x="10" y="277"/>
                  </a:cubicBezTo>
                  <a:cubicBezTo>
                    <a:pt x="7" y="277"/>
                    <a:pt x="6" y="274"/>
                    <a:pt x="8" y="272"/>
                  </a:cubicBezTo>
                  <a:cubicBezTo>
                    <a:pt x="17" y="264"/>
                    <a:pt x="16" y="253"/>
                    <a:pt x="17" y="238"/>
                  </a:cubicBezTo>
                  <a:cubicBezTo>
                    <a:pt x="12" y="241"/>
                    <a:pt x="4" y="247"/>
                    <a:pt x="0" y="249"/>
                  </a:cubicBezTo>
                  <a:cubicBezTo>
                    <a:pt x="4" y="288"/>
                    <a:pt x="17" y="313"/>
                    <a:pt x="31" y="333"/>
                  </a:cubicBezTo>
                  <a:lnTo>
                    <a:pt x="31" y="333"/>
                  </a:lnTo>
                  <a:close/>
                  <a:moveTo>
                    <a:pt x="58" y="370"/>
                  </a:moveTo>
                  <a:lnTo>
                    <a:pt x="58" y="370"/>
                  </a:lnTo>
                  <a:cubicBezTo>
                    <a:pt x="173" y="293"/>
                    <a:pt x="218" y="153"/>
                    <a:pt x="321" y="65"/>
                  </a:cubicBezTo>
                  <a:lnTo>
                    <a:pt x="306" y="62"/>
                  </a:lnTo>
                  <a:cubicBezTo>
                    <a:pt x="303" y="61"/>
                    <a:pt x="303" y="61"/>
                    <a:pt x="303" y="58"/>
                  </a:cubicBezTo>
                  <a:lnTo>
                    <a:pt x="306" y="37"/>
                  </a:lnTo>
                  <a:cubicBezTo>
                    <a:pt x="211" y="133"/>
                    <a:pt x="158" y="292"/>
                    <a:pt x="50" y="360"/>
                  </a:cubicBezTo>
                  <a:cubicBezTo>
                    <a:pt x="53" y="363"/>
                    <a:pt x="55" y="366"/>
                    <a:pt x="58" y="370"/>
                  </a:cubicBezTo>
                  <a:lnTo>
                    <a:pt x="58" y="370"/>
                  </a:lnTo>
                  <a:close/>
                  <a:moveTo>
                    <a:pt x="325" y="18"/>
                  </a:moveTo>
                  <a:lnTo>
                    <a:pt x="325" y="18"/>
                  </a:lnTo>
                  <a:cubicBezTo>
                    <a:pt x="321" y="22"/>
                    <a:pt x="316" y="26"/>
                    <a:pt x="312" y="30"/>
                  </a:cubicBezTo>
                  <a:lnTo>
                    <a:pt x="309" y="57"/>
                  </a:lnTo>
                  <a:lnTo>
                    <a:pt x="327" y="60"/>
                  </a:lnTo>
                  <a:cubicBezTo>
                    <a:pt x="330" y="58"/>
                    <a:pt x="333" y="55"/>
                    <a:pt x="337" y="52"/>
                  </a:cubicBezTo>
                  <a:lnTo>
                    <a:pt x="334" y="46"/>
                  </a:lnTo>
                  <a:cubicBezTo>
                    <a:pt x="329" y="47"/>
                    <a:pt x="324" y="45"/>
                    <a:pt x="322" y="40"/>
                  </a:cubicBezTo>
                  <a:cubicBezTo>
                    <a:pt x="320" y="34"/>
                    <a:pt x="323" y="29"/>
                    <a:pt x="328" y="27"/>
                  </a:cubicBezTo>
                  <a:lnTo>
                    <a:pt x="325" y="18"/>
                  </a:lnTo>
                  <a:lnTo>
                    <a:pt x="325" y="18"/>
                  </a:lnTo>
                  <a:close/>
                  <a:moveTo>
                    <a:pt x="75" y="317"/>
                  </a:moveTo>
                  <a:lnTo>
                    <a:pt x="75" y="317"/>
                  </a:lnTo>
                  <a:cubicBezTo>
                    <a:pt x="64" y="328"/>
                    <a:pt x="53" y="338"/>
                    <a:pt x="41" y="347"/>
                  </a:cubicBezTo>
                  <a:lnTo>
                    <a:pt x="41" y="348"/>
                  </a:lnTo>
                  <a:cubicBezTo>
                    <a:pt x="43" y="351"/>
                    <a:pt x="45" y="353"/>
                    <a:pt x="47" y="355"/>
                  </a:cubicBezTo>
                  <a:cubicBezTo>
                    <a:pt x="103" y="320"/>
                    <a:pt x="145" y="259"/>
                    <a:pt x="186" y="194"/>
                  </a:cubicBezTo>
                  <a:cubicBezTo>
                    <a:pt x="221" y="138"/>
                    <a:pt x="259" y="75"/>
                    <a:pt x="307" y="27"/>
                  </a:cubicBezTo>
                  <a:cubicBezTo>
                    <a:pt x="307" y="27"/>
                    <a:pt x="308" y="27"/>
                    <a:pt x="308" y="26"/>
                  </a:cubicBezTo>
                  <a:cubicBezTo>
                    <a:pt x="313" y="22"/>
                    <a:pt x="318" y="17"/>
                    <a:pt x="323" y="13"/>
                  </a:cubicBezTo>
                  <a:lnTo>
                    <a:pt x="319" y="0"/>
                  </a:lnTo>
                  <a:cubicBezTo>
                    <a:pt x="300" y="15"/>
                    <a:pt x="283" y="33"/>
                    <a:pt x="267" y="52"/>
                  </a:cubicBezTo>
                  <a:cubicBezTo>
                    <a:pt x="267" y="52"/>
                    <a:pt x="267" y="53"/>
                    <a:pt x="267" y="53"/>
                  </a:cubicBezTo>
                  <a:cubicBezTo>
                    <a:pt x="236" y="90"/>
                    <a:pt x="210" y="132"/>
                    <a:pt x="185" y="171"/>
                  </a:cubicBezTo>
                  <a:cubicBezTo>
                    <a:pt x="172" y="191"/>
                    <a:pt x="159" y="212"/>
                    <a:pt x="145" y="232"/>
                  </a:cubicBezTo>
                  <a:cubicBezTo>
                    <a:pt x="145" y="232"/>
                    <a:pt x="145" y="232"/>
                    <a:pt x="145" y="232"/>
                  </a:cubicBezTo>
                  <a:cubicBezTo>
                    <a:pt x="139" y="241"/>
                    <a:pt x="133" y="249"/>
                    <a:pt x="127" y="256"/>
                  </a:cubicBezTo>
                  <a:cubicBezTo>
                    <a:pt x="127" y="257"/>
                    <a:pt x="127" y="257"/>
                    <a:pt x="127" y="257"/>
                  </a:cubicBezTo>
                  <a:cubicBezTo>
                    <a:pt x="122" y="263"/>
                    <a:pt x="118" y="269"/>
                    <a:pt x="114" y="274"/>
                  </a:cubicBezTo>
                  <a:cubicBezTo>
                    <a:pt x="113" y="274"/>
                    <a:pt x="113" y="275"/>
                    <a:pt x="113" y="275"/>
                  </a:cubicBezTo>
                  <a:cubicBezTo>
                    <a:pt x="107" y="283"/>
                    <a:pt x="100" y="291"/>
                    <a:pt x="93" y="298"/>
                  </a:cubicBezTo>
                  <a:cubicBezTo>
                    <a:pt x="93" y="299"/>
                    <a:pt x="93" y="299"/>
                    <a:pt x="92" y="299"/>
                  </a:cubicBezTo>
                  <a:cubicBezTo>
                    <a:pt x="87" y="305"/>
                    <a:pt x="81" y="311"/>
                    <a:pt x="75" y="317"/>
                  </a:cubicBezTo>
                  <a:lnTo>
                    <a:pt x="75" y="317"/>
                  </a:lnTo>
                  <a:lnTo>
                    <a:pt x="75" y="317"/>
                  </a:lnTo>
                  <a:close/>
                  <a:moveTo>
                    <a:pt x="73" y="312"/>
                  </a:moveTo>
                  <a:lnTo>
                    <a:pt x="73" y="312"/>
                  </a:lnTo>
                  <a:cubicBezTo>
                    <a:pt x="77" y="307"/>
                    <a:pt x="81" y="303"/>
                    <a:pt x="85" y="299"/>
                  </a:cubicBezTo>
                  <a:cubicBezTo>
                    <a:pt x="59" y="295"/>
                    <a:pt x="44" y="282"/>
                    <a:pt x="39" y="267"/>
                  </a:cubicBezTo>
                  <a:cubicBezTo>
                    <a:pt x="35" y="270"/>
                    <a:pt x="32" y="273"/>
                    <a:pt x="29" y="274"/>
                  </a:cubicBezTo>
                  <a:cubicBezTo>
                    <a:pt x="30" y="276"/>
                    <a:pt x="31" y="277"/>
                    <a:pt x="31" y="279"/>
                  </a:cubicBezTo>
                  <a:cubicBezTo>
                    <a:pt x="32" y="279"/>
                    <a:pt x="32" y="279"/>
                    <a:pt x="32" y="280"/>
                  </a:cubicBezTo>
                  <a:cubicBezTo>
                    <a:pt x="43" y="297"/>
                    <a:pt x="55" y="302"/>
                    <a:pt x="73" y="312"/>
                  </a:cubicBezTo>
                  <a:lnTo>
                    <a:pt x="73" y="312"/>
                  </a:lnTo>
                  <a:close/>
                  <a:moveTo>
                    <a:pt x="90" y="294"/>
                  </a:moveTo>
                  <a:lnTo>
                    <a:pt x="90" y="294"/>
                  </a:lnTo>
                  <a:cubicBezTo>
                    <a:pt x="94" y="289"/>
                    <a:pt x="98" y="284"/>
                    <a:pt x="102" y="279"/>
                  </a:cubicBezTo>
                  <a:cubicBezTo>
                    <a:pt x="54" y="293"/>
                    <a:pt x="24" y="217"/>
                    <a:pt x="106" y="186"/>
                  </a:cubicBezTo>
                  <a:cubicBezTo>
                    <a:pt x="100" y="184"/>
                    <a:pt x="94" y="182"/>
                    <a:pt x="88" y="179"/>
                  </a:cubicBezTo>
                  <a:cubicBezTo>
                    <a:pt x="35" y="203"/>
                    <a:pt x="17" y="284"/>
                    <a:pt x="90" y="294"/>
                  </a:cubicBezTo>
                  <a:lnTo>
                    <a:pt x="90" y="294"/>
                  </a:lnTo>
                  <a:close/>
                  <a:moveTo>
                    <a:pt x="110" y="270"/>
                  </a:moveTo>
                  <a:lnTo>
                    <a:pt x="110" y="270"/>
                  </a:lnTo>
                  <a:cubicBezTo>
                    <a:pt x="114" y="265"/>
                    <a:pt x="118" y="260"/>
                    <a:pt x="122" y="254"/>
                  </a:cubicBezTo>
                  <a:cubicBezTo>
                    <a:pt x="124" y="240"/>
                    <a:pt x="120" y="224"/>
                    <a:pt x="103" y="216"/>
                  </a:cubicBezTo>
                  <a:cubicBezTo>
                    <a:pt x="98" y="219"/>
                    <a:pt x="93" y="222"/>
                    <a:pt x="89" y="226"/>
                  </a:cubicBezTo>
                  <a:cubicBezTo>
                    <a:pt x="115" y="230"/>
                    <a:pt x="115" y="263"/>
                    <a:pt x="91" y="263"/>
                  </a:cubicBezTo>
                  <a:cubicBezTo>
                    <a:pt x="72" y="263"/>
                    <a:pt x="73" y="239"/>
                    <a:pt x="81" y="227"/>
                  </a:cubicBezTo>
                  <a:cubicBezTo>
                    <a:pt x="81" y="227"/>
                    <a:pt x="82" y="226"/>
                    <a:pt x="82" y="226"/>
                  </a:cubicBezTo>
                  <a:lnTo>
                    <a:pt x="82" y="226"/>
                  </a:lnTo>
                  <a:cubicBezTo>
                    <a:pt x="86" y="221"/>
                    <a:pt x="92" y="216"/>
                    <a:pt x="101" y="211"/>
                  </a:cubicBezTo>
                  <a:cubicBezTo>
                    <a:pt x="101" y="211"/>
                    <a:pt x="101" y="211"/>
                    <a:pt x="102" y="211"/>
                  </a:cubicBezTo>
                  <a:cubicBezTo>
                    <a:pt x="108" y="208"/>
                    <a:pt x="116" y="205"/>
                    <a:pt x="125" y="203"/>
                  </a:cubicBezTo>
                  <a:cubicBezTo>
                    <a:pt x="125" y="202"/>
                    <a:pt x="126" y="202"/>
                    <a:pt x="126" y="202"/>
                  </a:cubicBezTo>
                  <a:cubicBezTo>
                    <a:pt x="131" y="201"/>
                    <a:pt x="137" y="200"/>
                    <a:pt x="144" y="199"/>
                  </a:cubicBezTo>
                  <a:cubicBezTo>
                    <a:pt x="139" y="197"/>
                    <a:pt x="133" y="195"/>
                    <a:pt x="127" y="193"/>
                  </a:cubicBezTo>
                  <a:cubicBezTo>
                    <a:pt x="123" y="192"/>
                    <a:pt x="119" y="190"/>
                    <a:pt x="115" y="189"/>
                  </a:cubicBezTo>
                  <a:cubicBezTo>
                    <a:pt x="26" y="218"/>
                    <a:pt x="62" y="296"/>
                    <a:pt x="110" y="270"/>
                  </a:cubicBezTo>
                  <a:lnTo>
                    <a:pt x="110" y="270"/>
                  </a:lnTo>
                  <a:close/>
                  <a:moveTo>
                    <a:pt x="128" y="246"/>
                  </a:moveTo>
                  <a:lnTo>
                    <a:pt x="128" y="246"/>
                  </a:lnTo>
                  <a:cubicBezTo>
                    <a:pt x="132" y="241"/>
                    <a:pt x="136" y="235"/>
                    <a:pt x="140" y="230"/>
                  </a:cubicBezTo>
                  <a:cubicBezTo>
                    <a:pt x="139" y="225"/>
                    <a:pt x="133" y="215"/>
                    <a:pt x="125" y="208"/>
                  </a:cubicBezTo>
                  <a:cubicBezTo>
                    <a:pt x="120" y="210"/>
                    <a:pt x="114" y="211"/>
                    <a:pt x="109" y="214"/>
                  </a:cubicBezTo>
                  <a:cubicBezTo>
                    <a:pt x="123" y="221"/>
                    <a:pt x="128" y="234"/>
                    <a:pt x="128" y="246"/>
                  </a:cubicBezTo>
                  <a:lnTo>
                    <a:pt x="128" y="246"/>
                  </a:lnTo>
                  <a:close/>
                  <a:moveTo>
                    <a:pt x="144" y="224"/>
                  </a:moveTo>
                  <a:lnTo>
                    <a:pt x="144" y="224"/>
                  </a:lnTo>
                  <a:cubicBezTo>
                    <a:pt x="148" y="218"/>
                    <a:pt x="152" y="212"/>
                    <a:pt x="156" y="206"/>
                  </a:cubicBezTo>
                  <a:cubicBezTo>
                    <a:pt x="155" y="205"/>
                    <a:pt x="154" y="205"/>
                    <a:pt x="153" y="204"/>
                  </a:cubicBezTo>
                  <a:cubicBezTo>
                    <a:pt x="147" y="205"/>
                    <a:pt x="140" y="205"/>
                    <a:pt x="132" y="207"/>
                  </a:cubicBezTo>
                  <a:cubicBezTo>
                    <a:pt x="137" y="212"/>
                    <a:pt x="141" y="219"/>
                    <a:pt x="144" y="224"/>
                  </a:cubicBezTo>
                  <a:lnTo>
                    <a:pt x="144" y="224"/>
                  </a:lnTo>
                  <a:close/>
                  <a:moveTo>
                    <a:pt x="159" y="202"/>
                  </a:moveTo>
                  <a:lnTo>
                    <a:pt x="159" y="202"/>
                  </a:lnTo>
                  <a:cubicBezTo>
                    <a:pt x="163" y="195"/>
                    <a:pt x="167" y="189"/>
                    <a:pt x="171" y="183"/>
                  </a:cubicBezTo>
                  <a:cubicBezTo>
                    <a:pt x="156" y="179"/>
                    <a:pt x="127" y="181"/>
                    <a:pt x="110" y="181"/>
                  </a:cubicBezTo>
                  <a:cubicBezTo>
                    <a:pt x="116" y="184"/>
                    <a:pt x="122" y="186"/>
                    <a:pt x="129" y="188"/>
                  </a:cubicBezTo>
                  <a:cubicBezTo>
                    <a:pt x="138" y="191"/>
                    <a:pt x="147" y="194"/>
                    <a:pt x="154" y="199"/>
                  </a:cubicBezTo>
                  <a:cubicBezTo>
                    <a:pt x="155" y="199"/>
                    <a:pt x="155" y="199"/>
                    <a:pt x="155" y="199"/>
                  </a:cubicBezTo>
                  <a:cubicBezTo>
                    <a:pt x="156" y="200"/>
                    <a:pt x="158" y="201"/>
                    <a:pt x="159" y="202"/>
                  </a:cubicBezTo>
                  <a:lnTo>
                    <a:pt x="159" y="202"/>
                  </a:lnTo>
                  <a:close/>
                  <a:moveTo>
                    <a:pt x="174" y="178"/>
                  </a:moveTo>
                  <a:lnTo>
                    <a:pt x="174" y="178"/>
                  </a:lnTo>
                  <a:cubicBezTo>
                    <a:pt x="177" y="173"/>
                    <a:pt x="180" y="169"/>
                    <a:pt x="183" y="164"/>
                  </a:cubicBezTo>
                  <a:cubicBezTo>
                    <a:pt x="166" y="159"/>
                    <a:pt x="138" y="160"/>
                    <a:pt x="121" y="160"/>
                  </a:cubicBezTo>
                  <a:cubicBezTo>
                    <a:pt x="100" y="161"/>
                    <a:pt x="79" y="161"/>
                    <a:pt x="62" y="157"/>
                  </a:cubicBezTo>
                  <a:cubicBezTo>
                    <a:pt x="71" y="165"/>
                    <a:pt x="82" y="170"/>
                    <a:pt x="94" y="175"/>
                  </a:cubicBezTo>
                  <a:cubicBezTo>
                    <a:pt x="102" y="177"/>
                    <a:pt x="123" y="175"/>
                    <a:pt x="130" y="175"/>
                  </a:cubicBezTo>
                  <a:cubicBezTo>
                    <a:pt x="146" y="175"/>
                    <a:pt x="163" y="175"/>
                    <a:pt x="174" y="178"/>
                  </a:cubicBezTo>
                  <a:lnTo>
                    <a:pt x="174" y="178"/>
                  </a:lnTo>
                  <a:close/>
                  <a:moveTo>
                    <a:pt x="186" y="159"/>
                  </a:moveTo>
                  <a:lnTo>
                    <a:pt x="186" y="159"/>
                  </a:lnTo>
                  <a:cubicBezTo>
                    <a:pt x="188" y="155"/>
                    <a:pt x="191" y="152"/>
                    <a:pt x="193" y="148"/>
                  </a:cubicBezTo>
                  <a:cubicBezTo>
                    <a:pt x="171" y="139"/>
                    <a:pt x="136" y="142"/>
                    <a:pt x="113" y="142"/>
                  </a:cubicBezTo>
                  <a:cubicBezTo>
                    <a:pt x="87" y="142"/>
                    <a:pt x="60" y="141"/>
                    <a:pt x="43" y="126"/>
                  </a:cubicBezTo>
                  <a:cubicBezTo>
                    <a:pt x="46" y="135"/>
                    <a:pt x="50" y="142"/>
                    <a:pt x="54" y="148"/>
                  </a:cubicBezTo>
                  <a:cubicBezTo>
                    <a:pt x="80" y="159"/>
                    <a:pt x="128" y="153"/>
                    <a:pt x="158" y="155"/>
                  </a:cubicBezTo>
                  <a:cubicBezTo>
                    <a:pt x="168" y="155"/>
                    <a:pt x="178" y="156"/>
                    <a:pt x="186" y="159"/>
                  </a:cubicBezTo>
                  <a:lnTo>
                    <a:pt x="186" y="159"/>
                  </a:lnTo>
                  <a:close/>
                  <a:moveTo>
                    <a:pt x="196" y="143"/>
                  </a:moveTo>
                  <a:lnTo>
                    <a:pt x="196" y="143"/>
                  </a:lnTo>
                  <a:cubicBezTo>
                    <a:pt x="199" y="139"/>
                    <a:pt x="201" y="135"/>
                    <a:pt x="204" y="131"/>
                  </a:cubicBezTo>
                  <a:cubicBezTo>
                    <a:pt x="195" y="128"/>
                    <a:pt x="187" y="126"/>
                    <a:pt x="178" y="125"/>
                  </a:cubicBezTo>
                  <a:cubicBezTo>
                    <a:pt x="178" y="125"/>
                    <a:pt x="178" y="125"/>
                    <a:pt x="177" y="125"/>
                  </a:cubicBezTo>
                  <a:cubicBezTo>
                    <a:pt x="155" y="121"/>
                    <a:pt x="133" y="122"/>
                    <a:pt x="110" y="123"/>
                  </a:cubicBezTo>
                  <a:cubicBezTo>
                    <a:pt x="95" y="123"/>
                    <a:pt x="81" y="122"/>
                    <a:pt x="69" y="118"/>
                  </a:cubicBezTo>
                  <a:cubicBezTo>
                    <a:pt x="68" y="118"/>
                    <a:pt x="68" y="118"/>
                    <a:pt x="68" y="118"/>
                  </a:cubicBezTo>
                  <a:cubicBezTo>
                    <a:pt x="58" y="115"/>
                    <a:pt x="49" y="109"/>
                    <a:pt x="42" y="99"/>
                  </a:cubicBezTo>
                  <a:cubicBezTo>
                    <a:pt x="41" y="100"/>
                    <a:pt x="40" y="101"/>
                    <a:pt x="39" y="102"/>
                  </a:cubicBezTo>
                  <a:cubicBezTo>
                    <a:pt x="40" y="107"/>
                    <a:pt x="40" y="111"/>
                    <a:pt x="41" y="115"/>
                  </a:cubicBezTo>
                  <a:cubicBezTo>
                    <a:pt x="55" y="134"/>
                    <a:pt x="83" y="137"/>
                    <a:pt x="113" y="137"/>
                  </a:cubicBezTo>
                  <a:cubicBezTo>
                    <a:pt x="138" y="137"/>
                    <a:pt x="173" y="133"/>
                    <a:pt x="196" y="143"/>
                  </a:cubicBezTo>
                  <a:lnTo>
                    <a:pt x="196" y="143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2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endParaRPr>
            </a:p>
          </p:txBody>
        </p:sp>
        <p:sp>
          <p:nvSpPr>
            <p:cNvPr id="8" name="Freeform 9"/>
            <p:cNvSpPr>
              <a:spLocks noEditPoints="1"/>
            </p:cNvSpPr>
            <p:nvPr userDrawn="1"/>
          </p:nvSpPr>
          <p:spPr bwMode="auto">
            <a:xfrm>
              <a:off x="7613650" y="406400"/>
              <a:ext cx="296863" cy="406401"/>
            </a:xfrm>
            <a:custGeom>
              <a:avLst/>
              <a:gdLst>
                <a:gd name="T0" fmla="*/ 366 w 366"/>
                <a:gd name="T1" fmla="*/ 110 h 496"/>
                <a:gd name="T2" fmla="*/ 303 w 366"/>
                <a:gd name="T3" fmla="*/ 97 h 496"/>
                <a:gd name="T4" fmla="*/ 328 w 366"/>
                <a:gd name="T5" fmla="*/ 122 h 496"/>
                <a:gd name="T6" fmla="*/ 47 w 366"/>
                <a:gd name="T7" fmla="*/ 454 h 496"/>
                <a:gd name="T8" fmla="*/ 91 w 366"/>
                <a:gd name="T9" fmla="*/ 402 h 496"/>
                <a:gd name="T10" fmla="*/ 89 w 366"/>
                <a:gd name="T11" fmla="*/ 397 h 496"/>
                <a:gd name="T12" fmla="*/ 47 w 366"/>
                <a:gd name="T13" fmla="*/ 454 h 496"/>
                <a:gd name="T14" fmla="*/ 101 w 366"/>
                <a:gd name="T15" fmla="*/ 421 h 496"/>
                <a:gd name="T16" fmla="*/ 119 w 366"/>
                <a:gd name="T17" fmla="*/ 448 h 496"/>
                <a:gd name="T18" fmla="*/ 69 w 366"/>
                <a:gd name="T19" fmla="*/ 471 h 496"/>
                <a:gd name="T20" fmla="*/ 101 w 366"/>
                <a:gd name="T21" fmla="*/ 421 h 496"/>
                <a:gd name="T22" fmla="*/ 82 w 366"/>
                <a:gd name="T23" fmla="*/ 381 h 496"/>
                <a:gd name="T24" fmla="*/ 28 w 366"/>
                <a:gd name="T25" fmla="*/ 378 h 496"/>
                <a:gd name="T26" fmla="*/ 7 w 366"/>
                <a:gd name="T27" fmla="*/ 362 h 496"/>
                <a:gd name="T28" fmla="*/ 6 w 366"/>
                <a:gd name="T29" fmla="*/ 357 h 496"/>
                <a:gd name="T30" fmla="*/ 68 w 366"/>
                <a:gd name="T31" fmla="*/ 329 h 496"/>
                <a:gd name="T32" fmla="*/ 67 w 366"/>
                <a:gd name="T33" fmla="*/ 324 h 496"/>
                <a:gd name="T34" fmla="*/ 6 w 366"/>
                <a:gd name="T35" fmla="*/ 357 h 496"/>
                <a:gd name="T36" fmla="*/ 0 w 366"/>
                <a:gd name="T37" fmla="*/ 302 h 496"/>
                <a:gd name="T38" fmla="*/ 15 w 366"/>
                <a:gd name="T39" fmla="*/ 284 h 496"/>
                <a:gd name="T40" fmla="*/ 67 w 366"/>
                <a:gd name="T41" fmla="*/ 267 h 496"/>
                <a:gd name="T42" fmla="*/ 0 w 366"/>
                <a:gd name="T43" fmla="*/ 302 h 496"/>
                <a:gd name="T44" fmla="*/ 68 w 366"/>
                <a:gd name="T45" fmla="*/ 262 h 496"/>
                <a:gd name="T46" fmla="*/ 23 w 366"/>
                <a:gd name="T47" fmla="*/ 228 h 496"/>
                <a:gd name="T48" fmla="*/ 17 w 366"/>
                <a:gd name="T49" fmla="*/ 202 h 496"/>
                <a:gd name="T50" fmla="*/ 19 w 366"/>
                <a:gd name="T51" fmla="*/ 196 h 496"/>
                <a:gd name="T52" fmla="*/ 82 w 366"/>
                <a:gd name="T53" fmla="*/ 213 h 496"/>
                <a:gd name="T54" fmla="*/ 84 w 366"/>
                <a:gd name="T55" fmla="*/ 208 h 496"/>
                <a:gd name="T56" fmla="*/ 19 w 366"/>
                <a:gd name="T57" fmla="*/ 196 h 496"/>
                <a:gd name="T58" fmla="*/ 40 w 366"/>
                <a:gd name="T59" fmla="*/ 149 h 496"/>
                <a:gd name="T60" fmla="*/ 60 w 366"/>
                <a:gd name="T61" fmla="*/ 142 h 496"/>
                <a:gd name="T62" fmla="*/ 111 w 366"/>
                <a:gd name="T63" fmla="*/ 162 h 496"/>
                <a:gd name="T64" fmla="*/ 40 w 366"/>
                <a:gd name="T65" fmla="*/ 149 h 496"/>
                <a:gd name="T66" fmla="*/ 114 w 366"/>
                <a:gd name="T67" fmla="*/ 157 h 496"/>
                <a:gd name="T68" fmla="*/ 95 w 366"/>
                <a:gd name="T69" fmla="*/ 99 h 496"/>
                <a:gd name="T70" fmla="*/ 102 w 366"/>
                <a:gd name="T71" fmla="*/ 72 h 496"/>
                <a:gd name="T72" fmla="*/ 106 w 366"/>
                <a:gd name="T73" fmla="*/ 69 h 496"/>
                <a:gd name="T74" fmla="*/ 150 w 366"/>
                <a:gd name="T75" fmla="*/ 121 h 496"/>
                <a:gd name="T76" fmla="*/ 155 w 366"/>
                <a:gd name="T77" fmla="*/ 117 h 496"/>
                <a:gd name="T78" fmla="*/ 106 w 366"/>
                <a:gd name="T79" fmla="*/ 69 h 496"/>
                <a:gd name="T80" fmla="*/ 149 w 366"/>
                <a:gd name="T81" fmla="*/ 37 h 496"/>
                <a:gd name="T82" fmla="*/ 170 w 366"/>
                <a:gd name="T83" fmla="*/ 42 h 496"/>
                <a:gd name="T84" fmla="*/ 200 w 366"/>
                <a:gd name="T85" fmla="*/ 90 h 496"/>
                <a:gd name="T86" fmla="*/ 149 w 366"/>
                <a:gd name="T87" fmla="*/ 37 h 496"/>
                <a:gd name="T88" fmla="*/ 206 w 366"/>
                <a:gd name="T89" fmla="*/ 88 h 496"/>
                <a:gd name="T90" fmla="*/ 222 w 366"/>
                <a:gd name="T91" fmla="*/ 21 h 496"/>
                <a:gd name="T92" fmla="*/ 243 w 366"/>
                <a:gd name="T93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66" h="496">
                  <a:moveTo>
                    <a:pt x="358" y="119"/>
                  </a:moveTo>
                  <a:lnTo>
                    <a:pt x="358" y="119"/>
                  </a:lnTo>
                  <a:cubicBezTo>
                    <a:pt x="360" y="116"/>
                    <a:pt x="363" y="113"/>
                    <a:pt x="366" y="110"/>
                  </a:cubicBezTo>
                  <a:cubicBezTo>
                    <a:pt x="351" y="105"/>
                    <a:pt x="337" y="102"/>
                    <a:pt x="323" y="99"/>
                  </a:cubicBezTo>
                  <a:cubicBezTo>
                    <a:pt x="323" y="99"/>
                    <a:pt x="322" y="99"/>
                    <a:pt x="322" y="99"/>
                  </a:cubicBezTo>
                  <a:cubicBezTo>
                    <a:pt x="316" y="98"/>
                    <a:pt x="309" y="98"/>
                    <a:pt x="303" y="97"/>
                  </a:cubicBezTo>
                  <a:cubicBezTo>
                    <a:pt x="305" y="101"/>
                    <a:pt x="307" y="106"/>
                    <a:pt x="307" y="112"/>
                  </a:cubicBezTo>
                  <a:cubicBezTo>
                    <a:pt x="310" y="115"/>
                    <a:pt x="312" y="119"/>
                    <a:pt x="312" y="123"/>
                  </a:cubicBezTo>
                  <a:cubicBezTo>
                    <a:pt x="316" y="121"/>
                    <a:pt x="322" y="120"/>
                    <a:pt x="328" y="122"/>
                  </a:cubicBezTo>
                  <a:cubicBezTo>
                    <a:pt x="333" y="111"/>
                    <a:pt x="348" y="109"/>
                    <a:pt x="358" y="119"/>
                  </a:cubicBezTo>
                  <a:lnTo>
                    <a:pt x="358" y="119"/>
                  </a:lnTo>
                  <a:close/>
                  <a:moveTo>
                    <a:pt x="47" y="454"/>
                  </a:moveTo>
                  <a:lnTo>
                    <a:pt x="47" y="454"/>
                  </a:lnTo>
                  <a:lnTo>
                    <a:pt x="98" y="416"/>
                  </a:lnTo>
                  <a:cubicBezTo>
                    <a:pt x="96" y="411"/>
                    <a:pt x="93" y="407"/>
                    <a:pt x="91" y="402"/>
                  </a:cubicBezTo>
                  <a:lnTo>
                    <a:pt x="48" y="429"/>
                  </a:lnTo>
                  <a:cubicBezTo>
                    <a:pt x="45" y="431"/>
                    <a:pt x="42" y="426"/>
                    <a:pt x="45" y="424"/>
                  </a:cubicBezTo>
                  <a:lnTo>
                    <a:pt x="89" y="397"/>
                  </a:lnTo>
                  <a:cubicBezTo>
                    <a:pt x="87" y="394"/>
                    <a:pt x="85" y="390"/>
                    <a:pt x="84" y="386"/>
                  </a:cubicBezTo>
                  <a:lnTo>
                    <a:pt x="25" y="414"/>
                  </a:lnTo>
                  <a:cubicBezTo>
                    <a:pt x="31" y="427"/>
                    <a:pt x="38" y="441"/>
                    <a:pt x="47" y="454"/>
                  </a:cubicBezTo>
                  <a:lnTo>
                    <a:pt x="47" y="454"/>
                  </a:lnTo>
                  <a:close/>
                  <a:moveTo>
                    <a:pt x="101" y="421"/>
                  </a:moveTo>
                  <a:lnTo>
                    <a:pt x="101" y="421"/>
                  </a:lnTo>
                  <a:lnTo>
                    <a:pt x="50" y="459"/>
                  </a:lnTo>
                  <a:cubicBezTo>
                    <a:pt x="58" y="472"/>
                    <a:pt x="68" y="484"/>
                    <a:pt x="79" y="496"/>
                  </a:cubicBezTo>
                  <a:lnTo>
                    <a:pt x="119" y="448"/>
                  </a:lnTo>
                  <a:cubicBezTo>
                    <a:pt x="116" y="445"/>
                    <a:pt x="114" y="441"/>
                    <a:pt x="111" y="437"/>
                  </a:cubicBezTo>
                  <a:lnTo>
                    <a:pt x="73" y="475"/>
                  </a:lnTo>
                  <a:cubicBezTo>
                    <a:pt x="70" y="478"/>
                    <a:pt x="67" y="474"/>
                    <a:pt x="69" y="471"/>
                  </a:cubicBezTo>
                  <a:lnTo>
                    <a:pt x="108" y="433"/>
                  </a:lnTo>
                  <a:cubicBezTo>
                    <a:pt x="106" y="429"/>
                    <a:pt x="103" y="425"/>
                    <a:pt x="101" y="421"/>
                  </a:cubicBezTo>
                  <a:lnTo>
                    <a:pt x="101" y="421"/>
                  </a:lnTo>
                  <a:close/>
                  <a:moveTo>
                    <a:pt x="23" y="408"/>
                  </a:moveTo>
                  <a:lnTo>
                    <a:pt x="23" y="408"/>
                  </a:lnTo>
                  <a:lnTo>
                    <a:pt x="82" y="381"/>
                  </a:lnTo>
                  <a:cubicBezTo>
                    <a:pt x="80" y="377"/>
                    <a:pt x="79" y="373"/>
                    <a:pt x="78" y="369"/>
                  </a:cubicBezTo>
                  <a:lnTo>
                    <a:pt x="29" y="384"/>
                  </a:lnTo>
                  <a:cubicBezTo>
                    <a:pt x="26" y="385"/>
                    <a:pt x="24" y="379"/>
                    <a:pt x="28" y="378"/>
                  </a:cubicBezTo>
                  <a:lnTo>
                    <a:pt x="76" y="364"/>
                  </a:lnTo>
                  <a:cubicBezTo>
                    <a:pt x="74" y="359"/>
                    <a:pt x="73" y="354"/>
                    <a:pt x="72" y="348"/>
                  </a:cubicBezTo>
                  <a:lnTo>
                    <a:pt x="7" y="362"/>
                  </a:lnTo>
                  <a:cubicBezTo>
                    <a:pt x="11" y="378"/>
                    <a:pt x="16" y="393"/>
                    <a:pt x="23" y="408"/>
                  </a:cubicBezTo>
                  <a:lnTo>
                    <a:pt x="23" y="408"/>
                  </a:lnTo>
                  <a:close/>
                  <a:moveTo>
                    <a:pt x="6" y="357"/>
                  </a:moveTo>
                  <a:lnTo>
                    <a:pt x="6" y="357"/>
                  </a:lnTo>
                  <a:lnTo>
                    <a:pt x="70" y="343"/>
                  </a:lnTo>
                  <a:cubicBezTo>
                    <a:pt x="69" y="338"/>
                    <a:pt x="69" y="334"/>
                    <a:pt x="68" y="329"/>
                  </a:cubicBezTo>
                  <a:lnTo>
                    <a:pt x="17" y="334"/>
                  </a:lnTo>
                  <a:cubicBezTo>
                    <a:pt x="13" y="334"/>
                    <a:pt x="13" y="329"/>
                    <a:pt x="16" y="328"/>
                  </a:cubicBezTo>
                  <a:lnTo>
                    <a:pt x="67" y="324"/>
                  </a:lnTo>
                  <a:cubicBezTo>
                    <a:pt x="66" y="319"/>
                    <a:pt x="66" y="314"/>
                    <a:pt x="66" y="308"/>
                  </a:cubicBezTo>
                  <a:lnTo>
                    <a:pt x="0" y="307"/>
                  </a:lnTo>
                  <a:cubicBezTo>
                    <a:pt x="1" y="324"/>
                    <a:pt x="3" y="340"/>
                    <a:pt x="6" y="357"/>
                  </a:cubicBezTo>
                  <a:lnTo>
                    <a:pt x="6" y="357"/>
                  </a:lnTo>
                  <a:close/>
                  <a:moveTo>
                    <a:pt x="0" y="302"/>
                  </a:moveTo>
                  <a:lnTo>
                    <a:pt x="0" y="302"/>
                  </a:lnTo>
                  <a:lnTo>
                    <a:pt x="66" y="303"/>
                  </a:lnTo>
                  <a:cubicBezTo>
                    <a:pt x="65" y="298"/>
                    <a:pt x="65" y="294"/>
                    <a:pt x="66" y="290"/>
                  </a:cubicBezTo>
                  <a:lnTo>
                    <a:pt x="15" y="284"/>
                  </a:lnTo>
                  <a:cubicBezTo>
                    <a:pt x="11" y="284"/>
                    <a:pt x="12" y="278"/>
                    <a:pt x="16" y="278"/>
                  </a:cubicBezTo>
                  <a:lnTo>
                    <a:pt x="66" y="284"/>
                  </a:lnTo>
                  <a:cubicBezTo>
                    <a:pt x="66" y="278"/>
                    <a:pt x="67" y="273"/>
                    <a:pt x="67" y="267"/>
                  </a:cubicBezTo>
                  <a:lnTo>
                    <a:pt x="4" y="254"/>
                  </a:lnTo>
                  <a:cubicBezTo>
                    <a:pt x="1" y="270"/>
                    <a:pt x="0" y="286"/>
                    <a:pt x="0" y="302"/>
                  </a:cubicBezTo>
                  <a:lnTo>
                    <a:pt x="0" y="302"/>
                  </a:lnTo>
                  <a:close/>
                  <a:moveTo>
                    <a:pt x="4" y="249"/>
                  </a:moveTo>
                  <a:lnTo>
                    <a:pt x="4" y="249"/>
                  </a:lnTo>
                  <a:lnTo>
                    <a:pt x="68" y="262"/>
                  </a:lnTo>
                  <a:cubicBezTo>
                    <a:pt x="69" y="257"/>
                    <a:pt x="70" y="253"/>
                    <a:pt x="71" y="249"/>
                  </a:cubicBezTo>
                  <a:lnTo>
                    <a:pt x="22" y="233"/>
                  </a:lnTo>
                  <a:cubicBezTo>
                    <a:pt x="18" y="232"/>
                    <a:pt x="20" y="227"/>
                    <a:pt x="23" y="228"/>
                  </a:cubicBezTo>
                  <a:lnTo>
                    <a:pt x="72" y="243"/>
                  </a:lnTo>
                  <a:cubicBezTo>
                    <a:pt x="73" y="239"/>
                    <a:pt x="74" y="235"/>
                    <a:pt x="75" y="231"/>
                  </a:cubicBezTo>
                  <a:lnTo>
                    <a:pt x="17" y="202"/>
                  </a:lnTo>
                  <a:cubicBezTo>
                    <a:pt x="11" y="217"/>
                    <a:pt x="7" y="233"/>
                    <a:pt x="4" y="249"/>
                  </a:cubicBezTo>
                  <a:lnTo>
                    <a:pt x="4" y="249"/>
                  </a:lnTo>
                  <a:close/>
                  <a:moveTo>
                    <a:pt x="19" y="196"/>
                  </a:moveTo>
                  <a:lnTo>
                    <a:pt x="19" y="196"/>
                  </a:lnTo>
                  <a:lnTo>
                    <a:pt x="77" y="225"/>
                  </a:lnTo>
                  <a:cubicBezTo>
                    <a:pt x="79" y="221"/>
                    <a:pt x="80" y="217"/>
                    <a:pt x="82" y="213"/>
                  </a:cubicBezTo>
                  <a:lnTo>
                    <a:pt x="37" y="186"/>
                  </a:lnTo>
                  <a:cubicBezTo>
                    <a:pt x="34" y="184"/>
                    <a:pt x="37" y="179"/>
                    <a:pt x="40" y="181"/>
                  </a:cubicBezTo>
                  <a:lnTo>
                    <a:pt x="84" y="208"/>
                  </a:lnTo>
                  <a:cubicBezTo>
                    <a:pt x="86" y="203"/>
                    <a:pt x="88" y="199"/>
                    <a:pt x="90" y="195"/>
                  </a:cubicBezTo>
                  <a:lnTo>
                    <a:pt x="38" y="154"/>
                  </a:lnTo>
                  <a:cubicBezTo>
                    <a:pt x="30" y="168"/>
                    <a:pt x="24" y="182"/>
                    <a:pt x="19" y="196"/>
                  </a:cubicBezTo>
                  <a:lnTo>
                    <a:pt x="19" y="196"/>
                  </a:lnTo>
                  <a:close/>
                  <a:moveTo>
                    <a:pt x="40" y="149"/>
                  </a:moveTo>
                  <a:lnTo>
                    <a:pt x="40" y="149"/>
                  </a:lnTo>
                  <a:lnTo>
                    <a:pt x="93" y="190"/>
                  </a:lnTo>
                  <a:cubicBezTo>
                    <a:pt x="95" y="186"/>
                    <a:pt x="97" y="183"/>
                    <a:pt x="99" y="179"/>
                  </a:cubicBezTo>
                  <a:lnTo>
                    <a:pt x="60" y="142"/>
                  </a:lnTo>
                  <a:cubicBezTo>
                    <a:pt x="58" y="140"/>
                    <a:pt x="62" y="136"/>
                    <a:pt x="64" y="138"/>
                  </a:cubicBezTo>
                  <a:lnTo>
                    <a:pt x="102" y="174"/>
                  </a:lnTo>
                  <a:cubicBezTo>
                    <a:pt x="105" y="170"/>
                    <a:pt x="108" y="166"/>
                    <a:pt x="111" y="162"/>
                  </a:cubicBezTo>
                  <a:lnTo>
                    <a:pt x="67" y="111"/>
                  </a:lnTo>
                  <a:cubicBezTo>
                    <a:pt x="57" y="123"/>
                    <a:pt x="48" y="136"/>
                    <a:pt x="40" y="149"/>
                  </a:cubicBezTo>
                  <a:lnTo>
                    <a:pt x="40" y="149"/>
                  </a:lnTo>
                  <a:close/>
                  <a:moveTo>
                    <a:pt x="70" y="106"/>
                  </a:moveTo>
                  <a:lnTo>
                    <a:pt x="70" y="106"/>
                  </a:lnTo>
                  <a:lnTo>
                    <a:pt x="114" y="157"/>
                  </a:lnTo>
                  <a:cubicBezTo>
                    <a:pt x="117" y="154"/>
                    <a:pt x="120" y="150"/>
                    <a:pt x="123" y="147"/>
                  </a:cubicBezTo>
                  <a:lnTo>
                    <a:pt x="90" y="102"/>
                  </a:lnTo>
                  <a:cubicBezTo>
                    <a:pt x="88" y="99"/>
                    <a:pt x="93" y="96"/>
                    <a:pt x="95" y="99"/>
                  </a:cubicBezTo>
                  <a:lnTo>
                    <a:pt x="127" y="143"/>
                  </a:lnTo>
                  <a:cubicBezTo>
                    <a:pt x="130" y="139"/>
                    <a:pt x="133" y="136"/>
                    <a:pt x="137" y="133"/>
                  </a:cubicBezTo>
                  <a:lnTo>
                    <a:pt x="102" y="72"/>
                  </a:lnTo>
                  <a:cubicBezTo>
                    <a:pt x="91" y="83"/>
                    <a:pt x="80" y="94"/>
                    <a:pt x="70" y="106"/>
                  </a:cubicBezTo>
                  <a:lnTo>
                    <a:pt x="70" y="106"/>
                  </a:lnTo>
                  <a:close/>
                  <a:moveTo>
                    <a:pt x="106" y="69"/>
                  </a:moveTo>
                  <a:lnTo>
                    <a:pt x="106" y="69"/>
                  </a:lnTo>
                  <a:lnTo>
                    <a:pt x="141" y="129"/>
                  </a:lnTo>
                  <a:cubicBezTo>
                    <a:pt x="144" y="126"/>
                    <a:pt x="147" y="123"/>
                    <a:pt x="150" y="121"/>
                  </a:cubicBezTo>
                  <a:lnTo>
                    <a:pt x="127" y="68"/>
                  </a:lnTo>
                  <a:cubicBezTo>
                    <a:pt x="126" y="64"/>
                    <a:pt x="131" y="62"/>
                    <a:pt x="133" y="66"/>
                  </a:cubicBezTo>
                  <a:lnTo>
                    <a:pt x="155" y="117"/>
                  </a:lnTo>
                  <a:cubicBezTo>
                    <a:pt x="159" y="114"/>
                    <a:pt x="163" y="111"/>
                    <a:pt x="167" y="108"/>
                  </a:cubicBezTo>
                  <a:lnTo>
                    <a:pt x="144" y="40"/>
                  </a:lnTo>
                  <a:cubicBezTo>
                    <a:pt x="131" y="49"/>
                    <a:pt x="118" y="58"/>
                    <a:pt x="106" y="69"/>
                  </a:cubicBezTo>
                  <a:lnTo>
                    <a:pt x="106" y="69"/>
                  </a:lnTo>
                  <a:close/>
                  <a:moveTo>
                    <a:pt x="149" y="37"/>
                  </a:moveTo>
                  <a:lnTo>
                    <a:pt x="149" y="37"/>
                  </a:lnTo>
                  <a:lnTo>
                    <a:pt x="172" y="105"/>
                  </a:lnTo>
                  <a:cubicBezTo>
                    <a:pt x="176" y="103"/>
                    <a:pt x="179" y="101"/>
                    <a:pt x="183" y="99"/>
                  </a:cubicBezTo>
                  <a:lnTo>
                    <a:pt x="170" y="42"/>
                  </a:lnTo>
                  <a:cubicBezTo>
                    <a:pt x="169" y="38"/>
                    <a:pt x="174" y="37"/>
                    <a:pt x="175" y="40"/>
                  </a:cubicBezTo>
                  <a:lnTo>
                    <a:pt x="188" y="96"/>
                  </a:lnTo>
                  <a:cubicBezTo>
                    <a:pt x="192" y="94"/>
                    <a:pt x="196" y="92"/>
                    <a:pt x="200" y="90"/>
                  </a:cubicBezTo>
                  <a:lnTo>
                    <a:pt x="191" y="16"/>
                  </a:lnTo>
                  <a:cubicBezTo>
                    <a:pt x="176" y="22"/>
                    <a:pt x="162" y="29"/>
                    <a:pt x="149" y="37"/>
                  </a:cubicBezTo>
                  <a:lnTo>
                    <a:pt x="149" y="37"/>
                  </a:lnTo>
                  <a:close/>
                  <a:moveTo>
                    <a:pt x="196" y="14"/>
                  </a:moveTo>
                  <a:lnTo>
                    <a:pt x="196" y="14"/>
                  </a:lnTo>
                  <a:lnTo>
                    <a:pt x="206" y="88"/>
                  </a:lnTo>
                  <a:cubicBezTo>
                    <a:pt x="210" y="86"/>
                    <a:pt x="214" y="84"/>
                    <a:pt x="219" y="83"/>
                  </a:cubicBezTo>
                  <a:lnTo>
                    <a:pt x="217" y="21"/>
                  </a:lnTo>
                  <a:cubicBezTo>
                    <a:pt x="217" y="17"/>
                    <a:pt x="222" y="17"/>
                    <a:pt x="222" y="21"/>
                  </a:cubicBezTo>
                  <a:lnTo>
                    <a:pt x="224" y="81"/>
                  </a:lnTo>
                  <a:cubicBezTo>
                    <a:pt x="229" y="79"/>
                    <a:pt x="233" y="78"/>
                    <a:pt x="237" y="77"/>
                  </a:cubicBezTo>
                  <a:lnTo>
                    <a:pt x="243" y="0"/>
                  </a:lnTo>
                  <a:cubicBezTo>
                    <a:pt x="227" y="3"/>
                    <a:pt x="211" y="8"/>
                    <a:pt x="196" y="14"/>
                  </a:cubicBezTo>
                  <a:lnTo>
                    <a:pt x="196" y="14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2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endParaRPr>
            </a:p>
          </p:txBody>
        </p:sp>
        <p:sp>
          <p:nvSpPr>
            <p:cNvPr id="9" name="Freeform 10"/>
            <p:cNvSpPr>
              <a:spLocks noEditPoints="1"/>
            </p:cNvSpPr>
            <p:nvPr userDrawn="1"/>
          </p:nvSpPr>
          <p:spPr bwMode="auto">
            <a:xfrm>
              <a:off x="7700963" y="400050"/>
              <a:ext cx="238125" cy="323851"/>
            </a:xfrm>
            <a:custGeom>
              <a:avLst/>
              <a:gdLst>
                <a:gd name="T0" fmla="*/ 134 w 292"/>
                <a:gd name="T1" fmla="*/ 82 h 393"/>
                <a:gd name="T2" fmla="*/ 164 w 292"/>
                <a:gd name="T3" fmla="*/ 19 h 393"/>
                <a:gd name="T4" fmla="*/ 187 w 292"/>
                <a:gd name="T5" fmla="*/ 0 h 393"/>
                <a:gd name="T6" fmla="*/ 193 w 292"/>
                <a:gd name="T7" fmla="*/ 0 h 393"/>
                <a:gd name="T8" fmla="*/ 188 w 292"/>
                <a:gd name="T9" fmla="*/ 77 h 393"/>
                <a:gd name="T10" fmla="*/ 194 w 292"/>
                <a:gd name="T11" fmla="*/ 78 h 393"/>
                <a:gd name="T12" fmla="*/ 193 w 292"/>
                <a:gd name="T13" fmla="*/ 0 h 393"/>
                <a:gd name="T14" fmla="*/ 246 w 292"/>
                <a:gd name="T15" fmla="*/ 5 h 393"/>
                <a:gd name="T16" fmla="*/ 258 w 292"/>
                <a:gd name="T17" fmla="*/ 22 h 393"/>
                <a:gd name="T18" fmla="*/ 248 w 292"/>
                <a:gd name="T19" fmla="*/ 90 h 393"/>
                <a:gd name="T20" fmla="*/ 246 w 292"/>
                <a:gd name="T21" fmla="*/ 5 h 393"/>
                <a:gd name="T22" fmla="*/ 144 w 292"/>
                <a:gd name="T23" fmla="*/ 176 h 393"/>
                <a:gd name="T24" fmla="*/ 128 w 292"/>
                <a:gd name="T25" fmla="*/ 177 h 393"/>
                <a:gd name="T26" fmla="*/ 149 w 292"/>
                <a:gd name="T27" fmla="*/ 197 h 393"/>
                <a:gd name="T28" fmla="*/ 167 w 292"/>
                <a:gd name="T29" fmla="*/ 103 h 393"/>
                <a:gd name="T30" fmla="*/ 141 w 292"/>
                <a:gd name="T31" fmla="*/ 137 h 393"/>
                <a:gd name="T32" fmla="*/ 135 w 292"/>
                <a:gd name="T33" fmla="*/ 138 h 393"/>
                <a:gd name="T34" fmla="*/ 133 w 292"/>
                <a:gd name="T35" fmla="*/ 154 h 393"/>
                <a:gd name="T36" fmla="*/ 142 w 292"/>
                <a:gd name="T37" fmla="*/ 152 h 393"/>
                <a:gd name="T38" fmla="*/ 144 w 292"/>
                <a:gd name="T39" fmla="*/ 174 h 393"/>
                <a:gd name="T40" fmla="*/ 123 w 292"/>
                <a:gd name="T41" fmla="*/ 123 h 393"/>
                <a:gd name="T42" fmla="*/ 126 w 292"/>
                <a:gd name="T43" fmla="*/ 124 h 393"/>
                <a:gd name="T44" fmla="*/ 111 w 292"/>
                <a:gd name="T45" fmla="*/ 115 h 393"/>
                <a:gd name="T46" fmla="*/ 138 w 292"/>
                <a:gd name="T47" fmla="*/ 172 h 393"/>
                <a:gd name="T48" fmla="*/ 113 w 292"/>
                <a:gd name="T49" fmla="*/ 140 h 393"/>
                <a:gd name="T50" fmla="*/ 123 w 292"/>
                <a:gd name="T51" fmla="*/ 123 h 393"/>
                <a:gd name="T52" fmla="*/ 105 w 292"/>
                <a:gd name="T53" fmla="*/ 164 h 393"/>
                <a:gd name="T54" fmla="*/ 54 w 292"/>
                <a:gd name="T55" fmla="*/ 162 h 393"/>
                <a:gd name="T56" fmla="*/ 59 w 292"/>
                <a:gd name="T57" fmla="*/ 164 h 393"/>
                <a:gd name="T58" fmla="*/ 121 w 292"/>
                <a:gd name="T59" fmla="*/ 175 h 393"/>
                <a:gd name="T60" fmla="*/ 101 w 292"/>
                <a:gd name="T61" fmla="*/ 119 h 393"/>
                <a:gd name="T62" fmla="*/ 101 w 292"/>
                <a:gd name="T63" fmla="*/ 159 h 393"/>
                <a:gd name="T64" fmla="*/ 56 w 292"/>
                <a:gd name="T65" fmla="*/ 168 h 393"/>
                <a:gd name="T66" fmla="*/ 128 w 292"/>
                <a:gd name="T67" fmla="*/ 196 h 393"/>
                <a:gd name="T68" fmla="*/ 56 w 292"/>
                <a:gd name="T69" fmla="*/ 169 h 393"/>
                <a:gd name="T70" fmla="*/ 55 w 292"/>
                <a:gd name="T71" fmla="*/ 250 h 393"/>
                <a:gd name="T72" fmla="*/ 25 w 292"/>
                <a:gd name="T73" fmla="*/ 276 h 393"/>
                <a:gd name="T74" fmla="*/ 19 w 292"/>
                <a:gd name="T75" fmla="*/ 285 h 393"/>
                <a:gd name="T76" fmla="*/ 21 w 292"/>
                <a:gd name="T77" fmla="*/ 340 h 393"/>
                <a:gd name="T78" fmla="*/ 69 w 292"/>
                <a:gd name="T79" fmla="*/ 310 h 393"/>
                <a:gd name="T80" fmla="*/ 75 w 292"/>
                <a:gd name="T81" fmla="*/ 336 h 393"/>
                <a:gd name="T82" fmla="*/ 37 w 292"/>
                <a:gd name="T83" fmla="*/ 256 h 393"/>
                <a:gd name="T84" fmla="*/ 13 w 292"/>
                <a:gd name="T85" fmla="*/ 247 h 393"/>
                <a:gd name="T86" fmla="*/ 37 w 292"/>
                <a:gd name="T87" fmla="*/ 256 h 393"/>
                <a:gd name="T88" fmla="*/ 17 w 292"/>
                <a:gd name="T89" fmla="*/ 369 h 393"/>
                <a:gd name="T90" fmla="*/ 17 w 292"/>
                <a:gd name="T91" fmla="*/ 369 h 393"/>
                <a:gd name="T92" fmla="*/ 14 w 292"/>
                <a:gd name="T93" fmla="*/ 265 h 393"/>
                <a:gd name="T94" fmla="*/ 15 w 292"/>
                <a:gd name="T95" fmla="*/ 281 h 393"/>
                <a:gd name="T96" fmla="*/ 14 w 292"/>
                <a:gd name="T97" fmla="*/ 26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92" h="393">
                  <a:moveTo>
                    <a:pt x="139" y="5"/>
                  </a:moveTo>
                  <a:lnTo>
                    <a:pt x="139" y="5"/>
                  </a:lnTo>
                  <a:lnTo>
                    <a:pt x="134" y="82"/>
                  </a:lnTo>
                  <a:cubicBezTo>
                    <a:pt x="139" y="81"/>
                    <a:pt x="144" y="80"/>
                    <a:pt x="149" y="79"/>
                  </a:cubicBezTo>
                  <a:lnTo>
                    <a:pt x="159" y="18"/>
                  </a:lnTo>
                  <a:cubicBezTo>
                    <a:pt x="159" y="15"/>
                    <a:pt x="165" y="16"/>
                    <a:pt x="164" y="19"/>
                  </a:cubicBezTo>
                  <a:lnTo>
                    <a:pt x="155" y="78"/>
                  </a:lnTo>
                  <a:cubicBezTo>
                    <a:pt x="159" y="78"/>
                    <a:pt x="163" y="78"/>
                    <a:pt x="167" y="77"/>
                  </a:cubicBezTo>
                  <a:lnTo>
                    <a:pt x="187" y="0"/>
                  </a:lnTo>
                  <a:cubicBezTo>
                    <a:pt x="171" y="1"/>
                    <a:pt x="155" y="2"/>
                    <a:pt x="139" y="5"/>
                  </a:cubicBezTo>
                  <a:lnTo>
                    <a:pt x="139" y="5"/>
                  </a:lnTo>
                  <a:close/>
                  <a:moveTo>
                    <a:pt x="193" y="0"/>
                  </a:moveTo>
                  <a:lnTo>
                    <a:pt x="193" y="0"/>
                  </a:lnTo>
                  <a:lnTo>
                    <a:pt x="173" y="77"/>
                  </a:lnTo>
                  <a:cubicBezTo>
                    <a:pt x="178" y="77"/>
                    <a:pt x="183" y="77"/>
                    <a:pt x="188" y="77"/>
                  </a:cubicBezTo>
                  <a:lnTo>
                    <a:pt x="207" y="17"/>
                  </a:lnTo>
                  <a:cubicBezTo>
                    <a:pt x="208" y="13"/>
                    <a:pt x="214" y="15"/>
                    <a:pt x="213" y="18"/>
                  </a:cubicBezTo>
                  <a:lnTo>
                    <a:pt x="194" y="78"/>
                  </a:lnTo>
                  <a:cubicBezTo>
                    <a:pt x="199" y="78"/>
                    <a:pt x="203" y="79"/>
                    <a:pt x="208" y="80"/>
                  </a:cubicBezTo>
                  <a:lnTo>
                    <a:pt x="240" y="4"/>
                  </a:lnTo>
                  <a:cubicBezTo>
                    <a:pt x="224" y="2"/>
                    <a:pt x="208" y="0"/>
                    <a:pt x="193" y="0"/>
                  </a:cubicBezTo>
                  <a:lnTo>
                    <a:pt x="193" y="0"/>
                  </a:lnTo>
                  <a:close/>
                  <a:moveTo>
                    <a:pt x="246" y="5"/>
                  </a:moveTo>
                  <a:lnTo>
                    <a:pt x="246" y="5"/>
                  </a:lnTo>
                  <a:lnTo>
                    <a:pt x="214" y="81"/>
                  </a:lnTo>
                  <a:cubicBezTo>
                    <a:pt x="218" y="81"/>
                    <a:pt x="222" y="82"/>
                    <a:pt x="226" y="83"/>
                  </a:cubicBezTo>
                  <a:lnTo>
                    <a:pt x="258" y="22"/>
                  </a:lnTo>
                  <a:cubicBezTo>
                    <a:pt x="260" y="19"/>
                    <a:pt x="265" y="21"/>
                    <a:pt x="263" y="25"/>
                  </a:cubicBezTo>
                  <a:lnTo>
                    <a:pt x="232" y="85"/>
                  </a:lnTo>
                  <a:cubicBezTo>
                    <a:pt x="237" y="86"/>
                    <a:pt x="243" y="88"/>
                    <a:pt x="248" y="90"/>
                  </a:cubicBezTo>
                  <a:lnTo>
                    <a:pt x="292" y="17"/>
                  </a:lnTo>
                  <a:cubicBezTo>
                    <a:pt x="277" y="12"/>
                    <a:pt x="261" y="8"/>
                    <a:pt x="246" y="5"/>
                  </a:cubicBezTo>
                  <a:lnTo>
                    <a:pt x="246" y="5"/>
                  </a:lnTo>
                  <a:close/>
                  <a:moveTo>
                    <a:pt x="144" y="174"/>
                  </a:moveTo>
                  <a:lnTo>
                    <a:pt x="144" y="174"/>
                  </a:lnTo>
                  <a:cubicBezTo>
                    <a:pt x="144" y="175"/>
                    <a:pt x="144" y="175"/>
                    <a:pt x="144" y="176"/>
                  </a:cubicBezTo>
                  <a:cubicBezTo>
                    <a:pt x="143" y="176"/>
                    <a:pt x="143" y="176"/>
                    <a:pt x="142" y="177"/>
                  </a:cubicBezTo>
                  <a:cubicBezTo>
                    <a:pt x="142" y="177"/>
                    <a:pt x="142" y="177"/>
                    <a:pt x="142" y="177"/>
                  </a:cubicBezTo>
                  <a:cubicBezTo>
                    <a:pt x="137" y="178"/>
                    <a:pt x="132" y="177"/>
                    <a:pt x="128" y="177"/>
                  </a:cubicBezTo>
                  <a:cubicBezTo>
                    <a:pt x="127" y="177"/>
                    <a:pt x="127" y="177"/>
                    <a:pt x="126" y="178"/>
                  </a:cubicBezTo>
                  <a:cubicBezTo>
                    <a:pt x="127" y="183"/>
                    <a:pt x="130" y="190"/>
                    <a:pt x="136" y="196"/>
                  </a:cubicBezTo>
                  <a:cubicBezTo>
                    <a:pt x="140" y="196"/>
                    <a:pt x="144" y="196"/>
                    <a:pt x="149" y="197"/>
                  </a:cubicBezTo>
                  <a:lnTo>
                    <a:pt x="161" y="145"/>
                  </a:lnTo>
                  <a:cubicBezTo>
                    <a:pt x="147" y="141"/>
                    <a:pt x="144" y="117"/>
                    <a:pt x="162" y="113"/>
                  </a:cubicBezTo>
                  <a:cubicBezTo>
                    <a:pt x="162" y="109"/>
                    <a:pt x="164" y="106"/>
                    <a:pt x="167" y="103"/>
                  </a:cubicBezTo>
                  <a:cubicBezTo>
                    <a:pt x="157" y="104"/>
                    <a:pt x="147" y="105"/>
                    <a:pt x="138" y="107"/>
                  </a:cubicBezTo>
                  <a:lnTo>
                    <a:pt x="141" y="136"/>
                  </a:lnTo>
                  <a:cubicBezTo>
                    <a:pt x="141" y="136"/>
                    <a:pt x="141" y="136"/>
                    <a:pt x="141" y="137"/>
                  </a:cubicBezTo>
                  <a:lnTo>
                    <a:pt x="141" y="140"/>
                  </a:lnTo>
                  <a:cubicBezTo>
                    <a:pt x="141" y="143"/>
                    <a:pt x="136" y="144"/>
                    <a:pt x="135" y="140"/>
                  </a:cubicBezTo>
                  <a:lnTo>
                    <a:pt x="135" y="138"/>
                  </a:lnTo>
                  <a:lnTo>
                    <a:pt x="124" y="130"/>
                  </a:lnTo>
                  <a:cubicBezTo>
                    <a:pt x="121" y="132"/>
                    <a:pt x="119" y="136"/>
                    <a:pt x="119" y="140"/>
                  </a:cubicBezTo>
                  <a:cubicBezTo>
                    <a:pt x="119" y="148"/>
                    <a:pt x="125" y="154"/>
                    <a:pt x="133" y="154"/>
                  </a:cubicBezTo>
                  <a:cubicBezTo>
                    <a:pt x="134" y="154"/>
                    <a:pt x="135" y="154"/>
                    <a:pt x="137" y="154"/>
                  </a:cubicBezTo>
                  <a:lnTo>
                    <a:pt x="137" y="153"/>
                  </a:lnTo>
                  <a:cubicBezTo>
                    <a:pt x="136" y="149"/>
                    <a:pt x="142" y="148"/>
                    <a:pt x="142" y="152"/>
                  </a:cubicBezTo>
                  <a:lnTo>
                    <a:pt x="142" y="155"/>
                  </a:lnTo>
                  <a:cubicBezTo>
                    <a:pt x="143" y="155"/>
                    <a:pt x="143" y="155"/>
                    <a:pt x="143" y="156"/>
                  </a:cubicBezTo>
                  <a:lnTo>
                    <a:pt x="144" y="174"/>
                  </a:lnTo>
                  <a:cubicBezTo>
                    <a:pt x="144" y="174"/>
                    <a:pt x="144" y="174"/>
                    <a:pt x="144" y="174"/>
                  </a:cubicBezTo>
                  <a:lnTo>
                    <a:pt x="144" y="174"/>
                  </a:lnTo>
                  <a:close/>
                  <a:moveTo>
                    <a:pt x="123" y="123"/>
                  </a:moveTo>
                  <a:lnTo>
                    <a:pt x="123" y="123"/>
                  </a:lnTo>
                  <a:lnTo>
                    <a:pt x="125" y="124"/>
                  </a:lnTo>
                  <a:cubicBezTo>
                    <a:pt x="125" y="124"/>
                    <a:pt x="125" y="124"/>
                    <a:pt x="126" y="124"/>
                  </a:cubicBezTo>
                  <a:lnTo>
                    <a:pt x="135" y="131"/>
                  </a:lnTo>
                  <a:lnTo>
                    <a:pt x="133" y="108"/>
                  </a:lnTo>
                  <a:cubicBezTo>
                    <a:pt x="125" y="110"/>
                    <a:pt x="118" y="112"/>
                    <a:pt x="111" y="115"/>
                  </a:cubicBezTo>
                  <a:cubicBezTo>
                    <a:pt x="97" y="130"/>
                    <a:pt x="98" y="147"/>
                    <a:pt x="107" y="159"/>
                  </a:cubicBezTo>
                  <a:cubicBezTo>
                    <a:pt x="108" y="159"/>
                    <a:pt x="108" y="159"/>
                    <a:pt x="108" y="159"/>
                  </a:cubicBezTo>
                  <a:cubicBezTo>
                    <a:pt x="115" y="168"/>
                    <a:pt x="127" y="173"/>
                    <a:pt x="138" y="172"/>
                  </a:cubicBezTo>
                  <a:lnTo>
                    <a:pt x="137" y="159"/>
                  </a:lnTo>
                  <a:cubicBezTo>
                    <a:pt x="136" y="160"/>
                    <a:pt x="134" y="160"/>
                    <a:pt x="133" y="160"/>
                  </a:cubicBezTo>
                  <a:cubicBezTo>
                    <a:pt x="122" y="160"/>
                    <a:pt x="113" y="151"/>
                    <a:pt x="113" y="140"/>
                  </a:cubicBezTo>
                  <a:cubicBezTo>
                    <a:pt x="113" y="135"/>
                    <a:pt x="116" y="130"/>
                    <a:pt x="119" y="126"/>
                  </a:cubicBezTo>
                  <a:cubicBezTo>
                    <a:pt x="118" y="124"/>
                    <a:pt x="121" y="121"/>
                    <a:pt x="123" y="123"/>
                  </a:cubicBezTo>
                  <a:lnTo>
                    <a:pt x="123" y="123"/>
                  </a:lnTo>
                  <a:close/>
                  <a:moveTo>
                    <a:pt x="121" y="175"/>
                  </a:moveTo>
                  <a:lnTo>
                    <a:pt x="121" y="175"/>
                  </a:lnTo>
                  <a:cubicBezTo>
                    <a:pt x="115" y="172"/>
                    <a:pt x="109" y="169"/>
                    <a:pt x="105" y="164"/>
                  </a:cubicBezTo>
                  <a:cubicBezTo>
                    <a:pt x="85" y="169"/>
                    <a:pt x="68" y="154"/>
                    <a:pt x="62" y="142"/>
                  </a:cubicBezTo>
                  <a:cubicBezTo>
                    <a:pt x="55" y="147"/>
                    <a:pt x="48" y="153"/>
                    <a:pt x="42" y="159"/>
                  </a:cubicBezTo>
                  <a:lnTo>
                    <a:pt x="54" y="162"/>
                  </a:lnTo>
                  <a:cubicBezTo>
                    <a:pt x="55" y="162"/>
                    <a:pt x="55" y="162"/>
                    <a:pt x="55" y="162"/>
                  </a:cubicBezTo>
                  <a:lnTo>
                    <a:pt x="58" y="163"/>
                  </a:lnTo>
                  <a:cubicBezTo>
                    <a:pt x="58" y="163"/>
                    <a:pt x="59" y="163"/>
                    <a:pt x="59" y="164"/>
                  </a:cubicBezTo>
                  <a:cubicBezTo>
                    <a:pt x="60" y="164"/>
                    <a:pt x="60" y="164"/>
                    <a:pt x="60" y="165"/>
                  </a:cubicBezTo>
                  <a:cubicBezTo>
                    <a:pt x="74" y="181"/>
                    <a:pt x="108" y="181"/>
                    <a:pt x="121" y="175"/>
                  </a:cubicBezTo>
                  <a:lnTo>
                    <a:pt x="121" y="175"/>
                  </a:lnTo>
                  <a:close/>
                  <a:moveTo>
                    <a:pt x="101" y="159"/>
                  </a:moveTo>
                  <a:lnTo>
                    <a:pt x="101" y="159"/>
                  </a:lnTo>
                  <a:cubicBezTo>
                    <a:pt x="93" y="148"/>
                    <a:pt x="92" y="134"/>
                    <a:pt x="101" y="119"/>
                  </a:cubicBezTo>
                  <a:cubicBezTo>
                    <a:pt x="89" y="124"/>
                    <a:pt x="77" y="131"/>
                    <a:pt x="66" y="139"/>
                  </a:cubicBezTo>
                  <a:cubicBezTo>
                    <a:pt x="71" y="149"/>
                    <a:pt x="85" y="161"/>
                    <a:pt x="101" y="159"/>
                  </a:cubicBezTo>
                  <a:lnTo>
                    <a:pt x="101" y="159"/>
                  </a:lnTo>
                  <a:close/>
                  <a:moveTo>
                    <a:pt x="56" y="169"/>
                  </a:moveTo>
                  <a:lnTo>
                    <a:pt x="56" y="169"/>
                  </a:lnTo>
                  <a:lnTo>
                    <a:pt x="56" y="168"/>
                  </a:lnTo>
                  <a:cubicBezTo>
                    <a:pt x="54" y="174"/>
                    <a:pt x="54" y="186"/>
                    <a:pt x="55" y="192"/>
                  </a:cubicBezTo>
                  <a:cubicBezTo>
                    <a:pt x="66" y="196"/>
                    <a:pt x="79" y="196"/>
                    <a:pt x="94" y="196"/>
                  </a:cubicBezTo>
                  <a:cubicBezTo>
                    <a:pt x="106" y="196"/>
                    <a:pt x="117" y="196"/>
                    <a:pt x="128" y="196"/>
                  </a:cubicBezTo>
                  <a:cubicBezTo>
                    <a:pt x="124" y="191"/>
                    <a:pt x="122" y="185"/>
                    <a:pt x="121" y="181"/>
                  </a:cubicBezTo>
                  <a:cubicBezTo>
                    <a:pt x="104" y="187"/>
                    <a:pt x="71" y="185"/>
                    <a:pt x="56" y="169"/>
                  </a:cubicBezTo>
                  <a:lnTo>
                    <a:pt x="56" y="169"/>
                  </a:lnTo>
                  <a:close/>
                  <a:moveTo>
                    <a:pt x="66" y="255"/>
                  </a:moveTo>
                  <a:lnTo>
                    <a:pt x="66" y="255"/>
                  </a:lnTo>
                  <a:cubicBezTo>
                    <a:pt x="62" y="254"/>
                    <a:pt x="59" y="252"/>
                    <a:pt x="55" y="250"/>
                  </a:cubicBezTo>
                  <a:cubicBezTo>
                    <a:pt x="51" y="253"/>
                    <a:pt x="47" y="255"/>
                    <a:pt x="44" y="258"/>
                  </a:cubicBezTo>
                  <a:cubicBezTo>
                    <a:pt x="44" y="258"/>
                    <a:pt x="43" y="259"/>
                    <a:pt x="43" y="259"/>
                  </a:cubicBezTo>
                  <a:cubicBezTo>
                    <a:pt x="36" y="265"/>
                    <a:pt x="30" y="271"/>
                    <a:pt x="25" y="276"/>
                  </a:cubicBezTo>
                  <a:cubicBezTo>
                    <a:pt x="25" y="276"/>
                    <a:pt x="25" y="277"/>
                    <a:pt x="25" y="277"/>
                  </a:cubicBezTo>
                  <a:cubicBezTo>
                    <a:pt x="23" y="279"/>
                    <a:pt x="21" y="282"/>
                    <a:pt x="19" y="284"/>
                  </a:cubicBezTo>
                  <a:cubicBezTo>
                    <a:pt x="19" y="285"/>
                    <a:pt x="19" y="285"/>
                    <a:pt x="19" y="285"/>
                  </a:cubicBezTo>
                  <a:cubicBezTo>
                    <a:pt x="12" y="295"/>
                    <a:pt x="9" y="304"/>
                    <a:pt x="8" y="312"/>
                  </a:cubicBezTo>
                  <a:cubicBezTo>
                    <a:pt x="6" y="324"/>
                    <a:pt x="7" y="340"/>
                    <a:pt x="0" y="350"/>
                  </a:cubicBezTo>
                  <a:cubicBezTo>
                    <a:pt x="11" y="349"/>
                    <a:pt x="14" y="346"/>
                    <a:pt x="21" y="340"/>
                  </a:cubicBezTo>
                  <a:cubicBezTo>
                    <a:pt x="14" y="310"/>
                    <a:pt x="36" y="271"/>
                    <a:pt x="66" y="255"/>
                  </a:cubicBezTo>
                  <a:lnTo>
                    <a:pt x="66" y="255"/>
                  </a:lnTo>
                  <a:close/>
                  <a:moveTo>
                    <a:pt x="69" y="310"/>
                  </a:moveTo>
                  <a:lnTo>
                    <a:pt x="69" y="310"/>
                  </a:lnTo>
                  <a:cubicBezTo>
                    <a:pt x="68" y="311"/>
                    <a:pt x="68" y="312"/>
                    <a:pt x="67" y="314"/>
                  </a:cubicBezTo>
                  <a:cubicBezTo>
                    <a:pt x="61" y="326"/>
                    <a:pt x="68" y="336"/>
                    <a:pt x="75" y="336"/>
                  </a:cubicBezTo>
                  <a:cubicBezTo>
                    <a:pt x="93" y="336"/>
                    <a:pt x="92" y="311"/>
                    <a:pt x="69" y="310"/>
                  </a:cubicBezTo>
                  <a:lnTo>
                    <a:pt x="69" y="310"/>
                  </a:lnTo>
                  <a:close/>
                  <a:moveTo>
                    <a:pt x="37" y="256"/>
                  </a:moveTo>
                  <a:lnTo>
                    <a:pt x="37" y="256"/>
                  </a:lnTo>
                  <a:cubicBezTo>
                    <a:pt x="28" y="249"/>
                    <a:pt x="17" y="240"/>
                    <a:pt x="12" y="229"/>
                  </a:cubicBezTo>
                  <a:cubicBezTo>
                    <a:pt x="11" y="235"/>
                    <a:pt x="11" y="241"/>
                    <a:pt x="13" y="247"/>
                  </a:cubicBezTo>
                  <a:lnTo>
                    <a:pt x="13" y="247"/>
                  </a:lnTo>
                  <a:cubicBezTo>
                    <a:pt x="15" y="256"/>
                    <a:pt x="19" y="264"/>
                    <a:pt x="23" y="270"/>
                  </a:cubicBezTo>
                  <a:cubicBezTo>
                    <a:pt x="27" y="266"/>
                    <a:pt x="32" y="261"/>
                    <a:pt x="37" y="256"/>
                  </a:cubicBezTo>
                  <a:lnTo>
                    <a:pt x="37" y="256"/>
                  </a:lnTo>
                  <a:close/>
                  <a:moveTo>
                    <a:pt x="17" y="369"/>
                  </a:moveTo>
                  <a:lnTo>
                    <a:pt x="17" y="369"/>
                  </a:lnTo>
                  <a:cubicBezTo>
                    <a:pt x="17" y="377"/>
                    <a:pt x="18" y="385"/>
                    <a:pt x="17" y="393"/>
                  </a:cubicBezTo>
                  <a:cubicBezTo>
                    <a:pt x="26" y="392"/>
                    <a:pt x="29" y="390"/>
                    <a:pt x="34" y="385"/>
                  </a:cubicBezTo>
                  <a:cubicBezTo>
                    <a:pt x="28" y="381"/>
                    <a:pt x="22" y="376"/>
                    <a:pt x="17" y="369"/>
                  </a:cubicBezTo>
                  <a:lnTo>
                    <a:pt x="17" y="369"/>
                  </a:lnTo>
                  <a:close/>
                  <a:moveTo>
                    <a:pt x="14" y="265"/>
                  </a:moveTo>
                  <a:lnTo>
                    <a:pt x="14" y="265"/>
                  </a:lnTo>
                  <a:lnTo>
                    <a:pt x="3" y="271"/>
                  </a:lnTo>
                  <a:lnTo>
                    <a:pt x="9" y="283"/>
                  </a:lnTo>
                  <a:cubicBezTo>
                    <a:pt x="11" y="282"/>
                    <a:pt x="13" y="281"/>
                    <a:pt x="15" y="281"/>
                  </a:cubicBezTo>
                  <a:cubicBezTo>
                    <a:pt x="16" y="279"/>
                    <a:pt x="18" y="277"/>
                    <a:pt x="20" y="275"/>
                  </a:cubicBezTo>
                  <a:cubicBezTo>
                    <a:pt x="18" y="272"/>
                    <a:pt x="16" y="268"/>
                    <a:pt x="14" y="265"/>
                  </a:cubicBezTo>
                  <a:lnTo>
                    <a:pt x="14" y="265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2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endParaRPr>
            </a:p>
          </p:txBody>
        </p:sp>
        <p:sp>
          <p:nvSpPr>
            <p:cNvPr id="10" name="Freeform 11"/>
            <p:cNvSpPr>
              <a:spLocks noEditPoints="1"/>
            </p:cNvSpPr>
            <p:nvPr userDrawn="1"/>
          </p:nvSpPr>
          <p:spPr bwMode="auto">
            <a:xfrm>
              <a:off x="7686674" y="476251"/>
              <a:ext cx="280988" cy="304800"/>
            </a:xfrm>
            <a:custGeom>
              <a:avLst/>
              <a:gdLst>
                <a:gd name="T0" fmla="*/ 1 w 346"/>
                <a:gd name="T1" fmla="*/ 230 h 372"/>
                <a:gd name="T2" fmla="*/ 27 w 346"/>
                <a:gd name="T3" fmla="*/ 197 h 372"/>
                <a:gd name="T4" fmla="*/ 1 w 346"/>
                <a:gd name="T5" fmla="*/ 223 h 372"/>
                <a:gd name="T6" fmla="*/ 1 w 346"/>
                <a:gd name="T7" fmla="*/ 214 h 372"/>
                <a:gd name="T8" fmla="*/ 2 w 346"/>
                <a:gd name="T9" fmla="*/ 188 h 372"/>
                <a:gd name="T10" fmla="*/ 3 w 346"/>
                <a:gd name="T11" fmla="*/ 179 h 372"/>
                <a:gd name="T12" fmla="*/ 29 w 346"/>
                <a:gd name="T13" fmla="*/ 168 h 372"/>
                <a:gd name="T14" fmla="*/ 5 w 346"/>
                <a:gd name="T15" fmla="*/ 169 h 372"/>
                <a:gd name="T16" fmla="*/ 7 w 346"/>
                <a:gd name="T17" fmla="*/ 161 h 372"/>
                <a:gd name="T18" fmla="*/ 32 w 346"/>
                <a:gd name="T19" fmla="*/ 127 h 372"/>
                <a:gd name="T20" fmla="*/ 36 w 346"/>
                <a:gd name="T21" fmla="*/ 96 h 372"/>
                <a:gd name="T22" fmla="*/ 56 w 346"/>
                <a:gd name="T23" fmla="*/ 72 h 372"/>
                <a:gd name="T24" fmla="*/ 68 w 346"/>
                <a:gd name="T25" fmla="*/ 75 h 372"/>
                <a:gd name="T26" fmla="*/ 214 w 346"/>
                <a:gd name="T27" fmla="*/ 53 h 372"/>
                <a:gd name="T28" fmla="*/ 203 w 346"/>
                <a:gd name="T29" fmla="*/ 80 h 372"/>
                <a:gd name="T30" fmla="*/ 214 w 346"/>
                <a:gd name="T31" fmla="*/ 53 h 372"/>
                <a:gd name="T32" fmla="*/ 187 w 346"/>
                <a:gd name="T33" fmla="*/ 64 h 372"/>
                <a:gd name="T34" fmla="*/ 199 w 346"/>
                <a:gd name="T35" fmla="*/ 53 h 372"/>
                <a:gd name="T36" fmla="*/ 205 w 346"/>
                <a:gd name="T37" fmla="*/ 50 h 372"/>
                <a:gd name="T38" fmla="*/ 210 w 346"/>
                <a:gd name="T39" fmla="*/ 23 h 372"/>
                <a:gd name="T40" fmla="*/ 182 w 346"/>
                <a:gd name="T41" fmla="*/ 27 h 372"/>
                <a:gd name="T42" fmla="*/ 186 w 346"/>
                <a:gd name="T43" fmla="*/ 49 h 372"/>
                <a:gd name="T44" fmla="*/ 172 w 346"/>
                <a:gd name="T45" fmla="*/ 105 h 372"/>
                <a:gd name="T46" fmla="*/ 197 w 346"/>
                <a:gd name="T47" fmla="*/ 70 h 372"/>
                <a:gd name="T48" fmla="*/ 225 w 346"/>
                <a:gd name="T49" fmla="*/ 90 h 372"/>
                <a:gd name="T50" fmla="*/ 232 w 346"/>
                <a:gd name="T51" fmla="*/ 80 h 372"/>
                <a:gd name="T52" fmla="*/ 242 w 346"/>
                <a:gd name="T53" fmla="*/ 51 h 372"/>
                <a:gd name="T54" fmla="*/ 222 w 346"/>
                <a:gd name="T55" fmla="*/ 60 h 372"/>
                <a:gd name="T56" fmla="*/ 203 w 346"/>
                <a:gd name="T57" fmla="*/ 88 h 372"/>
                <a:gd name="T58" fmla="*/ 225 w 346"/>
                <a:gd name="T59" fmla="*/ 90 h 372"/>
                <a:gd name="T60" fmla="*/ 200 w 346"/>
                <a:gd name="T61" fmla="*/ 247 h 372"/>
                <a:gd name="T62" fmla="*/ 200 w 346"/>
                <a:gd name="T63" fmla="*/ 247 h 372"/>
                <a:gd name="T64" fmla="*/ 262 w 346"/>
                <a:gd name="T65" fmla="*/ 176 h 372"/>
                <a:gd name="T66" fmla="*/ 262 w 346"/>
                <a:gd name="T67" fmla="*/ 176 h 372"/>
                <a:gd name="T68" fmla="*/ 303 w 346"/>
                <a:gd name="T69" fmla="*/ 125 h 372"/>
                <a:gd name="T70" fmla="*/ 303 w 346"/>
                <a:gd name="T71" fmla="*/ 125 h 372"/>
                <a:gd name="T72" fmla="*/ 302 w 346"/>
                <a:gd name="T73" fmla="*/ 148 h 372"/>
                <a:gd name="T74" fmla="*/ 303 w 346"/>
                <a:gd name="T75" fmla="*/ 132 h 372"/>
                <a:gd name="T76" fmla="*/ 189 w 346"/>
                <a:gd name="T77" fmla="*/ 269 h 372"/>
                <a:gd name="T78" fmla="*/ 257 w 346"/>
                <a:gd name="T79" fmla="*/ 205 h 372"/>
                <a:gd name="T80" fmla="*/ 257 w 346"/>
                <a:gd name="T81" fmla="*/ 181 h 372"/>
                <a:gd name="T82" fmla="*/ 194 w 346"/>
                <a:gd name="T83" fmla="*/ 255 h 372"/>
                <a:gd name="T84" fmla="*/ 189 w 346"/>
                <a:gd name="T85" fmla="*/ 269 h 372"/>
                <a:gd name="T86" fmla="*/ 68 w 346"/>
                <a:gd name="T87" fmla="*/ 369 h 372"/>
                <a:gd name="T88" fmla="*/ 101 w 346"/>
                <a:gd name="T89" fmla="*/ 350 h 372"/>
                <a:gd name="T90" fmla="*/ 129 w 346"/>
                <a:gd name="T91" fmla="*/ 325 h 372"/>
                <a:gd name="T92" fmla="*/ 148 w 346"/>
                <a:gd name="T93" fmla="*/ 305 h 372"/>
                <a:gd name="T94" fmla="*/ 176 w 346"/>
                <a:gd name="T95" fmla="*/ 271 h 372"/>
                <a:gd name="T96" fmla="*/ 191 w 346"/>
                <a:gd name="T97" fmla="*/ 250 h 372"/>
                <a:gd name="T98" fmla="*/ 253 w 346"/>
                <a:gd name="T99" fmla="*/ 160 h 372"/>
                <a:gd name="T100" fmla="*/ 279 w 346"/>
                <a:gd name="T101" fmla="*/ 125 h 372"/>
                <a:gd name="T102" fmla="*/ 295 w 346"/>
                <a:gd name="T103" fmla="*/ 106 h 372"/>
                <a:gd name="T104" fmla="*/ 341 w 346"/>
                <a:gd name="T105" fmla="*/ 64 h 372"/>
                <a:gd name="T106" fmla="*/ 343 w 346"/>
                <a:gd name="T107" fmla="*/ 63 h 372"/>
                <a:gd name="T108" fmla="*/ 331 w 346"/>
                <a:gd name="T109" fmla="*/ 52 h 372"/>
                <a:gd name="T110" fmla="*/ 68 w 346"/>
                <a:gd name="T111" fmla="*/ 369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46" h="372">
                  <a:moveTo>
                    <a:pt x="1" y="223"/>
                  </a:moveTo>
                  <a:lnTo>
                    <a:pt x="1" y="223"/>
                  </a:lnTo>
                  <a:cubicBezTo>
                    <a:pt x="1" y="225"/>
                    <a:pt x="1" y="228"/>
                    <a:pt x="1" y="230"/>
                  </a:cubicBezTo>
                  <a:cubicBezTo>
                    <a:pt x="7" y="226"/>
                    <a:pt x="15" y="220"/>
                    <a:pt x="20" y="219"/>
                  </a:cubicBezTo>
                  <a:cubicBezTo>
                    <a:pt x="22" y="212"/>
                    <a:pt x="24" y="205"/>
                    <a:pt x="28" y="196"/>
                  </a:cubicBezTo>
                  <a:cubicBezTo>
                    <a:pt x="28" y="197"/>
                    <a:pt x="27" y="197"/>
                    <a:pt x="27" y="197"/>
                  </a:cubicBezTo>
                  <a:cubicBezTo>
                    <a:pt x="27" y="197"/>
                    <a:pt x="27" y="197"/>
                    <a:pt x="27" y="197"/>
                  </a:cubicBezTo>
                  <a:cubicBezTo>
                    <a:pt x="15" y="204"/>
                    <a:pt x="3" y="218"/>
                    <a:pt x="1" y="223"/>
                  </a:cubicBezTo>
                  <a:lnTo>
                    <a:pt x="1" y="223"/>
                  </a:lnTo>
                  <a:close/>
                  <a:moveTo>
                    <a:pt x="2" y="188"/>
                  </a:moveTo>
                  <a:lnTo>
                    <a:pt x="2" y="188"/>
                  </a:lnTo>
                  <a:cubicBezTo>
                    <a:pt x="1" y="196"/>
                    <a:pt x="0" y="205"/>
                    <a:pt x="1" y="214"/>
                  </a:cubicBezTo>
                  <a:cubicBezTo>
                    <a:pt x="3" y="210"/>
                    <a:pt x="7" y="206"/>
                    <a:pt x="11" y="202"/>
                  </a:cubicBezTo>
                  <a:lnTo>
                    <a:pt x="2" y="188"/>
                  </a:lnTo>
                  <a:lnTo>
                    <a:pt x="2" y="188"/>
                  </a:lnTo>
                  <a:close/>
                  <a:moveTo>
                    <a:pt x="5" y="169"/>
                  </a:moveTo>
                  <a:lnTo>
                    <a:pt x="5" y="169"/>
                  </a:lnTo>
                  <a:cubicBezTo>
                    <a:pt x="4" y="172"/>
                    <a:pt x="4" y="176"/>
                    <a:pt x="3" y="179"/>
                  </a:cubicBezTo>
                  <a:lnTo>
                    <a:pt x="15" y="198"/>
                  </a:lnTo>
                  <a:cubicBezTo>
                    <a:pt x="17" y="197"/>
                    <a:pt x="20" y="195"/>
                    <a:pt x="22" y="194"/>
                  </a:cubicBezTo>
                  <a:cubicBezTo>
                    <a:pt x="12" y="174"/>
                    <a:pt x="10" y="178"/>
                    <a:pt x="29" y="168"/>
                  </a:cubicBezTo>
                  <a:cubicBezTo>
                    <a:pt x="28" y="165"/>
                    <a:pt x="27" y="162"/>
                    <a:pt x="26" y="159"/>
                  </a:cubicBezTo>
                  <a:cubicBezTo>
                    <a:pt x="21" y="160"/>
                    <a:pt x="12" y="164"/>
                    <a:pt x="5" y="169"/>
                  </a:cubicBezTo>
                  <a:lnTo>
                    <a:pt x="5" y="169"/>
                  </a:lnTo>
                  <a:close/>
                  <a:moveTo>
                    <a:pt x="36" y="96"/>
                  </a:moveTo>
                  <a:lnTo>
                    <a:pt x="36" y="96"/>
                  </a:lnTo>
                  <a:cubicBezTo>
                    <a:pt x="23" y="116"/>
                    <a:pt x="13" y="138"/>
                    <a:pt x="7" y="161"/>
                  </a:cubicBezTo>
                  <a:cubicBezTo>
                    <a:pt x="13" y="157"/>
                    <a:pt x="20" y="155"/>
                    <a:pt x="24" y="153"/>
                  </a:cubicBezTo>
                  <a:cubicBezTo>
                    <a:pt x="23" y="145"/>
                    <a:pt x="23" y="136"/>
                    <a:pt x="27" y="126"/>
                  </a:cubicBezTo>
                  <a:cubicBezTo>
                    <a:pt x="28" y="123"/>
                    <a:pt x="32" y="123"/>
                    <a:pt x="32" y="127"/>
                  </a:cubicBezTo>
                  <a:cubicBezTo>
                    <a:pt x="34" y="141"/>
                    <a:pt x="49" y="152"/>
                    <a:pt x="60" y="161"/>
                  </a:cubicBezTo>
                  <a:cubicBezTo>
                    <a:pt x="62" y="159"/>
                    <a:pt x="65" y="156"/>
                    <a:pt x="68" y="154"/>
                  </a:cubicBezTo>
                  <a:cubicBezTo>
                    <a:pt x="52" y="142"/>
                    <a:pt x="40" y="125"/>
                    <a:pt x="36" y="96"/>
                  </a:cubicBezTo>
                  <a:lnTo>
                    <a:pt x="36" y="96"/>
                  </a:lnTo>
                  <a:close/>
                  <a:moveTo>
                    <a:pt x="56" y="72"/>
                  </a:moveTo>
                  <a:lnTo>
                    <a:pt x="56" y="72"/>
                  </a:lnTo>
                  <a:cubicBezTo>
                    <a:pt x="53" y="75"/>
                    <a:pt x="50" y="78"/>
                    <a:pt x="47" y="82"/>
                  </a:cubicBezTo>
                  <a:cubicBezTo>
                    <a:pt x="53" y="90"/>
                    <a:pt x="59" y="95"/>
                    <a:pt x="67" y="98"/>
                  </a:cubicBezTo>
                  <a:cubicBezTo>
                    <a:pt x="66" y="91"/>
                    <a:pt x="66" y="81"/>
                    <a:pt x="68" y="75"/>
                  </a:cubicBezTo>
                  <a:lnTo>
                    <a:pt x="56" y="72"/>
                  </a:lnTo>
                  <a:lnTo>
                    <a:pt x="56" y="72"/>
                  </a:lnTo>
                  <a:close/>
                  <a:moveTo>
                    <a:pt x="214" y="53"/>
                  </a:moveTo>
                  <a:lnTo>
                    <a:pt x="214" y="53"/>
                  </a:lnTo>
                  <a:cubicBezTo>
                    <a:pt x="211" y="55"/>
                    <a:pt x="208" y="56"/>
                    <a:pt x="204" y="56"/>
                  </a:cubicBezTo>
                  <a:cubicBezTo>
                    <a:pt x="203" y="64"/>
                    <a:pt x="202" y="72"/>
                    <a:pt x="203" y="80"/>
                  </a:cubicBezTo>
                  <a:lnTo>
                    <a:pt x="218" y="64"/>
                  </a:lnTo>
                  <a:cubicBezTo>
                    <a:pt x="215" y="60"/>
                    <a:pt x="214" y="57"/>
                    <a:pt x="214" y="53"/>
                  </a:cubicBezTo>
                  <a:lnTo>
                    <a:pt x="214" y="53"/>
                  </a:lnTo>
                  <a:close/>
                  <a:moveTo>
                    <a:pt x="197" y="70"/>
                  </a:moveTo>
                  <a:lnTo>
                    <a:pt x="197" y="70"/>
                  </a:lnTo>
                  <a:cubicBezTo>
                    <a:pt x="193" y="69"/>
                    <a:pt x="189" y="68"/>
                    <a:pt x="187" y="64"/>
                  </a:cubicBezTo>
                  <a:cubicBezTo>
                    <a:pt x="186" y="62"/>
                    <a:pt x="192" y="63"/>
                    <a:pt x="193" y="63"/>
                  </a:cubicBezTo>
                  <a:cubicBezTo>
                    <a:pt x="195" y="63"/>
                    <a:pt x="196" y="62"/>
                    <a:pt x="198" y="62"/>
                  </a:cubicBezTo>
                  <a:cubicBezTo>
                    <a:pt x="198" y="59"/>
                    <a:pt x="198" y="56"/>
                    <a:pt x="199" y="53"/>
                  </a:cubicBezTo>
                  <a:cubicBezTo>
                    <a:pt x="199" y="53"/>
                    <a:pt x="199" y="52"/>
                    <a:pt x="199" y="52"/>
                  </a:cubicBezTo>
                  <a:cubicBezTo>
                    <a:pt x="199" y="51"/>
                    <a:pt x="199" y="50"/>
                    <a:pt x="199" y="49"/>
                  </a:cubicBezTo>
                  <a:cubicBezTo>
                    <a:pt x="200" y="46"/>
                    <a:pt x="205" y="46"/>
                    <a:pt x="205" y="50"/>
                  </a:cubicBezTo>
                  <a:cubicBezTo>
                    <a:pt x="221" y="49"/>
                    <a:pt x="218" y="25"/>
                    <a:pt x="201" y="29"/>
                  </a:cubicBezTo>
                  <a:cubicBezTo>
                    <a:pt x="197" y="29"/>
                    <a:pt x="196" y="24"/>
                    <a:pt x="200" y="23"/>
                  </a:cubicBezTo>
                  <a:cubicBezTo>
                    <a:pt x="204" y="22"/>
                    <a:pt x="207" y="22"/>
                    <a:pt x="210" y="23"/>
                  </a:cubicBezTo>
                  <a:cubicBezTo>
                    <a:pt x="208" y="0"/>
                    <a:pt x="172" y="14"/>
                    <a:pt x="192" y="32"/>
                  </a:cubicBezTo>
                  <a:cubicBezTo>
                    <a:pt x="195" y="34"/>
                    <a:pt x="192" y="39"/>
                    <a:pt x="189" y="36"/>
                  </a:cubicBezTo>
                  <a:cubicBezTo>
                    <a:pt x="185" y="33"/>
                    <a:pt x="183" y="30"/>
                    <a:pt x="182" y="27"/>
                  </a:cubicBezTo>
                  <a:cubicBezTo>
                    <a:pt x="169" y="29"/>
                    <a:pt x="172" y="45"/>
                    <a:pt x="181" y="48"/>
                  </a:cubicBezTo>
                  <a:lnTo>
                    <a:pt x="181" y="47"/>
                  </a:lnTo>
                  <a:cubicBezTo>
                    <a:pt x="182" y="44"/>
                    <a:pt x="187" y="45"/>
                    <a:pt x="186" y="49"/>
                  </a:cubicBezTo>
                  <a:lnTo>
                    <a:pt x="185" y="51"/>
                  </a:lnTo>
                  <a:cubicBezTo>
                    <a:pt x="185" y="52"/>
                    <a:pt x="185" y="52"/>
                    <a:pt x="185" y="52"/>
                  </a:cubicBezTo>
                  <a:lnTo>
                    <a:pt x="172" y="105"/>
                  </a:lnTo>
                  <a:cubicBezTo>
                    <a:pt x="175" y="105"/>
                    <a:pt x="177" y="106"/>
                    <a:pt x="179" y="106"/>
                  </a:cubicBezTo>
                  <a:lnTo>
                    <a:pt x="199" y="85"/>
                  </a:lnTo>
                  <a:cubicBezTo>
                    <a:pt x="197" y="80"/>
                    <a:pt x="197" y="75"/>
                    <a:pt x="197" y="70"/>
                  </a:cubicBezTo>
                  <a:lnTo>
                    <a:pt x="197" y="70"/>
                  </a:lnTo>
                  <a:close/>
                  <a:moveTo>
                    <a:pt x="225" y="90"/>
                  </a:moveTo>
                  <a:lnTo>
                    <a:pt x="225" y="90"/>
                  </a:lnTo>
                  <a:cubicBezTo>
                    <a:pt x="222" y="85"/>
                    <a:pt x="221" y="79"/>
                    <a:pt x="222" y="74"/>
                  </a:cubicBezTo>
                  <a:cubicBezTo>
                    <a:pt x="222" y="71"/>
                    <a:pt x="225" y="76"/>
                    <a:pt x="225" y="76"/>
                  </a:cubicBezTo>
                  <a:cubicBezTo>
                    <a:pt x="227" y="78"/>
                    <a:pt x="229" y="79"/>
                    <a:pt x="232" y="80"/>
                  </a:cubicBezTo>
                  <a:cubicBezTo>
                    <a:pt x="236" y="73"/>
                    <a:pt x="241" y="66"/>
                    <a:pt x="246" y="60"/>
                  </a:cubicBezTo>
                  <a:cubicBezTo>
                    <a:pt x="252" y="52"/>
                    <a:pt x="257" y="45"/>
                    <a:pt x="263" y="38"/>
                  </a:cubicBezTo>
                  <a:cubicBezTo>
                    <a:pt x="253" y="26"/>
                    <a:pt x="237" y="33"/>
                    <a:pt x="242" y="51"/>
                  </a:cubicBezTo>
                  <a:cubicBezTo>
                    <a:pt x="243" y="55"/>
                    <a:pt x="237" y="56"/>
                    <a:pt x="236" y="52"/>
                  </a:cubicBezTo>
                  <a:cubicBezTo>
                    <a:pt x="235" y="48"/>
                    <a:pt x="235" y="45"/>
                    <a:pt x="235" y="42"/>
                  </a:cubicBezTo>
                  <a:cubicBezTo>
                    <a:pt x="223" y="38"/>
                    <a:pt x="214" y="49"/>
                    <a:pt x="222" y="60"/>
                  </a:cubicBezTo>
                  <a:cubicBezTo>
                    <a:pt x="225" y="57"/>
                    <a:pt x="228" y="61"/>
                    <a:pt x="226" y="64"/>
                  </a:cubicBezTo>
                  <a:lnTo>
                    <a:pt x="204" y="87"/>
                  </a:lnTo>
                  <a:cubicBezTo>
                    <a:pt x="204" y="88"/>
                    <a:pt x="204" y="88"/>
                    <a:pt x="203" y="88"/>
                  </a:cubicBezTo>
                  <a:lnTo>
                    <a:pt x="186" y="107"/>
                  </a:lnTo>
                  <a:cubicBezTo>
                    <a:pt x="193" y="109"/>
                    <a:pt x="201" y="110"/>
                    <a:pt x="209" y="113"/>
                  </a:cubicBezTo>
                  <a:cubicBezTo>
                    <a:pt x="214" y="105"/>
                    <a:pt x="220" y="97"/>
                    <a:pt x="225" y="90"/>
                  </a:cubicBezTo>
                  <a:lnTo>
                    <a:pt x="225" y="90"/>
                  </a:lnTo>
                  <a:close/>
                  <a:moveTo>
                    <a:pt x="200" y="247"/>
                  </a:moveTo>
                  <a:lnTo>
                    <a:pt x="200" y="247"/>
                  </a:lnTo>
                  <a:cubicBezTo>
                    <a:pt x="231" y="234"/>
                    <a:pt x="241" y="209"/>
                    <a:pt x="240" y="189"/>
                  </a:cubicBezTo>
                  <a:cubicBezTo>
                    <a:pt x="233" y="199"/>
                    <a:pt x="226" y="210"/>
                    <a:pt x="219" y="219"/>
                  </a:cubicBezTo>
                  <a:cubicBezTo>
                    <a:pt x="213" y="229"/>
                    <a:pt x="206" y="238"/>
                    <a:pt x="200" y="247"/>
                  </a:cubicBezTo>
                  <a:lnTo>
                    <a:pt x="200" y="247"/>
                  </a:lnTo>
                  <a:close/>
                  <a:moveTo>
                    <a:pt x="262" y="176"/>
                  </a:moveTo>
                  <a:lnTo>
                    <a:pt x="262" y="176"/>
                  </a:lnTo>
                  <a:cubicBezTo>
                    <a:pt x="275" y="162"/>
                    <a:pt x="280" y="148"/>
                    <a:pt x="280" y="134"/>
                  </a:cubicBezTo>
                  <a:cubicBezTo>
                    <a:pt x="272" y="143"/>
                    <a:pt x="265" y="152"/>
                    <a:pt x="259" y="162"/>
                  </a:cubicBezTo>
                  <a:cubicBezTo>
                    <a:pt x="260" y="166"/>
                    <a:pt x="261" y="171"/>
                    <a:pt x="262" y="176"/>
                  </a:cubicBezTo>
                  <a:lnTo>
                    <a:pt x="262" y="176"/>
                  </a:lnTo>
                  <a:close/>
                  <a:moveTo>
                    <a:pt x="303" y="125"/>
                  </a:moveTo>
                  <a:lnTo>
                    <a:pt x="303" y="125"/>
                  </a:lnTo>
                  <a:cubicBezTo>
                    <a:pt x="317" y="114"/>
                    <a:pt x="322" y="102"/>
                    <a:pt x="322" y="87"/>
                  </a:cubicBezTo>
                  <a:cubicBezTo>
                    <a:pt x="314" y="94"/>
                    <a:pt x="307" y="101"/>
                    <a:pt x="300" y="109"/>
                  </a:cubicBezTo>
                  <a:cubicBezTo>
                    <a:pt x="301" y="115"/>
                    <a:pt x="302" y="120"/>
                    <a:pt x="303" y="125"/>
                  </a:cubicBezTo>
                  <a:lnTo>
                    <a:pt x="303" y="125"/>
                  </a:lnTo>
                  <a:close/>
                  <a:moveTo>
                    <a:pt x="302" y="148"/>
                  </a:moveTo>
                  <a:lnTo>
                    <a:pt x="302" y="148"/>
                  </a:lnTo>
                  <a:cubicBezTo>
                    <a:pt x="331" y="135"/>
                    <a:pt x="344" y="104"/>
                    <a:pt x="341" y="71"/>
                  </a:cubicBezTo>
                  <a:cubicBezTo>
                    <a:pt x="336" y="75"/>
                    <a:pt x="332" y="78"/>
                    <a:pt x="327" y="82"/>
                  </a:cubicBezTo>
                  <a:cubicBezTo>
                    <a:pt x="329" y="102"/>
                    <a:pt x="322" y="118"/>
                    <a:pt x="303" y="132"/>
                  </a:cubicBezTo>
                  <a:cubicBezTo>
                    <a:pt x="303" y="138"/>
                    <a:pt x="303" y="143"/>
                    <a:pt x="302" y="148"/>
                  </a:cubicBezTo>
                  <a:lnTo>
                    <a:pt x="302" y="148"/>
                  </a:lnTo>
                  <a:close/>
                  <a:moveTo>
                    <a:pt x="189" y="269"/>
                  </a:moveTo>
                  <a:lnTo>
                    <a:pt x="189" y="269"/>
                  </a:lnTo>
                  <a:cubicBezTo>
                    <a:pt x="189" y="269"/>
                    <a:pt x="189" y="269"/>
                    <a:pt x="189" y="269"/>
                  </a:cubicBezTo>
                  <a:cubicBezTo>
                    <a:pt x="222" y="266"/>
                    <a:pt x="251" y="240"/>
                    <a:pt x="257" y="205"/>
                  </a:cubicBezTo>
                  <a:cubicBezTo>
                    <a:pt x="257" y="204"/>
                    <a:pt x="257" y="204"/>
                    <a:pt x="257" y="204"/>
                  </a:cubicBezTo>
                  <a:cubicBezTo>
                    <a:pt x="258" y="197"/>
                    <a:pt x="258" y="190"/>
                    <a:pt x="257" y="182"/>
                  </a:cubicBezTo>
                  <a:cubicBezTo>
                    <a:pt x="257" y="182"/>
                    <a:pt x="257" y="181"/>
                    <a:pt x="257" y="181"/>
                  </a:cubicBezTo>
                  <a:cubicBezTo>
                    <a:pt x="257" y="177"/>
                    <a:pt x="256" y="172"/>
                    <a:pt x="254" y="168"/>
                  </a:cubicBezTo>
                  <a:cubicBezTo>
                    <a:pt x="251" y="172"/>
                    <a:pt x="248" y="177"/>
                    <a:pt x="244" y="182"/>
                  </a:cubicBezTo>
                  <a:cubicBezTo>
                    <a:pt x="249" y="207"/>
                    <a:pt x="238" y="242"/>
                    <a:pt x="194" y="255"/>
                  </a:cubicBezTo>
                  <a:cubicBezTo>
                    <a:pt x="191" y="260"/>
                    <a:pt x="187" y="264"/>
                    <a:pt x="184" y="269"/>
                  </a:cubicBezTo>
                  <a:cubicBezTo>
                    <a:pt x="185" y="269"/>
                    <a:pt x="187" y="269"/>
                    <a:pt x="189" y="269"/>
                  </a:cubicBezTo>
                  <a:lnTo>
                    <a:pt x="189" y="269"/>
                  </a:lnTo>
                  <a:close/>
                  <a:moveTo>
                    <a:pt x="68" y="369"/>
                  </a:moveTo>
                  <a:lnTo>
                    <a:pt x="68" y="369"/>
                  </a:lnTo>
                  <a:cubicBezTo>
                    <a:pt x="68" y="369"/>
                    <a:pt x="68" y="369"/>
                    <a:pt x="68" y="369"/>
                  </a:cubicBezTo>
                  <a:cubicBezTo>
                    <a:pt x="68" y="370"/>
                    <a:pt x="69" y="371"/>
                    <a:pt x="70" y="372"/>
                  </a:cubicBezTo>
                  <a:cubicBezTo>
                    <a:pt x="81" y="366"/>
                    <a:pt x="91" y="358"/>
                    <a:pt x="101" y="350"/>
                  </a:cubicBezTo>
                  <a:cubicBezTo>
                    <a:pt x="101" y="350"/>
                    <a:pt x="101" y="350"/>
                    <a:pt x="101" y="350"/>
                  </a:cubicBezTo>
                  <a:cubicBezTo>
                    <a:pt x="106" y="346"/>
                    <a:pt x="111" y="342"/>
                    <a:pt x="115" y="338"/>
                  </a:cubicBezTo>
                  <a:cubicBezTo>
                    <a:pt x="115" y="338"/>
                    <a:pt x="116" y="338"/>
                    <a:pt x="116" y="338"/>
                  </a:cubicBezTo>
                  <a:cubicBezTo>
                    <a:pt x="120" y="334"/>
                    <a:pt x="125" y="329"/>
                    <a:pt x="129" y="325"/>
                  </a:cubicBezTo>
                  <a:cubicBezTo>
                    <a:pt x="129" y="325"/>
                    <a:pt x="130" y="325"/>
                    <a:pt x="130" y="324"/>
                  </a:cubicBezTo>
                  <a:cubicBezTo>
                    <a:pt x="136" y="319"/>
                    <a:pt x="141" y="312"/>
                    <a:pt x="147" y="306"/>
                  </a:cubicBezTo>
                  <a:cubicBezTo>
                    <a:pt x="147" y="306"/>
                    <a:pt x="147" y="305"/>
                    <a:pt x="148" y="305"/>
                  </a:cubicBezTo>
                  <a:cubicBezTo>
                    <a:pt x="153" y="300"/>
                    <a:pt x="158" y="294"/>
                    <a:pt x="162" y="288"/>
                  </a:cubicBezTo>
                  <a:cubicBezTo>
                    <a:pt x="163" y="287"/>
                    <a:pt x="163" y="287"/>
                    <a:pt x="163" y="287"/>
                  </a:cubicBezTo>
                  <a:cubicBezTo>
                    <a:pt x="167" y="282"/>
                    <a:pt x="172" y="276"/>
                    <a:pt x="176" y="271"/>
                  </a:cubicBezTo>
                  <a:cubicBezTo>
                    <a:pt x="176" y="270"/>
                    <a:pt x="176" y="270"/>
                    <a:pt x="176" y="270"/>
                  </a:cubicBezTo>
                  <a:cubicBezTo>
                    <a:pt x="181" y="264"/>
                    <a:pt x="186" y="257"/>
                    <a:pt x="190" y="251"/>
                  </a:cubicBezTo>
                  <a:cubicBezTo>
                    <a:pt x="190" y="251"/>
                    <a:pt x="190" y="251"/>
                    <a:pt x="191" y="250"/>
                  </a:cubicBezTo>
                  <a:cubicBezTo>
                    <a:pt x="207" y="227"/>
                    <a:pt x="223" y="203"/>
                    <a:pt x="239" y="180"/>
                  </a:cubicBezTo>
                  <a:cubicBezTo>
                    <a:pt x="239" y="180"/>
                    <a:pt x="239" y="180"/>
                    <a:pt x="239" y="180"/>
                  </a:cubicBezTo>
                  <a:cubicBezTo>
                    <a:pt x="244" y="173"/>
                    <a:pt x="248" y="167"/>
                    <a:pt x="253" y="160"/>
                  </a:cubicBezTo>
                  <a:cubicBezTo>
                    <a:pt x="253" y="160"/>
                    <a:pt x="253" y="160"/>
                    <a:pt x="253" y="160"/>
                  </a:cubicBezTo>
                  <a:cubicBezTo>
                    <a:pt x="261" y="149"/>
                    <a:pt x="269" y="138"/>
                    <a:pt x="277" y="128"/>
                  </a:cubicBezTo>
                  <a:cubicBezTo>
                    <a:pt x="278" y="127"/>
                    <a:pt x="279" y="126"/>
                    <a:pt x="279" y="125"/>
                  </a:cubicBezTo>
                  <a:cubicBezTo>
                    <a:pt x="280" y="125"/>
                    <a:pt x="280" y="124"/>
                    <a:pt x="280" y="124"/>
                  </a:cubicBezTo>
                  <a:cubicBezTo>
                    <a:pt x="285" y="118"/>
                    <a:pt x="290" y="113"/>
                    <a:pt x="295" y="107"/>
                  </a:cubicBezTo>
                  <a:cubicBezTo>
                    <a:pt x="295" y="107"/>
                    <a:pt x="295" y="107"/>
                    <a:pt x="295" y="106"/>
                  </a:cubicBezTo>
                  <a:cubicBezTo>
                    <a:pt x="304" y="97"/>
                    <a:pt x="313" y="87"/>
                    <a:pt x="322" y="79"/>
                  </a:cubicBezTo>
                  <a:cubicBezTo>
                    <a:pt x="322" y="79"/>
                    <a:pt x="323" y="79"/>
                    <a:pt x="323" y="79"/>
                  </a:cubicBezTo>
                  <a:cubicBezTo>
                    <a:pt x="329" y="73"/>
                    <a:pt x="335" y="69"/>
                    <a:pt x="341" y="64"/>
                  </a:cubicBezTo>
                  <a:cubicBezTo>
                    <a:pt x="341" y="64"/>
                    <a:pt x="342" y="64"/>
                    <a:pt x="342" y="64"/>
                  </a:cubicBezTo>
                  <a:lnTo>
                    <a:pt x="343" y="63"/>
                  </a:lnTo>
                  <a:cubicBezTo>
                    <a:pt x="343" y="63"/>
                    <a:pt x="343" y="63"/>
                    <a:pt x="343" y="63"/>
                  </a:cubicBezTo>
                  <a:cubicBezTo>
                    <a:pt x="344" y="62"/>
                    <a:pt x="345" y="61"/>
                    <a:pt x="346" y="61"/>
                  </a:cubicBezTo>
                  <a:lnTo>
                    <a:pt x="340" y="45"/>
                  </a:lnTo>
                  <a:cubicBezTo>
                    <a:pt x="337" y="47"/>
                    <a:pt x="334" y="50"/>
                    <a:pt x="331" y="52"/>
                  </a:cubicBezTo>
                  <a:cubicBezTo>
                    <a:pt x="331" y="52"/>
                    <a:pt x="331" y="53"/>
                    <a:pt x="331" y="53"/>
                  </a:cubicBezTo>
                  <a:cubicBezTo>
                    <a:pt x="225" y="140"/>
                    <a:pt x="180" y="283"/>
                    <a:pt x="63" y="361"/>
                  </a:cubicBezTo>
                  <a:cubicBezTo>
                    <a:pt x="65" y="364"/>
                    <a:pt x="66" y="366"/>
                    <a:pt x="68" y="369"/>
                  </a:cubicBezTo>
                  <a:lnTo>
                    <a:pt x="68" y="369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2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endParaRPr>
            </a:p>
          </p:txBody>
        </p:sp>
        <p:sp>
          <p:nvSpPr>
            <p:cNvPr id="11" name="Freeform 12"/>
            <p:cNvSpPr>
              <a:spLocks noEditPoints="1"/>
            </p:cNvSpPr>
            <p:nvPr userDrawn="1"/>
          </p:nvSpPr>
          <p:spPr bwMode="auto">
            <a:xfrm>
              <a:off x="7694608" y="509588"/>
              <a:ext cx="328613" cy="385762"/>
            </a:xfrm>
            <a:custGeom>
              <a:avLst/>
              <a:gdLst>
                <a:gd name="T0" fmla="*/ 159 w 404"/>
                <a:gd name="T1" fmla="*/ 338 h 470"/>
                <a:gd name="T2" fmla="*/ 185 w 404"/>
                <a:gd name="T3" fmla="*/ 332 h 470"/>
                <a:gd name="T4" fmla="*/ 193 w 404"/>
                <a:gd name="T5" fmla="*/ 297 h 470"/>
                <a:gd name="T6" fmla="*/ 161 w 404"/>
                <a:gd name="T7" fmla="*/ 281 h 470"/>
                <a:gd name="T8" fmla="*/ 137 w 404"/>
                <a:gd name="T9" fmla="*/ 310 h 470"/>
                <a:gd name="T10" fmla="*/ 83 w 404"/>
                <a:gd name="T11" fmla="*/ 444 h 470"/>
                <a:gd name="T12" fmla="*/ 107 w 404"/>
                <a:gd name="T13" fmla="*/ 433 h 470"/>
                <a:gd name="T14" fmla="*/ 155 w 404"/>
                <a:gd name="T15" fmla="*/ 343 h 470"/>
                <a:gd name="T16" fmla="*/ 84 w 404"/>
                <a:gd name="T17" fmla="*/ 429 h 470"/>
                <a:gd name="T18" fmla="*/ 57 w 404"/>
                <a:gd name="T19" fmla="*/ 416 h 470"/>
                <a:gd name="T20" fmla="*/ 59 w 404"/>
                <a:gd name="T21" fmla="*/ 345 h 470"/>
                <a:gd name="T22" fmla="*/ 83 w 404"/>
                <a:gd name="T23" fmla="*/ 444 h 470"/>
                <a:gd name="T24" fmla="*/ 90 w 404"/>
                <a:gd name="T25" fmla="*/ 448 h 470"/>
                <a:gd name="T26" fmla="*/ 108 w 404"/>
                <a:gd name="T27" fmla="*/ 438 h 470"/>
                <a:gd name="T28" fmla="*/ 115 w 404"/>
                <a:gd name="T29" fmla="*/ 434 h 470"/>
                <a:gd name="T30" fmla="*/ 127 w 404"/>
                <a:gd name="T31" fmla="*/ 424 h 470"/>
                <a:gd name="T32" fmla="*/ 161 w 404"/>
                <a:gd name="T33" fmla="*/ 344 h 470"/>
                <a:gd name="T34" fmla="*/ 280 w 404"/>
                <a:gd name="T35" fmla="*/ 459 h 470"/>
                <a:gd name="T36" fmla="*/ 166 w 404"/>
                <a:gd name="T37" fmla="*/ 345 h 470"/>
                <a:gd name="T38" fmla="*/ 161 w 404"/>
                <a:gd name="T39" fmla="*/ 268 h 470"/>
                <a:gd name="T40" fmla="*/ 166 w 404"/>
                <a:gd name="T41" fmla="*/ 275 h 470"/>
                <a:gd name="T42" fmla="*/ 161 w 404"/>
                <a:gd name="T43" fmla="*/ 268 h 470"/>
                <a:gd name="T44" fmla="*/ 199 w 404"/>
                <a:gd name="T45" fmla="*/ 297 h 470"/>
                <a:gd name="T46" fmla="*/ 331 w 404"/>
                <a:gd name="T47" fmla="*/ 362 h 470"/>
                <a:gd name="T48" fmla="*/ 368 w 404"/>
                <a:gd name="T49" fmla="*/ 285 h 470"/>
                <a:gd name="T50" fmla="*/ 323 w 404"/>
                <a:gd name="T51" fmla="*/ 281 h 470"/>
                <a:gd name="T52" fmla="*/ 368 w 404"/>
                <a:gd name="T53" fmla="*/ 279 h 470"/>
                <a:gd name="T54" fmla="*/ 377 w 404"/>
                <a:gd name="T55" fmla="*/ 243 h 470"/>
                <a:gd name="T56" fmla="*/ 345 w 404"/>
                <a:gd name="T57" fmla="*/ 219 h 470"/>
                <a:gd name="T58" fmla="*/ 347 w 404"/>
                <a:gd name="T59" fmla="*/ 245 h 470"/>
                <a:gd name="T60" fmla="*/ 383 w 404"/>
                <a:gd name="T61" fmla="*/ 239 h 470"/>
                <a:gd name="T62" fmla="*/ 367 w 404"/>
                <a:gd name="T63" fmla="*/ 129 h 470"/>
                <a:gd name="T64" fmla="*/ 182 w 404"/>
                <a:gd name="T65" fmla="*/ 233 h 470"/>
                <a:gd name="T66" fmla="*/ 175 w 404"/>
                <a:gd name="T67" fmla="*/ 239 h 470"/>
                <a:gd name="T68" fmla="*/ 170 w 404"/>
                <a:gd name="T69" fmla="*/ 234 h 470"/>
                <a:gd name="T70" fmla="*/ 187 w 404"/>
                <a:gd name="T71" fmla="*/ 282 h 470"/>
                <a:gd name="T72" fmla="*/ 174 w 404"/>
                <a:gd name="T73" fmla="*/ 239 h 470"/>
                <a:gd name="T74" fmla="*/ 273 w 404"/>
                <a:gd name="T75" fmla="*/ 38 h 470"/>
                <a:gd name="T76" fmla="*/ 262 w 404"/>
                <a:gd name="T77" fmla="*/ 38 h 470"/>
                <a:gd name="T78" fmla="*/ 273 w 404"/>
                <a:gd name="T79" fmla="*/ 38 h 470"/>
                <a:gd name="T80" fmla="*/ 282 w 404"/>
                <a:gd name="T81" fmla="*/ 26 h 470"/>
                <a:gd name="T82" fmla="*/ 288 w 404"/>
                <a:gd name="T83" fmla="*/ 20 h 470"/>
                <a:gd name="T84" fmla="*/ 258 w 404"/>
                <a:gd name="T85" fmla="*/ 56 h 470"/>
                <a:gd name="T86" fmla="*/ 254 w 404"/>
                <a:gd name="T87" fmla="*/ 52 h 470"/>
                <a:gd name="T88" fmla="*/ 98 w 404"/>
                <a:gd name="T89" fmla="*/ 6 h 470"/>
                <a:gd name="T90" fmla="*/ 87 w 404"/>
                <a:gd name="T91" fmla="*/ 6 h 470"/>
                <a:gd name="T92" fmla="*/ 98 w 404"/>
                <a:gd name="T93" fmla="*/ 6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404" h="470">
                  <a:moveTo>
                    <a:pt x="159" y="338"/>
                  </a:moveTo>
                  <a:lnTo>
                    <a:pt x="159" y="338"/>
                  </a:lnTo>
                  <a:cubicBezTo>
                    <a:pt x="159" y="338"/>
                    <a:pt x="159" y="338"/>
                    <a:pt x="159" y="338"/>
                  </a:cubicBezTo>
                  <a:cubicBezTo>
                    <a:pt x="161" y="339"/>
                    <a:pt x="164" y="339"/>
                    <a:pt x="166" y="339"/>
                  </a:cubicBezTo>
                  <a:cubicBezTo>
                    <a:pt x="173" y="339"/>
                    <a:pt x="180" y="337"/>
                    <a:pt x="185" y="332"/>
                  </a:cubicBezTo>
                  <a:cubicBezTo>
                    <a:pt x="185" y="332"/>
                    <a:pt x="185" y="332"/>
                    <a:pt x="185" y="332"/>
                  </a:cubicBezTo>
                  <a:cubicBezTo>
                    <a:pt x="192" y="327"/>
                    <a:pt x="196" y="319"/>
                    <a:pt x="196" y="310"/>
                  </a:cubicBezTo>
                  <a:cubicBezTo>
                    <a:pt x="196" y="305"/>
                    <a:pt x="195" y="301"/>
                    <a:pt x="193" y="298"/>
                  </a:cubicBezTo>
                  <a:cubicBezTo>
                    <a:pt x="193" y="297"/>
                    <a:pt x="193" y="297"/>
                    <a:pt x="193" y="297"/>
                  </a:cubicBezTo>
                  <a:cubicBezTo>
                    <a:pt x="188" y="287"/>
                    <a:pt x="178" y="281"/>
                    <a:pt x="166" y="281"/>
                  </a:cubicBezTo>
                  <a:cubicBezTo>
                    <a:pt x="165" y="281"/>
                    <a:pt x="163" y="281"/>
                    <a:pt x="162" y="281"/>
                  </a:cubicBezTo>
                  <a:lnTo>
                    <a:pt x="161" y="281"/>
                  </a:lnTo>
                  <a:cubicBezTo>
                    <a:pt x="156" y="282"/>
                    <a:pt x="151" y="284"/>
                    <a:pt x="147" y="288"/>
                  </a:cubicBezTo>
                  <a:lnTo>
                    <a:pt x="147" y="288"/>
                  </a:lnTo>
                  <a:cubicBezTo>
                    <a:pt x="141" y="293"/>
                    <a:pt x="137" y="301"/>
                    <a:pt x="137" y="310"/>
                  </a:cubicBezTo>
                  <a:cubicBezTo>
                    <a:pt x="137" y="323"/>
                    <a:pt x="146" y="335"/>
                    <a:pt x="159" y="338"/>
                  </a:cubicBezTo>
                  <a:lnTo>
                    <a:pt x="159" y="338"/>
                  </a:lnTo>
                  <a:close/>
                  <a:moveTo>
                    <a:pt x="83" y="444"/>
                  </a:moveTo>
                  <a:lnTo>
                    <a:pt x="83" y="444"/>
                  </a:lnTo>
                  <a:cubicBezTo>
                    <a:pt x="91" y="441"/>
                    <a:pt x="99" y="438"/>
                    <a:pt x="106" y="433"/>
                  </a:cubicBezTo>
                  <a:cubicBezTo>
                    <a:pt x="106" y="433"/>
                    <a:pt x="106" y="433"/>
                    <a:pt x="107" y="433"/>
                  </a:cubicBezTo>
                  <a:cubicBezTo>
                    <a:pt x="113" y="429"/>
                    <a:pt x="119" y="424"/>
                    <a:pt x="124" y="419"/>
                  </a:cubicBezTo>
                  <a:cubicBezTo>
                    <a:pt x="124" y="419"/>
                    <a:pt x="124" y="419"/>
                    <a:pt x="124" y="419"/>
                  </a:cubicBezTo>
                  <a:cubicBezTo>
                    <a:pt x="149" y="394"/>
                    <a:pt x="156" y="361"/>
                    <a:pt x="155" y="343"/>
                  </a:cubicBezTo>
                  <a:cubicBezTo>
                    <a:pt x="150" y="341"/>
                    <a:pt x="144" y="338"/>
                    <a:pt x="140" y="333"/>
                  </a:cubicBezTo>
                  <a:cubicBezTo>
                    <a:pt x="143" y="366"/>
                    <a:pt x="133" y="405"/>
                    <a:pt x="86" y="429"/>
                  </a:cubicBezTo>
                  <a:cubicBezTo>
                    <a:pt x="85" y="429"/>
                    <a:pt x="85" y="429"/>
                    <a:pt x="84" y="429"/>
                  </a:cubicBezTo>
                  <a:cubicBezTo>
                    <a:pt x="84" y="429"/>
                    <a:pt x="83" y="429"/>
                    <a:pt x="83" y="429"/>
                  </a:cubicBezTo>
                  <a:cubicBezTo>
                    <a:pt x="75" y="426"/>
                    <a:pt x="66" y="422"/>
                    <a:pt x="59" y="417"/>
                  </a:cubicBezTo>
                  <a:cubicBezTo>
                    <a:pt x="58" y="416"/>
                    <a:pt x="58" y="416"/>
                    <a:pt x="57" y="416"/>
                  </a:cubicBezTo>
                  <a:cubicBezTo>
                    <a:pt x="51" y="411"/>
                    <a:pt x="45" y="405"/>
                    <a:pt x="41" y="398"/>
                  </a:cubicBezTo>
                  <a:cubicBezTo>
                    <a:pt x="41" y="397"/>
                    <a:pt x="41" y="397"/>
                    <a:pt x="40" y="397"/>
                  </a:cubicBezTo>
                  <a:cubicBezTo>
                    <a:pt x="31" y="381"/>
                    <a:pt x="33" y="361"/>
                    <a:pt x="59" y="345"/>
                  </a:cubicBezTo>
                  <a:cubicBezTo>
                    <a:pt x="58" y="341"/>
                    <a:pt x="56" y="337"/>
                    <a:pt x="54" y="333"/>
                  </a:cubicBezTo>
                  <a:cubicBezTo>
                    <a:pt x="0" y="370"/>
                    <a:pt x="22" y="416"/>
                    <a:pt x="83" y="444"/>
                  </a:cubicBezTo>
                  <a:lnTo>
                    <a:pt x="83" y="444"/>
                  </a:lnTo>
                  <a:close/>
                  <a:moveTo>
                    <a:pt x="108" y="438"/>
                  </a:moveTo>
                  <a:lnTo>
                    <a:pt x="108" y="438"/>
                  </a:lnTo>
                  <a:cubicBezTo>
                    <a:pt x="103" y="442"/>
                    <a:pt x="97" y="445"/>
                    <a:pt x="90" y="448"/>
                  </a:cubicBezTo>
                  <a:cubicBezTo>
                    <a:pt x="122" y="461"/>
                    <a:pt x="164" y="470"/>
                    <a:pt x="208" y="469"/>
                  </a:cubicBezTo>
                  <a:cubicBezTo>
                    <a:pt x="182" y="459"/>
                    <a:pt x="133" y="443"/>
                    <a:pt x="108" y="438"/>
                  </a:cubicBezTo>
                  <a:lnTo>
                    <a:pt x="108" y="438"/>
                  </a:lnTo>
                  <a:close/>
                  <a:moveTo>
                    <a:pt x="127" y="424"/>
                  </a:moveTo>
                  <a:lnTo>
                    <a:pt x="127" y="424"/>
                  </a:lnTo>
                  <a:cubicBezTo>
                    <a:pt x="123" y="428"/>
                    <a:pt x="119" y="431"/>
                    <a:pt x="115" y="434"/>
                  </a:cubicBezTo>
                  <a:cubicBezTo>
                    <a:pt x="146" y="441"/>
                    <a:pt x="202" y="459"/>
                    <a:pt x="222" y="468"/>
                  </a:cubicBezTo>
                  <a:cubicBezTo>
                    <a:pt x="234" y="468"/>
                    <a:pt x="246" y="466"/>
                    <a:pt x="258" y="464"/>
                  </a:cubicBezTo>
                  <a:cubicBezTo>
                    <a:pt x="224" y="453"/>
                    <a:pt x="157" y="432"/>
                    <a:pt x="127" y="424"/>
                  </a:cubicBezTo>
                  <a:lnTo>
                    <a:pt x="127" y="424"/>
                  </a:lnTo>
                  <a:close/>
                  <a:moveTo>
                    <a:pt x="161" y="344"/>
                  </a:moveTo>
                  <a:lnTo>
                    <a:pt x="161" y="344"/>
                  </a:lnTo>
                  <a:cubicBezTo>
                    <a:pt x="161" y="363"/>
                    <a:pt x="154" y="395"/>
                    <a:pt x="131" y="420"/>
                  </a:cubicBezTo>
                  <a:cubicBezTo>
                    <a:pt x="166" y="428"/>
                    <a:pt x="241" y="452"/>
                    <a:pt x="269" y="462"/>
                  </a:cubicBezTo>
                  <a:cubicBezTo>
                    <a:pt x="273" y="461"/>
                    <a:pt x="277" y="460"/>
                    <a:pt x="280" y="459"/>
                  </a:cubicBezTo>
                  <a:cubicBezTo>
                    <a:pt x="276" y="437"/>
                    <a:pt x="276" y="405"/>
                    <a:pt x="287" y="370"/>
                  </a:cubicBezTo>
                  <a:cubicBezTo>
                    <a:pt x="256" y="368"/>
                    <a:pt x="220" y="358"/>
                    <a:pt x="187" y="338"/>
                  </a:cubicBezTo>
                  <a:cubicBezTo>
                    <a:pt x="181" y="342"/>
                    <a:pt x="174" y="345"/>
                    <a:pt x="166" y="345"/>
                  </a:cubicBezTo>
                  <a:cubicBezTo>
                    <a:pt x="164" y="345"/>
                    <a:pt x="163" y="345"/>
                    <a:pt x="161" y="344"/>
                  </a:cubicBezTo>
                  <a:lnTo>
                    <a:pt x="161" y="344"/>
                  </a:lnTo>
                  <a:close/>
                  <a:moveTo>
                    <a:pt x="161" y="268"/>
                  </a:moveTo>
                  <a:lnTo>
                    <a:pt x="161" y="268"/>
                  </a:lnTo>
                  <a:cubicBezTo>
                    <a:pt x="161" y="271"/>
                    <a:pt x="162" y="273"/>
                    <a:pt x="163" y="275"/>
                  </a:cubicBezTo>
                  <a:cubicBezTo>
                    <a:pt x="164" y="275"/>
                    <a:pt x="165" y="275"/>
                    <a:pt x="166" y="275"/>
                  </a:cubicBezTo>
                  <a:cubicBezTo>
                    <a:pt x="172" y="275"/>
                    <a:pt x="177" y="276"/>
                    <a:pt x="182" y="279"/>
                  </a:cubicBezTo>
                  <a:cubicBezTo>
                    <a:pt x="185" y="263"/>
                    <a:pt x="170" y="257"/>
                    <a:pt x="161" y="268"/>
                  </a:cubicBezTo>
                  <a:lnTo>
                    <a:pt x="161" y="268"/>
                  </a:lnTo>
                  <a:close/>
                  <a:moveTo>
                    <a:pt x="181" y="240"/>
                  </a:moveTo>
                  <a:lnTo>
                    <a:pt x="181" y="240"/>
                  </a:lnTo>
                  <a:cubicBezTo>
                    <a:pt x="206" y="246"/>
                    <a:pt x="214" y="278"/>
                    <a:pt x="199" y="297"/>
                  </a:cubicBezTo>
                  <a:cubicBezTo>
                    <a:pt x="200" y="301"/>
                    <a:pt x="201" y="305"/>
                    <a:pt x="201" y="310"/>
                  </a:cubicBezTo>
                  <a:cubicBezTo>
                    <a:pt x="201" y="319"/>
                    <a:pt x="197" y="328"/>
                    <a:pt x="191" y="334"/>
                  </a:cubicBezTo>
                  <a:cubicBezTo>
                    <a:pt x="240" y="364"/>
                    <a:pt x="295" y="369"/>
                    <a:pt x="331" y="362"/>
                  </a:cubicBezTo>
                  <a:cubicBezTo>
                    <a:pt x="369" y="354"/>
                    <a:pt x="382" y="333"/>
                    <a:pt x="359" y="312"/>
                  </a:cubicBezTo>
                  <a:cubicBezTo>
                    <a:pt x="354" y="308"/>
                    <a:pt x="366" y="297"/>
                    <a:pt x="374" y="296"/>
                  </a:cubicBezTo>
                  <a:cubicBezTo>
                    <a:pt x="375" y="291"/>
                    <a:pt x="373" y="287"/>
                    <a:pt x="368" y="285"/>
                  </a:cubicBezTo>
                  <a:cubicBezTo>
                    <a:pt x="357" y="284"/>
                    <a:pt x="338" y="290"/>
                    <a:pt x="325" y="293"/>
                  </a:cubicBezTo>
                  <a:cubicBezTo>
                    <a:pt x="325" y="295"/>
                    <a:pt x="321" y="296"/>
                    <a:pt x="320" y="293"/>
                  </a:cubicBezTo>
                  <a:cubicBezTo>
                    <a:pt x="319" y="289"/>
                    <a:pt x="322" y="283"/>
                    <a:pt x="323" y="281"/>
                  </a:cubicBezTo>
                  <a:cubicBezTo>
                    <a:pt x="325" y="277"/>
                    <a:pt x="329" y="280"/>
                    <a:pt x="328" y="283"/>
                  </a:cubicBezTo>
                  <a:cubicBezTo>
                    <a:pt x="327" y="284"/>
                    <a:pt x="327" y="285"/>
                    <a:pt x="326" y="287"/>
                  </a:cubicBezTo>
                  <a:cubicBezTo>
                    <a:pt x="339" y="284"/>
                    <a:pt x="356" y="278"/>
                    <a:pt x="368" y="279"/>
                  </a:cubicBezTo>
                  <a:cubicBezTo>
                    <a:pt x="371" y="277"/>
                    <a:pt x="379" y="271"/>
                    <a:pt x="378" y="267"/>
                  </a:cubicBezTo>
                  <a:cubicBezTo>
                    <a:pt x="377" y="266"/>
                    <a:pt x="376" y="265"/>
                    <a:pt x="375" y="263"/>
                  </a:cubicBezTo>
                  <a:cubicBezTo>
                    <a:pt x="369" y="255"/>
                    <a:pt x="371" y="249"/>
                    <a:pt x="377" y="243"/>
                  </a:cubicBezTo>
                  <a:cubicBezTo>
                    <a:pt x="367" y="242"/>
                    <a:pt x="355" y="243"/>
                    <a:pt x="349" y="250"/>
                  </a:cubicBezTo>
                  <a:cubicBezTo>
                    <a:pt x="345" y="255"/>
                    <a:pt x="338" y="243"/>
                    <a:pt x="338" y="242"/>
                  </a:cubicBezTo>
                  <a:cubicBezTo>
                    <a:pt x="335" y="236"/>
                    <a:pt x="335" y="228"/>
                    <a:pt x="345" y="219"/>
                  </a:cubicBezTo>
                  <a:cubicBezTo>
                    <a:pt x="347" y="216"/>
                    <a:pt x="351" y="221"/>
                    <a:pt x="349" y="223"/>
                  </a:cubicBezTo>
                  <a:cubicBezTo>
                    <a:pt x="341" y="230"/>
                    <a:pt x="339" y="237"/>
                    <a:pt x="346" y="244"/>
                  </a:cubicBezTo>
                  <a:lnTo>
                    <a:pt x="347" y="245"/>
                  </a:lnTo>
                  <a:cubicBezTo>
                    <a:pt x="357" y="237"/>
                    <a:pt x="371" y="236"/>
                    <a:pt x="383" y="239"/>
                  </a:cubicBezTo>
                  <a:lnTo>
                    <a:pt x="383" y="239"/>
                  </a:lnTo>
                  <a:lnTo>
                    <a:pt x="383" y="239"/>
                  </a:lnTo>
                  <a:cubicBezTo>
                    <a:pt x="404" y="237"/>
                    <a:pt x="403" y="229"/>
                    <a:pt x="397" y="213"/>
                  </a:cubicBezTo>
                  <a:cubicBezTo>
                    <a:pt x="395" y="207"/>
                    <a:pt x="392" y="200"/>
                    <a:pt x="389" y="191"/>
                  </a:cubicBezTo>
                  <a:cubicBezTo>
                    <a:pt x="384" y="180"/>
                    <a:pt x="376" y="155"/>
                    <a:pt x="367" y="129"/>
                  </a:cubicBezTo>
                  <a:cubicBezTo>
                    <a:pt x="343" y="119"/>
                    <a:pt x="308" y="125"/>
                    <a:pt x="282" y="137"/>
                  </a:cubicBezTo>
                  <a:cubicBezTo>
                    <a:pt x="275" y="147"/>
                    <a:pt x="266" y="156"/>
                    <a:pt x="252" y="165"/>
                  </a:cubicBezTo>
                  <a:cubicBezTo>
                    <a:pt x="246" y="202"/>
                    <a:pt x="216" y="229"/>
                    <a:pt x="182" y="233"/>
                  </a:cubicBezTo>
                  <a:lnTo>
                    <a:pt x="181" y="240"/>
                  </a:lnTo>
                  <a:lnTo>
                    <a:pt x="181" y="240"/>
                  </a:lnTo>
                  <a:close/>
                  <a:moveTo>
                    <a:pt x="175" y="239"/>
                  </a:moveTo>
                  <a:lnTo>
                    <a:pt x="175" y="239"/>
                  </a:lnTo>
                  <a:lnTo>
                    <a:pt x="176" y="234"/>
                  </a:lnTo>
                  <a:cubicBezTo>
                    <a:pt x="174" y="234"/>
                    <a:pt x="172" y="234"/>
                    <a:pt x="170" y="234"/>
                  </a:cubicBezTo>
                  <a:cubicBezTo>
                    <a:pt x="166" y="239"/>
                    <a:pt x="162" y="244"/>
                    <a:pt x="158" y="249"/>
                  </a:cubicBezTo>
                  <a:cubicBezTo>
                    <a:pt x="158" y="253"/>
                    <a:pt x="158" y="258"/>
                    <a:pt x="159" y="261"/>
                  </a:cubicBezTo>
                  <a:cubicBezTo>
                    <a:pt x="171" y="252"/>
                    <a:pt x="194" y="258"/>
                    <a:pt x="187" y="282"/>
                  </a:cubicBezTo>
                  <a:cubicBezTo>
                    <a:pt x="190" y="284"/>
                    <a:pt x="193" y="287"/>
                    <a:pt x="196" y="291"/>
                  </a:cubicBezTo>
                  <a:cubicBezTo>
                    <a:pt x="208" y="274"/>
                    <a:pt x="198" y="245"/>
                    <a:pt x="173" y="245"/>
                  </a:cubicBezTo>
                  <a:cubicBezTo>
                    <a:pt x="170" y="244"/>
                    <a:pt x="170" y="239"/>
                    <a:pt x="174" y="239"/>
                  </a:cubicBezTo>
                  <a:cubicBezTo>
                    <a:pt x="174" y="239"/>
                    <a:pt x="175" y="239"/>
                    <a:pt x="175" y="239"/>
                  </a:cubicBezTo>
                  <a:lnTo>
                    <a:pt x="175" y="239"/>
                  </a:lnTo>
                  <a:close/>
                  <a:moveTo>
                    <a:pt x="273" y="38"/>
                  </a:moveTo>
                  <a:lnTo>
                    <a:pt x="273" y="38"/>
                  </a:lnTo>
                  <a:cubicBezTo>
                    <a:pt x="273" y="41"/>
                    <a:pt x="270" y="43"/>
                    <a:pt x="268" y="43"/>
                  </a:cubicBezTo>
                  <a:cubicBezTo>
                    <a:pt x="265" y="43"/>
                    <a:pt x="262" y="41"/>
                    <a:pt x="262" y="38"/>
                  </a:cubicBezTo>
                  <a:cubicBezTo>
                    <a:pt x="262" y="35"/>
                    <a:pt x="265" y="33"/>
                    <a:pt x="268" y="33"/>
                  </a:cubicBezTo>
                  <a:cubicBezTo>
                    <a:pt x="270" y="33"/>
                    <a:pt x="273" y="35"/>
                    <a:pt x="273" y="38"/>
                  </a:cubicBezTo>
                  <a:lnTo>
                    <a:pt x="273" y="38"/>
                  </a:lnTo>
                  <a:close/>
                  <a:moveTo>
                    <a:pt x="288" y="20"/>
                  </a:moveTo>
                  <a:lnTo>
                    <a:pt x="288" y="20"/>
                  </a:lnTo>
                  <a:cubicBezTo>
                    <a:pt x="288" y="24"/>
                    <a:pt x="285" y="26"/>
                    <a:pt x="282" y="26"/>
                  </a:cubicBezTo>
                  <a:cubicBezTo>
                    <a:pt x="279" y="26"/>
                    <a:pt x="276" y="24"/>
                    <a:pt x="276" y="20"/>
                  </a:cubicBezTo>
                  <a:cubicBezTo>
                    <a:pt x="276" y="17"/>
                    <a:pt x="279" y="15"/>
                    <a:pt x="282" y="15"/>
                  </a:cubicBezTo>
                  <a:cubicBezTo>
                    <a:pt x="285" y="15"/>
                    <a:pt x="288" y="17"/>
                    <a:pt x="288" y="20"/>
                  </a:cubicBezTo>
                  <a:lnTo>
                    <a:pt x="288" y="20"/>
                  </a:lnTo>
                  <a:close/>
                  <a:moveTo>
                    <a:pt x="258" y="56"/>
                  </a:moveTo>
                  <a:lnTo>
                    <a:pt x="258" y="56"/>
                  </a:lnTo>
                  <a:cubicBezTo>
                    <a:pt x="258" y="59"/>
                    <a:pt x="256" y="61"/>
                    <a:pt x="254" y="61"/>
                  </a:cubicBezTo>
                  <a:cubicBezTo>
                    <a:pt x="251" y="61"/>
                    <a:pt x="249" y="59"/>
                    <a:pt x="249" y="56"/>
                  </a:cubicBezTo>
                  <a:cubicBezTo>
                    <a:pt x="249" y="54"/>
                    <a:pt x="251" y="52"/>
                    <a:pt x="254" y="52"/>
                  </a:cubicBezTo>
                  <a:cubicBezTo>
                    <a:pt x="256" y="52"/>
                    <a:pt x="258" y="54"/>
                    <a:pt x="258" y="56"/>
                  </a:cubicBezTo>
                  <a:lnTo>
                    <a:pt x="258" y="56"/>
                  </a:lnTo>
                  <a:close/>
                  <a:moveTo>
                    <a:pt x="98" y="6"/>
                  </a:moveTo>
                  <a:lnTo>
                    <a:pt x="98" y="6"/>
                  </a:lnTo>
                  <a:cubicBezTo>
                    <a:pt x="98" y="9"/>
                    <a:pt x="95" y="12"/>
                    <a:pt x="92" y="12"/>
                  </a:cubicBezTo>
                  <a:cubicBezTo>
                    <a:pt x="89" y="12"/>
                    <a:pt x="87" y="9"/>
                    <a:pt x="87" y="6"/>
                  </a:cubicBezTo>
                  <a:cubicBezTo>
                    <a:pt x="87" y="3"/>
                    <a:pt x="89" y="0"/>
                    <a:pt x="92" y="0"/>
                  </a:cubicBezTo>
                  <a:cubicBezTo>
                    <a:pt x="95" y="0"/>
                    <a:pt x="98" y="3"/>
                    <a:pt x="98" y="6"/>
                  </a:cubicBezTo>
                  <a:lnTo>
                    <a:pt x="98" y="6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2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endParaRPr>
            </a:p>
          </p:txBody>
        </p:sp>
        <p:sp>
          <p:nvSpPr>
            <p:cNvPr id="12" name="Freeform 13"/>
            <p:cNvSpPr>
              <a:spLocks noEditPoints="1"/>
            </p:cNvSpPr>
            <p:nvPr userDrawn="1"/>
          </p:nvSpPr>
          <p:spPr bwMode="auto">
            <a:xfrm>
              <a:off x="7816846" y="631826"/>
              <a:ext cx="188913" cy="146051"/>
            </a:xfrm>
            <a:custGeom>
              <a:avLst/>
              <a:gdLst>
                <a:gd name="T0" fmla="*/ 15 w 232"/>
                <a:gd name="T1" fmla="*/ 172 h 178"/>
                <a:gd name="T2" fmla="*/ 15 w 232"/>
                <a:gd name="T3" fmla="*/ 172 h 178"/>
                <a:gd name="T4" fmla="*/ 25 w 232"/>
                <a:gd name="T5" fmla="*/ 162 h 178"/>
                <a:gd name="T6" fmla="*/ 15 w 232"/>
                <a:gd name="T7" fmla="*/ 152 h 178"/>
                <a:gd name="T8" fmla="*/ 5 w 232"/>
                <a:gd name="T9" fmla="*/ 162 h 178"/>
                <a:gd name="T10" fmla="*/ 15 w 232"/>
                <a:gd name="T11" fmla="*/ 172 h 178"/>
                <a:gd name="T12" fmla="*/ 15 w 232"/>
                <a:gd name="T13" fmla="*/ 172 h 178"/>
                <a:gd name="T14" fmla="*/ 15 w 232"/>
                <a:gd name="T15" fmla="*/ 178 h 178"/>
                <a:gd name="T16" fmla="*/ 15 w 232"/>
                <a:gd name="T17" fmla="*/ 178 h 178"/>
                <a:gd name="T18" fmla="*/ 0 w 232"/>
                <a:gd name="T19" fmla="*/ 162 h 178"/>
                <a:gd name="T20" fmla="*/ 15 w 232"/>
                <a:gd name="T21" fmla="*/ 146 h 178"/>
                <a:gd name="T22" fmla="*/ 31 w 232"/>
                <a:gd name="T23" fmla="*/ 162 h 178"/>
                <a:gd name="T24" fmla="*/ 15 w 232"/>
                <a:gd name="T25" fmla="*/ 178 h 178"/>
                <a:gd name="T26" fmla="*/ 15 w 232"/>
                <a:gd name="T27" fmla="*/ 178 h 178"/>
                <a:gd name="T28" fmla="*/ 232 w 232"/>
                <a:gd name="T29" fmla="*/ 91 h 178"/>
                <a:gd name="T30" fmla="*/ 232 w 232"/>
                <a:gd name="T31" fmla="*/ 91 h 178"/>
                <a:gd name="T32" fmla="*/ 232 w 232"/>
                <a:gd name="T33" fmla="*/ 91 h 178"/>
                <a:gd name="T34" fmla="*/ 232 w 232"/>
                <a:gd name="T35" fmla="*/ 91 h 178"/>
                <a:gd name="T36" fmla="*/ 232 w 232"/>
                <a:gd name="T37" fmla="*/ 91 h 178"/>
                <a:gd name="T38" fmla="*/ 232 w 232"/>
                <a:gd name="T39" fmla="*/ 91 h 178"/>
                <a:gd name="T40" fmla="*/ 149 w 232"/>
                <a:gd name="T41" fmla="*/ 27 h 178"/>
                <a:gd name="T42" fmla="*/ 149 w 232"/>
                <a:gd name="T43" fmla="*/ 27 h 178"/>
                <a:gd name="T44" fmla="*/ 147 w 232"/>
                <a:gd name="T45" fmla="*/ 11 h 178"/>
                <a:gd name="T46" fmla="*/ 124 w 232"/>
                <a:gd name="T47" fmla="*/ 23 h 178"/>
                <a:gd name="T48" fmla="*/ 135 w 232"/>
                <a:gd name="T49" fmla="*/ 26 h 178"/>
                <a:gd name="T50" fmla="*/ 149 w 232"/>
                <a:gd name="T51" fmla="*/ 27 h 178"/>
                <a:gd name="T52" fmla="*/ 149 w 232"/>
                <a:gd name="T53" fmla="*/ 27 h 178"/>
                <a:gd name="T54" fmla="*/ 153 w 232"/>
                <a:gd name="T55" fmla="*/ 9 h 178"/>
                <a:gd name="T56" fmla="*/ 153 w 232"/>
                <a:gd name="T57" fmla="*/ 9 h 178"/>
                <a:gd name="T58" fmla="*/ 155 w 232"/>
                <a:gd name="T59" fmla="*/ 28 h 178"/>
                <a:gd name="T60" fmla="*/ 166 w 232"/>
                <a:gd name="T61" fmla="*/ 27 h 178"/>
                <a:gd name="T62" fmla="*/ 163 w 232"/>
                <a:gd name="T63" fmla="*/ 17 h 178"/>
                <a:gd name="T64" fmla="*/ 164 w 232"/>
                <a:gd name="T65" fmla="*/ 7 h 178"/>
                <a:gd name="T66" fmla="*/ 153 w 232"/>
                <a:gd name="T67" fmla="*/ 9 h 178"/>
                <a:gd name="T68" fmla="*/ 153 w 232"/>
                <a:gd name="T69" fmla="*/ 9 h 178"/>
                <a:gd name="T70" fmla="*/ 177 w 232"/>
                <a:gd name="T71" fmla="*/ 1 h 178"/>
                <a:gd name="T72" fmla="*/ 177 w 232"/>
                <a:gd name="T73" fmla="*/ 1 h 178"/>
                <a:gd name="T74" fmla="*/ 187 w 232"/>
                <a:gd name="T75" fmla="*/ 1 h 178"/>
                <a:gd name="T76" fmla="*/ 190 w 232"/>
                <a:gd name="T77" fmla="*/ 4 h 178"/>
                <a:gd name="T78" fmla="*/ 182 w 232"/>
                <a:gd name="T79" fmla="*/ 10 h 178"/>
                <a:gd name="T80" fmla="*/ 183 w 232"/>
                <a:gd name="T81" fmla="*/ 15 h 178"/>
                <a:gd name="T82" fmla="*/ 175 w 232"/>
                <a:gd name="T83" fmla="*/ 32 h 178"/>
                <a:gd name="T84" fmla="*/ 175 w 232"/>
                <a:gd name="T85" fmla="*/ 32 h 178"/>
                <a:gd name="T86" fmla="*/ 154 w 232"/>
                <a:gd name="T87" fmla="*/ 33 h 178"/>
                <a:gd name="T88" fmla="*/ 152 w 232"/>
                <a:gd name="T89" fmla="*/ 33 h 178"/>
                <a:gd name="T90" fmla="*/ 119 w 232"/>
                <a:gd name="T91" fmla="*/ 27 h 178"/>
                <a:gd name="T92" fmla="*/ 119 w 232"/>
                <a:gd name="T93" fmla="*/ 27 h 178"/>
                <a:gd name="T94" fmla="*/ 114 w 232"/>
                <a:gd name="T95" fmla="*/ 24 h 178"/>
                <a:gd name="T96" fmla="*/ 116 w 232"/>
                <a:gd name="T97" fmla="*/ 22 h 178"/>
                <a:gd name="T98" fmla="*/ 117 w 232"/>
                <a:gd name="T99" fmla="*/ 21 h 178"/>
                <a:gd name="T100" fmla="*/ 177 w 232"/>
                <a:gd name="T101" fmla="*/ 1 h 178"/>
                <a:gd name="T102" fmla="*/ 177 w 232"/>
                <a:gd name="T103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232" h="178">
                  <a:moveTo>
                    <a:pt x="15" y="172"/>
                  </a:moveTo>
                  <a:lnTo>
                    <a:pt x="15" y="172"/>
                  </a:lnTo>
                  <a:cubicBezTo>
                    <a:pt x="21" y="172"/>
                    <a:pt x="25" y="167"/>
                    <a:pt x="25" y="162"/>
                  </a:cubicBezTo>
                  <a:cubicBezTo>
                    <a:pt x="25" y="156"/>
                    <a:pt x="21" y="152"/>
                    <a:pt x="15" y="152"/>
                  </a:cubicBezTo>
                  <a:cubicBezTo>
                    <a:pt x="10" y="152"/>
                    <a:pt x="5" y="156"/>
                    <a:pt x="5" y="162"/>
                  </a:cubicBezTo>
                  <a:cubicBezTo>
                    <a:pt x="5" y="167"/>
                    <a:pt x="10" y="172"/>
                    <a:pt x="15" y="172"/>
                  </a:cubicBezTo>
                  <a:lnTo>
                    <a:pt x="15" y="172"/>
                  </a:lnTo>
                  <a:close/>
                  <a:moveTo>
                    <a:pt x="15" y="178"/>
                  </a:moveTo>
                  <a:lnTo>
                    <a:pt x="15" y="178"/>
                  </a:lnTo>
                  <a:cubicBezTo>
                    <a:pt x="7" y="178"/>
                    <a:pt x="0" y="170"/>
                    <a:pt x="0" y="162"/>
                  </a:cubicBezTo>
                  <a:cubicBezTo>
                    <a:pt x="0" y="153"/>
                    <a:pt x="7" y="146"/>
                    <a:pt x="15" y="146"/>
                  </a:cubicBezTo>
                  <a:cubicBezTo>
                    <a:pt x="24" y="146"/>
                    <a:pt x="31" y="153"/>
                    <a:pt x="31" y="162"/>
                  </a:cubicBezTo>
                  <a:cubicBezTo>
                    <a:pt x="31" y="170"/>
                    <a:pt x="24" y="178"/>
                    <a:pt x="15" y="178"/>
                  </a:cubicBezTo>
                  <a:lnTo>
                    <a:pt x="15" y="178"/>
                  </a:lnTo>
                  <a:close/>
                  <a:moveTo>
                    <a:pt x="232" y="91"/>
                  </a:moveTo>
                  <a:lnTo>
                    <a:pt x="232" y="91"/>
                  </a:lnTo>
                  <a:cubicBezTo>
                    <a:pt x="232" y="91"/>
                    <a:pt x="232" y="91"/>
                    <a:pt x="232" y="91"/>
                  </a:cubicBezTo>
                  <a:lnTo>
                    <a:pt x="232" y="91"/>
                  </a:lnTo>
                  <a:lnTo>
                    <a:pt x="232" y="91"/>
                  </a:lnTo>
                  <a:lnTo>
                    <a:pt x="232" y="91"/>
                  </a:lnTo>
                  <a:close/>
                  <a:moveTo>
                    <a:pt x="149" y="27"/>
                  </a:moveTo>
                  <a:lnTo>
                    <a:pt x="149" y="27"/>
                  </a:lnTo>
                  <a:cubicBezTo>
                    <a:pt x="147" y="23"/>
                    <a:pt x="147" y="17"/>
                    <a:pt x="147" y="11"/>
                  </a:cubicBezTo>
                  <a:cubicBezTo>
                    <a:pt x="139" y="13"/>
                    <a:pt x="131" y="17"/>
                    <a:pt x="124" y="23"/>
                  </a:cubicBezTo>
                  <a:cubicBezTo>
                    <a:pt x="126" y="23"/>
                    <a:pt x="130" y="25"/>
                    <a:pt x="135" y="26"/>
                  </a:cubicBezTo>
                  <a:cubicBezTo>
                    <a:pt x="139" y="26"/>
                    <a:pt x="144" y="27"/>
                    <a:pt x="149" y="27"/>
                  </a:cubicBezTo>
                  <a:lnTo>
                    <a:pt x="149" y="27"/>
                  </a:lnTo>
                  <a:close/>
                  <a:moveTo>
                    <a:pt x="153" y="9"/>
                  </a:moveTo>
                  <a:lnTo>
                    <a:pt x="153" y="9"/>
                  </a:lnTo>
                  <a:cubicBezTo>
                    <a:pt x="152" y="17"/>
                    <a:pt x="153" y="23"/>
                    <a:pt x="155" y="28"/>
                  </a:cubicBezTo>
                  <a:cubicBezTo>
                    <a:pt x="159" y="28"/>
                    <a:pt x="162" y="27"/>
                    <a:pt x="166" y="27"/>
                  </a:cubicBezTo>
                  <a:cubicBezTo>
                    <a:pt x="164" y="25"/>
                    <a:pt x="163" y="21"/>
                    <a:pt x="163" y="17"/>
                  </a:cubicBezTo>
                  <a:cubicBezTo>
                    <a:pt x="163" y="14"/>
                    <a:pt x="163" y="10"/>
                    <a:pt x="164" y="7"/>
                  </a:cubicBezTo>
                  <a:cubicBezTo>
                    <a:pt x="161" y="8"/>
                    <a:pt x="157" y="8"/>
                    <a:pt x="153" y="9"/>
                  </a:cubicBezTo>
                  <a:lnTo>
                    <a:pt x="153" y="9"/>
                  </a:lnTo>
                  <a:close/>
                  <a:moveTo>
                    <a:pt x="177" y="1"/>
                  </a:moveTo>
                  <a:lnTo>
                    <a:pt x="177" y="1"/>
                  </a:lnTo>
                  <a:cubicBezTo>
                    <a:pt x="180" y="1"/>
                    <a:pt x="184" y="0"/>
                    <a:pt x="187" y="1"/>
                  </a:cubicBezTo>
                  <a:cubicBezTo>
                    <a:pt x="189" y="1"/>
                    <a:pt x="190" y="3"/>
                    <a:pt x="190" y="4"/>
                  </a:cubicBezTo>
                  <a:cubicBezTo>
                    <a:pt x="190" y="7"/>
                    <a:pt x="185" y="9"/>
                    <a:pt x="182" y="10"/>
                  </a:cubicBezTo>
                  <a:cubicBezTo>
                    <a:pt x="182" y="12"/>
                    <a:pt x="183" y="14"/>
                    <a:pt x="183" y="15"/>
                  </a:cubicBezTo>
                  <a:cubicBezTo>
                    <a:pt x="184" y="23"/>
                    <a:pt x="180" y="30"/>
                    <a:pt x="175" y="32"/>
                  </a:cubicBezTo>
                  <a:cubicBezTo>
                    <a:pt x="175" y="32"/>
                    <a:pt x="175" y="32"/>
                    <a:pt x="175" y="32"/>
                  </a:cubicBezTo>
                  <a:cubicBezTo>
                    <a:pt x="168" y="33"/>
                    <a:pt x="161" y="33"/>
                    <a:pt x="154" y="33"/>
                  </a:cubicBezTo>
                  <a:cubicBezTo>
                    <a:pt x="153" y="33"/>
                    <a:pt x="153" y="33"/>
                    <a:pt x="152" y="33"/>
                  </a:cubicBezTo>
                  <a:cubicBezTo>
                    <a:pt x="141" y="33"/>
                    <a:pt x="129" y="31"/>
                    <a:pt x="119" y="27"/>
                  </a:cubicBezTo>
                  <a:cubicBezTo>
                    <a:pt x="119" y="27"/>
                    <a:pt x="119" y="27"/>
                    <a:pt x="119" y="27"/>
                  </a:cubicBezTo>
                  <a:cubicBezTo>
                    <a:pt x="116" y="30"/>
                    <a:pt x="112" y="27"/>
                    <a:pt x="114" y="24"/>
                  </a:cubicBezTo>
                  <a:cubicBezTo>
                    <a:pt x="114" y="24"/>
                    <a:pt x="115" y="23"/>
                    <a:pt x="116" y="22"/>
                  </a:cubicBezTo>
                  <a:cubicBezTo>
                    <a:pt x="116" y="22"/>
                    <a:pt x="117" y="21"/>
                    <a:pt x="117" y="21"/>
                  </a:cubicBezTo>
                  <a:cubicBezTo>
                    <a:pt x="123" y="15"/>
                    <a:pt x="142" y="1"/>
                    <a:pt x="177" y="1"/>
                  </a:cubicBezTo>
                  <a:lnTo>
                    <a:pt x="177" y="1"/>
                  </a:lnTo>
                  <a:close/>
                </a:path>
              </a:pathLst>
            </a:custGeom>
            <a:noFill/>
            <a:ln w="1588" cap="flat">
              <a:noFill/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2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endParaRPr>
            </a:p>
          </p:txBody>
        </p:sp>
        <p:sp>
          <p:nvSpPr>
            <p:cNvPr id="14" name="Freeform 14"/>
            <p:cNvSpPr>
              <a:spLocks noEditPoints="1"/>
            </p:cNvSpPr>
            <p:nvPr userDrawn="1"/>
          </p:nvSpPr>
          <p:spPr bwMode="auto">
            <a:xfrm>
              <a:off x="8123238" y="455613"/>
              <a:ext cx="800100" cy="385762"/>
            </a:xfrm>
            <a:custGeom>
              <a:avLst/>
              <a:gdLst>
                <a:gd name="T0" fmla="*/ 44 w 986"/>
                <a:gd name="T1" fmla="*/ 12 h 469"/>
                <a:gd name="T2" fmla="*/ 100 w 986"/>
                <a:gd name="T3" fmla="*/ 110 h 469"/>
                <a:gd name="T4" fmla="*/ 112 w 986"/>
                <a:gd name="T5" fmla="*/ 49 h 469"/>
                <a:gd name="T6" fmla="*/ 238 w 986"/>
                <a:gd name="T7" fmla="*/ 9 h 469"/>
                <a:gd name="T8" fmla="*/ 265 w 986"/>
                <a:gd name="T9" fmla="*/ 94 h 469"/>
                <a:gd name="T10" fmla="*/ 297 w 986"/>
                <a:gd name="T11" fmla="*/ 110 h 469"/>
                <a:gd name="T12" fmla="*/ 368 w 986"/>
                <a:gd name="T13" fmla="*/ 2 h 469"/>
                <a:gd name="T14" fmla="*/ 431 w 986"/>
                <a:gd name="T15" fmla="*/ 0 h 469"/>
                <a:gd name="T16" fmla="*/ 506 w 986"/>
                <a:gd name="T17" fmla="*/ 2 h 469"/>
                <a:gd name="T18" fmla="*/ 562 w 986"/>
                <a:gd name="T19" fmla="*/ 110 h 469"/>
                <a:gd name="T20" fmla="*/ 595 w 986"/>
                <a:gd name="T21" fmla="*/ 104 h 469"/>
                <a:gd name="T22" fmla="*/ 653 w 986"/>
                <a:gd name="T23" fmla="*/ 16 h 469"/>
                <a:gd name="T24" fmla="*/ 623 w 986"/>
                <a:gd name="T25" fmla="*/ 103 h 469"/>
                <a:gd name="T26" fmla="*/ 741 w 986"/>
                <a:gd name="T27" fmla="*/ 112 h 469"/>
                <a:gd name="T28" fmla="*/ 805 w 986"/>
                <a:gd name="T29" fmla="*/ 2 h 469"/>
                <a:gd name="T30" fmla="*/ 887 w 986"/>
                <a:gd name="T31" fmla="*/ 110 h 469"/>
                <a:gd name="T32" fmla="*/ 805 w 986"/>
                <a:gd name="T33" fmla="*/ 2 h 469"/>
                <a:gd name="T34" fmla="*/ 938 w 986"/>
                <a:gd name="T35" fmla="*/ 59 h 469"/>
                <a:gd name="T36" fmla="*/ 926 w 986"/>
                <a:gd name="T37" fmla="*/ 2 h 469"/>
                <a:gd name="T38" fmla="*/ 54 w 986"/>
                <a:gd name="T39" fmla="*/ 281 h 469"/>
                <a:gd name="T40" fmla="*/ 96 w 986"/>
                <a:gd name="T41" fmla="*/ 251 h 469"/>
                <a:gd name="T42" fmla="*/ 205 w 986"/>
                <a:gd name="T43" fmla="*/ 291 h 469"/>
                <a:gd name="T44" fmla="*/ 256 w 986"/>
                <a:gd name="T45" fmla="*/ 288 h 469"/>
                <a:gd name="T46" fmla="*/ 303 w 986"/>
                <a:gd name="T47" fmla="*/ 179 h 469"/>
                <a:gd name="T48" fmla="*/ 303 w 986"/>
                <a:gd name="T49" fmla="*/ 179 h 469"/>
                <a:gd name="T50" fmla="*/ 421 w 986"/>
                <a:gd name="T51" fmla="*/ 278 h 469"/>
                <a:gd name="T52" fmla="*/ 467 w 986"/>
                <a:gd name="T53" fmla="*/ 180 h 469"/>
                <a:gd name="T54" fmla="*/ 525 w 986"/>
                <a:gd name="T55" fmla="*/ 190 h 469"/>
                <a:gd name="T56" fmla="*/ 495 w 986"/>
                <a:gd name="T57" fmla="*/ 288 h 469"/>
                <a:gd name="T58" fmla="*/ 575 w 986"/>
                <a:gd name="T59" fmla="*/ 285 h 469"/>
                <a:gd name="T60" fmla="*/ 618 w 986"/>
                <a:gd name="T61" fmla="*/ 282 h 469"/>
                <a:gd name="T62" fmla="*/ 620 w 986"/>
                <a:gd name="T63" fmla="*/ 227 h 469"/>
                <a:gd name="T64" fmla="*/ 625 w 986"/>
                <a:gd name="T65" fmla="*/ 241 h 469"/>
                <a:gd name="T66" fmla="*/ 697 w 986"/>
                <a:gd name="T67" fmla="*/ 180 h 469"/>
                <a:gd name="T68" fmla="*/ 752 w 986"/>
                <a:gd name="T69" fmla="*/ 288 h 469"/>
                <a:gd name="T70" fmla="*/ 851 w 986"/>
                <a:gd name="T71" fmla="*/ 191 h 469"/>
                <a:gd name="T72" fmla="*/ 900 w 986"/>
                <a:gd name="T73" fmla="*/ 287 h 469"/>
                <a:gd name="T74" fmla="*/ 888 w 986"/>
                <a:gd name="T75" fmla="*/ 291 h 469"/>
                <a:gd name="T76" fmla="*/ 871 w 986"/>
                <a:gd name="T77" fmla="*/ 174 h 469"/>
                <a:gd name="T78" fmla="*/ 820 w 986"/>
                <a:gd name="T79" fmla="*/ 188 h 469"/>
                <a:gd name="T80" fmla="*/ 954 w 986"/>
                <a:gd name="T81" fmla="*/ 190 h 469"/>
                <a:gd name="T82" fmla="*/ 25 w 986"/>
                <a:gd name="T83" fmla="*/ 457 h 469"/>
                <a:gd name="T84" fmla="*/ 46 w 986"/>
                <a:gd name="T85" fmla="*/ 359 h 469"/>
                <a:gd name="T86" fmla="*/ 171 w 986"/>
                <a:gd name="T87" fmla="*/ 369 h 469"/>
                <a:gd name="T88" fmla="*/ 220 w 986"/>
                <a:gd name="T89" fmla="*/ 465 h 469"/>
                <a:gd name="T90" fmla="*/ 208 w 986"/>
                <a:gd name="T91" fmla="*/ 469 h 469"/>
                <a:gd name="T92" fmla="*/ 278 w 986"/>
                <a:gd name="T93" fmla="*/ 368 h 469"/>
                <a:gd name="T94" fmla="*/ 249 w 986"/>
                <a:gd name="T95" fmla="*/ 467 h 469"/>
                <a:gd name="T96" fmla="*/ 328 w 986"/>
                <a:gd name="T97" fmla="*/ 463 h 469"/>
                <a:gd name="T98" fmla="*/ 394 w 986"/>
                <a:gd name="T99" fmla="*/ 359 h 469"/>
                <a:gd name="T100" fmla="*/ 429 w 986"/>
                <a:gd name="T101" fmla="*/ 466 h 469"/>
                <a:gd name="T102" fmla="*/ 394 w 986"/>
                <a:gd name="T103" fmla="*/ 359 h 469"/>
                <a:gd name="T104" fmla="*/ 579 w 986"/>
                <a:gd name="T105" fmla="*/ 438 h 469"/>
                <a:gd name="T106" fmla="*/ 551 w 986"/>
                <a:gd name="T107" fmla="*/ 357 h 469"/>
                <a:gd name="T108" fmla="*/ 599 w 986"/>
                <a:gd name="T109" fmla="*/ 359 h 469"/>
                <a:gd name="T110" fmla="*/ 675 w 986"/>
                <a:gd name="T111" fmla="*/ 359 h 469"/>
                <a:gd name="T112" fmla="*/ 731 w 986"/>
                <a:gd name="T113" fmla="*/ 370 h 469"/>
                <a:gd name="T114" fmla="*/ 693 w 986"/>
                <a:gd name="T115" fmla="*/ 469 h 469"/>
                <a:gd name="T116" fmla="*/ 832 w 986"/>
                <a:gd name="T117" fmla="*/ 457 h 469"/>
                <a:gd name="T118" fmla="*/ 837 w 986"/>
                <a:gd name="T119" fmla="*/ 359 h 469"/>
                <a:gd name="T120" fmla="*/ 837 w 986"/>
                <a:gd name="T121" fmla="*/ 359 h 469"/>
                <a:gd name="T122" fmla="*/ 954 w 986"/>
                <a:gd name="T123" fmla="*/ 369 h 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986" h="469">
                  <a:moveTo>
                    <a:pt x="0" y="2"/>
                  </a:moveTo>
                  <a:lnTo>
                    <a:pt x="0" y="2"/>
                  </a:lnTo>
                  <a:lnTo>
                    <a:pt x="0" y="12"/>
                  </a:lnTo>
                  <a:lnTo>
                    <a:pt x="32" y="12"/>
                  </a:lnTo>
                  <a:lnTo>
                    <a:pt x="32" y="110"/>
                  </a:lnTo>
                  <a:lnTo>
                    <a:pt x="44" y="110"/>
                  </a:lnTo>
                  <a:lnTo>
                    <a:pt x="44" y="12"/>
                  </a:lnTo>
                  <a:lnTo>
                    <a:pt x="76" y="12"/>
                  </a:lnTo>
                  <a:lnTo>
                    <a:pt x="76" y="2"/>
                  </a:lnTo>
                  <a:lnTo>
                    <a:pt x="0" y="2"/>
                  </a:lnTo>
                  <a:lnTo>
                    <a:pt x="0" y="2"/>
                  </a:lnTo>
                  <a:close/>
                  <a:moveTo>
                    <a:pt x="100" y="2"/>
                  </a:moveTo>
                  <a:lnTo>
                    <a:pt x="100" y="2"/>
                  </a:lnTo>
                  <a:lnTo>
                    <a:pt x="100" y="110"/>
                  </a:lnTo>
                  <a:lnTo>
                    <a:pt x="158" y="110"/>
                  </a:lnTo>
                  <a:lnTo>
                    <a:pt x="158" y="100"/>
                  </a:lnTo>
                  <a:lnTo>
                    <a:pt x="112" y="100"/>
                  </a:lnTo>
                  <a:lnTo>
                    <a:pt x="112" y="59"/>
                  </a:lnTo>
                  <a:lnTo>
                    <a:pt x="154" y="59"/>
                  </a:lnTo>
                  <a:lnTo>
                    <a:pt x="154" y="49"/>
                  </a:lnTo>
                  <a:lnTo>
                    <a:pt x="112" y="49"/>
                  </a:lnTo>
                  <a:lnTo>
                    <a:pt x="112" y="12"/>
                  </a:lnTo>
                  <a:lnTo>
                    <a:pt x="158" y="12"/>
                  </a:lnTo>
                  <a:lnTo>
                    <a:pt x="158" y="2"/>
                  </a:lnTo>
                  <a:lnTo>
                    <a:pt x="100" y="2"/>
                  </a:lnTo>
                  <a:lnTo>
                    <a:pt x="100" y="2"/>
                  </a:lnTo>
                  <a:close/>
                  <a:moveTo>
                    <a:pt x="238" y="9"/>
                  </a:moveTo>
                  <a:lnTo>
                    <a:pt x="238" y="9"/>
                  </a:lnTo>
                  <a:cubicBezTo>
                    <a:pt x="248" y="9"/>
                    <a:pt x="257" y="11"/>
                    <a:pt x="266" y="17"/>
                  </a:cubicBezTo>
                  <a:lnTo>
                    <a:pt x="270" y="8"/>
                  </a:lnTo>
                  <a:cubicBezTo>
                    <a:pt x="260" y="3"/>
                    <a:pt x="250" y="0"/>
                    <a:pt x="238" y="0"/>
                  </a:cubicBezTo>
                  <a:cubicBezTo>
                    <a:pt x="206" y="0"/>
                    <a:pt x="181" y="23"/>
                    <a:pt x="181" y="56"/>
                  </a:cubicBezTo>
                  <a:cubicBezTo>
                    <a:pt x="181" y="91"/>
                    <a:pt x="206" y="112"/>
                    <a:pt x="238" y="112"/>
                  </a:cubicBezTo>
                  <a:cubicBezTo>
                    <a:pt x="248" y="112"/>
                    <a:pt x="260" y="107"/>
                    <a:pt x="270" y="102"/>
                  </a:cubicBezTo>
                  <a:lnTo>
                    <a:pt x="265" y="94"/>
                  </a:lnTo>
                  <a:cubicBezTo>
                    <a:pt x="257" y="99"/>
                    <a:pt x="247" y="102"/>
                    <a:pt x="238" y="102"/>
                  </a:cubicBezTo>
                  <a:cubicBezTo>
                    <a:pt x="211" y="102"/>
                    <a:pt x="193" y="82"/>
                    <a:pt x="193" y="56"/>
                  </a:cubicBezTo>
                  <a:cubicBezTo>
                    <a:pt x="193" y="30"/>
                    <a:pt x="211" y="9"/>
                    <a:pt x="238" y="9"/>
                  </a:cubicBezTo>
                  <a:lnTo>
                    <a:pt x="238" y="9"/>
                  </a:lnTo>
                  <a:close/>
                  <a:moveTo>
                    <a:pt x="297" y="2"/>
                  </a:moveTo>
                  <a:lnTo>
                    <a:pt x="297" y="2"/>
                  </a:lnTo>
                  <a:lnTo>
                    <a:pt x="297" y="110"/>
                  </a:lnTo>
                  <a:lnTo>
                    <a:pt x="309" y="110"/>
                  </a:lnTo>
                  <a:lnTo>
                    <a:pt x="309" y="58"/>
                  </a:lnTo>
                  <a:lnTo>
                    <a:pt x="368" y="58"/>
                  </a:lnTo>
                  <a:lnTo>
                    <a:pt x="368" y="110"/>
                  </a:lnTo>
                  <a:lnTo>
                    <a:pt x="380" y="110"/>
                  </a:lnTo>
                  <a:lnTo>
                    <a:pt x="380" y="2"/>
                  </a:lnTo>
                  <a:lnTo>
                    <a:pt x="368" y="2"/>
                  </a:lnTo>
                  <a:lnTo>
                    <a:pt x="368" y="49"/>
                  </a:lnTo>
                  <a:lnTo>
                    <a:pt x="309" y="49"/>
                  </a:lnTo>
                  <a:lnTo>
                    <a:pt x="309" y="2"/>
                  </a:lnTo>
                  <a:lnTo>
                    <a:pt x="297" y="2"/>
                  </a:lnTo>
                  <a:lnTo>
                    <a:pt x="297" y="2"/>
                  </a:lnTo>
                  <a:close/>
                  <a:moveTo>
                    <a:pt x="431" y="0"/>
                  </a:moveTo>
                  <a:lnTo>
                    <a:pt x="431" y="0"/>
                  </a:lnTo>
                  <a:lnTo>
                    <a:pt x="418" y="3"/>
                  </a:lnTo>
                  <a:lnTo>
                    <a:pt x="418" y="110"/>
                  </a:lnTo>
                  <a:lnTo>
                    <a:pt x="430" y="110"/>
                  </a:lnTo>
                  <a:lnTo>
                    <a:pt x="430" y="18"/>
                  </a:lnTo>
                  <a:lnTo>
                    <a:pt x="493" y="112"/>
                  </a:lnTo>
                  <a:lnTo>
                    <a:pt x="506" y="109"/>
                  </a:lnTo>
                  <a:lnTo>
                    <a:pt x="506" y="2"/>
                  </a:lnTo>
                  <a:lnTo>
                    <a:pt x="495" y="2"/>
                  </a:lnTo>
                  <a:lnTo>
                    <a:pt x="495" y="95"/>
                  </a:lnTo>
                  <a:lnTo>
                    <a:pt x="431" y="0"/>
                  </a:lnTo>
                  <a:lnTo>
                    <a:pt x="431" y="0"/>
                  </a:lnTo>
                  <a:close/>
                  <a:moveTo>
                    <a:pt x="550" y="110"/>
                  </a:moveTo>
                  <a:lnTo>
                    <a:pt x="550" y="110"/>
                  </a:lnTo>
                  <a:lnTo>
                    <a:pt x="562" y="110"/>
                  </a:lnTo>
                  <a:lnTo>
                    <a:pt x="562" y="2"/>
                  </a:lnTo>
                  <a:lnTo>
                    <a:pt x="550" y="2"/>
                  </a:lnTo>
                  <a:lnTo>
                    <a:pt x="550" y="110"/>
                  </a:lnTo>
                  <a:close/>
                  <a:moveTo>
                    <a:pt x="623" y="103"/>
                  </a:moveTo>
                  <a:lnTo>
                    <a:pt x="623" y="103"/>
                  </a:lnTo>
                  <a:cubicBezTo>
                    <a:pt x="615" y="103"/>
                    <a:pt x="606" y="100"/>
                    <a:pt x="600" y="96"/>
                  </a:cubicBezTo>
                  <a:lnTo>
                    <a:pt x="595" y="104"/>
                  </a:lnTo>
                  <a:cubicBezTo>
                    <a:pt x="604" y="109"/>
                    <a:pt x="613" y="112"/>
                    <a:pt x="624" y="112"/>
                  </a:cubicBezTo>
                  <a:cubicBezTo>
                    <a:pt x="647" y="112"/>
                    <a:pt x="658" y="97"/>
                    <a:pt x="658" y="81"/>
                  </a:cubicBezTo>
                  <a:cubicBezTo>
                    <a:pt x="658" y="65"/>
                    <a:pt x="646" y="58"/>
                    <a:pt x="634" y="52"/>
                  </a:cubicBezTo>
                  <a:lnTo>
                    <a:pt x="625" y="48"/>
                  </a:lnTo>
                  <a:cubicBezTo>
                    <a:pt x="617" y="44"/>
                    <a:pt x="609" y="39"/>
                    <a:pt x="609" y="28"/>
                  </a:cubicBezTo>
                  <a:cubicBezTo>
                    <a:pt x="609" y="14"/>
                    <a:pt x="620" y="8"/>
                    <a:pt x="630" y="8"/>
                  </a:cubicBezTo>
                  <a:cubicBezTo>
                    <a:pt x="640" y="8"/>
                    <a:pt x="647" y="12"/>
                    <a:pt x="653" y="16"/>
                  </a:cubicBezTo>
                  <a:lnTo>
                    <a:pt x="657" y="8"/>
                  </a:lnTo>
                  <a:cubicBezTo>
                    <a:pt x="649" y="3"/>
                    <a:pt x="640" y="0"/>
                    <a:pt x="630" y="0"/>
                  </a:cubicBezTo>
                  <a:cubicBezTo>
                    <a:pt x="611" y="0"/>
                    <a:pt x="598" y="11"/>
                    <a:pt x="598" y="28"/>
                  </a:cubicBezTo>
                  <a:cubicBezTo>
                    <a:pt x="598" y="50"/>
                    <a:pt x="614" y="54"/>
                    <a:pt x="630" y="62"/>
                  </a:cubicBezTo>
                  <a:cubicBezTo>
                    <a:pt x="639" y="66"/>
                    <a:pt x="646" y="71"/>
                    <a:pt x="646" y="82"/>
                  </a:cubicBezTo>
                  <a:cubicBezTo>
                    <a:pt x="646" y="95"/>
                    <a:pt x="636" y="103"/>
                    <a:pt x="623" y="103"/>
                  </a:cubicBezTo>
                  <a:lnTo>
                    <a:pt x="623" y="103"/>
                  </a:lnTo>
                  <a:close/>
                  <a:moveTo>
                    <a:pt x="741" y="9"/>
                  </a:moveTo>
                  <a:lnTo>
                    <a:pt x="741" y="9"/>
                  </a:lnTo>
                  <a:cubicBezTo>
                    <a:pt x="752" y="9"/>
                    <a:pt x="761" y="11"/>
                    <a:pt x="769" y="17"/>
                  </a:cubicBezTo>
                  <a:lnTo>
                    <a:pt x="774" y="8"/>
                  </a:lnTo>
                  <a:cubicBezTo>
                    <a:pt x="764" y="3"/>
                    <a:pt x="754" y="0"/>
                    <a:pt x="741" y="0"/>
                  </a:cubicBezTo>
                  <a:cubicBezTo>
                    <a:pt x="709" y="0"/>
                    <a:pt x="684" y="23"/>
                    <a:pt x="684" y="56"/>
                  </a:cubicBezTo>
                  <a:cubicBezTo>
                    <a:pt x="684" y="91"/>
                    <a:pt x="709" y="112"/>
                    <a:pt x="741" y="112"/>
                  </a:cubicBezTo>
                  <a:cubicBezTo>
                    <a:pt x="752" y="112"/>
                    <a:pt x="764" y="107"/>
                    <a:pt x="773" y="102"/>
                  </a:cubicBezTo>
                  <a:lnTo>
                    <a:pt x="769" y="94"/>
                  </a:lnTo>
                  <a:cubicBezTo>
                    <a:pt x="761" y="99"/>
                    <a:pt x="751" y="102"/>
                    <a:pt x="741" y="102"/>
                  </a:cubicBezTo>
                  <a:cubicBezTo>
                    <a:pt x="715" y="102"/>
                    <a:pt x="697" y="82"/>
                    <a:pt x="697" y="56"/>
                  </a:cubicBezTo>
                  <a:cubicBezTo>
                    <a:pt x="697" y="30"/>
                    <a:pt x="715" y="9"/>
                    <a:pt x="741" y="9"/>
                  </a:cubicBezTo>
                  <a:lnTo>
                    <a:pt x="741" y="9"/>
                  </a:lnTo>
                  <a:close/>
                  <a:moveTo>
                    <a:pt x="805" y="2"/>
                  </a:moveTo>
                  <a:lnTo>
                    <a:pt x="805" y="2"/>
                  </a:lnTo>
                  <a:lnTo>
                    <a:pt x="805" y="110"/>
                  </a:lnTo>
                  <a:lnTo>
                    <a:pt x="817" y="110"/>
                  </a:lnTo>
                  <a:lnTo>
                    <a:pt x="817" y="58"/>
                  </a:lnTo>
                  <a:lnTo>
                    <a:pt x="875" y="58"/>
                  </a:lnTo>
                  <a:lnTo>
                    <a:pt x="875" y="110"/>
                  </a:lnTo>
                  <a:lnTo>
                    <a:pt x="887" y="110"/>
                  </a:lnTo>
                  <a:lnTo>
                    <a:pt x="887" y="2"/>
                  </a:lnTo>
                  <a:lnTo>
                    <a:pt x="875" y="2"/>
                  </a:lnTo>
                  <a:lnTo>
                    <a:pt x="875" y="49"/>
                  </a:lnTo>
                  <a:lnTo>
                    <a:pt x="817" y="49"/>
                  </a:lnTo>
                  <a:lnTo>
                    <a:pt x="817" y="2"/>
                  </a:lnTo>
                  <a:lnTo>
                    <a:pt x="805" y="2"/>
                  </a:lnTo>
                  <a:lnTo>
                    <a:pt x="805" y="2"/>
                  </a:lnTo>
                  <a:close/>
                  <a:moveTo>
                    <a:pt x="926" y="2"/>
                  </a:moveTo>
                  <a:lnTo>
                    <a:pt x="926" y="2"/>
                  </a:lnTo>
                  <a:lnTo>
                    <a:pt x="926" y="110"/>
                  </a:lnTo>
                  <a:lnTo>
                    <a:pt x="984" y="110"/>
                  </a:lnTo>
                  <a:lnTo>
                    <a:pt x="984" y="100"/>
                  </a:lnTo>
                  <a:lnTo>
                    <a:pt x="938" y="100"/>
                  </a:lnTo>
                  <a:lnTo>
                    <a:pt x="938" y="59"/>
                  </a:lnTo>
                  <a:lnTo>
                    <a:pt x="980" y="59"/>
                  </a:lnTo>
                  <a:lnTo>
                    <a:pt x="980" y="49"/>
                  </a:lnTo>
                  <a:lnTo>
                    <a:pt x="938" y="49"/>
                  </a:lnTo>
                  <a:lnTo>
                    <a:pt x="938" y="12"/>
                  </a:lnTo>
                  <a:lnTo>
                    <a:pt x="984" y="12"/>
                  </a:lnTo>
                  <a:lnTo>
                    <a:pt x="984" y="2"/>
                  </a:lnTo>
                  <a:lnTo>
                    <a:pt x="926" y="2"/>
                  </a:lnTo>
                  <a:lnTo>
                    <a:pt x="926" y="2"/>
                  </a:lnTo>
                  <a:close/>
                  <a:moveTo>
                    <a:pt x="96" y="251"/>
                  </a:moveTo>
                  <a:lnTo>
                    <a:pt x="96" y="251"/>
                  </a:lnTo>
                  <a:lnTo>
                    <a:pt x="96" y="180"/>
                  </a:lnTo>
                  <a:lnTo>
                    <a:pt x="84" y="180"/>
                  </a:lnTo>
                  <a:lnTo>
                    <a:pt x="84" y="249"/>
                  </a:lnTo>
                  <a:cubicBezTo>
                    <a:pt x="84" y="274"/>
                    <a:pt x="73" y="281"/>
                    <a:pt x="54" y="281"/>
                  </a:cubicBezTo>
                  <a:cubicBezTo>
                    <a:pt x="34" y="281"/>
                    <a:pt x="25" y="270"/>
                    <a:pt x="25" y="249"/>
                  </a:cubicBezTo>
                  <a:lnTo>
                    <a:pt x="25" y="180"/>
                  </a:lnTo>
                  <a:lnTo>
                    <a:pt x="13" y="180"/>
                  </a:lnTo>
                  <a:lnTo>
                    <a:pt x="13" y="252"/>
                  </a:lnTo>
                  <a:cubicBezTo>
                    <a:pt x="13" y="277"/>
                    <a:pt x="27" y="290"/>
                    <a:pt x="54" y="290"/>
                  </a:cubicBezTo>
                  <a:cubicBezTo>
                    <a:pt x="74" y="290"/>
                    <a:pt x="96" y="284"/>
                    <a:pt x="96" y="251"/>
                  </a:cubicBezTo>
                  <a:lnTo>
                    <a:pt x="96" y="251"/>
                  </a:lnTo>
                  <a:close/>
                  <a:moveTo>
                    <a:pt x="143" y="178"/>
                  </a:moveTo>
                  <a:lnTo>
                    <a:pt x="143" y="178"/>
                  </a:lnTo>
                  <a:lnTo>
                    <a:pt x="130" y="181"/>
                  </a:lnTo>
                  <a:lnTo>
                    <a:pt x="130" y="288"/>
                  </a:lnTo>
                  <a:lnTo>
                    <a:pt x="142" y="288"/>
                  </a:lnTo>
                  <a:lnTo>
                    <a:pt x="142" y="196"/>
                  </a:lnTo>
                  <a:lnTo>
                    <a:pt x="205" y="291"/>
                  </a:lnTo>
                  <a:lnTo>
                    <a:pt x="218" y="287"/>
                  </a:lnTo>
                  <a:lnTo>
                    <a:pt x="218" y="181"/>
                  </a:lnTo>
                  <a:lnTo>
                    <a:pt x="207" y="181"/>
                  </a:lnTo>
                  <a:lnTo>
                    <a:pt x="206" y="273"/>
                  </a:lnTo>
                  <a:lnTo>
                    <a:pt x="143" y="178"/>
                  </a:lnTo>
                  <a:lnTo>
                    <a:pt x="143" y="178"/>
                  </a:lnTo>
                  <a:close/>
                  <a:moveTo>
                    <a:pt x="256" y="288"/>
                  </a:moveTo>
                  <a:lnTo>
                    <a:pt x="256" y="288"/>
                  </a:lnTo>
                  <a:lnTo>
                    <a:pt x="268" y="288"/>
                  </a:lnTo>
                  <a:lnTo>
                    <a:pt x="268" y="180"/>
                  </a:lnTo>
                  <a:lnTo>
                    <a:pt x="256" y="180"/>
                  </a:lnTo>
                  <a:lnTo>
                    <a:pt x="256" y="288"/>
                  </a:lnTo>
                  <a:close/>
                  <a:moveTo>
                    <a:pt x="303" y="179"/>
                  </a:moveTo>
                  <a:lnTo>
                    <a:pt x="303" y="179"/>
                  </a:lnTo>
                  <a:lnTo>
                    <a:pt x="291" y="183"/>
                  </a:lnTo>
                  <a:lnTo>
                    <a:pt x="332" y="288"/>
                  </a:lnTo>
                  <a:lnTo>
                    <a:pt x="344" y="288"/>
                  </a:lnTo>
                  <a:lnTo>
                    <a:pt x="385" y="183"/>
                  </a:lnTo>
                  <a:lnTo>
                    <a:pt x="374" y="179"/>
                  </a:lnTo>
                  <a:lnTo>
                    <a:pt x="338" y="275"/>
                  </a:lnTo>
                  <a:lnTo>
                    <a:pt x="303" y="179"/>
                  </a:lnTo>
                  <a:lnTo>
                    <a:pt x="303" y="179"/>
                  </a:lnTo>
                  <a:close/>
                  <a:moveTo>
                    <a:pt x="409" y="180"/>
                  </a:moveTo>
                  <a:lnTo>
                    <a:pt x="409" y="180"/>
                  </a:lnTo>
                  <a:lnTo>
                    <a:pt x="409" y="288"/>
                  </a:lnTo>
                  <a:lnTo>
                    <a:pt x="467" y="288"/>
                  </a:lnTo>
                  <a:lnTo>
                    <a:pt x="467" y="278"/>
                  </a:lnTo>
                  <a:lnTo>
                    <a:pt x="421" y="278"/>
                  </a:lnTo>
                  <a:lnTo>
                    <a:pt x="421" y="237"/>
                  </a:lnTo>
                  <a:lnTo>
                    <a:pt x="463" y="237"/>
                  </a:lnTo>
                  <a:lnTo>
                    <a:pt x="463" y="227"/>
                  </a:lnTo>
                  <a:lnTo>
                    <a:pt x="421" y="227"/>
                  </a:lnTo>
                  <a:lnTo>
                    <a:pt x="421" y="190"/>
                  </a:lnTo>
                  <a:lnTo>
                    <a:pt x="467" y="190"/>
                  </a:lnTo>
                  <a:lnTo>
                    <a:pt x="467" y="180"/>
                  </a:lnTo>
                  <a:lnTo>
                    <a:pt x="409" y="180"/>
                  </a:lnTo>
                  <a:lnTo>
                    <a:pt x="409" y="180"/>
                  </a:lnTo>
                  <a:close/>
                  <a:moveTo>
                    <a:pt x="522" y="233"/>
                  </a:moveTo>
                  <a:lnTo>
                    <a:pt x="522" y="233"/>
                  </a:lnTo>
                  <a:lnTo>
                    <a:pt x="508" y="233"/>
                  </a:lnTo>
                  <a:lnTo>
                    <a:pt x="508" y="190"/>
                  </a:lnTo>
                  <a:lnTo>
                    <a:pt x="525" y="190"/>
                  </a:lnTo>
                  <a:cubicBezTo>
                    <a:pt x="543" y="190"/>
                    <a:pt x="549" y="199"/>
                    <a:pt x="549" y="211"/>
                  </a:cubicBezTo>
                  <a:cubicBezTo>
                    <a:pt x="549" y="228"/>
                    <a:pt x="536" y="233"/>
                    <a:pt x="522" y="233"/>
                  </a:cubicBezTo>
                  <a:lnTo>
                    <a:pt x="522" y="233"/>
                  </a:lnTo>
                  <a:close/>
                  <a:moveTo>
                    <a:pt x="528" y="181"/>
                  </a:moveTo>
                  <a:lnTo>
                    <a:pt x="528" y="181"/>
                  </a:lnTo>
                  <a:lnTo>
                    <a:pt x="495" y="180"/>
                  </a:lnTo>
                  <a:lnTo>
                    <a:pt x="495" y="288"/>
                  </a:lnTo>
                  <a:lnTo>
                    <a:pt x="508" y="288"/>
                  </a:lnTo>
                  <a:lnTo>
                    <a:pt x="508" y="242"/>
                  </a:lnTo>
                  <a:lnTo>
                    <a:pt x="517" y="242"/>
                  </a:lnTo>
                  <a:cubicBezTo>
                    <a:pt x="525" y="242"/>
                    <a:pt x="530" y="245"/>
                    <a:pt x="534" y="251"/>
                  </a:cubicBezTo>
                  <a:lnTo>
                    <a:pt x="539" y="257"/>
                  </a:lnTo>
                  <a:lnTo>
                    <a:pt x="564" y="291"/>
                  </a:lnTo>
                  <a:lnTo>
                    <a:pt x="575" y="285"/>
                  </a:lnTo>
                  <a:lnTo>
                    <a:pt x="553" y="256"/>
                  </a:lnTo>
                  <a:cubicBezTo>
                    <a:pt x="549" y="251"/>
                    <a:pt x="543" y="241"/>
                    <a:pt x="537" y="240"/>
                  </a:cubicBezTo>
                  <a:lnTo>
                    <a:pt x="537" y="237"/>
                  </a:lnTo>
                  <a:cubicBezTo>
                    <a:pt x="551" y="235"/>
                    <a:pt x="560" y="227"/>
                    <a:pt x="560" y="209"/>
                  </a:cubicBezTo>
                  <a:cubicBezTo>
                    <a:pt x="560" y="192"/>
                    <a:pt x="548" y="181"/>
                    <a:pt x="528" y="181"/>
                  </a:cubicBezTo>
                  <a:lnTo>
                    <a:pt x="528" y="181"/>
                  </a:lnTo>
                  <a:close/>
                  <a:moveTo>
                    <a:pt x="618" y="282"/>
                  </a:moveTo>
                  <a:lnTo>
                    <a:pt x="618" y="282"/>
                  </a:lnTo>
                  <a:cubicBezTo>
                    <a:pt x="609" y="282"/>
                    <a:pt x="601" y="279"/>
                    <a:pt x="595" y="275"/>
                  </a:cubicBezTo>
                  <a:lnTo>
                    <a:pt x="590" y="283"/>
                  </a:lnTo>
                  <a:cubicBezTo>
                    <a:pt x="599" y="288"/>
                    <a:pt x="607" y="291"/>
                    <a:pt x="618" y="291"/>
                  </a:cubicBezTo>
                  <a:cubicBezTo>
                    <a:pt x="642" y="291"/>
                    <a:pt x="653" y="276"/>
                    <a:pt x="653" y="260"/>
                  </a:cubicBezTo>
                  <a:cubicBezTo>
                    <a:pt x="653" y="244"/>
                    <a:pt x="641" y="237"/>
                    <a:pt x="629" y="231"/>
                  </a:cubicBezTo>
                  <a:lnTo>
                    <a:pt x="620" y="227"/>
                  </a:lnTo>
                  <a:cubicBezTo>
                    <a:pt x="612" y="223"/>
                    <a:pt x="604" y="218"/>
                    <a:pt x="604" y="207"/>
                  </a:cubicBezTo>
                  <a:cubicBezTo>
                    <a:pt x="604" y="193"/>
                    <a:pt x="615" y="187"/>
                    <a:pt x="625" y="187"/>
                  </a:cubicBezTo>
                  <a:cubicBezTo>
                    <a:pt x="635" y="187"/>
                    <a:pt x="642" y="191"/>
                    <a:pt x="648" y="195"/>
                  </a:cubicBezTo>
                  <a:lnTo>
                    <a:pt x="652" y="187"/>
                  </a:lnTo>
                  <a:cubicBezTo>
                    <a:pt x="644" y="182"/>
                    <a:pt x="634" y="179"/>
                    <a:pt x="624" y="179"/>
                  </a:cubicBezTo>
                  <a:cubicBezTo>
                    <a:pt x="605" y="179"/>
                    <a:pt x="592" y="190"/>
                    <a:pt x="592" y="207"/>
                  </a:cubicBezTo>
                  <a:cubicBezTo>
                    <a:pt x="592" y="229"/>
                    <a:pt x="609" y="233"/>
                    <a:pt x="625" y="241"/>
                  </a:cubicBezTo>
                  <a:cubicBezTo>
                    <a:pt x="633" y="245"/>
                    <a:pt x="640" y="250"/>
                    <a:pt x="640" y="261"/>
                  </a:cubicBezTo>
                  <a:cubicBezTo>
                    <a:pt x="640" y="274"/>
                    <a:pt x="631" y="282"/>
                    <a:pt x="618" y="282"/>
                  </a:cubicBezTo>
                  <a:lnTo>
                    <a:pt x="618" y="282"/>
                  </a:lnTo>
                  <a:close/>
                  <a:moveTo>
                    <a:pt x="685" y="288"/>
                  </a:moveTo>
                  <a:lnTo>
                    <a:pt x="685" y="288"/>
                  </a:lnTo>
                  <a:lnTo>
                    <a:pt x="697" y="288"/>
                  </a:lnTo>
                  <a:lnTo>
                    <a:pt x="697" y="180"/>
                  </a:lnTo>
                  <a:lnTo>
                    <a:pt x="685" y="180"/>
                  </a:lnTo>
                  <a:lnTo>
                    <a:pt x="685" y="288"/>
                  </a:lnTo>
                  <a:close/>
                  <a:moveTo>
                    <a:pt x="721" y="180"/>
                  </a:moveTo>
                  <a:lnTo>
                    <a:pt x="721" y="180"/>
                  </a:lnTo>
                  <a:lnTo>
                    <a:pt x="721" y="190"/>
                  </a:lnTo>
                  <a:lnTo>
                    <a:pt x="752" y="190"/>
                  </a:lnTo>
                  <a:lnTo>
                    <a:pt x="752" y="288"/>
                  </a:lnTo>
                  <a:lnTo>
                    <a:pt x="764" y="288"/>
                  </a:lnTo>
                  <a:lnTo>
                    <a:pt x="764" y="190"/>
                  </a:lnTo>
                  <a:lnTo>
                    <a:pt x="796" y="190"/>
                  </a:lnTo>
                  <a:lnTo>
                    <a:pt x="796" y="180"/>
                  </a:lnTo>
                  <a:lnTo>
                    <a:pt x="721" y="180"/>
                  </a:lnTo>
                  <a:lnTo>
                    <a:pt x="721" y="180"/>
                  </a:lnTo>
                  <a:close/>
                  <a:moveTo>
                    <a:pt x="851" y="191"/>
                  </a:moveTo>
                  <a:lnTo>
                    <a:pt x="851" y="191"/>
                  </a:lnTo>
                  <a:lnTo>
                    <a:pt x="870" y="245"/>
                  </a:lnTo>
                  <a:lnTo>
                    <a:pt x="830" y="245"/>
                  </a:lnTo>
                  <a:lnTo>
                    <a:pt x="851" y="191"/>
                  </a:lnTo>
                  <a:lnTo>
                    <a:pt x="851" y="191"/>
                  </a:lnTo>
                  <a:close/>
                  <a:moveTo>
                    <a:pt x="900" y="287"/>
                  </a:moveTo>
                  <a:lnTo>
                    <a:pt x="900" y="287"/>
                  </a:lnTo>
                  <a:lnTo>
                    <a:pt x="857" y="180"/>
                  </a:lnTo>
                  <a:lnTo>
                    <a:pt x="844" y="180"/>
                  </a:lnTo>
                  <a:lnTo>
                    <a:pt x="800" y="287"/>
                  </a:lnTo>
                  <a:lnTo>
                    <a:pt x="812" y="291"/>
                  </a:lnTo>
                  <a:lnTo>
                    <a:pt x="827" y="253"/>
                  </a:lnTo>
                  <a:lnTo>
                    <a:pt x="874" y="253"/>
                  </a:lnTo>
                  <a:lnTo>
                    <a:pt x="888" y="291"/>
                  </a:lnTo>
                  <a:lnTo>
                    <a:pt x="900" y="287"/>
                  </a:lnTo>
                  <a:lnTo>
                    <a:pt x="900" y="287"/>
                  </a:lnTo>
                  <a:close/>
                  <a:moveTo>
                    <a:pt x="871" y="188"/>
                  </a:moveTo>
                  <a:lnTo>
                    <a:pt x="871" y="188"/>
                  </a:lnTo>
                  <a:lnTo>
                    <a:pt x="882" y="188"/>
                  </a:lnTo>
                  <a:lnTo>
                    <a:pt x="882" y="174"/>
                  </a:lnTo>
                  <a:lnTo>
                    <a:pt x="871" y="174"/>
                  </a:lnTo>
                  <a:lnTo>
                    <a:pt x="871" y="188"/>
                  </a:lnTo>
                  <a:close/>
                  <a:moveTo>
                    <a:pt x="820" y="188"/>
                  </a:moveTo>
                  <a:lnTo>
                    <a:pt x="820" y="188"/>
                  </a:lnTo>
                  <a:lnTo>
                    <a:pt x="831" y="188"/>
                  </a:lnTo>
                  <a:lnTo>
                    <a:pt x="831" y="174"/>
                  </a:lnTo>
                  <a:lnTo>
                    <a:pt x="820" y="174"/>
                  </a:lnTo>
                  <a:lnTo>
                    <a:pt x="820" y="188"/>
                  </a:lnTo>
                  <a:close/>
                  <a:moveTo>
                    <a:pt x="911" y="180"/>
                  </a:moveTo>
                  <a:lnTo>
                    <a:pt x="911" y="180"/>
                  </a:lnTo>
                  <a:lnTo>
                    <a:pt x="911" y="190"/>
                  </a:lnTo>
                  <a:lnTo>
                    <a:pt x="942" y="190"/>
                  </a:lnTo>
                  <a:lnTo>
                    <a:pt x="942" y="288"/>
                  </a:lnTo>
                  <a:lnTo>
                    <a:pt x="954" y="288"/>
                  </a:lnTo>
                  <a:lnTo>
                    <a:pt x="954" y="190"/>
                  </a:lnTo>
                  <a:lnTo>
                    <a:pt x="986" y="190"/>
                  </a:lnTo>
                  <a:lnTo>
                    <a:pt x="986" y="180"/>
                  </a:lnTo>
                  <a:lnTo>
                    <a:pt x="911" y="180"/>
                  </a:lnTo>
                  <a:lnTo>
                    <a:pt x="911" y="180"/>
                  </a:lnTo>
                  <a:close/>
                  <a:moveTo>
                    <a:pt x="41" y="457"/>
                  </a:moveTo>
                  <a:lnTo>
                    <a:pt x="41" y="457"/>
                  </a:lnTo>
                  <a:lnTo>
                    <a:pt x="25" y="457"/>
                  </a:lnTo>
                  <a:lnTo>
                    <a:pt x="25" y="368"/>
                  </a:lnTo>
                  <a:lnTo>
                    <a:pt x="43" y="368"/>
                  </a:lnTo>
                  <a:cubicBezTo>
                    <a:pt x="73" y="368"/>
                    <a:pt x="93" y="383"/>
                    <a:pt x="93" y="412"/>
                  </a:cubicBezTo>
                  <a:cubicBezTo>
                    <a:pt x="93" y="440"/>
                    <a:pt x="73" y="457"/>
                    <a:pt x="41" y="457"/>
                  </a:cubicBezTo>
                  <a:lnTo>
                    <a:pt x="41" y="457"/>
                  </a:lnTo>
                  <a:close/>
                  <a:moveTo>
                    <a:pt x="46" y="359"/>
                  </a:moveTo>
                  <a:lnTo>
                    <a:pt x="46" y="359"/>
                  </a:lnTo>
                  <a:lnTo>
                    <a:pt x="13" y="359"/>
                  </a:lnTo>
                  <a:lnTo>
                    <a:pt x="13" y="466"/>
                  </a:lnTo>
                  <a:lnTo>
                    <a:pt x="42" y="466"/>
                  </a:lnTo>
                  <a:cubicBezTo>
                    <a:pt x="79" y="466"/>
                    <a:pt x="104" y="448"/>
                    <a:pt x="104" y="411"/>
                  </a:cubicBezTo>
                  <a:cubicBezTo>
                    <a:pt x="104" y="385"/>
                    <a:pt x="89" y="359"/>
                    <a:pt x="46" y="359"/>
                  </a:cubicBezTo>
                  <a:lnTo>
                    <a:pt x="46" y="359"/>
                  </a:lnTo>
                  <a:close/>
                  <a:moveTo>
                    <a:pt x="171" y="369"/>
                  </a:moveTo>
                  <a:lnTo>
                    <a:pt x="171" y="369"/>
                  </a:lnTo>
                  <a:lnTo>
                    <a:pt x="191" y="423"/>
                  </a:lnTo>
                  <a:lnTo>
                    <a:pt x="150" y="423"/>
                  </a:lnTo>
                  <a:lnTo>
                    <a:pt x="171" y="369"/>
                  </a:lnTo>
                  <a:lnTo>
                    <a:pt x="171" y="369"/>
                  </a:lnTo>
                  <a:close/>
                  <a:moveTo>
                    <a:pt x="220" y="465"/>
                  </a:moveTo>
                  <a:lnTo>
                    <a:pt x="220" y="465"/>
                  </a:lnTo>
                  <a:lnTo>
                    <a:pt x="177" y="359"/>
                  </a:lnTo>
                  <a:lnTo>
                    <a:pt x="165" y="359"/>
                  </a:lnTo>
                  <a:lnTo>
                    <a:pt x="121" y="465"/>
                  </a:lnTo>
                  <a:lnTo>
                    <a:pt x="133" y="469"/>
                  </a:lnTo>
                  <a:lnTo>
                    <a:pt x="147" y="432"/>
                  </a:lnTo>
                  <a:lnTo>
                    <a:pt x="194" y="432"/>
                  </a:lnTo>
                  <a:lnTo>
                    <a:pt x="208" y="469"/>
                  </a:lnTo>
                  <a:lnTo>
                    <a:pt x="220" y="465"/>
                  </a:lnTo>
                  <a:lnTo>
                    <a:pt x="220" y="465"/>
                  </a:lnTo>
                  <a:close/>
                  <a:moveTo>
                    <a:pt x="275" y="411"/>
                  </a:moveTo>
                  <a:lnTo>
                    <a:pt x="275" y="411"/>
                  </a:lnTo>
                  <a:lnTo>
                    <a:pt x="261" y="411"/>
                  </a:lnTo>
                  <a:lnTo>
                    <a:pt x="261" y="368"/>
                  </a:lnTo>
                  <a:lnTo>
                    <a:pt x="278" y="368"/>
                  </a:lnTo>
                  <a:cubicBezTo>
                    <a:pt x="297" y="368"/>
                    <a:pt x="302" y="377"/>
                    <a:pt x="302" y="389"/>
                  </a:cubicBezTo>
                  <a:cubicBezTo>
                    <a:pt x="302" y="407"/>
                    <a:pt x="289" y="411"/>
                    <a:pt x="275" y="411"/>
                  </a:cubicBezTo>
                  <a:lnTo>
                    <a:pt x="275" y="411"/>
                  </a:lnTo>
                  <a:close/>
                  <a:moveTo>
                    <a:pt x="281" y="359"/>
                  </a:moveTo>
                  <a:lnTo>
                    <a:pt x="281" y="359"/>
                  </a:lnTo>
                  <a:lnTo>
                    <a:pt x="249" y="359"/>
                  </a:lnTo>
                  <a:lnTo>
                    <a:pt x="249" y="467"/>
                  </a:lnTo>
                  <a:lnTo>
                    <a:pt x="261" y="467"/>
                  </a:lnTo>
                  <a:lnTo>
                    <a:pt x="261" y="420"/>
                  </a:lnTo>
                  <a:lnTo>
                    <a:pt x="271" y="420"/>
                  </a:lnTo>
                  <a:cubicBezTo>
                    <a:pt x="279" y="420"/>
                    <a:pt x="283" y="423"/>
                    <a:pt x="287" y="429"/>
                  </a:cubicBezTo>
                  <a:lnTo>
                    <a:pt x="292" y="435"/>
                  </a:lnTo>
                  <a:lnTo>
                    <a:pt x="317" y="469"/>
                  </a:lnTo>
                  <a:lnTo>
                    <a:pt x="328" y="463"/>
                  </a:lnTo>
                  <a:lnTo>
                    <a:pt x="306" y="435"/>
                  </a:lnTo>
                  <a:cubicBezTo>
                    <a:pt x="302" y="429"/>
                    <a:pt x="297" y="419"/>
                    <a:pt x="290" y="418"/>
                  </a:cubicBezTo>
                  <a:lnTo>
                    <a:pt x="290" y="415"/>
                  </a:lnTo>
                  <a:cubicBezTo>
                    <a:pt x="305" y="413"/>
                    <a:pt x="313" y="405"/>
                    <a:pt x="313" y="387"/>
                  </a:cubicBezTo>
                  <a:cubicBezTo>
                    <a:pt x="313" y="370"/>
                    <a:pt x="301" y="359"/>
                    <a:pt x="281" y="359"/>
                  </a:cubicBezTo>
                  <a:lnTo>
                    <a:pt x="281" y="359"/>
                  </a:lnTo>
                  <a:close/>
                  <a:moveTo>
                    <a:pt x="394" y="359"/>
                  </a:moveTo>
                  <a:lnTo>
                    <a:pt x="394" y="359"/>
                  </a:lnTo>
                  <a:lnTo>
                    <a:pt x="381" y="359"/>
                  </a:lnTo>
                  <a:lnTo>
                    <a:pt x="351" y="465"/>
                  </a:lnTo>
                  <a:lnTo>
                    <a:pt x="362" y="468"/>
                  </a:lnTo>
                  <a:lnTo>
                    <a:pt x="388" y="375"/>
                  </a:lnTo>
                  <a:lnTo>
                    <a:pt x="415" y="466"/>
                  </a:lnTo>
                  <a:lnTo>
                    <a:pt x="429" y="466"/>
                  </a:lnTo>
                  <a:lnTo>
                    <a:pt x="457" y="375"/>
                  </a:lnTo>
                  <a:lnTo>
                    <a:pt x="482" y="468"/>
                  </a:lnTo>
                  <a:lnTo>
                    <a:pt x="493" y="465"/>
                  </a:lnTo>
                  <a:lnTo>
                    <a:pt x="463" y="359"/>
                  </a:lnTo>
                  <a:lnTo>
                    <a:pt x="450" y="359"/>
                  </a:lnTo>
                  <a:lnTo>
                    <a:pt x="422" y="453"/>
                  </a:lnTo>
                  <a:lnTo>
                    <a:pt x="394" y="359"/>
                  </a:lnTo>
                  <a:lnTo>
                    <a:pt x="394" y="359"/>
                  </a:lnTo>
                  <a:close/>
                  <a:moveTo>
                    <a:pt x="544" y="460"/>
                  </a:moveTo>
                  <a:lnTo>
                    <a:pt x="544" y="460"/>
                  </a:lnTo>
                  <a:cubicBezTo>
                    <a:pt x="536" y="460"/>
                    <a:pt x="527" y="457"/>
                    <a:pt x="521" y="453"/>
                  </a:cubicBezTo>
                  <a:lnTo>
                    <a:pt x="517" y="461"/>
                  </a:lnTo>
                  <a:cubicBezTo>
                    <a:pt x="525" y="466"/>
                    <a:pt x="534" y="468"/>
                    <a:pt x="545" y="468"/>
                  </a:cubicBezTo>
                  <a:cubicBezTo>
                    <a:pt x="569" y="468"/>
                    <a:pt x="579" y="454"/>
                    <a:pt x="579" y="438"/>
                  </a:cubicBezTo>
                  <a:cubicBezTo>
                    <a:pt x="579" y="422"/>
                    <a:pt x="568" y="415"/>
                    <a:pt x="555" y="409"/>
                  </a:cubicBezTo>
                  <a:lnTo>
                    <a:pt x="546" y="405"/>
                  </a:lnTo>
                  <a:cubicBezTo>
                    <a:pt x="539" y="401"/>
                    <a:pt x="530" y="395"/>
                    <a:pt x="530" y="385"/>
                  </a:cubicBezTo>
                  <a:cubicBezTo>
                    <a:pt x="530" y="371"/>
                    <a:pt x="542" y="365"/>
                    <a:pt x="552" y="365"/>
                  </a:cubicBezTo>
                  <a:cubicBezTo>
                    <a:pt x="562" y="365"/>
                    <a:pt x="568" y="369"/>
                    <a:pt x="574" y="373"/>
                  </a:cubicBezTo>
                  <a:lnTo>
                    <a:pt x="579" y="365"/>
                  </a:lnTo>
                  <a:cubicBezTo>
                    <a:pt x="570" y="360"/>
                    <a:pt x="561" y="357"/>
                    <a:pt x="551" y="357"/>
                  </a:cubicBezTo>
                  <a:cubicBezTo>
                    <a:pt x="532" y="357"/>
                    <a:pt x="519" y="368"/>
                    <a:pt x="519" y="384"/>
                  </a:cubicBezTo>
                  <a:cubicBezTo>
                    <a:pt x="519" y="407"/>
                    <a:pt x="535" y="411"/>
                    <a:pt x="551" y="419"/>
                  </a:cubicBezTo>
                  <a:cubicBezTo>
                    <a:pt x="560" y="423"/>
                    <a:pt x="567" y="428"/>
                    <a:pt x="567" y="439"/>
                  </a:cubicBezTo>
                  <a:cubicBezTo>
                    <a:pt x="567" y="452"/>
                    <a:pt x="558" y="460"/>
                    <a:pt x="544" y="460"/>
                  </a:cubicBezTo>
                  <a:lnTo>
                    <a:pt x="544" y="460"/>
                  </a:lnTo>
                  <a:close/>
                  <a:moveTo>
                    <a:pt x="599" y="359"/>
                  </a:moveTo>
                  <a:lnTo>
                    <a:pt x="599" y="359"/>
                  </a:lnTo>
                  <a:lnTo>
                    <a:pt x="599" y="369"/>
                  </a:lnTo>
                  <a:lnTo>
                    <a:pt x="631" y="369"/>
                  </a:lnTo>
                  <a:lnTo>
                    <a:pt x="631" y="466"/>
                  </a:lnTo>
                  <a:lnTo>
                    <a:pt x="643" y="466"/>
                  </a:lnTo>
                  <a:lnTo>
                    <a:pt x="643" y="369"/>
                  </a:lnTo>
                  <a:lnTo>
                    <a:pt x="675" y="369"/>
                  </a:lnTo>
                  <a:lnTo>
                    <a:pt x="675" y="359"/>
                  </a:lnTo>
                  <a:lnTo>
                    <a:pt x="599" y="359"/>
                  </a:lnTo>
                  <a:lnTo>
                    <a:pt x="599" y="359"/>
                  </a:lnTo>
                  <a:close/>
                  <a:moveTo>
                    <a:pt x="731" y="370"/>
                  </a:moveTo>
                  <a:lnTo>
                    <a:pt x="731" y="370"/>
                  </a:lnTo>
                  <a:lnTo>
                    <a:pt x="751" y="423"/>
                  </a:lnTo>
                  <a:lnTo>
                    <a:pt x="710" y="423"/>
                  </a:lnTo>
                  <a:lnTo>
                    <a:pt x="731" y="370"/>
                  </a:lnTo>
                  <a:lnTo>
                    <a:pt x="731" y="370"/>
                  </a:lnTo>
                  <a:close/>
                  <a:moveTo>
                    <a:pt x="780" y="465"/>
                  </a:moveTo>
                  <a:lnTo>
                    <a:pt x="780" y="465"/>
                  </a:lnTo>
                  <a:lnTo>
                    <a:pt x="737" y="359"/>
                  </a:lnTo>
                  <a:lnTo>
                    <a:pt x="725" y="359"/>
                  </a:lnTo>
                  <a:lnTo>
                    <a:pt x="681" y="465"/>
                  </a:lnTo>
                  <a:lnTo>
                    <a:pt x="693" y="469"/>
                  </a:lnTo>
                  <a:lnTo>
                    <a:pt x="707" y="432"/>
                  </a:lnTo>
                  <a:lnTo>
                    <a:pt x="754" y="432"/>
                  </a:lnTo>
                  <a:lnTo>
                    <a:pt x="768" y="469"/>
                  </a:lnTo>
                  <a:lnTo>
                    <a:pt x="780" y="465"/>
                  </a:lnTo>
                  <a:lnTo>
                    <a:pt x="780" y="465"/>
                  </a:lnTo>
                  <a:close/>
                  <a:moveTo>
                    <a:pt x="832" y="457"/>
                  </a:moveTo>
                  <a:lnTo>
                    <a:pt x="832" y="457"/>
                  </a:lnTo>
                  <a:lnTo>
                    <a:pt x="817" y="457"/>
                  </a:lnTo>
                  <a:lnTo>
                    <a:pt x="817" y="368"/>
                  </a:lnTo>
                  <a:lnTo>
                    <a:pt x="835" y="368"/>
                  </a:lnTo>
                  <a:cubicBezTo>
                    <a:pt x="865" y="368"/>
                    <a:pt x="884" y="383"/>
                    <a:pt x="884" y="412"/>
                  </a:cubicBezTo>
                  <a:cubicBezTo>
                    <a:pt x="884" y="440"/>
                    <a:pt x="864" y="457"/>
                    <a:pt x="832" y="457"/>
                  </a:cubicBezTo>
                  <a:lnTo>
                    <a:pt x="832" y="457"/>
                  </a:lnTo>
                  <a:close/>
                  <a:moveTo>
                    <a:pt x="837" y="359"/>
                  </a:moveTo>
                  <a:lnTo>
                    <a:pt x="837" y="359"/>
                  </a:lnTo>
                  <a:lnTo>
                    <a:pt x="804" y="359"/>
                  </a:lnTo>
                  <a:lnTo>
                    <a:pt x="804" y="466"/>
                  </a:lnTo>
                  <a:lnTo>
                    <a:pt x="834" y="466"/>
                  </a:lnTo>
                  <a:cubicBezTo>
                    <a:pt x="871" y="466"/>
                    <a:pt x="896" y="448"/>
                    <a:pt x="896" y="411"/>
                  </a:cubicBezTo>
                  <a:cubicBezTo>
                    <a:pt x="896" y="385"/>
                    <a:pt x="881" y="359"/>
                    <a:pt x="837" y="359"/>
                  </a:cubicBezTo>
                  <a:lnTo>
                    <a:pt x="837" y="359"/>
                  </a:lnTo>
                  <a:close/>
                  <a:moveTo>
                    <a:pt x="910" y="359"/>
                  </a:moveTo>
                  <a:lnTo>
                    <a:pt x="910" y="359"/>
                  </a:lnTo>
                  <a:lnTo>
                    <a:pt x="910" y="369"/>
                  </a:lnTo>
                  <a:lnTo>
                    <a:pt x="942" y="369"/>
                  </a:lnTo>
                  <a:lnTo>
                    <a:pt x="942" y="466"/>
                  </a:lnTo>
                  <a:lnTo>
                    <a:pt x="954" y="466"/>
                  </a:lnTo>
                  <a:lnTo>
                    <a:pt x="954" y="369"/>
                  </a:lnTo>
                  <a:lnTo>
                    <a:pt x="986" y="369"/>
                  </a:lnTo>
                  <a:lnTo>
                    <a:pt x="986" y="359"/>
                  </a:lnTo>
                  <a:lnTo>
                    <a:pt x="910" y="359"/>
                  </a:lnTo>
                  <a:close/>
                </a:path>
              </a:pathLst>
            </a:custGeom>
            <a:solidFill>
              <a:srgbClr val="000000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4267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771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86" r:id="rId1"/>
    <p:sldLayoutId id="2147484292" r:id="rId2"/>
    <p:sldLayoutId id="2147484293" r:id="rId3"/>
    <p:sldLayoutId id="2147484304" r:id="rId4"/>
    <p:sldLayoutId id="2147484307" r:id="rId5"/>
    <p:sldLayoutId id="2147484308" r:id="rId6"/>
    <p:sldLayoutId id="2147484311" r:id="rId7"/>
  </p:sldLayoutIdLst>
  <p:hf hdr="0"/>
  <p:txStyles>
    <p:titleStyle>
      <a:lvl1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000" cap="all" spc="200" baseline="0">
          <a:solidFill>
            <a:schemeClr val="tx1"/>
          </a:solidFill>
          <a:latin typeface="Arial Black"/>
          <a:ea typeface="MS PGothic" panose="020B0600070205080204" pitchFamily="34" charset="-128"/>
          <a:cs typeface="Arial Black"/>
        </a:defRPr>
      </a:lvl1pPr>
      <a:lvl2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2pPr>
      <a:lvl3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3pPr>
      <a:lvl4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4pPr>
      <a:lvl5pPr algn="l" rtl="0" eaLnBrk="0" fontAlgn="base" hangingPunct="0">
        <a:lnSpc>
          <a:spcPct val="80000"/>
        </a:lnSpc>
        <a:spcBef>
          <a:spcPct val="0"/>
        </a:spcBef>
        <a:spcAft>
          <a:spcPct val="0"/>
        </a:spcAft>
        <a:defRPr sz="1600">
          <a:solidFill>
            <a:schemeClr val="tx1"/>
          </a:solidFill>
          <a:latin typeface="Arial Black" charset="0"/>
          <a:ea typeface="MS PGothic" panose="020B0600070205080204" pitchFamily="34" charset="-128"/>
          <a:cs typeface="Arial Black" panose="020B0A04020102020204" pitchFamily="34" charset="0"/>
        </a:defRPr>
      </a:lvl5pPr>
      <a:lvl6pPr marL="609585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6pPr>
      <a:lvl7pPr marL="1219170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7pPr>
      <a:lvl8pPr marL="1828754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8pPr>
      <a:lvl9pPr marL="2438339" algn="l" rtl="0" eaLnBrk="1" fontAlgn="base" hangingPunct="1">
        <a:spcBef>
          <a:spcPct val="0"/>
        </a:spcBef>
        <a:spcAft>
          <a:spcPct val="0"/>
        </a:spcAft>
        <a:defRPr sz="3200" b="1">
          <a:solidFill>
            <a:schemeClr val="tx1"/>
          </a:solidFill>
          <a:latin typeface="Arial" charset="0"/>
        </a:defRPr>
      </a:lvl9pPr>
    </p:titleStyle>
    <p:bodyStyle>
      <a:lvl1pPr marL="0" indent="0" algn="l" rtl="0" eaLnBrk="0" fontAlgn="base" hangingPunct="0">
        <a:lnSpc>
          <a:spcPct val="80000"/>
        </a:lnSpc>
        <a:spcBef>
          <a:spcPts val="267"/>
        </a:spcBef>
        <a:spcAft>
          <a:spcPts val="300"/>
        </a:spcAft>
        <a:buFont typeface="Wingdings" charset="0"/>
        <a:defRPr sz="4267" cap="all" spc="133">
          <a:solidFill>
            <a:schemeClr val="tx1"/>
          </a:solidFill>
          <a:latin typeface="Arial Black"/>
          <a:ea typeface="MS PGothic" panose="020B0600070205080204" pitchFamily="34" charset="-128"/>
          <a:cs typeface="Arial Black"/>
        </a:defRPr>
      </a:lvl1pPr>
      <a:lvl2pPr marL="2117" indent="-2117" algn="l" rtl="0" eaLnBrk="0" fontAlgn="base" hangingPunct="0">
        <a:spcBef>
          <a:spcPts val="267"/>
        </a:spcBef>
        <a:spcAft>
          <a:spcPts val="300"/>
        </a:spcAft>
        <a:buFont typeface="Wingdings" charset="0"/>
        <a:defRPr sz="2133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2pPr>
      <a:lvl3pPr marL="0" indent="0" algn="l" rtl="0" eaLnBrk="0" fontAlgn="base" hangingPunct="0">
        <a:spcBef>
          <a:spcPts val="267"/>
        </a:spcBef>
        <a:spcAft>
          <a:spcPts val="300"/>
        </a:spcAft>
        <a:buFont typeface="Wingdings" charset="0"/>
        <a:buNone/>
        <a:defRPr sz="1867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3pPr>
      <a:lvl4pPr marL="479988" indent="-234945" algn="l" rtl="0" eaLnBrk="0" fontAlgn="base" hangingPunct="0">
        <a:spcBef>
          <a:spcPts val="267"/>
        </a:spcBef>
        <a:spcAft>
          <a:spcPts val="300"/>
        </a:spcAft>
        <a:buFont typeface="Wingdings" charset="0"/>
        <a:buChar char="§"/>
        <a:tabLst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4pPr>
      <a:lvl5pPr marL="715415" indent="-241294" algn="l" rtl="0" eaLnBrk="0" fontAlgn="base" hangingPunct="0">
        <a:spcBef>
          <a:spcPts val="267"/>
        </a:spcBef>
        <a:spcAft>
          <a:spcPts val="300"/>
        </a:spcAft>
        <a:buFont typeface="Wingdings" charset="0"/>
        <a:buChar char="§"/>
        <a:tabLst/>
        <a:defRPr sz="1600">
          <a:solidFill>
            <a:schemeClr val="tx1"/>
          </a:solidFill>
          <a:latin typeface="+mn-lt"/>
          <a:ea typeface="MS PGothic" panose="020B0600070205080204" pitchFamily="34" charset="-128"/>
          <a:cs typeface="Tahoma" pitchFamily="34" charset="0"/>
        </a:defRPr>
      </a:lvl5pPr>
      <a:lvl6pPr marL="1820288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6pPr>
      <a:lvl7pPr marL="2429873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7pPr>
      <a:lvl8pPr marL="3039457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8pPr>
      <a:lvl9pPr marL="3649042" indent="-251878" algn="l" rtl="0" eaLnBrk="1" fontAlgn="base" hangingPunct="1">
        <a:spcBef>
          <a:spcPct val="20000"/>
        </a:spcBef>
        <a:spcAft>
          <a:spcPct val="0"/>
        </a:spcAft>
        <a:buFont typeface="Wingdings" pitchFamily="2" charset="2"/>
        <a:buChar char="§"/>
        <a:defRPr sz="2133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1011">
          <p15:clr>
            <a:srgbClr val="F26B43"/>
          </p15:clr>
        </p15:guide>
        <p15:guide id="3" pos="7469">
          <p15:clr>
            <a:srgbClr val="F26B43"/>
          </p15:clr>
        </p15:guide>
        <p15:guide id="4" pos="211">
          <p15:clr>
            <a:srgbClr val="F26B43"/>
          </p15:clr>
        </p15:guide>
        <p15:guide id="5" pos="6259">
          <p15:clr>
            <a:srgbClr val="F26B43"/>
          </p15:clr>
        </p15:guide>
        <p15:guide id="6" orient="horz" pos="2296">
          <p15:clr>
            <a:srgbClr val="F26B43"/>
          </p15:clr>
        </p15:guide>
        <p15:guide id="7" pos="5049">
          <p15:clr>
            <a:srgbClr val="F26B43"/>
          </p15:clr>
        </p15:guide>
        <p15:guide id="8" pos="1421">
          <p15:clr>
            <a:srgbClr val="F26B43"/>
          </p15:clr>
        </p15:guide>
        <p15:guide id="9" pos="2631">
          <p15:clr>
            <a:srgbClr val="F26B43"/>
          </p15:clr>
        </p15:guide>
        <p15:guide id="10" orient="horz" pos="3975">
          <p15:clr>
            <a:srgbClr val="F26B43"/>
          </p15:clr>
        </p15:guide>
        <p15:guide id="11" pos="7680">
          <p15:clr>
            <a:srgbClr val="F26B43"/>
          </p15:clr>
        </p15:guide>
        <p15:guide id="12" orient="horz" pos="3128">
          <p15:clr>
            <a:srgbClr val="F26B43"/>
          </p15:clr>
        </p15:guide>
        <p15:guide id="13" orient="horz" pos="588">
          <p15:clr>
            <a:srgbClr val="F26B43"/>
          </p15:clr>
        </p15:guide>
        <p15:guide id="14" orient="horz" pos="1435">
          <p15:clr>
            <a:srgbClr val="F26B43"/>
          </p15:clr>
        </p15:guide>
        <p15:guide id="15" orient="horz" pos="1857">
          <p15:clr>
            <a:srgbClr val="F26B43"/>
          </p15:clr>
        </p15:guide>
        <p15:guide id="16" orient="horz" pos="2704">
          <p15:clr>
            <a:srgbClr val="F26B43"/>
          </p15:clr>
        </p15:guide>
        <p15:guide id="17" orient="horz" pos="356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svg"/><Relationship Id="rId13" Type="http://schemas.openxmlformats.org/officeDocument/2006/relationships/image" Target="../media/image52.svg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svg"/><Relationship Id="rId11" Type="http://schemas.openxmlformats.org/officeDocument/2006/relationships/image" Target="../media/image42.png"/><Relationship Id="rId5" Type="http://schemas.openxmlformats.org/officeDocument/2006/relationships/image" Target="../media/image38.png"/><Relationship Id="rId15" Type="http://schemas.openxmlformats.org/officeDocument/2006/relationships/image" Target="../media/image44.png"/><Relationship Id="rId10" Type="http://schemas.openxmlformats.org/officeDocument/2006/relationships/image" Target="../media/image41.png"/><Relationship Id="rId4" Type="http://schemas.openxmlformats.org/officeDocument/2006/relationships/image" Target="../media/image50.svg"/><Relationship Id="rId9" Type="http://schemas.openxmlformats.org/officeDocument/2006/relationships/image" Target="../media/image40.png"/><Relationship Id="rId1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emf"/><Relationship Id="rId12" Type="http://schemas.openxmlformats.org/officeDocument/2006/relationships/image" Target="../media/image3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Relationship Id="rId1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6.emf"/><Relationship Id="rId12" Type="http://schemas.openxmlformats.org/officeDocument/2006/relationships/image" Target="../media/image3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2" Type="http://schemas.openxmlformats.org/officeDocument/2006/relationships/image" Target="../media/image38.sv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8.emf"/><Relationship Id="rId12" Type="http://schemas.openxmlformats.org/officeDocument/2006/relationships/image" Target="../media/image38.svg"/><Relationship Id="rId2" Type="http://schemas.openxmlformats.org/officeDocument/2006/relationships/image" Target="../media/image45.png"/><Relationship Id="rId16" Type="http://schemas.openxmlformats.org/officeDocument/2006/relationships/image" Target="../media/image51.emf"/><Relationship Id="rId1" Type="http://schemas.openxmlformats.org/officeDocument/2006/relationships/slideLayout" Target="../slideLayouts/slideLayout3.xml"/><Relationship Id="rId15" Type="http://schemas.openxmlformats.org/officeDocument/2006/relationships/image" Target="../media/image50.emf"/><Relationship Id="rId1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65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7" Type="http://schemas.openxmlformats.org/officeDocument/2006/relationships/image" Target="../media/image72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1.emf"/><Relationship Id="rId5" Type="http://schemas.openxmlformats.org/officeDocument/2006/relationships/image" Target="../media/image70.emf"/><Relationship Id="rId4" Type="http://schemas.openxmlformats.org/officeDocument/2006/relationships/image" Target="../media/image69.emf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emf"/><Relationship Id="rId3" Type="http://schemas.openxmlformats.org/officeDocument/2006/relationships/image" Target="../media/image74.emf"/><Relationship Id="rId7" Type="http://schemas.openxmlformats.org/officeDocument/2006/relationships/image" Target="../media/image78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7.emf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1.emf"/><Relationship Id="rId4" Type="http://schemas.openxmlformats.org/officeDocument/2006/relationships/image" Target="../media/image80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emf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5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emf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emf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0.png"/><Relationship Id="rId3" Type="http://schemas.openxmlformats.org/officeDocument/2006/relationships/image" Target="../media/image100.png"/><Relationship Id="rId7" Type="http://schemas.openxmlformats.org/officeDocument/2006/relationships/image" Target="../media/image60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0.png"/><Relationship Id="rId11" Type="http://schemas.openxmlformats.org/officeDocument/2006/relationships/image" Target="../media/image41.png"/><Relationship Id="rId5" Type="http://schemas.openxmlformats.org/officeDocument/2006/relationships/image" Target="../media/image580.png"/><Relationship Id="rId10" Type="http://schemas.openxmlformats.org/officeDocument/2006/relationships/image" Target="../media/image102.png"/><Relationship Id="rId4" Type="http://schemas.openxmlformats.org/officeDocument/2006/relationships/image" Target="../media/image570.png"/><Relationship Id="rId9" Type="http://schemas.openxmlformats.org/officeDocument/2006/relationships/image" Target="../media/image101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3.png"/><Relationship Id="rId7" Type="http://schemas.openxmlformats.org/officeDocument/2006/relationships/image" Target="../media/image76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104.png"/><Relationship Id="rId4" Type="http://schemas.openxmlformats.org/officeDocument/2006/relationships/image" Target="../media/image59.svg"/><Relationship Id="rId9" Type="http://schemas.openxmlformats.org/officeDocument/2006/relationships/image" Target="../media/image63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6.png"/><Relationship Id="rId7" Type="http://schemas.openxmlformats.org/officeDocument/2006/relationships/image" Target="../media/image80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9.svg"/><Relationship Id="rId5" Type="http://schemas.openxmlformats.org/officeDocument/2006/relationships/image" Target="../media/image107.png"/><Relationship Id="rId4" Type="http://schemas.openxmlformats.org/officeDocument/2006/relationships/image" Target="../media/image65.svg"/><Relationship Id="rId9" Type="http://schemas.openxmlformats.org/officeDocument/2006/relationships/image" Target="../media/image67.sv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emf"/><Relationship Id="rId7" Type="http://schemas.openxmlformats.org/officeDocument/2006/relationships/image" Target="../media/image114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3.png"/><Relationship Id="rId5" Type="http://schemas.openxmlformats.org/officeDocument/2006/relationships/image" Target="../media/image112.png"/><Relationship Id="rId4" Type="http://schemas.openxmlformats.org/officeDocument/2006/relationships/image" Target="../media/image111.emf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0.png"/><Relationship Id="rId13" Type="http://schemas.openxmlformats.org/officeDocument/2006/relationships/image" Target="../media/image117.png"/><Relationship Id="rId3" Type="http://schemas.openxmlformats.org/officeDocument/2006/relationships/image" Target="../media/image115.png"/><Relationship Id="rId7" Type="http://schemas.openxmlformats.org/officeDocument/2006/relationships/image" Target="../media/image840.png"/><Relationship Id="rId12" Type="http://schemas.openxmlformats.org/officeDocument/2006/relationships/image" Target="../media/image89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svg"/><Relationship Id="rId11" Type="http://schemas.openxmlformats.org/officeDocument/2006/relationships/image" Target="../media/image880.png"/><Relationship Id="rId5" Type="http://schemas.openxmlformats.org/officeDocument/2006/relationships/image" Target="../media/image116.png"/><Relationship Id="rId10" Type="http://schemas.openxmlformats.org/officeDocument/2006/relationships/image" Target="../media/image870.png"/><Relationship Id="rId4" Type="http://schemas.openxmlformats.org/officeDocument/2006/relationships/image" Target="../media/image71.svg"/><Relationship Id="rId9" Type="http://schemas.openxmlformats.org/officeDocument/2006/relationships/image" Target="../media/image86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7" Type="http://schemas.openxmlformats.org/officeDocument/2006/relationships/image" Target="../media/image12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6.emf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1.svg"/><Relationship Id="rId3" Type="http://schemas.openxmlformats.org/officeDocument/2006/relationships/image" Target="../media/image118.png"/><Relationship Id="rId7" Type="http://schemas.openxmlformats.org/officeDocument/2006/relationships/image" Target="../media/image1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1.svg"/><Relationship Id="rId5" Type="http://schemas.openxmlformats.org/officeDocument/2006/relationships/image" Target="../media/image119.png"/><Relationship Id="rId10" Type="http://schemas.openxmlformats.org/officeDocument/2006/relationships/image" Target="../media/image670.svg"/><Relationship Id="rId4" Type="http://schemas.openxmlformats.org/officeDocument/2006/relationships/image" Target="../media/image611.svg"/><Relationship Id="rId9" Type="http://schemas.openxmlformats.org/officeDocument/2006/relationships/image" Target="../media/image12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13" Type="http://schemas.openxmlformats.org/officeDocument/2006/relationships/image" Target="../media/image126.pn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45.png"/><Relationship Id="rId5" Type="http://schemas.openxmlformats.org/officeDocument/2006/relationships/image" Target="../media/image22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24.png"/><Relationship Id="rId14" Type="http://schemas.openxmlformats.org/officeDocument/2006/relationships/image" Target="../media/image40.sv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12" Type="http://schemas.openxmlformats.org/officeDocument/2006/relationships/image" Target="../media/image38.sv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45.png"/><Relationship Id="rId5" Type="http://schemas.openxmlformats.org/officeDocument/2006/relationships/image" Target="../media/image22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2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emf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8.emf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1.png"/><Relationship Id="rId7" Type="http://schemas.openxmlformats.org/officeDocument/2006/relationships/image" Target="../media/image630.sv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3.xml"/><Relationship Id="rId10" Type="http://schemas.openxmlformats.org/officeDocument/2006/relationships/image" Target="../media/image114.png"/><Relationship Id="rId9" Type="http://schemas.openxmlformats.org/officeDocument/2006/relationships/image" Target="../media/image650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svg"/><Relationship Id="rId11" Type="http://schemas.openxmlformats.org/officeDocument/2006/relationships/image" Target="../media/image25.png"/><Relationship Id="rId5" Type="http://schemas.openxmlformats.org/officeDocument/2006/relationships/image" Target="../media/image22.png"/><Relationship Id="rId10" Type="http://schemas.openxmlformats.org/officeDocument/2006/relationships/image" Target="../media/image36.svg"/><Relationship Id="rId4" Type="http://schemas.openxmlformats.org/officeDocument/2006/relationships/image" Target="../media/image30.sv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8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9D527AA3-8AA0-B54C-BC79-8598279E59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C862606-A464-43AE-9D47-04C413483F85}" type="datetime1">
              <a:rPr kumimoji="0" lang="de-DE" sz="800" b="0" i="0" u="none" strike="noStrike" kern="1200" cap="none" spc="8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15.09.2025</a:t>
            </a:fld>
            <a:endParaRPr kumimoji="0" lang="de-DE" sz="800" b="0" i="0" u="none" strike="noStrike" kern="1200" cap="none" spc="8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79BDB41F-0A93-1E4E-A371-13001CEF055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C102AE-0422-49F2-AB6F-2D341D1EB39B}" type="slidenum">
              <a:rPr kumimoji="0" 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MS PGothic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de-DE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MS PGothic" charset="0"/>
            </a:endParaRP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9A15F04A-4E2D-F647-AA08-3E2CB13ECE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980887" y="2060848"/>
            <a:ext cx="10373492" cy="1184940"/>
          </a:xfrm>
        </p:spPr>
        <p:txBody>
          <a:bodyPr/>
          <a:lstStyle/>
          <a:p>
            <a:pPr>
              <a:spcAft>
                <a:spcPts val="1200"/>
              </a:spcAft>
            </a:pPr>
            <a:r>
              <a:rPr lang="en-US" sz="3600" dirty="0"/>
              <a:t>Photon-Scattering on its Giant Dipole Resonance</a:t>
            </a:r>
            <a:endParaRPr lang="de-DE" dirty="0"/>
          </a:p>
          <a:p>
            <a:pPr>
              <a:spcBef>
                <a:spcPts val="1800"/>
              </a:spcBef>
            </a:pPr>
            <a:r>
              <a:rPr lang="de-DE" dirty="0"/>
              <a:t>Professor Dr. Norbert </a:t>
            </a:r>
            <a:r>
              <a:rPr lang="de-DE" dirty="0" err="1"/>
              <a:t>Pietralla</a:t>
            </a:r>
            <a:r>
              <a:rPr lang="de-DE" dirty="0"/>
              <a:t> (TU Darmstadt)</a:t>
            </a:r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861BF0C5-6513-4844-97AE-E7A0138014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0" y="862219"/>
            <a:ext cx="12192000" cy="1486661"/>
          </a:xfrm>
        </p:spPr>
        <p:txBody>
          <a:bodyPr/>
          <a:lstStyle/>
          <a:p>
            <a:r>
              <a:rPr lang="en-US" dirty="0"/>
              <a:t>Photographing the </a:t>
            </a:r>
            <a:r>
              <a:rPr lang="en-US" dirty="0" smtClean="0"/>
              <a:t>Nucleus </a:t>
            </a:r>
            <a:endParaRPr lang="de-DE" dirty="0"/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26" y="121855"/>
            <a:ext cx="2372974" cy="66059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03912" y="4077221"/>
            <a:ext cx="3255005" cy="2514519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7448" y="4058277"/>
            <a:ext cx="3850970" cy="2533464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0541" y="4058277"/>
            <a:ext cx="1760441" cy="2533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2526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photonuclear experiment: photon-flux calibration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 flipH="1">
            <a:off x="257852" y="842605"/>
            <a:ext cx="107346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Photon flux calibration and verification of cross sections for </a:t>
            </a:r>
            <a:r>
              <a:rPr lang="ksh-Latn-DE" sz="2400" baseline="30000" dirty="0" smtClean="0"/>
              <a:t>140</a:t>
            </a:r>
            <a:r>
              <a:rPr lang="ksh-Latn-DE" sz="2400" dirty="0" smtClean="0"/>
              <a:t>Ce </a:t>
            </a:r>
            <a:r>
              <a:rPr lang="ksh-Latn-DE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and </a:t>
            </a:r>
            <a:r>
              <a:rPr lang="ksh-Latn-DE" sz="2400" baseline="300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154</a:t>
            </a:r>
            <a:r>
              <a:rPr lang="ksh-Latn-DE" sz="240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Sm</a:t>
            </a:r>
            <a:endParaRPr lang="de-DE" sz="24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408" y="3875775"/>
            <a:ext cx="4171881" cy="1934842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9456" y="2037583"/>
            <a:ext cx="1544716" cy="1474210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5680" y="2488904"/>
            <a:ext cx="1164782" cy="1292732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58768" y="1613199"/>
            <a:ext cx="4045544" cy="2168438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617931"/>
            <a:ext cx="3982445" cy="2134878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096" y="4010306"/>
            <a:ext cx="3534778" cy="2247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21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AFC85946-C96B-604D-B4BD-07FA5760E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DEAE2B8-BC8A-BB60-3455-6465EFAD25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F8593C2A-BB9A-8F4B-32AD-0E47255755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B49D557C-4BE2-D62F-6817-B747EFA57127}"/>
                  </a:ext>
                </a:extLst>
              </p:cNvPr>
              <p:cNvSpPr txBox="1"/>
              <p:nvPr/>
            </p:nvSpPr>
            <p:spPr>
              <a:xfrm>
                <a:off x="1111911" y="3654890"/>
                <a:ext cx="2911393" cy="12659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de-DE" b="1" i="1">
                          <a:latin typeface="Cambria Math" panose="02040503050406030204" pitchFamily="18" charset="0"/>
                        </a:rPr>
                        <m:t>≤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b="1" i="1" dirty="0">
                          <a:latin typeface="Cambria Math" panose="02040503050406030204" pitchFamily="18" charset="0"/>
                        </a:rPr>
                        <m:t>𝟎𝟎𝟏𝟓</m:t>
                      </m:r>
                    </m:oMath>
                  </m:oMathPara>
                </a14:m>
                <a:endParaRPr lang="en-US" b="1" i="1" dirty="0"/>
              </a:p>
            </p:txBody>
          </p:sp>
        </mc:Choice>
        <mc:Fallback xmlns="">
          <p:sp>
            <p:nvSpPr>
              <p:cNvPr id="14" name="Textfeld 13">
                <a:extLst>
                  <a:ext uri="{FF2B5EF4-FFF2-40B4-BE49-F238E27FC236}">
                    <a16:creationId xmlns:a16="http://schemas.microsoft.com/office/drawing/2014/main" id="{B49D557C-4BE2-D62F-6817-B747EFA571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1911" y="3654890"/>
                <a:ext cx="2911393" cy="1265924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 descr="Ein Bild, das Kugel enthält.&#10;&#10;Automatisch generierte Beschreibung">
            <a:extLst>
              <a:ext uri="{FF2B5EF4-FFF2-40B4-BE49-F238E27FC236}">
                <a16:creationId xmlns:a16="http://schemas.microsoft.com/office/drawing/2014/main" id="{94E96FF7-B67F-D476-1C92-1651BE50EFF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3792" y="2050779"/>
            <a:ext cx="1512168" cy="13609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1292DE8C-4BC5-14E3-9328-5648AD867CDF}"/>
                  </a:ext>
                </a:extLst>
              </p:cNvPr>
              <p:cNvSpPr/>
              <p:nvPr/>
            </p:nvSpPr>
            <p:spPr>
              <a:xfrm>
                <a:off x="3515526" y="2003295"/>
                <a:ext cx="2627703" cy="3084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de-DE" sz="1400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1400">
                              <a:latin typeface="Cambria Math" panose="02040503050406030204" pitchFamily="18" charset="0"/>
                            </a:rPr>
                            <m:t>GDR</m:t>
                          </m:r>
                        </m:sub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de-DE" sz="1400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de-DE" sz="14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1400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2" name="Rechteck 11">
                <a:extLst>
                  <a:ext uri="{FF2B5EF4-FFF2-40B4-BE49-F238E27FC236}">
                    <a16:creationId xmlns:a16="http://schemas.microsoft.com/office/drawing/2014/main" id="{1292DE8C-4BC5-14E3-9328-5648AD867CD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526" y="2003295"/>
                <a:ext cx="2627703" cy="30848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A4AEF8E0-F106-DC76-A6AD-56C0C155AA8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/>
        </p:blipFill>
        <p:spPr>
          <a:xfrm>
            <a:off x="8459543" y="534515"/>
            <a:ext cx="1828800" cy="965200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2567608" y="825525"/>
            <a:ext cx="561083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baseline="30000" dirty="0" smtClean="0">
                <a:solidFill>
                  <a:srgbClr val="0070C0"/>
                </a:solidFill>
              </a:rPr>
              <a:t>140</a:t>
            </a:r>
            <a:r>
              <a:rPr lang="ksh-Latn-DE" dirty="0" smtClean="0">
                <a:solidFill>
                  <a:srgbClr val="0070C0"/>
                </a:solidFill>
              </a:rPr>
              <a:t>Ce(</a:t>
            </a:r>
            <a:r>
              <a:rPr lang="el-G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dirty="0" smtClean="0">
                <a:solidFill>
                  <a:srgbClr val="0070C0"/>
                </a:solidFill>
              </a:rPr>
              <a:t>,</a:t>
            </a:r>
            <a:r>
              <a:rPr lang="el-G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dirty="0" smtClean="0">
                <a:solidFill>
                  <a:srgbClr val="0070C0"/>
                </a:solidFill>
              </a:rPr>
              <a:t>’)@16.2 MeV at HI</a:t>
            </a:r>
            <a:r>
              <a:rPr lang="el-G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dirty="0" smtClean="0">
                <a:solidFill>
                  <a:srgbClr val="0070C0"/>
                </a:solidFill>
              </a:rPr>
              <a:t>S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18" name="Textfeld 17"/>
          <p:cNvSpPr txBox="1"/>
          <p:nvPr/>
        </p:nvSpPr>
        <p:spPr>
          <a:xfrm>
            <a:off x="10218098" y="1165274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sz="1800" dirty="0" smtClean="0">
                <a:solidFill>
                  <a:srgbClr val="0070C0"/>
                </a:solidFill>
              </a:rPr>
              <a:t>E</a:t>
            </a:r>
            <a:r>
              <a:rPr lang="el-GR" sz="1800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1800" dirty="0" smtClean="0">
                <a:solidFill>
                  <a:srgbClr val="0070C0"/>
                </a:solidFill>
              </a:rPr>
              <a:t>=16.2 MeV</a:t>
            </a:r>
            <a:endParaRPr lang="de-DE" sz="1800" dirty="0">
              <a:solidFill>
                <a:srgbClr val="0070C0"/>
              </a:solidFill>
            </a:endParaRPr>
          </a:p>
        </p:txBody>
      </p:sp>
      <p:sp>
        <p:nvSpPr>
          <p:cNvPr id="16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photonuclear experiment</a:t>
            </a:r>
            <a:endParaRPr lang="de-DE" dirty="0"/>
          </a:p>
        </p:txBody>
      </p:sp>
      <p:pic>
        <p:nvPicPr>
          <p:cNvPr id="17" name="Grafik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87488" y="6356804"/>
            <a:ext cx="9364268" cy="365792"/>
          </a:xfrm>
          <a:prstGeom prst="rect">
            <a:avLst/>
          </a:prstGeom>
        </p:spPr>
      </p:pic>
      <p:sp>
        <p:nvSpPr>
          <p:cNvPr id="3" name="Pfeil nach unten 2"/>
          <p:cNvSpPr/>
          <p:nvPr/>
        </p:nvSpPr>
        <p:spPr>
          <a:xfrm>
            <a:off x="1756126" y="4929819"/>
            <a:ext cx="788200" cy="5281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8" name="Gruppieren 7"/>
          <p:cNvGrpSpPr/>
          <p:nvPr/>
        </p:nvGrpSpPr>
        <p:grpSpPr>
          <a:xfrm>
            <a:off x="-42787" y="5542384"/>
            <a:ext cx="1798913" cy="1371992"/>
            <a:chOff x="0" y="5542384"/>
            <a:chExt cx="1798913" cy="1371992"/>
          </a:xfrm>
        </p:grpSpPr>
        <p:sp>
          <p:nvSpPr>
            <p:cNvPr id="22" name="Textfeld 21"/>
            <p:cNvSpPr txBox="1"/>
            <p:nvPr/>
          </p:nvSpPr>
          <p:spPr>
            <a:xfrm>
              <a:off x="807936" y="6391156"/>
              <a:ext cx="9909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sh-Latn-DE" sz="1400" dirty="0" smtClean="0"/>
                <a:t>Dr. </a:t>
              </a:r>
              <a:r>
                <a:rPr lang="de-DE" sz="1400" dirty="0" smtClean="0"/>
                <a:t>Jörn</a:t>
              </a:r>
              <a:endParaRPr lang="de-DE" sz="1400" dirty="0" smtClean="0"/>
            </a:p>
            <a:p>
              <a:r>
                <a:rPr lang="de-DE" sz="1400" dirty="0" smtClean="0"/>
                <a:t>Kleemann</a:t>
              </a:r>
              <a:endParaRPr lang="de-DE" sz="1400" dirty="0"/>
            </a:p>
          </p:txBody>
        </p:sp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0" y="5542384"/>
              <a:ext cx="874969" cy="1315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34040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2" grpId="1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FFEBFA9-50F0-2DC9-0E0F-2E1D45104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“</a:t>
            </a:r>
            <a:r>
              <a:rPr lang="de-DE" dirty="0" err="1" smtClean="0"/>
              <a:t>Taking</a:t>
            </a:r>
            <a:r>
              <a:rPr lang="de-DE" dirty="0" smtClean="0"/>
              <a:t> </a:t>
            </a:r>
            <a:r>
              <a:rPr lang="de-DE" dirty="0" err="1"/>
              <a:t>photos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Giant Dipole </a:t>
            </a:r>
            <a:r>
              <a:rPr lang="de-DE" dirty="0" err="1"/>
              <a:t>Resonance</a:t>
            </a:r>
            <a:r>
              <a:rPr lang="de-DE" dirty="0"/>
              <a:t>”    |     Professor Dr. Norbert </a:t>
            </a:r>
            <a:r>
              <a:rPr lang="de-DE" dirty="0" err="1"/>
              <a:t>Pietralla</a:t>
            </a:r>
            <a:r>
              <a:rPr lang="de-DE" dirty="0"/>
              <a:t>     |     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TU Darmstadt, </a:t>
            </a:r>
            <a:r>
              <a:rPr lang="de-DE" dirty="0" smtClean="0"/>
              <a:t>Germany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5783288" y="2697768"/>
            <a:ext cx="6408712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2144" y="1047069"/>
            <a:ext cx="2466340" cy="3024336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064996" y="4281944"/>
            <a:ext cx="147699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 smtClean="0"/>
              <a:t>observation: gamma-decay pattern of the GDR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0272464" y="1268760"/>
            <a:ext cx="2016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b="1" baseline="30000" dirty="0" smtClean="0">
                <a:solidFill>
                  <a:srgbClr val="0070C0"/>
                </a:solidFill>
              </a:rPr>
              <a:t>140</a:t>
            </a:r>
            <a:r>
              <a:rPr lang="ksh-Latn-DE" b="1" dirty="0" smtClean="0">
                <a:solidFill>
                  <a:srgbClr val="0070C0"/>
                </a:solidFill>
              </a:rPr>
              <a:t>Ce</a:t>
            </a:r>
          </a:p>
          <a:p>
            <a:endParaRPr lang="ksh-Latn-DE" b="1" dirty="0" smtClean="0">
              <a:solidFill>
                <a:srgbClr val="0070C0"/>
              </a:solidFill>
            </a:endParaRPr>
          </a:p>
          <a:p>
            <a:r>
              <a:rPr lang="ksh-Latn-DE" b="1" dirty="0" smtClean="0">
                <a:solidFill>
                  <a:srgbClr val="0070C0"/>
                </a:solidFill>
              </a:rPr>
              <a:t>relative cross sections</a:t>
            </a:r>
            <a:endParaRPr lang="de-DE" b="1" dirty="0">
              <a:solidFill>
                <a:srgbClr val="0070C0"/>
              </a:solidFill>
            </a:endParaRPr>
          </a:p>
        </p:txBody>
      </p:sp>
      <p:grpSp>
        <p:nvGrpSpPr>
          <p:cNvPr id="14" name="Gruppieren 13"/>
          <p:cNvGrpSpPr/>
          <p:nvPr/>
        </p:nvGrpSpPr>
        <p:grpSpPr>
          <a:xfrm>
            <a:off x="10441431" y="5104865"/>
            <a:ext cx="1798913" cy="1371992"/>
            <a:chOff x="0" y="5542384"/>
            <a:chExt cx="1798913" cy="1371992"/>
          </a:xfrm>
        </p:grpSpPr>
        <p:sp>
          <p:nvSpPr>
            <p:cNvPr id="15" name="Textfeld 14"/>
            <p:cNvSpPr txBox="1"/>
            <p:nvPr/>
          </p:nvSpPr>
          <p:spPr>
            <a:xfrm>
              <a:off x="807936" y="6391156"/>
              <a:ext cx="9909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sh-Latn-DE" sz="1400" dirty="0" smtClean="0"/>
                <a:t>Dr. </a:t>
              </a:r>
              <a:r>
                <a:rPr lang="de-DE" sz="1400" dirty="0" smtClean="0"/>
                <a:t>Jörn</a:t>
              </a:r>
              <a:endParaRPr lang="de-DE" sz="1400" dirty="0" smtClean="0"/>
            </a:p>
            <a:p>
              <a:r>
                <a:rPr lang="de-DE" sz="1400" dirty="0" smtClean="0"/>
                <a:t>Kleemann</a:t>
              </a:r>
              <a:endParaRPr lang="de-DE" sz="1400" dirty="0"/>
            </a:p>
          </p:txBody>
        </p:sp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0" y="5542384"/>
              <a:ext cx="874969" cy="1315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7156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“</a:t>
            </a:r>
            <a:r>
              <a:rPr lang="de-DE" dirty="0" err="1" smtClean="0"/>
              <a:t>Taking</a:t>
            </a:r>
            <a:r>
              <a:rPr lang="de-DE" dirty="0" smtClean="0"/>
              <a:t> </a:t>
            </a:r>
            <a:r>
              <a:rPr lang="de-DE" dirty="0" err="1"/>
              <a:t>photos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Giant Dipole </a:t>
            </a:r>
            <a:r>
              <a:rPr lang="de-DE" dirty="0" err="1"/>
              <a:t>Resonance</a:t>
            </a:r>
            <a:r>
              <a:rPr lang="de-DE" dirty="0"/>
              <a:t>”    |     Professor Dr. Norbert </a:t>
            </a:r>
            <a:r>
              <a:rPr lang="de-DE" dirty="0" err="1"/>
              <a:t>Pietralla</a:t>
            </a:r>
            <a:r>
              <a:rPr lang="de-DE" dirty="0"/>
              <a:t>     |     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TU Darmstadt, </a:t>
            </a:r>
            <a:r>
              <a:rPr lang="de-DE" dirty="0" smtClean="0"/>
              <a:t>Germany</a:t>
            </a:r>
            <a:endParaRPr lang="de-DE" dirty="0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 smtClean="0"/>
              <a:t>observation: gamma-decay pattern of the GDR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858950" y="1052736"/>
            <a:ext cx="2068697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b="1" baseline="30000" dirty="0" smtClean="0">
                <a:solidFill>
                  <a:srgbClr val="0070C0"/>
                </a:solidFill>
              </a:rPr>
              <a:t>140</a:t>
            </a:r>
            <a:r>
              <a:rPr lang="ksh-Latn-DE" b="1" dirty="0" smtClean="0">
                <a:solidFill>
                  <a:srgbClr val="0070C0"/>
                </a:solidFill>
              </a:rPr>
              <a:t>Ce</a:t>
            </a:r>
          </a:p>
          <a:p>
            <a:endParaRPr lang="ksh-Latn-DE" b="1" dirty="0" smtClean="0">
              <a:solidFill>
                <a:srgbClr val="0070C0"/>
              </a:solidFill>
            </a:endParaRPr>
          </a:p>
          <a:p>
            <a:r>
              <a:rPr lang="ksh-Latn-DE" sz="2400" dirty="0" smtClean="0"/>
              <a:t>relative (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400" dirty="0" smtClean="0"/>
              <a:t>,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400" dirty="0" smtClean="0"/>
              <a:t>’) cross sections for GDR decay into 2</a:t>
            </a:r>
            <a:r>
              <a:rPr lang="ksh-Latn-DE" sz="2400" baseline="-25000" dirty="0" smtClean="0"/>
              <a:t>1</a:t>
            </a:r>
            <a:r>
              <a:rPr lang="ksh-Latn-DE" sz="2400" baseline="30000" dirty="0" smtClean="0"/>
              <a:t>+</a:t>
            </a:r>
            <a:r>
              <a:rPr lang="ksh-Latn-DE" sz="2400" dirty="0" smtClean="0"/>
              <a:t> state or ground state</a:t>
            </a:r>
            <a:endParaRPr lang="de-DE" sz="2400" dirty="0"/>
          </a:p>
        </p:txBody>
      </p:sp>
      <p:sp>
        <p:nvSpPr>
          <p:cNvPr id="15" name="Textfeld 14"/>
          <p:cNvSpPr txBox="1"/>
          <p:nvPr/>
        </p:nvSpPr>
        <p:spPr>
          <a:xfrm>
            <a:off x="4151784" y="5660894"/>
            <a:ext cx="7143572" cy="461665"/>
          </a:xfrm>
          <a:prstGeom prst="rect">
            <a:avLst/>
          </a:prstGeom>
          <a:noFill/>
          <a:ln w="25400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ksh-Latn-DE" sz="2400" dirty="0" smtClean="0">
                <a:latin typeface="+mn-lt"/>
                <a:cs typeface="Times New Roman" panose="02020603050405020304" pitchFamily="18" charset="0"/>
              </a:rPr>
              <a:t>GDR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400" dirty="0" smtClean="0">
                <a:cs typeface="Times New Roman" panose="02020603050405020304" pitchFamily="18" charset="0"/>
              </a:rPr>
              <a:t>-</a:t>
            </a:r>
            <a:r>
              <a:rPr lang="ksh-Latn-DE" sz="2400" dirty="0" smtClean="0"/>
              <a:t>decay into ground state is NOT statistical !</a:t>
            </a:r>
            <a:endParaRPr lang="de-DE" sz="2400" dirty="0"/>
          </a:p>
        </p:txBody>
      </p:sp>
      <p:grpSp>
        <p:nvGrpSpPr>
          <p:cNvPr id="12" name="Gruppieren 11"/>
          <p:cNvGrpSpPr/>
          <p:nvPr/>
        </p:nvGrpSpPr>
        <p:grpSpPr>
          <a:xfrm>
            <a:off x="3935760" y="752569"/>
            <a:ext cx="8030924" cy="4589099"/>
            <a:chOff x="3935760" y="752569"/>
            <a:chExt cx="8030924" cy="4589099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5760" y="752569"/>
              <a:ext cx="8030924" cy="4589099"/>
            </a:xfrm>
            <a:prstGeom prst="rect">
              <a:avLst/>
            </a:prstGeom>
          </p:spPr>
        </p:pic>
        <p:cxnSp>
          <p:nvCxnSpPr>
            <p:cNvPr id="9" name="Gerader Verbinder 8"/>
            <p:cNvCxnSpPr/>
            <p:nvPr/>
          </p:nvCxnSpPr>
          <p:spPr>
            <a:xfrm flipV="1">
              <a:off x="6096000" y="2204864"/>
              <a:ext cx="648072" cy="72008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601856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FFEBFA9-50F0-2DC9-0E0F-2E1D45104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 smtClean="0"/>
              <a:t>“</a:t>
            </a:r>
            <a:r>
              <a:rPr lang="de-DE" dirty="0" err="1" smtClean="0"/>
              <a:t>Taking</a:t>
            </a:r>
            <a:r>
              <a:rPr lang="de-DE" dirty="0" smtClean="0"/>
              <a:t> </a:t>
            </a:r>
            <a:r>
              <a:rPr lang="de-DE" dirty="0" err="1"/>
              <a:t>photos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Giant Dipole </a:t>
            </a:r>
            <a:r>
              <a:rPr lang="de-DE" dirty="0" err="1"/>
              <a:t>Resonance</a:t>
            </a:r>
            <a:r>
              <a:rPr lang="de-DE" dirty="0"/>
              <a:t>”    |     Professor Dr. Norbert </a:t>
            </a:r>
            <a:r>
              <a:rPr lang="de-DE" dirty="0" err="1"/>
              <a:t>Pietralla</a:t>
            </a:r>
            <a:r>
              <a:rPr lang="de-DE" dirty="0"/>
              <a:t>     |     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TU Darmstadt, </a:t>
            </a:r>
            <a:r>
              <a:rPr lang="de-DE" dirty="0" smtClean="0"/>
              <a:t>Germany</a:t>
            </a:r>
            <a:endParaRPr lang="de-DE" dirty="0"/>
          </a:p>
        </p:txBody>
      </p:sp>
      <p:sp>
        <p:nvSpPr>
          <p:cNvPr id="8" name="Rechteck 7"/>
          <p:cNvSpPr/>
          <p:nvPr/>
        </p:nvSpPr>
        <p:spPr>
          <a:xfrm>
            <a:off x="5739339" y="2707094"/>
            <a:ext cx="6408712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392144" y="1047069"/>
            <a:ext cx="2466340" cy="3024336"/>
          </a:xfrm>
          <a:prstGeom prst="rect">
            <a:avLst/>
          </a:prstGeom>
        </p:spPr>
      </p:pic>
      <p:sp>
        <p:nvSpPr>
          <p:cNvPr id="19" name="Rechteck 18"/>
          <p:cNvSpPr/>
          <p:nvPr/>
        </p:nvSpPr>
        <p:spPr>
          <a:xfrm>
            <a:off x="4064996" y="4281944"/>
            <a:ext cx="147699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 smtClean="0"/>
              <a:t>observation: gamma-decay pattern of the GDR</a:t>
            </a:r>
            <a:endParaRPr lang="de-DE" dirty="0"/>
          </a:p>
        </p:txBody>
      </p:sp>
      <p:sp>
        <p:nvSpPr>
          <p:cNvPr id="2" name="Textfeld 1"/>
          <p:cNvSpPr txBox="1"/>
          <p:nvPr/>
        </p:nvSpPr>
        <p:spPr>
          <a:xfrm>
            <a:off x="10272464" y="1268760"/>
            <a:ext cx="2016224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b="1" baseline="30000" dirty="0" smtClean="0">
                <a:solidFill>
                  <a:srgbClr val="0070C0"/>
                </a:solidFill>
              </a:rPr>
              <a:t>140</a:t>
            </a:r>
            <a:r>
              <a:rPr lang="ksh-Latn-DE" b="1" dirty="0" smtClean="0">
                <a:solidFill>
                  <a:srgbClr val="0070C0"/>
                </a:solidFill>
              </a:rPr>
              <a:t>Ce</a:t>
            </a:r>
          </a:p>
          <a:p>
            <a:endParaRPr lang="ksh-Latn-DE" b="1" dirty="0" smtClean="0">
              <a:solidFill>
                <a:srgbClr val="0070C0"/>
              </a:solidFill>
            </a:endParaRPr>
          </a:p>
          <a:p>
            <a:r>
              <a:rPr lang="ksh-Latn-DE" b="1" dirty="0" smtClean="0">
                <a:solidFill>
                  <a:srgbClr val="0070C0"/>
                </a:solidFill>
              </a:rPr>
              <a:t>relative cross sections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436BFA-7D55-8D71-1A5A-CB8E5B4C5700}"/>
              </a:ext>
            </a:extLst>
          </p:cNvPr>
          <p:cNvSpPr txBox="1">
            <a:spLocks/>
          </p:cNvSpPr>
          <p:nvPr/>
        </p:nvSpPr>
        <p:spPr>
          <a:xfrm>
            <a:off x="5564357" y="4149080"/>
            <a:ext cx="6530358" cy="2308097"/>
          </a:xfrm>
          <a:prstGeom prst="rect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ksh-Latn-DE" kern="0" dirty="0" smtClean="0"/>
              <a:t>Observation: </a:t>
            </a:r>
          </a:p>
          <a:p>
            <a:pPr marL="342900" indent="-342900">
              <a:lnSpc>
                <a:spcPct val="100000"/>
              </a:lnSpc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dirty="0" smtClean="0"/>
              <a:t>-decay branches to 2</a:t>
            </a:r>
            <a:r>
              <a:rPr lang="ksh-Latn-DE" kern="0" baseline="30000" dirty="0" smtClean="0"/>
              <a:t>+</a:t>
            </a:r>
            <a:r>
              <a:rPr lang="ksh-Latn-DE" kern="0" baseline="-25000" dirty="0" smtClean="0"/>
              <a:t>1</a:t>
            </a:r>
            <a:r>
              <a:rPr lang="ksh-Latn-DE" kern="0" dirty="0" smtClean="0"/>
              <a:t> (or other excited states) are  VERY small for </a:t>
            </a:r>
            <a:r>
              <a:rPr lang="ksh-Latn-DE" b="1" kern="0" baseline="30000" dirty="0" smtClean="0">
                <a:solidFill>
                  <a:srgbClr val="0070C0"/>
                </a:solidFill>
              </a:rPr>
              <a:t>140</a:t>
            </a:r>
            <a:r>
              <a:rPr lang="ksh-Latn-DE" b="1" kern="0" dirty="0" smtClean="0">
                <a:solidFill>
                  <a:srgbClr val="0070C0"/>
                </a:solidFill>
              </a:rPr>
              <a:t>Ce</a:t>
            </a:r>
            <a:r>
              <a:rPr lang="ksh-Latn-DE" kern="0" dirty="0" smtClean="0"/>
              <a:t>. </a:t>
            </a:r>
            <a:r>
              <a:rPr lang="ksh-Latn-DE" b="1" kern="0" dirty="0" smtClean="0">
                <a:solidFill>
                  <a:srgbClr val="FF0000"/>
                </a:solidFill>
              </a:rPr>
              <a:t>~10</a:t>
            </a:r>
            <a:r>
              <a:rPr lang="ksh-Latn-DE" b="1" kern="0" baseline="30000" dirty="0" smtClean="0">
                <a:solidFill>
                  <a:srgbClr val="FF0000"/>
                </a:solidFill>
              </a:rPr>
              <a:t>-3</a:t>
            </a:r>
            <a:r>
              <a:rPr lang="ksh-Latn-DE" kern="0" dirty="0" smtClean="0"/>
              <a:t>. At all energies.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ksh-Latn-DE" kern="0" dirty="0" smtClean="0"/>
              <a:t>GDR decays to gs by </a:t>
            </a:r>
            <a:r>
              <a:rPr 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sh-Latn-DE" kern="0" dirty="0" smtClean="0"/>
              <a:t>due to collective operator.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ksh-Latn-DE" kern="0" dirty="0"/>
              <a:t>T</a:t>
            </a:r>
            <a:r>
              <a:rPr lang="ksh-Latn-DE" kern="0" dirty="0" smtClean="0"/>
              <a:t>he </a:t>
            </a:r>
            <a:r>
              <a:rPr 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dirty="0" smtClean="0"/>
              <a:t>–decay width of the GDR must be the EM width of the collective mode, i.e., </a:t>
            </a:r>
            <a:r>
              <a:rPr lang="ksh-DE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</a:t>
            </a:r>
            <a:r>
              <a:rPr lang="el-GR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baseline="-40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ksh-Latn-DE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= </a:t>
            </a:r>
            <a:r>
              <a:rPr lang="ksh-Latn-DE" kern="0" dirty="0" smtClean="0"/>
              <a:t>55 keV.</a:t>
            </a:r>
            <a:endParaRPr lang="de-DE" kern="0" dirty="0"/>
          </a:p>
        </p:txBody>
      </p:sp>
    </p:spTree>
    <p:extLst>
      <p:ext uri="{BB962C8B-B14F-4D97-AF65-F5344CB8AC3E}">
        <p14:creationId xmlns:p14="http://schemas.microsoft.com/office/powerpoint/2010/main" val="886950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FFEBFA9-50F0-2DC9-0E0F-2E1D45104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0" y="1510916"/>
            <a:ext cx="11709400" cy="48006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541988" y="2697768"/>
            <a:ext cx="6408712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20379"/>
            <a:ext cx="9096000" cy="144000"/>
          </a:xfrm>
        </p:spPr>
        <p:txBody>
          <a:bodyPr/>
          <a:lstStyle/>
          <a:p>
            <a:r>
              <a:rPr lang="ksh-Latn-DE" b="1" dirty="0" smtClean="0">
                <a:solidFill>
                  <a:srgbClr val="333333"/>
                </a:solidFill>
                <a:cs typeface="Arial"/>
              </a:rPr>
              <a:t>Elastic gamma-scattering cross section on the GDR</a:t>
            </a:r>
            <a:endParaRPr lang="de-DE" dirty="0">
              <a:latin typeface="+mj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“</a:t>
            </a: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photos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Giant Dipole </a:t>
            </a:r>
            <a:r>
              <a:rPr lang="de-DE" dirty="0" err="1"/>
              <a:t>Resonance</a:t>
            </a:r>
            <a:r>
              <a:rPr lang="de-DE" dirty="0"/>
              <a:t>”    |     Professor Dr. Norbert </a:t>
            </a:r>
            <a:r>
              <a:rPr lang="de-DE" dirty="0" err="1"/>
              <a:t>Pietralla</a:t>
            </a:r>
            <a:r>
              <a:rPr lang="de-DE" dirty="0"/>
              <a:t>     |     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TU Darmstadt, Germany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436BFA-7D55-8D71-1A5A-CB8E5B4C5700}"/>
              </a:ext>
            </a:extLst>
          </p:cNvPr>
          <p:cNvSpPr txBox="1">
            <a:spLocks/>
          </p:cNvSpPr>
          <p:nvPr/>
        </p:nvSpPr>
        <p:spPr>
          <a:xfrm>
            <a:off x="5447928" y="3114754"/>
            <a:ext cx="6549504" cy="1682398"/>
          </a:xfrm>
          <a:prstGeom prst="rect">
            <a:avLst/>
          </a:prstGeom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ksh-Latn-DE" sz="2800" kern="0" dirty="0" smtClean="0"/>
              <a:t>Do the </a:t>
            </a:r>
            <a:r>
              <a:rPr lang="ksh-Latn-DE" sz="2800" b="1" kern="0" dirty="0" smtClean="0">
                <a:solidFill>
                  <a:srgbClr val="0070C0"/>
                </a:solidFill>
              </a:rPr>
              <a:t>absolute cross sections </a:t>
            </a:r>
            <a:r>
              <a:rPr lang="ksh-Latn-DE" sz="2800" kern="0" dirty="0" smtClean="0"/>
              <a:t>for </a:t>
            </a:r>
          </a:p>
          <a:p>
            <a:pPr>
              <a:lnSpc>
                <a:spcPct val="100000"/>
              </a:lnSpc>
            </a:pPr>
            <a:r>
              <a:rPr lang="ksh-Latn-DE" sz="2800" b="1" kern="0" dirty="0" smtClean="0">
                <a:solidFill>
                  <a:srgbClr val="C00000"/>
                </a:solidFill>
              </a:rPr>
              <a:t>elastic photon scattering </a:t>
            </a:r>
          </a:p>
          <a:p>
            <a:pPr>
              <a:lnSpc>
                <a:spcPct val="100000"/>
              </a:lnSpc>
            </a:pPr>
            <a:r>
              <a:rPr lang="ksh-Latn-DE" sz="2800" kern="0" dirty="0" smtClean="0"/>
              <a:t>confirm notion of single coherent mode?</a:t>
            </a:r>
          </a:p>
          <a:p>
            <a:pPr>
              <a:lnSpc>
                <a:spcPct val="100000"/>
              </a:lnSpc>
            </a:pPr>
            <a:endParaRPr lang="ksh-Latn-DE" sz="2800" kern="0" dirty="0" smtClean="0"/>
          </a:p>
        </p:txBody>
      </p:sp>
      <p:sp>
        <p:nvSpPr>
          <p:cNvPr id="19" name="Rechteck 18"/>
          <p:cNvSpPr/>
          <p:nvPr/>
        </p:nvSpPr>
        <p:spPr>
          <a:xfrm>
            <a:off x="3821295" y="4365104"/>
            <a:ext cx="95088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52646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8FFEBFA9-50F0-2DC9-0E0F-2E1D45104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0" y="1510916"/>
            <a:ext cx="11709400" cy="4800600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5541988" y="2697768"/>
            <a:ext cx="6408712" cy="360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20379"/>
            <a:ext cx="9096000" cy="144000"/>
          </a:xfrm>
        </p:spPr>
        <p:txBody>
          <a:bodyPr/>
          <a:lstStyle/>
          <a:p>
            <a:r>
              <a:rPr lang="ksh-Latn-DE" b="1" dirty="0" smtClean="0">
                <a:solidFill>
                  <a:srgbClr val="333333"/>
                </a:solidFill>
                <a:cs typeface="Arial"/>
              </a:rPr>
              <a:t>Elastic gamma-scattering cross section on the GDR</a:t>
            </a:r>
            <a:endParaRPr lang="de-DE" dirty="0">
              <a:latin typeface="+mj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“</a:t>
            </a: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photos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Giant Dipole </a:t>
            </a:r>
            <a:r>
              <a:rPr lang="de-DE" dirty="0" err="1"/>
              <a:t>Resonance</a:t>
            </a:r>
            <a:r>
              <a:rPr lang="de-DE" dirty="0"/>
              <a:t>”    |     Professor Dr. Norbert </a:t>
            </a:r>
            <a:r>
              <a:rPr lang="de-DE" dirty="0" err="1"/>
              <a:t>Pietralla</a:t>
            </a:r>
            <a:r>
              <a:rPr lang="de-DE" dirty="0"/>
              <a:t>     |     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TU Darmstadt, Germany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436BFA-7D55-8D71-1A5A-CB8E5B4C5700}"/>
              </a:ext>
            </a:extLst>
          </p:cNvPr>
          <p:cNvSpPr txBox="1">
            <a:spLocks/>
          </p:cNvSpPr>
          <p:nvPr/>
        </p:nvSpPr>
        <p:spPr>
          <a:xfrm>
            <a:off x="5331758" y="766310"/>
            <a:ext cx="6984776" cy="5309012"/>
          </a:xfrm>
          <a:prstGeom prst="rect">
            <a:avLst/>
          </a:prstGeom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ksh-Latn-DE" sz="2800" kern="0" dirty="0" smtClean="0"/>
              <a:t>Elastic scattering cross section</a:t>
            </a:r>
          </a:p>
          <a:p>
            <a:pPr>
              <a:lnSpc>
                <a:spcPct val="100000"/>
              </a:lnSpc>
            </a:pPr>
            <a:endParaRPr lang="ksh-Latn-DE" sz="2400" kern="0" dirty="0"/>
          </a:p>
          <a:p>
            <a:pPr>
              <a:lnSpc>
                <a:spcPct val="100000"/>
              </a:lnSpc>
              <a:spcBef>
                <a:spcPts val="2400"/>
              </a:spcBef>
              <a:spcAft>
                <a:spcPts val="2400"/>
              </a:spcAft>
            </a:pPr>
            <a:r>
              <a:rPr lang="ksh-Latn-DE" sz="2400" kern="0" dirty="0" smtClean="0"/>
              <a:t>Thomson: </a:t>
            </a:r>
            <a:r>
              <a:rPr lang="ksh-Latn-DE" sz="2400" i="1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ksh-Latn-DE" sz="2400" i="1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ksh-Latn-DE" sz="2400" kern="0" dirty="0" smtClean="0"/>
              <a:t> known, constant, and real</a:t>
            </a:r>
          </a:p>
          <a:p>
            <a:pPr>
              <a:lnSpc>
                <a:spcPct val="100000"/>
              </a:lnSpc>
            </a:pPr>
            <a:r>
              <a:rPr lang="ksh-Latn-DE" sz="2400" kern="0" dirty="0" smtClean="0"/>
              <a:t>from optical theorem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ksh-Latn-DE" sz="2400" kern="0" dirty="0" smtClean="0"/>
              <a:t>and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ksh-Latn-DE" sz="2400" kern="0" dirty="0" smtClean="0"/>
              <a:t>dispersion relation </a:t>
            </a:r>
            <a:endParaRPr lang="ksh-Latn-DE" sz="2400" kern="0" dirty="0"/>
          </a:p>
          <a:p>
            <a:pPr>
              <a:lnSpc>
                <a:spcPct val="100000"/>
              </a:lnSpc>
            </a:pPr>
            <a:endParaRPr lang="ksh-Latn-DE" sz="2400" kern="0" dirty="0" smtClean="0"/>
          </a:p>
          <a:p>
            <a:pPr>
              <a:lnSpc>
                <a:spcPct val="100000"/>
              </a:lnSpc>
            </a:pPr>
            <a:r>
              <a:rPr lang="ksh-Latn-DE" sz="2400" kern="0" dirty="0" smtClean="0"/>
              <a:t>providing</a:t>
            </a:r>
          </a:p>
          <a:p>
            <a:pPr>
              <a:lnSpc>
                <a:spcPct val="100000"/>
              </a:lnSpc>
            </a:pPr>
            <a:endParaRPr lang="ksh-Latn-DE" sz="2400" kern="0" dirty="0"/>
          </a:p>
          <a:p>
            <a:pPr>
              <a:lnSpc>
                <a:spcPct val="100000"/>
              </a:lnSpc>
            </a:pPr>
            <a:endParaRPr lang="ksh-Latn-DE" sz="2400" kern="0" dirty="0" smtClean="0"/>
          </a:p>
          <a:p>
            <a:pPr>
              <a:lnSpc>
                <a:spcPct val="100000"/>
              </a:lnSpc>
            </a:pPr>
            <a:r>
              <a:rPr lang="ksh-Latn-DE" sz="2400" kern="0" dirty="0" smtClean="0"/>
              <a:t>for SLO parametrization and constant damping</a:t>
            </a:r>
            <a:endParaRPr lang="de-DE" sz="2400" kern="0" dirty="0"/>
          </a:p>
        </p:txBody>
      </p:sp>
      <p:sp>
        <p:nvSpPr>
          <p:cNvPr id="19" name="Rechteck 18"/>
          <p:cNvSpPr/>
          <p:nvPr/>
        </p:nvSpPr>
        <p:spPr>
          <a:xfrm>
            <a:off x="3821295" y="4365104"/>
            <a:ext cx="950884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4152" y="1233443"/>
            <a:ext cx="3728100" cy="77400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34155" y="2584280"/>
            <a:ext cx="2902589" cy="68179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534155" y="3582806"/>
            <a:ext cx="3500893" cy="609396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171747" y="4762160"/>
            <a:ext cx="4863301" cy="87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570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20379"/>
            <a:ext cx="9096000" cy="144000"/>
          </a:xfrm>
        </p:spPr>
        <p:txBody>
          <a:bodyPr/>
          <a:lstStyle/>
          <a:p>
            <a:r>
              <a:rPr lang="ksh-Latn-DE" b="1" dirty="0" smtClean="0">
                <a:solidFill>
                  <a:srgbClr val="333333"/>
                </a:solidFill>
                <a:cs typeface="Arial"/>
              </a:rPr>
              <a:t>Elastic gamma-scattering cross section on the GDR</a:t>
            </a:r>
            <a:endParaRPr lang="de-DE" dirty="0">
              <a:latin typeface="+mj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17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“</a:t>
            </a: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photos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Giant Dipole </a:t>
            </a:r>
            <a:r>
              <a:rPr lang="de-DE" dirty="0" err="1"/>
              <a:t>Resonance</a:t>
            </a:r>
            <a:r>
              <a:rPr lang="de-DE" dirty="0"/>
              <a:t>”    |     Professor Dr. Norbert </a:t>
            </a:r>
            <a:r>
              <a:rPr lang="de-DE" dirty="0" err="1"/>
              <a:t>Pietralla</a:t>
            </a:r>
            <a:r>
              <a:rPr lang="de-DE" dirty="0"/>
              <a:t>     |     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TU Darmstadt, Germany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436BFA-7D55-8D71-1A5A-CB8E5B4C5700}"/>
              </a:ext>
            </a:extLst>
          </p:cNvPr>
          <p:cNvSpPr txBox="1">
            <a:spLocks/>
          </p:cNvSpPr>
          <p:nvPr/>
        </p:nvSpPr>
        <p:spPr>
          <a:xfrm>
            <a:off x="407368" y="836712"/>
            <a:ext cx="11305256" cy="648072"/>
          </a:xfrm>
          <a:prstGeom prst="rect">
            <a:avLst/>
          </a:prstGeom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ksh-Latn-DE" sz="2800" kern="0" dirty="0" smtClean="0"/>
              <a:t>GDR’s elastic photon scattering cross section: </a:t>
            </a:r>
            <a:r>
              <a:rPr lang="ksh-Latn-DE" sz="2800" kern="0" dirty="0" smtClean="0">
                <a:solidFill>
                  <a:srgbClr val="C00000"/>
                </a:solidFill>
              </a:rPr>
              <a:t>consequence from SLO</a:t>
            </a:r>
          </a:p>
          <a:p>
            <a:pPr>
              <a:lnSpc>
                <a:spcPct val="100000"/>
              </a:lnSpc>
            </a:pPr>
            <a:endParaRPr lang="ksh-Latn-DE" sz="2800" kern="0" dirty="0" smtClean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751" y="1484784"/>
            <a:ext cx="11132261" cy="4566300"/>
          </a:xfrm>
          <a:prstGeom prst="rect">
            <a:avLst/>
          </a:prstGeom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7436BFA-7D55-8D71-1A5A-CB8E5B4C5700}"/>
              </a:ext>
            </a:extLst>
          </p:cNvPr>
          <p:cNvSpPr txBox="1">
            <a:spLocks/>
          </p:cNvSpPr>
          <p:nvPr/>
        </p:nvSpPr>
        <p:spPr>
          <a:xfrm>
            <a:off x="1271464" y="2348880"/>
            <a:ext cx="4248472" cy="648072"/>
          </a:xfrm>
          <a:prstGeom prst="rect">
            <a:avLst/>
          </a:prstGeom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ksh-Latn-DE" sz="2400" kern="0" dirty="0" smtClean="0"/>
              <a:t>On the order of a few mbarn</a:t>
            </a:r>
          </a:p>
          <a:p>
            <a:pPr>
              <a:lnSpc>
                <a:spcPct val="100000"/>
              </a:lnSpc>
            </a:pPr>
            <a:endParaRPr lang="ksh-Latn-DE" sz="2400" kern="0" dirty="0"/>
          </a:p>
          <a:p>
            <a:pPr>
              <a:lnSpc>
                <a:spcPct val="100000"/>
              </a:lnSpc>
            </a:pPr>
            <a:r>
              <a:rPr lang="ksh-Latn-DE" sz="24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≈</a:t>
            </a:r>
            <a:r>
              <a:rPr lang="ksh-Latn-DE" sz="2400" kern="0" dirty="0" smtClean="0"/>
              <a:t> 1% of the total absorption cross section</a:t>
            </a:r>
          </a:p>
          <a:p>
            <a:pPr>
              <a:lnSpc>
                <a:spcPct val="100000"/>
              </a:lnSpc>
            </a:pPr>
            <a:endParaRPr lang="ksh-Latn-DE" sz="2800" kern="0" dirty="0" smtClean="0"/>
          </a:p>
        </p:txBody>
      </p:sp>
    </p:spTree>
    <p:extLst>
      <p:ext uri="{BB962C8B-B14F-4D97-AF65-F5344CB8AC3E}">
        <p14:creationId xmlns:p14="http://schemas.microsoft.com/office/powerpoint/2010/main" val="186712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493" y="1484784"/>
            <a:ext cx="11159519" cy="4579676"/>
          </a:xfrm>
          <a:prstGeom prst="rect">
            <a:avLst/>
          </a:prstGeom>
        </p:spPr>
      </p:pic>
      <p:sp>
        <p:nvSpPr>
          <p:cNvPr id="4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20379"/>
            <a:ext cx="9096000" cy="144000"/>
          </a:xfrm>
        </p:spPr>
        <p:txBody>
          <a:bodyPr/>
          <a:lstStyle/>
          <a:p>
            <a:r>
              <a:rPr lang="ksh-Latn-DE" b="1" dirty="0" smtClean="0">
                <a:solidFill>
                  <a:srgbClr val="333333"/>
                </a:solidFill>
                <a:cs typeface="Arial"/>
              </a:rPr>
              <a:t>Elastic gamma-scattering cross section on the GDR</a:t>
            </a:r>
            <a:endParaRPr lang="de-DE" dirty="0">
              <a:latin typeface="+mj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18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“</a:t>
            </a: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photos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Giant Dipole </a:t>
            </a:r>
            <a:r>
              <a:rPr lang="de-DE" dirty="0" err="1"/>
              <a:t>Resonance</a:t>
            </a:r>
            <a:r>
              <a:rPr lang="de-DE" dirty="0"/>
              <a:t>”    |     Professor Dr. Norbert </a:t>
            </a:r>
            <a:r>
              <a:rPr lang="de-DE" dirty="0" err="1"/>
              <a:t>Pietralla</a:t>
            </a:r>
            <a:r>
              <a:rPr lang="de-DE" dirty="0"/>
              <a:t>     |     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TU Darmstadt, Germany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9840416" y="1757117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b="1" baseline="30000" dirty="0" smtClean="0">
                <a:solidFill>
                  <a:srgbClr val="0070C0"/>
                </a:solidFill>
              </a:rPr>
              <a:t>140</a:t>
            </a:r>
            <a:r>
              <a:rPr lang="ksh-Latn-DE" b="1" dirty="0" smtClean="0">
                <a:solidFill>
                  <a:srgbClr val="0070C0"/>
                </a:solidFill>
              </a:rPr>
              <a:t>Ce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436BFA-7D55-8D71-1A5A-CB8E5B4C5700}"/>
              </a:ext>
            </a:extLst>
          </p:cNvPr>
          <p:cNvSpPr txBox="1">
            <a:spLocks/>
          </p:cNvSpPr>
          <p:nvPr/>
        </p:nvSpPr>
        <p:spPr>
          <a:xfrm>
            <a:off x="407368" y="836712"/>
            <a:ext cx="11305256" cy="648072"/>
          </a:xfrm>
          <a:prstGeom prst="rect">
            <a:avLst/>
          </a:prstGeom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ksh-Latn-DE" sz="2800" kern="0" dirty="0" smtClean="0"/>
              <a:t>GDR’s elastic photon scattering cross section: </a:t>
            </a:r>
            <a:r>
              <a:rPr lang="ksh-Latn-DE" sz="2800" b="1" kern="0" dirty="0" smtClean="0">
                <a:solidFill>
                  <a:srgbClr val="C00000"/>
                </a:solidFill>
              </a:rPr>
              <a:t>first compared to data</a:t>
            </a:r>
          </a:p>
          <a:p>
            <a:pPr>
              <a:lnSpc>
                <a:spcPct val="100000"/>
              </a:lnSpc>
            </a:pPr>
            <a:endParaRPr lang="ksh-Latn-DE" sz="2800" kern="0" dirty="0" smtClean="0"/>
          </a:p>
        </p:txBody>
      </p:sp>
      <p:grpSp>
        <p:nvGrpSpPr>
          <p:cNvPr id="10" name="Gruppieren 9"/>
          <p:cNvGrpSpPr/>
          <p:nvPr/>
        </p:nvGrpSpPr>
        <p:grpSpPr>
          <a:xfrm>
            <a:off x="-134308" y="5090650"/>
            <a:ext cx="1798913" cy="1371992"/>
            <a:chOff x="0" y="5542384"/>
            <a:chExt cx="1798913" cy="1371992"/>
          </a:xfrm>
        </p:grpSpPr>
        <p:sp>
          <p:nvSpPr>
            <p:cNvPr id="11" name="Textfeld 10"/>
            <p:cNvSpPr txBox="1"/>
            <p:nvPr/>
          </p:nvSpPr>
          <p:spPr>
            <a:xfrm>
              <a:off x="807936" y="6391156"/>
              <a:ext cx="9909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sh-Latn-DE" sz="1400" dirty="0" smtClean="0"/>
                <a:t>Dr. </a:t>
              </a:r>
              <a:r>
                <a:rPr lang="de-DE" sz="1400" dirty="0" smtClean="0"/>
                <a:t>Jörn</a:t>
              </a:r>
              <a:endParaRPr lang="de-DE" sz="1400" dirty="0" smtClean="0"/>
            </a:p>
            <a:p>
              <a:r>
                <a:rPr lang="de-DE" sz="1400" dirty="0" smtClean="0"/>
                <a:t>Kleemann</a:t>
              </a:r>
              <a:endParaRPr lang="de-DE" sz="1400" dirty="0"/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5542384"/>
              <a:ext cx="874969" cy="1315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3575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20379"/>
            <a:ext cx="9096000" cy="144000"/>
          </a:xfrm>
        </p:spPr>
        <p:txBody>
          <a:bodyPr/>
          <a:lstStyle/>
          <a:p>
            <a:r>
              <a:rPr lang="ksh-Latn-DE" b="1" dirty="0" smtClean="0">
                <a:solidFill>
                  <a:srgbClr val="333333"/>
                </a:solidFill>
                <a:cs typeface="Arial"/>
              </a:rPr>
              <a:t>Elastic gamma-scattering cross section on the GDR</a:t>
            </a:r>
            <a:endParaRPr lang="de-DE" dirty="0">
              <a:latin typeface="+mj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19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de-DE" dirty="0"/>
              <a:t>“</a:t>
            </a:r>
            <a:r>
              <a:rPr lang="de-DE" dirty="0" err="1"/>
              <a:t>Taking</a:t>
            </a:r>
            <a:r>
              <a:rPr lang="de-DE" dirty="0"/>
              <a:t> </a:t>
            </a:r>
            <a:r>
              <a:rPr lang="de-DE" dirty="0" err="1"/>
              <a:t>photos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Giant Dipole </a:t>
            </a:r>
            <a:r>
              <a:rPr lang="de-DE" dirty="0" err="1"/>
              <a:t>Resonance</a:t>
            </a:r>
            <a:r>
              <a:rPr lang="de-DE" dirty="0"/>
              <a:t>”    |     Professor Dr. Norbert </a:t>
            </a:r>
            <a:r>
              <a:rPr lang="de-DE" dirty="0" err="1"/>
              <a:t>Pietralla</a:t>
            </a:r>
            <a:r>
              <a:rPr lang="de-DE" dirty="0"/>
              <a:t>     |     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Physics</a:t>
            </a:r>
            <a:r>
              <a:rPr lang="de-DE" dirty="0"/>
              <a:t>, TU Darmstadt, Germany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D7436BFA-7D55-8D71-1A5A-CB8E5B4C5700}"/>
              </a:ext>
            </a:extLst>
          </p:cNvPr>
          <p:cNvSpPr txBox="1">
            <a:spLocks/>
          </p:cNvSpPr>
          <p:nvPr/>
        </p:nvSpPr>
        <p:spPr>
          <a:xfrm>
            <a:off x="767408" y="1124744"/>
            <a:ext cx="10938856" cy="648072"/>
          </a:xfrm>
          <a:prstGeom prst="rect">
            <a:avLst/>
          </a:prstGeom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ksh-Latn-DE" sz="2800" kern="0" dirty="0" smtClean="0"/>
              <a:t>What is the energy dependence of the (</a:t>
            </a:r>
            <a:r>
              <a:rPr lang="el-GR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800" kern="0" dirty="0" smtClean="0"/>
              <a:t>,</a:t>
            </a:r>
            <a:r>
              <a:rPr lang="el-GR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800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r>
              <a:rPr lang="ksh-Latn-DE" sz="2800" kern="0" dirty="0" smtClean="0"/>
              <a:t>’)/(</a:t>
            </a:r>
            <a:r>
              <a:rPr lang="el-GR" sz="2800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800" kern="0" dirty="0" smtClean="0"/>
              <a:t>,n) branching ratio?</a:t>
            </a:r>
          </a:p>
          <a:p>
            <a:pPr>
              <a:lnSpc>
                <a:spcPct val="100000"/>
              </a:lnSpc>
            </a:pPr>
            <a:endParaRPr lang="ksh-Latn-DE" sz="2800" kern="0" dirty="0"/>
          </a:p>
          <a:p>
            <a:pPr>
              <a:lnSpc>
                <a:spcPct val="100000"/>
              </a:lnSpc>
            </a:pPr>
            <a:r>
              <a:rPr lang="ksh-Latn-DE" sz="2800" kern="0" dirty="0" smtClean="0"/>
              <a:t>Neglecting the (small) Thomson term in SLO parametrization yields</a:t>
            </a:r>
          </a:p>
          <a:p>
            <a:pPr>
              <a:lnSpc>
                <a:spcPct val="100000"/>
              </a:lnSpc>
            </a:pPr>
            <a:endParaRPr lang="ksh-Latn-DE" sz="2800" kern="0" dirty="0"/>
          </a:p>
          <a:p>
            <a:pPr>
              <a:lnSpc>
                <a:spcPct val="100000"/>
              </a:lnSpc>
            </a:pPr>
            <a:endParaRPr lang="ksh-Latn-DE" sz="2800" kern="0" dirty="0" smtClean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3712" y="2582187"/>
            <a:ext cx="5040403" cy="1233757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3878345"/>
            <a:ext cx="7754784" cy="2578832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9912424" y="4005064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b="1" baseline="30000" dirty="0" smtClean="0">
                <a:solidFill>
                  <a:srgbClr val="0070C0"/>
                </a:solidFill>
              </a:rPr>
              <a:t>140</a:t>
            </a:r>
            <a:r>
              <a:rPr lang="ksh-Latn-DE" b="1" dirty="0" smtClean="0">
                <a:solidFill>
                  <a:srgbClr val="0070C0"/>
                </a:solidFill>
              </a:rPr>
              <a:t>Ce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8616280" y="2926002"/>
            <a:ext cx="249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ksh-Latn-DE" dirty="0" smtClean="0"/>
              <a:t>  E</a:t>
            </a:r>
            <a:r>
              <a:rPr lang="ksh-Latn-DE" baseline="30000" dirty="0" smtClean="0"/>
              <a:t>2</a:t>
            </a:r>
            <a:r>
              <a:rPr lang="ksh-Latn-DE" dirty="0" smtClean="0"/>
              <a:t>  </a:t>
            </a:r>
            <a:r>
              <a:rPr lang="el-G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ksh-Latn-DE" baseline="-25000" dirty="0" smtClean="0"/>
              <a:t>abs</a:t>
            </a:r>
            <a:r>
              <a:rPr lang="ksh-Latn-DE" dirty="0" smtClean="0"/>
              <a:t>(E)</a:t>
            </a:r>
            <a:endParaRPr lang="de-DE" dirty="0"/>
          </a:p>
        </p:txBody>
      </p:sp>
      <p:grpSp>
        <p:nvGrpSpPr>
          <p:cNvPr id="11" name="Gruppieren 10"/>
          <p:cNvGrpSpPr/>
          <p:nvPr/>
        </p:nvGrpSpPr>
        <p:grpSpPr>
          <a:xfrm>
            <a:off x="-134308" y="5090650"/>
            <a:ext cx="1798913" cy="1371992"/>
            <a:chOff x="0" y="5542384"/>
            <a:chExt cx="1798913" cy="1371992"/>
          </a:xfrm>
        </p:grpSpPr>
        <p:sp>
          <p:nvSpPr>
            <p:cNvPr id="12" name="Textfeld 11"/>
            <p:cNvSpPr txBox="1"/>
            <p:nvPr/>
          </p:nvSpPr>
          <p:spPr>
            <a:xfrm>
              <a:off x="807936" y="6391156"/>
              <a:ext cx="9909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sh-Latn-DE" sz="1400" dirty="0" smtClean="0"/>
                <a:t>Dr. </a:t>
              </a:r>
              <a:r>
                <a:rPr lang="de-DE" sz="1400" dirty="0" smtClean="0"/>
                <a:t>Jörn</a:t>
              </a:r>
              <a:endParaRPr lang="de-DE" sz="1400" dirty="0" smtClean="0"/>
            </a:p>
            <a:p>
              <a:r>
                <a:rPr lang="de-DE" sz="1400" dirty="0" smtClean="0"/>
                <a:t>Kleemann</a:t>
              </a:r>
              <a:endParaRPr lang="de-DE" sz="1400" dirty="0"/>
            </a:p>
          </p:txBody>
        </p: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5542384"/>
              <a:ext cx="874969" cy="13156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6033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 smtClean="0"/>
              <a:t>Principle of Photography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“</a:t>
            </a:r>
            <a:r>
              <a:rPr lang="ksh-Latn-DE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smtClean="0">
                <a:solidFill>
                  <a:srgbClr val="000000"/>
                </a:solidFill>
              </a:rPr>
              <a:t>|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Professor Dr. Norbert Pietralla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| 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Institute for Nuclear Physics,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 flipH="1">
            <a:off x="6501786" y="5545693"/>
            <a:ext cx="53513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b="1" dirty="0" smtClean="0">
                <a:solidFill>
                  <a:srgbClr val="FF0000"/>
                </a:solidFill>
              </a:rPr>
              <a:t>Do exactly this with a nucleus!</a:t>
            </a:r>
            <a:endParaRPr lang="ksh-Latn-DE" sz="2400" b="1" dirty="0">
              <a:solidFill>
                <a:srgbClr val="FF0000"/>
              </a:solidFill>
            </a:endParaRPr>
          </a:p>
        </p:txBody>
      </p:sp>
      <p:sp>
        <p:nvSpPr>
          <p:cNvPr id="24" name="Textfeld 23"/>
          <p:cNvSpPr txBox="1"/>
          <p:nvPr/>
        </p:nvSpPr>
        <p:spPr>
          <a:xfrm flipH="1">
            <a:off x="200471" y="1025501"/>
            <a:ext cx="5351378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Recipe: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sh-Latn-DE" sz="2400" dirty="0" smtClean="0"/>
              <a:t>Shine photons on object</a:t>
            </a:r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sh-Latn-DE" sz="2400" dirty="0" smtClean="0"/>
              <a:t>Detect intensity of scattered photons</a:t>
            </a:r>
          </a:p>
          <a:p>
            <a:pPr>
              <a:spcBef>
                <a:spcPts val="1200"/>
              </a:spcBef>
            </a:pPr>
            <a:r>
              <a:rPr lang="ksh-Latn-DE" sz="2400" dirty="0" smtClean="0"/>
              <a:t>For color photos: </a:t>
            </a:r>
            <a:endParaRPr lang="ksh-Latn-DE" sz="2400" dirty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sh-Latn-DE" sz="2400" dirty="0"/>
              <a:t>D</a:t>
            </a:r>
            <a:r>
              <a:rPr lang="ksh-Latn-DE" sz="2400" dirty="0" smtClean="0"/>
              <a:t>etect wavelength (energy) of scattered photons</a:t>
            </a:r>
          </a:p>
          <a:p>
            <a:pPr>
              <a:spcBef>
                <a:spcPts val="1200"/>
              </a:spcBef>
            </a:pPr>
            <a:r>
              <a:rPr lang="ksh-Latn-DE" sz="2400" dirty="0" smtClean="0"/>
              <a:t>For information on object’s shape:</a:t>
            </a:r>
            <a:endParaRPr lang="ksh-Latn-DE" sz="2400" dirty="0"/>
          </a:p>
          <a:p>
            <a:pPr marL="342900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ksh-Latn-DE" sz="2400" dirty="0" smtClean="0"/>
              <a:t>Rotate object and take photos from various directions</a:t>
            </a:r>
            <a:endParaRPr lang="de-DE" sz="24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5615244" y="922026"/>
            <a:ext cx="6601638" cy="4059250"/>
            <a:chOff x="5615244" y="922026"/>
            <a:chExt cx="6601638" cy="4059250"/>
          </a:xfrm>
        </p:grpSpPr>
        <p:pic>
          <p:nvPicPr>
            <p:cNvPr id="23" name="Grafik 2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4112" y="1260580"/>
              <a:ext cx="6582770" cy="3720696"/>
            </a:xfrm>
            <a:prstGeom prst="rect">
              <a:avLst/>
            </a:prstGeom>
          </p:spPr>
        </p:pic>
        <p:sp>
          <p:nvSpPr>
            <p:cNvPr id="6" name="Textfeld 5"/>
            <p:cNvSpPr txBox="1"/>
            <p:nvPr/>
          </p:nvSpPr>
          <p:spPr>
            <a:xfrm>
              <a:off x="5615244" y="922026"/>
              <a:ext cx="444063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sh-Latn-DE" sz="1600" i="1" dirty="0" smtClean="0"/>
                <a:t>AI-generated picture of a photographer in a lab</a:t>
              </a:r>
              <a:endParaRPr lang="de-DE" sz="1600" i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681679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20</a:t>
            </a:fld>
            <a:endParaRPr lang="de-DE" dirty="0"/>
          </a:p>
        </p:txBody>
      </p:sp>
      <p:sp>
        <p:nvSpPr>
          <p:cNvPr id="26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000000"/>
                </a:solidFill>
              </a:rPr>
              <a:t>“</a:t>
            </a:r>
            <a:r>
              <a:rPr lang="ksh-Latn-DE" dirty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>
                <a:solidFill>
                  <a:srgbClr val="000000"/>
                </a:solidFill>
              </a:rPr>
              <a:t>|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Professor Dr. Norbert </a:t>
            </a:r>
            <a:r>
              <a:rPr lang="de-DE" dirty="0" err="1">
                <a:solidFill>
                  <a:srgbClr val="000000"/>
                </a:solidFill>
              </a:rPr>
              <a:t>Pietralla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| 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Institute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Nuclear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Physics</a:t>
            </a:r>
            <a:r>
              <a:rPr lang="de-DE" dirty="0">
                <a:solidFill>
                  <a:srgbClr val="000000"/>
                </a:solidFill>
              </a:rPr>
              <a:t>, TU Darmstadt, Germany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7436BFA-7D55-8D71-1A5A-CB8E5B4C5700}"/>
              </a:ext>
            </a:extLst>
          </p:cNvPr>
          <p:cNvSpPr txBox="1">
            <a:spLocks/>
          </p:cNvSpPr>
          <p:nvPr/>
        </p:nvSpPr>
        <p:spPr>
          <a:xfrm>
            <a:off x="294994" y="842471"/>
            <a:ext cx="4896544" cy="5336614"/>
          </a:xfrm>
          <a:prstGeom prst="rect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ksh-Latn-DE" kern="0" dirty="0" smtClean="0"/>
              <a:t>Observations: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 smtClean="0"/>
              <a:t>GDR decays by </a:t>
            </a:r>
            <a:r>
              <a:rPr 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sh-Latn-DE" kern="0" dirty="0" smtClean="0"/>
              <a:t>collectively. (coherent 1p1h)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 smtClean="0"/>
              <a:t>Width for </a:t>
            </a:r>
            <a:r>
              <a:rPr 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dirty="0" smtClean="0"/>
              <a:t>–decay of GDR is EM-width of this collective state.      </a:t>
            </a:r>
            <a:r>
              <a:rPr lang="ksh-Latn-DE" kern="0" dirty="0" smtClean="0">
                <a:sym typeface="Symbol" panose="05050102010706020507" pitchFamily="18" charset="2"/>
              </a:rPr>
              <a:t></a:t>
            </a:r>
            <a:r>
              <a:rPr lang="el-GR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γ</a:t>
            </a:r>
            <a:r>
              <a:rPr lang="ksh-Latn-DE" kern="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 </a:t>
            </a:r>
            <a:r>
              <a:rPr lang="ksh-Latn-DE" kern="0" dirty="0" smtClean="0"/>
              <a:t>= 55 keV.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 smtClean="0"/>
              <a:t>Decay leading to particle emission is ~</a:t>
            </a:r>
            <a:r>
              <a:rPr lang="ksh-Latn-DE" kern="0" dirty="0"/>
              <a:t>9</a:t>
            </a:r>
            <a:r>
              <a:rPr lang="ksh-Latn-DE" kern="0" dirty="0" smtClean="0"/>
              <a:t>0 times faster.         </a:t>
            </a:r>
            <a:r>
              <a:rPr lang="ksh-Latn-DE" kern="0" dirty="0" smtClean="0">
                <a:sym typeface="Symbol" panose="05050102010706020507" pitchFamily="18" charset="2"/>
              </a:rPr>
              <a:t>  = 4.7 MeV.</a:t>
            </a:r>
            <a:endParaRPr lang="ksh-Latn-DE" kern="0" dirty="0" smtClean="0"/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ksh-Latn-DE" kern="0" dirty="0" smtClean="0"/>
              <a:t>Implying  </a:t>
            </a:r>
            <a:r>
              <a:rPr lang="ksh-Latn-DE" kern="0" dirty="0" smtClean="0">
                <a:sym typeface="Symbol" panose="05050102010706020507" pitchFamily="18" charset="2"/>
              </a:rPr>
              <a:t></a:t>
            </a:r>
            <a:r>
              <a:rPr lang="ksh-Latn-DE" kern="0" dirty="0" smtClean="0"/>
              <a:t>  IS the decay probability of this collective GDR state.                     </a:t>
            </a:r>
            <a:r>
              <a:rPr lang="ksh-Latn-DE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q.m</a:t>
            </a:r>
            <a:r>
              <a:rPr lang="ksh-Latn-DE" kern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.-</a:t>
            </a:r>
            <a:r>
              <a:rPr lang="ksh-Latn-DE" kern="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dephasing into chaotic compound</a:t>
            </a:r>
            <a:endParaRPr lang="ksh-Latn-DE" kern="0" dirty="0" smtClean="0"/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ksh-Latn-DE" kern="0" dirty="0" smtClean="0"/>
              <a:t>The GDR “dephases” within 0.14 zs.   ~ half of oscillation period T=1/</a:t>
            </a:r>
            <a:r>
              <a:rPr lang="ksh-Latn-DE" kern="0" dirty="0" smtClean="0">
                <a:sym typeface="Symbol" panose="05050102010706020507" pitchFamily="18" charset="2"/>
              </a:rPr>
              <a:t> = h/E</a:t>
            </a:r>
            <a:endParaRPr lang="ksh-Latn-DE" kern="0" dirty="0" smtClean="0"/>
          </a:p>
          <a:p>
            <a:pPr marL="342900" indent="-342900">
              <a:lnSpc>
                <a:spcPct val="100000"/>
              </a:lnSpc>
              <a:spcBef>
                <a:spcPts val="1800"/>
              </a:spcBef>
              <a:buFont typeface="Wingdings" panose="05000000000000000000" pitchFamily="2" charset="2"/>
              <a:buChar char="Ø"/>
            </a:pPr>
            <a:r>
              <a:rPr lang="ksh-Latn-DE" kern="0" dirty="0" smtClean="0">
                <a:cs typeface="Times New Roman" panose="02020603050405020304" pitchFamily="18" charset="0"/>
              </a:rPr>
              <a:t>Statistical </a:t>
            </a:r>
            <a:r>
              <a:rPr 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dirty="0" smtClean="0"/>
              <a:t>-decay from final compound state is much smaller.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4" y="188640"/>
            <a:ext cx="5328366" cy="6151397"/>
          </a:xfrm>
          <a:prstGeom prst="rect">
            <a:avLst/>
          </a:prstGeom>
        </p:spPr>
      </p:pic>
      <p:sp>
        <p:nvSpPr>
          <p:cNvPr id="11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20379"/>
            <a:ext cx="9096000" cy="144000"/>
          </a:xfrm>
        </p:spPr>
        <p:txBody>
          <a:bodyPr/>
          <a:lstStyle/>
          <a:p>
            <a:r>
              <a:rPr lang="ksh-Latn-DE" b="1" dirty="0" smtClean="0">
                <a:solidFill>
                  <a:srgbClr val="333333"/>
                </a:solidFill>
                <a:cs typeface="Arial"/>
              </a:rPr>
              <a:t>Conclusions</a:t>
            </a:r>
            <a:endParaRPr lang="de-DE" dirty="0">
              <a:latin typeface="+mj-lt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4014968" y="819446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b="1" baseline="30000" dirty="0" smtClean="0">
                <a:solidFill>
                  <a:srgbClr val="0070C0"/>
                </a:solidFill>
              </a:rPr>
              <a:t>140</a:t>
            </a:r>
            <a:r>
              <a:rPr lang="ksh-Latn-DE" b="1" dirty="0" smtClean="0">
                <a:solidFill>
                  <a:srgbClr val="0070C0"/>
                </a:solidFill>
              </a:rPr>
              <a:t>Ce</a:t>
            </a:r>
          </a:p>
        </p:txBody>
      </p:sp>
    </p:spTree>
    <p:extLst>
      <p:ext uri="{BB962C8B-B14F-4D97-AF65-F5344CB8AC3E}">
        <p14:creationId xmlns:p14="http://schemas.microsoft.com/office/powerpoint/2010/main" val="1634962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21</a:t>
            </a:fld>
            <a:endParaRPr lang="de-DE" dirty="0"/>
          </a:p>
        </p:txBody>
      </p:sp>
      <p:sp>
        <p:nvSpPr>
          <p:cNvPr id="26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000000"/>
                </a:solidFill>
              </a:rPr>
              <a:t>“</a:t>
            </a:r>
            <a:r>
              <a:rPr lang="ksh-Latn-DE" dirty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>
                <a:solidFill>
                  <a:srgbClr val="000000"/>
                </a:solidFill>
              </a:rPr>
              <a:t>|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Professor Dr. Norbert </a:t>
            </a:r>
            <a:r>
              <a:rPr lang="de-DE" dirty="0" err="1">
                <a:solidFill>
                  <a:srgbClr val="000000"/>
                </a:solidFill>
              </a:rPr>
              <a:t>Pietralla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| 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Institute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Nuclear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Physics</a:t>
            </a:r>
            <a:r>
              <a:rPr lang="de-DE" dirty="0">
                <a:solidFill>
                  <a:srgbClr val="000000"/>
                </a:solidFill>
              </a:rPr>
              <a:t>, TU Darmstadt, Germany</a:t>
            </a:r>
          </a:p>
        </p:txBody>
      </p:sp>
      <p:sp>
        <p:nvSpPr>
          <p:cNvPr id="11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20379"/>
            <a:ext cx="9096000" cy="144000"/>
          </a:xfrm>
        </p:spPr>
        <p:txBody>
          <a:bodyPr/>
          <a:lstStyle/>
          <a:p>
            <a:r>
              <a:rPr lang="ksh-Latn-DE" b="1" dirty="0" smtClean="0">
                <a:solidFill>
                  <a:srgbClr val="333333"/>
                </a:solidFill>
                <a:cs typeface="Arial"/>
              </a:rPr>
              <a:t>Conclusions</a:t>
            </a:r>
            <a:endParaRPr lang="de-DE" dirty="0">
              <a:latin typeface="+mj-lt"/>
            </a:endParaRPr>
          </a:p>
        </p:txBody>
      </p:sp>
      <p:sp>
        <p:nvSpPr>
          <p:cNvPr id="3" name="Textfeld 2"/>
          <p:cNvSpPr txBox="1"/>
          <p:nvPr/>
        </p:nvSpPr>
        <p:spPr>
          <a:xfrm>
            <a:off x="9447181" y="2924944"/>
            <a:ext cx="2643672" cy="23237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sz="2800" dirty="0" smtClean="0"/>
              <a:t>99% 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f</a:t>
            </a:r>
            <a:r>
              <a:rPr lang="ksh-Latn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ormation</a:t>
            </a:r>
          </a:p>
          <a:p>
            <a:r>
              <a:rPr lang="ksh-Latn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of compound </a:t>
            </a:r>
          </a:p>
          <a:p>
            <a:r>
              <a:rPr lang="ksh-Latn-DE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nucleus (chaotic)</a:t>
            </a:r>
          </a:p>
          <a:p>
            <a:pPr>
              <a:spcBef>
                <a:spcPts val="600"/>
              </a:spcBef>
            </a:pPr>
            <a:r>
              <a:rPr lang="ksh-Latn-DE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 subsequent </a:t>
            </a:r>
          </a:p>
          <a:p>
            <a:r>
              <a:rPr lang="ksh-Latn-DE" sz="280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statistical decay</a:t>
            </a:r>
            <a:endParaRPr lang="de-DE" sz="2800" dirty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600056" y="5805264"/>
            <a:ext cx="47099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sz="2800" dirty="0" smtClean="0"/>
              <a:t>~1% collective </a:t>
            </a:r>
            <a:r>
              <a:rPr lang="el-GR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800" dirty="0" smtClean="0"/>
              <a:t>-decay to gs</a:t>
            </a:r>
            <a:endParaRPr lang="de-DE" sz="280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3287688" y="620688"/>
            <a:ext cx="6192688" cy="5228317"/>
            <a:chOff x="3287688" y="620688"/>
            <a:chExt cx="6192688" cy="5228317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620688"/>
              <a:ext cx="5976664" cy="5228317"/>
            </a:xfrm>
            <a:prstGeom prst="rect">
              <a:avLst/>
            </a:prstGeom>
          </p:spPr>
        </p:pic>
        <p:cxnSp>
          <p:nvCxnSpPr>
            <p:cNvPr id="7" name="Gerader Verbinder 6"/>
            <p:cNvCxnSpPr/>
            <p:nvPr/>
          </p:nvCxnSpPr>
          <p:spPr>
            <a:xfrm>
              <a:off x="6456040" y="5013176"/>
              <a:ext cx="288032" cy="648072"/>
            </a:xfrm>
            <a:prstGeom prst="line">
              <a:avLst/>
            </a:prstGeom>
            <a:ln w="508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9" name="Gruppieren 8"/>
            <p:cNvGrpSpPr/>
            <p:nvPr/>
          </p:nvGrpSpPr>
          <p:grpSpPr>
            <a:xfrm>
              <a:off x="3287688" y="836712"/>
              <a:ext cx="918841" cy="519741"/>
              <a:chOff x="3287688" y="836712"/>
              <a:chExt cx="918841" cy="519741"/>
            </a:xfrm>
          </p:grpSpPr>
          <p:sp>
            <p:nvSpPr>
              <p:cNvPr id="4" name="Rechteck 3"/>
              <p:cNvSpPr/>
              <p:nvPr/>
            </p:nvSpPr>
            <p:spPr>
              <a:xfrm>
                <a:off x="3647728" y="836712"/>
                <a:ext cx="526032" cy="432048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>
                <a:off x="3287688" y="956343"/>
                <a:ext cx="918841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ksh-Latn-DE" sz="2000" dirty="0" smtClean="0"/>
                  <a:t> (mb)</a:t>
                </a:r>
                <a:endParaRPr lang="de-DE" sz="2000" dirty="0"/>
              </a:p>
            </p:txBody>
          </p:sp>
        </p:grpSp>
        <p:grpSp>
          <p:nvGrpSpPr>
            <p:cNvPr id="16" name="Gruppieren 15"/>
            <p:cNvGrpSpPr/>
            <p:nvPr/>
          </p:nvGrpSpPr>
          <p:grpSpPr>
            <a:xfrm>
              <a:off x="4884000" y="931842"/>
              <a:ext cx="1661032" cy="545095"/>
              <a:chOff x="4884000" y="931842"/>
              <a:chExt cx="1661032" cy="545095"/>
            </a:xfrm>
          </p:grpSpPr>
          <p:sp>
            <p:nvSpPr>
              <p:cNvPr id="10" name="Rechteck 9"/>
              <p:cNvSpPr/>
              <p:nvPr/>
            </p:nvSpPr>
            <p:spPr>
              <a:xfrm>
                <a:off x="5447928" y="931842"/>
                <a:ext cx="1044116" cy="30535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" name="Textfeld 14"/>
              <p:cNvSpPr txBox="1"/>
              <p:nvPr/>
            </p:nvSpPr>
            <p:spPr>
              <a:xfrm>
                <a:off x="4884000" y="1076827"/>
                <a:ext cx="1661032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sh-DE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</a:t>
                </a:r>
                <a:r>
                  <a:rPr lang="ksh-Latn-DE" sz="20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rPr>
                  <a:t> </a:t>
                </a:r>
                <a:r>
                  <a:rPr lang="ksh-Latn-DE" sz="2000" dirty="0" smtClean="0"/>
                  <a:t>= </a:t>
                </a:r>
                <a:r>
                  <a:rPr lang="ksh-Latn-DE" sz="2000" dirty="0" smtClean="0">
                    <a:sym typeface="Symbol" panose="05050102010706020507" pitchFamily="18" charset="2"/>
                  </a:rPr>
                  <a:t></a:t>
                </a:r>
                <a:r>
                  <a:rPr lang="ksh-Latn-DE" sz="2000" baseline="-25000" dirty="0" smtClean="0"/>
                  <a:t>R</a:t>
                </a:r>
                <a:r>
                  <a:rPr lang="ksh-Latn-DE" sz="2000" dirty="0" smtClean="0"/>
                  <a:t> + </a:t>
                </a:r>
                <a:r>
                  <a:rPr lang="ksh-Latn-DE" sz="2000" dirty="0" smtClean="0">
                    <a:sym typeface="Symbol" panose="05050102010706020507" pitchFamily="18" charset="2"/>
                  </a:rPr>
                  <a:t></a:t>
                </a:r>
                <a:r>
                  <a:rPr lang="ksh-Latn-DE" sz="2000" baseline="-25000" dirty="0" smtClean="0"/>
                  <a:t>CN</a:t>
                </a:r>
                <a:r>
                  <a:rPr lang="ksh-Latn-DE" sz="2000" dirty="0" smtClean="0"/>
                  <a:t> </a:t>
                </a:r>
                <a:endParaRPr lang="de-DE" sz="2000" dirty="0"/>
              </a:p>
            </p:txBody>
          </p:sp>
        </p:grpSp>
        <p:sp>
          <p:nvSpPr>
            <p:cNvPr id="17" name="Rechteck 16"/>
            <p:cNvSpPr/>
            <p:nvPr/>
          </p:nvSpPr>
          <p:spPr>
            <a:xfrm>
              <a:off x="5087888" y="1910018"/>
              <a:ext cx="360040" cy="2431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5098631" y="2206311"/>
              <a:ext cx="33855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sh-DE" sz="2000" dirty="0" smtClean="0">
                  <a:latin typeface="Times New Roman" panose="02020603050405020304" pitchFamily="18" charset="0"/>
                  <a:cs typeface="Times New Roman" panose="02020603050405020304" pitchFamily="18" charset="0"/>
                  <a:sym typeface="Symbol" panose="05050102010706020507" pitchFamily="18" charset="2"/>
                </a:rPr>
                <a:t></a:t>
              </a:r>
              <a:endParaRPr lang="de-DE" sz="2000" dirty="0"/>
            </a:p>
          </p:txBody>
        </p:sp>
      </p:grpSp>
      <p:pic>
        <p:nvPicPr>
          <p:cNvPr id="12" name="Grafik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8456" y="3308858"/>
            <a:ext cx="2694488" cy="55424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1190481" y="4830251"/>
            <a:ext cx="292740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sz="2800" dirty="0" smtClean="0"/>
              <a:t>ordered coherent</a:t>
            </a:r>
          </a:p>
          <a:p>
            <a:r>
              <a:rPr lang="ksh-Latn-DE" sz="2800" dirty="0" smtClean="0"/>
              <a:t>motion</a:t>
            </a:r>
            <a:endParaRPr lang="de-DE" sz="2800" dirty="0"/>
          </a:p>
        </p:txBody>
      </p:sp>
    </p:spTree>
    <p:extLst>
      <p:ext uri="{BB962C8B-B14F-4D97-AF65-F5344CB8AC3E}">
        <p14:creationId xmlns:p14="http://schemas.microsoft.com/office/powerpoint/2010/main" val="1727011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22</a:t>
            </a:fld>
            <a:endParaRPr lang="de-DE" dirty="0"/>
          </a:p>
        </p:txBody>
      </p:sp>
      <p:sp>
        <p:nvSpPr>
          <p:cNvPr id="26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000000"/>
                </a:solidFill>
              </a:rPr>
              <a:t>“</a:t>
            </a:r>
            <a:r>
              <a:rPr lang="ksh-Latn-DE" dirty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>
                <a:solidFill>
                  <a:srgbClr val="000000"/>
                </a:solidFill>
              </a:rPr>
              <a:t>|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Professor Dr. Norbert </a:t>
            </a:r>
            <a:r>
              <a:rPr lang="de-DE" dirty="0" err="1">
                <a:solidFill>
                  <a:srgbClr val="000000"/>
                </a:solidFill>
              </a:rPr>
              <a:t>Pietralla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| 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Institute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Nuclear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Physics</a:t>
            </a:r>
            <a:r>
              <a:rPr lang="de-DE" dirty="0">
                <a:solidFill>
                  <a:srgbClr val="000000"/>
                </a:solidFill>
              </a:rPr>
              <a:t>, TU Darmstadt, Germany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1904" y="296993"/>
            <a:ext cx="5334462" cy="6084335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436BFA-7D55-8D71-1A5A-CB8E5B4C5700}"/>
              </a:ext>
            </a:extLst>
          </p:cNvPr>
          <p:cNvSpPr txBox="1">
            <a:spLocks/>
          </p:cNvSpPr>
          <p:nvPr/>
        </p:nvSpPr>
        <p:spPr>
          <a:xfrm>
            <a:off x="263352" y="908720"/>
            <a:ext cx="4824536" cy="4824536"/>
          </a:xfrm>
          <a:prstGeom prst="rect">
            <a:avLst/>
          </a:prstGeom>
          <a:ln w="63500"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ksh-Latn-DE" kern="0" dirty="0" smtClean="0"/>
              <a:t>Similar observations on the deformed nucleus </a:t>
            </a:r>
            <a:r>
              <a:rPr lang="ksh-Latn-DE" sz="2800" b="1" kern="0" baseline="30000" dirty="0" smtClean="0">
                <a:solidFill>
                  <a:srgbClr val="0070C0"/>
                </a:solidFill>
              </a:rPr>
              <a:t>154</a:t>
            </a:r>
            <a:r>
              <a:rPr lang="ksh-Latn-DE" sz="2800" b="1" kern="0" dirty="0" smtClean="0">
                <a:solidFill>
                  <a:srgbClr val="0070C0"/>
                </a:solidFill>
              </a:rPr>
              <a:t>Sm</a:t>
            </a:r>
            <a:r>
              <a:rPr lang="ksh-Latn-DE" kern="0" dirty="0" smtClean="0"/>
              <a:t>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 smtClean="0"/>
              <a:t>GDR </a:t>
            </a:r>
            <a:r>
              <a:rPr lang="ksh-Latn-DE" kern="0" dirty="0"/>
              <a:t>decays by </a:t>
            </a:r>
            <a:r>
              <a:rPr lang="el-GR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sh-Latn-DE" kern="0" dirty="0" smtClean="0"/>
              <a:t>collectively to gs,  and </a:t>
            </a:r>
            <a:r>
              <a:rPr lang="ksh-Latn-DE" kern="0" dirty="0"/>
              <a:t>to the 2</a:t>
            </a:r>
            <a:r>
              <a:rPr lang="ksh-Latn-DE" kern="0" baseline="30000" dirty="0"/>
              <a:t>+</a:t>
            </a:r>
            <a:r>
              <a:rPr lang="ksh-Latn-DE" kern="0" baseline="-25000" dirty="0"/>
              <a:t>1</a:t>
            </a:r>
            <a:r>
              <a:rPr lang="ksh-Latn-DE" kern="0" dirty="0"/>
              <a:t>, too</a:t>
            </a:r>
            <a:r>
              <a:rPr lang="ksh-Latn-DE" kern="0" dirty="0" smtClean="0"/>
              <a:t>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 smtClean="0"/>
              <a:t>Evolution of </a:t>
            </a:r>
            <a:r>
              <a:rPr 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dirty="0" smtClean="0"/>
              <a:t>-branching ratio with energy is due to interferences of decays about 3 axes</a:t>
            </a:r>
            <a:endParaRPr lang="ksh-Latn-DE" kern="0" dirty="0"/>
          </a:p>
          <a:p>
            <a:pPr>
              <a:lnSpc>
                <a:spcPct val="100000"/>
              </a:lnSpc>
            </a:pPr>
            <a:endParaRPr lang="ksh-Latn-DE" kern="0" dirty="0" smtClean="0"/>
          </a:p>
          <a:p>
            <a:pPr>
              <a:lnSpc>
                <a:spcPct val="100000"/>
              </a:lnSpc>
            </a:pPr>
            <a:r>
              <a:rPr lang="ksh-Latn-DE" kern="0" dirty="0" smtClean="0"/>
              <a:t>Identical conclusions as for </a:t>
            </a:r>
            <a:r>
              <a:rPr lang="ksh-Latn-DE" kern="0" baseline="30000" dirty="0" smtClean="0"/>
              <a:t>140</a:t>
            </a:r>
            <a:r>
              <a:rPr lang="ksh-Latn-DE" kern="0" dirty="0" smtClean="0"/>
              <a:t>Ce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el-GR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n-US" kern="0" dirty="0" smtClean="0"/>
              <a:t>-decay </a:t>
            </a:r>
            <a:r>
              <a:rPr lang="en-US" kern="0" dirty="0"/>
              <a:t>from compound is </a:t>
            </a:r>
            <a:r>
              <a:rPr lang="ksh-Latn-DE" kern="0" dirty="0" smtClean="0"/>
              <a:t>small</a:t>
            </a:r>
            <a:r>
              <a:rPr lang="en-US" kern="0" dirty="0" smtClean="0"/>
              <a:t>.</a:t>
            </a:r>
            <a:endParaRPr lang="en-US" kern="0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ksh-Latn-DE" kern="0" dirty="0" smtClean="0"/>
              <a:t>Width of </a:t>
            </a:r>
            <a:r>
              <a:rPr 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σ</a:t>
            </a:r>
            <a:r>
              <a:rPr lang="ksh-Latn-DE" kern="0" baseline="-25000" dirty="0" smtClean="0"/>
              <a:t>abs</a:t>
            </a:r>
            <a:r>
              <a:rPr lang="ksh-Latn-DE" kern="0" dirty="0" smtClean="0"/>
              <a:t>(E) is the sum of the decay probabilities of the collective modes (“dephasing”) about the three different axes. </a:t>
            </a:r>
            <a:endParaRPr lang="ksh-Latn-DE" sz="1600" b="1" kern="0" dirty="0" smtClean="0">
              <a:solidFill>
                <a:srgbClr val="7030A0"/>
              </a:solidFill>
              <a:sym typeface="Symbol" panose="05050102010706020507" pitchFamily="18" charset="2"/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</a:pPr>
            <a:r>
              <a:rPr lang="ksh-Latn-DE" sz="1600" b="1" kern="0" dirty="0" smtClean="0">
                <a:solidFill>
                  <a:srgbClr val="7030A0"/>
                </a:solidFill>
                <a:sym typeface="Symbol" panose="05050102010706020507" pitchFamily="18" charset="2"/>
              </a:rPr>
              <a:t>J.Kleemann, NP et al., PRL 134, 022503 (2025).</a:t>
            </a:r>
            <a:endParaRPr lang="ksh-Latn-DE" sz="1600" b="1" kern="0" dirty="0">
              <a:solidFill>
                <a:srgbClr val="7030A0"/>
              </a:solidFill>
              <a:sym typeface="Symbol" panose="05050102010706020507" pitchFamily="18" charset="2"/>
            </a:endParaRPr>
          </a:p>
        </p:txBody>
      </p:sp>
      <p:sp>
        <p:nvSpPr>
          <p:cNvPr id="9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20379"/>
            <a:ext cx="9096000" cy="144000"/>
          </a:xfrm>
        </p:spPr>
        <p:txBody>
          <a:bodyPr/>
          <a:lstStyle/>
          <a:p>
            <a:r>
              <a:rPr lang="ksh-Latn-DE" b="1" dirty="0" smtClean="0">
                <a:solidFill>
                  <a:srgbClr val="333333"/>
                </a:solidFill>
                <a:cs typeface="Arial"/>
              </a:rPr>
              <a:t>Conclusions</a:t>
            </a:r>
            <a:endParaRPr lang="de-DE" dirty="0">
              <a:latin typeface="+mj-lt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10710382" y="1340768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b="1" baseline="30000" dirty="0" smtClean="0">
                <a:solidFill>
                  <a:srgbClr val="0070C0"/>
                </a:solidFill>
              </a:rPr>
              <a:t>154</a:t>
            </a:r>
            <a:r>
              <a:rPr lang="ksh-Latn-DE" b="1" dirty="0" smtClean="0">
                <a:solidFill>
                  <a:srgbClr val="0070C0"/>
                </a:solidFill>
              </a:rPr>
              <a:t>Sm</a:t>
            </a:r>
          </a:p>
        </p:txBody>
      </p:sp>
    </p:spTree>
    <p:extLst>
      <p:ext uri="{BB962C8B-B14F-4D97-AF65-F5344CB8AC3E}">
        <p14:creationId xmlns:p14="http://schemas.microsoft.com/office/powerpoint/2010/main" val="697080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17.09.2025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23</a:t>
            </a:fld>
            <a:endParaRPr lang="de-DE" dirty="0"/>
          </a:p>
        </p:txBody>
      </p:sp>
      <p:sp>
        <p:nvSpPr>
          <p:cNvPr id="26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000000"/>
                </a:solidFill>
              </a:rPr>
              <a:t>“</a:t>
            </a:r>
            <a:r>
              <a:rPr lang="ksh-Latn-DE" dirty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>
                <a:solidFill>
                  <a:srgbClr val="000000"/>
                </a:solidFill>
              </a:rPr>
              <a:t>|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Professor Dr. Norbert </a:t>
            </a:r>
            <a:r>
              <a:rPr lang="de-DE" dirty="0" err="1">
                <a:solidFill>
                  <a:srgbClr val="000000"/>
                </a:solidFill>
              </a:rPr>
              <a:t>Pietralla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| 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Institute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Nuclear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Physics</a:t>
            </a:r>
            <a:r>
              <a:rPr lang="de-DE" dirty="0">
                <a:solidFill>
                  <a:srgbClr val="000000"/>
                </a:solidFill>
              </a:rPr>
              <a:t>, TU Darmstadt, Germany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436BFA-7D55-8D71-1A5A-CB8E5B4C5700}"/>
              </a:ext>
            </a:extLst>
          </p:cNvPr>
          <p:cNvSpPr txBox="1">
            <a:spLocks/>
          </p:cNvSpPr>
          <p:nvPr/>
        </p:nvSpPr>
        <p:spPr>
          <a:xfrm>
            <a:off x="407368" y="652102"/>
            <a:ext cx="11521280" cy="1048706"/>
          </a:xfrm>
          <a:prstGeom prst="rect">
            <a:avLst/>
          </a:prstGeom>
          <a:ln w="63500">
            <a:noFill/>
          </a:ln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ksh-Latn-DE" sz="3200" b="1" kern="0" dirty="0" smtClean="0">
                <a:solidFill>
                  <a:srgbClr val="0070C0"/>
                </a:solidFill>
              </a:rPr>
              <a:t>Can the data be consistent with zillions of isolated states?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 smtClean="0"/>
              <a:t>No! It only works when the </a:t>
            </a:r>
            <a:r>
              <a:rPr lang="ksh-Latn-DE" kern="0" dirty="0" smtClean="0"/>
              <a:t>individual 1</a:t>
            </a:r>
            <a:r>
              <a:rPr lang="ksh-Latn-DE" kern="0" baseline="30000" dirty="0" smtClean="0"/>
              <a:t>-</a:t>
            </a:r>
            <a:r>
              <a:rPr lang="ksh-Latn-DE" kern="0" dirty="0" smtClean="0"/>
              <a:t> states </a:t>
            </a:r>
            <a:r>
              <a:rPr lang="ksh-Latn-DE" kern="0" dirty="0" smtClean="0"/>
              <a:t>overlap and mix. </a:t>
            </a:r>
          </a:p>
        </p:txBody>
      </p:sp>
      <p:sp>
        <p:nvSpPr>
          <p:cNvPr id="10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20379"/>
            <a:ext cx="9096000" cy="144000"/>
          </a:xfrm>
        </p:spPr>
        <p:txBody>
          <a:bodyPr/>
          <a:lstStyle/>
          <a:p>
            <a:r>
              <a:rPr lang="ksh-Latn-DE" b="1" dirty="0" smtClean="0">
                <a:solidFill>
                  <a:srgbClr val="333333"/>
                </a:solidFill>
                <a:cs typeface="Arial"/>
              </a:rPr>
              <a:t>conclusion</a:t>
            </a:r>
            <a:endParaRPr lang="de-DE" dirty="0">
              <a:latin typeface="+mj-lt"/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344" y="1787021"/>
            <a:ext cx="3747784" cy="4161002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95800" y="1787022"/>
            <a:ext cx="5083391" cy="416100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9552384" y="1787021"/>
            <a:ext cx="25202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1800" dirty="0" smtClean="0"/>
              <a:t>GDR modeled by few thousand equidistant equally-wide 1- states </a:t>
            </a:r>
            <a:r>
              <a:rPr lang="ksh-Latn-DE" sz="1800" dirty="0" smtClean="0"/>
              <a:t>with </a:t>
            </a:r>
            <a:r>
              <a:rPr lang="ksh-Latn-DE" sz="1800" dirty="0" smtClean="0"/>
              <a:t>widths </a:t>
            </a:r>
            <a:r>
              <a:rPr lang="ksh-Latn-DE" sz="1800" dirty="0" smtClean="0">
                <a:sym typeface="Symbol" panose="05050102010706020507" pitchFamily="18" charset="2"/>
              </a:rPr>
              <a:t></a:t>
            </a:r>
            <a:r>
              <a:rPr lang="ksh-Latn-DE" sz="1800" dirty="0" smtClean="0"/>
              <a:t>.</a:t>
            </a:r>
          </a:p>
          <a:p>
            <a:endParaRPr lang="ksh-Latn-DE" sz="1800" dirty="0"/>
          </a:p>
          <a:p>
            <a:r>
              <a:rPr lang="ksh-Latn-DE" sz="1800" dirty="0" smtClean="0"/>
              <a:t>The elastic scattering data is recovered, only, if the spacing between the states is of the order of their widths or less. </a:t>
            </a:r>
          </a:p>
          <a:p>
            <a:endParaRPr lang="ksh-Latn-DE" sz="1800" dirty="0"/>
          </a:p>
          <a:p>
            <a:r>
              <a:rPr lang="ksh-Latn-DE" sz="1800" b="1" dirty="0" smtClean="0"/>
              <a:t>The GDR is </a:t>
            </a:r>
            <a:r>
              <a:rPr lang="ksh-Latn-DE" sz="1800" b="1" dirty="0" smtClean="0"/>
              <a:t>                   a </a:t>
            </a:r>
            <a:r>
              <a:rPr lang="ksh-Latn-DE" sz="1800" b="1" dirty="0" smtClean="0"/>
              <a:t>single mode or </a:t>
            </a:r>
            <a:r>
              <a:rPr lang="ksh-Latn-DE" sz="1800" b="1" dirty="0" smtClean="0"/>
              <a:t>         a </a:t>
            </a:r>
            <a:r>
              <a:rPr lang="ksh-Latn-DE" sz="1800" b="1" dirty="0" smtClean="0"/>
              <a:t>“coherent mixture of </a:t>
            </a:r>
            <a:r>
              <a:rPr lang="ksh-Latn-DE" sz="1800" b="1" dirty="0" smtClean="0"/>
              <a:t>1</a:t>
            </a:r>
            <a:r>
              <a:rPr lang="ksh-Latn-DE" sz="1800" b="1" baseline="30000" dirty="0" smtClean="0"/>
              <a:t>-</a:t>
            </a:r>
            <a:r>
              <a:rPr lang="ksh-Latn-DE" sz="1800" b="1" dirty="0" smtClean="0"/>
              <a:t> states</a:t>
            </a:r>
            <a:r>
              <a:rPr lang="ksh-Latn-DE" sz="1800" b="1" dirty="0" smtClean="0"/>
              <a:t>”. </a:t>
            </a:r>
            <a:endParaRPr lang="de-DE" sz="1800" b="1" dirty="0"/>
          </a:p>
        </p:txBody>
      </p:sp>
      <p:sp>
        <p:nvSpPr>
          <p:cNvPr id="12" name="Textfeld 11"/>
          <p:cNvSpPr txBox="1"/>
          <p:nvPr/>
        </p:nvSpPr>
        <p:spPr>
          <a:xfrm>
            <a:off x="6232926" y="2924944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1800" b="1" dirty="0" smtClean="0"/>
              <a:t>Many resonances</a:t>
            </a:r>
            <a:endParaRPr lang="ksh-Latn-DE" sz="1800" b="1" dirty="0" smtClean="0"/>
          </a:p>
        </p:txBody>
      </p:sp>
      <p:sp>
        <p:nvSpPr>
          <p:cNvPr id="13" name="Textfeld 12"/>
          <p:cNvSpPr txBox="1"/>
          <p:nvPr/>
        </p:nvSpPr>
        <p:spPr>
          <a:xfrm>
            <a:off x="479376" y="6093296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1800" dirty="0" smtClean="0"/>
              <a:t>E.g., 113 equidistant SLOs</a:t>
            </a:r>
            <a:endParaRPr lang="ksh-Latn-DE" sz="1800" dirty="0" smtClean="0"/>
          </a:p>
        </p:txBody>
      </p:sp>
      <p:sp>
        <p:nvSpPr>
          <p:cNvPr id="14" name="Textfeld 13"/>
          <p:cNvSpPr txBox="1"/>
          <p:nvPr/>
        </p:nvSpPr>
        <p:spPr>
          <a:xfrm>
            <a:off x="5231904" y="4221088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1800" b="1" dirty="0" smtClean="0"/>
              <a:t>Expt.</a:t>
            </a:r>
            <a:endParaRPr lang="ksh-Latn-DE" sz="1800" b="1" dirty="0" smtClean="0"/>
          </a:p>
        </p:txBody>
      </p:sp>
    </p:spTree>
    <p:extLst>
      <p:ext uri="{BB962C8B-B14F-4D97-AF65-F5344CB8AC3E}">
        <p14:creationId xmlns:p14="http://schemas.microsoft.com/office/powerpoint/2010/main" val="3832750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24</a:t>
            </a:fld>
            <a:endParaRPr lang="de-DE" dirty="0"/>
          </a:p>
        </p:txBody>
      </p:sp>
      <p:sp>
        <p:nvSpPr>
          <p:cNvPr id="26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000000"/>
                </a:solidFill>
              </a:rPr>
              <a:t>“</a:t>
            </a:r>
            <a:r>
              <a:rPr lang="ksh-Latn-DE" dirty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>
                <a:solidFill>
                  <a:srgbClr val="000000"/>
                </a:solidFill>
              </a:rPr>
              <a:t>|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Professor Dr. Norbert </a:t>
            </a:r>
            <a:r>
              <a:rPr lang="de-DE" dirty="0" err="1">
                <a:solidFill>
                  <a:srgbClr val="000000"/>
                </a:solidFill>
              </a:rPr>
              <a:t>Pietralla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| 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Institute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Nuclear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Physics</a:t>
            </a:r>
            <a:r>
              <a:rPr lang="de-DE" dirty="0">
                <a:solidFill>
                  <a:srgbClr val="000000"/>
                </a:solidFill>
              </a:rPr>
              <a:t>, TU Darmstadt, Germany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436BFA-7D55-8D71-1A5A-CB8E5B4C5700}"/>
              </a:ext>
            </a:extLst>
          </p:cNvPr>
          <p:cNvSpPr txBox="1">
            <a:spLocks/>
          </p:cNvSpPr>
          <p:nvPr/>
        </p:nvSpPr>
        <p:spPr>
          <a:xfrm>
            <a:off x="407368" y="652102"/>
            <a:ext cx="11521280" cy="5657218"/>
          </a:xfrm>
          <a:prstGeom prst="rect">
            <a:avLst/>
          </a:prstGeom>
          <a:ln w="63500">
            <a:noFill/>
          </a:ln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ksh-Latn-DE" sz="3200" b="1" kern="0" dirty="0" smtClean="0">
                <a:solidFill>
                  <a:srgbClr val="0070C0"/>
                </a:solidFill>
              </a:rPr>
              <a:t>Observations: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 smtClean="0"/>
              <a:t>The </a:t>
            </a:r>
            <a:r>
              <a:rPr 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dirty="0" smtClean="0"/>
              <a:t>-to-neutron–decay branching ratio of the GDR amounts to about 1%.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 smtClean="0"/>
              <a:t>It INCREASES with energy over the GDR.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/>
              <a:t>The </a:t>
            </a:r>
            <a:r>
              <a:rPr 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dirty="0"/>
              <a:t>–decay of the </a:t>
            </a:r>
            <a:r>
              <a:rPr lang="ksh-Latn-DE" kern="0" dirty="0" smtClean="0"/>
              <a:t>GDR is not statistical. It reflects the collective mode.</a:t>
            </a:r>
            <a:endParaRPr lang="ksh-Latn-DE" kern="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 smtClean="0"/>
              <a:t>The NRF cross section evolves over the GDR according to the collective mode.</a:t>
            </a: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2" y="3429000"/>
            <a:ext cx="5230248" cy="214523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9387" y="3429000"/>
            <a:ext cx="6450909" cy="2145231"/>
          </a:xfrm>
          <a:prstGeom prst="rect">
            <a:avLst/>
          </a:prstGeom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20379"/>
            <a:ext cx="9096000" cy="144000"/>
          </a:xfrm>
        </p:spPr>
        <p:txBody>
          <a:bodyPr/>
          <a:lstStyle/>
          <a:p>
            <a:r>
              <a:rPr lang="ksh-Latn-DE" b="1" dirty="0" smtClean="0">
                <a:solidFill>
                  <a:srgbClr val="333333"/>
                </a:solidFill>
                <a:cs typeface="Arial"/>
              </a:rPr>
              <a:t>Summary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072724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25</a:t>
            </a:fld>
            <a:endParaRPr lang="de-DE" dirty="0"/>
          </a:p>
        </p:txBody>
      </p:sp>
      <p:sp>
        <p:nvSpPr>
          <p:cNvPr id="26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27448" y="6457177"/>
            <a:ext cx="9937104" cy="212183"/>
          </a:xfrm>
        </p:spPr>
        <p:txBody>
          <a:bodyPr/>
          <a:lstStyle/>
          <a:p>
            <a:pPr>
              <a:defRPr/>
            </a:pPr>
            <a:r>
              <a:rPr lang="de-DE" dirty="0">
                <a:solidFill>
                  <a:srgbClr val="000000"/>
                </a:solidFill>
              </a:rPr>
              <a:t>“</a:t>
            </a:r>
            <a:r>
              <a:rPr lang="ksh-Latn-DE" dirty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>
                <a:solidFill>
                  <a:srgbClr val="000000"/>
                </a:solidFill>
              </a:rPr>
              <a:t>|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Professor Dr. Norbert </a:t>
            </a:r>
            <a:r>
              <a:rPr lang="de-DE" dirty="0" err="1">
                <a:solidFill>
                  <a:srgbClr val="000000"/>
                </a:solidFill>
              </a:rPr>
              <a:t>Pietralla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|  </a:t>
            </a:r>
            <a:r>
              <a:rPr lang="ksh-Latn-DE" dirty="0">
                <a:solidFill>
                  <a:srgbClr val="000000"/>
                </a:solidFill>
              </a:rPr>
              <a:t>  </a:t>
            </a:r>
            <a:r>
              <a:rPr lang="de-DE" dirty="0">
                <a:solidFill>
                  <a:srgbClr val="000000"/>
                </a:solidFill>
              </a:rPr>
              <a:t>  Institute </a:t>
            </a:r>
            <a:r>
              <a:rPr lang="de-DE" dirty="0" err="1">
                <a:solidFill>
                  <a:srgbClr val="000000"/>
                </a:solidFill>
              </a:rPr>
              <a:t>for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Nuclear</a:t>
            </a:r>
            <a:r>
              <a:rPr lang="de-DE" dirty="0">
                <a:solidFill>
                  <a:srgbClr val="000000"/>
                </a:solidFill>
              </a:rPr>
              <a:t> </a:t>
            </a:r>
            <a:r>
              <a:rPr lang="de-DE" dirty="0" err="1">
                <a:solidFill>
                  <a:srgbClr val="000000"/>
                </a:solidFill>
              </a:rPr>
              <a:t>Physics</a:t>
            </a:r>
            <a:r>
              <a:rPr lang="de-DE" dirty="0">
                <a:solidFill>
                  <a:srgbClr val="000000"/>
                </a:solidFill>
              </a:rPr>
              <a:t>, TU Darmstadt, Germany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7436BFA-7D55-8D71-1A5A-CB8E5B4C5700}"/>
              </a:ext>
            </a:extLst>
          </p:cNvPr>
          <p:cNvSpPr txBox="1">
            <a:spLocks/>
          </p:cNvSpPr>
          <p:nvPr/>
        </p:nvSpPr>
        <p:spPr>
          <a:xfrm>
            <a:off x="407368" y="652102"/>
            <a:ext cx="11521280" cy="5657218"/>
          </a:xfrm>
          <a:prstGeom prst="rect">
            <a:avLst/>
          </a:prstGeom>
          <a:ln w="63500">
            <a:noFill/>
          </a:ln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ksh-Latn-DE" sz="3200" b="1" kern="0" dirty="0" smtClean="0">
                <a:solidFill>
                  <a:srgbClr val="0070C0"/>
                </a:solidFill>
              </a:rPr>
              <a:t>Observations: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 smtClean="0"/>
              <a:t>The </a:t>
            </a:r>
            <a:r>
              <a:rPr 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dirty="0" smtClean="0"/>
              <a:t>-to-neutron–decay branching ratio of the GDR amounts to about 1%. 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 smtClean="0"/>
              <a:t>It INCREASES with energy over the GDR.</a:t>
            </a:r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/>
              <a:t>The </a:t>
            </a:r>
            <a:r>
              <a:rPr lang="el-GR" kern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dirty="0"/>
              <a:t>–decay of the </a:t>
            </a:r>
            <a:r>
              <a:rPr lang="ksh-Latn-DE" kern="0" dirty="0" smtClean="0"/>
              <a:t>GDR is not statistical. It reflects the collective mode.</a:t>
            </a:r>
            <a:endParaRPr lang="ksh-Latn-DE" kern="0" dirty="0"/>
          </a:p>
          <a:p>
            <a:pPr marL="342900" indent="-34290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ksh-Latn-DE" kern="0" dirty="0" smtClean="0"/>
              <a:t>The NRF cross section evolves over the GDR according to the collective mode.</a:t>
            </a:r>
          </a:p>
          <a:p>
            <a:pPr>
              <a:lnSpc>
                <a:spcPct val="100000"/>
              </a:lnSpc>
              <a:spcBef>
                <a:spcPts val="2000"/>
              </a:spcBef>
            </a:pPr>
            <a:r>
              <a:rPr lang="ksh-Latn-DE" sz="3200" b="1" kern="0" dirty="0" smtClean="0">
                <a:solidFill>
                  <a:srgbClr val="C00000"/>
                </a:solidFill>
              </a:rPr>
              <a:t>Conclusions</a:t>
            </a:r>
            <a:r>
              <a:rPr lang="ksh-Latn-DE" sz="3200" b="1" kern="0" dirty="0">
                <a:solidFill>
                  <a:srgbClr val="C00000"/>
                </a:solidFill>
              </a:rPr>
              <a:t>: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ksh-Latn-DE" kern="0" dirty="0" smtClean="0"/>
              <a:t>The </a:t>
            </a:r>
            <a:r>
              <a:rPr lang="ksh-Latn-DE" kern="0" dirty="0"/>
              <a:t>GDR decays by </a:t>
            </a:r>
            <a:r>
              <a:rPr lang="el-GR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sh-Latn-DE" kern="0" dirty="0" smtClean="0"/>
              <a:t>with </a:t>
            </a:r>
            <a:r>
              <a:rPr lang="ksh-Latn-DE" kern="0" dirty="0"/>
              <a:t>its collective </a:t>
            </a:r>
            <a:r>
              <a:rPr lang="ksh-Latn-DE" kern="0" dirty="0" smtClean="0"/>
              <a:t>EM-widths.   </a:t>
            </a:r>
            <a:r>
              <a:rPr lang="ksh-Latn-DE" kern="0" dirty="0" smtClean="0">
                <a:sym typeface="Symbol" panose="05050102010706020507" pitchFamily="18" charset="2"/>
              </a:rPr>
              <a:t></a:t>
            </a:r>
            <a:r>
              <a:rPr lang="el-GR" kern="0" baseline="-25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γ</a:t>
            </a:r>
            <a:r>
              <a:rPr lang="ksh-Latn-DE" kern="0" baseline="-40000" dirty="0" smtClean="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0</a:t>
            </a:r>
            <a:r>
              <a:rPr lang="ksh-Latn-DE" kern="0" dirty="0" smtClean="0"/>
              <a:t> = 55 keV.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ksh-Latn-DE" kern="0" dirty="0" smtClean="0"/>
              <a:t>Still, the GDR decays 90 times faster into chaotic compound states that decay statistically.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ksh-Latn-DE" kern="0" dirty="0" smtClean="0"/>
              <a:t>With internal decay width  </a:t>
            </a:r>
            <a:r>
              <a:rPr lang="ksh-Latn-DE" kern="0" dirty="0" smtClean="0">
                <a:sym typeface="Symbol" panose="05050102010706020507" pitchFamily="18" charset="2"/>
              </a:rPr>
              <a:t></a:t>
            </a:r>
            <a:r>
              <a:rPr lang="ksh-Latn-DE" kern="0" dirty="0" smtClean="0"/>
              <a:t> = 4.7 MeV,       </a:t>
            </a:r>
            <a:r>
              <a:rPr lang="ksh-Latn-DE" kern="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corresponding to internal decay time of  </a:t>
            </a:r>
            <a:r>
              <a:rPr lang="el-GR" kern="0" dirty="0" smtClean="0">
                <a:solidFill>
                  <a:schemeClr val="bg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ksh-Latn-DE" kern="0" dirty="0" smtClean="0">
                <a:solidFill>
                  <a:schemeClr val="bg2">
                    <a:lumMod val="40000"/>
                    <a:lumOff val="60000"/>
                  </a:schemeClr>
                </a:solidFill>
              </a:rPr>
              <a:t> = 0.14 zs.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ksh-Latn-DE" kern="0" dirty="0"/>
              <a:t>The GDR width </a:t>
            </a:r>
            <a:r>
              <a:rPr lang="ksh-Latn-DE" kern="0" dirty="0" smtClean="0"/>
              <a:t>IS </a:t>
            </a:r>
            <a:r>
              <a:rPr lang="ksh-Latn-DE" kern="0" dirty="0"/>
              <a:t>its (internal!) decay width “decoherenization”, timescale </a:t>
            </a:r>
            <a:r>
              <a:rPr lang="el-GR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ksh-Latn-DE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ksh-DE" kern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≈ </a:t>
            </a:r>
            <a:r>
              <a:rPr lang="ksh-Latn-DE" kern="0" dirty="0"/>
              <a:t>0.14 zs. </a:t>
            </a:r>
            <a:endParaRPr lang="ksh-Latn-DE" kern="0" dirty="0" smtClean="0"/>
          </a:p>
          <a:p>
            <a:pPr marL="0" indent="0">
              <a:lnSpc>
                <a:spcPct val="100000"/>
              </a:lnSpc>
              <a:spcBef>
                <a:spcPts val="2000"/>
              </a:spcBef>
            </a:pPr>
            <a:r>
              <a:rPr lang="ksh-Latn-DE" sz="3200" b="1" kern="0" dirty="0" smtClean="0">
                <a:solidFill>
                  <a:srgbClr val="00B050"/>
                </a:solidFill>
              </a:rPr>
              <a:t>Conjecture:</a:t>
            </a:r>
            <a:endParaRPr lang="ksh-Latn-DE" sz="3200" b="1" kern="0" dirty="0">
              <a:solidFill>
                <a:srgbClr val="00B050"/>
              </a:solidFill>
            </a:endParaRP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r>
              <a:rPr lang="ksh-Latn-DE" kern="0" dirty="0"/>
              <a:t>The GDR (of heavy nuclei) cannot show any </a:t>
            </a:r>
            <a:r>
              <a:rPr lang="ksh-Latn-DE" kern="0" dirty="0" smtClean="0"/>
              <a:t>finestructure ! Because </a:t>
            </a:r>
            <a:r>
              <a:rPr lang="ksh-Latn-DE" kern="0" dirty="0"/>
              <a:t>it decays too </a:t>
            </a:r>
            <a:r>
              <a:rPr lang="ksh-Latn-DE" kern="0" dirty="0" smtClean="0"/>
              <a:t>fast. </a:t>
            </a:r>
            <a:endParaRPr lang="ksh-Latn-DE" kern="0" dirty="0"/>
          </a:p>
          <a:p>
            <a:pPr marL="0" indent="0" algn="ctr">
              <a:lnSpc>
                <a:spcPct val="100000"/>
              </a:lnSpc>
            </a:pPr>
            <a:r>
              <a:rPr lang="ksh-Latn-DE" sz="2800" b="1" kern="0" dirty="0">
                <a:solidFill>
                  <a:srgbClr val="FF0000"/>
                </a:solidFill>
              </a:rPr>
              <a:t>Nice color photos from the GDR! </a:t>
            </a:r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ksh-Latn-DE" kern="0" dirty="0"/>
          </a:p>
          <a:p>
            <a:pPr marL="342900" indent="-342900">
              <a:lnSpc>
                <a:spcPct val="100000"/>
              </a:lnSpc>
              <a:buFont typeface="Wingdings" panose="05000000000000000000" pitchFamily="2" charset="2"/>
              <a:buChar char="Ø"/>
            </a:pPr>
            <a:endParaRPr lang="ksh-Latn-DE" kern="0" dirty="0" smtClean="0">
              <a:solidFill>
                <a:schemeClr val="bg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2384" y="1145191"/>
            <a:ext cx="2596826" cy="1065110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4" y="2636912"/>
            <a:ext cx="3229320" cy="1073901"/>
          </a:xfrm>
          <a:prstGeom prst="rect">
            <a:avLst/>
          </a:prstGeom>
        </p:spPr>
      </p:pic>
      <p:sp>
        <p:nvSpPr>
          <p:cNvPr id="10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20379"/>
            <a:ext cx="9096000" cy="144000"/>
          </a:xfrm>
        </p:spPr>
        <p:txBody>
          <a:bodyPr/>
          <a:lstStyle/>
          <a:p>
            <a:r>
              <a:rPr lang="ksh-Latn-DE" b="1" dirty="0" smtClean="0">
                <a:solidFill>
                  <a:srgbClr val="333333"/>
                </a:solidFill>
                <a:cs typeface="Arial"/>
              </a:rPr>
              <a:t>Summary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29253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photonuclear </a:t>
            </a:r>
            <a:r>
              <a:rPr lang="ksh-Latn-DE" dirty="0" smtClean="0"/>
              <a:t>Education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26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898" y="292021"/>
            <a:ext cx="6336477" cy="5873283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335360" y="1266433"/>
            <a:ext cx="266429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800" b="1" dirty="0" smtClean="0">
                <a:solidFill>
                  <a:srgbClr val="00B0F0"/>
                </a:solidFill>
              </a:rPr>
              <a:t>Stipend   1,000 €/month </a:t>
            </a:r>
          </a:p>
          <a:p>
            <a:r>
              <a:rPr lang="ksh-Latn-DE" sz="2800" b="1" dirty="0" smtClean="0">
                <a:solidFill>
                  <a:srgbClr val="00B0F0"/>
                </a:solidFill>
              </a:rPr>
              <a:t>for 2 years   for excellent f</a:t>
            </a:r>
            <a:r>
              <a:rPr lang="ksh-Latn-DE" sz="2800" b="1" dirty="0" smtClean="0">
                <a:solidFill>
                  <a:srgbClr val="00B0F0"/>
                </a:solidFill>
              </a:rPr>
              <a:t>emale foreign master students.  </a:t>
            </a:r>
            <a:endParaRPr lang="de-DE" sz="2800" b="1" dirty="0">
              <a:solidFill>
                <a:srgbClr val="00B0F0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9768408" y="2204864"/>
            <a:ext cx="230425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b="1" dirty="0" smtClean="0">
                <a:solidFill>
                  <a:srgbClr val="FF0000"/>
                </a:solidFill>
              </a:rPr>
              <a:t>Spread the word! </a:t>
            </a:r>
          </a:p>
          <a:p>
            <a:endParaRPr lang="ksh-Latn-DE" b="1" dirty="0">
              <a:solidFill>
                <a:srgbClr val="FF0000"/>
              </a:solidFill>
            </a:endParaRPr>
          </a:p>
          <a:p>
            <a:r>
              <a:rPr lang="ksh-Latn-DE" b="1" dirty="0" smtClean="0">
                <a:solidFill>
                  <a:srgbClr val="FF0000"/>
                </a:solidFill>
              </a:rPr>
              <a:t>Thank </a:t>
            </a:r>
            <a:r>
              <a:rPr lang="ksh-Latn-DE" b="1" dirty="0" smtClean="0">
                <a:solidFill>
                  <a:srgbClr val="FF0000"/>
                </a:solidFill>
              </a:rPr>
              <a:t>you very much</a:t>
            </a:r>
            <a:r>
              <a:rPr lang="ksh-Latn-DE" b="1" dirty="0">
                <a:solidFill>
                  <a:srgbClr val="FF0000"/>
                </a:solidFill>
              </a:rPr>
              <a:t>!</a:t>
            </a:r>
            <a:endParaRPr lang="de-DE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317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photonuclear experiment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27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 flipH="1">
            <a:off x="4727848" y="314096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More information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57880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photonuclear experiment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17.09.2025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28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 flipH="1">
            <a:off x="4727848" y="3140968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More information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3111919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 smtClean="0"/>
              <a:t>Representative photoabsorption data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“</a:t>
            </a:r>
            <a:r>
              <a:rPr lang="ksh-Latn-DE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smtClean="0">
                <a:solidFill>
                  <a:srgbClr val="000000"/>
                </a:solidFill>
              </a:rPr>
              <a:t>|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Professor Dr. Norbert Pietralla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| 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Institute for Nuclear Physics,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29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 flipH="1">
            <a:off x="591920" y="872410"/>
            <a:ext cx="51900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000" dirty="0" smtClean="0">
                <a:solidFill>
                  <a:srgbClr val="0070C0"/>
                </a:solidFill>
              </a:rPr>
              <a:t>Photofission on U, Baldwin, Klaiber (1947)</a:t>
            </a:r>
            <a:endParaRPr lang="de-DE" sz="2000" dirty="0">
              <a:solidFill>
                <a:srgbClr val="0070C0"/>
              </a:solidFill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384" y="1358428"/>
            <a:ext cx="5271149" cy="4842937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 flipH="1">
            <a:off x="6456040" y="869207"/>
            <a:ext cx="5400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000" dirty="0" smtClean="0">
                <a:solidFill>
                  <a:srgbClr val="0070C0"/>
                </a:solidFill>
              </a:rPr>
              <a:t>Photoneutron from Cu, Bothe, Gentner (1937)  </a:t>
            </a:r>
            <a:endParaRPr lang="de-DE" sz="2000" dirty="0">
              <a:solidFill>
                <a:srgbClr val="0070C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6456040" y="1703408"/>
            <a:ext cx="551832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“</a:t>
            </a:r>
            <a:r>
              <a:rPr lang="ksh-Latn-DE" sz="2400" i="1" dirty="0" smtClean="0"/>
              <a:t>...cross section for photo-neutron production is about 5x10</a:t>
            </a:r>
            <a:r>
              <a:rPr lang="ksh-Latn-DE" sz="2400" i="1" baseline="30000" dirty="0" smtClean="0"/>
              <a:t>-26</a:t>
            </a:r>
            <a:r>
              <a:rPr lang="ksh-Latn-DE" sz="2400" i="1" dirty="0" smtClean="0"/>
              <a:t> cm</a:t>
            </a:r>
            <a:r>
              <a:rPr lang="ksh-Latn-DE" sz="2400" i="1" baseline="30000" dirty="0" smtClean="0"/>
              <a:t>2</a:t>
            </a:r>
            <a:r>
              <a:rPr lang="ksh-Latn-DE" sz="2400" i="1" dirty="0" smtClean="0"/>
              <a:t>...” </a:t>
            </a:r>
          </a:p>
          <a:p>
            <a:pPr>
              <a:spcBef>
                <a:spcPts val="600"/>
              </a:spcBef>
            </a:pPr>
            <a:r>
              <a:rPr lang="ksh-Latn-DE" sz="1800" dirty="0" smtClean="0">
                <a:solidFill>
                  <a:srgbClr val="C00000"/>
                </a:solidFill>
              </a:rPr>
              <a:t>W.Bothe, W.Gentner, Z.Phys.106, 236 (1937).</a:t>
            </a:r>
            <a:endParaRPr lang="de-DE" sz="1800" dirty="0">
              <a:solidFill>
                <a:srgbClr val="C00000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2024" y="3501008"/>
            <a:ext cx="5217261" cy="79803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6341244" y="4454028"/>
            <a:ext cx="5518327" cy="118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“</a:t>
            </a:r>
            <a:r>
              <a:rPr lang="ksh-Latn-DE" sz="2400" i="1" dirty="0" smtClean="0"/>
              <a:t>...and </a:t>
            </a:r>
            <a:r>
              <a:rPr lang="ksh-Latn-DE" sz="2400" i="1" dirty="0" smtClean="0">
                <a:sym typeface="Symbol" panose="05050102010706020507" pitchFamily="18" charset="2"/>
              </a:rPr>
              <a:t></a:t>
            </a:r>
            <a:r>
              <a:rPr lang="ksh-Latn-DE" sz="2400" i="1" baseline="-25000" dirty="0" smtClean="0"/>
              <a:t>i</a:t>
            </a:r>
            <a:r>
              <a:rPr lang="ksh-Latn-DE" sz="2400" i="1" dirty="0" smtClean="0"/>
              <a:t>... corresponding to maximum resonance...” </a:t>
            </a:r>
          </a:p>
          <a:p>
            <a:pPr>
              <a:spcBef>
                <a:spcPts val="600"/>
              </a:spcBef>
            </a:pPr>
            <a:r>
              <a:rPr lang="ksh-Latn-DE" sz="1800" dirty="0" smtClean="0">
                <a:solidFill>
                  <a:srgbClr val="C00000"/>
                </a:solidFill>
              </a:rPr>
              <a:t>N.Bohr, Nature 141, 326 (1938).</a:t>
            </a:r>
            <a:endParaRPr lang="de-DE" sz="1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505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 smtClean="0"/>
              <a:t>photonuclear phenomena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“</a:t>
            </a:r>
            <a:r>
              <a:rPr lang="ksh-Latn-DE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smtClean="0">
                <a:solidFill>
                  <a:srgbClr val="000000"/>
                </a:solidFill>
              </a:rPr>
              <a:t>|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Professor Dr. Norbert Pietralla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| 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Institute for Nuclear Physics,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</a:t>
            </a:fld>
            <a:endParaRPr lang="de-DE" dirty="0"/>
          </a:p>
        </p:txBody>
      </p:sp>
      <p:pic>
        <p:nvPicPr>
          <p:cNvPr id="37" name="Grafik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818" y="1412776"/>
            <a:ext cx="2300577" cy="1840462"/>
          </a:xfrm>
          <a:prstGeom prst="rect">
            <a:avLst/>
          </a:prstGeom>
        </p:spPr>
      </p:pic>
      <p:grpSp>
        <p:nvGrpSpPr>
          <p:cNvPr id="38" name="Gruppieren 37"/>
          <p:cNvGrpSpPr/>
          <p:nvPr/>
        </p:nvGrpSpPr>
        <p:grpSpPr>
          <a:xfrm>
            <a:off x="39908" y="3942706"/>
            <a:ext cx="3607820" cy="1292190"/>
            <a:chOff x="39908" y="3942706"/>
            <a:chExt cx="3607820" cy="1292190"/>
          </a:xfrm>
        </p:grpSpPr>
        <p:pic>
          <p:nvPicPr>
            <p:cNvPr id="39" name="Grafik 3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609" y="4178124"/>
              <a:ext cx="3583119" cy="1056772"/>
            </a:xfrm>
            <a:prstGeom prst="rect">
              <a:avLst/>
            </a:prstGeom>
          </p:spPr>
        </p:pic>
        <p:sp>
          <p:nvSpPr>
            <p:cNvPr id="40" name="Textfeld 39"/>
            <p:cNvSpPr txBox="1"/>
            <p:nvPr/>
          </p:nvSpPr>
          <p:spPr>
            <a:xfrm>
              <a:off x="39908" y="3942706"/>
              <a:ext cx="2952328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1000" dirty="0" smtClean="0">
                  <a:solidFill>
                    <a:srgbClr val="7030A0"/>
                  </a:solidFill>
                </a:rPr>
                <a:t>Figure to the right from:</a:t>
              </a:r>
              <a:endParaRPr lang="de-DE" sz="1000" dirty="0">
                <a:solidFill>
                  <a:srgbClr val="7030A0"/>
                </a:solidFill>
              </a:endParaRPr>
            </a:p>
          </p:txBody>
        </p:sp>
      </p:grpSp>
      <p:grpSp>
        <p:nvGrpSpPr>
          <p:cNvPr id="42" name="Gruppieren 41"/>
          <p:cNvGrpSpPr/>
          <p:nvPr/>
        </p:nvGrpSpPr>
        <p:grpSpPr>
          <a:xfrm>
            <a:off x="2855640" y="1051953"/>
            <a:ext cx="9401605" cy="5408326"/>
            <a:chOff x="2790395" y="1051953"/>
            <a:chExt cx="9401605" cy="5408326"/>
          </a:xfrm>
        </p:grpSpPr>
        <p:grpSp>
          <p:nvGrpSpPr>
            <p:cNvPr id="25" name="Gruppieren 24"/>
            <p:cNvGrpSpPr/>
            <p:nvPr/>
          </p:nvGrpSpPr>
          <p:grpSpPr>
            <a:xfrm>
              <a:off x="3647728" y="1051953"/>
              <a:ext cx="7546101" cy="4823470"/>
              <a:chOff x="3647728" y="1051953"/>
              <a:chExt cx="7546101" cy="4823470"/>
            </a:xfrm>
          </p:grpSpPr>
          <p:pic>
            <p:nvPicPr>
              <p:cNvPr id="26" name="Grafik 25"/>
              <p:cNvPicPr>
                <a:picLocks noChangeAspect="1"/>
              </p:cNvPicPr>
              <p:nvPr/>
            </p:nvPicPr>
            <p:blipFill>
              <a:blip r:embed="rId4" cstate="hq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647728" y="1051953"/>
                <a:ext cx="7546101" cy="4823470"/>
              </a:xfrm>
              <a:prstGeom prst="rect">
                <a:avLst/>
              </a:prstGeom>
            </p:spPr>
          </p:pic>
          <p:sp>
            <p:nvSpPr>
              <p:cNvPr id="27" name="Textfeld 26"/>
              <p:cNvSpPr txBox="1"/>
              <p:nvPr/>
            </p:nvSpPr>
            <p:spPr>
              <a:xfrm>
                <a:off x="4007768" y="5154958"/>
                <a:ext cx="2520279" cy="21544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sh-Latn-DE" sz="800" dirty="0" smtClean="0"/>
                  <a:t>Figure: N.Pietralla</a:t>
                </a:r>
                <a:endParaRPr lang="de-DE" sz="800" dirty="0"/>
              </a:p>
            </p:txBody>
          </p:sp>
        </p:grpSp>
        <p:grpSp>
          <p:nvGrpSpPr>
            <p:cNvPr id="29" name="Gruppieren 28"/>
            <p:cNvGrpSpPr/>
            <p:nvPr/>
          </p:nvGrpSpPr>
          <p:grpSpPr>
            <a:xfrm>
              <a:off x="2790395" y="5850526"/>
              <a:ext cx="9401605" cy="609753"/>
              <a:chOff x="2790395" y="5850526"/>
              <a:chExt cx="9401605" cy="609753"/>
            </a:xfrm>
          </p:grpSpPr>
          <p:sp>
            <p:nvSpPr>
              <p:cNvPr id="31" name="Textfeld 30"/>
              <p:cNvSpPr txBox="1"/>
              <p:nvPr/>
            </p:nvSpPr>
            <p:spPr>
              <a:xfrm>
                <a:off x="3071664" y="5850526"/>
                <a:ext cx="1391728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sh-Latn-DE" dirty="0"/>
                  <a:t>atomic</a:t>
                </a:r>
                <a:endParaRPr lang="de-DE" dirty="0"/>
              </a:p>
            </p:txBody>
          </p:sp>
          <p:sp>
            <p:nvSpPr>
              <p:cNvPr id="32" name="Textfeld 31"/>
              <p:cNvSpPr txBox="1"/>
              <p:nvPr/>
            </p:nvSpPr>
            <p:spPr>
              <a:xfrm>
                <a:off x="6830441" y="5875504"/>
                <a:ext cx="1527982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sh-Latn-DE" dirty="0"/>
                  <a:t>nuclear</a:t>
                </a:r>
                <a:endParaRPr lang="de-DE" dirty="0"/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10436391" y="5850527"/>
                <a:ext cx="1755609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sh-Latn-DE" dirty="0"/>
                  <a:t>hadronic</a:t>
                </a:r>
                <a:endParaRPr lang="de-DE" dirty="0"/>
              </a:p>
            </p:txBody>
          </p:sp>
          <p:sp>
            <p:nvSpPr>
              <p:cNvPr id="34" name="Rechteck 33"/>
              <p:cNvSpPr/>
              <p:nvPr/>
            </p:nvSpPr>
            <p:spPr>
              <a:xfrm>
                <a:off x="4655840" y="5949280"/>
                <a:ext cx="5616624" cy="486021"/>
              </a:xfrm>
              <a:prstGeom prst="rect">
                <a:avLst/>
              </a:prstGeom>
              <a:solidFill>
                <a:srgbClr val="F5A30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" name="Rechteck 34"/>
              <p:cNvSpPr/>
              <p:nvPr/>
            </p:nvSpPr>
            <p:spPr>
              <a:xfrm>
                <a:off x="10272464" y="5949281"/>
                <a:ext cx="1872208" cy="486021"/>
              </a:xfrm>
              <a:prstGeom prst="rect">
                <a:avLst/>
              </a:prstGeom>
              <a:solidFill>
                <a:schemeClr val="accent6">
                  <a:lumMod val="20000"/>
                  <a:lumOff val="80000"/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>
              <a:xfrm>
                <a:off x="2790395" y="5946466"/>
                <a:ext cx="1872208" cy="486021"/>
              </a:xfrm>
              <a:prstGeom prst="rect">
                <a:avLst/>
              </a:prstGeom>
              <a:solidFill>
                <a:srgbClr val="92D050">
                  <a:alpha val="2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cxnSp>
          <p:nvCxnSpPr>
            <p:cNvPr id="28" name="Gerader Verbinder 27"/>
            <p:cNvCxnSpPr/>
            <p:nvPr/>
          </p:nvCxnSpPr>
          <p:spPr>
            <a:xfrm>
              <a:off x="4231631" y="5373216"/>
              <a:ext cx="440338" cy="581961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Gerader Verbinder 29"/>
            <p:cNvCxnSpPr/>
            <p:nvPr/>
          </p:nvCxnSpPr>
          <p:spPr>
            <a:xfrm flipH="1">
              <a:off x="10272464" y="5373216"/>
              <a:ext cx="792088" cy="581961"/>
            </a:xfrm>
            <a:prstGeom prst="line">
              <a:avLst/>
            </a:prstGeom>
            <a:ln w="4762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3205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 smtClean="0"/>
              <a:t>Representative photoabsorption data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“</a:t>
            </a:r>
            <a:r>
              <a:rPr lang="ksh-Latn-DE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smtClean="0">
                <a:solidFill>
                  <a:srgbClr val="000000"/>
                </a:solidFill>
              </a:rPr>
              <a:t>|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Professor Dr. Norbert Pietralla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| 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Institute for Nuclear Physics,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30</a:t>
            </a:fld>
            <a:endParaRPr lang="de-DE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263352" y="1550531"/>
            <a:ext cx="11785488" cy="4885353"/>
            <a:chOff x="263352" y="1550531"/>
            <a:chExt cx="11785488" cy="4885353"/>
          </a:xfrm>
        </p:grpSpPr>
        <p:pic>
          <p:nvPicPr>
            <p:cNvPr id="19" name="Grafik 1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71766" y="4037355"/>
              <a:ext cx="3877074" cy="2398529"/>
            </a:xfrm>
            <a:prstGeom prst="rect">
              <a:avLst/>
            </a:prstGeom>
          </p:spPr>
        </p:pic>
        <p:pic>
          <p:nvPicPr>
            <p:cNvPr id="17" name="Grafik 1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199700" y="4037355"/>
              <a:ext cx="3855984" cy="2383759"/>
            </a:xfrm>
            <a:prstGeom prst="rect">
              <a:avLst/>
            </a:prstGeom>
          </p:spPr>
        </p:pic>
        <p:grpSp>
          <p:nvGrpSpPr>
            <p:cNvPr id="14" name="Gruppieren 13"/>
            <p:cNvGrpSpPr/>
            <p:nvPr/>
          </p:nvGrpSpPr>
          <p:grpSpPr>
            <a:xfrm>
              <a:off x="263352" y="1550531"/>
              <a:ext cx="11785488" cy="2395986"/>
              <a:chOff x="263352" y="1550531"/>
              <a:chExt cx="11785488" cy="2395986"/>
            </a:xfrm>
          </p:grpSpPr>
          <p:pic>
            <p:nvPicPr>
              <p:cNvPr id="12" name="Grafik 11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225666" y="1550531"/>
                <a:ext cx="3823174" cy="2395986"/>
              </a:xfrm>
              <a:prstGeom prst="rect">
                <a:avLst/>
              </a:prstGeom>
            </p:spPr>
          </p:pic>
          <p:grpSp>
            <p:nvGrpSpPr>
              <p:cNvPr id="8" name="Gruppieren 7"/>
              <p:cNvGrpSpPr/>
              <p:nvPr/>
            </p:nvGrpSpPr>
            <p:grpSpPr>
              <a:xfrm>
                <a:off x="263352" y="1556792"/>
                <a:ext cx="3753900" cy="2389725"/>
                <a:chOff x="4219050" y="2234137"/>
                <a:chExt cx="3753900" cy="2389725"/>
              </a:xfrm>
            </p:grpSpPr>
            <p:pic>
              <p:nvPicPr>
                <p:cNvPr id="6" name="Grafik 5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219050" y="2234137"/>
                  <a:ext cx="3753900" cy="2389725"/>
                </a:xfrm>
                <a:prstGeom prst="rect">
                  <a:avLst/>
                </a:prstGeom>
              </p:spPr>
            </p:pic>
            <p:sp>
              <p:nvSpPr>
                <p:cNvPr id="7" name="Textfeld 6"/>
                <p:cNvSpPr txBox="1"/>
                <p:nvPr/>
              </p:nvSpPr>
              <p:spPr>
                <a:xfrm>
                  <a:off x="4727848" y="2420888"/>
                  <a:ext cx="11978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sh-Latn-DE" baseline="30000" dirty="0" smtClean="0">
                      <a:solidFill>
                        <a:srgbClr val="0070C0"/>
                      </a:solidFill>
                    </a:rPr>
                    <a:t>120</a:t>
                  </a:r>
                  <a:r>
                    <a:rPr lang="ksh-Latn-DE" dirty="0" smtClean="0">
                      <a:solidFill>
                        <a:srgbClr val="0070C0"/>
                      </a:solidFill>
                    </a:rPr>
                    <a:t>Sn</a:t>
                  </a:r>
                  <a:endParaRPr lang="de-DE" dirty="0">
                    <a:solidFill>
                      <a:srgbClr val="0070C0"/>
                    </a:solidFill>
                  </a:endParaRPr>
                </a:p>
              </p:txBody>
            </p:sp>
          </p:grpSp>
          <p:grpSp>
            <p:nvGrpSpPr>
              <p:cNvPr id="13" name="Gruppieren 12"/>
              <p:cNvGrpSpPr/>
              <p:nvPr/>
            </p:nvGrpSpPr>
            <p:grpSpPr>
              <a:xfrm>
                <a:off x="4187234" y="1550531"/>
                <a:ext cx="3868450" cy="2389725"/>
                <a:chOff x="4063034" y="1556791"/>
                <a:chExt cx="3868450" cy="2389725"/>
              </a:xfrm>
            </p:grpSpPr>
            <p:pic>
              <p:nvPicPr>
                <p:cNvPr id="9" name="Grafik 8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063034" y="1556791"/>
                  <a:ext cx="3868450" cy="2389725"/>
                </a:xfrm>
                <a:prstGeom prst="rect">
                  <a:avLst/>
                </a:prstGeom>
              </p:spPr>
            </p:pic>
            <p:sp>
              <p:nvSpPr>
                <p:cNvPr id="10" name="Textfeld 9"/>
                <p:cNvSpPr txBox="1"/>
                <p:nvPr/>
              </p:nvSpPr>
              <p:spPr>
                <a:xfrm>
                  <a:off x="4655840" y="1743543"/>
                  <a:ext cx="1197847" cy="58477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ksh-Latn-DE" baseline="30000" dirty="0" smtClean="0">
                      <a:solidFill>
                        <a:srgbClr val="0070C0"/>
                      </a:solidFill>
                    </a:rPr>
                    <a:t>140</a:t>
                  </a:r>
                  <a:r>
                    <a:rPr lang="ksh-Latn-DE" dirty="0" smtClean="0">
                      <a:solidFill>
                        <a:srgbClr val="0070C0"/>
                      </a:solidFill>
                    </a:rPr>
                    <a:t>Ce</a:t>
                  </a:r>
                  <a:endParaRPr lang="de-DE" dirty="0">
                    <a:solidFill>
                      <a:srgbClr val="0070C0"/>
                    </a:solidFill>
                  </a:endParaRPr>
                </a:p>
              </p:txBody>
            </p:sp>
          </p:grpSp>
          <p:sp>
            <p:nvSpPr>
              <p:cNvPr id="11" name="Textfeld 10"/>
              <p:cNvSpPr txBox="1"/>
              <p:nvPr/>
            </p:nvSpPr>
            <p:spPr>
              <a:xfrm>
                <a:off x="8760296" y="1743542"/>
                <a:ext cx="1296144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sh-Latn-DE" baseline="30000" dirty="0" smtClean="0">
                    <a:solidFill>
                      <a:srgbClr val="0070C0"/>
                    </a:solidFill>
                  </a:rPr>
                  <a:t>144</a:t>
                </a:r>
                <a:r>
                  <a:rPr lang="ksh-Latn-DE" dirty="0" smtClean="0">
                    <a:solidFill>
                      <a:srgbClr val="0070C0"/>
                    </a:solidFill>
                  </a:rPr>
                  <a:t>Sm</a:t>
                </a:r>
                <a:endParaRPr lang="de-DE" dirty="0">
                  <a:solidFill>
                    <a:srgbClr val="0070C0"/>
                  </a:solidFill>
                </a:endParaRPr>
              </a:p>
            </p:txBody>
          </p:sp>
        </p:grpSp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68152" y="4038713"/>
              <a:ext cx="3792600" cy="2383275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10992544" y="4917255"/>
              <a:ext cx="100139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baseline="30000" dirty="0" smtClean="0">
                  <a:solidFill>
                    <a:srgbClr val="0070C0"/>
                  </a:solidFill>
                </a:rPr>
                <a:t>238</a:t>
              </a:r>
              <a:r>
                <a:rPr lang="ksh-Latn-DE" dirty="0" smtClean="0">
                  <a:solidFill>
                    <a:srgbClr val="0070C0"/>
                  </a:solidFill>
                </a:rPr>
                <a:t>U</a:t>
              </a:r>
              <a:endParaRPr lang="de-DE" dirty="0">
                <a:solidFill>
                  <a:srgbClr val="0070C0"/>
                </a:solidFill>
              </a:endParaRPr>
            </a:p>
          </p:txBody>
        </p:sp>
        <p:sp>
          <p:nvSpPr>
            <p:cNvPr id="18" name="Textfeld 17"/>
            <p:cNvSpPr txBox="1"/>
            <p:nvPr/>
          </p:nvSpPr>
          <p:spPr>
            <a:xfrm>
              <a:off x="2708013" y="4917256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baseline="30000" dirty="0" smtClean="0">
                  <a:solidFill>
                    <a:srgbClr val="0070C0"/>
                  </a:solidFill>
                </a:rPr>
                <a:t>152</a:t>
              </a:r>
              <a:r>
                <a:rPr lang="ksh-Latn-DE" dirty="0" smtClean="0">
                  <a:solidFill>
                    <a:srgbClr val="0070C0"/>
                  </a:solidFill>
                </a:rPr>
                <a:t>Sm</a:t>
              </a:r>
              <a:endParaRPr lang="de-DE" dirty="0">
                <a:solidFill>
                  <a:srgbClr val="0070C0"/>
                </a:solidFill>
              </a:endParaRPr>
            </a:p>
          </p:txBody>
        </p:sp>
        <p:sp>
          <p:nvSpPr>
            <p:cNvPr id="20" name="Textfeld 19"/>
            <p:cNvSpPr txBox="1"/>
            <p:nvPr/>
          </p:nvSpPr>
          <p:spPr>
            <a:xfrm>
              <a:off x="6672064" y="4917256"/>
              <a:ext cx="129614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baseline="30000" dirty="0" smtClean="0">
                  <a:solidFill>
                    <a:srgbClr val="0070C0"/>
                  </a:solidFill>
                </a:rPr>
                <a:t>168</a:t>
              </a:r>
              <a:r>
                <a:rPr lang="ksh-Latn-DE" dirty="0" smtClean="0">
                  <a:solidFill>
                    <a:srgbClr val="0070C0"/>
                  </a:solidFill>
                </a:rPr>
                <a:t>Er</a:t>
              </a:r>
              <a:endParaRPr lang="de-DE" dirty="0">
                <a:solidFill>
                  <a:srgbClr val="0070C0"/>
                </a:solidFill>
              </a:endParaRPr>
            </a:p>
          </p:txBody>
        </p:sp>
      </p:grpSp>
      <p:sp>
        <p:nvSpPr>
          <p:cNvPr id="22" name="Textfeld 21"/>
          <p:cNvSpPr txBox="1"/>
          <p:nvPr/>
        </p:nvSpPr>
        <p:spPr>
          <a:xfrm flipH="1">
            <a:off x="257852" y="842605"/>
            <a:ext cx="104046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All GDRs of heavy nuclei have a Lorentzian shape about 1, 2, or 3 axes. </a:t>
            </a:r>
          </a:p>
          <a:p>
            <a:r>
              <a:rPr lang="ksh-Latn-DE" sz="1600" dirty="0" smtClean="0">
                <a:solidFill>
                  <a:srgbClr val="C00000"/>
                </a:solidFill>
              </a:rPr>
              <a:t>Plujko, Gorbachenko et al., At. Data Nucl. Data Tab. (2018)</a:t>
            </a:r>
            <a:endParaRPr lang="de-DE" sz="1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447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Formulation and interpretation of the GDR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“</a:t>
            </a:r>
            <a:r>
              <a:rPr lang="ksh-Latn-DE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smtClean="0">
                <a:solidFill>
                  <a:srgbClr val="000000"/>
                </a:solidFill>
              </a:rPr>
              <a:t>|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Professor Dr. Norbert Pietralla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| 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Institute for Nuclear Physics,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31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 flipH="1">
            <a:off x="257852" y="842605"/>
            <a:ext cx="1040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E1 strength and E1 decay width</a:t>
            </a:r>
            <a:endParaRPr lang="de-DE" sz="24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0" y="1156682"/>
            <a:ext cx="11967234" cy="4968896"/>
            <a:chOff x="0" y="1156682"/>
            <a:chExt cx="11967234" cy="4968896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30764"/>
              <a:ext cx="6528048" cy="3387790"/>
            </a:xfrm>
            <a:prstGeom prst="rect">
              <a:avLst/>
            </a:prstGeom>
          </p:spPr>
        </p:pic>
        <p:grpSp>
          <p:nvGrpSpPr>
            <p:cNvPr id="9" name="Gruppieren 8"/>
            <p:cNvGrpSpPr/>
            <p:nvPr/>
          </p:nvGrpSpPr>
          <p:grpSpPr>
            <a:xfrm>
              <a:off x="6456040" y="1156682"/>
              <a:ext cx="5351759" cy="2632753"/>
              <a:chOff x="6456040" y="1156682"/>
              <a:chExt cx="5351759" cy="2632753"/>
            </a:xfrm>
          </p:grpSpPr>
          <p:grpSp>
            <p:nvGrpSpPr>
              <p:cNvPr id="16" name="Gruppieren 15"/>
              <p:cNvGrpSpPr/>
              <p:nvPr/>
            </p:nvGrpSpPr>
            <p:grpSpPr>
              <a:xfrm>
                <a:off x="6456040" y="1556792"/>
                <a:ext cx="3586200" cy="1724812"/>
                <a:chOff x="7248128" y="1196752"/>
                <a:chExt cx="3586200" cy="1724812"/>
              </a:xfrm>
            </p:grpSpPr>
            <p:pic>
              <p:nvPicPr>
                <p:cNvPr id="21" name="Grafik 20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248128" y="1196752"/>
                  <a:ext cx="3586200" cy="903000"/>
                </a:xfrm>
                <a:prstGeom prst="rect">
                  <a:avLst/>
                </a:prstGeom>
              </p:spPr>
            </p:pic>
            <p:pic>
              <p:nvPicPr>
                <p:cNvPr id="23" name="Grafik 22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7752184" y="2055978"/>
                  <a:ext cx="1512168" cy="865586"/>
                </a:xfrm>
                <a:prstGeom prst="rect">
                  <a:avLst/>
                </a:prstGeom>
              </p:spPr>
            </p:pic>
          </p:grpSp>
          <p:sp>
            <p:nvSpPr>
              <p:cNvPr id="17" name="Textfeld 16"/>
              <p:cNvSpPr txBox="1"/>
              <p:nvPr/>
            </p:nvSpPr>
            <p:spPr>
              <a:xfrm>
                <a:off x="8832304" y="3081549"/>
                <a:ext cx="297549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sh-Latn-DE" sz="2000" dirty="0" smtClean="0"/>
                  <a:t>E1 decay width to the gs</a:t>
                </a:r>
              </a:p>
              <a:p>
                <a:r>
                  <a:rPr lang="ksh-Latn-DE" sz="20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≈ </a:t>
                </a:r>
                <a:r>
                  <a:rPr lang="ksh-Latn-DE" sz="2000" dirty="0" smtClean="0"/>
                  <a:t>52 keV for </a:t>
                </a:r>
                <a:r>
                  <a:rPr lang="ksh-Latn-DE" sz="2000" baseline="30000" dirty="0" smtClean="0"/>
                  <a:t>140</a:t>
                </a:r>
                <a:r>
                  <a:rPr lang="ksh-Latn-DE" sz="2000" dirty="0" smtClean="0"/>
                  <a:t>Ce</a:t>
                </a:r>
                <a:endParaRPr lang="de-DE" sz="2000" dirty="0"/>
              </a:p>
            </p:txBody>
          </p:sp>
          <p:sp>
            <p:nvSpPr>
              <p:cNvPr id="18" name="Textfeld 17"/>
              <p:cNvSpPr txBox="1"/>
              <p:nvPr/>
            </p:nvSpPr>
            <p:spPr>
              <a:xfrm>
                <a:off x="9965393" y="1156682"/>
                <a:ext cx="1338828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sh-Latn-DE" sz="2000" dirty="0" smtClean="0"/>
                  <a:t>total width</a:t>
                </a:r>
                <a:endParaRPr lang="de-DE" sz="2000" dirty="0"/>
              </a:p>
            </p:txBody>
          </p:sp>
          <p:cxnSp>
            <p:nvCxnSpPr>
              <p:cNvPr id="19" name="Gerade Verbindung mit Pfeil 18"/>
              <p:cNvCxnSpPr/>
              <p:nvPr/>
            </p:nvCxnSpPr>
            <p:spPr>
              <a:xfrm flipH="1" flipV="1">
                <a:off x="8400256" y="2996952"/>
                <a:ext cx="441148" cy="178208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Gerade Verbindung mit Pfeil 19"/>
              <p:cNvCxnSpPr/>
              <p:nvPr/>
            </p:nvCxnSpPr>
            <p:spPr>
              <a:xfrm flipH="1">
                <a:off x="9912424" y="1529205"/>
                <a:ext cx="216024" cy="315619"/>
              </a:xfrm>
              <a:prstGeom prst="straightConnector1">
                <a:avLst/>
              </a:prstGeom>
              <a:ln w="508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351584" y="3789435"/>
              <a:ext cx="2042839" cy="711848"/>
            </a:xfrm>
            <a:prstGeom prst="rect">
              <a:avLst/>
            </a:prstGeom>
          </p:spPr>
        </p:pic>
        <p:grpSp>
          <p:nvGrpSpPr>
            <p:cNvPr id="11" name="Gruppieren 10"/>
            <p:cNvGrpSpPr/>
            <p:nvPr/>
          </p:nvGrpSpPr>
          <p:grpSpPr>
            <a:xfrm>
              <a:off x="8231704" y="4851335"/>
              <a:ext cx="3735530" cy="1163931"/>
              <a:chOff x="8231704" y="4851335"/>
              <a:chExt cx="3735530" cy="1163931"/>
            </a:xfrm>
          </p:grpSpPr>
          <p:pic>
            <p:nvPicPr>
              <p:cNvPr id="14" name="Grafik 1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8231704" y="4851335"/>
                <a:ext cx="2880320" cy="797472"/>
              </a:xfrm>
              <a:prstGeom prst="rect">
                <a:avLst/>
              </a:prstGeom>
            </p:spPr>
          </p:pic>
          <p:sp>
            <p:nvSpPr>
              <p:cNvPr id="15" name="Textfeld 14"/>
              <p:cNvSpPr txBox="1"/>
              <p:nvPr/>
            </p:nvSpPr>
            <p:spPr>
              <a:xfrm>
                <a:off x="8233520" y="5615156"/>
                <a:ext cx="3733714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sh-Latn-DE" sz="2000" dirty="0" smtClean="0"/>
                  <a:t>Thomas-Reiche-Kuhn sum rule</a:t>
                </a:r>
                <a:endParaRPr lang="de-DE" sz="2000" dirty="0"/>
              </a:p>
            </p:txBody>
          </p:sp>
        </p:grp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400256" y="3983530"/>
              <a:ext cx="3146613" cy="823528"/>
            </a:xfrm>
            <a:prstGeom prst="rect">
              <a:avLst/>
            </a:prstGeom>
          </p:spPr>
        </p:pic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487488" y="5309653"/>
              <a:ext cx="4102200" cy="81592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7701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Formulation and interpretation of the GDR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“</a:t>
            </a:r>
            <a:r>
              <a:rPr lang="ksh-Latn-DE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smtClean="0">
                <a:solidFill>
                  <a:srgbClr val="000000"/>
                </a:solidFill>
              </a:rPr>
              <a:t>|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Professor Dr. Norbert Pietralla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| 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Institute for Nuclear Physics,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32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 flipH="1">
            <a:off x="191344" y="686594"/>
            <a:ext cx="1040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Significance of widths for decay probabilities </a:t>
            </a:r>
            <a:endParaRPr lang="de-DE" sz="2400" dirty="0"/>
          </a:p>
        </p:txBody>
      </p:sp>
      <p:grpSp>
        <p:nvGrpSpPr>
          <p:cNvPr id="24" name="Gruppieren 23"/>
          <p:cNvGrpSpPr/>
          <p:nvPr/>
        </p:nvGrpSpPr>
        <p:grpSpPr>
          <a:xfrm>
            <a:off x="0" y="1567342"/>
            <a:ext cx="11928648" cy="4669970"/>
            <a:chOff x="0" y="1567342"/>
            <a:chExt cx="11928648" cy="4669970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30764"/>
              <a:ext cx="6528048" cy="3387790"/>
            </a:xfrm>
            <a:prstGeom prst="rect">
              <a:avLst/>
            </a:prstGeom>
          </p:spPr>
        </p:pic>
        <p:pic>
          <p:nvPicPr>
            <p:cNvPr id="26" name="Grafik 2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7488" y="5309653"/>
              <a:ext cx="4102200" cy="815925"/>
            </a:xfrm>
            <a:prstGeom prst="rect">
              <a:avLst/>
            </a:prstGeom>
          </p:spPr>
        </p:pic>
        <p:grpSp>
          <p:nvGrpSpPr>
            <p:cNvPr id="27" name="Gruppieren 26"/>
            <p:cNvGrpSpPr/>
            <p:nvPr/>
          </p:nvGrpSpPr>
          <p:grpSpPr>
            <a:xfrm>
              <a:off x="6806937" y="2564904"/>
              <a:ext cx="5028502" cy="3498966"/>
              <a:chOff x="6917749" y="1896961"/>
              <a:chExt cx="5028502" cy="3498966"/>
            </a:xfrm>
          </p:grpSpPr>
          <p:pic>
            <p:nvPicPr>
              <p:cNvPr id="30" name="Grafik 29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040216" y="2449772"/>
                <a:ext cx="2567100" cy="903000"/>
              </a:xfrm>
              <a:prstGeom prst="rect">
                <a:avLst/>
              </a:prstGeom>
            </p:spPr>
          </p:pic>
          <p:pic>
            <p:nvPicPr>
              <p:cNvPr id="31" name="Grafik 30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17749" y="4523583"/>
                <a:ext cx="5028502" cy="872344"/>
              </a:xfrm>
              <a:prstGeom prst="rect">
                <a:avLst/>
              </a:prstGeom>
            </p:spPr>
          </p:pic>
          <p:sp>
            <p:nvSpPr>
              <p:cNvPr id="32" name="Textfeld 31"/>
              <p:cNvSpPr txBox="1"/>
              <p:nvPr/>
            </p:nvSpPr>
            <p:spPr>
              <a:xfrm>
                <a:off x="7002297" y="3834564"/>
                <a:ext cx="4025461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2800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ksh-Latn-DE" sz="2800" dirty="0" smtClean="0"/>
                  <a:t>-decay branching ratio:</a:t>
                </a:r>
                <a:endParaRPr lang="de-DE" sz="2800" dirty="0"/>
              </a:p>
            </p:txBody>
          </p:sp>
          <p:sp>
            <p:nvSpPr>
              <p:cNvPr id="33" name="Textfeld 32"/>
              <p:cNvSpPr txBox="1"/>
              <p:nvPr/>
            </p:nvSpPr>
            <p:spPr>
              <a:xfrm>
                <a:off x="7002297" y="1896961"/>
                <a:ext cx="23214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sh-Latn-DE" sz="2800" dirty="0" smtClean="0"/>
                  <a:t>GDR lifetime:</a:t>
                </a:r>
                <a:endParaRPr lang="de-DE" sz="2800" dirty="0"/>
              </a:p>
            </p:txBody>
          </p:sp>
        </p:grpSp>
        <p:sp>
          <p:nvSpPr>
            <p:cNvPr id="28" name="Textfeld 27"/>
            <p:cNvSpPr txBox="1"/>
            <p:nvPr/>
          </p:nvSpPr>
          <p:spPr>
            <a:xfrm>
              <a:off x="6456040" y="1567342"/>
              <a:ext cx="511256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2800" dirty="0" smtClean="0"/>
                <a:t>Naive(?) expectations from the collective model</a:t>
              </a:r>
              <a:endParaRPr lang="de-DE" sz="2800" dirty="0"/>
            </a:p>
          </p:txBody>
        </p:sp>
        <p:sp>
          <p:nvSpPr>
            <p:cNvPr id="29" name="Rechteck 28"/>
            <p:cNvSpPr/>
            <p:nvPr/>
          </p:nvSpPr>
          <p:spPr>
            <a:xfrm>
              <a:off x="6600056" y="2564904"/>
              <a:ext cx="5328592" cy="3672408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1340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47208"/>
            <a:ext cx="9508067" cy="144000"/>
          </a:xfrm>
        </p:spPr>
        <p:txBody>
          <a:bodyPr/>
          <a:lstStyle/>
          <a:p>
            <a:r>
              <a:rPr lang="ksh-Latn-DE" dirty="0" smtClean="0"/>
              <a:t>Formulation </a:t>
            </a:r>
            <a:r>
              <a:rPr lang="ksh-Latn-DE" dirty="0"/>
              <a:t>and interpretation of the GDR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“</a:t>
            </a:r>
            <a:r>
              <a:rPr lang="ksh-Latn-DE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smtClean="0">
                <a:solidFill>
                  <a:srgbClr val="000000"/>
                </a:solidFill>
              </a:rPr>
              <a:t>|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Professor Dr. Norbert Pietralla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| 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Institute for Nuclear Physics,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33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2909643"/>
            <a:ext cx="5740695" cy="2629035"/>
          </a:xfrm>
          <a:prstGeom prst="rect">
            <a:avLst/>
          </a:prstGeom>
        </p:spPr>
      </p:pic>
      <p:sp>
        <p:nvSpPr>
          <p:cNvPr id="13" name="Textfeld 12"/>
          <p:cNvSpPr txBox="1"/>
          <p:nvPr/>
        </p:nvSpPr>
        <p:spPr>
          <a:xfrm>
            <a:off x="211353" y="5372724"/>
            <a:ext cx="48045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1000" dirty="0" smtClean="0">
                <a:solidFill>
                  <a:srgbClr val="7030A0"/>
                </a:solidFill>
              </a:rPr>
              <a:t>B.S. Ishkanov, I.M. Kapitonov, Physics – Uspekhi 64, (2) 141 (2021)</a:t>
            </a:r>
            <a:endParaRPr lang="de-DE" sz="1000" dirty="0">
              <a:solidFill>
                <a:srgbClr val="7030A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623392" y="1500338"/>
            <a:ext cx="45031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sz="2800" dirty="0" smtClean="0"/>
              <a:t>“Brown-Bolsterli – process”</a:t>
            </a:r>
            <a:endParaRPr lang="de-DE" sz="2800" dirty="0"/>
          </a:p>
        </p:txBody>
      </p:sp>
      <p:sp>
        <p:nvSpPr>
          <p:cNvPr id="11" name="Textfeld 10"/>
          <p:cNvSpPr txBox="1"/>
          <p:nvPr/>
        </p:nvSpPr>
        <p:spPr>
          <a:xfrm>
            <a:off x="6210020" y="5363611"/>
            <a:ext cx="48045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1000" dirty="0" smtClean="0">
                <a:solidFill>
                  <a:srgbClr val="7030A0"/>
                </a:solidFill>
              </a:rPr>
              <a:t>M.N. Harakeh &amp; A. van der Woude, “Giant Resonances” (Oxford, 2001)</a:t>
            </a:r>
          </a:p>
          <a:p>
            <a:r>
              <a:rPr lang="ksh-Latn-DE" sz="1000" dirty="0" smtClean="0">
                <a:solidFill>
                  <a:srgbClr val="7030A0"/>
                </a:solidFill>
              </a:rPr>
              <a:t>P. von Neumann-Cosel, A. Tamii, Eur. Phys. J. A 55, 110 (2019).</a:t>
            </a:r>
            <a:endParaRPr lang="de-DE" sz="1000" dirty="0">
              <a:solidFill>
                <a:srgbClr val="7030A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 flipH="1">
            <a:off x="191344" y="686594"/>
            <a:ext cx="1040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Significance of widths for decay probabilities </a:t>
            </a:r>
            <a:endParaRPr lang="de-DE" sz="2400" dirty="0"/>
          </a:p>
        </p:txBody>
      </p:sp>
      <p:grpSp>
        <p:nvGrpSpPr>
          <p:cNvPr id="18" name="Gruppieren 17"/>
          <p:cNvGrpSpPr/>
          <p:nvPr/>
        </p:nvGrpSpPr>
        <p:grpSpPr>
          <a:xfrm>
            <a:off x="2135560" y="1568304"/>
            <a:ext cx="9703363" cy="3716734"/>
            <a:chOff x="2135560" y="1568304"/>
            <a:chExt cx="9703363" cy="3716734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218391" y="1568304"/>
              <a:ext cx="5620532" cy="3716734"/>
            </a:xfrm>
            <a:prstGeom prst="rect">
              <a:avLst/>
            </a:prstGeom>
          </p:spPr>
        </p:pic>
        <p:cxnSp>
          <p:nvCxnSpPr>
            <p:cNvPr id="15" name="Gerade Verbindung mit Pfeil 14"/>
            <p:cNvCxnSpPr/>
            <p:nvPr/>
          </p:nvCxnSpPr>
          <p:spPr>
            <a:xfrm>
              <a:off x="7680176" y="2060848"/>
              <a:ext cx="0" cy="1080120"/>
            </a:xfrm>
            <a:prstGeom prst="straightConnector1">
              <a:avLst/>
            </a:prstGeom>
            <a:ln w="508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feld 16"/>
            <p:cNvSpPr txBox="1"/>
            <p:nvPr/>
          </p:nvSpPr>
          <p:spPr>
            <a:xfrm flipH="1">
              <a:off x="2135560" y="2760963"/>
              <a:ext cx="36004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l-GR" b="1" dirty="0" smtClean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endParaRPr lang="de-DE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6" name="Ellipse 5"/>
          <p:cNvSpPr/>
          <p:nvPr/>
        </p:nvSpPr>
        <p:spPr>
          <a:xfrm>
            <a:off x="7176120" y="1714415"/>
            <a:ext cx="864096" cy="21602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feld 15"/>
          <p:cNvSpPr txBox="1"/>
          <p:nvPr/>
        </p:nvSpPr>
        <p:spPr>
          <a:xfrm flipH="1">
            <a:off x="7680176" y="2815133"/>
            <a:ext cx="3600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endParaRPr lang="de-DE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1361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9456" y="1772816"/>
            <a:ext cx="7543800" cy="4038600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1127448" y="5844214"/>
            <a:ext cx="480452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1000" dirty="0">
                <a:solidFill>
                  <a:srgbClr val="7030A0"/>
                </a:solidFill>
              </a:rPr>
              <a:t>P</a:t>
            </a:r>
            <a:r>
              <a:rPr lang="ksh-Latn-DE" sz="1000" dirty="0" smtClean="0">
                <a:solidFill>
                  <a:srgbClr val="7030A0"/>
                </a:solidFill>
              </a:rPr>
              <a:t>. von Neumann-Cosel et al., </a:t>
            </a:r>
            <a:r>
              <a:rPr lang="de-DE" sz="1000" dirty="0" smtClean="0">
                <a:solidFill>
                  <a:srgbClr val="7030A0"/>
                </a:solidFill>
              </a:rPr>
              <a:t>Eur</a:t>
            </a:r>
            <a:r>
              <a:rPr lang="de-DE" sz="1000" dirty="0">
                <a:solidFill>
                  <a:srgbClr val="7030A0"/>
                </a:solidFill>
              </a:rPr>
              <a:t>. Phys. J. A </a:t>
            </a:r>
            <a:r>
              <a:rPr lang="ksh-Latn-DE" sz="1000" dirty="0" smtClean="0">
                <a:solidFill>
                  <a:srgbClr val="7030A0"/>
                </a:solidFill>
              </a:rPr>
              <a:t>55, 224 </a:t>
            </a:r>
            <a:r>
              <a:rPr lang="de-DE" sz="1000" dirty="0" smtClean="0">
                <a:solidFill>
                  <a:srgbClr val="7030A0"/>
                </a:solidFill>
              </a:rPr>
              <a:t>(2019)</a:t>
            </a:r>
            <a:endParaRPr lang="de-DE" sz="1000" dirty="0">
              <a:solidFill>
                <a:srgbClr val="7030A0"/>
              </a:solidFill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Formulation and interpretation of the GDR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34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 flipH="1">
            <a:off x="257852" y="842605"/>
            <a:ext cx="1040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/>
              <a:t>Doorway concept and related time-scales</a:t>
            </a:r>
            <a:endParaRPr lang="de-DE" sz="2400" dirty="0"/>
          </a:p>
        </p:txBody>
      </p:sp>
      <p:grpSp>
        <p:nvGrpSpPr>
          <p:cNvPr id="19" name="Gruppieren 18"/>
          <p:cNvGrpSpPr/>
          <p:nvPr/>
        </p:nvGrpSpPr>
        <p:grpSpPr>
          <a:xfrm>
            <a:off x="2124765" y="1897269"/>
            <a:ext cx="9653905" cy="925444"/>
            <a:chOff x="2124765" y="1897269"/>
            <a:chExt cx="9653905" cy="925444"/>
          </a:xfrm>
        </p:grpSpPr>
        <p:grpSp>
          <p:nvGrpSpPr>
            <p:cNvPr id="18" name="Gruppieren 17"/>
            <p:cNvGrpSpPr/>
            <p:nvPr/>
          </p:nvGrpSpPr>
          <p:grpSpPr>
            <a:xfrm>
              <a:off x="8832304" y="1960259"/>
              <a:ext cx="2946366" cy="830997"/>
              <a:chOff x="8832304" y="1960259"/>
              <a:chExt cx="2946366" cy="830997"/>
            </a:xfrm>
          </p:grpSpPr>
          <p:sp>
            <p:nvSpPr>
              <p:cNvPr id="7" name="Textfeld 6"/>
              <p:cNvSpPr txBox="1"/>
              <p:nvPr/>
            </p:nvSpPr>
            <p:spPr>
              <a:xfrm>
                <a:off x="9546422" y="1960259"/>
                <a:ext cx="2232248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400" dirty="0" smtClean="0">
                    <a:solidFill>
                      <a:srgbClr val="C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γ</a:t>
                </a:r>
                <a:r>
                  <a:rPr lang="ksh-Latn-DE" sz="2400" dirty="0" smtClean="0">
                    <a:solidFill>
                      <a:srgbClr val="C00000"/>
                    </a:solidFill>
                  </a:rPr>
                  <a:t>-decay probes this era</a:t>
                </a:r>
                <a:endParaRPr lang="de-DE" sz="2400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1" name="Gerade Verbindung mit Pfeil 10"/>
              <p:cNvCxnSpPr/>
              <p:nvPr/>
            </p:nvCxnSpPr>
            <p:spPr>
              <a:xfrm flipH="1">
                <a:off x="8832304" y="2375757"/>
                <a:ext cx="504056" cy="0"/>
              </a:xfrm>
              <a:prstGeom prst="straightConnector1">
                <a:avLst/>
              </a:prstGeom>
              <a:ln w="63500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2" name="Gruppieren 11"/>
            <p:cNvGrpSpPr/>
            <p:nvPr/>
          </p:nvGrpSpPr>
          <p:grpSpPr>
            <a:xfrm>
              <a:off x="2124765" y="2014330"/>
              <a:ext cx="2675091" cy="808383"/>
              <a:chOff x="2124765" y="2014330"/>
              <a:chExt cx="2675091" cy="808383"/>
            </a:xfrm>
          </p:grpSpPr>
          <p:sp>
            <p:nvSpPr>
              <p:cNvPr id="10" name="Freihandform 9"/>
              <p:cNvSpPr/>
              <p:nvPr/>
            </p:nvSpPr>
            <p:spPr>
              <a:xfrm flipH="1">
                <a:off x="3431704" y="2014330"/>
                <a:ext cx="1368152" cy="808383"/>
              </a:xfrm>
              <a:custGeom>
                <a:avLst/>
                <a:gdLst>
                  <a:gd name="connsiteX0" fmla="*/ 0 w 1426818"/>
                  <a:gd name="connsiteY0" fmla="*/ 0 h 808383"/>
                  <a:gd name="connsiteX1" fmla="*/ 212035 w 1426818"/>
                  <a:gd name="connsiteY1" fmla="*/ 83931 h 808383"/>
                  <a:gd name="connsiteX2" fmla="*/ 516835 w 1426818"/>
                  <a:gd name="connsiteY2" fmla="*/ 247374 h 808383"/>
                  <a:gd name="connsiteX3" fmla="*/ 777461 w 1426818"/>
                  <a:gd name="connsiteY3" fmla="*/ 561009 h 808383"/>
                  <a:gd name="connsiteX4" fmla="*/ 1042505 w 1426818"/>
                  <a:gd name="connsiteY4" fmla="*/ 777461 h 808383"/>
                  <a:gd name="connsiteX5" fmla="*/ 1276626 w 1426818"/>
                  <a:gd name="connsiteY5" fmla="*/ 799548 h 808383"/>
                  <a:gd name="connsiteX6" fmla="*/ 1426818 w 1426818"/>
                  <a:gd name="connsiteY6" fmla="*/ 808383 h 808383"/>
                  <a:gd name="connsiteX7" fmla="*/ 1426818 w 1426818"/>
                  <a:gd name="connsiteY7" fmla="*/ 808383 h 808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6818" h="808383">
                    <a:moveTo>
                      <a:pt x="0" y="0"/>
                    </a:moveTo>
                    <a:cubicBezTo>
                      <a:pt x="62948" y="21351"/>
                      <a:pt x="125896" y="42702"/>
                      <a:pt x="212035" y="83931"/>
                    </a:cubicBezTo>
                    <a:cubicBezTo>
                      <a:pt x="298174" y="125160"/>
                      <a:pt x="422597" y="167861"/>
                      <a:pt x="516835" y="247374"/>
                    </a:cubicBezTo>
                    <a:cubicBezTo>
                      <a:pt x="611073" y="326887"/>
                      <a:pt x="689849" y="472661"/>
                      <a:pt x="777461" y="561009"/>
                    </a:cubicBezTo>
                    <a:cubicBezTo>
                      <a:pt x="865073" y="649357"/>
                      <a:pt x="959311" y="737705"/>
                      <a:pt x="1042505" y="777461"/>
                    </a:cubicBezTo>
                    <a:cubicBezTo>
                      <a:pt x="1125699" y="817217"/>
                      <a:pt x="1212574" y="794394"/>
                      <a:pt x="1276626" y="799548"/>
                    </a:cubicBezTo>
                    <a:cubicBezTo>
                      <a:pt x="1340678" y="804702"/>
                      <a:pt x="1426818" y="808383"/>
                      <a:pt x="1426818" y="808383"/>
                    </a:cubicBezTo>
                    <a:lnTo>
                      <a:pt x="1426818" y="80838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" name="Freihandform 12"/>
              <p:cNvSpPr/>
              <p:nvPr/>
            </p:nvSpPr>
            <p:spPr>
              <a:xfrm>
                <a:off x="2124765" y="2014330"/>
                <a:ext cx="1426818" cy="808383"/>
              </a:xfrm>
              <a:custGeom>
                <a:avLst/>
                <a:gdLst>
                  <a:gd name="connsiteX0" fmla="*/ 0 w 1426818"/>
                  <a:gd name="connsiteY0" fmla="*/ 0 h 808383"/>
                  <a:gd name="connsiteX1" fmla="*/ 212035 w 1426818"/>
                  <a:gd name="connsiteY1" fmla="*/ 83931 h 808383"/>
                  <a:gd name="connsiteX2" fmla="*/ 516835 w 1426818"/>
                  <a:gd name="connsiteY2" fmla="*/ 247374 h 808383"/>
                  <a:gd name="connsiteX3" fmla="*/ 777461 w 1426818"/>
                  <a:gd name="connsiteY3" fmla="*/ 561009 h 808383"/>
                  <a:gd name="connsiteX4" fmla="*/ 1042505 w 1426818"/>
                  <a:gd name="connsiteY4" fmla="*/ 777461 h 808383"/>
                  <a:gd name="connsiteX5" fmla="*/ 1276626 w 1426818"/>
                  <a:gd name="connsiteY5" fmla="*/ 799548 h 808383"/>
                  <a:gd name="connsiteX6" fmla="*/ 1426818 w 1426818"/>
                  <a:gd name="connsiteY6" fmla="*/ 808383 h 808383"/>
                  <a:gd name="connsiteX7" fmla="*/ 1426818 w 1426818"/>
                  <a:gd name="connsiteY7" fmla="*/ 808383 h 8083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26818" h="808383">
                    <a:moveTo>
                      <a:pt x="0" y="0"/>
                    </a:moveTo>
                    <a:cubicBezTo>
                      <a:pt x="62948" y="21351"/>
                      <a:pt x="125896" y="42702"/>
                      <a:pt x="212035" y="83931"/>
                    </a:cubicBezTo>
                    <a:cubicBezTo>
                      <a:pt x="298174" y="125160"/>
                      <a:pt x="422597" y="167861"/>
                      <a:pt x="516835" y="247374"/>
                    </a:cubicBezTo>
                    <a:cubicBezTo>
                      <a:pt x="611073" y="326887"/>
                      <a:pt x="689849" y="472661"/>
                      <a:pt x="777461" y="561009"/>
                    </a:cubicBezTo>
                    <a:cubicBezTo>
                      <a:pt x="865073" y="649357"/>
                      <a:pt x="959311" y="737705"/>
                      <a:pt x="1042505" y="777461"/>
                    </a:cubicBezTo>
                    <a:cubicBezTo>
                      <a:pt x="1125699" y="817217"/>
                      <a:pt x="1212574" y="794394"/>
                      <a:pt x="1276626" y="799548"/>
                    </a:cubicBezTo>
                    <a:cubicBezTo>
                      <a:pt x="1340678" y="804702"/>
                      <a:pt x="1426818" y="808383"/>
                      <a:pt x="1426818" y="808383"/>
                    </a:cubicBezTo>
                    <a:lnTo>
                      <a:pt x="1426818" y="808383"/>
                    </a:lnTo>
                  </a:path>
                </a:pathLst>
              </a:cu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7" name="Gruppieren 16"/>
            <p:cNvGrpSpPr/>
            <p:nvPr/>
          </p:nvGrpSpPr>
          <p:grpSpPr>
            <a:xfrm>
              <a:off x="2783632" y="1897269"/>
              <a:ext cx="1368152" cy="584775"/>
              <a:chOff x="2783632" y="1897269"/>
              <a:chExt cx="1368152" cy="584775"/>
            </a:xfrm>
          </p:grpSpPr>
          <p:sp>
            <p:nvSpPr>
              <p:cNvPr id="15" name="Textfeld 14"/>
              <p:cNvSpPr txBox="1"/>
              <p:nvPr/>
            </p:nvSpPr>
            <p:spPr>
              <a:xfrm>
                <a:off x="3637451" y="1897269"/>
                <a:ext cx="43204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ksh-DE" dirty="0" smtClean="0">
                    <a:solidFill>
                      <a:srgbClr val="C00000"/>
                    </a:solidFill>
                    <a:sym typeface="Symbol" panose="05050102010706020507" pitchFamily="18" charset="2"/>
                  </a:rPr>
                  <a:t></a:t>
                </a:r>
                <a:endParaRPr lang="de-DE" dirty="0">
                  <a:solidFill>
                    <a:srgbClr val="C00000"/>
                  </a:solidFill>
                </a:endParaRPr>
              </a:p>
            </p:txBody>
          </p:sp>
          <p:cxnSp>
            <p:nvCxnSpPr>
              <p:cNvPr id="16" name="Gerader Verbinder 15"/>
              <p:cNvCxnSpPr/>
              <p:nvPr/>
            </p:nvCxnSpPr>
            <p:spPr>
              <a:xfrm>
                <a:off x="2783632" y="2482044"/>
                <a:ext cx="1368152" cy="0"/>
              </a:xfrm>
              <a:prstGeom prst="line">
                <a:avLst/>
              </a:prstGeom>
              <a:ln w="508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07852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Formulation and interpretation of the GDR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35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 flipH="1">
            <a:off x="257852" y="842605"/>
            <a:ext cx="1040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/>
              <a:t>Naive(?) expectations from the microscopic model:</a:t>
            </a:r>
            <a:endParaRPr lang="de-DE" sz="2400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0" y="1630764"/>
            <a:ext cx="11928648" cy="4606548"/>
            <a:chOff x="0" y="1630764"/>
            <a:chExt cx="11928648" cy="4606548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630764"/>
              <a:ext cx="6528048" cy="338779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87488" y="5309653"/>
              <a:ext cx="4102200" cy="815925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6743790" y="5152582"/>
              <a:ext cx="5041124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2800" dirty="0" smtClean="0"/>
                <a:t>It will </a:t>
              </a:r>
              <a:r>
                <a:rPr lang="ksh-Latn-DE" sz="2800" b="1" dirty="0" smtClean="0">
                  <a:solidFill>
                    <a:srgbClr val="00B050"/>
                  </a:solidFill>
                </a:rPr>
                <a:t>decrease with energy over </a:t>
              </a:r>
              <a:r>
                <a:rPr lang="ksh-Latn-DE" sz="2800" b="1" dirty="0">
                  <a:solidFill>
                    <a:srgbClr val="00B050"/>
                  </a:solidFill>
                </a:rPr>
                <a:t>the </a:t>
              </a:r>
              <a:r>
                <a:rPr lang="ksh-Latn-DE" sz="2800" b="1" dirty="0" smtClean="0">
                  <a:solidFill>
                    <a:srgbClr val="00B050"/>
                  </a:solidFill>
                </a:rPr>
                <a:t>GDR</a:t>
              </a:r>
              <a:r>
                <a:rPr lang="ksh-Latn-DE" sz="2800" dirty="0" smtClean="0"/>
                <a:t>.</a:t>
              </a:r>
              <a:endParaRPr lang="de-DE" sz="2800" dirty="0"/>
            </a:p>
          </p:txBody>
        </p:sp>
        <p:sp>
          <p:nvSpPr>
            <p:cNvPr id="11" name="Rechteck 10"/>
            <p:cNvSpPr/>
            <p:nvPr/>
          </p:nvSpPr>
          <p:spPr>
            <a:xfrm>
              <a:off x="6600056" y="2564904"/>
              <a:ext cx="5328592" cy="3672408"/>
            </a:xfrm>
            <a:prstGeom prst="rect">
              <a:avLst/>
            </a:prstGeom>
            <a:noFill/>
            <a:ln w="508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39416" y="1916832"/>
              <a:ext cx="1545119" cy="1482544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6743790" y="2685948"/>
              <a:ext cx="5041124" cy="22467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2800" dirty="0"/>
                <a:t>T</a:t>
              </a:r>
              <a:r>
                <a:rPr lang="ksh-Latn-DE" sz="2800" dirty="0" smtClean="0"/>
                <a:t>he GDR decay time is much longer than its inverse width. </a:t>
              </a:r>
            </a:p>
            <a:p>
              <a:endParaRPr lang="ksh-Latn-DE" sz="2800" dirty="0"/>
            </a:p>
            <a:p>
              <a:r>
                <a:rPr lang="ksh-Latn-DE" sz="2800" dirty="0" smtClean="0"/>
                <a:t>The (</a:t>
              </a:r>
              <a:r>
                <a:rPr lang="el-GR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r>
                <a:rPr lang="ksh-Latn-DE" sz="2800" dirty="0" smtClean="0"/>
                <a:t>,</a:t>
              </a:r>
              <a:r>
                <a:rPr lang="el-GR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r>
                <a:rPr lang="ksh-Latn-DE" sz="2800" dirty="0" smtClean="0"/>
                <a:t>’)/(</a:t>
              </a:r>
              <a:r>
                <a:rPr lang="el-GR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γ</a:t>
              </a:r>
              <a:r>
                <a:rPr lang="ksh-Latn-DE" sz="2800" dirty="0" smtClean="0"/>
                <a:t>,n) – branching ratio of the GDR is miniscule. </a:t>
              </a:r>
              <a:endParaRPr lang="de-DE" sz="2800" dirty="0"/>
            </a:p>
          </p:txBody>
        </p:sp>
        <p:grpSp>
          <p:nvGrpSpPr>
            <p:cNvPr id="14" name="Gruppieren 13"/>
            <p:cNvGrpSpPr/>
            <p:nvPr/>
          </p:nvGrpSpPr>
          <p:grpSpPr>
            <a:xfrm>
              <a:off x="3394902" y="2348880"/>
              <a:ext cx="1009707" cy="2241462"/>
              <a:chOff x="3394902" y="2348880"/>
              <a:chExt cx="1009707" cy="2241462"/>
            </a:xfrm>
          </p:grpSpPr>
          <p:sp>
            <p:nvSpPr>
              <p:cNvPr id="15" name="Rechteck 14"/>
              <p:cNvSpPr/>
              <p:nvPr/>
            </p:nvSpPr>
            <p:spPr>
              <a:xfrm>
                <a:off x="4223792" y="3068960"/>
                <a:ext cx="180817" cy="1521382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Rechteck 15"/>
              <p:cNvSpPr/>
              <p:nvPr/>
            </p:nvSpPr>
            <p:spPr>
              <a:xfrm>
                <a:off x="3394902" y="2348880"/>
                <a:ext cx="180817" cy="2216716"/>
              </a:xfrm>
              <a:prstGeom prst="rect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Pfeil nach rechts 16"/>
              <p:cNvSpPr/>
              <p:nvPr/>
            </p:nvSpPr>
            <p:spPr>
              <a:xfrm>
                <a:off x="3719453" y="3573016"/>
                <a:ext cx="432331" cy="360040"/>
              </a:xfrm>
              <a:prstGeom prst="rightArrow">
                <a:avLst/>
              </a:prstGeom>
              <a:solidFill>
                <a:srgbClr val="02C475">
                  <a:alpha val="49020"/>
                </a:srgb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3163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photonuclear experiment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36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 flipH="1">
            <a:off x="257852" y="842605"/>
            <a:ext cx="1116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Elastic scattering on GDR: Imginary and real parts of squared amplitude for </a:t>
            </a:r>
            <a:r>
              <a:rPr lang="ksh-Latn-DE" sz="2400" baseline="30000" dirty="0" smtClean="0"/>
              <a:t>140</a:t>
            </a:r>
            <a:r>
              <a:rPr lang="ksh-Latn-DE" sz="2400" dirty="0" smtClean="0"/>
              <a:t>Ce</a:t>
            </a:r>
            <a:endParaRPr lang="de-DE" sz="2400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99" y="1334362"/>
            <a:ext cx="10216801" cy="418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photonuclear experiment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37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 flipH="1">
            <a:off x="257852" y="842605"/>
            <a:ext cx="111667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Elastic scattering on GDR is sensitive to “high-energy photon absorption”: </a:t>
            </a:r>
            <a:r>
              <a:rPr lang="ksh-Latn-DE" sz="2400" baseline="30000" dirty="0" smtClean="0"/>
              <a:t>140</a:t>
            </a:r>
            <a:r>
              <a:rPr lang="ksh-Latn-DE" sz="2400" dirty="0" smtClean="0"/>
              <a:t>Ce</a:t>
            </a:r>
            <a:endParaRPr lang="de-DE" sz="2400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178" y="1466778"/>
            <a:ext cx="11132701" cy="4563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5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Overview on MeV-rangeD Gamma-ray sources – Laser-Compton Backscattering (LCB)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Photonuclear</a:t>
            </a:r>
            <a:r>
              <a:rPr lang="de-DE" dirty="0" smtClean="0"/>
              <a:t> </a:t>
            </a:r>
            <a:r>
              <a:rPr lang="de-DE" dirty="0" err="1" smtClean="0"/>
              <a:t>Reactions</a:t>
            </a:r>
            <a:r>
              <a:rPr lang="de-DE" dirty="0" smtClean="0"/>
              <a:t>  |  Prof. Norbert </a:t>
            </a:r>
            <a:r>
              <a:rPr lang="de-DE" dirty="0" err="1" smtClean="0"/>
              <a:t>Pietralla</a:t>
            </a:r>
            <a:r>
              <a:rPr lang="de-DE" dirty="0" smtClean="0"/>
              <a:t>  |  TU Darmstadt, Institute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38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933" y="19371"/>
            <a:ext cx="9144793" cy="6864691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9332122" y="2420888"/>
            <a:ext cx="25490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/>
              <a:t>historic transparency</a:t>
            </a:r>
          </a:p>
          <a:p>
            <a:r>
              <a:rPr lang="de-DE" sz="2000" smtClean="0"/>
              <a:t>V.Litvinenko, ~ 2000</a:t>
            </a:r>
          </a:p>
          <a:p>
            <a:endParaRPr lang="de-DE" sz="2000"/>
          </a:p>
          <a:p>
            <a:r>
              <a:rPr lang="de-DE" sz="2000" smtClean="0"/>
              <a:t>at the time with</a:t>
            </a:r>
          </a:p>
          <a:p>
            <a:r>
              <a:rPr lang="de-DE" sz="2000" smtClean="0"/>
              <a:t>OK-4</a:t>
            </a:r>
          </a:p>
          <a:p>
            <a:r>
              <a:rPr lang="de-DE" sz="2000" smtClean="0"/>
              <a:t>from Novosibirsk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2951957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sh-Latn-DE" dirty="0" smtClean="0"/>
              <a:t>High intensity </a:t>
            </a:r>
            <a:r>
              <a:rPr lang="de-DE" dirty="0" smtClean="0"/>
              <a:t>Gamma-</a:t>
            </a:r>
            <a:r>
              <a:rPr lang="de-DE" dirty="0" err="1" smtClean="0"/>
              <a:t>ray</a:t>
            </a:r>
            <a:r>
              <a:rPr lang="de-DE" dirty="0" smtClean="0"/>
              <a:t> </a:t>
            </a:r>
            <a:r>
              <a:rPr lang="de-DE" dirty="0" err="1" smtClean="0"/>
              <a:t>source</a:t>
            </a:r>
            <a:r>
              <a:rPr lang="ksh-Latn-DE" dirty="0" smtClean="0"/>
              <a:t> @ TUNL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Photonuclear</a:t>
            </a:r>
            <a:r>
              <a:rPr lang="de-DE" dirty="0" smtClean="0"/>
              <a:t> </a:t>
            </a:r>
            <a:r>
              <a:rPr lang="de-DE" dirty="0" err="1" smtClean="0"/>
              <a:t>Reactions</a:t>
            </a:r>
            <a:r>
              <a:rPr lang="de-DE" dirty="0" smtClean="0"/>
              <a:t>  |  Prof. Norbert </a:t>
            </a:r>
            <a:r>
              <a:rPr lang="de-DE" dirty="0" err="1" smtClean="0"/>
              <a:t>Pietralla</a:t>
            </a:r>
            <a:r>
              <a:rPr lang="de-DE" dirty="0" smtClean="0"/>
              <a:t>  |  TU Darmstadt, Institute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39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7944" y="1791705"/>
            <a:ext cx="5061181" cy="3795886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3952" y="1340768"/>
            <a:ext cx="5796136" cy="4347102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6240016" y="5728900"/>
            <a:ext cx="3988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OK-5:  this is a lamp!</a:t>
            </a:r>
            <a:endParaRPr lang="de-DE"/>
          </a:p>
        </p:txBody>
      </p:sp>
      <p:sp>
        <p:nvSpPr>
          <p:cNvPr id="9" name="Textfeld 8"/>
          <p:cNvSpPr txBox="1"/>
          <p:nvPr/>
        </p:nvSpPr>
        <p:spPr>
          <a:xfrm>
            <a:off x="5591944" y="952175"/>
            <a:ext cx="28456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smtClean="0"/>
              <a:t>photos from Sept. 2023</a:t>
            </a:r>
            <a:endParaRPr lang="de-DE" sz="2000"/>
          </a:p>
        </p:txBody>
      </p:sp>
    </p:spTree>
    <p:extLst>
      <p:ext uri="{BB962C8B-B14F-4D97-AF65-F5344CB8AC3E}">
        <p14:creationId xmlns:p14="http://schemas.microsoft.com/office/powerpoint/2010/main" val="313769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 smtClean="0"/>
              <a:t>Representative photoabsorption data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“</a:t>
            </a:r>
            <a:r>
              <a:rPr lang="ksh-Latn-DE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smtClean="0">
                <a:solidFill>
                  <a:srgbClr val="000000"/>
                </a:solidFill>
              </a:rPr>
              <a:t>|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Professor Dr. Norbert Pietralla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| 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Institute for Nuclear Physics,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4</a:t>
            </a:fld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90743" y="1227289"/>
            <a:ext cx="8065497" cy="4893317"/>
            <a:chOff x="190743" y="1227289"/>
            <a:chExt cx="8065497" cy="4893317"/>
          </a:xfrm>
        </p:grpSpPr>
        <p:sp>
          <p:nvSpPr>
            <p:cNvPr id="8" name="Textfeld 7"/>
            <p:cNvSpPr txBox="1"/>
            <p:nvPr/>
          </p:nvSpPr>
          <p:spPr>
            <a:xfrm>
              <a:off x="1127448" y="1227289"/>
              <a:ext cx="52613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sh-Latn-DE" sz="2800" baseline="30000" dirty="0" smtClean="0">
                  <a:solidFill>
                    <a:srgbClr val="0070C0"/>
                  </a:solidFill>
                </a:rPr>
                <a:t>140</a:t>
              </a:r>
              <a:r>
                <a:rPr lang="ksh-Latn-DE" sz="2800" dirty="0" smtClean="0">
                  <a:solidFill>
                    <a:srgbClr val="0070C0"/>
                  </a:solidFill>
                </a:rPr>
                <a:t>Ce GDR  Lepretre et al, 1976</a:t>
              </a:r>
              <a:endParaRPr lang="de-DE" sz="2800" dirty="0">
                <a:solidFill>
                  <a:srgbClr val="0070C0"/>
                </a:solidFill>
              </a:endParaRPr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90743" y="1934473"/>
              <a:ext cx="8065497" cy="4186133"/>
            </a:xfrm>
            <a:prstGeom prst="rect">
              <a:avLst/>
            </a:prstGeom>
          </p:spPr>
        </p:pic>
        <p:sp>
          <p:nvSpPr>
            <p:cNvPr id="10" name="Textfeld 9"/>
            <p:cNvSpPr txBox="1"/>
            <p:nvPr/>
          </p:nvSpPr>
          <p:spPr>
            <a:xfrm>
              <a:off x="1203143" y="2137798"/>
              <a:ext cx="2376264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2400" dirty="0" smtClean="0"/>
                <a:t>photoabsorption</a:t>
              </a:r>
            </a:p>
            <a:p>
              <a:r>
                <a:rPr lang="ksh-Latn-DE" sz="2400" dirty="0" smtClean="0"/>
                <a:t>cross section</a:t>
              </a:r>
            </a:p>
            <a:p>
              <a:endParaRPr lang="ksh-Latn-DE" sz="2400" dirty="0"/>
            </a:p>
            <a:p>
              <a:r>
                <a:rPr lang="ksh-Latn-DE" baseline="30000" dirty="0" smtClean="0"/>
                <a:t>140</a:t>
              </a:r>
              <a:r>
                <a:rPr lang="ksh-Latn-DE" dirty="0" smtClean="0"/>
                <a:t>Ce</a:t>
              </a:r>
              <a:endParaRPr lang="de-DE" dirty="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8191871" y="859148"/>
            <a:ext cx="3729095" cy="1816042"/>
            <a:chOff x="8191871" y="859148"/>
            <a:chExt cx="3729095" cy="1816042"/>
          </a:xfrm>
        </p:grpSpPr>
        <p:pic>
          <p:nvPicPr>
            <p:cNvPr id="16" name="Grafik 1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191871" y="859148"/>
              <a:ext cx="3618558" cy="842079"/>
            </a:xfrm>
            <a:prstGeom prst="rect">
              <a:avLst/>
            </a:prstGeom>
          </p:spPr>
        </p:pic>
        <p:sp>
          <p:nvSpPr>
            <p:cNvPr id="17" name="Textfeld 16"/>
            <p:cNvSpPr txBox="1"/>
            <p:nvPr/>
          </p:nvSpPr>
          <p:spPr>
            <a:xfrm>
              <a:off x="8451305" y="1742656"/>
              <a:ext cx="26132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2800" baseline="30000" dirty="0" smtClean="0">
                  <a:solidFill>
                    <a:srgbClr val="0070C0"/>
                  </a:solidFill>
                </a:rPr>
                <a:t>EM excitation</a:t>
              </a:r>
              <a:r>
                <a:rPr lang="ksh-Latn-DE" sz="2800" dirty="0" smtClean="0">
                  <a:solidFill>
                    <a:srgbClr val="0070C0"/>
                  </a:solidFill>
                </a:rPr>
                <a:t> </a:t>
              </a:r>
              <a:r>
                <a:rPr lang="ksh-Latn-DE" sz="2800" baseline="30000" dirty="0" smtClean="0">
                  <a:solidFill>
                    <a:srgbClr val="0070C0"/>
                  </a:solidFill>
                </a:rPr>
                <a:t>width: </a:t>
              </a:r>
              <a:endParaRPr lang="de-DE" sz="2800" dirty="0">
                <a:solidFill>
                  <a:srgbClr val="0070C0"/>
                </a:solidFill>
              </a:endParaRPr>
            </a:p>
          </p:txBody>
        </p:sp>
        <p:pic>
          <p:nvPicPr>
            <p:cNvPr id="18" name="Grafik 1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073921" y="2224901"/>
              <a:ext cx="1847045" cy="450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26532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sh-Latn-DE" dirty="0"/>
              <a:t>High intensity </a:t>
            </a:r>
            <a:r>
              <a:rPr lang="de-DE" dirty="0"/>
              <a:t>Gamma-</a:t>
            </a:r>
            <a:r>
              <a:rPr lang="de-DE" dirty="0" err="1"/>
              <a:t>ray</a:t>
            </a:r>
            <a:r>
              <a:rPr lang="de-DE" dirty="0"/>
              <a:t> </a:t>
            </a:r>
            <a:r>
              <a:rPr lang="de-DE" dirty="0" err="1"/>
              <a:t>source</a:t>
            </a:r>
            <a:r>
              <a:rPr lang="ksh-Latn-DE" dirty="0"/>
              <a:t> @ TUNL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err="1" smtClean="0"/>
              <a:t>Introduction</a:t>
            </a:r>
            <a:r>
              <a:rPr lang="de-DE" dirty="0" smtClean="0"/>
              <a:t> </a:t>
            </a:r>
            <a:r>
              <a:rPr lang="de-DE" dirty="0" err="1" smtClean="0"/>
              <a:t>to</a:t>
            </a:r>
            <a:r>
              <a:rPr lang="de-DE" dirty="0" smtClean="0"/>
              <a:t> </a:t>
            </a:r>
            <a:r>
              <a:rPr lang="de-DE" dirty="0" err="1" smtClean="0"/>
              <a:t>Photonuclear</a:t>
            </a:r>
            <a:r>
              <a:rPr lang="de-DE" dirty="0" smtClean="0"/>
              <a:t> </a:t>
            </a:r>
            <a:r>
              <a:rPr lang="de-DE" dirty="0" err="1" smtClean="0"/>
              <a:t>Reactions</a:t>
            </a:r>
            <a:r>
              <a:rPr lang="de-DE" dirty="0" smtClean="0"/>
              <a:t>  |  Prof. Norbert </a:t>
            </a:r>
            <a:r>
              <a:rPr lang="de-DE" dirty="0" err="1" smtClean="0"/>
              <a:t>Pietralla</a:t>
            </a:r>
            <a:r>
              <a:rPr lang="de-DE" dirty="0" smtClean="0"/>
              <a:t>  |  TU Darmstadt, Institute </a:t>
            </a:r>
            <a:r>
              <a:rPr lang="de-DE" dirty="0" err="1" smtClean="0"/>
              <a:t>for</a:t>
            </a:r>
            <a:r>
              <a:rPr lang="de-DE" dirty="0" smtClean="0"/>
              <a:t> </a:t>
            </a:r>
            <a:r>
              <a:rPr lang="de-DE" dirty="0" err="1" smtClean="0"/>
              <a:t>Nuclear</a:t>
            </a:r>
            <a:r>
              <a:rPr lang="de-DE" dirty="0" smtClean="0"/>
              <a:t> </a:t>
            </a:r>
            <a:r>
              <a:rPr lang="de-DE" dirty="0" err="1" smtClean="0"/>
              <a:t>Physics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40</a:t>
            </a:fld>
            <a:endParaRPr lang="de-DE" dirty="0"/>
          </a:p>
        </p:txBody>
      </p:sp>
      <p:sp>
        <p:nvSpPr>
          <p:cNvPr id="8" name="Textfeld 7"/>
          <p:cNvSpPr txBox="1"/>
          <p:nvPr/>
        </p:nvSpPr>
        <p:spPr>
          <a:xfrm>
            <a:off x="7211059" y="5826500"/>
            <a:ext cx="214353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mtClean="0"/>
              <a:t>collimators</a:t>
            </a:r>
            <a:endParaRPr lang="de-DE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056" y="1479398"/>
            <a:ext cx="5796136" cy="4347102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667672" y="2022785"/>
            <a:ext cx="4347102" cy="3260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photonuclear experiment: photon-flux calibration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41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 flipH="1">
            <a:off x="257852" y="842605"/>
            <a:ext cx="10404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Photon fliux calibration and verification of cross sections </a:t>
            </a:r>
          </a:p>
          <a:p>
            <a:r>
              <a:rPr lang="ksh-Latn-DE" sz="2400" dirty="0" smtClean="0"/>
              <a:t>for </a:t>
            </a:r>
            <a:r>
              <a:rPr lang="ksh-Latn-DE" sz="2400" baseline="30000" dirty="0" smtClean="0"/>
              <a:t>140</a:t>
            </a:r>
            <a:r>
              <a:rPr lang="ksh-Latn-DE" sz="2400" dirty="0" smtClean="0"/>
              <a:t>Ce and </a:t>
            </a:r>
            <a:r>
              <a:rPr lang="ksh-Latn-DE" sz="2400" baseline="30000" dirty="0" smtClean="0"/>
              <a:t>154</a:t>
            </a:r>
            <a:r>
              <a:rPr lang="ksh-Latn-DE" sz="2400" dirty="0" smtClean="0"/>
              <a:t>Sm</a:t>
            </a:r>
            <a:endParaRPr lang="de-DE" sz="2400" dirty="0"/>
          </a:p>
        </p:txBody>
      </p:sp>
      <p:grpSp>
        <p:nvGrpSpPr>
          <p:cNvPr id="8" name="Gruppieren 7"/>
          <p:cNvGrpSpPr/>
          <p:nvPr/>
        </p:nvGrpSpPr>
        <p:grpSpPr>
          <a:xfrm>
            <a:off x="8616280" y="1130255"/>
            <a:ext cx="3368572" cy="4885006"/>
            <a:chOff x="8616280" y="1130255"/>
            <a:chExt cx="3368572" cy="4885006"/>
          </a:xfrm>
        </p:grpSpPr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616280" y="4285803"/>
              <a:ext cx="3368572" cy="1729458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32304" y="1130255"/>
              <a:ext cx="2938527" cy="2804403"/>
            </a:xfrm>
            <a:prstGeom prst="rect">
              <a:avLst/>
            </a:prstGeom>
          </p:spPr>
        </p:pic>
      </p:grpSp>
      <p:grpSp>
        <p:nvGrpSpPr>
          <p:cNvPr id="11" name="Gruppieren 10"/>
          <p:cNvGrpSpPr/>
          <p:nvPr/>
        </p:nvGrpSpPr>
        <p:grpSpPr>
          <a:xfrm>
            <a:off x="336000" y="3051799"/>
            <a:ext cx="6480080" cy="2963462"/>
            <a:chOff x="336000" y="3051799"/>
            <a:chExt cx="6624736" cy="2521546"/>
          </a:xfrm>
        </p:grpSpPr>
        <p:pic>
          <p:nvPicPr>
            <p:cNvPr id="12" name="Grafik 11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6000" y="3288953"/>
              <a:ext cx="6624736" cy="2284392"/>
            </a:xfrm>
            <a:prstGeom prst="rect">
              <a:avLst/>
            </a:prstGeom>
          </p:spPr>
        </p:pic>
        <p:sp>
          <p:nvSpPr>
            <p:cNvPr id="13" name="Textfeld 12"/>
            <p:cNvSpPr txBox="1"/>
            <p:nvPr/>
          </p:nvSpPr>
          <p:spPr>
            <a:xfrm>
              <a:off x="3041338" y="3051799"/>
              <a:ext cx="195641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2400" b="1" dirty="0" smtClean="0">
                  <a:solidFill>
                    <a:srgbClr val="FF0000"/>
                  </a:solidFill>
                </a:rPr>
                <a:t>Au + Ce/Sm</a:t>
              </a:r>
              <a:endParaRPr lang="de-DE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Gruppieren 13"/>
          <p:cNvGrpSpPr/>
          <p:nvPr/>
        </p:nvGrpSpPr>
        <p:grpSpPr>
          <a:xfrm>
            <a:off x="6565393" y="2371691"/>
            <a:ext cx="1589517" cy="1726838"/>
            <a:chOff x="6565393" y="2371691"/>
            <a:chExt cx="1589517" cy="1726838"/>
          </a:xfrm>
        </p:grpSpPr>
        <p:pic>
          <p:nvPicPr>
            <p:cNvPr id="15" name="Grafik 14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653301" y="2371691"/>
              <a:ext cx="1501609" cy="1432570"/>
            </a:xfrm>
            <a:prstGeom prst="rect">
              <a:avLst/>
            </a:prstGeom>
          </p:spPr>
        </p:pic>
        <p:sp>
          <p:nvSpPr>
            <p:cNvPr id="16" name="Textfeld 15"/>
            <p:cNvSpPr txBox="1"/>
            <p:nvPr/>
          </p:nvSpPr>
          <p:spPr>
            <a:xfrm>
              <a:off x="6565393" y="3790752"/>
              <a:ext cx="108234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sh-Latn-DE" sz="1400" dirty="0" smtClean="0"/>
                <a:t>Kiriaki Prifti</a:t>
              </a:r>
              <a:endParaRPr lang="de-DE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1688449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photonuclear experiment: photon-flux calibration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42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2926" y="1870499"/>
            <a:ext cx="8346147" cy="2481287"/>
          </a:xfrm>
          <a:prstGeom prst="rect">
            <a:avLst/>
          </a:prstGeom>
        </p:spPr>
      </p:pic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D7436BFA-7D55-8D71-1A5A-CB8E5B4C5700}"/>
              </a:ext>
            </a:extLst>
          </p:cNvPr>
          <p:cNvSpPr txBox="1">
            <a:spLocks/>
          </p:cNvSpPr>
          <p:nvPr/>
        </p:nvSpPr>
        <p:spPr>
          <a:xfrm>
            <a:off x="528077" y="4866540"/>
            <a:ext cx="8020872" cy="1292913"/>
          </a:xfrm>
          <a:prstGeom prst="rect">
            <a:avLst/>
          </a:prstGeom>
        </p:spPr>
        <p:txBody>
          <a:bodyPr/>
          <a:lstStyle>
            <a:lvl1pPr marL="179388" indent="-17938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None/>
              <a:defRPr sz="200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179388" indent="-177800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  <a:cs typeface="Tahoma" pitchFamily="34" charset="0"/>
              </a:defRPr>
            </a:lvl2pPr>
            <a:lvl3pPr marL="538163" indent="-187325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Tahoma" pitchFamily="34" charset="0"/>
              </a:defRPr>
            </a:lvl3pPr>
            <a:lvl4pPr marL="717550" indent="-173038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4pPr>
            <a:lvl5pPr marL="908050" indent="-188913" algn="l" rtl="0" eaLnBrk="1" fontAlgn="base" hangingPunct="1">
              <a:lnSpc>
                <a:spcPct val="130000"/>
              </a:lnSpc>
              <a:spcBef>
                <a:spcPts val="200"/>
              </a:spcBef>
              <a:spcAft>
                <a:spcPts val="23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  <a:cs typeface="Tahoma" pitchFamily="34" charset="0"/>
              </a:defRPr>
            </a:lvl5pPr>
            <a:lvl6pPr marL="13652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6pPr>
            <a:lvl7pPr marL="18224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7pPr>
            <a:lvl8pPr marL="22796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8pPr>
            <a:lvl9pPr marL="2736850" indent="-188913" algn="l" rtl="0" eaLnBrk="1" fontAlgn="base" hangingPunct="1">
              <a:spcBef>
                <a:spcPct val="20000"/>
              </a:spcBef>
              <a:spcAft>
                <a:spcPct val="0"/>
              </a:spcAft>
              <a:buFont typeface="Wingdings" pitchFamily="2" charset="2"/>
              <a:buChar char="§"/>
              <a:defRPr sz="16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CA" kern="0" dirty="0"/>
              <a:t>Activation </a:t>
            </a:r>
            <a:r>
              <a:rPr lang="en-CA" kern="0" dirty="0" smtClean="0"/>
              <a:t>target</a:t>
            </a:r>
            <a:r>
              <a:rPr lang="ksh-Latn-DE" kern="0" dirty="0" smtClean="0"/>
              <a:t>s </a:t>
            </a:r>
            <a:r>
              <a:rPr lang="en-CA" kern="0" dirty="0" smtClean="0"/>
              <a:t>used</a:t>
            </a:r>
            <a:r>
              <a:rPr lang="en-CA" kern="0" dirty="0"/>
              <a:t>:</a:t>
            </a:r>
          </a:p>
          <a:p>
            <a:pPr marL="285750" indent="-285750"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en-CA" kern="0" dirty="0"/>
              <a:t>Samarium oxide (Sm</a:t>
            </a:r>
            <a:r>
              <a:rPr lang="en-CA" kern="0" baseline="-25000" dirty="0"/>
              <a:t>2</a:t>
            </a:r>
            <a:r>
              <a:rPr lang="en-CA" kern="0" dirty="0"/>
              <a:t>O</a:t>
            </a:r>
            <a:r>
              <a:rPr lang="en-CA" kern="0" baseline="-25000" dirty="0"/>
              <a:t>3</a:t>
            </a:r>
            <a:r>
              <a:rPr lang="en-CA" kern="0" dirty="0"/>
              <a:t>) + Gold (Au)</a:t>
            </a:r>
          </a:p>
          <a:p>
            <a:pPr marL="285750" indent="-285750">
              <a:lnSpc>
                <a:spcPct val="100000"/>
              </a:lnSpc>
              <a:buClr>
                <a:srgbClr val="C00000"/>
              </a:buClr>
              <a:buFont typeface="Wingdings" pitchFamily="2" charset="2"/>
              <a:buChar char="§"/>
            </a:pPr>
            <a:r>
              <a:rPr lang="en-CA" kern="0" dirty="0"/>
              <a:t>Cerium oxide (CeO</a:t>
            </a:r>
            <a:r>
              <a:rPr lang="en-CA" kern="0" baseline="-25000" dirty="0"/>
              <a:t>2</a:t>
            </a:r>
            <a:r>
              <a:rPr lang="en-CA" kern="0" dirty="0"/>
              <a:t>) + Gold (Au)</a:t>
            </a:r>
            <a:endParaRPr lang="de-DE" kern="0" dirty="0"/>
          </a:p>
        </p:txBody>
      </p:sp>
      <p:sp>
        <p:nvSpPr>
          <p:cNvPr id="18" name="Textfeld 17"/>
          <p:cNvSpPr txBox="1"/>
          <p:nvPr/>
        </p:nvSpPr>
        <p:spPr>
          <a:xfrm flipH="1">
            <a:off x="336000" y="848961"/>
            <a:ext cx="10878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Photon flux calibration and verification of cross sections for </a:t>
            </a:r>
            <a:r>
              <a:rPr lang="ksh-Latn-DE" sz="2400" baseline="30000" dirty="0" smtClean="0"/>
              <a:t>140</a:t>
            </a:r>
            <a:r>
              <a:rPr lang="ksh-Latn-DE" sz="2400" dirty="0" smtClean="0"/>
              <a:t>Ce and </a:t>
            </a:r>
            <a:r>
              <a:rPr lang="ksh-Latn-DE" sz="2400" baseline="30000" dirty="0" smtClean="0"/>
              <a:t>154</a:t>
            </a:r>
            <a:r>
              <a:rPr lang="ksh-Latn-DE" sz="2400" dirty="0" smtClean="0"/>
              <a:t>Sm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238524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photonuclear </a:t>
            </a:r>
            <a:r>
              <a:rPr lang="ksh-Latn-DE" dirty="0" smtClean="0"/>
              <a:t>experiment: photon-flux calibration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43</a:t>
            </a:fld>
            <a:endParaRPr lang="de-DE" dirty="0"/>
          </a:p>
        </p:txBody>
      </p:sp>
      <p:sp>
        <p:nvSpPr>
          <p:cNvPr id="18" name="Textfeld 17"/>
          <p:cNvSpPr txBox="1"/>
          <p:nvPr/>
        </p:nvSpPr>
        <p:spPr>
          <a:xfrm flipH="1">
            <a:off x="336000" y="848961"/>
            <a:ext cx="108787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Photon fliux calibration and verification of cross sections for </a:t>
            </a:r>
            <a:r>
              <a:rPr lang="ksh-Latn-DE" sz="2400" baseline="30000" dirty="0" smtClean="0"/>
              <a:t>140</a:t>
            </a:r>
            <a:r>
              <a:rPr lang="ksh-Latn-DE" sz="2400" dirty="0" smtClean="0"/>
              <a:t>Ce and </a:t>
            </a:r>
            <a:r>
              <a:rPr lang="ksh-Latn-DE" sz="2400" baseline="30000" dirty="0" smtClean="0"/>
              <a:t>154</a:t>
            </a:r>
            <a:r>
              <a:rPr lang="ksh-Latn-DE" sz="2400" dirty="0" smtClean="0"/>
              <a:t>Sm</a:t>
            </a:r>
            <a:endParaRPr lang="de-DE" sz="2400" dirty="0"/>
          </a:p>
        </p:txBody>
      </p:sp>
      <p:grpSp>
        <p:nvGrpSpPr>
          <p:cNvPr id="30" name="Gruppieren 29"/>
          <p:cNvGrpSpPr/>
          <p:nvPr/>
        </p:nvGrpSpPr>
        <p:grpSpPr>
          <a:xfrm>
            <a:off x="262995" y="1490671"/>
            <a:ext cx="11676070" cy="3672408"/>
            <a:chOff x="173352" y="1844824"/>
            <a:chExt cx="11676070" cy="3672408"/>
          </a:xfrm>
        </p:grpSpPr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73352" y="1844824"/>
              <a:ext cx="5772481" cy="3672408"/>
            </a:xfrm>
            <a:prstGeom prst="rect">
              <a:avLst/>
            </a:prstGeom>
          </p:spPr>
        </p:pic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01030" y="1858528"/>
              <a:ext cx="5748392" cy="3653133"/>
            </a:xfrm>
            <a:prstGeom prst="rect">
              <a:avLst/>
            </a:prstGeom>
          </p:spPr>
        </p:pic>
      </p:grpSp>
      <p:grpSp>
        <p:nvGrpSpPr>
          <p:cNvPr id="26" name="Gruppieren 25"/>
          <p:cNvGrpSpPr/>
          <p:nvPr/>
        </p:nvGrpSpPr>
        <p:grpSpPr>
          <a:xfrm>
            <a:off x="58971" y="5131162"/>
            <a:ext cx="11587643" cy="1294142"/>
            <a:chOff x="58971" y="5131162"/>
            <a:chExt cx="11587643" cy="1294142"/>
          </a:xfrm>
        </p:grpSpPr>
        <p:pic>
          <p:nvPicPr>
            <p:cNvPr id="27" name="Grafik 2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971" y="5131162"/>
              <a:ext cx="1356510" cy="1294142"/>
            </a:xfrm>
            <a:prstGeom prst="rect">
              <a:avLst/>
            </a:prstGeom>
          </p:spPr>
        </p:pic>
        <p:sp>
          <p:nvSpPr>
            <p:cNvPr id="28" name="Textfeld 27"/>
            <p:cNvSpPr txBox="1"/>
            <p:nvPr/>
          </p:nvSpPr>
          <p:spPr>
            <a:xfrm>
              <a:off x="1343472" y="5897952"/>
              <a:ext cx="72327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sh-Latn-DE" sz="1400" dirty="0" smtClean="0"/>
                <a:t>Kiriaki </a:t>
              </a:r>
            </a:p>
            <a:p>
              <a:r>
                <a:rPr lang="ksh-Latn-DE" sz="1400" dirty="0" smtClean="0"/>
                <a:t>Prifti</a:t>
              </a:r>
              <a:endParaRPr lang="de-DE" sz="1400" dirty="0"/>
            </a:p>
          </p:txBody>
        </p:sp>
        <p:sp>
          <p:nvSpPr>
            <p:cNvPr id="29" name="Textfeld 28"/>
            <p:cNvSpPr txBox="1"/>
            <p:nvPr/>
          </p:nvSpPr>
          <p:spPr>
            <a:xfrm>
              <a:off x="2066747" y="5437715"/>
              <a:ext cx="957986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sh-Latn-DE" sz="2800" dirty="0" smtClean="0"/>
                <a:t>Consistency check: our photon flux calibration is accurate</a:t>
              </a:r>
              <a:endParaRPr lang="de-DE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00794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Grafik 27" descr="Ein Bild, das Farbigkeit, Kugel enthält.&#10;&#10;Automatisch generierte Beschreibung">
            <a:extLst>
              <a:ext uri="{FF2B5EF4-FFF2-40B4-BE49-F238E27FC236}">
                <a16:creationId xmlns:a16="http://schemas.microsoft.com/office/drawing/2014/main" id="{D5FBC955-E769-105C-E001-8785543ED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58" y="3748240"/>
            <a:ext cx="2926085" cy="26334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2D046AA2-13BB-4B87-BE0F-2D85BB0D57ED}"/>
                  </a:ext>
                </a:extLst>
              </p:cNvPr>
              <p:cNvSpPr/>
              <p:nvPr/>
            </p:nvSpPr>
            <p:spPr>
              <a:xfrm>
                <a:off x="2188379" y="1486587"/>
                <a:ext cx="4261936" cy="7511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42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de-DE" sz="4267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de-DE" sz="42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4267">
                              <a:latin typeface="Cambria Math" panose="02040503050406030204" pitchFamily="18" charset="0"/>
                            </a:rPr>
                            <m:t>GDR</m:t>
                          </m:r>
                        </m:sub>
                        <m:sup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de-DE" sz="4267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de-DE" sz="42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4267" dirty="0"/>
              </a:p>
            </p:txBody>
          </p:sp>
        </mc:Choice>
        <mc:Fallback xmlns="">
          <p:sp>
            <p:nvSpPr>
              <p:cNvPr id="8" name="Rechteck 7">
                <a:extLst>
                  <a:ext uri="{FF2B5EF4-FFF2-40B4-BE49-F238E27FC236}">
                    <a16:creationId xmlns:a16="http://schemas.microsoft.com/office/drawing/2014/main" id="{2D046AA2-13BB-4B87-BE0F-2D85BB0D57ED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8379" y="1486587"/>
                <a:ext cx="4261936" cy="75116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DF0277F8-5782-45E5-893D-2F593197C7D8}"/>
                  </a:ext>
                </a:extLst>
              </p:cNvPr>
              <p:cNvSpPr/>
              <p:nvPr/>
            </p:nvSpPr>
            <p:spPr>
              <a:xfrm>
                <a:off x="7719130" y="1486587"/>
                <a:ext cx="4261936" cy="7511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de-DE" sz="42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  <m:sub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  <m:r>
                        <a:rPr lang="de-DE" sz="4267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de-DE" sz="42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de-DE" sz="4267">
                              <a:latin typeface="Cambria Math" panose="02040503050406030204" pitchFamily="18" charset="0"/>
                            </a:rPr>
                            <m:t>GDR</m:t>
                          </m:r>
                        </m:sub>
                        <m:sup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−</m:t>
                          </m:r>
                        </m:sup>
                      </m:sSubSup>
                      <m:r>
                        <a:rPr lang="de-DE" sz="4267" i="1">
                          <a:latin typeface="Cambria Math" panose="02040503050406030204" pitchFamily="18" charset="0"/>
                        </a:rPr>
                        <m:t>→</m:t>
                      </m:r>
                      <m:sSubSup>
                        <m:sSubSupPr>
                          <m:ctrlPr>
                            <a:rPr lang="de-DE" sz="4267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  <m:sub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r>
                            <a:rPr lang="de-DE" sz="4267" i="1">
                              <a:latin typeface="Cambria Math" panose="02040503050406030204" pitchFamily="18" charset="0"/>
                            </a:rPr>
                            <m:t>+</m:t>
                          </m:r>
                        </m:sup>
                      </m:sSubSup>
                    </m:oMath>
                  </m:oMathPara>
                </a14:m>
                <a:endParaRPr lang="en-US" sz="4267" dirty="0"/>
              </a:p>
            </p:txBody>
          </p:sp>
        </mc:Choice>
        <mc:Fallback xmlns="">
          <p:sp>
            <p:nvSpPr>
              <p:cNvPr id="16" name="Rechteck 15">
                <a:extLst>
                  <a:ext uri="{FF2B5EF4-FFF2-40B4-BE49-F238E27FC236}">
                    <a16:creationId xmlns:a16="http://schemas.microsoft.com/office/drawing/2014/main" id="{DF0277F8-5782-45E5-893D-2F593197C7D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19130" y="1486587"/>
                <a:ext cx="4261936" cy="75116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053FC1BC-E376-46AD-B3FA-BD19DBF626A8}"/>
                  </a:ext>
                </a:extLst>
              </p:cNvPr>
              <p:cNvSpPr/>
              <p:nvPr/>
            </p:nvSpPr>
            <p:spPr>
              <a:xfrm>
                <a:off x="7384581" y="4251425"/>
                <a:ext cx="1752659" cy="178952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de-DE" sz="4267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de-DE" sz="4267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de-DE" sz="426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4267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de-DE" sz="42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4267" i="1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e>
                                    <m:sub>
                                      <m:r>
                                        <a:rPr lang="de-DE" sz="4267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de-DE" sz="4267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de-DE" sz="4267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de-DE" sz="4267">
                                      <a:latin typeface="Cambria Math" panose="02040503050406030204" pitchFamily="18" charset="0"/>
                                    </a:rPr>
                                    <m:t>Γ</m:t>
                                  </m:r>
                                </m:e>
                                <m:sub>
                                  <m:sSubSup>
                                    <m:sSubSupPr>
                                      <m:ctrlPr>
                                        <a:rPr lang="de-DE" sz="4267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SupPr>
                                    <m:e>
                                      <m:r>
                                        <a:rPr lang="de-DE" sz="4267" i="1">
                                          <a:latin typeface="Cambria Math" panose="02040503050406030204" pitchFamily="18" charset="0"/>
                                        </a:rPr>
                                        <m:t>0</m:t>
                                      </m:r>
                                    </m:e>
                                    <m:sub>
                                      <m:r>
                                        <a:rPr lang="de-DE" sz="4267" i="1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sub>
                                    <m:sup>
                                      <m:r>
                                        <a:rPr lang="de-DE" sz="4267" i="1">
                                          <a:latin typeface="Cambria Math" panose="02040503050406030204" pitchFamily="18" charset="0"/>
                                        </a:rPr>
                                        <m:t>+</m:t>
                                      </m:r>
                                    </m:sup>
                                  </m:sSubSup>
                                </m:sub>
                              </m:sSub>
                            </m:den>
                          </m:f>
                        </m:e>
                      </m:d>
                    </m:oMath>
                  </m:oMathPara>
                </a14:m>
                <a:endParaRPr lang="en-US" sz="4267" dirty="0"/>
              </a:p>
            </p:txBody>
          </p:sp>
        </mc:Choice>
        <mc:Fallback xmlns="">
          <p:sp>
            <p:nvSpPr>
              <p:cNvPr id="14" name="Rechteck 13">
                <a:extLst>
                  <a:ext uri="{FF2B5EF4-FFF2-40B4-BE49-F238E27FC236}">
                    <a16:creationId xmlns:a16="http://schemas.microsoft.com/office/drawing/2014/main" id="{053FC1BC-E376-46AD-B3FA-BD19DBF626A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84581" y="4251425"/>
                <a:ext cx="1752659" cy="178952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5B104FAB-EAD1-4882-859F-590B282D1FC2}"/>
                  </a:ext>
                </a:extLst>
              </p:cNvPr>
              <p:cNvSpPr/>
              <p:nvPr/>
            </p:nvSpPr>
            <p:spPr>
              <a:xfrm>
                <a:off x="3407702" y="4601750"/>
                <a:ext cx="973343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6000">
                          <a:latin typeface="Cambria Math" panose="02040503050406030204" pitchFamily="18" charset="0"/>
                        </a:rPr>
                        <m:t>=</m:t>
                      </m:r>
                    </m:oMath>
                  </m:oMathPara>
                </a14:m>
                <a:endParaRPr lang="en-US" sz="6000" dirty="0"/>
              </a:p>
            </p:txBody>
          </p:sp>
        </mc:Choice>
        <mc:Fallback xmlns="">
          <p:sp>
            <p:nvSpPr>
              <p:cNvPr id="15" name="Rechteck 14">
                <a:extLst>
                  <a:ext uri="{FF2B5EF4-FFF2-40B4-BE49-F238E27FC236}">
                    <a16:creationId xmlns:a16="http://schemas.microsoft.com/office/drawing/2014/main" id="{5B104FAB-EAD1-4882-859F-590B282D1FC2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7702" y="4601750"/>
                <a:ext cx="973343" cy="101566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itel 2">
            <a:extLst>
              <a:ext uri="{FF2B5EF4-FFF2-40B4-BE49-F238E27FC236}">
                <a16:creationId xmlns:a16="http://schemas.microsoft.com/office/drawing/2014/main" id="{5EC2B5AA-BADC-4AED-AA9E-3040AD08D9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Exciting the GDR using a linearly polarized beam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262C6434-7712-45CD-AC62-21BB36050806}"/>
                  </a:ext>
                </a:extLst>
              </p:cNvPr>
              <p:cNvSpPr/>
              <p:nvPr/>
            </p:nvSpPr>
            <p:spPr>
              <a:xfrm>
                <a:off x="5016475" y="2068755"/>
                <a:ext cx="2098459" cy="165718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sz="4267" i="1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de-DE" sz="42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42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42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42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426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42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42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42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42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42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4267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42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42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de-DE" sz="4267" i="1">
                          <a:latin typeface="Cambria Math" panose="02040503050406030204" pitchFamily="18" charset="0"/>
                        </a:rPr>
                        <m:t>×</m:t>
                      </m:r>
                    </m:oMath>
                  </m:oMathPara>
                </a14:m>
                <a:endParaRPr lang="en-US" sz="4267" dirty="0"/>
              </a:p>
            </p:txBody>
          </p:sp>
        </mc:Choice>
        <mc:Fallback xmlns="">
          <p:sp>
            <p:nvSpPr>
              <p:cNvPr id="17" name="Rechteck 16">
                <a:extLst>
                  <a:ext uri="{FF2B5EF4-FFF2-40B4-BE49-F238E27FC236}">
                    <a16:creationId xmlns:a16="http://schemas.microsoft.com/office/drawing/2014/main" id="{262C6434-7712-45CD-AC62-21BB3605080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6475" y="2068755"/>
                <a:ext cx="2098459" cy="165718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echteck 1">
            <a:extLst>
              <a:ext uri="{FF2B5EF4-FFF2-40B4-BE49-F238E27FC236}">
                <a16:creationId xmlns:a16="http://schemas.microsoft.com/office/drawing/2014/main" id="{1D245737-B60B-F9FF-63A4-622EFD07DB5C}"/>
              </a:ext>
            </a:extLst>
          </p:cNvPr>
          <p:cNvSpPr/>
          <p:nvPr/>
        </p:nvSpPr>
        <p:spPr>
          <a:xfrm>
            <a:off x="169499" y="5773897"/>
            <a:ext cx="2662139" cy="4410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33" dirty="0"/>
              <a:t>N. </a:t>
            </a:r>
            <a:r>
              <a:rPr lang="en-US" sz="1133" dirty="0" err="1"/>
              <a:t>Pietralla</a:t>
            </a:r>
            <a:r>
              <a:rPr lang="en-US" sz="1133" dirty="0"/>
              <a:t> </a:t>
            </a:r>
            <a:r>
              <a:rPr lang="en-US" sz="1133" i="1" dirty="0"/>
              <a:t>et al.</a:t>
            </a:r>
            <a:r>
              <a:rPr lang="en-US" sz="1133" dirty="0"/>
              <a:t>, </a:t>
            </a:r>
            <a:br>
              <a:rPr lang="en-US" sz="1133" dirty="0"/>
            </a:br>
            <a:r>
              <a:rPr lang="en-US" sz="1133" dirty="0"/>
              <a:t>Phys. Rev. Lett. </a:t>
            </a:r>
            <a:r>
              <a:rPr lang="en-US" sz="1133" b="1" dirty="0"/>
              <a:t>88</a:t>
            </a:r>
            <a:r>
              <a:rPr lang="en-US" sz="1133" dirty="0"/>
              <a:t>, 012502 (2001)</a:t>
            </a:r>
          </a:p>
        </p:txBody>
      </p:sp>
      <p:pic>
        <p:nvPicPr>
          <p:cNvPr id="18" name="Grafik 17" descr="Ein Bild, das Cartoon, Kunst enthält.&#10;&#10;Automatisch generierte Beschreibung">
            <a:extLst>
              <a:ext uri="{FF2B5EF4-FFF2-40B4-BE49-F238E27FC236}">
                <a16:creationId xmlns:a16="http://schemas.microsoft.com/office/drawing/2014/main" id="{8FE842BC-84A5-CD6A-E306-4BAA5A441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2958" y="3748240"/>
            <a:ext cx="2926085" cy="2633477"/>
          </a:xfrm>
          <a:prstGeom prst="rect">
            <a:avLst/>
          </a:prstGeom>
        </p:spPr>
      </p:pic>
      <p:pic>
        <p:nvPicPr>
          <p:cNvPr id="21" name="Grafik 20" descr="Ein Bild, das Ball, Kugel, Farbigkeit enthält.&#10;&#10;Automatisch generierte Beschreibung">
            <a:extLst>
              <a:ext uri="{FF2B5EF4-FFF2-40B4-BE49-F238E27FC236}">
                <a16:creationId xmlns:a16="http://schemas.microsoft.com/office/drawing/2014/main" id="{26B5A70F-6986-E9DF-1A14-A8BE519A077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4384" y="1591211"/>
            <a:ext cx="2926085" cy="2633477"/>
          </a:xfrm>
          <a:prstGeom prst="rect">
            <a:avLst/>
          </a:prstGeom>
        </p:spPr>
      </p:pic>
      <p:pic>
        <p:nvPicPr>
          <p:cNvPr id="25" name="Grafik 24" descr="Ein Bild, das Kugel enthält.&#10;&#10;Automatisch generierte Beschreibung">
            <a:extLst>
              <a:ext uri="{FF2B5EF4-FFF2-40B4-BE49-F238E27FC236}">
                <a16:creationId xmlns:a16="http://schemas.microsoft.com/office/drawing/2014/main" id="{7CB1910D-91E0-CD18-2130-E600E8E27B4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591211"/>
            <a:ext cx="2926085" cy="263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30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AAA4799-0FD5-4593-A6B5-706F20149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154</a:t>
            </a:r>
            <a:r>
              <a:rPr lang="en-US" dirty="0"/>
              <a:t>Sm in 16.2 MeV linearly </a:t>
            </a:r>
            <a:r>
              <a:rPr lang="en-US" dirty="0" smtClean="0"/>
              <a:t>polarized</a:t>
            </a:r>
            <a:r>
              <a:rPr lang="ksh-Latn-DE" dirty="0" smtClean="0"/>
              <a:t> gamma</a:t>
            </a:r>
            <a:r>
              <a:rPr lang="en-US" dirty="0" smtClean="0"/>
              <a:t>-beam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FC85946-C96B-604D-B4BD-07FA5760E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FA12E57A-F54B-CA26-E2C1-E31D533C91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CE4583C-B4E7-2FE8-85B9-08800E61959F}"/>
                  </a:ext>
                </a:extLst>
              </p:cNvPr>
              <p:cNvSpPr txBox="1"/>
              <p:nvPr/>
            </p:nvSpPr>
            <p:spPr>
              <a:xfrm>
                <a:off x="6288021" y="3621022"/>
                <a:ext cx="4032448" cy="1461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37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373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3733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373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3733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sz="3733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3733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3733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3733" b="1" i="1" dirty="0">
                          <a:latin typeface="Cambria Math" panose="02040503050406030204" pitchFamily="18" charset="0"/>
                        </a:rPr>
                        <m:t>𝟐𝟓𝟐</m:t>
                      </m:r>
                      <m:r>
                        <a:rPr lang="en-US" sz="3733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3733" b="1" i="1" dirty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3733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733" b="1" i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DCE4583C-B4E7-2FE8-85B9-08800E6195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021" y="3621022"/>
                <a:ext cx="4032448" cy="1461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Grafik 6">
            <a:extLst>
              <a:ext uri="{FF2B5EF4-FFF2-40B4-BE49-F238E27FC236}">
                <a16:creationId xmlns:a16="http://schemas.microsoft.com/office/drawing/2014/main" id="{AA8A29D7-978E-6B9B-3EA8-754A8B5FA2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8459543" y="534515"/>
            <a:ext cx="1828800" cy="9652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83832" y="835428"/>
            <a:ext cx="3379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baseline="30000" dirty="0" smtClean="0">
                <a:solidFill>
                  <a:srgbClr val="0070C0"/>
                </a:solidFill>
              </a:rPr>
              <a:t>154</a:t>
            </a:r>
            <a:r>
              <a:rPr lang="ksh-Latn-DE" dirty="0" smtClean="0">
                <a:solidFill>
                  <a:srgbClr val="0070C0"/>
                </a:solidFill>
              </a:rPr>
              <a:t>Sm(</a:t>
            </a:r>
            <a:r>
              <a:rPr lang="el-G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dirty="0" smtClean="0">
                <a:solidFill>
                  <a:srgbClr val="0070C0"/>
                </a:solidFill>
              </a:rPr>
              <a:t>,</a:t>
            </a:r>
            <a:r>
              <a:rPr lang="el-G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dirty="0" smtClean="0">
                <a:solidFill>
                  <a:srgbClr val="0070C0"/>
                </a:solidFill>
              </a:rPr>
              <a:t>’)@HI</a:t>
            </a:r>
            <a:r>
              <a:rPr lang="el-G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dirty="0" smtClean="0">
                <a:solidFill>
                  <a:srgbClr val="0070C0"/>
                </a:solidFill>
              </a:rPr>
              <a:t>S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0218098" y="1165274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sz="1800" dirty="0" smtClean="0">
                <a:solidFill>
                  <a:srgbClr val="0070C0"/>
                </a:solidFill>
              </a:rPr>
              <a:t>E</a:t>
            </a:r>
            <a:r>
              <a:rPr lang="el-GR" sz="1800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1800" dirty="0" smtClean="0">
                <a:solidFill>
                  <a:srgbClr val="0070C0"/>
                </a:solidFill>
              </a:rPr>
              <a:t>=16.2 MeV</a:t>
            </a:r>
            <a:endParaRPr lang="de-DE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0657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6AAA4799-0FD5-4593-A6B5-706F20149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aseline="30000" dirty="0"/>
              <a:t>154</a:t>
            </a:r>
            <a:r>
              <a:rPr lang="en-US" dirty="0"/>
              <a:t>Sm in 12.6 MeV linearly </a:t>
            </a:r>
            <a:r>
              <a:rPr lang="en-US" dirty="0" smtClean="0"/>
              <a:t>polarized</a:t>
            </a:r>
            <a:r>
              <a:rPr lang="ksh-Latn-DE" dirty="0" smtClean="0"/>
              <a:t> gamma</a:t>
            </a:r>
            <a:r>
              <a:rPr lang="en-US" dirty="0" smtClean="0"/>
              <a:t>-beam</a:t>
            </a:r>
            <a:endParaRPr lang="en-US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FC85946-C96B-604D-B4BD-07FA5760E7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D0FDCA44-8B69-6AEF-6E97-120A56FE49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1300" y="1490192"/>
            <a:ext cx="11709400" cy="4800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0522B0D2-73C9-E6C6-5AD2-52961D632616}"/>
                  </a:ext>
                </a:extLst>
              </p:cNvPr>
              <p:cNvSpPr txBox="1"/>
              <p:nvPr/>
            </p:nvSpPr>
            <p:spPr>
              <a:xfrm>
                <a:off x="6288021" y="3621022"/>
                <a:ext cx="4032448" cy="1461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3733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373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3733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3733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3733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3733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sz="3733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de-DE" sz="3733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3733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de-DE" sz="3733" b="1" i="1" dirty="0">
                          <a:latin typeface="Cambria Math" panose="02040503050406030204" pitchFamily="18" charset="0"/>
                        </a:rPr>
                        <m:t>𝟎𝟏𝟏</m:t>
                      </m:r>
                      <m:r>
                        <a:rPr lang="en-US" sz="3733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de-DE" sz="3733" b="1" i="1" dirty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3733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3733" b="1" i="1" dirty="0"/>
              </a:p>
            </p:txBody>
          </p:sp>
        </mc:Choice>
        <mc:Fallback xmlns="">
          <p:sp>
            <p:nvSpPr>
              <p:cNvPr id="4" name="Textfeld 3">
                <a:extLst>
                  <a:ext uri="{FF2B5EF4-FFF2-40B4-BE49-F238E27FC236}">
                    <a16:creationId xmlns:a16="http://schemas.microsoft.com/office/drawing/2014/main" id="{0522B0D2-73C9-E6C6-5AD2-52961D6326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88021" y="3621022"/>
                <a:ext cx="4032448" cy="146155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Grafik 4">
            <a:extLst>
              <a:ext uri="{FF2B5EF4-FFF2-40B4-BE49-F238E27FC236}">
                <a16:creationId xmlns:a16="http://schemas.microsoft.com/office/drawing/2014/main" id="{BFF33746-AD08-2348-82FC-4FA3AAD54B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/>
        </p:blipFill>
        <p:spPr>
          <a:xfrm>
            <a:off x="8459543" y="534515"/>
            <a:ext cx="1828800" cy="9652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583832" y="835428"/>
            <a:ext cx="337945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baseline="30000" dirty="0" smtClean="0">
                <a:solidFill>
                  <a:srgbClr val="0070C0"/>
                </a:solidFill>
              </a:rPr>
              <a:t>154</a:t>
            </a:r>
            <a:r>
              <a:rPr lang="ksh-Latn-DE" dirty="0" smtClean="0">
                <a:solidFill>
                  <a:srgbClr val="0070C0"/>
                </a:solidFill>
              </a:rPr>
              <a:t>Sm(</a:t>
            </a:r>
            <a:r>
              <a:rPr lang="el-G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dirty="0" smtClean="0">
                <a:solidFill>
                  <a:srgbClr val="0070C0"/>
                </a:solidFill>
              </a:rPr>
              <a:t>,</a:t>
            </a:r>
            <a:r>
              <a:rPr lang="el-G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dirty="0" smtClean="0">
                <a:solidFill>
                  <a:srgbClr val="0070C0"/>
                </a:solidFill>
              </a:rPr>
              <a:t>’)@HI</a:t>
            </a:r>
            <a:r>
              <a:rPr lang="el-GR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dirty="0" smtClean="0">
                <a:solidFill>
                  <a:srgbClr val="0070C0"/>
                </a:solidFill>
              </a:rPr>
              <a:t>S</a:t>
            </a:r>
            <a:endParaRPr lang="de-DE" dirty="0">
              <a:solidFill>
                <a:srgbClr val="0070C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10218098" y="1165274"/>
            <a:ext cx="15279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sz="1800" dirty="0" smtClean="0">
                <a:solidFill>
                  <a:srgbClr val="0070C0"/>
                </a:solidFill>
              </a:rPr>
              <a:t>E</a:t>
            </a:r>
            <a:r>
              <a:rPr lang="el-GR" sz="1800" baseline="-25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1800" dirty="0" smtClean="0">
                <a:solidFill>
                  <a:srgbClr val="0070C0"/>
                </a:solidFill>
              </a:rPr>
              <a:t>=12.6 MeV</a:t>
            </a:r>
            <a:endParaRPr lang="de-DE" sz="18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909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4435" y="443669"/>
            <a:ext cx="9096000" cy="144000"/>
          </a:xfrm>
        </p:spPr>
        <p:txBody>
          <a:bodyPr/>
          <a:lstStyle/>
          <a:p>
            <a:r>
              <a:rPr lang="ksh-Latn-DE" sz="1000" b="1" u="none" dirty="0" smtClean="0">
                <a:solidFill>
                  <a:srgbClr val="333333"/>
                </a:solidFill>
                <a:latin typeface="+mj-lt"/>
                <a:ea typeface="Noto Sans CJK SC"/>
                <a:cs typeface="Arial"/>
              </a:rPr>
              <a:t>precision measurement of GDR properties</a:t>
            </a:r>
            <a:endParaRPr lang="de-DE" dirty="0">
              <a:latin typeface="+mj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47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ksh-Latn-DE" dirty="0"/>
              <a:t>“Photonuclear Reactions: Status &amp; Perspectives”     |     </a:t>
            </a:r>
            <a:r>
              <a:rPr lang="de-DE" dirty="0"/>
              <a:t>Norbert </a:t>
            </a:r>
            <a:r>
              <a:rPr lang="de-DE" dirty="0" err="1"/>
              <a:t>Pietralla</a:t>
            </a:r>
            <a:r>
              <a:rPr lang="ksh-Latn-DE" dirty="0"/>
              <a:t>     |     TU Darmstadt, Physics </a:t>
            </a:r>
            <a:r>
              <a:rPr lang="de-DE" dirty="0"/>
              <a:t>Department</a:t>
            </a:r>
            <a:r>
              <a:rPr lang="ksh-Latn-DE" dirty="0"/>
              <a:t>,</a:t>
            </a:r>
            <a:r>
              <a:rPr lang="de-DE" dirty="0"/>
              <a:t>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</p:txBody>
      </p:sp>
      <p:sp>
        <p:nvSpPr>
          <p:cNvPr id="11" name="CustomShape 11">
            <a:extLst>
              <a:ext uri="{FF2B5EF4-FFF2-40B4-BE49-F238E27FC236}">
                <a16:creationId xmlns:a16="http://schemas.microsoft.com/office/drawing/2014/main" id="{6054CD56-0816-3DCE-FB0E-E802577796CA}"/>
              </a:ext>
            </a:extLst>
          </p:cNvPr>
          <p:cNvSpPr>
            <a:spLocks noGrp="1"/>
          </p:cNvSpPr>
          <p:nvPr/>
        </p:nvSpPr>
        <p:spPr bwMode="auto">
          <a:xfrm>
            <a:off x="6366399" y="3351745"/>
            <a:ext cx="304899" cy="662717"/>
          </a:xfrm>
          <a:prstGeom prst="rect">
            <a:avLst/>
          </a:prstGeom>
          <a:solidFill>
            <a:srgbClr val="FFFFFF"/>
          </a:solidFill>
          <a:ln w="25558">
            <a:solidFill>
              <a:srgbClr val="FFFFFF"/>
            </a:solidFill>
          </a:ln>
          <a:effectLst/>
        </p:spPr>
        <p:txBody>
          <a:bodyPr lIns="89992" tIns="44995" rIns="89992" bIns="44995" anchor="t"/>
          <a:lstStyle/>
          <a:p>
            <a:pPr>
              <a:defRPr/>
            </a:pPr>
            <a:endParaRPr/>
          </a:p>
        </p:txBody>
      </p:sp>
      <p:sp>
        <p:nvSpPr>
          <p:cNvPr id="17" name="CustomShape 21">
            <a:extLst>
              <a:ext uri="{FF2B5EF4-FFF2-40B4-BE49-F238E27FC236}">
                <a16:creationId xmlns:a16="http://schemas.microsoft.com/office/drawing/2014/main" id="{C7AF4137-5FA3-D4E3-16CD-AF0E115B2CFE}"/>
              </a:ext>
            </a:extLst>
          </p:cNvPr>
          <p:cNvSpPr>
            <a:spLocks noGrp="1"/>
          </p:cNvSpPr>
          <p:nvPr/>
        </p:nvSpPr>
        <p:spPr bwMode="auto">
          <a:xfrm>
            <a:off x="6611213" y="2242509"/>
            <a:ext cx="647598" cy="19435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89992" tIns="44995" rIns="89992" bIns="44995" anchor="t"/>
          <a:lstStyle/>
          <a:p>
            <a:pPr>
              <a:defRPr/>
            </a:pPr>
            <a:endParaRPr/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34" y="1289099"/>
            <a:ext cx="7104956" cy="3150220"/>
          </a:xfrm>
          <a:prstGeom prst="rect">
            <a:avLst/>
          </a:prstGeom>
        </p:spPr>
      </p:pic>
      <p:grpSp>
        <p:nvGrpSpPr>
          <p:cNvPr id="8" name="Gruppieren 7"/>
          <p:cNvGrpSpPr/>
          <p:nvPr/>
        </p:nvGrpSpPr>
        <p:grpSpPr>
          <a:xfrm>
            <a:off x="2567608" y="4730128"/>
            <a:ext cx="4769724" cy="1302192"/>
            <a:chOff x="4511824" y="4797152"/>
            <a:chExt cx="4769724" cy="1302192"/>
          </a:xfrm>
        </p:grpSpPr>
        <p:pic>
          <p:nvPicPr>
            <p:cNvPr id="13" name="Grafik 1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11824" y="4797152"/>
              <a:ext cx="2106593" cy="1302192"/>
            </a:xfrm>
            <a:prstGeom prst="rect">
              <a:avLst/>
            </a:prstGeom>
          </p:spPr>
        </p:pic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104112" y="4797152"/>
              <a:ext cx="2177436" cy="1302192"/>
            </a:xfrm>
            <a:prstGeom prst="rect">
              <a:avLst/>
            </a:prstGeom>
          </p:spPr>
        </p:pic>
      </p:grpSp>
      <p:grpSp>
        <p:nvGrpSpPr>
          <p:cNvPr id="16" name="Gruppieren 15"/>
          <p:cNvGrpSpPr/>
          <p:nvPr/>
        </p:nvGrpSpPr>
        <p:grpSpPr>
          <a:xfrm>
            <a:off x="9270436" y="5825527"/>
            <a:ext cx="2952329" cy="432496"/>
            <a:chOff x="8894076" y="5517232"/>
            <a:chExt cx="2952329" cy="432496"/>
          </a:xfrm>
        </p:grpSpPr>
        <p:sp>
          <p:nvSpPr>
            <p:cNvPr id="18" name="Rechteck 17"/>
            <p:cNvSpPr/>
            <p:nvPr/>
          </p:nvSpPr>
          <p:spPr>
            <a:xfrm>
              <a:off x="8894076" y="5517232"/>
              <a:ext cx="2890555" cy="432496"/>
            </a:xfrm>
            <a:prstGeom prst="rect">
              <a:avLst/>
            </a:prstGeom>
            <a:solidFill>
              <a:srgbClr val="92D05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8894077" y="5526236"/>
              <a:ext cx="295232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2000" dirty="0"/>
                <a:t>J</a:t>
              </a:r>
              <a:r>
                <a:rPr lang="ksh-Latn-DE" sz="2000" dirty="0" smtClean="0"/>
                <a:t>. Kleemann, HK 52.3</a:t>
              </a:r>
              <a:endParaRPr lang="de-DE" sz="2000" dirty="0"/>
            </a:p>
          </p:txBody>
        </p:sp>
      </p:grpSp>
      <p:grpSp>
        <p:nvGrpSpPr>
          <p:cNvPr id="23" name="Gruppieren 22"/>
          <p:cNvGrpSpPr/>
          <p:nvPr/>
        </p:nvGrpSpPr>
        <p:grpSpPr>
          <a:xfrm>
            <a:off x="8249585" y="761183"/>
            <a:ext cx="3451522" cy="4229475"/>
            <a:chOff x="8418250" y="1484784"/>
            <a:chExt cx="3451522" cy="4229475"/>
          </a:xfrm>
        </p:grpSpPr>
        <p:sp>
          <p:nvSpPr>
            <p:cNvPr id="20" name="Textfeld 19"/>
            <p:cNvSpPr txBox="1"/>
            <p:nvPr/>
          </p:nvSpPr>
          <p:spPr bwMode="auto">
            <a:xfrm>
              <a:off x="8418250" y="1484784"/>
              <a:ext cx="3451522" cy="2187778"/>
            </a:xfrm>
            <a:prstGeom prst="rect">
              <a:avLst/>
            </a:prstGeom>
            <a:noFill/>
          </p:spPr>
          <p:txBody>
            <a:bodyPr vertOverflow="overflow" horzOverflow="overflow" vert="horz" wrap="none" lIns="121920" tIns="60960" rIns="121920" bIns="60960" numCol="1" spcCol="0" rtlCol="0" fromWordArt="0" anchor="t" anchorCtr="0" forceAA="0" compatLnSpc="0">
              <a:spAutoFit/>
            </a:bodyPr>
            <a:lstStyle/>
            <a:p>
              <a:pPr>
                <a:defRPr/>
              </a:pPr>
              <a:r>
                <a:rPr sz="2800" b="1" baseline="30000" dirty="0" smtClean="0">
                  <a:solidFill>
                    <a:srgbClr val="0070C0"/>
                  </a:solidFill>
                </a:rPr>
                <a:t>154</a:t>
              </a:r>
              <a:r>
                <a:rPr sz="2800" b="1" dirty="0" smtClean="0">
                  <a:solidFill>
                    <a:srgbClr val="0070C0"/>
                  </a:solidFill>
                </a:rPr>
                <a:t>Sm </a:t>
              </a:r>
            </a:p>
            <a:p>
              <a:pPr>
                <a:defRPr/>
              </a:pPr>
              <a:endParaRPr lang="x-none" sz="1600" b="1" dirty="0"/>
            </a:p>
            <a:p>
              <a:pPr>
                <a:defRPr/>
              </a:pPr>
              <a:r>
                <a:rPr sz="1600" dirty="0" smtClean="0"/>
                <a:t>Integrated Absorption cross section</a:t>
              </a:r>
            </a:p>
            <a:p>
              <a:pPr>
                <a:defRPr/>
              </a:pPr>
              <a:endParaRPr lang="x-none" sz="1600" dirty="0"/>
            </a:p>
            <a:p>
              <a:pPr>
                <a:defRPr/>
              </a:pPr>
              <a:r>
                <a:rPr lang="x-none" sz="1600" dirty="0" smtClean="0"/>
                <a:t>K=0:  I</a:t>
              </a:r>
              <a:r>
                <a:rPr lang="x-none" sz="1600" baseline="-25000" dirty="0" smtClean="0"/>
                <a:t>a</a:t>
              </a:r>
              <a:r>
                <a:rPr lang="x-none" sz="1600" dirty="0" smtClean="0"/>
                <a:t> = 0.99 MeV b </a:t>
              </a:r>
            </a:p>
            <a:p>
              <a:pPr>
                <a:defRPr/>
              </a:pPr>
              <a:endParaRPr lang="x-none" sz="1600" dirty="0"/>
            </a:p>
            <a:p>
              <a:pPr>
                <a:defRPr/>
              </a:pPr>
              <a:r>
                <a:rPr lang="x-none" sz="1600" dirty="0" smtClean="0"/>
                <a:t>K=1:  I</a:t>
              </a:r>
              <a:r>
                <a:rPr lang="x-none" sz="1600" baseline="-25000" dirty="0" smtClean="0"/>
                <a:t>a</a:t>
              </a:r>
              <a:r>
                <a:rPr lang="x-none" sz="1600" dirty="0" smtClean="0"/>
                <a:t> = 1.72 MeV b</a:t>
              </a:r>
            </a:p>
            <a:p>
              <a:pPr>
                <a:defRPr/>
              </a:pPr>
              <a:endParaRPr lang="x-none" sz="1600" dirty="0"/>
            </a:p>
          </p:txBody>
        </p:sp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18250" y="4970483"/>
              <a:ext cx="2956816" cy="743776"/>
            </a:xfrm>
            <a:prstGeom prst="rect">
              <a:avLst/>
            </a:prstGeom>
          </p:spPr>
        </p:pic>
        <p:pic>
          <p:nvPicPr>
            <p:cNvPr id="21" name="Grafik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904312" y="3583614"/>
              <a:ext cx="2773139" cy="1027610"/>
            </a:xfrm>
            <a:prstGeom prst="rect">
              <a:avLst/>
            </a:prstGeom>
          </p:spPr>
        </p:pic>
      </p:grpSp>
      <p:pic>
        <p:nvPicPr>
          <p:cNvPr id="22" name="Grafik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48508" y="5208247"/>
            <a:ext cx="1993565" cy="506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3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>
            <a:extLst>
              <a:ext uri="{FF2B5EF4-FFF2-40B4-BE49-F238E27FC236}">
                <a16:creationId xmlns:a16="http://schemas.microsoft.com/office/drawing/2014/main" id="{2C849205-4A1D-0466-9A15-8A2D09A535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1C9A032C-5840-4E51-A08E-D1E0486755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/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 points in the GDR of </a:t>
            </a:r>
            <a:r>
              <a:rPr lang="en-US" baseline="30000" dirty="0"/>
              <a:t>154</a:t>
            </a:r>
            <a:r>
              <a:rPr lang="en-US" dirty="0"/>
              <a:t>Sm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8E955DC-D19E-466A-9BDF-0E7F0D21B660}"/>
                  </a:ext>
                </a:extLst>
              </p:cNvPr>
              <p:cNvSpPr txBox="1"/>
              <p:nvPr/>
            </p:nvSpPr>
            <p:spPr>
              <a:xfrm>
                <a:off x="5532100" y="3408014"/>
                <a:ext cx="2016224" cy="776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8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8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𝟖𝟔𝟔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𝟏𝟕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67" b="1" i="1" dirty="0"/>
              </a:p>
            </p:txBody>
          </p:sp>
        </mc:Choice>
        <mc:Fallback xmlns="">
          <p:sp>
            <p:nvSpPr>
              <p:cNvPr id="6" name="Textfeld 5">
                <a:extLst>
                  <a:ext uri="{FF2B5EF4-FFF2-40B4-BE49-F238E27FC236}">
                    <a16:creationId xmlns:a16="http://schemas.microsoft.com/office/drawing/2014/main" id="{E8E955DC-D19E-466A-9BDF-0E7F0D21B6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32100" y="3408014"/>
                <a:ext cx="2016224" cy="77675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AE2C918E-9CAF-4563-AD15-0A9DA6A124F4}"/>
                  </a:ext>
                </a:extLst>
              </p:cNvPr>
              <p:cNvSpPr txBox="1"/>
              <p:nvPr/>
            </p:nvSpPr>
            <p:spPr>
              <a:xfrm>
                <a:off x="7547710" y="2403388"/>
                <a:ext cx="2016223" cy="776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8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8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𝟐𝟓𝟐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𝟒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67" b="1" i="1" dirty="0"/>
              </a:p>
            </p:txBody>
          </p:sp>
        </mc:Choice>
        <mc:Fallback xmlns="">
          <p:sp>
            <p:nvSpPr>
              <p:cNvPr id="7" name="Textfeld 6">
                <a:extLst>
                  <a:ext uri="{FF2B5EF4-FFF2-40B4-BE49-F238E27FC236}">
                    <a16:creationId xmlns:a16="http://schemas.microsoft.com/office/drawing/2014/main" id="{AE2C918E-9CAF-4563-AD15-0A9DA6A12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47710" y="2403388"/>
                <a:ext cx="2016223" cy="7767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66559CB0-FF5E-4CC6-A8F9-E3444519B352}"/>
                  </a:ext>
                </a:extLst>
              </p:cNvPr>
              <p:cNvSpPr txBox="1"/>
              <p:nvPr/>
            </p:nvSpPr>
            <p:spPr>
              <a:xfrm>
                <a:off x="3538279" y="2403388"/>
                <a:ext cx="2304256" cy="776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8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8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𝟏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𝟎𝟏𝟏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𝟏𝟓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67" b="1" i="1" dirty="0"/>
              </a:p>
            </p:txBody>
          </p:sp>
        </mc:Choice>
        <mc:Fallback xmlns="">
          <p:sp>
            <p:nvSpPr>
              <p:cNvPr id="8" name="Textfeld 7">
                <a:extLst>
                  <a:ext uri="{FF2B5EF4-FFF2-40B4-BE49-F238E27FC236}">
                    <a16:creationId xmlns:a16="http://schemas.microsoft.com/office/drawing/2014/main" id="{66559CB0-FF5E-4CC6-A8F9-E3444519B3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8279" y="2403388"/>
                <a:ext cx="2304256" cy="77675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3D50CFD-70DC-4EE0-9BD9-B69C270C35E1}"/>
                  </a:ext>
                </a:extLst>
              </p:cNvPr>
              <p:cNvSpPr txBox="1"/>
              <p:nvPr/>
            </p:nvSpPr>
            <p:spPr>
              <a:xfrm>
                <a:off x="1874704" y="3183212"/>
                <a:ext cx="2016224" cy="776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8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8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𝟗𝟓𝟒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𝟐𝟐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67" b="1" i="1" dirty="0"/>
              </a:p>
            </p:txBody>
          </p:sp>
        </mc:Choice>
        <mc:Fallback xmlns="">
          <p:sp>
            <p:nvSpPr>
              <p:cNvPr id="9" name="Textfeld 8">
                <a:extLst>
                  <a:ext uri="{FF2B5EF4-FFF2-40B4-BE49-F238E27FC236}">
                    <a16:creationId xmlns:a16="http://schemas.microsoft.com/office/drawing/2014/main" id="{A3D50CFD-70DC-4EE0-9BD9-B69C270C35E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74704" y="3183212"/>
                <a:ext cx="2016224" cy="7767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8ED43BDB-B9B3-4E57-8D39-D43922D501E0}"/>
                  </a:ext>
                </a:extLst>
              </p:cNvPr>
              <p:cNvSpPr txBox="1"/>
              <p:nvPr/>
            </p:nvSpPr>
            <p:spPr>
              <a:xfrm>
                <a:off x="9672933" y="3122838"/>
                <a:ext cx="2016224" cy="776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8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8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𝟎𝟗𝟏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67" b="1" i="1" dirty="0"/>
              </a:p>
            </p:txBody>
          </p:sp>
        </mc:Choice>
        <mc:Fallback xmlns="">
          <p:sp>
            <p:nvSpPr>
              <p:cNvPr id="10" name="Textfeld 9">
                <a:extLst>
                  <a:ext uri="{FF2B5EF4-FFF2-40B4-BE49-F238E27FC236}">
                    <a16:creationId xmlns:a16="http://schemas.microsoft.com/office/drawing/2014/main" id="{8ED43BDB-B9B3-4E57-8D39-D43922D501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72933" y="3122838"/>
                <a:ext cx="2016224" cy="77675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335DFDC0-72A2-39F1-714D-01256D4B3841}"/>
                  </a:ext>
                </a:extLst>
              </p:cNvPr>
              <p:cNvSpPr txBox="1"/>
              <p:nvPr/>
            </p:nvSpPr>
            <p:spPr>
              <a:xfrm>
                <a:off x="6545436" y="4293096"/>
                <a:ext cx="2016224" cy="77675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de-DE" sz="1867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8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de-DE" sz="1867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de-DE" sz="1867">
                                  <a:latin typeface="Cambria Math" panose="02040503050406030204" pitchFamily="18" charset="0"/>
                                </a:rPr>
                                <m:t>Γ</m:t>
                              </m:r>
                            </m:e>
                            <m:sub>
                              <m:sSubSup>
                                <m:sSubSupPr>
                                  <m:ctrlP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e>
                                <m:sub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  <m:sup>
                                  <m:r>
                                    <a:rPr lang="de-DE" sz="1867" i="1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</m:sup>
                              </m:sSubSup>
                            </m:sub>
                          </m:sSub>
                        </m:den>
                      </m:f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𝟎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.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𝟒𝟒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𝟑</m:t>
                      </m:r>
                      <m:r>
                        <a:rPr lang="en-US" sz="1867" b="1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1867" b="1" i="1" dirty="0"/>
              </a:p>
            </p:txBody>
          </p:sp>
        </mc:Choice>
        <mc:Fallback xmlns="">
          <p:sp>
            <p:nvSpPr>
              <p:cNvPr id="3" name="Textfeld 2">
                <a:extLst>
                  <a:ext uri="{FF2B5EF4-FFF2-40B4-BE49-F238E27FC236}">
                    <a16:creationId xmlns:a16="http://schemas.microsoft.com/office/drawing/2014/main" id="{335DFDC0-72A2-39F1-714D-01256D4B38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45436" y="4293096"/>
                <a:ext cx="2016224" cy="77675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feld 10"/>
          <p:cNvSpPr txBox="1"/>
          <p:nvPr/>
        </p:nvSpPr>
        <p:spPr>
          <a:xfrm>
            <a:off x="8570846" y="1312369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1000" dirty="0">
                <a:solidFill>
                  <a:srgbClr val="7030A0"/>
                </a:solidFill>
              </a:rPr>
              <a:t>J</a:t>
            </a:r>
            <a:r>
              <a:rPr lang="ksh-Latn-DE" sz="1000" dirty="0" smtClean="0">
                <a:solidFill>
                  <a:srgbClr val="7030A0"/>
                </a:solidFill>
              </a:rPr>
              <a:t>. Kleemann et al., to be subm. for publication</a:t>
            </a:r>
            <a:endParaRPr lang="de-DE" sz="1000" dirty="0">
              <a:solidFill>
                <a:srgbClr val="7030A0"/>
              </a:solidFill>
            </a:endParaRP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178" y="1754941"/>
            <a:ext cx="2098210" cy="5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9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7390A90-5C38-A58A-4D93-D8EA6F655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  <a:r>
              <a:rPr lang="en-US" dirty="0" smtClean="0"/>
              <a:t>on</a:t>
            </a:r>
            <a:r>
              <a:rPr lang="ksh-Latn-DE" dirty="0" smtClean="0"/>
              <a:t> gamma</a:t>
            </a:r>
            <a:r>
              <a:rPr lang="en-US" dirty="0" smtClean="0"/>
              <a:t>-decay </a:t>
            </a:r>
            <a:r>
              <a:rPr lang="en-US" dirty="0"/>
              <a:t>behavior of GDR of </a:t>
            </a:r>
            <a:r>
              <a:rPr lang="en-US" baseline="30000" dirty="0"/>
              <a:t>154</a:t>
            </a:r>
            <a:r>
              <a:rPr lang="en-US" dirty="0"/>
              <a:t>Sm</a:t>
            </a:r>
          </a:p>
        </p:txBody>
      </p:sp>
      <p:grpSp>
        <p:nvGrpSpPr>
          <p:cNvPr id="7" name="Gruppieren 6"/>
          <p:cNvGrpSpPr/>
          <p:nvPr/>
        </p:nvGrpSpPr>
        <p:grpSpPr>
          <a:xfrm>
            <a:off x="5231904" y="3896196"/>
            <a:ext cx="3024336" cy="900955"/>
            <a:chOff x="8894076" y="5517231"/>
            <a:chExt cx="3024336" cy="900955"/>
          </a:xfrm>
        </p:grpSpPr>
        <p:sp>
          <p:nvSpPr>
            <p:cNvPr id="8" name="Rechteck 7"/>
            <p:cNvSpPr/>
            <p:nvPr/>
          </p:nvSpPr>
          <p:spPr>
            <a:xfrm>
              <a:off x="8894076" y="5517231"/>
              <a:ext cx="2890555" cy="900955"/>
            </a:xfrm>
            <a:prstGeom prst="rect">
              <a:avLst/>
            </a:prstGeom>
            <a:solidFill>
              <a:srgbClr val="92D05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" name="Textfeld 8"/>
            <p:cNvSpPr txBox="1"/>
            <p:nvPr/>
          </p:nvSpPr>
          <p:spPr>
            <a:xfrm>
              <a:off x="8966084" y="5613765"/>
              <a:ext cx="2952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2000" dirty="0" smtClean="0"/>
                <a:t>data by </a:t>
              </a:r>
            </a:p>
            <a:p>
              <a:r>
                <a:rPr lang="ksh-Latn-DE" sz="2000" dirty="0" smtClean="0"/>
                <a:t>J. Kleemann, HK 52.3</a:t>
              </a:r>
              <a:endParaRPr lang="de-D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3964835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 smtClean="0"/>
              <a:t>Formulation and interpretation of the GDR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“</a:t>
            </a:r>
            <a:r>
              <a:rPr lang="ksh-Latn-DE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smtClean="0">
                <a:solidFill>
                  <a:srgbClr val="000000"/>
                </a:solidFill>
              </a:rPr>
              <a:t>|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Professor Dr. Norbert Pietralla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| 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Institute for Nuclear Physics,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5</a:t>
            </a:fld>
            <a:endParaRPr lang="de-DE" dirty="0"/>
          </a:p>
        </p:txBody>
      </p:sp>
      <p:grpSp>
        <p:nvGrpSpPr>
          <p:cNvPr id="7" name="Gruppieren 6"/>
          <p:cNvGrpSpPr/>
          <p:nvPr/>
        </p:nvGrpSpPr>
        <p:grpSpPr>
          <a:xfrm>
            <a:off x="119336" y="1227289"/>
            <a:ext cx="11860865" cy="4935236"/>
            <a:chOff x="119336" y="1227289"/>
            <a:chExt cx="11860865" cy="4935236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9336" y="1903325"/>
              <a:ext cx="8201539" cy="4255897"/>
            </a:xfrm>
            <a:prstGeom prst="rect">
              <a:avLst/>
            </a:prstGeom>
          </p:spPr>
        </p:pic>
        <p:sp>
          <p:nvSpPr>
            <p:cNvPr id="9" name="Textfeld 8"/>
            <p:cNvSpPr txBox="1"/>
            <p:nvPr/>
          </p:nvSpPr>
          <p:spPr>
            <a:xfrm>
              <a:off x="8451305" y="3313483"/>
              <a:ext cx="3240360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2800" baseline="30000" dirty="0" smtClean="0">
                  <a:solidFill>
                    <a:srgbClr val="0070C0"/>
                  </a:solidFill>
                </a:rPr>
                <a:t>Standard Lorentzian (SLO) parametrization</a:t>
              </a:r>
              <a:endParaRPr lang="de-DE" sz="2800" dirty="0">
                <a:solidFill>
                  <a:srgbClr val="0070C0"/>
                </a:solidFill>
              </a:endParaRPr>
            </a:p>
          </p:txBody>
        </p:sp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84301" y="3952129"/>
              <a:ext cx="3495900" cy="951375"/>
            </a:xfrm>
            <a:prstGeom prst="rect">
              <a:avLst/>
            </a:prstGeom>
          </p:spPr>
        </p:pic>
        <p:sp>
          <p:nvSpPr>
            <p:cNvPr id="11" name="Textfeld 10"/>
            <p:cNvSpPr txBox="1"/>
            <p:nvPr/>
          </p:nvSpPr>
          <p:spPr>
            <a:xfrm>
              <a:off x="1127448" y="1227289"/>
              <a:ext cx="526137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ksh-Latn-DE" sz="2800" baseline="30000" dirty="0" smtClean="0">
                  <a:solidFill>
                    <a:srgbClr val="0070C0"/>
                  </a:solidFill>
                </a:rPr>
                <a:t>140</a:t>
              </a:r>
              <a:r>
                <a:rPr lang="ksh-Latn-DE" sz="2800" dirty="0" smtClean="0">
                  <a:solidFill>
                    <a:srgbClr val="0070C0"/>
                  </a:solidFill>
                </a:rPr>
                <a:t>Ce GDR  Lepretre et al, 1976</a:t>
              </a:r>
              <a:endParaRPr lang="de-DE" sz="2800" dirty="0">
                <a:solidFill>
                  <a:srgbClr val="0070C0"/>
                </a:solidFill>
              </a:endParaRPr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3071664" y="2780928"/>
              <a:ext cx="8620001" cy="3381597"/>
              <a:chOff x="3071664" y="2780928"/>
              <a:chExt cx="8620001" cy="3381597"/>
            </a:xfrm>
          </p:grpSpPr>
          <p:sp>
            <p:nvSpPr>
              <p:cNvPr id="19" name="Textfeld 18"/>
              <p:cNvSpPr txBox="1"/>
              <p:nvPr/>
            </p:nvSpPr>
            <p:spPr>
              <a:xfrm>
                <a:off x="9613852" y="5146862"/>
                <a:ext cx="2077813" cy="101566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ksh-Latn-DE" sz="2000" dirty="0" smtClean="0">
                    <a:solidFill>
                      <a:srgbClr val="00B050"/>
                    </a:solidFill>
                  </a:rPr>
                  <a:t>E</a:t>
                </a:r>
                <a:r>
                  <a:rPr lang="ksh-Latn-DE" sz="2000" baseline="-25000" dirty="0" smtClean="0">
                    <a:solidFill>
                      <a:srgbClr val="00B050"/>
                    </a:solidFill>
                  </a:rPr>
                  <a:t>0</a:t>
                </a:r>
                <a:r>
                  <a:rPr lang="ksh-Latn-DE" sz="2000" dirty="0" smtClean="0">
                    <a:solidFill>
                      <a:srgbClr val="00B050"/>
                    </a:solidFill>
                  </a:rPr>
                  <a:t>  =  15.0 MeV </a:t>
                </a:r>
              </a:p>
              <a:p>
                <a:r>
                  <a:rPr lang="ksh-Latn-DE" sz="2000" dirty="0" smtClean="0">
                    <a:solidFill>
                      <a:schemeClr val="accent1"/>
                    </a:solidFill>
                    <a:sym typeface="Symbol" panose="05050102010706020507" pitchFamily="18" charset="2"/>
                  </a:rPr>
                  <a:t></a:t>
                </a:r>
                <a:r>
                  <a:rPr lang="ksh-Latn-DE" sz="2000" dirty="0" smtClean="0">
                    <a:solidFill>
                      <a:schemeClr val="accent1"/>
                    </a:solidFill>
                  </a:rPr>
                  <a:t>    =  4.7  MeV</a:t>
                </a:r>
              </a:p>
              <a:p>
                <a:r>
                  <a:rPr lang="el-GR" sz="2000" dirty="0" smtClean="0">
                    <a:solidFill>
                      <a:schemeClr val="accent2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σ</a:t>
                </a:r>
                <a:r>
                  <a:rPr lang="ksh-Latn-DE" sz="2000" baseline="-25000" dirty="0" smtClean="0">
                    <a:solidFill>
                      <a:schemeClr val="accent2"/>
                    </a:solidFill>
                  </a:rPr>
                  <a:t>0</a:t>
                </a:r>
                <a:r>
                  <a:rPr lang="ksh-Latn-DE" sz="2000" dirty="0" smtClean="0">
                    <a:solidFill>
                      <a:schemeClr val="accent2"/>
                    </a:solidFill>
                  </a:rPr>
                  <a:t>   =  0.38  b</a:t>
                </a:r>
                <a:endParaRPr lang="de-DE" sz="2000" dirty="0">
                  <a:solidFill>
                    <a:schemeClr val="accent2"/>
                  </a:solidFill>
                </a:endParaRPr>
              </a:p>
            </p:txBody>
          </p:sp>
          <p:grpSp>
            <p:nvGrpSpPr>
              <p:cNvPr id="20" name="Gruppieren 19"/>
              <p:cNvGrpSpPr/>
              <p:nvPr/>
            </p:nvGrpSpPr>
            <p:grpSpPr>
              <a:xfrm>
                <a:off x="3071664" y="2780928"/>
                <a:ext cx="3024336" cy="2808312"/>
                <a:chOff x="3071664" y="2780928"/>
                <a:chExt cx="3024336" cy="2808312"/>
              </a:xfrm>
            </p:grpSpPr>
            <p:cxnSp>
              <p:nvCxnSpPr>
                <p:cNvPr id="21" name="Gerader Verbinder 20"/>
                <p:cNvCxnSpPr/>
                <p:nvPr/>
              </p:nvCxnSpPr>
              <p:spPr>
                <a:xfrm>
                  <a:off x="3071664" y="4365106"/>
                  <a:ext cx="3024336" cy="0"/>
                </a:xfrm>
                <a:prstGeom prst="line">
                  <a:avLst/>
                </a:prstGeom>
                <a:ln w="38100">
                  <a:solidFill>
                    <a:schemeClr val="accent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3" name="Gerader Verbinder 22"/>
                <p:cNvCxnSpPr/>
                <p:nvPr/>
              </p:nvCxnSpPr>
              <p:spPr>
                <a:xfrm flipV="1">
                  <a:off x="4600081" y="2780928"/>
                  <a:ext cx="0" cy="2808312"/>
                </a:xfrm>
                <a:prstGeom prst="line">
                  <a:avLst/>
                </a:prstGeom>
                <a:ln w="38100">
                  <a:solidFill>
                    <a:srgbClr val="00B050"/>
                  </a:solidFill>
                  <a:prstDash val="lg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" name="Gruppieren 12"/>
            <p:cNvGrpSpPr/>
            <p:nvPr/>
          </p:nvGrpSpPr>
          <p:grpSpPr>
            <a:xfrm>
              <a:off x="5752088" y="2369963"/>
              <a:ext cx="937604" cy="1864688"/>
              <a:chOff x="5752088" y="2369963"/>
              <a:chExt cx="937604" cy="1864688"/>
            </a:xfrm>
          </p:grpSpPr>
          <p:pic>
            <p:nvPicPr>
              <p:cNvPr id="15" name="Grafik 14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752088" y="2369963"/>
                <a:ext cx="752822" cy="555206"/>
              </a:xfrm>
              <a:prstGeom prst="rect">
                <a:avLst/>
              </a:prstGeom>
            </p:spPr>
          </p:pic>
          <p:pic>
            <p:nvPicPr>
              <p:cNvPr id="16" name="Grafik 15"/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048551" y="2974006"/>
                <a:ext cx="641141" cy="540391"/>
              </a:xfrm>
              <a:prstGeom prst="rect">
                <a:avLst/>
              </a:prstGeom>
            </p:spPr>
          </p:pic>
          <p:cxnSp>
            <p:nvCxnSpPr>
              <p:cNvPr id="17" name="Gerade Verbindung mit Pfeil 16"/>
              <p:cNvCxnSpPr/>
              <p:nvPr/>
            </p:nvCxnSpPr>
            <p:spPr>
              <a:xfrm>
                <a:off x="6023992" y="3356992"/>
                <a:ext cx="0" cy="877659"/>
              </a:xfrm>
              <a:prstGeom prst="straightConnector1">
                <a:avLst/>
              </a:prstGeom>
              <a:ln w="25400">
                <a:solidFill>
                  <a:schemeClr val="accent6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Gerade Verbindung mit Pfeil 17"/>
              <p:cNvCxnSpPr/>
              <p:nvPr/>
            </p:nvCxnSpPr>
            <p:spPr>
              <a:xfrm>
                <a:off x="5951984" y="2866309"/>
                <a:ext cx="0" cy="1152130"/>
              </a:xfrm>
              <a:prstGeom prst="straightConnector1">
                <a:avLst/>
              </a:prstGeom>
              <a:ln w="25400">
                <a:solidFill>
                  <a:schemeClr val="accent6">
                    <a:lumMod val="40000"/>
                    <a:lumOff val="6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Textfeld 13"/>
            <p:cNvSpPr txBox="1"/>
            <p:nvPr/>
          </p:nvSpPr>
          <p:spPr>
            <a:xfrm>
              <a:off x="1203143" y="2137798"/>
              <a:ext cx="2376264" cy="1692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2400" dirty="0" smtClean="0"/>
                <a:t>photoabsorption</a:t>
              </a:r>
            </a:p>
            <a:p>
              <a:r>
                <a:rPr lang="ksh-Latn-DE" sz="2400" dirty="0" smtClean="0"/>
                <a:t>cross section</a:t>
              </a:r>
            </a:p>
            <a:p>
              <a:endParaRPr lang="ksh-Latn-DE" sz="2400" dirty="0"/>
            </a:p>
            <a:p>
              <a:r>
                <a:rPr lang="ksh-Latn-DE" baseline="30000" dirty="0" smtClean="0"/>
                <a:t>140</a:t>
              </a:r>
              <a:r>
                <a:rPr lang="ksh-Latn-DE" dirty="0" smtClean="0"/>
                <a:t>Ce</a:t>
              </a:r>
              <a:endParaRPr lang="de-DE" dirty="0"/>
            </a:p>
          </p:txBody>
        </p:sp>
      </p:grpSp>
      <p:sp>
        <p:nvSpPr>
          <p:cNvPr id="24" name="Textfeld 23"/>
          <p:cNvSpPr txBox="1"/>
          <p:nvPr/>
        </p:nvSpPr>
        <p:spPr>
          <a:xfrm flipH="1">
            <a:off x="257852" y="659852"/>
            <a:ext cx="1040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SLO and typical parameter values</a:t>
            </a:r>
            <a:endParaRPr lang="de-DE" sz="2400" dirty="0"/>
          </a:p>
        </p:txBody>
      </p:sp>
      <p:sp>
        <p:nvSpPr>
          <p:cNvPr id="6" name="Textfeld 5"/>
          <p:cNvSpPr txBox="1"/>
          <p:nvPr/>
        </p:nvSpPr>
        <p:spPr>
          <a:xfrm>
            <a:off x="4572090" y="5074171"/>
            <a:ext cx="720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dirty="0" smtClean="0">
                <a:solidFill>
                  <a:srgbClr val="00B050"/>
                </a:solidFill>
              </a:rPr>
              <a:t>E</a:t>
            </a:r>
            <a:r>
              <a:rPr lang="ksh-Latn-DE" baseline="-25000" dirty="0" smtClean="0">
                <a:solidFill>
                  <a:srgbClr val="00B050"/>
                </a:solidFill>
              </a:rPr>
              <a:t>0</a:t>
            </a:r>
            <a:endParaRPr lang="de-DE" baseline="-25000" dirty="0">
              <a:solidFill>
                <a:srgbClr val="00B050"/>
              </a:solidFill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792483" y="3842589"/>
            <a:ext cx="4320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DE" dirty="0" smtClean="0">
                <a:solidFill>
                  <a:srgbClr val="C00000"/>
                </a:solidFill>
                <a:sym typeface="Symbol" panose="05050102010706020507" pitchFamily="18" charset="2"/>
              </a:rPr>
              <a:t></a:t>
            </a:r>
            <a:endParaRPr lang="de-DE" dirty="0">
              <a:solidFill>
                <a:srgbClr val="C00000"/>
              </a:solidFill>
            </a:endParaRPr>
          </a:p>
        </p:txBody>
      </p:sp>
      <p:grpSp>
        <p:nvGrpSpPr>
          <p:cNvPr id="30" name="Gruppieren 29"/>
          <p:cNvGrpSpPr/>
          <p:nvPr/>
        </p:nvGrpSpPr>
        <p:grpSpPr>
          <a:xfrm>
            <a:off x="8191871" y="859148"/>
            <a:ext cx="3729095" cy="1816042"/>
            <a:chOff x="8191871" y="859148"/>
            <a:chExt cx="3729095" cy="1816042"/>
          </a:xfrm>
        </p:grpSpPr>
        <p:pic>
          <p:nvPicPr>
            <p:cNvPr id="25" name="Grafik 2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91871" y="859148"/>
              <a:ext cx="3618558" cy="842079"/>
            </a:xfrm>
            <a:prstGeom prst="rect">
              <a:avLst/>
            </a:prstGeom>
          </p:spPr>
        </p:pic>
        <p:sp>
          <p:nvSpPr>
            <p:cNvPr id="26" name="Textfeld 25"/>
            <p:cNvSpPr txBox="1"/>
            <p:nvPr/>
          </p:nvSpPr>
          <p:spPr>
            <a:xfrm>
              <a:off x="8451305" y="1742656"/>
              <a:ext cx="261324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2800" baseline="30000" dirty="0" smtClean="0">
                  <a:solidFill>
                    <a:srgbClr val="0070C0"/>
                  </a:solidFill>
                </a:rPr>
                <a:t>EM excitation</a:t>
              </a:r>
              <a:r>
                <a:rPr lang="ksh-Latn-DE" sz="2800" dirty="0" smtClean="0">
                  <a:solidFill>
                    <a:srgbClr val="0070C0"/>
                  </a:solidFill>
                </a:rPr>
                <a:t> </a:t>
              </a:r>
              <a:r>
                <a:rPr lang="ksh-Latn-DE" sz="2800" baseline="30000" dirty="0" smtClean="0">
                  <a:solidFill>
                    <a:srgbClr val="0070C0"/>
                  </a:solidFill>
                </a:rPr>
                <a:t>width: </a:t>
              </a:r>
              <a:endParaRPr lang="de-DE" sz="2800" dirty="0">
                <a:solidFill>
                  <a:srgbClr val="0070C0"/>
                </a:solidFill>
              </a:endParaRPr>
            </a:p>
          </p:txBody>
        </p:sp>
        <p:pic>
          <p:nvPicPr>
            <p:cNvPr id="29" name="Grafik 28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073921" y="2224901"/>
              <a:ext cx="1847045" cy="4502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97509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7390A90-5C38-A58A-4D93-D8EA6F6556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70AB9E98-D850-481E-9532-0FA3B33BE1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74981807-7F9A-7BD9-35E3-1D85C165CBB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/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506A6B77-583E-C0AF-9445-66E22355412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rcRect/>
          <a:stretch/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</a:t>
            </a:r>
            <a:r>
              <a:rPr lang="en-US" dirty="0" smtClean="0"/>
              <a:t>on</a:t>
            </a:r>
            <a:r>
              <a:rPr lang="ksh-Latn-DE" dirty="0" smtClean="0"/>
              <a:t> gamma</a:t>
            </a:r>
            <a:r>
              <a:rPr lang="en-US" dirty="0" smtClean="0"/>
              <a:t>-decay </a:t>
            </a:r>
            <a:r>
              <a:rPr lang="en-US" dirty="0"/>
              <a:t>behavior of GDR of </a:t>
            </a:r>
            <a:r>
              <a:rPr lang="en-US" baseline="30000" dirty="0"/>
              <a:t>154</a:t>
            </a:r>
            <a:r>
              <a:rPr lang="en-US" dirty="0"/>
              <a:t>Sm</a:t>
            </a:r>
          </a:p>
        </p:txBody>
      </p:sp>
    </p:spTree>
    <p:extLst>
      <p:ext uri="{BB962C8B-B14F-4D97-AF65-F5344CB8AC3E}">
        <p14:creationId xmlns:p14="http://schemas.microsoft.com/office/powerpoint/2010/main" val="315429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51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ksh-Latn-DE" dirty="0"/>
              <a:t>“Photonuclear Reactions: Status &amp; Perspectives”     |     </a:t>
            </a:r>
            <a:r>
              <a:rPr lang="de-DE" dirty="0"/>
              <a:t>Norbert </a:t>
            </a:r>
            <a:r>
              <a:rPr lang="de-DE" dirty="0" err="1"/>
              <a:t>Pietralla</a:t>
            </a:r>
            <a:r>
              <a:rPr lang="ksh-Latn-DE" dirty="0"/>
              <a:t>     |     TU Darmstadt, Physics </a:t>
            </a:r>
            <a:r>
              <a:rPr lang="de-DE" dirty="0"/>
              <a:t>Department</a:t>
            </a:r>
            <a:r>
              <a:rPr lang="ksh-Latn-DE" dirty="0"/>
              <a:t>,</a:t>
            </a:r>
            <a:r>
              <a:rPr lang="de-DE" dirty="0"/>
              <a:t>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</p:txBody>
      </p:sp>
      <p:grpSp>
        <p:nvGrpSpPr>
          <p:cNvPr id="2" name="Gruppieren 1"/>
          <p:cNvGrpSpPr/>
          <p:nvPr/>
        </p:nvGrpSpPr>
        <p:grpSpPr>
          <a:xfrm>
            <a:off x="224583" y="1898909"/>
            <a:ext cx="6043917" cy="3960440"/>
            <a:chOff x="5936502" y="1744115"/>
            <a:chExt cx="6043917" cy="3960440"/>
          </a:xfrm>
        </p:grpSpPr>
        <p:pic>
          <p:nvPicPr>
            <p:cNvPr id="8" name="Grafik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936502" y="1744115"/>
              <a:ext cx="6043917" cy="3960440"/>
            </a:xfrm>
            <a:prstGeom prst="rect">
              <a:avLst/>
            </a:prstGeom>
          </p:spPr>
        </p:pic>
        <p:pic>
          <p:nvPicPr>
            <p:cNvPr id="9" name="Grafik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4025" y="2006056"/>
              <a:ext cx="2050040" cy="1309620"/>
            </a:xfrm>
            <a:prstGeom prst="rect">
              <a:avLst/>
            </a:prstGeom>
          </p:spPr>
        </p:pic>
      </p:grpSp>
      <p:sp>
        <p:nvSpPr>
          <p:cNvPr id="12" name="Textfeld 11"/>
          <p:cNvSpPr txBox="1"/>
          <p:nvPr/>
        </p:nvSpPr>
        <p:spPr bwMode="auto">
          <a:xfrm>
            <a:off x="3979803" y="6005018"/>
            <a:ext cx="5697522" cy="359970"/>
          </a:xfrm>
          <a:prstGeom prst="rect">
            <a:avLst/>
          </a:prstGeom>
          <a:noFill/>
        </p:spPr>
        <p:txBody>
          <a:bodyPr vertOverflow="overflow" horzOverflow="overflow" vert="horz" wrap="none" lIns="121920" tIns="60960" rIns="121920" bIns="60960" numCol="1" spcCol="0" rtlCol="0" fromWordArt="0" anchor="t" anchorCtr="0" forceAA="0" compatLnSpc="0">
            <a:spAutoFit/>
          </a:bodyPr>
          <a:lstStyle/>
          <a:p>
            <a:pPr>
              <a:defRPr/>
            </a:pPr>
            <a:r>
              <a:rPr sz="1600" dirty="0" smtClean="0"/>
              <a:t>initial photon flux from </a:t>
            </a:r>
            <a:r>
              <a:rPr lang="de-DE" sz="1600" baseline="30000" dirty="0" smtClean="0"/>
              <a:t>1</a:t>
            </a:r>
            <a:r>
              <a:rPr lang="ksh-Latn-DE" sz="1600" baseline="30000" dirty="0" smtClean="0"/>
              <a:t>97</a:t>
            </a:r>
            <a:r>
              <a:rPr lang="ksh-Latn-DE" sz="1600" dirty="0" smtClean="0"/>
              <a:t>Au(</a:t>
            </a:r>
            <a:r>
              <a:rPr lang="el-GR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el-GR" sz="1600" dirty="0" smtClean="0"/>
              <a:t>,1</a:t>
            </a:r>
            <a:r>
              <a:rPr lang="de-DE" sz="1600" dirty="0" smtClean="0"/>
              <a:t>n)</a:t>
            </a:r>
            <a:r>
              <a:rPr lang="de-DE" sz="1600" baseline="30000" dirty="0" smtClean="0"/>
              <a:t>1</a:t>
            </a:r>
            <a:r>
              <a:rPr lang="ksh-Latn-DE" sz="1600" baseline="30000" dirty="0" smtClean="0"/>
              <a:t>96</a:t>
            </a:r>
            <a:r>
              <a:rPr lang="ksh-Latn-DE" sz="1600" dirty="0" smtClean="0"/>
              <a:t>Au data from Fultz et al.</a:t>
            </a:r>
            <a:endParaRPr sz="1600" dirty="0"/>
          </a:p>
        </p:txBody>
      </p:sp>
      <p:grpSp>
        <p:nvGrpSpPr>
          <p:cNvPr id="14" name="Gruppieren 13"/>
          <p:cNvGrpSpPr/>
          <p:nvPr/>
        </p:nvGrpSpPr>
        <p:grpSpPr>
          <a:xfrm>
            <a:off x="6162268" y="1895644"/>
            <a:ext cx="5946780" cy="3928873"/>
            <a:chOff x="6162268" y="1588358"/>
            <a:chExt cx="5946780" cy="3928873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62268" y="1588358"/>
              <a:ext cx="5946780" cy="3928873"/>
            </a:xfrm>
            <a:prstGeom prst="rect">
              <a:avLst/>
            </a:prstGeom>
          </p:spPr>
        </p:pic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032104" y="1905309"/>
              <a:ext cx="2713610" cy="1728192"/>
            </a:xfrm>
            <a:prstGeom prst="rect">
              <a:avLst/>
            </a:prstGeom>
          </p:spPr>
        </p:pic>
      </p:grpSp>
      <p:sp>
        <p:nvSpPr>
          <p:cNvPr id="13" name="Textfeld 12"/>
          <p:cNvSpPr txBox="1"/>
          <p:nvPr/>
        </p:nvSpPr>
        <p:spPr>
          <a:xfrm>
            <a:off x="1002680" y="1148478"/>
            <a:ext cx="296267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8000"/>
              </a:lnSpc>
              <a:spcBef>
                <a:spcPts val="200"/>
              </a:spcBef>
            </a:pPr>
            <a:r>
              <a:rPr lang="ksh-Latn-DE" sz="2000" dirty="0" smtClean="0">
                <a:solidFill>
                  <a:srgbClr val="FF0000"/>
                </a:solidFill>
              </a:rPr>
              <a:t>activity from</a:t>
            </a:r>
          </a:p>
          <a:p>
            <a:pPr>
              <a:lnSpc>
                <a:spcPct val="108000"/>
              </a:lnSpc>
            </a:pPr>
            <a:r>
              <a:rPr lang="ksh-Latn-DE" sz="2000" baseline="30000" dirty="0" smtClean="0">
                <a:solidFill>
                  <a:srgbClr val="FF0000"/>
                </a:solidFill>
              </a:rPr>
              <a:t>140</a:t>
            </a:r>
            <a:r>
              <a:rPr lang="ksh-Latn-DE" sz="2000" dirty="0" smtClean="0">
                <a:solidFill>
                  <a:srgbClr val="FF0000"/>
                </a:solidFill>
              </a:rPr>
              <a:t>Ce(</a:t>
            </a:r>
            <a:r>
              <a:rPr lang="el-G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000" dirty="0" smtClean="0">
                <a:solidFill>
                  <a:srgbClr val="FF0000"/>
                </a:solidFill>
              </a:rPr>
              <a:t>,</a:t>
            </a:r>
            <a:r>
              <a:rPr lang="el-G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sh-Latn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sh-Latn-DE" sz="2000" dirty="0" smtClean="0">
                <a:solidFill>
                  <a:srgbClr val="FF0000"/>
                </a:solidFill>
              </a:rPr>
              <a:t>)</a:t>
            </a:r>
            <a:r>
              <a:rPr lang="ksh-Latn-DE" sz="2000" baseline="30000" dirty="0" smtClean="0">
                <a:solidFill>
                  <a:srgbClr val="FF0000"/>
                </a:solidFill>
              </a:rPr>
              <a:t>139</a:t>
            </a:r>
            <a:r>
              <a:rPr lang="ksh-Latn-DE" sz="2000" dirty="0" smtClean="0">
                <a:solidFill>
                  <a:srgbClr val="FF0000"/>
                </a:solidFill>
              </a:rPr>
              <a:t>Ce @ HI</a:t>
            </a:r>
            <a:r>
              <a:rPr lang="el-G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000" dirty="0" smtClean="0">
                <a:solidFill>
                  <a:srgbClr val="FF0000"/>
                </a:solidFill>
              </a:rPr>
              <a:t>S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16" name="Textfeld 15"/>
          <p:cNvSpPr txBox="1"/>
          <p:nvPr/>
        </p:nvSpPr>
        <p:spPr>
          <a:xfrm>
            <a:off x="7052983" y="1154119"/>
            <a:ext cx="3074881" cy="7571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08000"/>
              </a:lnSpc>
              <a:spcBef>
                <a:spcPts val="200"/>
              </a:spcBef>
            </a:pPr>
            <a:r>
              <a:rPr lang="ksh-Latn-DE" sz="2000" dirty="0" smtClean="0">
                <a:solidFill>
                  <a:srgbClr val="FF0000"/>
                </a:solidFill>
              </a:rPr>
              <a:t>activity from</a:t>
            </a:r>
          </a:p>
          <a:p>
            <a:pPr>
              <a:lnSpc>
                <a:spcPct val="108000"/>
              </a:lnSpc>
            </a:pPr>
            <a:r>
              <a:rPr lang="ksh-Latn-DE" sz="2000" baseline="30000" dirty="0" smtClean="0">
                <a:solidFill>
                  <a:srgbClr val="FF0000"/>
                </a:solidFill>
              </a:rPr>
              <a:t>154</a:t>
            </a:r>
            <a:r>
              <a:rPr lang="ksh-Latn-DE" sz="2000" dirty="0" smtClean="0">
                <a:solidFill>
                  <a:srgbClr val="FF0000"/>
                </a:solidFill>
              </a:rPr>
              <a:t>Sm(</a:t>
            </a:r>
            <a:r>
              <a:rPr lang="el-G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000" dirty="0" smtClean="0">
                <a:solidFill>
                  <a:srgbClr val="FF0000"/>
                </a:solidFill>
              </a:rPr>
              <a:t>,</a:t>
            </a:r>
            <a:r>
              <a:rPr lang="el-G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ksh-Latn-DE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ksh-Latn-DE" sz="2000" dirty="0" smtClean="0">
                <a:solidFill>
                  <a:srgbClr val="FF0000"/>
                </a:solidFill>
              </a:rPr>
              <a:t>)</a:t>
            </a:r>
            <a:r>
              <a:rPr lang="ksh-Latn-DE" sz="2000" baseline="30000" dirty="0" smtClean="0">
                <a:solidFill>
                  <a:srgbClr val="FF0000"/>
                </a:solidFill>
              </a:rPr>
              <a:t>153</a:t>
            </a:r>
            <a:r>
              <a:rPr lang="ksh-Latn-DE" sz="2000" dirty="0" smtClean="0">
                <a:solidFill>
                  <a:srgbClr val="FF0000"/>
                </a:solidFill>
              </a:rPr>
              <a:t>Sm @ HI</a:t>
            </a:r>
            <a:r>
              <a:rPr lang="el-GR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000" dirty="0" smtClean="0">
                <a:solidFill>
                  <a:srgbClr val="FF0000"/>
                </a:solidFill>
              </a:rPr>
              <a:t>S</a:t>
            </a:r>
            <a:endParaRPr lang="de-DE" sz="2000" dirty="0">
              <a:solidFill>
                <a:srgbClr val="FF0000"/>
              </a:solidFill>
            </a:endParaRPr>
          </a:p>
        </p:txBody>
      </p:sp>
      <p:sp>
        <p:nvSpPr>
          <p:cNvPr id="17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000" y="420379"/>
            <a:ext cx="9096000" cy="144000"/>
          </a:xfrm>
        </p:spPr>
        <p:txBody>
          <a:bodyPr/>
          <a:lstStyle/>
          <a:p>
            <a:r>
              <a:rPr lang="ksh-Latn-DE" sz="1000" b="1" u="none" dirty="0" smtClean="0">
                <a:solidFill>
                  <a:srgbClr val="333333"/>
                </a:solidFill>
                <a:latin typeface="+mj-lt"/>
                <a:ea typeface="Noto Sans CJK SC"/>
                <a:cs typeface="Arial"/>
              </a:rPr>
              <a:t>activation measurements for absolute gamma-ray scattering cross sections</a:t>
            </a:r>
            <a:endParaRPr lang="de-DE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30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5BD797E0-58BD-4ACF-BDBA-CB670824E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792D9C5-435A-796C-E8A1-AB214E329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B7D15C4-86FD-9A17-52B1-D1090E044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224F802-5479-3788-A5E2-466DD40245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8FFEBFA9-50F0-2DC9-0E0F-2E1D45104E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02D2EC54-E188-AB50-50E5-311DBC105D0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EC3AAE6-EE64-4DFE-B7F6-FDFA8815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principle</a:t>
            </a:r>
          </a:p>
        </p:txBody>
      </p:sp>
    </p:spTree>
    <p:extLst>
      <p:ext uri="{BB962C8B-B14F-4D97-AF65-F5344CB8AC3E}">
        <p14:creationId xmlns:p14="http://schemas.microsoft.com/office/powerpoint/2010/main" val="2293761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5BD797E0-58BD-4ACF-BDBA-CB670824E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792D9C5-435A-796C-E8A1-AB214E329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B7D15C4-86FD-9A17-52B1-D1090E044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224F802-5479-3788-A5E2-466DD40245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8FFEBFA9-50F0-2DC9-0E0F-2E1D45104EB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2EC3AAE6-EE64-4DFE-B7F6-FDFA8815FA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Experimental principle</a:t>
            </a:r>
          </a:p>
        </p:txBody>
      </p:sp>
    </p:spTree>
    <p:extLst>
      <p:ext uri="{BB962C8B-B14F-4D97-AF65-F5344CB8AC3E}">
        <p14:creationId xmlns:p14="http://schemas.microsoft.com/office/powerpoint/2010/main" val="4152871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sh-Latn-DE" sz="1000" b="1" u="none" dirty="0">
                <a:solidFill>
                  <a:srgbClr val="333333"/>
                </a:solidFill>
                <a:latin typeface="+mj-lt"/>
                <a:ea typeface="Noto Sans CJK SC"/>
                <a:cs typeface="Arial"/>
              </a:rPr>
              <a:t>Photonuclear phenomena</a:t>
            </a:r>
            <a:endParaRPr lang="de-DE" dirty="0">
              <a:latin typeface="+mj-lt"/>
            </a:endParaRP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54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ksh-Latn-DE" dirty="0"/>
              <a:t>“Photonuclear Reactions: Status &amp; Perspectives”     |     </a:t>
            </a:r>
            <a:r>
              <a:rPr lang="de-DE" dirty="0"/>
              <a:t>Norbert </a:t>
            </a:r>
            <a:r>
              <a:rPr lang="de-DE" dirty="0" err="1"/>
              <a:t>Pietralla</a:t>
            </a:r>
            <a:r>
              <a:rPr lang="ksh-Latn-DE" dirty="0"/>
              <a:t>     |     TU Darmstadt, Physics </a:t>
            </a:r>
            <a:r>
              <a:rPr lang="de-DE" dirty="0"/>
              <a:t>Department</a:t>
            </a:r>
            <a:r>
              <a:rPr lang="ksh-Latn-DE" dirty="0"/>
              <a:t>,</a:t>
            </a:r>
            <a:r>
              <a:rPr lang="de-DE" dirty="0"/>
              <a:t>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</p:txBody>
      </p:sp>
      <p:sp>
        <p:nvSpPr>
          <p:cNvPr id="11" name="CustomShape 11">
            <a:extLst>
              <a:ext uri="{FF2B5EF4-FFF2-40B4-BE49-F238E27FC236}">
                <a16:creationId xmlns:a16="http://schemas.microsoft.com/office/drawing/2014/main" id="{6054CD56-0816-3DCE-FB0E-E802577796CA}"/>
              </a:ext>
            </a:extLst>
          </p:cNvPr>
          <p:cNvSpPr>
            <a:spLocks noGrp="1"/>
          </p:cNvSpPr>
          <p:nvPr/>
        </p:nvSpPr>
        <p:spPr bwMode="auto">
          <a:xfrm>
            <a:off x="6366399" y="3351745"/>
            <a:ext cx="304899" cy="662717"/>
          </a:xfrm>
          <a:prstGeom prst="rect">
            <a:avLst/>
          </a:prstGeom>
          <a:solidFill>
            <a:srgbClr val="FFFFFF"/>
          </a:solidFill>
          <a:ln w="25558">
            <a:solidFill>
              <a:srgbClr val="FFFFFF"/>
            </a:solidFill>
          </a:ln>
          <a:effectLst/>
        </p:spPr>
        <p:txBody>
          <a:bodyPr lIns="89992" tIns="44995" rIns="89992" bIns="44995" anchor="t"/>
          <a:lstStyle/>
          <a:p>
            <a:pPr>
              <a:defRPr/>
            </a:pPr>
            <a:endParaRPr/>
          </a:p>
        </p:txBody>
      </p:sp>
      <p:sp>
        <p:nvSpPr>
          <p:cNvPr id="17" name="CustomShape 21">
            <a:extLst>
              <a:ext uri="{FF2B5EF4-FFF2-40B4-BE49-F238E27FC236}">
                <a16:creationId xmlns:a16="http://schemas.microsoft.com/office/drawing/2014/main" id="{C7AF4137-5FA3-D4E3-16CD-AF0E115B2CFE}"/>
              </a:ext>
            </a:extLst>
          </p:cNvPr>
          <p:cNvSpPr>
            <a:spLocks noGrp="1"/>
          </p:cNvSpPr>
          <p:nvPr/>
        </p:nvSpPr>
        <p:spPr bwMode="auto">
          <a:xfrm>
            <a:off x="6611213" y="2242509"/>
            <a:ext cx="647598" cy="19435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89992" tIns="44995" rIns="89992" bIns="44995" anchor="t"/>
          <a:lstStyle/>
          <a:p>
            <a:pPr>
              <a:defRPr/>
            </a:pPr>
            <a:endParaRPr/>
          </a:p>
        </p:txBody>
      </p:sp>
      <p:sp>
        <p:nvSpPr>
          <p:cNvPr id="12" name="Textfeld 11"/>
          <p:cNvSpPr txBox="1"/>
          <p:nvPr/>
        </p:nvSpPr>
        <p:spPr bwMode="auto">
          <a:xfrm>
            <a:off x="695400" y="2492896"/>
            <a:ext cx="1876989" cy="1846659"/>
          </a:xfrm>
          <a:prstGeom prst="rect">
            <a:avLst/>
          </a:prstGeom>
          <a:noFill/>
        </p:spPr>
        <p:txBody>
          <a:bodyPr vertOverflow="overflow" horzOverflow="overflow" vert="horz" wrap="none" lIns="121920" tIns="60960" rIns="121920" bIns="60960" numCol="1" spcCol="0" rtlCol="0" fromWordArt="0" anchor="t" anchorCtr="0" forceAA="0" compatLnSpc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sz="1600" b="1" dirty="0" smtClean="0"/>
              <a:t>Absolute NRF</a:t>
            </a:r>
          </a:p>
          <a:p>
            <a:pPr>
              <a:spcBef>
                <a:spcPts val="600"/>
              </a:spcBef>
              <a:defRPr/>
            </a:pPr>
            <a:r>
              <a:rPr lang="x-none" sz="1600" b="1" dirty="0" smtClean="0"/>
              <a:t>cross section of </a:t>
            </a:r>
          </a:p>
          <a:p>
            <a:pPr>
              <a:spcBef>
                <a:spcPts val="600"/>
              </a:spcBef>
              <a:defRPr/>
            </a:pPr>
            <a:r>
              <a:rPr lang="x-none" sz="1600" b="1" dirty="0" smtClean="0"/>
              <a:t>GDR obtained </a:t>
            </a:r>
          </a:p>
          <a:p>
            <a:pPr>
              <a:spcBef>
                <a:spcPts val="600"/>
              </a:spcBef>
              <a:defRPr/>
            </a:pPr>
            <a:r>
              <a:rPr lang="x-none" sz="1600" b="1" dirty="0" smtClean="0"/>
              <a:t>from dispersion </a:t>
            </a:r>
          </a:p>
          <a:p>
            <a:pPr>
              <a:spcBef>
                <a:spcPts val="600"/>
              </a:spcBef>
              <a:defRPr/>
            </a:pPr>
            <a:r>
              <a:rPr lang="x-none" sz="1600" b="1" dirty="0" smtClean="0"/>
              <a:t>relation</a:t>
            </a:r>
          </a:p>
          <a:p>
            <a:pPr>
              <a:defRPr/>
            </a:pPr>
            <a:endParaRPr sz="1600" dirty="0"/>
          </a:p>
        </p:txBody>
      </p:sp>
      <p:sp>
        <p:nvSpPr>
          <p:cNvPr id="3" name="Textfeld 2"/>
          <p:cNvSpPr txBox="1"/>
          <p:nvPr/>
        </p:nvSpPr>
        <p:spPr>
          <a:xfrm>
            <a:off x="7398097" y="1037464"/>
            <a:ext cx="2318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b="1" baseline="30000" dirty="0" smtClean="0">
                <a:solidFill>
                  <a:srgbClr val="0070C0"/>
                </a:solidFill>
              </a:rPr>
              <a:t>154</a:t>
            </a:r>
            <a:r>
              <a:rPr lang="ksh-Latn-DE" b="1" dirty="0" smtClean="0">
                <a:solidFill>
                  <a:srgbClr val="0070C0"/>
                </a:solidFill>
              </a:rPr>
              <a:t>Sm(</a:t>
            </a:r>
            <a:r>
              <a:rPr lang="el-GR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b="1" dirty="0" smtClean="0">
                <a:solidFill>
                  <a:srgbClr val="0070C0"/>
                </a:solidFill>
              </a:rPr>
              <a:t>,</a:t>
            </a:r>
            <a:r>
              <a:rPr lang="el-GR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b="1" baseline="-25000" dirty="0" smtClean="0">
                <a:solidFill>
                  <a:srgbClr val="0070C0"/>
                </a:solidFill>
              </a:rPr>
              <a:t>0</a:t>
            </a:r>
            <a:r>
              <a:rPr lang="ksh-Latn-DE" b="1" dirty="0" smtClean="0">
                <a:solidFill>
                  <a:srgbClr val="0070C0"/>
                </a:solidFill>
              </a:rPr>
              <a:t>’)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4759737" y="530560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sz="1800" dirty="0" smtClean="0"/>
              <a:t>Excitation Energy (MeV)</a:t>
            </a:r>
            <a:endParaRPr lang="de-DE" sz="1800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911243"/>
            <a:ext cx="5441881" cy="335078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08397" y="1901428"/>
            <a:ext cx="1902679" cy="773756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2944302" y="1273027"/>
            <a:ext cx="86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dirty="0" smtClean="0"/>
              <a:t>[b]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27075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55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ksh-Latn-DE" dirty="0"/>
              <a:t>“Photonuclear Reactions: Status &amp; Perspectives”     |     </a:t>
            </a:r>
            <a:r>
              <a:rPr lang="de-DE" dirty="0"/>
              <a:t>Norbert </a:t>
            </a:r>
            <a:r>
              <a:rPr lang="de-DE" dirty="0" err="1"/>
              <a:t>Pietralla</a:t>
            </a:r>
            <a:r>
              <a:rPr lang="ksh-Latn-DE" dirty="0"/>
              <a:t>     |     TU Darmstadt, Physics </a:t>
            </a:r>
            <a:r>
              <a:rPr lang="de-DE" dirty="0"/>
              <a:t>Department</a:t>
            </a:r>
            <a:r>
              <a:rPr lang="ksh-Latn-DE" dirty="0"/>
              <a:t>,</a:t>
            </a:r>
            <a:r>
              <a:rPr lang="de-DE" dirty="0"/>
              <a:t>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</p:txBody>
      </p:sp>
      <p:sp>
        <p:nvSpPr>
          <p:cNvPr id="11" name="CustomShape 11">
            <a:extLst>
              <a:ext uri="{FF2B5EF4-FFF2-40B4-BE49-F238E27FC236}">
                <a16:creationId xmlns:a16="http://schemas.microsoft.com/office/drawing/2014/main" id="{6054CD56-0816-3DCE-FB0E-E802577796CA}"/>
              </a:ext>
            </a:extLst>
          </p:cNvPr>
          <p:cNvSpPr>
            <a:spLocks noGrp="1"/>
          </p:cNvSpPr>
          <p:nvPr/>
        </p:nvSpPr>
        <p:spPr bwMode="auto">
          <a:xfrm>
            <a:off x="6366399" y="3351745"/>
            <a:ext cx="304899" cy="662717"/>
          </a:xfrm>
          <a:prstGeom prst="rect">
            <a:avLst/>
          </a:prstGeom>
          <a:solidFill>
            <a:srgbClr val="FFFFFF"/>
          </a:solidFill>
          <a:ln w="25558">
            <a:solidFill>
              <a:srgbClr val="FFFFFF"/>
            </a:solidFill>
          </a:ln>
          <a:effectLst/>
        </p:spPr>
        <p:txBody>
          <a:bodyPr lIns="89992" tIns="44995" rIns="89992" bIns="44995" anchor="t"/>
          <a:lstStyle/>
          <a:p>
            <a:pPr>
              <a:defRPr/>
            </a:pPr>
            <a:endParaRPr/>
          </a:p>
        </p:txBody>
      </p:sp>
      <p:sp>
        <p:nvSpPr>
          <p:cNvPr id="17" name="CustomShape 21">
            <a:extLst>
              <a:ext uri="{FF2B5EF4-FFF2-40B4-BE49-F238E27FC236}">
                <a16:creationId xmlns:a16="http://schemas.microsoft.com/office/drawing/2014/main" id="{C7AF4137-5FA3-D4E3-16CD-AF0E115B2CFE}"/>
              </a:ext>
            </a:extLst>
          </p:cNvPr>
          <p:cNvSpPr>
            <a:spLocks noGrp="1"/>
          </p:cNvSpPr>
          <p:nvPr/>
        </p:nvSpPr>
        <p:spPr bwMode="auto">
          <a:xfrm>
            <a:off x="6611213" y="2242509"/>
            <a:ext cx="647598" cy="19435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89992" tIns="44995" rIns="89992" bIns="44995" anchor="t"/>
          <a:lstStyle/>
          <a:p>
            <a:pPr>
              <a:defRPr/>
            </a:pPr>
            <a:endParaRPr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1664" y="1911243"/>
            <a:ext cx="5441881" cy="3350788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1664" y="1911243"/>
            <a:ext cx="5454173" cy="3358357"/>
          </a:xfrm>
          <a:prstGeom prst="rect">
            <a:avLst/>
          </a:prstGeom>
        </p:spPr>
      </p:pic>
      <p:sp>
        <p:nvSpPr>
          <p:cNvPr id="14" name="Textfeld 13"/>
          <p:cNvSpPr txBox="1"/>
          <p:nvPr/>
        </p:nvSpPr>
        <p:spPr>
          <a:xfrm>
            <a:off x="7398097" y="1037464"/>
            <a:ext cx="2318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b="1" baseline="30000" dirty="0" smtClean="0">
                <a:solidFill>
                  <a:srgbClr val="0070C0"/>
                </a:solidFill>
              </a:rPr>
              <a:t>154</a:t>
            </a:r>
            <a:r>
              <a:rPr lang="ksh-Latn-DE" b="1" dirty="0" smtClean="0">
                <a:solidFill>
                  <a:srgbClr val="0070C0"/>
                </a:solidFill>
              </a:rPr>
              <a:t>Sm(</a:t>
            </a:r>
            <a:r>
              <a:rPr lang="el-GR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b="1" dirty="0" smtClean="0">
                <a:solidFill>
                  <a:srgbClr val="0070C0"/>
                </a:solidFill>
              </a:rPr>
              <a:t>,</a:t>
            </a:r>
            <a:r>
              <a:rPr lang="el-GR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b="1" baseline="-25000" dirty="0" smtClean="0">
                <a:solidFill>
                  <a:srgbClr val="0070C0"/>
                </a:solidFill>
              </a:rPr>
              <a:t>0</a:t>
            </a:r>
            <a:r>
              <a:rPr lang="ksh-Latn-DE" b="1" dirty="0" smtClean="0">
                <a:solidFill>
                  <a:srgbClr val="0070C0"/>
                </a:solidFill>
              </a:rPr>
              <a:t>’)</a:t>
            </a:r>
            <a:endParaRPr lang="de-DE" b="1" dirty="0">
              <a:solidFill>
                <a:srgbClr val="0070C0"/>
              </a:solidFill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4759737" y="5305606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sz="1800" dirty="0" smtClean="0"/>
              <a:t>Excitation Energy (MeV)</a:t>
            </a:r>
            <a:endParaRPr lang="de-DE" sz="1800" dirty="0"/>
          </a:p>
        </p:txBody>
      </p:sp>
      <p:sp>
        <p:nvSpPr>
          <p:cNvPr id="16" name="Textfeld 15"/>
          <p:cNvSpPr txBox="1"/>
          <p:nvPr/>
        </p:nvSpPr>
        <p:spPr bwMode="auto">
          <a:xfrm>
            <a:off x="695400" y="2492896"/>
            <a:ext cx="1876989" cy="1846659"/>
          </a:xfrm>
          <a:prstGeom prst="rect">
            <a:avLst/>
          </a:prstGeom>
          <a:noFill/>
        </p:spPr>
        <p:txBody>
          <a:bodyPr vertOverflow="overflow" horzOverflow="overflow" vert="horz" wrap="none" lIns="121920" tIns="60960" rIns="121920" bIns="60960" numCol="1" spcCol="0" rtlCol="0" fromWordArt="0" anchor="t" anchorCtr="0" forceAA="0" compatLnSpc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sz="1600" b="1" dirty="0" smtClean="0"/>
              <a:t>Absolute NRF</a:t>
            </a:r>
          </a:p>
          <a:p>
            <a:pPr>
              <a:spcBef>
                <a:spcPts val="600"/>
              </a:spcBef>
              <a:defRPr/>
            </a:pPr>
            <a:r>
              <a:rPr lang="x-none" sz="1600" b="1" dirty="0" smtClean="0"/>
              <a:t>cross section of </a:t>
            </a:r>
          </a:p>
          <a:p>
            <a:pPr>
              <a:spcBef>
                <a:spcPts val="600"/>
              </a:spcBef>
              <a:defRPr/>
            </a:pPr>
            <a:r>
              <a:rPr lang="x-none" sz="1600" b="1" dirty="0" smtClean="0"/>
              <a:t>GDR obtained </a:t>
            </a:r>
          </a:p>
          <a:p>
            <a:pPr>
              <a:spcBef>
                <a:spcPts val="600"/>
              </a:spcBef>
              <a:defRPr/>
            </a:pPr>
            <a:r>
              <a:rPr lang="x-none" sz="1600" b="1" dirty="0" smtClean="0"/>
              <a:t>from dispersion </a:t>
            </a:r>
          </a:p>
          <a:p>
            <a:pPr>
              <a:spcBef>
                <a:spcPts val="600"/>
              </a:spcBef>
              <a:defRPr/>
            </a:pPr>
            <a:r>
              <a:rPr lang="x-none" sz="1600" b="1" dirty="0" smtClean="0"/>
              <a:t>relation</a:t>
            </a:r>
          </a:p>
          <a:p>
            <a:pPr>
              <a:defRPr/>
            </a:pPr>
            <a:endParaRPr sz="1600" dirty="0"/>
          </a:p>
        </p:txBody>
      </p:sp>
      <p:sp>
        <p:nvSpPr>
          <p:cNvPr id="18" name="Textfeld 17"/>
          <p:cNvSpPr txBox="1"/>
          <p:nvPr/>
        </p:nvSpPr>
        <p:spPr>
          <a:xfrm>
            <a:off x="8393848" y="4437112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1000" dirty="0">
                <a:solidFill>
                  <a:srgbClr val="7030A0"/>
                </a:solidFill>
              </a:rPr>
              <a:t>J</a:t>
            </a:r>
            <a:r>
              <a:rPr lang="ksh-Latn-DE" sz="1000" dirty="0" smtClean="0">
                <a:solidFill>
                  <a:srgbClr val="7030A0"/>
                </a:solidFill>
              </a:rPr>
              <a:t>. Kleemann et al., to be subm. for publication</a:t>
            </a:r>
            <a:endParaRPr lang="de-DE" sz="1000" dirty="0">
              <a:solidFill>
                <a:srgbClr val="7030A0"/>
              </a:solidFill>
            </a:endParaRPr>
          </a:p>
        </p:txBody>
      </p:sp>
      <p:pic>
        <p:nvPicPr>
          <p:cNvPr id="19" name="Grafik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8397" y="1901428"/>
            <a:ext cx="1902679" cy="773756"/>
          </a:xfrm>
          <a:prstGeom prst="rect">
            <a:avLst/>
          </a:prstGeom>
        </p:spPr>
      </p:pic>
      <p:sp>
        <p:nvSpPr>
          <p:cNvPr id="20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 txBox="1">
            <a:spLocks/>
          </p:cNvSpPr>
          <p:nvPr/>
        </p:nvSpPr>
        <p:spPr bwMode="auto">
          <a:xfrm>
            <a:off x="336000" y="420379"/>
            <a:ext cx="9096000" cy="14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" cap="all" spc="200" baseline="0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charset="0"/>
                <a:ea typeface="MS PGothic" panose="020B0600070205080204" pitchFamily="34" charset="-128"/>
                <a:cs typeface="Arial Black" panose="020B0A04020102020204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charset="0"/>
                <a:ea typeface="MS PGothic" panose="020B0600070205080204" pitchFamily="34" charset="-128"/>
                <a:cs typeface="Arial Black" panose="020B0A04020102020204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charset="0"/>
                <a:ea typeface="MS PGothic" panose="020B0600070205080204" pitchFamily="34" charset="-128"/>
                <a:cs typeface="Arial Black" panose="020B0A04020102020204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charset="0"/>
                <a:ea typeface="MS PGothic" panose="020B0600070205080204" pitchFamily="34" charset="-128"/>
                <a:cs typeface="Arial Black" panose="020B0A04020102020204" pitchFamily="34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ksh-Latn-DE" b="1" kern="0" dirty="0" smtClean="0">
                <a:solidFill>
                  <a:srgbClr val="333333"/>
                </a:solidFill>
                <a:latin typeface="+mj-lt"/>
                <a:ea typeface="Noto Sans CJK SC"/>
                <a:cs typeface="Arial"/>
              </a:rPr>
              <a:t>Energy-dependence of NRF cross section of GDR</a:t>
            </a:r>
            <a:endParaRPr lang="de-DE" kern="0" dirty="0">
              <a:latin typeface="+mj-lt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2944302" y="1273027"/>
            <a:ext cx="86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dirty="0" smtClean="0"/>
              <a:t>[b]</a:t>
            </a:r>
            <a:endParaRPr lang="de-DE" dirty="0"/>
          </a:p>
        </p:txBody>
      </p:sp>
      <p:grpSp>
        <p:nvGrpSpPr>
          <p:cNvPr id="21" name="Gruppieren 20"/>
          <p:cNvGrpSpPr/>
          <p:nvPr/>
        </p:nvGrpSpPr>
        <p:grpSpPr>
          <a:xfrm>
            <a:off x="4511824" y="2917918"/>
            <a:ext cx="3024336" cy="900955"/>
            <a:chOff x="8894076" y="5517231"/>
            <a:chExt cx="3024336" cy="900955"/>
          </a:xfrm>
        </p:grpSpPr>
        <p:sp>
          <p:nvSpPr>
            <p:cNvPr id="22" name="Rechteck 21"/>
            <p:cNvSpPr/>
            <p:nvPr/>
          </p:nvSpPr>
          <p:spPr>
            <a:xfrm>
              <a:off x="8894076" y="5517231"/>
              <a:ext cx="2890555" cy="900955"/>
            </a:xfrm>
            <a:prstGeom prst="rect">
              <a:avLst/>
            </a:prstGeom>
            <a:solidFill>
              <a:srgbClr val="92D05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3" name="Textfeld 22"/>
            <p:cNvSpPr txBox="1"/>
            <p:nvPr/>
          </p:nvSpPr>
          <p:spPr>
            <a:xfrm>
              <a:off x="8966084" y="5613765"/>
              <a:ext cx="2952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2000" dirty="0" smtClean="0"/>
                <a:t>data by </a:t>
              </a:r>
            </a:p>
            <a:p>
              <a:r>
                <a:rPr lang="ksh-Latn-DE" sz="2000" dirty="0" smtClean="0"/>
                <a:t>J. Kleemann, HK 52.3</a:t>
              </a:r>
              <a:endParaRPr lang="de-D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16510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6BAB230B-1393-BAB5-07F8-7CDC80967689}"/>
              </a:ext>
            </a:extLst>
          </p:cNvPr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DFE00BB7-FEF8-6548-930E-00A27AA886B8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F177A27-1358-7F5C-C9AC-9D2EBC9876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56</a:t>
            </a:fld>
            <a:endParaRPr lang="de-DE" dirty="0"/>
          </a:p>
        </p:txBody>
      </p:sp>
      <p:sp>
        <p:nvSpPr>
          <p:cNvPr id="7" name="Fußzeilenplatzhalter 6">
            <a:extLst>
              <a:ext uri="{FF2B5EF4-FFF2-40B4-BE49-F238E27FC236}">
                <a16:creationId xmlns:a16="http://schemas.microsoft.com/office/drawing/2014/main" id="{31481517-B5E8-C055-E5FA-A79C54AAF6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ksh-Latn-DE" dirty="0"/>
              <a:t>“Photonuclear Reactions: Status &amp; Perspectives”     |     </a:t>
            </a:r>
            <a:r>
              <a:rPr lang="de-DE" dirty="0"/>
              <a:t>Norbert </a:t>
            </a:r>
            <a:r>
              <a:rPr lang="de-DE" dirty="0" err="1"/>
              <a:t>Pietralla</a:t>
            </a:r>
            <a:r>
              <a:rPr lang="ksh-Latn-DE" dirty="0"/>
              <a:t>     |     TU Darmstadt, Physics </a:t>
            </a:r>
            <a:r>
              <a:rPr lang="de-DE" dirty="0"/>
              <a:t>Department</a:t>
            </a:r>
            <a:r>
              <a:rPr lang="ksh-Latn-DE" dirty="0"/>
              <a:t>,</a:t>
            </a:r>
            <a:r>
              <a:rPr lang="de-DE" dirty="0"/>
              <a:t> Institute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Nuclear</a:t>
            </a:r>
            <a:r>
              <a:rPr lang="de-DE" dirty="0"/>
              <a:t> </a:t>
            </a:r>
            <a:r>
              <a:rPr lang="de-DE" dirty="0" err="1"/>
              <a:t>Physics</a:t>
            </a:r>
            <a:endParaRPr lang="de-DE" dirty="0"/>
          </a:p>
        </p:txBody>
      </p:sp>
      <p:sp>
        <p:nvSpPr>
          <p:cNvPr id="11" name="CustomShape 11">
            <a:extLst>
              <a:ext uri="{FF2B5EF4-FFF2-40B4-BE49-F238E27FC236}">
                <a16:creationId xmlns:a16="http://schemas.microsoft.com/office/drawing/2014/main" id="{6054CD56-0816-3DCE-FB0E-E802577796CA}"/>
              </a:ext>
            </a:extLst>
          </p:cNvPr>
          <p:cNvSpPr>
            <a:spLocks noGrp="1"/>
          </p:cNvSpPr>
          <p:nvPr/>
        </p:nvSpPr>
        <p:spPr bwMode="auto">
          <a:xfrm>
            <a:off x="6366399" y="3351745"/>
            <a:ext cx="304899" cy="662717"/>
          </a:xfrm>
          <a:prstGeom prst="rect">
            <a:avLst/>
          </a:prstGeom>
          <a:solidFill>
            <a:srgbClr val="FFFFFF"/>
          </a:solidFill>
          <a:ln w="25558">
            <a:solidFill>
              <a:srgbClr val="FFFFFF"/>
            </a:solidFill>
          </a:ln>
          <a:effectLst/>
        </p:spPr>
        <p:txBody>
          <a:bodyPr lIns="89992" tIns="44995" rIns="89992" bIns="44995" anchor="t"/>
          <a:lstStyle/>
          <a:p>
            <a:pPr>
              <a:defRPr/>
            </a:pPr>
            <a:endParaRPr/>
          </a:p>
        </p:txBody>
      </p:sp>
      <p:sp>
        <p:nvSpPr>
          <p:cNvPr id="17" name="CustomShape 21">
            <a:extLst>
              <a:ext uri="{FF2B5EF4-FFF2-40B4-BE49-F238E27FC236}">
                <a16:creationId xmlns:a16="http://schemas.microsoft.com/office/drawing/2014/main" id="{C7AF4137-5FA3-D4E3-16CD-AF0E115B2CFE}"/>
              </a:ext>
            </a:extLst>
          </p:cNvPr>
          <p:cNvSpPr>
            <a:spLocks noGrp="1"/>
          </p:cNvSpPr>
          <p:nvPr/>
        </p:nvSpPr>
        <p:spPr bwMode="auto">
          <a:xfrm>
            <a:off x="6611213" y="2242509"/>
            <a:ext cx="647598" cy="1943516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txBody>
          <a:bodyPr lIns="89992" tIns="44995" rIns="89992" bIns="44995" anchor="t"/>
          <a:lstStyle/>
          <a:p>
            <a:pPr>
              <a:defRPr/>
            </a:pPr>
            <a:endParaRPr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35D2D0AF-A838-5053-AE14-ABDDB7A469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1559496" y="1769876"/>
            <a:ext cx="9037243" cy="3703065"/>
          </a:xfrm>
          <a:prstGeom prst="rect">
            <a:avLst/>
          </a:prstGeom>
        </p:spPr>
      </p:pic>
      <p:pic>
        <p:nvPicPr>
          <p:cNvPr id="15" name="Graphic 14">
            <a:extLst>
              <a:ext uri="{FF2B5EF4-FFF2-40B4-BE49-F238E27FC236}">
                <a16:creationId xmlns:a16="http://schemas.microsoft.com/office/drawing/2014/main" id="{02B7956A-3EEE-24C4-7BD6-84751C1B0F5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1560677" y="1766582"/>
            <a:ext cx="9037243" cy="3703065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7680176" y="2204864"/>
            <a:ext cx="23182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sh-Latn-DE" b="1" baseline="30000" dirty="0" smtClean="0">
                <a:solidFill>
                  <a:srgbClr val="0070C0"/>
                </a:solidFill>
              </a:rPr>
              <a:t>154</a:t>
            </a:r>
            <a:r>
              <a:rPr lang="ksh-Latn-DE" b="1" dirty="0" smtClean="0">
                <a:solidFill>
                  <a:srgbClr val="0070C0"/>
                </a:solidFill>
              </a:rPr>
              <a:t>Sm(</a:t>
            </a:r>
            <a:r>
              <a:rPr lang="el-GR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b="1" dirty="0" smtClean="0">
                <a:solidFill>
                  <a:srgbClr val="0070C0"/>
                </a:solidFill>
              </a:rPr>
              <a:t>,</a:t>
            </a:r>
            <a:r>
              <a:rPr lang="el-GR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b="1" baseline="-25000" dirty="0" smtClean="0">
                <a:solidFill>
                  <a:srgbClr val="0070C0"/>
                </a:solidFill>
              </a:rPr>
              <a:t>1</a:t>
            </a:r>
            <a:r>
              <a:rPr lang="ksh-Latn-DE" b="1" dirty="0" smtClean="0">
                <a:solidFill>
                  <a:srgbClr val="0070C0"/>
                </a:solidFill>
              </a:rPr>
              <a:t>’)</a:t>
            </a:r>
            <a:endParaRPr lang="de-DE" b="1" dirty="0">
              <a:solidFill>
                <a:srgbClr val="0070C0"/>
              </a:solidFill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967796" y="5398623"/>
            <a:ext cx="1993565" cy="50601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7680176" y="1589503"/>
            <a:ext cx="295232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1000" dirty="0">
                <a:solidFill>
                  <a:srgbClr val="7030A0"/>
                </a:solidFill>
              </a:rPr>
              <a:t>J</a:t>
            </a:r>
            <a:r>
              <a:rPr lang="ksh-Latn-DE" sz="1000" dirty="0" smtClean="0">
                <a:solidFill>
                  <a:srgbClr val="7030A0"/>
                </a:solidFill>
              </a:rPr>
              <a:t>. Kleemann et al., to be subm. for publication</a:t>
            </a:r>
            <a:endParaRPr lang="de-DE" sz="1000" dirty="0">
              <a:solidFill>
                <a:srgbClr val="7030A0"/>
              </a:solidFill>
            </a:endParaRPr>
          </a:p>
        </p:txBody>
      </p:sp>
      <p:sp>
        <p:nvSpPr>
          <p:cNvPr id="13" name="Titel 3">
            <a:extLst>
              <a:ext uri="{FF2B5EF4-FFF2-40B4-BE49-F238E27FC236}">
                <a16:creationId xmlns:a16="http://schemas.microsoft.com/office/drawing/2014/main" id="{D053554A-58A5-6F82-EC7A-E1047EB6F3C6}"/>
              </a:ext>
            </a:extLst>
          </p:cNvPr>
          <p:cNvSpPr txBox="1">
            <a:spLocks/>
          </p:cNvSpPr>
          <p:nvPr/>
        </p:nvSpPr>
        <p:spPr bwMode="auto">
          <a:xfrm>
            <a:off x="336000" y="420379"/>
            <a:ext cx="9096000" cy="144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000" cap="all" spc="200" baseline="0">
                <a:solidFill>
                  <a:schemeClr val="tx1"/>
                </a:solidFill>
                <a:latin typeface="Arial Black"/>
                <a:ea typeface="MS PGothic" panose="020B0600070205080204" pitchFamily="34" charset="-128"/>
                <a:cs typeface="Arial Black"/>
              </a:defRPr>
            </a:lvl1pPr>
            <a:lvl2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charset="0"/>
                <a:ea typeface="MS PGothic" panose="020B0600070205080204" pitchFamily="34" charset="-128"/>
                <a:cs typeface="Arial Black" panose="020B0A04020102020204" pitchFamily="34" charset="0"/>
              </a:defRPr>
            </a:lvl2pPr>
            <a:lvl3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charset="0"/>
                <a:ea typeface="MS PGothic" panose="020B0600070205080204" pitchFamily="34" charset="-128"/>
                <a:cs typeface="Arial Black" panose="020B0A04020102020204" pitchFamily="34" charset="0"/>
              </a:defRPr>
            </a:lvl3pPr>
            <a:lvl4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charset="0"/>
                <a:ea typeface="MS PGothic" panose="020B0600070205080204" pitchFamily="34" charset="-128"/>
                <a:cs typeface="Arial Black" panose="020B0A04020102020204" pitchFamily="34" charset="0"/>
              </a:defRPr>
            </a:lvl4pPr>
            <a:lvl5pPr algn="l" rtl="0" eaLnBrk="0" fontAlgn="base" hangingPunct="0">
              <a:lnSpc>
                <a:spcPct val="80000"/>
              </a:lnSpc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 Black" charset="0"/>
                <a:ea typeface="MS PGothic" panose="020B0600070205080204" pitchFamily="34" charset="-128"/>
                <a:cs typeface="Arial Black" panose="020B0A04020102020204" pitchFamily="34" charset="0"/>
              </a:defRPr>
            </a:lvl5pPr>
            <a:lvl6pPr marL="609585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6pPr>
            <a:lvl7pPr marL="1219170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7pPr>
            <a:lvl8pPr marL="1828754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8pPr>
            <a:lvl9pPr marL="2438339" algn="l" rtl="0" eaLnBrk="1" fontAlgn="base" hangingPunct="1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ksh-Latn-DE" b="1" kern="0" dirty="0" smtClean="0">
                <a:solidFill>
                  <a:srgbClr val="333333"/>
                </a:solidFill>
                <a:latin typeface="+mj-lt"/>
                <a:ea typeface="Noto Sans CJK SC"/>
                <a:cs typeface="Arial"/>
              </a:rPr>
              <a:t>Energy-dependence of cross section for raman scattering off GDR</a:t>
            </a:r>
            <a:endParaRPr lang="de-DE" kern="0" dirty="0">
              <a:latin typeface="+mj-lt"/>
            </a:endParaRPr>
          </a:p>
        </p:txBody>
      </p:sp>
      <p:grpSp>
        <p:nvGrpSpPr>
          <p:cNvPr id="16" name="Gruppieren 15"/>
          <p:cNvGrpSpPr/>
          <p:nvPr/>
        </p:nvGrpSpPr>
        <p:grpSpPr>
          <a:xfrm>
            <a:off x="4727848" y="2946935"/>
            <a:ext cx="3024336" cy="900955"/>
            <a:chOff x="8894076" y="5517231"/>
            <a:chExt cx="3024336" cy="900955"/>
          </a:xfrm>
        </p:grpSpPr>
        <p:sp>
          <p:nvSpPr>
            <p:cNvPr id="18" name="Rechteck 17"/>
            <p:cNvSpPr/>
            <p:nvPr/>
          </p:nvSpPr>
          <p:spPr>
            <a:xfrm>
              <a:off x="8894076" y="5517231"/>
              <a:ext cx="2890555" cy="900955"/>
            </a:xfrm>
            <a:prstGeom prst="rect">
              <a:avLst/>
            </a:prstGeom>
            <a:solidFill>
              <a:srgbClr val="92D050">
                <a:alpha val="46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" name="Textfeld 18"/>
            <p:cNvSpPr txBox="1"/>
            <p:nvPr/>
          </p:nvSpPr>
          <p:spPr>
            <a:xfrm>
              <a:off x="8966084" y="5613765"/>
              <a:ext cx="295232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sh-Latn-DE" sz="2000" dirty="0" smtClean="0"/>
                <a:t>data by </a:t>
              </a:r>
            </a:p>
            <a:p>
              <a:r>
                <a:rPr lang="ksh-Latn-DE" sz="2000" dirty="0" smtClean="0"/>
                <a:t>J. Kleemann, HK 52.3</a:t>
              </a:r>
              <a:endParaRPr lang="de-DE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95193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 smtClean="0"/>
              <a:t>Formulation and interpretation of the GDR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>
                <a:solidFill>
                  <a:srgbClr val="000000"/>
                </a:solidFill>
              </a:rPr>
              <a:t>“</a:t>
            </a:r>
            <a:r>
              <a:rPr lang="ksh-Latn-DE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smtClean="0">
                <a:solidFill>
                  <a:srgbClr val="000000"/>
                </a:solidFill>
              </a:rPr>
              <a:t>|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Professor Dr. Norbert Pietralla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|  </a:t>
            </a:r>
            <a:r>
              <a:rPr lang="ksh-Latn-DE" smtClean="0">
                <a:solidFill>
                  <a:srgbClr val="000000"/>
                </a:solidFill>
              </a:rPr>
              <a:t>  </a:t>
            </a:r>
            <a:r>
              <a:rPr lang="de-DE" smtClean="0">
                <a:solidFill>
                  <a:srgbClr val="000000"/>
                </a:solidFill>
              </a:rPr>
              <a:t>  Institute for Nuclear Physics,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9" name="Textfeld 8"/>
          <p:cNvSpPr txBox="1"/>
          <p:nvPr/>
        </p:nvSpPr>
        <p:spPr>
          <a:xfrm>
            <a:off x="7104112" y="4949219"/>
            <a:ext cx="208823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200"/>
              </a:lnSpc>
              <a:spcBef>
                <a:spcPts val="100"/>
              </a:spcBef>
            </a:pPr>
            <a:r>
              <a:rPr lang="ksh-Latn-DE" baseline="30000" dirty="0" smtClean="0"/>
              <a:t>Coherent superposition</a:t>
            </a:r>
            <a:r>
              <a:rPr lang="ksh-Latn-DE" dirty="0" smtClean="0"/>
              <a:t> </a:t>
            </a:r>
            <a:r>
              <a:rPr lang="ksh-Latn-DE" baseline="30000" dirty="0" smtClean="0"/>
              <a:t>of eigenstates</a:t>
            </a:r>
            <a:endParaRPr lang="de-DE" dirty="0"/>
          </a:p>
        </p:txBody>
      </p:sp>
      <p:sp>
        <p:nvSpPr>
          <p:cNvPr id="24" name="Textfeld 23"/>
          <p:cNvSpPr txBox="1"/>
          <p:nvPr/>
        </p:nvSpPr>
        <p:spPr>
          <a:xfrm flipH="1">
            <a:off x="257852" y="659852"/>
            <a:ext cx="10404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sh-Latn-DE" sz="2400" dirty="0" smtClean="0"/>
              <a:t>                What is the meaning of the GDR </a:t>
            </a:r>
            <a:r>
              <a:rPr lang="ksh-Latn-DE" sz="2800" b="1" dirty="0" smtClean="0"/>
              <a:t>width</a:t>
            </a:r>
            <a:r>
              <a:rPr lang="ksh-Latn-DE" sz="2400" dirty="0" smtClean="0"/>
              <a:t>?</a:t>
            </a:r>
            <a:endParaRPr lang="de-DE" sz="2400" dirty="0"/>
          </a:p>
        </p:txBody>
      </p:sp>
      <p:pic>
        <p:nvPicPr>
          <p:cNvPr id="26" name="Grafik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0460" y="1387846"/>
            <a:ext cx="6375916" cy="3308840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696" y="4923067"/>
            <a:ext cx="1379316" cy="1206902"/>
          </a:xfrm>
          <a:prstGeom prst="rect">
            <a:avLst/>
          </a:prstGeom>
        </p:spPr>
      </p:pic>
      <p:sp>
        <p:nvSpPr>
          <p:cNvPr id="28" name="Pfeil nach links und rechts 27"/>
          <p:cNvSpPr/>
          <p:nvPr/>
        </p:nvSpPr>
        <p:spPr>
          <a:xfrm>
            <a:off x="5559932" y="5287363"/>
            <a:ext cx="1216152" cy="484632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Grafik 2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18945" y="4795213"/>
            <a:ext cx="2384691" cy="1462610"/>
          </a:xfrm>
          <a:prstGeom prst="rect">
            <a:avLst/>
          </a:prstGeom>
        </p:spPr>
      </p:pic>
      <p:sp>
        <p:nvSpPr>
          <p:cNvPr id="31" name="Textfeld 30"/>
          <p:cNvSpPr txBox="1"/>
          <p:nvPr/>
        </p:nvSpPr>
        <p:spPr>
          <a:xfrm>
            <a:off x="407368" y="5303163"/>
            <a:ext cx="19062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400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τ</a:t>
            </a:r>
            <a:r>
              <a:rPr lang="ksh-Latn-DE" sz="2400" dirty="0" smtClean="0">
                <a:solidFill>
                  <a:srgbClr val="C00000"/>
                </a:solidFill>
              </a:rPr>
              <a:t> = 0.14 zs ?</a:t>
            </a:r>
            <a:endParaRPr lang="de-DE" sz="2400" dirty="0">
              <a:solidFill>
                <a:srgbClr val="C00000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480376" y="3573016"/>
            <a:ext cx="2033984" cy="966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5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 21">
            <a:extLst>
              <a:ext uri="{FF2B5EF4-FFF2-40B4-BE49-F238E27FC236}">
                <a16:creationId xmlns:a16="http://schemas.microsoft.com/office/drawing/2014/main" id="{5BD797E0-58BD-4ACF-BDBA-CB670824E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B792D9C5-435A-796C-E8A1-AB214E329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1B7D15C4-86FD-9A17-52B1-D1090E0443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5224F802-5479-3788-A5E2-466DD40245D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  <p:sp>
        <p:nvSpPr>
          <p:cNvPr id="9" name="Rechteck 8"/>
          <p:cNvSpPr/>
          <p:nvPr/>
        </p:nvSpPr>
        <p:spPr>
          <a:xfrm>
            <a:off x="4064996" y="4281944"/>
            <a:ext cx="1476992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photonuclear experiment</a:t>
            </a:r>
            <a:endParaRPr lang="de-DE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87488" y="6356804"/>
            <a:ext cx="9364268" cy="365792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 flipH="1">
            <a:off x="623392" y="504460"/>
            <a:ext cx="104046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sh-Latn-DE" sz="2400" dirty="0" smtClean="0"/>
              <a:t>Measurement principle: </a:t>
            </a:r>
          </a:p>
          <a:p>
            <a:pPr algn="ctr"/>
            <a:r>
              <a:rPr lang="ksh-Latn-DE" sz="2400" dirty="0" smtClean="0"/>
              <a:t>Photoexcite energy-slices of the GDR and detect the decay 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400" dirty="0" smtClean="0"/>
              <a:t>-rays 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1142045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/>
              <a:t>photonuclear experiment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EA0B9-5149-4950-8132-4C05486ABC94}" type="datetime1">
              <a:rPr lang="de-DE" smtClean="0"/>
              <a:t>15.09.2025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rgbClr val="000000"/>
                </a:solidFill>
              </a:rPr>
              <a:t>“</a:t>
            </a:r>
            <a:r>
              <a:rPr lang="ksh-Latn-DE" dirty="0" smtClean="0">
                <a:solidFill>
                  <a:srgbClr val="000000"/>
                </a:solidFill>
              </a:rPr>
              <a:t>Taking photos of the nuclear Giant Dipole Resonance”    </a:t>
            </a:r>
            <a:r>
              <a:rPr lang="de-DE" dirty="0" smtClean="0">
                <a:solidFill>
                  <a:srgbClr val="000000"/>
                </a:solidFill>
              </a:rPr>
              <a:t>|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Professor Dr. Norbert </a:t>
            </a:r>
            <a:r>
              <a:rPr lang="de-DE" dirty="0" err="1" smtClean="0">
                <a:solidFill>
                  <a:srgbClr val="000000"/>
                </a:solidFill>
              </a:rPr>
              <a:t>Pietralla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|  </a:t>
            </a:r>
            <a:r>
              <a:rPr lang="ksh-Latn-DE" dirty="0" smtClean="0">
                <a:solidFill>
                  <a:srgbClr val="000000"/>
                </a:solidFill>
              </a:rPr>
              <a:t>  </a:t>
            </a:r>
            <a:r>
              <a:rPr lang="de-DE" dirty="0" smtClean="0">
                <a:solidFill>
                  <a:srgbClr val="000000"/>
                </a:solidFill>
              </a:rPr>
              <a:t>  Institute </a:t>
            </a:r>
            <a:r>
              <a:rPr lang="de-DE" dirty="0" err="1" smtClean="0">
                <a:solidFill>
                  <a:srgbClr val="000000"/>
                </a:solidFill>
              </a:rPr>
              <a:t>for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Nuclear</a:t>
            </a:r>
            <a:r>
              <a:rPr lang="de-DE" dirty="0" smtClean="0">
                <a:solidFill>
                  <a:srgbClr val="000000"/>
                </a:solidFill>
              </a:rPr>
              <a:t> </a:t>
            </a:r>
            <a:r>
              <a:rPr lang="de-DE" dirty="0" err="1" smtClean="0">
                <a:solidFill>
                  <a:srgbClr val="000000"/>
                </a:solidFill>
              </a:rPr>
              <a:t>Physics</a:t>
            </a:r>
            <a:r>
              <a:rPr lang="de-DE" dirty="0" smtClean="0">
                <a:solidFill>
                  <a:srgbClr val="000000"/>
                </a:solidFill>
              </a:rPr>
              <a:t>, TU Darmstadt, Germany</a:t>
            </a:r>
            <a:endParaRPr lang="de-DE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C102AE-0422-49F2-AB6F-2D341D1EB39B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22" name="Textfeld 21"/>
          <p:cNvSpPr txBox="1"/>
          <p:nvPr/>
        </p:nvSpPr>
        <p:spPr>
          <a:xfrm flipH="1">
            <a:off x="257852" y="842605"/>
            <a:ext cx="1040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/>
              <a:t>Measurement @ HI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400" dirty="0" smtClean="0"/>
              <a:t>S on </a:t>
            </a:r>
            <a:r>
              <a:rPr lang="ksh-Latn-DE" sz="2400" baseline="30000" dirty="0" smtClean="0"/>
              <a:t>140</a:t>
            </a:r>
            <a:r>
              <a:rPr lang="ksh-Latn-DE" sz="2400" dirty="0" smtClean="0"/>
              <a:t>Ce and </a:t>
            </a:r>
            <a:r>
              <a:rPr lang="ksh-Latn-DE" sz="2400" baseline="30000" dirty="0" smtClean="0"/>
              <a:t>154</a:t>
            </a:r>
            <a:r>
              <a:rPr lang="ksh-Latn-DE" sz="2400" dirty="0" smtClean="0"/>
              <a:t>Sm</a:t>
            </a:r>
            <a:endParaRPr lang="de-DE" sz="24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6FFD9AA-1D8E-4DEE-A67A-A2AC143ED4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241300" y="1508720"/>
            <a:ext cx="11709400" cy="48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432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>
            <a:extLst>
              <a:ext uri="{FF2B5EF4-FFF2-40B4-BE49-F238E27FC236}">
                <a16:creationId xmlns:a16="http://schemas.microsoft.com/office/drawing/2014/main" id="{8CABF8F7-F462-4821-84D2-9842C94F74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7068" y="1752147"/>
            <a:ext cx="5759997" cy="431999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AED6085-F2D0-4A42-9FF7-B720C86391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90612" y="1752147"/>
            <a:ext cx="5760000" cy="4320000"/>
          </a:xfrm>
          <a:prstGeom prst="rect">
            <a:avLst/>
          </a:prstGeom>
        </p:spPr>
      </p:pic>
      <p:grpSp>
        <p:nvGrpSpPr>
          <p:cNvPr id="3" name="Gruppieren 2"/>
          <p:cNvGrpSpPr/>
          <p:nvPr/>
        </p:nvGrpSpPr>
        <p:grpSpPr>
          <a:xfrm>
            <a:off x="6064670" y="281867"/>
            <a:ext cx="1766843" cy="1397168"/>
            <a:chOff x="6064670" y="281867"/>
            <a:chExt cx="1766843" cy="1397168"/>
          </a:xfrm>
        </p:grpSpPr>
        <p:pic>
          <p:nvPicPr>
            <p:cNvPr id="2" name="Grafik 1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24605" y="281867"/>
              <a:ext cx="1006908" cy="1382982"/>
            </a:xfrm>
            <a:prstGeom prst="rect">
              <a:avLst/>
            </a:prstGeom>
          </p:spPr>
        </p:pic>
        <p:sp>
          <p:nvSpPr>
            <p:cNvPr id="7" name="Textfeld 6"/>
            <p:cNvSpPr txBox="1"/>
            <p:nvPr/>
          </p:nvSpPr>
          <p:spPr>
            <a:xfrm>
              <a:off x="6064670" y="1141628"/>
              <a:ext cx="807768" cy="537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de-DE" sz="1400" dirty="0" smtClean="0"/>
                <a:t>J</a:t>
              </a:r>
              <a:r>
                <a:rPr lang="ksh-Latn-DE" sz="1400" dirty="0" smtClean="0"/>
                <a:t>ohan</a:t>
              </a:r>
              <a:r>
                <a:rPr lang="de-DE" sz="1400" dirty="0" smtClean="0"/>
                <a:t>n</a:t>
              </a:r>
            </a:p>
            <a:p>
              <a:pPr algn="r"/>
              <a:r>
                <a:rPr lang="ksh-Latn-DE" sz="1400" dirty="0" smtClean="0"/>
                <a:t>Isaak</a:t>
              </a:r>
              <a:endParaRPr lang="de-DE" sz="1400" dirty="0"/>
            </a:p>
          </p:txBody>
        </p:sp>
      </p:grpSp>
      <p:grpSp>
        <p:nvGrpSpPr>
          <p:cNvPr id="12" name="Gruppieren 11"/>
          <p:cNvGrpSpPr/>
          <p:nvPr/>
        </p:nvGrpSpPr>
        <p:grpSpPr>
          <a:xfrm>
            <a:off x="7776293" y="281867"/>
            <a:ext cx="2320820" cy="1414411"/>
            <a:chOff x="7776293" y="281867"/>
            <a:chExt cx="2320820" cy="1414411"/>
          </a:xfrm>
        </p:grpSpPr>
        <p:sp>
          <p:nvSpPr>
            <p:cNvPr id="10" name="Textfeld 9"/>
            <p:cNvSpPr txBox="1"/>
            <p:nvPr/>
          </p:nvSpPr>
          <p:spPr>
            <a:xfrm>
              <a:off x="7776293" y="1173058"/>
              <a:ext cx="76809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ksh-Latn-DE" sz="1400" dirty="0" smtClean="0"/>
                <a:t>Volker</a:t>
              </a:r>
              <a:endParaRPr lang="de-DE" sz="1400" dirty="0" smtClean="0"/>
            </a:p>
            <a:p>
              <a:pPr algn="r"/>
              <a:r>
                <a:rPr lang="ksh-Latn-DE" sz="1400" dirty="0" smtClean="0"/>
                <a:t>Werner</a:t>
              </a:r>
              <a:endParaRPr lang="de-DE" sz="1400" dirty="0"/>
            </a:p>
          </p:txBody>
        </p:sp>
        <p:pic>
          <p:nvPicPr>
            <p:cNvPr id="5" name="Grafik 4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87526" y="281867"/>
              <a:ext cx="1609587" cy="1400374"/>
            </a:xfrm>
            <a:prstGeom prst="rect">
              <a:avLst/>
            </a:prstGeom>
          </p:spPr>
        </p:pic>
      </p:grpSp>
      <p:sp>
        <p:nvSpPr>
          <p:cNvPr id="13" name="Titel 1"/>
          <p:cNvSpPr>
            <a:spLocks noGrp="1"/>
          </p:cNvSpPr>
          <p:nvPr>
            <p:ph type="title"/>
          </p:nvPr>
        </p:nvSpPr>
        <p:spPr>
          <a:xfrm>
            <a:off x="336000" y="360460"/>
            <a:ext cx="9508067" cy="144000"/>
          </a:xfrm>
        </p:spPr>
        <p:txBody>
          <a:bodyPr/>
          <a:lstStyle/>
          <a:p>
            <a:r>
              <a:rPr lang="ksh-Latn-DE" dirty="0" smtClean="0"/>
              <a:t>photonuclear experiment</a:t>
            </a:r>
            <a:endParaRPr lang="de-DE" dirty="0"/>
          </a:p>
        </p:txBody>
      </p:sp>
      <p:sp>
        <p:nvSpPr>
          <p:cNvPr id="14" name="Textfeld 13"/>
          <p:cNvSpPr txBox="1"/>
          <p:nvPr/>
        </p:nvSpPr>
        <p:spPr>
          <a:xfrm flipH="1">
            <a:off x="257852" y="842605"/>
            <a:ext cx="1040469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sh-Latn-DE" sz="2400" dirty="0" smtClean="0">
                <a:latin typeface="+mn-lt"/>
                <a:cs typeface="Times New Roman" panose="02020603050405020304" pitchFamily="18" charset="0"/>
              </a:rPr>
              <a:t>Our “photo camera”: </a:t>
            </a:r>
            <a:r>
              <a:rPr lang="el-GR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400" b="1" baseline="30000" dirty="0" smtClean="0"/>
              <a:t>3</a:t>
            </a:r>
            <a:r>
              <a:rPr lang="ksh-Latn-DE" sz="2400" dirty="0" smtClean="0"/>
              <a:t> setup at HI</a:t>
            </a:r>
            <a:r>
              <a:rPr lang="el-GR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γ</a:t>
            </a:r>
            <a:r>
              <a:rPr lang="ksh-Latn-DE" sz="2400" dirty="0" smtClean="0"/>
              <a:t>S</a:t>
            </a:r>
            <a:endParaRPr lang="de-DE" sz="2400" dirty="0"/>
          </a:p>
        </p:txBody>
      </p:sp>
      <p:pic>
        <p:nvPicPr>
          <p:cNvPr id="15" name="Grafik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7488" y="6356804"/>
            <a:ext cx="9364268" cy="365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50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TUDa Präsentationsvorlage">
  <a:themeElements>
    <a:clrScheme name="TU Darmstadt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90D21"/>
      </a:accent1>
      <a:accent2>
        <a:srgbClr val="004E8A"/>
      </a:accent2>
      <a:accent3>
        <a:srgbClr val="FFFFFF"/>
      </a:accent3>
      <a:accent4>
        <a:srgbClr val="000000"/>
      </a:accent4>
      <a:accent5>
        <a:srgbClr val="C8C8C8"/>
      </a:accent5>
      <a:accent6>
        <a:srgbClr val="004D99"/>
      </a:accent6>
      <a:hlink>
        <a:srgbClr val="004D99"/>
      </a:hlink>
      <a:folHlink>
        <a:srgbClr val="004D99"/>
      </a:folHlink>
    </a:clrScheme>
    <a:fontScheme name="TUDa_Master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1_TUD_Präsentation_r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1_TUD_Präsentation_ro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1_TUD_Präsentation_ro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Präsentationsvorlage_BWL9</Template>
  <TotalTime>0</TotalTime>
  <Words>3136</Words>
  <Application>Microsoft Office PowerPoint</Application>
  <PresentationFormat>Breitbild</PresentationFormat>
  <Paragraphs>506</Paragraphs>
  <Slides>56</Slides>
  <Notes>12</Notes>
  <HiddenSlides>15</HiddenSlides>
  <MMClips>0</MMClips>
  <ScaleCrop>false</ScaleCrop>
  <HeadingPairs>
    <vt:vector size="6" baseType="variant">
      <vt:variant>
        <vt:lpstr>Verwendete Schriftarten</vt:lpstr>
      </vt:variant>
      <vt:variant>
        <vt:i4>11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56</vt:i4>
      </vt:variant>
    </vt:vector>
  </HeadingPairs>
  <TitlesOfParts>
    <vt:vector size="68" baseType="lpstr">
      <vt:lpstr>MS PGothic</vt:lpstr>
      <vt:lpstr>Arial</vt:lpstr>
      <vt:lpstr>Arial Black</vt:lpstr>
      <vt:lpstr>Bitstream Charter</vt:lpstr>
      <vt:lpstr>Cambria Math</vt:lpstr>
      <vt:lpstr>Noto Sans CJK SC</vt:lpstr>
      <vt:lpstr>Stafford</vt:lpstr>
      <vt:lpstr>Symbol</vt:lpstr>
      <vt:lpstr>Tahoma</vt:lpstr>
      <vt:lpstr>Times New Roman</vt:lpstr>
      <vt:lpstr>Wingdings</vt:lpstr>
      <vt:lpstr>2_TUDa Präsentationsvorlage</vt:lpstr>
      <vt:lpstr>PowerPoint-Präsentation</vt:lpstr>
      <vt:lpstr>Principle of Photography</vt:lpstr>
      <vt:lpstr>photonuclear phenomena</vt:lpstr>
      <vt:lpstr>Representative photoabsorption data</vt:lpstr>
      <vt:lpstr>Formulation and interpretation of the GDR</vt:lpstr>
      <vt:lpstr>Formulation and interpretation of the GDR</vt:lpstr>
      <vt:lpstr>photonuclear experiment</vt:lpstr>
      <vt:lpstr>photonuclear experiment</vt:lpstr>
      <vt:lpstr>photonuclear experiment</vt:lpstr>
      <vt:lpstr>photonuclear experiment: photon-flux calibration</vt:lpstr>
      <vt:lpstr>photonuclear experiment</vt:lpstr>
      <vt:lpstr>observation: gamma-decay pattern of the GDR</vt:lpstr>
      <vt:lpstr>observation: gamma-decay pattern of the GDR</vt:lpstr>
      <vt:lpstr>observation: gamma-decay pattern of the GDR</vt:lpstr>
      <vt:lpstr>Elastic gamma-scattering cross section on the GDR</vt:lpstr>
      <vt:lpstr>Elastic gamma-scattering cross section on the GDR</vt:lpstr>
      <vt:lpstr>Elastic gamma-scattering cross section on the GDR</vt:lpstr>
      <vt:lpstr>Elastic gamma-scattering cross section on the GDR</vt:lpstr>
      <vt:lpstr>Elastic gamma-scattering cross section on the GDR</vt:lpstr>
      <vt:lpstr>Conclusions</vt:lpstr>
      <vt:lpstr>Conclusions</vt:lpstr>
      <vt:lpstr>Conclusions</vt:lpstr>
      <vt:lpstr>conclusion</vt:lpstr>
      <vt:lpstr>Summary</vt:lpstr>
      <vt:lpstr>Summary</vt:lpstr>
      <vt:lpstr>photonuclear Education</vt:lpstr>
      <vt:lpstr>photonuclear experiment</vt:lpstr>
      <vt:lpstr>photonuclear experiment</vt:lpstr>
      <vt:lpstr>Representative photoabsorption data</vt:lpstr>
      <vt:lpstr>Representative photoabsorption data</vt:lpstr>
      <vt:lpstr>Formulation and interpretation of the GDR</vt:lpstr>
      <vt:lpstr>Formulation and interpretation of the GDR</vt:lpstr>
      <vt:lpstr>Formulation and interpretation of the GDR</vt:lpstr>
      <vt:lpstr>Formulation and interpretation of the GDR</vt:lpstr>
      <vt:lpstr>Formulation and interpretation of the GDR</vt:lpstr>
      <vt:lpstr>photonuclear experiment</vt:lpstr>
      <vt:lpstr>photonuclear experiment</vt:lpstr>
      <vt:lpstr>Overview on MeV-rangeD Gamma-ray sources – Laser-Compton Backscattering (LCB)</vt:lpstr>
      <vt:lpstr>High intensity Gamma-ray source @ TUNL</vt:lpstr>
      <vt:lpstr>High intensity Gamma-ray source @ TUNL</vt:lpstr>
      <vt:lpstr>photonuclear experiment: photon-flux calibration</vt:lpstr>
      <vt:lpstr>photonuclear experiment: photon-flux calibration</vt:lpstr>
      <vt:lpstr>photonuclear experiment: photon-flux calibration</vt:lpstr>
      <vt:lpstr>Exciting the GDR using a linearly polarized beam</vt:lpstr>
      <vt:lpstr>154Sm in 16.2 MeV linearly polarized gamma-beam</vt:lpstr>
      <vt:lpstr>154Sm in 12.6 MeV linearly polarized gamma-beam</vt:lpstr>
      <vt:lpstr>precision measurement of GDR properties</vt:lpstr>
      <vt:lpstr>Measurement points in the GDR of 154Sm</vt:lpstr>
      <vt:lpstr>Results on gamma-decay behavior of GDR of 154Sm</vt:lpstr>
      <vt:lpstr>Results on gamma-decay behavior of GDR of 154Sm</vt:lpstr>
      <vt:lpstr>activation measurements for absolute gamma-ray scattering cross sections</vt:lpstr>
      <vt:lpstr>Experimental principle</vt:lpstr>
      <vt:lpstr>Experimental principle</vt:lpstr>
      <vt:lpstr>Photonuclear phenomena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Moritz Lohse</dc:creator>
  <cp:lastModifiedBy>pietralla-lokal</cp:lastModifiedBy>
  <cp:revision>826</cp:revision>
  <cp:lastPrinted>2025-09-02T14:22:24Z</cp:lastPrinted>
  <dcterms:created xsi:type="dcterms:W3CDTF">2009-12-23T09:42:49Z</dcterms:created>
  <dcterms:modified xsi:type="dcterms:W3CDTF">2025-09-17T14:24:44Z</dcterms:modified>
</cp:coreProperties>
</file>