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256" r:id="rId2"/>
    <p:sldId id="262" r:id="rId3"/>
    <p:sldId id="297" r:id="rId4"/>
    <p:sldId id="298" r:id="rId5"/>
    <p:sldId id="299" r:id="rId6"/>
    <p:sldId id="300" r:id="rId7"/>
    <p:sldId id="301" r:id="rId8"/>
    <p:sldId id="303" r:id="rId9"/>
    <p:sldId id="304" r:id="rId10"/>
    <p:sldId id="302" r:id="rId11"/>
    <p:sldId id="305" r:id="rId12"/>
    <p:sldId id="306" r:id="rId13"/>
    <p:sldId id="317" r:id="rId14"/>
    <p:sldId id="318" r:id="rId15"/>
    <p:sldId id="307" r:id="rId16"/>
    <p:sldId id="308" r:id="rId17"/>
    <p:sldId id="309" r:id="rId18"/>
    <p:sldId id="310" r:id="rId19"/>
    <p:sldId id="311" r:id="rId20"/>
    <p:sldId id="312" r:id="rId21"/>
    <p:sldId id="313" r:id="rId22"/>
    <p:sldId id="314" r:id="rId23"/>
    <p:sldId id="316" r:id="rId24"/>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3" userDrawn="1">
          <p15:clr>
            <a:srgbClr val="A4A3A4"/>
          </p15:clr>
        </p15:guide>
        <p15:guide id="2" pos="4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F1592A"/>
    <a:srgbClr val="F96012"/>
    <a:srgbClr val="7493BB"/>
    <a:srgbClr val="A6B3D5"/>
    <a:srgbClr val="FF7005"/>
    <a:srgbClr val="162741"/>
    <a:srgbClr val="1A3491"/>
    <a:srgbClr val="CAD1CC"/>
    <a:srgbClr val="7BEC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28" autoAdjust="0"/>
    <p:restoredTop sz="78398" autoAdjust="0"/>
  </p:normalViewPr>
  <p:slideViewPr>
    <p:cSldViewPr snapToGrid="0" showGuides="1">
      <p:cViewPr varScale="1">
        <p:scale>
          <a:sx n="89" d="100"/>
          <a:sy n="89" d="100"/>
        </p:scale>
        <p:origin x="888" y="84"/>
      </p:cViewPr>
      <p:guideLst>
        <p:guide orient="horz" pos="2523"/>
        <p:guide pos="438"/>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80" d="100"/>
          <a:sy n="80" d="100"/>
        </p:scale>
        <p:origin x="372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E9686C-C326-4EDD-8B17-7BF88DAFCF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a:extLst>
              <a:ext uri="{FF2B5EF4-FFF2-40B4-BE49-F238E27FC236}">
                <a16:creationId xmlns:a16="http://schemas.microsoft.com/office/drawing/2014/main" id="{8648EA48-C159-41DA-AD34-964DB03F49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752423-79C8-194E-8E7A-0A223FCEEB09}" type="datetime3">
              <a:rPr lang="ro-RO" smtClean="0"/>
              <a:t>19/09/25</a:t>
            </a:fld>
            <a:endParaRPr lang="ro-RO"/>
          </a:p>
        </p:txBody>
      </p:sp>
      <p:sp>
        <p:nvSpPr>
          <p:cNvPr id="4" name="Footer Placeholder 3">
            <a:extLst>
              <a:ext uri="{FF2B5EF4-FFF2-40B4-BE49-F238E27FC236}">
                <a16:creationId xmlns:a16="http://schemas.microsoft.com/office/drawing/2014/main" id="{ACEAF465-477D-4994-9A83-61A867D6A3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ro-RO"/>
              <a:t>Nuclear Photonics</a:t>
            </a:r>
          </a:p>
        </p:txBody>
      </p:sp>
      <p:sp>
        <p:nvSpPr>
          <p:cNvPr id="5" name="Slide Number Placeholder 4">
            <a:extLst>
              <a:ext uri="{FF2B5EF4-FFF2-40B4-BE49-F238E27FC236}">
                <a16:creationId xmlns:a16="http://schemas.microsoft.com/office/drawing/2014/main" id="{085474CC-30A6-4A90-9B23-C8774924FE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299D6E-1EEF-4A7D-9F2D-E5B5D05198DA}" type="slidenum">
              <a:rPr lang="ro-RO" smtClean="0"/>
              <a:t>‹#›</a:t>
            </a:fld>
            <a:endParaRPr lang="ro-RO"/>
          </a:p>
        </p:txBody>
      </p:sp>
    </p:spTree>
    <p:extLst>
      <p:ext uri="{BB962C8B-B14F-4D97-AF65-F5344CB8AC3E}">
        <p14:creationId xmlns:p14="http://schemas.microsoft.com/office/powerpoint/2010/main" val="283066650"/>
      </p:ext>
    </p:extLst>
  </p:cSld>
  <p:clrMap bg1="lt1" tx1="dk1" bg2="lt2" tx2="dk2" accent1="accent1" accent2="accent2" accent3="accent3" accent4="accent4" accent5="accent5" accent6="accent6" hlink="hlink" folHlink="folHlink"/>
  <p:hf hdr="0" ftr="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ADD18-FFE5-7340-9629-B144256718C8}" type="datetime3">
              <a:rPr lang="ro-RO" smtClean="0"/>
              <a:t>19/09/25</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ro-RO"/>
              <a:t>Nuclear Photonics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926A4-3633-445E-8DBC-8784A2B3CC96}" type="slidenum">
              <a:rPr lang="ro-RO" smtClean="0"/>
              <a:t>‹#›</a:t>
            </a:fld>
            <a:endParaRPr lang="ro-RO"/>
          </a:p>
        </p:txBody>
      </p:sp>
    </p:spTree>
    <p:extLst>
      <p:ext uri="{BB962C8B-B14F-4D97-AF65-F5344CB8AC3E}">
        <p14:creationId xmlns:p14="http://schemas.microsoft.com/office/powerpoint/2010/main" val="6183964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I wish to thank the organizers for giving me the opportunity. I am going to talk about </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1</a:t>
            </a:fld>
            <a:endParaRPr lang="ro-RO"/>
          </a:p>
        </p:txBody>
      </p:sp>
    </p:spTree>
    <p:extLst>
      <p:ext uri="{BB962C8B-B14F-4D97-AF65-F5344CB8AC3E}">
        <p14:creationId xmlns:p14="http://schemas.microsoft.com/office/powerpoint/2010/main" val="399793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10</a:t>
            </a:fld>
            <a:endParaRPr lang="ro-RO"/>
          </a:p>
        </p:txBody>
      </p:sp>
    </p:spTree>
    <p:extLst>
      <p:ext uri="{BB962C8B-B14F-4D97-AF65-F5344CB8AC3E}">
        <p14:creationId xmlns:p14="http://schemas.microsoft.com/office/powerpoint/2010/main" val="98630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11</a:t>
            </a:fld>
            <a:endParaRPr lang="ro-RO"/>
          </a:p>
        </p:txBody>
      </p:sp>
    </p:spTree>
    <p:extLst>
      <p:ext uri="{BB962C8B-B14F-4D97-AF65-F5344CB8AC3E}">
        <p14:creationId xmlns:p14="http://schemas.microsoft.com/office/powerpoint/2010/main" val="53614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12</a:t>
            </a:fld>
            <a:endParaRPr lang="ro-RO"/>
          </a:p>
        </p:txBody>
      </p:sp>
    </p:spTree>
    <p:extLst>
      <p:ext uri="{BB962C8B-B14F-4D97-AF65-F5344CB8AC3E}">
        <p14:creationId xmlns:p14="http://schemas.microsoft.com/office/powerpoint/2010/main" val="372385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13</a:t>
            </a:fld>
            <a:endParaRPr lang="ro-RO"/>
          </a:p>
        </p:txBody>
      </p:sp>
    </p:spTree>
    <p:extLst>
      <p:ext uri="{BB962C8B-B14F-4D97-AF65-F5344CB8AC3E}">
        <p14:creationId xmlns:p14="http://schemas.microsoft.com/office/powerpoint/2010/main" val="1778148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14</a:t>
            </a:fld>
            <a:endParaRPr lang="ro-RO"/>
          </a:p>
        </p:txBody>
      </p:sp>
    </p:spTree>
    <p:extLst>
      <p:ext uri="{BB962C8B-B14F-4D97-AF65-F5344CB8AC3E}">
        <p14:creationId xmlns:p14="http://schemas.microsoft.com/office/powerpoint/2010/main" val="2958363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15</a:t>
            </a:fld>
            <a:endParaRPr lang="ro-RO"/>
          </a:p>
        </p:txBody>
      </p:sp>
    </p:spTree>
    <p:extLst>
      <p:ext uri="{BB962C8B-B14F-4D97-AF65-F5344CB8AC3E}">
        <p14:creationId xmlns:p14="http://schemas.microsoft.com/office/powerpoint/2010/main" val="1663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16</a:t>
            </a:fld>
            <a:endParaRPr lang="ro-RO"/>
          </a:p>
        </p:txBody>
      </p:sp>
    </p:spTree>
    <p:extLst>
      <p:ext uri="{BB962C8B-B14F-4D97-AF65-F5344CB8AC3E}">
        <p14:creationId xmlns:p14="http://schemas.microsoft.com/office/powerpoint/2010/main" val="2343367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17</a:t>
            </a:fld>
            <a:endParaRPr lang="ro-RO"/>
          </a:p>
        </p:txBody>
      </p:sp>
    </p:spTree>
    <p:extLst>
      <p:ext uri="{BB962C8B-B14F-4D97-AF65-F5344CB8AC3E}">
        <p14:creationId xmlns:p14="http://schemas.microsoft.com/office/powerpoint/2010/main" val="3249805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18</a:t>
            </a:fld>
            <a:endParaRPr lang="ro-RO"/>
          </a:p>
        </p:txBody>
      </p:sp>
    </p:spTree>
    <p:extLst>
      <p:ext uri="{BB962C8B-B14F-4D97-AF65-F5344CB8AC3E}">
        <p14:creationId xmlns:p14="http://schemas.microsoft.com/office/powerpoint/2010/main" val="716919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19</a:t>
            </a:fld>
            <a:endParaRPr lang="ro-RO"/>
          </a:p>
        </p:txBody>
      </p:sp>
    </p:spTree>
    <p:extLst>
      <p:ext uri="{BB962C8B-B14F-4D97-AF65-F5344CB8AC3E}">
        <p14:creationId xmlns:p14="http://schemas.microsoft.com/office/powerpoint/2010/main" val="2445205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2</a:t>
            </a:fld>
            <a:endParaRPr lang="ro-RO"/>
          </a:p>
        </p:txBody>
      </p:sp>
    </p:spTree>
    <p:extLst>
      <p:ext uri="{BB962C8B-B14F-4D97-AF65-F5344CB8AC3E}">
        <p14:creationId xmlns:p14="http://schemas.microsoft.com/office/powerpoint/2010/main" val="158658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20</a:t>
            </a:fld>
            <a:endParaRPr lang="ro-RO"/>
          </a:p>
        </p:txBody>
      </p:sp>
    </p:spTree>
    <p:extLst>
      <p:ext uri="{BB962C8B-B14F-4D97-AF65-F5344CB8AC3E}">
        <p14:creationId xmlns:p14="http://schemas.microsoft.com/office/powerpoint/2010/main" val="122913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21</a:t>
            </a:fld>
            <a:endParaRPr lang="ro-RO"/>
          </a:p>
        </p:txBody>
      </p:sp>
    </p:spTree>
    <p:extLst>
      <p:ext uri="{BB962C8B-B14F-4D97-AF65-F5344CB8AC3E}">
        <p14:creationId xmlns:p14="http://schemas.microsoft.com/office/powerpoint/2010/main" val="2639557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22</a:t>
            </a:fld>
            <a:endParaRPr lang="ro-RO"/>
          </a:p>
        </p:txBody>
      </p:sp>
    </p:spTree>
    <p:extLst>
      <p:ext uri="{BB962C8B-B14F-4D97-AF65-F5344CB8AC3E}">
        <p14:creationId xmlns:p14="http://schemas.microsoft.com/office/powerpoint/2010/main" val="3851109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ADD18-FFE5-7340-9629-B144256718C8}" type="datetime3">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926A4-3633-445E-8DBC-8784A2B3CC9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86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3</a:t>
            </a:fld>
            <a:endParaRPr lang="ro-RO"/>
          </a:p>
        </p:txBody>
      </p:sp>
    </p:spTree>
    <p:extLst>
      <p:ext uri="{BB962C8B-B14F-4D97-AF65-F5344CB8AC3E}">
        <p14:creationId xmlns:p14="http://schemas.microsoft.com/office/powerpoint/2010/main" val="1053705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4</a:t>
            </a:fld>
            <a:endParaRPr lang="ro-RO"/>
          </a:p>
        </p:txBody>
      </p:sp>
    </p:spTree>
    <p:extLst>
      <p:ext uri="{BB962C8B-B14F-4D97-AF65-F5344CB8AC3E}">
        <p14:creationId xmlns:p14="http://schemas.microsoft.com/office/powerpoint/2010/main" val="371359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5</a:t>
            </a:fld>
            <a:endParaRPr lang="ro-RO"/>
          </a:p>
        </p:txBody>
      </p:sp>
    </p:spTree>
    <p:extLst>
      <p:ext uri="{BB962C8B-B14F-4D97-AF65-F5344CB8AC3E}">
        <p14:creationId xmlns:p14="http://schemas.microsoft.com/office/powerpoint/2010/main" val="1570798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6</a:t>
            </a:fld>
            <a:endParaRPr lang="ro-RO"/>
          </a:p>
        </p:txBody>
      </p:sp>
    </p:spTree>
    <p:extLst>
      <p:ext uri="{BB962C8B-B14F-4D97-AF65-F5344CB8AC3E}">
        <p14:creationId xmlns:p14="http://schemas.microsoft.com/office/powerpoint/2010/main" val="14348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7</a:t>
            </a:fld>
            <a:endParaRPr lang="ro-RO"/>
          </a:p>
        </p:txBody>
      </p:sp>
    </p:spTree>
    <p:extLst>
      <p:ext uri="{BB962C8B-B14F-4D97-AF65-F5344CB8AC3E}">
        <p14:creationId xmlns:p14="http://schemas.microsoft.com/office/powerpoint/2010/main" val="2927458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8</a:t>
            </a:fld>
            <a:endParaRPr lang="ro-RO"/>
          </a:p>
        </p:txBody>
      </p:sp>
    </p:spTree>
    <p:extLst>
      <p:ext uri="{BB962C8B-B14F-4D97-AF65-F5344CB8AC3E}">
        <p14:creationId xmlns:p14="http://schemas.microsoft.com/office/powerpoint/2010/main" val="2565252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kumimoji="0" lang="en-US" sz="1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In</a:t>
            </a:r>
            <a:r>
              <a:rPr lang="en-US" sz="1200" b="1" dirty="0">
                <a:solidFill>
                  <a:srgbClr val="FF0000"/>
                </a:solidFill>
                <a:latin typeface="Times New Roman" panose="02020603050405020304" pitchFamily="18" charset="0"/>
                <a:cs typeface="Times New Roman" panose="02020603050405020304" pitchFamily="18" charset="0"/>
              </a:rPr>
              <a:t> </a:t>
            </a: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DWBA </a:t>
            </a:r>
            <a:r>
              <a:rPr kumimoji="0" lang="en-US" sz="1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calculations, a further DWBA fit on the total cross-sections (</a:t>
            </a:r>
            <a:r>
              <a:rPr kumimoji="0" lang="el-GR" sz="1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σ</a:t>
            </a:r>
            <a:r>
              <a:rPr kumimoji="0" lang="en-US" sz="1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total)</a:t>
            </a:r>
          </a:p>
          <a:p>
            <a:pPr algn="just"/>
            <a:r>
              <a:rPr kumimoji="0" lang="en-US" sz="1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nine energy points (59.5-keV t o863-keV) is performed.</a:t>
            </a:r>
            <a:endParaRPr lang="en-US" dirty="0"/>
          </a:p>
          <a:p>
            <a:br>
              <a:rPr lang="en-US" dirty="0"/>
            </a:br>
            <a:endParaRPr lang="en-US" dirty="0"/>
          </a:p>
          <a:p>
            <a:endParaRPr lang="en-US" dirty="0"/>
          </a:p>
        </p:txBody>
      </p:sp>
      <p:sp>
        <p:nvSpPr>
          <p:cNvPr id="4" name="Date Placeholder 3"/>
          <p:cNvSpPr>
            <a:spLocks noGrp="1"/>
          </p:cNvSpPr>
          <p:nvPr>
            <p:ph type="dt" idx="10"/>
          </p:nvPr>
        </p:nvSpPr>
        <p:spPr/>
        <p:txBody>
          <a:bodyPr/>
          <a:lstStyle/>
          <a:p>
            <a:fld id="{C45ADD18-FFE5-7340-9629-B144256718C8}" type="datetime3">
              <a:rPr lang="ro-RO" smtClean="0"/>
              <a:t>19/09/25</a:t>
            </a:fld>
            <a:endParaRPr lang="ro-RO"/>
          </a:p>
        </p:txBody>
      </p:sp>
      <p:sp>
        <p:nvSpPr>
          <p:cNvPr id="5" name="Slide Number Placeholder 4"/>
          <p:cNvSpPr>
            <a:spLocks noGrp="1"/>
          </p:cNvSpPr>
          <p:nvPr>
            <p:ph type="sldNum" sz="quarter" idx="11"/>
          </p:nvPr>
        </p:nvSpPr>
        <p:spPr/>
        <p:txBody>
          <a:bodyPr/>
          <a:lstStyle/>
          <a:p>
            <a:fld id="{A12926A4-3633-445E-8DBC-8784A2B3CC96}" type="slidenum">
              <a:rPr lang="ro-RO" smtClean="0"/>
              <a:t>9</a:t>
            </a:fld>
            <a:endParaRPr lang="ro-RO"/>
          </a:p>
        </p:txBody>
      </p:sp>
    </p:spTree>
    <p:extLst>
      <p:ext uri="{BB962C8B-B14F-4D97-AF65-F5344CB8AC3E}">
        <p14:creationId xmlns:p14="http://schemas.microsoft.com/office/powerpoint/2010/main" val="28956594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D7188F53-9617-4147-BD78-2F1E2E7BC922}"/>
              </a:ext>
            </a:extLst>
          </p:cNvPr>
          <p:cNvSpPr/>
          <p:nvPr userDrawn="1"/>
        </p:nvSpPr>
        <p:spPr>
          <a:xfrm>
            <a:off x="3279274" y="0"/>
            <a:ext cx="8942681" cy="6871135"/>
          </a:xfrm>
          <a:custGeom>
            <a:avLst/>
            <a:gdLst>
              <a:gd name="connsiteX0" fmla="*/ 1716142 w 8827850"/>
              <a:gd name="connsiteY0" fmla="*/ 0 h 6871135"/>
              <a:gd name="connsiteX1" fmla="*/ 7108620 w 8827850"/>
              <a:gd name="connsiteY1" fmla="*/ 0 h 6871135"/>
              <a:gd name="connsiteX2" fmla="*/ 7106978 w 8827850"/>
              <a:gd name="connsiteY2" fmla="*/ 6568 h 6871135"/>
              <a:gd name="connsiteX3" fmla="*/ 8827850 w 8827850"/>
              <a:gd name="connsiteY3" fmla="*/ 6568 h 6871135"/>
              <a:gd name="connsiteX4" fmla="*/ 8827850 w 8827850"/>
              <a:gd name="connsiteY4" fmla="*/ 6871135 h 6871135"/>
              <a:gd name="connsiteX5" fmla="*/ 4444795 w 8827850"/>
              <a:gd name="connsiteY5" fmla="*/ 6871135 h 6871135"/>
              <a:gd name="connsiteX6" fmla="*/ 4444795 w 8827850"/>
              <a:gd name="connsiteY6" fmla="*/ 6864567 h 6871135"/>
              <a:gd name="connsiteX7" fmla="*/ 0 w 8827850"/>
              <a:gd name="connsiteY7" fmla="*/ 6864567 h 6871135"/>
              <a:gd name="connsiteX0" fmla="*/ 1796949 w 8908657"/>
              <a:gd name="connsiteY0" fmla="*/ 0 h 6871135"/>
              <a:gd name="connsiteX1" fmla="*/ 7189427 w 8908657"/>
              <a:gd name="connsiteY1" fmla="*/ 0 h 6871135"/>
              <a:gd name="connsiteX2" fmla="*/ 7187785 w 8908657"/>
              <a:gd name="connsiteY2" fmla="*/ 6568 h 6871135"/>
              <a:gd name="connsiteX3" fmla="*/ 8908657 w 8908657"/>
              <a:gd name="connsiteY3" fmla="*/ 6568 h 6871135"/>
              <a:gd name="connsiteX4" fmla="*/ 8908657 w 8908657"/>
              <a:gd name="connsiteY4" fmla="*/ 6871135 h 6871135"/>
              <a:gd name="connsiteX5" fmla="*/ 4525602 w 8908657"/>
              <a:gd name="connsiteY5" fmla="*/ 6871135 h 6871135"/>
              <a:gd name="connsiteX6" fmla="*/ 4525602 w 8908657"/>
              <a:gd name="connsiteY6" fmla="*/ 6864567 h 6871135"/>
              <a:gd name="connsiteX7" fmla="*/ 0 w 8908657"/>
              <a:gd name="connsiteY7" fmla="*/ 6864567 h 6871135"/>
              <a:gd name="connsiteX8" fmla="*/ 1796949 w 8908657"/>
              <a:gd name="connsiteY8" fmla="*/ 0 h 6871135"/>
              <a:gd name="connsiteX0" fmla="*/ 1830973 w 8942681"/>
              <a:gd name="connsiteY0" fmla="*/ 0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30973 w 8942681"/>
              <a:gd name="connsiteY8" fmla="*/ 0 h 6871135"/>
              <a:gd name="connsiteX0" fmla="*/ 1801202 w 8942681"/>
              <a:gd name="connsiteY0" fmla="*/ 8506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01202 w 8942681"/>
              <a:gd name="connsiteY8" fmla="*/ 8506 h 687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2681" h="6871135">
                <a:moveTo>
                  <a:pt x="1801202" y="8506"/>
                </a:moveTo>
                <a:lnTo>
                  <a:pt x="7223451" y="0"/>
                </a:lnTo>
                <a:lnTo>
                  <a:pt x="7221809" y="6568"/>
                </a:lnTo>
                <a:lnTo>
                  <a:pt x="8942681" y="6568"/>
                </a:lnTo>
                <a:lnTo>
                  <a:pt x="8942681" y="6871135"/>
                </a:lnTo>
                <a:lnTo>
                  <a:pt x="4559626" y="6871135"/>
                </a:lnTo>
                <a:lnTo>
                  <a:pt x="4559626" y="6864567"/>
                </a:lnTo>
                <a:lnTo>
                  <a:pt x="0" y="6860313"/>
                </a:lnTo>
                <a:cubicBezTo>
                  <a:pt x="572047" y="4572124"/>
                  <a:pt x="1229155" y="2296695"/>
                  <a:pt x="1801202" y="8506"/>
                </a:cubicBezTo>
                <a:close/>
              </a:path>
            </a:pathLst>
          </a:custGeom>
          <a:solidFill>
            <a:srgbClr val="F96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9" name="Picture 28">
            <a:extLst>
              <a:ext uri="{FF2B5EF4-FFF2-40B4-BE49-F238E27FC236}">
                <a16:creationId xmlns:a16="http://schemas.microsoft.com/office/drawing/2014/main" id="{6B86758D-9F47-4501-A636-E30188BD7C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655524" y="1675584"/>
            <a:ext cx="8213612" cy="5192267"/>
          </a:xfrm>
          <a:custGeom>
            <a:avLst/>
            <a:gdLst>
              <a:gd name="connsiteX0" fmla="*/ 1360887 w 6915234"/>
              <a:gd name="connsiteY0" fmla="*/ 0 h 5188168"/>
              <a:gd name="connsiteX1" fmla="*/ 5568487 w 6915234"/>
              <a:gd name="connsiteY1" fmla="*/ 0 h 5188168"/>
              <a:gd name="connsiteX2" fmla="*/ 5567185 w 6915234"/>
              <a:gd name="connsiteY2" fmla="*/ 4959 h 5188168"/>
              <a:gd name="connsiteX3" fmla="*/ 6915234 w 6915234"/>
              <a:gd name="connsiteY3" fmla="*/ 4959 h 5188168"/>
              <a:gd name="connsiteX4" fmla="*/ 6915234 w 6915234"/>
              <a:gd name="connsiteY4" fmla="*/ 5188168 h 5188168"/>
              <a:gd name="connsiteX5" fmla="*/ 3481799 w 6915234"/>
              <a:gd name="connsiteY5" fmla="*/ 5188168 h 5188168"/>
              <a:gd name="connsiteX6" fmla="*/ 3481799 w 6915234"/>
              <a:gd name="connsiteY6" fmla="*/ 5183209 h 5188168"/>
              <a:gd name="connsiteX7" fmla="*/ 0 w 6915234"/>
              <a:gd name="connsiteY7" fmla="*/ 5183209 h 518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5234" h="5188168">
                <a:moveTo>
                  <a:pt x="1360887" y="0"/>
                </a:moveTo>
                <a:lnTo>
                  <a:pt x="5568487" y="0"/>
                </a:lnTo>
                <a:lnTo>
                  <a:pt x="5567185" y="4959"/>
                </a:lnTo>
                <a:lnTo>
                  <a:pt x="6915234" y="4959"/>
                </a:lnTo>
                <a:lnTo>
                  <a:pt x="6915234" y="5188168"/>
                </a:lnTo>
                <a:lnTo>
                  <a:pt x="3481799" y="5188168"/>
                </a:lnTo>
                <a:lnTo>
                  <a:pt x="3481799" y="5183209"/>
                </a:lnTo>
                <a:lnTo>
                  <a:pt x="0" y="5183209"/>
                </a:lnTo>
                <a:close/>
              </a:path>
            </a:pathLst>
          </a:custGeom>
          <a:effectLst>
            <a:outerShdw blurRad="50800" dist="38100" dir="10800000" algn="r" rotWithShape="0">
              <a:prstClr val="black">
                <a:alpha val="40000"/>
              </a:prstClr>
            </a:outerShdw>
          </a:effectLst>
        </p:spPr>
      </p:pic>
      <p:sp>
        <p:nvSpPr>
          <p:cNvPr id="36" name="Freeform: Shape 35">
            <a:extLst>
              <a:ext uri="{FF2B5EF4-FFF2-40B4-BE49-F238E27FC236}">
                <a16:creationId xmlns:a16="http://schemas.microsoft.com/office/drawing/2014/main" id="{E4C30F45-A936-412F-A031-D6DD9010A009}"/>
              </a:ext>
            </a:extLst>
          </p:cNvPr>
          <p:cNvSpPr/>
          <p:nvPr userDrawn="1"/>
        </p:nvSpPr>
        <p:spPr>
          <a:xfrm>
            <a:off x="322864" y="1260096"/>
            <a:ext cx="624343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chemeClr val="tx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3" name="Subtitle 2">
            <a:extLst>
              <a:ext uri="{FF2B5EF4-FFF2-40B4-BE49-F238E27FC236}">
                <a16:creationId xmlns:a16="http://schemas.microsoft.com/office/drawing/2014/main" id="{02C6E64E-6AFC-4A29-BD80-21534833ABB5}"/>
              </a:ext>
            </a:extLst>
          </p:cNvPr>
          <p:cNvSpPr>
            <a:spLocks noGrp="1"/>
          </p:cNvSpPr>
          <p:nvPr userDrawn="1">
            <p:ph type="subTitle" idx="1"/>
          </p:nvPr>
        </p:nvSpPr>
        <p:spPr>
          <a:xfrm>
            <a:off x="1187539" y="3447045"/>
            <a:ext cx="3174550" cy="29330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ro-RO" dirty="0"/>
          </a:p>
        </p:txBody>
      </p:sp>
      <p:pic>
        <p:nvPicPr>
          <p:cNvPr id="7" name="Picture 6">
            <a:extLst>
              <a:ext uri="{FF2B5EF4-FFF2-40B4-BE49-F238E27FC236}">
                <a16:creationId xmlns:a16="http://schemas.microsoft.com/office/drawing/2014/main" id="{95A0EAEF-E0B2-4976-9A09-B17D479C22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168" y="5481808"/>
            <a:ext cx="702193" cy="547710"/>
          </a:xfrm>
          <a:prstGeom prst="rect">
            <a:avLst/>
          </a:prstGeom>
        </p:spPr>
      </p:pic>
      <p:sp>
        <p:nvSpPr>
          <p:cNvPr id="2" name="Title 1">
            <a:extLst>
              <a:ext uri="{FF2B5EF4-FFF2-40B4-BE49-F238E27FC236}">
                <a16:creationId xmlns:a16="http://schemas.microsoft.com/office/drawing/2014/main" id="{D8AE7686-66F5-4A3F-BB86-00B49BF10905}"/>
              </a:ext>
            </a:extLst>
          </p:cNvPr>
          <p:cNvSpPr>
            <a:spLocks noGrp="1"/>
          </p:cNvSpPr>
          <p:nvPr userDrawn="1">
            <p:ph type="ctrTitle" hasCustomPrompt="1"/>
          </p:nvPr>
        </p:nvSpPr>
        <p:spPr>
          <a:xfrm>
            <a:off x="1130573" y="2437078"/>
            <a:ext cx="5030454" cy="1093300"/>
          </a:xfrm>
        </p:spPr>
        <p:txBody>
          <a:bodyPr anchor="t">
            <a:noAutofit/>
          </a:bodyPr>
          <a:lstStyle>
            <a:lvl1pPr algn="l">
              <a:defRPr sz="3200" b="0" spc="300">
                <a:solidFill>
                  <a:schemeClr val="bg1"/>
                </a:solidFill>
                <a:latin typeface="+mn-lt"/>
                <a:cs typeface="Arial" panose="020B0604020202020204" pitchFamily="34" charset="0"/>
              </a:defRPr>
            </a:lvl1pPr>
          </a:lstStyle>
          <a:p>
            <a:r>
              <a:rPr lang="en-US" dirty="0"/>
              <a:t>CLICK TO EDIT TITLE </a:t>
            </a:r>
            <a:br>
              <a:rPr lang="en-US" dirty="0"/>
            </a:br>
            <a:r>
              <a:rPr lang="en-US" dirty="0"/>
              <a:t>STYLE</a:t>
            </a:r>
            <a:endParaRPr lang="ro-RO" dirty="0"/>
          </a:p>
        </p:txBody>
      </p:sp>
      <p:pic>
        <p:nvPicPr>
          <p:cNvPr id="16" name="Graphic 15">
            <a:extLst>
              <a:ext uri="{FF2B5EF4-FFF2-40B4-BE49-F238E27FC236}">
                <a16:creationId xmlns:a16="http://schemas.microsoft.com/office/drawing/2014/main" id="{796897F0-3526-488A-8A3C-3D37E8528D7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4549" y="-37642"/>
            <a:ext cx="2800741" cy="1322572"/>
          </a:xfrm>
          <a:prstGeom prst="rect">
            <a:avLst/>
          </a:prstGeom>
        </p:spPr>
      </p:pic>
      <p:grpSp>
        <p:nvGrpSpPr>
          <p:cNvPr id="20" name="Group 19">
            <a:extLst>
              <a:ext uri="{FF2B5EF4-FFF2-40B4-BE49-F238E27FC236}">
                <a16:creationId xmlns:a16="http://schemas.microsoft.com/office/drawing/2014/main" id="{6667ADC8-6B8D-4F3D-A5FA-971FC7697C51}"/>
              </a:ext>
            </a:extLst>
          </p:cNvPr>
          <p:cNvGrpSpPr/>
          <p:nvPr userDrawn="1"/>
        </p:nvGrpSpPr>
        <p:grpSpPr>
          <a:xfrm>
            <a:off x="5539587" y="171486"/>
            <a:ext cx="5338591" cy="828131"/>
            <a:chOff x="5539587" y="171486"/>
            <a:chExt cx="5338591" cy="828131"/>
          </a:xfrm>
        </p:grpSpPr>
        <p:sp>
          <p:nvSpPr>
            <p:cNvPr id="21" name="TextBox 20">
              <a:extLst>
                <a:ext uri="{FF2B5EF4-FFF2-40B4-BE49-F238E27FC236}">
                  <a16:creationId xmlns:a16="http://schemas.microsoft.com/office/drawing/2014/main" id="{EDF4942F-363F-4072-98B6-1771EDE63C4B}"/>
                </a:ext>
              </a:extLst>
            </p:cNvPr>
            <p:cNvSpPr txBox="1"/>
            <p:nvPr userDrawn="1"/>
          </p:nvSpPr>
          <p:spPr>
            <a:xfrm>
              <a:off x="5539587" y="445619"/>
              <a:ext cx="44220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bg1"/>
                  </a:solidFill>
                </a:rPr>
                <a:t>Extreme Light Infrastructure - Nuclear Physics (ELI-NP) – Phase II</a:t>
              </a:r>
              <a:endParaRPr lang="ro-RO" sz="1500" b="1" dirty="0">
                <a:solidFill>
                  <a:schemeClr val="bg1"/>
                </a:solidFill>
              </a:endParaRPr>
            </a:p>
          </p:txBody>
        </p:sp>
        <p:sp>
          <p:nvSpPr>
            <p:cNvPr id="5" name="TextBox 4">
              <a:extLst>
                <a:ext uri="{FF2B5EF4-FFF2-40B4-BE49-F238E27FC236}">
                  <a16:creationId xmlns:a16="http://schemas.microsoft.com/office/drawing/2014/main" id="{5F838848-B440-4868-B148-EAAB97EDFFBA}"/>
                </a:ext>
              </a:extLst>
            </p:cNvPr>
            <p:cNvSpPr txBox="1"/>
            <p:nvPr userDrawn="1"/>
          </p:nvSpPr>
          <p:spPr>
            <a:xfrm>
              <a:off x="5548085" y="171486"/>
              <a:ext cx="533009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500" dirty="0">
                  <a:solidFill>
                    <a:schemeClr val="bg1"/>
                  </a:solidFill>
                </a:rPr>
                <a:t>Competitiveness Operational Programme (COP)</a:t>
              </a:r>
            </a:p>
          </p:txBody>
        </p:sp>
      </p:grpSp>
      <p:pic>
        <p:nvPicPr>
          <p:cNvPr id="30" name="Graphic 29">
            <a:extLst>
              <a:ext uri="{FF2B5EF4-FFF2-40B4-BE49-F238E27FC236}">
                <a16:creationId xmlns:a16="http://schemas.microsoft.com/office/drawing/2014/main" id="{E8032C2B-8EB1-4CB1-9F0F-03433A6F717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49093" y="2102740"/>
            <a:ext cx="4486522" cy="4518568"/>
          </a:xfrm>
          <a:prstGeom prst="rect">
            <a:avLst/>
          </a:prstGeom>
          <a:effectLst/>
        </p:spPr>
      </p:pic>
      <p:pic>
        <p:nvPicPr>
          <p:cNvPr id="39" name="Picture 38">
            <a:extLst>
              <a:ext uri="{FF2B5EF4-FFF2-40B4-BE49-F238E27FC236}">
                <a16:creationId xmlns:a16="http://schemas.microsoft.com/office/drawing/2014/main" id="{239A24A6-A4B2-414E-B151-118655BA5EB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225571" y="5584219"/>
            <a:ext cx="549243" cy="445299"/>
          </a:xfrm>
          <a:prstGeom prst="rect">
            <a:avLst/>
          </a:prstGeom>
        </p:spPr>
      </p:pic>
    </p:spTree>
    <p:extLst>
      <p:ext uri="{BB962C8B-B14F-4D97-AF65-F5344CB8AC3E}">
        <p14:creationId xmlns:p14="http://schemas.microsoft.com/office/powerpoint/2010/main" val="28516646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3405A09-60A8-4D90-9C0D-13056BF101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428"/>
            <a:ext cx="3037221" cy="5187301"/>
          </a:xfrm>
          <a:custGeom>
            <a:avLst/>
            <a:gdLst>
              <a:gd name="connsiteX0" fmla="*/ 0 w 3037221"/>
              <a:gd name="connsiteY0" fmla="*/ 0 h 5187301"/>
              <a:gd name="connsiteX1" fmla="*/ 1446296 w 3037221"/>
              <a:gd name="connsiteY1" fmla="*/ 0 h 5187301"/>
              <a:gd name="connsiteX2" fmla="*/ 1446296 w 3037221"/>
              <a:gd name="connsiteY2" fmla="*/ 1291 h 5187301"/>
              <a:gd name="connsiteX3" fmla="*/ 3037221 w 3037221"/>
              <a:gd name="connsiteY3" fmla="*/ 1291 h 5187301"/>
              <a:gd name="connsiteX4" fmla="*/ 2495878 w 3037221"/>
              <a:gd name="connsiteY4" fmla="*/ 5187301 h 5187301"/>
              <a:gd name="connsiteX5" fmla="*/ 0 w 3037221"/>
              <a:gd name="connsiteY5" fmla="*/ 5187301 h 518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7221" h="5187301">
                <a:moveTo>
                  <a:pt x="0" y="0"/>
                </a:moveTo>
                <a:lnTo>
                  <a:pt x="1446296" y="0"/>
                </a:lnTo>
                <a:lnTo>
                  <a:pt x="1446296" y="1291"/>
                </a:lnTo>
                <a:lnTo>
                  <a:pt x="3037221" y="1291"/>
                </a:lnTo>
                <a:lnTo>
                  <a:pt x="2495878" y="5187301"/>
                </a:lnTo>
                <a:lnTo>
                  <a:pt x="0" y="5187301"/>
                </a:lnTo>
                <a:close/>
              </a:path>
            </a:pathLst>
          </a:custGeom>
        </p:spPr>
      </p:pic>
      <p:sp>
        <p:nvSpPr>
          <p:cNvPr id="3" name="Text Placeholder 2">
            <a:extLst>
              <a:ext uri="{FF2B5EF4-FFF2-40B4-BE49-F238E27FC236}">
                <a16:creationId xmlns:a16="http://schemas.microsoft.com/office/drawing/2014/main" id="{D464415F-CBE1-4B48-9CCD-7E01EED552C6}"/>
              </a:ext>
            </a:extLst>
          </p:cNvPr>
          <p:cNvSpPr>
            <a:spLocks noGrp="1"/>
          </p:cNvSpPr>
          <p:nvPr>
            <p:ph type="body" idx="1"/>
          </p:nvPr>
        </p:nvSpPr>
        <p:spPr>
          <a:xfrm>
            <a:off x="6937483" y="4589952"/>
            <a:ext cx="4486522" cy="513954"/>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74EC737-8495-4B73-BB41-0DA9DCDC6C79}"/>
              </a:ext>
            </a:extLst>
          </p:cNvPr>
          <p:cNvSpPr>
            <a:spLocks noGrp="1"/>
          </p:cNvSpPr>
          <p:nvPr>
            <p:ph type="ftr" sz="quarter" idx="11"/>
          </p:nvPr>
        </p:nvSpPr>
        <p:spPr/>
        <p:txBody>
          <a:bodyPr/>
          <a:lstStyle/>
          <a:p>
            <a:r>
              <a:rPr lang="ro-RO"/>
              <a:t>TIMISOARA  2025</a:t>
            </a:r>
            <a:endParaRPr lang="ro-RO" dirty="0"/>
          </a:p>
        </p:txBody>
      </p:sp>
      <p:sp>
        <p:nvSpPr>
          <p:cNvPr id="2" name="Title 1">
            <a:extLst>
              <a:ext uri="{FF2B5EF4-FFF2-40B4-BE49-F238E27FC236}">
                <a16:creationId xmlns:a16="http://schemas.microsoft.com/office/drawing/2014/main" id="{5C5941B0-D27E-4CBB-8CDF-5A0B36AD6B5C}"/>
              </a:ext>
            </a:extLst>
          </p:cNvPr>
          <p:cNvSpPr>
            <a:spLocks noGrp="1"/>
          </p:cNvSpPr>
          <p:nvPr>
            <p:ph type="title"/>
          </p:nvPr>
        </p:nvSpPr>
        <p:spPr>
          <a:xfrm>
            <a:off x="5596978" y="1761621"/>
            <a:ext cx="5786593" cy="2646019"/>
          </a:xfrm>
          <a:solidFill>
            <a:schemeClr val="bg1"/>
          </a:solidFill>
        </p:spPr>
        <p:txBody>
          <a:bodyPr anchor="b"/>
          <a:lstStyle>
            <a:lvl1pPr>
              <a:defRPr sz="6000">
                <a:solidFill>
                  <a:srgbClr val="F96012"/>
                </a:solidFill>
              </a:defRPr>
            </a:lvl1pPr>
          </a:lstStyle>
          <a:p>
            <a:r>
              <a:rPr lang="en-US" dirty="0"/>
              <a:t>Click to edit Master title style</a:t>
            </a:r>
            <a:endParaRPr lang="ro-RO" dirty="0"/>
          </a:p>
        </p:txBody>
      </p:sp>
      <p:pic>
        <p:nvPicPr>
          <p:cNvPr id="13" name="Graphic 12">
            <a:extLst>
              <a:ext uri="{FF2B5EF4-FFF2-40B4-BE49-F238E27FC236}">
                <a16:creationId xmlns:a16="http://schemas.microsoft.com/office/drawing/2014/main" id="{2630CC36-D690-4747-95B8-4A27B69089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51598" y="198231"/>
            <a:ext cx="1372429" cy="1382232"/>
          </a:xfrm>
          <a:prstGeom prst="rect">
            <a:avLst/>
          </a:prstGeom>
          <a:effectLst/>
        </p:spPr>
      </p:pic>
      <p:sp>
        <p:nvSpPr>
          <p:cNvPr id="17" name="Rectangle 16">
            <a:extLst>
              <a:ext uri="{FF2B5EF4-FFF2-40B4-BE49-F238E27FC236}">
                <a16:creationId xmlns:a16="http://schemas.microsoft.com/office/drawing/2014/main" id="{17A3C1AE-DB34-4048-82BD-26CE63B4E223}"/>
              </a:ext>
            </a:extLst>
          </p:cNvPr>
          <p:cNvSpPr/>
          <p:nvPr userDrawn="1"/>
        </p:nvSpPr>
        <p:spPr>
          <a:xfrm>
            <a:off x="691567" y="1041018"/>
            <a:ext cx="2311445" cy="3640080"/>
          </a:xfrm>
          <a:custGeom>
            <a:avLst/>
            <a:gdLst>
              <a:gd name="connsiteX0" fmla="*/ 0 w 2307192"/>
              <a:gd name="connsiteY0" fmla="*/ 0 h 3601802"/>
              <a:gd name="connsiteX1" fmla="*/ 2307192 w 2307192"/>
              <a:gd name="connsiteY1" fmla="*/ 0 h 3601802"/>
              <a:gd name="connsiteX2" fmla="*/ 2307192 w 2307192"/>
              <a:gd name="connsiteY2" fmla="*/ 3601802 h 3601802"/>
              <a:gd name="connsiteX3" fmla="*/ 0 w 2307192"/>
              <a:gd name="connsiteY3" fmla="*/ 3601802 h 3601802"/>
              <a:gd name="connsiteX4" fmla="*/ 0 w 2307192"/>
              <a:gd name="connsiteY4" fmla="*/ 0 h 3601802"/>
              <a:gd name="connsiteX0" fmla="*/ 0 w 2307192"/>
              <a:gd name="connsiteY0" fmla="*/ 0 h 3614561"/>
              <a:gd name="connsiteX1" fmla="*/ 2307192 w 2307192"/>
              <a:gd name="connsiteY1" fmla="*/ 0 h 3614561"/>
              <a:gd name="connsiteX2" fmla="*/ 1486359 w 2307192"/>
              <a:gd name="connsiteY2" fmla="*/ 3614561 h 3614561"/>
              <a:gd name="connsiteX3" fmla="*/ 0 w 2307192"/>
              <a:gd name="connsiteY3" fmla="*/ 3601802 h 3614561"/>
              <a:gd name="connsiteX4" fmla="*/ 0 w 2307192"/>
              <a:gd name="connsiteY4" fmla="*/ 0 h 3614561"/>
              <a:gd name="connsiteX0" fmla="*/ 0 w 2298686"/>
              <a:gd name="connsiteY0" fmla="*/ 0 h 3614561"/>
              <a:gd name="connsiteX1" fmla="*/ 2298686 w 2298686"/>
              <a:gd name="connsiteY1" fmla="*/ 4253 h 3614561"/>
              <a:gd name="connsiteX2" fmla="*/ 1486359 w 2298686"/>
              <a:gd name="connsiteY2" fmla="*/ 3614561 h 3614561"/>
              <a:gd name="connsiteX3" fmla="*/ 0 w 2298686"/>
              <a:gd name="connsiteY3" fmla="*/ 3601802 h 3614561"/>
              <a:gd name="connsiteX4" fmla="*/ 0 w 2298686"/>
              <a:gd name="connsiteY4" fmla="*/ 0 h 3614561"/>
              <a:gd name="connsiteX0" fmla="*/ 0 w 2294433"/>
              <a:gd name="connsiteY0" fmla="*/ 0 h 3614561"/>
              <a:gd name="connsiteX1" fmla="*/ 2294433 w 2294433"/>
              <a:gd name="connsiteY1" fmla="*/ 0 h 3614561"/>
              <a:gd name="connsiteX2" fmla="*/ 1486359 w 2294433"/>
              <a:gd name="connsiteY2" fmla="*/ 3614561 h 3614561"/>
              <a:gd name="connsiteX3" fmla="*/ 0 w 2294433"/>
              <a:gd name="connsiteY3" fmla="*/ 3601802 h 3614561"/>
              <a:gd name="connsiteX4" fmla="*/ 0 w 2294433"/>
              <a:gd name="connsiteY4" fmla="*/ 0 h 3614561"/>
              <a:gd name="connsiteX0" fmla="*/ 0 w 2294433"/>
              <a:gd name="connsiteY0" fmla="*/ 0 h 3635827"/>
              <a:gd name="connsiteX1" fmla="*/ 2294433 w 2294433"/>
              <a:gd name="connsiteY1" fmla="*/ 0 h 3635827"/>
              <a:gd name="connsiteX2" fmla="*/ 1609697 w 2294433"/>
              <a:gd name="connsiteY2" fmla="*/ 3635827 h 3635827"/>
              <a:gd name="connsiteX3" fmla="*/ 0 w 2294433"/>
              <a:gd name="connsiteY3" fmla="*/ 3601802 h 3635827"/>
              <a:gd name="connsiteX4" fmla="*/ 0 w 2294433"/>
              <a:gd name="connsiteY4" fmla="*/ 0 h 3635827"/>
              <a:gd name="connsiteX0" fmla="*/ 0 w 2311445"/>
              <a:gd name="connsiteY0" fmla="*/ 4253 h 3640080"/>
              <a:gd name="connsiteX1" fmla="*/ 2311445 w 2311445"/>
              <a:gd name="connsiteY1" fmla="*/ 0 h 3640080"/>
              <a:gd name="connsiteX2" fmla="*/ 1609697 w 2311445"/>
              <a:gd name="connsiteY2" fmla="*/ 3640080 h 3640080"/>
              <a:gd name="connsiteX3" fmla="*/ 0 w 2311445"/>
              <a:gd name="connsiteY3" fmla="*/ 3606055 h 3640080"/>
              <a:gd name="connsiteX4" fmla="*/ 0 w 2311445"/>
              <a:gd name="connsiteY4" fmla="*/ 4253 h 3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445" h="3640080">
                <a:moveTo>
                  <a:pt x="0" y="4253"/>
                </a:moveTo>
                <a:lnTo>
                  <a:pt x="2311445" y="0"/>
                </a:lnTo>
                <a:lnTo>
                  <a:pt x="1609697" y="3640080"/>
                </a:lnTo>
                <a:lnTo>
                  <a:pt x="0" y="3606055"/>
                </a:lnTo>
                <a:lnTo>
                  <a:pt x="0" y="4253"/>
                </a:lnTo>
                <a:close/>
              </a:path>
            </a:pathLst>
          </a:cu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Freeform: Shape 10">
            <a:extLst>
              <a:ext uri="{FF2B5EF4-FFF2-40B4-BE49-F238E27FC236}">
                <a16:creationId xmlns:a16="http://schemas.microsoft.com/office/drawing/2014/main" id="{19FF3CA5-99EE-4827-94A7-C2553D97F34B}"/>
              </a:ext>
            </a:extLst>
          </p:cNvPr>
          <p:cNvSpPr/>
          <p:nvPr userDrawn="1"/>
        </p:nvSpPr>
        <p:spPr>
          <a:xfrm rot="10800000">
            <a:off x="1977793" y="1167046"/>
            <a:ext cx="333810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2" name="Rectangle 21">
            <a:extLst>
              <a:ext uri="{FF2B5EF4-FFF2-40B4-BE49-F238E27FC236}">
                <a16:creationId xmlns:a16="http://schemas.microsoft.com/office/drawing/2014/main" id="{2C690320-5C01-4AB3-AFEB-1210C45CC878}"/>
              </a:ext>
            </a:extLst>
          </p:cNvPr>
          <p:cNvSpPr/>
          <p:nvPr userDrawn="1"/>
        </p:nvSpPr>
        <p:spPr>
          <a:xfrm>
            <a:off x="0" y="4082905"/>
            <a:ext cx="267762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745081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3405A09-60A8-4D90-9C0D-13056BF101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428"/>
            <a:ext cx="3037221" cy="5187301"/>
          </a:xfrm>
          <a:custGeom>
            <a:avLst/>
            <a:gdLst>
              <a:gd name="connsiteX0" fmla="*/ 0 w 3037221"/>
              <a:gd name="connsiteY0" fmla="*/ 0 h 5187301"/>
              <a:gd name="connsiteX1" fmla="*/ 1446296 w 3037221"/>
              <a:gd name="connsiteY1" fmla="*/ 0 h 5187301"/>
              <a:gd name="connsiteX2" fmla="*/ 1446296 w 3037221"/>
              <a:gd name="connsiteY2" fmla="*/ 1291 h 5187301"/>
              <a:gd name="connsiteX3" fmla="*/ 3037221 w 3037221"/>
              <a:gd name="connsiteY3" fmla="*/ 1291 h 5187301"/>
              <a:gd name="connsiteX4" fmla="*/ 2495878 w 3037221"/>
              <a:gd name="connsiteY4" fmla="*/ 5187301 h 5187301"/>
              <a:gd name="connsiteX5" fmla="*/ 0 w 3037221"/>
              <a:gd name="connsiteY5" fmla="*/ 5187301 h 518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7221" h="5187301">
                <a:moveTo>
                  <a:pt x="0" y="0"/>
                </a:moveTo>
                <a:lnTo>
                  <a:pt x="1446296" y="0"/>
                </a:lnTo>
                <a:lnTo>
                  <a:pt x="1446296" y="1291"/>
                </a:lnTo>
                <a:lnTo>
                  <a:pt x="3037221" y="1291"/>
                </a:lnTo>
                <a:lnTo>
                  <a:pt x="2495878" y="5187301"/>
                </a:lnTo>
                <a:lnTo>
                  <a:pt x="0" y="5187301"/>
                </a:lnTo>
                <a:close/>
              </a:path>
            </a:pathLst>
          </a:custGeom>
        </p:spPr>
      </p:pic>
      <p:sp>
        <p:nvSpPr>
          <p:cNvPr id="3" name="Text Placeholder 2">
            <a:extLst>
              <a:ext uri="{FF2B5EF4-FFF2-40B4-BE49-F238E27FC236}">
                <a16:creationId xmlns:a16="http://schemas.microsoft.com/office/drawing/2014/main" id="{D464415F-CBE1-4B48-9CCD-7E01EED552C6}"/>
              </a:ext>
            </a:extLst>
          </p:cNvPr>
          <p:cNvSpPr>
            <a:spLocks noGrp="1"/>
          </p:cNvSpPr>
          <p:nvPr>
            <p:ph type="body" idx="1"/>
          </p:nvPr>
        </p:nvSpPr>
        <p:spPr>
          <a:xfrm>
            <a:off x="6937483" y="4589952"/>
            <a:ext cx="4486522" cy="513954"/>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74EC737-8495-4B73-BB41-0DA9DCDC6C79}"/>
              </a:ext>
            </a:extLst>
          </p:cNvPr>
          <p:cNvSpPr>
            <a:spLocks noGrp="1"/>
          </p:cNvSpPr>
          <p:nvPr>
            <p:ph type="ftr" sz="quarter" idx="11"/>
          </p:nvPr>
        </p:nvSpPr>
        <p:spPr/>
        <p:txBody>
          <a:bodyPr/>
          <a:lstStyle/>
          <a:p>
            <a:r>
              <a:rPr lang="ro-RO"/>
              <a:t>TIMISOARA  2025</a:t>
            </a:r>
            <a:endParaRPr lang="ro-RO" dirty="0"/>
          </a:p>
        </p:txBody>
      </p:sp>
      <p:sp>
        <p:nvSpPr>
          <p:cNvPr id="2" name="Title 1">
            <a:extLst>
              <a:ext uri="{FF2B5EF4-FFF2-40B4-BE49-F238E27FC236}">
                <a16:creationId xmlns:a16="http://schemas.microsoft.com/office/drawing/2014/main" id="{5C5941B0-D27E-4CBB-8CDF-5A0B36AD6B5C}"/>
              </a:ext>
            </a:extLst>
          </p:cNvPr>
          <p:cNvSpPr>
            <a:spLocks noGrp="1"/>
          </p:cNvSpPr>
          <p:nvPr>
            <p:ph type="title"/>
          </p:nvPr>
        </p:nvSpPr>
        <p:spPr>
          <a:xfrm>
            <a:off x="5596978" y="1761621"/>
            <a:ext cx="5786593" cy="2646019"/>
          </a:xfrm>
          <a:solidFill>
            <a:schemeClr val="bg1"/>
          </a:solidFill>
        </p:spPr>
        <p:txBody>
          <a:bodyPr anchor="b"/>
          <a:lstStyle>
            <a:lvl1pPr>
              <a:defRPr sz="6000">
                <a:solidFill>
                  <a:srgbClr val="F96012"/>
                </a:solidFill>
              </a:defRPr>
            </a:lvl1pPr>
          </a:lstStyle>
          <a:p>
            <a:r>
              <a:rPr lang="en-US" dirty="0"/>
              <a:t>Click to edit Master title style</a:t>
            </a:r>
            <a:endParaRPr lang="ro-RO" dirty="0"/>
          </a:p>
        </p:txBody>
      </p:sp>
      <p:pic>
        <p:nvPicPr>
          <p:cNvPr id="13" name="Graphic 12">
            <a:extLst>
              <a:ext uri="{FF2B5EF4-FFF2-40B4-BE49-F238E27FC236}">
                <a16:creationId xmlns:a16="http://schemas.microsoft.com/office/drawing/2014/main" id="{2630CC36-D690-4747-95B8-4A27B69089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51598" y="198231"/>
            <a:ext cx="1372429" cy="1382232"/>
          </a:xfrm>
          <a:prstGeom prst="rect">
            <a:avLst/>
          </a:prstGeom>
          <a:effectLst/>
        </p:spPr>
      </p:pic>
      <p:sp>
        <p:nvSpPr>
          <p:cNvPr id="17" name="Rectangle 16">
            <a:extLst>
              <a:ext uri="{FF2B5EF4-FFF2-40B4-BE49-F238E27FC236}">
                <a16:creationId xmlns:a16="http://schemas.microsoft.com/office/drawing/2014/main" id="{17A3C1AE-DB34-4048-82BD-26CE63B4E223}"/>
              </a:ext>
            </a:extLst>
          </p:cNvPr>
          <p:cNvSpPr/>
          <p:nvPr userDrawn="1"/>
        </p:nvSpPr>
        <p:spPr>
          <a:xfrm>
            <a:off x="691567" y="1041018"/>
            <a:ext cx="2311445" cy="3640080"/>
          </a:xfrm>
          <a:custGeom>
            <a:avLst/>
            <a:gdLst>
              <a:gd name="connsiteX0" fmla="*/ 0 w 2307192"/>
              <a:gd name="connsiteY0" fmla="*/ 0 h 3601802"/>
              <a:gd name="connsiteX1" fmla="*/ 2307192 w 2307192"/>
              <a:gd name="connsiteY1" fmla="*/ 0 h 3601802"/>
              <a:gd name="connsiteX2" fmla="*/ 2307192 w 2307192"/>
              <a:gd name="connsiteY2" fmla="*/ 3601802 h 3601802"/>
              <a:gd name="connsiteX3" fmla="*/ 0 w 2307192"/>
              <a:gd name="connsiteY3" fmla="*/ 3601802 h 3601802"/>
              <a:gd name="connsiteX4" fmla="*/ 0 w 2307192"/>
              <a:gd name="connsiteY4" fmla="*/ 0 h 3601802"/>
              <a:gd name="connsiteX0" fmla="*/ 0 w 2307192"/>
              <a:gd name="connsiteY0" fmla="*/ 0 h 3614561"/>
              <a:gd name="connsiteX1" fmla="*/ 2307192 w 2307192"/>
              <a:gd name="connsiteY1" fmla="*/ 0 h 3614561"/>
              <a:gd name="connsiteX2" fmla="*/ 1486359 w 2307192"/>
              <a:gd name="connsiteY2" fmla="*/ 3614561 h 3614561"/>
              <a:gd name="connsiteX3" fmla="*/ 0 w 2307192"/>
              <a:gd name="connsiteY3" fmla="*/ 3601802 h 3614561"/>
              <a:gd name="connsiteX4" fmla="*/ 0 w 2307192"/>
              <a:gd name="connsiteY4" fmla="*/ 0 h 3614561"/>
              <a:gd name="connsiteX0" fmla="*/ 0 w 2298686"/>
              <a:gd name="connsiteY0" fmla="*/ 0 h 3614561"/>
              <a:gd name="connsiteX1" fmla="*/ 2298686 w 2298686"/>
              <a:gd name="connsiteY1" fmla="*/ 4253 h 3614561"/>
              <a:gd name="connsiteX2" fmla="*/ 1486359 w 2298686"/>
              <a:gd name="connsiteY2" fmla="*/ 3614561 h 3614561"/>
              <a:gd name="connsiteX3" fmla="*/ 0 w 2298686"/>
              <a:gd name="connsiteY3" fmla="*/ 3601802 h 3614561"/>
              <a:gd name="connsiteX4" fmla="*/ 0 w 2298686"/>
              <a:gd name="connsiteY4" fmla="*/ 0 h 3614561"/>
              <a:gd name="connsiteX0" fmla="*/ 0 w 2294433"/>
              <a:gd name="connsiteY0" fmla="*/ 0 h 3614561"/>
              <a:gd name="connsiteX1" fmla="*/ 2294433 w 2294433"/>
              <a:gd name="connsiteY1" fmla="*/ 0 h 3614561"/>
              <a:gd name="connsiteX2" fmla="*/ 1486359 w 2294433"/>
              <a:gd name="connsiteY2" fmla="*/ 3614561 h 3614561"/>
              <a:gd name="connsiteX3" fmla="*/ 0 w 2294433"/>
              <a:gd name="connsiteY3" fmla="*/ 3601802 h 3614561"/>
              <a:gd name="connsiteX4" fmla="*/ 0 w 2294433"/>
              <a:gd name="connsiteY4" fmla="*/ 0 h 3614561"/>
              <a:gd name="connsiteX0" fmla="*/ 0 w 2294433"/>
              <a:gd name="connsiteY0" fmla="*/ 0 h 3635827"/>
              <a:gd name="connsiteX1" fmla="*/ 2294433 w 2294433"/>
              <a:gd name="connsiteY1" fmla="*/ 0 h 3635827"/>
              <a:gd name="connsiteX2" fmla="*/ 1609697 w 2294433"/>
              <a:gd name="connsiteY2" fmla="*/ 3635827 h 3635827"/>
              <a:gd name="connsiteX3" fmla="*/ 0 w 2294433"/>
              <a:gd name="connsiteY3" fmla="*/ 3601802 h 3635827"/>
              <a:gd name="connsiteX4" fmla="*/ 0 w 2294433"/>
              <a:gd name="connsiteY4" fmla="*/ 0 h 3635827"/>
              <a:gd name="connsiteX0" fmla="*/ 0 w 2311445"/>
              <a:gd name="connsiteY0" fmla="*/ 4253 h 3640080"/>
              <a:gd name="connsiteX1" fmla="*/ 2311445 w 2311445"/>
              <a:gd name="connsiteY1" fmla="*/ 0 h 3640080"/>
              <a:gd name="connsiteX2" fmla="*/ 1609697 w 2311445"/>
              <a:gd name="connsiteY2" fmla="*/ 3640080 h 3640080"/>
              <a:gd name="connsiteX3" fmla="*/ 0 w 2311445"/>
              <a:gd name="connsiteY3" fmla="*/ 3606055 h 3640080"/>
              <a:gd name="connsiteX4" fmla="*/ 0 w 2311445"/>
              <a:gd name="connsiteY4" fmla="*/ 4253 h 3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445" h="3640080">
                <a:moveTo>
                  <a:pt x="0" y="4253"/>
                </a:moveTo>
                <a:lnTo>
                  <a:pt x="2311445" y="0"/>
                </a:lnTo>
                <a:lnTo>
                  <a:pt x="1609697" y="3640080"/>
                </a:lnTo>
                <a:lnTo>
                  <a:pt x="0" y="3606055"/>
                </a:lnTo>
                <a:lnTo>
                  <a:pt x="0" y="4253"/>
                </a:lnTo>
                <a:close/>
              </a:path>
            </a:pathLst>
          </a:cu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Freeform: Shape 10">
            <a:extLst>
              <a:ext uri="{FF2B5EF4-FFF2-40B4-BE49-F238E27FC236}">
                <a16:creationId xmlns:a16="http://schemas.microsoft.com/office/drawing/2014/main" id="{19FF3CA5-99EE-4827-94A7-C2553D97F34B}"/>
              </a:ext>
            </a:extLst>
          </p:cNvPr>
          <p:cNvSpPr/>
          <p:nvPr userDrawn="1"/>
        </p:nvSpPr>
        <p:spPr>
          <a:xfrm rot="10800000">
            <a:off x="1977793" y="1167046"/>
            <a:ext cx="333810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2" name="Rectangle 21">
            <a:extLst>
              <a:ext uri="{FF2B5EF4-FFF2-40B4-BE49-F238E27FC236}">
                <a16:creationId xmlns:a16="http://schemas.microsoft.com/office/drawing/2014/main" id="{2C690320-5C01-4AB3-AFEB-1210C45CC878}"/>
              </a:ext>
            </a:extLst>
          </p:cNvPr>
          <p:cNvSpPr/>
          <p:nvPr userDrawn="1"/>
        </p:nvSpPr>
        <p:spPr>
          <a:xfrm>
            <a:off x="0" y="4082905"/>
            <a:ext cx="267762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3613866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3405A09-60A8-4D90-9C0D-13056BF101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428"/>
            <a:ext cx="3037221" cy="5187301"/>
          </a:xfrm>
          <a:custGeom>
            <a:avLst/>
            <a:gdLst>
              <a:gd name="connsiteX0" fmla="*/ 0 w 3037221"/>
              <a:gd name="connsiteY0" fmla="*/ 0 h 5187301"/>
              <a:gd name="connsiteX1" fmla="*/ 1446296 w 3037221"/>
              <a:gd name="connsiteY1" fmla="*/ 0 h 5187301"/>
              <a:gd name="connsiteX2" fmla="*/ 1446296 w 3037221"/>
              <a:gd name="connsiteY2" fmla="*/ 1291 h 5187301"/>
              <a:gd name="connsiteX3" fmla="*/ 3037221 w 3037221"/>
              <a:gd name="connsiteY3" fmla="*/ 1291 h 5187301"/>
              <a:gd name="connsiteX4" fmla="*/ 2495878 w 3037221"/>
              <a:gd name="connsiteY4" fmla="*/ 5187301 h 5187301"/>
              <a:gd name="connsiteX5" fmla="*/ 0 w 3037221"/>
              <a:gd name="connsiteY5" fmla="*/ 5187301 h 518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7221" h="5187301">
                <a:moveTo>
                  <a:pt x="0" y="0"/>
                </a:moveTo>
                <a:lnTo>
                  <a:pt x="1446296" y="0"/>
                </a:lnTo>
                <a:lnTo>
                  <a:pt x="1446296" y="1291"/>
                </a:lnTo>
                <a:lnTo>
                  <a:pt x="3037221" y="1291"/>
                </a:lnTo>
                <a:lnTo>
                  <a:pt x="2495878" y="5187301"/>
                </a:lnTo>
                <a:lnTo>
                  <a:pt x="0" y="5187301"/>
                </a:lnTo>
                <a:close/>
              </a:path>
            </a:pathLst>
          </a:custGeom>
        </p:spPr>
      </p:pic>
      <p:sp>
        <p:nvSpPr>
          <p:cNvPr id="3" name="Text Placeholder 2">
            <a:extLst>
              <a:ext uri="{FF2B5EF4-FFF2-40B4-BE49-F238E27FC236}">
                <a16:creationId xmlns:a16="http://schemas.microsoft.com/office/drawing/2014/main" id="{D464415F-CBE1-4B48-9CCD-7E01EED552C6}"/>
              </a:ext>
            </a:extLst>
          </p:cNvPr>
          <p:cNvSpPr>
            <a:spLocks noGrp="1"/>
          </p:cNvSpPr>
          <p:nvPr>
            <p:ph type="body" idx="1"/>
          </p:nvPr>
        </p:nvSpPr>
        <p:spPr>
          <a:xfrm>
            <a:off x="6937483" y="4589952"/>
            <a:ext cx="4486522" cy="513954"/>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74EC737-8495-4B73-BB41-0DA9DCDC6C79}"/>
              </a:ext>
            </a:extLst>
          </p:cNvPr>
          <p:cNvSpPr>
            <a:spLocks noGrp="1"/>
          </p:cNvSpPr>
          <p:nvPr>
            <p:ph type="ftr" sz="quarter" idx="11"/>
          </p:nvPr>
        </p:nvSpPr>
        <p:spPr/>
        <p:txBody>
          <a:bodyPr/>
          <a:lstStyle/>
          <a:p>
            <a:r>
              <a:rPr lang="ro-RO"/>
              <a:t>TIMISOARA  2025</a:t>
            </a:r>
            <a:endParaRPr lang="ro-RO" dirty="0"/>
          </a:p>
        </p:txBody>
      </p:sp>
      <p:sp>
        <p:nvSpPr>
          <p:cNvPr id="2" name="Title 1">
            <a:extLst>
              <a:ext uri="{FF2B5EF4-FFF2-40B4-BE49-F238E27FC236}">
                <a16:creationId xmlns:a16="http://schemas.microsoft.com/office/drawing/2014/main" id="{5C5941B0-D27E-4CBB-8CDF-5A0B36AD6B5C}"/>
              </a:ext>
            </a:extLst>
          </p:cNvPr>
          <p:cNvSpPr>
            <a:spLocks noGrp="1"/>
          </p:cNvSpPr>
          <p:nvPr>
            <p:ph type="title"/>
          </p:nvPr>
        </p:nvSpPr>
        <p:spPr>
          <a:xfrm>
            <a:off x="5596978" y="1761621"/>
            <a:ext cx="5786593" cy="2646019"/>
          </a:xfrm>
          <a:solidFill>
            <a:schemeClr val="bg1"/>
          </a:solidFill>
        </p:spPr>
        <p:txBody>
          <a:bodyPr anchor="b"/>
          <a:lstStyle>
            <a:lvl1pPr>
              <a:defRPr sz="6000">
                <a:solidFill>
                  <a:srgbClr val="F96012"/>
                </a:solidFill>
              </a:defRPr>
            </a:lvl1pPr>
          </a:lstStyle>
          <a:p>
            <a:r>
              <a:rPr lang="en-US" dirty="0"/>
              <a:t>Click to edit Master title style</a:t>
            </a:r>
            <a:endParaRPr lang="ro-RO" dirty="0"/>
          </a:p>
        </p:txBody>
      </p:sp>
      <p:pic>
        <p:nvPicPr>
          <p:cNvPr id="13" name="Graphic 12">
            <a:extLst>
              <a:ext uri="{FF2B5EF4-FFF2-40B4-BE49-F238E27FC236}">
                <a16:creationId xmlns:a16="http://schemas.microsoft.com/office/drawing/2014/main" id="{2630CC36-D690-4747-95B8-4A27B69089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51598" y="198231"/>
            <a:ext cx="1372429" cy="1382232"/>
          </a:xfrm>
          <a:prstGeom prst="rect">
            <a:avLst/>
          </a:prstGeom>
          <a:effectLst/>
        </p:spPr>
      </p:pic>
      <p:sp>
        <p:nvSpPr>
          <p:cNvPr id="17" name="Rectangle 16">
            <a:extLst>
              <a:ext uri="{FF2B5EF4-FFF2-40B4-BE49-F238E27FC236}">
                <a16:creationId xmlns:a16="http://schemas.microsoft.com/office/drawing/2014/main" id="{17A3C1AE-DB34-4048-82BD-26CE63B4E223}"/>
              </a:ext>
            </a:extLst>
          </p:cNvPr>
          <p:cNvSpPr/>
          <p:nvPr userDrawn="1"/>
        </p:nvSpPr>
        <p:spPr>
          <a:xfrm>
            <a:off x="691567" y="1041018"/>
            <a:ext cx="2311445" cy="3640080"/>
          </a:xfrm>
          <a:custGeom>
            <a:avLst/>
            <a:gdLst>
              <a:gd name="connsiteX0" fmla="*/ 0 w 2307192"/>
              <a:gd name="connsiteY0" fmla="*/ 0 h 3601802"/>
              <a:gd name="connsiteX1" fmla="*/ 2307192 w 2307192"/>
              <a:gd name="connsiteY1" fmla="*/ 0 h 3601802"/>
              <a:gd name="connsiteX2" fmla="*/ 2307192 w 2307192"/>
              <a:gd name="connsiteY2" fmla="*/ 3601802 h 3601802"/>
              <a:gd name="connsiteX3" fmla="*/ 0 w 2307192"/>
              <a:gd name="connsiteY3" fmla="*/ 3601802 h 3601802"/>
              <a:gd name="connsiteX4" fmla="*/ 0 w 2307192"/>
              <a:gd name="connsiteY4" fmla="*/ 0 h 3601802"/>
              <a:gd name="connsiteX0" fmla="*/ 0 w 2307192"/>
              <a:gd name="connsiteY0" fmla="*/ 0 h 3614561"/>
              <a:gd name="connsiteX1" fmla="*/ 2307192 w 2307192"/>
              <a:gd name="connsiteY1" fmla="*/ 0 h 3614561"/>
              <a:gd name="connsiteX2" fmla="*/ 1486359 w 2307192"/>
              <a:gd name="connsiteY2" fmla="*/ 3614561 h 3614561"/>
              <a:gd name="connsiteX3" fmla="*/ 0 w 2307192"/>
              <a:gd name="connsiteY3" fmla="*/ 3601802 h 3614561"/>
              <a:gd name="connsiteX4" fmla="*/ 0 w 2307192"/>
              <a:gd name="connsiteY4" fmla="*/ 0 h 3614561"/>
              <a:gd name="connsiteX0" fmla="*/ 0 w 2298686"/>
              <a:gd name="connsiteY0" fmla="*/ 0 h 3614561"/>
              <a:gd name="connsiteX1" fmla="*/ 2298686 w 2298686"/>
              <a:gd name="connsiteY1" fmla="*/ 4253 h 3614561"/>
              <a:gd name="connsiteX2" fmla="*/ 1486359 w 2298686"/>
              <a:gd name="connsiteY2" fmla="*/ 3614561 h 3614561"/>
              <a:gd name="connsiteX3" fmla="*/ 0 w 2298686"/>
              <a:gd name="connsiteY3" fmla="*/ 3601802 h 3614561"/>
              <a:gd name="connsiteX4" fmla="*/ 0 w 2298686"/>
              <a:gd name="connsiteY4" fmla="*/ 0 h 3614561"/>
              <a:gd name="connsiteX0" fmla="*/ 0 w 2294433"/>
              <a:gd name="connsiteY0" fmla="*/ 0 h 3614561"/>
              <a:gd name="connsiteX1" fmla="*/ 2294433 w 2294433"/>
              <a:gd name="connsiteY1" fmla="*/ 0 h 3614561"/>
              <a:gd name="connsiteX2" fmla="*/ 1486359 w 2294433"/>
              <a:gd name="connsiteY2" fmla="*/ 3614561 h 3614561"/>
              <a:gd name="connsiteX3" fmla="*/ 0 w 2294433"/>
              <a:gd name="connsiteY3" fmla="*/ 3601802 h 3614561"/>
              <a:gd name="connsiteX4" fmla="*/ 0 w 2294433"/>
              <a:gd name="connsiteY4" fmla="*/ 0 h 3614561"/>
              <a:gd name="connsiteX0" fmla="*/ 0 w 2294433"/>
              <a:gd name="connsiteY0" fmla="*/ 0 h 3635827"/>
              <a:gd name="connsiteX1" fmla="*/ 2294433 w 2294433"/>
              <a:gd name="connsiteY1" fmla="*/ 0 h 3635827"/>
              <a:gd name="connsiteX2" fmla="*/ 1609697 w 2294433"/>
              <a:gd name="connsiteY2" fmla="*/ 3635827 h 3635827"/>
              <a:gd name="connsiteX3" fmla="*/ 0 w 2294433"/>
              <a:gd name="connsiteY3" fmla="*/ 3601802 h 3635827"/>
              <a:gd name="connsiteX4" fmla="*/ 0 w 2294433"/>
              <a:gd name="connsiteY4" fmla="*/ 0 h 3635827"/>
              <a:gd name="connsiteX0" fmla="*/ 0 w 2311445"/>
              <a:gd name="connsiteY0" fmla="*/ 4253 h 3640080"/>
              <a:gd name="connsiteX1" fmla="*/ 2311445 w 2311445"/>
              <a:gd name="connsiteY1" fmla="*/ 0 h 3640080"/>
              <a:gd name="connsiteX2" fmla="*/ 1609697 w 2311445"/>
              <a:gd name="connsiteY2" fmla="*/ 3640080 h 3640080"/>
              <a:gd name="connsiteX3" fmla="*/ 0 w 2311445"/>
              <a:gd name="connsiteY3" fmla="*/ 3606055 h 3640080"/>
              <a:gd name="connsiteX4" fmla="*/ 0 w 2311445"/>
              <a:gd name="connsiteY4" fmla="*/ 4253 h 3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445" h="3640080">
                <a:moveTo>
                  <a:pt x="0" y="4253"/>
                </a:moveTo>
                <a:lnTo>
                  <a:pt x="2311445" y="0"/>
                </a:lnTo>
                <a:lnTo>
                  <a:pt x="1609697" y="3640080"/>
                </a:lnTo>
                <a:lnTo>
                  <a:pt x="0" y="3606055"/>
                </a:lnTo>
                <a:lnTo>
                  <a:pt x="0" y="4253"/>
                </a:lnTo>
                <a:close/>
              </a:path>
            </a:pathLst>
          </a:cu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Freeform: Shape 10">
            <a:extLst>
              <a:ext uri="{FF2B5EF4-FFF2-40B4-BE49-F238E27FC236}">
                <a16:creationId xmlns:a16="http://schemas.microsoft.com/office/drawing/2014/main" id="{19FF3CA5-99EE-4827-94A7-C2553D97F34B}"/>
              </a:ext>
            </a:extLst>
          </p:cNvPr>
          <p:cNvSpPr/>
          <p:nvPr userDrawn="1"/>
        </p:nvSpPr>
        <p:spPr>
          <a:xfrm rot="10800000">
            <a:off x="1977793" y="1167046"/>
            <a:ext cx="333810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2" name="Rectangle 21">
            <a:extLst>
              <a:ext uri="{FF2B5EF4-FFF2-40B4-BE49-F238E27FC236}">
                <a16:creationId xmlns:a16="http://schemas.microsoft.com/office/drawing/2014/main" id="{2C690320-5C01-4AB3-AFEB-1210C45CC878}"/>
              </a:ext>
            </a:extLst>
          </p:cNvPr>
          <p:cNvSpPr/>
          <p:nvPr userDrawn="1"/>
        </p:nvSpPr>
        <p:spPr>
          <a:xfrm>
            <a:off x="0" y="4082905"/>
            <a:ext cx="267762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4026933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3405A09-60A8-4D90-9C0D-13056BF101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428"/>
            <a:ext cx="3037221" cy="5187301"/>
          </a:xfrm>
          <a:custGeom>
            <a:avLst/>
            <a:gdLst>
              <a:gd name="connsiteX0" fmla="*/ 0 w 3037221"/>
              <a:gd name="connsiteY0" fmla="*/ 0 h 5187301"/>
              <a:gd name="connsiteX1" fmla="*/ 1446296 w 3037221"/>
              <a:gd name="connsiteY1" fmla="*/ 0 h 5187301"/>
              <a:gd name="connsiteX2" fmla="*/ 1446296 w 3037221"/>
              <a:gd name="connsiteY2" fmla="*/ 1291 h 5187301"/>
              <a:gd name="connsiteX3" fmla="*/ 3037221 w 3037221"/>
              <a:gd name="connsiteY3" fmla="*/ 1291 h 5187301"/>
              <a:gd name="connsiteX4" fmla="*/ 2495878 w 3037221"/>
              <a:gd name="connsiteY4" fmla="*/ 5187301 h 5187301"/>
              <a:gd name="connsiteX5" fmla="*/ 0 w 3037221"/>
              <a:gd name="connsiteY5" fmla="*/ 5187301 h 518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7221" h="5187301">
                <a:moveTo>
                  <a:pt x="0" y="0"/>
                </a:moveTo>
                <a:lnTo>
                  <a:pt x="1446296" y="0"/>
                </a:lnTo>
                <a:lnTo>
                  <a:pt x="1446296" y="1291"/>
                </a:lnTo>
                <a:lnTo>
                  <a:pt x="3037221" y="1291"/>
                </a:lnTo>
                <a:lnTo>
                  <a:pt x="2495878" y="5187301"/>
                </a:lnTo>
                <a:lnTo>
                  <a:pt x="0" y="5187301"/>
                </a:lnTo>
                <a:close/>
              </a:path>
            </a:pathLst>
          </a:custGeom>
        </p:spPr>
      </p:pic>
      <p:sp>
        <p:nvSpPr>
          <p:cNvPr id="3" name="Text Placeholder 2">
            <a:extLst>
              <a:ext uri="{FF2B5EF4-FFF2-40B4-BE49-F238E27FC236}">
                <a16:creationId xmlns:a16="http://schemas.microsoft.com/office/drawing/2014/main" id="{D464415F-CBE1-4B48-9CCD-7E01EED552C6}"/>
              </a:ext>
            </a:extLst>
          </p:cNvPr>
          <p:cNvSpPr>
            <a:spLocks noGrp="1"/>
          </p:cNvSpPr>
          <p:nvPr>
            <p:ph type="body" idx="1"/>
          </p:nvPr>
        </p:nvSpPr>
        <p:spPr>
          <a:xfrm>
            <a:off x="6937483" y="4589952"/>
            <a:ext cx="4486522" cy="513954"/>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74EC737-8495-4B73-BB41-0DA9DCDC6C79}"/>
              </a:ext>
            </a:extLst>
          </p:cNvPr>
          <p:cNvSpPr>
            <a:spLocks noGrp="1"/>
          </p:cNvSpPr>
          <p:nvPr>
            <p:ph type="ftr" sz="quarter" idx="11"/>
          </p:nvPr>
        </p:nvSpPr>
        <p:spPr/>
        <p:txBody>
          <a:bodyPr/>
          <a:lstStyle/>
          <a:p>
            <a:r>
              <a:rPr lang="ro-RO"/>
              <a:t>TIMISOARA  2025</a:t>
            </a:r>
            <a:endParaRPr lang="ro-RO" dirty="0"/>
          </a:p>
        </p:txBody>
      </p:sp>
      <p:sp>
        <p:nvSpPr>
          <p:cNvPr id="2" name="Title 1">
            <a:extLst>
              <a:ext uri="{FF2B5EF4-FFF2-40B4-BE49-F238E27FC236}">
                <a16:creationId xmlns:a16="http://schemas.microsoft.com/office/drawing/2014/main" id="{5C5941B0-D27E-4CBB-8CDF-5A0B36AD6B5C}"/>
              </a:ext>
            </a:extLst>
          </p:cNvPr>
          <p:cNvSpPr>
            <a:spLocks noGrp="1"/>
          </p:cNvSpPr>
          <p:nvPr>
            <p:ph type="title"/>
          </p:nvPr>
        </p:nvSpPr>
        <p:spPr>
          <a:xfrm>
            <a:off x="5596978" y="1761621"/>
            <a:ext cx="5786593" cy="2646019"/>
          </a:xfrm>
          <a:solidFill>
            <a:schemeClr val="bg1"/>
          </a:solidFill>
        </p:spPr>
        <p:txBody>
          <a:bodyPr anchor="b"/>
          <a:lstStyle>
            <a:lvl1pPr>
              <a:defRPr sz="6000">
                <a:solidFill>
                  <a:srgbClr val="F96012"/>
                </a:solidFill>
              </a:defRPr>
            </a:lvl1pPr>
          </a:lstStyle>
          <a:p>
            <a:r>
              <a:rPr lang="en-US" dirty="0"/>
              <a:t>Click to edit Master title style</a:t>
            </a:r>
            <a:endParaRPr lang="ro-RO" dirty="0"/>
          </a:p>
        </p:txBody>
      </p:sp>
      <p:pic>
        <p:nvPicPr>
          <p:cNvPr id="13" name="Graphic 12">
            <a:extLst>
              <a:ext uri="{FF2B5EF4-FFF2-40B4-BE49-F238E27FC236}">
                <a16:creationId xmlns:a16="http://schemas.microsoft.com/office/drawing/2014/main" id="{2630CC36-D690-4747-95B8-4A27B69089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51598" y="198231"/>
            <a:ext cx="1372429" cy="1382232"/>
          </a:xfrm>
          <a:prstGeom prst="rect">
            <a:avLst/>
          </a:prstGeom>
          <a:effectLst/>
        </p:spPr>
      </p:pic>
      <p:sp>
        <p:nvSpPr>
          <p:cNvPr id="17" name="Rectangle 16">
            <a:extLst>
              <a:ext uri="{FF2B5EF4-FFF2-40B4-BE49-F238E27FC236}">
                <a16:creationId xmlns:a16="http://schemas.microsoft.com/office/drawing/2014/main" id="{17A3C1AE-DB34-4048-82BD-26CE63B4E223}"/>
              </a:ext>
            </a:extLst>
          </p:cNvPr>
          <p:cNvSpPr/>
          <p:nvPr userDrawn="1"/>
        </p:nvSpPr>
        <p:spPr>
          <a:xfrm>
            <a:off x="691567" y="1041018"/>
            <a:ext cx="2311445" cy="3640080"/>
          </a:xfrm>
          <a:custGeom>
            <a:avLst/>
            <a:gdLst>
              <a:gd name="connsiteX0" fmla="*/ 0 w 2307192"/>
              <a:gd name="connsiteY0" fmla="*/ 0 h 3601802"/>
              <a:gd name="connsiteX1" fmla="*/ 2307192 w 2307192"/>
              <a:gd name="connsiteY1" fmla="*/ 0 h 3601802"/>
              <a:gd name="connsiteX2" fmla="*/ 2307192 w 2307192"/>
              <a:gd name="connsiteY2" fmla="*/ 3601802 h 3601802"/>
              <a:gd name="connsiteX3" fmla="*/ 0 w 2307192"/>
              <a:gd name="connsiteY3" fmla="*/ 3601802 h 3601802"/>
              <a:gd name="connsiteX4" fmla="*/ 0 w 2307192"/>
              <a:gd name="connsiteY4" fmla="*/ 0 h 3601802"/>
              <a:gd name="connsiteX0" fmla="*/ 0 w 2307192"/>
              <a:gd name="connsiteY0" fmla="*/ 0 h 3614561"/>
              <a:gd name="connsiteX1" fmla="*/ 2307192 w 2307192"/>
              <a:gd name="connsiteY1" fmla="*/ 0 h 3614561"/>
              <a:gd name="connsiteX2" fmla="*/ 1486359 w 2307192"/>
              <a:gd name="connsiteY2" fmla="*/ 3614561 h 3614561"/>
              <a:gd name="connsiteX3" fmla="*/ 0 w 2307192"/>
              <a:gd name="connsiteY3" fmla="*/ 3601802 h 3614561"/>
              <a:gd name="connsiteX4" fmla="*/ 0 w 2307192"/>
              <a:gd name="connsiteY4" fmla="*/ 0 h 3614561"/>
              <a:gd name="connsiteX0" fmla="*/ 0 w 2298686"/>
              <a:gd name="connsiteY0" fmla="*/ 0 h 3614561"/>
              <a:gd name="connsiteX1" fmla="*/ 2298686 w 2298686"/>
              <a:gd name="connsiteY1" fmla="*/ 4253 h 3614561"/>
              <a:gd name="connsiteX2" fmla="*/ 1486359 w 2298686"/>
              <a:gd name="connsiteY2" fmla="*/ 3614561 h 3614561"/>
              <a:gd name="connsiteX3" fmla="*/ 0 w 2298686"/>
              <a:gd name="connsiteY3" fmla="*/ 3601802 h 3614561"/>
              <a:gd name="connsiteX4" fmla="*/ 0 w 2298686"/>
              <a:gd name="connsiteY4" fmla="*/ 0 h 3614561"/>
              <a:gd name="connsiteX0" fmla="*/ 0 w 2294433"/>
              <a:gd name="connsiteY0" fmla="*/ 0 h 3614561"/>
              <a:gd name="connsiteX1" fmla="*/ 2294433 w 2294433"/>
              <a:gd name="connsiteY1" fmla="*/ 0 h 3614561"/>
              <a:gd name="connsiteX2" fmla="*/ 1486359 w 2294433"/>
              <a:gd name="connsiteY2" fmla="*/ 3614561 h 3614561"/>
              <a:gd name="connsiteX3" fmla="*/ 0 w 2294433"/>
              <a:gd name="connsiteY3" fmla="*/ 3601802 h 3614561"/>
              <a:gd name="connsiteX4" fmla="*/ 0 w 2294433"/>
              <a:gd name="connsiteY4" fmla="*/ 0 h 3614561"/>
              <a:gd name="connsiteX0" fmla="*/ 0 w 2294433"/>
              <a:gd name="connsiteY0" fmla="*/ 0 h 3635827"/>
              <a:gd name="connsiteX1" fmla="*/ 2294433 w 2294433"/>
              <a:gd name="connsiteY1" fmla="*/ 0 h 3635827"/>
              <a:gd name="connsiteX2" fmla="*/ 1609697 w 2294433"/>
              <a:gd name="connsiteY2" fmla="*/ 3635827 h 3635827"/>
              <a:gd name="connsiteX3" fmla="*/ 0 w 2294433"/>
              <a:gd name="connsiteY3" fmla="*/ 3601802 h 3635827"/>
              <a:gd name="connsiteX4" fmla="*/ 0 w 2294433"/>
              <a:gd name="connsiteY4" fmla="*/ 0 h 3635827"/>
              <a:gd name="connsiteX0" fmla="*/ 0 w 2311445"/>
              <a:gd name="connsiteY0" fmla="*/ 4253 h 3640080"/>
              <a:gd name="connsiteX1" fmla="*/ 2311445 w 2311445"/>
              <a:gd name="connsiteY1" fmla="*/ 0 h 3640080"/>
              <a:gd name="connsiteX2" fmla="*/ 1609697 w 2311445"/>
              <a:gd name="connsiteY2" fmla="*/ 3640080 h 3640080"/>
              <a:gd name="connsiteX3" fmla="*/ 0 w 2311445"/>
              <a:gd name="connsiteY3" fmla="*/ 3606055 h 3640080"/>
              <a:gd name="connsiteX4" fmla="*/ 0 w 2311445"/>
              <a:gd name="connsiteY4" fmla="*/ 4253 h 3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445" h="3640080">
                <a:moveTo>
                  <a:pt x="0" y="4253"/>
                </a:moveTo>
                <a:lnTo>
                  <a:pt x="2311445" y="0"/>
                </a:lnTo>
                <a:lnTo>
                  <a:pt x="1609697" y="3640080"/>
                </a:lnTo>
                <a:lnTo>
                  <a:pt x="0" y="3606055"/>
                </a:lnTo>
                <a:lnTo>
                  <a:pt x="0" y="4253"/>
                </a:lnTo>
                <a:close/>
              </a:path>
            </a:pathLst>
          </a:cu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Freeform: Shape 10">
            <a:extLst>
              <a:ext uri="{FF2B5EF4-FFF2-40B4-BE49-F238E27FC236}">
                <a16:creationId xmlns:a16="http://schemas.microsoft.com/office/drawing/2014/main" id="{19FF3CA5-99EE-4827-94A7-C2553D97F34B}"/>
              </a:ext>
            </a:extLst>
          </p:cNvPr>
          <p:cNvSpPr/>
          <p:nvPr userDrawn="1"/>
        </p:nvSpPr>
        <p:spPr>
          <a:xfrm rot="10800000">
            <a:off x="1977793" y="1167046"/>
            <a:ext cx="333810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4" name="Picture 3">
            <a:extLst>
              <a:ext uri="{FF2B5EF4-FFF2-40B4-BE49-F238E27FC236}">
                <a16:creationId xmlns:a16="http://schemas.microsoft.com/office/drawing/2014/main" id="{0EC857BE-E1C5-486E-BC29-D94552FFD90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37936" y="4827629"/>
            <a:ext cx="1785848" cy="1392960"/>
          </a:xfrm>
          <a:prstGeom prst="rect">
            <a:avLst/>
          </a:prstGeom>
        </p:spPr>
      </p:pic>
    </p:spTree>
    <p:extLst>
      <p:ext uri="{BB962C8B-B14F-4D97-AF65-F5344CB8AC3E}">
        <p14:creationId xmlns:p14="http://schemas.microsoft.com/office/powerpoint/2010/main" val="2868645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3405A09-60A8-4D90-9C0D-13056BF101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428"/>
            <a:ext cx="3037221" cy="5187301"/>
          </a:xfrm>
          <a:custGeom>
            <a:avLst/>
            <a:gdLst>
              <a:gd name="connsiteX0" fmla="*/ 0 w 3037221"/>
              <a:gd name="connsiteY0" fmla="*/ 0 h 5187301"/>
              <a:gd name="connsiteX1" fmla="*/ 1446296 w 3037221"/>
              <a:gd name="connsiteY1" fmla="*/ 0 h 5187301"/>
              <a:gd name="connsiteX2" fmla="*/ 1446296 w 3037221"/>
              <a:gd name="connsiteY2" fmla="*/ 1291 h 5187301"/>
              <a:gd name="connsiteX3" fmla="*/ 3037221 w 3037221"/>
              <a:gd name="connsiteY3" fmla="*/ 1291 h 5187301"/>
              <a:gd name="connsiteX4" fmla="*/ 2495878 w 3037221"/>
              <a:gd name="connsiteY4" fmla="*/ 5187301 h 5187301"/>
              <a:gd name="connsiteX5" fmla="*/ 0 w 3037221"/>
              <a:gd name="connsiteY5" fmla="*/ 5187301 h 518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7221" h="5187301">
                <a:moveTo>
                  <a:pt x="0" y="0"/>
                </a:moveTo>
                <a:lnTo>
                  <a:pt x="1446296" y="0"/>
                </a:lnTo>
                <a:lnTo>
                  <a:pt x="1446296" y="1291"/>
                </a:lnTo>
                <a:lnTo>
                  <a:pt x="3037221" y="1291"/>
                </a:lnTo>
                <a:lnTo>
                  <a:pt x="2495878" y="5187301"/>
                </a:lnTo>
                <a:lnTo>
                  <a:pt x="0" y="5187301"/>
                </a:lnTo>
                <a:close/>
              </a:path>
            </a:pathLst>
          </a:custGeom>
        </p:spPr>
      </p:pic>
      <p:sp>
        <p:nvSpPr>
          <p:cNvPr id="3" name="Text Placeholder 2">
            <a:extLst>
              <a:ext uri="{FF2B5EF4-FFF2-40B4-BE49-F238E27FC236}">
                <a16:creationId xmlns:a16="http://schemas.microsoft.com/office/drawing/2014/main" id="{D464415F-CBE1-4B48-9CCD-7E01EED552C6}"/>
              </a:ext>
            </a:extLst>
          </p:cNvPr>
          <p:cNvSpPr>
            <a:spLocks noGrp="1"/>
          </p:cNvSpPr>
          <p:nvPr>
            <p:ph type="body" idx="1"/>
          </p:nvPr>
        </p:nvSpPr>
        <p:spPr>
          <a:xfrm>
            <a:off x="6937483" y="4589952"/>
            <a:ext cx="4486522" cy="513954"/>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74EC737-8495-4B73-BB41-0DA9DCDC6C79}"/>
              </a:ext>
            </a:extLst>
          </p:cNvPr>
          <p:cNvSpPr>
            <a:spLocks noGrp="1"/>
          </p:cNvSpPr>
          <p:nvPr>
            <p:ph type="ftr" sz="quarter" idx="11"/>
          </p:nvPr>
        </p:nvSpPr>
        <p:spPr/>
        <p:txBody>
          <a:bodyPr/>
          <a:lstStyle/>
          <a:p>
            <a:r>
              <a:rPr lang="ro-RO"/>
              <a:t>TIMISOARA  2025</a:t>
            </a:r>
            <a:endParaRPr lang="ro-RO" dirty="0"/>
          </a:p>
        </p:txBody>
      </p:sp>
      <p:sp>
        <p:nvSpPr>
          <p:cNvPr id="2" name="Title 1">
            <a:extLst>
              <a:ext uri="{FF2B5EF4-FFF2-40B4-BE49-F238E27FC236}">
                <a16:creationId xmlns:a16="http://schemas.microsoft.com/office/drawing/2014/main" id="{5C5941B0-D27E-4CBB-8CDF-5A0B36AD6B5C}"/>
              </a:ext>
            </a:extLst>
          </p:cNvPr>
          <p:cNvSpPr>
            <a:spLocks noGrp="1"/>
          </p:cNvSpPr>
          <p:nvPr>
            <p:ph type="title"/>
          </p:nvPr>
        </p:nvSpPr>
        <p:spPr>
          <a:xfrm>
            <a:off x="5596978" y="1761621"/>
            <a:ext cx="5786593" cy="2646019"/>
          </a:xfrm>
          <a:solidFill>
            <a:schemeClr val="bg1"/>
          </a:solidFill>
        </p:spPr>
        <p:txBody>
          <a:bodyPr anchor="b"/>
          <a:lstStyle>
            <a:lvl1pPr>
              <a:defRPr sz="6000">
                <a:solidFill>
                  <a:srgbClr val="F96012"/>
                </a:solidFill>
              </a:defRPr>
            </a:lvl1pPr>
          </a:lstStyle>
          <a:p>
            <a:r>
              <a:rPr lang="en-US" dirty="0"/>
              <a:t>Click to edit Master title style</a:t>
            </a:r>
            <a:endParaRPr lang="ro-RO" dirty="0"/>
          </a:p>
        </p:txBody>
      </p:sp>
      <p:pic>
        <p:nvPicPr>
          <p:cNvPr id="13" name="Graphic 12">
            <a:extLst>
              <a:ext uri="{FF2B5EF4-FFF2-40B4-BE49-F238E27FC236}">
                <a16:creationId xmlns:a16="http://schemas.microsoft.com/office/drawing/2014/main" id="{2630CC36-D690-4747-95B8-4A27B69089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51598" y="198231"/>
            <a:ext cx="1372429" cy="1382232"/>
          </a:xfrm>
          <a:prstGeom prst="rect">
            <a:avLst/>
          </a:prstGeom>
          <a:effectLst/>
        </p:spPr>
      </p:pic>
      <p:sp>
        <p:nvSpPr>
          <p:cNvPr id="17" name="Rectangle 16">
            <a:extLst>
              <a:ext uri="{FF2B5EF4-FFF2-40B4-BE49-F238E27FC236}">
                <a16:creationId xmlns:a16="http://schemas.microsoft.com/office/drawing/2014/main" id="{17A3C1AE-DB34-4048-82BD-26CE63B4E223}"/>
              </a:ext>
            </a:extLst>
          </p:cNvPr>
          <p:cNvSpPr/>
          <p:nvPr userDrawn="1"/>
        </p:nvSpPr>
        <p:spPr>
          <a:xfrm>
            <a:off x="691567" y="1041018"/>
            <a:ext cx="2311445" cy="3640080"/>
          </a:xfrm>
          <a:custGeom>
            <a:avLst/>
            <a:gdLst>
              <a:gd name="connsiteX0" fmla="*/ 0 w 2307192"/>
              <a:gd name="connsiteY0" fmla="*/ 0 h 3601802"/>
              <a:gd name="connsiteX1" fmla="*/ 2307192 w 2307192"/>
              <a:gd name="connsiteY1" fmla="*/ 0 h 3601802"/>
              <a:gd name="connsiteX2" fmla="*/ 2307192 w 2307192"/>
              <a:gd name="connsiteY2" fmla="*/ 3601802 h 3601802"/>
              <a:gd name="connsiteX3" fmla="*/ 0 w 2307192"/>
              <a:gd name="connsiteY3" fmla="*/ 3601802 h 3601802"/>
              <a:gd name="connsiteX4" fmla="*/ 0 w 2307192"/>
              <a:gd name="connsiteY4" fmla="*/ 0 h 3601802"/>
              <a:gd name="connsiteX0" fmla="*/ 0 w 2307192"/>
              <a:gd name="connsiteY0" fmla="*/ 0 h 3614561"/>
              <a:gd name="connsiteX1" fmla="*/ 2307192 w 2307192"/>
              <a:gd name="connsiteY1" fmla="*/ 0 h 3614561"/>
              <a:gd name="connsiteX2" fmla="*/ 1486359 w 2307192"/>
              <a:gd name="connsiteY2" fmla="*/ 3614561 h 3614561"/>
              <a:gd name="connsiteX3" fmla="*/ 0 w 2307192"/>
              <a:gd name="connsiteY3" fmla="*/ 3601802 h 3614561"/>
              <a:gd name="connsiteX4" fmla="*/ 0 w 2307192"/>
              <a:gd name="connsiteY4" fmla="*/ 0 h 3614561"/>
              <a:gd name="connsiteX0" fmla="*/ 0 w 2298686"/>
              <a:gd name="connsiteY0" fmla="*/ 0 h 3614561"/>
              <a:gd name="connsiteX1" fmla="*/ 2298686 w 2298686"/>
              <a:gd name="connsiteY1" fmla="*/ 4253 h 3614561"/>
              <a:gd name="connsiteX2" fmla="*/ 1486359 w 2298686"/>
              <a:gd name="connsiteY2" fmla="*/ 3614561 h 3614561"/>
              <a:gd name="connsiteX3" fmla="*/ 0 w 2298686"/>
              <a:gd name="connsiteY3" fmla="*/ 3601802 h 3614561"/>
              <a:gd name="connsiteX4" fmla="*/ 0 w 2298686"/>
              <a:gd name="connsiteY4" fmla="*/ 0 h 3614561"/>
              <a:gd name="connsiteX0" fmla="*/ 0 w 2294433"/>
              <a:gd name="connsiteY0" fmla="*/ 0 h 3614561"/>
              <a:gd name="connsiteX1" fmla="*/ 2294433 w 2294433"/>
              <a:gd name="connsiteY1" fmla="*/ 0 h 3614561"/>
              <a:gd name="connsiteX2" fmla="*/ 1486359 w 2294433"/>
              <a:gd name="connsiteY2" fmla="*/ 3614561 h 3614561"/>
              <a:gd name="connsiteX3" fmla="*/ 0 w 2294433"/>
              <a:gd name="connsiteY3" fmla="*/ 3601802 h 3614561"/>
              <a:gd name="connsiteX4" fmla="*/ 0 w 2294433"/>
              <a:gd name="connsiteY4" fmla="*/ 0 h 3614561"/>
              <a:gd name="connsiteX0" fmla="*/ 0 w 2294433"/>
              <a:gd name="connsiteY0" fmla="*/ 0 h 3635827"/>
              <a:gd name="connsiteX1" fmla="*/ 2294433 w 2294433"/>
              <a:gd name="connsiteY1" fmla="*/ 0 h 3635827"/>
              <a:gd name="connsiteX2" fmla="*/ 1609697 w 2294433"/>
              <a:gd name="connsiteY2" fmla="*/ 3635827 h 3635827"/>
              <a:gd name="connsiteX3" fmla="*/ 0 w 2294433"/>
              <a:gd name="connsiteY3" fmla="*/ 3601802 h 3635827"/>
              <a:gd name="connsiteX4" fmla="*/ 0 w 2294433"/>
              <a:gd name="connsiteY4" fmla="*/ 0 h 3635827"/>
              <a:gd name="connsiteX0" fmla="*/ 0 w 2311445"/>
              <a:gd name="connsiteY0" fmla="*/ 4253 h 3640080"/>
              <a:gd name="connsiteX1" fmla="*/ 2311445 w 2311445"/>
              <a:gd name="connsiteY1" fmla="*/ 0 h 3640080"/>
              <a:gd name="connsiteX2" fmla="*/ 1609697 w 2311445"/>
              <a:gd name="connsiteY2" fmla="*/ 3640080 h 3640080"/>
              <a:gd name="connsiteX3" fmla="*/ 0 w 2311445"/>
              <a:gd name="connsiteY3" fmla="*/ 3606055 h 3640080"/>
              <a:gd name="connsiteX4" fmla="*/ 0 w 2311445"/>
              <a:gd name="connsiteY4" fmla="*/ 4253 h 3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445" h="3640080">
                <a:moveTo>
                  <a:pt x="0" y="4253"/>
                </a:moveTo>
                <a:lnTo>
                  <a:pt x="2311445" y="0"/>
                </a:lnTo>
                <a:lnTo>
                  <a:pt x="1609697" y="3640080"/>
                </a:lnTo>
                <a:lnTo>
                  <a:pt x="0" y="3606055"/>
                </a:lnTo>
                <a:lnTo>
                  <a:pt x="0" y="4253"/>
                </a:lnTo>
                <a:close/>
              </a:path>
            </a:pathLst>
          </a:cu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Freeform: Shape 10">
            <a:extLst>
              <a:ext uri="{FF2B5EF4-FFF2-40B4-BE49-F238E27FC236}">
                <a16:creationId xmlns:a16="http://schemas.microsoft.com/office/drawing/2014/main" id="{19FF3CA5-99EE-4827-94A7-C2553D97F34B}"/>
              </a:ext>
            </a:extLst>
          </p:cNvPr>
          <p:cNvSpPr/>
          <p:nvPr userDrawn="1"/>
        </p:nvSpPr>
        <p:spPr>
          <a:xfrm rot="10800000">
            <a:off x="1977793" y="1167046"/>
            <a:ext cx="333810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2" name="Rectangle 21">
            <a:extLst>
              <a:ext uri="{FF2B5EF4-FFF2-40B4-BE49-F238E27FC236}">
                <a16:creationId xmlns:a16="http://schemas.microsoft.com/office/drawing/2014/main" id="{2C690320-5C01-4AB3-AFEB-1210C45CC878}"/>
              </a:ext>
            </a:extLst>
          </p:cNvPr>
          <p:cNvSpPr/>
          <p:nvPr userDrawn="1"/>
        </p:nvSpPr>
        <p:spPr>
          <a:xfrm>
            <a:off x="0" y="4082905"/>
            <a:ext cx="267762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1581307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71249-2BAD-4424-BB73-07EE784A82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16336"/>
            <a:ext cx="3162300" cy="5190104"/>
          </a:xfrm>
          <a:custGeom>
            <a:avLst/>
            <a:gdLst>
              <a:gd name="connsiteX0" fmla="*/ 0 w 3006888"/>
              <a:gd name="connsiteY0" fmla="*/ 0 h 3904275"/>
              <a:gd name="connsiteX1" fmla="*/ 3006888 w 3006888"/>
              <a:gd name="connsiteY1" fmla="*/ 0 h 3904275"/>
              <a:gd name="connsiteX2" fmla="*/ 3006888 w 3006888"/>
              <a:gd name="connsiteY2" fmla="*/ 3904275 h 3904275"/>
              <a:gd name="connsiteX3" fmla="*/ 0 w 3006888"/>
              <a:gd name="connsiteY3" fmla="*/ 3904275 h 3904275"/>
            </a:gdLst>
            <a:ahLst/>
            <a:cxnLst>
              <a:cxn ang="0">
                <a:pos x="connsiteX0" y="connsiteY0"/>
              </a:cxn>
              <a:cxn ang="0">
                <a:pos x="connsiteX1" y="connsiteY1"/>
              </a:cxn>
              <a:cxn ang="0">
                <a:pos x="connsiteX2" y="connsiteY2"/>
              </a:cxn>
              <a:cxn ang="0">
                <a:pos x="connsiteX3" y="connsiteY3"/>
              </a:cxn>
            </a:cxnLst>
            <a:rect l="l" t="t" r="r" b="b"/>
            <a:pathLst>
              <a:path w="3006888" h="3904275">
                <a:moveTo>
                  <a:pt x="0" y="0"/>
                </a:moveTo>
                <a:lnTo>
                  <a:pt x="3006888" y="0"/>
                </a:lnTo>
                <a:lnTo>
                  <a:pt x="3006888" y="3904275"/>
                </a:lnTo>
                <a:lnTo>
                  <a:pt x="0" y="3904275"/>
                </a:lnTo>
                <a:close/>
              </a:path>
            </a:pathLst>
          </a:custGeom>
          <a:blipFill>
            <a:blip r:embed="rId3" cstate="screen">
              <a:extLst>
                <a:ext uri="{28A0092B-C50C-407E-A947-70E740481C1C}">
                  <a14:useLocalDpi xmlns:a14="http://schemas.microsoft.com/office/drawing/2010/main"/>
                </a:ext>
              </a:extLst>
            </a:blip>
            <a:stretch>
              <a:fillRect l="612" t="882" b="882"/>
            </a:stretch>
          </a:blipFill>
        </p:spPr>
      </p:pic>
      <p:sp>
        <p:nvSpPr>
          <p:cNvPr id="3" name="Text Placeholder 2">
            <a:extLst>
              <a:ext uri="{FF2B5EF4-FFF2-40B4-BE49-F238E27FC236}">
                <a16:creationId xmlns:a16="http://schemas.microsoft.com/office/drawing/2014/main" id="{D464415F-CBE1-4B48-9CCD-7E01EED552C6}"/>
              </a:ext>
            </a:extLst>
          </p:cNvPr>
          <p:cNvSpPr>
            <a:spLocks noGrp="1"/>
          </p:cNvSpPr>
          <p:nvPr>
            <p:ph type="body" idx="1"/>
          </p:nvPr>
        </p:nvSpPr>
        <p:spPr>
          <a:xfrm>
            <a:off x="6937483" y="4589952"/>
            <a:ext cx="4486522" cy="513954"/>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74EC737-8495-4B73-BB41-0DA9DCDC6C79}"/>
              </a:ext>
            </a:extLst>
          </p:cNvPr>
          <p:cNvSpPr>
            <a:spLocks noGrp="1"/>
          </p:cNvSpPr>
          <p:nvPr>
            <p:ph type="ftr" sz="quarter" idx="11"/>
          </p:nvPr>
        </p:nvSpPr>
        <p:spPr/>
        <p:txBody>
          <a:bodyPr/>
          <a:lstStyle/>
          <a:p>
            <a:r>
              <a:rPr lang="ro-RO"/>
              <a:t>TIMISOARA  2025</a:t>
            </a:r>
            <a:endParaRPr lang="ro-RO" dirty="0"/>
          </a:p>
        </p:txBody>
      </p:sp>
      <p:sp>
        <p:nvSpPr>
          <p:cNvPr id="2" name="Title 1">
            <a:extLst>
              <a:ext uri="{FF2B5EF4-FFF2-40B4-BE49-F238E27FC236}">
                <a16:creationId xmlns:a16="http://schemas.microsoft.com/office/drawing/2014/main" id="{5C5941B0-D27E-4CBB-8CDF-5A0B36AD6B5C}"/>
              </a:ext>
            </a:extLst>
          </p:cNvPr>
          <p:cNvSpPr>
            <a:spLocks noGrp="1"/>
          </p:cNvSpPr>
          <p:nvPr>
            <p:ph type="title"/>
          </p:nvPr>
        </p:nvSpPr>
        <p:spPr>
          <a:xfrm>
            <a:off x="5596978" y="1761621"/>
            <a:ext cx="5786593" cy="2646019"/>
          </a:xfrm>
          <a:solidFill>
            <a:schemeClr val="bg1"/>
          </a:solidFill>
        </p:spPr>
        <p:txBody>
          <a:bodyPr anchor="b"/>
          <a:lstStyle>
            <a:lvl1pPr>
              <a:defRPr sz="6000">
                <a:solidFill>
                  <a:srgbClr val="F96012"/>
                </a:solidFill>
              </a:defRPr>
            </a:lvl1pPr>
          </a:lstStyle>
          <a:p>
            <a:r>
              <a:rPr lang="en-US" dirty="0"/>
              <a:t>Click to edit Master title style</a:t>
            </a:r>
            <a:endParaRPr lang="ro-RO" dirty="0"/>
          </a:p>
        </p:txBody>
      </p:sp>
      <p:pic>
        <p:nvPicPr>
          <p:cNvPr id="13" name="Graphic 12">
            <a:extLst>
              <a:ext uri="{FF2B5EF4-FFF2-40B4-BE49-F238E27FC236}">
                <a16:creationId xmlns:a16="http://schemas.microsoft.com/office/drawing/2014/main" id="{2630CC36-D690-4747-95B8-4A27B69089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51598" y="198231"/>
            <a:ext cx="1372429" cy="1382232"/>
          </a:xfrm>
          <a:prstGeom prst="rect">
            <a:avLst/>
          </a:prstGeom>
          <a:effectLst/>
        </p:spPr>
      </p:pic>
      <p:sp>
        <p:nvSpPr>
          <p:cNvPr id="17" name="Rectangle 16">
            <a:extLst>
              <a:ext uri="{FF2B5EF4-FFF2-40B4-BE49-F238E27FC236}">
                <a16:creationId xmlns:a16="http://schemas.microsoft.com/office/drawing/2014/main" id="{17A3C1AE-DB34-4048-82BD-26CE63B4E223}"/>
              </a:ext>
            </a:extLst>
          </p:cNvPr>
          <p:cNvSpPr/>
          <p:nvPr userDrawn="1"/>
        </p:nvSpPr>
        <p:spPr>
          <a:xfrm>
            <a:off x="691567" y="1041018"/>
            <a:ext cx="2311445" cy="3640080"/>
          </a:xfrm>
          <a:custGeom>
            <a:avLst/>
            <a:gdLst>
              <a:gd name="connsiteX0" fmla="*/ 0 w 2307192"/>
              <a:gd name="connsiteY0" fmla="*/ 0 h 3601802"/>
              <a:gd name="connsiteX1" fmla="*/ 2307192 w 2307192"/>
              <a:gd name="connsiteY1" fmla="*/ 0 h 3601802"/>
              <a:gd name="connsiteX2" fmla="*/ 2307192 w 2307192"/>
              <a:gd name="connsiteY2" fmla="*/ 3601802 h 3601802"/>
              <a:gd name="connsiteX3" fmla="*/ 0 w 2307192"/>
              <a:gd name="connsiteY3" fmla="*/ 3601802 h 3601802"/>
              <a:gd name="connsiteX4" fmla="*/ 0 w 2307192"/>
              <a:gd name="connsiteY4" fmla="*/ 0 h 3601802"/>
              <a:gd name="connsiteX0" fmla="*/ 0 w 2307192"/>
              <a:gd name="connsiteY0" fmla="*/ 0 h 3614561"/>
              <a:gd name="connsiteX1" fmla="*/ 2307192 w 2307192"/>
              <a:gd name="connsiteY1" fmla="*/ 0 h 3614561"/>
              <a:gd name="connsiteX2" fmla="*/ 1486359 w 2307192"/>
              <a:gd name="connsiteY2" fmla="*/ 3614561 h 3614561"/>
              <a:gd name="connsiteX3" fmla="*/ 0 w 2307192"/>
              <a:gd name="connsiteY3" fmla="*/ 3601802 h 3614561"/>
              <a:gd name="connsiteX4" fmla="*/ 0 w 2307192"/>
              <a:gd name="connsiteY4" fmla="*/ 0 h 3614561"/>
              <a:gd name="connsiteX0" fmla="*/ 0 w 2298686"/>
              <a:gd name="connsiteY0" fmla="*/ 0 h 3614561"/>
              <a:gd name="connsiteX1" fmla="*/ 2298686 w 2298686"/>
              <a:gd name="connsiteY1" fmla="*/ 4253 h 3614561"/>
              <a:gd name="connsiteX2" fmla="*/ 1486359 w 2298686"/>
              <a:gd name="connsiteY2" fmla="*/ 3614561 h 3614561"/>
              <a:gd name="connsiteX3" fmla="*/ 0 w 2298686"/>
              <a:gd name="connsiteY3" fmla="*/ 3601802 h 3614561"/>
              <a:gd name="connsiteX4" fmla="*/ 0 w 2298686"/>
              <a:gd name="connsiteY4" fmla="*/ 0 h 3614561"/>
              <a:gd name="connsiteX0" fmla="*/ 0 w 2294433"/>
              <a:gd name="connsiteY0" fmla="*/ 0 h 3614561"/>
              <a:gd name="connsiteX1" fmla="*/ 2294433 w 2294433"/>
              <a:gd name="connsiteY1" fmla="*/ 0 h 3614561"/>
              <a:gd name="connsiteX2" fmla="*/ 1486359 w 2294433"/>
              <a:gd name="connsiteY2" fmla="*/ 3614561 h 3614561"/>
              <a:gd name="connsiteX3" fmla="*/ 0 w 2294433"/>
              <a:gd name="connsiteY3" fmla="*/ 3601802 h 3614561"/>
              <a:gd name="connsiteX4" fmla="*/ 0 w 2294433"/>
              <a:gd name="connsiteY4" fmla="*/ 0 h 3614561"/>
              <a:gd name="connsiteX0" fmla="*/ 0 w 2294433"/>
              <a:gd name="connsiteY0" fmla="*/ 0 h 3635827"/>
              <a:gd name="connsiteX1" fmla="*/ 2294433 w 2294433"/>
              <a:gd name="connsiteY1" fmla="*/ 0 h 3635827"/>
              <a:gd name="connsiteX2" fmla="*/ 1609697 w 2294433"/>
              <a:gd name="connsiteY2" fmla="*/ 3635827 h 3635827"/>
              <a:gd name="connsiteX3" fmla="*/ 0 w 2294433"/>
              <a:gd name="connsiteY3" fmla="*/ 3601802 h 3635827"/>
              <a:gd name="connsiteX4" fmla="*/ 0 w 2294433"/>
              <a:gd name="connsiteY4" fmla="*/ 0 h 3635827"/>
              <a:gd name="connsiteX0" fmla="*/ 0 w 2311445"/>
              <a:gd name="connsiteY0" fmla="*/ 4253 h 3640080"/>
              <a:gd name="connsiteX1" fmla="*/ 2311445 w 2311445"/>
              <a:gd name="connsiteY1" fmla="*/ 0 h 3640080"/>
              <a:gd name="connsiteX2" fmla="*/ 1609697 w 2311445"/>
              <a:gd name="connsiteY2" fmla="*/ 3640080 h 3640080"/>
              <a:gd name="connsiteX3" fmla="*/ 0 w 2311445"/>
              <a:gd name="connsiteY3" fmla="*/ 3606055 h 3640080"/>
              <a:gd name="connsiteX4" fmla="*/ 0 w 2311445"/>
              <a:gd name="connsiteY4" fmla="*/ 4253 h 3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445" h="3640080">
                <a:moveTo>
                  <a:pt x="0" y="4253"/>
                </a:moveTo>
                <a:lnTo>
                  <a:pt x="2311445" y="0"/>
                </a:lnTo>
                <a:lnTo>
                  <a:pt x="1609697" y="3640080"/>
                </a:lnTo>
                <a:lnTo>
                  <a:pt x="0" y="3606055"/>
                </a:lnTo>
                <a:lnTo>
                  <a:pt x="0" y="4253"/>
                </a:lnTo>
                <a:close/>
              </a:path>
            </a:pathLst>
          </a:cu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Freeform: Shape 10">
            <a:extLst>
              <a:ext uri="{FF2B5EF4-FFF2-40B4-BE49-F238E27FC236}">
                <a16:creationId xmlns:a16="http://schemas.microsoft.com/office/drawing/2014/main" id="{19FF3CA5-99EE-4827-94A7-C2553D97F34B}"/>
              </a:ext>
            </a:extLst>
          </p:cNvPr>
          <p:cNvSpPr/>
          <p:nvPr userDrawn="1"/>
        </p:nvSpPr>
        <p:spPr>
          <a:xfrm rot="10800000">
            <a:off x="1977793" y="1167046"/>
            <a:ext cx="333810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6" name="Picture 5">
            <a:extLst>
              <a:ext uri="{FF2B5EF4-FFF2-40B4-BE49-F238E27FC236}">
                <a16:creationId xmlns:a16="http://schemas.microsoft.com/office/drawing/2014/main" id="{6F4E48E8-9ED0-4D78-BBC7-43F0CAF428B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37936" y="4827629"/>
            <a:ext cx="1785848" cy="1392960"/>
          </a:xfrm>
          <a:prstGeom prst="rect">
            <a:avLst/>
          </a:prstGeom>
        </p:spPr>
      </p:pic>
    </p:spTree>
    <p:extLst>
      <p:ext uri="{BB962C8B-B14F-4D97-AF65-F5344CB8AC3E}">
        <p14:creationId xmlns:p14="http://schemas.microsoft.com/office/powerpoint/2010/main" val="2458280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6DC9E-435F-4FAC-8AB8-2235F5F26D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02512"/>
            <a:ext cx="3040911" cy="5209953"/>
          </a:xfrm>
          <a:prstGeom prst="rect">
            <a:avLst/>
          </a:prstGeom>
        </p:spPr>
      </p:pic>
      <p:sp>
        <p:nvSpPr>
          <p:cNvPr id="3" name="Text Placeholder 2">
            <a:extLst>
              <a:ext uri="{FF2B5EF4-FFF2-40B4-BE49-F238E27FC236}">
                <a16:creationId xmlns:a16="http://schemas.microsoft.com/office/drawing/2014/main" id="{D464415F-CBE1-4B48-9CCD-7E01EED552C6}"/>
              </a:ext>
            </a:extLst>
          </p:cNvPr>
          <p:cNvSpPr>
            <a:spLocks noGrp="1"/>
          </p:cNvSpPr>
          <p:nvPr>
            <p:ph type="body" idx="1"/>
          </p:nvPr>
        </p:nvSpPr>
        <p:spPr>
          <a:xfrm>
            <a:off x="6937483" y="4589952"/>
            <a:ext cx="4486522" cy="513954"/>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74EC737-8495-4B73-BB41-0DA9DCDC6C79}"/>
              </a:ext>
            </a:extLst>
          </p:cNvPr>
          <p:cNvSpPr>
            <a:spLocks noGrp="1"/>
          </p:cNvSpPr>
          <p:nvPr>
            <p:ph type="ftr" sz="quarter" idx="11"/>
          </p:nvPr>
        </p:nvSpPr>
        <p:spPr/>
        <p:txBody>
          <a:bodyPr/>
          <a:lstStyle/>
          <a:p>
            <a:r>
              <a:rPr lang="ro-RO"/>
              <a:t>TIMISOARA  2025</a:t>
            </a:r>
            <a:endParaRPr lang="ro-RO" dirty="0"/>
          </a:p>
        </p:txBody>
      </p:sp>
      <p:sp>
        <p:nvSpPr>
          <p:cNvPr id="2" name="Title 1">
            <a:extLst>
              <a:ext uri="{FF2B5EF4-FFF2-40B4-BE49-F238E27FC236}">
                <a16:creationId xmlns:a16="http://schemas.microsoft.com/office/drawing/2014/main" id="{5C5941B0-D27E-4CBB-8CDF-5A0B36AD6B5C}"/>
              </a:ext>
            </a:extLst>
          </p:cNvPr>
          <p:cNvSpPr>
            <a:spLocks noGrp="1"/>
          </p:cNvSpPr>
          <p:nvPr>
            <p:ph type="title"/>
          </p:nvPr>
        </p:nvSpPr>
        <p:spPr>
          <a:xfrm>
            <a:off x="5596978" y="1761621"/>
            <a:ext cx="5786593" cy="2646019"/>
          </a:xfrm>
          <a:solidFill>
            <a:schemeClr val="bg1"/>
          </a:solidFill>
        </p:spPr>
        <p:txBody>
          <a:bodyPr anchor="b"/>
          <a:lstStyle>
            <a:lvl1pPr>
              <a:defRPr sz="6000">
                <a:solidFill>
                  <a:srgbClr val="F96012"/>
                </a:solidFill>
              </a:defRPr>
            </a:lvl1pPr>
          </a:lstStyle>
          <a:p>
            <a:r>
              <a:rPr lang="en-US" dirty="0"/>
              <a:t>Click to edit Master title style</a:t>
            </a:r>
            <a:endParaRPr lang="ro-RO" dirty="0"/>
          </a:p>
        </p:txBody>
      </p:sp>
      <p:pic>
        <p:nvPicPr>
          <p:cNvPr id="13" name="Graphic 12">
            <a:extLst>
              <a:ext uri="{FF2B5EF4-FFF2-40B4-BE49-F238E27FC236}">
                <a16:creationId xmlns:a16="http://schemas.microsoft.com/office/drawing/2014/main" id="{2630CC36-D690-4747-95B8-4A27B69089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51598" y="198231"/>
            <a:ext cx="1372429" cy="1382232"/>
          </a:xfrm>
          <a:prstGeom prst="rect">
            <a:avLst/>
          </a:prstGeom>
          <a:effectLst/>
        </p:spPr>
      </p:pic>
      <p:sp>
        <p:nvSpPr>
          <p:cNvPr id="17" name="Rectangle 16">
            <a:extLst>
              <a:ext uri="{FF2B5EF4-FFF2-40B4-BE49-F238E27FC236}">
                <a16:creationId xmlns:a16="http://schemas.microsoft.com/office/drawing/2014/main" id="{17A3C1AE-DB34-4048-82BD-26CE63B4E223}"/>
              </a:ext>
            </a:extLst>
          </p:cNvPr>
          <p:cNvSpPr/>
          <p:nvPr userDrawn="1"/>
        </p:nvSpPr>
        <p:spPr>
          <a:xfrm>
            <a:off x="691567" y="1041018"/>
            <a:ext cx="2311445" cy="3640080"/>
          </a:xfrm>
          <a:custGeom>
            <a:avLst/>
            <a:gdLst>
              <a:gd name="connsiteX0" fmla="*/ 0 w 2307192"/>
              <a:gd name="connsiteY0" fmla="*/ 0 h 3601802"/>
              <a:gd name="connsiteX1" fmla="*/ 2307192 w 2307192"/>
              <a:gd name="connsiteY1" fmla="*/ 0 h 3601802"/>
              <a:gd name="connsiteX2" fmla="*/ 2307192 w 2307192"/>
              <a:gd name="connsiteY2" fmla="*/ 3601802 h 3601802"/>
              <a:gd name="connsiteX3" fmla="*/ 0 w 2307192"/>
              <a:gd name="connsiteY3" fmla="*/ 3601802 h 3601802"/>
              <a:gd name="connsiteX4" fmla="*/ 0 w 2307192"/>
              <a:gd name="connsiteY4" fmla="*/ 0 h 3601802"/>
              <a:gd name="connsiteX0" fmla="*/ 0 w 2307192"/>
              <a:gd name="connsiteY0" fmla="*/ 0 h 3614561"/>
              <a:gd name="connsiteX1" fmla="*/ 2307192 w 2307192"/>
              <a:gd name="connsiteY1" fmla="*/ 0 h 3614561"/>
              <a:gd name="connsiteX2" fmla="*/ 1486359 w 2307192"/>
              <a:gd name="connsiteY2" fmla="*/ 3614561 h 3614561"/>
              <a:gd name="connsiteX3" fmla="*/ 0 w 2307192"/>
              <a:gd name="connsiteY3" fmla="*/ 3601802 h 3614561"/>
              <a:gd name="connsiteX4" fmla="*/ 0 w 2307192"/>
              <a:gd name="connsiteY4" fmla="*/ 0 h 3614561"/>
              <a:gd name="connsiteX0" fmla="*/ 0 w 2298686"/>
              <a:gd name="connsiteY0" fmla="*/ 0 h 3614561"/>
              <a:gd name="connsiteX1" fmla="*/ 2298686 w 2298686"/>
              <a:gd name="connsiteY1" fmla="*/ 4253 h 3614561"/>
              <a:gd name="connsiteX2" fmla="*/ 1486359 w 2298686"/>
              <a:gd name="connsiteY2" fmla="*/ 3614561 h 3614561"/>
              <a:gd name="connsiteX3" fmla="*/ 0 w 2298686"/>
              <a:gd name="connsiteY3" fmla="*/ 3601802 h 3614561"/>
              <a:gd name="connsiteX4" fmla="*/ 0 w 2298686"/>
              <a:gd name="connsiteY4" fmla="*/ 0 h 3614561"/>
              <a:gd name="connsiteX0" fmla="*/ 0 w 2294433"/>
              <a:gd name="connsiteY0" fmla="*/ 0 h 3614561"/>
              <a:gd name="connsiteX1" fmla="*/ 2294433 w 2294433"/>
              <a:gd name="connsiteY1" fmla="*/ 0 h 3614561"/>
              <a:gd name="connsiteX2" fmla="*/ 1486359 w 2294433"/>
              <a:gd name="connsiteY2" fmla="*/ 3614561 h 3614561"/>
              <a:gd name="connsiteX3" fmla="*/ 0 w 2294433"/>
              <a:gd name="connsiteY3" fmla="*/ 3601802 h 3614561"/>
              <a:gd name="connsiteX4" fmla="*/ 0 w 2294433"/>
              <a:gd name="connsiteY4" fmla="*/ 0 h 3614561"/>
              <a:gd name="connsiteX0" fmla="*/ 0 w 2294433"/>
              <a:gd name="connsiteY0" fmla="*/ 0 h 3635827"/>
              <a:gd name="connsiteX1" fmla="*/ 2294433 w 2294433"/>
              <a:gd name="connsiteY1" fmla="*/ 0 h 3635827"/>
              <a:gd name="connsiteX2" fmla="*/ 1609697 w 2294433"/>
              <a:gd name="connsiteY2" fmla="*/ 3635827 h 3635827"/>
              <a:gd name="connsiteX3" fmla="*/ 0 w 2294433"/>
              <a:gd name="connsiteY3" fmla="*/ 3601802 h 3635827"/>
              <a:gd name="connsiteX4" fmla="*/ 0 w 2294433"/>
              <a:gd name="connsiteY4" fmla="*/ 0 h 3635827"/>
              <a:gd name="connsiteX0" fmla="*/ 0 w 2311445"/>
              <a:gd name="connsiteY0" fmla="*/ 4253 h 3640080"/>
              <a:gd name="connsiteX1" fmla="*/ 2311445 w 2311445"/>
              <a:gd name="connsiteY1" fmla="*/ 0 h 3640080"/>
              <a:gd name="connsiteX2" fmla="*/ 1609697 w 2311445"/>
              <a:gd name="connsiteY2" fmla="*/ 3640080 h 3640080"/>
              <a:gd name="connsiteX3" fmla="*/ 0 w 2311445"/>
              <a:gd name="connsiteY3" fmla="*/ 3606055 h 3640080"/>
              <a:gd name="connsiteX4" fmla="*/ 0 w 2311445"/>
              <a:gd name="connsiteY4" fmla="*/ 4253 h 3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445" h="3640080">
                <a:moveTo>
                  <a:pt x="0" y="4253"/>
                </a:moveTo>
                <a:lnTo>
                  <a:pt x="2311445" y="0"/>
                </a:lnTo>
                <a:lnTo>
                  <a:pt x="1609697" y="3640080"/>
                </a:lnTo>
                <a:lnTo>
                  <a:pt x="0" y="3606055"/>
                </a:lnTo>
                <a:lnTo>
                  <a:pt x="0" y="4253"/>
                </a:lnTo>
                <a:close/>
              </a:path>
            </a:pathLst>
          </a:cu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Freeform: Shape 10">
            <a:extLst>
              <a:ext uri="{FF2B5EF4-FFF2-40B4-BE49-F238E27FC236}">
                <a16:creationId xmlns:a16="http://schemas.microsoft.com/office/drawing/2014/main" id="{19FF3CA5-99EE-4827-94A7-C2553D97F34B}"/>
              </a:ext>
            </a:extLst>
          </p:cNvPr>
          <p:cNvSpPr/>
          <p:nvPr userDrawn="1"/>
        </p:nvSpPr>
        <p:spPr>
          <a:xfrm rot="10800000">
            <a:off x="1977793" y="1167046"/>
            <a:ext cx="333810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6" name="Picture 5">
            <a:extLst>
              <a:ext uri="{FF2B5EF4-FFF2-40B4-BE49-F238E27FC236}">
                <a16:creationId xmlns:a16="http://schemas.microsoft.com/office/drawing/2014/main" id="{6F4E48E8-9ED0-4D78-BBC7-43F0CAF428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37936" y="4827629"/>
            <a:ext cx="1785848" cy="1392960"/>
          </a:xfrm>
          <a:prstGeom prst="rect">
            <a:avLst/>
          </a:prstGeom>
        </p:spPr>
      </p:pic>
    </p:spTree>
    <p:extLst>
      <p:ext uri="{BB962C8B-B14F-4D97-AF65-F5344CB8AC3E}">
        <p14:creationId xmlns:p14="http://schemas.microsoft.com/office/powerpoint/2010/main" val="3196508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1783E1-5901-4488-AAD8-7A666BB4A6D4}"/>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sp>
        <p:nvSpPr>
          <p:cNvPr id="4" name="Content Placeholder 3">
            <a:extLst>
              <a:ext uri="{FF2B5EF4-FFF2-40B4-BE49-F238E27FC236}">
                <a16:creationId xmlns:a16="http://schemas.microsoft.com/office/drawing/2014/main" id="{90C784D2-70A7-4363-9023-DCDA628FBC1D}"/>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cxnSp>
        <p:nvCxnSpPr>
          <p:cNvPr id="13" name="Straight Connector 12">
            <a:extLst>
              <a:ext uri="{FF2B5EF4-FFF2-40B4-BE49-F238E27FC236}">
                <a16:creationId xmlns:a16="http://schemas.microsoft.com/office/drawing/2014/main" id="{22117724-86CD-48A6-A582-F5CEFD791045}"/>
              </a:ext>
            </a:extLst>
          </p:cNvPr>
          <p:cNvCxnSpPr>
            <a:cxnSpLocks/>
          </p:cNvCxnSpPr>
          <p:nvPr userDrawn="1"/>
        </p:nvCxnSpPr>
        <p:spPr>
          <a:xfrm>
            <a:off x="788158" y="6538912"/>
            <a:ext cx="9564629" cy="0"/>
          </a:xfrm>
          <a:prstGeom prst="line">
            <a:avLst/>
          </a:prstGeom>
          <a:ln w="12700">
            <a:solidFill>
              <a:schemeClr val="tx1"/>
            </a:solidFill>
          </a:ln>
        </p:spPr>
        <p:style>
          <a:lnRef idx="1">
            <a:schemeClr val="accent5"/>
          </a:lnRef>
          <a:fillRef idx="0">
            <a:schemeClr val="accent5"/>
          </a:fillRef>
          <a:effectRef idx="0">
            <a:schemeClr val="accent5"/>
          </a:effectRef>
          <a:fontRef idx="minor">
            <a:schemeClr val="tx1"/>
          </a:fontRef>
        </p:style>
      </p:cxnSp>
      <p:sp>
        <p:nvSpPr>
          <p:cNvPr id="14" name="Footer Placeholder 26">
            <a:extLst>
              <a:ext uri="{FF2B5EF4-FFF2-40B4-BE49-F238E27FC236}">
                <a16:creationId xmlns:a16="http://schemas.microsoft.com/office/drawing/2014/main" id="{74CDE807-56C2-4E6D-BD79-3825D2BC80FF}"/>
              </a:ext>
            </a:extLst>
          </p:cNvPr>
          <p:cNvSpPr>
            <a:spLocks noGrp="1"/>
          </p:cNvSpPr>
          <p:nvPr>
            <p:ph type="ftr" sz="quarter" idx="11"/>
          </p:nvPr>
        </p:nvSpPr>
        <p:spPr>
          <a:xfrm>
            <a:off x="10313581" y="6356349"/>
            <a:ext cx="1040219" cy="365125"/>
          </a:xfrm>
          <a:noFill/>
        </p:spPr>
        <p:txBody>
          <a:bodyPr/>
          <a:lstStyle>
            <a:lvl1pPr>
              <a:defRPr>
                <a:solidFill>
                  <a:schemeClr val="tx1"/>
                </a:solidFill>
              </a:defRPr>
            </a:lvl1pPr>
          </a:lstStyle>
          <a:p>
            <a:r>
              <a:rPr lang="ro-RO"/>
              <a:t>TIMISOARA  2025</a:t>
            </a:r>
            <a:endParaRPr lang="ro-RO" dirty="0"/>
          </a:p>
        </p:txBody>
      </p:sp>
      <p:sp>
        <p:nvSpPr>
          <p:cNvPr id="15" name="Freeform: Shape 14">
            <a:extLst>
              <a:ext uri="{FF2B5EF4-FFF2-40B4-BE49-F238E27FC236}">
                <a16:creationId xmlns:a16="http://schemas.microsoft.com/office/drawing/2014/main" id="{3EA55593-DCC5-42CF-8099-34FE4E0B29B4}"/>
              </a:ext>
            </a:extLst>
          </p:cNvPr>
          <p:cNvSpPr/>
          <p:nvPr userDrawn="1"/>
        </p:nvSpPr>
        <p:spPr>
          <a:xfrm>
            <a:off x="3279275" y="0"/>
            <a:ext cx="8124568" cy="1709715"/>
          </a:xfrm>
          <a:custGeom>
            <a:avLst/>
            <a:gdLst>
              <a:gd name="connsiteX0" fmla="*/ 1716142 w 8827850"/>
              <a:gd name="connsiteY0" fmla="*/ 0 h 6871135"/>
              <a:gd name="connsiteX1" fmla="*/ 7108620 w 8827850"/>
              <a:gd name="connsiteY1" fmla="*/ 0 h 6871135"/>
              <a:gd name="connsiteX2" fmla="*/ 7106978 w 8827850"/>
              <a:gd name="connsiteY2" fmla="*/ 6568 h 6871135"/>
              <a:gd name="connsiteX3" fmla="*/ 8827850 w 8827850"/>
              <a:gd name="connsiteY3" fmla="*/ 6568 h 6871135"/>
              <a:gd name="connsiteX4" fmla="*/ 8827850 w 8827850"/>
              <a:gd name="connsiteY4" fmla="*/ 6871135 h 6871135"/>
              <a:gd name="connsiteX5" fmla="*/ 4444795 w 8827850"/>
              <a:gd name="connsiteY5" fmla="*/ 6871135 h 6871135"/>
              <a:gd name="connsiteX6" fmla="*/ 4444795 w 8827850"/>
              <a:gd name="connsiteY6" fmla="*/ 6864567 h 6871135"/>
              <a:gd name="connsiteX7" fmla="*/ 0 w 8827850"/>
              <a:gd name="connsiteY7" fmla="*/ 6864567 h 6871135"/>
              <a:gd name="connsiteX0" fmla="*/ 1796949 w 8908657"/>
              <a:gd name="connsiteY0" fmla="*/ 0 h 6871135"/>
              <a:gd name="connsiteX1" fmla="*/ 7189427 w 8908657"/>
              <a:gd name="connsiteY1" fmla="*/ 0 h 6871135"/>
              <a:gd name="connsiteX2" fmla="*/ 7187785 w 8908657"/>
              <a:gd name="connsiteY2" fmla="*/ 6568 h 6871135"/>
              <a:gd name="connsiteX3" fmla="*/ 8908657 w 8908657"/>
              <a:gd name="connsiteY3" fmla="*/ 6568 h 6871135"/>
              <a:gd name="connsiteX4" fmla="*/ 8908657 w 8908657"/>
              <a:gd name="connsiteY4" fmla="*/ 6871135 h 6871135"/>
              <a:gd name="connsiteX5" fmla="*/ 4525602 w 8908657"/>
              <a:gd name="connsiteY5" fmla="*/ 6871135 h 6871135"/>
              <a:gd name="connsiteX6" fmla="*/ 4525602 w 8908657"/>
              <a:gd name="connsiteY6" fmla="*/ 6864567 h 6871135"/>
              <a:gd name="connsiteX7" fmla="*/ 0 w 8908657"/>
              <a:gd name="connsiteY7" fmla="*/ 6864567 h 6871135"/>
              <a:gd name="connsiteX8" fmla="*/ 1796949 w 8908657"/>
              <a:gd name="connsiteY8" fmla="*/ 0 h 6871135"/>
              <a:gd name="connsiteX0" fmla="*/ 1830973 w 8942681"/>
              <a:gd name="connsiteY0" fmla="*/ 0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30973 w 8942681"/>
              <a:gd name="connsiteY8" fmla="*/ 0 h 6871135"/>
              <a:gd name="connsiteX0" fmla="*/ 1801202 w 8942681"/>
              <a:gd name="connsiteY0" fmla="*/ 8506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01202 w 8942681"/>
              <a:gd name="connsiteY8" fmla="*/ 8506 h 687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2681" h="6871135">
                <a:moveTo>
                  <a:pt x="1801202" y="8506"/>
                </a:moveTo>
                <a:lnTo>
                  <a:pt x="7223451" y="0"/>
                </a:lnTo>
                <a:lnTo>
                  <a:pt x="7221809" y="6568"/>
                </a:lnTo>
                <a:lnTo>
                  <a:pt x="8942681" y="6568"/>
                </a:lnTo>
                <a:lnTo>
                  <a:pt x="8942681" y="6871135"/>
                </a:lnTo>
                <a:lnTo>
                  <a:pt x="4559626" y="6871135"/>
                </a:lnTo>
                <a:lnTo>
                  <a:pt x="4559626" y="6864567"/>
                </a:lnTo>
                <a:lnTo>
                  <a:pt x="0" y="6860313"/>
                </a:lnTo>
                <a:cubicBezTo>
                  <a:pt x="572047" y="4572124"/>
                  <a:pt x="1229155" y="2296695"/>
                  <a:pt x="1801202" y="8506"/>
                </a:cubicBez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Freeform: Shape 15">
            <a:extLst>
              <a:ext uri="{FF2B5EF4-FFF2-40B4-BE49-F238E27FC236}">
                <a16:creationId xmlns:a16="http://schemas.microsoft.com/office/drawing/2014/main" id="{E29F4A75-DF92-4DD0-A88F-6C065351423F}"/>
              </a:ext>
            </a:extLst>
          </p:cNvPr>
          <p:cNvSpPr/>
          <p:nvPr userDrawn="1"/>
        </p:nvSpPr>
        <p:spPr>
          <a:xfrm>
            <a:off x="788158" y="173774"/>
            <a:ext cx="8394118" cy="1340031"/>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5682637"/>
              <a:gd name="connsiteY0" fmla="*/ 118356 h 5351232"/>
              <a:gd name="connsiteX1" fmla="*/ 2973065 w 5682637"/>
              <a:gd name="connsiteY1" fmla="*/ 118356 h 5351232"/>
              <a:gd name="connsiteX2" fmla="*/ 2973065 w 5682637"/>
              <a:gd name="connsiteY2" fmla="*/ 119647 h 5351232"/>
              <a:gd name="connsiteX3" fmla="*/ 5682637 w 5682637"/>
              <a:gd name="connsiteY3" fmla="*/ 0 h 5351232"/>
              <a:gd name="connsiteX4" fmla="*/ 5122675 w 5682637"/>
              <a:gd name="connsiteY4" fmla="*/ 5342725 h 5351232"/>
              <a:gd name="connsiteX5" fmla="*/ 368812 w 5682637"/>
              <a:gd name="connsiteY5" fmla="*/ 5351232 h 5351232"/>
              <a:gd name="connsiteX6" fmla="*/ 369135 w 5682637"/>
              <a:gd name="connsiteY6" fmla="*/ 5349941 h 5351232"/>
              <a:gd name="connsiteX7" fmla="*/ 0 w 5682637"/>
              <a:gd name="connsiteY7" fmla="*/ 5349941 h 5351232"/>
              <a:gd name="connsiteX8" fmla="*/ 0 w 5682637"/>
              <a:gd name="connsiteY8" fmla="*/ 118356 h 5351232"/>
              <a:gd name="connsiteX0" fmla="*/ 0 w 5734939"/>
              <a:gd name="connsiteY0" fmla="*/ 152545 h 5385421"/>
              <a:gd name="connsiteX1" fmla="*/ 2973065 w 5734939"/>
              <a:gd name="connsiteY1" fmla="*/ 152545 h 5385421"/>
              <a:gd name="connsiteX2" fmla="*/ 2973065 w 5734939"/>
              <a:gd name="connsiteY2" fmla="*/ 153836 h 5385421"/>
              <a:gd name="connsiteX3" fmla="*/ 5734939 w 5734939"/>
              <a:gd name="connsiteY3" fmla="*/ 0 h 5385421"/>
              <a:gd name="connsiteX4" fmla="*/ 5122675 w 5734939"/>
              <a:gd name="connsiteY4" fmla="*/ 5376914 h 5385421"/>
              <a:gd name="connsiteX5" fmla="*/ 368812 w 5734939"/>
              <a:gd name="connsiteY5" fmla="*/ 5385421 h 5385421"/>
              <a:gd name="connsiteX6" fmla="*/ 369135 w 5734939"/>
              <a:gd name="connsiteY6" fmla="*/ 5384130 h 5385421"/>
              <a:gd name="connsiteX7" fmla="*/ 0 w 5734939"/>
              <a:gd name="connsiteY7" fmla="*/ 5384130 h 5385421"/>
              <a:gd name="connsiteX8" fmla="*/ 0 w 5734939"/>
              <a:gd name="connsiteY8" fmla="*/ 152545 h 538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4939" h="5385421">
                <a:moveTo>
                  <a:pt x="0" y="152545"/>
                </a:moveTo>
                <a:lnTo>
                  <a:pt x="2973065" y="152545"/>
                </a:lnTo>
                <a:lnTo>
                  <a:pt x="2973065" y="153836"/>
                </a:lnTo>
                <a:lnTo>
                  <a:pt x="5734939" y="0"/>
                </a:lnTo>
                <a:lnTo>
                  <a:pt x="5122675" y="5376914"/>
                </a:lnTo>
                <a:lnTo>
                  <a:pt x="368812" y="5385421"/>
                </a:lnTo>
                <a:cubicBezTo>
                  <a:pt x="368920" y="5384991"/>
                  <a:pt x="369027" y="5384560"/>
                  <a:pt x="369135" y="5384130"/>
                </a:cubicBezTo>
                <a:lnTo>
                  <a:pt x="0" y="5384130"/>
                </a:lnTo>
                <a:lnTo>
                  <a:pt x="0" y="152545"/>
                </a:lnTo>
                <a:close/>
              </a:path>
            </a:pathLst>
          </a:custGeom>
          <a:solidFill>
            <a:srgbClr val="F96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17" name="Picture 16">
            <a:extLst>
              <a:ext uri="{FF2B5EF4-FFF2-40B4-BE49-F238E27FC236}">
                <a16:creationId xmlns:a16="http://schemas.microsoft.com/office/drawing/2014/main" id="{7221ED5F-1C0E-4BB2-B1B5-AA87D8CCE1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787" y="762889"/>
            <a:ext cx="702193" cy="547710"/>
          </a:xfrm>
          <a:prstGeom prst="rect">
            <a:avLst/>
          </a:prstGeom>
        </p:spPr>
      </p:pic>
      <p:sp>
        <p:nvSpPr>
          <p:cNvPr id="18" name="Title 12">
            <a:extLst>
              <a:ext uri="{FF2B5EF4-FFF2-40B4-BE49-F238E27FC236}">
                <a16:creationId xmlns:a16="http://schemas.microsoft.com/office/drawing/2014/main" id="{FA2C22C7-4EFC-4D28-8CF1-601B1986F99F}"/>
              </a:ext>
            </a:extLst>
          </p:cNvPr>
          <p:cNvSpPr>
            <a:spLocks noGrp="1"/>
          </p:cNvSpPr>
          <p:nvPr>
            <p:ph type="title" hasCustomPrompt="1"/>
          </p:nvPr>
        </p:nvSpPr>
        <p:spPr>
          <a:xfrm>
            <a:off x="838200" y="843789"/>
            <a:ext cx="7667297" cy="575475"/>
          </a:xfrm>
        </p:spPr>
        <p:txBody>
          <a:bodyPr/>
          <a:lstStyle/>
          <a:p>
            <a:r>
              <a:rPr lang="en-US" dirty="0"/>
              <a:t>CLICK TO EDIT MASTER TITLE STYLE</a:t>
            </a:r>
            <a:endParaRPr lang="ro-RO" dirty="0"/>
          </a:p>
        </p:txBody>
      </p:sp>
    </p:spTree>
    <p:extLst>
      <p:ext uri="{BB962C8B-B14F-4D97-AF65-F5344CB8AC3E}">
        <p14:creationId xmlns:p14="http://schemas.microsoft.com/office/powerpoint/2010/main" val="227677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CF348E-17CE-4D96-8D2B-2556CB6B4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399FEA-E410-4865-9D81-02D3D04F21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a:extLst>
              <a:ext uri="{FF2B5EF4-FFF2-40B4-BE49-F238E27FC236}">
                <a16:creationId xmlns:a16="http://schemas.microsoft.com/office/drawing/2014/main" id="{686A4F1E-2340-44A8-AF75-8B05C22601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F69A805-2A96-465E-9333-5D747D07FBFD}"/>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sp>
        <p:nvSpPr>
          <p:cNvPr id="8" name="Footer Placeholder 7">
            <a:extLst>
              <a:ext uri="{FF2B5EF4-FFF2-40B4-BE49-F238E27FC236}">
                <a16:creationId xmlns:a16="http://schemas.microsoft.com/office/drawing/2014/main" id="{8E5433B1-31B4-45F2-B80F-8C20763652E2}"/>
              </a:ext>
            </a:extLst>
          </p:cNvPr>
          <p:cNvSpPr>
            <a:spLocks noGrp="1"/>
          </p:cNvSpPr>
          <p:nvPr>
            <p:ph type="ftr" sz="quarter" idx="11"/>
          </p:nvPr>
        </p:nvSpPr>
        <p:spPr/>
        <p:txBody>
          <a:bodyPr/>
          <a:lstStyle/>
          <a:p>
            <a:r>
              <a:rPr lang="ro-RO"/>
              <a:t>TIMISOARA  2025</a:t>
            </a:r>
          </a:p>
        </p:txBody>
      </p:sp>
      <p:sp>
        <p:nvSpPr>
          <p:cNvPr id="12" name="Title Placeholder 1">
            <a:extLst>
              <a:ext uri="{FF2B5EF4-FFF2-40B4-BE49-F238E27FC236}">
                <a16:creationId xmlns:a16="http://schemas.microsoft.com/office/drawing/2014/main" id="{974D2B23-92C2-497C-BA97-AD1E6CA2D8BB}"/>
              </a:ext>
            </a:extLst>
          </p:cNvPr>
          <p:cNvSpPr>
            <a:spLocks noGrp="1"/>
          </p:cNvSpPr>
          <p:nvPr>
            <p:ph type="title" hasCustomPrompt="1"/>
          </p:nvPr>
        </p:nvSpPr>
        <p:spPr>
          <a:xfrm>
            <a:off x="838200" y="232360"/>
            <a:ext cx="7667297" cy="1325563"/>
          </a:xfrm>
          <a:prstGeom prst="rect">
            <a:avLst/>
          </a:prstGeom>
        </p:spPr>
        <p:txBody>
          <a:bodyPr vert="horz" lIns="91440" tIns="45720" rIns="91440" bIns="45720" rtlCol="0" anchor="b">
            <a:normAutofit/>
          </a:bodyPr>
          <a:lstStyle/>
          <a:p>
            <a:r>
              <a:rPr lang="en-US" dirty="0"/>
              <a:t>CLICK TO EDIT MASTER TITLE STYLE</a:t>
            </a:r>
            <a:endParaRPr lang="ro-RO" dirty="0"/>
          </a:p>
        </p:txBody>
      </p:sp>
    </p:spTree>
    <p:extLst>
      <p:ext uri="{BB962C8B-B14F-4D97-AF65-F5344CB8AC3E}">
        <p14:creationId xmlns:p14="http://schemas.microsoft.com/office/powerpoint/2010/main" val="2840473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73EB-1A2A-4FBA-AF83-9F626AA0CA14}"/>
              </a:ext>
            </a:extLst>
          </p:cNvPr>
          <p:cNvSpPr>
            <a:spLocks noGrp="1"/>
          </p:cNvSpPr>
          <p:nvPr>
            <p:ph type="title" hasCustomPrompt="1"/>
          </p:nvPr>
        </p:nvSpPr>
        <p:spPr/>
        <p:txBody>
          <a:bodyPr/>
          <a:lstStyle>
            <a:lvl1pPr>
              <a:defRPr>
                <a:solidFill>
                  <a:schemeClr val="tx1"/>
                </a:solidFill>
              </a:defRPr>
            </a:lvl1pPr>
          </a:lstStyle>
          <a:p>
            <a:r>
              <a:rPr lang="en-US" dirty="0"/>
              <a:t>CLICK TO EDIT MASTER TITLE STYLE</a:t>
            </a:r>
            <a:endParaRPr lang="ro-RO" dirty="0"/>
          </a:p>
        </p:txBody>
      </p:sp>
      <p:sp>
        <p:nvSpPr>
          <p:cNvPr id="9" name="Freeform: Shape 8">
            <a:extLst>
              <a:ext uri="{FF2B5EF4-FFF2-40B4-BE49-F238E27FC236}">
                <a16:creationId xmlns:a16="http://schemas.microsoft.com/office/drawing/2014/main" id="{1A16C160-155C-497F-AE34-F6DEAE751476}"/>
              </a:ext>
            </a:extLst>
          </p:cNvPr>
          <p:cNvSpPr/>
          <p:nvPr userDrawn="1"/>
        </p:nvSpPr>
        <p:spPr>
          <a:xfrm rot="10800000">
            <a:off x="9781954" y="0"/>
            <a:ext cx="2410046" cy="6889898"/>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6114279 w 6243438"/>
              <a:gd name="connsiteY4" fmla="*/ 522759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6114279" y="522759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0" name="Rectangle 19">
            <a:extLst>
              <a:ext uri="{FF2B5EF4-FFF2-40B4-BE49-F238E27FC236}">
                <a16:creationId xmlns:a16="http://schemas.microsoft.com/office/drawing/2014/main" id="{DF4B6B96-E492-4161-A707-22433A923720}"/>
              </a:ext>
            </a:extLst>
          </p:cNvPr>
          <p:cNvSpPr/>
          <p:nvPr userDrawn="1"/>
        </p:nvSpPr>
        <p:spPr>
          <a:xfrm>
            <a:off x="7782323" y="2094616"/>
            <a:ext cx="199892" cy="48271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6" name="Picture 25">
            <a:extLst>
              <a:ext uri="{FF2B5EF4-FFF2-40B4-BE49-F238E27FC236}">
                <a16:creationId xmlns:a16="http://schemas.microsoft.com/office/drawing/2014/main" id="{D5E3D54C-5682-440C-A8BA-4CC23F975C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882269" y="2094616"/>
            <a:ext cx="3693099" cy="4795282"/>
          </a:xfrm>
          <a:custGeom>
            <a:avLst/>
            <a:gdLst>
              <a:gd name="connsiteX0" fmla="*/ 0 w 3006888"/>
              <a:gd name="connsiteY0" fmla="*/ 0 h 3904275"/>
              <a:gd name="connsiteX1" fmla="*/ 3006888 w 3006888"/>
              <a:gd name="connsiteY1" fmla="*/ 0 h 3904275"/>
              <a:gd name="connsiteX2" fmla="*/ 3006888 w 3006888"/>
              <a:gd name="connsiteY2" fmla="*/ 3904275 h 3904275"/>
              <a:gd name="connsiteX3" fmla="*/ 0 w 3006888"/>
              <a:gd name="connsiteY3" fmla="*/ 3904275 h 3904275"/>
            </a:gdLst>
            <a:ahLst/>
            <a:cxnLst>
              <a:cxn ang="0">
                <a:pos x="connsiteX0" y="connsiteY0"/>
              </a:cxn>
              <a:cxn ang="0">
                <a:pos x="connsiteX1" y="connsiteY1"/>
              </a:cxn>
              <a:cxn ang="0">
                <a:pos x="connsiteX2" y="connsiteY2"/>
              </a:cxn>
              <a:cxn ang="0">
                <a:pos x="connsiteX3" y="connsiteY3"/>
              </a:cxn>
            </a:cxnLst>
            <a:rect l="l" t="t" r="r" b="b"/>
            <a:pathLst>
              <a:path w="3006888" h="3904275">
                <a:moveTo>
                  <a:pt x="0" y="0"/>
                </a:moveTo>
                <a:lnTo>
                  <a:pt x="3006888" y="0"/>
                </a:lnTo>
                <a:lnTo>
                  <a:pt x="3006888" y="3904275"/>
                </a:lnTo>
                <a:lnTo>
                  <a:pt x="0" y="3904275"/>
                </a:lnTo>
                <a:close/>
              </a:path>
            </a:pathLst>
          </a:custGeom>
        </p:spPr>
      </p:pic>
      <p:grpSp>
        <p:nvGrpSpPr>
          <p:cNvPr id="27" name="Group 26">
            <a:extLst>
              <a:ext uri="{FF2B5EF4-FFF2-40B4-BE49-F238E27FC236}">
                <a16:creationId xmlns:a16="http://schemas.microsoft.com/office/drawing/2014/main" id="{C12D48CC-4584-4273-8333-B5141D9D435C}"/>
              </a:ext>
            </a:extLst>
          </p:cNvPr>
          <p:cNvGrpSpPr/>
          <p:nvPr userDrawn="1"/>
        </p:nvGrpSpPr>
        <p:grpSpPr>
          <a:xfrm>
            <a:off x="9450218" y="1020726"/>
            <a:ext cx="2547561" cy="4116926"/>
            <a:chOff x="9450218" y="1020726"/>
            <a:chExt cx="2547561" cy="4116926"/>
          </a:xfrm>
        </p:grpSpPr>
        <p:sp>
          <p:nvSpPr>
            <p:cNvPr id="18" name="Rectangle 17">
              <a:extLst>
                <a:ext uri="{FF2B5EF4-FFF2-40B4-BE49-F238E27FC236}">
                  <a16:creationId xmlns:a16="http://schemas.microsoft.com/office/drawing/2014/main" id="{1993A3D1-CBEB-4420-AC5E-EC34267C582B}"/>
                </a:ext>
              </a:extLst>
            </p:cNvPr>
            <p:cNvSpPr/>
            <p:nvPr userDrawn="1"/>
          </p:nvSpPr>
          <p:spPr>
            <a:xfrm>
              <a:off x="9450218" y="1020726"/>
              <a:ext cx="2547561" cy="4116926"/>
            </a:xfrm>
            <a:prstGeom prst="rect">
              <a:avLst/>
            </a:pr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Rectangle 18">
              <a:extLst>
                <a:ext uri="{FF2B5EF4-FFF2-40B4-BE49-F238E27FC236}">
                  <a16:creationId xmlns:a16="http://schemas.microsoft.com/office/drawing/2014/main" id="{7A8B707F-21E3-4493-AF10-9A5C054295A9}"/>
                </a:ext>
              </a:extLst>
            </p:cNvPr>
            <p:cNvSpPr/>
            <p:nvPr userDrawn="1"/>
          </p:nvSpPr>
          <p:spPr>
            <a:xfrm>
              <a:off x="10066906" y="4559243"/>
              <a:ext cx="193087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Tree>
    <p:extLst>
      <p:ext uri="{BB962C8B-B14F-4D97-AF65-F5344CB8AC3E}">
        <p14:creationId xmlns:p14="http://schemas.microsoft.com/office/powerpoint/2010/main" val="4099740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D7188F53-9617-4147-BD78-2F1E2E7BC922}"/>
              </a:ext>
            </a:extLst>
          </p:cNvPr>
          <p:cNvSpPr/>
          <p:nvPr userDrawn="1"/>
        </p:nvSpPr>
        <p:spPr>
          <a:xfrm>
            <a:off x="3279274" y="0"/>
            <a:ext cx="8942681" cy="6871135"/>
          </a:xfrm>
          <a:custGeom>
            <a:avLst/>
            <a:gdLst>
              <a:gd name="connsiteX0" fmla="*/ 1716142 w 8827850"/>
              <a:gd name="connsiteY0" fmla="*/ 0 h 6871135"/>
              <a:gd name="connsiteX1" fmla="*/ 7108620 w 8827850"/>
              <a:gd name="connsiteY1" fmla="*/ 0 h 6871135"/>
              <a:gd name="connsiteX2" fmla="*/ 7106978 w 8827850"/>
              <a:gd name="connsiteY2" fmla="*/ 6568 h 6871135"/>
              <a:gd name="connsiteX3" fmla="*/ 8827850 w 8827850"/>
              <a:gd name="connsiteY3" fmla="*/ 6568 h 6871135"/>
              <a:gd name="connsiteX4" fmla="*/ 8827850 w 8827850"/>
              <a:gd name="connsiteY4" fmla="*/ 6871135 h 6871135"/>
              <a:gd name="connsiteX5" fmla="*/ 4444795 w 8827850"/>
              <a:gd name="connsiteY5" fmla="*/ 6871135 h 6871135"/>
              <a:gd name="connsiteX6" fmla="*/ 4444795 w 8827850"/>
              <a:gd name="connsiteY6" fmla="*/ 6864567 h 6871135"/>
              <a:gd name="connsiteX7" fmla="*/ 0 w 8827850"/>
              <a:gd name="connsiteY7" fmla="*/ 6864567 h 6871135"/>
              <a:gd name="connsiteX0" fmla="*/ 1796949 w 8908657"/>
              <a:gd name="connsiteY0" fmla="*/ 0 h 6871135"/>
              <a:gd name="connsiteX1" fmla="*/ 7189427 w 8908657"/>
              <a:gd name="connsiteY1" fmla="*/ 0 h 6871135"/>
              <a:gd name="connsiteX2" fmla="*/ 7187785 w 8908657"/>
              <a:gd name="connsiteY2" fmla="*/ 6568 h 6871135"/>
              <a:gd name="connsiteX3" fmla="*/ 8908657 w 8908657"/>
              <a:gd name="connsiteY3" fmla="*/ 6568 h 6871135"/>
              <a:gd name="connsiteX4" fmla="*/ 8908657 w 8908657"/>
              <a:gd name="connsiteY4" fmla="*/ 6871135 h 6871135"/>
              <a:gd name="connsiteX5" fmla="*/ 4525602 w 8908657"/>
              <a:gd name="connsiteY5" fmla="*/ 6871135 h 6871135"/>
              <a:gd name="connsiteX6" fmla="*/ 4525602 w 8908657"/>
              <a:gd name="connsiteY6" fmla="*/ 6864567 h 6871135"/>
              <a:gd name="connsiteX7" fmla="*/ 0 w 8908657"/>
              <a:gd name="connsiteY7" fmla="*/ 6864567 h 6871135"/>
              <a:gd name="connsiteX8" fmla="*/ 1796949 w 8908657"/>
              <a:gd name="connsiteY8" fmla="*/ 0 h 6871135"/>
              <a:gd name="connsiteX0" fmla="*/ 1830973 w 8942681"/>
              <a:gd name="connsiteY0" fmla="*/ 0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30973 w 8942681"/>
              <a:gd name="connsiteY8" fmla="*/ 0 h 6871135"/>
              <a:gd name="connsiteX0" fmla="*/ 1801202 w 8942681"/>
              <a:gd name="connsiteY0" fmla="*/ 8506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01202 w 8942681"/>
              <a:gd name="connsiteY8" fmla="*/ 8506 h 687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2681" h="6871135">
                <a:moveTo>
                  <a:pt x="1801202" y="8506"/>
                </a:moveTo>
                <a:lnTo>
                  <a:pt x="7223451" y="0"/>
                </a:lnTo>
                <a:lnTo>
                  <a:pt x="7221809" y="6568"/>
                </a:lnTo>
                <a:lnTo>
                  <a:pt x="8942681" y="6568"/>
                </a:lnTo>
                <a:lnTo>
                  <a:pt x="8942681" y="6871135"/>
                </a:lnTo>
                <a:lnTo>
                  <a:pt x="4559626" y="6871135"/>
                </a:lnTo>
                <a:lnTo>
                  <a:pt x="4559626" y="6864567"/>
                </a:lnTo>
                <a:lnTo>
                  <a:pt x="0" y="6860313"/>
                </a:lnTo>
                <a:cubicBezTo>
                  <a:pt x="572047" y="4572124"/>
                  <a:pt x="1229155" y="2296695"/>
                  <a:pt x="1801202" y="8506"/>
                </a:cubicBezTo>
                <a:close/>
              </a:path>
            </a:pathLst>
          </a:custGeom>
          <a:solidFill>
            <a:srgbClr val="F96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7">
            <a:extLst>
              <a:ext uri="{FF2B5EF4-FFF2-40B4-BE49-F238E27FC236}">
                <a16:creationId xmlns:a16="http://schemas.microsoft.com/office/drawing/2014/main" id="{716AC2E6-10CD-483E-B1FF-3A15C3DFD3D8}"/>
              </a:ext>
            </a:extLst>
          </p:cNvPr>
          <p:cNvSpPr/>
          <p:nvPr userDrawn="1"/>
        </p:nvSpPr>
        <p:spPr>
          <a:xfrm>
            <a:off x="4676506" y="1616437"/>
            <a:ext cx="7223760" cy="5303520"/>
          </a:xfrm>
          <a:custGeom>
            <a:avLst/>
            <a:gdLst>
              <a:gd name="connsiteX0" fmla="*/ 0 w 8223336"/>
              <a:gd name="connsiteY0" fmla="*/ 0 h 5202374"/>
              <a:gd name="connsiteX1" fmla="*/ 8223336 w 8223336"/>
              <a:gd name="connsiteY1" fmla="*/ 0 h 5202374"/>
              <a:gd name="connsiteX2" fmla="*/ 8223336 w 8223336"/>
              <a:gd name="connsiteY2" fmla="*/ 5202374 h 5202374"/>
              <a:gd name="connsiteX3" fmla="*/ 0 w 8223336"/>
              <a:gd name="connsiteY3" fmla="*/ 5202374 h 5202374"/>
              <a:gd name="connsiteX4" fmla="*/ 0 w 8223336"/>
              <a:gd name="connsiteY4" fmla="*/ 0 h 5202374"/>
              <a:gd name="connsiteX0" fmla="*/ 1361440 w 8223336"/>
              <a:gd name="connsiteY0" fmla="*/ 10160 h 5202374"/>
              <a:gd name="connsiteX1" fmla="*/ 8223336 w 8223336"/>
              <a:gd name="connsiteY1" fmla="*/ 0 h 5202374"/>
              <a:gd name="connsiteX2" fmla="*/ 8223336 w 8223336"/>
              <a:gd name="connsiteY2" fmla="*/ 5202374 h 5202374"/>
              <a:gd name="connsiteX3" fmla="*/ 0 w 8223336"/>
              <a:gd name="connsiteY3" fmla="*/ 5202374 h 5202374"/>
              <a:gd name="connsiteX4" fmla="*/ 1361440 w 8223336"/>
              <a:gd name="connsiteY4" fmla="*/ 10160 h 5202374"/>
              <a:gd name="connsiteX0" fmla="*/ 1310640 w 8223336"/>
              <a:gd name="connsiteY0" fmla="*/ 0 h 5212534"/>
              <a:gd name="connsiteX1" fmla="*/ 8223336 w 8223336"/>
              <a:gd name="connsiteY1" fmla="*/ 10160 h 5212534"/>
              <a:gd name="connsiteX2" fmla="*/ 8223336 w 8223336"/>
              <a:gd name="connsiteY2" fmla="*/ 5212534 h 5212534"/>
              <a:gd name="connsiteX3" fmla="*/ 0 w 8223336"/>
              <a:gd name="connsiteY3" fmla="*/ 5212534 h 5212534"/>
              <a:gd name="connsiteX4" fmla="*/ 1310640 w 8223336"/>
              <a:gd name="connsiteY4" fmla="*/ 0 h 521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3336" h="5212534">
                <a:moveTo>
                  <a:pt x="1310640" y="0"/>
                </a:moveTo>
                <a:lnTo>
                  <a:pt x="8223336" y="10160"/>
                </a:lnTo>
                <a:lnTo>
                  <a:pt x="8223336" y="5212534"/>
                </a:lnTo>
                <a:lnTo>
                  <a:pt x="0" y="5212534"/>
                </a:lnTo>
                <a:lnTo>
                  <a:pt x="1310640" y="0"/>
                </a:lnTo>
                <a:close/>
              </a:path>
            </a:pathLst>
          </a:custGeom>
          <a:blipFill dpi="0" rotWithShape="0">
            <a:blip r:embed="rId2" cstate="screen">
              <a:extLst>
                <a:ext uri="{28A0092B-C50C-407E-A947-70E740481C1C}">
                  <a14:useLocalDpi xmlns:a14="http://schemas.microsoft.com/office/drawing/2010/main"/>
                </a:ext>
              </a:extLst>
            </a:blip>
            <a:srcRect/>
            <a:stretch>
              <a:fillRect b="1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36" name="Freeform: Shape 35">
            <a:extLst>
              <a:ext uri="{FF2B5EF4-FFF2-40B4-BE49-F238E27FC236}">
                <a16:creationId xmlns:a16="http://schemas.microsoft.com/office/drawing/2014/main" id="{E4C30F45-A936-412F-A031-D6DD9010A009}"/>
              </a:ext>
            </a:extLst>
          </p:cNvPr>
          <p:cNvSpPr/>
          <p:nvPr userDrawn="1"/>
        </p:nvSpPr>
        <p:spPr>
          <a:xfrm>
            <a:off x="322864" y="1260096"/>
            <a:ext cx="624343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chemeClr val="tx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3" name="Subtitle 2">
            <a:extLst>
              <a:ext uri="{FF2B5EF4-FFF2-40B4-BE49-F238E27FC236}">
                <a16:creationId xmlns:a16="http://schemas.microsoft.com/office/drawing/2014/main" id="{02C6E64E-6AFC-4A29-BD80-21534833ABB5}"/>
              </a:ext>
            </a:extLst>
          </p:cNvPr>
          <p:cNvSpPr>
            <a:spLocks noGrp="1"/>
          </p:cNvSpPr>
          <p:nvPr userDrawn="1">
            <p:ph type="subTitle" idx="1"/>
          </p:nvPr>
        </p:nvSpPr>
        <p:spPr>
          <a:xfrm>
            <a:off x="1187539" y="3447045"/>
            <a:ext cx="3174550" cy="29330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ro-RO" dirty="0"/>
          </a:p>
        </p:txBody>
      </p:sp>
      <p:pic>
        <p:nvPicPr>
          <p:cNvPr id="7" name="Picture 6">
            <a:extLst>
              <a:ext uri="{FF2B5EF4-FFF2-40B4-BE49-F238E27FC236}">
                <a16:creationId xmlns:a16="http://schemas.microsoft.com/office/drawing/2014/main" id="{95A0EAEF-E0B2-4976-9A09-B17D479C22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168" y="5481808"/>
            <a:ext cx="702193" cy="547710"/>
          </a:xfrm>
          <a:prstGeom prst="rect">
            <a:avLst/>
          </a:prstGeom>
        </p:spPr>
      </p:pic>
      <p:sp>
        <p:nvSpPr>
          <p:cNvPr id="2" name="Title 1">
            <a:extLst>
              <a:ext uri="{FF2B5EF4-FFF2-40B4-BE49-F238E27FC236}">
                <a16:creationId xmlns:a16="http://schemas.microsoft.com/office/drawing/2014/main" id="{D8AE7686-66F5-4A3F-BB86-00B49BF10905}"/>
              </a:ext>
            </a:extLst>
          </p:cNvPr>
          <p:cNvSpPr>
            <a:spLocks noGrp="1"/>
          </p:cNvSpPr>
          <p:nvPr userDrawn="1">
            <p:ph type="ctrTitle" hasCustomPrompt="1"/>
          </p:nvPr>
        </p:nvSpPr>
        <p:spPr>
          <a:xfrm>
            <a:off x="1130573" y="2437078"/>
            <a:ext cx="5030454" cy="1093300"/>
          </a:xfrm>
        </p:spPr>
        <p:txBody>
          <a:bodyPr anchor="t">
            <a:noAutofit/>
          </a:bodyPr>
          <a:lstStyle>
            <a:lvl1pPr algn="l">
              <a:defRPr sz="3200" b="0" spc="300">
                <a:solidFill>
                  <a:schemeClr val="bg1"/>
                </a:solidFill>
                <a:latin typeface="+mn-lt"/>
                <a:cs typeface="Arial" panose="020B0604020202020204" pitchFamily="34" charset="0"/>
              </a:defRPr>
            </a:lvl1pPr>
          </a:lstStyle>
          <a:p>
            <a:r>
              <a:rPr lang="en-US" dirty="0"/>
              <a:t>CLICK TO EDIT TITLE </a:t>
            </a:r>
            <a:br>
              <a:rPr lang="en-US" dirty="0"/>
            </a:br>
            <a:r>
              <a:rPr lang="en-US" dirty="0"/>
              <a:t>STYLE</a:t>
            </a:r>
            <a:endParaRPr lang="ro-RO" dirty="0"/>
          </a:p>
        </p:txBody>
      </p:sp>
      <p:pic>
        <p:nvPicPr>
          <p:cNvPr id="16" name="Graphic 15">
            <a:extLst>
              <a:ext uri="{FF2B5EF4-FFF2-40B4-BE49-F238E27FC236}">
                <a16:creationId xmlns:a16="http://schemas.microsoft.com/office/drawing/2014/main" id="{796897F0-3526-488A-8A3C-3D37E8528D7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4549" y="-37642"/>
            <a:ext cx="2800741" cy="1322572"/>
          </a:xfrm>
          <a:prstGeom prst="rect">
            <a:avLst/>
          </a:prstGeom>
        </p:spPr>
      </p:pic>
      <p:grpSp>
        <p:nvGrpSpPr>
          <p:cNvPr id="20" name="Group 19">
            <a:extLst>
              <a:ext uri="{FF2B5EF4-FFF2-40B4-BE49-F238E27FC236}">
                <a16:creationId xmlns:a16="http://schemas.microsoft.com/office/drawing/2014/main" id="{6667ADC8-6B8D-4F3D-A5FA-971FC7697C51}"/>
              </a:ext>
            </a:extLst>
          </p:cNvPr>
          <p:cNvGrpSpPr/>
          <p:nvPr userDrawn="1"/>
        </p:nvGrpSpPr>
        <p:grpSpPr>
          <a:xfrm>
            <a:off x="5539587" y="171486"/>
            <a:ext cx="5338591" cy="828131"/>
            <a:chOff x="5539587" y="171486"/>
            <a:chExt cx="5338591" cy="828131"/>
          </a:xfrm>
        </p:grpSpPr>
        <p:sp>
          <p:nvSpPr>
            <p:cNvPr id="21" name="TextBox 20">
              <a:extLst>
                <a:ext uri="{FF2B5EF4-FFF2-40B4-BE49-F238E27FC236}">
                  <a16:creationId xmlns:a16="http://schemas.microsoft.com/office/drawing/2014/main" id="{EDF4942F-363F-4072-98B6-1771EDE63C4B}"/>
                </a:ext>
              </a:extLst>
            </p:cNvPr>
            <p:cNvSpPr txBox="1"/>
            <p:nvPr userDrawn="1"/>
          </p:nvSpPr>
          <p:spPr>
            <a:xfrm>
              <a:off x="5539587" y="445619"/>
              <a:ext cx="44220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bg1"/>
                  </a:solidFill>
                </a:rPr>
                <a:t>Extreme Light Infrastructure - Nuclear Physics (ELI-NP) – Phase II</a:t>
              </a:r>
              <a:endParaRPr lang="ro-RO" sz="1500" b="1" dirty="0">
                <a:solidFill>
                  <a:schemeClr val="bg1"/>
                </a:solidFill>
              </a:endParaRPr>
            </a:p>
          </p:txBody>
        </p:sp>
        <p:sp>
          <p:nvSpPr>
            <p:cNvPr id="5" name="TextBox 4">
              <a:extLst>
                <a:ext uri="{FF2B5EF4-FFF2-40B4-BE49-F238E27FC236}">
                  <a16:creationId xmlns:a16="http://schemas.microsoft.com/office/drawing/2014/main" id="{5F838848-B440-4868-B148-EAAB97EDFFBA}"/>
                </a:ext>
              </a:extLst>
            </p:cNvPr>
            <p:cNvSpPr txBox="1"/>
            <p:nvPr userDrawn="1"/>
          </p:nvSpPr>
          <p:spPr>
            <a:xfrm>
              <a:off x="5548085" y="171486"/>
              <a:ext cx="533009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500" dirty="0">
                  <a:solidFill>
                    <a:schemeClr val="bg1"/>
                  </a:solidFill>
                </a:rPr>
                <a:t>Competitiveness Operational Programme (COP)</a:t>
              </a:r>
            </a:p>
          </p:txBody>
        </p:sp>
      </p:grpSp>
      <p:pic>
        <p:nvPicPr>
          <p:cNvPr id="30" name="Graphic 29">
            <a:extLst>
              <a:ext uri="{FF2B5EF4-FFF2-40B4-BE49-F238E27FC236}">
                <a16:creationId xmlns:a16="http://schemas.microsoft.com/office/drawing/2014/main" id="{E8032C2B-8EB1-4CB1-9F0F-03433A6F717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49093" y="2102740"/>
            <a:ext cx="4486522" cy="4518568"/>
          </a:xfrm>
          <a:prstGeom prst="rect">
            <a:avLst/>
          </a:prstGeom>
          <a:effectLst/>
        </p:spPr>
      </p:pic>
      <p:pic>
        <p:nvPicPr>
          <p:cNvPr id="39" name="Picture 38">
            <a:extLst>
              <a:ext uri="{FF2B5EF4-FFF2-40B4-BE49-F238E27FC236}">
                <a16:creationId xmlns:a16="http://schemas.microsoft.com/office/drawing/2014/main" id="{239A24A6-A4B2-414E-B151-118655BA5EB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225571" y="5584219"/>
            <a:ext cx="549243" cy="445299"/>
          </a:xfrm>
          <a:prstGeom prst="rect">
            <a:avLst/>
          </a:prstGeom>
        </p:spPr>
      </p:pic>
    </p:spTree>
    <p:extLst>
      <p:ext uri="{BB962C8B-B14F-4D97-AF65-F5344CB8AC3E}">
        <p14:creationId xmlns:p14="http://schemas.microsoft.com/office/powerpoint/2010/main" val="34264031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73EB-1A2A-4FBA-AF83-9F626AA0CA14}"/>
              </a:ext>
            </a:extLst>
          </p:cNvPr>
          <p:cNvSpPr>
            <a:spLocks noGrp="1"/>
          </p:cNvSpPr>
          <p:nvPr>
            <p:ph type="title" hasCustomPrompt="1"/>
          </p:nvPr>
        </p:nvSpPr>
        <p:spPr/>
        <p:txBody>
          <a:bodyPr/>
          <a:lstStyle>
            <a:lvl1pPr>
              <a:defRPr>
                <a:solidFill>
                  <a:schemeClr val="tx1"/>
                </a:solidFill>
              </a:defRPr>
            </a:lvl1pPr>
          </a:lstStyle>
          <a:p>
            <a:r>
              <a:rPr lang="en-US" dirty="0"/>
              <a:t>CLICK TO EDIT MASTER TITLE STYLE</a:t>
            </a:r>
            <a:endParaRPr lang="ro-RO" dirty="0"/>
          </a:p>
        </p:txBody>
      </p:sp>
      <p:sp>
        <p:nvSpPr>
          <p:cNvPr id="9" name="Freeform: Shape 8">
            <a:extLst>
              <a:ext uri="{FF2B5EF4-FFF2-40B4-BE49-F238E27FC236}">
                <a16:creationId xmlns:a16="http://schemas.microsoft.com/office/drawing/2014/main" id="{1A16C160-155C-497F-AE34-F6DEAE751476}"/>
              </a:ext>
            </a:extLst>
          </p:cNvPr>
          <p:cNvSpPr/>
          <p:nvPr userDrawn="1"/>
        </p:nvSpPr>
        <p:spPr>
          <a:xfrm rot="10800000">
            <a:off x="9781954" y="0"/>
            <a:ext cx="2410046" cy="6889898"/>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6114279 w 6243438"/>
              <a:gd name="connsiteY4" fmla="*/ 522759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6114279" y="522759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0" name="Rectangle 19">
            <a:extLst>
              <a:ext uri="{FF2B5EF4-FFF2-40B4-BE49-F238E27FC236}">
                <a16:creationId xmlns:a16="http://schemas.microsoft.com/office/drawing/2014/main" id="{DF4B6B96-E492-4161-A707-22433A923720}"/>
              </a:ext>
            </a:extLst>
          </p:cNvPr>
          <p:cNvSpPr/>
          <p:nvPr userDrawn="1"/>
        </p:nvSpPr>
        <p:spPr>
          <a:xfrm>
            <a:off x="7782323" y="2094616"/>
            <a:ext cx="199892" cy="48271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6" name="Picture 25">
            <a:extLst>
              <a:ext uri="{FF2B5EF4-FFF2-40B4-BE49-F238E27FC236}">
                <a16:creationId xmlns:a16="http://schemas.microsoft.com/office/drawing/2014/main" id="{D5E3D54C-5682-440C-A8BA-4CC23F975C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82269" y="2094616"/>
            <a:ext cx="3693099" cy="4795282"/>
          </a:xfrm>
          <a:custGeom>
            <a:avLst/>
            <a:gdLst>
              <a:gd name="connsiteX0" fmla="*/ 0 w 3006888"/>
              <a:gd name="connsiteY0" fmla="*/ 0 h 3904275"/>
              <a:gd name="connsiteX1" fmla="*/ 3006888 w 3006888"/>
              <a:gd name="connsiteY1" fmla="*/ 0 h 3904275"/>
              <a:gd name="connsiteX2" fmla="*/ 3006888 w 3006888"/>
              <a:gd name="connsiteY2" fmla="*/ 3904275 h 3904275"/>
              <a:gd name="connsiteX3" fmla="*/ 0 w 3006888"/>
              <a:gd name="connsiteY3" fmla="*/ 3904275 h 3904275"/>
            </a:gdLst>
            <a:ahLst/>
            <a:cxnLst>
              <a:cxn ang="0">
                <a:pos x="connsiteX0" y="connsiteY0"/>
              </a:cxn>
              <a:cxn ang="0">
                <a:pos x="connsiteX1" y="connsiteY1"/>
              </a:cxn>
              <a:cxn ang="0">
                <a:pos x="connsiteX2" y="connsiteY2"/>
              </a:cxn>
              <a:cxn ang="0">
                <a:pos x="connsiteX3" y="connsiteY3"/>
              </a:cxn>
            </a:cxnLst>
            <a:rect l="l" t="t" r="r" b="b"/>
            <a:pathLst>
              <a:path w="3006888" h="3904275">
                <a:moveTo>
                  <a:pt x="0" y="0"/>
                </a:moveTo>
                <a:lnTo>
                  <a:pt x="3006888" y="0"/>
                </a:lnTo>
                <a:lnTo>
                  <a:pt x="3006888" y="3904275"/>
                </a:lnTo>
                <a:lnTo>
                  <a:pt x="0" y="3904275"/>
                </a:lnTo>
                <a:close/>
              </a:path>
            </a:pathLst>
          </a:custGeom>
          <a:blipFill>
            <a:blip r:embed="rId3" cstate="screen">
              <a:extLst>
                <a:ext uri="{28A0092B-C50C-407E-A947-70E740481C1C}">
                  <a14:useLocalDpi xmlns:a14="http://schemas.microsoft.com/office/drawing/2010/main"/>
                </a:ext>
              </a:extLst>
            </a:blip>
            <a:stretch>
              <a:fillRect l="612" t="882" b="882"/>
            </a:stretch>
          </a:blipFill>
        </p:spPr>
      </p:pic>
      <p:grpSp>
        <p:nvGrpSpPr>
          <p:cNvPr id="27" name="Group 26">
            <a:extLst>
              <a:ext uri="{FF2B5EF4-FFF2-40B4-BE49-F238E27FC236}">
                <a16:creationId xmlns:a16="http://schemas.microsoft.com/office/drawing/2014/main" id="{C12D48CC-4584-4273-8333-B5141D9D435C}"/>
              </a:ext>
            </a:extLst>
          </p:cNvPr>
          <p:cNvGrpSpPr/>
          <p:nvPr userDrawn="1"/>
        </p:nvGrpSpPr>
        <p:grpSpPr>
          <a:xfrm>
            <a:off x="9450218" y="1020726"/>
            <a:ext cx="2547561" cy="4116926"/>
            <a:chOff x="9450218" y="1020726"/>
            <a:chExt cx="2547561" cy="4116926"/>
          </a:xfrm>
        </p:grpSpPr>
        <p:sp>
          <p:nvSpPr>
            <p:cNvPr id="18" name="Rectangle 17">
              <a:extLst>
                <a:ext uri="{FF2B5EF4-FFF2-40B4-BE49-F238E27FC236}">
                  <a16:creationId xmlns:a16="http://schemas.microsoft.com/office/drawing/2014/main" id="{1993A3D1-CBEB-4420-AC5E-EC34267C582B}"/>
                </a:ext>
              </a:extLst>
            </p:cNvPr>
            <p:cNvSpPr/>
            <p:nvPr userDrawn="1"/>
          </p:nvSpPr>
          <p:spPr>
            <a:xfrm>
              <a:off x="9450218" y="1020726"/>
              <a:ext cx="2547561" cy="4116926"/>
            </a:xfrm>
            <a:prstGeom prst="rect">
              <a:avLst/>
            </a:pr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Rectangle 18">
              <a:extLst>
                <a:ext uri="{FF2B5EF4-FFF2-40B4-BE49-F238E27FC236}">
                  <a16:creationId xmlns:a16="http://schemas.microsoft.com/office/drawing/2014/main" id="{7A8B707F-21E3-4493-AF10-9A5C054295A9}"/>
                </a:ext>
              </a:extLst>
            </p:cNvPr>
            <p:cNvSpPr/>
            <p:nvPr userDrawn="1"/>
          </p:nvSpPr>
          <p:spPr>
            <a:xfrm>
              <a:off x="10066906" y="4559243"/>
              <a:ext cx="193087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Tree>
    <p:extLst>
      <p:ext uri="{BB962C8B-B14F-4D97-AF65-F5344CB8AC3E}">
        <p14:creationId xmlns:p14="http://schemas.microsoft.com/office/powerpoint/2010/main" val="4265972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73EB-1A2A-4FBA-AF83-9F626AA0CA14}"/>
              </a:ext>
            </a:extLst>
          </p:cNvPr>
          <p:cNvSpPr>
            <a:spLocks noGrp="1"/>
          </p:cNvSpPr>
          <p:nvPr>
            <p:ph type="title" hasCustomPrompt="1"/>
          </p:nvPr>
        </p:nvSpPr>
        <p:spPr/>
        <p:txBody>
          <a:bodyPr/>
          <a:lstStyle>
            <a:lvl1pPr>
              <a:defRPr>
                <a:solidFill>
                  <a:schemeClr val="tx1"/>
                </a:solidFill>
              </a:defRPr>
            </a:lvl1pPr>
          </a:lstStyle>
          <a:p>
            <a:r>
              <a:rPr lang="en-US" dirty="0"/>
              <a:t>CLICK TO EDIT MASTER TITLE STYLE</a:t>
            </a:r>
            <a:endParaRPr lang="ro-RO" dirty="0"/>
          </a:p>
        </p:txBody>
      </p:sp>
      <p:sp>
        <p:nvSpPr>
          <p:cNvPr id="9" name="Freeform: Shape 8">
            <a:extLst>
              <a:ext uri="{FF2B5EF4-FFF2-40B4-BE49-F238E27FC236}">
                <a16:creationId xmlns:a16="http://schemas.microsoft.com/office/drawing/2014/main" id="{1A16C160-155C-497F-AE34-F6DEAE751476}"/>
              </a:ext>
            </a:extLst>
          </p:cNvPr>
          <p:cNvSpPr/>
          <p:nvPr userDrawn="1"/>
        </p:nvSpPr>
        <p:spPr>
          <a:xfrm rot="10800000">
            <a:off x="9781954" y="0"/>
            <a:ext cx="2410046" cy="6889898"/>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6114279 w 6243438"/>
              <a:gd name="connsiteY4" fmla="*/ 522759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6114279" y="522759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0" name="Rectangle 19">
            <a:extLst>
              <a:ext uri="{FF2B5EF4-FFF2-40B4-BE49-F238E27FC236}">
                <a16:creationId xmlns:a16="http://schemas.microsoft.com/office/drawing/2014/main" id="{DF4B6B96-E492-4161-A707-22433A923720}"/>
              </a:ext>
            </a:extLst>
          </p:cNvPr>
          <p:cNvSpPr/>
          <p:nvPr userDrawn="1"/>
        </p:nvSpPr>
        <p:spPr>
          <a:xfrm>
            <a:off x="7782323" y="2094616"/>
            <a:ext cx="199892" cy="48271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6" name="Picture 25">
            <a:extLst>
              <a:ext uri="{FF2B5EF4-FFF2-40B4-BE49-F238E27FC236}">
                <a16:creationId xmlns:a16="http://schemas.microsoft.com/office/drawing/2014/main" id="{D5E3D54C-5682-440C-A8BA-4CC23F975C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82269" y="2094616"/>
            <a:ext cx="3693099" cy="4795282"/>
          </a:xfrm>
          <a:custGeom>
            <a:avLst/>
            <a:gdLst>
              <a:gd name="connsiteX0" fmla="*/ 0 w 3006888"/>
              <a:gd name="connsiteY0" fmla="*/ 0 h 3904275"/>
              <a:gd name="connsiteX1" fmla="*/ 3006888 w 3006888"/>
              <a:gd name="connsiteY1" fmla="*/ 0 h 3904275"/>
              <a:gd name="connsiteX2" fmla="*/ 3006888 w 3006888"/>
              <a:gd name="connsiteY2" fmla="*/ 3904275 h 3904275"/>
              <a:gd name="connsiteX3" fmla="*/ 0 w 3006888"/>
              <a:gd name="connsiteY3" fmla="*/ 3904275 h 3904275"/>
            </a:gdLst>
            <a:ahLst/>
            <a:cxnLst>
              <a:cxn ang="0">
                <a:pos x="connsiteX0" y="connsiteY0"/>
              </a:cxn>
              <a:cxn ang="0">
                <a:pos x="connsiteX1" y="connsiteY1"/>
              </a:cxn>
              <a:cxn ang="0">
                <a:pos x="connsiteX2" y="connsiteY2"/>
              </a:cxn>
              <a:cxn ang="0">
                <a:pos x="connsiteX3" y="connsiteY3"/>
              </a:cxn>
            </a:cxnLst>
            <a:rect l="l" t="t" r="r" b="b"/>
            <a:pathLst>
              <a:path w="3006888" h="3904275">
                <a:moveTo>
                  <a:pt x="0" y="0"/>
                </a:moveTo>
                <a:lnTo>
                  <a:pt x="3006888" y="0"/>
                </a:lnTo>
                <a:lnTo>
                  <a:pt x="3006888" y="3904275"/>
                </a:lnTo>
                <a:lnTo>
                  <a:pt x="0" y="3904275"/>
                </a:lnTo>
                <a:close/>
              </a:path>
            </a:pathLst>
          </a:custGeom>
          <a:blipFill>
            <a:blip r:embed="rId3" cstate="screen">
              <a:extLst>
                <a:ext uri="{28A0092B-C50C-407E-A947-70E740481C1C}">
                  <a14:useLocalDpi xmlns:a14="http://schemas.microsoft.com/office/drawing/2010/main"/>
                </a:ext>
              </a:extLst>
            </a:blip>
            <a:stretch>
              <a:fillRect l="612" t="882" b="882"/>
            </a:stretch>
          </a:blipFill>
        </p:spPr>
      </p:pic>
      <p:grpSp>
        <p:nvGrpSpPr>
          <p:cNvPr id="27" name="Group 26">
            <a:extLst>
              <a:ext uri="{FF2B5EF4-FFF2-40B4-BE49-F238E27FC236}">
                <a16:creationId xmlns:a16="http://schemas.microsoft.com/office/drawing/2014/main" id="{C12D48CC-4584-4273-8333-B5141D9D435C}"/>
              </a:ext>
            </a:extLst>
          </p:cNvPr>
          <p:cNvGrpSpPr/>
          <p:nvPr userDrawn="1"/>
        </p:nvGrpSpPr>
        <p:grpSpPr>
          <a:xfrm>
            <a:off x="9450218" y="1020726"/>
            <a:ext cx="2547561" cy="4116926"/>
            <a:chOff x="9450218" y="1020726"/>
            <a:chExt cx="2547561" cy="4116926"/>
          </a:xfrm>
        </p:grpSpPr>
        <p:sp>
          <p:nvSpPr>
            <p:cNvPr id="18" name="Rectangle 17">
              <a:extLst>
                <a:ext uri="{FF2B5EF4-FFF2-40B4-BE49-F238E27FC236}">
                  <a16:creationId xmlns:a16="http://schemas.microsoft.com/office/drawing/2014/main" id="{1993A3D1-CBEB-4420-AC5E-EC34267C582B}"/>
                </a:ext>
              </a:extLst>
            </p:cNvPr>
            <p:cNvSpPr/>
            <p:nvPr userDrawn="1"/>
          </p:nvSpPr>
          <p:spPr>
            <a:xfrm>
              <a:off x="9450218" y="1020726"/>
              <a:ext cx="2547561" cy="4116926"/>
            </a:xfrm>
            <a:prstGeom prst="rect">
              <a:avLst/>
            </a:pr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Rectangle 18">
              <a:extLst>
                <a:ext uri="{FF2B5EF4-FFF2-40B4-BE49-F238E27FC236}">
                  <a16:creationId xmlns:a16="http://schemas.microsoft.com/office/drawing/2014/main" id="{7A8B707F-21E3-4493-AF10-9A5C054295A9}"/>
                </a:ext>
              </a:extLst>
            </p:cNvPr>
            <p:cNvSpPr/>
            <p:nvPr userDrawn="1"/>
          </p:nvSpPr>
          <p:spPr>
            <a:xfrm>
              <a:off x="10066906" y="4559243"/>
              <a:ext cx="193087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Tree>
    <p:extLst>
      <p:ext uri="{BB962C8B-B14F-4D97-AF65-F5344CB8AC3E}">
        <p14:creationId xmlns:p14="http://schemas.microsoft.com/office/powerpoint/2010/main" val="3239635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73EB-1A2A-4FBA-AF83-9F626AA0CA14}"/>
              </a:ext>
            </a:extLst>
          </p:cNvPr>
          <p:cNvSpPr>
            <a:spLocks noGrp="1"/>
          </p:cNvSpPr>
          <p:nvPr>
            <p:ph type="title" hasCustomPrompt="1"/>
          </p:nvPr>
        </p:nvSpPr>
        <p:spPr/>
        <p:txBody>
          <a:bodyPr/>
          <a:lstStyle>
            <a:lvl1pPr>
              <a:defRPr>
                <a:solidFill>
                  <a:schemeClr val="tx1"/>
                </a:solidFill>
              </a:defRPr>
            </a:lvl1pPr>
          </a:lstStyle>
          <a:p>
            <a:r>
              <a:rPr lang="en-US" dirty="0"/>
              <a:t>CLICK TO EDIT MASTER TITLE STYLE</a:t>
            </a:r>
            <a:endParaRPr lang="ro-RO" dirty="0"/>
          </a:p>
        </p:txBody>
      </p:sp>
      <p:sp>
        <p:nvSpPr>
          <p:cNvPr id="9" name="Freeform: Shape 8">
            <a:extLst>
              <a:ext uri="{FF2B5EF4-FFF2-40B4-BE49-F238E27FC236}">
                <a16:creationId xmlns:a16="http://schemas.microsoft.com/office/drawing/2014/main" id="{1A16C160-155C-497F-AE34-F6DEAE751476}"/>
              </a:ext>
            </a:extLst>
          </p:cNvPr>
          <p:cNvSpPr/>
          <p:nvPr userDrawn="1"/>
        </p:nvSpPr>
        <p:spPr>
          <a:xfrm rot="10800000">
            <a:off x="9781954" y="0"/>
            <a:ext cx="2410046" cy="6889898"/>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6114279 w 6243438"/>
              <a:gd name="connsiteY4" fmla="*/ 522759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6114279" y="522759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0" name="Rectangle 19">
            <a:extLst>
              <a:ext uri="{FF2B5EF4-FFF2-40B4-BE49-F238E27FC236}">
                <a16:creationId xmlns:a16="http://schemas.microsoft.com/office/drawing/2014/main" id="{DF4B6B96-E492-4161-A707-22433A923720}"/>
              </a:ext>
            </a:extLst>
          </p:cNvPr>
          <p:cNvSpPr/>
          <p:nvPr userDrawn="1"/>
        </p:nvSpPr>
        <p:spPr>
          <a:xfrm>
            <a:off x="7782323" y="2094616"/>
            <a:ext cx="199892" cy="48271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6" name="Picture 25">
            <a:extLst>
              <a:ext uri="{FF2B5EF4-FFF2-40B4-BE49-F238E27FC236}">
                <a16:creationId xmlns:a16="http://schemas.microsoft.com/office/drawing/2014/main" id="{D5E3D54C-5682-440C-A8BA-4CC23F975C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82269" y="2094616"/>
            <a:ext cx="3693099" cy="4795282"/>
          </a:xfrm>
          <a:custGeom>
            <a:avLst/>
            <a:gdLst>
              <a:gd name="connsiteX0" fmla="*/ 0 w 3006888"/>
              <a:gd name="connsiteY0" fmla="*/ 0 h 3904275"/>
              <a:gd name="connsiteX1" fmla="*/ 3006888 w 3006888"/>
              <a:gd name="connsiteY1" fmla="*/ 0 h 3904275"/>
              <a:gd name="connsiteX2" fmla="*/ 3006888 w 3006888"/>
              <a:gd name="connsiteY2" fmla="*/ 3904275 h 3904275"/>
              <a:gd name="connsiteX3" fmla="*/ 0 w 3006888"/>
              <a:gd name="connsiteY3" fmla="*/ 3904275 h 3904275"/>
            </a:gdLst>
            <a:ahLst/>
            <a:cxnLst>
              <a:cxn ang="0">
                <a:pos x="connsiteX0" y="connsiteY0"/>
              </a:cxn>
              <a:cxn ang="0">
                <a:pos x="connsiteX1" y="connsiteY1"/>
              </a:cxn>
              <a:cxn ang="0">
                <a:pos x="connsiteX2" y="connsiteY2"/>
              </a:cxn>
              <a:cxn ang="0">
                <a:pos x="connsiteX3" y="connsiteY3"/>
              </a:cxn>
            </a:cxnLst>
            <a:rect l="l" t="t" r="r" b="b"/>
            <a:pathLst>
              <a:path w="3006888" h="3904275">
                <a:moveTo>
                  <a:pt x="0" y="0"/>
                </a:moveTo>
                <a:lnTo>
                  <a:pt x="3006888" y="0"/>
                </a:lnTo>
                <a:lnTo>
                  <a:pt x="3006888" y="3904275"/>
                </a:lnTo>
                <a:lnTo>
                  <a:pt x="0" y="3904275"/>
                </a:lnTo>
                <a:close/>
              </a:path>
            </a:pathLst>
          </a:custGeom>
          <a:blipFill>
            <a:blip r:embed="rId3" cstate="screen">
              <a:extLst>
                <a:ext uri="{28A0092B-C50C-407E-A947-70E740481C1C}">
                  <a14:useLocalDpi xmlns:a14="http://schemas.microsoft.com/office/drawing/2010/main"/>
                </a:ext>
              </a:extLst>
            </a:blip>
            <a:stretch>
              <a:fillRect l="612" t="882" b="882"/>
            </a:stretch>
          </a:blipFill>
        </p:spPr>
      </p:pic>
      <p:grpSp>
        <p:nvGrpSpPr>
          <p:cNvPr id="27" name="Group 26">
            <a:extLst>
              <a:ext uri="{FF2B5EF4-FFF2-40B4-BE49-F238E27FC236}">
                <a16:creationId xmlns:a16="http://schemas.microsoft.com/office/drawing/2014/main" id="{C12D48CC-4584-4273-8333-B5141D9D435C}"/>
              </a:ext>
            </a:extLst>
          </p:cNvPr>
          <p:cNvGrpSpPr/>
          <p:nvPr userDrawn="1"/>
        </p:nvGrpSpPr>
        <p:grpSpPr>
          <a:xfrm>
            <a:off x="9450218" y="1020726"/>
            <a:ext cx="2547561" cy="4116926"/>
            <a:chOff x="9450218" y="1020726"/>
            <a:chExt cx="2547561" cy="4116926"/>
          </a:xfrm>
        </p:grpSpPr>
        <p:sp>
          <p:nvSpPr>
            <p:cNvPr id="18" name="Rectangle 17">
              <a:extLst>
                <a:ext uri="{FF2B5EF4-FFF2-40B4-BE49-F238E27FC236}">
                  <a16:creationId xmlns:a16="http://schemas.microsoft.com/office/drawing/2014/main" id="{1993A3D1-CBEB-4420-AC5E-EC34267C582B}"/>
                </a:ext>
              </a:extLst>
            </p:cNvPr>
            <p:cNvSpPr/>
            <p:nvPr userDrawn="1"/>
          </p:nvSpPr>
          <p:spPr>
            <a:xfrm>
              <a:off x="9450218" y="1020726"/>
              <a:ext cx="2547561" cy="4116926"/>
            </a:xfrm>
            <a:prstGeom prst="rect">
              <a:avLst/>
            </a:pr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Rectangle 18">
              <a:extLst>
                <a:ext uri="{FF2B5EF4-FFF2-40B4-BE49-F238E27FC236}">
                  <a16:creationId xmlns:a16="http://schemas.microsoft.com/office/drawing/2014/main" id="{7A8B707F-21E3-4493-AF10-9A5C054295A9}"/>
                </a:ext>
              </a:extLst>
            </p:cNvPr>
            <p:cNvSpPr/>
            <p:nvPr userDrawn="1"/>
          </p:nvSpPr>
          <p:spPr>
            <a:xfrm>
              <a:off x="10066906" y="4559243"/>
              <a:ext cx="193087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Tree>
    <p:extLst>
      <p:ext uri="{BB962C8B-B14F-4D97-AF65-F5344CB8AC3E}">
        <p14:creationId xmlns:p14="http://schemas.microsoft.com/office/powerpoint/2010/main" val="3576145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73EB-1A2A-4FBA-AF83-9F626AA0CA14}"/>
              </a:ext>
            </a:extLst>
          </p:cNvPr>
          <p:cNvSpPr>
            <a:spLocks noGrp="1"/>
          </p:cNvSpPr>
          <p:nvPr>
            <p:ph type="title" hasCustomPrompt="1"/>
          </p:nvPr>
        </p:nvSpPr>
        <p:spPr/>
        <p:txBody>
          <a:bodyPr/>
          <a:lstStyle>
            <a:lvl1pPr>
              <a:defRPr>
                <a:solidFill>
                  <a:schemeClr val="tx1"/>
                </a:solidFill>
              </a:defRPr>
            </a:lvl1pPr>
          </a:lstStyle>
          <a:p>
            <a:r>
              <a:rPr lang="en-US" dirty="0"/>
              <a:t>CLICK TO EDIT MASTER TITLE STYLE</a:t>
            </a:r>
            <a:endParaRPr lang="ro-RO" dirty="0"/>
          </a:p>
        </p:txBody>
      </p:sp>
      <p:sp>
        <p:nvSpPr>
          <p:cNvPr id="9" name="Freeform: Shape 8">
            <a:extLst>
              <a:ext uri="{FF2B5EF4-FFF2-40B4-BE49-F238E27FC236}">
                <a16:creationId xmlns:a16="http://schemas.microsoft.com/office/drawing/2014/main" id="{1A16C160-155C-497F-AE34-F6DEAE751476}"/>
              </a:ext>
            </a:extLst>
          </p:cNvPr>
          <p:cNvSpPr/>
          <p:nvPr userDrawn="1"/>
        </p:nvSpPr>
        <p:spPr>
          <a:xfrm rot="10800000">
            <a:off x="9781954" y="0"/>
            <a:ext cx="2410046" cy="6889898"/>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6114279 w 6243438"/>
              <a:gd name="connsiteY4" fmla="*/ 522759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6114279" y="522759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0" name="Rectangle 19">
            <a:extLst>
              <a:ext uri="{FF2B5EF4-FFF2-40B4-BE49-F238E27FC236}">
                <a16:creationId xmlns:a16="http://schemas.microsoft.com/office/drawing/2014/main" id="{DF4B6B96-E492-4161-A707-22433A923720}"/>
              </a:ext>
            </a:extLst>
          </p:cNvPr>
          <p:cNvSpPr/>
          <p:nvPr userDrawn="1"/>
        </p:nvSpPr>
        <p:spPr>
          <a:xfrm>
            <a:off x="7782323" y="2094616"/>
            <a:ext cx="199892" cy="48271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6" name="Picture 25">
            <a:extLst>
              <a:ext uri="{FF2B5EF4-FFF2-40B4-BE49-F238E27FC236}">
                <a16:creationId xmlns:a16="http://schemas.microsoft.com/office/drawing/2014/main" id="{D5E3D54C-5682-440C-A8BA-4CC23F975C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82269" y="2094616"/>
            <a:ext cx="3693099" cy="4795282"/>
          </a:xfrm>
          <a:custGeom>
            <a:avLst/>
            <a:gdLst>
              <a:gd name="connsiteX0" fmla="*/ 0 w 3006888"/>
              <a:gd name="connsiteY0" fmla="*/ 0 h 3904275"/>
              <a:gd name="connsiteX1" fmla="*/ 3006888 w 3006888"/>
              <a:gd name="connsiteY1" fmla="*/ 0 h 3904275"/>
              <a:gd name="connsiteX2" fmla="*/ 3006888 w 3006888"/>
              <a:gd name="connsiteY2" fmla="*/ 3904275 h 3904275"/>
              <a:gd name="connsiteX3" fmla="*/ 0 w 3006888"/>
              <a:gd name="connsiteY3" fmla="*/ 3904275 h 3904275"/>
            </a:gdLst>
            <a:ahLst/>
            <a:cxnLst>
              <a:cxn ang="0">
                <a:pos x="connsiteX0" y="connsiteY0"/>
              </a:cxn>
              <a:cxn ang="0">
                <a:pos x="connsiteX1" y="connsiteY1"/>
              </a:cxn>
              <a:cxn ang="0">
                <a:pos x="connsiteX2" y="connsiteY2"/>
              </a:cxn>
              <a:cxn ang="0">
                <a:pos x="connsiteX3" y="connsiteY3"/>
              </a:cxn>
            </a:cxnLst>
            <a:rect l="l" t="t" r="r" b="b"/>
            <a:pathLst>
              <a:path w="3006888" h="3904275">
                <a:moveTo>
                  <a:pt x="0" y="0"/>
                </a:moveTo>
                <a:lnTo>
                  <a:pt x="3006888" y="0"/>
                </a:lnTo>
                <a:lnTo>
                  <a:pt x="3006888" y="3904275"/>
                </a:lnTo>
                <a:lnTo>
                  <a:pt x="0" y="3904275"/>
                </a:lnTo>
                <a:close/>
              </a:path>
            </a:pathLst>
          </a:custGeom>
          <a:blipFill>
            <a:blip r:embed="rId3" cstate="screen">
              <a:extLst>
                <a:ext uri="{28A0092B-C50C-407E-A947-70E740481C1C}">
                  <a14:useLocalDpi xmlns:a14="http://schemas.microsoft.com/office/drawing/2010/main"/>
                </a:ext>
              </a:extLst>
            </a:blip>
            <a:stretch>
              <a:fillRect l="612" t="882" b="882"/>
            </a:stretch>
          </a:blipFill>
        </p:spPr>
      </p:pic>
      <p:grpSp>
        <p:nvGrpSpPr>
          <p:cNvPr id="27" name="Group 26">
            <a:extLst>
              <a:ext uri="{FF2B5EF4-FFF2-40B4-BE49-F238E27FC236}">
                <a16:creationId xmlns:a16="http://schemas.microsoft.com/office/drawing/2014/main" id="{C12D48CC-4584-4273-8333-B5141D9D435C}"/>
              </a:ext>
            </a:extLst>
          </p:cNvPr>
          <p:cNvGrpSpPr/>
          <p:nvPr userDrawn="1"/>
        </p:nvGrpSpPr>
        <p:grpSpPr>
          <a:xfrm>
            <a:off x="9450218" y="1020726"/>
            <a:ext cx="2547561" cy="4116926"/>
            <a:chOff x="9450218" y="1020726"/>
            <a:chExt cx="2547561" cy="4116926"/>
          </a:xfrm>
        </p:grpSpPr>
        <p:sp>
          <p:nvSpPr>
            <p:cNvPr id="18" name="Rectangle 17">
              <a:extLst>
                <a:ext uri="{FF2B5EF4-FFF2-40B4-BE49-F238E27FC236}">
                  <a16:creationId xmlns:a16="http://schemas.microsoft.com/office/drawing/2014/main" id="{1993A3D1-CBEB-4420-AC5E-EC34267C582B}"/>
                </a:ext>
              </a:extLst>
            </p:cNvPr>
            <p:cNvSpPr/>
            <p:nvPr userDrawn="1"/>
          </p:nvSpPr>
          <p:spPr>
            <a:xfrm>
              <a:off x="9450218" y="1020726"/>
              <a:ext cx="2547561" cy="4116926"/>
            </a:xfrm>
            <a:prstGeom prst="rect">
              <a:avLst/>
            </a:pr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Rectangle 18">
              <a:extLst>
                <a:ext uri="{FF2B5EF4-FFF2-40B4-BE49-F238E27FC236}">
                  <a16:creationId xmlns:a16="http://schemas.microsoft.com/office/drawing/2014/main" id="{7A8B707F-21E3-4493-AF10-9A5C054295A9}"/>
                </a:ext>
              </a:extLst>
            </p:cNvPr>
            <p:cNvSpPr/>
            <p:nvPr userDrawn="1"/>
          </p:nvSpPr>
          <p:spPr>
            <a:xfrm>
              <a:off x="10066906" y="4559243"/>
              <a:ext cx="193087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Tree>
    <p:extLst>
      <p:ext uri="{BB962C8B-B14F-4D97-AF65-F5344CB8AC3E}">
        <p14:creationId xmlns:p14="http://schemas.microsoft.com/office/powerpoint/2010/main" val="3844234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73EB-1A2A-4FBA-AF83-9F626AA0CA14}"/>
              </a:ext>
            </a:extLst>
          </p:cNvPr>
          <p:cNvSpPr>
            <a:spLocks noGrp="1"/>
          </p:cNvSpPr>
          <p:nvPr>
            <p:ph type="title" hasCustomPrompt="1"/>
          </p:nvPr>
        </p:nvSpPr>
        <p:spPr/>
        <p:txBody>
          <a:bodyPr/>
          <a:lstStyle>
            <a:lvl1pPr>
              <a:defRPr>
                <a:solidFill>
                  <a:schemeClr val="tx1"/>
                </a:solidFill>
              </a:defRPr>
            </a:lvl1pPr>
          </a:lstStyle>
          <a:p>
            <a:r>
              <a:rPr lang="en-US" dirty="0"/>
              <a:t>CLICK TO EDIT MASTER TITLE STYLE</a:t>
            </a:r>
            <a:endParaRPr lang="ro-RO" dirty="0"/>
          </a:p>
        </p:txBody>
      </p:sp>
      <p:sp>
        <p:nvSpPr>
          <p:cNvPr id="9" name="Freeform: Shape 8">
            <a:extLst>
              <a:ext uri="{FF2B5EF4-FFF2-40B4-BE49-F238E27FC236}">
                <a16:creationId xmlns:a16="http://schemas.microsoft.com/office/drawing/2014/main" id="{1A16C160-155C-497F-AE34-F6DEAE751476}"/>
              </a:ext>
            </a:extLst>
          </p:cNvPr>
          <p:cNvSpPr/>
          <p:nvPr userDrawn="1"/>
        </p:nvSpPr>
        <p:spPr>
          <a:xfrm rot="10800000">
            <a:off x="9781954" y="0"/>
            <a:ext cx="2410046" cy="6889898"/>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6114279 w 6243438"/>
              <a:gd name="connsiteY4" fmla="*/ 522759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6114279" y="522759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0" name="Rectangle 19">
            <a:extLst>
              <a:ext uri="{FF2B5EF4-FFF2-40B4-BE49-F238E27FC236}">
                <a16:creationId xmlns:a16="http://schemas.microsoft.com/office/drawing/2014/main" id="{DF4B6B96-E492-4161-A707-22433A923720}"/>
              </a:ext>
            </a:extLst>
          </p:cNvPr>
          <p:cNvSpPr/>
          <p:nvPr userDrawn="1"/>
        </p:nvSpPr>
        <p:spPr>
          <a:xfrm>
            <a:off x="7782323" y="2094616"/>
            <a:ext cx="199892" cy="48271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6" name="Picture 25">
            <a:extLst>
              <a:ext uri="{FF2B5EF4-FFF2-40B4-BE49-F238E27FC236}">
                <a16:creationId xmlns:a16="http://schemas.microsoft.com/office/drawing/2014/main" id="{D5E3D54C-5682-440C-A8BA-4CC23F975C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82269" y="2094616"/>
            <a:ext cx="3693099" cy="4795282"/>
          </a:xfrm>
          <a:custGeom>
            <a:avLst/>
            <a:gdLst>
              <a:gd name="connsiteX0" fmla="*/ 0 w 3006888"/>
              <a:gd name="connsiteY0" fmla="*/ 0 h 3904275"/>
              <a:gd name="connsiteX1" fmla="*/ 3006888 w 3006888"/>
              <a:gd name="connsiteY1" fmla="*/ 0 h 3904275"/>
              <a:gd name="connsiteX2" fmla="*/ 3006888 w 3006888"/>
              <a:gd name="connsiteY2" fmla="*/ 3904275 h 3904275"/>
              <a:gd name="connsiteX3" fmla="*/ 0 w 3006888"/>
              <a:gd name="connsiteY3" fmla="*/ 3904275 h 3904275"/>
            </a:gdLst>
            <a:ahLst/>
            <a:cxnLst>
              <a:cxn ang="0">
                <a:pos x="connsiteX0" y="connsiteY0"/>
              </a:cxn>
              <a:cxn ang="0">
                <a:pos x="connsiteX1" y="connsiteY1"/>
              </a:cxn>
              <a:cxn ang="0">
                <a:pos x="connsiteX2" y="connsiteY2"/>
              </a:cxn>
              <a:cxn ang="0">
                <a:pos x="connsiteX3" y="connsiteY3"/>
              </a:cxn>
            </a:cxnLst>
            <a:rect l="l" t="t" r="r" b="b"/>
            <a:pathLst>
              <a:path w="3006888" h="3904275">
                <a:moveTo>
                  <a:pt x="0" y="0"/>
                </a:moveTo>
                <a:lnTo>
                  <a:pt x="3006888" y="0"/>
                </a:lnTo>
                <a:lnTo>
                  <a:pt x="3006888" y="3904275"/>
                </a:lnTo>
                <a:lnTo>
                  <a:pt x="0" y="3904275"/>
                </a:lnTo>
                <a:close/>
              </a:path>
            </a:pathLst>
          </a:custGeom>
          <a:blipFill>
            <a:blip r:embed="rId3" cstate="screen">
              <a:extLst>
                <a:ext uri="{28A0092B-C50C-407E-A947-70E740481C1C}">
                  <a14:useLocalDpi xmlns:a14="http://schemas.microsoft.com/office/drawing/2010/main"/>
                </a:ext>
              </a:extLst>
            </a:blip>
            <a:stretch>
              <a:fillRect l="612" t="882" b="882"/>
            </a:stretch>
          </a:blipFill>
        </p:spPr>
      </p:pic>
      <p:grpSp>
        <p:nvGrpSpPr>
          <p:cNvPr id="27" name="Group 26">
            <a:extLst>
              <a:ext uri="{FF2B5EF4-FFF2-40B4-BE49-F238E27FC236}">
                <a16:creationId xmlns:a16="http://schemas.microsoft.com/office/drawing/2014/main" id="{C12D48CC-4584-4273-8333-B5141D9D435C}"/>
              </a:ext>
            </a:extLst>
          </p:cNvPr>
          <p:cNvGrpSpPr/>
          <p:nvPr userDrawn="1"/>
        </p:nvGrpSpPr>
        <p:grpSpPr>
          <a:xfrm>
            <a:off x="9450218" y="1020726"/>
            <a:ext cx="2547561" cy="4116926"/>
            <a:chOff x="9450218" y="1020726"/>
            <a:chExt cx="2547561" cy="4116926"/>
          </a:xfrm>
        </p:grpSpPr>
        <p:sp>
          <p:nvSpPr>
            <p:cNvPr id="18" name="Rectangle 17">
              <a:extLst>
                <a:ext uri="{FF2B5EF4-FFF2-40B4-BE49-F238E27FC236}">
                  <a16:creationId xmlns:a16="http://schemas.microsoft.com/office/drawing/2014/main" id="{1993A3D1-CBEB-4420-AC5E-EC34267C582B}"/>
                </a:ext>
              </a:extLst>
            </p:cNvPr>
            <p:cNvSpPr/>
            <p:nvPr userDrawn="1"/>
          </p:nvSpPr>
          <p:spPr>
            <a:xfrm>
              <a:off x="9450218" y="1020726"/>
              <a:ext cx="2547561" cy="4116926"/>
            </a:xfrm>
            <a:prstGeom prst="rect">
              <a:avLst/>
            </a:pr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Rectangle 18">
              <a:extLst>
                <a:ext uri="{FF2B5EF4-FFF2-40B4-BE49-F238E27FC236}">
                  <a16:creationId xmlns:a16="http://schemas.microsoft.com/office/drawing/2014/main" id="{7A8B707F-21E3-4493-AF10-9A5C054295A9}"/>
                </a:ext>
              </a:extLst>
            </p:cNvPr>
            <p:cNvSpPr/>
            <p:nvPr userDrawn="1"/>
          </p:nvSpPr>
          <p:spPr>
            <a:xfrm>
              <a:off x="10066906" y="4559243"/>
              <a:ext cx="193087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Tree>
    <p:extLst>
      <p:ext uri="{BB962C8B-B14F-4D97-AF65-F5344CB8AC3E}">
        <p14:creationId xmlns:p14="http://schemas.microsoft.com/office/powerpoint/2010/main" val="3125002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73EB-1A2A-4FBA-AF83-9F626AA0CA14}"/>
              </a:ext>
            </a:extLst>
          </p:cNvPr>
          <p:cNvSpPr>
            <a:spLocks noGrp="1"/>
          </p:cNvSpPr>
          <p:nvPr>
            <p:ph type="title" hasCustomPrompt="1"/>
          </p:nvPr>
        </p:nvSpPr>
        <p:spPr/>
        <p:txBody>
          <a:bodyPr/>
          <a:lstStyle>
            <a:lvl1pPr>
              <a:defRPr>
                <a:solidFill>
                  <a:schemeClr val="tx1"/>
                </a:solidFill>
              </a:defRPr>
            </a:lvl1pPr>
          </a:lstStyle>
          <a:p>
            <a:r>
              <a:rPr lang="en-US" dirty="0"/>
              <a:t>CLICK TO EDIT MASTER TITLE STYLE</a:t>
            </a:r>
            <a:endParaRPr lang="ro-RO" dirty="0"/>
          </a:p>
        </p:txBody>
      </p:sp>
      <p:sp>
        <p:nvSpPr>
          <p:cNvPr id="9" name="Freeform: Shape 8">
            <a:extLst>
              <a:ext uri="{FF2B5EF4-FFF2-40B4-BE49-F238E27FC236}">
                <a16:creationId xmlns:a16="http://schemas.microsoft.com/office/drawing/2014/main" id="{1A16C160-155C-497F-AE34-F6DEAE751476}"/>
              </a:ext>
            </a:extLst>
          </p:cNvPr>
          <p:cNvSpPr/>
          <p:nvPr userDrawn="1"/>
        </p:nvSpPr>
        <p:spPr>
          <a:xfrm rot="10800000">
            <a:off x="9781954" y="0"/>
            <a:ext cx="2410046" cy="6889898"/>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6114279 w 6243438"/>
              <a:gd name="connsiteY4" fmla="*/ 522759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6114279" y="522759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0" name="Rectangle 19">
            <a:extLst>
              <a:ext uri="{FF2B5EF4-FFF2-40B4-BE49-F238E27FC236}">
                <a16:creationId xmlns:a16="http://schemas.microsoft.com/office/drawing/2014/main" id="{DF4B6B96-E492-4161-A707-22433A923720}"/>
              </a:ext>
            </a:extLst>
          </p:cNvPr>
          <p:cNvSpPr/>
          <p:nvPr userDrawn="1"/>
        </p:nvSpPr>
        <p:spPr>
          <a:xfrm>
            <a:off x="7782323" y="2094616"/>
            <a:ext cx="199892" cy="48271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6" name="Picture 25">
            <a:extLst>
              <a:ext uri="{FF2B5EF4-FFF2-40B4-BE49-F238E27FC236}">
                <a16:creationId xmlns:a16="http://schemas.microsoft.com/office/drawing/2014/main" id="{D5E3D54C-5682-440C-A8BA-4CC23F975C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82269" y="2094616"/>
            <a:ext cx="3693099" cy="4795282"/>
          </a:xfrm>
          <a:custGeom>
            <a:avLst/>
            <a:gdLst>
              <a:gd name="connsiteX0" fmla="*/ 0 w 3006888"/>
              <a:gd name="connsiteY0" fmla="*/ 0 h 3904275"/>
              <a:gd name="connsiteX1" fmla="*/ 3006888 w 3006888"/>
              <a:gd name="connsiteY1" fmla="*/ 0 h 3904275"/>
              <a:gd name="connsiteX2" fmla="*/ 3006888 w 3006888"/>
              <a:gd name="connsiteY2" fmla="*/ 3904275 h 3904275"/>
              <a:gd name="connsiteX3" fmla="*/ 0 w 3006888"/>
              <a:gd name="connsiteY3" fmla="*/ 3904275 h 3904275"/>
            </a:gdLst>
            <a:ahLst/>
            <a:cxnLst>
              <a:cxn ang="0">
                <a:pos x="connsiteX0" y="connsiteY0"/>
              </a:cxn>
              <a:cxn ang="0">
                <a:pos x="connsiteX1" y="connsiteY1"/>
              </a:cxn>
              <a:cxn ang="0">
                <a:pos x="connsiteX2" y="connsiteY2"/>
              </a:cxn>
              <a:cxn ang="0">
                <a:pos x="connsiteX3" y="connsiteY3"/>
              </a:cxn>
            </a:cxnLst>
            <a:rect l="l" t="t" r="r" b="b"/>
            <a:pathLst>
              <a:path w="3006888" h="3904275">
                <a:moveTo>
                  <a:pt x="0" y="0"/>
                </a:moveTo>
                <a:lnTo>
                  <a:pt x="3006888" y="0"/>
                </a:lnTo>
                <a:lnTo>
                  <a:pt x="3006888" y="3904275"/>
                </a:lnTo>
                <a:lnTo>
                  <a:pt x="0" y="3904275"/>
                </a:lnTo>
                <a:close/>
              </a:path>
            </a:pathLst>
          </a:custGeom>
          <a:blipFill>
            <a:blip r:embed="rId3" cstate="screen">
              <a:extLst>
                <a:ext uri="{28A0092B-C50C-407E-A947-70E740481C1C}">
                  <a14:useLocalDpi xmlns:a14="http://schemas.microsoft.com/office/drawing/2010/main"/>
                </a:ext>
              </a:extLst>
            </a:blip>
            <a:stretch>
              <a:fillRect l="612" t="882" b="882"/>
            </a:stretch>
          </a:blipFill>
        </p:spPr>
      </p:pic>
      <p:grpSp>
        <p:nvGrpSpPr>
          <p:cNvPr id="27" name="Group 26">
            <a:extLst>
              <a:ext uri="{FF2B5EF4-FFF2-40B4-BE49-F238E27FC236}">
                <a16:creationId xmlns:a16="http://schemas.microsoft.com/office/drawing/2014/main" id="{C12D48CC-4584-4273-8333-B5141D9D435C}"/>
              </a:ext>
            </a:extLst>
          </p:cNvPr>
          <p:cNvGrpSpPr/>
          <p:nvPr userDrawn="1"/>
        </p:nvGrpSpPr>
        <p:grpSpPr>
          <a:xfrm>
            <a:off x="9450218" y="1020726"/>
            <a:ext cx="2547561" cy="4116926"/>
            <a:chOff x="9450218" y="1020726"/>
            <a:chExt cx="2547561" cy="4116926"/>
          </a:xfrm>
        </p:grpSpPr>
        <p:sp>
          <p:nvSpPr>
            <p:cNvPr id="18" name="Rectangle 17">
              <a:extLst>
                <a:ext uri="{FF2B5EF4-FFF2-40B4-BE49-F238E27FC236}">
                  <a16:creationId xmlns:a16="http://schemas.microsoft.com/office/drawing/2014/main" id="{1993A3D1-CBEB-4420-AC5E-EC34267C582B}"/>
                </a:ext>
              </a:extLst>
            </p:cNvPr>
            <p:cNvSpPr/>
            <p:nvPr userDrawn="1"/>
          </p:nvSpPr>
          <p:spPr>
            <a:xfrm>
              <a:off x="9450218" y="1020726"/>
              <a:ext cx="2547561" cy="4116926"/>
            </a:xfrm>
            <a:prstGeom prst="rect">
              <a:avLst/>
            </a:pr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Rectangle 18">
              <a:extLst>
                <a:ext uri="{FF2B5EF4-FFF2-40B4-BE49-F238E27FC236}">
                  <a16:creationId xmlns:a16="http://schemas.microsoft.com/office/drawing/2014/main" id="{7A8B707F-21E3-4493-AF10-9A5C054295A9}"/>
                </a:ext>
              </a:extLst>
            </p:cNvPr>
            <p:cNvSpPr/>
            <p:nvPr userDrawn="1"/>
          </p:nvSpPr>
          <p:spPr>
            <a:xfrm>
              <a:off x="10066906" y="4559243"/>
              <a:ext cx="193087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Tree>
    <p:extLst>
      <p:ext uri="{BB962C8B-B14F-4D97-AF65-F5344CB8AC3E}">
        <p14:creationId xmlns:p14="http://schemas.microsoft.com/office/powerpoint/2010/main" val="1374466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62FDB8-8C16-469E-B9AE-CE31C4E6E857}"/>
              </a:ext>
            </a:extLst>
          </p:cNvPr>
          <p:cNvSpPr>
            <a:spLocks noGrp="1"/>
          </p:cNvSpPr>
          <p:nvPr>
            <p:ph type="ftr" sz="quarter" idx="11"/>
          </p:nvPr>
        </p:nvSpPr>
        <p:spPr>
          <a:xfrm>
            <a:off x="7906485" y="6356350"/>
            <a:ext cx="3447198" cy="365125"/>
          </a:xfrm>
        </p:spPr>
        <p:txBody>
          <a:bodyPr/>
          <a:lstStyle/>
          <a:p>
            <a:r>
              <a:rPr lang="ro-RO"/>
              <a:t>TIMISOARA  2025</a:t>
            </a:r>
            <a:endParaRPr lang="ro-RO" dirty="0"/>
          </a:p>
        </p:txBody>
      </p:sp>
      <p:sp>
        <p:nvSpPr>
          <p:cNvPr id="7" name="Title 1">
            <a:extLst>
              <a:ext uri="{FF2B5EF4-FFF2-40B4-BE49-F238E27FC236}">
                <a16:creationId xmlns:a16="http://schemas.microsoft.com/office/drawing/2014/main" id="{B973409E-FE50-43ED-87CC-13D2C7635725}"/>
              </a:ext>
            </a:extLst>
          </p:cNvPr>
          <p:cNvSpPr>
            <a:spLocks noGrp="1"/>
          </p:cNvSpPr>
          <p:nvPr>
            <p:ph type="title" hasCustomPrompt="1"/>
          </p:nvPr>
        </p:nvSpPr>
        <p:spPr>
          <a:xfrm>
            <a:off x="838200" y="365125"/>
            <a:ext cx="7635766" cy="1325563"/>
          </a:xfrm>
        </p:spPr>
        <p:txBody>
          <a:bodyPr anchor="b"/>
          <a:lstStyle>
            <a:lvl1pPr algn="r">
              <a:defRPr/>
            </a:lvl1pPr>
          </a:lstStyle>
          <a:p>
            <a:r>
              <a:rPr lang="en-US" dirty="0"/>
              <a:t>CLICK TO EDIT MASTER TITLE STYLE</a:t>
            </a:r>
            <a:endParaRPr lang="ro-RO" dirty="0"/>
          </a:p>
        </p:txBody>
      </p:sp>
      <p:pic>
        <p:nvPicPr>
          <p:cNvPr id="2" name="Graphic 1">
            <a:extLst>
              <a:ext uri="{FF2B5EF4-FFF2-40B4-BE49-F238E27FC236}">
                <a16:creationId xmlns:a16="http://schemas.microsoft.com/office/drawing/2014/main" id="{ECFB8F95-A9AB-BAB2-94C2-17667E1DE6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38512" y="1828607"/>
            <a:ext cx="4486522" cy="4518568"/>
          </a:xfrm>
          <a:prstGeom prst="rect">
            <a:avLst/>
          </a:prstGeom>
          <a:effectLst/>
        </p:spPr>
      </p:pic>
    </p:spTree>
    <p:extLst>
      <p:ext uri="{BB962C8B-B14F-4D97-AF65-F5344CB8AC3E}">
        <p14:creationId xmlns:p14="http://schemas.microsoft.com/office/powerpoint/2010/main" val="1896458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773E-801F-4AEB-85E5-FF6BA4C7B4AD}"/>
              </a:ext>
            </a:extLst>
          </p:cNvPr>
          <p:cNvSpPr>
            <a:spLocks noGrp="1"/>
          </p:cNvSpPr>
          <p:nvPr>
            <p:ph type="title"/>
          </p:nvPr>
        </p:nvSpPr>
        <p:spPr>
          <a:xfrm>
            <a:off x="839788" y="1947048"/>
            <a:ext cx="3932237" cy="1600200"/>
          </a:xfrm>
        </p:spPr>
        <p:txBody>
          <a:bodyPr anchor="b"/>
          <a:lstStyle>
            <a:lvl1pPr>
              <a:defRPr sz="3200">
                <a:solidFill>
                  <a:schemeClr val="tx1"/>
                </a:solidFill>
              </a:defRPr>
            </a:lvl1pPr>
          </a:lstStyle>
          <a:p>
            <a:r>
              <a:rPr lang="en-US" dirty="0"/>
              <a:t>Click to edit Master title style</a:t>
            </a:r>
            <a:endParaRPr lang="ro-RO" dirty="0"/>
          </a:p>
        </p:txBody>
      </p:sp>
      <p:sp>
        <p:nvSpPr>
          <p:cNvPr id="3" name="Content Placeholder 2">
            <a:extLst>
              <a:ext uri="{FF2B5EF4-FFF2-40B4-BE49-F238E27FC236}">
                <a16:creationId xmlns:a16="http://schemas.microsoft.com/office/drawing/2014/main" id="{A170BA85-50CD-472A-A2F0-B50087FCBB44}"/>
              </a:ext>
            </a:extLst>
          </p:cNvPr>
          <p:cNvSpPr>
            <a:spLocks noGrp="1"/>
          </p:cNvSpPr>
          <p:nvPr>
            <p:ph idx="1"/>
          </p:nvPr>
        </p:nvSpPr>
        <p:spPr>
          <a:xfrm>
            <a:off x="5183188" y="1947047"/>
            <a:ext cx="6172200" cy="421726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a:extLst>
              <a:ext uri="{FF2B5EF4-FFF2-40B4-BE49-F238E27FC236}">
                <a16:creationId xmlns:a16="http://schemas.microsoft.com/office/drawing/2014/main" id="{CD5C6A80-7079-445D-8E41-59AC2297083E}"/>
              </a:ext>
            </a:extLst>
          </p:cNvPr>
          <p:cNvSpPr>
            <a:spLocks noGrp="1"/>
          </p:cNvSpPr>
          <p:nvPr>
            <p:ph type="body" sz="half" idx="2"/>
          </p:nvPr>
        </p:nvSpPr>
        <p:spPr>
          <a:xfrm>
            <a:off x="839788" y="3547248"/>
            <a:ext cx="3932237" cy="261706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B1037301-16F4-4FE0-9224-02381456BC16}"/>
              </a:ext>
            </a:extLst>
          </p:cNvPr>
          <p:cNvSpPr>
            <a:spLocks noGrp="1"/>
          </p:cNvSpPr>
          <p:nvPr>
            <p:ph type="ftr" sz="quarter" idx="11"/>
          </p:nvPr>
        </p:nvSpPr>
        <p:spPr/>
        <p:txBody>
          <a:bodyPr/>
          <a:lstStyle/>
          <a:p>
            <a:r>
              <a:rPr lang="ro-RO"/>
              <a:t>TIMISOARA  2025</a:t>
            </a:r>
          </a:p>
        </p:txBody>
      </p:sp>
      <p:sp>
        <p:nvSpPr>
          <p:cNvPr id="11" name="Title Placeholder 1">
            <a:extLst>
              <a:ext uri="{FF2B5EF4-FFF2-40B4-BE49-F238E27FC236}">
                <a16:creationId xmlns:a16="http://schemas.microsoft.com/office/drawing/2014/main" id="{785BAE74-8EB7-4732-B846-ACD7E648792D}"/>
              </a:ext>
            </a:extLst>
          </p:cNvPr>
          <p:cNvSpPr txBox="1">
            <a:spLocks/>
          </p:cNvSpPr>
          <p:nvPr userDrawn="1"/>
        </p:nvSpPr>
        <p:spPr>
          <a:xfrm>
            <a:off x="838200" y="232360"/>
            <a:ext cx="7667297" cy="1325563"/>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endParaRPr lang="ro-RO" dirty="0"/>
          </a:p>
        </p:txBody>
      </p:sp>
    </p:spTree>
    <p:extLst>
      <p:ext uri="{BB962C8B-B14F-4D97-AF65-F5344CB8AC3E}">
        <p14:creationId xmlns:p14="http://schemas.microsoft.com/office/powerpoint/2010/main" val="1445937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9535-E1CF-4A55-A51B-3E227AFE6592}"/>
              </a:ext>
            </a:extLst>
          </p:cNvPr>
          <p:cNvSpPr>
            <a:spLocks noGrp="1"/>
          </p:cNvSpPr>
          <p:nvPr>
            <p:ph type="title"/>
          </p:nvPr>
        </p:nvSpPr>
        <p:spPr>
          <a:xfrm>
            <a:off x="839788" y="2112584"/>
            <a:ext cx="3932237" cy="1600200"/>
          </a:xfrm>
        </p:spPr>
        <p:txBody>
          <a:bodyPr anchor="b"/>
          <a:lstStyle>
            <a:lvl1pPr>
              <a:defRPr sz="3200">
                <a:solidFill>
                  <a:schemeClr val="tx1"/>
                </a:solidFill>
              </a:defRPr>
            </a:lvl1pPr>
          </a:lstStyle>
          <a:p>
            <a:r>
              <a:rPr lang="en-US" dirty="0"/>
              <a:t>Click to edit Master title style</a:t>
            </a:r>
            <a:endParaRPr lang="ro-RO" dirty="0"/>
          </a:p>
        </p:txBody>
      </p:sp>
      <p:sp>
        <p:nvSpPr>
          <p:cNvPr id="3" name="Picture Placeholder 2">
            <a:extLst>
              <a:ext uri="{FF2B5EF4-FFF2-40B4-BE49-F238E27FC236}">
                <a16:creationId xmlns:a16="http://schemas.microsoft.com/office/drawing/2014/main" id="{35F95875-3AB3-4829-824B-89ACA65BD881}"/>
              </a:ext>
            </a:extLst>
          </p:cNvPr>
          <p:cNvSpPr>
            <a:spLocks noGrp="1"/>
          </p:cNvSpPr>
          <p:nvPr>
            <p:ph type="pic" idx="1"/>
          </p:nvPr>
        </p:nvSpPr>
        <p:spPr>
          <a:xfrm>
            <a:off x="5183188" y="2106779"/>
            <a:ext cx="6172200" cy="36239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a:extLst>
              <a:ext uri="{FF2B5EF4-FFF2-40B4-BE49-F238E27FC236}">
                <a16:creationId xmlns:a16="http://schemas.microsoft.com/office/drawing/2014/main" id="{79739C2D-E051-4F55-ADDE-D06A3FFECDCD}"/>
              </a:ext>
            </a:extLst>
          </p:cNvPr>
          <p:cNvSpPr>
            <a:spLocks noGrp="1"/>
          </p:cNvSpPr>
          <p:nvPr>
            <p:ph type="body" sz="half" idx="2"/>
          </p:nvPr>
        </p:nvSpPr>
        <p:spPr>
          <a:xfrm>
            <a:off x="839788" y="3712784"/>
            <a:ext cx="3932237" cy="20179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53070E2-CA48-4D70-872E-FF3DFBD2AC43}"/>
              </a:ext>
            </a:extLst>
          </p:cNvPr>
          <p:cNvSpPr>
            <a:spLocks noGrp="1"/>
          </p:cNvSpPr>
          <p:nvPr>
            <p:ph type="ftr" sz="quarter" idx="11"/>
          </p:nvPr>
        </p:nvSpPr>
        <p:spPr>
          <a:xfrm>
            <a:off x="7827774" y="6356350"/>
            <a:ext cx="3447198" cy="365125"/>
          </a:xfrm>
        </p:spPr>
        <p:txBody>
          <a:bodyPr/>
          <a:lstStyle/>
          <a:p>
            <a:r>
              <a:rPr lang="ro-RO"/>
              <a:t>TIMISOARA  2025</a:t>
            </a:r>
            <a:endParaRPr lang="ro-RO" dirty="0"/>
          </a:p>
        </p:txBody>
      </p:sp>
      <p:sp>
        <p:nvSpPr>
          <p:cNvPr id="8" name="Title Placeholder 1">
            <a:extLst>
              <a:ext uri="{FF2B5EF4-FFF2-40B4-BE49-F238E27FC236}">
                <a16:creationId xmlns:a16="http://schemas.microsoft.com/office/drawing/2014/main" id="{463B8AE1-9D32-425C-B9F8-FFBCF0C496A7}"/>
              </a:ext>
            </a:extLst>
          </p:cNvPr>
          <p:cNvSpPr txBox="1">
            <a:spLocks/>
          </p:cNvSpPr>
          <p:nvPr userDrawn="1"/>
        </p:nvSpPr>
        <p:spPr>
          <a:xfrm>
            <a:off x="838200" y="232360"/>
            <a:ext cx="7667297" cy="1325563"/>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ro-RO" dirty="0"/>
          </a:p>
        </p:txBody>
      </p:sp>
    </p:spTree>
    <p:extLst>
      <p:ext uri="{BB962C8B-B14F-4D97-AF65-F5344CB8AC3E}">
        <p14:creationId xmlns:p14="http://schemas.microsoft.com/office/powerpoint/2010/main" val="2197757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62FA7DF2-0F4F-453F-A47D-42731F293F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Footer Placeholder 4">
            <a:extLst>
              <a:ext uri="{FF2B5EF4-FFF2-40B4-BE49-F238E27FC236}">
                <a16:creationId xmlns:a16="http://schemas.microsoft.com/office/drawing/2014/main" id="{F5180341-AA3F-400D-AB5D-EDD5DB294D11}"/>
              </a:ext>
            </a:extLst>
          </p:cNvPr>
          <p:cNvSpPr>
            <a:spLocks noGrp="1"/>
          </p:cNvSpPr>
          <p:nvPr>
            <p:ph type="ftr" sz="quarter" idx="11"/>
          </p:nvPr>
        </p:nvSpPr>
        <p:spPr>
          <a:xfrm>
            <a:off x="7977547" y="6356350"/>
            <a:ext cx="3447198" cy="365125"/>
          </a:xfrm>
        </p:spPr>
        <p:txBody>
          <a:bodyPr/>
          <a:lstStyle/>
          <a:p>
            <a:r>
              <a:rPr lang="ro-RO"/>
              <a:t>TIMISOARA  2025</a:t>
            </a:r>
            <a:endParaRPr lang="ro-RO" dirty="0"/>
          </a:p>
        </p:txBody>
      </p:sp>
    </p:spTree>
    <p:extLst>
      <p:ext uri="{BB962C8B-B14F-4D97-AF65-F5344CB8AC3E}">
        <p14:creationId xmlns:p14="http://schemas.microsoft.com/office/powerpoint/2010/main" val="210939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D7188F53-9617-4147-BD78-2F1E2E7BC922}"/>
              </a:ext>
            </a:extLst>
          </p:cNvPr>
          <p:cNvSpPr/>
          <p:nvPr userDrawn="1"/>
        </p:nvSpPr>
        <p:spPr>
          <a:xfrm>
            <a:off x="3279274" y="0"/>
            <a:ext cx="8942681" cy="6871135"/>
          </a:xfrm>
          <a:custGeom>
            <a:avLst/>
            <a:gdLst>
              <a:gd name="connsiteX0" fmla="*/ 1716142 w 8827850"/>
              <a:gd name="connsiteY0" fmla="*/ 0 h 6871135"/>
              <a:gd name="connsiteX1" fmla="*/ 7108620 w 8827850"/>
              <a:gd name="connsiteY1" fmla="*/ 0 h 6871135"/>
              <a:gd name="connsiteX2" fmla="*/ 7106978 w 8827850"/>
              <a:gd name="connsiteY2" fmla="*/ 6568 h 6871135"/>
              <a:gd name="connsiteX3" fmla="*/ 8827850 w 8827850"/>
              <a:gd name="connsiteY3" fmla="*/ 6568 h 6871135"/>
              <a:gd name="connsiteX4" fmla="*/ 8827850 w 8827850"/>
              <a:gd name="connsiteY4" fmla="*/ 6871135 h 6871135"/>
              <a:gd name="connsiteX5" fmla="*/ 4444795 w 8827850"/>
              <a:gd name="connsiteY5" fmla="*/ 6871135 h 6871135"/>
              <a:gd name="connsiteX6" fmla="*/ 4444795 w 8827850"/>
              <a:gd name="connsiteY6" fmla="*/ 6864567 h 6871135"/>
              <a:gd name="connsiteX7" fmla="*/ 0 w 8827850"/>
              <a:gd name="connsiteY7" fmla="*/ 6864567 h 6871135"/>
              <a:gd name="connsiteX0" fmla="*/ 1796949 w 8908657"/>
              <a:gd name="connsiteY0" fmla="*/ 0 h 6871135"/>
              <a:gd name="connsiteX1" fmla="*/ 7189427 w 8908657"/>
              <a:gd name="connsiteY1" fmla="*/ 0 h 6871135"/>
              <a:gd name="connsiteX2" fmla="*/ 7187785 w 8908657"/>
              <a:gd name="connsiteY2" fmla="*/ 6568 h 6871135"/>
              <a:gd name="connsiteX3" fmla="*/ 8908657 w 8908657"/>
              <a:gd name="connsiteY3" fmla="*/ 6568 h 6871135"/>
              <a:gd name="connsiteX4" fmla="*/ 8908657 w 8908657"/>
              <a:gd name="connsiteY4" fmla="*/ 6871135 h 6871135"/>
              <a:gd name="connsiteX5" fmla="*/ 4525602 w 8908657"/>
              <a:gd name="connsiteY5" fmla="*/ 6871135 h 6871135"/>
              <a:gd name="connsiteX6" fmla="*/ 4525602 w 8908657"/>
              <a:gd name="connsiteY6" fmla="*/ 6864567 h 6871135"/>
              <a:gd name="connsiteX7" fmla="*/ 0 w 8908657"/>
              <a:gd name="connsiteY7" fmla="*/ 6864567 h 6871135"/>
              <a:gd name="connsiteX8" fmla="*/ 1796949 w 8908657"/>
              <a:gd name="connsiteY8" fmla="*/ 0 h 6871135"/>
              <a:gd name="connsiteX0" fmla="*/ 1830973 w 8942681"/>
              <a:gd name="connsiteY0" fmla="*/ 0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30973 w 8942681"/>
              <a:gd name="connsiteY8" fmla="*/ 0 h 6871135"/>
              <a:gd name="connsiteX0" fmla="*/ 1801202 w 8942681"/>
              <a:gd name="connsiteY0" fmla="*/ 8506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01202 w 8942681"/>
              <a:gd name="connsiteY8" fmla="*/ 8506 h 687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2681" h="6871135">
                <a:moveTo>
                  <a:pt x="1801202" y="8506"/>
                </a:moveTo>
                <a:lnTo>
                  <a:pt x="7223451" y="0"/>
                </a:lnTo>
                <a:lnTo>
                  <a:pt x="7221809" y="6568"/>
                </a:lnTo>
                <a:lnTo>
                  <a:pt x="8942681" y="6568"/>
                </a:lnTo>
                <a:lnTo>
                  <a:pt x="8942681" y="6871135"/>
                </a:lnTo>
                <a:lnTo>
                  <a:pt x="4559626" y="6871135"/>
                </a:lnTo>
                <a:lnTo>
                  <a:pt x="4559626" y="6864567"/>
                </a:lnTo>
                <a:lnTo>
                  <a:pt x="0" y="6860313"/>
                </a:lnTo>
                <a:cubicBezTo>
                  <a:pt x="572047" y="4572124"/>
                  <a:pt x="1229155" y="2296695"/>
                  <a:pt x="1801202" y="8506"/>
                </a:cubicBezTo>
                <a:close/>
              </a:path>
            </a:pathLst>
          </a:custGeom>
          <a:solidFill>
            <a:srgbClr val="F96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4" name="Picture 3">
            <a:extLst>
              <a:ext uri="{FF2B5EF4-FFF2-40B4-BE49-F238E27FC236}">
                <a16:creationId xmlns:a16="http://schemas.microsoft.com/office/drawing/2014/main" id="{421EC37A-CFDB-4CF7-AFAF-69F3EFF8A8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54880" y="1617528"/>
            <a:ext cx="7132320" cy="5212080"/>
          </a:xfrm>
          <a:custGeom>
            <a:avLst/>
            <a:gdLst>
              <a:gd name="connsiteX0" fmla="*/ 1360887 w 6915234"/>
              <a:gd name="connsiteY0" fmla="*/ 0 h 5188168"/>
              <a:gd name="connsiteX1" fmla="*/ 5568487 w 6915234"/>
              <a:gd name="connsiteY1" fmla="*/ 0 h 5188168"/>
              <a:gd name="connsiteX2" fmla="*/ 5567185 w 6915234"/>
              <a:gd name="connsiteY2" fmla="*/ 4959 h 5188168"/>
              <a:gd name="connsiteX3" fmla="*/ 6915234 w 6915234"/>
              <a:gd name="connsiteY3" fmla="*/ 4959 h 5188168"/>
              <a:gd name="connsiteX4" fmla="*/ 6915234 w 6915234"/>
              <a:gd name="connsiteY4" fmla="*/ 5188168 h 5188168"/>
              <a:gd name="connsiteX5" fmla="*/ 3481799 w 6915234"/>
              <a:gd name="connsiteY5" fmla="*/ 5188168 h 5188168"/>
              <a:gd name="connsiteX6" fmla="*/ 3481799 w 6915234"/>
              <a:gd name="connsiteY6" fmla="*/ 5183209 h 5188168"/>
              <a:gd name="connsiteX7" fmla="*/ 0 w 6915234"/>
              <a:gd name="connsiteY7" fmla="*/ 5183209 h 518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5234" h="5188168">
                <a:moveTo>
                  <a:pt x="1360887" y="0"/>
                </a:moveTo>
                <a:lnTo>
                  <a:pt x="5568487" y="0"/>
                </a:lnTo>
                <a:lnTo>
                  <a:pt x="5567185" y="4959"/>
                </a:lnTo>
                <a:lnTo>
                  <a:pt x="6915234" y="4959"/>
                </a:lnTo>
                <a:lnTo>
                  <a:pt x="6915234" y="5188168"/>
                </a:lnTo>
                <a:lnTo>
                  <a:pt x="3481799" y="5188168"/>
                </a:lnTo>
                <a:lnTo>
                  <a:pt x="3481799" y="5183209"/>
                </a:lnTo>
                <a:lnTo>
                  <a:pt x="0" y="5183209"/>
                </a:lnTo>
                <a:close/>
              </a:path>
            </a:pathLst>
          </a:custGeom>
          <a:effectLst>
            <a:outerShdw blurRad="50800" dist="38100" dir="10800000" algn="r" rotWithShape="0">
              <a:prstClr val="black">
                <a:alpha val="40000"/>
              </a:prstClr>
            </a:outerShdw>
          </a:effectLst>
        </p:spPr>
      </p:pic>
      <p:sp>
        <p:nvSpPr>
          <p:cNvPr id="36" name="Freeform: Shape 35">
            <a:extLst>
              <a:ext uri="{FF2B5EF4-FFF2-40B4-BE49-F238E27FC236}">
                <a16:creationId xmlns:a16="http://schemas.microsoft.com/office/drawing/2014/main" id="{E4C30F45-A936-412F-A031-D6DD9010A009}"/>
              </a:ext>
            </a:extLst>
          </p:cNvPr>
          <p:cNvSpPr/>
          <p:nvPr userDrawn="1"/>
        </p:nvSpPr>
        <p:spPr>
          <a:xfrm>
            <a:off x="322864" y="1260096"/>
            <a:ext cx="624343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chemeClr val="tx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3" name="Subtitle 2">
            <a:extLst>
              <a:ext uri="{FF2B5EF4-FFF2-40B4-BE49-F238E27FC236}">
                <a16:creationId xmlns:a16="http://schemas.microsoft.com/office/drawing/2014/main" id="{02C6E64E-6AFC-4A29-BD80-21534833ABB5}"/>
              </a:ext>
            </a:extLst>
          </p:cNvPr>
          <p:cNvSpPr>
            <a:spLocks noGrp="1"/>
          </p:cNvSpPr>
          <p:nvPr userDrawn="1">
            <p:ph type="subTitle" idx="1"/>
          </p:nvPr>
        </p:nvSpPr>
        <p:spPr>
          <a:xfrm>
            <a:off x="1187539" y="3447045"/>
            <a:ext cx="3174550" cy="29330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ro-RO" dirty="0"/>
          </a:p>
        </p:txBody>
      </p:sp>
      <p:pic>
        <p:nvPicPr>
          <p:cNvPr id="7" name="Picture 6">
            <a:extLst>
              <a:ext uri="{FF2B5EF4-FFF2-40B4-BE49-F238E27FC236}">
                <a16:creationId xmlns:a16="http://schemas.microsoft.com/office/drawing/2014/main" id="{95A0EAEF-E0B2-4976-9A09-B17D479C22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168" y="5481808"/>
            <a:ext cx="702193" cy="547710"/>
          </a:xfrm>
          <a:prstGeom prst="rect">
            <a:avLst/>
          </a:prstGeom>
        </p:spPr>
      </p:pic>
      <p:sp>
        <p:nvSpPr>
          <p:cNvPr id="2" name="Title 1">
            <a:extLst>
              <a:ext uri="{FF2B5EF4-FFF2-40B4-BE49-F238E27FC236}">
                <a16:creationId xmlns:a16="http://schemas.microsoft.com/office/drawing/2014/main" id="{D8AE7686-66F5-4A3F-BB86-00B49BF10905}"/>
              </a:ext>
            </a:extLst>
          </p:cNvPr>
          <p:cNvSpPr>
            <a:spLocks noGrp="1"/>
          </p:cNvSpPr>
          <p:nvPr userDrawn="1">
            <p:ph type="ctrTitle" hasCustomPrompt="1"/>
          </p:nvPr>
        </p:nvSpPr>
        <p:spPr>
          <a:xfrm>
            <a:off x="1130573" y="2437078"/>
            <a:ext cx="5030454" cy="1093300"/>
          </a:xfrm>
        </p:spPr>
        <p:txBody>
          <a:bodyPr anchor="t">
            <a:noAutofit/>
          </a:bodyPr>
          <a:lstStyle>
            <a:lvl1pPr algn="l">
              <a:defRPr sz="3200" b="0" spc="300">
                <a:solidFill>
                  <a:schemeClr val="bg1"/>
                </a:solidFill>
                <a:latin typeface="+mn-lt"/>
                <a:cs typeface="Arial" panose="020B0604020202020204" pitchFamily="34" charset="0"/>
              </a:defRPr>
            </a:lvl1pPr>
          </a:lstStyle>
          <a:p>
            <a:r>
              <a:rPr lang="en-US" dirty="0"/>
              <a:t>CLICK TO EDIT TITLE </a:t>
            </a:r>
            <a:br>
              <a:rPr lang="en-US" dirty="0"/>
            </a:br>
            <a:r>
              <a:rPr lang="en-US" dirty="0"/>
              <a:t>STYLE</a:t>
            </a:r>
            <a:endParaRPr lang="ro-RO" dirty="0"/>
          </a:p>
        </p:txBody>
      </p:sp>
      <p:pic>
        <p:nvPicPr>
          <p:cNvPr id="16" name="Graphic 15">
            <a:extLst>
              <a:ext uri="{FF2B5EF4-FFF2-40B4-BE49-F238E27FC236}">
                <a16:creationId xmlns:a16="http://schemas.microsoft.com/office/drawing/2014/main" id="{796897F0-3526-488A-8A3C-3D37E8528D7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4549" y="-37642"/>
            <a:ext cx="2800741" cy="1322572"/>
          </a:xfrm>
          <a:prstGeom prst="rect">
            <a:avLst/>
          </a:prstGeom>
        </p:spPr>
      </p:pic>
      <p:grpSp>
        <p:nvGrpSpPr>
          <p:cNvPr id="20" name="Group 19">
            <a:extLst>
              <a:ext uri="{FF2B5EF4-FFF2-40B4-BE49-F238E27FC236}">
                <a16:creationId xmlns:a16="http://schemas.microsoft.com/office/drawing/2014/main" id="{6667ADC8-6B8D-4F3D-A5FA-971FC7697C51}"/>
              </a:ext>
            </a:extLst>
          </p:cNvPr>
          <p:cNvGrpSpPr/>
          <p:nvPr userDrawn="1"/>
        </p:nvGrpSpPr>
        <p:grpSpPr>
          <a:xfrm>
            <a:off x="5539587" y="171486"/>
            <a:ext cx="5338591" cy="828131"/>
            <a:chOff x="5539587" y="171486"/>
            <a:chExt cx="5338591" cy="828131"/>
          </a:xfrm>
        </p:grpSpPr>
        <p:sp>
          <p:nvSpPr>
            <p:cNvPr id="21" name="TextBox 20">
              <a:extLst>
                <a:ext uri="{FF2B5EF4-FFF2-40B4-BE49-F238E27FC236}">
                  <a16:creationId xmlns:a16="http://schemas.microsoft.com/office/drawing/2014/main" id="{EDF4942F-363F-4072-98B6-1771EDE63C4B}"/>
                </a:ext>
              </a:extLst>
            </p:cNvPr>
            <p:cNvSpPr txBox="1"/>
            <p:nvPr userDrawn="1"/>
          </p:nvSpPr>
          <p:spPr>
            <a:xfrm>
              <a:off x="5539587" y="445619"/>
              <a:ext cx="44220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bg1"/>
                  </a:solidFill>
                </a:rPr>
                <a:t>Extreme Light Infrastructure - Nuclear Physics (ELI-NP) – Phase II</a:t>
              </a:r>
              <a:endParaRPr lang="ro-RO" sz="1500" b="1" dirty="0">
                <a:solidFill>
                  <a:schemeClr val="bg1"/>
                </a:solidFill>
              </a:endParaRPr>
            </a:p>
          </p:txBody>
        </p:sp>
        <p:sp>
          <p:nvSpPr>
            <p:cNvPr id="5" name="TextBox 4">
              <a:extLst>
                <a:ext uri="{FF2B5EF4-FFF2-40B4-BE49-F238E27FC236}">
                  <a16:creationId xmlns:a16="http://schemas.microsoft.com/office/drawing/2014/main" id="{5F838848-B440-4868-B148-EAAB97EDFFBA}"/>
                </a:ext>
              </a:extLst>
            </p:cNvPr>
            <p:cNvSpPr txBox="1"/>
            <p:nvPr userDrawn="1"/>
          </p:nvSpPr>
          <p:spPr>
            <a:xfrm>
              <a:off x="5548085" y="171486"/>
              <a:ext cx="533009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500" dirty="0">
                  <a:solidFill>
                    <a:schemeClr val="bg1"/>
                  </a:solidFill>
                </a:rPr>
                <a:t>Competitiveness Operational Programme (COP)</a:t>
              </a:r>
            </a:p>
          </p:txBody>
        </p:sp>
      </p:grpSp>
      <p:pic>
        <p:nvPicPr>
          <p:cNvPr id="30" name="Graphic 29">
            <a:extLst>
              <a:ext uri="{FF2B5EF4-FFF2-40B4-BE49-F238E27FC236}">
                <a16:creationId xmlns:a16="http://schemas.microsoft.com/office/drawing/2014/main" id="{E8032C2B-8EB1-4CB1-9F0F-03433A6F717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49093" y="2102740"/>
            <a:ext cx="4486522" cy="4518568"/>
          </a:xfrm>
          <a:prstGeom prst="rect">
            <a:avLst/>
          </a:prstGeom>
          <a:effectLst/>
        </p:spPr>
      </p:pic>
      <p:pic>
        <p:nvPicPr>
          <p:cNvPr id="39" name="Picture 38">
            <a:extLst>
              <a:ext uri="{FF2B5EF4-FFF2-40B4-BE49-F238E27FC236}">
                <a16:creationId xmlns:a16="http://schemas.microsoft.com/office/drawing/2014/main" id="{239A24A6-A4B2-414E-B151-118655BA5EB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225571" y="5584219"/>
            <a:ext cx="549243" cy="445299"/>
          </a:xfrm>
          <a:prstGeom prst="rect">
            <a:avLst/>
          </a:prstGeom>
        </p:spPr>
      </p:pic>
    </p:spTree>
    <p:extLst>
      <p:ext uri="{BB962C8B-B14F-4D97-AF65-F5344CB8AC3E}">
        <p14:creationId xmlns:p14="http://schemas.microsoft.com/office/powerpoint/2010/main" val="26293571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0914E-56D9-4423-9312-8D1D797BA107}"/>
              </a:ext>
            </a:extLst>
          </p:cNvPr>
          <p:cNvSpPr>
            <a:spLocks noGrp="1"/>
          </p:cNvSpPr>
          <p:nvPr>
            <p:ph type="title" orient="vert"/>
          </p:nvPr>
        </p:nvSpPr>
        <p:spPr>
          <a:xfrm>
            <a:off x="8724900" y="1907627"/>
            <a:ext cx="2628900" cy="4269336"/>
          </a:xfrm>
        </p:spPr>
        <p:txBody>
          <a:bodyPr vert="eaVert"/>
          <a:lstStyle>
            <a:lvl1pPr>
              <a:defRPr lang="ro-RO">
                <a:solidFill>
                  <a:schemeClr val="tx1"/>
                </a:solidFill>
              </a:defRPr>
            </a:lvl1pPr>
          </a:lstStyle>
          <a:p>
            <a:r>
              <a:rPr lang="en-US" dirty="0"/>
              <a:t>Click to edit Master title style</a:t>
            </a:r>
            <a:endParaRPr lang="ro-RO" dirty="0"/>
          </a:p>
        </p:txBody>
      </p:sp>
      <p:sp>
        <p:nvSpPr>
          <p:cNvPr id="3" name="Vertical Text Placeholder 2">
            <a:extLst>
              <a:ext uri="{FF2B5EF4-FFF2-40B4-BE49-F238E27FC236}">
                <a16:creationId xmlns:a16="http://schemas.microsoft.com/office/drawing/2014/main" id="{60E935DD-20EA-456A-84A6-3A24EBB6D2BD}"/>
              </a:ext>
            </a:extLst>
          </p:cNvPr>
          <p:cNvSpPr>
            <a:spLocks noGrp="1"/>
          </p:cNvSpPr>
          <p:nvPr>
            <p:ph type="body" orient="vert" idx="1"/>
          </p:nvPr>
        </p:nvSpPr>
        <p:spPr>
          <a:xfrm>
            <a:off x="838200" y="1907627"/>
            <a:ext cx="7734300" cy="42693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Footer Placeholder 4">
            <a:extLst>
              <a:ext uri="{FF2B5EF4-FFF2-40B4-BE49-F238E27FC236}">
                <a16:creationId xmlns:a16="http://schemas.microsoft.com/office/drawing/2014/main" id="{054FE3D8-44A3-47EC-A7CE-13420AE39CDB}"/>
              </a:ext>
            </a:extLst>
          </p:cNvPr>
          <p:cNvSpPr>
            <a:spLocks noGrp="1"/>
          </p:cNvSpPr>
          <p:nvPr>
            <p:ph type="ftr" sz="quarter" idx="11"/>
          </p:nvPr>
        </p:nvSpPr>
        <p:spPr/>
        <p:txBody>
          <a:bodyPr/>
          <a:lstStyle/>
          <a:p>
            <a:r>
              <a:rPr lang="ro-RO"/>
              <a:t>TIMISOARA  2025</a:t>
            </a:r>
          </a:p>
        </p:txBody>
      </p:sp>
    </p:spTree>
    <p:extLst>
      <p:ext uri="{BB962C8B-B14F-4D97-AF65-F5344CB8AC3E}">
        <p14:creationId xmlns:p14="http://schemas.microsoft.com/office/powerpoint/2010/main" val="2569346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D4030-83A1-4754-A14E-6A8555A6AE99}"/>
              </a:ext>
            </a:extLst>
          </p:cNvPr>
          <p:cNvSpPr>
            <a:spLocks noGrp="1"/>
          </p:cNvSpPr>
          <p:nvPr>
            <p:ph type="title"/>
          </p:nvPr>
        </p:nvSpPr>
        <p:spPr/>
        <p:txBody>
          <a:bodyPr/>
          <a:lstStyle/>
          <a:p>
            <a:r>
              <a:rPr lang="en-US"/>
              <a:t>Click to edit Master title style</a:t>
            </a:r>
            <a:endParaRPr lang="ro-RO"/>
          </a:p>
        </p:txBody>
      </p:sp>
      <p:sp>
        <p:nvSpPr>
          <p:cNvPr id="3" name="Footer Placeholder 2">
            <a:extLst>
              <a:ext uri="{FF2B5EF4-FFF2-40B4-BE49-F238E27FC236}">
                <a16:creationId xmlns:a16="http://schemas.microsoft.com/office/drawing/2014/main" id="{2F058414-4242-40AD-8C07-C4E2FAE1D11D}"/>
              </a:ext>
            </a:extLst>
          </p:cNvPr>
          <p:cNvSpPr>
            <a:spLocks noGrp="1"/>
          </p:cNvSpPr>
          <p:nvPr>
            <p:ph type="ftr" sz="quarter" idx="10"/>
          </p:nvPr>
        </p:nvSpPr>
        <p:spPr/>
        <p:txBody>
          <a:bodyPr/>
          <a:lstStyle/>
          <a:p>
            <a:r>
              <a:rPr lang="ro-RO"/>
              <a:t>TIMISOARA  2025</a:t>
            </a:r>
            <a:endParaRPr lang="ro-RO" dirty="0"/>
          </a:p>
        </p:txBody>
      </p:sp>
      <p:sp>
        <p:nvSpPr>
          <p:cNvPr id="15" name="Content Placeholder 14">
            <a:extLst>
              <a:ext uri="{FF2B5EF4-FFF2-40B4-BE49-F238E27FC236}">
                <a16:creationId xmlns:a16="http://schemas.microsoft.com/office/drawing/2014/main" id="{916CB9E0-40E6-4F7B-864F-9D789E2F0168}"/>
              </a:ext>
            </a:extLst>
          </p:cNvPr>
          <p:cNvSpPr>
            <a:spLocks noGrp="1"/>
          </p:cNvSpPr>
          <p:nvPr>
            <p:ph sz="quarter" idx="11"/>
          </p:nvPr>
        </p:nvSpPr>
        <p:spPr>
          <a:xfrm>
            <a:off x="2418720" y="2530117"/>
            <a:ext cx="7354559" cy="1219722"/>
          </a:xfrm>
        </p:spPr>
        <p:txBody>
          <a:bodyPr>
            <a:normAutofit/>
          </a:bodyPr>
          <a:lstStyle>
            <a:lvl1pPr algn="ctr">
              <a:defRPr sz="4000">
                <a:solidFill>
                  <a:schemeClr val="bg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3651026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 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AU" sz="2667" b="1" kern="1200" dirty="0">
                <a:solidFill>
                  <a:srgbClr val="333366"/>
                </a:solidFill>
                <a:effectLst/>
                <a:latin typeface="+mj-lt"/>
              </a:rPr>
              <a:t>Click to edit Master title style</a:t>
            </a:r>
            <a:r>
              <a:rPr lang="en-AU" dirty="0"/>
              <a:t> </a:t>
            </a:r>
            <a:endParaRPr lang="fr-FR" dirty="0"/>
          </a:p>
        </p:txBody>
      </p:sp>
      <p:sp>
        <p:nvSpPr>
          <p:cNvPr id="3" name="Espace réservé du contenu 2"/>
          <p:cNvSpPr>
            <a:spLocks noGrp="1"/>
          </p:cNvSpPr>
          <p:nvPr>
            <p:ph idx="1" hasCustomPrompt="1"/>
          </p:nvPr>
        </p:nvSpPr>
        <p:spPr/>
        <p:txBody>
          <a:bodyPr/>
          <a:lstStyle>
            <a:lvl1pPr>
              <a:spcBef>
                <a:spcPts val="800"/>
              </a:spcBef>
              <a:spcAft>
                <a:spcPts val="1600"/>
              </a:spcAft>
              <a:defRPr/>
            </a:lvl1pPr>
            <a:lvl3pPr>
              <a:spcAft>
                <a:spcPts val="0"/>
              </a:spcAft>
              <a:defRPr/>
            </a:lvl3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Tree>
    <p:extLst>
      <p:ext uri="{BB962C8B-B14F-4D97-AF65-F5344CB8AC3E}">
        <p14:creationId xmlns:p14="http://schemas.microsoft.com/office/powerpoint/2010/main" val="3559322773"/>
      </p:ext>
    </p:extLst>
  </p:cSld>
  <p:clrMapOvr>
    <a:masterClrMapping/>
  </p:clrMapOvr>
  <p:transition spd="slow" advClick="0" advTm="10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fr-FR" dirty="0"/>
          </a:p>
        </p:txBody>
      </p:sp>
      <p:sp>
        <p:nvSpPr>
          <p:cNvPr id="4" name="Espace réservé du contenu 2"/>
          <p:cNvSpPr>
            <a:spLocks noGrp="1"/>
          </p:cNvSpPr>
          <p:nvPr>
            <p:ph idx="1"/>
          </p:nvPr>
        </p:nvSpPr>
        <p:spPr>
          <a:xfrm>
            <a:off x="239354" y="928723"/>
            <a:ext cx="11682577" cy="5245940"/>
          </a:xfrm>
        </p:spPr>
        <p:txBody>
          <a:bodyPr/>
          <a:lstStyle>
            <a:lvl1pPr>
              <a:spcBef>
                <a:spcPts val="800"/>
              </a:spcBef>
              <a:spcAft>
                <a:spcPts val="1600"/>
              </a:spcAft>
              <a:defRPr/>
            </a:lvl1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1840842974"/>
      </p:ext>
    </p:extLst>
  </p:cSld>
  <p:clrMapOvr>
    <a:masterClrMapping/>
  </p:clrMapOvr>
  <p:transition spd="slow" advClick="0" advTm="10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Vierg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62588482"/>
      </p:ext>
    </p:extLst>
  </p:cSld>
  <p:clrMapOvr>
    <a:masterClrMapping/>
  </p:clrMapOvr>
  <p:transition spd="slow" advClick="0"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D7188F53-9617-4147-BD78-2F1E2E7BC922}"/>
              </a:ext>
            </a:extLst>
          </p:cNvPr>
          <p:cNvSpPr/>
          <p:nvPr userDrawn="1"/>
        </p:nvSpPr>
        <p:spPr>
          <a:xfrm>
            <a:off x="3279274" y="0"/>
            <a:ext cx="8942681" cy="6871135"/>
          </a:xfrm>
          <a:custGeom>
            <a:avLst/>
            <a:gdLst>
              <a:gd name="connsiteX0" fmla="*/ 1716142 w 8827850"/>
              <a:gd name="connsiteY0" fmla="*/ 0 h 6871135"/>
              <a:gd name="connsiteX1" fmla="*/ 7108620 w 8827850"/>
              <a:gd name="connsiteY1" fmla="*/ 0 h 6871135"/>
              <a:gd name="connsiteX2" fmla="*/ 7106978 w 8827850"/>
              <a:gd name="connsiteY2" fmla="*/ 6568 h 6871135"/>
              <a:gd name="connsiteX3" fmla="*/ 8827850 w 8827850"/>
              <a:gd name="connsiteY3" fmla="*/ 6568 h 6871135"/>
              <a:gd name="connsiteX4" fmla="*/ 8827850 w 8827850"/>
              <a:gd name="connsiteY4" fmla="*/ 6871135 h 6871135"/>
              <a:gd name="connsiteX5" fmla="*/ 4444795 w 8827850"/>
              <a:gd name="connsiteY5" fmla="*/ 6871135 h 6871135"/>
              <a:gd name="connsiteX6" fmla="*/ 4444795 w 8827850"/>
              <a:gd name="connsiteY6" fmla="*/ 6864567 h 6871135"/>
              <a:gd name="connsiteX7" fmla="*/ 0 w 8827850"/>
              <a:gd name="connsiteY7" fmla="*/ 6864567 h 6871135"/>
              <a:gd name="connsiteX0" fmla="*/ 1796949 w 8908657"/>
              <a:gd name="connsiteY0" fmla="*/ 0 h 6871135"/>
              <a:gd name="connsiteX1" fmla="*/ 7189427 w 8908657"/>
              <a:gd name="connsiteY1" fmla="*/ 0 h 6871135"/>
              <a:gd name="connsiteX2" fmla="*/ 7187785 w 8908657"/>
              <a:gd name="connsiteY2" fmla="*/ 6568 h 6871135"/>
              <a:gd name="connsiteX3" fmla="*/ 8908657 w 8908657"/>
              <a:gd name="connsiteY3" fmla="*/ 6568 h 6871135"/>
              <a:gd name="connsiteX4" fmla="*/ 8908657 w 8908657"/>
              <a:gd name="connsiteY4" fmla="*/ 6871135 h 6871135"/>
              <a:gd name="connsiteX5" fmla="*/ 4525602 w 8908657"/>
              <a:gd name="connsiteY5" fmla="*/ 6871135 h 6871135"/>
              <a:gd name="connsiteX6" fmla="*/ 4525602 w 8908657"/>
              <a:gd name="connsiteY6" fmla="*/ 6864567 h 6871135"/>
              <a:gd name="connsiteX7" fmla="*/ 0 w 8908657"/>
              <a:gd name="connsiteY7" fmla="*/ 6864567 h 6871135"/>
              <a:gd name="connsiteX8" fmla="*/ 1796949 w 8908657"/>
              <a:gd name="connsiteY8" fmla="*/ 0 h 6871135"/>
              <a:gd name="connsiteX0" fmla="*/ 1830973 w 8942681"/>
              <a:gd name="connsiteY0" fmla="*/ 0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30973 w 8942681"/>
              <a:gd name="connsiteY8" fmla="*/ 0 h 6871135"/>
              <a:gd name="connsiteX0" fmla="*/ 1801202 w 8942681"/>
              <a:gd name="connsiteY0" fmla="*/ 8506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01202 w 8942681"/>
              <a:gd name="connsiteY8" fmla="*/ 8506 h 687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2681" h="6871135">
                <a:moveTo>
                  <a:pt x="1801202" y="8506"/>
                </a:moveTo>
                <a:lnTo>
                  <a:pt x="7223451" y="0"/>
                </a:lnTo>
                <a:lnTo>
                  <a:pt x="7221809" y="6568"/>
                </a:lnTo>
                <a:lnTo>
                  <a:pt x="8942681" y="6568"/>
                </a:lnTo>
                <a:lnTo>
                  <a:pt x="8942681" y="6871135"/>
                </a:lnTo>
                <a:lnTo>
                  <a:pt x="4559626" y="6871135"/>
                </a:lnTo>
                <a:lnTo>
                  <a:pt x="4559626" y="6864567"/>
                </a:lnTo>
                <a:lnTo>
                  <a:pt x="0" y="6860313"/>
                </a:lnTo>
                <a:cubicBezTo>
                  <a:pt x="572047" y="4572124"/>
                  <a:pt x="1229155" y="2296695"/>
                  <a:pt x="1801202" y="8506"/>
                </a:cubicBezTo>
                <a:close/>
              </a:path>
            </a:pathLst>
          </a:custGeom>
          <a:solidFill>
            <a:srgbClr val="F96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4" name="Picture 3">
            <a:extLst>
              <a:ext uri="{FF2B5EF4-FFF2-40B4-BE49-F238E27FC236}">
                <a16:creationId xmlns:a16="http://schemas.microsoft.com/office/drawing/2014/main" id="{DFB80782-6B78-4BBE-9E9E-37563B4215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323"/>
          <a:stretch/>
        </p:blipFill>
        <p:spPr>
          <a:xfrm>
            <a:off x="3655524" y="1675584"/>
            <a:ext cx="8229600" cy="5192267"/>
          </a:xfrm>
          <a:custGeom>
            <a:avLst/>
            <a:gdLst>
              <a:gd name="connsiteX0" fmla="*/ 1360887 w 6915234"/>
              <a:gd name="connsiteY0" fmla="*/ 0 h 5188168"/>
              <a:gd name="connsiteX1" fmla="*/ 5568487 w 6915234"/>
              <a:gd name="connsiteY1" fmla="*/ 0 h 5188168"/>
              <a:gd name="connsiteX2" fmla="*/ 5567185 w 6915234"/>
              <a:gd name="connsiteY2" fmla="*/ 4959 h 5188168"/>
              <a:gd name="connsiteX3" fmla="*/ 6915234 w 6915234"/>
              <a:gd name="connsiteY3" fmla="*/ 4959 h 5188168"/>
              <a:gd name="connsiteX4" fmla="*/ 6915234 w 6915234"/>
              <a:gd name="connsiteY4" fmla="*/ 5188168 h 5188168"/>
              <a:gd name="connsiteX5" fmla="*/ 3481799 w 6915234"/>
              <a:gd name="connsiteY5" fmla="*/ 5188168 h 5188168"/>
              <a:gd name="connsiteX6" fmla="*/ 3481799 w 6915234"/>
              <a:gd name="connsiteY6" fmla="*/ 5183209 h 5188168"/>
              <a:gd name="connsiteX7" fmla="*/ 0 w 6915234"/>
              <a:gd name="connsiteY7" fmla="*/ 5183209 h 518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5234" h="5188168">
                <a:moveTo>
                  <a:pt x="1360887" y="0"/>
                </a:moveTo>
                <a:lnTo>
                  <a:pt x="5568487" y="0"/>
                </a:lnTo>
                <a:lnTo>
                  <a:pt x="5567185" y="4959"/>
                </a:lnTo>
                <a:lnTo>
                  <a:pt x="6915234" y="4959"/>
                </a:lnTo>
                <a:lnTo>
                  <a:pt x="6915234" y="5188168"/>
                </a:lnTo>
                <a:lnTo>
                  <a:pt x="3481799" y="5188168"/>
                </a:lnTo>
                <a:lnTo>
                  <a:pt x="3481799" y="5183209"/>
                </a:lnTo>
                <a:lnTo>
                  <a:pt x="0" y="5183209"/>
                </a:lnTo>
                <a:close/>
              </a:path>
            </a:pathLst>
          </a:custGeom>
          <a:effectLst>
            <a:outerShdw blurRad="50800" dist="38100" dir="10800000" algn="r" rotWithShape="0">
              <a:prstClr val="black">
                <a:alpha val="40000"/>
              </a:prstClr>
            </a:outerShdw>
          </a:effectLst>
        </p:spPr>
      </p:pic>
      <p:sp>
        <p:nvSpPr>
          <p:cNvPr id="36" name="Freeform: Shape 35">
            <a:extLst>
              <a:ext uri="{FF2B5EF4-FFF2-40B4-BE49-F238E27FC236}">
                <a16:creationId xmlns:a16="http://schemas.microsoft.com/office/drawing/2014/main" id="{E4C30F45-A936-412F-A031-D6DD9010A009}"/>
              </a:ext>
            </a:extLst>
          </p:cNvPr>
          <p:cNvSpPr/>
          <p:nvPr userDrawn="1"/>
        </p:nvSpPr>
        <p:spPr>
          <a:xfrm>
            <a:off x="322864" y="1260096"/>
            <a:ext cx="624343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chemeClr val="tx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3" name="Subtitle 2">
            <a:extLst>
              <a:ext uri="{FF2B5EF4-FFF2-40B4-BE49-F238E27FC236}">
                <a16:creationId xmlns:a16="http://schemas.microsoft.com/office/drawing/2014/main" id="{02C6E64E-6AFC-4A29-BD80-21534833ABB5}"/>
              </a:ext>
            </a:extLst>
          </p:cNvPr>
          <p:cNvSpPr>
            <a:spLocks noGrp="1"/>
          </p:cNvSpPr>
          <p:nvPr userDrawn="1">
            <p:ph type="subTitle" idx="1"/>
          </p:nvPr>
        </p:nvSpPr>
        <p:spPr>
          <a:xfrm>
            <a:off x="1187539" y="3447045"/>
            <a:ext cx="3174550" cy="29330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ro-RO" dirty="0"/>
          </a:p>
        </p:txBody>
      </p:sp>
      <p:pic>
        <p:nvPicPr>
          <p:cNvPr id="7" name="Picture 6">
            <a:extLst>
              <a:ext uri="{FF2B5EF4-FFF2-40B4-BE49-F238E27FC236}">
                <a16:creationId xmlns:a16="http://schemas.microsoft.com/office/drawing/2014/main" id="{95A0EAEF-E0B2-4976-9A09-B17D479C22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168" y="5481808"/>
            <a:ext cx="702193" cy="547710"/>
          </a:xfrm>
          <a:prstGeom prst="rect">
            <a:avLst/>
          </a:prstGeom>
        </p:spPr>
      </p:pic>
      <p:sp>
        <p:nvSpPr>
          <p:cNvPr id="2" name="Title 1">
            <a:extLst>
              <a:ext uri="{FF2B5EF4-FFF2-40B4-BE49-F238E27FC236}">
                <a16:creationId xmlns:a16="http://schemas.microsoft.com/office/drawing/2014/main" id="{D8AE7686-66F5-4A3F-BB86-00B49BF10905}"/>
              </a:ext>
            </a:extLst>
          </p:cNvPr>
          <p:cNvSpPr>
            <a:spLocks noGrp="1"/>
          </p:cNvSpPr>
          <p:nvPr userDrawn="1">
            <p:ph type="ctrTitle" hasCustomPrompt="1"/>
          </p:nvPr>
        </p:nvSpPr>
        <p:spPr>
          <a:xfrm>
            <a:off x="1130573" y="2437078"/>
            <a:ext cx="5030454" cy="1093300"/>
          </a:xfrm>
        </p:spPr>
        <p:txBody>
          <a:bodyPr anchor="t">
            <a:noAutofit/>
          </a:bodyPr>
          <a:lstStyle>
            <a:lvl1pPr algn="l">
              <a:defRPr sz="3200" b="0" spc="300">
                <a:solidFill>
                  <a:schemeClr val="bg1"/>
                </a:solidFill>
                <a:latin typeface="+mn-lt"/>
                <a:cs typeface="Arial" panose="020B0604020202020204" pitchFamily="34" charset="0"/>
              </a:defRPr>
            </a:lvl1pPr>
          </a:lstStyle>
          <a:p>
            <a:r>
              <a:rPr lang="en-US" dirty="0"/>
              <a:t>CLICK TO EDIT TITLE </a:t>
            </a:r>
            <a:br>
              <a:rPr lang="en-US" dirty="0"/>
            </a:br>
            <a:r>
              <a:rPr lang="en-US" dirty="0"/>
              <a:t>STYLE</a:t>
            </a:r>
            <a:endParaRPr lang="ro-RO" dirty="0"/>
          </a:p>
        </p:txBody>
      </p:sp>
      <p:pic>
        <p:nvPicPr>
          <p:cNvPr id="16" name="Graphic 15">
            <a:extLst>
              <a:ext uri="{FF2B5EF4-FFF2-40B4-BE49-F238E27FC236}">
                <a16:creationId xmlns:a16="http://schemas.microsoft.com/office/drawing/2014/main" id="{796897F0-3526-488A-8A3C-3D37E8528D7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4549" y="-37642"/>
            <a:ext cx="2800741" cy="1322572"/>
          </a:xfrm>
          <a:prstGeom prst="rect">
            <a:avLst/>
          </a:prstGeom>
        </p:spPr>
      </p:pic>
      <p:grpSp>
        <p:nvGrpSpPr>
          <p:cNvPr id="20" name="Group 19">
            <a:extLst>
              <a:ext uri="{FF2B5EF4-FFF2-40B4-BE49-F238E27FC236}">
                <a16:creationId xmlns:a16="http://schemas.microsoft.com/office/drawing/2014/main" id="{6667ADC8-6B8D-4F3D-A5FA-971FC7697C51}"/>
              </a:ext>
            </a:extLst>
          </p:cNvPr>
          <p:cNvGrpSpPr/>
          <p:nvPr userDrawn="1"/>
        </p:nvGrpSpPr>
        <p:grpSpPr>
          <a:xfrm>
            <a:off x="5539587" y="171486"/>
            <a:ext cx="5338591" cy="828131"/>
            <a:chOff x="5539587" y="171486"/>
            <a:chExt cx="5338591" cy="828131"/>
          </a:xfrm>
        </p:grpSpPr>
        <p:sp>
          <p:nvSpPr>
            <p:cNvPr id="21" name="TextBox 20">
              <a:extLst>
                <a:ext uri="{FF2B5EF4-FFF2-40B4-BE49-F238E27FC236}">
                  <a16:creationId xmlns:a16="http://schemas.microsoft.com/office/drawing/2014/main" id="{EDF4942F-363F-4072-98B6-1771EDE63C4B}"/>
                </a:ext>
              </a:extLst>
            </p:cNvPr>
            <p:cNvSpPr txBox="1"/>
            <p:nvPr userDrawn="1"/>
          </p:nvSpPr>
          <p:spPr>
            <a:xfrm>
              <a:off x="5539587" y="445619"/>
              <a:ext cx="44220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bg1"/>
                  </a:solidFill>
                </a:rPr>
                <a:t>Extreme Light Infrastructure - Nuclear Physics (ELI-NP) – Phase II</a:t>
              </a:r>
              <a:endParaRPr lang="ro-RO" sz="1500" b="1" dirty="0">
                <a:solidFill>
                  <a:schemeClr val="bg1"/>
                </a:solidFill>
              </a:endParaRPr>
            </a:p>
          </p:txBody>
        </p:sp>
        <p:sp>
          <p:nvSpPr>
            <p:cNvPr id="5" name="TextBox 4">
              <a:extLst>
                <a:ext uri="{FF2B5EF4-FFF2-40B4-BE49-F238E27FC236}">
                  <a16:creationId xmlns:a16="http://schemas.microsoft.com/office/drawing/2014/main" id="{5F838848-B440-4868-B148-EAAB97EDFFBA}"/>
                </a:ext>
              </a:extLst>
            </p:cNvPr>
            <p:cNvSpPr txBox="1"/>
            <p:nvPr userDrawn="1"/>
          </p:nvSpPr>
          <p:spPr>
            <a:xfrm>
              <a:off x="5548085" y="171486"/>
              <a:ext cx="533009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500" dirty="0">
                  <a:solidFill>
                    <a:schemeClr val="bg1"/>
                  </a:solidFill>
                </a:rPr>
                <a:t>Competitiveness Operational Programme (COP)</a:t>
              </a:r>
            </a:p>
          </p:txBody>
        </p:sp>
      </p:grpSp>
      <p:pic>
        <p:nvPicPr>
          <p:cNvPr id="30" name="Graphic 29">
            <a:extLst>
              <a:ext uri="{FF2B5EF4-FFF2-40B4-BE49-F238E27FC236}">
                <a16:creationId xmlns:a16="http://schemas.microsoft.com/office/drawing/2014/main" id="{E8032C2B-8EB1-4CB1-9F0F-03433A6F717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49093" y="2102740"/>
            <a:ext cx="4486522" cy="4518568"/>
          </a:xfrm>
          <a:prstGeom prst="rect">
            <a:avLst/>
          </a:prstGeom>
          <a:effectLst/>
        </p:spPr>
      </p:pic>
      <p:pic>
        <p:nvPicPr>
          <p:cNvPr id="39" name="Picture 38">
            <a:extLst>
              <a:ext uri="{FF2B5EF4-FFF2-40B4-BE49-F238E27FC236}">
                <a16:creationId xmlns:a16="http://schemas.microsoft.com/office/drawing/2014/main" id="{239A24A6-A4B2-414E-B151-118655BA5EB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225571" y="5584219"/>
            <a:ext cx="549243" cy="445299"/>
          </a:xfrm>
          <a:prstGeom prst="rect">
            <a:avLst/>
          </a:prstGeom>
        </p:spPr>
      </p:pic>
    </p:spTree>
    <p:extLst>
      <p:ext uri="{BB962C8B-B14F-4D97-AF65-F5344CB8AC3E}">
        <p14:creationId xmlns:p14="http://schemas.microsoft.com/office/powerpoint/2010/main" val="17921499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D7188F53-9617-4147-BD78-2F1E2E7BC922}"/>
              </a:ext>
            </a:extLst>
          </p:cNvPr>
          <p:cNvSpPr/>
          <p:nvPr userDrawn="1"/>
        </p:nvSpPr>
        <p:spPr>
          <a:xfrm>
            <a:off x="3249319" y="0"/>
            <a:ext cx="8942681" cy="6871135"/>
          </a:xfrm>
          <a:custGeom>
            <a:avLst/>
            <a:gdLst>
              <a:gd name="connsiteX0" fmla="*/ 1716142 w 8827850"/>
              <a:gd name="connsiteY0" fmla="*/ 0 h 6871135"/>
              <a:gd name="connsiteX1" fmla="*/ 7108620 w 8827850"/>
              <a:gd name="connsiteY1" fmla="*/ 0 h 6871135"/>
              <a:gd name="connsiteX2" fmla="*/ 7106978 w 8827850"/>
              <a:gd name="connsiteY2" fmla="*/ 6568 h 6871135"/>
              <a:gd name="connsiteX3" fmla="*/ 8827850 w 8827850"/>
              <a:gd name="connsiteY3" fmla="*/ 6568 h 6871135"/>
              <a:gd name="connsiteX4" fmla="*/ 8827850 w 8827850"/>
              <a:gd name="connsiteY4" fmla="*/ 6871135 h 6871135"/>
              <a:gd name="connsiteX5" fmla="*/ 4444795 w 8827850"/>
              <a:gd name="connsiteY5" fmla="*/ 6871135 h 6871135"/>
              <a:gd name="connsiteX6" fmla="*/ 4444795 w 8827850"/>
              <a:gd name="connsiteY6" fmla="*/ 6864567 h 6871135"/>
              <a:gd name="connsiteX7" fmla="*/ 0 w 8827850"/>
              <a:gd name="connsiteY7" fmla="*/ 6864567 h 6871135"/>
              <a:gd name="connsiteX0" fmla="*/ 1796949 w 8908657"/>
              <a:gd name="connsiteY0" fmla="*/ 0 h 6871135"/>
              <a:gd name="connsiteX1" fmla="*/ 7189427 w 8908657"/>
              <a:gd name="connsiteY1" fmla="*/ 0 h 6871135"/>
              <a:gd name="connsiteX2" fmla="*/ 7187785 w 8908657"/>
              <a:gd name="connsiteY2" fmla="*/ 6568 h 6871135"/>
              <a:gd name="connsiteX3" fmla="*/ 8908657 w 8908657"/>
              <a:gd name="connsiteY3" fmla="*/ 6568 h 6871135"/>
              <a:gd name="connsiteX4" fmla="*/ 8908657 w 8908657"/>
              <a:gd name="connsiteY4" fmla="*/ 6871135 h 6871135"/>
              <a:gd name="connsiteX5" fmla="*/ 4525602 w 8908657"/>
              <a:gd name="connsiteY5" fmla="*/ 6871135 h 6871135"/>
              <a:gd name="connsiteX6" fmla="*/ 4525602 w 8908657"/>
              <a:gd name="connsiteY6" fmla="*/ 6864567 h 6871135"/>
              <a:gd name="connsiteX7" fmla="*/ 0 w 8908657"/>
              <a:gd name="connsiteY7" fmla="*/ 6864567 h 6871135"/>
              <a:gd name="connsiteX8" fmla="*/ 1796949 w 8908657"/>
              <a:gd name="connsiteY8" fmla="*/ 0 h 6871135"/>
              <a:gd name="connsiteX0" fmla="*/ 1830973 w 8942681"/>
              <a:gd name="connsiteY0" fmla="*/ 0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30973 w 8942681"/>
              <a:gd name="connsiteY8" fmla="*/ 0 h 6871135"/>
              <a:gd name="connsiteX0" fmla="*/ 1801202 w 8942681"/>
              <a:gd name="connsiteY0" fmla="*/ 8506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01202 w 8942681"/>
              <a:gd name="connsiteY8" fmla="*/ 8506 h 687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2681" h="6871135">
                <a:moveTo>
                  <a:pt x="1801202" y="8506"/>
                </a:moveTo>
                <a:lnTo>
                  <a:pt x="7223451" y="0"/>
                </a:lnTo>
                <a:lnTo>
                  <a:pt x="7221809" y="6568"/>
                </a:lnTo>
                <a:lnTo>
                  <a:pt x="8942681" y="6568"/>
                </a:lnTo>
                <a:lnTo>
                  <a:pt x="8942681" y="6871135"/>
                </a:lnTo>
                <a:lnTo>
                  <a:pt x="4559626" y="6871135"/>
                </a:lnTo>
                <a:lnTo>
                  <a:pt x="4559626" y="6864567"/>
                </a:lnTo>
                <a:lnTo>
                  <a:pt x="0" y="6860313"/>
                </a:lnTo>
                <a:cubicBezTo>
                  <a:pt x="572047" y="4572124"/>
                  <a:pt x="1229155" y="2296695"/>
                  <a:pt x="1801202" y="8506"/>
                </a:cubicBezTo>
                <a:close/>
              </a:path>
            </a:pathLst>
          </a:custGeom>
          <a:solidFill>
            <a:srgbClr val="749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10" name="Picture 9">
            <a:extLst>
              <a:ext uri="{FF2B5EF4-FFF2-40B4-BE49-F238E27FC236}">
                <a16:creationId xmlns:a16="http://schemas.microsoft.com/office/drawing/2014/main" id="{4E1E3C23-D8CB-42F7-8411-718366DDC0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23806" y="1575648"/>
            <a:ext cx="6474531" cy="5199321"/>
          </a:xfrm>
          <a:prstGeom prst="rect">
            <a:avLst/>
          </a:prstGeom>
        </p:spPr>
      </p:pic>
      <p:sp>
        <p:nvSpPr>
          <p:cNvPr id="36" name="Freeform: Shape 35">
            <a:extLst>
              <a:ext uri="{FF2B5EF4-FFF2-40B4-BE49-F238E27FC236}">
                <a16:creationId xmlns:a16="http://schemas.microsoft.com/office/drawing/2014/main" id="{E4C30F45-A936-412F-A031-D6DD9010A009}"/>
              </a:ext>
            </a:extLst>
          </p:cNvPr>
          <p:cNvSpPr/>
          <p:nvPr userDrawn="1"/>
        </p:nvSpPr>
        <p:spPr>
          <a:xfrm>
            <a:off x="322864" y="1260096"/>
            <a:ext cx="6880824"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chemeClr val="tx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3" name="Subtitle 2">
            <a:extLst>
              <a:ext uri="{FF2B5EF4-FFF2-40B4-BE49-F238E27FC236}">
                <a16:creationId xmlns:a16="http://schemas.microsoft.com/office/drawing/2014/main" id="{02C6E64E-6AFC-4A29-BD80-21534833ABB5}"/>
              </a:ext>
            </a:extLst>
          </p:cNvPr>
          <p:cNvSpPr>
            <a:spLocks noGrp="1"/>
          </p:cNvSpPr>
          <p:nvPr userDrawn="1">
            <p:ph type="subTitle" idx="1"/>
          </p:nvPr>
        </p:nvSpPr>
        <p:spPr>
          <a:xfrm>
            <a:off x="1187539" y="3447045"/>
            <a:ext cx="3174550" cy="29330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ro-RO" dirty="0"/>
          </a:p>
        </p:txBody>
      </p:sp>
      <p:pic>
        <p:nvPicPr>
          <p:cNvPr id="7" name="Picture 6">
            <a:extLst>
              <a:ext uri="{FF2B5EF4-FFF2-40B4-BE49-F238E27FC236}">
                <a16:creationId xmlns:a16="http://schemas.microsoft.com/office/drawing/2014/main" id="{95A0EAEF-E0B2-4976-9A09-B17D479C22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168" y="5481808"/>
            <a:ext cx="702193" cy="547710"/>
          </a:xfrm>
          <a:prstGeom prst="rect">
            <a:avLst/>
          </a:prstGeom>
        </p:spPr>
      </p:pic>
      <p:sp>
        <p:nvSpPr>
          <p:cNvPr id="2" name="Title 1">
            <a:extLst>
              <a:ext uri="{FF2B5EF4-FFF2-40B4-BE49-F238E27FC236}">
                <a16:creationId xmlns:a16="http://schemas.microsoft.com/office/drawing/2014/main" id="{D8AE7686-66F5-4A3F-BB86-00B49BF10905}"/>
              </a:ext>
            </a:extLst>
          </p:cNvPr>
          <p:cNvSpPr>
            <a:spLocks noGrp="1"/>
          </p:cNvSpPr>
          <p:nvPr userDrawn="1">
            <p:ph type="ctrTitle" hasCustomPrompt="1"/>
          </p:nvPr>
        </p:nvSpPr>
        <p:spPr>
          <a:xfrm>
            <a:off x="1130573" y="2437078"/>
            <a:ext cx="5030454" cy="1093300"/>
          </a:xfrm>
        </p:spPr>
        <p:txBody>
          <a:bodyPr anchor="t">
            <a:noAutofit/>
          </a:bodyPr>
          <a:lstStyle>
            <a:lvl1pPr algn="l">
              <a:defRPr sz="3200" b="0" spc="300">
                <a:solidFill>
                  <a:schemeClr val="bg1"/>
                </a:solidFill>
                <a:latin typeface="+mn-lt"/>
                <a:cs typeface="Arial" panose="020B0604020202020204" pitchFamily="34" charset="0"/>
              </a:defRPr>
            </a:lvl1pPr>
          </a:lstStyle>
          <a:p>
            <a:r>
              <a:rPr lang="en-US" dirty="0"/>
              <a:t>CLICK TO EDIT TITLE </a:t>
            </a:r>
            <a:br>
              <a:rPr lang="en-US" dirty="0"/>
            </a:br>
            <a:r>
              <a:rPr lang="en-US" dirty="0"/>
              <a:t>STYLE</a:t>
            </a:r>
            <a:endParaRPr lang="ro-RO" dirty="0"/>
          </a:p>
        </p:txBody>
      </p:sp>
      <p:pic>
        <p:nvPicPr>
          <p:cNvPr id="16" name="Graphic 15">
            <a:extLst>
              <a:ext uri="{FF2B5EF4-FFF2-40B4-BE49-F238E27FC236}">
                <a16:creationId xmlns:a16="http://schemas.microsoft.com/office/drawing/2014/main" id="{796897F0-3526-488A-8A3C-3D37E8528D7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4549" y="-37642"/>
            <a:ext cx="2800741" cy="1322572"/>
          </a:xfrm>
          <a:prstGeom prst="rect">
            <a:avLst/>
          </a:prstGeom>
        </p:spPr>
      </p:pic>
      <p:grpSp>
        <p:nvGrpSpPr>
          <p:cNvPr id="20" name="Group 19">
            <a:extLst>
              <a:ext uri="{FF2B5EF4-FFF2-40B4-BE49-F238E27FC236}">
                <a16:creationId xmlns:a16="http://schemas.microsoft.com/office/drawing/2014/main" id="{6667ADC8-6B8D-4F3D-A5FA-971FC7697C51}"/>
              </a:ext>
            </a:extLst>
          </p:cNvPr>
          <p:cNvGrpSpPr/>
          <p:nvPr userDrawn="1"/>
        </p:nvGrpSpPr>
        <p:grpSpPr>
          <a:xfrm>
            <a:off x="5561358" y="236692"/>
            <a:ext cx="5338591" cy="828131"/>
            <a:chOff x="5539587" y="171486"/>
            <a:chExt cx="5338591" cy="828131"/>
          </a:xfrm>
        </p:grpSpPr>
        <p:sp>
          <p:nvSpPr>
            <p:cNvPr id="21" name="TextBox 20">
              <a:extLst>
                <a:ext uri="{FF2B5EF4-FFF2-40B4-BE49-F238E27FC236}">
                  <a16:creationId xmlns:a16="http://schemas.microsoft.com/office/drawing/2014/main" id="{EDF4942F-363F-4072-98B6-1771EDE63C4B}"/>
                </a:ext>
              </a:extLst>
            </p:cNvPr>
            <p:cNvSpPr txBox="1"/>
            <p:nvPr userDrawn="1"/>
          </p:nvSpPr>
          <p:spPr>
            <a:xfrm>
              <a:off x="5539587" y="445619"/>
              <a:ext cx="44220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bg1"/>
                  </a:solidFill>
                </a:rPr>
                <a:t>Extreme Light Infrastructure - Nuclear Physics (ELI-NP) – Phase II</a:t>
              </a:r>
              <a:endParaRPr lang="ro-RO" sz="1500" b="1" dirty="0">
                <a:solidFill>
                  <a:schemeClr val="bg1"/>
                </a:solidFill>
              </a:endParaRPr>
            </a:p>
          </p:txBody>
        </p:sp>
        <p:sp>
          <p:nvSpPr>
            <p:cNvPr id="5" name="TextBox 4">
              <a:extLst>
                <a:ext uri="{FF2B5EF4-FFF2-40B4-BE49-F238E27FC236}">
                  <a16:creationId xmlns:a16="http://schemas.microsoft.com/office/drawing/2014/main" id="{5F838848-B440-4868-B148-EAAB97EDFFBA}"/>
                </a:ext>
              </a:extLst>
            </p:cNvPr>
            <p:cNvSpPr txBox="1"/>
            <p:nvPr userDrawn="1"/>
          </p:nvSpPr>
          <p:spPr>
            <a:xfrm>
              <a:off x="5548085" y="171486"/>
              <a:ext cx="533009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500" dirty="0">
                  <a:solidFill>
                    <a:schemeClr val="bg1"/>
                  </a:solidFill>
                </a:rPr>
                <a:t>Competitiveness Operational Programme (COP)</a:t>
              </a:r>
            </a:p>
          </p:txBody>
        </p:sp>
      </p:grpSp>
      <p:pic>
        <p:nvPicPr>
          <p:cNvPr id="30" name="Graphic 29">
            <a:extLst>
              <a:ext uri="{FF2B5EF4-FFF2-40B4-BE49-F238E27FC236}">
                <a16:creationId xmlns:a16="http://schemas.microsoft.com/office/drawing/2014/main" id="{E8032C2B-8EB1-4CB1-9F0F-03433A6F717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38512" y="1828607"/>
            <a:ext cx="4486522" cy="4518568"/>
          </a:xfrm>
          <a:prstGeom prst="rect">
            <a:avLst/>
          </a:prstGeom>
          <a:effectLst/>
        </p:spPr>
      </p:pic>
      <p:pic>
        <p:nvPicPr>
          <p:cNvPr id="39" name="Picture 38">
            <a:extLst>
              <a:ext uri="{FF2B5EF4-FFF2-40B4-BE49-F238E27FC236}">
                <a16:creationId xmlns:a16="http://schemas.microsoft.com/office/drawing/2014/main" id="{239A24A6-A4B2-414E-B151-118655BA5EB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225571" y="5584219"/>
            <a:ext cx="549243" cy="445299"/>
          </a:xfrm>
          <a:prstGeom prst="rect">
            <a:avLst/>
          </a:prstGeom>
        </p:spPr>
      </p:pic>
    </p:spTree>
    <p:extLst>
      <p:ext uri="{BB962C8B-B14F-4D97-AF65-F5344CB8AC3E}">
        <p14:creationId xmlns:p14="http://schemas.microsoft.com/office/powerpoint/2010/main" val="1357737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86CF5-2260-4A70-909D-4E699BC3A2E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cxnSp>
        <p:nvCxnSpPr>
          <p:cNvPr id="11" name="Straight Connector 10">
            <a:extLst>
              <a:ext uri="{FF2B5EF4-FFF2-40B4-BE49-F238E27FC236}">
                <a16:creationId xmlns:a16="http://schemas.microsoft.com/office/drawing/2014/main" id="{D64AAAFA-0E9E-452E-AA92-E2485F15A96C}"/>
              </a:ext>
            </a:extLst>
          </p:cNvPr>
          <p:cNvCxnSpPr>
            <a:cxnSpLocks/>
          </p:cNvCxnSpPr>
          <p:nvPr userDrawn="1"/>
        </p:nvCxnSpPr>
        <p:spPr>
          <a:xfrm>
            <a:off x="788158" y="6538912"/>
            <a:ext cx="9564629" cy="0"/>
          </a:xfrm>
          <a:prstGeom prst="line">
            <a:avLst/>
          </a:prstGeom>
          <a:ln w="12700">
            <a:solidFill>
              <a:schemeClr val="tx1"/>
            </a:solidFill>
          </a:ln>
        </p:spPr>
        <p:style>
          <a:lnRef idx="1">
            <a:schemeClr val="accent5"/>
          </a:lnRef>
          <a:fillRef idx="0">
            <a:schemeClr val="accent5"/>
          </a:fillRef>
          <a:effectRef idx="0">
            <a:schemeClr val="accent5"/>
          </a:effectRef>
          <a:fontRef idx="minor">
            <a:schemeClr val="tx1"/>
          </a:fontRef>
        </p:style>
      </p:cxnSp>
      <p:sp>
        <p:nvSpPr>
          <p:cNvPr id="27" name="Footer Placeholder 26">
            <a:extLst>
              <a:ext uri="{FF2B5EF4-FFF2-40B4-BE49-F238E27FC236}">
                <a16:creationId xmlns:a16="http://schemas.microsoft.com/office/drawing/2014/main" id="{8397DA89-8078-455C-9217-D5A4647F4F5B}"/>
              </a:ext>
            </a:extLst>
          </p:cNvPr>
          <p:cNvSpPr>
            <a:spLocks noGrp="1"/>
          </p:cNvSpPr>
          <p:nvPr>
            <p:ph type="ftr" sz="quarter" idx="11"/>
          </p:nvPr>
        </p:nvSpPr>
        <p:spPr>
          <a:xfrm>
            <a:off x="10313581" y="6356349"/>
            <a:ext cx="1040219" cy="365125"/>
          </a:xfrm>
          <a:noFill/>
        </p:spPr>
        <p:txBody>
          <a:bodyPr/>
          <a:lstStyle>
            <a:lvl1pPr>
              <a:defRPr>
                <a:solidFill>
                  <a:schemeClr val="tx1"/>
                </a:solidFill>
              </a:defRPr>
            </a:lvl1pPr>
          </a:lstStyle>
          <a:p>
            <a:r>
              <a:rPr lang="ro-RO"/>
              <a:t>TIMISOARA  2025</a:t>
            </a:r>
            <a:endParaRPr lang="ro-RO" dirty="0"/>
          </a:p>
        </p:txBody>
      </p:sp>
      <p:sp>
        <p:nvSpPr>
          <p:cNvPr id="9" name="Freeform: Shape 8">
            <a:extLst>
              <a:ext uri="{FF2B5EF4-FFF2-40B4-BE49-F238E27FC236}">
                <a16:creationId xmlns:a16="http://schemas.microsoft.com/office/drawing/2014/main" id="{55C909AA-5C39-496F-91C0-FB994A43BC3F}"/>
              </a:ext>
            </a:extLst>
          </p:cNvPr>
          <p:cNvSpPr/>
          <p:nvPr userDrawn="1"/>
        </p:nvSpPr>
        <p:spPr>
          <a:xfrm>
            <a:off x="3279275" y="0"/>
            <a:ext cx="8124568" cy="1709715"/>
          </a:xfrm>
          <a:custGeom>
            <a:avLst/>
            <a:gdLst>
              <a:gd name="connsiteX0" fmla="*/ 1716142 w 8827850"/>
              <a:gd name="connsiteY0" fmla="*/ 0 h 6871135"/>
              <a:gd name="connsiteX1" fmla="*/ 7108620 w 8827850"/>
              <a:gd name="connsiteY1" fmla="*/ 0 h 6871135"/>
              <a:gd name="connsiteX2" fmla="*/ 7106978 w 8827850"/>
              <a:gd name="connsiteY2" fmla="*/ 6568 h 6871135"/>
              <a:gd name="connsiteX3" fmla="*/ 8827850 w 8827850"/>
              <a:gd name="connsiteY3" fmla="*/ 6568 h 6871135"/>
              <a:gd name="connsiteX4" fmla="*/ 8827850 w 8827850"/>
              <a:gd name="connsiteY4" fmla="*/ 6871135 h 6871135"/>
              <a:gd name="connsiteX5" fmla="*/ 4444795 w 8827850"/>
              <a:gd name="connsiteY5" fmla="*/ 6871135 h 6871135"/>
              <a:gd name="connsiteX6" fmla="*/ 4444795 w 8827850"/>
              <a:gd name="connsiteY6" fmla="*/ 6864567 h 6871135"/>
              <a:gd name="connsiteX7" fmla="*/ 0 w 8827850"/>
              <a:gd name="connsiteY7" fmla="*/ 6864567 h 6871135"/>
              <a:gd name="connsiteX0" fmla="*/ 1796949 w 8908657"/>
              <a:gd name="connsiteY0" fmla="*/ 0 h 6871135"/>
              <a:gd name="connsiteX1" fmla="*/ 7189427 w 8908657"/>
              <a:gd name="connsiteY1" fmla="*/ 0 h 6871135"/>
              <a:gd name="connsiteX2" fmla="*/ 7187785 w 8908657"/>
              <a:gd name="connsiteY2" fmla="*/ 6568 h 6871135"/>
              <a:gd name="connsiteX3" fmla="*/ 8908657 w 8908657"/>
              <a:gd name="connsiteY3" fmla="*/ 6568 h 6871135"/>
              <a:gd name="connsiteX4" fmla="*/ 8908657 w 8908657"/>
              <a:gd name="connsiteY4" fmla="*/ 6871135 h 6871135"/>
              <a:gd name="connsiteX5" fmla="*/ 4525602 w 8908657"/>
              <a:gd name="connsiteY5" fmla="*/ 6871135 h 6871135"/>
              <a:gd name="connsiteX6" fmla="*/ 4525602 w 8908657"/>
              <a:gd name="connsiteY6" fmla="*/ 6864567 h 6871135"/>
              <a:gd name="connsiteX7" fmla="*/ 0 w 8908657"/>
              <a:gd name="connsiteY7" fmla="*/ 6864567 h 6871135"/>
              <a:gd name="connsiteX8" fmla="*/ 1796949 w 8908657"/>
              <a:gd name="connsiteY8" fmla="*/ 0 h 6871135"/>
              <a:gd name="connsiteX0" fmla="*/ 1830973 w 8942681"/>
              <a:gd name="connsiteY0" fmla="*/ 0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30973 w 8942681"/>
              <a:gd name="connsiteY8" fmla="*/ 0 h 6871135"/>
              <a:gd name="connsiteX0" fmla="*/ 1801202 w 8942681"/>
              <a:gd name="connsiteY0" fmla="*/ 8506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01202 w 8942681"/>
              <a:gd name="connsiteY8" fmla="*/ 8506 h 687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2681" h="6871135">
                <a:moveTo>
                  <a:pt x="1801202" y="8506"/>
                </a:moveTo>
                <a:lnTo>
                  <a:pt x="7223451" y="0"/>
                </a:lnTo>
                <a:lnTo>
                  <a:pt x="7221809" y="6568"/>
                </a:lnTo>
                <a:lnTo>
                  <a:pt x="8942681" y="6568"/>
                </a:lnTo>
                <a:lnTo>
                  <a:pt x="8942681" y="6871135"/>
                </a:lnTo>
                <a:lnTo>
                  <a:pt x="4559626" y="6871135"/>
                </a:lnTo>
                <a:lnTo>
                  <a:pt x="4559626" y="6864567"/>
                </a:lnTo>
                <a:lnTo>
                  <a:pt x="0" y="6860313"/>
                </a:lnTo>
                <a:cubicBezTo>
                  <a:pt x="572047" y="4572124"/>
                  <a:pt x="1229155" y="2296695"/>
                  <a:pt x="1801202" y="8506"/>
                </a:cubicBez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Freeform: Shape 11">
            <a:extLst>
              <a:ext uri="{FF2B5EF4-FFF2-40B4-BE49-F238E27FC236}">
                <a16:creationId xmlns:a16="http://schemas.microsoft.com/office/drawing/2014/main" id="{742037D3-5F1D-4C2A-9447-106F6D66321C}"/>
              </a:ext>
            </a:extLst>
          </p:cNvPr>
          <p:cNvSpPr/>
          <p:nvPr userDrawn="1"/>
        </p:nvSpPr>
        <p:spPr>
          <a:xfrm>
            <a:off x="788158" y="173774"/>
            <a:ext cx="8394118" cy="1340031"/>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5682637"/>
              <a:gd name="connsiteY0" fmla="*/ 118356 h 5351232"/>
              <a:gd name="connsiteX1" fmla="*/ 2973065 w 5682637"/>
              <a:gd name="connsiteY1" fmla="*/ 118356 h 5351232"/>
              <a:gd name="connsiteX2" fmla="*/ 2973065 w 5682637"/>
              <a:gd name="connsiteY2" fmla="*/ 119647 h 5351232"/>
              <a:gd name="connsiteX3" fmla="*/ 5682637 w 5682637"/>
              <a:gd name="connsiteY3" fmla="*/ 0 h 5351232"/>
              <a:gd name="connsiteX4" fmla="*/ 5122675 w 5682637"/>
              <a:gd name="connsiteY4" fmla="*/ 5342725 h 5351232"/>
              <a:gd name="connsiteX5" fmla="*/ 368812 w 5682637"/>
              <a:gd name="connsiteY5" fmla="*/ 5351232 h 5351232"/>
              <a:gd name="connsiteX6" fmla="*/ 369135 w 5682637"/>
              <a:gd name="connsiteY6" fmla="*/ 5349941 h 5351232"/>
              <a:gd name="connsiteX7" fmla="*/ 0 w 5682637"/>
              <a:gd name="connsiteY7" fmla="*/ 5349941 h 5351232"/>
              <a:gd name="connsiteX8" fmla="*/ 0 w 5682637"/>
              <a:gd name="connsiteY8" fmla="*/ 118356 h 5351232"/>
              <a:gd name="connsiteX0" fmla="*/ 0 w 5734939"/>
              <a:gd name="connsiteY0" fmla="*/ 152545 h 5385421"/>
              <a:gd name="connsiteX1" fmla="*/ 2973065 w 5734939"/>
              <a:gd name="connsiteY1" fmla="*/ 152545 h 5385421"/>
              <a:gd name="connsiteX2" fmla="*/ 2973065 w 5734939"/>
              <a:gd name="connsiteY2" fmla="*/ 153836 h 5385421"/>
              <a:gd name="connsiteX3" fmla="*/ 5734939 w 5734939"/>
              <a:gd name="connsiteY3" fmla="*/ 0 h 5385421"/>
              <a:gd name="connsiteX4" fmla="*/ 5122675 w 5734939"/>
              <a:gd name="connsiteY4" fmla="*/ 5376914 h 5385421"/>
              <a:gd name="connsiteX5" fmla="*/ 368812 w 5734939"/>
              <a:gd name="connsiteY5" fmla="*/ 5385421 h 5385421"/>
              <a:gd name="connsiteX6" fmla="*/ 369135 w 5734939"/>
              <a:gd name="connsiteY6" fmla="*/ 5384130 h 5385421"/>
              <a:gd name="connsiteX7" fmla="*/ 0 w 5734939"/>
              <a:gd name="connsiteY7" fmla="*/ 5384130 h 5385421"/>
              <a:gd name="connsiteX8" fmla="*/ 0 w 5734939"/>
              <a:gd name="connsiteY8" fmla="*/ 152545 h 538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4939" h="5385421">
                <a:moveTo>
                  <a:pt x="0" y="152545"/>
                </a:moveTo>
                <a:lnTo>
                  <a:pt x="2973065" y="152545"/>
                </a:lnTo>
                <a:lnTo>
                  <a:pt x="2973065" y="153836"/>
                </a:lnTo>
                <a:lnTo>
                  <a:pt x="5734939" y="0"/>
                </a:lnTo>
                <a:lnTo>
                  <a:pt x="5122675" y="5376914"/>
                </a:lnTo>
                <a:lnTo>
                  <a:pt x="368812" y="5385421"/>
                </a:lnTo>
                <a:cubicBezTo>
                  <a:pt x="368920" y="5384991"/>
                  <a:pt x="369027" y="5384560"/>
                  <a:pt x="369135" y="5384130"/>
                </a:cubicBezTo>
                <a:lnTo>
                  <a:pt x="0" y="5384130"/>
                </a:lnTo>
                <a:lnTo>
                  <a:pt x="0" y="152545"/>
                </a:lnTo>
                <a:close/>
              </a:path>
            </a:pathLst>
          </a:custGeom>
          <a:solidFill>
            <a:srgbClr val="F96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14" name="Picture 13">
            <a:extLst>
              <a:ext uri="{FF2B5EF4-FFF2-40B4-BE49-F238E27FC236}">
                <a16:creationId xmlns:a16="http://schemas.microsoft.com/office/drawing/2014/main" id="{9592E57C-ED6A-4563-A56B-F8A0998B6C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787" y="762889"/>
            <a:ext cx="702193" cy="547710"/>
          </a:xfrm>
          <a:prstGeom prst="rect">
            <a:avLst/>
          </a:prstGeom>
        </p:spPr>
      </p:pic>
      <p:sp>
        <p:nvSpPr>
          <p:cNvPr id="2" name="Title 1">
            <a:extLst>
              <a:ext uri="{FF2B5EF4-FFF2-40B4-BE49-F238E27FC236}">
                <a16:creationId xmlns:a16="http://schemas.microsoft.com/office/drawing/2014/main" id="{661FFFEB-FB34-4C4F-8455-CC1357F580F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575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narrow">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64AAAFA-0E9E-452E-AA92-E2485F15A96C}"/>
              </a:ext>
            </a:extLst>
          </p:cNvPr>
          <p:cNvCxnSpPr>
            <a:cxnSpLocks/>
          </p:cNvCxnSpPr>
          <p:nvPr userDrawn="1"/>
        </p:nvCxnSpPr>
        <p:spPr>
          <a:xfrm>
            <a:off x="788158" y="6538912"/>
            <a:ext cx="9344383" cy="0"/>
          </a:xfrm>
          <a:prstGeom prst="line">
            <a:avLst/>
          </a:prstGeom>
          <a:ln w="12700">
            <a:solidFill>
              <a:schemeClr val="tx1"/>
            </a:solidFill>
          </a:ln>
        </p:spPr>
        <p:style>
          <a:lnRef idx="1">
            <a:schemeClr val="accent5"/>
          </a:lnRef>
          <a:fillRef idx="0">
            <a:schemeClr val="accent5"/>
          </a:fillRef>
          <a:effectRef idx="0">
            <a:schemeClr val="accent5"/>
          </a:effectRef>
          <a:fontRef idx="minor">
            <a:schemeClr val="tx1"/>
          </a:fontRef>
        </p:style>
      </p:cxnSp>
      <p:sp>
        <p:nvSpPr>
          <p:cNvPr id="27" name="Footer Placeholder 26">
            <a:extLst>
              <a:ext uri="{FF2B5EF4-FFF2-40B4-BE49-F238E27FC236}">
                <a16:creationId xmlns:a16="http://schemas.microsoft.com/office/drawing/2014/main" id="{8397DA89-8078-455C-9217-D5A4647F4F5B}"/>
              </a:ext>
            </a:extLst>
          </p:cNvPr>
          <p:cNvSpPr>
            <a:spLocks noGrp="1"/>
          </p:cNvSpPr>
          <p:nvPr>
            <p:ph type="ftr" sz="quarter" idx="11"/>
          </p:nvPr>
        </p:nvSpPr>
        <p:spPr>
          <a:xfrm>
            <a:off x="10252670" y="6356349"/>
            <a:ext cx="1363554" cy="365125"/>
          </a:xfrm>
          <a:noFill/>
        </p:spPr>
        <p:txBody>
          <a:bodyPr/>
          <a:lstStyle>
            <a:lvl1pPr>
              <a:defRPr>
                <a:solidFill>
                  <a:schemeClr val="tx1"/>
                </a:solidFill>
              </a:defRPr>
            </a:lvl1pPr>
          </a:lstStyle>
          <a:p>
            <a:r>
              <a:rPr lang="ro-RO" dirty="0"/>
              <a:t>TIMISOARA  202</a:t>
            </a:r>
            <a:r>
              <a:rPr lang="en-US" dirty="0"/>
              <a:t>5</a:t>
            </a:r>
            <a:endParaRPr lang="ro-RO" dirty="0"/>
          </a:p>
        </p:txBody>
      </p:sp>
      <p:sp>
        <p:nvSpPr>
          <p:cNvPr id="9" name="Freeform: Shape 8">
            <a:extLst>
              <a:ext uri="{FF2B5EF4-FFF2-40B4-BE49-F238E27FC236}">
                <a16:creationId xmlns:a16="http://schemas.microsoft.com/office/drawing/2014/main" id="{55C909AA-5C39-496F-91C0-FB994A43BC3F}"/>
              </a:ext>
            </a:extLst>
          </p:cNvPr>
          <p:cNvSpPr/>
          <p:nvPr userDrawn="1"/>
        </p:nvSpPr>
        <p:spPr>
          <a:xfrm>
            <a:off x="3279275" y="93442"/>
            <a:ext cx="8558498" cy="720841"/>
          </a:xfrm>
          <a:custGeom>
            <a:avLst/>
            <a:gdLst>
              <a:gd name="connsiteX0" fmla="*/ 1716142 w 8827850"/>
              <a:gd name="connsiteY0" fmla="*/ 0 h 6871135"/>
              <a:gd name="connsiteX1" fmla="*/ 7108620 w 8827850"/>
              <a:gd name="connsiteY1" fmla="*/ 0 h 6871135"/>
              <a:gd name="connsiteX2" fmla="*/ 7106978 w 8827850"/>
              <a:gd name="connsiteY2" fmla="*/ 6568 h 6871135"/>
              <a:gd name="connsiteX3" fmla="*/ 8827850 w 8827850"/>
              <a:gd name="connsiteY3" fmla="*/ 6568 h 6871135"/>
              <a:gd name="connsiteX4" fmla="*/ 8827850 w 8827850"/>
              <a:gd name="connsiteY4" fmla="*/ 6871135 h 6871135"/>
              <a:gd name="connsiteX5" fmla="*/ 4444795 w 8827850"/>
              <a:gd name="connsiteY5" fmla="*/ 6871135 h 6871135"/>
              <a:gd name="connsiteX6" fmla="*/ 4444795 w 8827850"/>
              <a:gd name="connsiteY6" fmla="*/ 6864567 h 6871135"/>
              <a:gd name="connsiteX7" fmla="*/ 0 w 8827850"/>
              <a:gd name="connsiteY7" fmla="*/ 6864567 h 6871135"/>
              <a:gd name="connsiteX0" fmla="*/ 1796949 w 8908657"/>
              <a:gd name="connsiteY0" fmla="*/ 0 h 6871135"/>
              <a:gd name="connsiteX1" fmla="*/ 7189427 w 8908657"/>
              <a:gd name="connsiteY1" fmla="*/ 0 h 6871135"/>
              <a:gd name="connsiteX2" fmla="*/ 7187785 w 8908657"/>
              <a:gd name="connsiteY2" fmla="*/ 6568 h 6871135"/>
              <a:gd name="connsiteX3" fmla="*/ 8908657 w 8908657"/>
              <a:gd name="connsiteY3" fmla="*/ 6568 h 6871135"/>
              <a:gd name="connsiteX4" fmla="*/ 8908657 w 8908657"/>
              <a:gd name="connsiteY4" fmla="*/ 6871135 h 6871135"/>
              <a:gd name="connsiteX5" fmla="*/ 4525602 w 8908657"/>
              <a:gd name="connsiteY5" fmla="*/ 6871135 h 6871135"/>
              <a:gd name="connsiteX6" fmla="*/ 4525602 w 8908657"/>
              <a:gd name="connsiteY6" fmla="*/ 6864567 h 6871135"/>
              <a:gd name="connsiteX7" fmla="*/ 0 w 8908657"/>
              <a:gd name="connsiteY7" fmla="*/ 6864567 h 6871135"/>
              <a:gd name="connsiteX8" fmla="*/ 1796949 w 8908657"/>
              <a:gd name="connsiteY8" fmla="*/ 0 h 6871135"/>
              <a:gd name="connsiteX0" fmla="*/ 1830973 w 8942681"/>
              <a:gd name="connsiteY0" fmla="*/ 0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30973 w 8942681"/>
              <a:gd name="connsiteY8" fmla="*/ 0 h 6871135"/>
              <a:gd name="connsiteX0" fmla="*/ 1801202 w 8942681"/>
              <a:gd name="connsiteY0" fmla="*/ 8506 h 6871135"/>
              <a:gd name="connsiteX1" fmla="*/ 7223451 w 8942681"/>
              <a:gd name="connsiteY1" fmla="*/ 0 h 6871135"/>
              <a:gd name="connsiteX2" fmla="*/ 7221809 w 8942681"/>
              <a:gd name="connsiteY2" fmla="*/ 6568 h 6871135"/>
              <a:gd name="connsiteX3" fmla="*/ 8942681 w 8942681"/>
              <a:gd name="connsiteY3" fmla="*/ 6568 h 6871135"/>
              <a:gd name="connsiteX4" fmla="*/ 8942681 w 8942681"/>
              <a:gd name="connsiteY4" fmla="*/ 6871135 h 6871135"/>
              <a:gd name="connsiteX5" fmla="*/ 4559626 w 8942681"/>
              <a:gd name="connsiteY5" fmla="*/ 6871135 h 6871135"/>
              <a:gd name="connsiteX6" fmla="*/ 4559626 w 8942681"/>
              <a:gd name="connsiteY6" fmla="*/ 6864567 h 6871135"/>
              <a:gd name="connsiteX7" fmla="*/ 0 w 8942681"/>
              <a:gd name="connsiteY7" fmla="*/ 6860313 h 6871135"/>
              <a:gd name="connsiteX8" fmla="*/ 1801202 w 8942681"/>
              <a:gd name="connsiteY8" fmla="*/ 8506 h 687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2681" h="6871135">
                <a:moveTo>
                  <a:pt x="1801202" y="8506"/>
                </a:moveTo>
                <a:lnTo>
                  <a:pt x="7223451" y="0"/>
                </a:lnTo>
                <a:lnTo>
                  <a:pt x="7221809" y="6568"/>
                </a:lnTo>
                <a:lnTo>
                  <a:pt x="8942681" y="6568"/>
                </a:lnTo>
                <a:lnTo>
                  <a:pt x="8942681" y="6871135"/>
                </a:lnTo>
                <a:lnTo>
                  <a:pt x="4559626" y="6871135"/>
                </a:lnTo>
                <a:lnTo>
                  <a:pt x="4559626" y="6864567"/>
                </a:lnTo>
                <a:lnTo>
                  <a:pt x="0" y="6860313"/>
                </a:lnTo>
                <a:cubicBezTo>
                  <a:pt x="572047" y="4572124"/>
                  <a:pt x="1229155" y="2296695"/>
                  <a:pt x="1801202" y="8506"/>
                </a:cubicBez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Freeform: Shape 11">
            <a:extLst>
              <a:ext uri="{FF2B5EF4-FFF2-40B4-BE49-F238E27FC236}">
                <a16:creationId xmlns:a16="http://schemas.microsoft.com/office/drawing/2014/main" id="{742037D3-5F1D-4C2A-9447-106F6D66321C}"/>
              </a:ext>
            </a:extLst>
          </p:cNvPr>
          <p:cNvSpPr/>
          <p:nvPr userDrawn="1"/>
        </p:nvSpPr>
        <p:spPr>
          <a:xfrm>
            <a:off x="354227" y="153513"/>
            <a:ext cx="8828049" cy="587352"/>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5682637"/>
              <a:gd name="connsiteY0" fmla="*/ 118356 h 5351232"/>
              <a:gd name="connsiteX1" fmla="*/ 2973065 w 5682637"/>
              <a:gd name="connsiteY1" fmla="*/ 118356 h 5351232"/>
              <a:gd name="connsiteX2" fmla="*/ 2973065 w 5682637"/>
              <a:gd name="connsiteY2" fmla="*/ 119647 h 5351232"/>
              <a:gd name="connsiteX3" fmla="*/ 5682637 w 5682637"/>
              <a:gd name="connsiteY3" fmla="*/ 0 h 5351232"/>
              <a:gd name="connsiteX4" fmla="*/ 5122675 w 5682637"/>
              <a:gd name="connsiteY4" fmla="*/ 5342725 h 5351232"/>
              <a:gd name="connsiteX5" fmla="*/ 368812 w 5682637"/>
              <a:gd name="connsiteY5" fmla="*/ 5351232 h 5351232"/>
              <a:gd name="connsiteX6" fmla="*/ 369135 w 5682637"/>
              <a:gd name="connsiteY6" fmla="*/ 5349941 h 5351232"/>
              <a:gd name="connsiteX7" fmla="*/ 0 w 5682637"/>
              <a:gd name="connsiteY7" fmla="*/ 5349941 h 5351232"/>
              <a:gd name="connsiteX8" fmla="*/ 0 w 5682637"/>
              <a:gd name="connsiteY8" fmla="*/ 118356 h 5351232"/>
              <a:gd name="connsiteX0" fmla="*/ 0 w 5734939"/>
              <a:gd name="connsiteY0" fmla="*/ 152545 h 5385421"/>
              <a:gd name="connsiteX1" fmla="*/ 2973065 w 5734939"/>
              <a:gd name="connsiteY1" fmla="*/ 152545 h 5385421"/>
              <a:gd name="connsiteX2" fmla="*/ 2973065 w 5734939"/>
              <a:gd name="connsiteY2" fmla="*/ 153836 h 5385421"/>
              <a:gd name="connsiteX3" fmla="*/ 5734939 w 5734939"/>
              <a:gd name="connsiteY3" fmla="*/ 0 h 5385421"/>
              <a:gd name="connsiteX4" fmla="*/ 5122675 w 5734939"/>
              <a:gd name="connsiteY4" fmla="*/ 5376914 h 5385421"/>
              <a:gd name="connsiteX5" fmla="*/ 368812 w 5734939"/>
              <a:gd name="connsiteY5" fmla="*/ 5385421 h 5385421"/>
              <a:gd name="connsiteX6" fmla="*/ 369135 w 5734939"/>
              <a:gd name="connsiteY6" fmla="*/ 5384130 h 5385421"/>
              <a:gd name="connsiteX7" fmla="*/ 0 w 5734939"/>
              <a:gd name="connsiteY7" fmla="*/ 5384130 h 5385421"/>
              <a:gd name="connsiteX8" fmla="*/ 0 w 5734939"/>
              <a:gd name="connsiteY8" fmla="*/ 152545 h 538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4939" h="5385421">
                <a:moveTo>
                  <a:pt x="0" y="152545"/>
                </a:moveTo>
                <a:lnTo>
                  <a:pt x="2973065" y="152545"/>
                </a:lnTo>
                <a:lnTo>
                  <a:pt x="2973065" y="153836"/>
                </a:lnTo>
                <a:lnTo>
                  <a:pt x="5734939" y="0"/>
                </a:lnTo>
                <a:lnTo>
                  <a:pt x="5122675" y="5376914"/>
                </a:lnTo>
                <a:lnTo>
                  <a:pt x="368812" y="5385421"/>
                </a:lnTo>
                <a:cubicBezTo>
                  <a:pt x="368920" y="5384991"/>
                  <a:pt x="369027" y="5384560"/>
                  <a:pt x="369135" y="5384130"/>
                </a:cubicBezTo>
                <a:lnTo>
                  <a:pt x="0" y="5384130"/>
                </a:lnTo>
                <a:lnTo>
                  <a:pt x="0" y="152545"/>
                </a:lnTo>
                <a:close/>
              </a:path>
            </a:pathLst>
          </a:custGeom>
          <a:solidFill>
            <a:srgbClr val="F96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14" name="Picture 13">
            <a:extLst>
              <a:ext uri="{FF2B5EF4-FFF2-40B4-BE49-F238E27FC236}">
                <a16:creationId xmlns:a16="http://schemas.microsoft.com/office/drawing/2014/main" id="{9592E57C-ED6A-4563-A56B-F8A0998B6C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2670" y="162188"/>
            <a:ext cx="702193" cy="547710"/>
          </a:xfrm>
          <a:prstGeom prst="rect">
            <a:avLst/>
          </a:prstGeom>
        </p:spPr>
      </p:pic>
      <p:sp>
        <p:nvSpPr>
          <p:cNvPr id="2" name="Title 1">
            <a:extLst>
              <a:ext uri="{FF2B5EF4-FFF2-40B4-BE49-F238E27FC236}">
                <a16:creationId xmlns:a16="http://schemas.microsoft.com/office/drawing/2014/main" id="{661FFFEB-FB34-4C4F-8455-CC1357F580F7}"/>
              </a:ext>
            </a:extLst>
          </p:cNvPr>
          <p:cNvSpPr>
            <a:spLocks noGrp="1"/>
          </p:cNvSpPr>
          <p:nvPr>
            <p:ph type="title"/>
          </p:nvPr>
        </p:nvSpPr>
        <p:spPr>
          <a:xfrm>
            <a:off x="838200" y="232360"/>
            <a:ext cx="7667297" cy="495155"/>
          </a:xfrm>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10426162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019C6B-79A9-4068-8499-8C86EBF955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738" y="591384"/>
            <a:ext cx="3808321" cy="4944892"/>
          </a:xfrm>
          <a:custGeom>
            <a:avLst/>
            <a:gdLst>
              <a:gd name="connsiteX0" fmla="*/ 0 w 3006888"/>
              <a:gd name="connsiteY0" fmla="*/ 0 h 3904275"/>
              <a:gd name="connsiteX1" fmla="*/ 3006888 w 3006888"/>
              <a:gd name="connsiteY1" fmla="*/ 0 h 3904275"/>
              <a:gd name="connsiteX2" fmla="*/ 3006888 w 3006888"/>
              <a:gd name="connsiteY2" fmla="*/ 3904275 h 3904275"/>
              <a:gd name="connsiteX3" fmla="*/ 0 w 3006888"/>
              <a:gd name="connsiteY3" fmla="*/ 3904275 h 3904275"/>
            </a:gdLst>
            <a:ahLst/>
            <a:cxnLst>
              <a:cxn ang="0">
                <a:pos x="connsiteX0" y="connsiteY0"/>
              </a:cxn>
              <a:cxn ang="0">
                <a:pos x="connsiteX1" y="connsiteY1"/>
              </a:cxn>
              <a:cxn ang="0">
                <a:pos x="connsiteX2" y="connsiteY2"/>
              </a:cxn>
              <a:cxn ang="0">
                <a:pos x="connsiteX3" y="connsiteY3"/>
              </a:cxn>
            </a:cxnLst>
            <a:rect l="l" t="t" r="r" b="b"/>
            <a:pathLst>
              <a:path w="3006888" h="3904275">
                <a:moveTo>
                  <a:pt x="0" y="0"/>
                </a:moveTo>
                <a:lnTo>
                  <a:pt x="3006888" y="0"/>
                </a:lnTo>
                <a:lnTo>
                  <a:pt x="3006888" y="3904275"/>
                </a:lnTo>
                <a:lnTo>
                  <a:pt x="0" y="3904275"/>
                </a:lnTo>
                <a:close/>
              </a:path>
            </a:pathLst>
          </a:custGeom>
        </p:spPr>
      </p:pic>
      <p:sp>
        <p:nvSpPr>
          <p:cNvPr id="3" name="Text Placeholder 2">
            <a:extLst>
              <a:ext uri="{FF2B5EF4-FFF2-40B4-BE49-F238E27FC236}">
                <a16:creationId xmlns:a16="http://schemas.microsoft.com/office/drawing/2014/main" id="{D464415F-CBE1-4B48-9CCD-7E01EED552C6}"/>
              </a:ext>
            </a:extLst>
          </p:cNvPr>
          <p:cNvSpPr>
            <a:spLocks noGrp="1"/>
          </p:cNvSpPr>
          <p:nvPr>
            <p:ph type="body" idx="1"/>
          </p:nvPr>
        </p:nvSpPr>
        <p:spPr>
          <a:xfrm>
            <a:off x="6937483" y="4589952"/>
            <a:ext cx="4486522" cy="513954"/>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74EC737-8495-4B73-BB41-0DA9DCDC6C79}"/>
              </a:ext>
            </a:extLst>
          </p:cNvPr>
          <p:cNvSpPr>
            <a:spLocks noGrp="1"/>
          </p:cNvSpPr>
          <p:nvPr>
            <p:ph type="ftr" sz="quarter" idx="11"/>
          </p:nvPr>
        </p:nvSpPr>
        <p:spPr/>
        <p:txBody>
          <a:bodyPr/>
          <a:lstStyle/>
          <a:p>
            <a:r>
              <a:rPr lang="ro-RO"/>
              <a:t>TIMISOARA  2025</a:t>
            </a:r>
            <a:endParaRPr lang="ro-RO" dirty="0"/>
          </a:p>
        </p:txBody>
      </p:sp>
      <p:sp>
        <p:nvSpPr>
          <p:cNvPr id="2" name="Title 1">
            <a:extLst>
              <a:ext uri="{FF2B5EF4-FFF2-40B4-BE49-F238E27FC236}">
                <a16:creationId xmlns:a16="http://schemas.microsoft.com/office/drawing/2014/main" id="{5C5941B0-D27E-4CBB-8CDF-5A0B36AD6B5C}"/>
              </a:ext>
            </a:extLst>
          </p:cNvPr>
          <p:cNvSpPr>
            <a:spLocks noGrp="1"/>
          </p:cNvSpPr>
          <p:nvPr>
            <p:ph type="title"/>
          </p:nvPr>
        </p:nvSpPr>
        <p:spPr>
          <a:xfrm>
            <a:off x="5596978" y="1761621"/>
            <a:ext cx="5786593" cy="2646019"/>
          </a:xfrm>
          <a:solidFill>
            <a:schemeClr val="bg1"/>
          </a:solidFill>
        </p:spPr>
        <p:txBody>
          <a:bodyPr anchor="b"/>
          <a:lstStyle>
            <a:lvl1pPr>
              <a:defRPr sz="6000">
                <a:solidFill>
                  <a:srgbClr val="F96012"/>
                </a:solidFill>
              </a:defRPr>
            </a:lvl1pPr>
          </a:lstStyle>
          <a:p>
            <a:r>
              <a:rPr lang="en-US" dirty="0"/>
              <a:t>Click to edit Master title style</a:t>
            </a:r>
            <a:endParaRPr lang="ro-RO" dirty="0"/>
          </a:p>
        </p:txBody>
      </p:sp>
      <p:pic>
        <p:nvPicPr>
          <p:cNvPr id="13" name="Graphic 12">
            <a:extLst>
              <a:ext uri="{FF2B5EF4-FFF2-40B4-BE49-F238E27FC236}">
                <a16:creationId xmlns:a16="http://schemas.microsoft.com/office/drawing/2014/main" id="{2630CC36-D690-4747-95B8-4A27B69089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51598" y="198231"/>
            <a:ext cx="1372429" cy="1382232"/>
          </a:xfrm>
          <a:prstGeom prst="rect">
            <a:avLst/>
          </a:prstGeom>
          <a:effectLst/>
        </p:spPr>
      </p:pic>
      <p:sp>
        <p:nvSpPr>
          <p:cNvPr id="17" name="Rectangle 16">
            <a:extLst>
              <a:ext uri="{FF2B5EF4-FFF2-40B4-BE49-F238E27FC236}">
                <a16:creationId xmlns:a16="http://schemas.microsoft.com/office/drawing/2014/main" id="{17A3C1AE-DB34-4048-82BD-26CE63B4E223}"/>
              </a:ext>
            </a:extLst>
          </p:cNvPr>
          <p:cNvSpPr/>
          <p:nvPr userDrawn="1"/>
        </p:nvSpPr>
        <p:spPr>
          <a:xfrm>
            <a:off x="691567" y="1041018"/>
            <a:ext cx="2311445" cy="3640080"/>
          </a:xfrm>
          <a:custGeom>
            <a:avLst/>
            <a:gdLst>
              <a:gd name="connsiteX0" fmla="*/ 0 w 2307192"/>
              <a:gd name="connsiteY0" fmla="*/ 0 h 3601802"/>
              <a:gd name="connsiteX1" fmla="*/ 2307192 w 2307192"/>
              <a:gd name="connsiteY1" fmla="*/ 0 h 3601802"/>
              <a:gd name="connsiteX2" fmla="*/ 2307192 w 2307192"/>
              <a:gd name="connsiteY2" fmla="*/ 3601802 h 3601802"/>
              <a:gd name="connsiteX3" fmla="*/ 0 w 2307192"/>
              <a:gd name="connsiteY3" fmla="*/ 3601802 h 3601802"/>
              <a:gd name="connsiteX4" fmla="*/ 0 w 2307192"/>
              <a:gd name="connsiteY4" fmla="*/ 0 h 3601802"/>
              <a:gd name="connsiteX0" fmla="*/ 0 w 2307192"/>
              <a:gd name="connsiteY0" fmla="*/ 0 h 3614561"/>
              <a:gd name="connsiteX1" fmla="*/ 2307192 w 2307192"/>
              <a:gd name="connsiteY1" fmla="*/ 0 h 3614561"/>
              <a:gd name="connsiteX2" fmla="*/ 1486359 w 2307192"/>
              <a:gd name="connsiteY2" fmla="*/ 3614561 h 3614561"/>
              <a:gd name="connsiteX3" fmla="*/ 0 w 2307192"/>
              <a:gd name="connsiteY3" fmla="*/ 3601802 h 3614561"/>
              <a:gd name="connsiteX4" fmla="*/ 0 w 2307192"/>
              <a:gd name="connsiteY4" fmla="*/ 0 h 3614561"/>
              <a:gd name="connsiteX0" fmla="*/ 0 w 2298686"/>
              <a:gd name="connsiteY0" fmla="*/ 0 h 3614561"/>
              <a:gd name="connsiteX1" fmla="*/ 2298686 w 2298686"/>
              <a:gd name="connsiteY1" fmla="*/ 4253 h 3614561"/>
              <a:gd name="connsiteX2" fmla="*/ 1486359 w 2298686"/>
              <a:gd name="connsiteY2" fmla="*/ 3614561 h 3614561"/>
              <a:gd name="connsiteX3" fmla="*/ 0 w 2298686"/>
              <a:gd name="connsiteY3" fmla="*/ 3601802 h 3614561"/>
              <a:gd name="connsiteX4" fmla="*/ 0 w 2298686"/>
              <a:gd name="connsiteY4" fmla="*/ 0 h 3614561"/>
              <a:gd name="connsiteX0" fmla="*/ 0 w 2294433"/>
              <a:gd name="connsiteY0" fmla="*/ 0 h 3614561"/>
              <a:gd name="connsiteX1" fmla="*/ 2294433 w 2294433"/>
              <a:gd name="connsiteY1" fmla="*/ 0 h 3614561"/>
              <a:gd name="connsiteX2" fmla="*/ 1486359 w 2294433"/>
              <a:gd name="connsiteY2" fmla="*/ 3614561 h 3614561"/>
              <a:gd name="connsiteX3" fmla="*/ 0 w 2294433"/>
              <a:gd name="connsiteY3" fmla="*/ 3601802 h 3614561"/>
              <a:gd name="connsiteX4" fmla="*/ 0 w 2294433"/>
              <a:gd name="connsiteY4" fmla="*/ 0 h 3614561"/>
              <a:gd name="connsiteX0" fmla="*/ 0 w 2294433"/>
              <a:gd name="connsiteY0" fmla="*/ 0 h 3635827"/>
              <a:gd name="connsiteX1" fmla="*/ 2294433 w 2294433"/>
              <a:gd name="connsiteY1" fmla="*/ 0 h 3635827"/>
              <a:gd name="connsiteX2" fmla="*/ 1609697 w 2294433"/>
              <a:gd name="connsiteY2" fmla="*/ 3635827 h 3635827"/>
              <a:gd name="connsiteX3" fmla="*/ 0 w 2294433"/>
              <a:gd name="connsiteY3" fmla="*/ 3601802 h 3635827"/>
              <a:gd name="connsiteX4" fmla="*/ 0 w 2294433"/>
              <a:gd name="connsiteY4" fmla="*/ 0 h 3635827"/>
              <a:gd name="connsiteX0" fmla="*/ 0 w 2311445"/>
              <a:gd name="connsiteY0" fmla="*/ 4253 h 3640080"/>
              <a:gd name="connsiteX1" fmla="*/ 2311445 w 2311445"/>
              <a:gd name="connsiteY1" fmla="*/ 0 h 3640080"/>
              <a:gd name="connsiteX2" fmla="*/ 1609697 w 2311445"/>
              <a:gd name="connsiteY2" fmla="*/ 3640080 h 3640080"/>
              <a:gd name="connsiteX3" fmla="*/ 0 w 2311445"/>
              <a:gd name="connsiteY3" fmla="*/ 3606055 h 3640080"/>
              <a:gd name="connsiteX4" fmla="*/ 0 w 2311445"/>
              <a:gd name="connsiteY4" fmla="*/ 4253 h 3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445" h="3640080">
                <a:moveTo>
                  <a:pt x="0" y="4253"/>
                </a:moveTo>
                <a:lnTo>
                  <a:pt x="2311445" y="0"/>
                </a:lnTo>
                <a:lnTo>
                  <a:pt x="1609697" y="3640080"/>
                </a:lnTo>
                <a:lnTo>
                  <a:pt x="0" y="3606055"/>
                </a:lnTo>
                <a:lnTo>
                  <a:pt x="0" y="4253"/>
                </a:lnTo>
                <a:close/>
              </a:path>
            </a:pathLst>
          </a:cu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Freeform: Shape 10">
            <a:extLst>
              <a:ext uri="{FF2B5EF4-FFF2-40B4-BE49-F238E27FC236}">
                <a16:creationId xmlns:a16="http://schemas.microsoft.com/office/drawing/2014/main" id="{19FF3CA5-99EE-4827-94A7-C2553D97F34B}"/>
              </a:ext>
            </a:extLst>
          </p:cNvPr>
          <p:cNvSpPr/>
          <p:nvPr userDrawn="1"/>
        </p:nvSpPr>
        <p:spPr>
          <a:xfrm rot="10800000">
            <a:off x="1977793" y="1167046"/>
            <a:ext cx="333810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4" name="Picture 3">
            <a:extLst>
              <a:ext uri="{FF2B5EF4-FFF2-40B4-BE49-F238E27FC236}">
                <a16:creationId xmlns:a16="http://schemas.microsoft.com/office/drawing/2014/main" id="{154A4101-0673-4182-A238-5E1AEF7C06E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37936" y="4827629"/>
            <a:ext cx="1785848" cy="1392960"/>
          </a:xfrm>
          <a:prstGeom prst="rect">
            <a:avLst/>
          </a:prstGeom>
        </p:spPr>
      </p:pic>
    </p:spTree>
    <p:extLst>
      <p:ext uri="{BB962C8B-B14F-4D97-AF65-F5344CB8AC3E}">
        <p14:creationId xmlns:p14="http://schemas.microsoft.com/office/powerpoint/2010/main" val="181326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3405A09-60A8-4D90-9C0D-13056BF101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428"/>
            <a:ext cx="3037221" cy="5187301"/>
          </a:xfrm>
          <a:custGeom>
            <a:avLst/>
            <a:gdLst>
              <a:gd name="connsiteX0" fmla="*/ 0 w 3037221"/>
              <a:gd name="connsiteY0" fmla="*/ 0 h 5187301"/>
              <a:gd name="connsiteX1" fmla="*/ 1446296 w 3037221"/>
              <a:gd name="connsiteY1" fmla="*/ 0 h 5187301"/>
              <a:gd name="connsiteX2" fmla="*/ 1446296 w 3037221"/>
              <a:gd name="connsiteY2" fmla="*/ 1291 h 5187301"/>
              <a:gd name="connsiteX3" fmla="*/ 3037221 w 3037221"/>
              <a:gd name="connsiteY3" fmla="*/ 1291 h 5187301"/>
              <a:gd name="connsiteX4" fmla="*/ 2495878 w 3037221"/>
              <a:gd name="connsiteY4" fmla="*/ 5187301 h 5187301"/>
              <a:gd name="connsiteX5" fmla="*/ 0 w 3037221"/>
              <a:gd name="connsiteY5" fmla="*/ 5187301 h 518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7221" h="5187301">
                <a:moveTo>
                  <a:pt x="0" y="0"/>
                </a:moveTo>
                <a:lnTo>
                  <a:pt x="1446296" y="0"/>
                </a:lnTo>
                <a:lnTo>
                  <a:pt x="1446296" y="1291"/>
                </a:lnTo>
                <a:lnTo>
                  <a:pt x="3037221" y="1291"/>
                </a:lnTo>
                <a:lnTo>
                  <a:pt x="2495878" y="5187301"/>
                </a:lnTo>
                <a:lnTo>
                  <a:pt x="0" y="5187301"/>
                </a:lnTo>
                <a:close/>
              </a:path>
            </a:pathLst>
          </a:custGeom>
        </p:spPr>
      </p:pic>
      <p:sp>
        <p:nvSpPr>
          <p:cNvPr id="3" name="Text Placeholder 2">
            <a:extLst>
              <a:ext uri="{FF2B5EF4-FFF2-40B4-BE49-F238E27FC236}">
                <a16:creationId xmlns:a16="http://schemas.microsoft.com/office/drawing/2014/main" id="{D464415F-CBE1-4B48-9CCD-7E01EED552C6}"/>
              </a:ext>
            </a:extLst>
          </p:cNvPr>
          <p:cNvSpPr>
            <a:spLocks noGrp="1"/>
          </p:cNvSpPr>
          <p:nvPr>
            <p:ph type="body" idx="1"/>
          </p:nvPr>
        </p:nvSpPr>
        <p:spPr>
          <a:xfrm>
            <a:off x="6937483" y="4589952"/>
            <a:ext cx="4486522" cy="513954"/>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74EC737-8495-4B73-BB41-0DA9DCDC6C79}"/>
              </a:ext>
            </a:extLst>
          </p:cNvPr>
          <p:cNvSpPr>
            <a:spLocks noGrp="1"/>
          </p:cNvSpPr>
          <p:nvPr>
            <p:ph type="ftr" sz="quarter" idx="11"/>
          </p:nvPr>
        </p:nvSpPr>
        <p:spPr/>
        <p:txBody>
          <a:bodyPr/>
          <a:lstStyle/>
          <a:p>
            <a:r>
              <a:rPr lang="ro-RO"/>
              <a:t>TIMISOARA  2025</a:t>
            </a:r>
            <a:endParaRPr lang="ro-RO" dirty="0"/>
          </a:p>
        </p:txBody>
      </p:sp>
      <p:sp>
        <p:nvSpPr>
          <p:cNvPr id="2" name="Title 1">
            <a:extLst>
              <a:ext uri="{FF2B5EF4-FFF2-40B4-BE49-F238E27FC236}">
                <a16:creationId xmlns:a16="http://schemas.microsoft.com/office/drawing/2014/main" id="{5C5941B0-D27E-4CBB-8CDF-5A0B36AD6B5C}"/>
              </a:ext>
            </a:extLst>
          </p:cNvPr>
          <p:cNvSpPr>
            <a:spLocks noGrp="1"/>
          </p:cNvSpPr>
          <p:nvPr>
            <p:ph type="title"/>
          </p:nvPr>
        </p:nvSpPr>
        <p:spPr>
          <a:xfrm>
            <a:off x="5596978" y="1761621"/>
            <a:ext cx="5786593" cy="2646019"/>
          </a:xfrm>
          <a:solidFill>
            <a:schemeClr val="bg1"/>
          </a:solidFill>
        </p:spPr>
        <p:txBody>
          <a:bodyPr anchor="b"/>
          <a:lstStyle>
            <a:lvl1pPr>
              <a:defRPr sz="6000">
                <a:solidFill>
                  <a:srgbClr val="F96012"/>
                </a:solidFill>
              </a:defRPr>
            </a:lvl1pPr>
          </a:lstStyle>
          <a:p>
            <a:r>
              <a:rPr lang="en-US" dirty="0"/>
              <a:t>Click to edit Master title style</a:t>
            </a:r>
            <a:endParaRPr lang="ro-RO" dirty="0"/>
          </a:p>
        </p:txBody>
      </p:sp>
      <p:pic>
        <p:nvPicPr>
          <p:cNvPr id="13" name="Graphic 12">
            <a:extLst>
              <a:ext uri="{FF2B5EF4-FFF2-40B4-BE49-F238E27FC236}">
                <a16:creationId xmlns:a16="http://schemas.microsoft.com/office/drawing/2014/main" id="{2630CC36-D690-4747-95B8-4A27B69089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51598" y="198231"/>
            <a:ext cx="1372429" cy="1382232"/>
          </a:xfrm>
          <a:prstGeom prst="rect">
            <a:avLst/>
          </a:prstGeom>
          <a:effectLst/>
        </p:spPr>
      </p:pic>
      <p:sp>
        <p:nvSpPr>
          <p:cNvPr id="17" name="Rectangle 16">
            <a:extLst>
              <a:ext uri="{FF2B5EF4-FFF2-40B4-BE49-F238E27FC236}">
                <a16:creationId xmlns:a16="http://schemas.microsoft.com/office/drawing/2014/main" id="{17A3C1AE-DB34-4048-82BD-26CE63B4E223}"/>
              </a:ext>
            </a:extLst>
          </p:cNvPr>
          <p:cNvSpPr/>
          <p:nvPr userDrawn="1"/>
        </p:nvSpPr>
        <p:spPr>
          <a:xfrm>
            <a:off x="691567" y="1041018"/>
            <a:ext cx="2311445" cy="3640080"/>
          </a:xfrm>
          <a:custGeom>
            <a:avLst/>
            <a:gdLst>
              <a:gd name="connsiteX0" fmla="*/ 0 w 2307192"/>
              <a:gd name="connsiteY0" fmla="*/ 0 h 3601802"/>
              <a:gd name="connsiteX1" fmla="*/ 2307192 w 2307192"/>
              <a:gd name="connsiteY1" fmla="*/ 0 h 3601802"/>
              <a:gd name="connsiteX2" fmla="*/ 2307192 w 2307192"/>
              <a:gd name="connsiteY2" fmla="*/ 3601802 h 3601802"/>
              <a:gd name="connsiteX3" fmla="*/ 0 w 2307192"/>
              <a:gd name="connsiteY3" fmla="*/ 3601802 h 3601802"/>
              <a:gd name="connsiteX4" fmla="*/ 0 w 2307192"/>
              <a:gd name="connsiteY4" fmla="*/ 0 h 3601802"/>
              <a:gd name="connsiteX0" fmla="*/ 0 w 2307192"/>
              <a:gd name="connsiteY0" fmla="*/ 0 h 3614561"/>
              <a:gd name="connsiteX1" fmla="*/ 2307192 w 2307192"/>
              <a:gd name="connsiteY1" fmla="*/ 0 h 3614561"/>
              <a:gd name="connsiteX2" fmla="*/ 1486359 w 2307192"/>
              <a:gd name="connsiteY2" fmla="*/ 3614561 h 3614561"/>
              <a:gd name="connsiteX3" fmla="*/ 0 w 2307192"/>
              <a:gd name="connsiteY3" fmla="*/ 3601802 h 3614561"/>
              <a:gd name="connsiteX4" fmla="*/ 0 w 2307192"/>
              <a:gd name="connsiteY4" fmla="*/ 0 h 3614561"/>
              <a:gd name="connsiteX0" fmla="*/ 0 w 2298686"/>
              <a:gd name="connsiteY0" fmla="*/ 0 h 3614561"/>
              <a:gd name="connsiteX1" fmla="*/ 2298686 w 2298686"/>
              <a:gd name="connsiteY1" fmla="*/ 4253 h 3614561"/>
              <a:gd name="connsiteX2" fmla="*/ 1486359 w 2298686"/>
              <a:gd name="connsiteY2" fmla="*/ 3614561 h 3614561"/>
              <a:gd name="connsiteX3" fmla="*/ 0 w 2298686"/>
              <a:gd name="connsiteY3" fmla="*/ 3601802 h 3614561"/>
              <a:gd name="connsiteX4" fmla="*/ 0 w 2298686"/>
              <a:gd name="connsiteY4" fmla="*/ 0 h 3614561"/>
              <a:gd name="connsiteX0" fmla="*/ 0 w 2294433"/>
              <a:gd name="connsiteY0" fmla="*/ 0 h 3614561"/>
              <a:gd name="connsiteX1" fmla="*/ 2294433 w 2294433"/>
              <a:gd name="connsiteY1" fmla="*/ 0 h 3614561"/>
              <a:gd name="connsiteX2" fmla="*/ 1486359 w 2294433"/>
              <a:gd name="connsiteY2" fmla="*/ 3614561 h 3614561"/>
              <a:gd name="connsiteX3" fmla="*/ 0 w 2294433"/>
              <a:gd name="connsiteY3" fmla="*/ 3601802 h 3614561"/>
              <a:gd name="connsiteX4" fmla="*/ 0 w 2294433"/>
              <a:gd name="connsiteY4" fmla="*/ 0 h 3614561"/>
              <a:gd name="connsiteX0" fmla="*/ 0 w 2294433"/>
              <a:gd name="connsiteY0" fmla="*/ 0 h 3635827"/>
              <a:gd name="connsiteX1" fmla="*/ 2294433 w 2294433"/>
              <a:gd name="connsiteY1" fmla="*/ 0 h 3635827"/>
              <a:gd name="connsiteX2" fmla="*/ 1609697 w 2294433"/>
              <a:gd name="connsiteY2" fmla="*/ 3635827 h 3635827"/>
              <a:gd name="connsiteX3" fmla="*/ 0 w 2294433"/>
              <a:gd name="connsiteY3" fmla="*/ 3601802 h 3635827"/>
              <a:gd name="connsiteX4" fmla="*/ 0 w 2294433"/>
              <a:gd name="connsiteY4" fmla="*/ 0 h 3635827"/>
              <a:gd name="connsiteX0" fmla="*/ 0 w 2311445"/>
              <a:gd name="connsiteY0" fmla="*/ 4253 h 3640080"/>
              <a:gd name="connsiteX1" fmla="*/ 2311445 w 2311445"/>
              <a:gd name="connsiteY1" fmla="*/ 0 h 3640080"/>
              <a:gd name="connsiteX2" fmla="*/ 1609697 w 2311445"/>
              <a:gd name="connsiteY2" fmla="*/ 3640080 h 3640080"/>
              <a:gd name="connsiteX3" fmla="*/ 0 w 2311445"/>
              <a:gd name="connsiteY3" fmla="*/ 3606055 h 3640080"/>
              <a:gd name="connsiteX4" fmla="*/ 0 w 2311445"/>
              <a:gd name="connsiteY4" fmla="*/ 4253 h 3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445" h="3640080">
                <a:moveTo>
                  <a:pt x="0" y="4253"/>
                </a:moveTo>
                <a:lnTo>
                  <a:pt x="2311445" y="0"/>
                </a:lnTo>
                <a:lnTo>
                  <a:pt x="1609697" y="3640080"/>
                </a:lnTo>
                <a:lnTo>
                  <a:pt x="0" y="3606055"/>
                </a:lnTo>
                <a:lnTo>
                  <a:pt x="0" y="4253"/>
                </a:lnTo>
                <a:close/>
              </a:path>
            </a:pathLst>
          </a:custGeom>
          <a:noFill/>
          <a:ln w="19050">
            <a:solidFill>
              <a:srgbClr val="F96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Freeform: Shape 10">
            <a:extLst>
              <a:ext uri="{FF2B5EF4-FFF2-40B4-BE49-F238E27FC236}">
                <a16:creationId xmlns:a16="http://schemas.microsoft.com/office/drawing/2014/main" id="{19FF3CA5-99EE-4827-94A7-C2553D97F34B}"/>
              </a:ext>
            </a:extLst>
          </p:cNvPr>
          <p:cNvSpPr/>
          <p:nvPr userDrawn="1"/>
        </p:nvSpPr>
        <p:spPr>
          <a:xfrm rot="10800000">
            <a:off x="1977793" y="1167046"/>
            <a:ext cx="3338108" cy="5232876"/>
          </a:xfrm>
          <a:custGeom>
            <a:avLst/>
            <a:gdLst>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493554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063132 w 6243438"/>
              <a:gd name="connsiteY4" fmla="*/ 5232876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 name="connsiteX0" fmla="*/ 0 w 6243438"/>
              <a:gd name="connsiteY0" fmla="*/ 0 h 5232876"/>
              <a:gd name="connsiteX1" fmla="*/ 2973065 w 6243438"/>
              <a:gd name="connsiteY1" fmla="*/ 0 h 5232876"/>
              <a:gd name="connsiteX2" fmla="*/ 2973065 w 6243438"/>
              <a:gd name="connsiteY2" fmla="*/ 1291 h 5232876"/>
              <a:gd name="connsiteX3" fmla="*/ 6243438 w 6243438"/>
              <a:gd name="connsiteY3" fmla="*/ 1291 h 5232876"/>
              <a:gd name="connsiteX4" fmla="*/ 5122675 w 6243438"/>
              <a:gd name="connsiteY4" fmla="*/ 5224369 h 5232876"/>
              <a:gd name="connsiteX5" fmla="*/ 368812 w 6243438"/>
              <a:gd name="connsiteY5" fmla="*/ 5232876 h 5232876"/>
              <a:gd name="connsiteX6" fmla="*/ 369135 w 6243438"/>
              <a:gd name="connsiteY6" fmla="*/ 5231585 h 5232876"/>
              <a:gd name="connsiteX7" fmla="*/ 0 w 6243438"/>
              <a:gd name="connsiteY7" fmla="*/ 5231585 h 5232876"/>
              <a:gd name="connsiteX8" fmla="*/ 0 w 6243438"/>
              <a:gd name="connsiteY8" fmla="*/ 0 h 52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438" h="5232876">
                <a:moveTo>
                  <a:pt x="0" y="0"/>
                </a:moveTo>
                <a:lnTo>
                  <a:pt x="2973065" y="0"/>
                </a:lnTo>
                <a:lnTo>
                  <a:pt x="2973065" y="1291"/>
                </a:lnTo>
                <a:lnTo>
                  <a:pt x="6243438" y="1291"/>
                </a:lnTo>
                <a:lnTo>
                  <a:pt x="5122675" y="5224369"/>
                </a:lnTo>
                <a:lnTo>
                  <a:pt x="368812" y="5232876"/>
                </a:lnTo>
                <a:cubicBezTo>
                  <a:pt x="368920" y="5232446"/>
                  <a:pt x="369027" y="5232015"/>
                  <a:pt x="369135" y="5231585"/>
                </a:cubicBezTo>
                <a:lnTo>
                  <a:pt x="0" y="5231585"/>
                </a:lnTo>
                <a:lnTo>
                  <a:pt x="0" y="0"/>
                </a:lnTo>
                <a:close/>
              </a:path>
            </a:pathLst>
          </a:custGeom>
          <a:pattFill prst="divot">
            <a:fgClr>
              <a:srgbClr val="1A3491"/>
            </a:fgClr>
            <a:bgClr>
              <a:srgbClr val="16274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2" name="Rectangle 21">
            <a:extLst>
              <a:ext uri="{FF2B5EF4-FFF2-40B4-BE49-F238E27FC236}">
                <a16:creationId xmlns:a16="http://schemas.microsoft.com/office/drawing/2014/main" id="{2C690320-5C01-4AB3-AFEB-1210C45CC878}"/>
              </a:ext>
            </a:extLst>
          </p:cNvPr>
          <p:cNvSpPr/>
          <p:nvPr userDrawn="1"/>
        </p:nvSpPr>
        <p:spPr>
          <a:xfrm>
            <a:off x="0" y="4082905"/>
            <a:ext cx="2677623" cy="29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19902583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426CC-DEF8-48ED-9D2B-D00E9E9058C9}"/>
              </a:ext>
            </a:extLst>
          </p:cNvPr>
          <p:cNvSpPr>
            <a:spLocks noGrp="1"/>
          </p:cNvSpPr>
          <p:nvPr>
            <p:ph type="title"/>
          </p:nvPr>
        </p:nvSpPr>
        <p:spPr>
          <a:xfrm>
            <a:off x="838200" y="232360"/>
            <a:ext cx="7667297" cy="1325563"/>
          </a:xfrm>
          <a:prstGeom prst="rect">
            <a:avLst/>
          </a:prstGeom>
        </p:spPr>
        <p:txBody>
          <a:bodyPr vert="horz" lIns="91440" tIns="45720" rIns="91440" bIns="45720" rtlCol="0" anchor="b">
            <a:normAutofit/>
          </a:bodyPr>
          <a:lstStyle/>
          <a:p>
            <a:r>
              <a:rPr lang="en-US" dirty="0"/>
              <a:t>CLICK TO EDIT MASTER TITLE STYLE</a:t>
            </a:r>
            <a:endParaRPr lang="ro-RO" dirty="0"/>
          </a:p>
        </p:txBody>
      </p:sp>
      <p:sp>
        <p:nvSpPr>
          <p:cNvPr id="3" name="Text Placeholder 2">
            <a:extLst>
              <a:ext uri="{FF2B5EF4-FFF2-40B4-BE49-F238E27FC236}">
                <a16:creationId xmlns:a16="http://schemas.microsoft.com/office/drawing/2014/main" id="{97A3AFE6-EA42-4D6E-AF36-0D818D185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sp>
        <p:nvSpPr>
          <p:cNvPr id="5" name="Footer Placeholder 4">
            <a:extLst>
              <a:ext uri="{FF2B5EF4-FFF2-40B4-BE49-F238E27FC236}">
                <a16:creationId xmlns:a16="http://schemas.microsoft.com/office/drawing/2014/main" id="{B8F57DBC-2225-4177-991D-4FCF52E7779E}"/>
              </a:ext>
            </a:extLst>
          </p:cNvPr>
          <p:cNvSpPr>
            <a:spLocks noGrp="1"/>
          </p:cNvSpPr>
          <p:nvPr>
            <p:ph type="ftr" sz="quarter" idx="3"/>
          </p:nvPr>
        </p:nvSpPr>
        <p:spPr>
          <a:xfrm>
            <a:off x="7906602" y="6357393"/>
            <a:ext cx="3447198" cy="365125"/>
          </a:xfrm>
          <a:prstGeom prst="rect">
            <a:avLst/>
          </a:prstGeom>
        </p:spPr>
        <p:txBody>
          <a:bodyPr vert="horz" lIns="91440" tIns="45720" rIns="91440" bIns="45720" rtlCol="0" anchor="ctr"/>
          <a:lstStyle>
            <a:lvl1pPr algn="r">
              <a:defRPr sz="1100">
                <a:solidFill>
                  <a:schemeClr val="tx1"/>
                </a:solidFill>
              </a:defRPr>
            </a:lvl1pPr>
          </a:lstStyle>
          <a:p>
            <a:r>
              <a:rPr lang="ro-RO"/>
              <a:t>TIMISOARA  2025</a:t>
            </a:r>
            <a:endParaRPr lang="ro-RO" dirty="0"/>
          </a:p>
        </p:txBody>
      </p:sp>
    </p:spTree>
    <p:extLst>
      <p:ext uri="{BB962C8B-B14F-4D97-AF65-F5344CB8AC3E}">
        <p14:creationId xmlns:p14="http://schemas.microsoft.com/office/powerpoint/2010/main" val="25193579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6" r:id="rId3"/>
    <p:sldLayoutId id="2147483664" r:id="rId4"/>
    <p:sldLayoutId id="2147483686" r:id="rId5"/>
    <p:sldLayoutId id="2147483650" r:id="rId6"/>
    <p:sldLayoutId id="2147483683" r:id="rId7"/>
    <p:sldLayoutId id="2147483687" r:id="rId8"/>
    <p:sldLayoutId id="2147483670" r:id="rId9"/>
    <p:sldLayoutId id="2147483671" r:id="rId10"/>
    <p:sldLayoutId id="2147483662" r:id="rId11"/>
    <p:sldLayoutId id="2147483667" r:id="rId12"/>
    <p:sldLayoutId id="2147483668" r:id="rId13"/>
    <p:sldLayoutId id="2147483675" r:id="rId14"/>
    <p:sldLayoutId id="2147483684" r:id="rId15"/>
    <p:sldLayoutId id="2147483685" r:id="rId16"/>
    <p:sldLayoutId id="2147483652" r:id="rId17"/>
    <p:sldLayoutId id="2147483653" r:id="rId18"/>
    <p:sldLayoutId id="2147483654" r:id="rId19"/>
    <p:sldLayoutId id="2147483663" r:id="rId20"/>
    <p:sldLayoutId id="2147483665" r:id="rId21"/>
    <p:sldLayoutId id="2147483669" r:id="rId22"/>
    <p:sldLayoutId id="2147483672" r:id="rId23"/>
    <p:sldLayoutId id="2147483673" r:id="rId24"/>
    <p:sldLayoutId id="2147483674" r:id="rId25"/>
    <p:sldLayoutId id="2147483655" r:id="rId26"/>
    <p:sldLayoutId id="2147483656" r:id="rId27"/>
    <p:sldLayoutId id="2147483657" r:id="rId28"/>
    <p:sldLayoutId id="2147483658" r:id="rId29"/>
    <p:sldLayoutId id="2147483659" r:id="rId30"/>
    <p:sldLayoutId id="2147483660" r:id="rId31"/>
    <p:sldLayoutId id="2147483677" r:id="rId32"/>
    <p:sldLayoutId id="2147483680" r:id="rId33"/>
    <p:sldLayoutId id="2147483682" r:id="rId34"/>
  </p:sldLayoutIdLst>
  <p:hf sldNum="0" hdr="0" dt="0"/>
  <p:txStyles>
    <p:titleStyle>
      <a:lvl1pPr algn="r"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5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9.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40.jpeg"/><Relationship Id="rId5" Type="http://schemas.openxmlformats.org/officeDocument/2006/relationships/image" Target="../media/image52.png"/><Relationship Id="rId10" Type="http://schemas.openxmlformats.org/officeDocument/2006/relationships/image" Target="../media/image57.gif"/><Relationship Id="rId4" Type="http://schemas.microsoft.com/office/2007/relationships/hdphoto" Target="../media/hdphoto1.wdp"/><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62.gif"/><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6.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0.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0.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6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1.gi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0.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9.pn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7.gif"/><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5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3764324-CEE6-281C-49A4-FD1011EBA232}"/>
              </a:ext>
            </a:extLst>
          </p:cNvPr>
          <p:cNvSpPr>
            <a:spLocks noGrp="1"/>
          </p:cNvSpPr>
          <p:nvPr>
            <p:ph type="subTitle" idx="1"/>
          </p:nvPr>
        </p:nvSpPr>
        <p:spPr>
          <a:xfrm>
            <a:off x="105137" y="3213462"/>
            <a:ext cx="6060529" cy="1201783"/>
          </a:xfrm>
        </p:spPr>
        <p:txBody>
          <a:bodyPr>
            <a:noAutofit/>
          </a:bodyPr>
          <a:lstStyle/>
          <a:p>
            <a:pPr algn="ctr"/>
            <a:r>
              <a:rPr lang="en-US" sz="2400" dirty="0" err="1"/>
              <a:t>Haridas</a:t>
            </a:r>
            <a:r>
              <a:rPr lang="en-US" sz="2400" dirty="0"/>
              <a:t> Pai</a:t>
            </a:r>
          </a:p>
          <a:p>
            <a:pPr algn="ctr"/>
            <a:r>
              <a:rPr lang="en-US" sz="1800" i="1" dirty="0"/>
              <a:t>On behalf of  ELISSA collaboration</a:t>
            </a:r>
          </a:p>
          <a:p>
            <a:pPr algn="ctr"/>
            <a:r>
              <a:rPr lang="en-US" sz="1800" dirty="0"/>
              <a:t>haridas.pai@eli-np.ro</a:t>
            </a:r>
          </a:p>
        </p:txBody>
      </p:sp>
      <p:sp>
        <p:nvSpPr>
          <p:cNvPr id="4" name="Title 3">
            <a:extLst>
              <a:ext uri="{FF2B5EF4-FFF2-40B4-BE49-F238E27FC236}">
                <a16:creationId xmlns:a16="http://schemas.microsoft.com/office/drawing/2014/main" id="{6D0F3BE8-73AB-F765-8755-D0E44590F946}"/>
              </a:ext>
            </a:extLst>
          </p:cNvPr>
          <p:cNvSpPr>
            <a:spLocks noGrp="1"/>
          </p:cNvSpPr>
          <p:nvPr>
            <p:ph type="ctrTitle"/>
          </p:nvPr>
        </p:nvSpPr>
        <p:spPr>
          <a:xfrm>
            <a:off x="236668" y="1393970"/>
            <a:ext cx="6060528" cy="1093300"/>
          </a:xfrm>
        </p:spPr>
        <p:txBody>
          <a:bodyPr>
            <a:normAutofit fontScale="90000"/>
          </a:bodyPr>
          <a:lstStyle/>
          <a:p>
            <a:pPr algn="ctr"/>
            <a:r>
              <a:rPr lang="en-US" dirty="0"/>
              <a:t>Direct measurement of the </a:t>
            </a:r>
            <a:r>
              <a:rPr lang="en-US" b="1" baseline="30000" dirty="0">
                <a:solidFill>
                  <a:srgbClr val="92D050"/>
                </a:solidFill>
              </a:rPr>
              <a:t>7</a:t>
            </a:r>
            <a:r>
              <a:rPr lang="en-US" b="1" dirty="0">
                <a:solidFill>
                  <a:srgbClr val="92D050"/>
                </a:solidFill>
              </a:rPr>
              <a:t>Li(p,α)</a:t>
            </a:r>
            <a:r>
              <a:rPr lang="en-US" b="1" baseline="30000" dirty="0">
                <a:solidFill>
                  <a:srgbClr val="92D050"/>
                </a:solidFill>
              </a:rPr>
              <a:t>4</a:t>
            </a:r>
            <a:r>
              <a:rPr lang="en-US" b="1" dirty="0">
                <a:solidFill>
                  <a:srgbClr val="92D050"/>
                </a:solidFill>
              </a:rPr>
              <a:t>He </a:t>
            </a:r>
            <a:r>
              <a:rPr lang="en-US" dirty="0"/>
              <a:t>reaction at</a:t>
            </a:r>
            <a:br>
              <a:rPr lang="en-US" dirty="0"/>
            </a:br>
            <a:r>
              <a:rPr lang="en-US" dirty="0"/>
              <a:t> astrophysical energies using the </a:t>
            </a:r>
            <a:r>
              <a:rPr lang="en-US" dirty="0">
                <a:solidFill>
                  <a:srgbClr val="FFC000"/>
                </a:solidFill>
              </a:rPr>
              <a:t>ELISSA</a:t>
            </a:r>
            <a:r>
              <a:rPr lang="en-US" dirty="0"/>
              <a:t> array</a:t>
            </a:r>
            <a:endParaRPr lang="en-RO" dirty="0"/>
          </a:p>
        </p:txBody>
      </p:sp>
      <p:sp>
        <p:nvSpPr>
          <p:cNvPr id="6" name="Subtitle 4">
            <a:extLst>
              <a:ext uri="{FF2B5EF4-FFF2-40B4-BE49-F238E27FC236}">
                <a16:creationId xmlns:a16="http://schemas.microsoft.com/office/drawing/2014/main" id="{63764324-CEE6-281C-49A4-FD1011EBA232}"/>
              </a:ext>
            </a:extLst>
          </p:cNvPr>
          <p:cNvSpPr txBox="1">
            <a:spLocks/>
          </p:cNvSpPr>
          <p:nvPr/>
        </p:nvSpPr>
        <p:spPr>
          <a:xfrm>
            <a:off x="797470" y="4565468"/>
            <a:ext cx="4538707" cy="9897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400" dirty="0"/>
              <a:t>Extreme Light Infrastructure – Nuclear Physics, </a:t>
            </a:r>
          </a:p>
          <a:p>
            <a:pPr algn="ctr"/>
            <a:r>
              <a:rPr lang="en-US" sz="1400" dirty="0"/>
              <a:t>IFIN-HH, 30 </a:t>
            </a:r>
            <a:r>
              <a:rPr lang="en-US" sz="1400" dirty="0" err="1"/>
              <a:t>Reactorului</a:t>
            </a:r>
            <a:r>
              <a:rPr lang="en-US" sz="1400" dirty="0"/>
              <a:t> Street, 077125,</a:t>
            </a:r>
          </a:p>
          <a:p>
            <a:pPr algn="ctr"/>
            <a:r>
              <a:rPr lang="en-US" sz="1400" dirty="0" err="1"/>
              <a:t>M</a:t>
            </a:r>
            <a:r>
              <a:rPr lang="en-US" b="1" dirty="0" err="1"/>
              <a:t>ă</a:t>
            </a:r>
            <a:r>
              <a:rPr lang="en-US" sz="1400" dirty="0" err="1"/>
              <a:t>gurele</a:t>
            </a:r>
            <a:r>
              <a:rPr lang="en-US" sz="1400" dirty="0"/>
              <a:t> Romania</a:t>
            </a:r>
          </a:p>
        </p:txBody>
      </p:sp>
    </p:spTree>
    <p:extLst>
      <p:ext uri="{BB962C8B-B14F-4D97-AF65-F5344CB8AC3E}">
        <p14:creationId xmlns:p14="http://schemas.microsoft.com/office/powerpoint/2010/main" val="1420865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a:xfrm>
            <a:off x="3415687" y="232360"/>
            <a:ext cx="2995871" cy="495155"/>
          </a:xfrm>
        </p:spPr>
        <p:txBody>
          <a:bodyPr/>
          <a:lstStyle/>
          <a:p>
            <a:r>
              <a:rPr lang="en-US" dirty="0"/>
              <a:t>Reaction rates</a:t>
            </a:r>
          </a:p>
        </p:txBody>
      </p:sp>
      <p:pic>
        <p:nvPicPr>
          <p:cNvPr id="6" name="Picture 5">
            <a:extLst>
              <a:ext uri="{FF2B5EF4-FFF2-40B4-BE49-F238E27FC236}">
                <a16:creationId xmlns:a16="http://schemas.microsoft.com/office/drawing/2014/main" id="{9151F09E-D7B1-4D72-847F-914AA3A4581D}"/>
              </a:ext>
            </a:extLst>
          </p:cNvPr>
          <p:cNvPicPr>
            <a:picLocks noChangeAspect="1"/>
          </p:cNvPicPr>
          <p:nvPr/>
        </p:nvPicPr>
        <p:blipFill>
          <a:blip r:embed="rId5"/>
          <a:stretch>
            <a:fillRect/>
          </a:stretch>
        </p:blipFill>
        <p:spPr>
          <a:xfrm>
            <a:off x="0" y="1061749"/>
            <a:ext cx="12192000" cy="3314492"/>
          </a:xfrm>
          <a:prstGeom prst="rect">
            <a:avLst/>
          </a:prstGeom>
        </p:spPr>
      </p:pic>
      <p:sp>
        <p:nvSpPr>
          <p:cNvPr id="8" name="TextBox 7">
            <a:extLst>
              <a:ext uri="{FF2B5EF4-FFF2-40B4-BE49-F238E27FC236}">
                <a16:creationId xmlns:a16="http://schemas.microsoft.com/office/drawing/2014/main" id="{60640F74-4131-4BE0-BDD4-C937E8520D49}"/>
              </a:ext>
            </a:extLst>
          </p:cNvPr>
          <p:cNvSpPr txBox="1"/>
          <p:nvPr/>
        </p:nvSpPr>
        <p:spPr>
          <a:xfrm>
            <a:off x="137794" y="4401403"/>
            <a:ext cx="11976846" cy="1077218"/>
          </a:xfrm>
          <a:prstGeom prst="rect">
            <a:avLst/>
          </a:prstGeom>
          <a:blipFill>
            <a:blip r:embed="rId6"/>
            <a:tile tx="0" ty="0" sx="100000" sy="100000" flip="none" algn="tl"/>
          </a:blipFill>
        </p:spPr>
        <p:txBody>
          <a:bodyPr wrap="square">
            <a:spAutoFit/>
          </a:bodyPr>
          <a:lstStyle/>
          <a:p>
            <a:pPr marL="285750" indent="-285750" algn="just">
              <a:buFont typeface="Arial" panose="020B0604020202020204" pitchFamily="34" charset="0"/>
              <a:buChar char="•"/>
            </a:pP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The </a:t>
            </a:r>
            <a:r>
              <a:rPr kumimoji="0" lang="en-US" sz="1600" b="1"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a:t>
            </a: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Li(p,</a:t>
            </a:r>
            <a:r>
              <a:rPr kumimoji="0" lang="el-GR"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α)</a:t>
            </a:r>
            <a:r>
              <a:rPr kumimoji="0" lang="el-GR" sz="1600" b="1"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e reaction rates at </a:t>
            </a: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0.001≤T9≤10 </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are calculated using the present </a:t>
            </a: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DWBA-predicted</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cross-sections and available experimental data [literature] below and above </a:t>
            </a:r>
            <a:r>
              <a:rPr kumimoji="0" lang="en-US" sz="1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Ecm</a:t>
            </a: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≃0.9 MeV</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respectively.</a:t>
            </a:r>
          </a:p>
          <a:p>
            <a:pPr algn="just"/>
            <a:endPar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285750" indent="-285750"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 Below </a:t>
            </a:r>
            <a:r>
              <a:rPr lang="en-US" sz="1600" b="1" dirty="0">
                <a:solidFill>
                  <a:srgbClr val="FF0000"/>
                </a:solidFill>
                <a:latin typeface="Times New Roman" panose="02020603050405020304" pitchFamily="18" charset="0"/>
                <a:cs typeface="Times New Roman" panose="02020603050405020304" pitchFamily="18" charset="0"/>
              </a:rPr>
              <a:t>T9 = 0.1</a:t>
            </a:r>
            <a:r>
              <a:rPr lang="en-US" sz="1600" b="1" dirty="0">
                <a:latin typeface="Times New Roman" panose="02020603050405020304" pitchFamily="18" charset="0"/>
                <a:cs typeface="Times New Roman" panose="02020603050405020304" pitchFamily="18" charset="0"/>
              </a:rPr>
              <a:t>, the present reaction rates are found to be higher than the </a:t>
            </a:r>
            <a:r>
              <a:rPr lang="en-US" sz="1600" b="1" dirty="0">
                <a:solidFill>
                  <a:srgbClr val="FF0000"/>
                </a:solidFill>
                <a:latin typeface="Times New Roman" panose="02020603050405020304" pitchFamily="18" charset="0"/>
                <a:cs typeface="Times New Roman" panose="02020603050405020304" pitchFamily="18" charset="0"/>
              </a:rPr>
              <a:t>NACRE-II</a:t>
            </a:r>
            <a:r>
              <a:rPr lang="en-US" sz="1600" b="1" dirty="0">
                <a:latin typeface="Times New Roman" panose="02020603050405020304" pitchFamily="18" charset="0"/>
                <a:cs typeface="Times New Roman" panose="02020603050405020304" pitchFamily="18" charset="0"/>
              </a:rPr>
              <a:t> adopted results by a maximum factor of </a:t>
            </a:r>
            <a:r>
              <a:rPr lang="en-US" sz="1600" b="1" dirty="0">
                <a:solidFill>
                  <a:srgbClr val="FF0000"/>
                </a:solidFill>
                <a:latin typeface="Times New Roman" panose="02020603050405020304" pitchFamily="18" charset="0"/>
                <a:cs typeface="Times New Roman" panose="02020603050405020304" pitchFamily="18" charset="0"/>
              </a:rPr>
              <a:t>1.16</a:t>
            </a:r>
            <a:r>
              <a:rPr lang="en-US" sz="1600" b="1" dirty="0">
                <a:latin typeface="Times New Roman" panose="02020603050405020304" pitchFamily="18" charset="0"/>
                <a:cs typeface="Times New Roman" panose="02020603050405020304" pitchFamily="18" charset="0"/>
              </a:rPr>
              <a:t>. </a:t>
            </a:r>
            <a:endParaRPr lang="en-US" dirty="0"/>
          </a:p>
        </p:txBody>
      </p:sp>
      <p:sp>
        <p:nvSpPr>
          <p:cNvPr id="7" name="TextBox 6">
            <a:extLst>
              <a:ext uri="{FF2B5EF4-FFF2-40B4-BE49-F238E27FC236}">
                <a16:creationId xmlns:a16="http://schemas.microsoft.com/office/drawing/2014/main" id="{2D936EBB-4DD7-4BA7-8916-AA170FF36AB2}"/>
              </a:ext>
            </a:extLst>
          </p:cNvPr>
          <p:cNvSpPr txBox="1"/>
          <p:nvPr/>
        </p:nvSpPr>
        <p:spPr>
          <a:xfrm>
            <a:off x="344245" y="1086519"/>
            <a:ext cx="1151068" cy="369332"/>
          </a:xfrm>
          <a:prstGeom prst="rect">
            <a:avLst/>
          </a:prstGeom>
          <a:solidFill>
            <a:schemeClr val="bg1"/>
          </a:solidFill>
        </p:spPr>
        <p:txBody>
          <a:bodyPr wrap="square" rtlCol="0">
            <a:spAutoFit/>
          </a:bodyPr>
          <a:lstStyle/>
          <a:p>
            <a:endParaRPr lang="en-US" dirty="0"/>
          </a:p>
        </p:txBody>
      </p:sp>
      <p:sp>
        <p:nvSpPr>
          <p:cNvPr id="9" name="TextBox 29">
            <a:extLst>
              <a:ext uri="{FF2B5EF4-FFF2-40B4-BE49-F238E27FC236}">
                <a16:creationId xmlns:a16="http://schemas.microsoft.com/office/drawing/2014/main" id="{B7A9CEF8-15AF-432A-9975-895C49568A64}"/>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10" name="Slide Number Placeholder 3">
            <a:extLst>
              <a:ext uri="{FF2B5EF4-FFF2-40B4-BE49-F238E27FC236}">
                <a16:creationId xmlns:a16="http://schemas.microsoft.com/office/drawing/2014/main" id="{BB687E5D-004C-4B37-9C52-684B7E7EA6D7}"/>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248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normAutofit fontScale="90000"/>
          </a:bodyPr>
          <a:lstStyle/>
          <a:p>
            <a:r>
              <a:rPr lang="en-US" dirty="0"/>
              <a:t>Recent measurements with ELISSA: </a:t>
            </a:r>
            <a:r>
              <a:rPr lang="en-US" baseline="30000" dirty="0"/>
              <a:t>11</a:t>
            </a:r>
            <a:r>
              <a:rPr lang="en-US" dirty="0"/>
              <a:t>B(p,</a:t>
            </a:r>
            <a:r>
              <a:rPr lang="el-GR" dirty="0"/>
              <a:t>α</a:t>
            </a:r>
            <a:r>
              <a:rPr lang="en-US" dirty="0"/>
              <a:t>)αα</a:t>
            </a:r>
          </a:p>
        </p:txBody>
      </p:sp>
      <p:pic>
        <p:nvPicPr>
          <p:cNvPr id="2" name="Picture 1">
            <a:extLst>
              <a:ext uri="{FF2B5EF4-FFF2-40B4-BE49-F238E27FC236}">
                <a16:creationId xmlns:a16="http://schemas.microsoft.com/office/drawing/2014/main" id="{7E5AF49C-538D-4B43-8A3C-F696BA1F3C8E}"/>
              </a:ext>
            </a:extLst>
          </p:cNvPr>
          <p:cNvPicPr>
            <a:picLocks noChangeAspect="1"/>
          </p:cNvPicPr>
          <p:nvPr/>
        </p:nvPicPr>
        <p:blipFill>
          <a:blip r:embed="rId5"/>
          <a:stretch>
            <a:fillRect/>
          </a:stretch>
        </p:blipFill>
        <p:spPr>
          <a:xfrm>
            <a:off x="485875" y="781305"/>
            <a:ext cx="2279166" cy="4142283"/>
          </a:xfrm>
          <a:prstGeom prst="rect">
            <a:avLst/>
          </a:prstGeom>
        </p:spPr>
      </p:pic>
      <p:pic>
        <p:nvPicPr>
          <p:cNvPr id="7" name="Picture 6">
            <a:extLst>
              <a:ext uri="{FF2B5EF4-FFF2-40B4-BE49-F238E27FC236}">
                <a16:creationId xmlns:a16="http://schemas.microsoft.com/office/drawing/2014/main" id="{70E86113-48A9-48BE-BD02-EAE9133CD8E1}"/>
              </a:ext>
            </a:extLst>
          </p:cNvPr>
          <p:cNvPicPr>
            <a:picLocks noChangeAspect="1"/>
          </p:cNvPicPr>
          <p:nvPr/>
        </p:nvPicPr>
        <p:blipFill rotWithShape="1">
          <a:blip r:embed="rId6"/>
          <a:srcRect l="28917" t="23122" r="30167"/>
          <a:stretch/>
        </p:blipFill>
        <p:spPr>
          <a:xfrm>
            <a:off x="2937108" y="845965"/>
            <a:ext cx="3136256" cy="3206370"/>
          </a:xfrm>
          <a:prstGeom prst="rect">
            <a:avLst/>
          </a:prstGeom>
        </p:spPr>
      </p:pic>
      <p:pic>
        <p:nvPicPr>
          <p:cNvPr id="12" name="Picture 11">
            <a:extLst>
              <a:ext uri="{FF2B5EF4-FFF2-40B4-BE49-F238E27FC236}">
                <a16:creationId xmlns:a16="http://schemas.microsoft.com/office/drawing/2014/main" id="{9A885AB1-0298-4E84-B8E5-A46F882811E0}"/>
              </a:ext>
            </a:extLst>
          </p:cNvPr>
          <p:cNvPicPr>
            <a:picLocks noChangeAspect="1"/>
          </p:cNvPicPr>
          <p:nvPr/>
        </p:nvPicPr>
        <p:blipFill>
          <a:blip r:embed="rId7"/>
          <a:stretch>
            <a:fillRect/>
          </a:stretch>
        </p:blipFill>
        <p:spPr>
          <a:xfrm>
            <a:off x="6615949" y="956839"/>
            <a:ext cx="3814037" cy="2792017"/>
          </a:xfrm>
          <a:prstGeom prst="rect">
            <a:avLst/>
          </a:prstGeom>
        </p:spPr>
      </p:pic>
      <p:pic>
        <p:nvPicPr>
          <p:cNvPr id="14" name="Picture 13">
            <a:extLst>
              <a:ext uri="{FF2B5EF4-FFF2-40B4-BE49-F238E27FC236}">
                <a16:creationId xmlns:a16="http://schemas.microsoft.com/office/drawing/2014/main" id="{45F8F342-29DF-4A16-8040-C03A864924B3}"/>
              </a:ext>
            </a:extLst>
          </p:cNvPr>
          <p:cNvPicPr>
            <a:picLocks noChangeAspect="1"/>
          </p:cNvPicPr>
          <p:nvPr/>
        </p:nvPicPr>
        <p:blipFill>
          <a:blip r:embed="rId8"/>
          <a:stretch>
            <a:fillRect/>
          </a:stretch>
        </p:blipFill>
        <p:spPr>
          <a:xfrm>
            <a:off x="6804901" y="3748856"/>
            <a:ext cx="4627265" cy="2402032"/>
          </a:xfrm>
          <a:prstGeom prst="rect">
            <a:avLst/>
          </a:prstGeom>
        </p:spPr>
      </p:pic>
      <p:sp>
        <p:nvSpPr>
          <p:cNvPr id="15" name="TextBox 14">
            <a:extLst>
              <a:ext uri="{FF2B5EF4-FFF2-40B4-BE49-F238E27FC236}">
                <a16:creationId xmlns:a16="http://schemas.microsoft.com/office/drawing/2014/main" id="{D4CCE7B9-ABE1-47DE-9D76-C7426BBC6B32}"/>
              </a:ext>
            </a:extLst>
          </p:cNvPr>
          <p:cNvSpPr txBox="1"/>
          <p:nvPr/>
        </p:nvSpPr>
        <p:spPr>
          <a:xfrm>
            <a:off x="9510339" y="2053519"/>
            <a:ext cx="1270615" cy="369332"/>
          </a:xfrm>
          <a:prstGeom prst="rect">
            <a:avLst/>
          </a:prstGeom>
          <a:noFill/>
        </p:spPr>
        <p:txBody>
          <a:bodyPr wrap="square" rtlCol="0">
            <a:spAutoFit/>
          </a:bodyPr>
          <a:lstStyle/>
          <a:p>
            <a:r>
              <a:rPr lang="el-GR" dirty="0"/>
              <a:t>α</a:t>
            </a:r>
            <a:r>
              <a:rPr lang="en-US" baseline="-25000" dirty="0"/>
              <a:t>0</a:t>
            </a:r>
          </a:p>
        </p:txBody>
      </p:sp>
      <p:pic>
        <p:nvPicPr>
          <p:cNvPr id="16" name="Picture 15">
            <a:extLst>
              <a:ext uri="{FF2B5EF4-FFF2-40B4-BE49-F238E27FC236}">
                <a16:creationId xmlns:a16="http://schemas.microsoft.com/office/drawing/2014/main" id="{56895805-385A-4A55-9862-94E39104761D}"/>
              </a:ext>
            </a:extLst>
          </p:cNvPr>
          <p:cNvPicPr>
            <a:picLocks noChangeAspect="1"/>
          </p:cNvPicPr>
          <p:nvPr/>
        </p:nvPicPr>
        <p:blipFill>
          <a:blip r:embed="rId9"/>
          <a:stretch>
            <a:fillRect/>
          </a:stretch>
        </p:blipFill>
        <p:spPr>
          <a:xfrm>
            <a:off x="8511315" y="2873994"/>
            <a:ext cx="1322947" cy="499915"/>
          </a:xfrm>
          <a:prstGeom prst="rect">
            <a:avLst/>
          </a:prstGeom>
        </p:spPr>
      </p:pic>
      <p:pic>
        <p:nvPicPr>
          <p:cNvPr id="18" name="Picture 17">
            <a:extLst>
              <a:ext uri="{FF2B5EF4-FFF2-40B4-BE49-F238E27FC236}">
                <a16:creationId xmlns:a16="http://schemas.microsoft.com/office/drawing/2014/main" id="{5BE11D61-B8E1-48B9-A54F-D5C17F78B6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3274" y="4212474"/>
            <a:ext cx="3217147" cy="1553625"/>
          </a:xfrm>
          <a:prstGeom prst="rect">
            <a:avLst/>
          </a:prstGeom>
        </p:spPr>
      </p:pic>
      <p:sp>
        <p:nvSpPr>
          <p:cNvPr id="19" name="TextBox 18">
            <a:extLst>
              <a:ext uri="{FF2B5EF4-FFF2-40B4-BE49-F238E27FC236}">
                <a16:creationId xmlns:a16="http://schemas.microsoft.com/office/drawing/2014/main" id="{D5FB1AC3-85BB-426C-9EED-62F1DBE405F2}"/>
              </a:ext>
            </a:extLst>
          </p:cNvPr>
          <p:cNvSpPr txBox="1"/>
          <p:nvPr/>
        </p:nvSpPr>
        <p:spPr>
          <a:xfrm>
            <a:off x="302944" y="5967096"/>
            <a:ext cx="4772913" cy="338554"/>
          </a:xfrm>
          <a:prstGeom prst="rect">
            <a:avLst/>
          </a:prstGeom>
          <a:blipFill>
            <a:blip r:embed="rId11"/>
            <a:tile tx="0" ty="0" sx="100000" sy="100000" flip="none" algn="tl"/>
          </a:blipFill>
        </p:spPr>
        <p:txBody>
          <a:bodyPr wrap="square">
            <a:spAutoFit/>
          </a:bodyPr>
          <a:lstStyle/>
          <a:p>
            <a:pPr algn="just"/>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Spokespersons: T. </a:t>
            </a:r>
            <a:r>
              <a:rPr kumimoji="0" lang="en-US" sz="1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Petruse</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and  L. Lamia </a:t>
            </a:r>
            <a:endParaRPr lang="en-US" dirty="0"/>
          </a:p>
        </p:txBody>
      </p:sp>
      <p:sp>
        <p:nvSpPr>
          <p:cNvPr id="13" name="TextBox 29">
            <a:extLst>
              <a:ext uri="{FF2B5EF4-FFF2-40B4-BE49-F238E27FC236}">
                <a16:creationId xmlns:a16="http://schemas.microsoft.com/office/drawing/2014/main" id="{AD0F0410-480C-40ED-8606-6371ED1ABA46}"/>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17" name="Slide Number Placeholder 3">
            <a:extLst>
              <a:ext uri="{FF2B5EF4-FFF2-40B4-BE49-F238E27FC236}">
                <a16:creationId xmlns:a16="http://schemas.microsoft.com/office/drawing/2014/main" id="{A1C1C152-7F54-41FE-9ADC-244A529FF0B3}"/>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11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endParaRPr lang="en-US"/>
          </a:p>
        </p:txBody>
      </p:sp>
      <p:sp>
        <p:nvSpPr>
          <p:cNvPr id="8" name="TextBox 29">
            <a:extLst>
              <a:ext uri="{FF2B5EF4-FFF2-40B4-BE49-F238E27FC236}">
                <a16:creationId xmlns:a16="http://schemas.microsoft.com/office/drawing/2014/main" id="{508A0C89-E816-4AD3-B80C-D0C8AB339F25}"/>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6" name="Slide Number Placeholder 3">
            <a:extLst>
              <a:ext uri="{FF2B5EF4-FFF2-40B4-BE49-F238E27FC236}">
                <a16:creationId xmlns:a16="http://schemas.microsoft.com/office/drawing/2014/main" id="{3AE25B58-2BF1-408A-9276-DFA84AE6AE5E}"/>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Rectangle 1">
            <a:extLst>
              <a:ext uri="{FF2B5EF4-FFF2-40B4-BE49-F238E27FC236}">
                <a16:creationId xmlns:a16="http://schemas.microsoft.com/office/drawing/2014/main" id="{BC30494D-2EFA-4006-92D8-9829ED25228E}"/>
              </a:ext>
            </a:extLst>
          </p:cNvPr>
          <p:cNvSpPr txBox="1">
            <a:spLocks noChangeArrowheads="1"/>
          </p:cNvSpPr>
          <p:nvPr/>
        </p:nvSpPr>
        <p:spPr bwMode="auto">
          <a:xfrm>
            <a:off x="1855201" y="165961"/>
            <a:ext cx="8228160" cy="730080"/>
          </a:xfrm>
          <a:prstGeom prst="rect">
            <a:avLst/>
          </a:prstGeom>
          <a:noFill/>
          <a:ln w="9525" cap="flat">
            <a:noFill/>
            <a:round/>
            <a:headEnd/>
            <a:tailEnd/>
          </a:ln>
          <a:effectLst/>
        </p:spPr>
        <p:txBody>
          <a:bodyPr vert="horz" wrap="square" lIns="0" tIns="25602" rIns="0" bIns="0" numCol="1" anchor="ctr" anchorCtr="0" compatLnSpc="1">
            <a:prstTxWarp prst="textNoShape">
              <a:avLst/>
            </a:prstTxWarp>
          </a:bodyPr>
          <a:lstStyle>
            <a:lvl1pPr algn="ctr" defTabSz="414726" rtl="0" fontAlgn="base" hangingPunct="0">
              <a:lnSpc>
                <a:spcPct val="93000"/>
              </a:lnSpc>
              <a:spcBef>
                <a:spcPct val="0"/>
              </a:spcBef>
              <a:spcAft>
                <a:spcPct val="0"/>
              </a:spcAft>
              <a:buClr>
                <a:srgbClr val="000000"/>
              </a:buClr>
              <a:buSzPct val="100000"/>
              <a:buFont typeface="Times New Roman" pitchFamily="16" charset="0"/>
              <a:defRPr sz="3991">
                <a:solidFill>
                  <a:srgbClr val="000000"/>
                </a:solidFill>
                <a:latin typeface="+mj-lt"/>
                <a:ea typeface="+mj-ea"/>
                <a:cs typeface="+mj-cs"/>
              </a:defRPr>
            </a:lvl1pPr>
            <a:lvl2pPr marL="673930" indent="-259204" algn="ctr" defTabSz="414726" rtl="0" fontAlgn="base" hangingPunct="0">
              <a:lnSpc>
                <a:spcPct val="93000"/>
              </a:lnSpc>
              <a:spcBef>
                <a:spcPct val="0"/>
              </a:spcBef>
              <a:spcAft>
                <a:spcPct val="0"/>
              </a:spcAft>
              <a:buClr>
                <a:srgbClr val="000000"/>
              </a:buClr>
              <a:buSzPct val="100000"/>
              <a:buFont typeface="Times New Roman" pitchFamily="16" charset="0"/>
              <a:defRPr sz="3991">
                <a:solidFill>
                  <a:srgbClr val="000000"/>
                </a:solidFill>
                <a:latin typeface="Arial" charset="0"/>
                <a:ea typeface="Microsoft YaHei" charset="0"/>
                <a:cs typeface="Microsoft YaHei" charset="0"/>
              </a:defRPr>
            </a:lvl2pPr>
            <a:lvl3pPr marL="1036815" indent="-207363" algn="ctr" defTabSz="414726" rtl="0" fontAlgn="base" hangingPunct="0">
              <a:lnSpc>
                <a:spcPct val="93000"/>
              </a:lnSpc>
              <a:spcBef>
                <a:spcPct val="0"/>
              </a:spcBef>
              <a:spcAft>
                <a:spcPct val="0"/>
              </a:spcAft>
              <a:buClr>
                <a:srgbClr val="000000"/>
              </a:buClr>
              <a:buSzPct val="100000"/>
              <a:buFont typeface="Times New Roman" pitchFamily="16" charset="0"/>
              <a:defRPr sz="3991">
                <a:solidFill>
                  <a:srgbClr val="000000"/>
                </a:solidFill>
                <a:latin typeface="Arial" charset="0"/>
                <a:ea typeface="Microsoft YaHei" charset="0"/>
                <a:cs typeface="Microsoft YaHei" charset="0"/>
              </a:defRPr>
            </a:lvl3pPr>
            <a:lvl4pPr marL="1451541" indent="-207363" algn="ctr" defTabSz="414726" rtl="0" fontAlgn="base" hangingPunct="0">
              <a:lnSpc>
                <a:spcPct val="93000"/>
              </a:lnSpc>
              <a:spcBef>
                <a:spcPct val="0"/>
              </a:spcBef>
              <a:spcAft>
                <a:spcPct val="0"/>
              </a:spcAft>
              <a:buClr>
                <a:srgbClr val="000000"/>
              </a:buClr>
              <a:buSzPct val="100000"/>
              <a:buFont typeface="Times New Roman" pitchFamily="16" charset="0"/>
              <a:defRPr sz="3991">
                <a:solidFill>
                  <a:srgbClr val="000000"/>
                </a:solidFill>
                <a:latin typeface="Arial" charset="0"/>
                <a:ea typeface="Microsoft YaHei" charset="0"/>
                <a:cs typeface="Microsoft YaHei" charset="0"/>
              </a:defRPr>
            </a:lvl4pPr>
            <a:lvl5pPr marL="1866268" indent="-207363" algn="ctr" defTabSz="414726" rtl="0" fontAlgn="base" hangingPunct="0">
              <a:lnSpc>
                <a:spcPct val="93000"/>
              </a:lnSpc>
              <a:spcBef>
                <a:spcPct val="0"/>
              </a:spcBef>
              <a:spcAft>
                <a:spcPct val="0"/>
              </a:spcAft>
              <a:buClr>
                <a:srgbClr val="000000"/>
              </a:buClr>
              <a:buSzPct val="100000"/>
              <a:buFont typeface="Times New Roman" pitchFamily="16" charset="0"/>
              <a:defRPr sz="3991">
                <a:solidFill>
                  <a:srgbClr val="000000"/>
                </a:solidFill>
                <a:latin typeface="Arial" charset="0"/>
                <a:ea typeface="Microsoft YaHei" charset="0"/>
                <a:cs typeface="Microsoft YaHei"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itchFamily="16" charset="0"/>
              <a:defRPr sz="3991">
                <a:solidFill>
                  <a:srgbClr val="000000"/>
                </a:solidFill>
                <a:latin typeface="Arial" charset="0"/>
                <a:ea typeface="Microsoft YaHei" charset="0"/>
                <a:cs typeface="Microsoft YaHei"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itchFamily="16" charset="0"/>
              <a:defRPr sz="3991">
                <a:solidFill>
                  <a:srgbClr val="000000"/>
                </a:solidFill>
                <a:latin typeface="Arial" charset="0"/>
                <a:ea typeface="Microsoft YaHei" charset="0"/>
                <a:cs typeface="Microsoft YaHei"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itchFamily="16" charset="0"/>
              <a:defRPr sz="3991">
                <a:solidFill>
                  <a:srgbClr val="000000"/>
                </a:solidFill>
                <a:latin typeface="Arial" charset="0"/>
                <a:ea typeface="Microsoft YaHei" charset="0"/>
                <a:cs typeface="Microsoft YaHei"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itchFamily="16" charset="0"/>
              <a:defRPr sz="3991">
                <a:solidFill>
                  <a:srgbClr val="000000"/>
                </a:solidFill>
                <a:latin typeface="Arial" charset="0"/>
                <a:ea typeface="Microsoft YaHei" charset="0"/>
                <a:cs typeface="Microsoft YaHei" charset="0"/>
              </a:defRPr>
            </a:lvl9pPr>
          </a:lstStyle>
          <a:p>
            <a:pPr marL="0" marR="0" lvl="0" indent="0" algn="l" defTabSz="414726" rtl="0" eaLnBrk="1" fontAlgn="base" latinLnBrk="0" hangingPunct="0">
              <a:lnSpc>
                <a:spcPct val="93000"/>
              </a:lnSpc>
              <a:spcBef>
                <a:spcPct val="0"/>
              </a:spcBef>
              <a:spcAft>
                <a:spcPct val="0"/>
              </a:spcAft>
              <a:buClr>
                <a:srgbClr val="000000"/>
              </a:buClr>
              <a:buSzPct val="100000"/>
              <a:buFont typeface="Times New Roman" pitchFamily="16" charset="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kumimoji="0" lang="en-US" sz="2903" b="1" i="0" u="none" strike="noStrike" kern="0" cap="none" spc="0" normalizeH="0" baseline="0" noProof="0">
                <a:ln>
                  <a:noFill/>
                </a:ln>
                <a:solidFill>
                  <a:srgbClr val="2D2DB9">
                    <a:lumMod val="50000"/>
                  </a:srgbClr>
                </a:solidFill>
                <a:effectLst/>
                <a:uLnTx/>
                <a:uFillTx/>
                <a:latin typeface="Arial"/>
                <a:ea typeface="Microsoft YaHei"/>
              </a:rPr>
              <a:t>ELISSA </a:t>
            </a:r>
            <a:r>
              <a:rPr kumimoji="0" lang="mr-IN" sz="2903" b="1" i="0" u="none" strike="noStrike" kern="0" cap="none" spc="0" normalizeH="0" baseline="0" noProof="0">
                <a:ln>
                  <a:noFill/>
                </a:ln>
                <a:solidFill>
                  <a:srgbClr val="2D2DB9">
                    <a:lumMod val="50000"/>
                  </a:srgbClr>
                </a:solidFill>
                <a:effectLst/>
                <a:uLnTx/>
                <a:uFillTx/>
                <a:latin typeface="Arial"/>
                <a:ea typeface="Microsoft YaHei"/>
              </a:rPr>
              <a:t>–</a:t>
            </a:r>
            <a:r>
              <a:rPr kumimoji="0" lang="en-US" sz="2903" b="1" i="0" u="none" strike="noStrike" kern="0" cap="none" spc="0" normalizeH="0" baseline="0" noProof="0">
                <a:ln>
                  <a:noFill/>
                </a:ln>
                <a:solidFill>
                  <a:srgbClr val="2D2DB9">
                    <a:lumMod val="50000"/>
                  </a:srgbClr>
                </a:solidFill>
                <a:effectLst/>
                <a:uLnTx/>
                <a:uFillTx/>
                <a:latin typeface="Arial"/>
                <a:ea typeface="Microsoft YaHei"/>
              </a:rPr>
              <a:t> upgrade</a:t>
            </a:r>
            <a:endParaRPr kumimoji="0" lang="en-US" sz="2903" b="1" i="0" u="none" strike="noStrike" kern="0" cap="none" spc="0" normalizeH="0" baseline="0" noProof="0" dirty="0">
              <a:ln>
                <a:noFill/>
              </a:ln>
              <a:solidFill>
                <a:srgbClr val="2D2DB9">
                  <a:lumMod val="50000"/>
                </a:srgbClr>
              </a:solidFill>
              <a:effectLst/>
              <a:uLnTx/>
              <a:uFillTx/>
              <a:latin typeface="Arial"/>
              <a:ea typeface="Microsoft YaHei"/>
            </a:endParaRPr>
          </a:p>
        </p:txBody>
      </p:sp>
      <p:pic>
        <p:nvPicPr>
          <p:cNvPr id="10" name="Picture 2" descr="rain_ban">
            <a:extLst>
              <a:ext uri="{FF2B5EF4-FFF2-40B4-BE49-F238E27FC236}">
                <a16:creationId xmlns:a16="http://schemas.microsoft.com/office/drawing/2014/main" id="{D45B2C5A-B1A5-4C9E-8B47-D96BA25F1D0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842067"/>
            <a:ext cx="8305800" cy="5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7D16871-2BC9-4A1B-9D0D-D5AE861F0F89}"/>
              </a:ext>
            </a:extLst>
          </p:cNvPr>
          <p:cNvSpPr txBox="1"/>
          <p:nvPr/>
        </p:nvSpPr>
        <p:spPr>
          <a:xfrm>
            <a:off x="6527802" y="1169565"/>
            <a:ext cx="4572000" cy="3155351"/>
          </a:xfrm>
          <a:prstGeom prst="rect">
            <a:avLst/>
          </a:prstGeom>
          <a:noFill/>
          <a:ln w="28575" cmpd="sng">
            <a:solidFill>
              <a:srgbClr val="008000"/>
            </a:solidFill>
          </a:ln>
        </p:spPr>
        <p:txBody>
          <a:bodyPr wrap="square" rtlCol="0">
            <a:spAutoFit/>
          </a:bodyPr>
          <a:lstStyle/>
          <a:p>
            <a:pPr marL="285750" indent="-285750" defTabSz="414726" fontAlgn="base" hangingPunct="0">
              <a:lnSpc>
                <a:spcPct val="93000"/>
              </a:lnSpc>
              <a:spcBef>
                <a:spcPct val="0"/>
              </a:spcBef>
              <a:spcAft>
                <a:spcPct val="0"/>
              </a:spcAft>
              <a:buClr>
                <a:srgbClr val="000000"/>
              </a:buClr>
              <a:buSzPct val="100000"/>
              <a:buFont typeface="Arial" panose="020B0604020202020204" pitchFamily="34" charset="0"/>
              <a:buChar char="•"/>
            </a:pPr>
            <a:r>
              <a:rPr lang="en-US" dirty="0">
                <a:solidFill>
                  <a:srgbClr val="000000"/>
                </a:solidFill>
                <a:ea typeface="Microsoft YaHei"/>
                <a:cs typeface="Times New Roman" panose="02020603050405020304" pitchFamily="18" charset="0"/>
              </a:rPr>
              <a:t>ELISSA needs to upgrade to DN320 chamber as mini-ELISSA has limitations in detector configurations</a:t>
            </a:r>
          </a:p>
          <a:p>
            <a:pPr marL="285750" indent="-285750" defTabSz="414726" fontAlgn="base" hangingPunct="0">
              <a:lnSpc>
                <a:spcPct val="93000"/>
              </a:lnSpc>
              <a:spcBef>
                <a:spcPct val="0"/>
              </a:spcBef>
              <a:spcAft>
                <a:spcPct val="0"/>
              </a:spcAft>
              <a:buClr>
                <a:srgbClr val="000000"/>
              </a:buClr>
              <a:buSzPct val="100000"/>
              <a:buFont typeface="Arial" panose="020B0604020202020204" pitchFamily="34" charset="0"/>
              <a:buChar char="•"/>
            </a:pPr>
            <a:endParaRPr lang="en-US" sz="800" dirty="0">
              <a:solidFill>
                <a:srgbClr val="000000"/>
              </a:solidFill>
              <a:ea typeface="Microsoft YaHei"/>
            </a:endParaRPr>
          </a:p>
          <a:p>
            <a:pPr marL="285750" indent="-285750" defTabSz="414726" fontAlgn="base" hangingPunct="0">
              <a:lnSpc>
                <a:spcPct val="93000"/>
              </a:lnSpc>
              <a:spcBef>
                <a:spcPct val="0"/>
              </a:spcBef>
              <a:spcAft>
                <a:spcPct val="0"/>
              </a:spcAft>
              <a:buClr>
                <a:srgbClr val="000000"/>
              </a:buClr>
              <a:buSzPct val="100000"/>
              <a:buFont typeface="Arial"/>
              <a:buChar char="•"/>
            </a:pPr>
            <a:r>
              <a:rPr lang="en-US" dirty="0">
                <a:solidFill>
                  <a:srgbClr val="000000"/>
                </a:solidFill>
                <a:ea typeface="Microsoft YaHei"/>
              </a:rPr>
              <a:t>Multiple configurations possible with the X3, YY1, MMM, and QQQ3 detectors</a:t>
            </a:r>
          </a:p>
          <a:p>
            <a:pPr defTabSz="414726" fontAlgn="base" hangingPunct="0">
              <a:lnSpc>
                <a:spcPct val="93000"/>
              </a:lnSpc>
              <a:spcBef>
                <a:spcPct val="0"/>
              </a:spcBef>
              <a:spcAft>
                <a:spcPct val="0"/>
              </a:spcAft>
              <a:buClr>
                <a:srgbClr val="000000"/>
              </a:buClr>
              <a:buSzPct val="100000"/>
            </a:pPr>
            <a:endParaRPr lang="en-US" sz="800" dirty="0">
              <a:solidFill>
                <a:srgbClr val="000000"/>
              </a:solidFill>
              <a:ea typeface="Microsoft YaHei"/>
            </a:endParaRPr>
          </a:p>
          <a:p>
            <a:pPr marL="285750" indent="-285750" defTabSz="414726" fontAlgn="base" hangingPunct="0">
              <a:lnSpc>
                <a:spcPct val="93000"/>
              </a:lnSpc>
              <a:spcBef>
                <a:spcPct val="0"/>
              </a:spcBef>
              <a:spcAft>
                <a:spcPct val="0"/>
              </a:spcAft>
              <a:buClr>
                <a:srgbClr val="000000"/>
              </a:buClr>
              <a:buSzPct val="100000"/>
              <a:buFont typeface="Arial"/>
              <a:buChar char="•"/>
            </a:pPr>
            <a:r>
              <a:rPr lang="en-US" b="1" dirty="0">
                <a:solidFill>
                  <a:srgbClr val="000000"/>
                </a:solidFill>
                <a:ea typeface="Microsoft YaHei"/>
              </a:rPr>
              <a:t>In this regard</a:t>
            </a:r>
            <a:r>
              <a:rPr lang="en-US" dirty="0">
                <a:solidFill>
                  <a:srgbClr val="000000"/>
                </a:solidFill>
                <a:ea typeface="Microsoft YaHei"/>
              </a:rPr>
              <a:t>, the Monte Carlo simulation has been carried out with multiple configurations using the YY1, MMM, QQQ3, and X3 detectors both for gamma beam and ion beams.</a:t>
            </a:r>
          </a:p>
          <a:p>
            <a:pPr marL="285750" indent="-285750" defTabSz="414726" fontAlgn="base" hangingPunct="0">
              <a:lnSpc>
                <a:spcPct val="93000"/>
              </a:lnSpc>
              <a:spcBef>
                <a:spcPct val="0"/>
              </a:spcBef>
              <a:spcAft>
                <a:spcPct val="0"/>
              </a:spcAft>
              <a:buClr>
                <a:srgbClr val="000000"/>
              </a:buClr>
              <a:buSzPct val="100000"/>
              <a:buFont typeface="Arial"/>
              <a:buChar char="•"/>
            </a:pPr>
            <a:endParaRPr lang="en-US" dirty="0">
              <a:solidFill>
                <a:srgbClr val="000000"/>
              </a:solidFill>
              <a:ea typeface="Microsoft YaHei"/>
            </a:endParaRPr>
          </a:p>
        </p:txBody>
      </p:sp>
      <p:pic>
        <p:nvPicPr>
          <p:cNvPr id="12" name="Immagine 1">
            <a:extLst>
              <a:ext uri="{FF2B5EF4-FFF2-40B4-BE49-F238E27FC236}">
                <a16:creationId xmlns:a16="http://schemas.microsoft.com/office/drawing/2014/main" id="{31D634CD-8795-4794-95CB-46AE20F81D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78" t="7417" r="22082" b="44132"/>
          <a:stretch/>
        </p:blipFill>
        <p:spPr>
          <a:xfrm>
            <a:off x="1785410" y="1159432"/>
            <a:ext cx="3803521" cy="3186067"/>
          </a:xfrm>
          <a:prstGeom prst="rect">
            <a:avLst/>
          </a:prstGeom>
        </p:spPr>
      </p:pic>
      <p:pic>
        <p:nvPicPr>
          <p:cNvPr id="13" name="Picture 12" descr="SSD-00-00.0_SET_UP_SSD_2.JPG">
            <a:extLst>
              <a:ext uri="{FF2B5EF4-FFF2-40B4-BE49-F238E27FC236}">
                <a16:creationId xmlns:a16="http://schemas.microsoft.com/office/drawing/2014/main" id="{E337BCC4-46D7-4F73-8BC2-E1222169E588}"/>
              </a:ext>
            </a:extLst>
          </p:cNvPr>
          <p:cNvPicPr>
            <a:picLocks noChangeAspect="1"/>
          </p:cNvPicPr>
          <p:nvPr/>
        </p:nvPicPr>
        <p:blipFill rotWithShape="1">
          <a:blip r:embed="rId7">
            <a:extLst>
              <a:ext uri="{28A0092B-C50C-407E-A947-70E740481C1C}">
                <a14:useLocalDpi xmlns:a14="http://schemas.microsoft.com/office/drawing/2010/main" val="0"/>
              </a:ext>
            </a:extLst>
          </a:blip>
          <a:srcRect l="24259" t="8986" r="21482" b="8090"/>
          <a:stretch/>
        </p:blipFill>
        <p:spPr>
          <a:xfrm>
            <a:off x="3162748" y="4487887"/>
            <a:ext cx="2092696" cy="1878426"/>
          </a:xfrm>
          <a:prstGeom prst="rect">
            <a:avLst/>
          </a:prstGeom>
        </p:spPr>
      </p:pic>
      <p:sp>
        <p:nvSpPr>
          <p:cNvPr id="14" name="TextBox 13">
            <a:extLst>
              <a:ext uri="{FF2B5EF4-FFF2-40B4-BE49-F238E27FC236}">
                <a16:creationId xmlns:a16="http://schemas.microsoft.com/office/drawing/2014/main" id="{616A1010-C0A7-4733-9274-4111A01E4CEE}"/>
              </a:ext>
            </a:extLst>
          </p:cNvPr>
          <p:cNvSpPr txBox="1"/>
          <p:nvPr/>
        </p:nvSpPr>
        <p:spPr>
          <a:xfrm>
            <a:off x="5526512" y="5521981"/>
            <a:ext cx="2980691" cy="353174"/>
          </a:xfrm>
          <a:prstGeom prst="rect">
            <a:avLst/>
          </a:prstGeom>
          <a:noFill/>
        </p:spPr>
        <p:txBody>
          <a:bodyPr wrap="none" rtlCol="0">
            <a:spAutoFit/>
          </a:bodyPr>
          <a:lstStyle/>
          <a:p>
            <a:pPr algn="ctr" defTabSz="414726" fontAlgn="base" hangingPunct="0">
              <a:lnSpc>
                <a:spcPct val="93000"/>
              </a:lnSpc>
              <a:spcBef>
                <a:spcPct val="0"/>
              </a:spcBef>
              <a:spcAft>
                <a:spcPct val="0"/>
              </a:spcAft>
              <a:buClr>
                <a:srgbClr val="000000"/>
              </a:buClr>
              <a:buSzPct val="100000"/>
            </a:pPr>
            <a:r>
              <a:rPr lang="en-US" b="1" dirty="0">
                <a:solidFill>
                  <a:srgbClr val="FF0000"/>
                </a:solidFill>
                <a:ea typeface="Microsoft YaHei"/>
              </a:rPr>
              <a:t>YY1 and X3 configuration</a:t>
            </a:r>
          </a:p>
        </p:txBody>
      </p:sp>
    </p:spTree>
    <p:extLst>
      <p:ext uri="{BB962C8B-B14F-4D97-AF65-F5344CB8AC3E}">
        <p14:creationId xmlns:p14="http://schemas.microsoft.com/office/powerpoint/2010/main" val="3832095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9">
            <a:extLst>
              <a:ext uri="{FF2B5EF4-FFF2-40B4-BE49-F238E27FC236}">
                <a16:creationId xmlns:a16="http://schemas.microsoft.com/office/drawing/2014/main" id="{508A0C89-E816-4AD3-B80C-D0C8AB339F25}"/>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29" name="TextBox 28">
            <a:extLst>
              <a:ext uri="{FF2B5EF4-FFF2-40B4-BE49-F238E27FC236}">
                <a16:creationId xmlns:a16="http://schemas.microsoft.com/office/drawing/2014/main" id="{29299D1F-5A86-4BC5-BAAF-E1DC133B7A65}"/>
              </a:ext>
            </a:extLst>
          </p:cNvPr>
          <p:cNvSpPr txBox="1"/>
          <p:nvPr/>
        </p:nvSpPr>
        <p:spPr>
          <a:xfrm>
            <a:off x="818492" y="6304160"/>
            <a:ext cx="337265" cy="96553"/>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0" name="TextBox 29">
            <a:extLst>
              <a:ext uri="{FF2B5EF4-FFF2-40B4-BE49-F238E27FC236}">
                <a16:creationId xmlns:a16="http://schemas.microsoft.com/office/drawing/2014/main" id="{92F152FB-DBBC-4763-8A2E-C7EB91D970A1}"/>
              </a:ext>
            </a:extLst>
          </p:cNvPr>
          <p:cNvSpPr txBox="1"/>
          <p:nvPr/>
        </p:nvSpPr>
        <p:spPr>
          <a:xfrm>
            <a:off x="2537293" y="6465352"/>
            <a:ext cx="337265" cy="96553"/>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1" name="TextBox 30">
            <a:extLst>
              <a:ext uri="{FF2B5EF4-FFF2-40B4-BE49-F238E27FC236}">
                <a16:creationId xmlns:a16="http://schemas.microsoft.com/office/drawing/2014/main" id="{F001C1E5-6135-4E06-9E2C-07A5E7552E4B}"/>
              </a:ext>
            </a:extLst>
          </p:cNvPr>
          <p:cNvSpPr txBox="1"/>
          <p:nvPr/>
        </p:nvSpPr>
        <p:spPr>
          <a:xfrm>
            <a:off x="6055747" y="6157713"/>
            <a:ext cx="468144" cy="102409"/>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2" name="TextBox 31">
            <a:extLst>
              <a:ext uri="{FF2B5EF4-FFF2-40B4-BE49-F238E27FC236}">
                <a16:creationId xmlns:a16="http://schemas.microsoft.com/office/drawing/2014/main" id="{E6B21FBE-921B-4BE6-94E5-892AF08A1033}"/>
              </a:ext>
            </a:extLst>
          </p:cNvPr>
          <p:cNvSpPr txBox="1"/>
          <p:nvPr/>
        </p:nvSpPr>
        <p:spPr>
          <a:xfrm>
            <a:off x="7799553" y="6283737"/>
            <a:ext cx="468144" cy="102409"/>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3" name="Slide Number Placeholder 3">
            <a:extLst>
              <a:ext uri="{FF2B5EF4-FFF2-40B4-BE49-F238E27FC236}">
                <a16:creationId xmlns:a16="http://schemas.microsoft.com/office/drawing/2014/main" id="{CD565E6B-E9B8-4621-AD5F-D9FFD4F506D1}"/>
              </a:ext>
            </a:extLst>
          </p:cNvPr>
          <p:cNvSpPr txBox="1">
            <a:spLocks/>
          </p:cNvSpPr>
          <p:nvPr/>
        </p:nvSpPr>
        <p:spPr>
          <a:xfrm>
            <a:off x="8996494" y="64234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5F8E8F-E5F5-45AA-9AD4-C831C5AC1D79}" type="slidenum">
              <a:rPr lang="en-US" smtClean="0">
                <a:solidFill>
                  <a:prstClr val="black">
                    <a:tint val="75000"/>
                  </a:prstClr>
                </a:solidFill>
                <a:latin typeface="Calibri" panose="020F0502020204030204"/>
              </a:rPr>
              <a:pPr>
                <a:defRPr/>
              </a:pPr>
              <a:t>13</a:t>
            </a:fld>
            <a:endParaRPr lang="en-US" dirty="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9E580749-B09C-449B-9A97-4432575BC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83" y="1046092"/>
            <a:ext cx="10683240" cy="5288849"/>
          </a:xfrm>
          <a:prstGeom prst="rect">
            <a:avLst/>
          </a:prstGeom>
        </p:spPr>
      </p:pic>
      <p:sp>
        <p:nvSpPr>
          <p:cNvPr id="37" name="Title 36">
            <a:extLst>
              <a:ext uri="{FF2B5EF4-FFF2-40B4-BE49-F238E27FC236}">
                <a16:creationId xmlns:a16="http://schemas.microsoft.com/office/drawing/2014/main" id="{31749AEF-30C7-4087-BCCB-FFB85B36058E}"/>
              </a:ext>
            </a:extLst>
          </p:cNvPr>
          <p:cNvSpPr>
            <a:spLocks noGrp="1"/>
          </p:cNvSpPr>
          <p:nvPr>
            <p:ph type="title"/>
          </p:nvPr>
        </p:nvSpPr>
        <p:spPr>
          <a:xfrm>
            <a:off x="128195" y="180330"/>
            <a:ext cx="8058374" cy="495155"/>
          </a:xfrm>
        </p:spPr>
        <p:txBody>
          <a:bodyPr>
            <a:noAutofit/>
          </a:bodyPr>
          <a:lstStyle/>
          <a:p>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Simulation of </a:t>
            </a:r>
            <a:r>
              <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ELISSA</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using the Monte Carlo simulation code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NPTool</a:t>
            </a:r>
            <a:endParaRPr lang="en-US" sz="2000" dirty="0"/>
          </a:p>
        </p:txBody>
      </p:sp>
    </p:spTree>
    <p:extLst>
      <p:ext uri="{BB962C8B-B14F-4D97-AF65-F5344CB8AC3E}">
        <p14:creationId xmlns:p14="http://schemas.microsoft.com/office/powerpoint/2010/main" val="3459667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190DA22A-FB9D-46FF-86D4-D17BACE2D5C1}"/>
              </a:ext>
            </a:extLst>
          </p:cNvPr>
          <p:cNvSpPr txBox="1"/>
          <p:nvPr/>
        </p:nvSpPr>
        <p:spPr>
          <a:xfrm>
            <a:off x="1998381" y="3241766"/>
            <a:ext cx="8673957" cy="584775"/>
          </a:xfrm>
          <a:prstGeom prst="rect">
            <a:avLst/>
          </a:prstGeom>
          <a:noFill/>
        </p:spPr>
        <p:txBody>
          <a:bodyPr wrap="square">
            <a:spAutoFit/>
          </a:bodyPr>
          <a:lstStyle/>
          <a:p>
            <a:pPr algn="just"/>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a:cs typeface="Times New Roman" panose="02020603050405020304" pitchFamily="18" charset="0"/>
              </a:rPr>
              <a:t>Experiment at </a:t>
            </a:r>
            <a:r>
              <a:rPr lang="en-US" sz="3200" b="1" dirty="0">
                <a:solidFill>
                  <a:srgbClr val="FF0000"/>
                </a:solidFill>
                <a:highlight>
                  <a:srgbClr val="FFFFFF"/>
                </a:highlight>
                <a:latin typeface="Times New Roman" panose="02020603050405020304" pitchFamily="18" charset="0"/>
                <a:cs typeface="Times New Roman" panose="02020603050405020304" pitchFamily="18" charset="0"/>
              </a:rPr>
              <a:t>HI</a:t>
            </a:r>
            <a:r>
              <a:rPr lang="el-GR" sz="3200" b="1" dirty="0">
                <a:solidFill>
                  <a:srgbClr val="FF0000"/>
                </a:solidFill>
                <a:highlight>
                  <a:srgbClr val="FFFFFF"/>
                </a:highlight>
                <a:latin typeface="Times New Roman" panose="02020603050405020304" pitchFamily="18" charset="0"/>
                <a:cs typeface="Times New Roman" panose="02020603050405020304" pitchFamily="18" charset="0"/>
              </a:rPr>
              <a:t>γ</a:t>
            </a:r>
            <a:r>
              <a:rPr lang="en-US" sz="3200" b="1" dirty="0">
                <a:solidFill>
                  <a:srgbClr val="FF0000"/>
                </a:solidFill>
                <a:highlight>
                  <a:srgbClr val="FFFFFF"/>
                </a:highlight>
                <a:latin typeface="Times New Roman" panose="02020603050405020304" pitchFamily="18" charset="0"/>
                <a:cs typeface="Times New Roman" panose="02020603050405020304" pitchFamily="18" charset="0"/>
              </a:rPr>
              <a:t>S</a:t>
            </a:r>
            <a:r>
              <a:rPr lang="en-US" sz="3200" b="1" dirty="0">
                <a:highlight>
                  <a:srgbClr val="FFFFFF"/>
                </a:highlight>
                <a:latin typeface="Times New Roman" panose="02020603050405020304" pitchFamily="18" charset="0"/>
                <a:cs typeface="Times New Roman" panose="02020603050405020304" pitchFamily="18" charset="0"/>
              </a:rPr>
              <a:t>,</a:t>
            </a:r>
            <a:r>
              <a:rPr lang="en-US" sz="3200" b="1" dirty="0">
                <a:solidFill>
                  <a:srgbClr val="0070C0"/>
                </a:solidFill>
                <a:highlight>
                  <a:srgbClr val="FFFFFF"/>
                </a:highlight>
                <a:latin typeface="Times New Roman" panose="02020603050405020304" pitchFamily="18" charset="0"/>
                <a:cs typeface="Times New Roman" panose="02020603050405020304" pitchFamily="18" charset="0"/>
              </a:rPr>
              <a:t> </a:t>
            </a:r>
            <a:r>
              <a:rPr lang="en-US" sz="3200" b="1" dirty="0">
                <a:highlight>
                  <a:srgbClr val="FFFFFF"/>
                </a:highlight>
                <a:latin typeface="Times New Roman" panose="02020603050405020304" pitchFamily="18" charset="0"/>
                <a:cs typeface="Times New Roman" panose="02020603050405020304" pitchFamily="18" charset="0"/>
              </a:rPr>
              <a:t>Duke University, USA</a:t>
            </a:r>
            <a:r>
              <a:rPr kumimoji="0" lang="en-US" sz="3200" b="1" i="0" u="none" strike="noStrike" kern="1200" cap="none" spc="0" normalizeH="0" baseline="0" noProof="0" dirty="0">
                <a:ln>
                  <a:noFill/>
                </a:ln>
                <a:effectLst/>
                <a:uLnTx/>
                <a:uFillTx/>
                <a:latin typeface="Times New Roman" panose="02020603050405020304" pitchFamily="18" charset="0"/>
                <a:ea typeface="Microsoft YaHei"/>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8" name="TextBox 29">
            <a:extLst>
              <a:ext uri="{FF2B5EF4-FFF2-40B4-BE49-F238E27FC236}">
                <a16:creationId xmlns:a16="http://schemas.microsoft.com/office/drawing/2014/main" id="{508A0C89-E816-4AD3-B80C-D0C8AB339F25}"/>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6" name="Slide Number Placeholder 3">
            <a:extLst>
              <a:ext uri="{FF2B5EF4-FFF2-40B4-BE49-F238E27FC236}">
                <a16:creationId xmlns:a16="http://schemas.microsoft.com/office/drawing/2014/main" id="{3AE25B58-2BF1-408A-9276-DFA84AE6AE5E}"/>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590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DF20F303-104E-410D-91D3-58023C423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8753" y="1031047"/>
            <a:ext cx="8154494" cy="4088668"/>
          </a:xfrm>
          <a:prstGeom prst="rect">
            <a:avLst/>
          </a:prstGeom>
        </p:spPr>
      </p:pic>
      <p:sp>
        <p:nvSpPr>
          <p:cNvPr id="8" name="TextBox 7">
            <a:extLst>
              <a:ext uri="{FF2B5EF4-FFF2-40B4-BE49-F238E27FC236}">
                <a16:creationId xmlns:a16="http://schemas.microsoft.com/office/drawing/2014/main" id="{5291A35F-BB19-43C5-92A7-40521875FD73}"/>
              </a:ext>
            </a:extLst>
          </p:cNvPr>
          <p:cNvSpPr txBox="1"/>
          <p:nvPr/>
        </p:nvSpPr>
        <p:spPr>
          <a:xfrm>
            <a:off x="2554870" y="5226926"/>
            <a:ext cx="6931200" cy="369332"/>
          </a:xfrm>
          <a:prstGeom prst="rect">
            <a:avLst/>
          </a:prstGeom>
          <a:blipFill>
            <a:blip r:embed="rId6"/>
            <a:tile tx="0" ty="0" sx="100000" sy="100000" flip="none" algn="tl"/>
          </a:blipFill>
        </p:spPr>
        <p:txBody>
          <a:bodyPr wrap="square">
            <a:spAutoFit/>
          </a:bodyPr>
          <a:lstStyle/>
          <a:p>
            <a:pPr algn="just">
              <a:defRPr/>
            </a:pPr>
            <a:r>
              <a:rPr lang="en-US" b="1" baseline="30000" dirty="0">
                <a:solidFill>
                  <a:prstClr val="black"/>
                </a:solidFill>
                <a:latin typeface="Times New Roman" panose="02020603050405020304" pitchFamily="18" charset="0"/>
                <a:ea typeface="Times New Roman" panose="02020603050405020304" pitchFamily="18" charset="0"/>
              </a:rPr>
              <a:t>7</a:t>
            </a:r>
            <a:r>
              <a:rPr lang="en-US" b="1" dirty="0">
                <a:solidFill>
                  <a:prstClr val="black"/>
                </a:solidFill>
                <a:latin typeface="Times New Roman" panose="02020603050405020304" pitchFamily="18" charset="0"/>
                <a:ea typeface="Times New Roman" panose="02020603050405020304" pitchFamily="18" charset="0"/>
              </a:rPr>
              <a:t>Li(</a:t>
            </a:r>
            <a:r>
              <a:rPr lang="el-GR" b="1" dirty="0">
                <a:solidFill>
                  <a:prstClr val="black"/>
                </a:solidFill>
                <a:latin typeface="Times New Roman" panose="02020603050405020304" pitchFamily="18" charset="0"/>
                <a:ea typeface="Times New Roman" panose="02020603050405020304" pitchFamily="18" charset="0"/>
              </a:rPr>
              <a:t>γ,</a:t>
            </a:r>
            <a:r>
              <a:rPr lang="en-US" b="1" dirty="0">
                <a:solidFill>
                  <a:prstClr val="black"/>
                </a:solidFill>
                <a:latin typeface="Times New Roman" panose="02020603050405020304" pitchFamily="18" charset="0"/>
                <a:ea typeface="Times New Roman" panose="02020603050405020304" pitchFamily="18" charset="0"/>
              </a:rPr>
              <a:t> t)</a:t>
            </a:r>
            <a:r>
              <a:rPr lang="en-US" b="1" baseline="30000" dirty="0">
                <a:solidFill>
                  <a:prstClr val="black"/>
                </a:solidFill>
                <a:latin typeface="Times New Roman" panose="02020603050405020304" pitchFamily="18" charset="0"/>
                <a:ea typeface="Times New Roman" panose="02020603050405020304" pitchFamily="18" charset="0"/>
              </a:rPr>
              <a:t>4</a:t>
            </a:r>
            <a:r>
              <a:rPr lang="en-US" b="1" dirty="0">
                <a:solidFill>
                  <a:prstClr val="black"/>
                </a:solidFill>
                <a:latin typeface="Times New Roman" panose="02020603050405020304" pitchFamily="18" charset="0"/>
                <a:ea typeface="Times New Roman" panose="02020603050405020304" pitchFamily="18" charset="0"/>
              </a:rPr>
              <a:t>He reaction is important for the “</a:t>
            </a:r>
            <a:r>
              <a:rPr lang="en-US" b="1" dirty="0">
                <a:solidFill>
                  <a:srgbClr val="FF0000"/>
                </a:solidFill>
                <a:latin typeface="Times New Roman" panose="02020603050405020304" pitchFamily="18" charset="0"/>
                <a:ea typeface="Times New Roman" panose="02020603050405020304" pitchFamily="18" charset="0"/>
              </a:rPr>
              <a:t>Cosmological Li problem</a:t>
            </a:r>
            <a:r>
              <a:rPr lang="en-US" b="1" dirty="0">
                <a:solidFill>
                  <a:prstClr val="black"/>
                </a:solidFill>
                <a:latin typeface="Times New Roman" panose="02020603050405020304" pitchFamily="18" charset="0"/>
                <a:ea typeface="Times New Roman" panose="02020603050405020304" pitchFamily="18" charset="0"/>
              </a:rPr>
              <a:t>”.</a:t>
            </a:r>
          </a:p>
        </p:txBody>
      </p:sp>
      <p:sp>
        <p:nvSpPr>
          <p:cNvPr id="9" name="TextBox 8">
            <a:extLst>
              <a:ext uri="{FF2B5EF4-FFF2-40B4-BE49-F238E27FC236}">
                <a16:creationId xmlns:a16="http://schemas.microsoft.com/office/drawing/2014/main" id="{2F80C68B-FE4F-4E8D-99AF-D2EC3EFF88CC}"/>
              </a:ext>
            </a:extLst>
          </p:cNvPr>
          <p:cNvSpPr txBox="1"/>
          <p:nvPr/>
        </p:nvSpPr>
        <p:spPr>
          <a:xfrm>
            <a:off x="1310565" y="5827459"/>
            <a:ext cx="9740004" cy="646331"/>
          </a:xfrm>
          <a:prstGeom prst="rect">
            <a:avLst/>
          </a:prstGeo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w="57150">
            <a:no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new experiment was carried out from 6</a:t>
            </a:r>
            <a:r>
              <a:rPr kumimoji="0" lang="en-US" sz="1800" b="1" i="0" u="none" strike="noStrike" kern="0" cap="none" spc="0" normalizeH="0" baseline="30000" noProof="0" dirty="0">
                <a:ln>
                  <a:noFill/>
                </a:ln>
                <a:solidFill>
                  <a:prstClr val="black"/>
                </a:solidFill>
                <a:effectLst/>
                <a:uLnTx/>
                <a:uFillTx/>
                <a:latin typeface="Times New Roman" panose="02020603050405020304" pitchFamily="18" charset="0"/>
                <a:cs typeface="Times New Roman" panose="02020603050405020304" pitchFamily="18" charset="0"/>
              </a:rPr>
              <a:t>th</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April 2023 to 12</a:t>
            </a:r>
            <a:r>
              <a:rPr kumimoji="0" lang="en-US" sz="1800" b="1" i="0" u="none" strike="noStrike" kern="0" cap="none" spc="0" normalizeH="0" baseline="30000" noProof="0" dirty="0">
                <a:ln>
                  <a:noFill/>
                </a:ln>
                <a:solidFill>
                  <a:prstClr val="black"/>
                </a:solidFill>
                <a:effectLst/>
                <a:uLnTx/>
                <a:uFillTx/>
                <a:latin typeface="Times New Roman" panose="02020603050405020304" pitchFamily="18" charset="0"/>
                <a:cs typeface="Times New Roman" panose="02020603050405020304" pitchFamily="18" charset="0"/>
              </a:rPr>
              <a:t>th</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April 2023 using a monoenergetic </a:t>
            </a:r>
            <a:r>
              <a:rPr kumimoji="0" lang="en-US" sz="18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γ - beam </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with energies between </a:t>
            </a:r>
            <a:r>
              <a:rPr kumimoji="0" lang="en-US" sz="18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3.7 - </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6 MeV</a:t>
            </a: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29">
            <a:extLst>
              <a:ext uri="{FF2B5EF4-FFF2-40B4-BE49-F238E27FC236}">
                <a16:creationId xmlns:a16="http://schemas.microsoft.com/office/drawing/2014/main" id="{0F3AB648-79FD-4ED0-B5E3-BAA97595A3AC}"/>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11" name="Slide Number Placeholder 3">
            <a:extLst>
              <a:ext uri="{FF2B5EF4-FFF2-40B4-BE49-F238E27FC236}">
                <a16:creationId xmlns:a16="http://schemas.microsoft.com/office/drawing/2014/main" id="{95756DF3-F775-4D41-AB5A-4B1A0BA882A1}"/>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53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endParaRPr lang="en-US" dirty="0"/>
          </a:p>
        </p:txBody>
      </p:sp>
      <p:sp>
        <p:nvSpPr>
          <p:cNvPr id="25" name="TextBox 24">
            <a:extLst>
              <a:ext uri="{FF2B5EF4-FFF2-40B4-BE49-F238E27FC236}">
                <a16:creationId xmlns:a16="http://schemas.microsoft.com/office/drawing/2014/main" id="{245E30BE-F4D1-4F54-8358-A38B57207DE5}"/>
              </a:ext>
            </a:extLst>
          </p:cNvPr>
          <p:cNvSpPr txBox="1"/>
          <p:nvPr/>
        </p:nvSpPr>
        <p:spPr>
          <a:xfrm>
            <a:off x="9201140" y="74465"/>
            <a:ext cx="2055436" cy="477048"/>
          </a:xfrm>
          <a:prstGeom prst="rect">
            <a:avLst/>
          </a:prstGeom>
          <a:noFill/>
        </p:spPr>
        <p:txBody>
          <a:bodyPr wrap="square">
            <a:spAutoFit/>
          </a:bodyPr>
          <a:lstStyle/>
          <a:p>
            <a:pPr algn="ctr"/>
            <a:r>
              <a:rPr lang="en-US" sz="2500" b="1" dirty="0">
                <a:solidFill>
                  <a:schemeClr val="tx1">
                    <a:lumMod val="95000"/>
                    <a:lumOff val="5000"/>
                  </a:schemeClr>
                </a:solidFill>
                <a:highlight>
                  <a:srgbClr val="FFFFFF"/>
                </a:highlight>
                <a:latin typeface="Times New Roman" panose="02020603050405020304" pitchFamily="18" charset="0"/>
                <a:cs typeface="Times New Roman" panose="02020603050405020304" pitchFamily="18" charset="0"/>
              </a:rPr>
              <a:t>192 channels</a:t>
            </a:r>
            <a:endParaRPr lang="en-US" sz="2500" dirty="0"/>
          </a:p>
        </p:txBody>
      </p:sp>
      <p:cxnSp>
        <p:nvCxnSpPr>
          <p:cNvPr id="26" name="Straight Arrow Connector 25">
            <a:extLst>
              <a:ext uri="{FF2B5EF4-FFF2-40B4-BE49-F238E27FC236}">
                <a16:creationId xmlns:a16="http://schemas.microsoft.com/office/drawing/2014/main" id="{89533C52-A496-48B0-96AC-82A1EF2D61DA}"/>
              </a:ext>
            </a:extLst>
          </p:cNvPr>
          <p:cNvCxnSpPr>
            <a:cxnSpLocks/>
          </p:cNvCxnSpPr>
          <p:nvPr/>
        </p:nvCxnSpPr>
        <p:spPr>
          <a:xfrm>
            <a:off x="8385757" y="299479"/>
            <a:ext cx="75219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E59B8BAF-24B4-436D-8311-8FC9A97C1DE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5F8E8F-E5F5-45AA-9AD4-C831C5AC1D79}" type="slidenum">
              <a:rPr lang="en-US" smtClean="0"/>
              <a:pPr/>
              <a:t>16</a:t>
            </a:fld>
            <a:endParaRPr lang="en-US" dirty="0"/>
          </a:p>
        </p:txBody>
      </p:sp>
      <p:pic>
        <p:nvPicPr>
          <p:cNvPr id="30" name="Picture 29">
            <a:extLst>
              <a:ext uri="{FF2B5EF4-FFF2-40B4-BE49-F238E27FC236}">
                <a16:creationId xmlns:a16="http://schemas.microsoft.com/office/drawing/2014/main" id="{B796A326-B724-4DF2-9545-5CF73AF6E2C2}"/>
              </a:ext>
            </a:extLst>
          </p:cNvPr>
          <p:cNvPicPr>
            <a:picLocks noChangeAspect="1"/>
          </p:cNvPicPr>
          <p:nvPr/>
        </p:nvPicPr>
        <p:blipFill>
          <a:blip r:embed="rId5"/>
          <a:stretch>
            <a:fillRect/>
          </a:stretch>
        </p:blipFill>
        <p:spPr>
          <a:xfrm>
            <a:off x="4437244" y="110018"/>
            <a:ext cx="999831" cy="481626"/>
          </a:xfrm>
          <a:prstGeom prst="rect">
            <a:avLst/>
          </a:prstGeom>
        </p:spPr>
      </p:pic>
      <p:pic>
        <p:nvPicPr>
          <p:cNvPr id="32" name="Picture 31">
            <a:extLst>
              <a:ext uri="{FF2B5EF4-FFF2-40B4-BE49-F238E27FC236}">
                <a16:creationId xmlns:a16="http://schemas.microsoft.com/office/drawing/2014/main" id="{5266B6AF-CE68-4B5D-8A46-1B342EE9CF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225" y="1168803"/>
            <a:ext cx="10244557" cy="4928851"/>
          </a:xfrm>
          <a:prstGeom prst="rect">
            <a:avLst/>
          </a:prstGeom>
        </p:spPr>
      </p:pic>
      <p:sp>
        <p:nvSpPr>
          <p:cNvPr id="33" name="TextBox 29">
            <a:extLst>
              <a:ext uri="{FF2B5EF4-FFF2-40B4-BE49-F238E27FC236}">
                <a16:creationId xmlns:a16="http://schemas.microsoft.com/office/drawing/2014/main" id="{E1B0B251-914A-42AF-9C13-1B2786E822A3}"/>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2" name="TextBox 1">
            <a:extLst>
              <a:ext uri="{FF2B5EF4-FFF2-40B4-BE49-F238E27FC236}">
                <a16:creationId xmlns:a16="http://schemas.microsoft.com/office/drawing/2014/main" id="{60D8FF5E-3DBF-4546-8494-6C1E43BBCCC9}"/>
              </a:ext>
            </a:extLst>
          </p:cNvPr>
          <p:cNvSpPr txBox="1"/>
          <p:nvPr/>
        </p:nvSpPr>
        <p:spPr>
          <a:xfrm>
            <a:off x="10412730" y="5737860"/>
            <a:ext cx="445770" cy="51435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5F263585-80C1-4B4E-92D4-4BBAF2B2FE31}"/>
              </a:ext>
            </a:extLst>
          </p:cNvPr>
          <p:cNvSpPr txBox="1"/>
          <p:nvPr/>
        </p:nvSpPr>
        <p:spPr>
          <a:xfrm>
            <a:off x="11353800" y="982980"/>
            <a:ext cx="454357" cy="511467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65582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F3C35564-3E29-4483-8729-57878A6CF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67" y="1058238"/>
            <a:ext cx="10319909" cy="4982966"/>
          </a:xfrm>
          <a:prstGeom prst="rect">
            <a:avLst/>
          </a:prstGeom>
        </p:spPr>
      </p:pic>
      <p:sp>
        <p:nvSpPr>
          <p:cNvPr id="8" name="TextBox 29">
            <a:extLst>
              <a:ext uri="{FF2B5EF4-FFF2-40B4-BE49-F238E27FC236}">
                <a16:creationId xmlns:a16="http://schemas.microsoft.com/office/drawing/2014/main" id="{20B21521-B3A3-425D-ABC9-27E101521959}"/>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6" name="Slide Number Placeholder 3">
            <a:extLst>
              <a:ext uri="{FF2B5EF4-FFF2-40B4-BE49-F238E27FC236}">
                <a16:creationId xmlns:a16="http://schemas.microsoft.com/office/drawing/2014/main" id="{A6EEC05C-5D66-4025-9D90-721D5EF80D7D}"/>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511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E1AD4586-197B-43B7-A2ED-184A193A2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529" y="934251"/>
            <a:ext cx="8904335" cy="4989498"/>
          </a:xfrm>
          <a:prstGeom prst="rect">
            <a:avLst/>
          </a:prstGeom>
        </p:spPr>
      </p:pic>
      <p:sp>
        <p:nvSpPr>
          <p:cNvPr id="8" name="TextBox 29">
            <a:extLst>
              <a:ext uri="{FF2B5EF4-FFF2-40B4-BE49-F238E27FC236}">
                <a16:creationId xmlns:a16="http://schemas.microsoft.com/office/drawing/2014/main" id="{4229197B-F13C-4B98-B179-7A6A910BB2EF}"/>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6" name="Slide Number Placeholder 3">
            <a:extLst>
              <a:ext uri="{FF2B5EF4-FFF2-40B4-BE49-F238E27FC236}">
                <a16:creationId xmlns:a16="http://schemas.microsoft.com/office/drawing/2014/main" id="{2D3DA521-46E1-42D4-8F66-9F0CC86D19D8}"/>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DB40B94-7311-4FA3-8EE7-9015532A0FF2}"/>
              </a:ext>
            </a:extLst>
          </p:cNvPr>
          <p:cNvSpPr txBox="1"/>
          <p:nvPr/>
        </p:nvSpPr>
        <p:spPr>
          <a:xfrm>
            <a:off x="9224212" y="5630239"/>
            <a:ext cx="34102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92843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1AB25A2-21F5-423B-AA48-B538D7E5BCF7}"/>
              </a:ext>
            </a:extLst>
          </p:cNvPr>
          <p:cNvSpPr txBox="1"/>
          <p:nvPr/>
        </p:nvSpPr>
        <p:spPr>
          <a:xfrm>
            <a:off x="380145" y="842192"/>
            <a:ext cx="11517330" cy="707886"/>
          </a:xfrm>
          <a:prstGeom prst="rect">
            <a:avLst/>
          </a:prstGeom>
          <a:blipFill dpi="0" rotWithShape="1">
            <a:blip r:embed="rId5">
              <a:alphaModFix amt="90000"/>
            </a:blip>
            <a:srcRect/>
            <a:tile tx="0" ty="0" sx="100000" sy="100000" flip="none" algn="tl"/>
          </a:blipFill>
        </p:spPr>
        <p:txBody>
          <a:bodyPr wrap="square" rtlCol="0">
            <a:spAutoFit/>
          </a:bodyPr>
          <a:lstStyle/>
          <a:p>
            <a:pPr marL="285750" indent="-285750" algn="just">
              <a:buFont typeface="Arial" panose="020B0604020202020204" pitchFamily="34" charset="0"/>
              <a:buChar char="•"/>
            </a:pPr>
            <a:r>
              <a:rPr lang="en-US" sz="2000" b="1" dirty="0">
                <a:solidFill>
                  <a:prstClr val="black"/>
                </a:solidFill>
                <a:latin typeface="Times New Roman" panose="02020603050405020304" pitchFamily="18" charset="0"/>
                <a:ea typeface="Times New Roman" panose="02020603050405020304" pitchFamily="18" charset="0"/>
              </a:rPr>
              <a:t>The</a:t>
            </a:r>
            <a:r>
              <a:rPr lang="en-US" sz="2000" b="1" baseline="30000" dirty="0">
                <a:solidFill>
                  <a:prstClr val="black"/>
                </a:solidFill>
                <a:latin typeface="Times New Roman" panose="02020603050405020304" pitchFamily="18" charset="0"/>
                <a:ea typeface="Times New Roman" panose="02020603050405020304" pitchFamily="18" charset="0"/>
              </a:rPr>
              <a:t> </a:t>
            </a:r>
            <a:r>
              <a:rPr lang="en-US" sz="2000" b="1" baseline="30000" dirty="0">
                <a:solidFill>
                  <a:srgbClr val="FF0000"/>
                </a:solidFill>
                <a:latin typeface="Times New Roman" panose="02020603050405020304" pitchFamily="18" charset="0"/>
                <a:ea typeface="Calibri" panose="020F0502020204030204" pitchFamily="34" charset="0"/>
              </a:rPr>
              <a:t>7</a:t>
            </a:r>
            <a:r>
              <a:rPr lang="en-US" sz="2000" b="1" dirty="0">
                <a:solidFill>
                  <a:srgbClr val="FF0000"/>
                </a:solidFill>
                <a:latin typeface="Times New Roman" panose="02020603050405020304" pitchFamily="18" charset="0"/>
                <a:ea typeface="SimSun" panose="02010600030101010101" pitchFamily="2" charset="-122"/>
              </a:rPr>
              <a:t>Li(p, α)</a:t>
            </a:r>
            <a:r>
              <a:rPr lang="en-US" sz="2000" b="1" baseline="30000" dirty="0">
                <a:solidFill>
                  <a:srgbClr val="FF0000"/>
                </a:solidFill>
                <a:latin typeface="Times New Roman" panose="02020603050405020304" pitchFamily="18" charset="0"/>
                <a:ea typeface="SimSun" panose="02010600030101010101" pitchFamily="2" charset="-122"/>
              </a:rPr>
              <a:t>4</a:t>
            </a:r>
            <a:r>
              <a:rPr lang="en-US" sz="2000" b="1" dirty="0">
                <a:solidFill>
                  <a:srgbClr val="FF0000"/>
                </a:solidFill>
                <a:latin typeface="Times New Roman" panose="02020603050405020304" pitchFamily="18" charset="0"/>
                <a:ea typeface="SimSun" panose="02010600030101010101" pitchFamily="2" charset="-122"/>
              </a:rPr>
              <a:t>He </a:t>
            </a:r>
            <a:r>
              <a:rPr lang="en-US" sz="2000" b="1" dirty="0">
                <a:solidFill>
                  <a:prstClr val="black"/>
                </a:solidFill>
                <a:latin typeface="Times New Roman" panose="02020603050405020304" pitchFamily="18" charset="0"/>
                <a:ea typeface="Times New Roman" panose="02020603050405020304" pitchFamily="18" charset="0"/>
              </a:rPr>
              <a:t>experiment was successfully carried out at </a:t>
            </a:r>
            <a:r>
              <a:rPr lang="ro-RO" sz="2000" b="1" dirty="0">
                <a:solidFill>
                  <a:prstClr val="black"/>
                </a:solidFill>
                <a:latin typeface="Times New Roman" panose="02020603050405020304" pitchFamily="18" charset="0"/>
                <a:ea typeface="Times New Roman" panose="02020603050405020304" pitchFamily="18" charset="0"/>
              </a:rPr>
              <a:t>the IFIN-HH 3 MV Tandem</a:t>
            </a:r>
            <a:r>
              <a:rPr lang="en-US" sz="2000" b="1" dirty="0">
                <a:solidFill>
                  <a:prstClr val="black"/>
                </a:solidFill>
                <a:latin typeface="Times New Roman" panose="02020603050405020304" pitchFamily="18" charset="0"/>
                <a:ea typeface="Times New Roman" panose="02020603050405020304" pitchFamily="18" charset="0"/>
              </a:rPr>
              <a:t> using the mini-ELISSA. </a:t>
            </a:r>
            <a:endParaRPr lang="en-US" sz="20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F9C5C0EB-AD5E-4E9E-93CE-9B3F5FFBEAB5}"/>
              </a:ext>
            </a:extLst>
          </p:cNvPr>
          <p:cNvSpPr txBox="1"/>
          <p:nvPr/>
        </p:nvSpPr>
        <p:spPr>
          <a:xfrm>
            <a:off x="380144" y="1600567"/>
            <a:ext cx="11297402" cy="2554545"/>
          </a:xfrm>
          <a:prstGeom prst="rect">
            <a:avLst/>
          </a:prstGeom>
          <a:blipFill dpi="0" rotWithShape="1">
            <a:blip r:embed="rId5">
              <a:alphaModFix amt="90000"/>
            </a:blip>
            <a:srcRect/>
            <a:tile tx="0" ty="0" sx="100000" sy="100000" flip="none" algn="tl"/>
          </a:blipFill>
        </p:spPr>
        <p:txBody>
          <a:bodyPr wrap="square" rtlCol="0">
            <a:spAutoFit/>
          </a:bodyPr>
          <a:lstStyle/>
          <a:p>
            <a:pPr marL="342900" indent="-342900" algn="just">
              <a:buFont typeface="Arial" panose="020B0604020202020204" pitchFamily="34" charset="0"/>
              <a:buChar char="•"/>
              <a:defRPr/>
            </a:pPr>
            <a:r>
              <a:rPr lang="en-US" sz="2000" b="1" dirty="0">
                <a:latin typeface="Times New Roman" panose="02020603050405020304" pitchFamily="18" charset="0"/>
                <a:cs typeface="Times New Roman" panose="02020603050405020304" pitchFamily="18" charset="0"/>
              </a:rPr>
              <a:t>From the present  </a:t>
            </a:r>
            <a:r>
              <a:rPr lang="en-US" sz="2000" b="1" dirty="0">
                <a:solidFill>
                  <a:srgbClr val="FF0000"/>
                </a:solidFill>
                <a:latin typeface="Times New Roman" panose="02020603050405020304" pitchFamily="18" charset="0"/>
                <a:cs typeface="Times New Roman" panose="02020603050405020304" pitchFamily="18" charset="0"/>
              </a:rPr>
              <a:t>DWBA</a:t>
            </a:r>
            <a:r>
              <a:rPr lang="en-US" sz="2000" b="1" dirty="0">
                <a:latin typeface="Times New Roman" panose="02020603050405020304" pitchFamily="18" charset="0"/>
                <a:cs typeface="Times New Roman" panose="02020603050405020304" pitchFamily="18" charset="0"/>
              </a:rPr>
              <a:t> and </a:t>
            </a:r>
            <a:r>
              <a:rPr lang="en-US" sz="2000" b="1" dirty="0">
                <a:solidFill>
                  <a:srgbClr val="7030A0"/>
                </a:solidFill>
                <a:latin typeface="Times New Roman" panose="02020603050405020304" pitchFamily="18" charset="0"/>
                <a:cs typeface="Times New Roman" panose="02020603050405020304" pitchFamily="18" charset="0"/>
              </a:rPr>
              <a:t>polynomial fits</a:t>
            </a:r>
            <a:r>
              <a:rPr lang="en-US" sz="2000" b="1" dirty="0">
                <a:latin typeface="Times New Roman" panose="02020603050405020304" pitchFamily="18" charset="0"/>
                <a:cs typeface="Times New Roman" panose="02020603050405020304" pitchFamily="18" charset="0"/>
              </a:rPr>
              <a:t>, S(0)= </a:t>
            </a:r>
            <a:r>
              <a:rPr lang="en-US" sz="2000" b="1" dirty="0">
                <a:solidFill>
                  <a:srgbClr val="FF0000"/>
                </a:solidFill>
                <a:latin typeface="Times New Roman" panose="02020603050405020304" pitchFamily="18" charset="0"/>
                <a:cs typeface="Times New Roman" panose="02020603050405020304" pitchFamily="18" charset="0"/>
              </a:rPr>
              <a:t>59.8 </a:t>
            </a:r>
            <a:r>
              <a:rPr lang="en-US" sz="2000" b="1" dirty="0" err="1">
                <a:solidFill>
                  <a:srgbClr val="FF0000"/>
                </a:solidFill>
                <a:latin typeface="Times New Roman" panose="02020603050405020304" pitchFamily="18" charset="0"/>
                <a:cs typeface="Times New Roman" panose="02020603050405020304" pitchFamily="18" charset="0"/>
              </a:rPr>
              <a:t>keVb</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a:solidFill>
                  <a:srgbClr val="7030A0"/>
                </a:solidFill>
                <a:latin typeface="Times New Roman" panose="02020603050405020304" pitchFamily="18" charset="0"/>
                <a:cs typeface="Times New Roman" panose="02020603050405020304" pitchFamily="18" charset="0"/>
              </a:rPr>
              <a:t>and 68.4 ± 4.9 </a:t>
            </a:r>
            <a:r>
              <a:rPr lang="en-US" sz="2000" b="1" dirty="0" err="1">
                <a:solidFill>
                  <a:srgbClr val="7030A0"/>
                </a:solidFill>
                <a:latin typeface="Times New Roman" panose="02020603050405020304" pitchFamily="18" charset="0"/>
                <a:cs typeface="Times New Roman" panose="02020603050405020304" pitchFamily="18" charset="0"/>
              </a:rPr>
              <a:t>keVb</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are obtained, respectively. The present </a:t>
            </a:r>
            <a:r>
              <a:rPr lang="en-US" sz="2000" b="1" dirty="0">
                <a:solidFill>
                  <a:srgbClr val="FF0000"/>
                </a:solidFill>
                <a:latin typeface="Times New Roman" panose="02020603050405020304" pitchFamily="18" charset="0"/>
                <a:cs typeface="Times New Roman" panose="02020603050405020304" pitchFamily="18" charset="0"/>
              </a:rPr>
              <a:t>DWBA</a:t>
            </a:r>
            <a:r>
              <a:rPr lang="en-US" sz="2000" b="1" dirty="0">
                <a:latin typeface="Times New Roman" panose="02020603050405020304" pitchFamily="18" charset="0"/>
                <a:cs typeface="Times New Roman" panose="02020603050405020304" pitchFamily="18" charset="0"/>
              </a:rPr>
              <a:t> value lies within the uncertainty bounds of the </a:t>
            </a:r>
            <a:r>
              <a:rPr lang="en-US" sz="2000" b="1" dirty="0">
                <a:solidFill>
                  <a:srgbClr val="0070C0"/>
                </a:solidFill>
                <a:latin typeface="Times New Roman" panose="02020603050405020304" pitchFamily="18" charset="0"/>
                <a:cs typeface="Times New Roman" panose="02020603050405020304" pitchFamily="18" charset="0"/>
              </a:rPr>
              <a:t>NACRE-II</a:t>
            </a:r>
            <a:r>
              <a:rPr lang="en-US" sz="2000" b="1" dirty="0">
                <a:latin typeface="Times New Roman" panose="02020603050405020304" pitchFamily="18" charset="0"/>
                <a:cs typeface="Times New Roman" panose="02020603050405020304" pitchFamily="18" charset="0"/>
              </a:rPr>
              <a:t> compilation.</a:t>
            </a:r>
          </a:p>
          <a:p>
            <a:pPr marL="285750" indent="-285750" algn="just">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 The </a:t>
            </a:r>
            <a:r>
              <a:rPr lang="en-US" sz="2000" b="1" baseline="30000" dirty="0">
                <a:solidFill>
                  <a:srgbClr val="FF0000"/>
                </a:solidFill>
                <a:latin typeface="Times New Roman" panose="02020603050405020304" pitchFamily="18" charset="0"/>
                <a:cs typeface="Times New Roman" panose="02020603050405020304" pitchFamily="18" charset="0"/>
              </a:rPr>
              <a:t>7</a:t>
            </a:r>
            <a:r>
              <a:rPr lang="en-US" sz="2000" b="1" dirty="0">
                <a:solidFill>
                  <a:srgbClr val="FF0000"/>
                </a:solidFill>
                <a:latin typeface="Times New Roman" panose="02020603050405020304" pitchFamily="18" charset="0"/>
                <a:cs typeface="Times New Roman" panose="02020603050405020304" pitchFamily="18" charset="0"/>
              </a:rPr>
              <a:t>Li(p,</a:t>
            </a:r>
            <a:r>
              <a:rPr lang="el-GR" sz="2000" b="1" dirty="0">
                <a:solidFill>
                  <a:srgbClr val="FF0000"/>
                </a:solidFill>
                <a:latin typeface="Times New Roman" panose="02020603050405020304" pitchFamily="18" charset="0"/>
                <a:cs typeface="Times New Roman" panose="02020603050405020304" pitchFamily="18" charset="0"/>
              </a:rPr>
              <a:t>α)</a:t>
            </a:r>
            <a:r>
              <a:rPr lang="el-GR" sz="2000" b="1" baseline="30000" dirty="0">
                <a:solidFill>
                  <a:srgbClr val="FF0000"/>
                </a:solidFill>
                <a:latin typeface="Times New Roman" panose="02020603050405020304" pitchFamily="18" charset="0"/>
                <a:cs typeface="Times New Roman" panose="02020603050405020304" pitchFamily="18" charset="0"/>
              </a:rPr>
              <a:t>4</a:t>
            </a:r>
            <a:r>
              <a:rPr lang="en-US" sz="2000" b="1" dirty="0">
                <a:solidFill>
                  <a:srgbClr val="FF0000"/>
                </a:solidFill>
                <a:latin typeface="Times New Roman" panose="02020603050405020304" pitchFamily="18" charset="0"/>
                <a:cs typeface="Times New Roman" panose="02020603050405020304" pitchFamily="18" charset="0"/>
              </a:rPr>
              <a:t>H</a:t>
            </a:r>
            <a:r>
              <a:rPr lang="en-US" sz="2000" b="1" dirty="0">
                <a:latin typeface="Times New Roman" panose="02020603050405020304" pitchFamily="18" charset="0"/>
                <a:cs typeface="Times New Roman" panose="02020603050405020304" pitchFamily="18" charset="0"/>
              </a:rPr>
              <a:t>e reaction rates at </a:t>
            </a:r>
            <a:r>
              <a:rPr lang="en-US" sz="2000" b="1" dirty="0">
                <a:solidFill>
                  <a:srgbClr val="FF0000"/>
                </a:solidFill>
                <a:latin typeface="Times New Roman" panose="02020603050405020304" pitchFamily="18" charset="0"/>
                <a:cs typeface="Times New Roman" panose="02020603050405020304" pitchFamily="18" charset="0"/>
              </a:rPr>
              <a:t>0.001≤T9≤10 </a:t>
            </a:r>
            <a:r>
              <a:rPr lang="en-US" sz="2000" b="1" dirty="0">
                <a:latin typeface="Times New Roman" panose="02020603050405020304" pitchFamily="18" charset="0"/>
                <a:cs typeface="Times New Roman" panose="02020603050405020304" pitchFamily="18" charset="0"/>
              </a:rPr>
              <a:t>are calculated using the present </a:t>
            </a:r>
            <a:r>
              <a:rPr lang="en-US" sz="2000" b="1" dirty="0">
                <a:solidFill>
                  <a:srgbClr val="FF0000"/>
                </a:solidFill>
                <a:latin typeface="Times New Roman" panose="02020603050405020304" pitchFamily="18" charset="0"/>
                <a:cs typeface="Times New Roman" panose="02020603050405020304" pitchFamily="18" charset="0"/>
              </a:rPr>
              <a:t>DWBA-predicted</a:t>
            </a:r>
            <a:r>
              <a:rPr lang="en-US" sz="2000" b="1" dirty="0">
                <a:latin typeface="Times New Roman" panose="02020603050405020304" pitchFamily="18" charset="0"/>
                <a:cs typeface="Times New Roman" panose="02020603050405020304" pitchFamily="18" charset="0"/>
              </a:rPr>
              <a:t> cross-sections and available experimental data [literature] below and above </a:t>
            </a:r>
            <a:r>
              <a:rPr lang="en-US" sz="2000" b="1" dirty="0" err="1">
                <a:solidFill>
                  <a:srgbClr val="FF0000"/>
                </a:solidFill>
                <a:latin typeface="Times New Roman" panose="02020603050405020304" pitchFamily="18" charset="0"/>
                <a:cs typeface="Times New Roman" panose="02020603050405020304" pitchFamily="18" charset="0"/>
              </a:rPr>
              <a:t>Ecm</a:t>
            </a:r>
            <a:r>
              <a:rPr lang="en-US" sz="2000" b="1" dirty="0">
                <a:solidFill>
                  <a:srgbClr val="FF0000"/>
                </a:solidFill>
                <a:latin typeface="Times New Roman" panose="02020603050405020304" pitchFamily="18" charset="0"/>
                <a:cs typeface="Times New Roman" panose="02020603050405020304" pitchFamily="18" charset="0"/>
              </a:rPr>
              <a:t> ≃0.9 MeV</a:t>
            </a:r>
            <a:r>
              <a:rPr lang="en-US" sz="2000" b="1" dirty="0">
                <a:latin typeface="Times New Roman" panose="02020603050405020304" pitchFamily="18" charset="0"/>
                <a:cs typeface="Times New Roman" panose="02020603050405020304" pitchFamily="18" charset="0"/>
              </a:rPr>
              <a:t>, respectively.</a:t>
            </a:r>
          </a:p>
          <a:p>
            <a:pPr marL="285750" indent="-285750" algn="just">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 Below </a:t>
            </a:r>
            <a:r>
              <a:rPr lang="en-US" sz="2000" b="1" dirty="0">
                <a:solidFill>
                  <a:srgbClr val="FF0000"/>
                </a:solidFill>
                <a:latin typeface="Times New Roman" panose="02020603050405020304" pitchFamily="18" charset="0"/>
                <a:cs typeface="Times New Roman" panose="02020603050405020304" pitchFamily="18" charset="0"/>
              </a:rPr>
              <a:t>T9 = 0.1</a:t>
            </a:r>
            <a:r>
              <a:rPr lang="en-US" sz="2000" b="1" dirty="0">
                <a:latin typeface="Times New Roman" panose="02020603050405020304" pitchFamily="18" charset="0"/>
                <a:cs typeface="Times New Roman" panose="02020603050405020304" pitchFamily="18" charset="0"/>
              </a:rPr>
              <a:t>, the present reaction rates are found to be higher than the </a:t>
            </a:r>
            <a:r>
              <a:rPr lang="en-US" sz="2000" b="1" dirty="0">
                <a:solidFill>
                  <a:srgbClr val="FF0000"/>
                </a:solidFill>
                <a:latin typeface="Times New Roman" panose="02020603050405020304" pitchFamily="18" charset="0"/>
                <a:cs typeface="Times New Roman" panose="02020603050405020304" pitchFamily="18" charset="0"/>
              </a:rPr>
              <a:t>NACRE-II</a:t>
            </a:r>
            <a:r>
              <a:rPr lang="en-US" sz="2000" b="1" dirty="0">
                <a:latin typeface="Times New Roman" panose="02020603050405020304" pitchFamily="18" charset="0"/>
                <a:cs typeface="Times New Roman" panose="02020603050405020304" pitchFamily="18" charset="0"/>
              </a:rPr>
              <a:t> adopted results by a maximum factor of </a:t>
            </a:r>
            <a:r>
              <a:rPr lang="en-US" sz="2000" b="1" dirty="0">
                <a:solidFill>
                  <a:srgbClr val="FF0000"/>
                </a:solidFill>
                <a:latin typeface="Times New Roman" panose="02020603050405020304" pitchFamily="18" charset="0"/>
                <a:cs typeface="Times New Roman" panose="02020603050405020304" pitchFamily="18" charset="0"/>
              </a:rPr>
              <a:t>1.16</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6E97BC5-DA25-40AF-B569-3DF0271328BC}"/>
              </a:ext>
            </a:extLst>
          </p:cNvPr>
          <p:cNvSpPr txBox="1"/>
          <p:nvPr/>
        </p:nvSpPr>
        <p:spPr>
          <a:xfrm>
            <a:off x="246231" y="4247963"/>
            <a:ext cx="11790979" cy="707886"/>
          </a:xfrm>
          <a:prstGeom prst="rect">
            <a:avLst/>
          </a:prstGeom>
          <a:blipFill dpi="0" rotWithShape="1">
            <a:blip r:embed="rId5">
              <a:alphaModFix amt="90000"/>
            </a:blip>
            <a:srcRect/>
            <a:tile tx="0" ty="0" sx="100000" sy="100000" flip="none" algn="tl"/>
          </a:blipFill>
        </p:spPr>
        <p:txBody>
          <a:bodyPr wrap="square" rtlCol="0">
            <a:spAutoFit/>
          </a:bodyPr>
          <a:lstStyle/>
          <a:p>
            <a:pPr marL="342900" indent="-342900" algn="just">
              <a:buFont typeface="Arial" panose="020B0604020202020204" pitchFamily="34" charset="0"/>
              <a:buChar char="•"/>
              <a:defRPr/>
            </a:pPr>
            <a:r>
              <a:rPr lang="en-US" sz="2000" b="1" dirty="0">
                <a:solidFill>
                  <a:prstClr val="black"/>
                </a:solidFill>
                <a:latin typeface="Times New Roman" panose="02020603050405020304" pitchFamily="18" charset="0"/>
                <a:cs typeface="Times New Roman" panose="02020603050405020304" pitchFamily="18" charset="0"/>
              </a:rPr>
              <a:t>The new experiment of </a:t>
            </a:r>
            <a:r>
              <a:rPr lang="en-US" sz="2000" b="1" baseline="30000" dirty="0">
                <a:solidFill>
                  <a:prstClr val="black"/>
                </a:solidFill>
                <a:latin typeface="Times New Roman" panose="02020603050405020304" pitchFamily="18" charset="0"/>
                <a:ea typeface="Times New Roman" panose="02020603050405020304" pitchFamily="18" charset="0"/>
              </a:rPr>
              <a:t>7</a:t>
            </a:r>
            <a:r>
              <a:rPr lang="en-US" sz="2000" b="1" dirty="0">
                <a:solidFill>
                  <a:prstClr val="black"/>
                </a:solidFill>
                <a:latin typeface="Times New Roman" panose="02020603050405020304" pitchFamily="18" charset="0"/>
                <a:ea typeface="Times New Roman" panose="02020603050405020304" pitchFamily="18" charset="0"/>
              </a:rPr>
              <a:t>Li(</a:t>
            </a:r>
            <a:r>
              <a:rPr lang="el-GR" sz="2000" b="1" dirty="0">
                <a:solidFill>
                  <a:prstClr val="black"/>
                </a:solidFill>
                <a:latin typeface="Times New Roman" panose="02020603050405020304" pitchFamily="18" charset="0"/>
                <a:ea typeface="Times New Roman" panose="02020603050405020304" pitchFamily="18" charset="0"/>
              </a:rPr>
              <a:t>γ,</a:t>
            </a:r>
            <a:r>
              <a:rPr lang="en-US" sz="2000" b="1" dirty="0">
                <a:solidFill>
                  <a:prstClr val="black"/>
                </a:solidFill>
                <a:latin typeface="Times New Roman" panose="02020603050405020304" pitchFamily="18" charset="0"/>
                <a:ea typeface="Times New Roman" panose="02020603050405020304" pitchFamily="18" charset="0"/>
              </a:rPr>
              <a:t> t)</a:t>
            </a:r>
            <a:r>
              <a:rPr lang="en-US" sz="2000" b="1" baseline="30000" dirty="0">
                <a:solidFill>
                  <a:prstClr val="black"/>
                </a:solidFill>
                <a:latin typeface="Times New Roman" panose="02020603050405020304" pitchFamily="18" charset="0"/>
                <a:ea typeface="Times New Roman" panose="02020603050405020304" pitchFamily="18" charset="0"/>
              </a:rPr>
              <a:t>4</a:t>
            </a:r>
            <a:r>
              <a:rPr lang="en-US" sz="2000" b="1" dirty="0">
                <a:solidFill>
                  <a:prstClr val="black"/>
                </a:solidFill>
                <a:latin typeface="Times New Roman" panose="02020603050405020304" pitchFamily="18" charset="0"/>
                <a:ea typeface="Times New Roman" panose="02020603050405020304" pitchFamily="18" charset="0"/>
              </a:rPr>
              <a:t>He reaction</a:t>
            </a:r>
            <a:r>
              <a:rPr lang="en-US" sz="2000" b="1" dirty="0">
                <a:solidFill>
                  <a:prstClr val="black"/>
                </a:solidFill>
                <a:latin typeface="Times New Roman" panose="02020603050405020304" pitchFamily="18" charset="0"/>
                <a:cs typeface="Times New Roman" panose="02020603050405020304" pitchFamily="18" charset="0"/>
              </a:rPr>
              <a:t> has been carried out recently using quasi-monoenergetic γ - beam with energies between </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3.7 - 6 MeV </a:t>
            </a: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HI</a:t>
            </a:r>
            <a:r>
              <a:rPr lang="el-GR"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γ</a:t>
            </a: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 Duke University, USA.</a:t>
            </a:r>
            <a:r>
              <a:rPr lang="en-US" sz="2000" b="1" dirty="0">
                <a:solidFill>
                  <a:prstClr val="black"/>
                </a:solidFill>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D9308FE4-5084-4649-A53C-08A4AF61C17C}"/>
              </a:ext>
            </a:extLst>
          </p:cNvPr>
          <p:cNvSpPr txBox="1"/>
          <p:nvPr/>
        </p:nvSpPr>
        <p:spPr>
          <a:xfrm>
            <a:off x="293803" y="5167348"/>
            <a:ext cx="11695833" cy="1015663"/>
          </a:xfrm>
          <a:prstGeom prst="rect">
            <a:avLst/>
          </a:prstGeom>
          <a:blipFill dpi="0" rotWithShape="1">
            <a:blip r:embed="rId5">
              <a:alphaModFix amt="90000"/>
            </a:blip>
            <a:srcRect/>
            <a:tile tx="0" ty="0" sx="100000" sy="100000" flip="none" algn="tl"/>
          </a:blipFill>
        </p:spPr>
        <p:txBody>
          <a:bodyPr wrap="square" rtlCol="0">
            <a:spAutoFit/>
          </a:bodyPr>
          <a:lstStyle/>
          <a:p>
            <a:pPr marL="342900" indent="-342900" algn="just">
              <a:buFont typeface="Arial" panose="020B0604020202020204" pitchFamily="34" charset="0"/>
              <a:buChar char="•"/>
              <a:defRPr/>
            </a:pPr>
            <a:r>
              <a:rPr lang="en-US" sz="2000" b="1" dirty="0">
                <a:solidFill>
                  <a:prstClr val="black"/>
                </a:solidFill>
                <a:latin typeface="Times New Roman" panose="02020603050405020304" pitchFamily="18" charset="0"/>
                <a:cs typeface="Times New Roman" panose="02020603050405020304" pitchFamily="18" charset="0"/>
              </a:rPr>
              <a:t>We performed the </a:t>
            </a:r>
            <a:r>
              <a:rPr lang="en-US" sz="2000" b="1" dirty="0">
                <a:solidFill>
                  <a:srgbClr val="FF0000"/>
                </a:solidFill>
                <a:latin typeface="Times New Roman" panose="02020603050405020304" pitchFamily="18" charset="0"/>
                <a:cs typeface="Times New Roman" panose="02020603050405020304" pitchFamily="18" charset="0"/>
              </a:rPr>
              <a:t>first-time </a:t>
            </a:r>
            <a:r>
              <a:rPr lang="en-US" sz="2000" b="1" dirty="0">
                <a:solidFill>
                  <a:prstClr val="black"/>
                </a:solidFill>
                <a:latin typeface="Times New Roman" panose="02020603050405020304" pitchFamily="18" charset="0"/>
                <a:cs typeface="Times New Roman" panose="02020603050405020304" pitchFamily="18" charset="0"/>
              </a:rPr>
              <a:t>(γ, p) and (γ, α) reactions experiment successfully of </a:t>
            </a:r>
            <a:r>
              <a:rPr lang="en-US" sz="2000" b="1" dirty="0">
                <a:solidFill>
                  <a:srgbClr val="FF0000"/>
                </a:solidFill>
                <a:latin typeface="Times New Roman" panose="02020603050405020304" pitchFamily="18" charset="0"/>
                <a:cs typeface="Times New Roman" panose="02020603050405020304" pitchFamily="18" charset="0"/>
              </a:rPr>
              <a:t>P-process</a:t>
            </a:r>
            <a:r>
              <a:rPr lang="en-US" sz="2000" b="1" dirty="0">
                <a:solidFill>
                  <a:prstClr val="black"/>
                </a:solidFill>
                <a:latin typeface="Times New Roman" panose="02020603050405020304" pitchFamily="18" charset="0"/>
                <a:cs typeface="Times New Roman" panose="02020603050405020304" pitchFamily="18" charset="0"/>
              </a:rPr>
              <a:t> nuclei (</a:t>
            </a:r>
            <a:r>
              <a:rPr lang="en-US" sz="2000" b="1" baseline="30000" dirty="0">
                <a:solidFill>
                  <a:srgbClr val="FF0000"/>
                </a:solidFill>
                <a:latin typeface="Calibri" panose="020F0502020204030204"/>
              </a:rPr>
              <a:t>112</a:t>
            </a:r>
            <a:r>
              <a:rPr lang="en-US" sz="2000" b="1" dirty="0">
                <a:solidFill>
                  <a:srgbClr val="FF0000"/>
                </a:solidFill>
                <a:latin typeface="Calibri" panose="020F0502020204030204"/>
              </a:rPr>
              <a:t>Sn</a:t>
            </a:r>
            <a:r>
              <a:rPr lang="en-US" sz="2000" b="1" dirty="0">
                <a:solidFill>
                  <a:prstClr val="black"/>
                </a:solidFill>
                <a:latin typeface="Calibri" panose="020F0502020204030204"/>
              </a:rPr>
              <a:t> and </a:t>
            </a:r>
            <a:r>
              <a:rPr lang="en-US" sz="2000" b="1" baseline="30000" dirty="0">
                <a:solidFill>
                  <a:srgbClr val="FF0000"/>
                </a:solidFill>
                <a:latin typeface="Calibri" panose="020F0502020204030204"/>
              </a:rPr>
              <a:t>102</a:t>
            </a:r>
            <a:r>
              <a:rPr lang="en-US" sz="2000" b="1" dirty="0">
                <a:solidFill>
                  <a:srgbClr val="FF0000"/>
                </a:solidFill>
                <a:latin typeface="Calibri" panose="020F0502020204030204"/>
              </a:rPr>
              <a:t>Pd</a:t>
            </a:r>
            <a:r>
              <a:rPr lang="en-US" sz="2000" b="1" dirty="0">
                <a:solidFill>
                  <a:prstClr val="black"/>
                </a:solidFill>
                <a:latin typeface="Times New Roman" panose="02020603050405020304" pitchFamily="18" charset="0"/>
                <a:cs typeface="Times New Roman" panose="02020603050405020304" pitchFamily="18" charset="0"/>
              </a:rPr>
              <a:t>) with the quasi-monoenergetic gamma beam </a:t>
            </a: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HI</a:t>
            </a:r>
            <a:r>
              <a:rPr lang="el-GR"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γ</a:t>
            </a: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 Duke University, USA </a:t>
            </a:r>
            <a:r>
              <a:rPr lang="en-US" sz="2000" b="1" dirty="0">
                <a:solidFill>
                  <a:prstClr val="black"/>
                </a:solidFill>
                <a:latin typeface="Times New Roman" panose="02020603050405020304" pitchFamily="18" charset="0"/>
                <a:cs typeface="Times New Roman" panose="02020603050405020304" pitchFamily="18" charset="0"/>
              </a:rPr>
              <a:t>on March 2023.  </a:t>
            </a:r>
          </a:p>
        </p:txBody>
      </p:sp>
      <p:sp>
        <p:nvSpPr>
          <p:cNvPr id="12" name="Title 11">
            <a:extLst>
              <a:ext uri="{FF2B5EF4-FFF2-40B4-BE49-F238E27FC236}">
                <a16:creationId xmlns:a16="http://schemas.microsoft.com/office/drawing/2014/main" id="{E097B533-1A2C-4B77-B3B8-1EC4C7D4D2C3}"/>
              </a:ext>
            </a:extLst>
          </p:cNvPr>
          <p:cNvSpPr>
            <a:spLocks noGrp="1"/>
          </p:cNvSpPr>
          <p:nvPr>
            <p:ph type="title"/>
          </p:nvPr>
        </p:nvSpPr>
        <p:spPr/>
        <p:txBody>
          <a:bodyPr/>
          <a:lstStyle/>
          <a:p>
            <a:r>
              <a:rPr lang="en-US" dirty="0"/>
              <a:t>CONCLUSIONS…..</a:t>
            </a:r>
          </a:p>
        </p:txBody>
      </p:sp>
      <p:sp>
        <p:nvSpPr>
          <p:cNvPr id="13" name="TextBox 29">
            <a:extLst>
              <a:ext uri="{FF2B5EF4-FFF2-40B4-BE49-F238E27FC236}">
                <a16:creationId xmlns:a16="http://schemas.microsoft.com/office/drawing/2014/main" id="{C700DC5C-8E4E-43EB-BC92-A74C07C29BF6}"/>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14" name="Slide Number Placeholder 3">
            <a:extLst>
              <a:ext uri="{FF2B5EF4-FFF2-40B4-BE49-F238E27FC236}">
                <a16:creationId xmlns:a16="http://schemas.microsoft.com/office/drawing/2014/main" id="{B886C3C2-6CAD-4D46-8A98-25E6958C5722}"/>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78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endParaRPr lang="en-US"/>
          </a:p>
        </p:txBody>
      </p:sp>
      <p:sp>
        <p:nvSpPr>
          <p:cNvPr id="63" name="TextBox 62">
            <a:extLst>
              <a:ext uri="{FF2B5EF4-FFF2-40B4-BE49-F238E27FC236}">
                <a16:creationId xmlns:a16="http://schemas.microsoft.com/office/drawing/2014/main" id="{F0BC9619-1967-486C-8FB4-CBD1A0F571B4}"/>
              </a:ext>
            </a:extLst>
          </p:cNvPr>
          <p:cNvSpPr txBox="1"/>
          <p:nvPr/>
        </p:nvSpPr>
        <p:spPr>
          <a:xfrm>
            <a:off x="760618" y="2576088"/>
            <a:ext cx="10934700" cy="1755417"/>
          </a:xfrm>
          <a:prstGeom prst="rect">
            <a:avLst/>
          </a:prstGeom>
          <a:blipFill>
            <a:blip r:embed="rId5">
              <a:alphaModFix amt="40000"/>
            </a:blip>
            <a:tile tx="0" ty="0" sx="100000" sy="100000" flip="none" algn="tl"/>
          </a:blipFill>
        </p:spPr>
        <p:txBody>
          <a:bodyPr wrap="square">
            <a:spAutoFit/>
          </a:bodyPr>
          <a:lstStyle/>
          <a:p>
            <a:pPr algn="just">
              <a:lnSpc>
                <a:spcPct val="115000"/>
              </a:lnSpc>
              <a:spcAft>
                <a:spcPts val="1000"/>
              </a:spcAft>
              <a:defRPr/>
            </a:pPr>
            <a:r>
              <a:rPr lang="en-US" sz="3200" b="1" dirty="0">
                <a:solidFill>
                  <a:prstClr val="black"/>
                </a:solidFill>
                <a:latin typeface="Times New Roman" panose="02020603050405020304" pitchFamily="18" charset="0"/>
              </a:rPr>
              <a:t>One of the proposed research topics at ELI-NP is </a:t>
            </a:r>
            <a:r>
              <a:rPr lang="en-US" sz="3200" b="1" dirty="0">
                <a:solidFill>
                  <a:srgbClr val="ED7D31"/>
                </a:solidFill>
                <a:latin typeface="Times New Roman" panose="02020603050405020304" pitchFamily="18" charset="0"/>
              </a:rPr>
              <a:t>nuclear astrophysics</a:t>
            </a:r>
            <a:r>
              <a:rPr lang="en-US" sz="3200" b="1" dirty="0">
                <a:solidFill>
                  <a:prstClr val="black"/>
                </a:solidFill>
                <a:latin typeface="Times New Roman" panose="02020603050405020304" pitchFamily="18" charset="0"/>
              </a:rPr>
              <a:t> through the detection of </a:t>
            </a:r>
            <a:r>
              <a:rPr lang="en-US" sz="3200" b="1" dirty="0">
                <a:solidFill>
                  <a:srgbClr val="548235"/>
                </a:solidFill>
                <a:latin typeface="Times New Roman" panose="02020603050405020304" pitchFamily="18" charset="0"/>
              </a:rPr>
              <a:t>charged particles </a:t>
            </a:r>
            <a:r>
              <a:rPr lang="en-US" sz="3200" b="1" dirty="0">
                <a:solidFill>
                  <a:prstClr val="black"/>
                </a:solidFill>
                <a:latin typeface="Times New Roman" panose="02020603050405020304" pitchFamily="18" charset="0"/>
              </a:rPr>
              <a:t>from the photodissociation reactions using the gamma beam.</a:t>
            </a:r>
            <a:endParaRPr lang="en-US" sz="3200" b="1" dirty="0">
              <a:solidFill>
                <a:prstClr val="black"/>
              </a:solidFill>
              <a:latin typeface="Calibri" panose="020F0502020204030204" pitchFamily="34" charset="0"/>
              <a:ea typeface="Calibri" panose="020F0502020204030204" pitchFamily="34" charset="0"/>
            </a:endParaRPr>
          </a:p>
        </p:txBody>
      </p:sp>
      <p:sp>
        <p:nvSpPr>
          <p:cNvPr id="6" name="TextBox 29">
            <a:extLst>
              <a:ext uri="{FF2B5EF4-FFF2-40B4-BE49-F238E27FC236}">
                <a16:creationId xmlns:a16="http://schemas.microsoft.com/office/drawing/2014/main" id="{A3D3D5E6-BAF2-4B0A-97FB-7DDAEF235EF9}"/>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7" name="Slide Number Placeholder 3">
            <a:extLst>
              <a:ext uri="{FF2B5EF4-FFF2-40B4-BE49-F238E27FC236}">
                <a16:creationId xmlns:a16="http://schemas.microsoft.com/office/drawing/2014/main" id="{404D7211-5F26-4C3A-9290-A7DCE98BC7C9}"/>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587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4C5D6B95-19DE-4DF5-965C-6C67C22C17CD}"/>
              </a:ext>
            </a:extLst>
          </p:cNvPr>
          <p:cNvSpPr>
            <a:spLocks noGrp="1"/>
          </p:cNvSpPr>
          <p:nvPr>
            <p:ph type="title"/>
          </p:nvPr>
        </p:nvSpPr>
        <p:spPr/>
        <p:txBody>
          <a:bodyPr/>
          <a:lstStyle/>
          <a:p>
            <a:r>
              <a:rPr lang="en-US" sz="2800" b="1" dirty="0">
                <a:latin typeface="Times New Roman" panose="02020603050405020304" pitchFamily="18" charset="0"/>
                <a:cs typeface="Times New Roman" panose="02020603050405020304" pitchFamily="18" charset="0"/>
              </a:rPr>
              <a:t>Collaborator </a:t>
            </a:r>
            <a:r>
              <a:rPr lang="en-US" sz="2800" b="1" dirty="0">
                <a:solidFill>
                  <a:srgbClr val="92D050"/>
                </a:solidFill>
                <a:latin typeface="Times New Roman" panose="02020603050405020304" pitchFamily="18" charset="0"/>
                <a:cs typeface="Times New Roman" panose="02020603050405020304" pitchFamily="18" charset="0"/>
              </a:rPr>
              <a:t>for </a:t>
            </a:r>
            <a:r>
              <a:rPr lang="en-US" sz="2800" b="1" baseline="30000" dirty="0">
                <a:solidFill>
                  <a:srgbClr val="92D050"/>
                </a:solidFill>
                <a:latin typeface="Times New Roman" panose="02020603050405020304" pitchFamily="18" charset="0"/>
                <a:ea typeface="Times New Roman" panose="02020603050405020304" pitchFamily="18" charset="0"/>
              </a:rPr>
              <a:t>7</a:t>
            </a:r>
            <a:r>
              <a:rPr lang="en-US" sz="2800" b="1" dirty="0">
                <a:solidFill>
                  <a:srgbClr val="92D050"/>
                </a:solidFill>
                <a:latin typeface="Times New Roman" panose="02020603050405020304" pitchFamily="18" charset="0"/>
                <a:ea typeface="Times New Roman" panose="02020603050405020304" pitchFamily="18" charset="0"/>
              </a:rPr>
              <a:t>Li(p, α)</a:t>
            </a:r>
            <a:r>
              <a:rPr lang="en-US" sz="2800" b="1" baseline="30000" dirty="0">
                <a:solidFill>
                  <a:srgbClr val="92D050"/>
                </a:solidFill>
                <a:latin typeface="Times New Roman" panose="02020603050405020304" pitchFamily="18" charset="0"/>
                <a:ea typeface="Times New Roman" panose="02020603050405020304" pitchFamily="18" charset="0"/>
              </a:rPr>
              <a:t>4</a:t>
            </a:r>
            <a:r>
              <a:rPr lang="en-US" sz="2800" b="1" dirty="0">
                <a:solidFill>
                  <a:srgbClr val="92D050"/>
                </a:solidFill>
                <a:latin typeface="Times New Roman" panose="02020603050405020304" pitchFamily="18" charset="0"/>
                <a:ea typeface="Times New Roman" panose="02020603050405020304" pitchFamily="18" charset="0"/>
              </a:rPr>
              <a:t>He</a:t>
            </a:r>
            <a:r>
              <a:rPr lang="en-US" sz="2800" b="1" dirty="0">
                <a:solidFill>
                  <a:srgbClr val="92D050"/>
                </a:solidFill>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experiment</a:t>
            </a:r>
            <a:endParaRPr lang="en-US" dirty="0"/>
          </a:p>
        </p:txBody>
      </p:sp>
      <p:pic>
        <p:nvPicPr>
          <p:cNvPr id="10" name="Picture 9">
            <a:extLst>
              <a:ext uri="{FF2B5EF4-FFF2-40B4-BE49-F238E27FC236}">
                <a16:creationId xmlns:a16="http://schemas.microsoft.com/office/drawing/2014/main" id="{A34685FA-C660-46EE-AE52-EEE5256D9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494" y="1110354"/>
            <a:ext cx="10928706" cy="5136333"/>
          </a:xfrm>
          <a:prstGeom prst="rect">
            <a:avLst/>
          </a:prstGeom>
        </p:spPr>
      </p:pic>
      <p:sp>
        <p:nvSpPr>
          <p:cNvPr id="11" name="TextBox 29">
            <a:extLst>
              <a:ext uri="{FF2B5EF4-FFF2-40B4-BE49-F238E27FC236}">
                <a16:creationId xmlns:a16="http://schemas.microsoft.com/office/drawing/2014/main" id="{DA6AAB5C-17D1-4AC4-897E-E5B760C6B199}"/>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6" name="Slide Number Placeholder 3">
            <a:extLst>
              <a:ext uri="{FF2B5EF4-FFF2-40B4-BE49-F238E27FC236}">
                <a16:creationId xmlns:a16="http://schemas.microsoft.com/office/drawing/2014/main" id="{A5B80930-C6AD-4B0C-A8E2-914FEB308236}"/>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71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441D7B6F-ACD4-426F-A8DC-5793F275EC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4907" y="1123083"/>
            <a:ext cx="9602186" cy="4969492"/>
          </a:xfrm>
          <a:prstGeom prst="rect">
            <a:avLst/>
          </a:prstGeom>
        </p:spPr>
      </p:pic>
      <p:sp>
        <p:nvSpPr>
          <p:cNvPr id="8" name="TextBox 29">
            <a:extLst>
              <a:ext uri="{FF2B5EF4-FFF2-40B4-BE49-F238E27FC236}">
                <a16:creationId xmlns:a16="http://schemas.microsoft.com/office/drawing/2014/main" id="{5AD7D6EF-B971-474B-8CAC-7EC24B2D1154}"/>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6" name="Slide Number Placeholder 3">
            <a:extLst>
              <a:ext uri="{FF2B5EF4-FFF2-40B4-BE49-F238E27FC236}">
                <a16:creationId xmlns:a16="http://schemas.microsoft.com/office/drawing/2014/main" id="{5B0772C6-FC32-49A2-B69B-92AF66A52028}"/>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431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endParaRPr lang="en-US" dirty="0"/>
          </a:p>
        </p:txBody>
      </p:sp>
      <p:sp>
        <p:nvSpPr>
          <p:cNvPr id="7" name="Title 1">
            <a:extLst>
              <a:ext uri="{FF2B5EF4-FFF2-40B4-BE49-F238E27FC236}">
                <a16:creationId xmlns:a16="http://schemas.microsoft.com/office/drawing/2014/main" id="{ECAA65EF-9B3C-416F-90B6-0870EEF8F7E4}"/>
              </a:ext>
            </a:extLst>
          </p:cNvPr>
          <p:cNvSpPr txBox="1">
            <a:spLocks/>
          </p:cNvSpPr>
          <p:nvPr/>
        </p:nvSpPr>
        <p:spPr>
          <a:xfrm>
            <a:off x="3342663" y="753365"/>
            <a:ext cx="45211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j-ea"/>
                <a:cs typeface="Times New Roman" panose="02020603050405020304" pitchFamily="18" charset="0"/>
              </a:rPr>
              <a:t>ELISSA TEAM</a:t>
            </a:r>
            <a:endParaRPr kumimoji="0" lang="en-US" sz="44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endParaRPr>
          </a:p>
        </p:txBody>
      </p:sp>
      <p:sp>
        <p:nvSpPr>
          <p:cNvPr id="8" name="TextBox 7">
            <a:extLst>
              <a:ext uri="{FF2B5EF4-FFF2-40B4-BE49-F238E27FC236}">
                <a16:creationId xmlns:a16="http://schemas.microsoft.com/office/drawing/2014/main" id="{DB6D3F8C-7AFC-4424-954F-8B03418087D7}"/>
              </a:ext>
            </a:extLst>
          </p:cNvPr>
          <p:cNvSpPr txBox="1"/>
          <p:nvPr/>
        </p:nvSpPr>
        <p:spPr>
          <a:xfrm>
            <a:off x="1020929" y="2223161"/>
            <a:ext cx="10067277" cy="579967"/>
          </a:xfrm>
          <a:prstGeom prst="rect">
            <a:avLst/>
          </a:prstGeom>
          <a:noFill/>
        </p:spPr>
        <p:txBody>
          <a:bodyPr wrap="square">
            <a:spAutoFit/>
          </a:bodyPr>
          <a:lstStyle/>
          <a:p>
            <a:pPr algn="ctr">
              <a:lnSpc>
                <a:spcPct val="150000"/>
              </a:lnSpc>
            </a:pPr>
            <a:r>
              <a:rPr lang="en-US" sz="2400" b="1" dirty="0">
                <a:solidFill>
                  <a:prstClr val="black"/>
                </a:solidFill>
                <a:latin typeface="Times New Roman" panose="02020603050405020304" pitchFamily="18" charset="0"/>
                <a:cs typeface="Times New Roman" panose="02020603050405020304" pitchFamily="18" charset="0"/>
              </a:rPr>
              <a:t>I. </a:t>
            </a:r>
            <a:r>
              <a:rPr lang="en-US" sz="2400" b="1" dirty="0" err="1">
                <a:solidFill>
                  <a:prstClr val="black"/>
                </a:solidFill>
                <a:latin typeface="Times New Roman" panose="02020603050405020304" pitchFamily="18" charset="0"/>
                <a:cs typeface="Times New Roman" panose="02020603050405020304" pitchFamily="18" charset="0"/>
              </a:rPr>
              <a:t>Kuncser</a:t>
            </a:r>
            <a:r>
              <a:rPr lang="en-US" sz="2400" b="1" dirty="0">
                <a:solidFill>
                  <a:prstClr val="black"/>
                </a:solidFill>
                <a:latin typeface="Times New Roman" panose="02020603050405020304" pitchFamily="18" charset="0"/>
                <a:cs typeface="Times New Roman" panose="02020603050405020304" pitchFamily="18" charset="0"/>
              </a:rPr>
              <a:t>, A. </a:t>
            </a:r>
            <a:r>
              <a:rPr lang="en-US" sz="2400" b="1" dirty="0" err="1">
                <a:solidFill>
                  <a:prstClr val="black"/>
                </a:solidFill>
                <a:latin typeface="Times New Roman" panose="02020603050405020304" pitchFamily="18" charset="0"/>
                <a:cs typeface="Times New Roman" panose="02020603050405020304" pitchFamily="18" charset="0"/>
              </a:rPr>
              <a:t>Lupoae</a:t>
            </a:r>
            <a:r>
              <a:rPr lang="en-US" sz="2400" b="1" dirty="0">
                <a:solidFill>
                  <a:prstClr val="black"/>
                </a:solidFill>
                <a:latin typeface="Times New Roman" panose="02020603050405020304" pitchFamily="18" charset="0"/>
                <a:cs typeface="Times New Roman" panose="02020603050405020304" pitchFamily="18" charset="0"/>
              </a:rPr>
              <a:t>, T. </a:t>
            </a:r>
            <a:r>
              <a:rPr lang="en-US" sz="2400" b="1" dirty="0" err="1">
                <a:solidFill>
                  <a:prstClr val="black"/>
                </a:solidFill>
                <a:latin typeface="Times New Roman" panose="02020603050405020304" pitchFamily="18" charset="0"/>
                <a:cs typeface="Times New Roman" panose="02020603050405020304" pitchFamily="18" charset="0"/>
              </a:rPr>
              <a:t>Petruse</a:t>
            </a:r>
            <a:r>
              <a:rPr lang="en-US" sz="2400" b="1" dirty="0">
                <a:solidFill>
                  <a:prstClr val="black"/>
                </a:solidFill>
                <a:latin typeface="Times New Roman" panose="02020603050405020304" pitchFamily="18" charset="0"/>
                <a:cs typeface="Times New Roman" panose="02020603050405020304" pitchFamily="18" charset="0"/>
              </a:rPr>
              <a:t>, C. </a:t>
            </a:r>
            <a:r>
              <a:rPr lang="en-US" sz="2400" b="1" dirty="0" err="1">
                <a:solidFill>
                  <a:prstClr val="black"/>
                </a:solidFill>
                <a:latin typeface="Times New Roman" panose="02020603050405020304" pitchFamily="18" charset="0"/>
                <a:cs typeface="Times New Roman" panose="02020603050405020304" pitchFamily="18" charset="0"/>
              </a:rPr>
              <a:t>Matei</a:t>
            </a:r>
            <a:r>
              <a:rPr lang="en-US" sz="2400" b="1" dirty="0">
                <a:solidFill>
                  <a:prstClr val="black"/>
                </a:solidFill>
                <a:latin typeface="Times New Roman" panose="02020603050405020304" pitchFamily="18" charset="0"/>
                <a:cs typeface="Times New Roman" panose="02020603050405020304" pitchFamily="18" charset="0"/>
              </a:rPr>
              <a:t>, H. Pai, Yi Xu, D. L. </a:t>
            </a:r>
            <a:r>
              <a:rPr lang="en-US" sz="2400" b="1" dirty="0" err="1">
                <a:solidFill>
                  <a:prstClr val="black"/>
                </a:solidFill>
                <a:latin typeface="Times New Roman" panose="02020603050405020304" pitchFamily="18" charset="0"/>
                <a:cs typeface="Times New Roman" panose="02020603050405020304" pitchFamily="18" charset="0"/>
              </a:rPr>
              <a:t>Balabanski</a:t>
            </a:r>
            <a:r>
              <a:rPr lang="en-US" sz="2400" b="1" dirty="0">
                <a:solidFill>
                  <a:prstClr val="black"/>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3B92B376-BAE6-4B40-81C0-4D34FE532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7409" y="3146488"/>
            <a:ext cx="31813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TextBox 9">
            <a:extLst>
              <a:ext uri="{FF2B5EF4-FFF2-40B4-BE49-F238E27FC236}">
                <a16:creationId xmlns:a16="http://schemas.microsoft.com/office/drawing/2014/main" id="{C080A82B-8438-474F-8AFB-EED57894CA57}"/>
              </a:ext>
            </a:extLst>
          </p:cNvPr>
          <p:cNvSpPr txBox="1"/>
          <p:nvPr/>
        </p:nvSpPr>
        <p:spPr>
          <a:xfrm>
            <a:off x="838200" y="4848748"/>
            <a:ext cx="11088206" cy="1477328"/>
          </a:xfrm>
          <a:prstGeom prst="rect">
            <a:avLst/>
          </a:prstGeom>
          <a:blipFill>
            <a:blip r:embed="rId6"/>
            <a:tile tx="0" ty="0" sx="100000" sy="100000" flip="none" algn="tl"/>
          </a:blipFill>
        </p:spPr>
        <p:txBody>
          <a:bodyPr wrap="square">
            <a:spAutoFit/>
          </a:bodyPr>
          <a:lstStyle/>
          <a:p>
            <a:pPr algn="just"/>
            <a:r>
              <a:rPr lang="en-US" b="1" dirty="0">
                <a:solidFill>
                  <a:srgbClr val="FF0000"/>
                </a:solidFill>
              </a:rPr>
              <a:t>Acknowledgement </a:t>
            </a:r>
            <a:r>
              <a:rPr lang="en-US" dirty="0">
                <a:solidFill>
                  <a:srgbClr val="FF0000"/>
                </a:solidFill>
              </a:rPr>
              <a:t>:</a:t>
            </a:r>
            <a:r>
              <a:rPr lang="en-US" dirty="0"/>
              <a:t> </a:t>
            </a:r>
            <a:r>
              <a:rPr lang="en-US" b="1" i="1" dirty="0"/>
              <a:t>This work was supported by a grant of the Ministry of Research, Innovation and Digitization, CNCS - UEFISCDI, project number PN-IV-P2-2.1-TE-2023-0144, within PNCDI IV. Partial support was received under contract PN 23 21 01 06, also sponsored by the Romanian Ministry of Research, Innovation and Digitalization, as well as from the European Union's Horizon Europe Research and Innovation </a:t>
            </a:r>
            <a:r>
              <a:rPr lang="en-US" b="1" i="1" dirty="0" err="1"/>
              <a:t>Programme</a:t>
            </a:r>
            <a:r>
              <a:rPr lang="en-US" b="1" i="1" dirty="0"/>
              <a:t> under Grant Agreement No. 101057511 (EURO-LABS). </a:t>
            </a:r>
            <a:endParaRPr lang="en-US" b="1" dirty="0"/>
          </a:p>
        </p:txBody>
      </p:sp>
      <p:sp>
        <p:nvSpPr>
          <p:cNvPr id="11" name="TextBox 29">
            <a:extLst>
              <a:ext uri="{FF2B5EF4-FFF2-40B4-BE49-F238E27FC236}">
                <a16:creationId xmlns:a16="http://schemas.microsoft.com/office/drawing/2014/main" id="{21B40B85-B624-4DCB-A72E-56439A91D9B7}"/>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12" name="Slide Number Placeholder 3">
            <a:extLst>
              <a:ext uri="{FF2B5EF4-FFF2-40B4-BE49-F238E27FC236}">
                <a16:creationId xmlns:a16="http://schemas.microsoft.com/office/drawing/2014/main" id="{F48110B0-601B-4274-835F-A7C54C1693FA}"/>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77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endParaRPr lang="en-US"/>
          </a:p>
        </p:txBody>
      </p:sp>
      <p:sp>
        <p:nvSpPr>
          <p:cNvPr id="7" name="TextBox 29">
            <a:extLst>
              <a:ext uri="{FF2B5EF4-FFF2-40B4-BE49-F238E27FC236}">
                <a16:creationId xmlns:a16="http://schemas.microsoft.com/office/drawing/2014/main" id="{A319C7A1-2CE1-4139-8A38-CEDC8F740A54}"/>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5" name="Slide Number Placeholder 3">
            <a:extLst>
              <a:ext uri="{FF2B5EF4-FFF2-40B4-BE49-F238E27FC236}">
                <a16:creationId xmlns:a16="http://schemas.microsoft.com/office/drawing/2014/main" id="{C6C6F2A3-534E-4C3E-9F01-4E2DBD431C69}"/>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64AD249-9C90-47FC-935C-A867FA8B9E30}"/>
              </a:ext>
            </a:extLst>
          </p:cNvPr>
          <p:cNvPicPr/>
          <p:nvPr/>
        </p:nvPicPr>
        <p:blipFill>
          <a:blip r:embed="rId5"/>
          <a:stretch>
            <a:fillRect/>
          </a:stretch>
        </p:blipFill>
        <p:spPr bwMode="auto">
          <a:xfrm>
            <a:off x="838200" y="1042314"/>
            <a:ext cx="5731510" cy="4429125"/>
          </a:xfrm>
          <a:prstGeom prst="rect">
            <a:avLst/>
          </a:prstGeom>
        </p:spPr>
      </p:pic>
      <p:pic>
        <p:nvPicPr>
          <p:cNvPr id="8" name="Image1">
            <a:extLst>
              <a:ext uri="{FF2B5EF4-FFF2-40B4-BE49-F238E27FC236}">
                <a16:creationId xmlns:a16="http://schemas.microsoft.com/office/drawing/2014/main" id="{6058791E-5173-41F7-82C9-B05C57B19635}"/>
              </a:ext>
            </a:extLst>
          </p:cNvPr>
          <p:cNvPicPr/>
          <p:nvPr/>
        </p:nvPicPr>
        <p:blipFill>
          <a:blip r:embed="rId6"/>
          <a:stretch>
            <a:fillRect/>
          </a:stretch>
        </p:blipFill>
        <p:spPr bwMode="auto">
          <a:xfrm>
            <a:off x="6076647" y="1198841"/>
            <a:ext cx="5731510" cy="4116070"/>
          </a:xfrm>
          <a:prstGeom prst="rect">
            <a:avLst/>
          </a:prstGeom>
        </p:spPr>
      </p:pic>
    </p:spTree>
    <p:extLst>
      <p:ext uri="{BB962C8B-B14F-4D97-AF65-F5344CB8AC3E}">
        <p14:creationId xmlns:p14="http://schemas.microsoft.com/office/powerpoint/2010/main" val="272977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r>
              <a:rPr lang="en-US" sz="2800" b="1" dirty="0">
                <a:solidFill>
                  <a:prstClr val="black"/>
                </a:solidFill>
                <a:latin typeface="Times New Roman" panose="02020603050405020304" pitchFamily="18" charset="0"/>
                <a:cs typeface="Times New Roman" panose="02020603050405020304" pitchFamily="18" charset="0"/>
              </a:rPr>
              <a:t>ELI-NP Silicon Strip Detectors Array (</a:t>
            </a:r>
            <a:r>
              <a:rPr lang="en-US" sz="2800" b="1" dirty="0">
                <a:solidFill>
                  <a:srgbClr val="FFFF00"/>
                </a:solidFill>
                <a:latin typeface="Times New Roman" panose="02020603050405020304" pitchFamily="18" charset="0"/>
                <a:cs typeface="Times New Roman" panose="02020603050405020304" pitchFamily="18" charset="0"/>
              </a:rPr>
              <a:t>ELISSA</a:t>
            </a:r>
            <a:r>
              <a:rPr lang="en-US" sz="2800" b="1" dirty="0">
                <a:solidFill>
                  <a:prstClr val="black"/>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A95A3E21-F2FA-44EF-99B3-8142AF10E0F3}"/>
              </a:ext>
            </a:extLst>
          </p:cNvPr>
          <p:cNvSpPr txBox="1"/>
          <p:nvPr/>
        </p:nvSpPr>
        <p:spPr>
          <a:xfrm>
            <a:off x="872454" y="913617"/>
            <a:ext cx="10628851" cy="1077218"/>
          </a:xfrm>
          <a:prstGeom prst="rect">
            <a:avLst/>
          </a:prstGeom>
          <a:noFill/>
        </p:spPr>
        <p:txBody>
          <a:bodyPr wrap="square" rtlCol="0">
            <a:spAutoFit/>
          </a:bodyPr>
          <a:lstStyle/>
          <a:p>
            <a:pPr marL="285750" indent="-285750" algn="just">
              <a:buFont typeface="Wingdings" panose="05000000000000000000" pitchFamily="2" charset="2"/>
              <a:buChar char="§"/>
            </a:pPr>
            <a:r>
              <a:rPr lang="en-US" sz="1600" b="1" dirty="0">
                <a:solidFill>
                  <a:prstClr val="black"/>
                </a:solidFill>
                <a:latin typeface="Times New Roman" panose="02020603050405020304" pitchFamily="18" charset="0"/>
                <a:cs typeface="Times New Roman" panose="02020603050405020304" pitchFamily="18" charset="0"/>
              </a:rPr>
              <a:t>ELISSA is a 4π silicon-strip detector array.</a:t>
            </a:r>
          </a:p>
          <a:p>
            <a:pPr marL="285750" indent="-285750" algn="just">
              <a:buFont typeface="Wingdings" panose="05000000000000000000" pitchFamily="2" charset="2"/>
              <a:buChar char="§"/>
            </a:pPr>
            <a:endParaRPr lang="en-US" sz="1600" b="1" dirty="0">
              <a:solidFill>
                <a:prstClr val="black"/>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en-US" sz="1600" b="1" dirty="0">
                <a:solidFill>
                  <a:prstClr val="black"/>
                </a:solidFill>
                <a:latin typeface="Times New Roman" panose="02020603050405020304" pitchFamily="18" charset="0"/>
                <a:cs typeface="Times New Roman" panose="02020603050405020304" pitchFamily="18" charset="0"/>
              </a:rPr>
              <a:t>The array is expected to consist of three rings of </a:t>
            </a:r>
            <a:r>
              <a:rPr lang="en-US" sz="1600" b="1" dirty="0">
                <a:solidFill>
                  <a:srgbClr val="FF0000"/>
                </a:solidFill>
                <a:latin typeface="Times New Roman" panose="02020603050405020304" pitchFamily="18" charset="0"/>
                <a:cs typeface="Times New Roman" panose="02020603050405020304" pitchFamily="18" charset="0"/>
              </a:rPr>
              <a:t>35 single-sided X3 </a:t>
            </a:r>
            <a:r>
              <a:rPr lang="en-US" sz="1600" b="1" dirty="0">
                <a:solidFill>
                  <a:prstClr val="black"/>
                </a:solidFill>
                <a:latin typeface="Times New Roman" panose="02020603050405020304" pitchFamily="18" charset="0"/>
                <a:cs typeface="Times New Roman" panose="02020603050405020304" pitchFamily="18" charset="0"/>
              </a:rPr>
              <a:t>detectors and two end-caps made up of eight double-sided </a:t>
            </a:r>
            <a:r>
              <a:rPr lang="en-US" sz="1600" b="1" dirty="0">
                <a:solidFill>
                  <a:srgbClr val="FF0000"/>
                </a:solidFill>
                <a:latin typeface="Times New Roman" panose="02020603050405020304" pitchFamily="18" charset="0"/>
                <a:cs typeface="Times New Roman" panose="02020603050405020304" pitchFamily="18" charset="0"/>
              </a:rPr>
              <a:t>QQQ3</a:t>
            </a:r>
            <a:r>
              <a:rPr lang="en-US" sz="1600" b="1" dirty="0">
                <a:solidFill>
                  <a:prstClr val="black"/>
                </a:solidFill>
                <a:latin typeface="Times New Roman" panose="02020603050405020304" pitchFamily="18" charset="0"/>
                <a:cs typeface="Times New Roman" panose="02020603050405020304" pitchFamily="18" charset="0"/>
              </a:rPr>
              <a:t> detectors manufactured by Micron Semiconductor Ltd. </a:t>
            </a:r>
          </a:p>
        </p:txBody>
      </p:sp>
      <p:pic>
        <p:nvPicPr>
          <p:cNvPr id="8" name="Picture 7">
            <a:extLst>
              <a:ext uri="{FF2B5EF4-FFF2-40B4-BE49-F238E27FC236}">
                <a16:creationId xmlns:a16="http://schemas.microsoft.com/office/drawing/2014/main" id="{811BC9E2-2616-40AB-B302-7459FF14FF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4115" y="1960451"/>
            <a:ext cx="4742505" cy="3525950"/>
          </a:xfrm>
          <a:prstGeom prst="rect">
            <a:avLst/>
          </a:prstGeom>
        </p:spPr>
      </p:pic>
      <p:sp>
        <p:nvSpPr>
          <p:cNvPr id="9" name="TextBox 8">
            <a:extLst>
              <a:ext uri="{FF2B5EF4-FFF2-40B4-BE49-F238E27FC236}">
                <a16:creationId xmlns:a16="http://schemas.microsoft.com/office/drawing/2014/main" id="{D571526B-C10A-4EAC-B6F5-9FD0832523BA}"/>
              </a:ext>
            </a:extLst>
          </p:cNvPr>
          <p:cNvSpPr txBox="1"/>
          <p:nvPr/>
        </p:nvSpPr>
        <p:spPr>
          <a:xfrm>
            <a:off x="6726964" y="5332512"/>
            <a:ext cx="4572000" cy="307777"/>
          </a:xfrm>
          <a:prstGeom prst="rect">
            <a:avLst/>
          </a:prstGeom>
          <a:noFill/>
        </p:spPr>
        <p:txBody>
          <a:bodyPr wrap="square">
            <a:spAutoFit/>
          </a:bodyPr>
          <a:lstStyle/>
          <a:p>
            <a:r>
              <a:rPr lang="en-US" sz="1400" b="1" dirty="0">
                <a:latin typeface="Times New Roman" panose="02020603050405020304" pitchFamily="18" charset="0"/>
                <a:cs typeface="Times New Roman" panose="02020603050405020304" pitchFamily="18" charset="0"/>
              </a:rPr>
              <a:t>EPJ Web of Conferences 165, 01026 (2017)</a:t>
            </a:r>
          </a:p>
        </p:txBody>
      </p:sp>
      <p:sp>
        <p:nvSpPr>
          <p:cNvPr id="10" name="TextBox 9">
            <a:extLst>
              <a:ext uri="{FF2B5EF4-FFF2-40B4-BE49-F238E27FC236}">
                <a16:creationId xmlns:a16="http://schemas.microsoft.com/office/drawing/2014/main" id="{A1EA3184-6F96-4375-B9F6-514E616626BE}"/>
              </a:ext>
            </a:extLst>
          </p:cNvPr>
          <p:cNvSpPr txBox="1"/>
          <p:nvPr/>
        </p:nvSpPr>
        <p:spPr>
          <a:xfrm>
            <a:off x="429006" y="5147847"/>
            <a:ext cx="5666994" cy="3385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1600" b="1" dirty="0">
                <a:latin typeface="Times New Roman" panose="02020603050405020304" pitchFamily="18" charset="0"/>
                <a:cs typeface="Times New Roman" panose="02020603050405020304" pitchFamily="18" charset="0"/>
              </a:rPr>
              <a:t>It has been designed in collaboration with INFN-LNS, Catania.</a:t>
            </a:r>
          </a:p>
        </p:txBody>
      </p:sp>
      <p:sp>
        <p:nvSpPr>
          <p:cNvPr id="11" name="TextBox 10">
            <a:extLst>
              <a:ext uri="{FF2B5EF4-FFF2-40B4-BE49-F238E27FC236}">
                <a16:creationId xmlns:a16="http://schemas.microsoft.com/office/drawing/2014/main" id="{334DBEF2-8795-4DCA-B24E-08680BF045A6}"/>
              </a:ext>
            </a:extLst>
          </p:cNvPr>
          <p:cNvSpPr txBox="1"/>
          <p:nvPr/>
        </p:nvSpPr>
        <p:spPr>
          <a:xfrm>
            <a:off x="907095" y="5942135"/>
            <a:ext cx="10352014"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b="1" dirty="0">
                <a:latin typeface="Times New Roman" panose="02020603050405020304" pitchFamily="18" charset="0"/>
                <a:cs typeface="Times New Roman" panose="02020603050405020304" pitchFamily="18" charset="0"/>
              </a:rPr>
              <a:t>Multiple configurations are possible with the </a:t>
            </a:r>
            <a:r>
              <a:rPr lang="en-US" b="1" dirty="0">
                <a:solidFill>
                  <a:srgbClr val="FF0000"/>
                </a:solidFill>
                <a:latin typeface="Times New Roman" panose="02020603050405020304" pitchFamily="18" charset="0"/>
                <a:cs typeface="Times New Roman" panose="02020603050405020304" pitchFamily="18" charset="0"/>
              </a:rPr>
              <a:t>YY1</a:t>
            </a:r>
            <a:r>
              <a:rPr lang="en-US" b="1" dirty="0">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rPr>
              <a:t>MMM</a:t>
            </a:r>
            <a:r>
              <a:rPr lang="en-US" b="1" dirty="0">
                <a:latin typeface="Times New Roman" panose="02020603050405020304" pitchFamily="18" charset="0"/>
                <a:cs typeface="Times New Roman" panose="02020603050405020304" pitchFamily="18" charset="0"/>
              </a:rPr>
              <a:t>, and </a:t>
            </a:r>
            <a:r>
              <a:rPr lang="en-US" b="1" dirty="0">
                <a:solidFill>
                  <a:srgbClr val="CE02D3"/>
                </a:solidFill>
                <a:latin typeface="Times New Roman" panose="02020603050405020304" pitchFamily="18" charset="0"/>
                <a:cs typeface="Times New Roman" panose="02020603050405020304" pitchFamily="18" charset="0"/>
              </a:rPr>
              <a:t>QQQ3</a:t>
            </a:r>
            <a:r>
              <a:rPr lang="en-US" b="1" dirty="0">
                <a:latin typeface="Times New Roman" panose="02020603050405020304" pitchFamily="18" charset="0"/>
                <a:cs typeface="Times New Roman" panose="02020603050405020304" pitchFamily="18" charset="0"/>
              </a:rPr>
              <a:t> detectors as end-caps detectors.</a:t>
            </a:r>
          </a:p>
        </p:txBody>
      </p:sp>
      <p:sp>
        <p:nvSpPr>
          <p:cNvPr id="12" name="TextBox 29">
            <a:extLst>
              <a:ext uri="{FF2B5EF4-FFF2-40B4-BE49-F238E27FC236}">
                <a16:creationId xmlns:a16="http://schemas.microsoft.com/office/drawing/2014/main" id="{B600596E-F21B-4CCC-B46D-E96E172F9E05}"/>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13" name="Slide Number Placeholder 3">
            <a:extLst>
              <a:ext uri="{FF2B5EF4-FFF2-40B4-BE49-F238E27FC236}">
                <a16:creationId xmlns:a16="http://schemas.microsoft.com/office/drawing/2014/main" id="{8D54996E-9EE7-4D51-957C-73EC92406A84}"/>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12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a:xfrm>
            <a:off x="924262" y="562630"/>
            <a:ext cx="2862430" cy="495155"/>
          </a:xfrm>
        </p:spPr>
        <p:txBody>
          <a:bodyPr>
            <a:normAutofit fontScale="90000"/>
          </a:bodyPr>
          <a:lstStyle/>
          <a:p>
            <a:r>
              <a:rPr kumimoji="0" lang="en-US" sz="2800" b="1" i="0" u="none" strike="noStrike" kern="1200" cap="none" spc="0" normalizeH="0" baseline="0" noProof="0" dirty="0">
                <a:ln>
                  <a:noFill/>
                </a:ln>
                <a:solidFill>
                  <a:schemeClr val="bg2"/>
                </a:solidFill>
                <a:effectLst/>
                <a:uLnTx/>
                <a:uFillTx/>
                <a:latin typeface="Times New Roman" panose="02020603050405020304" pitchFamily="18" charset="0"/>
                <a:ea typeface="+mn-ea"/>
                <a:cs typeface="Times New Roman" panose="02020603050405020304" pitchFamily="18" charset="0"/>
              </a:rPr>
              <a:t>X3</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detector</a:t>
            </a:r>
            <a:br>
              <a:rPr lang="en-US" sz="2800" dirty="0"/>
            </a:br>
            <a:endParaRPr lang="en-US" dirty="0"/>
          </a:p>
        </p:txBody>
      </p:sp>
      <p:pic>
        <p:nvPicPr>
          <p:cNvPr id="9" name="Picture 8">
            <a:extLst>
              <a:ext uri="{FF2B5EF4-FFF2-40B4-BE49-F238E27FC236}">
                <a16:creationId xmlns:a16="http://schemas.microsoft.com/office/drawing/2014/main" id="{78B5108F-0140-436E-891F-D17219E13B41}"/>
              </a:ext>
            </a:extLst>
          </p:cNvPr>
          <p:cNvPicPr>
            <a:picLocks noChangeAspect="1"/>
          </p:cNvPicPr>
          <p:nvPr/>
        </p:nvPicPr>
        <p:blipFill>
          <a:blip r:embed="rId5"/>
          <a:stretch>
            <a:fillRect/>
          </a:stretch>
        </p:blipFill>
        <p:spPr>
          <a:xfrm>
            <a:off x="875435" y="1192662"/>
            <a:ext cx="5098369" cy="2957495"/>
          </a:xfrm>
          <a:prstGeom prst="rect">
            <a:avLst/>
          </a:prstGeom>
        </p:spPr>
      </p:pic>
      <p:sp>
        <p:nvSpPr>
          <p:cNvPr id="10" name="TextBox 9">
            <a:extLst>
              <a:ext uri="{FF2B5EF4-FFF2-40B4-BE49-F238E27FC236}">
                <a16:creationId xmlns:a16="http://schemas.microsoft.com/office/drawing/2014/main" id="{5068100F-B5EE-428E-9FEC-D056336C01EC}"/>
              </a:ext>
            </a:extLst>
          </p:cNvPr>
          <p:cNvSpPr txBox="1"/>
          <p:nvPr/>
        </p:nvSpPr>
        <p:spPr>
          <a:xfrm>
            <a:off x="1393857" y="5765600"/>
            <a:ext cx="9274093" cy="584775"/>
          </a:xfrm>
          <a:prstGeom prst="rect">
            <a:avLst/>
          </a:prstGeom>
          <a:noFill/>
        </p:spPr>
        <p:txBody>
          <a:bodyPr wrap="square" rtlCol="0">
            <a:spAutoFit/>
          </a:bodyPr>
          <a:lstStyle/>
          <a:p>
            <a:r>
              <a:rPr lang="en-US" sz="1600" b="1" dirty="0">
                <a:solidFill>
                  <a:srgbClr val="000000"/>
                </a:solidFill>
                <a:latin typeface="Times New Roman" panose="02020603050405020304" pitchFamily="18" charset="0"/>
                <a:cs typeface="Times New Roman" panose="02020603050405020304" pitchFamily="18" charset="0"/>
              </a:rPr>
              <a:t>The X3 position-sensitive detectors (1000 </a:t>
            </a:r>
            <a:r>
              <a:rPr lang="el-GR" sz="1600" b="1" dirty="0">
                <a:solidFill>
                  <a:srgbClr val="000000"/>
                </a:solidFill>
                <a:latin typeface="Times New Roman" panose="02020603050405020304" pitchFamily="18" charset="0"/>
                <a:cs typeface="Times New Roman" panose="02020603050405020304" pitchFamily="18" charset="0"/>
              </a:rPr>
              <a:t>μ</a:t>
            </a:r>
            <a:r>
              <a:rPr lang="en-US" sz="1600" b="1" dirty="0">
                <a:solidFill>
                  <a:srgbClr val="000000"/>
                </a:solidFill>
                <a:latin typeface="Times New Roman" panose="02020603050405020304" pitchFamily="18" charset="0"/>
                <a:cs typeface="Times New Roman" panose="02020603050405020304" pitchFamily="18" charset="0"/>
              </a:rPr>
              <a:t>m thick) have </a:t>
            </a:r>
            <a:r>
              <a:rPr lang="en-US" sz="1600" b="1" dirty="0">
                <a:solidFill>
                  <a:srgbClr val="FF0000"/>
                </a:solidFill>
                <a:latin typeface="Times New Roman" panose="02020603050405020304" pitchFamily="18" charset="0"/>
                <a:cs typeface="Times New Roman" panose="02020603050405020304" pitchFamily="18" charset="0"/>
              </a:rPr>
              <a:t>four resistive strips</a:t>
            </a:r>
            <a:r>
              <a:rPr lang="en-US" sz="1600" b="1" dirty="0">
                <a:solidFill>
                  <a:srgbClr val="000000"/>
                </a:solidFill>
                <a:latin typeface="Times New Roman" panose="02020603050405020304" pitchFamily="18" charset="0"/>
                <a:cs typeface="Times New Roman" panose="02020603050405020304" pitchFamily="18" charset="0"/>
              </a:rPr>
              <a:t>, 1 cm wide and 7.5-cm long, on the front side. The rear side is </a:t>
            </a:r>
            <a:r>
              <a:rPr lang="en-US" sz="1600" b="1" dirty="0">
                <a:solidFill>
                  <a:srgbClr val="FF0000"/>
                </a:solidFill>
                <a:latin typeface="Times New Roman" panose="02020603050405020304" pitchFamily="18" charset="0"/>
                <a:cs typeface="Times New Roman" panose="02020603050405020304" pitchFamily="18" charset="0"/>
              </a:rPr>
              <a:t>non-resistive</a:t>
            </a:r>
            <a:r>
              <a:rPr lang="en-US" sz="1600" b="1" dirty="0">
                <a:solidFill>
                  <a:srgbClr val="000000"/>
                </a:solidFill>
                <a:latin typeface="Times New Roman" panose="02020603050405020304" pitchFamily="18" charset="0"/>
                <a:cs typeface="Times New Roman" panose="02020603050405020304" pitchFamily="18" charset="0"/>
              </a:rPr>
              <a:t>.</a:t>
            </a: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320B83D-FAC6-422E-9539-0482BDCE1FE5}"/>
              </a:ext>
            </a:extLst>
          </p:cNvPr>
          <p:cNvSpPr txBox="1"/>
          <p:nvPr/>
        </p:nvSpPr>
        <p:spPr>
          <a:xfrm>
            <a:off x="1603884" y="4715719"/>
            <a:ext cx="2980050" cy="461665"/>
          </a:xfrm>
          <a:prstGeom prst="rect">
            <a:avLst/>
          </a:prstGeom>
          <a:noFill/>
        </p:spPr>
        <p:txBody>
          <a:bodyPr wrap="square" rtlCol="0">
            <a:spAutoFit/>
          </a:bodyPr>
          <a:lstStyle/>
          <a:p>
            <a:r>
              <a:rPr lang="fr-FR" sz="1200" b="1" dirty="0">
                <a:solidFill>
                  <a:prstClr val="black"/>
                </a:solidFill>
                <a:latin typeface="Times New Roman" panose="02020603050405020304" pitchFamily="18" charset="0"/>
                <a:cs typeface="Times New Roman" panose="02020603050405020304" pitchFamily="18" charset="0"/>
              </a:rPr>
              <a:t> S. </a:t>
            </a:r>
            <a:r>
              <a:rPr lang="fr-FR" sz="1200" b="1" dirty="0" err="1">
                <a:solidFill>
                  <a:prstClr val="black"/>
                </a:solidFill>
                <a:latin typeface="Times New Roman" panose="02020603050405020304" pitchFamily="18" charset="0"/>
                <a:cs typeface="Times New Roman" panose="02020603050405020304" pitchFamily="18" charset="0"/>
              </a:rPr>
              <a:t>Chesnevskaya</a:t>
            </a:r>
            <a:r>
              <a:rPr lang="fr-FR" sz="1200" b="1" dirty="0">
                <a:solidFill>
                  <a:prstClr val="black"/>
                </a:solidFill>
                <a:latin typeface="Times New Roman" panose="02020603050405020304" pitchFamily="18" charset="0"/>
                <a:cs typeface="Times New Roman" panose="02020603050405020304" pitchFamily="18" charset="0"/>
              </a:rPr>
              <a:t> et al 2018 JINST 13 T05006</a:t>
            </a:r>
            <a:r>
              <a:rPr lang="en-US" sz="1200" b="1" dirty="0">
                <a:solidFill>
                  <a:prstClr val="black"/>
                </a:solidFill>
                <a:latin typeface="Times New Roman" panose="02020603050405020304" pitchFamily="18" charset="0"/>
                <a:cs typeface="Times New Roman" panose="02020603050405020304" pitchFamily="18" charset="0"/>
              </a:rPr>
              <a:t>  </a:t>
            </a:r>
            <a:endParaRPr lang="en-US" sz="1200" dirty="0">
              <a:solidFill>
                <a:prstClr val="black"/>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9631187-FC37-4FD0-9540-0910D51BF8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628" y="987196"/>
            <a:ext cx="5584811" cy="4283088"/>
          </a:xfrm>
          <a:prstGeom prst="rect">
            <a:avLst/>
          </a:prstGeom>
        </p:spPr>
      </p:pic>
      <p:sp>
        <p:nvSpPr>
          <p:cNvPr id="13" name="TextBox 29">
            <a:extLst>
              <a:ext uri="{FF2B5EF4-FFF2-40B4-BE49-F238E27FC236}">
                <a16:creationId xmlns:a16="http://schemas.microsoft.com/office/drawing/2014/main" id="{2B09C47B-A7B1-48FB-90F8-AA21C36D7690}"/>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14" name="Slide Number Placeholder 3">
            <a:extLst>
              <a:ext uri="{FF2B5EF4-FFF2-40B4-BE49-F238E27FC236}">
                <a16:creationId xmlns:a16="http://schemas.microsoft.com/office/drawing/2014/main" id="{5FBC4FFF-FCF8-4BE2-9897-8227E544141C}"/>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96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CC5A53FC-F80E-402A-BF87-591B09AD7612}"/>
              </a:ext>
            </a:extLst>
          </p:cNvPr>
          <p:cNvSpPr txBox="1"/>
          <p:nvPr/>
        </p:nvSpPr>
        <p:spPr>
          <a:xfrm>
            <a:off x="840108" y="2268137"/>
            <a:ext cx="10934700" cy="2321726"/>
          </a:xfrm>
          <a:prstGeom prst="rect">
            <a:avLst/>
          </a:prstGeom>
          <a:blipFill>
            <a:blip r:embed="rId5">
              <a:alphaModFix amt="40000"/>
            </a:blip>
            <a:tile tx="0" ty="0" sx="100000" sy="100000" flip="none" algn="tl"/>
          </a:blipFill>
        </p:spPr>
        <p:txBody>
          <a:bodyPr wrap="square">
            <a:spAutoFit/>
          </a:bodyPr>
          <a:lstStyle/>
          <a:p>
            <a:pPr algn="just">
              <a:lnSpc>
                <a:spcPct val="115000"/>
              </a:lnSpc>
              <a:spcAft>
                <a:spcPts val="1000"/>
              </a:spcAft>
            </a:pPr>
            <a:r>
              <a:rPr lang="en-US" sz="3200" b="1" dirty="0">
                <a:effectLst/>
                <a:latin typeface="Times New Roman" panose="02020603050405020304" pitchFamily="18" charset="0"/>
                <a:ea typeface="Calibri" panose="020F0502020204030204" pitchFamily="34" charset="0"/>
              </a:rPr>
              <a:t>Several reactions important for the astrophysical </a:t>
            </a:r>
            <a:r>
              <a:rPr lang="en-US" sz="3200" b="1" dirty="0">
                <a:solidFill>
                  <a:srgbClr val="C00000"/>
                </a:solidFill>
                <a:effectLst/>
                <a:latin typeface="Times New Roman" panose="02020603050405020304" pitchFamily="18" charset="0"/>
                <a:ea typeface="Calibri" panose="020F0502020204030204" pitchFamily="34" charset="0"/>
              </a:rPr>
              <a:t>p-process,</a:t>
            </a:r>
            <a:r>
              <a:rPr lang="en-US" sz="3200" b="1" dirty="0">
                <a:effectLst/>
                <a:latin typeface="Times New Roman" panose="02020603050405020304" pitchFamily="18" charset="0"/>
                <a:ea typeface="Calibri" panose="020F0502020204030204" pitchFamily="34" charset="0"/>
              </a:rPr>
              <a:t> </a:t>
            </a:r>
            <a:r>
              <a:rPr lang="en-US" sz="3200" b="1" dirty="0">
                <a:solidFill>
                  <a:srgbClr val="CE02D3"/>
                </a:solidFill>
                <a:effectLst/>
                <a:latin typeface="Times New Roman" panose="02020603050405020304" pitchFamily="18" charset="0"/>
                <a:ea typeface="Calibri" panose="020F0502020204030204" pitchFamily="34" charset="0"/>
              </a:rPr>
              <a:t>Big Bang Nucleosynthesis, </a:t>
            </a:r>
            <a:r>
              <a:rPr lang="en-US" sz="3200" b="1" dirty="0">
                <a:solidFill>
                  <a:schemeClr val="accent6">
                    <a:lumMod val="75000"/>
                  </a:schemeClr>
                </a:solidFill>
                <a:effectLst/>
                <a:latin typeface="Times New Roman" panose="02020603050405020304" pitchFamily="18" charset="0"/>
                <a:ea typeface="Calibri" panose="020F0502020204030204" pitchFamily="34" charset="0"/>
              </a:rPr>
              <a:t>and supernova explosion</a:t>
            </a:r>
            <a:r>
              <a:rPr lang="en-US" sz="3200" b="1" dirty="0">
                <a:effectLst/>
                <a:latin typeface="Times New Roman" panose="02020603050405020304" pitchFamily="18" charset="0"/>
                <a:ea typeface="Calibri" panose="020F0502020204030204" pitchFamily="34" charset="0"/>
              </a:rPr>
              <a:t> have been selected for measurement with ELISSA </a:t>
            </a:r>
            <a:r>
              <a:rPr lang="en-US" sz="3200" b="1" dirty="0">
                <a:solidFill>
                  <a:srgbClr val="000000"/>
                </a:solidFill>
                <a:latin typeface="Times New Roman" panose="02020603050405020304" pitchFamily="18" charset="0"/>
                <a:ea typeface="Arial"/>
                <a:cs typeface="Times New Roman" panose="02020603050405020304" pitchFamily="18" charset="0"/>
                <a:sym typeface="Arial"/>
              </a:rPr>
              <a:t>with </a:t>
            </a:r>
            <a:r>
              <a:rPr lang="en-US" sz="3200" b="1" dirty="0">
                <a:solidFill>
                  <a:srgbClr val="FF0000"/>
                </a:solidFill>
                <a:latin typeface="Times New Roman" panose="02020603050405020304" pitchFamily="18" charset="0"/>
                <a:ea typeface="Arial"/>
                <a:cs typeface="Times New Roman" panose="02020603050405020304" pitchFamily="18" charset="0"/>
                <a:sym typeface="Arial"/>
              </a:rPr>
              <a:t>gamma</a:t>
            </a:r>
            <a:r>
              <a:rPr lang="en-US" sz="3200" b="1" dirty="0">
                <a:solidFill>
                  <a:srgbClr val="000000"/>
                </a:solidFill>
                <a:latin typeface="Times New Roman" panose="02020603050405020304" pitchFamily="18" charset="0"/>
                <a:ea typeface="Arial"/>
                <a:cs typeface="Times New Roman" panose="02020603050405020304" pitchFamily="18" charset="0"/>
                <a:sym typeface="Arial"/>
              </a:rPr>
              <a:t> beams and also with </a:t>
            </a:r>
            <a:r>
              <a:rPr lang="en-US" sz="3200" b="1" dirty="0">
                <a:solidFill>
                  <a:srgbClr val="FF0000"/>
                </a:solidFill>
                <a:latin typeface="Times New Roman" panose="02020603050405020304" pitchFamily="18" charset="0"/>
                <a:ea typeface="Arial"/>
                <a:cs typeface="Times New Roman" panose="02020603050405020304" pitchFamily="18" charset="0"/>
                <a:sym typeface="Arial"/>
              </a:rPr>
              <a:t>locally</a:t>
            </a:r>
            <a:r>
              <a:rPr lang="en-US" sz="3200" b="1" dirty="0">
                <a:solidFill>
                  <a:srgbClr val="000000"/>
                </a:solidFill>
                <a:latin typeface="Times New Roman" panose="02020603050405020304" pitchFamily="18" charset="0"/>
                <a:ea typeface="Arial"/>
                <a:cs typeface="Times New Roman" panose="02020603050405020304" pitchFamily="18" charset="0"/>
                <a:sym typeface="Arial"/>
              </a:rPr>
              <a:t> available beams. </a:t>
            </a:r>
            <a:endParaRPr lang="en-US" sz="3200" b="1" dirty="0">
              <a:effectLst/>
              <a:latin typeface="Calibri" panose="020F0502020204030204" pitchFamily="34" charset="0"/>
              <a:ea typeface="Calibri" panose="020F0502020204030204" pitchFamily="34" charset="0"/>
            </a:endParaRPr>
          </a:p>
        </p:txBody>
      </p:sp>
      <p:sp>
        <p:nvSpPr>
          <p:cNvPr id="7" name="TextBox 29">
            <a:extLst>
              <a:ext uri="{FF2B5EF4-FFF2-40B4-BE49-F238E27FC236}">
                <a16:creationId xmlns:a16="http://schemas.microsoft.com/office/drawing/2014/main" id="{2B4934F7-CB5F-4F7F-B094-F51A66083531}"/>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8" name="Slide Number Placeholder 3">
            <a:extLst>
              <a:ext uri="{FF2B5EF4-FFF2-40B4-BE49-F238E27FC236}">
                <a16:creationId xmlns:a16="http://schemas.microsoft.com/office/drawing/2014/main" id="{102CF8F8-991C-4C33-B663-7A3ABA835707}"/>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25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a:xfrm>
            <a:off x="172117" y="434216"/>
            <a:ext cx="8165055" cy="533972"/>
          </a:xfrm>
        </p:spPr>
        <p:txBody>
          <a:bodyPr>
            <a:normAutofit fontScale="90000"/>
          </a:bodyPr>
          <a:lstStyle/>
          <a:p>
            <a:r>
              <a:rPr lang="en-GB" sz="2800" b="1" baseline="30000" dirty="0">
                <a:solidFill>
                  <a:srgbClr val="92D050"/>
                </a:solidFill>
                <a:latin typeface="Times New Roman" panose="02020603050405020304" pitchFamily="18" charset="0"/>
                <a:ea typeface="SimSun" panose="02010600030101010101" pitchFamily="2" charset="-122"/>
              </a:rPr>
              <a:t>7</a:t>
            </a:r>
            <a:r>
              <a:rPr lang="en-GB" sz="2800" b="1" dirty="0">
                <a:solidFill>
                  <a:srgbClr val="92D050"/>
                </a:solidFill>
                <a:latin typeface="Times New Roman" panose="02020603050405020304" pitchFamily="18" charset="0"/>
                <a:ea typeface="SimSun" panose="02010600030101010101" pitchFamily="2" charset="-122"/>
              </a:rPr>
              <a:t>Li(p, α)</a:t>
            </a:r>
            <a:r>
              <a:rPr lang="en-GB" sz="2800" b="1" baseline="30000" dirty="0">
                <a:solidFill>
                  <a:srgbClr val="92D050"/>
                </a:solidFill>
                <a:latin typeface="Times New Roman" panose="02020603050405020304" pitchFamily="18" charset="0"/>
                <a:ea typeface="SimSun" panose="02010600030101010101" pitchFamily="2" charset="-122"/>
              </a:rPr>
              <a:t>4</a:t>
            </a:r>
            <a:r>
              <a:rPr lang="en-GB" sz="2800" b="1" dirty="0">
                <a:solidFill>
                  <a:srgbClr val="92D050"/>
                </a:solidFill>
                <a:latin typeface="Times New Roman" panose="02020603050405020304" pitchFamily="18" charset="0"/>
                <a:ea typeface="SimSun" panose="02010600030101010101" pitchFamily="2" charset="-122"/>
              </a:rPr>
              <a:t>He </a:t>
            </a:r>
            <a:r>
              <a:rPr lang="en-US" sz="2800" b="1" dirty="0">
                <a:effectLst/>
                <a:latin typeface="Times New Roman" panose="02020603050405020304" pitchFamily="18" charset="0"/>
                <a:ea typeface="Times New Roman" panose="02020603050405020304" pitchFamily="18" charset="0"/>
              </a:rPr>
              <a:t>experiment at </a:t>
            </a:r>
            <a:r>
              <a:rPr lang="ro-RO" sz="2800" b="1" dirty="0">
                <a:effectLst/>
                <a:latin typeface="Times New Roman" panose="02020603050405020304" pitchFamily="18" charset="0"/>
                <a:ea typeface="Times New Roman" panose="02020603050405020304" pitchFamily="18" charset="0"/>
              </a:rPr>
              <a:t>the IFIN-HH 3 MV Tandem</a:t>
            </a:r>
            <a:r>
              <a:rPr lang="en-GB" sz="2800" b="1" dirty="0">
                <a:solidFill>
                  <a:srgbClr val="FF0000"/>
                </a:solidFill>
                <a:latin typeface="Times New Roman" panose="02020603050405020304" pitchFamily="18" charset="0"/>
                <a:ea typeface="SimSun" panose="02010600030101010101" pitchFamily="2" charset="-122"/>
              </a:rPr>
              <a:t> </a:t>
            </a:r>
            <a:r>
              <a:rPr lang="en-US" sz="2800" b="1" dirty="0">
                <a:solidFill>
                  <a:srgbClr val="FF0000"/>
                </a:solidFill>
                <a:latin typeface="Times New Roman" panose="02020603050405020304" pitchFamily="18" charset="0"/>
                <a:ea typeface="SimSun" panose="02010600030101010101" pitchFamily="2" charset="-122"/>
              </a:rPr>
              <a:t> </a:t>
            </a:r>
            <a:r>
              <a:rPr lang="en-US" sz="2800" b="1" kern="0" dirty="0">
                <a:solidFill>
                  <a:prstClr val="black"/>
                </a:solidFill>
                <a:latin typeface="Times New Roman" panose="02020603050405020304" pitchFamily="18" charset="0"/>
                <a:ea typeface="Times New Roman" panose="02020603050405020304" pitchFamily="18" charset="0"/>
              </a:rPr>
              <a:t> </a:t>
            </a:r>
            <a:br>
              <a:rPr lang="en-US" sz="2800" dirty="0">
                <a:solidFill>
                  <a:prstClr val="black"/>
                </a:solidFill>
                <a:latin typeface="Calibri"/>
              </a:rPr>
            </a:br>
            <a:endParaRPr lang="en-US" dirty="0"/>
          </a:p>
        </p:txBody>
      </p:sp>
      <p:pic>
        <p:nvPicPr>
          <p:cNvPr id="6" name="Picture 5">
            <a:extLst>
              <a:ext uri="{FF2B5EF4-FFF2-40B4-BE49-F238E27FC236}">
                <a16:creationId xmlns:a16="http://schemas.microsoft.com/office/drawing/2014/main" id="{6AF15E5B-836B-48AE-80FC-286F8770CF8A}"/>
              </a:ext>
            </a:extLst>
          </p:cNvPr>
          <p:cNvPicPr/>
          <p:nvPr/>
        </p:nvPicPr>
        <p:blipFill>
          <a:blip r:embed="rId5"/>
          <a:stretch>
            <a:fillRect/>
          </a:stretch>
        </p:blipFill>
        <p:spPr>
          <a:xfrm>
            <a:off x="9497568" y="1695564"/>
            <a:ext cx="2252472" cy="2986163"/>
          </a:xfrm>
          <a:prstGeom prst="rect">
            <a:avLst/>
          </a:prstGeom>
        </p:spPr>
      </p:pic>
      <p:pic>
        <p:nvPicPr>
          <p:cNvPr id="7" name="Picture 6">
            <a:extLst>
              <a:ext uri="{FF2B5EF4-FFF2-40B4-BE49-F238E27FC236}">
                <a16:creationId xmlns:a16="http://schemas.microsoft.com/office/drawing/2014/main" id="{CDA954BA-35F9-4985-A91B-88CF955146F1}"/>
              </a:ext>
            </a:extLst>
          </p:cNvPr>
          <p:cNvPicPr>
            <a:picLocks noChangeAspect="1"/>
          </p:cNvPicPr>
          <p:nvPr/>
        </p:nvPicPr>
        <p:blipFill rotWithShape="1">
          <a:blip r:embed="rId6">
            <a:extLst>
              <a:ext uri="{28A0092B-C50C-407E-A947-70E740481C1C}">
                <a14:useLocalDpi xmlns:a14="http://schemas.microsoft.com/office/drawing/2010/main" val="0"/>
              </a:ext>
            </a:extLst>
          </a:blip>
          <a:srcRect l="12428" r="4676"/>
          <a:stretch/>
        </p:blipFill>
        <p:spPr>
          <a:xfrm>
            <a:off x="246861" y="1286644"/>
            <a:ext cx="4617510" cy="4177687"/>
          </a:xfrm>
          <a:prstGeom prst="rect">
            <a:avLst/>
          </a:prstGeom>
        </p:spPr>
      </p:pic>
      <p:sp>
        <p:nvSpPr>
          <p:cNvPr id="8" name="TextBox 7">
            <a:extLst>
              <a:ext uri="{FF2B5EF4-FFF2-40B4-BE49-F238E27FC236}">
                <a16:creationId xmlns:a16="http://schemas.microsoft.com/office/drawing/2014/main" id="{B7C2A9B8-EC0F-4D55-A17F-2FD126025EFD}"/>
              </a:ext>
            </a:extLst>
          </p:cNvPr>
          <p:cNvSpPr txBox="1"/>
          <p:nvPr/>
        </p:nvSpPr>
        <p:spPr>
          <a:xfrm>
            <a:off x="945442" y="5846593"/>
            <a:ext cx="2464266" cy="369332"/>
          </a:xfrm>
          <a:prstGeom prst="rect">
            <a:avLst/>
          </a:prstGeom>
          <a:noFill/>
        </p:spPr>
        <p:txBody>
          <a:bodyPr wrap="square">
            <a:spAutoFit/>
          </a:bodyPr>
          <a:lstStyle/>
          <a:p>
            <a:r>
              <a:rPr lang="en-US" b="1" dirty="0">
                <a:solidFill>
                  <a:srgbClr val="70AD47">
                    <a:lumMod val="75000"/>
                  </a:srgbClr>
                </a:solidFill>
                <a:latin typeface="Times New Roman" panose="02020603050405020304" pitchFamily="18" charset="0"/>
                <a:cs typeface="Times New Roman" panose="02020603050405020304" pitchFamily="18" charset="0"/>
              </a:rPr>
              <a:t>mini-ELISSA chamber</a:t>
            </a:r>
          </a:p>
        </p:txBody>
      </p:sp>
      <p:pic>
        <p:nvPicPr>
          <p:cNvPr id="9" name="Picture 8">
            <a:extLst>
              <a:ext uri="{FF2B5EF4-FFF2-40B4-BE49-F238E27FC236}">
                <a16:creationId xmlns:a16="http://schemas.microsoft.com/office/drawing/2014/main" id="{B975A1A2-C3AD-4348-BA1C-949B4E3C922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857280" y="2167451"/>
            <a:ext cx="2647379" cy="2416072"/>
          </a:xfrm>
          <a:prstGeom prst="rect">
            <a:avLst/>
          </a:prstGeom>
          <a:noFill/>
          <a:ln>
            <a:noFill/>
          </a:ln>
        </p:spPr>
      </p:pic>
      <p:sp>
        <p:nvSpPr>
          <p:cNvPr id="10" name="TextBox 9">
            <a:extLst>
              <a:ext uri="{FF2B5EF4-FFF2-40B4-BE49-F238E27FC236}">
                <a16:creationId xmlns:a16="http://schemas.microsoft.com/office/drawing/2014/main" id="{BE25EDA8-30B8-4A57-9EDC-871CF6A2E2E9}"/>
              </a:ext>
            </a:extLst>
          </p:cNvPr>
          <p:cNvSpPr txBox="1"/>
          <p:nvPr/>
        </p:nvSpPr>
        <p:spPr>
          <a:xfrm>
            <a:off x="5085785" y="4955672"/>
            <a:ext cx="3813771" cy="923330"/>
          </a:xfrm>
          <a:prstGeom prst="rect">
            <a:avLst/>
          </a:prstGeo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 scaled-down version of the ELISSA detector array in the </a:t>
            </a:r>
            <a:r>
              <a:rPr kumimoji="0" lang="en-US" sz="1800" b="1"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mini-ELISSA chamber</a:t>
            </a:r>
          </a:p>
        </p:txBody>
      </p:sp>
      <p:sp>
        <p:nvSpPr>
          <p:cNvPr id="11" name="TextBox 10">
            <a:extLst>
              <a:ext uri="{FF2B5EF4-FFF2-40B4-BE49-F238E27FC236}">
                <a16:creationId xmlns:a16="http://schemas.microsoft.com/office/drawing/2014/main" id="{5F40640F-7AAD-41B0-A4B8-078046A78189}"/>
              </a:ext>
            </a:extLst>
          </p:cNvPr>
          <p:cNvSpPr txBox="1"/>
          <p:nvPr/>
        </p:nvSpPr>
        <p:spPr>
          <a:xfrm>
            <a:off x="9470934" y="4955672"/>
            <a:ext cx="2398510" cy="923330"/>
          </a:xfrm>
          <a:prstGeom prst="rect">
            <a:avLst/>
          </a:prstGeom>
          <a:blipFill>
            <a:blip r:embed="rId8">
              <a:alphaModFix amt="40000"/>
            </a:blip>
            <a:tile tx="0" ty="0" sx="100000" sy="100000" flip="none" algn="tl"/>
          </a:blipFill>
        </p:spPr>
        <p:txBody>
          <a:bodyPr wrap="square">
            <a:spAutoFit/>
          </a:bodyPr>
          <a:lstStyle/>
          <a:p>
            <a:pPr algn="just"/>
            <a:r>
              <a:rPr lang="en-US" b="1" dirty="0">
                <a:solidFill>
                  <a:srgbClr val="70AD47">
                    <a:lumMod val="75000"/>
                  </a:srgbClr>
                </a:solidFill>
                <a:latin typeface="Times New Roman" panose="02020603050405020304" pitchFamily="18" charset="0"/>
                <a:cs typeface="Times New Roman" panose="02020603050405020304" pitchFamily="18" charset="0"/>
              </a:rPr>
              <a:t>A scaled-down version of the full ELISSA array (one ring). </a:t>
            </a:r>
          </a:p>
        </p:txBody>
      </p:sp>
      <p:sp>
        <p:nvSpPr>
          <p:cNvPr id="12" name="TextBox 29">
            <a:extLst>
              <a:ext uri="{FF2B5EF4-FFF2-40B4-BE49-F238E27FC236}">
                <a16:creationId xmlns:a16="http://schemas.microsoft.com/office/drawing/2014/main" id="{094861ED-3599-4F0C-B437-8F074E7CFA7F}"/>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13" name="Slide Number Placeholder 3">
            <a:extLst>
              <a:ext uri="{FF2B5EF4-FFF2-40B4-BE49-F238E27FC236}">
                <a16:creationId xmlns:a16="http://schemas.microsoft.com/office/drawing/2014/main" id="{010BD5D2-B7B7-4236-A034-89BFD1684D0F}"/>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332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DD3DB23B-363F-4990-A8D1-5DC88ABF3987}"/>
              </a:ext>
            </a:extLst>
          </p:cNvPr>
          <p:cNvSpPr>
            <a:spLocks noGrp="1"/>
          </p:cNvSpPr>
          <p:nvPr>
            <p:ph type="title"/>
          </p:nvPr>
        </p:nvSpPr>
        <p:spPr>
          <a:xfrm>
            <a:off x="838200" y="231774"/>
            <a:ext cx="7667625" cy="751983"/>
          </a:xfrm>
        </p:spPr>
        <p:txBody>
          <a:bodyPr>
            <a:normAutofit fontScale="90000"/>
          </a:bodyPr>
          <a:lstStyle/>
          <a:p>
            <a:r>
              <a:rPr lang="en-GB" sz="2800" b="1" baseline="30000" dirty="0">
                <a:solidFill>
                  <a:srgbClr val="92D050"/>
                </a:solidFill>
                <a:latin typeface="Times New Roman" panose="02020603050405020304" pitchFamily="18" charset="0"/>
                <a:ea typeface="SimSun" panose="02010600030101010101" pitchFamily="2" charset="-122"/>
              </a:rPr>
              <a:t>7</a:t>
            </a:r>
            <a:r>
              <a:rPr lang="en-GB" sz="2800" b="1" dirty="0">
                <a:solidFill>
                  <a:srgbClr val="92D050"/>
                </a:solidFill>
                <a:latin typeface="Times New Roman" panose="02020603050405020304" pitchFamily="18" charset="0"/>
                <a:ea typeface="SimSun" panose="02010600030101010101" pitchFamily="2" charset="-122"/>
              </a:rPr>
              <a:t>Li(p, α)</a:t>
            </a:r>
            <a:r>
              <a:rPr lang="en-GB" sz="2800" b="1" baseline="30000" dirty="0">
                <a:solidFill>
                  <a:srgbClr val="92D050"/>
                </a:solidFill>
                <a:latin typeface="Times New Roman" panose="02020603050405020304" pitchFamily="18" charset="0"/>
                <a:ea typeface="SimSun" panose="02010600030101010101" pitchFamily="2" charset="-122"/>
              </a:rPr>
              <a:t>4</a:t>
            </a:r>
            <a:r>
              <a:rPr lang="en-GB" sz="2800" b="1" dirty="0">
                <a:solidFill>
                  <a:srgbClr val="92D050"/>
                </a:solidFill>
                <a:latin typeface="Times New Roman" panose="02020603050405020304" pitchFamily="18" charset="0"/>
                <a:ea typeface="SimSun" panose="02010600030101010101" pitchFamily="2" charset="-122"/>
              </a:rPr>
              <a:t>He </a:t>
            </a:r>
            <a:r>
              <a:rPr lang="en-US" sz="2800" b="1" dirty="0">
                <a:effectLst/>
                <a:latin typeface="Times New Roman" panose="02020603050405020304" pitchFamily="18" charset="0"/>
                <a:ea typeface="Times New Roman" panose="02020603050405020304" pitchFamily="18" charset="0"/>
              </a:rPr>
              <a:t>experiment at </a:t>
            </a:r>
            <a:r>
              <a:rPr lang="ro-RO" sz="2800" b="1" dirty="0">
                <a:effectLst/>
                <a:latin typeface="Times New Roman" panose="02020603050405020304" pitchFamily="18" charset="0"/>
                <a:ea typeface="Times New Roman" panose="02020603050405020304" pitchFamily="18" charset="0"/>
              </a:rPr>
              <a:t>the IFIN-HH 3 MV Tandem</a:t>
            </a:r>
            <a:r>
              <a:rPr lang="en-GB" sz="2800" b="1" dirty="0">
                <a:solidFill>
                  <a:srgbClr val="FF0000"/>
                </a:solidFill>
                <a:latin typeface="Times New Roman" panose="02020603050405020304" pitchFamily="18" charset="0"/>
                <a:ea typeface="SimSun" panose="02010600030101010101" pitchFamily="2" charset="-122"/>
              </a:rPr>
              <a:t> </a:t>
            </a:r>
            <a:r>
              <a:rPr lang="en-US" sz="2800" b="1" dirty="0">
                <a:solidFill>
                  <a:srgbClr val="FF0000"/>
                </a:solidFill>
                <a:latin typeface="Times New Roman" panose="02020603050405020304" pitchFamily="18" charset="0"/>
                <a:ea typeface="SimSun" panose="02010600030101010101" pitchFamily="2" charset="-122"/>
              </a:rPr>
              <a:t> </a:t>
            </a:r>
            <a:r>
              <a:rPr lang="en-US" sz="2800" b="1" kern="0" dirty="0">
                <a:solidFill>
                  <a:prstClr val="black"/>
                </a:solidFill>
                <a:latin typeface="Times New Roman" panose="02020603050405020304" pitchFamily="18" charset="0"/>
                <a:ea typeface="Times New Roman" panose="02020603050405020304" pitchFamily="18" charset="0"/>
              </a:rPr>
              <a:t> </a:t>
            </a:r>
            <a:br>
              <a:rPr lang="en-US" sz="2800" dirty="0">
                <a:solidFill>
                  <a:prstClr val="black"/>
                </a:solidFill>
                <a:latin typeface="Calibri"/>
              </a:rPr>
            </a:br>
            <a:endParaRPr lang="en-US" dirty="0"/>
          </a:p>
        </p:txBody>
      </p:sp>
      <p:sp>
        <p:nvSpPr>
          <p:cNvPr id="7" name="TextBox 6">
            <a:extLst>
              <a:ext uri="{FF2B5EF4-FFF2-40B4-BE49-F238E27FC236}">
                <a16:creationId xmlns:a16="http://schemas.microsoft.com/office/drawing/2014/main" id="{477E3A30-0A34-410E-9D1B-11D2CA411434}"/>
              </a:ext>
            </a:extLst>
          </p:cNvPr>
          <p:cNvSpPr txBox="1"/>
          <p:nvPr/>
        </p:nvSpPr>
        <p:spPr>
          <a:xfrm>
            <a:off x="268941" y="905703"/>
            <a:ext cx="11339794" cy="369332"/>
          </a:xfrm>
          <a:prstGeom prst="rect">
            <a:avLst/>
          </a:prstGeo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p:spPr>
        <p:txBody>
          <a:bodyPr wrap="square">
            <a:spAutoFit/>
          </a:bodyPr>
          <a:lstStyle/>
          <a:p>
            <a:pPr algn="ctr"/>
            <a:r>
              <a:rPr lang="en-US" b="1" dirty="0">
                <a:solidFill>
                  <a:prstClr val="black"/>
                </a:solidFill>
                <a:latin typeface="Times New Roman" panose="02020603050405020304" pitchFamily="18" charset="0"/>
                <a:cs typeface="Times New Roman" panose="02020603050405020304" pitchFamily="18" charset="0"/>
              </a:rPr>
              <a:t>We have successfully measured the </a:t>
            </a:r>
            <a:r>
              <a:rPr lang="en-US" b="1" baseline="30000" dirty="0">
                <a:solidFill>
                  <a:srgbClr val="FF0000"/>
                </a:solidFill>
                <a:latin typeface="Times New Roman" panose="02020603050405020304" pitchFamily="18" charset="0"/>
                <a:ea typeface="Times New Roman" panose="02020603050405020304" pitchFamily="18" charset="0"/>
              </a:rPr>
              <a:t>7</a:t>
            </a:r>
            <a:r>
              <a:rPr lang="en-US" b="1" dirty="0">
                <a:solidFill>
                  <a:srgbClr val="FF0000"/>
                </a:solidFill>
                <a:latin typeface="Times New Roman" panose="02020603050405020304" pitchFamily="18" charset="0"/>
                <a:ea typeface="Times New Roman" panose="02020603050405020304" pitchFamily="18" charset="0"/>
              </a:rPr>
              <a:t>Li(p, α)</a:t>
            </a:r>
            <a:r>
              <a:rPr lang="en-US" b="1" baseline="30000" dirty="0">
                <a:solidFill>
                  <a:srgbClr val="FF0000"/>
                </a:solidFill>
                <a:latin typeface="Times New Roman" panose="02020603050405020304" pitchFamily="18" charset="0"/>
                <a:ea typeface="Times New Roman" panose="02020603050405020304" pitchFamily="18" charset="0"/>
              </a:rPr>
              <a:t>4</a:t>
            </a:r>
            <a:r>
              <a:rPr lang="en-US" b="1" dirty="0">
                <a:solidFill>
                  <a:srgbClr val="FF0000"/>
                </a:solidFill>
                <a:latin typeface="Times New Roman" panose="02020603050405020304" pitchFamily="18" charset="0"/>
                <a:ea typeface="Times New Roman" panose="02020603050405020304" pitchFamily="18" charset="0"/>
              </a:rPr>
              <a:t>He</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reactions at </a:t>
            </a:r>
            <a:r>
              <a:rPr lang="en-US" b="1" dirty="0">
                <a:solidFill>
                  <a:prstClr val="black"/>
                </a:solidFill>
                <a:latin typeface="Times New Roman" panose="02020603050405020304" pitchFamily="18" charset="0"/>
                <a:cs typeface="Times New Roman" panose="02020603050405020304" pitchFamily="18" charset="0"/>
              </a:rPr>
              <a:t>8, 7, 6, 5, 4, 3, 2,</a:t>
            </a:r>
            <a:r>
              <a:rPr lang="en-US" b="1" dirty="0">
                <a:solidFill>
                  <a:srgbClr val="FF0000"/>
                </a:solidFill>
                <a:latin typeface="Times New Roman" panose="02020603050405020304" pitchFamily="18" charset="0"/>
                <a:cs typeface="Times New Roman" panose="02020603050405020304" pitchFamily="18" charset="0"/>
              </a:rPr>
              <a:t> 0.9</a:t>
            </a:r>
            <a:r>
              <a:rPr lang="en-US" b="1" dirty="0">
                <a:solidFill>
                  <a:prstClr val="black"/>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0.75</a:t>
            </a:r>
            <a:r>
              <a:rPr lang="en-US" b="1" dirty="0">
                <a:solidFill>
                  <a:prstClr val="black"/>
                </a:solidFill>
                <a:latin typeface="Times New Roman" panose="02020603050405020304" pitchFamily="18" charset="0"/>
                <a:cs typeface="Times New Roman" panose="02020603050405020304" pitchFamily="18" charset="0"/>
              </a:rPr>
              <a:t>, and </a:t>
            </a:r>
            <a:r>
              <a:rPr lang="en-US" b="1" dirty="0">
                <a:solidFill>
                  <a:srgbClr val="FF0000"/>
                </a:solidFill>
                <a:latin typeface="Times New Roman" panose="02020603050405020304" pitchFamily="18" charset="0"/>
                <a:cs typeface="Times New Roman" panose="02020603050405020304" pitchFamily="18" charset="0"/>
              </a:rPr>
              <a:t>0.6</a:t>
            </a:r>
            <a:r>
              <a:rPr lang="en-US" b="1" dirty="0">
                <a:solidFill>
                  <a:prstClr val="black"/>
                </a:solidFill>
                <a:latin typeface="Times New Roman" panose="02020603050405020304" pitchFamily="18" charset="0"/>
                <a:cs typeface="Times New Roman" panose="02020603050405020304" pitchFamily="18" charset="0"/>
              </a:rPr>
              <a:t> MeV (</a:t>
            </a:r>
            <a:r>
              <a:rPr lang="en-US" b="1" dirty="0" err="1">
                <a:solidFill>
                  <a:prstClr val="black"/>
                </a:solidFill>
                <a:latin typeface="Times New Roman" panose="02020603050405020304" pitchFamily="18" charset="0"/>
                <a:cs typeface="Times New Roman" panose="02020603050405020304" pitchFamily="18" charset="0"/>
              </a:rPr>
              <a:t>E</a:t>
            </a:r>
            <a:r>
              <a:rPr lang="en-US" b="1" baseline="-25000" dirty="0" err="1">
                <a:solidFill>
                  <a:prstClr val="black"/>
                </a:solidFill>
                <a:latin typeface="Times New Roman" panose="02020603050405020304" pitchFamily="18" charset="0"/>
                <a:cs typeface="Times New Roman" panose="02020603050405020304" pitchFamily="18" charset="0"/>
              </a:rPr>
              <a:t>lab</a:t>
            </a:r>
            <a:r>
              <a:rPr lang="en-US" b="1" dirty="0">
                <a:solidFill>
                  <a:prstClr val="black"/>
                </a:solidFill>
                <a:latin typeface="Times New Roman" panose="02020603050405020304" pitchFamily="18" charset="0"/>
                <a:cs typeface="Times New Roman" panose="02020603050405020304" pitchFamily="18" charset="0"/>
              </a:rPr>
              <a:t>) energies. </a:t>
            </a:r>
          </a:p>
        </p:txBody>
      </p:sp>
      <p:sp>
        <p:nvSpPr>
          <p:cNvPr id="8" name="TextBox 7">
            <a:extLst>
              <a:ext uri="{FF2B5EF4-FFF2-40B4-BE49-F238E27FC236}">
                <a16:creationId xmlns:a16="http://schemas.microsoft.com/office/drawing/2014/main" id="{053203E4-AED3-4096-9468-2CC8C065D9E3}"/>
              </a:ext>
            </a:extLst>
          </p:cNvPr>
          <p:cNvSpPr txBox="1"/>
          <p:nvPr/>
        </p:nvSpPr>
        <p:spPr>
          <a:xfrm>
            <a:off x="3133551" y="1951731"/>
            <a:ext cx="890096" cy="830997"/>
          </a:xfrm>
          <a:prstGeom prst="rect">
            <a:avLst/>
          </a:prstGeom>
          <a:noFill/>
        </p:spPr>
        <p:txBody>
          <a:bodyPr wrap="square" rtlCol="0">
            <a:spAutoFit/>
          </a:bodyPr>
          <a:lstStyle/>
          <a:p>
            <a:r>
              <a:rPr lang="en-US" sz="1200" b="1" dirty="0">
                <a:solidFill>
                  <a:prstClr val="black"/>
                </a:solidFill>
                <a:latin typeface="Times New Roman" panose="02020603050405020304" pitchFamily="18" charset="0"/>
                <a:cs typeface="Times New Roman" panose="02020603050405020304" pitchFamily="18" charset="0"/>
              </a:rPr>
              <a:t>12 X3 detectors from ELISSA</a:t>
            </a:r>
          </a:p>
        </p:txBody>
      </p:sp>
      <p:pic>
        <p:nvPicPr>
          <p:cNvPr id="9" name="Picture 8">
            <a:extLst>
              <a:ext uri="{FF2B5EF4-FFF2-40B4-BE49-F238E27FC236}">
                <a16:creationId xmlns:a16="http://schemas.microsoft.com/office/drawing/2014/main" id="{AC4D449D-2347-4D3B-97F2-CB17A8154E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54" y="1861370"/>
            <a:ext cx="2393646" cy="2431726"/>
          </a:xfrm>
          <a:prstGeom prst="rect">
            <a:avLst/>
          </a:prstGeom>
        </p:spPr>
      </p:pic>
      <p:cxnSp>
        <p:nvCxnSpPr>
          <p:cNvPr id="10" name="Straight Arrow Connector 9">
            <a:extLst>
              <a:ext uri="{FF2B5EF4-FFF2-40B4-BE49-F238E27FC236}">
                <a16:creationId xmlns:a16="http://schemas.microsoft.com/office/drawing/2014/main" id="{781B74F1-3431-45A3-BE37-303EF53E505D}"/>
              </a:ext>
            </a:extLst>
          </p:cNvPr>
          <p:cNvCxnSpPr>
            <a:cxnSpLocks/>
          </p:cNvCxnSpPr>
          <p:nvPr/>
        </p:nvCxnSpPr>
        <p:spPr>
          <a:xfrm flipH="1">
            <a:off x="2629494" y="2291685"/>
            <a:ext cx="576064" cy="1"/>
          </a:xfrm>
          <a:prstGeom prst="straightConnector1">
            <a:avLst/>
          </a:prstGeom>
          <a:noFill/>
          <a:ln w="53975" cap="flat" cmpd="sng" algn="ctr">
            <a:solidFill>
              <a:srgbClr val="FF0000"/>
            </a:solidFill>
            <a:prstDash val="solid"/>
            <a:miter lim="800000"/>
            <a:tailEnd type="triangle"/>
          </a:ln>
          <a:effectLst/>
        </p:spPr>
      </p:cxnSp>
      <p:sp>
        <p:nvSpPr>
          <p:cNvPr id="11" name="TextBox 10">
            <a:extLst>
              <a:ext uri="{FF2B5EF4-FFF2-40B4-BE49-F238E27FC236}">
                <a16:creationId xmlns:a16="http://schemas.microsoft.com/office/drawing/2014/main" id="{9D5AB763-BE54-4439-9D58-A65165762E4E}"/>
              </a:ext>
            </a:extLst>
          </p:cNvPr>
          <p:cNvSpPr txBox="1"/>
          <p:nvPr/>
        </p:nvSpPr>
        <p:spPr>
          <a:xfrm>
            <a:off x="117252" y="4723411"/>
            <a:ext cx="3349518" cy="1600438"/>
          </a:xfrm>
          <a:prstGeom prst="rect">
            <a:avLst/>
          </a:prstGeo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p:spPr>
        <p:txBody>
          <a:bodyPr wrap="square" rtlCol="0">
            <a:spAutoFit/>
          </a:bodyPr>
          <a:lstStyle/>
          <a:p>
            <a:pPr marL="285750" indent="-285750" algn="just">
              <a:buFont typeface="Arial" panose="020B0604020202020204" pitchFamily="34" charset="0"/>
              <a:buChar char="•"/>
              <a:defRPr/>
            </a:pPr>
            <a:r>
              <a:rPr lang="en-US" sz="1400" b="1" kern="0" dirty="0">
                <a:solidFill>
                  <a:prstClr val="black"/>
                </a:solidFill>
                <a:latin typeface="Times New Roman" panose="02020603050405020304" pitchFamily="18" charset="0"/>
                <a:cs typeface="Times New Roman" panose="02020603050405020304" pitchFamily="18" charset="0"/>
              </a:rPr>
              <a:t>The X3 detectors are placed at a distance of ~ 6.0 cm from the target center. The diameter of the barrel is ∼ 19.54 cm.</a:t>
            </a:r>
          </a:p>
          <a:p>
            <a:pPr marL="285750" indent="-285750" algn="just">
              <a:buFont typeface="Arial" panose="020B0604020202020204" pitchFamily="34" charset="0"/>
              <a:buChar char="•"/>
              <a:defRPr/>
            </a:pPr>
            <a:r>
              <a:rPr lang="en-US" sz="1400" b="1" kern="0" dirty="0">
                <a:solidFill>
                  <a:prstClr val="black"/>
                </a:solidFill>
                <a:latin typeface="Times New Roman" panose="02020603050405020304" pitchFamily="18" charset="0"/>
                <a:cs typeface="Times New Roman" panose="02020603050405020304" pitchFamily="18" charset="0"/>
              </a:rPr>
              <a:t>Target: CH</a:t>
            </a:r>
            <a:r>
              <a:rPr lang="en-US" sz="1400" b="1" kern="0" baseline="-25000" dirty="0">
                <a:solidFill>
                  <a:prstClr val="black"/>
                </a:solidFill>
                <a:latin typeface="Times New Roman" panose="02020603050405020304" pitchFamily="18" charset="0"/>
                <a:cs typeface="Times New Roman" panose="02020603050405020304" pitchFamily="18" charset="0"/>
              </a:rPr>
              <a:t>2</a:t>
            </a:r>
          </a:p>
          <a:p>
            <a:pPr marL="285750" indent="-285750" algn="just">
              <a:buFont typeface="Arial" panose="020B0604020202020204" pitchFamily="34" charset="0"/>
              <a:buChar char="•"/>
              <a:defRPr/>
            </a:pPr>
            <a:r>
              <a:rPr lang="en-US" sz="1400" b="1" kern="0" dirty="0">
                <a:solidFill>
                  <a:prstClr val="black"/>
                </a:solidFill>
                <a:latin typeface="Times New Roman" panose="02020603050405020304" pitchFamily="18" charset="0"/>
                <a:cs typeface="Times New Roman" panose="02020603050405020304" pitchFamily="18" charset="0"/>
              </a:rPr>
              <a:t>Beam: </a:t>
            </a:r>
            <a:r>
              <a:rPr lang="en-US" sz="1400" b="1" kern="0" baseline="30000" dirty="0">
                <a:solidFill>
                  <a:srgbClr val="C00000"/>
                </a:solidFill>
                <a:latin typeface="Times New Roman" panose="02020603050405020304" pitchFamily="18" charset="0"/>
                <a:cs typeface="Times New Roman" panose="02020603050405020304" pitchFamily="18" charset="0"/>
              </a:rPr>
              <a:t>7</a:t>
            </a:r>
            <a:r>
              <a:rPr lang="en-US" sz="1400" b="1" kern="0" dirty="0">
                <a:solidFill>
                  <a:srgbClr val="C00000"/>
                </a:solidFill>
                <a:latin typeface="Times New Roman" panose="02020603050405020304" pitchFamily="18" charset="0"/>
                <a:cs typeface="Times New Roman" panose="02020603050405020304" pitchFamily="18" charset="0"/>
              </a:rPr>
              <a:t>Li</a:t>
            </a:r>
          </a:p>
          <a:p>
            <a:pPr marL="285750" indent="-285750" algn="just">
              <a:buFont typeface="Arial" panose="020B0604020202020204" pitchFamily="34" charset="0"/>
              <a:buChar char="•"/>
              <a:defRPr/>
            </a:pPr>
            <a:r>
              <a:rPr lang="en-US" sz="1400" b="1" kern="0" dirty="0">
                <a:solidFill>
                  <a:prstClr val="black"/>
                </a:solidFill>
                <a:latin typeface="Times New Roman" panose="02020603050405020304" pitchFamily="18" charset="0"/>
                <a:cs typeface="Times New Roman" panose="02020603050405020304" pitchFamily="18" charset="0"/>
              </a:rPr>
              <a:t>Beam Energy: </a:t>
            </a:r>
            <a:r>
              <a:rPr lang="en-US" sz="1400" b="1" kern="0" dirty="0">
                <a:solidFill>
                  <a:srgbClr val="FF0000"/>
                </a:solidFill>
                <a:latin typeface="Times New Roman" panose="02020603050405020304" pitchFamily="18" charset="0"/>
                <a:cs typeface="Times New Roman" panose="02020603050405020304" pitchFamily="18" charset="0"/>
              </a:rPr>
              <a:t>0.6 to 8 </a:t>
            </a:r>
            <a:r>
              <a:rPr lang="en-US" sz="1400" b="1" kern="0" dirty="0">
                <a:solidFill>
                  <a:prstClr val="black"/>
                </a:solidFill>
                <a:latin typeface="Times New Roman" panose="02020603050405020304" pitchFamily="18" charset="0"/>
                <a:cs typeface="Times New Roman" panose="02020603050405020304" pitchFamily="18" charset="0"/>
              </a:rPr>
              <a:t>MeV</a:t>
            </a:r>
          </a:p>
        </p:txBody>
      </p:sp>
      <p:pic>
        <p:nvPicPr>
          <p:cNvPr id="12" name="Picture 11">
            <a:extLst>
              <a:ext uri="{FF2B5EF4-FFF2-40B4-BE49-F238E27FC236}">
                <a16:creationId xmlns:a16="http://schemas.microsoft.com/office/drawing/2014/main" id="{674F0B52-E6FB-4AE9-8A0D-CE0EA2EF1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7178" y="1290863"/>
            <a:ext cx="7024429" cy="4056598"/>
          </a:xfrm>
          <a:prstGeom prst="rect">
            <a:avLst/>
          </a:prstGeom>
        </p:spPr>
      </p:pic>
      <p:sp>
        <p:nvSpPr>
          <p:cNvPr id="13" name="TextBox 12">
            <a:extLst>
              <a:ext uri="{FF2B5EF4-FFF2-40B4-BE49-F238E27FC236}">
                <a16:creationId xmlns:a16="http://schemas.microsoft.com/office/drawing/2014/main" id="{A34BDFDD-D7A0-4C6A-9F81-CFA3507B08AF}"/>
              </a:ext>
            </a:extLst>
          </p:cNvPr>
          <p:cNvSpPr txBox="1"/>
          <p:nvPr/>
        </p:nvSpPr>
        <p:spPr>
          <a:xfrm>
            <a:off x="4981048" y="5400519"/>
            <a:ext cx="6094476" cy="923330"/>
          </a:xfrm>
          <a:prstGeom prst="rect">
            <a:avLst/>
          </a:prstGeom>
          <a:noFill/>
        </p:spPr>
        <p:txBody>
          <a:bodyPr wrap="square">
            <a:spAutoFit/>
          </a:bodyPr>
          <a:lstStyle/>
          <a:p>
            <a:pPr algn="just"/>
            <a:r>
              <a:rPr lang="en-US" b="1" dirty="0">
                <a:solidFill>
                  <a:prstClr val="black"/>
                </a:solidFill>
                <a:latin typeface="Times New Roman" panose="02020603050405020304" pitchFamily="18" charset="0"/>
                <a:cs typeface="Times New Roman" panose="02020603050405020304" pitchFamily="18" charset="0"/>
              </a:rPr>
              <a:t>Comparison of </a:t>
            </a:r>
            <a:r>
              <a:rPr lang="en-US" b="1" dirty="0">
                <a:solidFill>
                  <a:srgbClr val="C00000"/>
                </a:solidFill>
                <a:latin typeface="Times New Roman" panose="02020603050405020304" pitchFamily="18" charset="0"/>
                <a:cs typeface="Times New Roman" panose="02020603050405020304" pitchFamily="18" charset="0"/>
              </a:rPr>
              <a:t>E</a:t>
            </a:r>
            <a:r>
              <a:rPr lang="en-US" b="1" dirty="0">
                <a:solidFill>
                  <a:prstClr val="black"/>
                </a:solidFill>
                <a:latin typeface="Times New Roman" panose="02020603050405020304" pitchFamily="18" charset="0"/>
                <a:cs typeface="Times New Roman" panose="02020603050405020304" pitchFamily="18" charset="0"/>
              </a:rPr>
              <a:t> vs </a:t>
            </a:r>
            <a:r>
              <a:rPr lang="en-US" b="1" dirty="0">
                <a:solidFill>
                  <a:srgbClr val="C00000"/>
                </a:solidFill>
                <a:latin typeface="Times New Roman" panose="02020603050405020304" pitchFamily="18" charset="0"/>
                <a:cs typeface="Times New Roman" panose="02020603050405020304" pitchFamily="18" charset="0"/>
              </a:rPr>
              <a:t>θ</a:t>
            </a:r>
            <a:r>
              <a:rPr lang="en-US" b="1" dirty="0">
                <a:solidFill>
                  <a:prstClr val="black"/>
                </a:solidFill>
                <a:latin typeface="Times New Roman" panose="02020603050405020304" pitchFamily="18" charset="0"/>
                <a:cs typeface="Times New Roman" panose="02020603050405020304" pitchFamily="18" charset="0"/>
              </a:rPr>
              <a:t> plot (Kinematic plot) of </a:t>
            </a:r>
            <a:r>
              <a:rPr lang="en-US" b="1" baseline="30000" dirty="0">
                <a:solidFill>
                  <a:srgbClr val="FF0000"/>
                </a:solidFill>
                <a:latin typeface="Times New Roman" panose="02020603050405020304" pitchFamily="18" charset="0"/>
                <a:ea typeface="Times New Roman" panose="02020603050405020304" pitchFamily="18" charset="0"/>
              </a:rPr>
              <a:t>7</a:t>
            </a:r>
            <a:r>
              <a:rPr lang="en-US" b="1" dirty="0">
                <a:solidFill>
                  <a:srgbClr val="FF0000"/>
                </a:solidFill>
                <a:latin typeface="Times New Roman" panose="02020603050405020304" pitchFamily="18" charset="0"/>
                <a:ea typeface="Times New Roman" panose="02020603050405020304" pitchFamily="18" charset="0"/>
              </a:rPr>
              <a:t>Li(p, α)</a:t>
            </a:r>
            <a:r>
              <a:rPr lang="en-US" b="1" baseline="30000" dirty="0">
                <a:solidFill>
                  <a:srgbClr val="FF0000"/>
                </a:solidFill>
                <a:latin typeface="Times New Roman" panose="02020603050405020304" pitchFamily="18" charset="0"/>
                <a:ea typeface="Times New Roman" panose="02020603050405020304" pitchFamily="18" charset="0"/>
              </a:rPr>
              <a:t>4</a:t>
            </a:r>
            <a:r>
              <a:rPr lang="en-US" b="1" dirty="0">
                <a:solidFill>
                  <a:srgbClr val="FF0000"/>
                </a:solidFill>
                <a:latin typeface="Times New Roman" panose="02020603050405020304" pitchFamily="18" charset="0"/>
                <a:ea typeface="Times New Roman" panose="02020603050405020304" pitchFamily="18" charset="0"/>
              </a:rPr>
              <a:t>He</a:t>
            </a:r>
            <a:r>
              <a:rPr lang="en-US" b="1" dirty="0">
                <a:solidFill>
                  <a:srgbClr val="FF0000"/>
                </a:solidFill>
                <a:latin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cs typeface="Times New Roman" panose="02020603050405020304" pitchFamily="18" charset="0"/>
              </a:rPr>
              <a:t>reaction from Monte Carlo simulation code </a:t>
            </a:r>
            <a:r>
              <a:rPr lang="en-US" b="1" dirty="0" err="1">
                <a:solidFill>
                  <a:srgbClr val="C00000"/>
                </a:solidFill>
                <a:latin typeface="Times New Roman" panose="02020603050405020304" pitchFamily="18" charset="0"/>
                <a:cs typeface="Times New Roman" panose="02020603050405020304" pitchFamily="18" charset="0"/>
              </a:rPr>
              <a:t>NPTool</a:t>
            </a:r>
            <a:r>
              <a:rPr lang="en-US" b="1" dirty="0">
                <a:solidFill>
                  <a:srgbClr val="C00000"/>
                </a:solidFill>
                <a:latin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red</a:t>
            </a:r>
            <a:r>
              <a:rPr lang="en-US" b="1" dirty="0">
                <a:solidFill>
                  <a:prstClr val="black"/>
                </a:solidFill>
                <a:latin typeface="Times New Roman" panose="02020603050405020304" pitchFamily="18" charset="0"/>
                <a:cs typeface="Times New Roman" panose="02020603050405020304" pitchFamily="18" charset="0"/>
              </a:rPr>
              <a:t> ) and experimental data (</a:t>
            </a:r>
            <a:r>
              <a:rPr lang="en-US" b="1" dirty="0">
                <a:solidFill>
                  <a:srgbClr val="1F497D"/>
                </a:solidFill>
                <a:latin typeface="Times New Roman" panose="02020603050405020304" pitchFamily="18" charset="0"/>
                <a:cs typeface="Times New Roman" panose="02020603050405020304" pitchFamily="18" charset="0"/>
              </a:rPr>
              <a:t>blue</a:t>
            </a:r>
            <a:r>
              <a:rPr lang="en-US" b="1" dirty="0">
                <a:solidFill>
                  <a:prstClr val="black"/>
                </a:solidFill>
                <a:latin typeface="Times New Roman" panose="02020603050405020304" pitchFamily="18" charset="0"/>
                <a:cs typeface="Times New Roman" panose="02020603050405020304" pitchFamily="18" charset="0"/>
              </a:rPr>
              <a:t>) for </a:t>
            </a:r>
            <a:r>
              <a:rPr lang="en-US" b="1" dirty="0">
                <a:solidFill>
                  <a:srgbClr val="FF0000"/>
                </a:solidFill>
                <a:latin typeface="Times New Roman" panose="02020603050405020304" pitchFamily="18" charset="0"/>
                <a:cs typeface="Times New Roman" panose="02020603050405020304" pitchFamily="18" charset="0"/>
              </a:rPr>
              <a:t>3</a:t>
            </a:r>
            <a:r>
              <a:rPr lang="en-US" b="1" dirty="0">
                <a:solidFill>
                  <a:prstClr val="black"/>
                </a:solidFill>
                <a:latin typeface="Times New Roman" panose="02020603050405020304" pitchFamily="18" charset="0"/>
                <a:cs typeface="Times New Roman" panose="02020603050405020304" pitchFamily="18" charset="0"/>
              </a:rPr>
              <a:t> MeV beam energy. </a:t>
            </a:r>
          </a:p>
        </p:txBody>
      </p:sp>
      <p:sp>
        <p:nvSpPr>
          <p:cNvPr id="14" name="TextBox 29">
            <a:extLst>
              <a:ext uri="{FF2B5EF4-FFF2-40B4-BE49-F238E27FC236}">
                <a16:creationId xmlns:a16="http://schemas.microsoft.com/office/drawing/2014/main" id="{172E4958-52F5-40FF-AA91-99024A080ECB}"/>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15" name="Slide Number Placeholder 3">
            <a:extLst>
              <a:ext uri="{FF2B5EF4-FFF2-40B4-BE49-F238E27FC236}">
                <a16:creationId xmlns:a16="http://schemas.microsoft.com/office/drawing/2014/main" id="{FE9D409D-D3E4-4CF4-BEEA-63BCBABFAA25}"/>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32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33AAD86B-B405-442B-903E-79867C5FD6CF}"/>
              </a:ext>
            </a:extLst>
          </p:cNvPr>
          <p:cNvSpPr txBox="1">
            <a:spLocks noGrp="1"/>
          </p:cNvSpPr>
          <p:nvPr>
            <p:ph type="title"/>
          </p:nvPr>
        </p:nvSpPr>
        <p:spPr>
          <a:xfrm>
            <a:off x="375623" y="294691"/>
            <a:ext cx="766762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Differential cross sections for </a:t>
            </a:r>
            <a:r>
              <a:rPr kumimoji="0" lang="en-US" sz="2000" b="1" i="0" u="none" strike="noStrike" kern="1200" cap="none" spc="0" normalizeH="0" baseline="30000" noProof="0" dirty="0">
                <a:ln>
                  <a:noFill/>
                </a:ln>
                <a:solidFill>
                  <a:srgbClr val="92D050"/>
                </a:solidFill>
                <a:effectLst/>
                <a:uLnTx/>
                <a:uFillTx/>
                <a:latin typeface="Times New Roman" panose="02020603050405020304" pitchFamily="18" charset="0"/>
                <a:ea typeface="Times New Roman" panose="02020603050405020304" pitchFamily="18" charset="0"/>
                <a:cs typeface="+mn-cs"/>
              </a:rPr>
              <a:t>7</a:t>
            </a:r>
            <a:r>
              <a:rPr kumimoji="0" lang="en-US" sz="2000" b="1" i="0" u="none" strike="noStrike" kern="1200" cap="none" spc="0" normalizeH="0" baseline="0" noProof="0" dirty="0">
                <a:ln>
                  <a:noFill/>
                </a:ln>
                <a:solidFill>
                  <a:srgbClr val="92D050"/>
                </a:solidFill>
                <a:effectLst/>
                <a:uLnTx/>
                <a:uFillTx/>
                <a:latin typeface="Times New Roman" panose="02020603050405020304" pitchFamily="18" charset="0"/>
                <a:ea typeface="Times New Roman" panose="02020603050405020304" pitchFamily="18" charset="0"/>
                <a:cs typeface="+mn-cs"/>
              </a:rPr>
              <a:t>Li(p, α)</a:t>
            </a:r>
            <a:r>
              <a:rPr kumimoji="0" lang="en-US" sz="2000" b="1" i="0" u="none" strike="noStrike" kern="1200" cap="none" spc="0" normalizeH="0" baseline="30000" noProof="0" dirty="0">
                <a:ln>
                  <a:noFill/>
                </a:ln>
                <a:solidFill>
                  <a:srgbClr val="92D050"/>
                </a:solidFill>
                <a:effectLst/>
                <a:uLnTx/>
                <a:uFillTx/>
                <a:latin typeface="Times New Roman" panose="02020603050405020304" pitchFamily="18" charset="0"/>
                <a:ea typeface="Times New Roman" panose="02020603050405020304" pitchFamily="18" charset="0"/>
                <a:cs typeface="+mn-cs"/>
              </a:rPr>
              <a:t>4</a:t>
            </a:r>
            <a:r>
              <a:rPr kumimoji="0" lang="en-US" sz="2000" b="1" i="0" u="none" strike="noStrike" kern="1200" cap="none" spc="0" normalizeH="0" baseline="0" noProof="0" dirty="0">
                <a:ln>
                  <a:noFill/>
                </a:ln>
                <a:solidFill>
                  <a:srgbClr val="92D050"/>
                </a:solidFill>
                <a:effectLst/>
                <a:uLnTx/>
                <a:uFillTx/>
                <a:latin typeface="Times New Roman" panose="02020603050405020304" pitchFamily="18" charset="0"/>
                <a:ea typeface="Times New Roman" panose="02020603050405020304" pitchFamily="18" charset="0"/>
                <a:cs typeface="+mn-cs"/>
              </a:rPr>
              <a:t>He </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and</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DWBA</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Calculations</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3" name="Picture 12">
            <a:extLst>
              <a:ext uri="{FF2B5EF4-FFF2-40B4-BE49-F238E27FC236}">
                <a16:creationId xmlns:a16="http://schemas.microsoft.com/office/drawing/2014/main" id="{8D9172F7-F8AB-4EA0-9292-C4722435735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251828" y="1041621"/>
            <a:ext cx="4772913" cy="5192559"/>
          </a:xfrm>
          <a:prstGeom prst="rect">
            <a:avLst/>
          </a:prstGeom>
        </p:spPr>
      </p:pic>
      <p:sp>
        <p:nvSpPr>
          <p:cNvPr id="16" name="TextBox 15">
            <a:extLst>
              <a:ext uri="{FF2B5EF4-FFF2-40B4-BE49-F238E27FC236}">
                <a16:creationId xmlns:a16="http://schemas.microsoft.com/office/drawing/2014/main" id="{891FD841-ECB8-42F0-862D-BC47248FBF2B}"/>
              </a:ext>
            </a:extLst>
          </p:cNvPr>
          <p:cNvSpPr txBox="1"/>
          <p:nvPr/>
        </p:nvSpPr>
        <p:spPr>
          <a:xfrm>
            <a:off x="6955714" y="3046682"/>
            <a:ext cx="5117950" cy="138499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r>
              <a:rPr lang="en-US" dirty="0"/>
              <a:t> </a:t>
            </a:r>
            <a:r>
              <a:rPr lang="en-US" sz="1600" b="1" dirty="0">
                <a:latin typeface="Times New Roman" panose="02020603050405020304" pitchFamily="18" charset="0"/>
                <a:cs typeface="Times New Roman" panose="02020603050405020304" pitchFamily="18" charset="0"/>
              </a:rPr>
              <a:t>Angular distributions for </a:t>
            </a:r>
            <a:r>
              <a:rPr lang="en-US" sz="1600" b="1" baseline="30000" dirty="0">
                <a:solidFill>
                  <a:srgbClr val="FF0000"/>
                </a:solidFill>
                <a:latin typeface="Times New Roman" panose="02020603050405020304" pitchFamily="18" charset="0"/>
                <a:cs typeface="Times New Roman" panose="02020603050405020304" pitchFamily="18" charset="0"/>
              </a:rPr>
              <a:t>7</a:t>
            </a:r>
            <a:r>
              <a:rPr lang="en-US" sz="1600" b="1" dirty="0">
                <a:solidFill>
                  <a:srgbClr val="FF0000"/>
                </a:solidFill>
                <a:latin typeface="Times New Roman" panose="02020603050405020304" pitchFamily="18" charset="0"/>
                <a:cs typeface="Times New Roman" panose="02020603050405020304" pitchFamily="18" charset="0"/>
              </a:rPr>
              <a:t>Li(p, </a:t>
            </a:r>
            <a:r>
              <a:rPr lang="el-GR" sz="1600" b="1" dirty="0">
                <a:solidFill>
                  <a:srgbClr val="FF0000"/>
                </a:solidFill>
                <a:latin typeface="Times New Roman" panose="02020603050405020304" pitchFamily="18" charset="0"/>
                <a:cs typeface="Times New Roman" panose="02020603050405020304" pitchFamily="18" charset="0"/>
              </a:rPr>
              <a:t>α)</a:t>
            </a:r>
            <a:r>
              <a:rPr lang="el-GR" sz="1600" b="1" baseline="30000" dirty="0">
                <a:solidFill>
                  <a:srgbClr val="FF0000"/>
                </a:solidFill>
                <a:latin typeface="Times New Roman" panose="02020603050405020304" pitchFamily="18" charset="0"/>
                <a:cs typeface="Times New Roman" panose="02020603050405020304" pitchFamily="18" charset="0"/>
              </a:rPr>
              <a:t>4</a:t>
            </a:r>
            <a:r>
              <a:rPr lang="en-US" sz="1600" b="1" dirty="0">
                <a:solidFill>
                  <a:srgbClr val="FF0000"/>
                </a:solidFill>
                <a:latin typeface="Times New Roman" panose="02020603050405020304" pitchFamily="18" charset="0"/>
                <a:cs typeface="Times New Roman" panose="02020603050405020304" pitchFamily="18" charset="0"/>
              </a:rPr>
              <a:t>He </a:t>
            </a:r>
            <a:r>
              <a:rPr lang="en-US" sz="1600" b="1" dirty="0">
                <a:latin typeface="Times New Roman" panose="02020603050405020304" pitchFamily="18" charset="0"/>
                <a:cs typeface="Times New Roman" panose="02020603050405020304" pitchFamily="18" charset="0"/>
              </a:rPr>
              <a:t>at 990, 863, 738, 611, 485, 359, 233, 95, 77, and 59.5-keV energies (</a:t>
            </a:r>
            <a:r>
              <a:rPr lang="en-US" sz="1600" b="1" dirty="0" err="1">
                <a:latin typeface="Times New Roman" panose="02020603050405020304" pitchFamily="18" charset="0"/>
                <a:cs typeface="Times New Roman" panose="02020603050405020304" pitchFamily="18" charset="0"/>
              </a:rPr>
              <a:t>E</a:t>
            </a:r>
            <a:r>
              <a:rPr lang="en-US" sz="1600" b="1" baseline="-25000" dirty="0" err="1">
                <a:latin typeface="Times New Roman" panose="02020603050405020304" pitchFamily="18" charset="0"/>
                <a:cs typeface="Times New Roman" panose="02020603050405020304" pitchFamily="18" charset="0"/>
              </a:rPr>
              <a:t>c.m</a:t>
            </a:r>
            <a:r>
              <a:rPr lang="en-US" sz="1600" b="1" baseline="-25000"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a:t>
            </a:r>
            <a:r>
              <a:rPr lang="en-US" sz="1600" b="1" baseline="-25000" dirty="0">
                <a:latin typeface="Times New Roman" panose="02020603050405020304" pitchFamily="18" charset="0"/>
                <a:cs typeface="Times New Roman" panose="02020603050405020304" pitchFamily="18" charset="0"/>
              </a:rPr>
              <a:t>.</a:t>
            </a:r>
          </a:p>
          <a:p>
            <a:pPr algn="just"/>
            <a:r>
              <a:rPr lang="en-US" sz="1600" b="1" dirty="0">
                <a:latin typeface="Times New Roman" panose="02020603050405020304" pitchFamily="18" charset="0"/>
                <a:cs typeface="Times New Roman" panose="02020603050405020304" pitchFamily="18" charset="0"/>
              </a:rPr>
              <a:t> The </a:t>
            </a:r>
            <a:r>
              <a:rPr lang="en-US" sz="1600" b="1" dirty="0">
                <a:solidFill>
                  <a:srgbClr val="FF0000"/>
                </a:solidFill>
                <a:latin typeface="Times New Roman" panose="02020603050405020304" pitchFamily="18" charset="0"/>
                <a:cs typeface="Times New Roman" panose="02020603050405020304" pitchFamily="18" charset="0"/>
              </a:rPr>
              <a:t>solid curves </a:t>
            </a:r>
            <a:r>
              <a:rPr lang="en-US" sz="1600" b="1" dirty="0">
                <a:latin typeface="Times New Roman" panose="02020603050405020304" pitchFamily="18" charset="0"/>
                <a:cs typeface="Times New Roman" panose="02020603050405020304" pitchFamily="18" charset="0"/>
              </a:rPr>
              <a:t>are the </a:t>
            </a:r>
            <a:r>
              <a:rPr lang="en-US" sz="1600" b="1" dirty="0">
                <a:solidFill>
                  <a:srgbClr val="FF0000"/>
                </a:solidFill>
                <a:latin typeface="Times New Roman" panose="02020603050405020304" pitchFamily="18" charset="0"/>
                <a:cs typeface="Times New Roman" panose="02020603050405020304" pitchFamily="18" charset="0"/>
              </a:rPr>
              <a:t>DWBA</a:t>
            </a:r>
            <a:r>
              <a:rPr lang="en-US" sz="1600" b="1" dirty="0">
                <a:latin typeface="Times New Roman" panose="02020603050405020304" pitchFamily="18" charset="0"/>
                <a:cs typeface="Times New Roman" panose="02020603050405020304" pitchFamily="18" charset="0"/>
              </a:rPr>
              <a:t> results, and the black circles are the experimental data points from the present work</a:t>
            </a:r>
            <a:r>
              <a:rPr lang="en-US" dirty="0"/>
              <a:t>.</a:t>
            </a:r>
          </a:p>
        </p:txBody>
      </p:sp>
      <p:sp>
        <p:nvSpPr>
          <p:cNvPr id="7" name="TextBox 29">
            <a:extLst>
              <a:ext uri="{FF2B5EF4-FFF2-40B4-BE49-F238E27FC236}">
                <a16:creationId xmlns:a16="http://schemas.microsoft.com/office/drawing/2014/main" id="{6A830FFF-799A-4B98-AC14-6D82CAA5A2B1}"/>
              </a:ext>
            </a:extLst>
          </p:cNvPr>
          <p:cNvSpPr txBox="1"/>
          <p:nvPr/>
        </p:nvSpPr>
        <p:spPr>
          <a:xfrm>
            <a:off x="3415687" y="6581001"/>
            <a:ext cx="5839347" cy="276999"/>
          </a:xfrm>
          <a:prstGeom prst="rect">
            <a:avLst/>
          </a:prstGeom>
          <a:noFill/>
        </p:spPr>
        <p:txBody>
          <a:bodyPr wrap="square" rtlCol="0">
            <a:spAutoFit/>
          </a:bodyPr>
          <a:lstStyle/>
          <a:p>
            <a:pPr algn="ctr"/>
            <a:r>
              <a:rPr lang="en-US" sz="1200" dirty="0"/>
              <a:t>European Nuclear Physics Conference 2025, 21-26 September, Moho, France</a:t>
            </a:r>
            <a:endParaRPr lang="aa-ET" sz="1200" dirty="0">
              <a:ea typeface="Baskerville" panose="02020502070401020303" pitchFamily="18" charset="0"/>
            </a:endParaRPr>
          </a:p>
        </p:txBody>
      </p:sp>
      <p:sp>
        <p:nvSpPr>
          <p:cNvPr id="8" name="Slide Number Placeholder 3">
            <a:extLst>
              <a:ext uri="{FF2B5EF4-FFF2-40B4-BE49-F238E27FC236}">
                <a16:creationId xmlns:a16="http://schemas.microsoft.com/office/drawing/2014/main" id="{13355649-CC9C-456C-853B-46836ECE9FE8}"/>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747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6" descr="Logo IFIN-H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56176" y="58225"/>
            <a:ext cx="751981" cy="7519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9">
            <a:extLst>
              <a:ext uri="{FF2B5EF4-FFF2-40B4-BE49-F238E27FC236}">
                <a16:creationId xmlns:a16="http://schemas.microsoft.com/office/drawing/2014/main" id="{75BF6AB7-F972-3B21-2BF8-3DC414FDE66A}"/>
              </a:ext>
            </a:extLst>
          </p:cNvPr>
          <p:cNvSpPr txBox="1"/>
          <p:nvPr/>
        </p:nvSpPr>
        <p:spPr>
          <a:xfrm>
            <a:off x="3415687" y="6581001"/>
            <a:ext cx="5839347" cy="276999"/>
          </a:xfrm>
          <a:prstGeom prst="rect">
            <a:avLst/>
          </a:prstGeom>
          <a:noFill/>
        </p:spPr>
        <p:txBody>
          <a:bodyPr wrap="square" rtlCol="0">
            <a:spAutoFit/>
          </a:bodyPr>
          <a:lstStyle/>
          <a:p>
            <a:pPr algn="ctr"/>
            <a:r>
              <a:rPr lang="en-US" sz="1200" dirty="0">
                <a:latin typeface="+mj-lt"/>
              </a:rPr>
              <a:t>XVII. International Conference on Nuclear Structure Properties, 25-27 June 2025</a:t>
            </a:r>
            <a:endParaRPr lang="aa-ET" sz="1200" dirty="0">
              <a:latin typeface="+mj-lt"/>
              <a:ea typeface="Baskerville" panose="02020502070401020303" pitchFamily="18" charset="0"/>
            </a:endParaRPr>
          </a:p>
        </p:txBody>
      </p:sp>
      <p:sp>
        <p:nvSpPr>
          <p:cNvPr id="4" name="Title 3">
            <a:extLst>
              <a:ext uri="{FF2B5EF4-FFF2-40B4-BE49-F238E27FC236}">
                <a16:creationId xmlns:a16="http://schemas.microsoft.com/office/drawing/2014/main" id="{7B4FEA66-72A2-49DD-ABC5-4203242F86BD}"/>
              </a:ext>
            </a:extLst>
          </p:cNvPr>
          <p:cNvSpPr>
            <a:spLocks noGrp="1"/>
          </p:cNvSpPr>
          <p:nvPr>
            <p:ph type="title"/>
          </p:nvPr>
        </p:nvSpPr>
        <p:spPr>
          <a:xfrm>
            <a:off x="1823555" y="186638"/>
            <a:ext cx="5089810" cy="495155"/>
          </a:xfrm>
        </p:spPr>
        <p:txBody>
          <a:bodyPr/>
          <a:lstStyle/>
          <a:p>
            <a:r>
              <a:rPr lang="en-US" sz="2800" b="1" dirty="0">
                <a:latin typeface="Times New Roman" panose="02020603050405020304" pitchFamily="18" charset="0"/>
                <a:cs typeface="Times New Roman" panose="02020603050405020304" pitchFamily="18" charset="0"/>
              </a:rPr>
              <a:t>S-factor </a:t>
            </a:r>
            <a:endParaRPr lang="en-US" dirty="0"/>
          </a:p>
        </p:txBody>
      </p:sp>
      <p:pic>
        <p:nvPicPr>
          <p:cNvPr id="6" name="Picture 5">
            <a:extLst>
              <a:ext uri="{FF2B5EF4-FFF2-40B4-BE49-F238E27FC236}">
                <a16:creationId xmlns:a16="http://schemas.microsoft.com/office/drawing/2014/main" id="{BF1B632F-7FED-4957-9781-E6404ED66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13" y="947530"/>
            <a:ext cx="5839347" cy="4618693"/>
          </a:xfrm>
          <a:prstGeom prst="rect">
            <a:avLst/>
          </a:prstGeom>
        </p:spPr>
      </p:pic>
      <p:sp>
        <p:nvSpPr>
          <p:cNvPr id="8" name="TextBox 7">
            <a:extLst>
              <a:ext uri="{FF2B5EF4-FFF2-40B4-BE49-F238E27FC236}">
                <a16:creationId xmlns:a16="http://schemas.microsoft.com/office/drawing/2014/main" id="{B03A1D89-A234-4DC5-BF8F-738D01A2584F}"/>
              </a:ext>
            </a:extLst>
          </p:cNvPr>
          <p:cNvSpPr txBox="1"/>
          <p:nvPr/>
        </p:nvSpPr>
        <p:spPr>
          <a:xfrm>
            <a:off x="6452050" y="3034275"/>
            <a:ext cx="5090905" cy="1077218"/>
          </a:xfrm>
          <a:prstGeom prst="rect">
            <a:avLst/>
          </a:prstGeom>
          <a:blipFill>
            <a:blip r:embed="rId6"/>
            <a:tile tx="0" ty="0" sx="100000" sy="100000" flip="none" algn="tl"/>
          </a:blipFill>
        </p:spPr>
        <p:txBody>
          <a:bodyPr wrap="square">
            <a:spAutoFit/>
          </a:bodyPr>
          <a:lstStyle/>
          <a:p>
            <a:pPr algn="just"/>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From the present  </a:t>
            </a: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DWBA</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and </a:t>
            </a:r>
            <a:r>
              <a:rPr kumimoji="0" lang="en-US" sz="1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polynomial fits</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S(0)= </a:t>
            </a: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59.8 </a:t>
            </a:r>
            <a:r>
              <a:rPr kumimoji="0" lang="en-US" sz="1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keVb</a:t>
            </a: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and 68.4 ± 4.9 </a:t>
            </a:r>
            <a:r>
              <a:rPr kumimoji="0" lang="en-US" sz="1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keVb</a:t>
            </a:r>
            <a:r>
              <a:rPr kumimoji="0" lang="en-US" sz="1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are obtained, respectively. The p</a:t>
            </a:r>
            <a:r>
              <a:rPr lang="en-US" sz="1600" b="1" dirty="0">
                <a:latin typeface="Times New Roman" panose="02020603050405020304" pitchFamily="18" charset="0"/>
                <a:cs typeface="Times New Roman" panose="02020603050405020304" pitchFamily="18" charset="0"/>
              </a:rPr>
              <a:t>resent </a:t>
            </a:r>
            <a:r>
              <a:rPr lang="en-US" sz="1600" b="1" dirty="0">
                <a:solidFill>
                  <a:srgbClr val="FF0000"/>
                </a:solidFill>
                <a:latin typeface="Times New Roman" panose="02020603050405020304" pitchFamily="18" charset="0"/>
                <a:cs typeface="Times New Roman" panose="02020603050405020304" pitchFamily="18" charset="0"/>
              </a:rPr>
              <a:t>DWBA</a:t>
            </a:r>
            <a:r>
              <a:rPr lang="en-US" sz="1600" b="1" dirty="0">
                <a:latin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value lies within the uncertainty bounds of the </a:t>
            </a:r>
            <a:r>
              <a:rPr kumimoji="0" lang="en-US" sz="1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NACRE-II</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compilation.</a:t>
            </a:r>
            <a:endParaRPr lang="en-US" dirty="0"/>
          </a:p>
        </p:txBody>
      </p:sp>
      <p:sp>
        <p:nvSpPr>
          <p:cNvPr id="7" name="TextBox 6">
            <a:extLst>
              <a:ext uri="{FF2B5EF4-FFF2-40B4-BE49-F238E27FC236}">
                <a16:creationId xmlns:a16="http://schemas.microsoft.com/office/drawing/2014/main" id="{001F1DFD-79E4-4BA3-9396-C1816FC005F8}"/>
              </a:ext>
            </a:extLst>
          </p:cNvPr>
          <p:cNvSpPr txBox="1"/>
          <p:nvPr/>
        </p:nvSpPr>
        <p:spPr>
          <a:xfrm>
            <a:off x="6452050" y="1260912"/>
            <a:ext cx="4772913" cy="1077218"/>
          </a:xfrm>
          <a:prstGeom prst="rect">
            <a:avLst/>
          </a:prstGeom>
          <a:blipFill>
            <a:blip r:embed="rId6"/>
            <a:tile tx="0" ty="0" sx="100000" sy="100000" flip="none" algn="tl"/>
          </a:blipFill>
        </p:spPr>
        <p:txBody>
          <a:bodyPr wrap="square">
            <a:spAutoFit/>
          </a:bodyPr>
          <a:lstStyle/>
          <a:p>
            <a:pPr algn="just"/>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In</a:t>
            </a:r>
            <a:r>
              <a:rPr lang="en-US" sz="1600" b="1" dirty="0">
                <a:solidFill>
                  <a:srgbClr val="FF0000"/>
                </a:solidFill>
                <a:latin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DWBA </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calculations, the </a:t>
            </a:r>
            <a:r>
              <a:rPr kumimoji="0" lang="en-US" sz="1600" b="1" i="0" u="none" strike="noStrike" kern="1200" cap="none" spc="0" normalizeH="0" baseline="0" noProof="0" dirty="0">
                <a:ln>
                  <a:noFill/>
                </a:ln>
                <a:solidFill>
                  <a:schemeClr val="accent4"/>
                </a:solidFill>
                <a:effectLst/>
                <a:uLnTx/>
                <a:uFillTx/>
                <a:latin typeface="Times New Roman" panose="02020603050405020304" pitchFamily="18" charset="0"/>
                <a:ea typeface="+mn-ea"/>
                <a:cs typeface="Times New Roman" panose="02020603050405020304" pitchFamily="18" charset="0"/>
              </a:rPr>
              <a:t>zero-range approximation </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has been adopted  (the interaction between the transferred particle and the core of the </a:t>
            </a:r>
            <a:r>
              <a:rPr kumimoji="0" lang="en-US" sz="16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ejectile</a:t>
            </a:r>
            <a:r>
              <a:rPr kumimoji="0" lang="en-US" sz="1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endParaRPr lang="en-US" dirty="0"/>
          </a:p>
        </p:txBody>
      </p:sp>
      <p:sp>
        <p:nvSpPr>
          <p:cNvPr id="9" name="TextBox 8">
            <a:extLst>
              <a:ext uri="{FF2B5EF4-FFF2-40B4-BE49-F238E27FC236}">
                <a16:creationId xmlns:a16="http://schemas.microsoft.com/office/drawing/2014/main" id="{D1D1BBFE-DD62-4C11-9272-DE5635448972}"/>
              </a:ext>
            </a:extLst>
          </p:cNvPr>
          <p:cNvSpPr txBox="1"/>
          <p:nvPr/>
        </p:nvSpPr>
        <p:spPr>
          <a:xfrm>
            <a:off x="175469" y="5426369"/>
            <a:ext cx="6737896" cy="1077218"/>
          </a:xfrm>
          <a:prstGeom prst="rect">
            <a:avLst/>
          </a:prstGeom>
          <a:gradFill>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gradFill>
        </p:spPr>
        <p:txBody>
          <a:bodyPr wrap="square">
            <a:spAutoFit/>
          </a:bodyPr>
          <a:lstStyle/>
          <a:p>
            <a:pPr lvl="0" algn="just">
              <a:defRPr/>
            </a:pPr>
            <a:r>
              <a:rPr kumimoji="0" lang="en-US"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1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red diamond </a:t>
            </a:r>
            <a:r>
              <a:rPr kumimoji="0" lang="en-US"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symbol shows the present data points. Other data points are taken from Y. Xu et al., Nuclear Physics A </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918</a:t>
            </a:r>
            <a:r>
              <a:rPr kumimoji="0" lang="en-US"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(2013) </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61–169</a:t>
            </a:r>
            <a:r>
              <a:rPr lang="en-US" sz="1600" b="1" kern="0" dirty="0">
                <a:solidFill>
                  <a:prstClr val="black"/>
                </a:solidFill>
                <a:latin typeface="Times New Roman" panose="02020603050405020304" pitchFamily="18" charset="0"/>
                <a:cs typeface="Times New Roman" panose="02020603050405020304" pitchFamily="18" charset="0"/>
              </a:rPr>
              <a:t>. Horizontal errors originate from the uncertainty in energy loss at the target.</a:t>
            </a:r>
            <a:endParaRPr kumimoji="0" lang="en-US"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E739B59-E3E9-4B10-A4B6-DF4978855090}"/>
              </a:ext>
            </a:extLst>
          </p:cNvPr>
          <p:cNvSpPr txBox="1"/>
          <p:nvPr/>
        </p:nvSpPr>
        <p:spPr>
          <a:xfrm>
            <a:off x="85317" y="5118009"/>
            <a:ext cx="2806473" cy="338554"/>
          </a:xfrm>
          <a:prstGeom prst="rect">
            <a:avLst/>
          </a:prstGeom>
          <a:noFill/>
        </p:spPr>
        <p:txBody>
          <a:bodyPr wrap="square" rtlCol="0">
            <a:spAutoFit/>
          </a:bodyPr>
          <a:lstStyle/>
          <a:p>
            <a:r>
              <a:rPr lang="en-US" sz="1600" b="1" dirty="0">
                <a:solidFill>
                  <a:srgbClr val="FFC000"/>
                </a:solidFill>
                <a:latin typeface="Times New Roman" panose="02020603050405020304" pitchFamily="18" charset="0"/>
                <a:cs typeface="Times New Roman" panose="02020603050405020304" pitchFamily="18" charset="0"/>
              </a:rPr>
              <a:t>PRELIMINARY RESULTS</a:t>
            </a:r>
          </a:p>
        </p:txBody>
      </p:sp>
      <p:sp>
        <p:nvSpPr>
          <p:cNvPr id="10" name="Slide Number Placeholder 3">
            <a:extLst>
              <a:ext uri="{FF2B5EF4-FFF2-40B4-BE49-F238E27FC236}">
                <a16:creationId xmlns:a16="http://schemas.microsoft.com/office/drawing/2014/main" id="{09B313B4-EEF3-46FA-843E-0526DAFA28F9}"/>
              </a:ext>
            </a:extLst>
          </p:cNvPr>
          <p:cNvSpPr txBox="1">
            <a:spLocks/>
          </p:cNvSpPr>
          <p:nvPr/>
        </p:nvSpPr>
        <p:spPr>
          <a:xfrm>
            <a:off x="92733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5F8E8F-E5F5-45AA-9AD4-C831C5AC1D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81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FAC5782-B446-4EA1-8905-6D733AF9AD65}">
  <we:reference id="wa104380907" version="3.0.0.0" store="en-US" storeType="OMEX"/>
  <we:alternateReferences>
    <we:reference id="wa104380907" version="3.0.0.0" store="WA10438090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21522</TotalTime>
  <Words>1551</Words>
  <Application>Microsoft Office PowerPoint</Application>
  <PresentationFormat>Widescreen</PresentationFormat>
  <Paragraphs>163</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Times New Roman</vt:lpstr>
      <vt:lpstr>Wingdings</vt:lpstr>
      <vt:lpstr>Office Theme</vt:lpstr>
      <vt:lpstr>Direct measurement of the 7Li(p,α)4He reaction at  astrophysical energies using the ELISSA array</vt:lpstr>
      <vt:lpstr>PowerPoint Presentation</vt:lpstr>
      <vt:lpstr>ELI-NP Silicon Strip Detectors Array (ELISSA) </vt:lpstr>
      <vt:lpstr>X3 detector </vt:lpstr>
      <vt:lpstr>PowerPoint Presentation</vt:lpstr>
      <vt:lpstr>7Li(p, α)4He experiment at the IFIN-HH 3 MV Tandem    </vt:lpstr>
      <vt:lpstr>7Li(p, α)4He experiment at the IFIN-HH 3 MV Tandem    </vt:lpstr>
      <vt:lpstr>Differential cross sections for 7Li(p, α)4He and DWBA Calculations </vt:lpstr>
      <vt:lpstr>S-factor </vt:lpstr>
      <vt:lpstr>Reaction rates</vt:lpstr>
      <vt:lpstr>Recent measurements with ELISSA: 11B(p,α)αα</vt:lpstr>
      <vt:lpstr>PowerPoint Presentation</vt:lpstr>
      <vt:lpstr>Simulation of ELISSA using the Monte Carlo simulation code NPTool</vt:lpstr>
      <vt:lpstr>PowerPoint Presentation</vt:lpstr>
      <vt:lpstr>PowerPoint Presentation</vt:lpstr>
      <vt:lpstr>PowerPoint Presentation</vt:lpstr>
      <vt:lpstr>PowerPoint Presentation</vt:lpstr>
      <vt:lpstr>PowerPoint Presentation</vt:lpstr>
      <vt:lpstr>CONCLUSIONS…..</vt:lpstr>
      <vt:lpstr>Collaborator for 7Li(p, α)4He experiment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Ioan Dancus</dc:creator>
  <cp:lastModifiedBy>hari</cp:lastModifiedBy>
  <cp:revision>1071</cp:revision>
  <dcterms:created xsi:type="dcterms:W3CDTF">2021-02-02T02:16:27Z</dcterms:created>
  <dcterms:modified xsi:type="dcterms:W3CDTF">2025-09-19T08:06:55Z</dcterms:modified>
</cp:coreProperties>
</file>