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89" r:id="rId4"/>
    <p:sldId id="294" r:id="rId5"/>
    <p:sldId id="299" r:id="rId6"/>
    <p:sldId id="300" r:id="rId7"/>
    <p:sldId id="261" r:id="rId8"/>
    <p:sldId id="263" r:id="rId9"/>
    <p:sldId id="265" r:id="rId10"/>
    <p:sldId id="296" r:id="rId11"/>
    <p:sldId id="275" r:id="rId12"/>
    <p:sldId id="304" r:id="rId13"/>
    <p:sldId id="276" r:id="rId14"/>
    <p:sldId id="279" r:id="rId15"/>
    <p:sldId id="303" r:id="rId16"/>
    <p:sldId id="280" r:id="rId17"/>
    <p:sldId id="302" r:id="rId18"/>
    <p:sldId id="282" r:id="rId19"/>
    <p:sldId id="283" r:id="rId20"/>
    <p:sldId id="297" r:id="rId2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B4"/>
    <a:srgbClr val="037F7F"/>
    <a:srgbClr val="A3CCF6"/>
    <a:srgbClr val="AC9EE8"/>
    <a:srgbClr val="C6A8E5"/>
    <a:srgbClr val="1480D1"/>
    <a:srgbClr val="C59AC3"/>
    <a:srgbClr val="00FFFF"/>
    <a:srgbClr val="90EE90"/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37464" autoAdjust="0"/>
  </p:normalViewPr>
  <p:slideViewPr>
    <p:cSldViewPr snapToGrid="0">
      <p:cViewPr varScale="1">
        <p:scale>
          <a:sx n="23" d="100"/>
          <a:sy n="23" d="100"/>
        </p:scale>
        <p:origin x="2360" y="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2B8E5-1E40-45B2-A6BF-23EA87B9C758}" type="datetimeFigureOut">
              <a:rPr lang="pt-PT" smtClean="0"/>
              <a:t>22/09/2025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504EF-2DB2-4331-A4FC-DF501DDAD0E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6639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818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2816E-7A3D-7958-1E20-39AC58783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8874AF-30B5-7B81-D663-8B466E650A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42B7B8-467E-AFA7-6B34-0153709196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t-PT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0E4B1-D6BC-4092-9BCD-8A969AA8F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00296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1704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DD67E-0B72-52FB-1719-D9D20DAD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667EF4-6543-E5A7-113D-4737696A4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155DEB-7FA6-C97D-B84A-6FEF1739F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9D428-4A43-2918-406C-406CD1E8E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7840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189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103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7E71C-DEF0-9E83-179F-5CA82575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1A4B55-5CD1-19EC-5DBD-9825648F01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074034-BFED-7B1D-8847-0B64667E5D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E8091-F01A-0179-CAF8-2D55B667F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64385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1514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C0B45-6D7F-C689-9DBB-4F7813B60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BABB3-A525-9515-F981-BA0D9704D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277D5-D280-AFC7-0F25-BD859BF50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68BA7-C6F9-57AF-2861-6AC2E47829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37671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7887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832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74777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70859-0FB9-4F4D-395A-56C8FFF58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701AD-735B-2696-10F4-B07A719ADD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C8760-E2D2-8017-C827-8F236D3F3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AD7B35-4859-34CB-6FA2-3D34B1871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943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A6594-0914-5E47-B776-2E7797CE3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BD06BB-D354-52F3-2709-8D624CA727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7C8729-1F74-0CD6-D9CE-9BFF684BE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C45DD-8811-2123-ECDA-FE4130004B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1121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F07A6-0757-2374-A01C-3E721555A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EBE81-C2F4-C218-A096-2C788FBCF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B5D39F-54A8-6C5D-9316-92B4F3044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C8A26-4937-477B-8537-0AA13077C9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54072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F87D3-CCFC-9F22-12CD-BAC30590F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AA6C83-ABFE-BA7A-6774-ECF49F6411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084725-7408-4D06-C0E4-DA179B46CD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6EC42-C518-EA7E-6A2E-71966B329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741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50526-BFD3-5146-98F8-7FF48D130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A7D9E-24A2-0EE3-B069-CBCB2615E4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AD0596-5433-4A0B-8B0B-8B9836CDC1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E1169-60DE-AE47-3C06-70044186E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8042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7609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8512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B504EF-2DB2-4331-A4FC-DF501DDAD0E3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63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F3BC-B9BA-07FA-6C8D-1BE857D40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B5306-A293-6D4E-B113-542B5C5AB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pt-P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A8BA2-A3CD-9780-25A2-E240152EE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896DD-E7CF-4357-A156-57FB6A1B9B88}" type="datetime1">
              <a:rPr lang="pt-PT" smtClean="0"/>
              <a:t>22/09/2025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3BEC5-7FB5-ABFC-94E1-66FB0984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7E05A-392C-58E2-8EFA-5BDEB222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627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98FA-E8F0-B378-65F4-FA6BB9A1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9A5F5-A24B-497C-814C-88E2E4612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2259-BE4D-42D1-EEFD-0ABD71D2A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D9F30-4A6D-4175-B968-0DB9A4966F31}" type="datetime1">
              <a:rPr lang="pt-PT" smtClean="0"/>
              <a:t>22/09/2025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76880-60E1-AD43-0524-9090889C5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ADD89-697F-8044-916A-149168ED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50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2AA16F-844F-C4CC-F010-038993498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916CF-1EE6-7041-97BA-D2230FF58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43767-EF38-F8C1-800C-4E9E17F8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9BDF-F986-43A7-9C3C-2A84054FAED1}" type="datetime1">
              <a:rPr lang="pt-PT" smtClean="0"/>
              <a:t>22/09/2025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17FD3-2706-35FB-2C60-F8B32BF8B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1BF9E-61A2-D224-0C65-9C19E90B2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53122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93C5-AF6F-C35A-9679-B75F0E8AAF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571" y="346762"/>
            <a:ext cx="10515600" cy="14838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Subtitle</a:t>
            </a:r>
            <a:br>
              <a:rPr lang="en-US" dirty="0"/>
            </a:b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00CB9-A876-97E4-D144-2ABA2FD84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71" y="1620142"/>
            <a:ext cx="10515600" cy="4351338"/>
          </a:xfrm>
        </p:spPr>
        <p:txBody>
          <a:bodyPr/>
          <a:lstStyle>
            <a:lvl1pPr>
              <a:buClr>
                <a:schemeClr val="accent5">
                  <a:lumMod val="75000"/>
                </a:schemeClr>
              </a:buClr>
              <a:defRPr/>
            </a:lvl1pPr>
            <a:lvl2pPr>
              <a:buClr>
                <a:schemeClr val="accent5">
                  <a:lumMod val="75000"/>
                </a:schemeClr>
              </a:buClr>
              <a:defRPr/>
            </a:lvl2pPr>
            <a:lvl3pPr>
              <a:buClr>
                <a:schemeClr val="accent5">
                  <a:lumMod val="75000"/>
                </a:schemeClr>
              </a:buClr>
              <a:defRPr/>
            </a:lvl3pPr>
            <a:lvl4pPr>
              <a:buClr>
                <a:schemeClr val="accent5">
                  <a:lumMod val="75000"/>
                </a:schemeClr>
              </a:buClr>
              <a:defRPr/>
            </a:lvl4pPr>
            <a:lvl5pPr>
              <a:buClr>
                <a:schemeClr val="accent5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B6967-A27F-6826-BAEB-D9A4738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8B2AD-708F-438D-8D5D-51A84BDC5FE8}" type="datetime1">
              <a:rPr lang="pt-PT" smtClean="0"/>
              <a:t>22/09/2025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A9495-1B32-C2A9-402E-5CECE62E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CD2A1-13E9-3C96-AF9D-9A9CEFC6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7593" y="6452688"/>
            <a:ext cx="2743200" cy="365125"/>
          </a:xfrm>
        </p:spPr>
        <p:txBody>
          <a:bodyPr/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fld id="{75BF805C-804A-46C2-A4D8-10A1C2F68BB1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3201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1FBBD-6E33-A311-1100-28C49418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9D988-8ADD-0EA0-4BF9-6FEF91AC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45EC7-D39B-66EA-913B-06004FF64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71A96-4AC0-44D9-B49B-0CA138586378}" type="datetime1">
              <a:rPr lang="pt-PT" smtClean="0"/>
              <a:t>22/09/2025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311C7-8123-AF90-B55B-59B3EAAC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58F15-7CA8-2314-FA9E-3C91583F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2284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8B93-ECE2-7B11-9186-C2D570526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C8AC-39AC-D746-0A7F-62DA5EA5D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650277"/>
            <a:ext cx="5326294" cy="4351338"/>
          </a:xfrm>
        </p:spPr>
        <p:txBody>
          <a:bodyPr/>
          <a:lstStyle>
            <a:lvl1pPr>
              <a:buClr>
                <a:schemeClr val="accent5">
                  <a:lumMod val="75000"/>
                </a:schemeClr>
              </a:buClr>
              <a:defRPr/>
            </a:lvl1pPr>
            <a:lvl2pPr>
              <a:buClr>
                <a:schemeClr val="accent5">
                  <a:lumMod val="75000"/>
                </a:schemeClr>
              </a:buClr>
              <a:defRPr/>
            </a:lvl2pPr>
            <a:lvl3pPr>
              <a:buClr>
                <a:schemeClr val="accent5">
                  <a:lumMod val="75000"/>
                </a:schemeClr>
              </a:buClr>
              <a:defRPr/>
            </a:lvl3pPr>
            <a:lvl4pPr>
              <a:buClr>
                <a:schemeClr val="accent5">
                  <a:lumMod val="75000"/>
                </a:schemeClr>
              </a:buClr>
              <a:defRPr/>
            </a:lvl4pPr>
            <a:lvl5pPr>
              <a:buClr>
                <a:schemeClr val="accent5">
                  <a:lumMod val="75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8F26A-39B0-9AD5-A2A4-1FCCA5EED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9706" y="1650277"/>
            <a:ext cx="5326294" cy="4351338"/>
          </a:xfrm>
        </p:spPr>
        <p:txBody>
          <a:bodyPr/>
          <a:lstStyle>
            <a:lvl1pPr>
              <a:buClr>
                <a:schemeClr val="accent5">
                  <a:lumMod val="75000"/>
                </a:schemeClr>
              </a:buClr>
              <a:defRPr/>
            </a:lvl1pPr>
            <a:lvl2pPr>
              <a:buClr>
                <a:schemeClr val="accent5">
                  <a:lumMod val="75000"/>
                </a:schemeClr>
              </a:buClr>
              <a:defRPr/>
            </a:lvl2pPr>
            <a:lvl3pPr>
              <a:buClr>
                <a:schemeClr val="accent5">
                  <a:lumMod val="75000"/>
                </a:schemeClr>
              </a:buClr>
              <a:defRPr/>
            </a:lvl3pPr>
            <a:lvl4pPr>
              <a:buClr>
                <a:schemeClr val="accent5">
                  <a:lumMod val="75000"/>
                </a:schemeClr>
              </a:buClr>
              <a:defRPr/>
            </a:lvl4pPr>
            <a:lvl5pPr>
              <a:buClr>
                <a:schemeClr val="accent5">
                  <a:lumMod val="7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09DCF-6571-160A-9488-8E7670E66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EE81-277D-41B4-8395-F0FAF9682DFA}" type="datetime1">
              <a:rPr lang="pt-PT" smtClean="0"/>
              <a:t>22/09/2025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6A69B0-005F-0BFD-54D4-7BF644A3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5E3332-4FFE-9D7B-A1FC-44B508C2A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5324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3FA1-56C1-FD64-853A-3E3B0F6C3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A9DEF-DBDE-2EF9-F468-FADE56396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35ACA-C5AA-94E7-5191-3E306142E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AA1CC-1F33-7084-5332-587F7B901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4AFBB-E547-602E-0D7B-3048A03EF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8A64C-2AB1-42A8-11C7-2EC4461BB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D58A8-41D4-4678-9EE7-50AE375B0BFB}" type="datetime1">
              <a:rPr lang="pt-PT" smtClean="0"/>
              <a:t>22/09/2025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A21E34-5017-5CE7-BD85-AAB82F90D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2896A-FEC7-9E13-7BD6-910F838F6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880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D71FB-6571-B774-7EFA-45AE3D90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6F56E-BC45-82B1-68FA-D0A00F5C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277-991F-4C81-A07B-71130DE7F307}" type="datetime1">
              <a:rPr lang="pt-PT" smtClean="0"/>
              <a:t>22/09/2025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31324-4251-2B1F-8ADA-C6132EE87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C9F570-25DE-332E-CDF5-732C69F64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382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FFC989-DD99-D3F0-0670-A92DC7C60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33818-9823-4C25-92C9-66A127D50721}" type="datetime1">
              <a:rPr lang="pt-PT" smtClean="0"/>
              <a:t>22/09/2025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A8E11-40EA-9390-E90F-6604CBFA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2045F-E964-C10C-CD0E-A04CCFFC0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1350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F6C9C-2446-F245-0ED2-7347E9A4B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CDE16-52B2-62A9-9A03-1D500C8BA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E03D0-06D2-1755-4F7B-316436956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714A5-A457-E80A-F4E5-2195FB250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C2AE1-3DD8-443A-BFF0-35093F9E6940}" type="datetime1">
              <a:rPr lang="pt-PT" smtClean="0"/>
              <a:t>22/09/2025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329BC-AC81-CBB5-FC97-23A63A7A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04933-E580-9546-A723-73575B94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5030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1ECA-DE55-0C18-E094-C9C570F43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678F0-F217-308C-81AD-F002B53A86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3E91A3-5FF9-ABFD-5ABC-18ED1CA06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347B4-B9CE-590A-2EFA-CA95C6579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B6642-9D4A-4736-8AE7-36A6A0C97480}" type="datetime1">
              <a:rPr lang="pt-PT" smtClean="0"/>
              <a:t>22/09/2025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96F36-DD19-B76F-5EB1-AE6556E9C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4CC4D-2480-2E7D-2AFF-3B716203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2555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F76CEA-2E73-E19B-5598-F22E44C0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25" y="2066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Subtitle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53A48E-DB99-096A-B532-5E2FE786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525" y="163723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61702-9F27-19E2-4598-0DE815105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E76861-65CE-4FDB-8799-91A77CBF7CC0}" type="datetime1">
              <a:rPr lang="pt-PT" smtClean="0"/>
              <a:t>22/09/2025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0D047-CC8C-23CB-B321-395FCE508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FCE97-4407-8074-2C4E-18EA9820D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148" y="633979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75BF805C-804A-46C2-A4D8-10A1C2F68BB1}" type="slidenum">
              <a:rPr lang="pt-PT" smtClean="0"/>
              <a:pPr/>
              <a:t>‹#›</a:t>
            </a:fld>
            <a:endParaRPr lang="pt-P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596F64-A589-E6B9-73A6-60571D06A94E}"/>
              </a:ext>
            </a:extLst>
          </p:cNvPr>
          <p:cNvSpPr/>
          <p:nvPr userDrawn="1"/>
        </p:nvSpPr>
        <p:spPr>
          <a:xfrm>
            <a:off x="0" y="13085"/>
            <a:ext cx="13765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8DFBBB-0234-6C2F-638C-61A8D9934F75}"/>
              </a:ext>
            </a:extLst>
          </p:cNvPr>
          <p:cNvSpPr/>
          <p:nvPr userDrawn="1"/>
        </p:nvSpPr>
        <p:spPr>
          <a:xfrm>
            <a:off x="12054348" y="0"/>
            <a:ext cx="13765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E575E1-24C3-3777-C227-47118DF831B8}"/>
              </a:ext>
            </a:extLst>
          </p:cNvPr>
          <p:cNvSpPr/>
          <p:nvPr userDrawn="1"/>
        </p:nvSpPr>
        <p:spPr>
          <a:xfrm rot="5400000">
            <a:off x="5971202" y="-5971202"/>
            <a:ext cx="136525" cy="120789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372919-9D61-DC64-8C80-EAEBE24596CD}"/>
              </a:ext>
            </a:extLst>
          </p:cNvPr>
          <p:cNvSpPr/>
          <p:nvPr userDrawn="1"/>
        </p:nvSpPr>
        <p:spPr>
          <a:xfrm rot="5400000">
            <a:off x="6084273" y="750273"/>
            <a:ext cx="136525" cy="1207892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494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8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950AAE9-7F48-321C-BD81-5A16A28F3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579" y="4225631"/>
            <a:ext cx="10276838" cy="171315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b="1" u="sng" dirty="0"/>
              <a:t>M. Paulino</a:t>
            </a:r>
            <a:r>
              <a:rPr lang="en-GB" b="1" baseline="30000" dirty="0"/>
              <a:t>1,2</a:t>
            </a:r>
            <a:r>
              <a:rPr lang="en-GB" b="1" dirty="0"/>
              <a:t>, L. Alves</a:t>
            </a:r>
            <a:r>
              <a:rPr lang="en-GB" b="1" baseline="30000" dirty="0"/>
              <a:t>3</a:t>
            </a:r>
            <a:r>
              <a:rPr lang="en-GB" b="1" dirty="0"/>
              <a:t>, V. Corregidor</a:t>
            </a:r>
            <a:r>
              <a:rPr lang="en-GB" b="1" baseline="30000" dirty="0"/>
              <a:t>3</a:t>
            </a:r>
            <a:r>
              <a:rPr lang="en-GB" b="1" dirty="0"/>
              <a:t>, J. Cruz</a:t>
            </a:r>
            <a:r>
              <a:rPr lang="en-GB" b="1" baseline="30000" dirty="0"/>
              <a:t>2</a:t>
            </a:r>
            <a:r>
              <a:rPr lang="en-GB" b="1" dirty="0"/>
              <a:t>, D. Galaviz</a:t>
            </a:r>
            <a:r>
              <a:rPr lang="en-GB" b="1" baseline="30000" dirty="0"/>
              <a:t>1,4</a:t>
            </a:r>
            <a:r>
              <a:rPr lang="en-GB" b="1" dirty="0"/>
              <a:t>, R. Nunes</a:t>
            </a:r>
            <a:r>
              <a:rPr lang="en-GB" b="1" baseline="30000" dirty="0"/>
              <a:t>1,4</a:t>
            </a:r>
            <a:r>
              <a:rPr lang="en-GB" b="1" dirty="0"/>
              <a:t>, R. Pires</a:t>
            </a:r>
            <a:r>
              <a:rPr lang="en-GB" b="1" baseline="30000" dirty="0"/>
              <a:t>1,4</a:t>
            </a:r>
            <a:r>
              <a:rPr lang="en-GB" b="1" dirty="0"/>
              <a:t>, R. Silva</a:t>
            </a:r>
            <a:r>
              <a:rPr lang="en-GB" b="1" baseline="30000" dirty="0"/>
              <a:t>3</a:t>
            </a:r>
            <a:r>
              <a:rPr lang="en-GB" b="1" dirty="0"/>
              <a:t>, P. Teubig</a:t>
            </a:r>
            <a:r>
              <a:rPr lang="en-GB" b="1" baseline="30000" dirty="0"/>
              <a:t>1,5</a:t>
            </a:r>
            <a:r>
              <a:rPr lang="en-GB" b="1" dirty="0"/>
              <a:t>, A. Vicente</a:t>
            </a:r>
            <a:r>
              <a:rPr lang="en-GB" b="1" baseline="30000" dirty="0"/>
              <a:t>1,4</a:t>
            </a:r>
          </a:p>
          <a:p>
            <a:r>
              <a:rPr lang="en-GB" sz="2000" b="1" baseline="30000" dirty="0"/>
              <a:t>1 </a:t>
            </a:r>
            <a:r>
              <a:rPr lang="en-GB" sz="2000" b="1" dirty="0"/>
              <a:t>LIP, </a:t>
            </a:r>
            <a:r>
              <a:rPr lang="en-GB" sz="2000" b="1" baseline="30000" dirty="0"/>
              <a:t>2 </a:t>
            </a:r>
            <a:r>
              <a:rPr lang="en-GB" sz="2000" b="1" dirty="0"/>
              <a:t>NOVA-FCT, </a:t>
            </a:r>
            <a:r>
              <a:rPr lang="en-GB" sz="2000" b="1" baseline="30000" dirty="0"/>
              <a:t>3</a:t>
            </a:r>
            <a:r>
              <a:rPr lang="en-GB" sz="2000" b="1" dirty="0"/>
              <a:t>CTN-IST, </a:t>
            </a:r>
            <a:r>
              <a:rPr lang="en-GB" sz="2000" b="1" baseline="30000" dirty="0"/>
              <a:t>4</a:t>
            </a:r>
            <a:r>
              <a:rPr lang="en-GB" sz="2000" b="1" dirty="0"/>
              <a:t>FCUL,</a:t>
            </a:r>
            <a:r>
              <a:rPr lang="en-GB" sz="2000" b="1" baseline="30000" dirty="0"/>
              <a:t>5</a:t>
            </a:r>
            <a:r>
              <a:rPr lang="en-GB" sz="2000" b="1" dirty="0"/>
              <a:t>IADE</a:t>
            </a:r>
            <a:endParaRPr lang="en-GB" sz="2000" b="1" baseline="30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09127-FD1A-2CBD-C50D-3A9DD75B3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700" y="1591732"/>
            <a:ext cx="9880600" cy="2387600"/>
          </a:xfrm>
        </p:spPr>
        <p:txBody>
          <a:bodyPr>
            <a:noAutofit/>
          </a:bodyPr>
          <a:lstStyle/>
          <a:p>
            <a:r>
              <a:rPr lang="pt-PT" sz="4800" noProof="0" dirty="0">
                <a:cs typeface="Arial" panose="020B0604020202020204" pitchFamily="34" charset="0"/>
              </a:rPr>
              <a:t>Measurement of the </a:t>
            </a:r>
            <a:r>
              <a:rPr lang="pt-PT" sz="4800" baseline="30000" noProof="0" dirty="0">
                <a:cs typeface="Arial" panose="020B0604020202020204" pitchFamily="34" charset="0"/>
              </a:rPr>
              <a:t>118</a:t>
            </a:r>
            <a:r>
              <a:rPr lang="pt-PT" sz="4800" noProof="0" dirty="0">
                <a:cs typeface="Arial" panose="020B0604020202020204" pitchFamily="34" charset="0"/>
              </a:rPr>
              <a:t>Sn(p,γ)</a:t>
            </a:r>
            <a:r>
              <a:rPr lang="pt-PT" sz="4800" baseline="30000" noProof="0" dirty="0">
                <a:cs typeface="Arial" panose="020B0604020202020204" pitchFamily="34" charset="0"/>
              </a:rPr>
              <a:t>119</a:t>
            </a:r>
            <a:r>
              <a:rPr lang="pt-PT" sz="4800" noProof="0" dirty="0">
                <a:cs typeface="Arial" panose="020B0604020202020204" pitchFamily="34" charset="0"/>
              </a:rPr>
              <a:t>Sb cross-sections with low energy protons using the activation technique</a:t>
            </a:r>
            <a:endParaRPr lang="pt-PT" sz="48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57FA6-89F5-CEE7-73B7-298D8F6CF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3" b="15350"/>
          <a:stretch>
            <a:fillRect/>
          </a:stretch>
        </p:blipFill>
        <p:spPr>
          <a:xfrm>
            <a:off x="217950" y="273303"/>
            <a:ext cx="1504120" cy="960751"/>
          </a:xfrm>
          <a:prstGeom prst="rect">
            <a:avLst/>
          </a:prstGeom>
        </p:spPr>
      </p:pic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0D5FAD89-7C0C-34DC-5A15-D46FA871B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04" y="299552"/>
            <a:ext cx="1345562" cy="90825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6ACD63-BBE7-A579-FC7D-7FE0FE2208AB}"/>
              </a:ext>
            </a:extLst>
          </p:cNvPr>
          <p:cNvCxnSpPr/>
          <p:nvPr/>
        </p:nvCxnSpPr>
        <p:spPr>
          <a:xfrm>
            <a:off x="970010" y="4028288"/>
            <a:ext cx="103124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ABAFFC6-32FE-FADE-6630-ABAF3AD890D8}"/>
              </a:ext>
            </a:extLst>
          </p:cNvPr>
          <p:cNvSpPr txBox="1"/>
          <p:nvPr/>
        </p:nvSpPr>
        <p:spPr>
          <a:xfrm>
            <a:off x="759461" y="6198323"/>
            <a:ext cx="10733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noProof="0" dirty="0"/>
              <a:t>European Nuclear Physics Conference 2025 (EuNPC2025)</a:t>
            </a:r>
          </a:p>
        </p:txBody>
      </p:sp>
      <p:pic>
        <p:nvPicPr>
          <p:cNvPr id="6" name="Picture 5" descr="A black and red circle with white text&#10;&#10;AI-generated content may be incorrect.">
            <a:extLst>
              <a:ext uri="{FF2B5EF4-FFF2-40B4-BE49-F238E27FC236}">
                <a16:creationId xmlns:a16="http://schemas.microsoft.com/office/drawing/2014/main" id="{400D0BF7-7E23-6D17-DD58-754FCD814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" b="8586"/>
          <a:stretch>
            <a:fillRect/>
          </a:stretch>
        </p:blipFill>
        <p:spPr>
          <a:xfrm>
            <a:off x="1852757" y="161925"/>
            <a:ext cx="1346960" cy="1183508"/>
          </a:xfrm>
          <a:prstGeom prst="rect">
            <a:avLst/>
          </a:prstGeom>
        </p:spPr>
      </p:pic>
      <p:pic>
        <p:nvPicPr>
          <p:cNvPr id="5" name="Picture 4" descr="A person holding a light&#10;&#10;AI-generated content may be incorrect.">
            <a:extLst>
              <a:ext uri="{FF2B5EF4-FFF2-40B4-BE49-F238E27FC236}">
                <a16:creationId xmlns:a16="http://schemas.microsoft.com/office/drawing/2014/main" id="{B2A66B1C-2D64-0A92-AC7E-0E9A001B2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240" y="215358"/>
            <a:ext cx="2685810" cy="12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5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C22A3-0DEC-0CE4-3E12-1F014DB0C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9B01A-AAC6-A7BD-ECC1-D35C0024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36331"/>
            <a:ext cx="10515600" cy="1483811"/>
          </a:xfrm>
        </p:spPr>
        <p:txBody>
          <a:bodyPr>
            <a:normAutofit/>
          </a:bodyPr>
          <a:lstStyle/>
          <a:p>
            <a:r>
              <a:rPr lang="pt-PT" sz="3200" i="0" u="none" strike="noStrike" baseline="0" noProof="0" dirty="0">
                <a:solidFill>
                  <a:schemeClr val="accent5"/>
                </a:solidFill>
              </a:rPr>
              <a:t>Target production</a:t>
            </a:r>
            <a:br>
              <a:rPr lang="pt-PT" sz="3200" i="0" u="none" strike="noStrike" baseline="0" noProof="0" dirty="0"/>
            </a:br>
            <a:r>
              <a:rPr lang="pt-PT" sz="3800" i="0" u="none" strike="noStrike" baseline="0" noProof="0" dirty="0"/>
              <a:t>Target characteristics</a:t>
            </a:r>
            <a:endParaRPr lang="pt-PT" sz="3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01EDE-55D8-660C-AB7E-79320D4E0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Targets characterised with </a:t>
            </a:r>
            <a:r>
              <a:rPr lang="el-GR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GB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1" noProof="0" dirty="0"/>
              <a:t>particles with 1.6 MeV</a:t>
            </a:r>
            <a:endParaRPr lang="pt-PT" b="1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D3D62-D95B-C009-2E48-B038B1B0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10</a:t>
            </a:fld>
            <a:endParaRPr lang="pt-PT" noProof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B11FBE-D4C0-0F2E-3CD3-DB35B605BD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127"/>
          <a:stretch/>
        </p:blipFill>
        <p:spPr>
          <a:xfrm>
            <a:off x="605807" y="2162922"/>
            <a:ext cx="4929020" cy="39755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760FD6-C899-A448-145A-357BFCF0D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27" t="-1" b="1580"/>
          <a:stretch/>
        </p:blipFill>
        <p:spPr>
          <a:xfrm>
            <a:off x="6424780" y="2162922"/>
            <a:ext cx="4929020" cy="39755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C679AC-9CD2-8B2D-E847-6234E476BBC4}"/>
              </a:ext>
            </a:extLst>
          </p:cNvPr>
          <p:cNvSpPr txBox="1"/>
          <p:nvPr/>
        </p:nvSpPr>
        <p:spPr>
          <a:xfrm>
            <a:off x="3866650" y="4502228"/>
            <a:ext cx="2179501" cy="4001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cs typeface="Calibri" panose="020F0502020204030204" pitchFamily="34" charset="0"/>
              </a:rPr>
              <a:t>(538 ± 17) μg/cm</a:t>
            </a:r>
            <a:r>
              <a:rPr lang="pt-PT" sz="2000" baseline="30000" dirty="0">
                <a:cs typeface="Calibri" panose="020F0502020204030204" pitchFamily="34" charset="0"/>
              </a:rPr>
              <a:t>2</a:t>
            </a:r>
            <a:endParaRPr lang="pt-PT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921A44-4B70-5E9E-B1FD-E42908E37DD7}"/>
              </a:ext>
            </a:extLst>
          </p:cNvPr>
          <p:cNvSpPr txBox="1"/>
          <p:nvPr/>
        </p:nvSpPr>
        <p:spPr>
          <a:xfrm>
            <a:off x="9734050" y="4502228"/>
            <a:ext cx="2179501" cy="40011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cs typeface="Calibri" panose="020F0502020204030204" pitchFamily="34" charset="0"/>
              </a:rPr>
              <a:t>(644 ± 39) μg/cm</a:t>
            </a:r>
            <a:r>
              <a:rPr lang="pt-PT" sz="2000" baseline="30000" dirty="0">
                <a:cs typeface="Calibri" panose="020F0502020204030204" pitchFamily="34" charset="0"/>
              </a:rPr>
              <a:t>2</a:t>
            </a:r>
            <a:endParaRPr lang="pt-PT" sz="2000" dirty="0"/>
          </a:p>
        </p:txBody>
      </p:sp>
      <p:pic>
        <p:nvPicPr>
          <p:cNvPr id="9" name="Picture 8" descr="A close-up of a white box&#10;&#10;AI-generated content may be incorrect.">
            <a:extLst>
              <a:ext uri="{FF2B5EF4-FFF2-40B4-BE49-F238E27FC236}">
                <a16:creationId xmlns:a16="http://schemas.microsoft.com/office/drawing/2014/main" id="{C0360FBC-9B25-B66C-5A7E-6EF08164AA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457" y="289221"/>
            <a:ext cx="1148184" cy="1148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CC958B-BC95-F882-B171-31A2E1B68EB7}"/>
              </a:ext>
            </a:extLst>
          </p:cNvPr>
          <p:cNvSpPr txBox="1"/>
          <p:nvPr/>
        </p:nvSpPr>
        <p:spPr>
          <a:xfrm>
            <a:off x="10106107" y="1342145"/>
            <a:ext cx="2029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/>
              <a:t>SIMNRA</a:t>
            </a:r>
            <a:endParaRPr lang="pt-PT" sz="2200" noProof="0" dirty="0"/>
          </a:p>
        </p:txBody>
      </p:sp>
    </p:spTree>
    <p:extLst>
      <p:ext uri="{BB962C8B-B14F-4D97-AF65-F5344CB8AC3E}">
        <p14:creationId xmlns:p14="http://schemas.microsoft.com/office/powerpoint/2010/main" val="369869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BB3C-9573-CA3F-E8E0-DE17A470C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2"/>
            <a:ext cx="10515600" cy="1483811"/>
          </a:xfrm>
        </p:spPr>
        <p:txBody>
          <a:bodyPr/>
          <a:lstStyle/>
          <a:p>
            <a:r>
              <a:rPr lang="pt-PT" sz="3200" noProof="0" dirty="0">
                <a:solidFill>
                  <a:schemeClr val="accent5"/>
                </a:solidFill>
              </a:rPr>
              <a:t>Experimental procedure</a:t>
            </a:r>
            <a:br>
              <a:rPr lang="pt-PT" noProof="0" dirty="0"/>
            </a:br>
            <a:r>
              <a:rPr lang="pt-PT" sz="3800" noProof="0" dirty="0"/>
              <a:t>Irradiation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20043-F7B2-0EFE-B1E2-5D3930CEC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noProof="0" dirty="0"/>
              <a:t>Measurements done at three energies: </a:t>
            </a:r>
            <a:r>
              <a:rPr lang="pt-PT" b="1" noProof="0" dirty="0"/>
              <a:t>2.6 MeV, 2.8 MeV and 3 MeV</a:t>
            </a:r>
          </a:p>
          <a:p>
            <a:pPr marL="0" indent="0">
              <a:buNone/>
            </a:pPr>
            <a:endParaRPr lang="pt-PT" noProof="0" dirty="0"/>
          </a:p>
        </p:txBody>
      </p:sp>
      <p:sp>
        <p:nvSpPr>
          <p:cNvPr id="37" name="AutoShape 1">
            <a:extLst>
              <a:ext uri="{FF2B5EF4-FFF2-40B4-BE49-F238E27FC236}">
                <a16:creationId xmlns:a16="http://schemas.microsoft.com/office/drawing/2014/main" id="{E72D87F4-9CE9-C792-976A-F34B43EFA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noProof="0" dirty="0"/>
          </a:p>
        </p:txBody>
      </p:sp>
      <p:pic>
        <p:nvPicPr>
          <p:cNvPr id="17" name="Picture 16" descr="A large blue machine in a factory&#10;&#10;AI-generated content may be incorrect.">
            <a:extLst>
              <a:ext uri="{FF2B5EF4-FFF2-40B4-BE49-F238E27FC236}">
                <a16:creationId xmlns:a16="http://schemas.microsoft.com/office/drawing/2014/main" id="{1AD05DD2-4C9A-DAB9-3AEE-00DA887DE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t="28388" r="8115" b="6774"/>
          <a:stretch>
            <a:fillRect/>
          </a:stretch>
        </p:blipFill>
        <p:spPr>
          <a:xfrm>
            <a:off x="459571" y="2315871"/>
            <a:ext cx="5997746" cy="3865918"/>
          </a:xfrm>
          <a:prstGeom prst="rect">
            <a:avLst/>
          </a:prstGeom>
        </p:spPr>
      </p:pic>
      <p:pic>
        <p:nvPicPr>
          <p:cNvPr id="18" name="Picture 17" descr="A machine in a room&#10;&#10;AI-generated content may be incorrect.">
            <a:extLst>
              <a:ext uri="{FF2B5EF4-FFF2-40B4-BE49-F238E27FC236}">
                <a16:creationId xmlns:a16="http://schemas.microsoft.com/office/drawing/2014/main" id="{0E213EC3-D290-73B7-E8CA-F6E2E4EB0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5"/>
          <a:stretch/>
        </p:blipFill>
        <p:spPr>
          <a:xfrm>
            <a:off x="7210199" y="2206306"/>
            <a:ext cx="4522230" cy="4185792"/>
          </a:xfrm>
          <a:prstGeom prst="rect">
            <a:avLst/>
          </a:prstGeom>
        </p:spPr>
      </p:pic>
      <p:pic>
        <p:nvPicPr>
          <p:cNvPr id="7" name="Picture 6" descr="A blue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80B78557-A075-3A69-E4EA-65559B1EC1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b="23787"/>
          <a:stretch/>
        </p:blipFill>
        <p:spPr>
          <a:xfrm>
            <a:off x="8850933" y="465902"/>
            <a:ext cx="3089452" cy="115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2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7F5E6-E4C4-41AA-56CE-E873FF53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09D9-7077-FBD8-4503-96FAFFDD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2"/>
            <a:ext cx="10515600" cy="1483811"/>
          </a:xfrm>
        </p:spPr>
        <p:txBody>
          <a:bodyPr/>
          <a:lstStyle/>
          <a:p>
            <a:r>
              <a:rPr lang="pt-PT" sz="3200" noProof="0" dirty="0">
                <a:solidFill>
                  <a:schemeClr val="accent5"/>
                </a:solidFill>
              </a:rPr>
              <a:t>Experimental procedure</a:t>
            </a:r>
            <a:br>
              <a:rPr lang="pt-PT" noProof="0" dirty="0"/>
            </a:br>
            <a:r>
              <a:rPr lang="pt-PT" sz="3800" noProof="0" dirty="0"/>
              <a:t>Irradiation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BA891-F4BA-45F7-D002-CE4A88573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noProof="0" dirty="0"/>
              <a:t>Measurements done at three energies: </a:t>
            </a:r>
            <a:r>
              <a:rPr lang="pt-PT" b="1" noProof="0" dirty="0"/>
              <a:t>2.6 MeV, 2.8 MeV and 3 MeV</a:t>
            </a:r>
          </a:p>
          <a:p>
            <a:pPr marL="0" indent="0">
              <a:buNone/>
            </a:pPr>
            <a:endParaRPr lang="pt-PT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9D05D-F9D2-1C71-B04E-950CACC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12</a:t>
            </a:fld>
            <a:endParaRPr lang="pt-PT" noProof="0" dirty="0"/>
          </a:p>
        </p:txBody>
      </p:sp>
      <p:sp>
        <p:nvSpPr>
          <p:cNvPr id="37" name="AutoShape 1">
            <a:extLst>
              <a:ext uri="{FF2B5EF4-FFF2-40B4-BE49-F238E27FC236}">
                <a16:creationId xmlns:a16="http://schemas.microsoft.com/office/drawing/2014/main" id="{9481541E-3CFF-2C91-C56D-157436C7BC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noProof="0" dirty="0"/>
          </a:p>
        </p:txBody>
      </p:sp>
      <p:pic>
        <p:nvPicPr>
          <p:cNvPr id="39" name="Picture 38" descr="A close-up of a machine&#10;&#10;AI-generated content may be incorrect.">
            <a:extLst>
              <a:ext uri="{FF2B5EF4-FFF2-40B4-BE49-F238E27FC236}">
                <a16:creationId xmlns:a16="http://schemas.microsoft.com/office/drawing/2014/main" id="{915FE675-A15F-4815-DF22-786E5A6E7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7" y="2175206"/>
            <a:ext cx="4787040" cy="4277482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7BE5BAF-BC5C-B48F-0F02-A07DC0166096}"/>
              </a:ext>
            </a:extLst>
          </p:cNvPr>
          <p:cNvCxnSpPr>
            <a:cxnSpLocks/>
          </p:cNvCxnSpPr>
          <p:nvPr/>
        </p:nvCxnSpPr>
        <p:spPr>
          <a:xfrm flipH="1">
            <a:off x="2713918" y="3795811"/>
            <a:ext cx="654924" cy="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BFD8C14-5872-3CCD-82D0-9E1D66FD5AC7}"/>
              </a:ext>
            </a:extLst>
          </p:cNvPr>
          <p:cNvCxnSpPr>
            <a:cxnSpLocks/>
          </p:cNvCxnSpPr>
          <p:nvPr/>
        </p:nvCxnSpPr>
        <p:spPr>
          <a:xfrm flipH="1">
            <a:off x="2789078" y="3795811"/>
            <a:ext cx="579764" cy="399546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DB86C79-6A5A-CB2B-2C17-727F8C11D83D}"/>
              </a:ext>
            </a:extLst>
          </p:cNvPr>
          <p:cNvCxnSpPr>
            <a:cxnSpLocks/>
          </p:cNvCxnSpPr>
          <p:nvPr/>
        </p:nvCxnSpPr>
        <p:spPr>
          <a:xfrm flipH="1" flipV="1">
            <a:off x="1734269" y="4763358"/>
            <a:ext cx="412165" cy="47450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BE8EAF4-CC25-43A3-C1BD-7A4A04B75D2C}"/>
              </a:ext>
            </a:extLst>
          </p:cNvPr>
          <p:cNvSpPr txBox="1"/>
          <p:nvPr/>
        </p:nvSpPr>
        <p:spPr>
          <a:xfrm>
            <a:off x="3420735" y="3572673"/>
            <a:ext cx="1491915" cy="44627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PT" sz="2300" baseline="30000" noProof="0" dirty="0"/>
              <a:t>PIPS detectors</a:t>
            </a:r>
            <a:endParaRPr lang="pt-PT" sz="2300" noProof="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004C05-81CE-5D33-E7E1-056DF42E0D96}"/>
              </a:ext>
            </a:extLst>
          </p:cNvPr>
          <p:cNvSpPr txBox="1"/>
          <p:nvPr/>
        </p:nvSpPr>
        <p:spPr>
          <a:xfrm>
            <a:off x="1734269" y="5304104"/>
            <a:ext cx="873737" cy="44627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pt-PT" sz="2300" baseline="30000" noProof="0" dirty="0"/>
              <a:t>HPGe</a:t>
            </a:r>
            <a:endParaRPr lang="pt-PT" sz="23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3FE2F-4204-AE6E-85EF-6EBDC6E25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088" y="2175206"/>
            <a:ext cx="5711696" cy="427748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29935C-467D-6701-57B7-015547160989}"/>
              </a:ext>
            </a:extLst>
          </p:cNvPr>
          <p:cNvCxnSpPr>
            <a:cxnSpLocks/>
          </p:cNvCxnSpPr>
          <p:nvPr/>
        </p:nvCxnSpPr>
        <p:spPr>
          <a:xfrm flipH="1">
            <a:off x="8531360" y="4230267"/>
            <a:ext cx="639146" cy="0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46D388-202D-FCEC-8744-07A5231C0FF9}"/>
              </a:ext>
            </a:extLst>
          </p:cNvPr>
          <p:cNvCxnSpPr>
            <a:cxnSpLocks/>
          </p:cNvCxnSpPr>
          <p:nvPr/>
        </p:nvCxnSpPr>
        <p:spPr>
          <a:xfrm>
            <a:off x="7779026" y="5304104"/>
            <a:ext cx="477078" cy="223138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B20152-AC9A-67EB-4B8D-9F8BBD25507D}"/>
              </a:ext>
            </a:extLst>
          </p:cNvPr>
          <p:cNvSpPr txBox="1"/>
          <p:nvPr/>
        </p:nvSpPr>
        <p:spPr>
          <a:xfrm>
            <a:off x="9183758" y="4008836"/>
            <a:ext cx="639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aseline="30000" noProof="0" dirty="0"/>
              <a:t>Sn</a:t>
            </a:r>
            <a:endParaRPr lang="pt-PT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F67DBC-C5D1-ED92-B1CB-8D1FC3FE81B3}"/>
              </a:ext>
            </a:extLst>
          </p:cNvPr>
          <p:cNvSpPr txBox="1"/>
          <p:nvPr/>
        </p:nvSpPr>
        <p:spPr>
          <a:xfrm>
            <a:off x="7432949" y="4998464"/>
            <a:ext cx="639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aseline="30000" noProof="0" dirty="0"/>
              <a:t>Al</a:t>
            </a:r>
            <a:endParaRPr lang="pt-PT" noProof="0" dirty="0"/>
          </a:p>
        </p:txBody>
      </p:sp>
      <p:pic>
        <p:nvPicPr>
          <p:cNvPr id="9" name="Picture 8" descr="A graph with text on it&#10;&#10;AI-generated content may be incorrect.">
            <a:extLst>
              <a:ext uri="{FF2B5EF4-FFF2-40B4-BE49-F238E27FC236}">
                <a16:creationId xmlns:a16="http://schemas.microsoft.com/office/drawing/2014/main" id="{25186F45-6D1F-B1A2-944C-7D5F59DE9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6360" r="7619"/>
          <a:stretch/>
        </p:blipFill>
        <p:spPr>
          <a:xfrm>
            <a:off x="9367593" y="185793"/>
            <a:ext cx="2628282" cy="17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4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D7D99-8EB5-153F-942F-D7F74EA98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2"/>
            <a:ext cx="10515600" cy="1483811"/>
          </a:xfrm>
        </p:spPr>
        <p:txBody>
          <a:bodyPr>
            <a:normAutofit/>
          </a:bodyPr>
          <a:lstStyle/>
          <a:p>
            <a:r>
              <a:rPr lang="pt-PT" sz="3200" noProof="0" dirty="0">
                <a:solidFill>
                  <a:schemeClr val="accent5"/>
                </a:solidFill>
              </a:rPr>
              <a:t>Experimental procedure</a:t>
            </a:r>
            <a:br>
              <a:rPr lang="pt-PT" sz="3200" noProof="0" dirty="0"/>
            </a:br>
            <a:r>
              <a:rPr lang="pt-PT" sz="3800" noProof="0" dirty="0"/>
              <a:t>Decay acquisition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8BA8E-14BD-4786-386D-E799F23EE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71" y="2203239"/>
            <a:ext cx="5636429" cy="2042047"/>
          </a:xfrm>
        </p:spPr>
        <p:txBody>
          <a:bodyPr>
            <a:normAutofit lnSpcReduction="10000"/>
          </a:bodyPr>
          <a:lstStyle/>
          <a:p>
            <a:r>
              <a:rPr lang="pt-PT" noProof="0" dirty="0"/>
              <a:t>Two detectors used</a:t>
            </a:r>
          </a:p>
          <a:p>
            <a:pPr lvl="1"/>
            <a:r>
              <a:rPr lang="pt-PT" b="1" noProof="0" dirty="0"/>
              <a:t>BEGe</a:t>
            </a:r>
            <a:endParaRPr lang="pt-PT" noProof="0" dirty="0"/>
          </a:p>
          <a:p>
            <a:pPr lvl="1"/>
            <a:r>
              <a:rPr lang="pt-PT" b="1" noProof="0" dirty="0"/>
              <a:t>XR-100SDD</a:t>
            </a:r>
          </a:p>
          <a:p>
            <a:r>
              <a:rPr lang="pt-PT" noProof="0" dirty="0"/>
              <a:t>Calibrated with </a:t>
            </a:r>
            <a:r>
              <a:rPr lang="pt-PT" baseline="30000" noProof="0" dirty="0"/>
              <a:t>241</a:t>
            </a:r>
            <a:r>
              <a:rPr lang="pt-PT" noProof="0" dirty="0"/>
              <a:t>Am sources</a:t>
            </a:r>
          </a:p>
          <a:p>
            <a:r>
              <a:rPr lang="pt-PT" noProof="0" dirty="0"/>
              <a:t>Efficiencies simulated with </a:t>
            </a:r>
            <a:endParaRPr lang="pt-PT" b="1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23439-1C73-17A9-73EF-86664456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13</a:t>
            </a:fld>
            <a:endParaRPr lang="pt-PT" noProof="0" dirty="0"/>
          </a:p>
        </p:txBody>
      </p:sp>
      <p:pic>
        <p:nvPicPr>
          <p:cNvPr id="6" name="Picture 5" descr="A metal cylinder with a ruler&#10;&#10;AI-generated content may be incorrect.">
            <a:extLst>
              <a:ext uri="{FF2B5EF4-FFF2-40B4-BE49-F238E27FC236}">
                <a16:creationId xmlns:a16="http://schemas.microsoft.com/office/drawing/2014/main" id="{DC7DD853-F74A-84FD-CD22-92B860207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7"/>
          <a:stretch>
            <a:fillRect/>
          </a:stretch>
        </p:blipFill>
        <p:spPr>
          <a:xfrm>
            <a:off x="6096000" y="2386075"/>
            <a:ext cx="5636429" cy="2641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830FCC-0751-EE74-E6F9-CA60F57FBCFD}"/>
              </a:ext>
            </a:extLst>
          </p:cNvPr>
          <p:cNvSpPr txBox="1"/>
          <p:nvPr/>
        </p:nvSpPr>
        <p:spPr>
          <a:xfrm>
            <a:off x="6945602" y="2459406"/>
            <a:ext cx="92643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BEGe</a:t>
            </a:r>
            <a:endParaRPr lang="pt-PT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305C5-85C2-2CC2-BE81-4A8C64FC6AA5}"/>
              </a:ext>
            </a:extLst>
          </p:cNvPr>
          <p:cNvSpPr txBox="1"/>
          <p:nvPr/>
        </p:nvSpPr>
        <p:spPr>
          <a:xfrm>
            <a:off x="9925450" y="2459406"/>
            <a:ext cx="1455783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/>
              <a:t>XR-100SDD</a:t>
            </a:r>
            <a:endParaRPr lang="pt-PT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6A425-9F51-73BD-68CF-9E136F093CD9}"/>
              </a:ext>
            </a:extLst>
          </p:cNvPr>
          <p:cNvSpPr txBox="1"/>
          <p:nvPr/>
        </p:nvSpPr>
        <p:spPr>
          <a:xfrm>
            <a:off x="8721636" y="3845176"/>
            <a:ext cx="848309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000" dirty="0"/>
              <a:t>Target</a:t>
            </a:r>
            <a:endParaRPr lang="pt-PT" sz="2000" dirty="0"/>
          </a:p>
        </p:txBody>
      </p:sp>
      <p:pic>
        <p:nvPicPr>
          <p:cNvPr id="5" name="Picture 4" descr="A logo with a light shining on it&#10;&#10;AI-generated content may be incorrect.">
            <a:extLst>
              <a:ext uri="{FF2B5EF4-FFF2-40B4-BE49-F238E27FC236}">
                <a16:creationId xmlns:a16="http://schemas.microsoft.com/office/drawing/2014/main" id="{077CC1AB-B31A-CF19-3A9E-07861CD0F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 b="3143"/>
          <a:stretch/>
        </p:blipFill>
        <p:spPr>
          <a:xfrm>
            <a:off x="4258415" y="3620879"/>
            <a:ext cx="1458956" cy="587459"/>
          </a:xfrm>
          <a:prstGeom prst="rect">
            <a:avLst/>
          </a:prstGeom>
        </p:spPr>
      </p:pic>
      <p:pic>
        <p:nvPicPr>
          <p:cNvPr id="7" name="Picture 6" descr="A graph of a phase&#10;&#10;AI-generated content may be incorrect.">
            <a:extLst>
              <a:ext uri="{FF2B5EF4-FFF2-40B4-BE49-F238E27FC236}">
                <a16:creationId xmlns:a16="http://schemas.microsoft.com/office/drawing/2014/main" id="{42A9907D-5F86-007A-8564-7842C2954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6360" r="8131"/>
          <a:stretch/>
        </p:blipFill>
        <p:spPr>
          <a:xfrm>
            <a:off x="9145791" y="267728"/>
            <a:ext cx="2824286" cy="187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25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DF3A-FDFB-E28F-265E-3A93D8D2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3"/>
            <a:ext cx="10515600" cy="1483811"/>
          </a:xfrm>
        </p:spPr>
        <p:txBody>
          <a:bodyPr/>
          <a:lstStyle/>
          <a:p>
            <a:r>
              <a:rPr lang="pt-PT" sz="3200" noProof="0" dirty="0">
                <a:solidFill>
                  <a:schemeClr val="accent5"/>
                </a:solidFill>
              </a:rPr>
              <a:t>Experimental procedure</a:t>
            </a:r>
            <a:br>
              <a:rPr lang="pt-PT" noProof="0" dirty="0"/>
            </a:br>
            <a:r>
              <a:rPr lang="pt-PT" sz="3800" noProof="0" dirty="0"/>
              <a:t>Decay acquisition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F8A49-A6E6-0815-8EA4-67B4A668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14</a:t>
            </a:fld>
            <a:endParaRPr lang="pt-PT" noProof="0" dirty="0"/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16D86280-2280-7724-20FA-AEC6A6F37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r="8438"/>
          <a:stretch>
            <a:fillRect/>
          </a:stretch>
        </p:blipFill>
        <p:spPr>
          <a:xfrm>
            <a:off x="1168400" y="1803552"/>
            <a:ext cx="9855200" cy="464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2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9DE92-8BFE-526C-2A7A-F58340002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C3644-EA30-9293-723C-1FF3A4D4B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3"/>
            <a:ext cx="10515600" cy="1483811"/>
          </a:xfrm>
        </p:spPr>
        <p:txBody>
          <a:bodyPr/>
          <a:lstStyle/>
          <a:p>
            <a:r>
              <a:rPr lang="pt-PT" sz="3200" noProof="0" dirty="0">
                <a:solidFill>
                  <a:schemeClr val="accent5"/>
                </a:solidFill>
              </a:rPr>
              <a:t>Data analysis</a:t>
            </a:r>
            <a:br>
              <a:rPr lang="pt-PT" noProof="0" dirty="0"/>
            </a:br>
            <a:r>
              <a:rPr lang="pt-PT" sz="3800" noProof="0" dirty="0"/>
              <a:t>Accumulation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002A9-63FD-F81B-F855-F337240E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15</a:t>
            </a:fld>
            <a:endParaRPr lang="pt-PT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32787-6A56-1FD0-3799-896C79F8E7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9" t="2782"/>
          <a:stretch/>
        </p:blipFill>
        <p:spPr>
          <a:xfrm>
            <a:off x="1089237" y="1629854"/>
            <a:ext cx="10013526" cy="4688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C686D2-84EC-A8FD-1F9D-067EF57529A4}"/>
              </a:ext>
            </a:extLst>
          </p:cNvPr>
          <p:cNvSpPr txBox="1"/>
          <p:nvPr/>
        </p:nvSpPr>
        <p:spPr>
          <a:xfrm>
            <a:off x="2870623" y="4320582"/>
            <a:ext cx="43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endParaRPr lang="pt-PT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76037-A52C-9A12-23C7-F02F3895AE2A}"/>
              </a:ext>
            </a:extLst>
          </p:cNvPr>
          <p:cNvSpPr txBox="1"/>
          <p:nvPr/>
        </p:nvSpPr>
        <p:spPr>
          <a:xfrm>
            <a:off x="8074416" y="3951250"/>
            <a:ext cx="436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endParaRPr lang="pt-PT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AA136-C8ED-C39C-5CD3-951B0C30387F}"/>
              </a:ext>
            </a:extLst>
          </p:cNvPr>
          <p:cNvSpPr txBox="1"/>
          <p:nvPr/>
        </p:nvSpPr>
        <p:spPr>
          <a:xfrm>
            <a:off x="3527042" y="3789246"/>
            <a:ext cx="126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Kα</a:t>
            </a:r>
            <a:r>
              <a:rPr lang="pt-PT" baseline="-25000" noProof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 + Kα</a:t>
            </a:r>
            <a:r>
              <a:rPr lang="pt-PT" baseline="-25000" noProof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PT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8E4B1-C737-9073-73F2-526259E5984E}"/>
              </a:ext>
            </a:extLst>
          </p:cNvPr>
          <p:cNvSpPr txBox="1"/>
          <p:nvPr/>
        </p:nvSpPr>
        <p:spPr>
          <a:xfrm>
            <a:off x="4090619" y="4576601"/>
            <a:ext cx="126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Kβ</a:t>
            </a:r>
            <a:r>
              <a:rPr lang="pt-PT" baseline="-25000" noProof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 + Kβ</a:t>
            </a:r>
            <a:r>
              <a:rPr lang="pt-PT" baseline="-25000" noProof="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PT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DEAFE8-4E26-FEF3-EA57-25DF7EC841B2}"/>
              </a:ext>
            </a:extLst>
          </p:cNvPr>
          <p:cNvSpPr txBox="1"/>
          <p:nvPr/>
        </p:nvSpPr>
        <p:spPr>
          <a:xfrm>
            <a:off x="4877484" y="5201952"/>
            <a:ext cx="632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Kβ</a:t>
            </a:r>
            <a:r>
              <a:rPr lang="pt-PT" baseline="-25000" noProof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pt-PT" noProof="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2C817-3949-D0CD-EAA6-4063B594B416}"/>
              </a:ext>
            </a:extLst>
          </p:cNvPr>
          <p:cNvSpPr txBox="1"/>
          <p:nvPr/>
        </p:nvSpPr>
        <p:spPr>
          <a:xfrm>
            <a:off x="8825714" y="3630411"/>
            <a:ext cx="126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Kα</a:t>
            </a:r>
            <a:r>
              <a:rPr lang="pt-PT" baseline="-25000" noProof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 + Kα</a:t>
            </a:r>
            <a:r>
              <a:rPr lang="pt-PT" baseline="-25000" noProof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PT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B5C50E-3EC4-0EFC-1587-A9557F13AF2F}"/>
              </a:ext>
            </a:extLst>
          </p:cNvPr>
          <p:cNvSpPr txBox="1"/>
          <p:nvPr/>
        </p:nvSpPr>
        <p:spPr>
          <a:xfrm>
            <a:off x="9838574" y="4553741"/>
            <a:ext cx="126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Kβ</a:t>
            </a:r>
            <a:r>
              <a:rPr lang="pt-PT" baseline="-25000" noProof="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 + Kβ</a:t>
            </a:r>
            <a:r>
              <a:rPr lang="pt-PT" baseline="-25000" noProof="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975906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aph of a curve&#10;&#10;AI-generated content may be incorrect.">
            <a:extLst>
              <a:ext uri="{FF2B5EF4-FFF2-40B4-BE49-F238E27FC236}">
                <a16:creationId xmlns:a16="http://schemas.microsoft.com/office/drawing/2014/main" id="{65A951B5-749A-93AA-A1BD-2254DE1ED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4" y="1938220"/>
            <a:ext cx="11883050" cy="4753220"/>
          </a:xfrm>
          <a:prstGeom prst="rect">
            <a:avLst/>
          </a:prstGeom>
        </p:spPr>
      </p:pic>
      <p:pic>
        <p:nvPicPr>
          <p:cNvPr id="11" name="Picture 10" descr="A graph of a curve&#10;&#10;AI-generated content may be incorrect.">
            <a:extLst>
              <a:ext uri="{FF2B5EF4-FFF2-40B4-BE49-F238E27FC236}">
                <a16:creationId xmlns:a16="http://schemas.microsoft.com/office/drawing/2014/main" id="{61FDD6CD-3D99-4416-00E5-39075D6DD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4" y="1938220"/>
            <a:ext cx="11883050" cy="4753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3C9C20-44F9-1356-D43C-1330567A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34893"/>
            <a:ext cx="10515600" cy="1483811"/>
          </a:xfrm>
        </p:spPr>
        <p:txBody>
          <a:bodyPr>
            <a:normAutofit/>
          </a:bodyPr>
          <a:lstStyle/>
          <a:p>
            <a:r>
              <a:rPr lang="pt-PT" noProof="0" dirty="0">
                <a:solidFill>
                  <a:schemeClr val="accent5"/>
                </a:solidFill>
              </a:rPr>
              <a:t>Data analysis</a:t>
            </a:r>
            <a:br>
              <a:rPr lang="pt-PT" noProof="0" dirty="0"/>
            </a:br>
            <a:r>
              <a:rPr lang="pt-PT" sz="3800" noProof="0" dirty="0"/>
              <a:t>Accumulation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0B8CE-AF75-1649-473C-895E65F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16</a:t>
            </a:fld>
            <a:endParaRPr lang="pt-PT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5A6918-4F3C-6F51-B7A8-3C23F3F23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9" y="1190987"/>
            <a:ext cx="5233593" cy="394909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978AF1-22CE-4B84-BCB3-E8D1867DBC79}"/>
              </a:ext>
            </a:extLst>
          </p:cNvPr>
          <p:cNvSpPr/>
          <p:nvPr/>
        </p:nvSpPr>
        <p:spPr>
          <a:xfrm>
            <a:off x="11409434" y="359144"/>
            <a:ext cx="180357" cy="23186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4F4A39-85AA-E518-9D9B-21F781070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16" y="4392315"/>
            <a:ext cx="3977740" cy="321331"/>
          </a:xfrm>
          <a:prstGeom prst="rect">
            <a:avLst/>
          </a:prstGeom>
          <a:ln w="38100">
            <a:solidFill>
              <a:srgbClr val="90EE9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2AA34B-B0C7-5EB7-0143-D7FDCD09B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97" y="4392315"/>
            <a:ext cx="3977739" cy="321331"/>
          </a:xfrm>
          <a:prstGeom prst="rect">
            <a:avLst/>
          </a:prstGeom>
          <a:ln w="38100">
            <a:solidFill>
              <a:srgbClr val="00FF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862CA9-F3CB-920A-2EF3-C3DAE00C5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51" y="343363"/>
            <a:ext cx="5043488" cy="495300"/>
          </a:xfrm>
          <a:prstGeom prst="rect">
            <a:avLst/>
          </a:prstGeom>
        </p:spPr>
      </p:pic>
      <p:pic>
        <p:nvPicPr>
          <p:cNvPr id="20" name="Picture 19" descr="A graph of a curve and a line&#10;&#10;AI-generated content may be incorrect.">
            <a:extLst>
              <a:ext uri="{FF2B5EF4-FFF2-40B4-BE49-F238E27FC236}">
                <a16:creationId xmlns:a16="http://schemas.microsoft.com/office/drawing/2014/main" id="{F6671937-C743-B2C4-C012-C914BEE620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4" y="1938220"/>
            <a:ext cx="11883050" cy="4753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D1C34-B3CE-F414-ABC7-41A51F6771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97" y="4463698"/>
            <a:ext cx="3977740" cy="249948"/>
          </a:xfrm>
          <a:prstGeom prst="rect">
            <a:avLst/>
          </a:prstGeom>
          <a:ln w="38100">
            <a:solidFill>
              <a:srgbClr val="00FF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F9F18A-B236-9F3C-1F87-1CB1B5641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73" y="4463698"/>
            <a:ext cx="3827783" cy="249948"/>
          </a:xfrm>
          <a:prstGeom prst="rect">
            <a:avLst/>
          </a:prstGeom>
          <a:ln w="38100">
            <a:solidFill>
              <a:srgbClr val="90EE90"/>
            </a:solidFill>
          </a:ln>
        </p:spPr>
      </p:pic>
    </p:spTree>
    <p:extLst>
      <p:ext uri="{BB962C8B-B14F-4D97-AF65-F5344CB8AC3E}">
        <p14:creationId xmlns:p14="http://schemas.microsoft.com/office/powerpoint/2010/main" val="407267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F4F4A-06D6-744A-56D2-375E44690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C7C1-F796-1443-DA0E-1E3EA0D8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2"/>
            <a:ext cx="10515600" cy="1483811"/>
          </a:xfrm>
        </p:spPr>
        <p:txBody>
          <a:bodyPr>
            <a:normAutofit/>
          </a:bodyPr>
          <a:lstStyle/>
          <a:p>
            <a:r>
              <a:rPr lang="pt-PT" noProof="0" dirty="0">
                <a:solidFill>
                  <a:schemeClr val="accent5"/>
                </a:solidFill>
              </a:rPr>
              <a:t>Data analysis</a:t>
            </a:r>
            <a:br>
              <a:rPr lang="pt-PT" sz="3800" noProof="0" dirty="0">
                <a:solidFill>
                  <a:srgbClr val="A3CCF6"/>
                </a:solidFill>
              </a:rPr>
            </a:br>
            <a:r>
              <a:rPr lang="pt-PT" sz="3800" noProof="0" dirty="0"/>
              <a:t>Calculation method</a:t>
            </a:r>
            <a:endParaRPr lang="pt-PT" sz="3800" noProof="0" dirty="0">
              <a:solidFill>
                <a:srgbClr val="A3CCF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CA9E3-C6DB-5377-1B62-5F2E7D9D2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  <a:p>
            <a:endParaRPr lang="pt-PT" b="1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D626F-80BB-B623-52F1-F229B66EC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17</a:t>
            </a:fld>
            <a:endParaRPr lang="pt-PT" noProof="0" dirty="0"/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A8F45EF-67E6-48BC-5EA3-CFD63EA2C7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579460"/>
            <a:ext cx="4833125" cy="7695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D55812-BF91-62AD-BFB8-0FB9ADB25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19" y="1830206"/>
            <a:ext cx="9417362" cy="769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A83EC1-CC56-6311-9A3F-C24F955C7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1300" y="2931460"/>
            <a:ext cx="5013481" cy="37545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E85E60-D433-7634-D18A-B857944FD284}"/>
              </a:ext>
            </a:extLst>
          </p:cNvPr>
          <p:cNvSpPr/>
          <p:nvPr/>
        </p:nvSpPr>
        <p:spPr>
          <a:xfrm>
            <a:off x="5448300" y="1620142"/>
            <a:ext cx="6375400" cy="1202956"/>
          </a:xfrm>
          <a:prstGeom prst="rect">
            <a:avLst/>
          </a:prstGeom>
          <a:noFill/>
          <a:ln w="76200">
            <a:solidFill>
              <a:srgbClr val="037F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1D6699-77CD-C2CC-4369-401A6B07EAC9}"/>
              </a:ext>
            </a:extLst>
          </p:cNvPr>
          <p:cNvSpPr/>
          <p:nvPr/>
        </p:nvSpPr>
        <p:spPr>
          <a:xfrm>
            <a:off x="2632462" y="1625012"/>
            <a:ext cx="2714238" cy="1202956"/>
          </a:xfrm>
          <a:prstGeom prst="rect">
            <a:avLst/>
          </a:prstGeom>
          <a:noFill/>
          <a:ln w="76200">
            <a:solidFill>
              <a:srgbClr val="FF69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285F563-9325-6CAB-FA08-1D106D401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69" y="2931460"/>
            <a:ext cx="4889129" cy="37545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A285CB-9146-3D9C-8464-16126C8C2DD6}"/>
              </a:ext>
            </a:extLst>
          </p:cNvPr>
          <p:cNvSpPr/>
          <p:nvPr/>
        </p:nvSpPr>
        <p:spPr>
          <a:xfrm>
            <a:off x="7124700" y="965200"/>
            <a:ext cx="1714500" cy="426718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264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6CED-557A-CE8D-B013-5952F82C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34888"/>
            <a:ext cx="10515600" cy="1483811"/>
          </a:xfrm>
        </p:spPr>
        <p:txBody>
          <a:bodyPr/>
          <a:lstStyle/>
          <a:p>
            <a:r>
              <a:rPr lang="pt-PT" noProof="0" dirty="0">
                <a:solidFill>
                  <a:schemeClr val="accent5"/>
                </a:solidFill>
              </a:rPr>
              <a:t>Data analysis</a:t>
            </a:r>
            <a:br>
              <a:rPr lang="pt-PT" noProof="0" dirty="0"/>
            </a:br>
            <a:r>
              <a:rPr lang="pt-PT" sz="3800" dirty="0"/>
              <a:t>Results</a:t>
            </a:r>
            <a:endParaRPr lang="pt-PT" sz="3800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0C89C-9D30-77EA-67D3-1B0067A46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18</a:t>
            </a:fld>
            <a:endParaRPr lang="pt-PT" noProof="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43433DF-BE85-596B-1C95-4473079A8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080367"/>
              </p:ext>
            </p:extLst>
          </p:nvPr>
        </p:nvGraphicFramePr>
        <p:xfrm>
          <a:off x="265319" y="2906385"/>
          <a:ext cx="4788983" cy="15974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2381">
                  <a:extLst>
                    <a:ext uri="{9D8B030D-6E8A-4147-A177-3AD203B41FA5}">
                      <a16:colId xmlns:a16="http://schemas.microsoft.com/office/drawing/2014/main" val="928642738"/>
                    </a:ext>
                  </a:extLst>
                </a:gridCol>
                <a:gridCol w="3136602">
                  <a:extLst>
                    <a:ext uri="{9D8B030D-6E8A-4147-A177-3AD203B41FA5}">
                      <a16:colId xmlns:a16="http://schemas.microsoft.com/office/drawing/2014/main" val="1584764133"/>
                    </a:ext>
                  </a:extLst>
                </a:gridCol>
              </a:tblGrid>
              <a:tr h="500167">
                <a:tc>
                  <a:txBody>
                    <a:bodyPr/>
                    <a:lstStyle/>
                    <a:p>
                      <a:pPr algn="ctr"/>
                      <a:r>
                        <a:rPr lang="pt-PT" noProof="0" dirty="0"/>
                        <a:t>Energy [MeV]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noProof="0" dirty="0"/>
                        <a:t>Average cross-section [μb]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891769"/>
                  </a:ext>
                </a:extLst>
              </a:tr>
              <a:tr h="364139">
                <a:tc>
                  <a:txBody>
                    <a:bodyPr/>
                    <a:lstStyle/>
                    <a:p>
                      <a:pPr algn="ctr"/>
                      <a:r>
                        <a:rPr lang="pt-PT" noProof="0" dirty="0"/>
                        <a:t>2.99 ± 0.01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noProof="0" dirty="0"/>
                        <a:t>82 ±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6264702"/>
                  </a:ext>
                </a:extLst>
              </a:tr>
              <a:tr h="364139">
                <a:tc>
                  <a:txBody>
                    <a:bodyPr/>
                    <a:lstStyle/>
                    <a:p>
                      <a:pPr algn="ctr"/>
                      <a:r>
                        <a:rPr lang="pt-PT" noProof="0" dirty="0"/>
                        <a:t>2.77 ± 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noProof="0" dirty="0"/>
                        <a:t>28 ±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0932382"/>
                  </a:ext>
                </a:extLst>
              </a:tr>
              <a:tr h="364139">
                <a:tc>
                  <a:txBody>
                    <a:bodyPr/>
                    <a:lstStyle/>
                    <a:p>
                      <a:pPr algn="ctr"/>
                      <a:r>
                        <a:rPr lang="pt-PT" noProof="0" dirty="0"/>
                        <a:t>2.58 ± 0.02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noProof="0" dirty="0"/>
                        <a:t>9 ±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493478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C696EC4-0013-976E-4BBD-1FBC8A58CE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51" r="1013"/>
          <a:stretch>
            <a:fillRect/>
          </a:stretch>
        </p:blipFill>
        <p:spPr>
          <a:xfrm>
            <a:off x="5175543" y="1265238"/>
            <a:ext cx="6863990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10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9CCE1-B934-1ECE-08A6-D3EC5AA4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19</a:t>
            </a:fld>
            <a:endParaRPr lang="pt-PT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81C48-9C4B-B2CB-467E-B0C868FDB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687558"/>
            <a:ext cx="10515600" cy="1483811"/>
          </a:xfrm>
        </p:spPr>
        <p:txBody>
          <a:bodyPr/>
          <a:lstStyle/>
          <a:p>
            <a:r>
              <a:rPr lang="pt-PT" noProof="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C1E7E-E83F-D746-07AD-870BC5940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71" y="1731228"/>
            <a:ext cx="11272858" cy="3678170"/>
          </a:xfrm>
        </p:spPr>
        <p:txBody>
          <a:bodyPr/>
          <a:lstStyle/>
          <a:p>
            <a:r>
              <a:rPr lang="pt-PT" b="1" dirty="0"/>
              <a:t>Enriched targets </a:t>
            </a:r>
            <a:r>
              <a:rPr lang="pt-PT" dirty="0"/>
              <a:t>allowed for higher reaction yields and guaranteed that no additional reaction channels were opened</a:t>
            </a:r>
            <a:endParaRPr lang="pt-PT" noProof="0" dirty="0"/>
          </a:p>
          <a:p>
            <a:r>
              <a:rPr lang="pt-PT" noProof="0" dirty="0"/>
              <a:t>Cross-sections in accordance with </a:t>
            </a:r>
            <a:r>
              <a:rPr lang="pt-PT" b="1" noProof="0" dirty="0"/>
              <a:t>TALYS calculations </a:t>
            </a:r>
            <a:r>
              <a:rPr lang="pt-PT" noProof="0" dirty="0"/>
              <a:t>and</a:t>
            </a:r>
            <a:r>
              <a:rPr lang="pt-PT" b="1" noProof="0" dirty="0"/>
              <a:t> literature values</a:t>
            </a:r>
          </a:p>
          <a:p>
            <a:pPr marL="0" indent="0">
              <a:buNone/>
            </a:pPr>
            <a:endParaRPr lang="pt-PT" b="1" noProof="0" dirty="0"/>
          </a:p>
          <a:p>
            <a:pPr marL="0" indent="0">
              <a:buNone/>
            </a:pPr>
            <a:endParaRPr lang="pt-PT" b="1" noProof="0" dirty="0"/>
          </a:p>
          <a:p>
            <a:r>
              <a:rPr lang="en-GB" b="1" dirty="0"/>
              <a:t>High detection efficiency </a:t>
            </a:r>
            <a:r>
              <a:rPr lang="en-GB" dirty="0"/>
              <a:t>may enable the first measurements of cross-sections </a:t>
            </a:r>
            <a:r>
              <a:rPr lang="en-GB" b="1" dirty="0"/>
              <a:t>below 2 MeV</a:t>
            </a:r>
            <a:r>
              <a:rPr lang="en-GB" dirty="0"/>
              <a:t> for this reaction</a:t>
            </a:r>
          </a:p>
          <a:p>
            <a:pPr marL="0" indent="0">
              <a:buNone/>
            </a:pPr>
            <a:endParaRPr lang="pt-PT" noProof="0" dirty="0"/>
          </a:p>
          <a:p>
            <a:pPr marL="0" indent="0">
              <a:buNone/>
            </a:pPr>
            <a:endParaRPr lang="pt-PT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556A2D-E70F-19B6-AD15-AB1B271056D7}"/>
              </a:ext>
            </a:extLst>
          </p:cNvPr>
          <p:cNvSpPr txBox="1">
            <a:spLocks/>
          </p:cNvSpPr>
          <p:nvPr/>
        </p:nvSpPr>
        <p:spPr>
          <a:xfrm>
            <a:off x="459571" y="2828407"/>
            <a:ext cx="10515600" cy="14838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/>
              <a:t>Future work</a:t>
            </a:r>
          </a:p>
        </p:txBody>
      </p:sp>
    </p:spTree>
    <p:extLst>
      <p:ext uri="{BB962C8B-B14F-4D97-AF65-F5344CB8AC3E}">
        <p14:creationId xmlns:p14="http://schemas.microsoft.com/office/powerpoint/2010/main" val="2980207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C9F4E-9B2F-4100-2264-5B89FAF4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2"/>
            <a:ext cx="10515600" cy="1483811"/>
          </a:xfrm>
        </p:spPr>
        <p:txBody>
          <a:bodyPr/>
          <a:lstStyle/>
          <a:p>
            <a:r>
              <a:rPr lang="pt-PT" dirty="0">
                <a:solidFill>
                  <a:schemeClr val="accent5"/>
                </a:solidFill>
              </a:rPr>
              <a:t>Introduction</a:t>
            </a:r>
            <a:br>
              <a:rPr lang="pt-PT" sz="3800" noProof="0" dirty="0"/>
            </a:br>
            <a:r>
              <a:rPr lang="pt-PT" sz="3800" noProof="0" dirty="0"/>
              <a:t>Stellar nucleosynthesis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03E75-D2B0-4C83-2B7F-8F3F3E49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2</a:t>
            </a:fld>
            <a:endParaRPr lang="pt-PT" noProof="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B4F6E7-DB63-6811-2542-C6BAB026D0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2422" t="13182" r="7348" b="2395"/>
          <a:stretch/>
        </p:blipFill>
        <p:spPr>
          <a:xfrm>
            <a:off x="1713672" y="1730723"/>
            <a:ext cx="7519227" cy="45644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210AB12-FBDB-7903-02B0-E2479A73862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2596280" y="1853985"/>
            <a:ext cx="6636619" cy="401496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F5728D5-2125-902E-D2CC-F263F697A7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50300" y="1635975"/>
            <a:ext cx="230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noProof="0" dirty="0">
                <a:solidFill>
                  <a:srgbClr val="92278F"/>
                </a:solidFill>
              </a:rPr>
              <a:t>s-process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E6F79D-F1A1-4A1C-86E4-32C628A91F9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41454">
            <a:off x="3052613" y="3760677"/>
            <a:ext cx="7139345" cy="671902"/>
          </a:xfrm>
          <a:prstGeom prst="ellipse">
            <a:avLst/>
          </a:prstGeom>
          <a:noFill/>
          <a:ln w="76200">
            <a:solidFill>
              <a:srgbClr val="1901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2DD52F-8957-2AF2-E6E4-DD45A3F6D1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9349" y="2962539"/>
            <a:ext cx="230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noProof="0" dirty="0">
                <a:solidFill>
                  <a:srgbClr val="1901FD"/>
                </a:solidFill>
              </a:rPr>
              <a:t>r-process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0DCE3CB-140A-033E-62D2-6B65ECB2D4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05950" y="5099756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F42FD1-BB82-30EE-D068-C7B2D982FC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70635" y="5450276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5144038-23FD-4639-E2EE-F7DF4D9404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42280" y="5789648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8F2D84-2070-E131-8E89-0EF97D1950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5560" y="5619612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9066A1-B5E4-558C-E326-0BB795C161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88795" y="5099623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E344F0-E72B-6CE0-392B-947CDE5AA2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388795" y="4933293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11868B9-2D7A-DB15-19CD-54A61709A1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61480" y="4933293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13E615-5CA5-09DB-EDC8-95E5EE1C31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34235" y="4754316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F4BCE7-4D7B-54EA-DCD3-A235FDBE3D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03569" y="4578209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00C5B5-428C-EAA0-62BC-43F3ACB832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78626" y="4578209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29736A-CC7C-C1BE-79F7-5072345C1A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26194" y="4498905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988935-DBBB-8615-11F9-C8A2CC7AA2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56426" y="4401124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C801D2A-53A8-84D9-0F47-2C6FA3918A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26194" y="4411879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842ABB-0AFB-5745-B5D4-8CF46F177A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05133" y="4411879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E6FF23E-4A73-0215-A56F-CA4DCA9523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7126" y="4235309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F75A7F3-A27F-7CC8-9943-40ACD41654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42226" y="4061743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C868404-ED22-723B-D6E1-9EB052263F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24259" y="4061743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090C508-71AB-4B17-9455-7530597FC3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93592" y="3890998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4C05DAF-2A0D-4735-7B31-D99D9BB48E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63371" y="3890998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0CFEBE-14CF-8183-1299-F23A0C29A2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90492" y="3803973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BB7A390-0D3D-47FA-5930-211CF1699A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37930" y="3720436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FFDF981-5229-89F0-A6F7-D51F1F175F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15539" y="3720436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B19AE7-B0F4-B346-E5C0-AC3267E230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77577" y="3357295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CCBF1E1-3347-0406-A207-406AE8FA04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505058" y="3189577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276AFD-BFFB-8031-B076-3CC0A815C5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79139" y="3021048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8DDA36-9373-B7CB-E08A-0ECC1776FB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49118" y="3021048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DB42464-65B3-5BD5-315A-D90AEFA139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19499" y="2843248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F8CC95-48DE-1E6D-F615-43E4C4BA11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192219" y="2843248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677D06F-D695-D3CD-5E09-593D03CD4E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8114" y="2686476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5B9B53E-FB3E-8DDA-AD54-1C2EBF2296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14189" y="2506698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91FC7D5-808C-F265-B56C-ACAB4E28ED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57089" y="2338423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C209471-B7F0-CDE6-E669-5D1AC3DE6E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31714" y="2159195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C48CAC2-2479-2075-A6BD-22CA4F7338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74745" y="1993495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109D511-990A-779E-195B-64ADC4B084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924055" y="1814333"/>
            <a:ext cx="70720" cy="79304"/>
          </a:xfrm>
          <a:prstGeom prst="rect">
            <a:avLst/>
          </a:prstGeom>
          <a:solidFill>
            <a:srgbClr val="F60EC4"/>
          </a:solidFill>
          <a:ln>
            <a:solidFill>
              <a:srgbClr val="F60E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334A980-D4A1-D19F-4AE9-D73837CD444C}"/>
              </a:ext>
            </a:extLst>
          </p:cNvPr>
          <p:cNvSpPr txBox="1">
            <a:spLocks/>
          </p:cNvSpPr>
          <p:nvPr/>
        </p:nvSpPr>
        <p:spPr>
          <a:xfrm>
            <a:off x="3911289" y="2263605"/>
            <a:ext cx="230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noProof="0" dirty="0">
                <a:solidFill>
                  <a:srgbClr val="F60EC4"/>
                </a:solidFill>
              </a:rPr>
              <a:t>p-nuclei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EB4EB63-2AF5-CD85-2679-9986D1F2C0B2}"/>
              </a:ext>
            </a:extLst>
          </p:cNvPr>
          <p:cNvSpPr txBox="1"/>
          <p:nvPr/>
        </p:nvSpPr>
        <p:spPr>
          <a:xfrm>
            <a:off x="133805" y="6432841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0" i="0" u="none" strike="noStrike" baseline="0" noProof="0" dirty="0"/>
              <a:t>NuDat 3.0, National Nuclear Data Center</a:t>
            </a:r>
            <a:endParaRPr lang="pt-PT" sz="1400" noProof="0" dirty="0"/>
          </a:p>
        </p:txBody>
      </p:sp>
    </p:spTree>
    <p:extLst>
      <p:ext uri="{BB962C8B-B14F-4D97-AF65-F5344CB8AC3E}">
        <p14:creationId xmlns:p14="http://schemas.microsoft.com/office/powerpoint/2010/main" val="232882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1D8D9-B74F-5B6E-8BBC-2C3A8CDE4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8E1A8-9EC6-BE86-CE1C-B31A6ABA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20</a:t>
            </a:fld>
            <a:endParaRPr lang="pt-PT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8ED097-86D1-60F9-885D-6EF074DAC33D}"/>
              </a:ext>
            </a:extLst>
          </p:cNvPr>
          <p:cNvSpPr txBox="1"/>
          <p:nvPr/>
        </p:nvSpPr>
        <p:spPr>
          <a:xfrm>
            <a:off x="3511553" y="2505670"/>
            <a:ext cx="516889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noProof="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Thank you!</a:t>
            </a:r>
          </a:p>
          <a:p>
            <a:pPr algn="ctr"/>
            <a:r>
              <a:rPr lang="pt-PT" sz="4800" noProof="0" dirty="0">
                <a:solidFill>
                  <a:schemeClr val="accent5">
                    <a:lumMod val="75000"/>
                  </a:schemeClr>
                </a:solidFill>
                <a:latin typeface="+mj-lt"/>
                <a:cs typeface="Calibri" panose="020F0502020204030204" pitchFamily="34" charset="0"/>
              </a:rPr>
              <a:t>Questions?</a:t>
            </a:r>
            <a:endParaRPr lang="pt-PT" sz="4800" noProof="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113BF6-C0D8-AFB6-079C-7783BEE50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9" y="97450"/>
            <a:ext cx="1504120" cy="1492369"/>
          </a:xfrm>
          <a:prstGeom prst="rect">
            <a:avLst/>
          </a:prstGeom>
        </p:spPr>
      </p:pic>
      <p:pic>
        <p:nvPicPr>
          <p:cNvPr id="12" name="Picture 11" descr="A logo with red and black circles&#10;&#10;AI-generated content may be incorrect.">
            <a:extLst>
              <a:ext uri="{FF2B5EF4-FFF2-40B4-BE49-F238E27FC236}">
                <a16:creationId xmlns:a16="http://schemas.microsoft.com/office/drawing/2014/main" id="{6F5316D9-6E51-749C-E98A-FFCAC8B66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14910" b="3160"/>
          <a:stretch/>
        </p:blipFill>
        <p:spPr>
          <a:xfrm>
            <a:off x="285490" y="284943"/>
            <a:ext cx="1316796" cy="1117383"/>
          </a:xfrm>
          <a:prstGeom prst="rect">
            <a:avLst/>
          </a:prstGeom>
        </p:spPr>
      </p:pic>
      <p:pic>
        <p:nvPicPr>
          <p:cNvPr id="14" name="Picture 13" descr="A black and white logo&#10;&#10;AI-generated content may be incorrect.">
            <a:extLst>
              <a:ext uri="{FF2B5EF4-FFF2-40B4-BE49-F238E27FC236}">
                <a16:creationId xmlns:a16="http://schemas.microsoft.com/office/drawing/2014/main" id="{76A0E2E5-EBF8-D828-184A-694356FEF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94" y="389507"/>
            <a:ext cx="1345562" cy="908254"/>
          </a:xfrm>
          <a:prstGeom prst="rect">
            <a:avLst/>
          </a:prstGeom>
        </p:spPr>
      </p:pic>
      <p:pic>
        <p:nvPicPr>
          <p:cNvPr id="15" name="Picture 14" descr="A blue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F5F69CCD-1409-1DEA-3CAB-E77CC1F8D9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t="23342" r="17515" b="23787"/>
          <a:stretch>
            <a:fillRect/>
          </a:stretch>
        </p:blipFill>
        <p:spPr>
          <a:xfrm>
            <a:off x="5597218" y="266514"/>
            <a:ext cx="1938863" cy="1154240"/>
          </a:xfrm>
          <a:prstGeom prst="rect">
            <a:avLst/>
          </a:prstGeom>
        </p:spPr>
      </p:pic>
      <p:pic>
        <p:nvPicPr>
          <p:cNvPr id="16" name="Picture 15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D7D00952-EAAC-F666-7453-6358BF524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7580" b="-8737"/>
          <a:stretch/>
        </p:blipFill>
        <p:spPr>
          <a:xfrm>
            <a:off x="3227264" y="367847"/>
            <a:ext cx="2230246" cy="951574"/>
          </a:xfrm>
          <a:prstGeom prst="rect">
            <a:avLst/>
          </a:prstGeom>
        </p:spPr>
      </p:pic>
      <p:pic>
        <p:nvPicPr>
          <p:cNvPr id="2" name="Picture 1" descr="A person holding a light&#10;&#10;AI-generated content may be incorrect.">
            <a:extLst>
              <a:ext uri="{FF2B5EF4-FFF2-40B4-BE49-F238E27FC236}">
                <a16:creationId xmlns:a16="http://schemas.microsoft.com/office/drawing/2014/main" id="{0F567CC4-0ADE-D5C4-C632-2C25759B8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617" y="209783"/>
            <a:ext cx="2685810" cy="126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26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6C8EB-601B-6334-8359-A54CDA7E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5F228C-E885-B25C-C5C9-A28D018D7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3065" r="2534" b="3806"/>
          <a:stretch/>
        </p:blipFill>
        <p:spPr>
          <a:xfrm>
            <a:off x="5585959" y="2520853"/>
            <a:ext cx="6397828" cy="3548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87985-F462-09B0-45A3-2E8DD808D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2"/>
            <a:ext cx="10515600" cy="1483811"/>
          </a:xfrm>
        </p:spPr>
        <p:txBody>
          <a:bodyPr/>
          <a:lstStyle/>
          <a:p>
            <a:r>
              <a:rPr lang="pt-PT" dirty="0">
                <a:solidFill>
                  <a:schemeClr val="accent5"/>
                </a:solidFill>
              </a:rPr>
              <a:t>Introduction</a:t>
            </a:r>
            <a:br>
              <a:rPr lang="pt-PT" sz="3800" noProof="0" dirty="0"/>
            </a:br>
            <a:r>
              <a:rPr lang="pt-PT" sz="3800" noProof="0" dirty="0"/>
              <a:t>Stellar nucleosynthesis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60EB8-A114-4408-C687-DD232938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71" y="1620142"/>
            <a:ext cx="9747110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noProof="0" dirty="0"/>
              <a:t>The photo-disintegration reactions make up the </a:t>
            </a:r>
            <a:r>
              <a:rPr lang="pt-PT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pt-PT" b="1" noProof="0" dirty="0"/>
              <a:t>-process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baseline="30000" noProof="0" dirty="0"/>
              <a:t>119</a:t>
            </a:r>
            <a:r>
              <a:rPr lang="pt-PT" noProof="0" dirty="0"/>
              <a:t>Sb is a </a:t>
            </a:r>
            <a:r>
              <a:rPr lang="pt-PT" b="1" noProof="0" dirty="0"/>
              <a:t>branching point </a:t>
            </a:r>
            <a:r>
              <a:rPr lang="pt-PT" noProof="0" dirty="0"/>
              <a:t>in the </a:t>
            </a:r>
            <a:r>
              <a:rPr lang="pt-PT" noProof="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pt-PT" noProof="0" dirty="0">
                <a:cs typeface="Calibri" panose="020F0502020204030204" pitchFamily="34" charset="0"/>
              </a:rPr>
              <a:t>-process </a:t>
            </a:r>
            <a:r>
              <a:rPr lang="pt-PT" baseline="30000" noProof="0" dirty="0">
                <a:cs typeface="Calibri" panose="020F0502020204030204" pitchFamily="34" charset="0"/>
              </a:rPr>
              <a:t>[1]</a:t>
            </a:r>
            <a:endParaRPr lang="pt-PT" baseline="30000" noProof="0" dirty="0"/>
          </a:p>
          <a:p>
            <a:endParaRPr lang="pt-PT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E573A-ED8D-78B5-EF56-324C0A8A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3</a:t>
            </a:fld>
            <a:endParaRPr lang="pt-PT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22CC7-B2D0-A6DC-FBCB-22CB9EA31F02}"/>
              </a:ext>
            </a:extLst>
          </p:cNvPr>
          <p:cNvSpPr txBox="1"/>
          <p:nvPr/>
        </p:nvSpPr>
        <p:spPr>
          <a:xfrm>
            <a:off x="6094228" y="5886436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0" i="0" u="none" strike="noStrike" baseline="0" noProof="0" dirty="0"/>
              <a:t>M. Arnould and S. Goriely, Physics</a:t>
            </a:r>
            <a:r>
              <a:rPr lang="pt-PT" sz="1400" b="0" i="0" u="none" strike="noStrike" noProof="0" dirty="0"/>
              <a:t> Reports, 384, 2003</a:t>
            </a:r>
            <a:endParaRPr lang="pt-PT" sz="14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0A838-6556-BDD5-AF77-6A870FB186D5}"/>
              </a:ext>
            </a:extLst>
          </p:cNvPr>
          <p:cNvSpPr txBox="1"/>
          <p:nvPr/>
        </p:nvSpPr>
        <p:spPr>
          <a:xfrm>
            <a:off x="-158788" y="3236826"/>
            <a:ext cx="6687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noProof="0" dirty="0">
                <a:cs typeface="Calibri" panose="020F0502020204030204" pitchFamily="34" charset="0"/>
              </a:rPr>
              <a:t>High reaction-rate uncertainties</a:t>
            </a:r>
            <a:endParaRPr lang="pt-PT" sz="2800" b="1" noProof="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3E12FD0-5FF8-B5A6-7BAE-71BFAF108EDF}"/>
              </a:ext>
            </a:extLst>
          </p:cNvPr>
          <p:cNvSpPr/>
          <p:nvPr/>
        </p:nvSpPr>
        <p:spPr>
          <a:xfrm>
            <a:off x="3074200" y="3905219"/>
            <a:ext cx="221902" cy="63557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11CA68-9F05-018B-9E40-44D18323928D}"/>
              </a:ext>
            </a:extLst>
          </p:cNvPr>
          <p:cNvSpPr txBox="1"/>
          <p:nvPr/>
        </p:nvSpPr>
        <p:spPr>
          <a:xfrm>
            <a:off x="-158788" y="4651046"/>
            <a:ext cx="66878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800" b="1" noProof="0" dirty="0">
                <a:cs typeface="Calibri" panose="020F0502020204030204" pitchFamily="34" charset="0"/>
              </a:rPr>
              <a:t>Goal: </a:t>
            </a:r>
            <a:r>
              <a:rPr lang="pt-PT" sz="2800" noProof="0" dirty="0">
                <a:cs typeface="Calibri" panose="020F0502020204030204" pitchFamily="34" charset="0"/>
              </a:rPr>
              <a:t>Study the inverse reaction</a:t>
            </a:r>
          </a:p>
          <a:p>
            <a:pPr algn="ctr"/>
            <a:r>
              <a:rPr lang="pt-PT" sz="2800" baseline="30000" dirty="0">
                <a:cs typeface="Arial" panose="020B0604020202020204" pitchFamily="34" charset="0"/>
              </a:rPr>
              <a:t>118</a:t>
            </a:r>
            <a:r>
              <a:rPr lang="pt-PT" sz="2800" dirty="0">
                <a:cs typeface="Arial" panose="020B0604020202020204" pitchFamily="34" charset="0"/>
              </a:rPr>
              <a:t>Sn(p,γ)</a:t>
            </a:r>
            <a:r>
              <a:rPr lang="pt-PT" sz="2800" baseline="30000" dirty="0">
                <a:cs typeface="Arial" panose="020B0604020202020204" pitchFamily="34" charset="0"/>
              </a:rPr>
              <a:t>119</a:t>
            </a:r>
            <a:r>
              <a:rPr lang="pt-PT" sz="2800" dirty="0">
                <a:cs typeface="Arial" panose="020B0604020202020204" pitchFamily="34" charset="0"/>
              </a:rPr>
              <a:t>Sb</a:t>
            </a:r>
            <a:endParaRPr lang="pt-PT" sz="2800" noProof="0" dirty="0">
              <a:cs typeface="Calibri" panose="020F0502020204030204" pitchFamily="34" charset="0"/>
            </a:endParaRPr>
          </a:p>
          <a:p>
            <a:pPr algn="ctr"/>
            <a:endParaRPr lang="pt-PT" sz="2800" b="1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1453AF-E982-5B4C-3485-C9040B080EA6}"/>
              </a:ext>
            </a:extLst>
          </p:cNvPr>
          <p:cNvSpPr txBox="1"/>
          <p:nvPr/>
        </p:nvSpPr>
        <p:spPr>
          <a:xfrm>
            <a:off x="7228186" y="249170"/>
            <a:ext cx="79720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0" u="none" strike="noStrike" baseline="0" dirty="0">
                <a:solidFill>
                  <a:srgbClr val="000000"/>
                </a:solidFill>
              </a:rPr>
              <a:t>[1] T. Rauscher, </a:t>
            </a:r>
            <a:r>
              <a:rPr lang="en-GB" sz="1400" u="none" strike="noStrike" baseline="0" dirty="0">
                <a:solidFill>
                  <a:srgbClr val="000000"/>
                </a:solidFill>
              </a:rPr>
              <a:t>Physical Review C - Nuclear Physics 73,</a:t>
            </a:r>
            <a:r>
              <a:rPr lang="en-GB" sz="1400" b="0" i="0" u="none" strike="noStrike" baseline="0" dirty="0">
                <a:solidFill>
                  <a:srgbClr val="000000"/>
                </a:solidFill>
              </a:rPr>
              <a:t> 2006</a:t>
            </a:r>
            <a:endParaRPr lang="pt-PT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42D63-49CC-E627-07BC-0445D89A6751}"/>
              </a:ext>
            </a:extLst>
          </p:cNvPr>
          <p:cNvSpPr/>
          <p:nvPr/>
        </p:nvSpPr>
        <p:spPr>
          <a:xfrm>
            <a:off x="10310192" y="4094921"/>
            <a:ext cx="638475" cy="304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94BA0-4BFE-5485-8DF4-DB12CB5D0DFB}"/>
              </a:ext>
            </a:extLst>
          </p:cNvPr>
          <p:cNvSpPr/>
          <p:nvPr/>
        </p:nvSpPr>
        <p:spPr>
          <a:xfrm>
            <a:off x="10873409" y="4962940"/>
            <a:ext cx="638475" cy="3048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91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10" grpId="0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25580-0924-8DD2-9377-C006DA980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with text on it&#10;&#10;AI-generated content may be incorrect.">
            <a:extLst>
              <a:ext uri="{FF2B5EF4-FFF2-40B4-BE49-F238E27FC236}">
                <a16:creationId xmlns:a16="http://schemas.microsoft.com/office/drawing/2014/main" id="{74AE9302-DBF6-6791-C91C-1411B91EA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6360" r="7619"/>
          <a:stretch/>
        </p:blipFill>
        <p:spPr>
          <a:xfrm>
            <a:off x="5918200" y="1797942"/>
            <a:ext cx="5915829" cy="3936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F1B178-0B56-B1AE-7790-D443D8121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4"/>
            <a:ext cx="10515600" cy="1483811"/>
          </a:xfrm>
        </p:spPr>
        <p:txBody>
          <a:bodyPr/>
          <a:lstStyle/>
          <a:p>
            <a:r>
              <a:rPr lang="pt-PT" dirty="0">
                <a:solidFill>
                  <a:schemeClr val="accent5"/>
                </a:solidFill>
              </a:rPr>
              <a:t>Introduction</a:t>
            </a:r>
            <a:br>
              <a:rPr lang="pt-PT" sz="3800" noProof="0" dirty="0"/>
            </a:br>
            <a:r>
              <a:rPr lang="pt-PT" sz="3800" noProof="0" dirty="0"/>
              <a:t>The activation technique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7F619-D0DA-2E48-CF22-C7238ACA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4</a:t>
            </a:fld>
            <a:endParaRPr lang="pt-P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722E6-5A7B-1283-B7A9-5EF03033C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71" y="1797942"/>
            <a:ext cx="5268129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noProof="0" dirty="0"/>
              <a:t>Can be used to study the production of radioactive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A two-phase technique</a:t>
            </a:r>
          </a:p>
          <a:p>
            <a:pPr marL="914400" lvl="1" indent="-457200">
              <a:buAutoNum type="arabicParenR"/>
            </a:pPr>
            <a:r>
              <a:rPr lang="pt-PT" noProof="0" dirty="0"/>
              <a:t>The irradiation phase</a:t>
            </a:r>
          </a:p>
          <a:p>
            <a:pPr marL="0" indent="0">
              <a:buNone/>
            </a:pPr>
            <a:endParaRPr lang="pt-PT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C666B-E87E-7118-EBED-C0099E3C10C4}"/>
              </a:ext>
            </a:extLst>
          </p:cNvPr>
          <p:cNvSpPr txBox="1"/>
          <p:nvPr/>
        </p:nvSpPr>
        <p:spPr>
          <a:xfrm>
            <a:off x="675860" y="3891948"/>
            <a:ext cx="4797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aseline="30000" dirty="0"/>
              <a:t>118</a:t>
            </a:r>
            <a:r>
              <a:rPr lang="en-GB" sz="4000" dirty="0"/>
              <a:t>Sn + p </a:t>
            </a:r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4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119</a:t>
            </a:r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 + </a:t>
            </a:r>
            <a:r>
              <a:rPr lang="el-GR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γ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8344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94A9D-3E0C-8341-1100-B88A289FB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phase&#10;&#10;AI-generated content may be incorrect.">
            <a:extLst>
              <a:ext uri="{FF2B5EF4-FFF2-40B4-BE49-F238E27FC236}">
                <a16:creationId xmlns:a16="http://schemas.microsoft.com/office/drawing/2014/main" id="{ECAA31A5-0BA8-37C6-5507-9B160C747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6360" r="8131"/>
          <a:stretch/>
        </p:blipFill>
        <p:spPr>
          <a:xfrm>
            <a:off x="5875093" y="1797942"/>
            <a:ext cx="5915829" cy="3936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FAEDFE-C548-5655-E22D-9B798134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4"/>
            <a:ext cx="10515600" cy="1483811"/>
          </a:xfrm>
        </p:spPr>
        <p:txBody>
          <a:bodyPr/>
          <a:lstStyle/>
          <a:p>
            <a:r>
              <a:rPr lang="pt-PT" dirty="0">
                <a:solidFill>
                  <a:schemeClr val="accent5"/>
                </a:solidFill>
              </a:rPr>
              <a:t>Introduction</a:t>
            </a:r>
            <a:br>
              <a:rPr lang="pt-PT" sz="3800" noProof="0" dirty="0"/>
            </a:br>
            <a:r>
              <a:rPr lang="pt-PT" sz="3800" noProof="0" dirty="0"/>
              <a:t>The activation technique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9971D-3083-0877-133F-8A51B2EB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5</a:t>
            </a:fld>
            <a:endParaRPr lang="pt-P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ACB3F-7F34-3FD4-EA8E-36A3EEA4E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71" y="1797942"/>
            <a:ext cx="5268129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noProof="0" dirty="0"/>
              <a:t>Can be used to study the production of radioactive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A two-phase technique</a:t>
            </a:r>
          </a:p>
          <a:p>
            <a:pPr marL="914400" lvl="1" indent="-457200">
              <a:buAutoNum type="arabicParenR"/>
            </a:pPr>
            <a:r>
              <a:rPr lang="pt-PT" noProof="0" dirty="0"/>
              <a:t>The irradiation phase</a:t>
            </a:r>
          </a:p>
          <a:p>
            <a:pPr marL="914400" lvl="1" indent="-457200">
              <a:buAutoNum type="arabicParenR"/>
            </a:pPr>
            <a:r>
              <a:rPr lang="pt-PT" noProof="0" dirty="0"/>
              <a:t>The decay phase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D0083-614F-9A28-A3A7-7110922F8BAB}"/>
              </a:ext>
            </a:extLst>
          </p:cNvPr>
          <p:cNvSpPr txBox="1"/>
          <p:nvPr/>
        </p:nvSpPr>
        <p:spPr>
          <a:xfrm>
            <a:off x="675860" y="3891948"/>
            <a:ext cx="4797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119</a:t>
            </a:r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Sb → </a:t>
            </a:r>
            <a:r>
              <a:rPr lang="en-GB" sz="4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119</a:t>
            </a:r>
            <a:r>
              <a:rPr lang="en-GB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2192619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E5AB2-1A2E-7DEB-F150-0978109B0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D031C-99A0-0558-E4B7-D409DF1E6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4"/>
            <a:ext cx="10515600" cy="1483811"/>
          </a:xfrm>
        </p:spPr>
        <p:txBody>
          <a:bodyPr/>
          <a:lstStyle/>
          <a:p>
            <a:r>
              <a:rPr lang="pt-PT" dirty="0">
                <a:solidFill>
                  <a:schemeClr val="accent5"/>
                </a:solidFill>
              </a:rPr>
              <a:t>Introduction</a:t>
            </a:r>
            <a:br>
              <a:rPr lang="pt-PT" sz="3800" noProof="0" dirty="0"/>
            </a:br>
            <a:r>
              <a:rPr lang="pt-PT" sz="3800" noProof="0" dirty="0"/>
              <a:t>The activation technique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81977-74E9-C1FC-281B-E8CE0AF1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6</a:t>
            </a:fld>
            <a:endParaRPr lang="pt-P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FD40A-F7F9-217F-28FD-08155D5AE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71" y="1797942"/>
            <a:ext cx="5268129" cy="435133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noProof="0" dirty="0"/>
              <a:t>Can be used to study the production of radioactive nuclei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/>
              <a:t>A two-phase technique</a:t>
            </a:r>
          </a:p>
          <a:p>
            <a:pPr marL="914400" lvl="1" indent="-457200">
              <a:buAutoNum type="arabicParenR"/>
            </a:pPr>
            <a:r>
              <a:rPr lang="pt-PT" noProof="0" dirty="0"/>
              <a:t>The irradiation phase</a:t>
            </a:r>
          </a:p>
          <a:p>
            <a:pPr marL="914400" lvl="1" indent="-457200">
              <a:buAutoNum type="arabicParenR"/>
            </a:pPr>
            <a:r>
              <a:rPr lang="pt-PT" noProof="0" dirty="0"/>
              <a:t>The decay phase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noProof="0" dirty="0"/>
          </a:p>
        </p:txBody>
      </p:sp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A98C098-819B-772C-05C1-66FF42950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8" y="4086312"/>
            <a:ext cx="6639730" cy="1057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BFA591-61E9-7D6F-F457-1B5D2A041621}"/>
                  </a:ext>
                </a:extLst>
              </p:cNvPr>
              <p:cNvSpPr/>
              <p:nvPr/>
            </p:nvSpPr>
            <p:spPr>
              <a:xfrm>
                <a:off x="7168648" y="2606762"/>
                <a:ext cx="4732094" cy="3289300"/>
              </a:xfrm>
              <a:prstGeom prst="rect">
                <a:avLst/>
              </a:prstGeom>
              <a:ln w="76200">
                <a:solidFill>
                  <a:srgbClr val="1480D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285750" indent="-285750">
                  <a:buClr>
                    <a:srgbClr val="1480D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</a:rPr>
                          <m:t>detected</m:t>
                        </m:r>
                      </m:sub>
                    </m:sSub>
                  </m:oMath>
                </a14:m>
                <a:r>
                  <a:rPr lang="en-GB" b="0" dirty="0"/>
                  <a:t> - Detected decay products</a:t>
                </a:r>
              </a:p>
              <a:p>
                <a:pPr marL="285750" indent="-285750">
                  <a:buClr>
                    <a:srgbClr val="1480D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/>
                  <a:t> – Decay constant</a:t>
                </a:r>
              </a:p>
              <a:p>
                <a:pPr marL="285750" indent="-285750">
                  <a:buClr>
                    <a:srgbClr val="1480D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trans</m:t>
                        </m:r>
                      </m:sub>
                    </m:sSub>
                  </m:oMath>
                </a14:m>
                <a:r>
                  <a:rPr lang="en-GB" dirty="0"/>
                  <a:t> - Time between ending the irradiation and beginning  the decay acquisition</a:t>
                </a:r>
              </a:p>
              <a:p>
                <a:pPr marL="285750" indent="-285750">
                  <a:buClr>
                    <a:srgbClr val="1480D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sPre>
                          <m:sPre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/>
                          <m:sup>
                            <m:r>
                              <a:rPr lang="en-GB" b="0" i="0" smtClean="0">
                                <a:latin typeface="Cambria Math" panose="02040503050406030204" pitchFamily="18" charset="0"/>
                              </a:rPr>
                              <m:t>118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</m:sPr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dirty="0"/>
                  <a:t>- Target thickness (atoms/cm</a:t>
                </a:r>
                <a:r>
                  <a:rPr lang="en-GB" baseline="30000" dirty="0"/>
                  <a:t>2)</a:t>
                </a:r>
              </a:p>
              <a:p>
                <a:pPr marL="285750" indent="-285750">
                  <a:buClr>
                    <a:srgbClr val="1480D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– Proton flux</a:t>
                </a:r>
              </a:p>
              <a:p>
                <a:pPr marL="285750" indent="-285750">
                  <a:buClr>
                    <a:srgbClr val="1480D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GB" dirty="0"/>
                  <a:t> – Emission intensity</a:t>
                </a:r>
              </a:p>
              <a:p>
                <a:pPr marL="285750" indent="-285750">
                  <a:buClr>
                    <a:srgbClr val="1480D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GB" dirty="0"/>
                  <a:t> – Detector efficiency</a:t>
                </a:r>
              </a:p>
              <a:p>
                <a:pPr marL="285750" indent="-285750">
                  <a:buClr>
                    <a:srgbClr val="1480D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acqui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dirty="0"/>
                  <a:t>- Decay acquisition time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BFA591-61E9-7D6F-F457-1B5D2A0416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648" y="2606762"/>
                <a:ext cx="4732094" cy="3289300"/>
              </a:xfrm>
              <a:prstGeom prst="rect">
                <a:avLst/>
              </a:prstGeom>
              <a:blipFill>
                <a:blip r:embed="rId4"/>
                <a:stretch>
                  <a:fillRect l="-127"/>
                </a:stretch>
              </a:blipFill>
              <a:ln w="76200">
                <a:solidFill>
                  <a:srgbClr val="1480D1"/>
                </a:solidFill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9781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EC661A79-BF71-567F-055B-E34A85A6D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" r="1511"/>
          <a:stretch/>
        </p:blipFill>
        <p:spPr>
          <a:xfrm>
            <a:off x="6987461" y="2295068"/>
            <a:ext cx="5037081" cy="3113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2FEB3A-05BD-AFC8-1725-047C0BAF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46042"/>
            <a:ext cx="10515600" cy="1483811"/>
          </a:xfrm>
        </p:spPr>
        <p:txBody>
          <a:bodyPr/>
          <a:lstStyle/>
          <a:p>
            <a:r>
              <a:rPr lang="pt-PT" sz="3200" noProof="0" dirty="0">
                <a:solidFill>
                  <a:schemeClr val="accent5"/>
                </a:solidFill>
                <a:cs typeface="Arial" panose="020B0604020202020204" pitchFamily="34" charset="0"/>
              </a:rPr>
              <a:t>Introduction</a:t>
            </a:r>
            <a:br>
              <a:rPr lang="pt-PT" sz="4200" noProof="0" dirty="0">
                <a:cs typeface="Arial" panose="020B0604020202020204" pitchFamily="34" charset="0"/>
              </a:rPr>
            </a:br>
            <a:r>
              <a:rPr lang="pt-PT" sz="3800" noProof="0" dirty="0">
                <a:cs typeface="Arial" panose="020B0604020202020204" pitchFamily="34" charset="0"/>
              </a:rPr>
              <a:t>The decay of </a:t>
            </a:r>
            <a:r>
              <a:rPr lang="pt-PT" sz="3800" baseline="30000" noProof="0" dirty="0">
                <a:cs typeface="Arial" panose="020B0604020202020204" pitchFamily="34" charset="0"/>
              </a:rPr>
              <a:t>119</a:t>
            </a:r>
            <a:r>
              <a:rPr lang="pt-PT" sz="3800" noProof="0" dirty="0">
                <a:cs typeface="Arial" panose="020B0604020202020204" pitchFamily="34" charset="0"/>
              </a:rPr>
              <a:t>Sb</a:t>
            </a:r>
            <a:endParaRPr lang="pt-PT" sz="38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3D4F9-EEB9-44C6-FC0E-29C76695D2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pt-PT" sz="2200" noProof="0" dirty="0"/>
                  <a:t>Decay via </a:t>
                </a:r>
                <a:r>
                  <a:rPr lang="pt-PT" sz="2200" b="1" noProof="0" dirty="0"/>
                  <a:t>Electron Capture </a:t>
                </a:r>
                <a:r>
                  <a:rPr lang="pt-PT" sz="2200" noProof="0" dirty="0"/>
                  <a:t>to the</a:t>
                </a:r>
                <a:r>
                  <a:rPr lang="pt-PT" sz="2200" b="1" noProof="0" dirty="0"/>
                  <a:t> </a:t>
                </a:r>
                <a:r>
                  <a:rPr lang="pt-PT" sz="2200" b="1" baseline="30000" noProof="0" dirty="0"/>
                  <a:t>119</a:t>
                </a:r>
                <a:r>
                  <a:rPr lang="pt-PT" sz="2200" b="1" noProof="0" dirty="0"/>
                  <a:t>Sn </a:t>
                </a:r>
                <a:r>
                  <a:rPr lang="pt-PT" sz="2200" noProof="0" dirty="0"/>
                  <a:t>first excited 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sz="22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sz="22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GB" sz="2200" b="0" i="1" noProof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200" b="0" i="1" noProof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GB" sz="2200" b="0" i="1" noProof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  <m:sup>
                            <m:r>
                              <a:rPr lang="en-GB" sz="2200" b="0" i="1" noProof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endParaRPr lang="pt-PT" noProof="0" dirty="0"/>
              </a:p>
              <a:p>
                <a:endParaRPr lang="pt-PT" noProof="0" dirty="0"/>
              </a:p>
              <a:p>
                <a:endParaRPr lang="pt-PT" noProof="0" dirty="0"/>
              </a:p>
              <a:p>
                <a:endParaRPr lang="pt-PT" noProof="0" dirty="0"/>
              </a:p>
              <a:p>
                <a:r>
                  <a:rPr lang="pt-PT" sz="2200" baseline="30000" noProof="0" dirty="0"/>
                  <a:t>119</a:t>
                </a:r>
                <a:r>
                  <a:rPr lang="pt-PT" sz="2200" noProof="0" dirty="0"/>
                  <a:t>Sn* decays via </a:t>
                </a:r>
                <a:r>
                  <a:rPr lang="pt-PT" sz="2200" b="1" noProof="0" dirty="0"/>
                  <a:t>Internal Conversion </a:t>
                </a:r>
                <a:r>
                  <a:rPr lang="pt-PT" sz="2200" noProof="0" dirty="0"/>
                  <a:t>or </a:t>
                </a:r>
                <a:r>
                  <a:rPr lang="pt-PT" sz="2200" b="1" noProof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 </a:t>
                </a:r>
                <a:r>
                  <a:rPr lang="pt-PT" sz="2200" b="1" noProof="0" dirty="0">
                    <a:cs typeface="Calibri" panose="020F0502020204030204" pitchFamily="34" charset="0"/>
                  </a:rPr>
                  <a:t>emission</a:t>
                </a:r>
                <a:r>
                  <a:rPr lang="pt-PT" sz="2200" noProof="0" dirty="0"/>
                  <a:t> </a:t>
                </a:r>
              </a:p>
              <a:p>
                <a:endParaRPr lang="pt-PT" noProof="0" dirty="0"/>
              </a:p>
              <a:p>
                <a:endParaRPr lang="pt-PT" noProof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33D4F9-EEB9-44C6-FC0E-29C76695D2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A179B-52AA-E274-E554-7153DC7A3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7</a:t>
            </a:fld>
            <a:endParaRPr lang="pt-PT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EE80F-FFB0-33C8-DA6A-BB9AAE19BF52}"/>
              </a:ext>
            </a:extLst>
          </p:cNvPr>
          <p:cNvSpPr txBox="1"/>
          <p:nvPr/>
        </p:nvSpPr>
        <p:spPr>
          <a:xfrm>
            <a:off x="1234403" y="2727904"/>
            <a:ext cx="2029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noProof="0" dirty="0"/>
              <a:t>K-line X-rays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007A-C0FA-D466-C63E-BDAB1FB9C1F5}"/>
              </a:ext>
            </a:extLst>
          </p:cNvPr>
          <p:cNvSpPr txBox="1"/>
          <p:nvPr/>
        </p:nvSpPr>
        <p:spPr>
          <a:xfrm>
            <a:off x="3037631" y="2754711"/>
            <a:ext cx="2365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noProof="0" dirty="0"/>
              <a:t>Auger electrons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75117-1574-F5B7-E9BE-3065B19A544B}"/>
              </a:ext>
            </a:extLst>
          </p:cNvPr>
          <p:cNvSpPr txBox="1"/>
          <p:nvPr/>
        </p:nvSpPr>
        <p:spPr>
          <a:xfrm>
            <a:off x="2864229" y="4613141"/>
            <a:ext cx="20295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noProof="0" dirty="0"/>
              <a:t>L-line X-rays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9FB477-4E23-849D-EBF5-B836939F03F8}"/>
              </a:ext>
            </a:extLst>
          </p:cNvPr>
          <p:cNvSpPr txBox="1"/>
          <p:nvPr/>
        </p:nvSpPr>
        <p:spPr>
          <a:xfrm>
            <a:off x="5062980" y="4613140"/>
            <a:ext cx="2365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noProof="0" dirty="0"/>
              <a:t>23.87 keV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3889EC-14EB-0C36-37F5-2227A34ADA22}"/>
              </a:ext>
            </a:extLst>
          </p:cNvPr>
          <p:cNvSpPr txBox="1"/>
          <p:nvPr/>
        </p:nvSpPr>
        <p:spPr>
          <a:xfrm>
            <a:off x="7481157" y="5459347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0" i="0" u="none" strike="noStrike" baseline="0" noProof="0" dirty="0">
                <a:latin typeface="TeXGyrePagellaX-Regular"/>
              </a:rPr>
              <a:t>D. </a:t>
            </a:r>
            <a:r>
              <a:rPr lang="pt-PT" sz="1400" b="0" i="0" u="none" strike="noStrike" baseline="0" noProof="0" dirty="0"/>
              <a:t>Symochko et al., Nuclear Data Sheets (2009)</a:t>
            </a:r>
            <a:endParaRPr lang="pt-PT" sz="1400" noProof="0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0F64A34-03E2-4176-7DA7-386C960E20F6}"/>
              </a:ext>
            </a:extLst>
          </p:cNvPr>
          <p:cNvSpPr/>
          <p:nvPr/>
        </p:nvSpPr>
        <p:spPr>
          <a:xfrm>
            <a:off x="6134762" y="3954857"/>
            <a:ext cx="221902" cy="63557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63674E-9221-3EFF-1ED7-43A9F86D600E}"/>
              </a:ext>
            </a:extLst>
          </p:cNvPr>
          <p:cNvSpPr/>
          <p:nvPr/>
        </p:nvSpPr>
        <p:spPr>
          <a:xfrm>
            <a:off x="3768046" y="3954857"/>
            <a:ext cx="221902" cy="63557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E7C49E9-42CE-9B0C-1BCB-5F545EC14C81}"/>
              </a:ext>
            </a:extLst>
          </p:cNvPr>
          <p:cNvSpPr/>
          <p:nvPr/>
        </p:nvSpPr>
        <p:spPr>
          <a:xfrm rot="2056349">
            <a:off x="2408861" y="2112240"/>
            <a:ext cx="221902" cy="63557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E76C950-0CD0-00B0-A8E2-EEE5D0FABA8C}"/>
              </a:ext>
            </a:extLst>
          </p:cNvPr>
          <p:cNvSpPr/>
          <p:nvPr/>
        </p:nvSpPr>
        <p:spPr>
          <a:xfrm rot="20187409">
            <a:off x="3539393" y="2147587"/>
            <a:ext cx="221902" cy="63557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8454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/>
      <p:bldP spid="15" grpId="0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tal object with a transparent frame&#10;&#10;AI-generated content may be incorrect.">
            <a:extLst>
              <a:ext uri="{FF2B5EF4-FFF2-40B4-BE49-F238E27FC236}">
                <a16:creationId xmlns:a16="http://schemas.microsoft.com/office/drawing/2014/main" id="{88E5AD39-4210-8720-9102-B99F60CB1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55" y="2644953"/>
            <a:ext cx="2605905" cy="3541616"/>
          </a:xfrm>
          <a:prstGeom prst="rect">
            <a:avLst/>
          </a:prstGeom>
        </p:spPr>
      </p:pic>
      <p:pic>
        <p:nvPicPr>
          <p:cNvPr id="15" name="Picture 14" descr="A hand holding a metal piece of metal&#10;&#10;AI-generated content may be incorrect.">
            <a:extLst>
              <a:ext uri="{FF2B5EF4-FFF2-40B4-BE49-F238E27FC236}">
                <a16:creationId xmlns:a16="http://schemas.microsoft.com/office/drawing/2014/main" id="{63601CB7-4C34-7A07-DE58-023E24391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1" b="7580"/>
          <a:stretch/>
        </p:blipFill>
        <p:spPr>
          <a:xfrm>
            <a:off x="6485657" y="2719253"/>
            <a:ext cx="3993871" cy="3304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B3D447-CC55-6B43-36FA-F9F57CB2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42" y="134890"/>
            <a:ext cx="10515600" cy="1483811"/>
          </a:xfrm>
        </p:spPr>
        <p:txBody>
          <a:bodyPr/>
          <a:lstStyle/>
          <a:p>
            <a:r>
              <a:rPr lang="pt-PT" sz="3200" noProof="0" dirty="0">
                <a:solidFill>
                  <a:schemeClr val="accent5"/>
                </a:solidFill>
              </a:rPr>
              <a:t>Target production</a:t>
            </a:r>
            <a:br>
              <a:rPr lang="pt-PT" noProof="0" dirty="0"/>
            </a:br>
            <a:r>
              <a:rPr lang="pt-PT" sz="3800" noProof="0" dirty="0"/>
              <a:t>Thermal evaporation</a:t>
            </a:r>
            <a:r>
              <a:rPr lang="pt-PT" noProof="0" dirty="0"/>
              <a:t>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DA18C-228B-95E5-7E98-D76375581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8</a:t>
            </a:fld>
            <a:endParaRPr lang="pt-PT" noProof="0" dirty="0"/>
          </a:p>
        </p:txBody>
      </p:sp>
      <p:pic>
        <p:nvPicPr>
          <p:cNvPr id="5" name="Picture 4" descr="A machine with a metal cylinder&#10;&#10;AI-generated content may be incorrect.">
            <a:extLst>
              <a:ext uri="{FF2B5EF4-FFF2-40B4-BE49-F238E27FC236}">
                <a16:creationId xmlns:a16="http://schemas.microsoft.com/office/drawing/2014/main" id="{E8FAEADC-231D-C2B2-A3A9-B89EDEAD5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8034" r="-117" b="4842"/>
          <a:stretch/>
        </p:blipFill>
        <p:spPr>
          <a:xfrm>
            <a:off x="6743549" y="2487750"/>
            <a:ext cx="3432769" cy="3885587"/>
          </a:xfrm>
          <a:prstGeom prst="rect">
            <a:avLst/>
          </a:prstGeom>
        </p:spPr>
      </p:pic>
      <p:pic>
        <p:nvPicPr>
          <p:cNvPr id="6" name="Picture 5" descr="A view through a hole of a pipe&#10;&#10;AI-generated content may be incorrect.">
            <a:extLst>
              <a:ext uri="{FF2B5EF4-FFF2-40B4-BE49-F238E27FC236}">
                <a16:creationId xmlns:a16="http://schemas.microsoft.com/office/drawing/2014/main" id="{77439A5C-2DEB-96A6-B4AF-F3EE12B89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t="9584" r="7415" b="11938"/>
          <a:stretch/>
        </p:blipFill>
        <p:spPr>
          <a:xfrm>
            <a:off x="6462997" y="2720694"/>
            <a:ext cx="3993871" cy="3330137"/>
          </a:xfrm>
          <a:prstGeom prst="rect">
            <a:avLst/>
          </a:prstGeom>
        </p:spPr>
      </p:pic>
      <p:pic>
        <p:nvPicPr>
          <p:cNvPr id="11" name="Picture 10" descr="Blue text on a black background&#10;&#10;AI-generated content may be incorrect.">
            <a:extLst>
              <a:ext uri="{FF2B5EF4-FFF2-40B4-BE49-F238E27FC236}">
                <a16:creationId xmlns:a16="http://schemas.microsoft.com/office/drawing/2014/main" id="{D570EA00-DB30-4143-99BA-0664AF34D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7580" b="-8737"/>
          <a:stretch/>
        </p:blipFill>
        <p:spPr>
          <a:xfrm>
            <a:off x="9542222" y="300341"/>
            <a:ext cx="2230246" cy="95157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7724A3FD-7631-2D13-2DC9-772681929FBE}"/>
              </a:ext>
            </a:extLst>
          </p:cNvPr>
          <p:cNvSpPr/>
          <p:nvPr/>
        </p:nvSpPr>
        <p:spPr>
          <a:xfrm rot="21035327">
            <a:off x="2475743" y="4370094"/>
            <a:ext cx="359834" cy="185813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7C535A62-D8AA-12C1-2A3D-099853C2ACAF}"/>
              </a:ext>
            </a:extLst>
          </p:cNvPr>
          <p:cNvSpPr/>
          <p:nvPr/>
        </p:nvSpPr>
        <p:spPr>
          <a:xfrm rot="10107244">
            <a:off x="3587763" y="4236336"/>
            <a:ext cx="671798" cy="17458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noProof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3F2D61-F59D-7882-E50D-ECA0A5EFEC97}"/>
              </a:ext>
            </a:extLst>
          </p:cNvPr>
          <p:cNvSpPr txBox="1"/>
          <p:nvPr/>
        </p:nvSpPr>
        <p:spPr>
          <a:xfrm>
            <a:off x="4346940" y="4048927"/>
            <a:ext cx="1279538" cy="36933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noProof="0" dirty="0"/>
              <a:t>Boat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70880E-43AA-F8D7-68C9-93429A357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71" y="1620142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Production of t</a:t>
            </a:r>
            <a:r>
              <a:rPr lang="pt-PT" dirty="0"/>
              <a:t>argets</a:t>
            </a:r>
            <a:r>
              <a:rPr lang="pt-PT" b="1" dirty="0"/>
              <a:t> enriched </a:t>
            </a:r>
            <a:r>
              <a:rPr lang="pt-PT" dirty="0"/>
              <a:t>with</a:t>
            </a:r>
            <a:r>
              <a:rPr lang="pt-PT" b="1" dirty="0"/>
              <a:t> </a:t>
            </a:r>
            <a:r>
              <a:rPr lang="pt-PT" b="1" baseline="30000" dirty="0"/>
              <a:t>118</a:t>
            </a:r>
            <a:r>
              <a:rPr lang="pt-PT" b="1" dirty="0"/>
              <a:t>Sn</a:t>
            </a:r>
            <a:r>
              <a:rPr lang="pt-PT" dirty="0"/>
              <a:t>, with an </a:t>
            </a:r>
            <a:r>
              <a:rPr lang="pt-PT" b="1" dirty="0"/>
              <a:t>Al backing</a:t>
            </a:r>
            <a:endParaRPr lang="pt-PT" b="1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10DB1-55C1-D2A0-6E62-1E9F6FE63BDA}"/>
              </a:ext>
            </a:extLst>
          </p:cNvPr>
          <p:cNvSpPr txBox="1"/>
          <p:nvPr/>
        </p:nvSpPr>
        <p:spPr>
          <a:xfrm>
            <a:off x="511510" y="4278334"/>
            <a:ext cx="1868881" cy="36933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PT" noProof="0" dirty="0"/>
              <a:t>Glass substrate</a:t>
            </a:r>
          </a:p>
        </p:txBody>
      </p:sp>
      <p:pic>
        <p:nvPicPr>
          <p:cNvPr id="8" name="Picture 7" descr="A rectangular object with a metal frame&#10;&#10;AI-generated content may be incorrect.">
            <a:extLst>
              <a:ext uri="{FF2B5EF4-FFF2-40B4-BE49-F238E27FC236}">
                <a16:creationId xmlns:a16="http://schemas.microsoft.com/office/drawing/2014/main" id="{EFB5EA5A-AB61-05C3-E6E2-02376AC5E6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2933" b="20991"/>
          <a:stretch>
            <a:fillRect/>
          </a:stretch>
        </p:blipFill>
        <p:spPr>
          <a:xfrm>
            <a:off x="511510" y="2663008"/>
            <a:ext cx="5515766" cy="36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2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8D95-1AEA-1A07-3010-0855677F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71" y="136331"/>
            <a:ext cx="10515600" cy="1483811"/>
          </a:xfrm>
        </p:spPr>
        <p:txBody>
          <a:bodyPr>
            <a:normAutofit/>
          </a:bodyPr>
          <a:lstStyle/>
          <a:p>
            <a:r>
              <a:rPr lang="pt-PT" sz="3200" i="0" u="none" strike="noStrike" baseline="0" noProof="0" dirty="0">
                <a:solidFill>
                  <a:schemeClr val="accent5"/>
                </a:solidFill>
              </a:rPr>
              <a:t>Target production</a:t>
            </a:r>
            <a:br>
              <a:rPr lang="pt-PT" sz="3200" i="0" u="none" strike="noStrike" baseline="0" noProof="0" dirty="0"/>
            </a:br>
            <a:r>
              <a:rPr lang="pt-PT" sz="3800" i="0" u="none" strike="noStrike" baseline="0" noProof="0" dirty="0"/>
              <a:t>Rutherford Backscattering Spectrometry</a:t>
            </a:r>
            <a:endParaRPr lang="pt-PT" sz="38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3BCBA-FBED-DFA2-8EDB-FD5E8D2A2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noProof="0" dirty="0"/>
              <a:t>Procedure done at the </a:t>
            </a:r>
            <a:r>
              <a:rPr lang="pt-PT" b="1" noProof="0" dirty="0"/>
              <a:t>CTN-IST</a:t>
            </a:r>
            <a:r>
              <a:rPr lang="pt-PT" noProof="0" dirty="0"/>
              <a:t> facility, using the </a:t>
            </a:r>
            <a:r>
              <a:rPr lang="pt-PT" b="1" noProof="0" dirty="0"/>
              <a:t>Van de Graaff</a:t>
            </a:r>
            <a:r>
              <a:rPr lang="pt-PT" noProof="0" dirty="0"/>
              <a:t> accelerator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325C7-45F1-F611-1AEC-A28B4EAD8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805C-804A-46C2-A4D8-10A1C2F68BB1}" type="slidenum">
              <a:rPr lang="pt-PT" noProof="0" smtClean="0"/>
              <a:pPr/>
              <a:t>9</a:t>
            </a:fld>
            <a:endParaRPr lang="pt-PT" noProof="0" dirty="0"/>
          </a:p>
        </p:txBody>
      </p:sp>
      <p:pic>
        <p:nvPicPr>
          <p:cNvPr id="6" name="Picture 5" descr="A metal ladder in a room&#10;&#10;AI-generated content may be incorrect.">
            <a:extLst>
              <a:ext uri="{FF2B5EF4-FFF2-40B4-BE49-F238E27FC236}">
                <a16:creationId xmlns:a16="http://schemas.microsoft.com/office/drawing/2014/main" id="{925BA2C8-452A-CD5C-529A-48C1336D3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9" r="12450"/>
          <a:stretch/>
        </p:blipFill>
        <p:spPr>
          <a:xfrm rot="5400000">
            <a:off x="1403714" y="1591823"/>
            <a:ext cx="3766483" cy="5532360"/>
          </a:xfrm>
          <a:prstGeom prst="rect">
            <a:avLst/>
          </a:prstGeom>
        </p:spPr>
      </p:pic>
      <p:pic>
        <p:nvPicPr>
          <p:cNvPr id="7" name="Picture 2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EE316451-DE0E-FE30-E2C4-AF8AFFD09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2"/>
          <a:stretch/>
        </p:blipFill>
        <p:spPr bwMode="auto">
          <a:xfrm rot="10800000">
            <a:off x="6484862" y="2739500"/>
            <a:ext cx="4954774" cy="350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ue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0BDBEBE6-4F74-DC68-C846-8EC0389AC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2" b="23787"/>
          <a:stretch/>
        </p:blipFill>
        <p:spPr>
          <a:xfrm>
            <a:off x="9430445" y="136331"/>
            <a:ext cx="3089452" cy="1154240"/>
          </a:xfrm>
          <a:prstGeom prst="rect">
            <a:avLst/>
          </a:prstGeom>
        </p:spPr>
      </p:pic>
      <p:pic>
        <p:nvPicPr>
          <p:cNvPr id="9" name="Picture 8" descr="A diagram of a machine&#10;&#10;AI-generated content may be incorrect.">
            <a:extLst>
              <a:ext uri="{FF2B5EF4-FFF2-40B4-BE49-F238E27FC236}">
                <a16:creationId xmlns:a16="http://schemas.microsoft.com/office/drawing/2014/main" id="{BF2828D0-9B38-0396-3B30-5E44847BF9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42" y="2494884"/>
            <a:ext cx="5249583" cy="3990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042672-A445-951A-F039-B29136E82FEB}"/>
              </a:ext>
            </a:extLst>
          </p:cNvPr>
          <p:cNvSpPr txBox="1"/>
          <p:nvPr/>
        </p:nvSpPr>
        <p:spPr>
          <a:xfrm>
            <a:off x="9471011" y="6190170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400" b="0" i="0" u="none" strike="noStrike" baseline="0" noProof="0" dirty="0"/>
              <a:t>LATR, Van de Graaff Manual</a:t>
            </a:r>
            <a:endParaRPr lang="pt-PT" sz="1400" noProof="0" dirty="0"/>
          </a:p>
        </p:txBody>
      </p:sp>
    </p:spTree>
    <p:extLst>
      <p:ext uri="{BB962C8B-B14F-4D97-AF65-F5344CB8AC3E}">
        <p14:creationId xmlns:p14="http://schemas.microsoft.com/office/powerpoint/2010/main" val="27805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11791</TotalTime>
  <Words>626</Words>
  <Application>Microsoft Office PowerPoint</Application>
  <PresentationFormat>Widescreen</PresentationFormat>
  <Paragraphs>148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Cambria Math</vt:lpstr>
      <vt:lpstr>TeXGyrePagellaX-Regular</vt:lpstr>
      <vt:lpstr>Office Theme</vt:lpstr>
      <vt:lpstr>Measurement of the 118Sn(p,γ)119Sb cross-sections with low energy protons using the activation technique</vt:lpstr>
      <vt:lpstr>Introduction Stellar nucleosynthesis</vt:lpstr>
      <vt:lpstr>Introduction Stellar nucleosynthesis</vt:lpstr>
      <vt:lpstr>Introduction The activation technique</vt:lpstr>
      <vt:lpstr>Introduction The activation technique</vt:lpstr>
      <vt:lpstr>Introduction The activation technique</vt:lpstr>
      <vt:lpstr>Introduction The decay of 119Sb</vt:lpstr>
      <vt:lpstr>Target production Thermal evaporation  </vt:lpstr>
      <vt:lpstr>Target production Rutherford Backscattering Spectrometry</vt:lpstr>
      <vt:lpstr>Target production Target characteristics</vt:lpstr>
      <vt:lpstr>Experimental procedure Irradiation phase</vt:lpstr>
      <vt:lpstr>Experimental procedure Irradiation phase</vt:lpstr>
      <vt:lpstr>Experimental procedure Decay acquisition phase</vt:lpstr>
      <vt:lpstr>Experimental procedure Decay acquisition phase</vt:lpstr>
      <vt:lpstr>Data analysis Accumulation study</vt:lpstr>
      <vt:lpstr>Data analysis Accumulation study</vt:lpstr>
      <vt:lpstr>Data analysis Calculation method</vt:lpstr>
      <vt:lpstr>Data analysis Results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Margarida Contente Paulino</dc:creator>
  <cp:lastModifiedBy>Margarida Contente Paulino</cp:lastModifiedBy>
  <cp:revision>85</cp:revision>
  <dcterms:created xsi:type="dcterms:W3CDTF">2025-04-08T14:26:29Z</dcterms:created>
  <dcterms:modified xsi:type="dcterms:W3CDTF">2025-09-22T22:33:16Z</dcterms:modified>
</cp:coreProperties>
</file>