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1" r:id="rId4"/>
    <p:sldId id="270" r:id="rId5"/>
    <p:sldId id="301" r:id="rId6"/>
    <p:sldId id="300" r:id="rId7"/>
    <p:sldId id="271" r:id="rId8"/>
    <p:sldId id="280" r:id="rId9"/>
    <p:sldId id="302" r:id="rId10"/>
    <p:sldId id="281" r:id="rId11"/>
    <p:sldId id="272" r:id="rId12"/>
    <p:sldId id="317" r:id="rId13"/>
    <p:sldId id="311" r:id="rId14"/>
    <p:sldId id="308" r:id="rId15"/>
    <p:sldId id="318" r:id="rId16"/>
    <p:sldId id="312" r:id="rId17"/>
    <p:sldId id="309" r:id="rId18"/>
    <p:sldId id="313" r:id="rId19"/>
    <p:sldId id="319" r:id="rId20"/>
    <p:sldId id="314" r:id="rId21"/>
    <p:sldId id="277" r:id="rId22"/>
    <p:sldId id="29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20" autoAdjust="0"/>
  </p:normalViewPr>
  <p:slideViewPr>
    <p:cSldViewPr snapToGrid="0">
      <p:cViewPr varScale="1">
        <p:scale>
          <a:sx n="77" d="100"/>
          <a:sy n="77" d="100"/>
        </p:scale>
        <p:origin x="10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64B22-C53B-480A-BBB3-3D400BC2882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D8E8E-C79E-4D39-A82B-1F9E83307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80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8E8E-C79E-4D39-A82B-1F9E833079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22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13639-4F26-46D5-810E-08F16702F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117067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rmAutofit/>
          </a:bodyPr>
          <a:lstStyle>
            <a:lvl1pPr algn="ctr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70298-4A00-487F-88BC-7A3072FA47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15775"/>
            <a:ext cx="6858000" cy="57606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Your Name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E990A-DF6C-414B-AB2D-5D28052D1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33E8-D036-4985-AF22-8B4D3C97D404}" type="datetime1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350E2-539A-4F26-BA1F-9E883C744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DDE46-7D77-4F57-B6F0-2B9BFF78E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E8AE-9389-4E4D-966C-8642C3CA71E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B74BD79-CBFB-4200-A2E1-5889B0028305}"/>
              </a:ext>
            </a:extLst>
          </p:cNvPr>
          <p:cNvSpPr txBox="1">
            <a:spLocks/>
          </p:cNvSpPr>
          <p:nvPr userDrawn="1"/>
        </p:nvSpPr>
        <p:spPr>
          <a:xfrm>
            <a:off x="1143000" y="4536062"/>
            <a:ext cx="6858000" cy="57606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70000"/>
              </a:lnSpc>
              <a:spcBef>
                <a:spcPts val="6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7776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2CAB9-FDBF-45A0-942B-6CD2D2969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942EA-E749-4D6C-901E-AB3CC35FD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B43AE-491F-48A1-8D7B-DD7541B5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5EFF1-4930-4CA3-B25C-34F598C46406}" type="datetime1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19AD4-E094-4AFD-957C-52E8C75E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BF28F-8E43-41C0-A629-DFB5E6B07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E8AE-9389-4E4D-966C-8642C3CA7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50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C0D2D-11F9-48E3-BDFD-009EB9BB2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0E9E-29C7-4254-9EF1-22FC64B56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3693F-2B5D-47A4-9937-F8D0829FE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FE6BA-21FC-409F-9076-83573319C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62F87-B50C-456C-8165-481DEE9579A0}" type="datetime1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91006-F1A8-41BB-A213-11D6CB29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40A42-7D16-4B9A-B124-60E464AAC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E8AE-9389-4E4D-966C-8642C3CA7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27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2B9F6-1509-451B-8864-F6CC63045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740E5-4C34-4241-9607-30A57A5EF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3C258-E6CF-4250-9ADE-3CCF91421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73D0E3-F2B3-4828-9FE8-79E35EBAD5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9FC978-7416-4BEC-A3E2-5F84F4560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69FA86-F9E8-426D-94A8-D0170271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237E1-41EA-4D10-AF03-3C615F6F4A57}" type="datetime1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047790-D0A9-4819-9005-B142967A8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4D3EE-50FF-4029-AEE5-F5CAF5FB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E8AE-9389-4E4D-966C-8642C3CA7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8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B6189-0E78-45C1-8704-51B6FC39F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2D8649-928D-4B01-8393-218B21B3B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55DD-322E-4780-90CD-D2A58AA5031A}" type="datetime1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07459B-4D81-41D9-B698-E4EBB157D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E7329-12DA-444D-BE6A-9CDAB08D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E8AE-9389-4E4D-966C-8642C3CA7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19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A992CD-B5BD-46F7-9982-2F608CC74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D84BB-282A-489D-A70D-CA0E7E5DF1F5}" type="datetime1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7F3C13-DFDF-4BEE-B005-9B3559A38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5D232-C11D-4EC0-B725-C193AF113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E8AE-9389-4E4D-966C-8642C3CA7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61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5CE45-E13E-4051-9930-F5AB357B7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897645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6C2F-ADEF-447D-A076-C462E87DB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FB149-3681-404B-B16C-3997D588D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FE5FA-0948-4B78-A238-4AE9F3F5B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75E76-175A-43EE-8FC1-C516FFF324D1}" type="datetime1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210DE-E463-4F2A-81EB-CB0B35D7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1E8EA-41FB-4066-BAA8-D9D18EB8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E8AE-9389-4E4D-966C-8642C3CA7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3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80DEF-6E07-4C46-8712-DD9C5A30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987425"/>
            <a:ext cx="2949178" cy="911714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F99C68-EA94-44E4-861F-ACEA6D7292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685A7-0A6C-411B-899C-9B6DC9F86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BA343-6E0B-4DCD-A848-1339A502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BE54-71BE-4984-B90D-395BDE8F6FBE}" type="datetime1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759AA6-8337-4E76-B558-E60FBE74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631C4D-D704-4BD9-8A46-0907CA3CC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E8AE-9389-4E4D-966C-8642C3CA7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17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2B08E9-BC93-4F3C-8000-6931DF2B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99441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A7735-0958-4F79-9D87-67DA22BCF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1221" y="1519311"/>
            <a:ext cx="7534129" cy="4657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This is the first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75F63-3A28-42D0-A112-749A432F0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956289" cy="365125"/>
          </a:xfrm>
          <a:prstGeom prst="rect">
            <a:avLst/>
          </a:prstGeom>
          <a:blipFill dpi="0" rotWithShape="1">
            <a:blip r:embed="rId11">
              <a:alphaModFix amt="90000"/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C5E82-E54B-4141-98D7-0C58DD31AE53}" type="datetime1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C9FBB-1B4B-432A-8E9F-8BBCFF5C4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39" y="6356351"/>
            <a:ext cx="3974124" cy="365125"/>
          </a:xfrm>
          <a:prstGeom prst="rect">
            <a:avLst/>
          </a:prstGeom>
          <a:blipFill dpi="0" rotWithShape="1">
            <a:blip r:embed="rId11">
              <a:alphaModFix amt="95000"/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Computer Science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CA29A-A230-4FE5-8DD4-E102E902B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BE8AE-9389-4E4D-966C-8642C3CA7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2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Bell MT" panose="02020503060305020303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C00000"/>
        </a:buClr>
        <a:buSzPct val="12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1pPr>
      <a:lvl2pPr marL="514350" indent="-171450" algn="just" defTabSz="685800" rtl="0" eaLnBrk="1" latinLnBrk="0" hangingPunct="1">
        <a:lnSpc>
          <a:spcPct val="70000"/>
        </a:lnSpc>
        <a:spcBef>
          <a:spcPts val="450"/>
        </a:spcBef>
        <a:buClr>
          <a:srgbClr val="C00000"/>
        </a:buClr>
        <a:buSzPct val="12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SzPct val="12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SzPct val="120000"/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SzPct val="120000"/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0.png"/><Relationship Id="rId7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8.png"/><Relationship Id="rId4" Type="http://schemas.openxmlformats.org/officeDocument/2006/relationships/image" Target="../media/image30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1.jpg"/><Relationship Id="rId7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12" Type="http://schemas.openxmlformats.org/officeDocument/2006/relationships/image" Target="../media/image64.png"/><Relationship Id="rId2" Type="http://schemas.openxmlformats.org/officeDocument/2006/relationships/hyperlink" Target="mailto:vivek.thapa@bacollege.ac.i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3.png"/><Relationship Id="rId5" Type="http://schemas.openxmlformats.org/officeDocument/2006/relationships/image" Target="../media/image54.png"/><Relationship Id="rId15" Type="http://schemas.openxmlformats.org/officeDocument/2006/relationships/image" Target="../media/image67.jpeg"/><Relationship Id="rId10" Type="http://schemas.openxmlformats.org/officeDocument/2006/relationships/image" Target="../media/image62.png"/><Relationship Id="rId4" Type="http://schemas.openxmlformats.org/officeDocument/2006/relationships/image" Target="../media/image8.png"/><Relationship Id="rId9" Type="http://schemas.openxmlformats.org/officeDocument/2006/relationships/image" Target="../media/image59.png"/><Relationship Id="rId1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8.png"/><Relationship Id="rId4" Type="http://schemas.openxmlformats.org/officeDocument/2006/relationships/image" Target="../media/image13.jp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jpg"/><Relationship Id="rId4" Type="http://schemas.openxmlformats.org/officeDocument/2006/relationships/image" Target="../media/image20.gif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B190-86F4-4101-9D11-5652CCB0A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891" y="432401"/>
            <a:ext cx="7971905" cy="1602642"/>
          </a:xfrm>
        </p:spPr>
        <p:txBody>
          <a:bodyPr>
            <a:normAutofit/>
          </a:bodyPr>
          <a:lstStyle/>
          <a:p>
            <a:r>
              <a:rPr lang="en-US" sz="2900" dirty="0"/>
              <a:t>Investigating Δ-Resonances in Neutron Stars:</a:t>
            </a:r>
            <a:br>
              <a:rPr lang="en-US" sz="2900" dirty="0"/>
            </a:br>
            <a:r>
              <a:rPr lang="en-US" sz="2900" dirty="0"/>
              <a:t>Insights from Nuclear and Astrophysical</a:t>
            </a:r>
            <a:br>
              <a:rPr lang="en-US" sz="2900" dirty="0"/>
            </a:br>
            <a:r>
              <a:rPr lang="en-US" sz="2900" dirty="0"/>
              <a:t>Observations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528E6B-CE30-A29B-58C5-FDDBE7C9B969}"/>
              </a:ext>
            </a:extLst>
          </p:cNvPr>
          <p:cNvSpPr/>
          <p:nvPr/>
        </p:nvSpPr>
        <p:spPr>
          <a:xfrm>
            <a:off x="4235334" y="4582606"/>
            <a:ext cx="673331" cy="235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03E66-144F-E625-20CB-8BC4FEAE479B}"/>
              </a:ext>
            </a:extLst>
          </p:cNvPr>
          <p:cNvSpPr txBox="1"/>
          <p:nvPr/>
        </p:nvSpPr>
        <p:spPr>
          <a:xfrm>
            <a:off x="581891" y="2106882"/>
            <a:ext cx="79719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latin typeface="Bell MT" panose="02020503060305020303" pitchFamily="18" charset="0"/>
              </a:rPr>
              <a:t>		                  	                  Conference ID:</a:t>
            </a:r>
            <a:r>
              <a:rPr lang="en-US" sz="1500" b="1" dirty="0">
                <a:latin typeface="Bell MT" panose="02020503060305020303" pitchFamily="18" charset="0"/>
              </a:rPr>
              <a:t> 17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67EA59-E571-443E-AA64-47CD7401E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205" y="2035043"/>
            <a:ext cx="7963592" cy="3933495"/>
          </a:xfrm>
        </p:spPr>
        <p:txBody>
          <a:bodyPr>
            <a:normAutofit/>
          </a:bodyPr>
          <a:lstStyle/>
          <a:p>
            <a:r>
              <a:rPr lang="en-US" sz="2000" dirty="0"/>
              <a:t>Vivek Baruah Thapa</a:t>
            </a:r>
          </a:p>
          <a:p>
            <a:pPr>
              <a:spcBef>
                <a:spcPts val="0"/>
              </a:spcBef>
            </a:pPr>
            <a:endParaRPr lang="en-US" sz="10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Department of Physics, B. A. College, Assam, India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/>
              <a:t>Visiting Associate</a:t>
            </a:r>
            <a:r>
              <a:rPr lang="en-US" sz="1400" dirty="0"/>
              <a:t>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Inter-University Centre for Astronomy &amp; Astrophysics, Pune, India</a:t>
            </a:r>
          </a:p>
          <a:p>
            <a:pPr>
              <a:spcBef>
                <a:spcPts val="0"/>
              </a:spcBef>
            </a:pPr>
            <a:endParaRPr lang="en-US" sz="700" dirty="0"/>
          </a:p>
          <a:p>
            <a:pPr>
              <a:spcBef>
                <a:spcPts val="0"/>
              </a:spcBef>
            </a:pPr>
            <a:endParaRPr lang="en-US" sz="700" dirty="0"/>
          </a:p>
          <a:p>
            <a:pPr>
              <a:spcBef>
                <a:spcPts val="0"/>
              </a:spcBef>
            </a:pPr>
            <a:endParaRPr lang="en-US" sz="700" dirty="0"/>
          </a:p>
          <a:p>
            <a:pPr>
              <a:spcBef>
                <a:spcPts val="0"/>
              </a:spcBef>
            </a:pPr>
            <a:r>
              <a:rPr lang="en-US" sz="1400" dirty="0"/>
              <a:t>In collaboration with </a:t>
            </a:r>
          </a:p>
          <a:p>
            <a:pPr>
              <a:spcBef>
                <a:spcPts val="0"/>
              </a:spcBef>
            </a:pPr>
            <a:r>
              <a:rPr lang="en-US" sz="1400" b="1" dirty="0"/>
              <a:t>V. Parmar, I. Bombaci </a:t>
            </a:r>
            <a:r>
              <a:rPr lang="en-US" sz="1400" dirty="0"/>
              <a:t>(INFN-Pisa)</a:t>
            </a:r>
            <a:r>
              <a:rPr lang="en-US" sz="1400" b="1" dirty="0"/>
              <a:t>, M. Sinha </a:t>
            </a:r>
            <a:r>
              <a:rPr lang="en-US" sz="1400" dirty="0"/>
              <a:t>(IIT Jodhpur)</a:t>
            </a:r>
          </a:p>
          <a:p>
            <a:pPr>
              <a:spcBef>
                <a:spcPts val="0"/>
              </a:spcBef>
            </a:pPr>
            <a:endParaRPr lang="en-US" sz="1400" b="1" dirty="0"/>
          </a:p>
          <a:p>
            <a:pPr>
              <a:spcBef>
                <a:spcPts val="0"/>
              </a:spcBef>
            </a:pPr>
            <a:endParaRPr lang="en-US" sz="1400" b="1" dirty="0"/>
          </a:p>
          <a:p>
            <a:pPr>
              <a:spcBef>
                <a:spcPts val="0"/>
              </a:spcBef>
            </a:pPr>
            <a:r>
              <a:rPr lang="en-US" sz="1400" b="1" dirty="0"/>
              <a:t>23 September 2025</a:t>
            </a:r>
          </a:p>
          <a:p>
            <a:pPr>
              <a:spcBef>
                <a:spcPts val="0"/>
              </a:spcBef>
            </a:pPr>
            <a:endParaRPr lang="en-US" sz="1400" b="1" dirty="0"/>
          </a:p>
          <a:p>
            <a:pPr algn="r">
              <a:spcBef>
                <a:spcPts val="0"/>
              </a:spcBef>
            </a:pPr>
            <a:r>
              <a:rPr lang="en-US" sz="1400" b="1" dirty="0" err="1"/>
              <a:t>EuNPC</a:t>
            </a:r>
            <a:r>
              <a:rPr lang="en-US" sz="1400" b="1" dirty="0"/>
              <a:t> 2025</a:t>
            </a:r>
            <a:r>
              <a:rPr lang="en-US" sz="1400" dirty="0"/>
              <a:t> @ </a:t>
            </a:r>
            <a:r>
              <a:rPr lang="en-US" sz="1400" dirty="0" err="1"/>
              <a:t>MoHo</a:t>
            </a:r>
            <a:r>
              <a:rPr lang="en-US" sz="1400" dirty="0"/>
              <a:t>, Caen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A7A4F3-EA3B-E1F8-0F30-7F12E0298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5854" y="5675675"/>
            <a:ext cx="1005726" cy="94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3C96A7-35AE-FFD9-38D7-A24142BF0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1026" y="5665669"/>
            <a:ext cx="764771" cy="968711"/>
          </a:xfrm>
          <a:prstGeom prst="rect">
            <a:avLst/>
          </a:prstGeom>
        </p:spPr>
      </p:pic>
      <p:pic>
        <p:nvPicPr>
          <p:cNvPr id="5" name="Picture 2" descr="GANIL">
            <a:extLst>
              <a:ext uri="{FF2B5EF4-FFF2-40B4-BE49-F238E27FC236}">
                <a16:creationId xmlns:a16="http://schemas.microsoft.com/office/drawing/2014/main" id="{0AAA4378-0CA5-7DCC-AB34-3F11879F2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243" y="5659860"/>
            <a:ext cx="964515" cy="96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307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D063468-146B-9209-3DF4-D04A20FCC30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3000" dirty="0"/>
                  <a:t>model (QHD-II)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D063468-146B-9209-3DF4-D04A20FCC3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181506-6773-19F5-FEEF-EC478081DF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7085" y="1655834"/>
                <a:ext cx="7886700" cy="4837040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US" sz="1900" dirty="0"/>
                  <a:t>In order to provide an account of another nuclear saturation parameter namely, symmetry energy (</a:t>
                </a:r>
                <a:r>
                  <a:rPr lang="en-US" sz="1900" dirty="0" err="1"/>
                  <a:t>E</a:t>
                </a:r>
                <a:r>
                  <a:rPr lang="en-US" sz="1900" baseline="-25000" dirty="0" err="1"/>
                  <a:t>sym</a:t>
                </a:r>
                <a:r>
                  <a:rPr lang="en-US" sz="1900" dirty="0"/>
                  <a:t>) the incorporation of the charged </a:t>
                </a:r>
                <a:r>
                  <a:rPr lang="en-US" sz="1900" dirty="0" err="1"/>
                  <a:t>isovector</a:t>
                </a:r>
                <a:r>
                  <a:rPr lang="en-US" sz="1900" dirty="0"/>
                  <a:t>-vector ρ-meson is necessary</a:t>
                </a:r>
              </a:p>
              <a:p>
                <a:pPr algn="just"/>
                <a:endParaRPr lang="en-US" sz="1900" dirty="0"/>
              </a:p>
              <a:p>
                <a:pPr algn="just"/>
                <a:endParaRPr lang="en-US" sz="1900" dirty="0"/>
              </a:p>
              <a:p>
                <a:pPr algn="just"/>
                <a:r>
                  <a:rPr lang="en-US" sz="1900" dirty="0"/>
                  <a:t>The chemical equilibrium conditions between species in the particle spectrum is given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9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IN" sz="19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IN" sz="19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IN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9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IN" sz="19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IN" sz="19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IN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9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IN" sz="19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IN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9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IN" sz="19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IN" sz="19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dirty="0"/>
                  <a:t>where,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9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IN" sz="19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900" dirty="0"/>
                  <a:t> is the charge of j-</a:t>
                </a:r>
                <a:r>
                  <a:rPr lang="en-US" sz="1900" dirty="0" err="1"/>
                  <a:t>th</a:t>
                </a:r>
                <a:r>
                  <a:rPr lang="en-US" sz="1900" dirty="0"/>
                  <a:t> baryon,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9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IN" sz="19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9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9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IN" sz="19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900" dirty="0"/>
                  <a:t> denote the chemical potentials of electron and neutron respectively</a:t>
                </a:r>
              </a:p>
              <a:p>
                <a:pPr algn="just"/>
                <a:endParaRPr lang="en-US" sz="1900" dirty="0"/>
              </a:p>
              <a:p>
                <a:pPr algn="just"/>
                <a:r>
                  <a:rPr lang="en-US" sz="1900" dirty="0"/>
                  <a:t>The dense matter </a:t>
                </a:r>
                <a:r>
                  <a:rPr lang="en-US" sz="1900" dirty="0" err="1"/>
                  <a:t>EoS</a:t>
                </a:r>
                <a:r>
                  <a:rPr lang="en-US" sz="1900" dirty="0"/>
                  <a:t> is calculated self-consistently taking into account two additional constraints, viz. charge neutrality and baryon number conservation</a:t>
                </a:r>
              </a:p>
              <a:p>
                <a:pPr algn="just"/>
                <a:endParaRPr lang="en-US" sz="1900" dirty="0"/>
              </a:p>
              <a:p>
                <a:pPr marL="0" indent="0" algn="just">
                  <a:buNone/>
                </a:pPr>
                <a:endParaRPr lang="en-IN" sz="19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181506-6773-19F5-FEEF-EC478081DF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7085" y="1655834"/>
                <a:ext cx="7886700" cy="4837040"/>
              </a:xfrm>
              <a:blipFill>
                <a:blip r:embed="rId3"/>
                <a:stretch>
                  <a:fillRect l="-927" t="-2270" r="-77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EA44B7B-FF62-7ED5-11A3-628D0C25E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05E82F-2572-A7BA-291C-E3EDC7B9B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543" y="2576998"/>
            <a:ext cx="5995040" cy="601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21950B-9219-412C-61A4-1D6A41FE0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934" y="5353731"/>
            <a:ext cx="3750259" cy="59944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EA1BE6C-1A89-6CE9-4DD0-4E0D43C3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72053CC-28DE-6331-7D27-E9760EF7049C}"/>
              </a:ext>
            </a:extLst>
          </p:cNvPr>
          <p:cNvSpPr txBox="1">
            <a:spLocks/>
          </p:cNvSpPr>
          <p:nvPr/>
        </p:nvSpPr>
        <p:spPr>
          <a:xfrm>
            <a:off x="581888" y="2610471"/>
            <a:ext cx="7886697" cy="281774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/>
              <a:t>In case of Density-Dependent RMF Model, the couplings are considered as:</a:t>
            </a:r>
          </a:p>
          <a:p>
            <a:pPr algn="just"/>
            <a:endParaRPr lang="en-US" sz="1800" dirty="0"/>
          </a:p>
          <a:p>
            <a:pPr algn="just"/>
            <a:endParaRPr lang="en-US" sz="1800" dirty="0"/>
          </a:p>
          <a:p>
            <a:pPr algn="just"/>
            <a:endParaRPr lang="en-US" sz="1800" dirty="0"/>
          </a:p>
          <a:p>
            <a:pPr algn="just"/>
            <a:r>
              <a:rPr lang="en-US" sz="1800" dirty="0"/>
              <a:t>And a self-energy re-arrangement term is introduced in the chemical potential expression to maintain thermodynamic consistency,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F00081-3483-DE28-F986-27603E0B6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2996" y="4656603"/>
            <a:ext cx="4846320" cy="665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F436DB-83E9-2D8F-BDDB-58026A89B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9A06A7-9BDF-BF3A-6D14-A921EFF57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974841"/>
            <a:ext cx="5540617" cy="93244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489CA0-D68D-9205-C7BD-37772E8D6EFA}"/>
              </a:ext>
            </a:extLst>
          </p:cNvPr>
          <p:cNvCxnSpPr/>
          <p:nvPr/>
        </p:nvCxnSpPr>
        <p:spPr>
          <a:xfrm flipH="1">
            <a:off x="6449637" y="3241964"/>
            <a:ext cx="316923" cy="2743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B1CE652-5F51-8A0E-CD96-06299765A32F}"/>
              </a:ext>
            </a:extLst>
          </p:cNvPr>
          <p:cNvSpPr txBox="1"/>
          <p:nvPr/>
        </p:nvSpPr>
        <p:spPr>
          <a:xfrm>
            <a:off x="5978797" y="3444683"/>
            <a:ext cx="846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i="1" dirty="0">
                <a:solidFill>
                  <a:srgbClr val="FF0000"/>
                </a:solidFill>
                <a:latin typeface="Bell MT" panose="02020503060305020303" pitchFamily="18" charset="0"/>
              </a:rPr>
              <a:t>x=</a:t>
            </a:r>
            <a:r>
              <a:rPr lang="el-GR" sz="1600" i="1" dirty="0">
                <a:solidFill>
                  <a:srgbClr val="FF0000"/>
                </a:solidFill>
                <a:latin typeface="Bell MT" panose="02020503060305020303" pitchFamily="18" charset="0"/>
              </a:rPr>
              <a:t>ρ/ρ</a:t>
            </a:r>
            <a:r>
              <a:rPr lang="el-GR" sz="1600" i="1" baseline="-25000" dirty="0">
                <a:solidFill>
                  <a:srgbClr val="FF0000"/>
                </a:solidFill>
                <a:latin typeface="Bell MT" panose="02020503060305020303" pitchFamily="18" charset="0"/>
              </a:rPr>
              <a:t>0</a:t>
            </a:r>
            <a:endParaRPr lang="en-IN" sz="1600" i="1" baseline="-25000" dirty="0">
              <a:solidFill>
                <a:srgbClr val="FF0000"/>
              </a:solidFill>
              <a:latin typeface="Bell MT" panose="020205030603050203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F091F7-CCE2-36FA-FF6F-71FBC6CFB4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D2E0AF-F673-A587-935B-DA5657CA2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51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Inclusion of exotic particle spectrum: </a:t>
            </a:r>
            <a:br>
              <a:rPr lang="en-US" dirty="0"/>
            </a:br>
            <a:r>
              <a:rPr lang="en-US" dirty="0"/>
              <a:t>(Inner core composition)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B70B4-349C-7AA5-3461-E1CA3D45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90" y="1542349"/>
            <a:ext cx="3980426" cy="1350479"/>
          </a:xfrm>
        </p:spPr>
        <p:txBody>
          <a:bodyPr>
            <a:normAutofit/>
          </a:bodyPr>
          <a:lstStyle/>
          <a:p>
            <a:r>
              <a:rPr lang="en-US" sz="1800" dirty="0"/>
              <a:t>Can ∆-resonances exist inside neutron stars?</a:t>
            </a:r>
          </a:p>
          <a:p>
            <a:r>
              <a:rPr lang="en-US" sz="1800" dirty="0"/>
              <a:t>What can be their implications?</a:t>
            </a:r>
          </a:p>
          <a:p>
            <a:r>
              <a:rPr lang="en-US" sz="1800" dirty="0"/>
              <a:t>∆-puzzle?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A16004E-5867-2A9D-714E-1121B799C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D6785A-09A2-3059-5F98-4B15407B8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D9433B3-47D6-6FBD-C047-213DD40836C6}"/>
              </a:ext>
            </a:extLst>
          </p:cNvPr>
          <p:cNvSpPr/>
          <p:nvPr/>
        </p:nvSpPr>
        <p:spPr>
          <a:xfrm>
            <a:off x="5644481" y="3849467"/>
            <a:ext cx="2974789" cy="6503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B08281-13C2-8638-C0DD-4B03182DC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C7DED0-C268-DFB7-94A4-9BF182F54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AF87DF-0744-D57C-6B5F-C3F241FFD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75" y="3931922"/>
            <a:ext cx="2734969" cy="244193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F543C7B-FBF8-0466-294E-FC217CD18B34}"/>
              </a:ext>
            </a:extLst>
          </p:cNvPr>
          <p:cNvSpPr txBox="1">
            <a:spLocks/>
          </p:cNvSpPr>
          <p:nvPr/>
        </p:nvSpPr>
        <p:spPr>
          <a:xfrm>
            <a:off x="720093" y="4018264"/>
            <a:ext cx="4811699" cy="2085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Traditionally dismissed due to their high energy thresholds, ∆s may appear at surprisingly low densities (~1.5 - 2</a:t>
            </a:r>
            <a:r>
              <a:rPr lang="el-GR" sz="1800" i="1" dirty="0"/>
              <a:t>ρ₀</a:t>
            </a:r>
            <a:r>
              <a:rPr lang="el-GR" sz="1800" dirty="0"/>
              <a:t>) </a:t>
            </a:r>
            <a:r>
              <a:rPr lang="en-US" sz="1800" dirty="0"/>
              <a:t>in modern relativistic models (Li </a:t>
            </a:r>
            <a:r>
              <a:rPr lang="en-US" sz="1800" i="1" dirty="0"/>
              <a:t>et al</a:t>
            </a:r>
            <a:r>
              <a:rPr lang="en-US" sz="1800" dirty="0"/>
              <a:t>., 2018; Ribes </a:t>
            </a:r>
            <a:r>
              <a:rPr lang="en-US" sz="1800" i="1" dirty="0"/>
              <a:t>et al</a:t>
            </a:r>
            <a:r>
              <a:rPr lang="en-US" sz="1800" dirty="0"/>
              <a:t>., 2019, Thapa </a:t>
            </a:r>
            <a:r>
              <a:rPr lang="en-US" sz="1800" i="1" dirty="0"/>
              <a:t>et al</a:t>
            </a:r>
            <a:r>
              <a:rPr lang="en-US" sz="1800" dirty="0"/>
              <a:t>., 2021)</a:t>
            </a:r>
          </a:p>
          <a:p>
            <a:r>
              <a:rPr lang="en-US" sz="1800" dirty="0"/>
              <a:t>Few suggest they might not appear inside the neutron star at all (T.F. Motta </a:t>
            </a:r>
            <a:r>
              <a:rPr lang="en-US" sz="1800" i="1" dirty="0"/>
              <a:t>et al</a:t>
            </a:r>
            <a:r>
              <a:rPr lang="en-US" sz="1800" dirty="0"/>
              <a:t>. 2020)</a:t>
            </a:r>
          </a:p>
        </p:txBody>
      </p:sp>
      <p:pic>
        <p:nvPicPr>
          <p:cNvPr id="2052" name="Picture 4" descr="Neutron star structure from QCD - CERN Document Server">
            <a:extLst>
              <a:ext uri="{FF2B5EF4-FFF2-40B4-BE49-F238E27FC236}">
                <a16:creationId xmlns:a16="http://schemas.microsoft.com/office/drawing/2014/main" id="{D48A44AC-A3C3-ED3A-5C7A-5D72CD675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16" y="1390416"/>
            <a:ext cx="3772947" cy="244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1A25F24-9885-8297-CD45-056E81E4E772}"/>
              </a:ext>
            </a:extLst>
          </p:cNvPr>
          <p:cNvSpPr/>
          <p:nvPr/>
        </p:nvSpPr>
        <p:spPr>
          <a:xfrm>
            <a:off x="714893" y="1429788"/>
            <a:ext cx="3948545" cy="152538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443FDAA-AD35-1EBC-49F3-B011203F74AE}"/>
              </a:ext>
            </a:extLst>
          </p:cNvPr>
          <p:cNvSpPr txBox="1">
            <a:spLocks/>
          </p:cNvSpPr>
          <p:nvPr/>
        </p:nvSpPr>
        <p:spPr>
          <a:xfrm>
            <a:off x="3092335" y="3293750"/>
            <a:ext cx="1878677" cy="471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100" dirty="0"/>
              <a:t>Figure adapted from </a:t>
            </a:r>
            <a:r>
              <a:rPr lang="en-US" sz="1100" b="1" dirty="0"/>
              <a:t>Fraga, Eduardo S. </a:t>
            </a:r>
            <a:r>
              <a:rPr lang="en-US" sz="1100" b="1" i="1" dirty="0"/>
              <a:t>et al.</a:t>
            </a:r>
            <a:r>
              <a:rPr lang="en-US" sz="1100" b="1" dirty="0"/>
              <a:t>, 2015 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8A0565-E848-B0F8-7B80-0E61E9E2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42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DF1B2-1B16-0EFC-7E57-F77CD018F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F9368-B50E-AA34-A0D4-A040E7043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∆-Resonances in NSs:</a:t>
            </a:r>
            <a:br>
              <a:rPr lang="en-US" sz="3600" dirty="0"/>
            </a:br>
            <a:r>
              <a:rPr lang="en-US" sz="3600" dirty="0"/>
              <a:t>A case study </a:t>
            </a:r>
            <a:r>
              <a:rPr lang="en-US" sz="2200" dirty="0"/>
              <a:t>(Thapa </a:t>
            </a:r>
            <a:r>
              <a:rPr lang="en-US" sz="2200" i="1" dirty="0"/>
              <a:t>et al.</a:t>
            </a:r>
            <a:r>
              <a:rPr lang="en-US" sz="2200" dirty="0"/>
              <a:t>, </a:t>
            </a:r>
            <a:r>
              <a:rPr lang="en-US" sz="2000" i="1" dirty="0" err="1"/>
              <a:t>Phy</a:t>
            </a:r>
            <a:r>
              <a:rPr lang="en-US" sz="2000" i="1" dirty="0"/>
              <a:t>. Rev. D</a:t>
            </a:r>
            <a:r>
              <a:rPr lang="en-US" sz="2000" dirty="0"/>
              <a:t> </a:t>
            </a:r>
            <a:r>
              <a:rPr lang="en-US" sz="2000" b="1" dirty="0"/>
              <a:t>103</a:t>
            </a:r>
            <a:r>
              <a:rPr lang="en-US" sz="2000" dirty="0"/>
              <a:t>, 063004 (2021)</a:t>
            </a:r>
            <a:r>
              <a:rPr lang="en-US" sz="2200" dirty="0"/>
              <a:t>)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6E51A02-7E74-9E93-1AF2-2EFD2D8A9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D20E4CE-4518-3DFD-78BA-D73E2941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19A62A-6E7C-DB62-15E0-D769BC310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E4A93A-8CD7-4F9E-D873-213A15FF9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0D0B6C-AC71-F1A3-168D-3A23080A26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96" t="1880" r="8089" b="1334"/>
          <a:stretch>
            <a:fillRect/>
          </a:stretch>
        </p:blipFill>
        <p:spPr>
          <a:xfrm>
            <a:off x="415639" y="1429792"/>
            <a:ext cx="3192085" cy="43891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ED43A3-CBA5-1433-BFF1-ED369D5C13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20" t="6381" r="6291"/>
          <a:stretch>
            <a:fillRect/>
          </a:stretch>
        </p:blipFill>
        <p:spPr>
          <a:xfrm>
            <a:off x="3757467" y="1377817"/>
            <a:ext cx="4728796" cy="25541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3F0D29-A538-8AFD-D6A4-37EE224859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41" y="3945169"/>
            <a:ext cx="4751011" cy="2385811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51D7FC84-4F28-FCC5-90CB-8CCA775ABC77}"/>
              </a:ext>
            </a:extLst>
          </p:cNvPr>
          <p:cNvSpPr/>
          <p:nvPr/>
        </p:nvSpPr>
        <p:spPr>
          <a:xfrm rot="18855908">
            <a:off x="4610016" y="2333055"/>
            <a:ext cx="1200720" cy="40362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3D9BD89-646D-A9F0-6C9F-63A9D3166B54}"/>
              </a:ext>
            </a:extLst>
          </p:cNvPr>
          <p:cNvCxnSpPr>
            <a:stCxn id="23" idx="4"/>
          </p:cNvCxnSpPr>
          <p:nvPr/>
        </p:nvCxnSpPr>
        <p:spPr>
          <a:xfrm>
            <a:off x="5354898" y="2675730"/>
            <a:ext cx="621953" cy="2254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DF1C7EF-3B8A-0046-7C55-9BF84DA85176}"/>
              </a:ext>
            </a:extLst>
          </p:cNvPr>
          <p:cNvSpPr txBox="1"/>
          <p:nvPr/>
        </p:nvSpPr>
        <p:spPr>
          <a:xfrm>
            <a:off x="5586151" y="2909451"/>
            <a:ext cx="180386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N" sz="1400" dirty="0">
                <a:latin typeface="Bell MT" panose="02020503060305020303" pitchFamily="18" charset="0"/>
              </a:rPr>
              <a:t>Intermediate        Soft</a:t>
            </a:r>
          </a:p>
          <a:p>
            <a:r>
              <a:rPr lang="en-IN" sz="1400" dirty="0">
                <a:latin typeface="Bell MT" panose="02020503060305020303" pitchFamily="18" charset="0"/>
              </a:rPr>
              <a:t>Higher        Stiff 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571C3D9A-D3E8-FB2E-CC56-C8B99234DD43}"/>
              </a:ext>
            </a:extLst>
          </p:cNvPr>
          <p:cNvSpPr/>
          <p:nvPr/>
        </p:nvSpPr>
        <p:spPr>
          <a:xfrm>
            <a:off x="6666808" y="2997589"/>
            <a:ext cx="231665" cy="1196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71486D4A-D35E-C461-8BCB-75C43A07CD25}"/>
              </a:ext>
            </a:extLst>
          </p:cNvPr>
          <p:cNvSpPr/>
          <p:nvPr/>
        </p:nvSpPr>
        <p:spPr>
          <a:xfrm>
            <a:off x="6253940" y="3224800"/>
            <a:ext cx="231665" cy="1196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FA4D62C-36DE-C744-B2CE-4E5DA26DFCF4}"/>
              </a:ext>
            </a:extLst>
          </p:cNvPr>
          <p:cNvSpPr/>
          <p:nvPr/>
        </p:nvSpPr>
        <p:spPr>
          <a:xfrm>
            <a:off x="4447309" y="5311832"/>
            <a:ext cx="922712" cy="31588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98FD096-BC35-C411-EF14-A01AADD655DD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3308465" y="5469774"/>
            <a:ext cx="1138844" cy="338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E356F8-7DE1-F9D0-C050-FD93604989FF}"/>
              </a:ext>
            </a:extLst>
          </p:cNvPr>
          <p:cNvSpPr txBox="1"/>
          <p:nvPr/>
        </p:nvSpPr>
        <p:spPr>
          <a:xfrm>
            <a:off x="2103119" y="5821668"/>
            <a:ext cx="1673635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Bell MT" panose="02020503060305020303" pitchFamily="18" charset="0"/>
              </a:rPr>
              <a:t>Substantial decrease in NS radius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AC5E2EC-E1FD-FE52-D48E-B425902A53C4}"/>
              </a:ext>
            </a:extLst>
          </p:cNvPr>
          <p:cNvSpPr/>
          <p:nvPr/>
        </p:nvSpPr>
        <p:spPr>
          <a:xfrm>
            <a:off x="1313411" y="1504601"/>
            <a:ext cx="440576" cy="398179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B7F39B0-65FE-5605-0147-3B4A99A07C58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1415615" y="5486397"/>
            <a:ext cx="118084" cy="3275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7E19A27-C148-2770-EA84-4B4FC154922E}"/>
              </a:ext>
            </a:extLst>
          </p:cNvPr>
          <p:cNvSpPr txBox="1"/>
          <p:nvPr/>
        </p:nvSpPr>
        <p:spPr>
          <a:xfrm>
            <a:off x="798021" y="5810569"/>
            <a:ext cx="1085883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Bell MT" panose="02020503060305020303" pitchFamily="18" charset="0"/>
              </a:rPr>
              <a:t>Early onset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1C23A28-2781-1847-1FA7-697B75455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87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5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CB2EB-BD49-CD4E-B5F8-9CF7C2157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693E0-6E89-D941-DD13-2A48C5D7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∆-resonances </a:t>
            </a:r>
            <a:r>
              <a:rPr lang="en-US" sz="3000" dirty="0"/>
              <a:t>in NS matter:</a:t>
            </a:r>
            <a:br>
              <a:rPr lang="en-US" sz="3000" dirty="0"/>
            </a:br>
            <a:r>
              <a:rPr lang="en-US" sz="3000" dirty="0"/>
              <a:t>Bayesian Inference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584FA44-ECB2-8F80-5F9C-DEBBC0BDA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493B3-255F-6D2A-25B8-2FC318550FF4}"/>
              </a:ext>
            </a:extLst>
          </p:cNvPr>
          <p:cNvSpPr txBox="1"/>
          <p:nvPr/>
        </p:nvSpPr>
        <p:spPr>
          <a:xfrm>
            <a:off x="531695" y="1535440"/>
            <a:ext cx="4123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Bell MT" panose="02020503060305020303" pitchFamily="18" charset="0"/>
              </a:rPr>
              <a:t>The probability distribution of a set of model parameters X, with given data (D) based on Bayes’ theorem is given by,</a:t>
            </a:r>
            <a:endParaRPr lang="en-IN" sz="1600" dirty="0">
              <a:latin typeface="Bell MT" panose="02020503060305020303" pitchFamily="18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BE25BCD-3F59-BEED-7DB1-3732323F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F50E42-FC8C-C5F4-A1C3-CBDE3AA53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74" y="2374750"/>
            <a:ext cx="2204719" cy="586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BD49D0-3F11-5536-8B7F-A2CC8ED28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1" y="3078255"/>
            <a:ext cx="3784462" cy="30266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34B64A-E8CD-A6D0-F00C-6FFEEFC05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3318" y="3164736"/>
            <a:ext cx="3726060" cy="31833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9ABDB7-7298-5E0F-CA7E-C613408670EC}"/>
              </a:ext>
            </a:extLst>
          </p:cNvPr>
          <p:cNvSpPr txBox="1"/>
          <p:nvPr/>
        </p:nvSpPr>
        <p:spPr>
          <a:xfrm>
            <a:off x="4655127" y="1529900"/>
            <a:ext cx="3860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latin typeface="Bell MT" panose="02020503060305020303" pitchFamily="18" charset="0"/>
              </a:rPr>
              <a:t>Constraints:</a:t>
            </a:r>
          </a:p>
          <a:p>
            <a:pPr marL="400050" indent="-400050" algn="just">
              <a:buFont typeface="+mj-lt"/>
              <a:buAutoNum type="romanLcPeriod"/>
            </a:pPr>
            <a:r>
              <a:rPr lang="en-IN" sz="1600" dirty="0">
                <a:latin typeface="Bell MT" panose="02020503060305020303" pitchFamily="18" charset="0"/>
              </a:rPr>
              <a:t>Nuclear matter saturation properties</a:t>
            </a:r>
          </a:p>
          <a:p>
            <a:pPr marL="400050" indent="-400050" algn="just">
              <a:buFont typeface="+mj-lt"/>
              <a:buAutoNum type="romanLcPeriod"/>
            </a:pPr>
            <a:r>
              <a:rPr lang="en-IN" sz="1600" dirty="0">
                <a:latin typeface="Bell MT" panose="02020503060305020303" pitchFamily="18" charset="0"/>
              </a:rPr>
              <a:t>Symmetric (SNM) and Pure neutron (PNM) matter</a:t>
            </a:r>
          </a:p>
          <a:p>
            <a:pPr marL="400050" indent="-400050" algn="just">
              <a:buFont typeface="+mj-lt"/>
              <a:buAutoNum type="romanLcPeriod"/>
            </a:pPr>
            <a:r>
              <a:rPr lang="en-IN" sz="1600" dirty="0">
                <a:latin typeface="Bell MT" panose="02020503060305020303" pitchFamily="18" charset="0"/>
              </a:rPr>
              <a:t>GW170817</a:t>
            </a:r>
          </a:p>
          <a:p>
            <a:pPr marL="400050" indent="-400050" algn="just">
              <a:buFont typeface="+mj-lt"/>
              <a:buAutoNum type="romanLcPeriod"/>
            </a:pPr>
            <a:r>
              <a:rPr lang="en-IN" sz="1600" dirty="0">
                <a:latin typeface="Bell MT" panose="02020503060305020303" pitchFamily="18" charset="0"/>
              </a:rPr>
              <a:t>PSR J0030+0451 &amp; PSR J0740+6620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7C507D6-9034-8EDD-9B42-ECA9287C6933}"/>
              </a:ext>
            </a:extLst>
          </p:cNvPr>
          <p:cNvSpPr/>
          <p:nvPr/>
        </p:nvSpPr>
        <p:spPr>
          <a:xfrm>
            <a:off x="4621550" y="1521590"/>
            <a:ext cx="3925844" cy="156966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4C0DCC-6148-4608-1E43-8A43686E1412}"/>
              </a:ext>
            </a:extLst>
          </p:cNvPr>
          <p:cNvSpPr/>
          <p:nvPr/>
        </p:nvSpPr>
        <p:spPr>
          <a:xfrm>
            <a:off x="571341" y="4664665"/>
            <a:ext cx="3859343" cy="144028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1424EC9-3F7E-7D6D-6A49-5302673F6ECA}"/>
              </a:ext>
            </a:extLst>
          </p:cNvPr>
          <p:cNvCxnSpPr>
            <a:cxnSpLocks/>
          </p:cNvCxnSpPr>
          <p:nvPr/>
        </p:nvCxnSpPr>
        <p:spPr>
          <a:xfrm flipV="1">
            <a:off x="1637607" y="2028305"/>
            <a:ext cx="947332" cy="26363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ACF9DF4-665C-1FB3-795D-AF65C4D83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E1B23B-CF4B-29B6-72EC-148EE9F54E35}"/>
              </a:ext>
            </a:extLst>
          </p:cNvPr>
          <p:cNvSpPr txBox="1">
            <a:spLocks/>
          </p:cNvSpPr>
          <p:nvPr/>
        </p:nvSpPr>
        <p:spPr>
          <a:xfrm>
            <a:off x="487335" y="2858487"/>
            <a:ext cx="7886697" cy="158641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/>
              <a:t>Incorporating data from NMP, gravitational waves (GW), and NICER mass-radius measurements, we adopted the following total likelihood functional form: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dirty="0"/>
              <a:t>Around </a:t>
            </a:r>
            <a:r>
              <a:rPr lang="en-US" sz="1800" b="1" dirty="0"/>
              <a:t>15,000 </a:t>
            </a:r>
            <a:r>
              <a:rPr lang="en-US" sz="1800" dirty="0"/>
              <a:t>valid </a:t>
            </a:r>
            <a:r>
              <a:rPr lang="en-US" sz="1800" dirty="0" err="1"/>
              <a:t>EoS</a:t>
            </a:r>
            <a:r>
              <a:rPr lang="en-US" sz="1800" dirty="0"/>
              <a:t> configurations for each of the two sets (</a:t>
            </a:r>
            <a:r>
              <a:rPr lang="en-US" sz="1800" b="1" dirty="0"/>
              <a:t>Set-I and Set-II</a:t>
            </a:r>
            <a:r>
              <a:rPr lang="en-US" sz="1800" dirty="0"/>
              <a:t>) </a:t>
            </a:r>
            <a:r>
              <a:rPr lang="en-US" sz="1800" dirty="0" err="1"/>
              <a:t>EoS</a:t>
            </a:r>
            <a:r>
              <a:rPr lang="en-US" sz="1800" dirty="0"/>
              <a:t> configurations have been obtained after evaluating the likelihood functions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07387D-5D54-A62E-7442-C8BA163F3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36" y="3430336"/>
            <a:ext cx="3741845" cy="370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A4A104-7123-47FA-64EF-AD10FB4A2F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A96B8A4-C785-ADB9-9894-5379F90B4E74}"/>
              </a:ext>
            </a:extLst>
          </p:cNvPr>
          <p:cNvSpPr/>
          <p:nvPr/>
        </p:nvSpPr>
        <p:spPr>
          <a:xfrm>
            <a:off x="5187142" y="5627716"/>
            <a:ext cx="3100647" cy="2078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A9797-DC27-F417-F55F-C3585706F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94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0A916C-CEF0-806A-B89F-87A71A49DF54}"/>
                  </a:ext>
                </a:extLst>
              </p:cNvPr>
              <p:cNvSpPr txBox="1"/>
              <p:nvPr/>
            </p:nvSpPr>
            <p:spPr>
              <a:xfrm>
                <a:off x="5527277" y="1423911"/>
                <a:ext cx="2988074" cy="1486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IN" sz="1600" b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SET – II</a:t>
                </a:r>
                <a:endParaRPr lang="en-IN" sz="1400" b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  <m:r>
                            <a:rPr lang="en-IN" sz="1600" b="1" i="0" smtClean="0">
                              <a:latin typeface="Cambria Math" panose="02040503050406030204" pitchFamily="18" charset="0"/>
                            </a:rPr>
                            <m:t>𝚫</m:t>
                          </m:r>
                        </m:sub>
                      </m:sSub>
                      <m:d>
                        <m:dPr>
                          <m:ctrlPr>
                            <a:rPr lang="en-IN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600" b="1" i="1" smtClean="0"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IN" sz="1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𝟑</m:t>
                      </m:r>
                      <m:sSubSup>
                        <m:sSubSupPr>
                          <m:ctrlPr>
                            <a:rPr lang="en-IN" sz="16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  <m:sub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𝟏𝟔</m:t>
                          </m:r>
                        </m:sub>
                        <m:sup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sup>
                      </m:sSubSup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IN" sz="1600" b="1" dirty="0">
                  <a:latin typeface="Bell MT" panose="02020503060305020303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I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𝝎</m:t>
                        </m:r>
                        <m:r>
                          <a:rPr lang="en-IN" sz="1600" b="1">
                            <a:latin typeface="Cambria Math" panose="02040503050406030204" pitchFamily="18" charset="0"/>
                          </a:rPr>
                          <m:t>𝚫</m:t>
                        </m:r>
                      </m:sub>
                    </m:sSub>
                    <m:d>
                      <m:dPr>
                        <m:ctrlPr>
                          <a:rPr lang="en-IN" sz="1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IN" sz="16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1600" b="1" i="1">
                                <a:latin typeface="Cambria Math" panose="02040503050406030204" pitchFamily="18" charset="0"/>
                              </a:rPr>
                              <m:t>𝝆</m:t>
                            </m:r>
                          </m:e>
                          <m:sub>
                            <m:r>
                              <a:rPr lang="en-IN" sz="16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  <m:r>
                      <a:rPr lang="en-IN" sz="1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𝟏</m:t>
                    </m:r>
                    <m:sSubSup>
                      <m:sSubSupPr>
                        <m:ctrlPr>
                          <a:rPr lang="en-IN" sz="16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e>
                      <m:sub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sub>
                      <m:sup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</m:sSubSup>
                  </m:oMath>
                </a14:m>
                <a:r>
                  <a:rPr lang="en-IN" sz="1600" b="1" dirty="0">
                    <a:latin typeface="Bell MT" panose="02020503060305020303" pitchFamily="18" charset="0"/>
                  </a:rPr>
                  <a:t>,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  <m:r>
                            <a:rPr lang="en-IN" sz="1600" b="1" i="1">
                              <a:latin typeface="Cambria Math" panose="02040503050406030204" pitchFamily="18" charset="0"/>
                            </a:rPr>
                            <m:t>𝝎</m:t>
                          </m:r>
                        </m:sub>
                      </m:sSub>
                      <m:d>
                        <m:dPr>
                          <m:ctrlPr>
                            <a:rPr lang="en-IN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600" b="1" i="1"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IN" sz="1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lang="en-IN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𝟎𝟔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𝟐𝟗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IN" sz="1600" b="1" dirty="0">
                  <a:latin typeface="Bell MT" panose="02020503060305020303" pitchFamily="18" charset="0"/>
                </a:endParaRPr>
              </a:p>
              <a:p>
                <a:pPr algn="ctr"/>
                <a:r>
                  <a:rPr lang="en-IN" sz="1600" b="1" dirty="0">
                    <a:latin typeface="Bell MT" panose="02020503060305020303" pitchFamily="18" charset="0"/>
                  </a:rPr>
                  <a:t>at 68% CI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0A916C-CEF0-806A-B89F-87A71A49D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277" y="1423911"/>
                <a:ext cx="2988074" cy="1486754"/>
              </a:xfrm>
              <a:prstGeom prst="rect">
                <a:avLst/>
              </a:prstGeom>
              <a:blipFill>
                <a:blip r:embed="rId2"/>
                <a:stretch>
                  <a:fillRect b="-452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D1C5847-EB26-376B-3B75-F4082821A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" b="-3849"/>
          <a:stretch>
            <a:fillRect/>
          </a:stretch>
        </p:blipFill>
        <p:spPr>
          <a:xfrm>
            <a:off x="481309" y="1354391"/>
            <a:ext cx="5040628" cy="5138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Marginalized posterior distributions </a:t>
            </a:r>
            <a:br>
              <a:rPr lang="en-US" sz="3200" dirty="0"/>
            </a:br>
            <a:r>
              <a:rPr lang="en-US" sz="3200" dirty="0"/>
              <a:t>(Matter Parameters)</a:t>
            </a:r>
            <a:endParaRPr lang="en-US" sz="30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A16004E-5867-2A9D-714E-1121B799C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9C174F-0670-E6D5-5D21-A4AF629D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025D34-E278-0FD2-A1A5-3979303D9799}"/>
              </a:ext>
            </a:extLst>
          </p:cNvPr>
          <p:cNvSpPr/>
          <p:nvPr/>
        </p:nvSpPr>
        <p:spPr>
          <a:xfrm>
            <a:off x="5540847" y="1820486"/>
            <a:ext cx="2974503" cy="10751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68E1F1-DB0D-5254-0763-DA2DBC797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28DEBE-E440-1522-B4B9-90FC2375A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F711E16-0717-B871-CFAA-77D562D0D56C}"/>
              </a:ext>
            </a:extLst>
          </p:cNvPr>
          <p:cNvSpPr/>
          <p:nvPr/>
        </p:nvSpPr>
        <p:spPr>
          <a:xfrm>
            <a:off x="5521936" y="3086390"/>
            <a:ext cx="2993413" cy="300684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2466AA2-4834-E2D8-E7F2-253FD530F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5950" y="3238145"/>
            <a:ext cx="2969400" cy="2788583"/>
          </a:xfrm>
        </p:spPr>
        <p:txBody>
          <a:bodyPr>
            <a:normAutofit/>
          </a:bodyPr>
          <a:lstStyle/>
          <a:p>
            <a:r>
              <a:rPr lang="en-US" sz="1800" dirty="0"/>
              <a:t>PREX – II is not </a:t>
            </a:r>
            <a:r>
              <a:rPr lang="en-US" sz="1800" dirty="0" err="1"/>
              <a:t>favoured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Even with Set – II, posterior values lean toward lower symmetry energy and slope </a:t>
            </a:r>
            <a:r>
              <a:rPr lang="en-US" sz="1600" b="1" dirty="0">
                <a:solidFill>
                  <a:srgbClr val="FF0000"/>
                </a:solidFill>
              </a:rPr>
              <a:t>disfavoring the high values</a:t>
            </a:r>
            <a:endParaRPr lang="en-US" sz="1500" b="1" dirty="0">
              <a:solidFill>
                <a:srgbClr val="FF0000"/>
              </a:solidFill>
            </a:endParaRPr>
          </a:p>
          <a:p>
            <a:r>
              <a:rPr lang="en-US" sz="1800" dirty="0"/>
              <a:t>Inferred values of ∆-potential lie within the range </a:t>
            </a:r>
            <a:r>
              <a:rPr lang="en-US" sz="1800" b="1" dirty="0"/>
              <a:t>[1.05 – 2.22]</a:t>
            </a:r>
            <a:r>
              <a:rPr lang="en-US" sz="1800" dirty="0"/>
              <a:t>, varied through coupling strengths rather than fixed inputs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D9FE7C-FAE0-8018-36B4-6FA08AAA3E22}"/>
              </a:ext>
            </a:extLst>
          </p:cNvPr>
          <p:cNvSpPr/>
          <p:nvPr/>
        </p:nvSpPr>
        <p:spPr>
          <a:xfrm>
            <a:off x="4048298" y="4455622"/>
            <a:ext cx="357447" cy="2493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724917-58A1-0F58-AA7F-4D88DB4030A1}"/>
              </a:ext>
            </a:extLst>
          </p:cNvPr>
          <p:cNvSpPr/>
          <p:nvPr/>
        </p:nvSpPr>
        <p:spPr>
          <a:xfrm>
            <a:off x="4416828" y="4815841"/>
            <a:ext cx="357447" cy="2493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C9F169C-76B5-34DB-1436-26DD0E7851E9}"/>
              </a:ext>
            </a:extLst>
          </p:cNvPr>
          <p:cNvSpPr/>
          <p:nvPr/>
        </p:nvSpPr>
        <p:spPr>
          <a:xfrm>
            <a:off x="4768735" y="5159433"/>
            <a:ext cx="357447" cy="2493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CE2953-9703-AA39-8AA7-5AEAF324782E}"/>
              </a:ext>
            </a:extLst>
          </p:cNvPr>
          <p:cNvSpPr/>
          <p:nvPr/>
        </p:nvSpPr>
        <p:spPr>
          <a:xfrm>
            <a:off x="5128951" y="5494714"/>
            <a:ext cx="357447" cy="2493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ED6CBE-FEC9-6735-3FBE-26C967923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63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76FA4-AD47-9FF7-565F-203861FEB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5A663C-B0F1-B14B-8AAE-B1F5BA529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6" b="-839"/>
          <a:stretch>
            <a:fillRect/>
          </a:stretch>
        </p:blipFill>
        <p:spPr>
          <a:xfrm>
            <a:off x="628650" y="1364567"/>
            <a:ext cx="5364826" cy="4991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943BB-C9ED-364B-2B2A-C7D7A584E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Marginalized posterior distributions </a:t>
            </a:r>
            <a:br>
              <a:rPr lang="en-US" sz="3200" dirty="0"/>
            </a:br>
            <a:r>
              <a:rPr lang="en-US" sz="3200" dirty="0"/>
              <a:t>(NS properties)</a:t>
            </a:r>
            <a:endParaRPr lang="en-US" sz="30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F0E2978-7D6F-4974-D366-B34A7868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175A996-01A1-7D25-4CD1-78713293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E5DE2-4193-7CB3-4157-CF15A3ACE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FDED23-C138-B058-69AD-23B3CCD1F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CF08BBC-9107-2668-60CE-27237DEE3626}"/>
              </a:ext>
            </a:extLst>
          </p:cNvPr>
          <p:cNvSpPr/>
          <p:nvPr/>
        </p:nvSpPr>
        <p:spPr>
          <a:xfrm>
            <a:off x="5993476" y="3876098"/>
            <a:ext cx="2954134" cy="24386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6CFEF1A2-41D0-FA7F-5EC3-8177A6B661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78211" y="3965173"/>
                <a:ext cx="2954134" cy="2432312"/>
              </a:xfrm>
            </p:spPr>
            <p:txBody>
              <a:bodyPr>
                <a:norm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IN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sub>
                    </m:sSub>
                    <m:r>
                      <a:rPr lang="en-IN" sz="1600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en-IN" sz="1600" b="1" i="0" smtClean="0">
                            <a:latin typeface="Cambria Math" panose="02040503050406030204" pitchFamily="18" charset="0"/>
                          </a:rPr>
                          <m:t>𝚫</m:t>
                        </m:r>
                      </m:sub>
                    </m:sSub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I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  <m:r>
                          <a:rPr lang="en-IN" sz="1600" b="1">
                            <a:latin typeface="Cambria Math" panose="02040503050406030204" pitchFamily="18" charset="0"/>
                          </a:rPr>
                          <m:t>𝚫</m:t>
                        </m:r>
                      </m:sub>
                    </m:sSub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shows a strong correlation with neutron star properties such as radius and tidal deformability. This implies that the relative strength of scalar and vector ∆-couplings is more critical than individual magnitudes</a:t>
                </a: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6CFEF1A2-41D0-FA7F-5EC3-8177A6B661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78211" y="3965173"/>
                <a:ext cx="2954134" cy="2432312"/>
              </a:xfrm>
              <a:blipFill>
                <a:blip r:embed="rId5"/>
                <a:stretch>
                  <a:fillRect l="-1653" t="-2506" r="-165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0C116C-C684-9101-3777-7AEC4129997B}"/>
              </a:ext>
            </a:extLst>
          </p:cNvPr>
          <p:cNvSpPr/>
          <p:nvPr/>
        </p:nvSpPr>
        <p:spPr>
          <a:xfrm>
            <a:off x="628650" y="5777344"/>
            <a:ext cx="4176106" cy="53744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B946E4-0790-8E4C-421E-A5E07BAE08C1}"/>
                  </a:ext>
                </a:extLst>
              </p:cNvPr>
              <p:cNvSpPr txBox="1"/>
              <p:nvPr/>
            </p:nvSpPr>
            <p:spPr>
              <a:xfrm>
                <a:off x="5993475" y="1423911"/>
                <a:ext cx="2521875" cy="1791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IN" sz="1600" b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SET – II</a:t>
                </a:r>
                <a:endParaRPr lang="en-IN" sz="1400" b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IN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𝟑</m:t>
                    </m:r>
                    <m:sSubSup>
                      <m:sSubSupPr>
                        <m:ctrlPr>
                          <a:rPr lang="en-IN" sz="16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  <m:sub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𝟑𝟕</m:t>
                        </m:r>
                      </m:sub>
                      <m:sup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𝟔𝟕</m:t>
                        </m:r>
                      </m:sup>
                    </m:sSubSup>
                  </m:oMath>
                </a14:m>
                <a:r>
                  <a:rPr lang="en-IN" sz="1600" b="1" dirty="0">
                    <a:latin typeface="Bell MT" panose="02020503060305020303" pitchFamily="18" charset="0"/>
                  </a:rPr>
                  <a:t> km,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I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0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IN" sz="1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𝟒𝟓𝟕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.</m:t>
                    </m:r>
                    <m:sSubSup>
                      <m:sSubSupPr>
                        <m:ctrlPr>
                          <a:rPr lang="en-IN" sz="16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𝟖𝟖</m:t>
                        </m:r>
                      </m:e>
                      <m:sub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𝟐𝟏𝟒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𝟗𝟐</m:t>
                        </m:r>
                      </m:sub>
                      <m:sup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𝟐𝟎𝟔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sup>
                    </m:sSubSup>
                  </m:oMath>
                </a14:m>
                <a:r>
                  <a:rPr lang="en-IN" sz="1600" b="1" dirty="0">
                    <a:latin typeface="Bell MT" panose="02020503060305020303" pitchFamily="18" charset="0"/>
                  </a:rPr>
                  <a:t>,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I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IN" sz="1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𝟕</m:t>
                    </m:r>
                    <m:sSubSup>
                      <m:sSubSupPr>
                        <m:ctrlPr>
                          <a:rPr lang="en-IN" sz="16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  <m:sub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sub>
                      <m:sup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𝟐𝟔</m:t>
                        </m:r>
                      </m:sup>
                    </m:sSubSup>
                  </m:oMath>
                </a14:m>
                <a:r>
                  <a:rPr lang="en-IN" sz="1600" b="1" dirty="0">
                    <a:latin typeface="Bell MT" panose="02020503060305020303" pitchFamily="18" charset="0"/>
                  </a:rPr>
                  <a:t> kHz,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I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IN" sz="1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IN" sz="1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𝟓</m:t>
                    </m:r>
                    <m:sSubSup>
                      <m:sSubSupPr>
                        <m:ctrlPr>
                          <a:rPr lang="en-IN" sz="16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  <m:sub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𝟒𝟕</m:t>
                        </m:r>
                      </m:sub>
                      <m:sup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𝟑𝟏</m:t>
                        </m:r>
                      </m:sup>
                    </m:sSubSup>
                  </m:oMath>
                </a14:m>
                <a:r>
                  <a:rPr lang="en-IN" sz="1600" b="1" dirty="0">
                    <a:latin typeface="Bell MT" panose="02020503060305020303" pitchFamily="18" charset="0"/>
                  </a:rPr>
                  <a:t> kHz,</a:t>
                </a:r>
              </a:p>
              <a:p>
                <a:pPr algn="ctr"/>
                <a:r>
                  <a:rPr lang="en-IN" sz="1600" b="1" dirty="0">
                    <a:latin typeface="Bell MT" panose="02020503060305020303" pitchFamily="18" charset="0"/>
                  </a:rPr>
                  <a:t>at 68% CI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B946E4-0790-8E4C-421E-A5E07BAE0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475" y="1423911"/>
                <a:ext cx="2521875" cy="1791516"/>
              </a:xfrm>
              <a:prstGeom prst="rect">
                <a:avLst/>
              </a:prstGeom>
              <a:blipFill>
                <a:blip r:embed="rId6"/>
                <a:stretch>
                  <a:fillRect b="-204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D63CF9-2E4E-E2A1-0226-14DDF05C0105}"/>
              </a:ext>
            </a:extLst>
          </p:cNvPr>
          <p:cNvSpPr/>
          <p:nvPr/>
        </p:nvSpPr>
        <p:spPr>
          <a:xfrm>
            <a:off x="5993474" y="1820486"/>
            <a:ext cx="2521876" cy="139494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55906E5-638C-6B8D-B216-81C0E2666CE4}"/>
              </a:ext>
            </a:extLst>
          </p:cNvPr>
          <p:cNvSpPr/>
          <p:nvPr/>
        </p:nvSpPr>
        <p:spPr>
          <a:xfrm rot="2458076">
            <a:off x="1908011" y="3415460"/>
            <a:ext cx="3347535" cy="73913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552623-F7FC-A8AD-E930-EE6B9DAD2C67}"/>
              </a:ext>
            </a:extLst>
          </p:cNvPr>
          <p:cNvCxnSpPr>
            <a:cxnSpLocks/>
            <a:stCxn id="13" idx="1"/>
            <a:endCxn id="14" idx="0"/>
          </p:cNvCxnSpPr>
          <p:nvPr/>
        </p:nvCxnSpPr>
        <p:spPr>
          <a:xfrm flipH="1">
            <a:off x="3824079" y="2517957"/>
            <a:ext cx="2169395" cy="9880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4E395EB-C860-777E-45E7-2CA0127C9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00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FA9CE-BA89-0EB0-93BF-6AF5D9610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B20EF55-D858-0370-742E-8A79E9FAC254}"/>
                  </a:ext>
                </a:extLst>
              </p:cNvPr>
              <p:cNvSpPr txBox="1"/>
              <p:nvPr/>
            </p:nvSpPr>
            <p:spPr>
              <a:xfrm>
                <a:off x="614824" y="5177444"/>
                <a:ext cx="4591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600" b="1" dirty="0">
                    <a:solidFill>
                      <a:srgbClr val="0070C0"/>
                    </a:solidFill>
                    <a:latin typeface="Bell MT" panose="02020503060305020303" pitchFamily="18" charset="0"/>
                  </a:rPr>
                  <a:t>Figure</a:t>
                </a:r>
                <a:r>
                  <a:rPr lang="en-IN" sz="1600" dirty="0">
                    <a:latin typeface="Bell MT" panose="02020503060305020303" pitchFamily="18" charset="0"/>
                  </a:rPr>
                  <a:t>: </a:t>
                </a:r>
                <a:r>
                  <a:rPr lang="en-US" sz="1600" dirty="0">
                    <a:latin typeface="Bell MT" panose="02020503060305020303" pitchFamily="18" charset="0"/>
                  </a:rPr>
                  <a:t>Joint probability</a:t>
                </a:r>
              </a:p>
              <a:p>
                <a:pPr algn="ctr"/>
                <a:r>
                  <a:rPr lang="en-US" sz="1600" dirty="0">
                    <a:latin typeface="Bell MT" panose="02020503060305020303" pitchFamily="18" charset="0"/>
                  </a:rPr>
                  <a:t>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IN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IN" sz="16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IN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IN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IN" sz="16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IN" sz="16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IN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N" sz="1600" dirty="0">
                  <a:latin typeface="Bell MT" panose="02020503060305020303" pitchFamily="18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B20EF55-D858-0370-742E-8A79E9FAC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24" y="5177444"/>
                <a:ext cx="4591545" cy="584775"/>
              </a:xfrm>
              <a:prstGeom prst="rect">
                <a:avLst/>
              </a:prstGeom>
              <a:blipFill>
                <a:blip r:embed="rId2"/>
                <a:stretch>
                  <a:fillRect t="-4167" b="-1354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0293F9E-B99F-2BCE-B257-D6C4E5E4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Equation of State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B04A9D3-D8A8-12B2-F2A4-73649948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01B90-0133-38AA-3AF1-387EDEC11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/>
          <a:stretch>
            <a:fillRect/>
          </a:stretch>
        </p:blipFill>
        <p:spPr>
          <a:xfrm>
            <a:off x="614824" y="1489645"/>
            <a:ext cx="4591545" cy="364762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F9D0731-B6DC-184E-399D-F25B04358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1A734-BF01-3ECB-115F-074DC88C1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8F38541-D0A3-D74B-20B7-3E2D09C72DBB}"/>
              </a:ext>
            </a:extLst>
          </p:cNvPr>
          <p:cNvCxnSpPr>
            <a:cxnSpLocks/>
          </p:cNvCxnSpPr>
          <p:nvPr/>
        </p:nvCxnSpPr>
        <p:spPr>
          <a:xfrm flipH="1" flipV="1">
            <a:off x="1828800" y="3990109"/>
            <a:ext cx="3318902" cy="16957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742DB2-13A1-19A2-7183-BE687168863E}"/>
              </a:ext>
            </a:extLst>
          </p:cNvPr>
          <p:cNvCxnSpPr>
            <a:cxnSpLocks/>
          </p:cNvCxnSpPr>
          <p:nvPr/>
        </p:nvCxnSpPr>
        <p:spPr>
          <a:xfrm flipH="1" flipV="1">
            <a:off x="2910596" y="3668683"/>
            <a:ext cx="3356663" cy="13265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D254C05-3981-E0F9-6075-6696C95EBC6B}"/>
                  </a:ext>
                </a:extLst>
              </p:cNvPr>
              <p:cNvSpPr txBox="1"/>
              <p:nvPr/>
            </p:nvSpPr>
            <p:spPr>
              <a:xfrm>
                <a:off x="4908141" y="5651465"/>
                <a:ext cx="2938025" cy="349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600" b="1" dirty="0">
                    <a:solidFill>
                      <a:srgbClr val="FF0000"/>
                    </a:solidFill>
                    <a:latin typeface="Bell MT" panose="02020503060305020303" pitchFamily="18" charset="0"/>
                  </a:rPr>
                  <a:t>Central densities for 1.4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I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IN" sz="1600" b="1" dirty="0">
                  <a:solidFill>
                    <a:srgbClr val="FF0000"/>
                  </a:solidFill>
                  <a:latin typeface="Bell MT" panose="02020503060305020303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D254C05-3981-E0F9-6075-6696C95EB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141" y="5651465"/>
                <a:ext cx="2938025" cy="349326"/>
              </a:xfrm>
              <a:prstGeom prst="rect">
                <a:avLst/>
              </a:prstGeom>
              <a:blipFill>
                <a:blip r:embed="rId5"/>
                <a:stretch>
                  <a:fillRect t="-3509" b="-2105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DDF60D78-DFCE-AF1D-1EC2-00D30D502C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46E955-7EFA-A0EF-F304-4D67BA50B3D9}"/>
              </a:ext>
            </a:extLst>
          </p:cNvPr>
          <p:cNvCxnSpPr/>
          <p:nvPr/>
        </p:nvCxnSpPr>
        <p:spPr>
          <a:xfrm>
            <a:off x="1712422" y="3990109"/>
            <a:ext cx="266007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A2F3382-8FFA-49F4-9D62-E29C865938A2}"/>
              </a:ext>
            </a:extLst>
          </p:cNvPr>
          <p:cNvCxnSpPr>
            <a:cxnSpLocks/>
          </p:cNvCxnSpPr>
          <p:nvPr/>
        </p:nvCxnSpPr>
        <p:spPr>
          <a:xfrm flipH="1" flipV="1">
            <a:off x="3793373" y="3768807"/>
            <a:ext cx="1354102" cy="19170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BE550C4-2B9F-9967-D8B9-1716146B398E}"/>
              </a:ext>
            </a:extLst>
          </p:cNvPr>
          <p:cNvCxnSpPr/>
          <p:nvPr/>
        </p:nvCxnSpPr>
        <p:spPr>
          <a:xfrm>
            <a:off x="3660370" y="3745994"/>
            <a:ext cx="266007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3EEFD83-E561-C059-780E-6D0491C953A6}"/>
              </a:ext>
            </a:extLst>
          </p:cNvPr>
          <p:cNvCxnSpPr>
            <a:cxnSpLocks/>
          </p:cNvCxnSpPr>
          <p:nvPr/>
        </p:nvCxnSpPr>
        <p:spPr>
          <a:xfrm>
            <a:off x="2776451" y="3668683"/>
            <a:ext cx="275461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9E7112C-6F44-AD50-F80C-1891D092A8D2}"/>
              </a:ext>
            </a:extLst>
          </p:cNvPr>
          <p:cNvCxnSpPr>
            <a:cxnSpLocks/>
          </p:cNvCxnSpPr>
          <p:nvPr/>
        </p:nvCxnSpPr>
        <p:spPr>
          <a:xfrm>
            <a:off x="4696691" y="3821083"/>
            <a:ext cx="294856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BC021ED-794B-3847-32D9-9711C244637A}"/>
              </a:ext>
            </a:extLst>
          </p:cNvPr>
          <p:cNvCxnSpPr>
            <a:cxnSpLocks/>
          </p:cNvCxnSpPr>
          <p:nvPr/>
        </p:nvCxnSpPr>
        <p:spPr>
          <a:xfrm flipH="1" flipV="1">
            <a:off x="4908141" y="3821083"/>
            <a:ext cx="1359118" cy="11741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2F5AAF2-603A-DCC7-EAAD-D1799C1BDB58}"/>
              </a:ext>
            </a:extLst>
          </p:cNvPr>
          <p:cNvSpPr txBox="1"/>
          <p:nvPr/>
        </p:nvSpPr>
        <p:spPr>
          <a:xfrm>
            <a:off x="6182084" y="4903761"/>
            <a:ext cx="2057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rgbClr val="FF0000"/>
                </a:solidFill>
                <a:latin typeface="Bell MT" panose="02020503060305020303" pitchFamily="18" charset="0"/>
              </a:rPr>
              <a:t>Central densities for maximum mass NSs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9D3D4EE-D8E9-5F8E-5C5C-91D38B909B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74150" y="1639273"/>
                <a:ext cx="3212114" cy="291610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50000"/>
                  </a:lnSpc>
                </a:pPr>
                <a:r>
                  <a:rPr lang="en-US" sz="1800" b="1" dirty="0"/>
                  <a:t>Set – II </a:t>
                </a:r>
              </a:p>
              <a:p>
                <a:pPr marL="0" indent="0">
                  <a:lnSpc>
                    <a:spcPct val="50000"/>
                  </a:lnSpc>
                  <a:buNone/>
                </a:pPr>
                <a:r>
                  <a:rPr lang="en-US" sz="1800" dirty="0"/>
                  <a:t>(Higher symmetry energy)</a:t>
                </a:r>
              </a:p>
              <a:p>
                <a:pPr lvl="1"/>
                <a:r>
                  <a:rPr lang="en-US" sz="1600" dirty="0"/>
                  <a:t>Produces stiffer </a:t>
                </a:r>
                <a:r>
                  <a:rPr lang="en-US" sz="1600" dirty="0" err="1"/>
                  <a:t>EoS</a:t>
                </a:r>
                <a:endParaRPr lang="en-US" sz="1600" dirty="0"/>
              </a:p>
              <a:p>
                <a:pPr lvl="1"/>
                <a:r>
                  <a:rPr lang="en-US" sz="1600" dirty="0"/>
                  <a:t>Delays onset of ∆-resonances</a:t>
                </a:r>
                <a:endParaRPr lang="en-US" sz="1500" dirty="0"/>
              </a:p>
              <a:p>
                <a:r>
                  <a:rPr lang="en-US" sz="1800" dirty="0"/>
                  <a:t>Spinodal instabilities handled implementing Maxwell’s construction</a:t>
                </a:r>
              </a:p>
              <a:p>
                <a:r>
                  <a:rPr lang="en-US" sz="1800" dirty="0"/>
                  <a:t>Impact of ∆-resonances:</a:t>
                </a:r>
              </a:p>
              <a:p>
                <a:pPr lvl="1"/>
                <a:r>
                  <a:rPr lang="en-US" sz="1500" dirty="0"/>
                  <a:t>Softens </a:t>
                </a:r>
                <a:r>
                  <a:rPr lang="en-US" sz="1500" dirty="0" err="1"/>
                  <a:t>EoSs</a:t>
                </a:r>
                <a:r>
                  <a:rPr lang="en-US" sz="1500" dirty="0"/>
                  <a:t> at lower densities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1500" dirty="0"/>
                  <a:t>Ensures stiffness to support ~ 2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IN" sz="1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500" dirty="0"/>
                  <a:t> NSs.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9D3D4EE-D8E9-5F8E-5C5C-91D38B909B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74150" y="1639273"/>
                <a:ext cx="3212114" cy="2916100"/>
              </a:xfrm>
              <a:blipFill>
                <a:blip r:embed="rId7"/>
                <a:stretch>
                  <a:fillRect l="-1898" t="-5858" r="-75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F4D0ED-415B-9C60-A847-3483F6D92DDF}"/>
              </a:ext>
            </a:extLst>
          </p:cNvPr>
          <p:cNvSpPr/>
          <p:nvPr/>
        </p:nvSpPr>
        <p:spPr>
          <a:xfrm>
            <a:off x="5229568" y="1421771"/>
            <a:ext cx="3212114" cy="31336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EC76ED9-CBF0-320A-7B9B-942B26B809C6}"/>
              </a:ext>
            </a:extLst>
          </p:cNvPr>
          <p:cNvGrpSpPr/>
          <p:nvPr/>
        </p:nvGrpSpPr>
        <p:grpSpPr>
          <a:xfrm>
            <a:off x="193740" y="1819315"/>
            <a:ext cx="5225564" cy="3866590"/>
            <a:chOff x="193740" y="1819315"/>
            <a:chExt cx="5225564" cy="386659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87BC997-CAD2-56A0-E91C-5291A1C68253}"/>
                </a:ext>
              </a:extLst>
            </p:cNvPr>
            <p:cNvCxnSpPr>
              <a:cxnSpLocks/>
            </p:cNvCxnSpPr>
            <p:nvPr/>
          </p:nvCxnSpPr>
          <p:spPr>
            <a:xfrm>
              <a:off x="4991547" y="1819315"/>
              <a:ext cx="427757" cy="17053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37D4B1B-1B95-2CEF-DA64-CFB9C93D61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1547" y="3582784"/>
              <a:ext cx="427757" cy="210312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6D09393-D26F-F263-3ED3-4A9A57D3D00F}"/>
                </a:ext>
              </a:extLst>
            </p:cNvPr>
            <p:cNvGrpSpPr/>
            <p:nvPr/>
          </p:nvGrpSpPr>
          <p:grpSpPr>
            <a:xfrm>
              <a:off x="193740" y="1838080"/>
              <a:ext cx="4784660" cy="3838681"/>
              <a:chOff x="192609" y="1819315"/>
              <a:chExt cx="4784660" cy="383868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8688BB2-13CC-A63B-6D2A-DEAF2565B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609" y="1819315"/>
                <a:ext cx="4784660" cy="3838681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CB20E883-D769-3639-3CEE-AA1FC07D8C82}"/>
                  </a:ext>
                </a:extLst>
              </p:cNvPr>
              <p:cNvSpPr/>
              <p:nvPr/>
            </p:nvSpPr>
            <p:spPr>
              <a:xfrm>
                <a:off x="854183" y="2286000"/>
                <a:ext cx="532582" cy="2976344"/>
              </a:xfrm>
              <a:prstGeom prst="roundRect">
                <a:avLst/>
              </a:prstGeom>
              <a:solidFill>
                <a:srgbClr val="FF0000">
                  <a:alpha val="15000"/>
                </a:srgbClr>
              </a:solidFill>
              <a:ln w="28575">
                <a:solidFill>
                  <a:srgbClr val="FF0000"/>
                </a:solidFill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</p:grp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B1E1EBAE-73BE-A194-421B-54B2986D9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73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∆-Resonances in view of NS observables</a:t>
            </a:r>
            <a:br>
              <a:rPr lang="en-US" sz="2800" dirty="0"/>
            </a:br>
            <a:r>
              <a:rPr lang="en-US" sz="2800" dirty="0"/>
              <a:t>(TOV solutions)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A16004E-5867-2A9D-714E-1121B799C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C5847-EB26-376B-3B75-F4082821A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49" y="1439035"/>
            <a:ext cx="7886700" cy="40016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1A1091-DAE9-F104-8919-DE7BCEBA9787}"/>
                  </a:ext>
                </a:extLst>
              </p:cNvPr>
              <p:cNvSpPr txBox="1"/>
              <p:nvPr/>
            </p:nvSpPr>
            <p:spPr>
              <a:xfrm>
                <a:off x="2518755" y="5515148"/>
                <a:ext cx="41064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600" b="1" dirty="0">
                    <a:solidFill>
                      <a:srgbClr val="0070C0"/>
                    </a:solidFill>
                    <a:latin typeface="Bell MT" panose="02020503060305020303" pitchFamily="18" charset="0"/>
                  </a:rPr>
                  <a:t>Figure</a:t>
                </a:r>
                <a:r>
                  <a:rPr lang="en-IN" sz="1600" dirty="0">
                    <a:latin typeface="Bell MT" panose="02020503060305020303" pitchFamily="18" charset="0"/>
                  </a:rPr>
                  <a:t>: </a:t>
                </a:r>
                <a:r>
                  <a:rPr lang="en-US" sz="1600" dirty="0">
                    <a:latin typeface="Bell MT" panose="02020503060305020303" pitchFamily="18" charset="0"/>
                  </a:rPr>
                  <a:t>Joint probability distribution of </a:t>
                </a:r>
              </a:p>
              <a:p>
                <a:pPr algn="ctr"/>
                <a:r>
                  <a:rPr lang="en-US" sz="1600" dirty="0">
                    <a:latin typeface="Bell MT" panose="02020503060305020303" pitchFamily="18" charset="0"/>
                  </a:rPr>
                  <a:t>TOV solutions,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sz="1600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IN" sz="16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sz="16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IN" sz="16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IN" sz="16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IN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N" sz="1600" dirty="0">
                  <a:latin typeface="Bell MT" panose="02020503060305020303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1A1091-DAE9-F104-8919-DE7BCEBA9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755" y="5515148"/>
                <a:ext cx="4106487" cy="584775"/>
              </a:xfrm>
              <a:prstGeom prst="rect">
                <a:avLst/>
              </a:prstGeom>
              <a:blipFill>
                <a:blip r:embed="rId3"/>
                <a:stretch>
                  <a:fillRect t="-4167" b="-1354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1A746F5-17B7-E87C-E2F1-59D99D47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B4D29D-F978-2EF9-33B2-C6390B797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AA655C-5931-3D3B-FD89-66D2F157F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7286F99-15CB-6FC5-5B2F-B10EC74A956C}"/>
              </a:ext>
            </a:extLst>
          </p:cNvPr>
          <p:cNvGrpSpPr/>
          <p:nvPr/>
        </p:nvGrpSpPr>
        <p:grpSpPr>
          <a:xfrm>
            <a:off x="3319272" y="4096512"/>
            <a:ext cx="3138678" cy="999815"/>
            <a:chOff x="3319272" y="4096512"/>
            <a:chExt cx="3138678" cy="99981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5E1C9A4-080D-8C33-E1C3-AC88FCDCDDFB}"/>
                </a:ext>
              </a:extLst>
            </p:cNvPr>
            <p:cNvSpPr txBox="1"/>
            <p:nvPr/>
          </p:nvSpPr>
          <p:spPr>
            <a:xfrm>
              <a:off x="4298028" y="4511552"/>
              <a:ext cx="2159922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Bell MT" panose="02020503060305020303" pitchFamily="18" charset="0"/>
                </a:rPr>
                <a:t>Explains compactness of HESS J1731347.</a:t>
              </a:r>
              <a:endParaRPr lang="en-IN" sz="1600" b="1" dirty="0">
                <a:solidFill>
                  <a:srgbClr val="FF0000"/>
                </a:solidFill>
                <a:latin typeface="Bell MT" panose="02020503060305020303" pitchFamily="18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4E9F918-1F50-2010-E794-0AE8BA8782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19272" y="4096512"/>
              <a:ext cx="978756" cy="4150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E099D83-5340-39AA-086E-CCAC6BC9DF43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5377989" y="4096512"/>
              <a:ext cx="355299" cy="4150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D793D14E-8CC1-4ACB-41A5-88D5B5385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42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FD828-A20F-72A1-4B53-CAD51AC7F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B54D3-2C26-F556-AD56-353EE405D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∆-Resonances in view of NS observables</a:t>
            </a:r>
            <a:br>
              <a:rPr lang="en-US" sz="2800" dirty="0"/>
            </a:br>
            <a:r>
              <a:rPr lang="en-US" sz="2800" dirty="0"/>
              <a:t>(Tidal Deformability)</a:t>
            </a:r>
            <a:endParaRPr lang="en-US" sz="30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1B02BFE-CB63-E6A1-2713-28A50234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80531F-2F14-467D-FB75-ED9942B3B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2"/>
          <a:stretch>
            <a:fillRect/>
          </a:stretch>
        </p:blipFill>
        <p:spPr>
          <a:xfrm>
            <a:off x="4453129" y="1636776"/>
            <a:ext cx="4033134" cy="37062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197DAE-D7D4-163E-B042-F86043382ED9}"/>
              </a:ext>
            </a:extLst>
          </p:cNvPr>
          <p:cNvSpPr txBox="1"/>
          <p:nvPr/>
        </p:nvSpPr>
        <p:spPr>
          <a:xfrm>
            <a:off x="628650" y="5460672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rgbClr val="0070C0"/>
                </a:solidFill>
                <a:latin typeface="Bell MT" panose="02020503060305020303" pitchFamily="18" charset="0"/>
              </a:rPr>
              <a:t>Figure</a:t>
            </a:r>
            <a:r>
              <a:rPr lang="en-IN" sz="1600" dirty="0">
                <a:latin typeface="Bell MT" panose="02020503060305020303" pitchFamily="18" charset="0"/>
              </a:rPr>
              <a:t>: </a:t>
            </a:r>
            <a:r>
              <a:rPr lang="fr-FR" sz="1600" dirty="0" err="1">
                <a:latin typeface="Bell MT" panose="02020503060305020303" pitchFamily="18" charset="0"/>
              </a:rPr>
              <a:t>Posterior</a:t>
            </a:r>
            <a:r>
              <a:rPr lang="fr-FR" sz="1600" dirty="0">
                <a:latin typeface="Bell MT" panose="02020503060305020303" pitchFamily="18" charset="0"/>
              </a:rPr>
              <a:t> </a:t>
            </a:r>
            <a:r>
              <a:rPr lang="fr-FR" sz="1600" dirty="0" err="1">
                <a:latin typeface="Bell MT" panose="02020503060305020303" pitchFamily="18" charset="0"/>
              </a:rPr>
              <a:t>probability</a:t>
            </a:r>
            <a:r>
              <a:rPr lang="fr-FR" sz="1600" dirty="0">
                <a:latin typeface="Bell MT" panose="02020503060305020303" pitchFamily="18" charset="0"/>
              </a:rPr>
              <a:t> distributions </a:t>
            </a:r>
          </a:p>
          <a:p>
            <a:pPr algn="ctr"/>
            <a:r>
              <a:rPr lang="fr-FR" sz="1600" dirty="0">
                <a:latin typeface="Bell MT" panose="02020503060305020303" pitchFamily="18" charset="0"/>
              </a:rPr>
              <a:t>P(</a:t>
            </a:r>
            <a:r>
              <a:rPr lang="el-GR" sz="1600" dirty="0">
                <a:latin typeface="Bell MT" panose="02020503060305020303" pitchFamily="18" charset="0"/>
              </a:rPr>
              <a:t>Λ</a:t>
            </a:r>
            <a:r>
              <a:rPr lang="el-GR" sz="1600" baseline="-25000" dirty="0">
                <a:latin typeface="Bell MT" panose="02020503060305020303" pitchFamily="18" charset="0"/>
              </a:rPr>
              <a:t>1</a:t>
            </a:r>
            <a:r>
              <a:rPr lang="en-IN" sz="1600" dirty="0">
                <a:latin typeface="Bell MT" panose="02020503060305020303" pitchFamily="18" charset="0"/>
              </a:rPr>
              <a:t>, </a:t>
            </a:r>
            <a:r>
              <a:rPr lang="el-GR" sz="1600" dirty="0">
                <a:latin typeface="Bell MT" panose="02020503060305020303" pitchFamily="18" charset="0"/>
              </a:rPr>
              <a:t>Λ</a:t>
            </a:r>
            <a:r>
              <a:rPr lang="el-GR" sz="1600" baseline="-25000" dirty="0">
                <a:latin typeface="Bell MT" panose="02020503060305020303" pitchFamily="18" charset="0"/>
              </a:rPr>
              <a:t>2</a:t>
            </a:r>
            <a:r>
              <a:rPr lang="en-IN" sz="1600" dirty="0">
                <a:latin typeface="Bell MT" panose="02020503060305020303" pitchFamily="18" charset="0"/>
              </a:rPr>
              <a:t>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E106542-7320-6366-A3FA-F5CA3D14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8B8B09-1C13-20B7-BACA-88A4E6AA9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101471-F1D8-80D6-8898-6A2C2BCA1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9F64C3-8110-C484-4B47-B46241275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1"/>
          <a:stretch>
            <a:fillRect/>
          </a:stretch>
        </p:blipFill>
        <p:spPr>
          <a:xfrm>
            <a:off x="628650" y="1636776"/>
            <a:ext cx="3824478" cy="3706296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E5C3E8D-9EAA-F939-3EAD-CB7BE66F3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81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E0A80-C56C-994C-E995-6F78BC589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CAD15-91B5-943D-0E48-79F5B89A1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∆-Resonances in view of NS observables</a:t>
            </a:r>
            <a:br>
              <a:rPr lang="en-US" sz="2800" dirty="0"/>
            </a:br>
            <a:r>
              <a:rPr lang="en-US" sz="2800" dirty="0"/>
              <a:t>(</a:t>
            </a:r>
            <a:r>
              <a:rPr lang="en-US" sz="2800" dirty="0" err="1"/>
              <a:t>Quasinormal</a:t>
            </a:r>
            <a:r>
              <a:rPr lang="en-US" sz="2800" dirty="0"/>
              <a:t> Modes)</a:t>
            </a:r>
            <a:endParaRPr lang="en-US" sz="30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E74FCAE-7AAB-3FBE-6404-4E3B0A1B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737E51-2FFF-2293-B761-3CF5DD604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r="-171"/>
          <a:stretch>
            <a:fillRect/>
          </a:stretch>
        </p:blipFill>
        <p:spPr>
          <a:xfrm>
            <a:off x="628648" y="1401143"/>
            <a:ext cx="7886701" cy="3196681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8B9464-0305-645A-B6CA-FA987608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C133EB-7CC0-4C4B-201B-01BB4E5B1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01BEFB-BF23-2A11-37EE-048DE1BF2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2AD64E-8CE4-1E7C-FF3B-9F90F6F49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394" y="4652688"/>
            <a:ext cx="3858956" cy="16078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E126AB-4CE7-C71A-BAC4-000662EB2EF8}"/>
              </a:ext>
            </a:extLst>
          </p:cNvPr>
          <p:cNvSpPr/>
          <p:nvPr/>
        </p:nvSpPr>
        <p:spPr>
          <a:xfrm>
            <a:off x="4656393" y="5383485"/>
            <a:ext cx="3858955" cy="2583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8A3D5B-1C14-0AB1-64BB-A80F8C0B28CD}"/>
                  </a:ext>
                </a:extLst>
              </p:cNvPr>
              <p:cNvSpPr txBox="1"/>
              <p:nvPr/>
            </p:nvSpPr>
            <p:spPr>
              <a:xfrm>
                <a:off x="1180316" y="4664548"/>
                <a:ext cx="1956289" cy="819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I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ad>
                        <m:radPr>
                          <m:degHide m:val="on"/>
                          <m:ctrlPr>
                            <a:rPr lang="en-I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I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I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I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I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IN" sz="1600" b="1" dirty="0">
                  <a:solidFill>
                    <a:srgbClr val="FF0000"/>
                  </a:solidFill>
                  <a:latin typeface="Bell MT" panose="02020503060305020303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8A3D5B-1C14-0AB1-64BB-A80F8C0B2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316" y="4664548"/>
                <a:ext cx="1956289" cy="8198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AE28EC-A3FF-AB62-D4BB-E8C6589AA2A2}"/>
                  </a:ext>
                </a:extLst>
              </p:cNvPr>
              <p:cNvSpPr txBox="1"/>
              <p:nvPr/>
            </p:nvSpPr>
            <p:spPr>
              <a:xfrm>
                <a:off x="2700102" y="5532339"/>
                <a:ext cx="1956289" cy="665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p>
                              <m: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</m:den>
                      </m:f>
                      <m:r>
                        <a:rPr lang="en-I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f>
                        <m:fPr>
                          <m:ctrlPr>
                            <a:rPr lang="en-I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num>
                        <m:den>
                          <m:r>
                            <a:rPr lang="en-I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den>
                      </m:f>
                      <m:r>
                        <a:rPr lang="en-I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I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IN" sz="1600" b="1" dirty="0">
                  <a:solidFill>
                    <a:srgbClr val="FF0000"/>
                  </a:solidFill>
                  <a:latin typeface="Bell MT" panose="02020503060305020303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AE28EC-A3FF-AB62-D4BB-E8C6589AA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102" y="5532339"/>
                <a:ext cx="1956289" cy="6650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BF4522D-F98F-4C04-BFC3-201484C66340}"/>
              </a:ext>
            </a:extLst>
          </p:cNvPr>
          <p:cNvSpPr/>
          <p:nvPr/>
        </p:nvSpPr>
        <p:spPr>
          <a:xfrm>
            <a:off x="1298448" y="4664548"/>
            <a:ext cx="1682496" cy="8198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D0866E-6242-3499-6701-B6FA0E28630A}"/>
              </a:ext>
            </a:extLst>
          </p:cNvPr>
          <p:cNvSpPr/>
          <p:nvPr/>
        </p:nvSpPr>
        <p:spPr>
          <a:xfrm>
            <a:off x="2804160" y="5557612"/>
            <a:ext cx="1682496" cy="63978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5962CC1-D5FD-7C06-5681-D7D9F7DE61A6}"/>
              </a:ext>
            </a:extLst>
          </p:cNvPr>
          <p:cNvCxnSpPr>
            <a:cxnSpLocks/>
          </p:cNvCxnSpPr>
          <p:nvPr/>
        </p:nvCxnSpPr>
        <p:spPr>
          <a:xfrm flipV="1">
            <a:off x="2980944" y="2505456"/>
            <a:ext cx="914400" cy="22513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40FA72-42A6-D6CF-F846-DF89CF421FD0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3645408" y="3535680"/>
            <a:ext cx="402336" cy="20219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0F4C798E-02E3-BDFF-4E46-05F220CAA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257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Brief Outline…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348A2-EEF8-444C-9236-5B96E0CAE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060" y="2394064"/>
            <a:ext cx="6082520" cy="2884518"/>
          </a:xfrm>
        </p:spPr>
        <p:txBody>
          <a:bodyPr/>
          <a:lstStyle/>
          <a:p>
            <a:r>
              <a:rPr lang="en-US" dirty="0"/>
              <a:t>Fate of massive stars</a:t>
            </a:r>
          </a:p>
          <a:p>
            <a:r>
              <a:rPr lang="en-US" dirty="0"/>
              <a:t>Neutron stars</a:t>
            </a:r>
          </a:p>
          <a:p>
            <a:r>
              <a:rPr lang="en-US" dirty="0"/>
              <a:t>NSs: Multiwavelength observations</a:t>
            </a:r>
          </a:p>
          <a:p>
            <a:r>
              <a:rPr lang="en-US" dirty="0"/>
              <a:t>Equation of State Models</a:t>
            </a:r>
          </a:p>
          <a:p>
            <a:r>
              <a:rPr lang="en-US" dirty="0"/>
              <a:t>Methodology</a:t>
            </a:r>
          </a:p>
          <a:p>
            <a:r>
              <a:rPr lang="en-US" dirty="0"/>
              <a:t>Results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5327E-FCC4-4CFD-B2DB-9300ED483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454C39B-0F79-02E8-D2F7-5E2E5878C8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B5E4AE-9291-86C3-A2C2-D439FFC46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821D54-7C26-44F0-A465-182E5CA3C35E}"/>
              </a:ext>
            </a:extLst>
          </p:cNvPr>
          <p:cNvGrpSpPr/>
          <p:nvPr/>
        </p:nvGrpSpPr>
        <p:grpSpPr>
          <a:xfrm>
            <a:off x="5178829" y="1429787"/>
            <a:ext cx="3328208" cy="4876685"/>
            <a:chOff x="7245400" y="165100"/>
            <a:chExt cx="4946600" cy="6069436"/>
          </a:xfrm>
        </p:grpSpPr>
        <p:pic>
          <p:nvPicPr>
            <p:cNvPr id="8" name="Picture 4" descr="Einstein Telescope | The new gravitational wave detector | BBC Sky at Night  Magazine">
              <a:extLst>
                <a:ext uri="{FF2B5EF4-FFF2-40B4-BE49-F238E27FC236}">
                  <a16:creationId xmlns:a16="http://schemas.microsoft.com/office/drawing/2014/main" id="{F4EACE2B-2348-578C-B7D6-F1D81A1558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02"/>
            <a:stretch/>
          </p:blipFill>
          <p:spPr bwMode="auto">
            <a:xfrm>
              <a:off x="7245400" y="3167648"/>
              <a:ext cx="4946599" cy="306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Advanced LIGO On the Hunt - Sky &amp; Telescope - Sky &amp; Telescope">
              <a:extLst>
                <a:ext uri="{FF2B5EF4-FFF2-40B4-BE49-F238E27FC236}">
                  <a16:creationId xmlns:a16="http://schemas.microsoft.com/office/drawing/2014/main" id="{90D90A3F-008F-40DF-0E26-2258E08332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5401" y="165100"/>
              <a:ext cx="4946599" cy="300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ED60F60-7157-277D-CA35-54C08C6D7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2C982D-4394-2EDC-443F-F3C23AF09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1815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70F47-4A95-6977-1179-ADF9A5626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D9FA2-0C16-1A44-F23A-5C23A03F6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Speed of sound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8CC5275-B1B3-768C-7C3F-21EA62A6A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D4C8A5-292F-4A3E-FB24-FF00E1FD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853DA8-3D8B-3AAB-C6F5-2D886AA1E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44EF00-07B1-F69D-0C02-DF4D6242B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ACCA97-92F4-7D4C-3BBB-53B6D0216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387203"/>
            <a:ext cx="7886700" cy="28007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4CB28F-BC3C-E265-D91A-876437F001B2}"/>
                  </a:ext>
                </a:extLst>
              </p:cNvPr>
              <p:cNvSpPr txBox="1"/>
              <p:nvPr/>
            </p:nvSpPr>
            <p:spPr>
              <a:xfrm>
                <a:off x="6513150" y="4453347"/>
                <a:ext cx="1956289" cy="593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IN" sz="1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I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I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I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𝜹</m:t>
                            </m:r>
                          </m:e>
                          <m:sup>
                            <m:r>
                              <a:rPr lang="en-I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I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I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IN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IN" sz="16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IN" sz="16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en-IN" sz="16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𝜹</m:t>
                                    </m:r>
                                  </m:num>
                                  <m:den>
                                    <m:r>
                                      <a:rPr lang="en-IN" sz="16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en-IN" sz="1600" b="1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𝐥𝐧𝐄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I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en-IN" sz="1600" b="1" dirty="0">
                  <a:solidFill>
                    <a:srgbClr val="FF0000"/>
                  </a:solidFill>
                  <a:latin typeface="Bell MT" panose="02020503060305020303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4CB28F-BC3C-E265-D91A-876437F00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150" y="4453347"/>
                <a:ext cx="1956289" cy="5934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01B728-E9D9-5EB6-957F-6F798EAC4765}"/>
              </a:ext>
            </a:extLst>
          </p:cNvPr>
          <p:cNvSpPr/>
          <p:nvPr/>
        </p:nvSpPr>
        <p:spPr>
          <a:xfrm>
            <a:off x="6513150" y="4453347"/>
            <a:ext cx="2057400" cy="6947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306750-9CF4-4E0A-C80F-F5CBE702D024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6016752" y="2715768"/>
            <a:ext cx="1525098" cy="17375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143A751-4AFE-979D-A25F-EAF3DF1AF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4256308"/>
            <a:ext cx="5625847" cy="2127041"/>
          </a:xfrm>
        </p:spPr>
        <p:txBody>
          <a:bodyPr>
            <a:normAutofit/>
          </a:bodyPr>
          <a:lstStyle/>
          <a:p>
            <a:r>
              <a:rPr lang="en-US" sz="1800" dirty="0"/>
              <a:t>As matter approaches the conformal limit, the value of δ tends to zero</a:t>
            </a:r>
          </a:p>
          <a:p>
            <a:r>
              <a:rPr lang="en-US" sz="1800" dirty="0"/>
              <a:t>It has also been suggested that </a:t>
            </a:r>
            <a:r>
              <a:rPr lang="en-US" sz="1800" b="1" dirty="0"/>
              <a:t>conformal matter</a:t>
            </a:r>
            <a:r>
              <a:rPr lang="en-US" sz="1800" dirty="0"/>
              <a:t> can be characterized by the condition </a:t>
            </a:r>
            <a:r>
              <a:rPr lang="en-US" sz="1800" i="1" dirty="0"/>
              <a:t>d</a:t>
            </a:r>
            <a:r>
              <a:rPr lang="en-US" sz="1800" i="1" baseline="-25000" dirty="0"/>
              <a:t>c</a:t>
            </a:r>
            <a:r>
              <a:rPr lang="en-US" sz="1800" dirty="0"/>
              <a:t> &lt; 0.2</a:t>
            </a:r>
          </a:p>
          <a:p>
            <a:r>
              <a:rPr lang="en-US" sz="1800" dirty="0"/>
              <a:t>The findings indicate that the proposed signatures of deconfined matter are model dependent rather than universal, and thus require further study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E217651-A32C-A74E-8AC2-ABD340409034}"/>
              </a:ext>
            </a:extLst>
          </p:cNvPr>
          <p:cNvSpPr/>
          <p:nvPr/>
        </p:nvSpPr>
        <p:spPr>
          <a:xfrm>
            <a:off x="610360" y="4178807"/>
            <a:ext cx="5534408" cy="210004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1E38FFF0-7B71-ED30-1D64-C8FB5286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422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Takeaways…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6B70B4-349C-7AA5-3461-E1CA3D45BC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8" y="1429789"/>
                <a:ext cx="7886697" cy="339516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b="1" dirty="0"/>
                  <a:t>Conclusion:</a:t>
                </a:r>
              </a:p>
              <a:p>
                <a:r>
                  <a:rPr lang="en-US" sz="1800" dirty="0"/>
                  <a:t>Δ-resonances may appear at low densities (1.5 – 2 </a:t>
                </a:r>
                <a:r>
                  <a:rPr lang="en-US" sz="1800" i="1" dirty="0"/>
                  <a:t>ρ₀</a:t>
                </a:r>
                <a:r>
                  <a:rPr lang="en-US" sz="1800" dirty="0"/>
                  <a:t>) and can significantly soften the </a:t>
                </a:r>
                <a:r>
                  <a:rPr lang="en-US" sz="1800" dirty="0" err="1"/>
                  <a:t>EoS</a:t>
                </a:r>
                <a:r>
                  <a:rPr lang="en-US" sz="1800" dirty="0"/>
                  <a:t>, reducing neutron star radii </a:t>
                </a:r>
                <a:r>
                  <a:rPr lang="en-US" sz="1800" dirty="0">
                    <a:sym typeface="Wingdings" panose="05000000000000000000" pitchFamily="2" charset="2"/>
                  </a:rPr>
                  <a:t> can explains compact objects like HESS J1731</a:t>
                </a:r>
                <a:endParaRPr lang="en-US" sz="1800" dirty="0"/>
              </a:p>
              <a:p>
                <a:r>
                  <a:rPr lang="en-US" sz="1800" dirty="0"/>
                  <a:t>The inferred Δ-resonance potential 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IN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18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IN" sz="18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IN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18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IN" sz="1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 dirty="0"/>
                  <a:t>) lies in the range 1.05 – 2.22, varied through coupling strengths rather than fixed values</a:t>
                </a:r>
              </a:p>
              <a:p>
                <a:r>
                  <a:rPr lang="en-US" sz="1800" dirty="0"/>
                  <a:t>Bayesian inference with nuclear &amp; astrophysical constraints  yields ~15,000 valid </a:t>
                </a:r>
                <a:r>
                  <a:rPr lang="en-US" sz="1800" dirty="0" err="1"/>
                  <a:t>EoSs</a:t>
                </a:r>
                <a:r>
                  <a:rPr lang="en-US" sz="1800" dirty="0"/>
                  <a:t> per set, </a:t>
                </a:r>
                <a:r>
                  <a:rPr lang="en-US" sz="1800" dirty="0" err="1"/>
                  <a:t>disfavouring</a:t>
                </a:r>
                <a:r>
                  <a:rPr lang="en-US" sz="1800" dirty="0"/>
                  <a:t> high symmetry energy</a:t>
                </a:r>
              </a:p>
              <a:p>
                <a:r>
                  <a:rPr lang="el-GR" sz="1800" dirty="0"/>
                  <a:t>Δ-</a:t>
                </a:r>
                <a:r>
                  <a:rPr lang="en-US" sz="1800" dirty="0"/>
                  <a:t>resonances strongly influence NS observables – radius, tidal deformability, oscillation modes – and proposed deconfined/conformal matter signatures appear model dependent, requiring further tests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6B70B4-349C-7AA5-3461-E1CA3D45B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8" y="1429789"/>
                <a:ext cx="7886697" cy="3395162"/>
              </a:xfrm>
              <a:blipFill>
                <a:blip r:embed="rId2"/>
                <a:stretch>
                  <a:fillRect l="-773" t="-1799" r="-38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A16004E-5867-2A9D-714E-1121B799C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27E8B2D-D179-7B34-F2E4-C00C25301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21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BF3533-D99A-4757-8C83-ECA83B10ADE0}"/>
              </a:ext>
            </a:extLst>
          </p:cNvPr>
          <p:cNvSpPr txBox="1">
            <a:spLocks/>
          </p:cNvSpPr>
          <p:nvPr/>
        </p:nvSpPr>
        <p:spPr>
          <a:xfrm>
            <a:off x="628648" y="5007513"/>
            <a:ext cx="7886697" cy="116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b="1" dirty="0"/>
              <a:t>Future Outlook:</a:t>
            </a:r>
          </a:p>
          <a:p>
            <a:r>
              <a:rPr lang="en-US" sz="1800" b="1" dirty="0"/>
              <a:t>Merger &amp; Cooling Signatures</a:t>
            </a:r>
            <a:r>
              <a:rPr lang="en-US" sz="1800" i="1" dirty="0"/>
              <a:t>: </a:t>
            </a:r>
            <a:r>
              <a:rPr lang="en-US" sz="1800" dirty="0"/>
              <a:t>Explore Δ effects on binary neutron star mergers, post-merger gravitational waves, and neutrino cooling pathways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992C27-2E76-DD1F-752B-4FC8A9FE5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5F05CA-04C6-45EE-452C-2BA591B87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6CCF4EB-FA5C-08CF-096D-83CA55A4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2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B70B4-349C-7AA5-3461-E1CA3D45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41" y="1364566"/>
            <a:ext cx="7873671" cy="4991785"/>
          </a:xfrm>
        </p:spPr>
        <p:txBody>
          <a:bodyPr>
            <a:normAutofit fontScale="92500" lnSpcReduction="10000"/>
          </a:bodyPr>
          <a:lstStyle/>
          <a:p>
            <a:endParaRPr lang="en-US" sz="1800" b="1" dirty="0"/>
          </a:p>
          <a:p>
            <a:r>
              <a:rPr lang="en-US" sz="1800" b="1" dirty="0"/>
              <a:t>Thank you </a:t>
            </a:r>
            <a:r>
              <a:rPr lang="en-US" sz="1800" dirty="0"/>
              <a:t>for your time and attention</a:t>
            </a:r>
          </a:p>
          <a:p>
            <a:endParaRPr lang="en-US" sz="1800" dirty="0"/>
          </a:p>
          <a:p>
            <a:r>
              <a:rPr lang="en-US" sz="1800" dirty="0"/>
              <a:t>Collaborators:</a:t>
            </a:r>
          </a:p>
          <a:p>
            <a:pPr marL="0" indent="0">
              <a:buNone/>
            </a:pPr>
            <a:endParaRPr lang="en-US" sz="900" i="1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Email: </a:t>
            </a:r>
            <a:r>
              <a:rPr lang="en-US" sz="1600" b="1" dirty="0">
                <a:hlinkClick r:id="rId2"/>
              </a:rPr>
              <a:t>vivek.thapa@bacollege.ac.in</a:t>
            </a:r>
            <a:r>
              <a:rPr lang="en-US" sz="1600" dirty="0"/>
              <a:t> </a:t>
            </a:r>
            <a:endParaRPr lang="en-US" sz="18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A16004E-5867-2A9D-714E-1121B799C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E8BAA8-ADC1-2146-013E-25F60C23A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22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A96453-EE10-439A-F5B6-6C25862AB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99441"/>
          </a:xfrm>
        </p:spPr>
        <p:txBody>
          <a:bodyPr>
            <a:normAutofit/>
          </a:bodyPr>
          <a:lstStyle/>
          <a:p>
            <a:r>
              <a:rPr lang="en-US" sz="3000" dirty="0"/>
              <a:t>Acknowledgement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90A2D-A0EA-67B3-4F13-7C6DE4BE1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732E80-193A-472E-AEEE-34E0C2E9E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49F3046-69D9-CFFB-7F19-37693BE20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r="9320"/>
          <a:stretch>
            <a:fillRect/>
          </a:stretch>
        </p:blipFill>
        <p:spPr bwMode="auto">
          <a:xfrm>
            <a:off x="6306228" y="4813179"/>
            <a:ext cx="1110413" cy="136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40D62F-71A5-B355-3B12-D163EF355400}"/>
              </a:ext>
            </a:extLst>
          </p:cNvPr>
          <p:cNvSpPr txBox="1"/>
          <p:nvPr/>
        </p:nvSpPr>
        <p:spPr>
          <a:xfrm>
            <a:off x="47639" y="3814378"/>
            <a:ext cx="577958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latin typeface="Bell MT" panose="02020503060305020303" pitchFamily="18" charset="0"/>
              </a:rPr>
              <a:t>Readers may go through the works: 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i="1" dirty="0">
                <a:latin typeface="Bell MT" panose="02020503060305020303" pitchFamily="18" charset="0"/>
              </a:rPr>
              <a:t>Physical Review D </a:t>
            </a:r>
            <a:r>
              <a:rPr lang="en-US" sz="1600" b="1" dirty="0">
                <a:latin typeface="Bell MT" panose="02020503060305020303" pitchFamily="18" charset="0"/>
              </a:rPr>
              <a:t>103, </a:t>
            </a:r>
            <a:r>
              <a:rPr lang="en-US" sz="1600" dirty="0">
                <a:latin typeface="Bell MT" panose="02020503060305020303" pitchFamily="18" charset="0"/>
              </a:rPr>
              <a:t>063004 (2021) (</a:t>
            </a:r>
            <a:r>
              <a:rPr lang="en-US" sz="1600" i="1" dirty="0" err="1">
                <a:latin typeface="Bell MT" panose="02020503060305020303" pitchFamily="18" charset="0"/>
              </a:rPr>
              <a:t>arXiv</a:t>
            </a:r>
            <a:r>
              <a:rPr lang="en-US" sz="1600" dirty="0">
                <a:latin typeface="Bell MT" panose="02020503060305020303" pitchFamily="18" charset="0"/>
              </a:rPr>
              <a:t>: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Bell MT" panose="02020503060305020303" pitchFamily="18" charset="0"/>
              </a:rPr>
              <a:t>2102.08787</a:t>
            </a:r>
            <a:r>
              <a:rPr lang="en-US" sz="1600" dirty="0">
                <a:latin typeface="Bell MT" panose="02020503060305020303" pitchFamily="18" charset="0"/>
              </a:rPr>
              <a:t>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i="1" dirty="0">
                <a:latin typeface="Bell MT" panose="02020503060305020303" pitchFamily="18" charset="0"/>
              </a:rPr>
              <a:t>Physical Review D </a:t>
            </a:r>
            <a:r>
              <a:rPr lang="en-US" sz="1600" b="1" dirty="0">
                <a:latin typeface="Bell MT" panose="02020503060305020303" pitchFamily="18" charset="0"/>
              </a:rPr>
              <a:t>112</a:t>
            </a:r>
            <a:r>
              <a:rPr lang="en-US" sz="1600" dirty="0">
                <a:latin typeface="Bell MT" panose="02020503060305020303" pitchFamily="18" charset="0"/>
              </a:rPr>
              <a:t>, 023016 (2025) (</a:t>
            </a:r>
            <a:r>
              <a:rPr lang="en-US" sz="1600" i="1" dirty="0" err="1">
                <a:latin typeface="Bell MT" panose="02020503060305020303" pitchFamily="18" charset="0"/>
              </a:rPr>
              <a:t>arXiv</a:t>
            </a:r>
            <a:r>
              <a:rPr lang="en-US" sz="1600" dirty="0">
                <a:latin typeface="Bell MT" panose="02020503060305020303" pitchFamily="18" charset="0"/>
              </a:rPr>
              <a:t>: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Bell MT" panose="02020503060305020303" pitchFamily="18" charset="0"/>
              </a:rPr>
              <a:t>2503.07256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Bell MT" panose="02020503060305020303" pitchFamily="18" charset="0"/>
              </a:rPr>
              <a:t>)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78A9D3D-6417-88B7-6868-E1C107687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  <p:pic>
        <p:nvPicPr>
          <p:cNvPr id="4" name="Picture 2" descr="Bareilly International University Bareilly (U.P.)">
            <a:extLst>
              <a:ext uri="{FF2B5EF4-FFF2-40B4-BE49-F238E27FC236}">
                <a16:creationId xmlns:a16="http://schemas.microsoft.com/office/drawing/2014/main" id="{8F65B076-9E7F-B013-53DD-B4223F49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544" y="4813179"/>
            <a:ext cx="1110413" cy="136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97BD849-396E-1665-42D4-0B3EABDAC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4" y="2733632"/>
            <a:ext cx="1172562" cy="73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titute Logo | Indian Institute of Technology Jodhpur ...">
            <a:extLst>
              <a:ext uri="{FF2B5EF4-FFF2-40B4-BE49-F238E27FC236}">
                <a16:creationId xmlns:a16="http://schemas.microsoft.com/office/drawing/2014/main" id="{7095B15F-17D2-0ECA-031E-50328A71D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18" y="2578208"/>
            <a:ext cx="911468" cy="10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uropean Summer School on Science Communication 2025 – SCI-COM">
            <a:extLst>
              <a:ext uri="{FF2B5EF4-FFF2-40B4-BE49-F238E27FC236}">
                <a16:creationId xmlns:a16="http://schemas.microsoft.com/office/drawing/2014/main" id="{3FDF3BE0-D10A-2FDD-18A1-52A8D01A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69" y="2586521"/>
            <a:ext cx="2462888" cy="99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uthwest University - Wikipedia">
            <a:extLst>
              <a:ext uri="{FF2B5EF4-FFF2-40B4-BE49-F238E27FC236}">
                <a16:creationId xmlns:a16="http://schemas.microsoft.com/office/drawing/2014/main" id="{CE617A6D-1CCC-8530-23E2-2DE8AAE92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04" y="3677238"/>
            <a:ext cx="966147" cy="96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journals">
            <a:extLst>
              <a:ext uri="{FF2B5EF4-FFF2-40B4-BE49-F238E27FC236}">
                <a16:creationId xmlns:a16="http://schemas.microsoft.com/office/drawing/2014/main" id="{633EBF18-9F0A-6EDE-2B7C-041D80170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48" y="2600752"/>
            <a:ext cx="966147" cy="96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aha Institute of Nuclear Physics - Wikipedia">
            <a:extLst>
              <a:ext uri="{FF2B5EF4-FFF2-40B4-BE49-F238E27FC236}">
                <a16:creationId xmlns:a16="http://schemas.microsoft.com/office/drawing/2014/main" id="{BCB84183-395F-C929-A753-678B59C4B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878" y="2578207"/>
            <a:ext cx="1030099" cy="10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nstitutul National de Cercetare-Dezvoltare pentru Fizica si Inginerie  Nucleara &quot;Horia Hulubei&quot; - IFIN-HH | BIC Innobridge">
            <a:extLst>
              <a:ext uri="{FF2B5EF4-FFF2-40B4-BE49-F238E27FC236}">
                <a16:creationId xmlns:a16="http://schemas.microsoft.com/office/drawing/2014/main" id="{BD4B8AFD-441A-769A-0555-D576CAF81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8341" r="15909" b="6705"/>
          <a:stretch>
            <a:fillRect/>
          </a:stretch>
        </p:blipFill>
        <p:spPr bwMode="auto">
          <a:xfrm>
            <a:off x="7399728" y="3698925"/>
            <a:ext cx="1107919" cy="92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ogram - Maker Village">
            <a:extLst>
              <a:ext uri="{FF2B5EF4-FFF2-40B4-BE49-F238E27FC236}">
                <a16:creationId xmlns:a16="http://schemas.microsoft.com/office/drawing/2014/main" id="{E1C8ACA5-8E50-2814-A703-756881C4F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r="3169"/>
          <a:stretch>
            <a:fillRect/>
          </a:stretch>
        </p:blipFill>
        <p:spPr bwMode="auto">
          <a:xfrm>
            <a:off x="4389122" y="4902704"/>
            <a:ext cx="1927978" cy="120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C6F447-69D4-8F11-B3F6-C33B93ACFC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68" y="4642629"/>
            <a:ext cx="1365262" cy="136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72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Fate of massive stars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A35E87-4D33-B18A-CA53-27639F5FB3FA}"/>
              </a:ext>
            </a:extLst>
          </p:cNvPr>
          <p:cNvSpPr txBox="1"/>
          <p:nvPr/>
        </p:nvSpPr>
        <p:spPr>
          <a:xfrm>
            <a:off x="628649" y="5534248"/>
            <a:ext cx="78867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700" b="1" dirty="0">
                <a:solidFill>
                  <a:srgbClr val="0070C0"/>
                </a:solidFill>
                <a:latin typeface="Bell MT" panose="02020503060305020303" pitchFamily="18" charset="0"/>
              </a:rPr>
              <a:t>Figure</a:t>
            </a:r>
            <a:r>
              <a:rPr lang="en-IN" sz="1700" dirty="0">
                <a:latin typeface="Bell MT" panose="02020503060305020303" pitchFamily="18" charset="0"/>
              </a:rPr>
              <a:t>: </a:t>
            </a:r>
            <a:r>
              <a:rPr lang="en-US" sz="1700" dirty="0">
                <a:latin typeface="Bell MT" panose="02020503060305020303" pitchFamily="18" charset="0"/>
              </a:rPr>
              <a:t>Life history of massive stars</a:t>
            </a:r>
            <a:endParaRPr lang="en-IN" sz="1700" dirty="0">
              <a:latin typeface="Bell MT" panose="0202050306030502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7F0905-53DA-F8C3-98B1-B87DCCA936BD}"/>
              </a:ext>
            </a:extLst>
          </p:cNvPr>
          <p:cNvSpPr txBox="1"/>
          <p:nvPr/>
        </p:nvSpPr>
        <p:spPr>
          <a:xfrm>
            <a:off x="628650" y="6093504"/>
            <a:ext cx="788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b="1" dirty="0"/>
              <a:t>Image courtesy:</a:t>
            </a:r>
            <a:r>
              <a:rPr lang="en-IN" sz="1000" dirty="0"/>
              <a:t> </a:t>
            </a:r>
            <a:r>
              <a:rPr lang="en-US" sz="1000" dirty="0"/>
              <a:t>The European Space Agency: Science &amp; Exploration</a:t>
            </a:r>
            <a:endParaRPr lang="en-IN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4EA466-7909-02D0-95EF-F4D14656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78" y="1606385"/>
            <a:ext cx="6737243" cy="3865005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1B4DA49-598E-712D-8B9F-D7AAA762C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903A99F-EAD3-362E-94BC-F562115DE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B44AE1-8974-6AD3-16EB-57B4E2E73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61FF58-0FC8-1BAC-C61D-AE3D0B2A696C}"/>
              </a:ext>
            </a:extLst>
          </p:cNvPr>
          <p:cNvSpPr/>
          <p:nvPr/>
        </p:nvSpPr>
        <p:spPr>
          <a:xfrm>
            <a:off x="2078182" y="2167995"/>
            <a:ext cx="5802283" cy="10806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AEBD465-A13B-3F28-6EFA-61F8FEB16BC5}"/>
              </a:ext>
            </a:extLst>
          </p:cNvPr>
          <p:cNvCxnSpPr>
            <a:cxnSpLocks/>
          </p:cNvCxnSpPr>
          <p:nvPr/>
        </p:nvCxnSpPr>
        <p:spPr>
          <a:xfrm flipH="1" flipV="1">
            <a:off x="966775" y="2219491"/>
            <a:ext cx="1111407" cy="2909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B17F248-4223-89D8-F663-883B9E98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16" y="1987644"/>
            <a:ext cx="1018087" cy="360701"/>
          </a:xfrm>
          <a:ln w="28575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M</a:t>
            </a:r>
            <a:r>
              <a:rPr lang="en-US" sz="1600" baseline="-25000" dirty="0"/>
              <a:t>i</a:t>
            </a:r>
            <a:r>
              <a:rPr lang="en-US" sz="1600" dirty="0"/>
              <a:t>&lt;8M</a:t>
            </a:r>
            <a:r>
              <a:rPr lang="en-US" sz="1600" baseline="-25000" dirty="0"/>
              <a:t> ⊙</a:t>
            </a:r>
            <a:endParaRPr lang="en-US" sz="16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D4D2B2A-FEF0-B3B0-8DBD-DE4556A87045}"/>
              </a:ext>
            </a:extLst>
          </p:cNvPr>
          <p:cNvSpPr/>
          <p:nvPr/>
        </p:nvSpPr>
        <p:spPr>
          <a:xfrm>
            <a:off x="1981201" y="3471371"/>
            <a:ext cx="5899264" cy="20166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A65AB4-9291-9CCD-E799-34C2CBE2A36E}"/>
              </a:ext>
            </a:extLst>
          </p:cNvPr>
          <p:cNvCxnSpPr>
            <a:cxnSpLocks/>
          </p:cNvCxnSpPr>
          <p:nvPr/>
        </p:nvCxnSpPr>
        <p:spPr>
          <a:xfrm flipH="1">
            <a:off x="897775" y="4509656"/>
            <a:ext cx="1091739" cy="4276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16A90DC-4098-87AC-7E66-120ED9CA5091}"/>
              </a:ext>
            </a:extLst>
          </p:cNvPr>
          <p:cNvSpPr txBox="1">
            <a:spLocks/>
          </p:cNvSpPr>
          <p:nvPr/>
        </p:nvSpPr>
        <p:spPr>
          <a:xfrm>
            <a:off x="19217" y="4807285"/>
            <a:ext cx="1018087" cy="360701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M</a:t>
            </a:r>
            <a:r>
              <a:rPr lang="en-US" sz="1600" baseline="-25000" dirty="0"/>
              <a:t>i</a:t>
            </a:r>
            <a:r>
              <a:rPr lang="en-US" sz="1600" dirty="0"/>
              <a:t>&gt;8M</a:t>
            </a:r>
            <a:r>
              <a:rPr lang="en-US" sz="1600" baseline="-25000" dirty="0"/>
              <a:t> ⊙</a:t>
            </a:r>
            <a:endParaRPr lang="en-US" sz="16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7F21A07-D72F-D4A2-B1B0-5B5526AAC156}"/>
              </a:ext>
            </a:extLst>
          </p:cNvPr>
          <p:cNvSpPr/>
          <p:nvPr/>
        </p:nvSpPr>
        <p:spPr>
          <a:xfrm>
            <a:off x="6010102" y="3540116"/>
            <a:ext cx="1990675" cy="9994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36F7C1C-972F-BDD0-BB73-7D259A504A01}"/>
              </a:ext>
            </a:extLst>
          </p:cNvPr>
          <p:cNvCxnSpPr>
            <a:cxnSpLocks/>
          </p:cNvCxnSpPr>
          <p:nvPr/>
        </p:nvCxnSpPr>
        <p:spPr>
          <a:xfrm flipV="1">
            <a:off x="7534406" y="3490468"/>
            <a:ext cx="642818" cy="1255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44DFD9C-4CFF-BE64-8188-83B904C32BE7}"/>
              </a:ext>
            </a:extLst>
          </p:cNvPr>
          <p:cNvSpPr txBox="1">
            <a:spLocks/>
          </p:cNvSpPr>
          <p:nvPr/>
        </p:nvSpPr>
        <p:spPr>
          <a:xfrm>
            <a:off x="8102407" y="3346213"/>
            <a:ext cx="1082440" cy="435019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M</a:t>
            </a:r>
            <a:r>
              <a:rPr lang="en-US" sz="1600" baseline="-25000" dirty="0"/>
              <a:t>i</a:t>
            </a:r>
            <a:r>
              <a:rPr lang="en-US" sz="1600" dirty="0"/>
              <a:t>&lt;25M</a:t>
            </a:r>
            <a:r>
              <a:rPr lang="en-US" sz="1600" baseline="-25000" dirty="0"/>
              <a:t> ⊙</a:t>
            </a:r>
            <a:endParaRPr lang="en-US" sz="16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99D5EE2-E971-7BB3-D297-9AE98265F1CC}"/>
              </a:ext>
            </a:extLst>
          </p:cNvPr>
          <p:cNvSpPr/>
          <p:nvPr/>
        </p:nvSpPr>
        <p:spPr>
          <a:xfrm>
            <a:off x="5949946" y="4602202"/>
            <a:ext cx="2146650" cy="10404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51AC6D-A89E-B919-3316-BB7AEA6D29B8}"/>
              </a:ext>
            </a:extLst>
          </p:cNvPr>
          <p:cNvCxnSpPr>
            <a:cxnSpLocks/>
          </p:cNvCxnSpPr>
          <p:nvPr/>
        </p:nvCxnSpPr>
        <p:spPr>
          <a:xfrm flipV="1">
            <a:off x="7638843" y="4602202"/>
            <a:ext cx="538381" cy="939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40D4B39-F90E-1219-5998-2DE5457CF7BF}"/>
              </a:ext>
            </a:extLst>
          </p:cNvPr>
          <p:cNvSpPr txBox="1">
            <a:spLocks/>
          </p:cNvSpPr>
          <p:nvPr/>
        </p:nvSpPr>
        <p:spPr>
          <a:xfrm>
            <a:off x="8117068" y="4451563"/>
            <a:ext cx="1082440" cy="435019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M</a:t>
            </a:r>
            <a:r>
              <a:rPr lang="en-US" sz="1600" baseline="-25000" dirty="0"/>
              <a:t>i</a:t>
            </a:r>
            <a:r>
              <a:rPr lang="en-US" sz="1600" dirty="0"/>
              <a:t>&gt;25M</a:t>
            </a:r>
            <a:r>
              <a:rPr lang="en-US" sz="1600" baseline="-25000" dirty="0"/>
              <a:t> ⊙</a:t>
            </a:r>
            <a:endParaRPr lang="en-US" sz="16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DD71A5-2C55-DBDB-EEEE-68CF730B1F42}"/>
              </a:ext>
            </a:extLst>
          </p:cNvPr>
          <p:cNvCxnSpPr/>
          <p:nvPr/>
        </p:nvCxnSpPr>
        <p:spPr>
          <a:xfrm flipV="1">
            <a:off x="7722524" y="2219491"/>
            <a:ext cx="394544" cy="2244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33BBAB-A7A3-98CF-7D42-0BCCB939BAEF}"/>
                  </a:ext>
                </a:extLst>
              </p:cNvPr>
              <p:cNvSpPr txBox="1"/>
              <p:nvPr/>
            </p:nvSpPr>
            <p:spPr>
              <a:xfrm>
                <a:off x="8177224" y="1867383"/>
                <a:ext cx="8533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I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IN" sz="1400" b="1" dirty="0">
                  <a:solidFill>
                    <a:srgbClr val="FF0000"/>
                  </a:solidFill>
                </a:endParaRPr>
              </a:p>
              <a:p>
                <a:r>
                  <a:rPr lang="en-IN" sz="1400" b="1" dirty="0">
                    <a:solidFill>
                      <a:srgbClr val="FF0000"/>
                    </a:solidFill>
                  </a:rPr>
                  <a:t>degeneracy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33BBAB-A7A3-98CF-7D42-0BCCB939B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7224" y="1867383"/>
                <a:ext cx="853311" cy="430887"/>
              </a:xfrm>
              <a:prstGeom prst="rect">
                <a:avLst/>
              </a:prstGeom>
              <a:blipFill>
                <a:blip r:embed="rId5"/>
                <a:stretch>
                  <a:fillRect l="-12857" r="-12857" b="-2394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01876F6-5FCF-D94B-CA7E-F691380AC21F}"/>
                  </a:ext>
                </a:extLst>
              </p:cNvPr>
              <p:cNvSpPr txBox="1"/>
              <p:nvPr/>
            </p:nvSpPr>
            <p:spPr>
              <a:xfrm>
                <a:off x="8138432" y="3565949"/>
                <a:ext cx="8533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I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N" sz="1400" b="1" dirty="0">
                  <a:solidFill>
                    <a:srgbClr val="FF0000"/>
                  </a:solidFill>
                </a:endParaRPr>
              </a:p>
              <a:p>
                <a:r>
                  <a:rPr lang="en-IN" sz="1400" b="1" dirty="0">
                    <a:solidFill>
                      <a:srgbClr val="FF0000"/>
                    </a:solidFill>
                  </a:rPr>
                  <a:t>degeneracy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01876F6-5FCF-D94B-CA7E-F691380AC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432" y="3565949"/>
                <a:ext cx="853311" cy="430887"/>
              </a:xfrm>
              <a:prstGeom prst="rect">
                <a:avLst/>
              </a:prstGeom>
              <a:blipFill>
                <a:blip r:embed="rId6"/>
                <a:stretch>
                  <a:fillRect l="-12857" r="-12857" b="-2394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7FEDC9D-26E8-CC17-48E7-AACFD2B3A4EC}"/>
              </a:ext>
            </a:extLst>
          </p:cNvPr>
          <p:cNvSpPr txBox="1"/>
          <p:nvPr/>
        </p:nvSpPr>
        <p:spPr>
          <a:xfrm>
            <a:off x="8185537" y="4718503"/>
            <a:ext cx="79669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400" b="1" dirty="0">
                <a:solidFill>
                  <a:srgbClr val="FF0000"/>
                </a:solidFill>
              </a:rPr>
              <a:t>Singularity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222A53D-91BB-5316-FE53-968B4E4072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96469C-9DB6-C4A7-B575-8869BED88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89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/>
      <p:bldP spid="16" grpId="0" animBg="1"/>
      <p:bldP spid="20" grpId="0"/>
      <p:bldP spid="23" grpId="0" animBg="1"/>
      <p:bldP spid="26" grpId="0"/>
      <p:bldP spid="28" grpId="0" animBg="1"/>
      <p:bldP spid="30" grpId="0"/>
      <p:bldP spid="14" grpId="0"/>
      <p:bldP spid="15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Neutron stars: </a:t>
            </a:r>
            <a:br>
              <a:rPr lang="en-US" dirty="0"/>
            </a:br>
            <a:r>
              <a:rPr lang="en-US" dirty="0"/>
              <a:t>Multiwavelength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B70B4-349C-7AA5-3461-E1CA3D45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9869" y="1536655"/>
            <a:ext cx="2371897" cy="62558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/>
              <a:t>Gamma (INTEGRAL, Fermi, CTA, THESEUS)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5D3C77-EBF7-8F66-0085-5D42E66BC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4081" y="3200828"/>
            <a:ext cx="3581269" cy="3134724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A814671-3563-125D-98E3-06B2B6A5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AFF7B5-BFE8-8AE5-7804-0FF8FCEFC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6" y="1427658"/>
            <a:ext cx="1441219" cy="16289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068040-4DAE-4AD4-E4DB-3D265834C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984" y="1540721"/>
            <a:ext cx="3531740" cy="1590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D69641-0BE7-80EC-FCE3-E8F7DE0D4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105" y="2026956"/>
            <a:ext cx="2587084" cy="145523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AFBE21F-CC61-9FF9-203E-725E0D3ADF46}"/>
              </a:ext>
            </a:extLst>
          </p:cNvPr>
          <p:cNvSpPr txBox="1">
            <a:spLocks/>
          </p:cNvSpPr>
          <p:nvPr/>
        </p:nvSpPr>
        <p:spPr>
          <a:xfrm>
            <a:off x="817258" y="3030545"/>
            <a:ext cx="1579071" cy="625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600" dirty="0"/>
              <a:t>IR/ Optical (LSST, TMT)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87EDEF7-A81A-2BB7-9D65-7885F0F96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3" y="3531436"/>
            <a:ext cx="2227413" cy="1484942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D21EF9F-2AB5-4F23-2347-BC2999262275}"/>
              </a:ext>
            </a:extLst>
          </p:cNvPr>
          <p:cNvSpPr txBox="1">
            <a:spLocks/>
          </p:cNvSpPr>
          <p:nvPr/>
        </p:nvSpPr>
        <p:spPr>
          <a:xfrm>
            <a:off x="2853291" y="3613196"/>
            <a:ext cx="2045425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600" dirty="0"/>
              <a:t>Radio (</a:t>
            </a:r>
            <a:r>
              <a:rPr lang="en-US" sz="1600" dirty="0" err="1"/>
              <a:t>uGMRT</a:t>
            </a:r>
            <a:r>
              <a:rPr lang="en-US" sz="1600" dirty="0"/>
              <a:t>, SKA)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3B295F-EBC6-5D79-D8C4-B1D02BD2BD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66" y="3970009"/>
            <a:ext cx="1951018" cy="12458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6D6F0F-C96F-D032-1C8A-0E5A60F1A5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3" y="5066002"/>
            <a:ext cx="2057401" cy="1245831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DB8BA8C-A4F6-23C5-FCEB-8D35BDC31D53}"/>
              </a:ext>
            </a:extLst>
          </p:cNvPr>
          <p:cNvSpPr txBox="1">
            <a:spLocks/>
          </p:cNvSpPr>
          <p:nvPr/>
        </p:nvSpPr>
        <p:spPr>
          <a:xfrm>
            <a:off x="3262746" y="5207455"/>
            <a:ext cx="1704238" cy="593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600" dirty="0"/>
              <a:t>Multiwavelength (</a:t>
            </a:r>
            <a:r>
              <a:rPr lang="en-US" sz="1600" dirty="0" err="1"/>
              <a:t>AstroSat</a:t>
            </a:r>
            <a:r>
              <a:rPr lang="en-US" sz="1600" dirty="0"/>
              <a:t>)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D39506D-6636-137E-965D-BF6A223B62FA}"/>
              </a:ext>
            </a:extLst>
          </p:cNvPr>
          <p:cNvSpPr txBox="1">
            <a:spLocks/>
          </p:cNvSpPr>
          <p:nvPr/>
        </p:nvSpPr>
        <p:spPr>
          <a:xfrm>
            <a:off x="2710990" y="5870540"/>
            <a:ext cx="2372371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600" dirty="0"/>
              <a:t>X-ray (Chandra, NICER)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0B6306-1630-579B-832B-A7810C0A5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BDFD0A-FE3C-96D9-156A-C914B0D9CA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74543B-ADF2-DE6D-D2B2-81FDD9BFBD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CD0E5D-7F51-9F67-B210-C8E9B7B68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297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5F73BD-9194-140B-562C-06D481A41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871176"/>
            <a:ext cx="2754630" cy="20371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89D142-138D-A8AA-8DEE-7C5E91FF3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278" y="3332982"/>
            <a:ext cx="2842986" cy="1596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Neutron star Astrophysical Observables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A814671-3563-125D-98E3-06B2B6A5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D69641-0BE7-80EC-FCE3-E8F7DE0D4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1" y="1437985"/>
            <a:ext cx="2110772" cy="1792261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D21EF9F-2AB5-4F23-2347-BC2999262275}"/>
              </a:ext>
            </a:extLst>
          </p:cNvPr>
          <p:cNvSpPr txBox="1">
            <a:spLocks/>
          </p:cNvSpPr>
          <p:nvPr/>
        </p:nvSpPr>
        <p:spPr>
          <a:xfrm>
            <a:off x="661902" y="3262382"/>
            <a:ext cx="2045425" cy="442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dirty="0"/>
              <a:t>Spin-Period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B84E851-F2CE-8F72-64FD-59AE55BDCC17}"/>
              </a:ext>
            </a:extLst>
          </p:cNvPr>
          <p:cNvSpPr txBox="1">
            <a:spLocks/>
          </p:cNvSpPr>
          <p:nvPr/>
        </p:nvSpPr>
        <p:spPr>
          <a:xfrm>
            <a:off x="1493051" y="2225135"/>
            <a:ext cx="2045425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" panose="05000000000000000000" pitchFamily="2" charset="2"/>
              <a:buNone/>
            </a:pPr>
            <a:r>
              <a:rPr lang="en-US" sz="1600" dirty="0"/>
              <a:t>Mass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503854-1292-8786-ACAE-460BBF6BC28C}"/>
              </a:ext>
            </a:extLst>
          </p:cNvPr>
          <p:cNvSpPr txBox="1">
            <a:spLocks/>
          </p:cNvSpPr>
          <p:nvPr/>
        </p:nvSpPr>
        <p:spPr>
          <a:xfrm>
            <a:off x="983253" y="5970444"/>
            <a:ext cx="2045425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dirty="0"/>
              <a:t>Tidal Deformability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ECA5772-B4FA-8854-7C66-5ED6AB5C9ABD}"/>
              </a:ext>
            </a:extLst>
          </p:cNvPr>
          <p:cNvSpPr txBox="1">
            <a:spLocks/>
          </p:cNvSpPr>
          <p:nvPr/>
        </p:nvSpPr>
        <p:spPr>
          <a:xfrm>
            <a:off x="3715442" y="5572415"/>
            <a:ext cx="2045425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" panose="05000000000000000000" pitchFamily="2" charset="2"/>
              <a:buNone/>
            </a:pPr>
            <a:r>
              <a:rPr lang="en-US" sz="1600" dirty="0"/>
              <a:t>Temperature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0E43BC-2E35-4902-8196-FF6DEEFB7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64" y="1579427"/>
            <a:ext cx="2524460" cy="16871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068040-4DAE-4AD4-E4DB-3D265834C7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9482" y="1437984"/>
            <a:ext cx="2367615" cy="1824397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D7BCFE5-95FC-7D97-9E59-1DF6CC486705}"/>
              </a:ext>
            </a:extLst>
          </p:cNvPr>
          <p:cNvSpPr txBox="1">
            <a:spLocks/>
          </p:cNvSpPr>
          <p:nvPr/>
        </p:nvSpPr>
        <p:spPr>
          <a:xfrm>
            <a:off x="6213781" y="3298861"/>
            <a:ext cx="2045425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dirty="0"/>
              <a:t>Magnetic Field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6419077-EE90-FEC8-DE8C-0ADCB7183A3B}"/>
              </a:ext>
            </a:extLst>
          </p:cNvPr>
          <p:cNvSpPr txBox="1">
            <a:spLocks/>
          </p:cNvSpPr>
          <p:nvPr/>
        </p:nvSpPr>
        <p:spPr>
          <a:xfrm>
            <a:off x="3931673" y="4946103"/>
            <a:ext cx="2045425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600" dirty="0"/>
              <a:t>Radius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DD4582E-1D58-3F58-0954-771B88AE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5D3C77-EBF7-8F66-0085-5D42E66BC7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4094" y="4232732"/>
            <a:ext cx="2754630" cy="2065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392761-1A8D-52BF-EE14-963B2D3D92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1E4651-5BAE-F688-792B-AECDC76D85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239C5-3F5B-C170-7293-626C3B09A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99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Why Neutron Stars?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B70B4-349C-7AA5-3461-E1CA3D45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869" y="1491187"/>
            <a:ext cx="3918064" cy="3977579"/>
          </a:xfrm>
        </p:spPr>
        <p:txBody>
          <a:bodyPr>
            <a:normAutofit/>
          </a:bodyPr>
          <a:lstStyle/>
          <a:p>
            <a:r>
              <a:rPr lang="en-US" sz="1700" b="1" dirty="0"/>
              <a:t>Astrophysics: </a:t>
            </a:r>
            <a:r>
              <a:rPr lang="en-US" sz="1700" dirty="0"/>
              <a:t>What is the minimum mass of a black hole?</a:t>
            </a:r>
          </a:p>
          <a:p>
            <a:r>
              <a:rPr lang="en-US" sz="1700" b="1" dirty="0"/>
              <a:t>Nuclear Physics:</a:t>
            </a:r>
            <a:r>
              <a:rPr lang="en-US" sz="1700" dirty="0"/>
              <a:t> What are the limits of nuclear existence and the EOS of nuclear matter?</a:t>
            </a:r>
          </a:p>
          <a:p>
            <a:r>
              <a:rPr lang="en-US" sz="1700" b="1" dirty="0"/>
              <a:t>Particle Physics:</a:t>
            </a:r>
            <a:r>
              <a:rPr lang="en-US" sz="1700" dirty="0"/>
              <a:t> Dense quark matter and quark gluon plasma exist inside the star?</a:t>
            </a:r>
          </a:p>
          <a:p>
            <a:r>
              <a:rPr lang="en-US" sz="1700" b="1" dirty="0"/>
              <a:t>General Relativity:</a:t>
            </a:r>
            <a:r>
              <a:rPr lang="en-US" sz="1700" dirty="0"/>
              <a:t> Rapidly rotating neutrons stars as a source of gravitational waves?</a:t>
            </a:r>
          </a:p>
          <a:p>
            <a:r>
              <a:rPr lang="en-US" sz="1700" b="1" dirty="0"/>
              <a:t>Condensed Matter Physics:</a:t>
            </a:r>
            <a:r>
              <a:rPr lang="en-US" sz="1700" dirty="0"/>
              <a:t> Signatures for the liquid to crystalline state transition?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F115C5-02BD-7F56-04C9-24422A561E32}"/>
              </a:ext>
            </a:extLst>
          </p:cNvPr>
          <p:cNvSpPr txBox="1"/>
          <p:nvPr/>
        </p:nvSpPr>
        <p:spPr>
          <a:xfrm>
            <a:off x="4995406" y="4801946"/>
            <a:ext cx="3552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rgbClr val="0070C0"/>
                </a:solidFill>
                <a:latin typeface="Bell MT" panose="02020503060305020303" pitchFamily="18" charset="0"/>
              </a:rPr>
              <a:t>Figure</a:t>
            </a:r>
            <a:r>
              <a:rPr lang="en-IN" sz="1600" dirty="0">
                <a:latin typeface="Bell MT" panose="02020503060305020303" pitchFamily="18" charset="0"/>
              </a:rPr>
              <a:t>: </a:t>
            </a:r>
            <a:r>
              <a:rPr lang="en-US" sz="1600" dirty="0">
                <a:latin typeface="Bell MT" panose="02020503060305020303" pitchFamily="18" charset="0"/>
              </a:rPr>
              <a:t>QCD phase diagram</a:t>
            </a:r>
            <a:endParaRPr lang="en-IN" sz="1600" dirty="0">
              <a:latin typeface="Bell MT" panose="020205030603050203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5D3C77-EBF7-8F66-0085-5D42E66BC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29" y="1491187"/>
            <a:ext cx="4107521" cy="3178579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A814671-3563-125D-98E3-06B2B6A5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9E32A9-606A-97D1-D0E6-3BE67B17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3A5859-CB94-8D0E-DA08-ADC2472EF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4325B4-3012-F368-568A-D6A22A9FE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4ABA1D1-6733-D23A-4F17-FD5F92288A3C}"/>
              </a:ext>
            </a:extLst>
          </p:cNvPr>
          <p:cNvSpPr/>
          <p:nvPr/>
        </p:nvSpPr>
        <p:spPr>
          <a:xfrm>
            <a:off x="910939" y="5435515"/>
            <a:ext cx="7252160" cy="6956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CE11E6-4745-7860-2A94-1E299992BA4D}"/>
              </a:ext>
            </a:extLst>
          </p:cNvPr>
          <p:cNvSpPr txBox="1"/>
          <p:nvPr/>
        </p:nvSpPr>
        <p:spPr>
          <a:xfrm>
            <a:off x="878034" y="5484842"/>
            <a:ext cx="7376506" cy="646331"/>
          </a:xfrm>
          <a:prstGeom prst="rect">
            <a:avLst/>
          </a:prstGeom>
          <a:noFill/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Bell MT" panose="02020503060305020303" pitchFamily="18" charset="0"/>
              </a:rPr>
              <a:t>The primary focus is to investigate the possibility of exotic particles in dense matter equation of state and its implications on NS observables</a:t>
            </a:r>
            <a:endParaRPr lang="en-IN" b="1" dirty="0">
              <a:latin typeface="Bell MT" panose="02020503060305020303" pitchFamily="18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ED7096-AB3F-8727-529D-097BA8C5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040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4450A9-4D14-DABF-A38B-95491010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737" y="1213658"/>
            <a:ext cx="7370526" cy="5142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Anatomy of a neutron star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DD64137-2BD2-315E-11AE-0EED4591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8D8666F-2AF6-FDB6-C866-BE75B707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412A54-3C34-AEA3-582C-00E4963E1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41C8D7-4A99-CF97-5357-B3CEA0C24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82131C-D252-BA54-3C2A-BB058525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75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63468-146B-9209-3DF4-D04A20FCC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000" dirty="0"/>
              <a:t>NS Equation of State:</a:t>
            </a:r>
            <a:br>
              <a:rPr lang="en-IN" sz="3000" dirty="0"/>
            </a:br>
            <a:r>
              <a:rPr lang="en-IN" sz="3000" dirty="0"/>
              <a:t>Theoretical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181506-6773-19F5-FEEF-EC478081DF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7086" y="1519311"/>
                <a:ext cx="4334049" cy="4837040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US" sz="1900" dirty="0"/>
                  <a:t>Microscopic (realistic NN interactions) Models</a:t>
                </a:r>
              </a:p>
              <a:p>
                <a:pPr lvl="1"/>
                <a:r>
                  <a:rPr lang="en-US" sz="1600" dirty="0"/>
                  <a:t>Meson exchange (e.g. BHF models)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IN" sz="1600" b="0" i="1" smtClean="0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1600" dirty="0"/>
                  <a:t>-perturbation theory</a:t>
                </a:r>
              </a:p>
              <a:p>
                <a:pPr marL="342900" lvl="1" indent="0">
                  <a:buNone/>
                </a:pPr>
                <a:endParaRPr lang="en-US" sz="1600" dirty="0"/>
              </a:p>
              <a:p>
                <a:pPr algn="just"/>
                <a:r>
                  <a:rPr lang="en-US" sz="1900" dirty="0"/>
                  <a:t>Phenomenological Models</a:t>
                </a:r>
              </a:p>
              <a:p>
                <a:pPr lvl="1"/>
                <a:r>
                  <a:rPr lang="en-US" sz="1600" dirty="0"/>
                  <a:t>Effective density-dependent interactions</a:t>
                </a:r>
              </a:p>
              <a:p>
                <a:pPr lvl="1"/>
                <a:r>
                  <a:rPr lang="en-US" sz="1600" dirty="0"/>
                  <a:t>Parameters adjusted to reproduce nuclear and hyper-nuclear observables</a:t>
                </a:r>
              </a:p>
              <a:p>
                <a:pPr marL="342900" lvl="1" indent="0">
                  <a:buNone/>
                </a:pPr>
                <a:endParaRPr lang="en-US" sz="1600" dirty="0"/>
              </a:p>
              <a:p>
                <a:pPr algn="just">
                  <a:buFont typeface="Courier New" panose="02070309020205020404" pitchFamily="49" charset="0"/>
                  <a:buChar char="o"/>
                </a:pPr>
                <a:r>
                  <a:rPr lang="en-US" sz="1900" dirty="0"/>
                  <a:t>Non-Relativistic (</a:t>
                </a:r>
                <a:r>
                  <a:rPr lang="en-US" sz="1900" dirty="0" err="1"/>
                  <a:t>Skyrme</a:t>
                </a:r>
                <a:r>
                  <a:rPr lang="en-US" sz="1900" dirty="0"/>
                  <a:t> interactions)</a:t>
                </a:r>
              </a:p>
              <a:p>
                <a:pPr algn="just">
                  <a:buFont typeface="Courier New" panose="02070309020205020404" pitchFamily="49" charset="0"/>
                  <a:buChar char="o"/>
                </a:pPr>
                <a:r>
                  <a:rPr lang="en-US" sz="1900" dirty="0"/>
                  <a:t>Relativistic Mean Field Models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Baryon-baryon interaction mediated via meson exchange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Nucleonic couplings fitted to properties of bulk nuclear matter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Strange particle couplings fixed to symmetry relations and exotic matter data</a:t>
                </a:r>
              </a:p>
              <a:p>
                <a:pPr algn="just"/>
                <a:endParaRPr lang="en-US" sz="1900" dirty="0"/>
              </a:p>
              <a:p>
                <a:pPr algn="just"/>
                <a:endParaRPr lang="en-US" sz="1900" dirty="0"/>
              </a:p>
              <a:p>
                <a:pPr algn="just"/>
                <a:endParaRPr lang="en-US" sz="1900" dirty="0"/>
              </a:p>
              <a:p>
                <a:pPr algn="just"/>
                <a:endParaRPr lang="en-IN" sz="19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181506-6773-19F5-FEEF-EC478081DF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7086" y="1519311"/>
                <a:ext cx="4334049" cy="4837040"/>
              </a:xfrm>
              <a:blipFill>
                <a:blip r:embed="rId2"/>
                <a:stretch>
                  <a:fillRect l="-1688" t="-2141" r="-140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EA44B7B-FF62-7ED5-11A3-628D0C25E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5D9C7-486F-927F-E6DB-D868F820B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50" y="1693615"/>
            <a:ext cx="3526900" cy="34707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959513-FC02-8558-F554-F340C7FE5930}"/>
              </a:ext>
            </a:extLst>
          </p:cNvPr>
          <p:cNvSpPr txBox="1"/>
          <p:nvPr/>
        </p:nvSpPr>
        <p:spPr>
          <a:xfrm>
            <a:off x="5028314" y="5198056"/>
            <a:ext cx="37416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700" b="1" dirty="0">
                <a:solidFill>
                  <a:srgbClr val="0070C0"/>
                </a:solidFill>
                <a:latin typeface="Bell MT" panose="02020503060305020303" pitchFamily="18" charset="0"/>
              </a:rPr>
              <a:t>Figure</a:t>
            </a:r>
            <a:r>
              <a:rPr lang="en-IN" sz="1700" dirty="0">
                <a:latin typeface="Bell MT" panose="02020503060305020303" pitchFamily="18" charset="0"/>
              </a:rPr>
              <a:t>: </a:t>
            </a:r>
            <a:r>
              <a:rPr lang="en-US" sz="1700" dirty="0">
                <a:latin typeface="Bell MT" panose="02020503060305020303" pitchFamily="18" charset="0"/>
              </a:rPr>
              <a:t>Radial profile of NN potential</a:t>
            </a:r>
            <a:endParaRPr lang="en-IN" sz="1700" dirty="0">
              <a:latin typeface="Bell MT" panose="02020503060305020303" pitchFamily="18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E814E1-E799-9A65-F8D3-FE06D9FF0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FC7B907-3710-FBE1-D773-6CFC89C1FE1F}"/>
              </a:ext>
            </a:extLst>
          </p:cNvPr>
          <p:cNvSpPr/>
          <p:nvPr/>
        </p:nvSpPr>
        <p:spPr>
          <a:xfrm>
            <a:off x="612024" y="4422370"/>
            <a:ext cx="4292485" cy="1596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FF446B-9A20-A596-174A-884919C6C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100421-32A2-3B90-1D67-28414CE05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496D465-B042-D06C-45E0-073C1ECC9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5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D063468-146B-9209-3DF4-D04A20FCC30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3000" dirty="0"/>
                  <a:t>model (QHD-I)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D063468-146B-9209-3DF4-D04A20FCC3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81506-6773-19F5-FEEF-EC478081D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86" y="1519311"/>
            <a:ext cx="7886700" cy="4837040"/>
          </a:xfrm>
        </p:spPr>
        <p:txBody>
          <a:bodyPr>
            <a:noAutofit/>
          </a:bodyPr>
          <a:lstStyle/>
          <a:p>
            <a:pPr algn="just"/>
            <a:r>
              <a:rPr lang="en-US" sz="1900" dirty="0"/>
              <a:t>In this model, the long and intermediate range attractive interactions between the nucleons are mediated via the exchange of neutral </a:t>
            </a:r>
            <a:r>
              <a:rPr lang="en-US" sz="1900" dirty="0" err="1"/>
              <a:t>isoscalar</a:t>
            </a:r>
            <a:r>
              <a:rPr lang="en-US" sz="1900" dirty="0"/>
              <a:t>-scalar σ-meson and that of the short-range repulsive interactions are via exchange of neutral </a:t>
            </a:r>
            <a:r>
              <a:rPr lang="en-US" sz="1900" dirty="0" err="1"/>
              <a:t>isoscalar</a:t>
            </a:r>
            <a:r>
              <a:rPr lang="en-US" sz="1900" dirty="0"/>
              <a:t>-vector ω-meson</a:t>
            </a:r>
          </a:p>
          <a:p>
            <a:pPr algn="just"/>
            <a:endParaRPr lang="en-US" sz="1900" dirty="0"/>
          </a:p>
          <a:p>
            <a:pPr algn="just"/>
            <a:endParaRPr lang="en-US" sz="1900" dirty="0"/>
          </a:p>
          <a:p>
            <a:pPr algn="just"/>
            <a:endParaRPr lang="en-US" sz="1900" dirty="0"/>
          </a:p>
          <a:p>
            <a:pPr algn="just"/>
            <a:r>
              <a:rPr lang="en-US" sz="1900" dirty="0"/>
              <a:t>After implementing the Euler-Lagrange equation as well as the energy – momentum tensor, we get the energy density as</a:t>
            </a:r>
          </a:p>
          <a:p>
            <a:pPr algn="just"/>
            <a:endParaRPr lang="en-US" sz="1900" dirty="0"/>
          </a:p>
          <a:p>
            <a:pPr algn="just"/>
            <a:endParaRPr lang="en-IN" sz="1900" dirty="0"/>
          </a:p>
          <a:p>
            <a:pPr algn="just"/>
            <a:endParaRPr lang="en-IN" sz="1900" dirty="0"/>
          </a:p>
          <a:p>
            <a:pPr algn="just"/>
            <a:r>
              <a:rPr lang="en-US" sz="1900" dirty="0"/>
              <a:t>The matter pressure is then evaluated via the Gibbs-</a:t>
            </a:r>
            <a:r>
              <a:rPr lang="en-US" sz="1900" dirty="0" err="1"/>
              <a:t>Duhem</a:t>
            </a:r>
            <a:r>
              <a:rPr lang="en-US" sz="1900" dirty="0"/>
              <a:t> relation as</a:t>
            </a:r>
          </a:p>
          <a:p>
            <a:pPr algn="just"/>
            <a:endParaRPr lang="en-IN" sz="190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EA44B7B-FF62-7ED5-11A3-628D0C25E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13E3F0-500B-8F82-3752-1E497AB14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94" y="2628164"/>
            <a:ext cx="6240421" cy="1039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1910F2-2072-902A-5788-A5A2EF3B6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995" y="4331756"/>
            <a:ext cx="4646316" cy="1131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485C0A-C8F9-5FF6-6925-C1B44E54D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516" y="5785887"/>
            <a:ext cx="2638222" cy="550456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0430181-993B-FC6C-DFAA-291ED8DC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8FA0EC-7901-BD20-400D-8AB86F502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ECF673F-6690-347B-E713-075ADAA9813C}"/>
              </a:ext>
            </a:extLst>
          </p:cNvPr>
          <p:cNvSpPr/>
          <p:nvPr/>
        </p:nvSpPr>
        <p:spPr>
          <a:xfrm>
            <a:off x="3607723" y="2709949"/>
            <a:ext cx="432262" cy="2992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BDEE1F-5E55-13DE-1143-8F78E42547FB}"/>
              </a:ext>
            </a:extLst>
          </p:cNvPr>
          <p:cNvSpPr/>
          <p:nvPr/>
        </p:nvSpPr>
        <p:spPr>
          <a:xfrm>
            <a:off x="5056906" y="2712720"/>
            <a:ext cx="432262" cy="2992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6CF228-E18E-5EE5-94C8-9C8BBC225533}"/>
              </a:ext>
            </a:extLst>
          </p:cNvPr>
          <p:cNvCxnSpPr>
            <a:stCxn id="9" idx="5"/>
          </p:cNvCxnSpPr>
          <p:nvPr/>
        </p:nvCxnSpPr>
        <p:spPr>
          <a:xfrm>
            <a:off x="3976682" y="2965382"/>
            <a:ext cx="2307740" cy="210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5D4664-D7CA-E2B7-8343-C092F9D338A0}"/>
              </a:ext>
            </a:extLst>
          </p:cNvPr>
          <p:cNvCxnSpPr>
            <a:stCxn id="11" idx="5"/>
          </p:cNvCxnSpPr>
          <p:nvPr/>
        </p:nvCxnSpPr>
        <p:spPr>
          <a:xfrm>
            <a:off x="5425865" y="2968153"/>
            <a:ext cx="858557" cy="1324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A475B64-B8C3-0FE8-9A08-F3648E2D3D27}"/>
              </a:ext>
            </a:extLst>
          </p:cNvPr>
          <p:cNvSpPr txBox="1"/>
          <p:nvPr/>
        </p:nvSpPr>
        <p:spPr>
          <a:xfrm>
            <a:off x="5429399" y="2978567"/>
            <a:ext cx="3552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rgbClr val="FF0000"/>
                </a:solidFill>
                <a:latin typeface="Bell MT" panose="02020503060305020303" pitchFamily="18" charset="0"/>
              </a:rPr>
              <a:t>Coupling Constants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63A0D5-C92E-FA44-3AD2-69E7A1102A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2142E-6AC2-53A1-E360-17B6585FA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1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75C528E-1BA2-4382-8856-345AFECED076}" vid="{376DE555-1096-43FB-960B-E5A523914F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9220</TotalTime>
  <Words>1620</Words>
  <Application>Microsoft Office PowerPoint</Application>
  <PresentationFormat>On-screen Show (4:3)</PresentationFormat>
  <Paragraphs>264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Bell MT</vt:lpstr>
      <vt:lpstr>Calibri</vt:lpstr>
      <vt:lpstr>Cambria Math</vt:lpstr>
      <vt:lpstr>Courier New</vt:lpstr>
      <vt:lpstr>Wingdings</vt:lpstr>
      <vt:lpstr>Office Theme</vt:lpstr>
      <vt:lpstr>Investigating Δ-Resonances in Neutron Stars: Insights from Nuclear and Astrophysical Observations</vt:lpstr>
      <vt:lpstr>Brief Outline…</vt:lpstr>
      <vt:lpstr>Fate of massive stars</vt:lpstr>
      <vt:lpstr>Neutron stars:  Multiwavelength Observations</vt:lpstr>
      <vt:lpstr>Neutron star Astrophysical Observables</vt:lpstr>
      <vt:lpstr>Why Neutron Stars?</vt:lpstr>
      <vt:lpstr>Anatomy of a neutron star</vt:lpstr>
      <vt:lpstr>NS Equation of State: Theoretical Models</vt:lpstr>
      <vt:lpstr>σ-ω model (QHD-I)</vt:lpstr>
      <vt:lpstr>σ-ω-ρ model (QHD-II)</vt:lpstr>
      <vt:lpstr>Inclusion of exotic particle spectrum:  (Inner core composition)</vt:lpstr>
      <vt:lpstr>∆-Resonances in NSs: A case study (Thapa et al., Phy. Rev. D 103, 063004 (2021))</vt:lpstr>
      <vt:lpstr>∆-resonances in NS matter: Bayesian Inference</vt:lpstr>
      <vt:lpstr>Marginalized posterior distributions  (Matter Parameters)</vt:lpstr>
      <vt:lpstr>Marginalized posterior distributions  (NS properties)</vt:lpstr>
      <vt:lpstr>Equation of State</vt:lpstr>
      <vt:lpstr>∆-Resonances in view of NS observables (TOV solutions)</vt:lpstr>
      <vt:lpstr>∆-Resonances in view of NS observables (Tidal Deformability)</vt:lpstr>
      <vt:lpstr>∆-Resonances in view of NS observables (Quasinormal Modes)</vt:lpstr>
      <vt:lpstr>Speed of sound</vt:lpstr>
      <vt:lpstr>Takeaways…</vt:lpstr>
      <vt:lpstr>Acknowledgement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Elias Debelo</dc:creator>
  <cp:lastModifiedBy>Vivek Baruah Thapa</cp:lastModifiedBy>
  <cp:revision>506</cp:revision>
  <dcterms:created xsi:type="dcterms:W3CDTF">2021-01-07T18:19:09Z</dcterms:created>
  <dcterms:modified xsi:type="dcterms:W3CDTF">2025-09-23T13:23:40Z</dcterms:modified>
</cp:coreProperties>
</file>