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32"/>
  </p:notesMasterIdLst>
  <p:sldIdLst>
    <p:sldId id="333" r:id="rId2"/>
    <p:sldId id="310" r:id="rId3"/>
    <p:sldId id="334" r:id="rId4"/>
    <p:sldId id="338" r:id="rId5"/>
    <p:sldId id="348" r:id="rId6"/>
    <p:sldId id="261" r:id="rId7"/>
    <p:sldId id="332" r:id="rId8"/>
    <p:sldId id="312" r:id="rId9"/>
    <p:sldId id="272" r:id="rId10"/>
    <p:sldId id="322" r:id="rId11"/>
    <p:sldId id="331" r:id="rId12"/>
    <p:sldId id="355" r:id="rId13"/>
    <p:sldId id="350" r:id="rId14"/>
    <p:sldId id="344" r:id="rId15"/>
    <p:sldId id="356" r:id="rId16"/>
    <p:sldId id="290" r:id="rId17"/>
    <p:sldId id="309" r:id="rId18"/>
    <p:sldId id="354" r:id="rId19"/>
    <p:sldId id="346" r:id="rId20"/>
    <p:sldId id="316" r:id="rId21"/>
    <p:sldId id="300" r:id="rId22"/>
    <p:sldId id="366" r:id="rId23"/>
    <p:sldId id="367" r:id="rId24"/>
    <p:sldId id="349" r:id="rId25"/>
    <p:sldId id="298" r:id="rId26"/>
    <p:sldId id="301" r:id="rId27"/>
    <p:sldId id="353" r:id="rId28"/>
    <p:sldId id="329" r:id="rId29"/>
    <p:sldId id="328" r:id="rId30"/>
    <p:sldId id="35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51A746-3320-496F-9639-67CBC7714A0D}">
          <p14:sldIdLst>
            <p14:sldId id="333"/>
            <p14:sldId id="310"/>
            <p14:sldId id="334"/>
            <p14:sldId id="338"/>
            <p14:sldId id="348"/>
            <p14:sldId id="261"/>
            <p14:sldId id="332"/>
            <p14:sldId id="312"/>
            <p14:sldId id="272"/>
            <p14:sldId id="322"/>
            <p14:sldId id="331"/>
            <p14:sldId id="355"/>
            <p14:sldId id="350"/>
            <p14:sldId id="344"/>
            <p14:sldId id="356"/>
            <p14:sldId id="290"/>
          </p14:sldIdLst>
        </p14:section>
        <p14:section name="Untitled Section" id="{BBA242D4-AB99-4861-AC54-E17F6427E459}">
          <p14:sldIdLst/>
        </p14:section>
        <p14:section name="Default Section" id="{80094D5E-06E7-4EA6-9D2E-1748066E32E5}">
          <p14:sldIdLst>
            <p14:sldId id="309"/>
            <p14:sldId id="354"/>
            <p14:sldId id="346"/>
            <p14:sldId id="316"/>
            <p14:sldId id="300"/>
            <p14:sldId id="366"/>
            <p14:sldId id="367"/>
            <p14:sldId id="349"/>
            <p14:sldId id="298"/>
            <p14:sldId id="301"/>
            <p14:sldId id="353"/>
            <p14:sldId id="329"/>
            <p14:sldId id="328"/>
            <p14:sldId id="352"/>
          </p14:sldIdLst>
        </p14:section>
        <p14:section name="Untitled Section" id="{109FB018-A922-47AD-8089-BD791C210D5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Cvetinović" initials="A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5F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1390" autoAdjust="0"/>
  </p:normalViewPr>
  <p:slideViewPr>
    <p:cSldViewPr>
      <p:cViewPr varScale="1">
        <p:scale>
          <a:sx n="109" d="100"/>
          <a:sy n="109" d="100"/>
        </p:scale>
        <p:origin x="16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7T11:48:01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2396 24575,'0'-7'0,"14"-53"0,2 1 0,42-98 0,-48 133 0,70-162-112,9 3-1,7 5 1,8 4-1,159-203 1,-181 273 84,5 3 0,4 4 0,5 4-1,156-118 1,-183 161 31,2 4 1,2 3-1,2 3 0,2 3 0,1 3 0,2 5 0,1 2 0,94-17 0,-86 30-3,0 3 0,0 4 0,1 4 0,0 4 0,0 4 0,-1 4 0,0 4 0,-1 4 0,89 28 0,-58-5 0,-2 4 0,-1 6 0,-3 5 0,-3 4 0,195 140 0,-166-93 0,187 185 0,-237-200 0,-5 5 0,135 198 0,-173-221 0,-4 2 0,-3 2 0,-3 2 0,-4 1 0,24 89 0,-40-103 0,-3 0 0,-2 0 0,-3 1 0,-4 0 0,-2 0 0,-3 1 0,-12 79 0,-2-61 10,-3-1-1,-5 0 0,-3-1 1,-3-2-1,-55 107 0,14-58-102,-5-4 0,-123 160-1,72-130-303,-6-6 0,-257 229 1,214-235 419,-7-7 1,-226 130-1,242-174-23,-4-8 0,-256 93 0,282-131 0,-3-6 0,-1-6 0,-228 25 0,290-53-60,0-3 0,0-5-1,0-3 1,-90-15 0,137 12 47,-1-2 0,1-2 0,1-2 0,0-1 0,0-2 0,2-2 0,0-1 0,1-2 0,0-1 1,-60-49-1,65 41 13,1-1 0,1-1 0,2-1 0,-40-65 0,34 42-77,3-2 1,3-1 0,-29-90-1,26 45-330,3-1 0,-12-121 0,20 46 50,6-201 0,56-304-1281,75-105 693,55-35-904,11 69 2793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F557D-88E0-4CD3-937F-42CD577380B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31D1F-DEDB-4781-AE72-71F83DA3F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4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1D1F-DEDB-4781-AE72-71F83DA3F5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59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31D1F-DEDB-4781-AE72-71F83DA3F5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25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1D1F-DEDB-4781-AE72-71F83DA3F5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70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F5112-53D9-9791-DDB1-E8831D280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D2515C-9D0C-7564-3F46-C2B43BE58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525D9F-E028-142E-BE58-EE51A2304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35D19-3930-F9C2-40C9-4101A0FCC7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31D1F-DEDB-4781-AE72-71F83DA3F5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945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F5112-53D9-9791-DDB1-E8831D280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D2515C-9D0C-7564-3F46-C2B43BE58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525D9F-E028-142E-BE58-EE51A2304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35D19-3930-F9C2-40C9-4101A0FCC7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31D1F-DEDB-4781-AE72-71F83DA3F5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945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31D1F-DEDB-4781-AE72-71F83DA3F5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288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31D1F-DEDB-4781-AE72-71F83DA3F5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738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31D1F-DEDB-4781-AE72-71F83DA3F5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43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1D1F-DEDB-4781-AE72-71F83DA3F5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02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1D1F-DEDB-4781-AE72-71F83DA3F5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1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1D1F-DEDB-4781-AE72-71F83DA3F5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1D1F-DEDB-4781-AE72-71F83DA3F5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53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31D1F-DEDB-4781-AE72-71F83DA3F5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99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31D1F-DEDB-4781-AE72-71F83DA3F5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12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31D1F-DEDB-4781-AE72-71F83DA3F5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8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31D1F-DEDB-4781-AE72-71F83DA3F5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482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31D1F-DEDB-4781-AE72-71F83DA3F5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10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31D1F-DEDB-4781-AE72-71F83DA3F5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31D1F-DEDB-4781-AE72-71F83DA3F5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079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31D1F-DEDB-4781-AE72-71F83DA3F5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747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31D1F-DEDB-4781-AE72-71F83DA3F5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671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A2C83-00AB-7D33-346F-B555759A4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364478-E649-5119-3CCA-B69F0EA6F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6F5FEE-A39F-CFE0-5B40-F05198482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0656A-FD4C-8DA7-F467-BB7AE2A08C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31D1F-DEDB-4781-AE72-71F83DA3F5C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3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31D1F-DEDB-4781-AE72-71F83DA3F5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643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31D1F-DEDB-4781-AE72-71F83DA3F5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137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31D1F-DEDB-4781-AE72-71F83DA3F5C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68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31D1F-DEDB-4781-AE72-71F83DA3F5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43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1D1F-DEDB-4781-AE72-71F83DA3F5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47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1D1F-DEDB-4781-AE72-71F83DA3F5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46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31D1F-DEDB-4781-AE72-71F83DA3F5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4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384723-7D56-4551-8D41-B9B9F51E7FB1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548C-2843-45CF-B5CA-9B13342BCD4C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1391-3A8F-4592-84A2-E29EF6D4D619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AB38-1D7F-4907-A256-F03A91D4BB20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DFE4-39D9-4F11-A7F5-D658F1E4DFF0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9EE2-827F-41DD-9597-3F9BE6F874A7}" type="datetime1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7103-8588-4FC5-837E-AD7EBF8C982A}" type="datetime1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E97F-6FCB-4667-A9F1-9F765C03CA4E}" type="datetime1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3A92-95E4-41C9-925F-C99286534A94}" type="datetime1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9CEA-BE49-48D3-8DBA-7CA4191BA67F}" type="datetime1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8B1-E879-4E4A-ACF5-A79719F5BF98}" type="datetime1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5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D47951A-9AA3-4F40-9EDD-9F552D534B85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41.e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70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160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56.png"/><Relationship Id="rId4" Type="http://schemas.openxmlformats.org/officeDocument/2006/relationships/image" Target="../media/image5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580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0BFCBA-9FE4-A119-5A69-DE2A3E9B9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360000">
            <a:off x="3353427" y="2690855"/>
            <a:ext cx="4847038" cy="1860247"/>
          </a:xfrm>
        </p:spPr>
        <p:txBody>
          <a:bodyPr/>
          <a:lstStyle/>
          <a:p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oudy Old Style" panose="02020502050305020303" pitchFamily="18" charset="0"/>
                <a:ea typeface="+mj-ea"/>
                <a:cs typeface="+mj-cs"/>
              </a:rPr>
              <a:t>Electron screening: answer to an old problem from a new perspective</a:t>
            </a:r>
            <a:endParaRPr lang="en-GB" sz="3200" b="1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D136497-84B1-3C6F-DD7B-CADB7CCF7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360000">
            <a:off x="3165352" y="4817173"/>
            <a:ext cx="4836456" cy="1040845"/>
          </a:xfrm>
        </p:spPr>
        <p:txBody>
          <a:bodyPr>
            <a:normAutofit/>
          </a:bodyPr>
          <a:lstStyle/>
          <a:p>
            <a:r>
              <a:rPr lang="sr-Latn-RS" sz="2400" b="1" i="1" dirty="0">
                <a:solidFill>
                  <a:schemeClr val="accent3">
                    <a:lumMod val="75000"/>
                  </a:schemeClr>
                </a:solidFill>
                <a:latin typeface="Gabriola" panose="04040605051002020D02" pitchFamily="82" charset="0"/>
                <a:ea typeface="Cambria Math" panose="02040503050406030204" pitchFamily="18" charset="0"/>
              </a:rPr>
              <a:t>Aleksandra Cvetinović</a:t>
            </a:r>
          </a:p>
          <a:p>
            <a:r>
              <a:rPr lang="sr-Latn-RS" sz="1600" b="1" i="1" dirty="0">
                <a:solidFill>
                  <a:srgbClr val="0070C0"/>
                </a:solidFill>
                <a:latin typeface="Gabriola" panose="04040605051002020D02" pitchFamily="82" charset="0"/>
                <a:ea typeface="Cambria Math" panose="02040503050406030204" pitchFamily="18" charset="0"/>
              </a:rPr>
              <a:t>Jožef Stefan Institute, Ljubljana</a:t>
            </a:r>
            <a:endParaRPr lang="en-US" sz="1600" b="1" i="1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0D604-E5E6-CAB8-497D-67CB974E5103}"/>
              </a:ext>
            </a:extLst>
          </p:cNvPr>
          <p:cNvSpPr txBox="1"/>
          <p:nvPr/>
        </p:nvSpPr>
        <p:spPr>
          <a:xfrm rot="20480221">
            <a:off x="562608" y="4171963"/>
            <a:ext cx="2486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EuNPC2025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rgbClr val="0070C0"/>
              </a:solidFill>
              <a:latin typeface="Segoe Print" panose="020006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 </a:t>
            </a: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Caen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C00000"/>
                </a:solidFill>
                <a:latin typeface="Segoe Print" panose="02000600000000000000" pitchFamily="2" charset="0"/>
              </a:rPr>
              <a:t>     September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lang="en-GB" sz="1400" dirty="0">
                <a:solidFill>
                  <a:srgbClr val="C00000"/>
                </a:solidFill>
                <a:latin typeface="Segoe Print" panose="02000600000000000000" pitchFamily="2" charset="0"/>
              </a:rPr>
              <a:t>20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2</a:t>
            </a:r>
            <a:r>
              <a:rPr lang="en-GB" sz="1400" dirty="0">
                <a:solidFill>
                  <a:srgbClr val="C00000"/>
                </a:solidFill>
                <a:latin typeface="Segoe Print" panose="02000600000000000000" pitchFamily="2" charset="0"/>
              </a:rPr>
              <a:t>5</a:t>
            </a:r>
            <a:endParaRPr kumimoji="0" lang="en-GB" sz="1100" b="0" i="0" u="none" strike="noStrike" kern="1200" cap="none" spc="0" normalizeH="0" baseline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4F2547-DFAB-4051-2AB2-CBFDBB171D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75" t="12507" b="2967"/>
          <a:stretch/>
        </p:blipFill>
        <p:spPr>
          <a:xfrm>
            <a:off x="228600" y="152400"/>
            <a:ext cx="3962400" cy="261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3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algn="l"/>
            <a:r>
              <a:rPr lang="sr-Latn-R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Target 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analysis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:</a:t>
            </a:r>
            <a:br>
              <a:rPr lang="en-US" sz="3600" i="1" dirty="0">
                <a:solidFill>
                  <a:prstClr val="black">
                    <a:lumMod val="75000"/>
                    <a:lumOff val="25000"/>
                  </a:prstClr>
                </a:solidFill>
                <a:latin typeface="Goudy Old Style" panose="02020502050305020303" pitchFamily="18" charset="0"/>
              </a:rPr>
            </a:br>
            <a:r>
              <a:rPr lang="sr-Latn-R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N</a:t>
            </a:r>
            <a:r>
              <a:rPr lang="en-GB" sz="3600" i="1" dirty="0" err="1">
                <a:solidFill>
                  <a:srgbClr val="0070C0"/>
                </a:solidFill>
                <a:latin typeface="Goudy Old Style" panose="02020502050305020303" pitchFamily="18" charset="0"/>
              </a:rPr>
              <a:t>uclear</a:t>
            </a: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 </a:t>
            </a:r>
            <a:r>
              <a:rPr lang="sr-Latn-R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M</a:t>
            </a:r>
            <a:r>
              <a:rPr lang="en-GB" sz="3600" i="1" dirty="0" err="1">
                <a:solidFill>
                  <a:srgbClr val="0070C0"/>
                </a:solidFill>
                <a:latin typeface="Goudy Old Style" panose="02020502050305020303" pitchFamily="18" charset="0"/>
              </a:rPr>
              <a:t>agnetic</a:t>
            </a: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 </a:t>
            </a:r>
            <a:r>
              <a:rPr lang="sr-Latn-R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R</a:t>
            </a:r>
            <a:r>
              <a:rPr lang="en-GB" sz="3600" i="1" dirty="0" err="1">
                <a:solidFill>
                  <a:srgbClr val="0070C0"/>
                </a:solidFill>
                <a:latin typeface="Goudy Old Style" panose="02020502050305020303" pitchFamily="18" charset="0"/>
              </a:rPr>
              <a:t>esonance</a:t>
            </a: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 </a:t>
            </a:r>
            <a:r>
              <a:rPr lang="sr-Latn-RS" sz="3600" i="1" dirty="0" err="1">
                <a:solidFill>
                  <a:srgbClr val="0070C0"/>
                </a:solidFill>
                <a:latin typeface="Goudy Old Style" panose="02020502050305020303" pitchFamily="18" charset="0"/>
              </a:rPr>
              <a:t>and</a:t>
            </a:r>
            <a:r>
              <a:rPr lang="sr-Latn-R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 </a:t>
            </a: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Knight shift</a:t>
            </a:r>
            <a:endParaRPr lang="en-US" sz="3600" i="1" dirty="0">
              <a:solidFill>
                <a:srgbClr val="0070C0"/>
              </a:solidFill>
              <a:latin typeface="Goudy Old Style" panose="020205020503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anose="03060802040406070304" pitchFamily="66" charset="0"/>
              </a:rPr>
              <a:pPr/>
              <a:t>10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318" y="838200"/>
            <a:ext cx="8615082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25000"/>
                </a:schemeClr>
              </a:buClr>
              <a:buSzPct val="150000"/>
              <a:buFont typeface="Gabriola" panose="04040605051002020D02" pitchFamily="82" charset="0"/>
              <a:buChar char="῞"/>
            </a:pPr>
            <a:endParaRPr lang="en-US" sz="4000" dirty="0">
              <a:solidFill>
                <a:schemeClr val="accent3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6C457-6BCE-4B83-83B6-90B1E7439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511" y="2209800"/>
            <a:ext cx="3925855" cy="3847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FF92B6-FCE9-4BD3-B77A-937E0BD720AC}"/>
              </a:ext>
            </a:extLst>
          </p:cNvPr>
          <p:cNvSpPr txBox="1"/>
          <p:nvPr/>
        </p:nvSpPr>
        <p:spPr>
          <a:xfrm>
            <a:off x="4879460" y="5733376"/>
            <a:ext cx="358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cs typeface="Times New Roman" panose="02020603050405020304" pitchFamily="18" charset="0"/>
              </a:rPr>
              <a:t>The theoretical Knight shift of H in </a:t>
            </a:r>
            <a:r>
              <a:rPr lang="en-GB" sz="1600" i="1" dirty="0" err="1">
                <a:cs typeface="Times New Roman" panose="02020603050405020304" pitchFamily="18" charset="0"/>
              </a:rPr>
              <a:t>PdHx</a:t>
            </a:r>
            <a:r>
              <a:rPr lang="en-GB" sz="1600" i="1" dirty="0">
                <a:cs typeface="Times New Roman" panose="02020603050405020304" pitchFamily="18" charset="0"/>
              </a:rPr>
              <a:t> over the entire range of x</a:t>
            </a:r>
            <a:r>
              <a:rPr lang="sr-Latn-RS" sz="1600" i="1" dirty="0"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B05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[</a:t>
            </a:r>
            <a:r>
              <a:rPr lang="fr-FR" sz="1600" dirty="0">
                <a:solidFill>
                  <a:srgbClr val="00B05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M. Deng et al. Solid State</a:t>
            </a:r>
            <a:r>
              <a:rPr lang="sr-Latn-RS" sz="1600" dirty="0">
                <a:solidFill>
                  <a:srgbClr val="00B05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rgbClr val="00B05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Communications, 150:1262,</a:t>
            </a:r>
            <a:r>
              <a:rPr lang="sr-Latn-RS" sz="1600" dirty="0">
                <a:solidFill>
                  <a:srgbClr val="00B05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rgbClr val="00B05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2016.</a:t>
            </a:r>
            <a:r>
              <a:rPr lang="en-GB" sz="1600" dirty="0">
                <a:solidFill>
                  <a:srgbClr val="00B05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].</a:t>
            </a:r>
            <a:endParaRPr lang="en-GB" sz="1400" dirty="0">
              <a:solidFill>
                <a:srgbClr val="00B050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5E56B7-44BD-B856-57CF-F6A587304A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7967" y="3352800"/>
            <a:ext cx="3787833" cy="2422986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C8225C5-3B22-F995-B868-DA7F5BF0A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31" y="1066800"/>
            <a:ext cx="8572585" cy="914400"/>
          </a:xfrm>
        </p:spPr>
        <p:txBody>
          <a:bodyPr>
            <a:normAutofit/>
          </a:bodyPr>
          <a:lstStyle/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Knight shift originates from the interaction of conducting electrons in metals with nuclear spins and is proportional to the density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 states at the Fermi level at the nucleus site</a:t>
            </a:r>
            <a:endParaRPr lang="en-GB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66F52-57EA-2995-F8FB-A9CA0CC1DD3A}"/>
              </a:ext>
            </a:extLst>
          </p:cNvPr>
          <p:cNvSpPr txBox="1"/>
          <p:nvPr/>
        </p:nvSpPr>
        <p:spPr>
          <a:xfrm>
            <a:off x="228600" y="6166175"/>
            <a:ext cx="4130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7030A0"/>
                </a:solidFill>
                <a:latin typeface="Goudy Old Style" panose="02020502050305020303" pitchFamily="18" charset="0"/>
              </a:rPr>
              <a:t>A. Cvetinović</a:t>
            </a:r>
            <a:r>
              <a:rPr lang="sr-Latn-RS" sz="1400" b="1" dirty="0">
                <a:solidFill>
                  <a:srgbClr val="7030A0"/>
                </a:solidFill>
                <a:latin typeface="Goudy Old Style" panose="02020502050305020303" pitchFamily="18" charset="0"/>
              </a:rPr>
              <a:t> et </a:t>
            </a:r>
            <a:r>
              <a:rPr lang="sr-Latn-RS" sz="1400" b="1" dirty="0" err="1">
                <a:solidFill>
                  <a:srgbClr val="7030A0"/>
                </a:solidFill>
                <a:latin typeface="Goudy Old Style" panose="02020502050305020303" pitchFamily="18" charset="0"/>
              </a:rPr>
              <a:t>all</a:t>
            </a:r>
            <a:r>
              <a:rPr lang="sr-Latn-RS" sz="1400" b="1" dirty="0">
                <a:solidFill>
                  <a:srgbClr val="7030A0"/>
                </a:solidFill>
                <a:latin typeface="Goudy Old Style" panose="02020502050305020303" pitchFamily="18" charset="0"/>
              </a:rPr>
              <a:t>., </a:t>
            </a:r>
            <a:r>
              <a:rPr lang="en-GB" sz="1400" b="1" dirty="0">
                <a:solidFill>
                  <a:srgbClr val="7030A0"/>
                </a:solidFill>
                <a:latin typeface="Goudy Old Style" panose="02020502050305020303" pitchFamily="18" charset="0"/>
              </a:rPr>
              <a:t>Phys</a:t>
            </a:r>
            <a:r>
              <a:rPr lang="sr-Latn-RS" sz="1400" b="1" dirty="0">
                <a:solidFill>
                  <a:srgbClr val="7030A0"/>
                </a:solidFill>
                <a:latin typeface="Goudy Old Style" panose="02020502050305020303" pitchFamily="18" charset="0"/>
              </a:rPr>
              <a:t>.</a:t>
            </a:r>
            <a:r>
              <a:rPr lang="en-GB" sz="1400" b="1" dirty="0">
                <a:solidFill>
                  <a:srgbClr val="7030A0"/>
                </a:solidFill>
                <a:latin typeface="Goudy Old Style" panose="02020502050305020303" pitchFamily="18" charset="0"/>
              </a:rPr>
              <a:t> Lett</a:t>
            </a:r>
            <a:r>
              <a:rPr lang="sr-Latn-RS" sz="1400" b="1" dirty="0">
                <a:solidFill>
                  <a:srgbClr val="7030A0"/>
                </a:solidFill>
                <a:latin typeface="Goudy Old Style" panose="02020502050305020303" pitchFamily="18" charset="0"/>
              </a:rPr>
              <a:t>.</a:t>
            </a:r>
            <a:r>
              <a:rPr lang="en-GB" sz="1400" b="1" dirty="0">
                <a:solidFill>
                  <a:srgbClr val="7030A0"/>
                </a:solidFill>
                <a:latin typeface="Goudy Old Style" panose="02020502050305020303" pitchFamily="18" charset="0"/>
              </a:rPr>
              <a:t> B,</a:t>
            </a:r>
            <a:r>
              <a:rPr lang="sr-Latn-RS" sz="1400" b="1" dirty="0">
                <a:solidFill>
                  <a:srgbClr val="7030A0"/>
                </a:solidFill>
                <a:latin typeface="Goudy Old Style" panose="02020502050305020303" pitchFamily="18" charset="0"/>
              </a:rPr>
              <a:t> </a:t>
            </a:r>
            <a:r>
              <a:rPr lang="en-GB" sz="1400" b="1" dirty="0">
                <a:solidFill>
                  <a:srgbClr val="7030A0"/>
                </a:solidFill>
                <a:latin typeface="Goudy Old Style" panose="02020502050305020303" pitchFamily="18" charset="0"/>
              </a:rPr>
              <a:t>838</a:t>
            </a:r>
            <a:r>
              <a:rPr lang="sr-Latn-RS" sz="1400" b="1" dirty="0">
                <a:solidFill>
                  <a:srgbClr val="7030A0"/>
                </a:solidFill>
                <a:latin typeface="Goudy Old Style" panose="02020502050305020303" pitchFamily="18" charset="0"/>
              </a:rPr>
              <a:t> (</a:t>
            </a:r>
            <a:r>
              <a:rPr lang="en-GB" sz="1400" b="1" dirty="0">
                <a:solidFill>
                  <a:srgbClr val="7030A0"/>
                </a:solidFill>
                <a:latin typeface="Goudy Old Style" panose="02020502050305020303" pitchFamily="18" charset="0"/>
              </a:rPr>
              <a:t>2023</a:t>
            </a:r>
            <a:r>
              <a:rPr lang="sr-Latn-RS" sz="1400" b="1" dirty="0">
                <a:solidFill>
                  <a:srgbClr val="7030A0"/>
                </a:solidFill>
                <a:latin typeface="Goudy Old Style" panose="02020502050305020303" pitchFamily="18" charset="0"/>
              </a:rPr>
              <a:t>)</a:t>
            </a:r>
            <a:r>
              <a:rPr lang="en-GB" sz="1400" b="1" dirty="0">
                <a:solidFill>
                  <a:srgbClr val="7030A0"/>
                </a:solidFill>
                <a:latin typeface="Goudy Old Style" panose="02020502050305020303" pitchFamily="18" charset="0"/>
              </a:rPr>
              <a:t>,</a:t>
            </a:r>
            <a:r>
              <a:rPr lang="sr-Latn-RS" sz="1400" b="1" dirty="0">
                <a:solidFill>
                  <a:srgbClr val="7030A0"/>
                </a:solidFill>
                <a:latin typeface="Goudy Old Style" panose="02020502050305020303" pitchFamily="18" charset="0"/>
              </a:rPr>
              <a:t> </a:t>
            </a:r>
            <a:r>
              <a:rPr lang="en-GB" sz="1400" b="1" dirty="0">
                <a:solidFill>
                  <a:srgbClr val="7030A0"/>
                </a:solidFill>
                <a:latin typeface="Goudy Old Style" panose="02020502050305020303" pitchFamily="18" charset="0"/>
              </a:rPr>
              <a:t>137684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4C07FD8-F28C-37CA-7954-7914A35AA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30399"/>
              </p:ext>
            </p:extLst>
          </p:nvPr>
        </p:nvGraphicFramePr>
        <p:xfrm>
          <a:off x="4634971" y="1884680"/>
          <a:ext cx="3832169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454">
                  <a:extLst>
                    <a:ext uri="{9D8B030D-6E8A-4147-A177-3AD203B41FA5}">
                      <a16:colId xmlns:a16="http://schemas.microsoft.com/office/drawing/2014/main" val="2359497489"/>
                    </a:ext>
                  </a:extLst>
                </a:gridCol>
                <a:gridCol w="507149">
                  <a:extLst>
                    <a:ext uri="{9D8B030D-6E8A-4147-A177-3AD203B41FA5}">
                      <a16:colId xmlns:a16="http://schemas.microsoft.com/office/drawing/2014/main" val="428947867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576686178"/>
                    </a:ext>
                  </a:extLst>
                </a:gridCol>
                <a:gridCol w="727303">
                  <a:extLst>
                    <a:ext uri="{9D8B030D-6E8A-4147-A177-3AD203B41FA5}">
                      <a16:colId xmlns:a16="http://schemas.microsoft.com/office/drawing/2014/main" val="2944831790"/>
                    </a:ext>
                  </a:extLst>
                </a:gridCol>
                <a:gridCol w="666463">
                  <a:extLst>
                    <a:ext uri="{9D8B030D-6E8A-4147-A177-3AD203B41FA5}">
                      <a16:colId xmlns:a16="http://schemas.microsoft.com/office/drawing/2014/main" val="1783201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GB" sz="1400" b="0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GB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GB" sz="1400" b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H1</a:t>
                      </a:r>
                      <a:r>
                        <a:rPr lang="en-GB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[ppm]</a:t>
                      </a:r>
                      <a:endParaRPr lang="en-GB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GB" sz="1400" b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H2</a:t>
                      </a:r>
                      <a:r>
                        <a:rPr lang="en-GB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[ppm]</a:t>
                      </a:r>
                      <a:endParaRPr lang="en-GB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GB" sz="1400" b="0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</a:t>
                      </a:r>
                      <a:r>
                        <a:rPr lang="en-GB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[ppm]</a:t>
                      </a:r>
                      <a:endParaRPr lang="en-GB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87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Annealed Pd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1108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Cold rolled Pd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818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112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5DD6C-39D3-52D5-D499-AFF56098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7EB2A8-367A-5C85-C9D4-7E6499EBD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algn="l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Latest Results:</a:t>
            </a:r>
            <a:br>
              <a:rPr lang="en-US" sz="3600" i="1" dirty="0">
                <a:solidFill>
                  <a:prstClr val="black">
                    <a:lumMod val="75000"/>
                    <a:lumOff val="25000"/>
                  </a:prstClr>
                </a:solidFill>
                <a:latin typeface="Goudy Old Style" panose="02020502050305020303" pitchFamily="18" charset="0"/>
              </a:rPr>
            </a:b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Crystal symmetry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BF774D-A691-0EA3-F3F1-F4C3D2A337F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290" y="2094559"/>
            <a:ext cx="7821419" cy="29346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F949B4-E5AF-8FB1-227A-40222E449485}"/>
              </a:ext>
            </a:extLst>
          </p:cNvPr>
          <p:cNvSpPr txBox="1"/>
          <p:nvPr/>
        </p:nvSpPr>
        <p:spPr>
          <a:xfrm>
            <a:off x="1295400" y="1637359"/>
            <a:ext cx="358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cs typeface="Times New Roman" panose="02020603050405020304" pitchFamily="18" charset="0"/>
              </a:rPr>
              <a:t>H located at regular octahedral interstitial sites </a:t>
            </a:r>
            <a:endParaRPr lang="en-GB" sz="1400" dirty="0">
              <a:solidFill>
                <a:srgbClr val="00B050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A2C69B-B2CE-2D3E-89CD-8E95927F47D7}"/>
              </a:ext>
            </a:extLst>
          </p:cNvPr>
          <p:cNvSpPr txBox="1"/>
          <p:nvPr/>
        </p:nvSpPr>
        <p:spPr>
          <a:xfrm>
            <a:off x="5517190" y="1637359"/>
            <a:ext cx="358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cs typeface="Times New Roman" panose="02020603050405020304" pitchFamily="18" charset="0"/>
              </a:rPr>
              <a:t>H trapped at grain boundaries, dislocations and voids</a:t>
            </a:r>
            <a:endParaRPr lang="en-GB" sz="1400" dirty="0">
              <a:solidFill>
                <a:srgbClr val="00B050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23477D-1CA1-49CA-FBE0-BD7C26CABD75}"/>
              </a:ext>
            </a:extLst>
          </p:cNvPr>
          <p:cNvSpPr/>
          <p:nvPr/>
        </p:nvSpPr>
        <p:spPr>
          <a:xfrm>
            <a:off x="2286000" y="2222134"/>
            <a:ext cx="1600200" cy="292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C86804-6D77-25D4-E785-04AF41F4C7B1}"/>
              </a:ext>
            </a:extLst>
          </p:cNvPr>
          <p:cNvSpPr/>
          <p:nvPr/>
        </p:nvSpPr>
        <p:spPr>
          <a:xfrm>
            <a:off x="6477000" y="2222134"/>
            <a:ext cx="1600200" cy="292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513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80C96-3261-61B1-0DE2-4FD0C12FA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E9198-B6F7-2A93-869C-77719AF1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algn="l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Latest Results:</a:t>
            </a:r>
            <a:br>
              <a:rPr kumimoji="0" lang="sr-Latn-R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oudy Old Style" panose="02020502050305020303" pitchFamily="18" charset="0"/>
                <a:ea typeface="+mj-ea"/>
                <a:cs typeface="+mj-cs"/>
              </a:rPr>
            </a:b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Electron screening with Lithium ion beam</a:t>
            </a:r>
            <a:endParaRPr lang="en-US" sz="3600" i="1" dirty="0">
              <a:solidFill>
                <a:srgbClr val="0070C0"/>
              </a:solidFill>
              <a:latin typeface="Goudy Old Style" panose="0202050205030502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47FA3-9592-6E12-CE2A-B9F3AECD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rush Script MT" panose="03060802040406070304" pitchFamily="66" charset="0"/>
              <a:ea typeface="+mn-ea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C05397-BB13-3239-4D3B-9357F9727178}"/>
              </a:ext>
            </a:extLst>
          </p:cNvPr>
          <p:cNvSpPr txBox="1">
            <a:spLocks/>
          </p:cNvSpPr>
          <p:nvPr/>
        </p:nvSpPr>
        <p:spPr>
          <a:xfrm>
            <a:off x="300318" y="838200"/>
            <a:ext cx="8615082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EE6">
                  <a:lumMod val="25000"/>
                </a:srgbClr>
              </a:buClr>
              <a:buSzPct val="150000"/>
              <a:buFont typeface="Gabriola" panose="04040605051002020D02" pitchFamily="82" charset="0"/>
              <a:buChar char="῞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BB05E">
                  <a:lumMod val="50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7FD6287-D4F7-0950-5008-0980C29DA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419" y="1442630"/>
            <a:ext cx="3889523" cy="1196523"/>
          </a:xfrm>
        </p:spPr>
        <p:txBody>
          <a:bodyPr>
            <a:normAutofit/>
          </a:bodyPr>
          <a:lstStyle/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pt-BR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+ </a:t>
            </a:r>
            <a:r>
              <a:rPr lang="pt-BR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8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Be* </a:t>
            </a:r>
            <a:r>
              <a:rPr lang="pt-BR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+ </a:t>
            </a:r>
            <a:r>
              <a:rPr lang="pt-BR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AD0101"/>
              </a:buClr>
              <a:buSz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	     	   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+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pt-BR" sz="20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AD0101"/>
              </a:buClr>
              <a:buSz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	 	   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+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pt-BR" sz="20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sr-Latn-R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CCE028-0B0B-3AB3-4ED5-BA4EF4ED1F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343" y="1719437"/>
            <a:ext cx="5373931" cy="44539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01A27A-73E7-503B-D8F9-7C085814B018}"/>
              </a:ext>
            </a:extLst>
          </p:cNvPr>
          <p:cNvSpPr txBox="1"/>
          <p:nvPr/>
        </p:nvSpPr>
        <p:spPr>
          <a:xfrm flipH="1">
            <a:off x="614652" y="1143000"/>
            <a:ext cx="1899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aseline="30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level sheme</a:t>
            </a:r>
            <a:endParaRPr lang="en-GB" sz="2000" dirty="0">
              <a:solidFill>
                <a:schemeClr val="accent3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4CE9C3-1FE0-61C5-3347-7ABF60AD4C9D}"/>
              </a:ext>
            </a:extLst>
          </p:cNvPr>
          <p:cNvSpPr txBox="1"/>
          <p:nvPr/>
        </p:nvSpPr>
        <p:spPr>
          <a:xfrm flipH="1">
            <a:off x="883108" y="1364337"/>
            <a:ext cx="2031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  <a:latin typeface="Gabriola" panose="04040605051002020D02" pitchFamily="82" charset="0"/>
              </a:rPr>
              <a:t>https://www.nndc.bnl.gov</a:t>
            </a:r>
            <a:endParaRPr lang="en-GB" sz="1400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F1907-D118-2806-77A3-24A3B9E2799A}"/>
              </a:ext>
            </a:extLst>
          </p:cNvPr>
          <p:cNvSpPr txBox="1"/>
          <p:nvPr/>
        </p:nvSpPr>
        <p:spPr>
          <a:xfrm>
            <a:off x="6007468" y="3546292"/>
            <a:ext cx="2308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nverse kinematics on </a:t>
            </a:r>
          </a:p>
          <a:p>
            <a:pPr algn="ctr"/>
            <a:r>
              <a:rPr lang="pt-BR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containing targets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D62272-B738-AF14-162E-0A499B204E6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183">
            <a:off x="7568120" y="4369070"/>
            <a:ext cx="971550" cy="10953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4C67C7-43C7-E072-ADBD-CFA9040232C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4927776"/>
            <a:ext cx="723900" cy="3905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157F7E-B10D-41DD-B549-6977EE94247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259">
            <a:off x="6932523" y="4657577"/>
            <a:ext cx="1106578" cy="12471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7C0DFD-3648-4C11-C370-C74CBE68294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44" y="4302394"/>
            <a:ext cx="1666875" cy="12287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A3F15C-1761-1238-5B7F-A33E5232C61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61" y="5379121"/>
            <a:ext cx="1914525" cy="10668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B2D8970-72CD-DE2A-3EBA-4789E88E460B}"/>
              </a:ext>
            </a:extLst>
          </p:cNvPr>
          <p:cNvSpPr/>
          <p:nvPr/>
        </p:nvSpPr>
        <p:spPr>
          <a:xfrm>
            <a:off x="5638800" y="3294047"/>
            <a:ext cx="3200400" cy="321995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A941E5-1A84-05A2-BBAA-B9334CE88D2C}"/>
              </a:ext>
            </a:extLst>
          </p:cNvPr>
          <p:cNvSpPr txBox="1"/>
          <p:nvPr/>
        </p:nvSpPr>
        <p:spPr>
          <a:xfrm>
            <a:off x="4013679" y="123022"/>
            <a:ext cx="513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7030A0"/>
                </a:solidFill>
                <a:latin typeface="Gabriola" panose="04040605051002020D02" pitchFamily="82" charset="0"/>
              </a:rPr>
              <a:t>A. Cvetinović </a:t>
            </a:r>
            <a:r>
              <a:rPr lang="sr-Latn-RS" sz="2000" dirty="0">
                <a:solidFill>
                  <a:srgbClr val="7030A0"/>
                </a:solidFill>
                <a:latin typeface="Gabriola" panose="04040605051002020D02" pitchFamily="82" charset="0"/>
              </a:rPr>
              <a:t>et </a:t>
            </a:r>
            <a:r>
              <a:rPr lang="sr-Latn-RS" sz="2000" dirty="0" err="1">
                <a:solidFill>
                  <a:srgbClr val="7030A0"/>
                </a:solidFill>
                <a:latin typeface="Gabriola" panose="04040605051002020D02" pitchFamily="82" charset="0"/>
              </a:rPr>
              <a:t>al</a:t>
            </a:r>
            <a:r>
              <a:rPr lang="sr-Latn-RS" sz="2000" dirty="0">
                <a:solidFill>
                  <a:srgbClr val="7030A0"/>
                </a:solidFill>
                <a:latin typeface="Gabriola" panose="04040605051002020D02" pitchFamily="82" charset="0"/>
              </a:rPr>
              <a:t>.</a:t>
            </a:r>
            <a:r>
              <a:rPr lang="en-GB" sz="2000" dirty="0">
                <a:solidFill>
                  <a:srgbClr val="7030A0"/>
                </a:solidFill>
                <a:latin typeface="Gabriola" panose="04040605051002020D02" pitchFamily="82" charset="0"/>
              </a:rPr>
              <a:t>,</a:t>
            </a:r>
            <a:r>
              <a:rPr lang="sr-Latn-RS" sz="2000" dirty="0">
                <a:solidFill>
                  <a:srgbClr val="7030A0"/>
                </a:solidFill>
                <a:latin typeface="Gabriola" panose="04040605051002020D02" pitchFamily="82" charset="0"/>
              </a:rPr>
              <a:t> </a:t>
            </a:r>
            <a:r>
              <a:rPr lang="sr-Latn-RS" sz="2000" dirty="0" err="1">
                <a:solidFill>
                  <a:srgbClr val="7030A0"/>
                </a:solidFill>
                <a:latin typeface="Gabriola" panose="04040605051002020D02" pitchFamily="82" charset="0"/>
              </a:rPr>
              <a:t>Phys</a:t>
            </a:r>
            <a:r>
              <a:rPr lang="en-GB" sz="2000" dirty="0">
                <a:solidFill>
                  <a:srgbClr val="7030A0"/>
                </a:solidFill>
                <a:latin typeface="Gabriola" panose="04040605051002020D02" pitchFamily="82" charset="0"/>
              </a:rPr>
              <a:t>.</a:t>
            </a:r>
            <a:r>
              <a:rPr lang="sr-Latn-RS" sz="2000" dirty="0">
                <a:solidFill>
                  <a:srgbClr val="7030A0"/>
                </a:solidFill>
                <a:latin typeface="Gabriola" panose="04040605051002020D02" pitchFamily="82" charset="0"/>
              </a:rPr>
              <a:t> Let</a:t>
            </a:r>
            <a:r>
              <a:rPr lang="en-GB" sz="2000" dirty="0">
                <a:solidFill>
                  <a:srgbClr val="7030A0"/>
                </a:solidFill>
                <a:latin typeface="Gabriola" panose="04040605051002020D02" pitchFamily="82" charset="0"/>
              </a:rPr>
              <a:t>t.</a:t>
            </a:r>
            <a:r>
              <a:rPr lang="sr-Latn-RS" sz="2000" dirty="0">
                <a:solidFill>
                  <a:srgbClr val="7030A0"/>
                </a:solidFill>
                <a:latin typeface="Gabriola" panose="04040605051002020D02" pitchFamily="82" charset="0"/>
              </a:rPr>
              <a:t> B</a:t>
            </a:r>
            <a:r>
              <a:rPr lang="en-GB" sz="2000" dirty="0">
                <a:solidFill>
                  <a:srgbClr val="7030A0"/>
                </a:solidFill>
                <a:latin typeface="Gabriola" panose="04040605051002020D02" pitchFamily="82" charset="0"/>
              </a:rPr>
              <a:t>,</a:t>
            </a:r>
            <a:r>
              <a:rPr lang="sr-Latn-RS" sz="2000" dirty="0">
                <a:solidFill>
                  <a:srgbClr val="7030A0"/>
                </a:solidFill>
                <a:latin typeface="Gabriola" panose="04040605051002020D02" pitchFamily="82" charset="0"/>
              </a:rPr>
              <a:t> 868, </a:t>
            </a:r>
            <a:r>
              <a:rPr lang="en-GB" sz="2000" dirty="0">
                <a:solidFill>
                  <a:srgbClr val="7030A0"/>
                </a:solidFill>
                <a:latin typeface="Gabriola" panose="04040605051002020D02" pitchFamily="82" charset="0"/>
              </a:rPr>
              <a:t>(</a:t>
            </a:r>
            <a:r>
              <a:rPr lang="sr-Latn-RS" sz="2000" dirty="0">
                <a:solidFill>
                  <a:srgbClr val="7030A0"/>
                </a:solidFill>
                <a:latin typeface="Gabriola" panose="04040605051002020D02" pitchFamily="82" charset="0"/>
              </a:rPr>
              <a:t>2025</a:t>
            </a:r>
            <a:r>
              <a:rPr lang="en-GB" sz="2000" dirty="0">
                <a:solidFill>
                  <a:srgbClr val="7030A0"/>
                </a:solidFill>
                <a:latin typeface="Gabriola" panose="04040605051002020D02" pitchFamily="82" charset="0"/>
              </a:rPr>
              <a:t>)</a:t>
            </a:r>
            <a:r>
              <a:rPr lang="sr-Latn-RS" sz="2000" dirty="0">
                <a:solidFill>
                  <a:srgbClr val="7030A0"/>
                </a:solidFill>
                <a:latin typeface="Gabriola" panose="04040605051002020D02" pitchFamily="82" charset="0"/>
              </a:rPr>
              <a:t>, 139816</a:t>
            </a:r>
          </a:p>
        </p:txBody>
      </p:sp>
    </p:spTree>
    <p:extLst>
      <p:ext uri="{BB962C8B-B14F-4D97-AF65-F5344CB8AC3E}">
        <p14:creationId xmlns:p14="http://schemas.microsoft.com/office/powerpoint/2010/main" val="652059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80C96-3261-61B1-0DE2-4FD0C12FA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E9198-B6F7-2A93-869C-77719AF1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algn="l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Latest Results:</a:t>
            </a:r>
            <a:br>
              <a:rPr kumimoji="0" lang="sr-Latn-R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oudy Old Style" panose="02020502050305020303" pitchFamily="18" charset="0"/>
                <a:ea typeface="+mj-ea"/>
                <a:cs typeface="+mj-cs"/>
              </a:rPr>
            </a:br>
            <a:r>
              <a:rPr lang="sr-Latn-RS" sz="3600" i="1" baseline="30000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2</a:t>
            </a:r>
            <a:r>
              <a:rPr lang="pt-BR" sz="3600" i="1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H(</a:t>
            </a:r>
            <a:r>
              <a:rPr lang="sr-Latn-RS" sz="3600" i="1" baseline="30000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6</a:t>
            </a:r>
            <a:r>
              <a:rPr lang="pt-BR" sz="3600" i="1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Li,α)</a:t>
            </a:r>
            <a:r>
              <a:rPr lang="pt-BR" sz="3600" i="1" baseline="30000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4</a:t>
            </a:r>
            <a:r>
              <a:rPr lang="pt-BR" sz="3600" i="1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He</a:t>
            </a:r>
            <a:endParaRPr lang="en-US" sz="3600" i="1" dirty="0">
              <a:solidFill>
                <a:srgbClr val="0070C0"/>
              </a:solidFill>
              <a:latin typeface="Goudy Old Style" panose="0202050205030502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47FA3-9592-6E12-CE2A-B9F3AECD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rush Script MT" panose="03060802040406070304" pitchFamily="66" charset="0"/>
              <a:ea typeface="+mn-ea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C05397-BB13-3239-4D3B-9357F9727178}"/>
              </a:ext>
            </a:extLst>
          </p:cNvPr>
          <p:cNvSpPr txBox="1">
            <a:spLocks/>
          </p:cNvSpPr>
          <p:nvPr/>
        </p:nvSpPr>
        <p:spPr>
          <a:xfrm>
            <a:off x="300318" y="838200"/>
            <a:ext cx="8615082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EE6">
                  <a:lumMod val="25000"/>
                </a:srgbClr>
              </a:buClr>
              <a:buSzPct val="150000"/>
              <a:buFont typeface="Gabriola" panose="04040605051002020D02" pitchFamily="82" charset="0"/>
              <a:buChar char="῞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BB05E">
                  <a:lumMod val="50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26A39A77-53D8-84C8-837D-CCD05F691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681122"/>
              </p:ext>
            </p:extLst>
          </p:nvPr>
        </p:nvGraphicFramePr>
        <p:xfrm>
          <a:off x="1335648" y="4492304"/>
          <a:ext cx="2810623" cy="181507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88389">
                  <a:extLst>
                    <a:ext uri="{9D8B030D-6E8A-4147-A177-3AD203B41FA5}">
                      <a16:colId xmlns:a16="http://schemas.microsoft.com/office/drawing/2014/main" val="191458142"/>
                    </a:ext>
                  </a:extLst>
                </a:gridCol>
                <a:gridCol w="1422234">
                  <a:extLst>
                    <a:ext uri="{9D8B030D-6E8A-4147-A177-3AD203B41FA5}">
                      <a16:colId xmlns:a16="http://schemas.microsoft.com/office/drawing/2014/main" val="2999432161"/>
                    </a:ext>
                  </a:extLst>
                </a:gridCol>
              </a:tblGrid>
              <a:tr h="473957"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sr-Latn-RS" sz="1600" b="0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r-Latn-RS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[keV]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066675"/>
                  </a:ext>
                </a:extLst>
              </a:tr>
              <a:tr h="216946"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aCD</a:t>
                      </a:r>
                      <a:endParaRPr lang="en-GB" sz="16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</a:t>
                      </a:r>
                      <a:r>
                        <a:rPr lang="sr-Latn-R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sr-Latn-R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120326"/>
                  </a:ext>
                </a:extLst>
              </a:tr>
              <a:tr h="27439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Cold rolled</a:t>
                      </a:r>
                      <a:r>
                        <a:rPr lang="sr-Latn-RS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RS" sz="1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endParaRPr lang="en-GB" sz="16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</a:t>
                      </a:r>
                      <a:r>
                        <a:rPr lang="sr-Latn-R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sr-Latn-R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746147"/>
                  </a:ext>
                </a:extLst>
              </a:tr>
              <a:tr h="27439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Annealed</a:t>
                      </a:r>
                      <a:r>
                        <a:rPr lang="sr-Latn-RS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RS" sz="1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endParaRPr lang="sr-Latn-RS" sz="16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2438"/>
                  </a:ext>
                </a:extLst>
              </a:tr>
              <a:tr h="274396"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endParaRPr lang="en-GB" sz="16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r-Latn-R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sr-Latn-R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sr-Latn-R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45982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BA2626F-964F-8395-A60C-DBF66767C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1600" y="4453319"/>
            <a:ext cx="2743199" cy="2115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611AAB-A6C3-24BF-AB9B-0F71C3E08D4C}"/>
              </a:ext>
            </a:extLst>
          </p:cNvPr>
          <p:cNvSpPr txBox="1"/>
          <p:nvPr/>
        </p:nvSpPr>
        <p:spPr>
          <a:xfrm>
            <a:off x="5181600" y="4184527"/>
            <a:ext cx="3140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C. S</a:t>
            </a:r>
            <a:r>
              <a:rPr lang="en-GB" sz="1400" dirty="0" err="1">
                <a:solidFill>
                  <a:srgbClr val="7030A0"/>
                </a:solidFill>
                <a:latin typeface="Gabriola" panose="04040605051002020D02" pitchFamily="82" charset="0"/>
              </a:rPr>
              <a:t>pitaleri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 et </a:t>
            </a:r>
            <a:r>
              <a:rPr lang="sr-Latn-RS" sz="1400" dirty="0" err="1">
                <a:solidFill>
                  <a:srgbClr val="7030A0"/>
                </a:solidFill>
                <a:latin typeface="Gabriola" panose="04040605051002020D02" pitchFamily="82" charset="0"/>
              </a:rPr>
              <a:t>al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.</a:t>
            </a:r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,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 P</a:t>
            </a:r>
            <a:r>
              <a:rPr lang="en-GB" sz="1400" dirty="0" err="1">
                <a:solidFill>
                  <a:srgbClr val="7030A0"/>
                </a:solidFill>
                <a:latin typeface="Gabriola" panose="04040605051002020D02" pitchFamily="82" charset="0"/>
              </a:rPr>
              <a:t>hzys</a:t>
            </a:r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. Rev.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 C 63, 055801 (2001).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52271-C758-0969-7D4B-93CE0BC4FB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094" y="4571335"/>
            <a:ext cx="813686" cy="610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9E21A69-F37E-B08B-8D66-D6EAA680275B}"/>
                  </a:ext>
                </a:extLst>
              </p:cNvPr>
              <p:cNvSpPr/>
              <p:nvPr/>
            </p:nvSpPr>
            <p:spPr>
              <a:xfrm>
                <a:off x="6459120" y="258689"/>
                <a:ext cx="23012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𝑎𝑑</m:t>
                          </m:r>
                        </m:sub>
                      </m:sSub>
                      <m:r>
                        <a:rPr kumimoji="0" lang="sr-Latn-R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0.24</m:t>
                      </m:r>
                      <m:r>
                        <a:rPr kumimoji="0" lang="sr-Latn-R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sr-Latn-R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𝑘𝑒𝑉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briola" panose="04040605051002020D02" pitchFamily="8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9E21A69-F37E-B08B-8D66-D6EAA6802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120" y="258689"/>
                <a:ext cx="2301271" cy="461665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D37991F-01E9-76BF-CF11-46785AB4D6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467" y="1144448"/>
            <a:ext cx="4137355" cy="31274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331BB2-34E0-9C3B-35CE-49D00158D4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67" y="1185376"/>
            <a:ext cx="3738953" cy="2871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FDF06-9E69-184E-E2B8-8F2B433F142E}"/>
                  </a:ext>
                </a:extLst>
              </p:cNvPr>
              <p:cNvSpPr txBox="1"/>
              <p:nvPr/>
            </p:nvSpPr>
            <p:spPr>
              <a:xfrm>
                <a:off x="5162094" y="1326528"/>
                <a:ext cx="2286000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sr-Latn-RS" i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i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sr-Latn-RS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i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i="1" dirty="0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 dirty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sr-Latn-RS" b="0" i="1" dirty="0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GB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GB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𝑈𝑒</m:t>
                          </m:r>
                          <m:r>
                            <a:rPr lang="en-GB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sl-SI" i="1" dirty="0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 dirty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sr-Latn-RS" b="0" i="1" dirty="0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 b="0" i="0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GB" b="0" i="0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GB" b="0" i="0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Gabriola" panose="04040605051002020D02" pitchFamily="82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FDF06-9E69-184E-E2B8-8F2B433F1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094" y="1326528"/>
                <a:ext cx="2286000" cy="669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3A17E55-8A4C-C396-7D78-0EFC029398FD}"/>
              </a:ext>
            </a:extLst>
          </p:cNvPr>
          <p:cNvSpPr txBox="1"/>
          <p:nvPr/>
        </p:nvSpPr>
        <p:spPr>
          <a:xfrm>
            <a:off x="183691" y="4045292"/>
            <a:ext cx="3140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A. Cvetinović 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et </a:t>
            </a:r>
            <a:r>
              <a:rPr lang="sr-Latn-RS" sz="1400" dirty="0" err="1">
                <a:solidFill>
                  <a:srgbClr val="7030A0"/>
                </a:solidFill>
                <a:latin typeface="Gabriola" panose="04040605051002020D02" pitchFamily="82" charset="0"/>
              </a:rPr>
              <a:t>al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.</a:t>
            </a:r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,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 </a:t>
            </a:r>
            <a:r>
              <a:rPr lang="sr-Latn-RS" sz="1400" dirty="0" err="1">
                <a:solidFill>
                  <a:srgbClr val="7030A0"/>
                </a:solidFill>
                <a:latin typeface="Gabriola" panose="04040605051002020D02" pitchFamily="82" charset="0"/>
              </a:rPr>
              <a:t>Phys</a:t>
            </a:r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.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 Let</a:t>
            </a:r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t.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 B</a:t>
            </a:r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,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 868, </a:t>
            </a:r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(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2025</a:t>
            </a:r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)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, 139816</a:t>
            </a:r>
          </a:p>
        </p:txBody>
      </p:sp>
    </p:spTree>
    <p:extLst>
      <p:ext uri="{BB962C8B-B14F-4D97-AF65-F5344CB8AC3E}">
        <p14:creationId xmlns:p14="http://schemas.microsoft.com/office/powerpoint/2010/main" val="650434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algn="l"/>
            <a:r>
              <a:rPr kumimoji="0" lang="en-GB" sz="2400" b="0" i="1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oudy Old Style" panose="02020502050305020303" pitchFamily="18" charset="0"/>
                <a:ea typeface="+mj-ea"/>
                <a:cs typeface="+mj-cs"/>
              </a:rPr>
              <a:t>Enhancement </a:t>
            </a:r>
            <a:r>
              <a:rPr kumimoji="0" lang="sr-Latn-RS" sz="2400" b="0" i="1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oudy Old Style" panose="02020502050305020303" pitchFamily="18" charset="0"/>
                <a:ea typeface="+mj-ea"/>
                <a:cs typeface="+mj-cs"/>
              </a:rPr>
              <a:t>f</a:t>
            </a:r>
            <a:r>
              <a:rPr kumimoji="0" lang="en-GB" sz="2400" b="0" i="1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oudy Old Style" panose="02020502050305020303" pitchFamily="18" charset="0"/>
                <a:ea typeface="+mj-ea"/>
                <a:cs typeface="+mj-cs"/>
              </a:rPr>
              <a:t>actor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oudy Old Style" panose="02020502050305020303" pitchFamily="18" charset="0"/>
                <a:ea typeface="+mj-ea"/>
                <a:cs typeface="+mj-cs"/>
              </a:rPr>
              <a:t>: </a:t>
            </a:r>
            <a:br>
              <a:rPr kumimoji="0" lang="sr-Latn-R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oudy Old Style" panose="02020502050305020303" pitchFamily="18" charset="0"/>
                <a:ea typeface="+mj-ea"/>
                <a:cs typeface="+mj-cs"/>
              </a:rPr>
            </a:br>
            <a:r>
              <a:rPr lang="sr-Latn-RS" sz="3600" i="1" baseline="30000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2</a:t>
            </a:r>
            <a:r>
              <a:rPr lang="pt-BR" sz="3600" i="1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H(</a:t>
            </a:r>
            <a:r>
              <a:rPr lang="sr-Latn-RS" sz="3600" i="1" baseline="30000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6</a:t>
            </a:r>
            <a:r>
              <a:rPr lang="pt-BR" sz="3600" i="1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Li,p</a:t>
            </a:r>
            <a:r>
              <a:rPr lang="pt-BR" sz="3600" i="1" baseline="-25000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0</a:t>
            </a:r>
            <a:r>
              <a:rPr lang="pt-BR" sz="3600" i="1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)</a:t>
            </a:r>
            <a:r>
              <a:rPr lang="pt-BR" sz="3600" i="1" baseline="30000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7</a:t>
            </a:r>
            <a:r>
              <a:rPr lang="pt-BR" sz="3600" i="1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Li and </a:t>
            </a:r>
            <a:r>
              <a:rPr lang="sr-Latn-RS" sz="3600" i="1" baseline="30000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2</a:t>
            </a:r>
            <a:r>
              <a:rPr lang="pt-BR" sz="3600" i="1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H(</a:t>
            </a:r>
            <a:r>
              <a:rPr lang="sr-Latn-RS" sz="3600" i="1" baseline="30000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6</a:t>
            </a:r>
            <a:r>
              <a:rPr lang="pt-BR" sz="3600" i="1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Li,p</a:t>
            </a:r>
            <a:r>
              <a:rPr lang="pt-BR" sz="3600" i="1" baseline="-25000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1</a:t>
            </a:r>
            <a:r>
              <a:rPr lang="pt-BR" sz="3600" i="1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)</a:t>
            </a:r>
            <a:r>
              <a:rPr lang="pt-BR" sz="3600" i="1" baseline="30000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7</a:t>
            </a:r>
            <a:r>
              <a:rPr lang="pt-BR" sz="3600" i="1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Li </a:t>
            </a:r>
            <a:endParaRPr lang="en-US" sz="3600" i="1" dirty="0">
              <a:solidFill>
                <a:srgbClr val="0070C0"/>
              </a:solidFill>
              <a:latin typeface="Goudy Old Style" panose="020205020503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rush Script MT" panose="03060802040406070304" pitchFamily="66" charset="0"/>
              <a:ea typeface="+mn-e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318" y="838200"/>
            <a:ext cx="8615082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EE6">
                  <a:lumMod val="25000"/>
                </a:srgbClr>
              </a:buClr>
              <a:buSzPct val="150000"/>
              <a:buFont typeface="Gabriola" panose="04040605051002020D02" pitchFamily="82" charset="0"/>
              <a:buChar char="῞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BB05E">
                  <a:lumMod val="50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BA8443-5427-4A7A-BD02-AE0CC7797EA4}"/>
                  </a:ext>
                </a:extLst>
              </p:cNvPr>
              <p:cNvSpPr/>
              <p:nvPr/>
            </p:nvSpPr>
            <p:spPr>
              <a:xfrm>
                <a:off x="1371600" y="4114800"/>
                <a:ext cx="23012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𝑎𝑑</m:t>
                          </m:r>
                        </m:sub>
                      </m:sSub>
                      <m:r>
                        <a:rPr kumimoji="0" lang="sr-Latn-R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sr-Latn-R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sr-Latn-R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sr-Latn-R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24</m:t>
                      </m:r>
                      <m:r>
                        <a:rPr kumimoji="0" lang="sr-Latn-R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sr-Latn-R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𝑘𝑒𝑉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briola" panose="04040605051002020D02" pitchFamily="8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BA8443-5427-4A7A-BD02-AE0CC7797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114800"/>
                <a:ext cx="2301271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1291308"/>
            <a:ext cx="3124200" cy="2393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873" y="3888586"/>
            <a:ext cx="3351453" cy="2557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7685" y="1239604"/>
            <a:ext cx="3352800" cy="2552378"/>
          </a:xfrm>
          <a:prstGeom prst="rect">
            <a:avLst/>
          </a:prstGeom>
        </p:spPr>
      </p:pic>
      <p:graphicFrame>
        <p:nvGraphicFramePr>
          <p:cNvPr id="4" name="Table 18">
            <a:extLst>
              <a:ext uri="{FF2B5EF4-FFF2-40B4-BE49-F238E27FC236}">
                <a16:creationId xmlns:a16="http://schemas.microsoft.com/office/drawing/2014/main" id="{6227034B-CCF5-26D6-038E-AE6FF4F30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037401"/>
              </p:ext>
            </p:extLst>
          </p:nvPr>
        </p:nvGraphicFramePr>
        <p:xfrm>
          <a:off x="1468129" y="4576465"/>
          <a:ext cx="2108214" cy="1828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41414">
                  <a:extLst>
                    <a:ext uri="{9D8B030D-6E8A-4147-A177-3AD203B41FA5}">
                      <a16:colId xmlns:a16="http://schemas.microsoft.com/office/drawing/2014/main" val="19145814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999432161"/>
                    </a:ext>
                  </a:extLst>
                </a:gridCol>
              </a:tblGrid>
              <a:tr h="473957"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sr-Latn-RS" sz="1600" b="0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r-Latn-RS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600" b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sr-Latn-RS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GB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[keV]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066675"/>
                  </a:ext>
                </a:extLst>
              </a:tr>
              <a:tr h="216946"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aCD</a:t>
                      </a:r>
                      <a:endParaRPr lang="en-GB" sz="16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sr-Latn-R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sr-Latn-R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sr-Latn-R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120326"/>
                  </a:ext>
                </a:extLst>
              </a:tr>
              <a:tr h="274396">
                <a:tc>
                  <a:txBody>
                    <a:bodyPr/>
                    <a:lstStyle/>
                    <a:p>
                      <a:pPr algn="ctr"/>
                      <a:r>
                        <a:rPr lang="en-GB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Cold rolled</a:t>
                      </a:r>
                      <a:r>
                        <a:rPr lang="sr-Latn-RS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RS" sz="1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endParaRPr lang="en-GB" sz="16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  <a:r>
                        <a:rPr lang="sr-Latn-R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sr-Latn-R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r-Latn-R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0746147"/>
                  </a:ext>
                </a:extLst>
              </a:tr>
              <a:tr h="274396"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endParaRPr lang="en-GB" sz="16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</a:t>
                      </a:r>
                      <a:r>
                        <a:rPr lang="sr-Latn-R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sr-Latn-R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4598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43733C4-F3A4-F287-611D-197428523D69}"/>
              </a:ext>
            </a:extLst>
          </p:cNvPr>
          <p:cNvSpPr txBox="1"/>
          <p:nvPr/>
        </p:nvSpPr>
        <p:spPr>
          <a:xfrm>
            <a:off x="249115" y="3725008"/>
            <a:ext cx="3140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A. Cvetinović 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et </a:t>
            </a:r>
            <a:r>
              <a:rPr lang="sr-Latn-RS" sz="1400" dirty="0" err="1">
                <a:solidFill>
                  <a:srgbClr val="7030A0"/>
                </a:solidFill>
                <a:latin typeface="Gabriola" panose="04040605051002020D02" pitchFamily="82" charset="0"/>
              </a:rPr>
              <a:t>al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.</a:t>
            </a:r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,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 </a:t>
            </a:r>
            <a:r>
              <a:rPr lang="sr-Latn-RS" sz="1400" dirty="0" err="1">
                <a:solidFill>
                  <a:srgbClr val="7030A0"/>
                </a:solidFill>
                <a:latin typeface="Gabriola" panose="04040605051002020D02" pitchFamily="82" charset="0"/>
              </a:rPr>
              <a:t>Phys</a:t>
            </a:r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.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 Let</a:t>
            </a:r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t.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 B</a:t>
            </a:r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,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 868, </a:t>
            </a:r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(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2025</a:t>
            </a:r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)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, 139816</a:t>
            </a:r>
          </a:p>
        </p:txBody>
      </p:sp>
    </p:spTree>
    <p:extLst>
      <p:ext uri="{BB962C8B-B14F-4D97-AF65-F5344CB8AC3E}">
        <p14:creationId xmlns:p14="http://schemas.microsoft.com/office/powerpoint/2010/main" val="1271225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66630" cy="1143000"/>
          </a:xfrm>
        </p:spPr>
        <p:txBody>
          <a:bodyPr/>
          <a:lstStyle/>
          <a:p>
            <a:pPr algn="l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Latest Results:</a:t>
            </a:r>
            <a:br>
              <a:rPr kumimoji="0" lang="sr-Latn-R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oudy Old Style" panose="02020502050305020303" pitchFamily="18" charset="0"/>
                <a:ea typeface="+mj-ea"/>
                <a:cs typeface="+mj-cs"/>
              </a:rPr>
            </a:br>
            <a:r>
              <a:rPr lang="en-GB" sz="3600" i="1" baseline="30000" dirty="0">
                <a:solidFill>
                  <a:srgbClr val="0070C0"/>
                </a:solidFill>
                <a:latin typeface="Goudy Old Style" panose="02020502050305020303" pitchFamily="18" charset="0"/>
              </a:rPr>
              <a:t>6</a:t>
            </a:r>
            <a:r>
              <a:rPr lang="sr-Latn-R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Li</a:t>
            </a: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+D </a:t>
            </a:r>
            <a:r>
              <a:rPr lang="en-GB" sz="3600" dirty="0">
                <a:solidFill>
                  <a:srgbClr val="0070C0"/>
                </a:solidFill>
                <a:latin typeface="Goudy Old Style" panose="02020502050305020303" pitchFamily="18" charset="0"/>
                <a:sym typeface="Wingdings" panose="05000000000000000000" pitchFamily="2" charset="2"/>
              </a:rPr>
              <a:t></a:t>
            </a: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  <a:sym typeface="Wingdings" panose="05000000000000000000" pitchFamily="2" charset="2"/>
              </a:rPr>
              <a:t> </a:t>
            </a:r>
            <a:r>
              <a:rPr lang="en-GB" sz="3600" i="1" baseline="30000" dirty="0">
                <a:solidFill>
                  <a:srgbClr val="0070C0"/>
                </a:solidFill>
                <a:latin typeface="Goudy Old Style" panose="02020502050305020303" pitchFamily="18" charset="0"/>
              </a:rPr>
              <a:t>7</a:t>
            </a: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Li+p</a:t>
            </a:r>
            <a:r>
              <a:rPr lang="en-GB" sz="3600" i="1" baseline="-25000" dirty="0">
                <a:solidFill>
                  <a:srgbClr val="0070C0"/>
                </a:solidFill>
                <a:latin typeface="Goudy Old Style" panose="02020502050305020303" pitchFamily="18" charset="0"/>
              </a:rPr>
              <a:t>0</a:t>
            </a: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/p</a:t>
            </a:r>
            <a:r>
              <a:rPr lang="en-GB" sz="3600" i="1" baseline="-25000" dirty="0">
                <a:solidFill>
                  <a:srgbClr val="0070C0"/>
                </a:solidFill>
                <a:latin typeface="Goudy Old Style" panose="02020502050305020303" pitchFamily="18" charset="0"/>
              </a:rPr>
              <a:t>1</a:t>
            </a:r>
            <a:endParaRPr lang="en-US" sz="3600" i="1" dirty="0">
              <a:solidFill>
                <a:srgbClr val="0070C0"/>
              </a:solidFill>
              <a:latin typeface="Goudy Old Style" panose="020205020503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rush Script MT" panose="03060802040406070304" pitchFamily="66" charset="0"/>
              <a:ea typeface="+mn-e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318" y="838200"/>
            <a:ext cx="8615082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EE6">
                  <a:lumMod val="25000"/>
                </a:srgbClr>
              </a:buClr>
              <a:buSzPct val="150000"/>
              <a:buFont typeface="Gabriola" panose="04040605051002020D02" pitchFamily="82" charset="0"/>
              <a:buChar char="῞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BB05E">
                  <a:lumMod val="50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0A44EC-3D65-89CD-74B7-028DE846F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14117"/>
            <a:ext cx="8691368" cy="3657600"/>
          </a:xfrm>
        </p:spPr>
        <p:txBody>
          <a:bodyPr>
            <a:normAutofit/>
          </a:bodyPr>
          <a:lstStyle/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l-GR" sz="1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particles in the entrance channel (both 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 and D) = 1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l-GR" sz="1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ground state of 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 = 3/2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l-GR" sz="1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1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exited state of 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 = 1/2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lvl="1" indent="0" defTabSz="914400">
              <a:spcBef>
                <a:spcPts val="432"/>
              </a:spcBef>
              <a:buClr>
                <a:srgbClr val="AD0101"/>
              </a:buClr>
              <a:buSzTx/>
              <a:buNone/>
            </a:pPr>
            <a:endParaRPr lang="en-GB" sz="1800" baseline="30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no orbital angular momentum</a:t>
            </a:r>
            <a:endParaRPr lang="en-GB" sz="1800" baseline="-25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orbital angular momentum =1</a:t>
            </a: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endParaRPr lang="en-GB" sz="1800" baseline="-25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oulomb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1.9 MeV</a:t>
            </a:r>
            <a:endParaRPr lang="en-GB" sz="1800" baseline="-25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Q-value = 5 MeV</a:t>
            </a: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18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Centrifugal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 MeV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67279B-10C0-1D6F-1E80-6379C729ED32}"/>
              </a:ext>
            </a:extLst>
          </p:cNvPr>
          <p:cNvSpPr txBox="1"/>
          <p:nvPr/>
        </p:nvSpPr>
        <p:spPr>
          <a:xfrm flipH="1">
            <a:off x="7160374" y="1828800"/>
            <a:ext cx="161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level sheme</a:t>
            </a:r>
            <a:endParaRPr lang="en-GB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3F95F0-7520-66DF-BB44-A1D242EEBF6E}"/>
              </a:ext>
            </a:extLst>
          </p:cNvPr>
          <p:cNvSpPr txBox="1"/>
          <p:nvPr/>
        </p:nvSpPr>
        <p:spPr>
          <a:xfrm flipH="1">
            <a:off x="6949980" y="2020400"/>
            <a:ext cx="203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Gabriola" panose="04040605051002020D02" pitchFamily="82" charset="0"/>
              </a:rPr>
              <a:t>https://www.nndc.bnl.gov</a:t>
            </a:r>
            <a:endParaRPr lang="en-GB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EEFC0-CB05-127E-25DC-B075C49AC9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4002" y="2260083"/>
            <a:ext cx="5363798" cy="444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30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anose="03060802040406070304" pitchFamily="66" charset="0"/>
              </a:rPr>
              <a:pPr/>
              <a:t>16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8190" y="4505843"/>
            <a:ext cx="5807619" cy="1643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2">
                  <a:lumMod val="25000"/>
                </a:schemeClr>
              </a:buClr>
              <a:buSzPct val="150000"/>
              <a:buNone/>
            </a:pPr>
            <a:r>
              <a:rPr lang="en-GB" sz="4000" b="1" i="1" dirty="0">
                <a:solidFill>
                  <a:schemeClr val="accent3">
                    <a:lumMod val="75000"/>
                  </a:schemeClr>
                </a:solidFill>
                <a:latin typeface="Gabriola" panose="04040605051002020D02" pitchFamily="82" charset="0"/>
              </a:rPr>
              <a:t>Thank</a:t>
            </a:r>
            <a:r>
              <a:rPr lang="sr-Latn-RS" sz="4000" b="1" i="1" dirty="0">
                <a:solidFill>
                  <a:schemeClr val="accent3">
                    <a:lumMod val="75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en-GB" sz="4000" b="1" i="1" dirty="0">
                <a:solidFill>
                  <a:schemeClr val="accent3">
                    <a:lumMod val="75000"/>
                  </a:schemeClr>
                </a:solidFill>
                <a:latin typeface="Gabriola" panose="04040605051002020D02" pitchFamily="82" charset="0"/>
              </a:rPr>
              <a:t>you</a:t>
            </a:r>
            <a:r>
              <a:rPr lang="sr-Latn-RS" sz="4000" b="1" i="1" dirty="0">
                <a:solidFill>
                  <a:schemeClr val="accent3">
                    <a:lumMod val="75000"/>
                  </a:schemeClr>
                </a:solidFill>
                <a:latin typeface="Gabriola" panose="04040605051002020D02" pitchFamily="82" charset="0"/>
              </a:rPr>
              <a:t> f</a:t>
            </a:r>
            <a:r>
              <a:rPr lang="en-GB" sz="4000" b="1" i="1" dirty="0">
                <a:solidFill>
                  <a:schemeClr val="accent3">
                    <a:lumMod val="75000"/>
                  </a:schemeClr>
                </a:solidFill>
                <a:latin typeface="Gabriola" panose="04040605051002020D02" pitchFamily="82" charset="0"/>
              </a:rPr>
              <a:t>or</a:t>
            </a:r>
            <a:r>
              <a:rPr lang="sr-Latn-RS" sz="4000" b="1" i="1" dirty="0">
                <a:solidFill>
                  <a:schemeClr val="accent3">
                    <a:lumMod val="75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en-GB" sz="4000" b="1" i="1" dirty="0">
                <a:solidFill>
                  <a:schemeClr val="accent3">
                    <a:lumMod val="75000"/>
                  </a:schemeClr>
                </a:solidFill>
                <a:latin typeface="Gabriola" panose="04040605051002020D02" pitchFamily="82" charset="0"/>
              </a:rPr>
              <a:t>your</a:t>
            </a:r>
            <a:r>
              <a:rPr lang="sr-Latn-RS" sz="4000" b="1" i="1" dirty="0">
                <a:solidFill>
                  <a:schemeClr val="accent3">
                    <a:lumMod val="75000"/>
                  </a:schemeClr>
                </a:solidFill>
                <a:latin typeface="Gabriola" panose="04040605051002020D02" pitchFamily="82" charset="0"/>
              </a:rPr>
              <a:t> atention! 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2AA784-543B-43B3-8CE2-8F497447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79" y="0"/>
            <a:ext cx="3143570" cy="762000"/>
          </a:xfrm>
        </p:spPr>
        <p:txBody>
          <a:bodyPr/>
          <a:lstStyle/>
          <a:p>
            <a:pPr algn="l"/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Conclusions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151DA7-C36D-4D06-B2A5-20BF2D324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32" y="914400"/>
            <a:ext cx="8691368" cy="3657600"/>
          </a:xfrm>
        </p:spPr>
        <p:txBody>
          <a:bodyPr>
            <a:normAutofit/>
          </a:bodyPr>
          <a:lstStyle/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Contrary to the predictions given by the Adiabatic model, the large electron screening is not</a:t>
            </a:r>
            <a:r>
              <a:rPr lang="sr-Latn-R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linked to the static electron densities around interacting nuclei.</a:t>
            </a: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endParaRPr lang="en-GB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 picture can explain only small electron screening. </a:t>
            </a: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endParaRPr lang="en-GB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Crystalline effects have to be considered in order to explain huge measured </a:t>
            </a:r>
            <a:r>
              <a:rPr lang="en-GB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18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values.</a:t>
            </a:r>
            <a:endParaRPr lang="sr-Latn-R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endParaRPr lang="en-GB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 screening is induced by placing the target nuclei at specific positions in crystal lattice where the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density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 states is higher.</a:t>
            </a: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endParaRPr lang="sr-Latn-R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Connection between metals and plasma is still not understood!</a:t>
            </a: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endParaRPr lang="en-GB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80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A5C33-1F72-4EEC-99B0-EE8A07A58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48" y="1282149"/>
            <a:ext cx="3657600" cy="48900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r-Latn-RS" sz="1200" dirty="0">
              <a:latin typeface="Gabriola" panose="04040605051002020D02" pitchFamily="8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r-Latn-RS" sz="1200" dirty="0">
              <a:latin typeface="Gabriola" panose="04040605051002020D02" pitchFamily="82" charset="0"/>
              <a:ea typeface="Calibri" panose="020F0502020204030204" pitchFamily="34" charset="0"/>
            </a:endParaRPr>
          </a:p>
          <a:p>
            <a:r>
              <a:rPr lang="en-GB" dirty="0">
                <a:latin typeface="Gabriola" panose="04040605051002020D02" pitchFamily="82" charset="0"/>
                <a:ea typeface="Calibri" panose="020F0502020204030204" pitchFamily="34" charset="0"/>
              </a:rPr>
              <a:t>The only way to answer this question is to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</a:rPr>
              <a:t>study nuclear reactions at energies within the Gamow window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</a:rPr>
              <a:t>.</a:t>
            </a:r>
            <a:endParaRPr lang="sr-Latn-RS" dirty="0">
              <a:solidFill>
                <a:schemeClr val="accent3">
                  <a:lumMod val="75000"/>
                </a:schemeClr>
              </a:solidFill>
              <a:latin typeface="Gabriola" panose="04040605051002020D02" pitchFamily="82" charset="0"/>
              <a:ea typeface="Calibri" panose="020F0502020204030204" pitchFamily="34" charset="0"/>
            </a:endParaRPr>
          </a:p>
          <a:p>
            <a:endParaRPr lang="sr-Latn-RS" sz="1200" dirty="0">
              <a:latin typeface="Gabriola" panose="04040605051002020D02" pitchFamily="82" charset="0"/>
              <a:ea typeface="Calibri" panose="020F0502020204030204" pitchFamily="34" charset="0"/>
            </a:endParaRPr>
          </a:p>
          <a:p>
            <a:r>
              <a:rPr lang="en-GB" dirty="0">
                <a:latin typeface="Gabriola" panose="04040605051002020D02" pitchFamily="82" charset="0"/>
                <a:ea typeface="Calibri" panose="020F0502020204030204" pitchFamily="34" charset="0"/>
              </a:rPr>
              <a:t>Knowing reaction probabilities at these energies accurately </a:t>
            </a:r>
            <a:r>
              <a:rPr lang="en-US" dirty="0">
                <a:latin typeface="Gabriola" panose="04040605051002020D02" pitchFamily="82" charset="0"/>
                <a:ea typeface="Calibri" panose="020F0502020204030204" pitchFamily="34" charset="0"/>
              </a:rPr>
              <a:t>will allow us </a:t>
            </a:r>
            <a:r>
              <a:rPr lang="sr-Latn-RS" dirty="0">
                <a:latin typeface="Gabriola" panose="04040605051002020D02" pitchFamily="82" charset="0"/>
                <a:ea typeface="Calibri" panose="020F0502020204030204" pitchFamily="34" charset="0"/>
              </a:rPr>
              <a:t>to</a:t>
            </a:r>
            <a:r>
              <a:rPr lang="en-GB" dirty="0">
                <a:latin typeface="Gabriola" panose="04040605051002020D02" pitchFamily="82" charset="0"/>
                <a:ea typeface="Calibri" panose="020F0502020204030204" pitchFamily="34" charset="0"/>
              </a:rPr>
              <a:t> learn more about the nucleosynthesis and internal processes happening in stars. </a:t>
            </a:r>
            <a:endParaRPr lang="en-GB" sz="3200" dirty="0">
              <a:latin typeface="Gabriola" panose="04040605051002020D02" pitchFamily="8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8C74A-5C6F-4807-B052-34012DAA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anose="03060802040406070304" pitchFamily="66" charset="0"/>
              </a:rPr>
              <a:pPr/>
              <a:t>17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750240-A741-4795-BDED-A1AA27C6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64605"/>
          </a:xfrm>
        </p:spPr>
        <p:txBody>
          <a:bodyPr/>
          <a:lstStyle/>
          <a:p>
            <a:pPr algn="l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Introduction</a:t>
            </a:r>
            <a:r>
              <a:rPr lang="sr-Latn-R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:</a:t>
            </a:r>
            <a:br>
              <a:rPr lang="sr-Latn-R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udy Old Style" panose="02020502050305020303" pitchFamily="18" charset="0"/>
              </a:rPr>
            </a:b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How</a:t>
            </a:r>
            <a:r>
              <a:rPr lang="sr-Latn-R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 </a:t>
            </a: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were the chemical elements created?</a:t>
            </a:r>
            <a:endParaRPr lang="en-US" sz="3600" i="1" dirty="0">
              <a:solidFill>
                <a:srgbClr val="0070C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1F5A05-FA00-4460-9EBA-F2F54BA887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1834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59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BE6488A-8EAF-76AA-256E-91F8A5034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600200"/>
            <a:ext cx="5943303" cy="44574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12C7C-3BD5-4311-B6A8-13C8F7FC3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anose="03060802040406070304" pitchFamily="66" charset="0"/>
              </a:rPr>
              <a:pPr/>
              <a:t>18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68608A-DCA6-429E-AC58-8C1E1E01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66589"/>
          </a:xfrm>
        </p:spPr>
        <p:txBody>
          <a:bodyPr/>
          <a:lstStyle/>
          <a:p>
            <a:pPr algn="l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Introduction</a:t>
            </a:r>
            <a:r>
              <a:rPr lang="sr-Latn-R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:</a:t>
            </a:r>
            <a:br>
              <a:rPr lang="sr-Latn-R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udy Old Style" panose="02020502050305020303" pitchFamily="18" charset="0"/>
              </a:rPr>
            </a:br>
            <a:r>
              <a:rPr lang="en-U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Nuclear Reactions at the Gamow window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D398B-B710-D86F-EACB-1050284539CC}"/>
              </a:ext>
            </a:extLst>
          </p:cNvPr>
          <p:cNvSpPr txBox="1"/>
          <p:nvPr/>
        </p:nvSpPr>
        <p:spPr>
          <a:xfrm>
            <a:off x="6248400" y="2133600"/>
            <a:ext cx="2667000" cy="2366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keV for stellar hydrogen-burning reactions in the cores of main sequence stars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 keV for stellar helium-burning reactions in the cores of red giant stars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MeV for stellar carbon burning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74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D76E5-F261-4C7A-9826-B310BBFB4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08" y="1245708"/>
            <a:ext cx="8382000" cy="4648200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When the tunneling effect is the only way for the reaction to happen, the probability for fusion drops steeply with decreasing beam energy because of the huge repulsive Coulomb barrier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through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which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projectile has to penetrate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sr-Latn-RS" sz="18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 cross sections at energies in the astrophysical region </a:t>
            </a:r>
            <a:r>
              <a:rPr lang="sr-Latn-RS" sz="1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are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extremely difficult to measure.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12C7C-3BD5-4311-B6A8-13C8F7FC3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anose="03060802040406070304" pitchFamily="66" charset="0"/>
              </a:rPr>
              <a:pPr/>
              <a:t>19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68608A-DCA6-429E-AC58-8C1E1E01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66589"/>
          </a:xfrm>
        </p:spPr>
        <p:txBody>
          <a:bodyPr/>
          <a:lstStyle/>
          <a:p>
            <a:pPr algn="l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Introduction</a:t>
            </a:r>
            <a:r>
              <a:rPr lang="sr-Latn-R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:</a:t>
            </a:r>
            <a:br>
              <a:rPr lang="sr-Latn-R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udy Old Style" panose="02020502050305020303" pitchFamily="18" charset="0"/>
              </a:rPr>
            </a:br>
            <a:r>
              <a:rPr lang="en-U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Nuclear Reactions at the Gamow window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FF632-7B39-4C75-AEEC-4AA4CF99E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659" y="3048000"/>
            <a:ext cx="4511041" cy="2819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F31BFAE-BF7D-4895-AD73-2D05542F9F43}"/>
                  </a:ext>
                </a:extLst>
              </p14:cNvPr>
              <p14:cNvContentPartPr/>
              <p14:nvPr/>
            </p14:nvContentPartPr>
            <p14:xfrm>
              <a:off x="4487008" y="3874080"/>
              <a:ext cx="1850400" cy="1993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F31BFAE-BF7D-4895-AD73-2D05542F9F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8008" y="3865080"/>
                <a:ext cx="1868040" cy="20109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7AA678B-9B32-99A7-4848-BB707E1133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" y="3048000"/>
            <a:ext cx="4580011" cy="3200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845ABA-AEE6-11F4-B3BE-C869EA708A9C}"/>
              </a:ext>
            </a:extLst>
          </p:cNvPr>
          <p:cNvSpPr txBox="1"/>
          <p:nvPr/>
        </p:nvSpPr>
        <p:spPr>
          <a:xfrm>
            <a:off x="1200149" y="2895600"/>
            <a:ext cx="259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Li(p,α)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Cross Section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2654C-4270-904C-446B-B1FE804FD823}"/>
              </a:ext>
            </a:extLst>
          </p:cNvPr>
          <p:cNvSpPr txBox="1"/>
          <p:nvPr/>
        </p:nvSpPr>
        <p:spPr>
          <a:xfrm>
            <a:off x="952499" y="5270212"/>
            <a:ext cx="30861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>
                <a:solidFill>
                  <a:srgbClr val="7030A0"/>
                </a:solidFill>
                <a:latin typeface="Gabriola" panose="04040605051002020D02" pitchFamily="82" charset="0"/>
              </a:rPr>
              <a:t>C. Rolfs and </a:t>
            </a:r>
            <a:r>
              <a:rPr lang="en-GB" sz="1300" dirty="0" err="1">
                <a:solidFill>
                  <a:srgbClr val="7030A0"/>
                </a:solidFill>
                <a:latin typeface="Gabriola" panose="04040605051002020D02" pitchFamily="82" charset="0"/>
              </a:rPr>
              <a:t>R.W.Kavanagh</a:t>
            </a:r>
            <a:r>
              <a:rPr lang="en-GB" sz="1300" dirty="0">
                <a:solidFill>
                  <a:srgbClr val="7030A0"/>
                </a:solidFill>
                <a:latin typeface="Gabriola" panose="04040605051002020D02" pitchFamily="82" charset="0"/>
              </a:rPr>
              <a:t>, </a:t>
            </a:r>
            <a:r>
              <a:rPr lang="en-GB" sz="1300" dirty="0" err="1">
                <a:solidFill>
                  <a:srgbClr val="7030A0"/>
                </a:solidFill>
                <a:latin typeface="Gabriola" panose="04040605051002020D02" pitchFamily="82" charset="0"/>
              </a:rPr>
              <a:t>Nucl</a:t>
            </a:r>
            <a:r>
              <a:rPr lang="en-GB" sz="1300" dirty="0">
                <a:solidFill>
                  <a:srgbClr val="7030A0"/>
                </a:solidFill>
                <a:latin typeface="Gabriola" panose="04040605051002020D02" pitchFamily="82" charset="0"/>
              </a:rPr>
              <a:t>. Phys. A455 (1986) 179.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B0E2AC-C02F-2A7A-3432-FC861F4BE968}"/>
              </a:ext>
            </a:extLst>
          </p:cNvPr>
          <p:cNvSpPr txBox="1"/>
          <p:nvPr/>
        </p:nvSpPr>
        <p:spPr>
          <a:xfrm>
            <a:off x="2012305" y="4457700"/>
            <a:ext cx="1417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barn!!</a:t>
            </a:r>
          </a:p>
        </p:txBody>
      </p:sp>
    </p:spTree>
    <p:extLst>
      <p:ext uri="{BB962C8B-B14F-4D97-AF65-F5344CB8AC3E}">
        <p14:creationId xmlns:p14="http://schemas.microsoft.com/office/powerpoint/2010/main" val="6092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D76E5-F261-4C7A-9826-B310BBFB4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49275"/>
            <a:ext cx="8382000" cy="4694325"/>
          </a:xfrm>
        </p:spPr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nuclear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reactions induced between charged </a:t>
            </a:r>
            <a:r>
              <a:rPr lang="sr-Latn-R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particles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at low energies, when the energy of the incident beam in the center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f-mass system is far below the Coulomb barrier, tunneling is the only way the fusion process can happen.</a:t>
            </a:r>
            <a:endParaRPr lang="en-GB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12C7C-3BD5-4311-B6A8-13C8F7FC3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anose="03060802040406070304" pitchFamily="66" charset="0"/>
              </a:rPr>
              <a:pPr/>
              <a:t>2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68608A-DCA6-429E-AC58-8C1E1E01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66589"/>
          </a:xfrm>
        </p:spPr>
        <p:txBody>
          <a:bodyPr/>
          <a:lstStyle/>
          <a:p>
            <a:pPr algn="l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Introduction</a:t>
            </a:r>
            <a:r>
              <a:rPr lang="sr-Latn-R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:</a:t>
            </a:r>
            <a:br>
              <a:rPr lang="sr-Latn-R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udy Old Style" panose="02020502050305020303" pitchFamily="18" charset="0"/>
              </a:rPr>
            </a:br>
            <a:r>
              <a:rPr lang="en-U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Nuclear Reactions at the Gamow window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E932D2-35C2-E545-21F2-02299F3A6B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9501" y="2675640"/>
            <a:ext cx="4432099" cy="3213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C4512B6-C3B7-F474-612E-C43D8FA4D4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594083"/>
                <a:ext cx="4028796" cy="342571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57784" indent="-2286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41732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40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buClr>
                    <a:srgbClr val="AD0101"/>
                  </a:buClr>
                  <a:buSzTx/>
                  <a:buFont typeface="Rage Italic" pitchFamily="66" charset="0"/>
                  <a:buNone/>
                </a:pPr>
                <a:r>
                  <a:rPr lang="sr-Latn-RS" sz="1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Gamow factor:</a:t>
                </a:r>
              </a:p>
              <a:p>
                <a:pPr marL="0" indent="0" defTabSz="914400">
                  <a:buClr>
                    <a:srgbClr val="AD0101"/>
                  </a:buClr>
                  <a:buSzTx/>
                  <a:buFont typeface="Rage Italic" pitchFamily="66" charset="0"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sr-Latn-RS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sr-Latn-RS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18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1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𝜋𝜂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sr-Latn-RS" sz="1800" dirty="0">
                    <a:solidFill>
                      <a:srgbClr val="303030"/>
                    </a:solidFill>
                    <a:latin typeface="Gabriola" panose="04040605051002020D02" pitchFamily="82" charset="0"/>
                    <a:ea typeface="Calibri"/>
                  </a:rPr>
                  <a:t> </a:t>
                </a:r>
                <a:r>
                  <a:rPr lang="sr-Latn-RS" sz="1600" dirty="0">
                    <a:latin typeface="Gabriola" panose="04040605051002020D02" pitchFamily="82" charset="0"/>
                    <a:ea typeface="Calibri"/>
                  </a:rPr>
                  <a:t>-</a:t>
                </a:r>
                <a:r>
                  <a:rPr lang="sr-Latn-RS" sz="1800" dirty="0">
                    <a:latin typeface="Gabriola" panose="04040605051002020D02" pitchFamily="82" charset="0"/>
                    <a:ea typeface="Calibri"/>
                  </a:rPr>
                  <a:t> </a:t>
                </a:r>
                <a:r>
                  <a:rPr lang="en-US" sz="1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describes the s-wave penetration through the Coulomb barrier of point like charges</a:t>
                </a:r>
              </a:p>
              <a:p>
                <a:pPr marL="0" indent="0" defTabSz="914400">
                  <a:buClr>
                    <a:srgbClr val="AD0101"/>
                  </a:buClr>
                  <a:buSzTx/>
                  <a:buFont typeface="Rage Italic" pitchFamily="66" charset="0"/>
                  <a:buNone/>
                </a:pPr>
                <a:endParaRPr lang="sr-Latn-RS" sz="12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defTabSz="914400">
                  <a:spcBef>
                    <a:spcPts val="0"/>
                  </a:spcBef>
                  <a:buClrTx/>
                  <a:buSzTx/>
                  <a:buFont typeface="Rage Italic" pitchFamily="66" charset="0"/>
                  <a:buNone/>
                </a:pPr>
                <a:r>
                  <a:rPr lang="sr-Latn-RS" sz="1800" b="1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Cross</a:t>
                </a:r>
                <a:r>
                  <a:rPr lang="sr-Latn-RS" sz="1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sz="1800" b="1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section</a:t>
                </a:r>
                <a:r>
                  <a:rPr lang="sr-Latn-RS" sz="1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  <a:endParaRPr lang="en-GB" sz="18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defTabSz="914400">
                  <a:spcBef>
                    <a:spcPts val="0"/>
                  </a:spcBef>
                  <a:buClrTx/>
                  <a:buSzTx/>
                  <a:buFont typeface="Rage Italic" pitchFamily="66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</m:d>
                      <m:r>
                        <a:rPr lang="en-US" sz="18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</m:d>
                      <m:sSup>
                        <m:sSupPr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8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18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unc>
                        <m:funcPr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m:rPr>
                                  <m:sty m:val="p"/>
                                </m:rPr>
                                <a:rPr lang="en-US" sz="18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πη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sr-Latn-RS" sz="1800" dirty="0">
                  <a:solidFill>
                    <a:srgbClr val="AD0101"/>
                  </a:solidFill>
                  <a:latin typeface="Gabriola" panose="04040605051002020D02" pitchFamily="82" charset="0"/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AD0101"/>
                  </a:buClr>
                  <a:buSzTx/>
                  <a:buFont typeface="Rage Italic" pitchFamily="66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𝐸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– geometrical factor</a:t>
                </a:r>
              </a:p>
              <a:p>
                <a:pPr marL="0" indent="0" defTabSz="914400">
                  <a:spcBef>
                    <a:spcPts val="0"/>
                  </a:spcBef>
                  <a:buClrTx/>
                  <a:buSzTx/>
                  <a:buFont typeface="Rage Italic" pitchFamily="66" charset="0"/>
                  <a:buNone/>
                </a:pPr>
                <a:r>
                  <a:rPr lang="sr-Latn-RS" sz="1800" dirty="0">
                    <a:solidFill>
                      <a:srgbClr val="30303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 defTabSz="914400">
                  <a:spcBef>
                    <a:spcPts val="0"/>
                  </a:spcBef>
                  <a:buClrTx/>
                  <a:buSzTx/>
                  <a:buFont typeface="Rage Italic" pitchFamily="66" charset="0"/>
                  <a:buNone/>
                </a:pPr>
                <a:r>
                  <a:rPr lang="sr-Latn-RS" sz="1800" b="1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Astrophysical</a:t>
                </a:r>
                <a:r>
                  <a:rPr lang="sr-Latn-RS" sz="1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𝑆-factor:</a:t>
                </a:r>
              </a:p>
              <a:p>
                <a:pPr marL="0" indent="0" defTabSz="914400">
                  <a:spcBef>
                    <a:spcPts val="0"/>
                  </a:spcBef>
                  <a:buClrTx/>
                  <a:buSzTx/>
                  <a:buFont typeface="Rage Italic" pitchFamily="66" charset="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S</m:t>
                    </m:r>
                    <m:d>
                      <m:d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E</m:t>
                        </m:r>
                      </m:e>
                    </m:d>
                  </m:oMath>
                </a14:m>
                <a:r>
                  <a:rPr lang="sr-Latn-RS" sz="1800" dirty="0">
                    <a:solidFill>
                      <a:srgbClr val="C00000"/>
                    </a:solidFill>
                    <a:latin typeface="Gabriola" panose="04040605051002020D02" pitchFamily="82" charset="0"/>
                    <a:ea typeface="Cambria Math" panose="02040503050406030204" pitchFamily="18" charset="0"/>
                  </a:rPr>
                  <a:t> </a:t>
                </a:r>
                <a:r>
                  <a:rPr lang="sr-Latn-R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1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contains all nuclear effects</a:t>
                </a:r>
                <a:r>
                  <a:rPr lang="sr-Latn-RS" sz="1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1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in the case of non-resonant reactions </a:t>
                </a:r>
                <a:r>
                  <a:rPr lang="en-US" sz="14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varies smoothly with energy</a:t>
                </a:r>
                <a:endParaRPr lang="sr-Latn-RS" sz="14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C4512B6-C3B7-F474-612E-C43D8FA4D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94083"/>
                <a:ext cx="4028796" cy="3425717"/>
              </a:xfrm>
              <a:prstGeom prst="rect">
                <a:avLst/>
              </a:prstGeom>
              <a:blipFill>
                <a:blip r:embed="rId4"/>
                <a:stretch>
                  <a:fillRect l="-1054" t="-885"/>
                </a:stretch>
              </a:blip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C9B4A1-77C8-F350-B92A-0B08F42F4BCC}"/>
                  </a:ext>
                </a:extLst>
              </p:cNvPr>
              <p:cNvSpPr txBox="1"/>
              <p:nvPr/>
            </p:nvSpPr>
            <p:spPr>
              <a:xfrm>
                <a:off x="2045678" y="2320963"/>
                <a:ext cx="2373922" cy="5365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AD0101"/>
                  </a:buClr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Som</m:t>
                      </m:r>
                      <m:r>
                        <m:rPr>
                          <m:nor/>
                        </m:rPr>
                        <a:rPr lang="sr-Latn-R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erfeld</m:t>
                      </m:r>
                      <m:r>
                        <m:rPr>
                          <m:nor/>
                        </m:rP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parameter</m:t>
                      </m:r>
                      <m:r>
                        <m:rPr>
                          <m:nor/>
                        </m:rPr>
                        <a:rPr lang="sr-Latn-R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</m:oMath>
                  </m:oMathPara>
                </a14:m>
                <a:endParaRPr lang="sr-Latn-RS" sz="1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AD0101"/>
                  </a:buClr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η</m:t>
                      </m:r>
                      <m:r>
                        <a:rPr lang="en-US" sz="140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140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140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1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140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/4</m:t>
                      </m:r>
                      <m:r>
                        <m:rPr>
                          <m:sty m:val="p"/>
                        </m:rPr>
                        <a:rPr lang="en-US" sz="1400" i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sz="1400" i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14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 i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400" i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μ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sr-Latn-RS" sz="1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C9B4A1-77C8-F350-B92A-0B08F42F4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678" y="2320963"/>
                <a:ext cx="2373922" cy="536557"/>
              </a:xfrm>
              <a:prstGeom prst="rect">
                <a:avLst/>
              </a:prstGeom>
              <a:blipFill>
                <a:blip r:embed="rId5"/>
                <a:stretch>
                  <a:fillRect t="-9890" r="-10714" b="-83516"/>
                </a:stretch>
              </a:blip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C42E611-D570-2836-DBA0-B350A219D182}"/>
              </a:ext>
            </a:extLst>
          </p:cNvPr>
          <p:cNvSpPr txBox="1"/>
          <p:nvPr/>
        </p:nvSpPr>
        <p:spPr>
          <a:xfrm>
            <a:off x="198842" y="5945554"/>
            <a:ext cx="4373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C. </a:t>
            </a:r>
            <a:r>
              <a:rPr lang="en-GB" sz="1400" dirty="0" err="1">
                <a:solidFill>
                  <a:srgbClr val="7030A0"/>
                </a:solidFill>
                <a:latin typeface="Gabriola" panose="04040605051002020D02" pitchFamily="82" charset="0"/>
              </a:rPr>
              <a:t>Iliadis</a:t>
            </a:r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, Nuclear Physics of Stars - Second, Revised and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 </a:t>
            </a:r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Enlarged Edition, Wiley-VCH,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 </a:t>
            </a:r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Weinheim, 2015.</a:t>
            </a:r>
            <a:endParaRPr lang="en-US" sz="1400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4DABA6-BBAF-5201-FDC7-07731092BE2A}"/>
              </a:ext>
            </a:extLst>
          </p:cNvPr>
          <p:cNvSpPr txBox="1"/>
          <p:nvPr/>
        </p:nvSpPr>
        <p:spPr>
          <a:xfrm>
            <a:off x="6873368" y="2895600"/>
            <a:ext cx="15552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Simplified model, not to scale!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690132-34C5-A41C-E1A2-8B58961D5DDC}"/>
              </a:ext>
            </a:extLst>
          </p:cNvPr>
          <p:cNvSpPr/>
          <p:nvPr/>
        </p:nvSpPr>
        <p:spPr>
          <a:xfrm>
            <a:off x="5063323" y="6198698"/>
            <a:ext cx="501586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182E29-3324-0CE9-FF3E-3CFB9C312E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167" y="1189905"/>
            <a:ext cx="3251601" cy="52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8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9308F37-D700-4DE6-8284-2D4424429A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30" y="1368326"/>
            <a:ext cx="4181626" cy="3127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30" y="184647"/>
            <a:ext cx="3143570" cy="762000"/>
          </a:xfrm>
        </p:spPr>
        <p:txBody>
          <a:bodyPr/>
          <a:lstStyle/>
          <a:p>
            <a:pPr algn="l"/>
            <a:r>
              <a:rPr lang="sr-Latn-R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Previous Results</a:t>
            </a:r>
            <a:endParaRPr lang="en-US" sz="3600" i="1" dirty="0">
              <a:solidFill>
                <a:srgbClr val="0070C0"/>
              </a:solidFill>
              <a:latin typeface="Goudy Old Style" panose="020205020503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anose="03060802040406070304" pitchFamily="66" charset="0"/>
              </a:rPr>
              <a:pPr/>
              <a:t>20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rush Script MT" panose="030608020404060703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0FBBDB-FBBA-4B3F-BCED-3D3687C03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499" y="1084619"/>
            <a:ext cx="4231611" cy="49795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61F026-204C-471E-9640-FAFB010478D2}"/>
              </a:ext>
            </a:extLst>
          </p:cNvPr>
          <p:cNvSpPr txBox="1"/>
          <p:nvPr/>
        </p:nvSpPr>
        <p:spPr>
          <a:xfrm>
            <a:off x="5604153" y="811925"/>
            <a:ext cx="32544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600" dirty="0">
                <a:solidFill>
                  <a:srgbClr val="7030A0"/>
                </a:solidFill>
                <a:latin typeface="Gabriola" panose="04040605051002020D02" pitchFamily="82" charset="0"/>
              </a:rPr>
              <a:t>J</a:t>
            </a:r>
            <a:r>
              <a:rPr lang="en-US" sz="1600" dirty="0">
                <a:solidFill>
                  <a:srgbClr val="7030A0"/>
                </a:solidFill>
                <a:latin typeface="Gabriola" panose="04040605051002020D02" pitchFamily="82" charset="0"/>
              </a:rPr>
              <a:t>. Kasagi, Prog. Theo. Phys. Suppl. 154 (2004) 365.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DA6568-FE61-4659-B6E0-3193EF7F2848}"/>
                  </a:ext>
                </a:extLst>
              </p:cNvPr>
              <p:cNvSpPr txBox="1"/>
              <p:nvPr/>
            </p:nvSpPr>
            <p:spPr>
              <a:xfrm>
                <a:off x="7620000" y="462553"/>
                <a:ext cx="1143000" cy="369332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)3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sr-Latn-R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DA6568-FE61-4659-B6E0-3193EF7F2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462553"/>
                <a:ext cx="1143000" cy="369332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F4F7FE8-AC2D-44A7-8720-952C869A1ED2}"/>
              </a:ext>
            </a:extLst>
          </p:cNvPr>
          <p:cNvSpPr txBox="1"/>
          <p:nvPr/>
        </p:nvSpPr>
        <p:spPr>
          <a:xfrm>
            <a:off x="1671598" y="1047327"/>
            <a:ext cx="272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7030A0"/>
                </a:solidFill>
                <a:latin typeface="Gabriola" panose="04040605051002020D02" pitchFamily="82" charset="0"/>
              </a:rPr>
              <a:t>J. Cruz et al., Phys. </a:t>
            </a:r>
            <a:r>
              <a:rPr lang="fr-FR" sz="1600" dirty="0" err="1">
                <a:solidFill>
                  <a:srgbClr val="7030A0"/>
                </a:solidFill>
                <a:latin typeface="Gabriola" panose="04040605051002020D02" pitchFamily="82" charset="0"/>
              </a:rPr>
              <a:t>Lett</a:t>
            </a:r>
            <a:r>
              <a:rPr lang="fr-FR" sz="1600" dirty="0">
                <a:solidFill>
                  <a:srgbClr val="7030A0"/>
                </a:solidFill>
                <a:latin typeface="Gabriola" panose="04040605051002020D02" pitchFamily="82" charset="0"/>
              </a:rPr>
              <a:t>. B 624 (2005) 181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94C9F-CF1F-1319-FB66-A25E0ED89F28}"/>
              </a:ext>
            </a:extLst>
          </p:cNvPr>
          <p:cNvSpPr/>
          <p:nvPr/>
        </p:nvSpPr>
        <p:spPr>
          <a:xfrm>
            <a:off x="3048000" y="1609892"/>
            <a:ext cx="990600" cy="3385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661462-2322-4875-B199-76E174DDBA23}"/>
                  </a:ext>
                </a:extLst>
              </p:cNvPr>
              <p:cNvSpPr txBox="1"/>
              <p:nvPr/>
            </p:nvSpPr>
            <p:spPr>
              <a:xfrm>
                <a:off x="891988" y="4856423"/>
                <a:ext cx="2079812" cy="64908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da-DK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PdLi</a:t>
                </a:r>
                <a:r>
                  <a:rPr lang="da-DK" sz="1200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1%</a:t>
                </a:r>
                <a:r>
                  <a:rPr lang="da-DK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Ue</a:t>
                </a:r>
                <a:r>
                  <a:rPr lang="sr-Latn-R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a-DK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3.7±0.3 keV</a:t>
                </a:r>
              </a:p>
              <a:p>
                <a:r>
                  <a:rPr lang="da-DK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 metal: Ue</a:t>
                </a:r>
                <a:r>
                  <a:rPr lang="sr-Latn-R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a-DK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1.18±0.06 keV</a:t>
                </a:r>
              </a:p>
              <a:p>
                <a:r>
                  <a:rPr lang="da-DK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Li2WO4: Ue</a:t>
                </a:r>
                <a:r>
                  <a:rPr lang="sr-Latn-R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a-DK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sz="120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a-DK" sz="1200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237</m:t>
                        </m:r>
                      </m:e>
                      <m:sub>
                        <m:r>
                          <a:rPr lang="sr-Latn-RS" sz="1200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−77</m:t>
                        </m:r>
                      </m:sub>
                      <m:sup>
                        <m:r>
                          <a:rPr lang="sr-Latn-RS" sz="1200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+133</m:t>
                        </m:r>
                      </m:sup>
                    </m:sSubSup>
                  </m:oMath>
                </a14:m>
                <a:r>
                  <a:rPr lang="sr-Latn-R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a-DK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</a:t>
                </a:r>
                <a:endPara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661462-2322-4875-B199-76E174DDB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88" y="4856423"/>
                <a:ext cx="2079812" cy="649088"/>
              </a:xfrm>
              <a:prstGeom prst="rect">
                <a:avLst/>
              </a:prstGeom>
              <a:blipFill>
                <a:blip r:embed="rId6"/>
                <a:stretch>
                  <a:fillRect b="-5505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808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anose="03060802040406070304" pitchFamily="66" charset="0"/>
              </a:rPr>
              <a:pPr/>
              <a:t>21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rush Script MT" panose="030608020404060703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CB772B-D67C-45A1-BFF8-5E85F7B3D5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152400"/>
            <a:ext cx="3088773" cy="62745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732C96-AF1D-462A-8B25-A3178260BA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430" y="2057400"/>
            <a:ext cx="4299373" cy="31356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C1C89B-5B3E-4120-B4E8-236A34E3A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913" y="1506153"/>
            <a:ext cx="3093957" cy="39040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6A096E-A96F-4E53-855C-CF0316E88CA3}"/>
              </a:ext>
            </a:extLst>
          </p:cNvPr>
          <p:cNvSpPr txBox="1"/>
          <p:nvPr/>
        </p:nvSpPr>
        <p:spPr>
          <a:xfrm>
            <a:off x="553702" y="5310162"/>
            <a:ext cx="411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Hydrogen solubility y(T) and the screening potential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(T)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 as a function of sample temperature T.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FEB2076-EFAA-4CBC-9D24-956F14B5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30" y="184647"/>
            <a:ext cx="3143570" cy="762000"/>
          </a:xfrm>
        </p:spPr>
        <p:txBody>
          <a:bodyPr/>
          <a:lstStyle/>
          <a:p>
            <a:pPr algn="l"/>
            <a:r>
              <a:rPr lang="sr-Latn-R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Previous Results</a:t>
            </a:r>
            <a:endParaRPr lang="en-US" sz="3600" i="1" dirty="0">
              <a:solidFill>
                <a:srgbClr val="0070C0"/>
              </a:solidFill>
              <a:latin typeface="Goudy Old Style" panose="020205020503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EDB2C-6D2D-47BE-91E6-9E701E54FBF0}"/>
              </a:ext>
            </a:extLst>
          </p:cNvPr>
          <p:cNvSpPr txBox="1"/>
          <p:nvPr/>
        </p:nvSpPr>
        <p:spPr>
          <a:xfrm>
            <a:off x="2209800" y="1725603"/>
            <a:ext cx="314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  <a:latin typeface="Gabriola" panose="04040605051002020D02" pitchFamily="82" charset="0"/>
              </a:rPr>
              <a:t>F. Raiola et al., J. Phys. G 31, (2005) 1141.</a:t>
            </a:r>
            <a:endParaRPr lang="en-US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0DDD50-1431-4BA5-962E-04C2A34EEA1D}"/>
                  </a:ext>
                </a:extLst>
              </p:cNvPr>
              <p:cNvSpPr/>
              <p:nvPr/>
            </p:nvSpPr>
            <p:spPr>
              <a:xfrm>
                <a:off x="1224242" y="1149730"/>
                <a:ext cx="2814359" cy="374270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GB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𝑎𝑑</m:t>
                          </m:r>
                        </m:sup>
                      </m:sSubSup>
                      <m:r>
                        <a:rPr lang="en-GB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27</m:t>
                      </m:r>
                      <m:r>
                        <a:rPr lang="en-GB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r-Latn-R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eV</m:t>
                      </m:r>
                      <m:r>
                        <a:rPr lang="sr-Latn-R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r-Latn-R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for</m:t>
                      </m:r>
                      <m:r>
                        <a:rPr lang="sr-Latn-R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GB" baseline="30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)3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0DDD50-1431-4BA5-962E-04C2A34EE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242" y="1149730"/>
                <a:ext cx="2814359" cy="374270"/>
              </a:xfrm>
              <a:prstGeom prst="rect">
                <a:avLst/>
              </a:prstGeom>
              <a:blipFill>
                <a:blip r:embed="rId6"/>
                <a:stretch>
                  <a:fillRect b="-10938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81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anose="03060802040406070304" pitchFamily="66" charset="0"/>
              </a:rPr>
              <a:pPr/>
              <a:t>22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A96F670-1321-44F8-837A-B8F3E0EE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algn="l"/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oudy Old Style" panose="02020502050305020303" pitchFamily="18" charset="0"/>
                <a:ea typeface="+mj-ea"/>
                <a:cs typeface="+mj-cs"/>
              </a:rPr>
              <a:t>Electron Screening @ JSI:</a:t>
            </a:r>
            <a:b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udy Old Style" panose="02020502050305020303" pitchFamily="18" charset="0"/>
                <a:ea typeface="+mj-ea"/>
                <a:cs typeface="+mj-cs"/>
              </a:rPr>
            </a:b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udy Old Style" panose="02020502050305020303" pitchFamily="18" charset="0"/>
                <a:ea typeface="+mj-ea"/>
                <a:cs typeface="+mj-cs"/>
              </a:rPr>
              <a:t>Preparations</a:t>
            </a:r>
            <a:r>
              <a:rPr kumimoji="0" lang="sr-Latn-R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udy Old Style" panose="02020502050305020303" pitchFamily="18" charset="0"/>
                <a:ea typeface="+mj-ea"/>
                <a:cs typeface="+mj-cs"/>
              </a:rPr>
              <a:t>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udy Old Style" panose="02020502050305020303" pitchFamily="18" charset="0"/>
                <a:ea typeface="+mj-ea"/>
                <a:cs typeface="+mj-cs"/>
              </a:rPr>
              <a:t>for</a:t>
            </a:r>
            <a:r>
              <a:rPr kumimoji="0" lang="sr-Latn-R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udy Old Style" panose="02020502050305020303" pitchFamily="18" charset="0"/>
                <a:ea typeface="+mj-ea"/>
                <a:cs typeface="+mj-cs"/>
              </a:rPr>
              <a:t>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udy Old Style" panose="02020502050305020303" pitchFamily="18" charset="0"/>
                <a:ea typeface="+mj-ea"/>
                <a:cs typeface="+mj-cs"/>
              </a:rPr>
              <a:t>experiments</a:t>
            </a:r>
            <a:endParaRPr lang="en-US" sz="3600" i="1" dirty="0">
              <a:solidFill>
                <a:srgbClr val="0070C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E004AD-7037-AE3F-C86E-7CC8D2C23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741125"/>
            <a:ext cx="2466911" cy="186667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157550-391E-1FC7-2B70-AB5CCA70A29A}"/>
              </a:ext>
            </a:extLst>
          </p:cNvPr>
          <p:cNvSpPr txBox="1">
            <a:spLocks/>
          </p:cNvSpPr>
          <p:nvPr/>
        </p:nvSpPr>
        <p:spPr>
          <a:xfrm>
            <a:off x="4787400" y="3609995"/>
            <a:ext cx="4730198" cy="1352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sr-Latn-RS" sz="28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T</a:t>
            </a:r>
            <a:r>
              <a:rPr lang="en-GB" sz="2800" i="1" dirty="0" err="1">
                <a:solidFill>
                  <a:srgbClr val="0070C0"/>
                </a:solidFill>
                <a:latin typeface="Goudy Old Style" panose="02020502050305020303" pitchFamily="18" charset="0"/>
              </a:rPr>
              <a:t>arget</a:t>
            </a:r>
            <a:r>
              <a:rPr lang="sr-Latn-RS" sz="28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s</a:t>
            </a:r>
            <a:r>
              <a:rPr lang="en-GB" sz="28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 implant</a:t>
            </a:r>
            <a:r>
              <a:rPr lang="sr-Latn-RS" sz="28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ed with ion gun:</a:t>
            </a:r>
          </a:p>
          <a:p>
            <a:r>
              <a:rPr lang="sr-Latn-R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xtraction</a:t>
            </a:r>
            <a:r>
              <a:rPr lang="en-GB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voltage: 3.5 kV for 24 h</a:t>
            </a:r>
          </a:p>
          <a:p>
            <a:r>
              <a:rPr lang="en-GB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cooling with copper holder</a:t>
            </a:r>
          </a:p>
          <a:p>
            <a:pPr lvl="1"/>
            <a:endParaRPr lang="sr-Latn-RS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870D8B-E677-46E7-AA0E-786A986828E6}"/>
              </a:ext>
            </a:extLst>
          </p:cNvPr>
          <p:cNvSpPr txBox="1">
            <a:spLocks/>
          </p:cNvSpPr>
          <p:nvPr/>
        </p:nvSpPr>
        <p:spPr>
          <a:xfrm>
            <a:off x="300231" y="1189459"/>
            <a:ext cx="4957569" cy="2087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sr-Latn-R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Goal: </a:t>
            </a:r>
            <a:r>
              <a:rPr lang="sr-Latn-R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find two targets with different U</a:t>
            </a:r>
            <a:r>
              <a:rPr lang="sr-Latn-RS" sz="18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sr-Latn-RS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sr-Latn-R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or D </a:t>
            </a:r>
            <a:r>
              <a:rPr lang="en-GB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containing</a:t>
            </a:r>
            <a:r>
              <a:rPr lang="sr-Latn-R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targets</a:t>
            </a:r>
            <a:r>
              <a:rPr lang="en-GB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08076" lvl="2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Pd, Ti, Zr,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aCD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8076" lvl="2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PdHx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 does not behave like a stoichiometric compound but like a homogeneous alloy.</a:t>
            </a:r>
            <a:endParaRPr lang="sr-Latn-RS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8076" lvl="2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endParaRPr lang="sr-Latn-RS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6157550-391E-1FC7-2B70-AB5CCA70A29A}"/>
              </a:ext>
            </a:extLst>
          </p:cNvPr>
          <p:cNvSpPr txBox="1">
            <a:spLocks/>
          </p:cNvSpPr>
          <p:nvPr/>
        </p:nvSpPr>
        <p:spPr>
          <a:xfrm>
            <a:off x="457200" y="4540390"/>
            <a:ext cx="7014969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Gas loaded </a:t>
            </a:r>
            <a:r>
              <a:rPr lang="sr-Latn-RS" sz="28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Pd </a:t>
            </a:r>
            <a:r>
              <a:rPr lang="en-GB" sz="28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targets</a:t>
            </a:r>
            <a:r>
              <a:rPr lang="sr-Latn-RS" sz="28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: </a:t>
            </a:r>
          </a:p>
          <a:p>
            <a:r>
              <a:rPr lang="sr-Latn-R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room temperature and </a:t>
            </a:r>
            <a:r>
              <a:rPr lang="sr-Latn-R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1atm for 24 h</a:t>
            </a:r>
            <a:r>
              <a:rPr lang="en-GB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 i="1" dirty="0">
              <a:latin typeface="Goudy Old Style" panose="02020502050305020303" pitchFamily="18" charset="0"/>
            </a:endParaRPr>
          </a:p>
          <a:p>
            <a:r>
              <a:rPr lang="sr-Latn-R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</a:t>
            </a:r>
            <a:r>
              <a:rPr lang="en-GB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mixture</a:t>
            </a:r>
            <a:r>
              <a:rPr lang="sr-Latn-R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Latn-R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 D and 15% H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R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Pd: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of H(D) per metallic atom</a:t>
            </a:r>
            <a:r>
              <a:rPr lang="sr-Latn-R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(Chempur, </a:t>
            </a:r>
            <a:r>
              <a:rPr lang="sr-Latn-R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ANNEALED</a:t>
            </a:r>
            <a:r>
              <a:rPr lang="sr-Latn-R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R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Pd: </a:t>
            </a:r>
            <a:r>
              <a:rPr lang="sr-Latn-R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of H(D) per metallic atom</a:t>
            </a:r>
            <a:r>
              <a:rPr lang="sr-Latn-R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Latn-R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Zlatarna</a:t>
            </a:r>
            <a:r>
              <a:rPr lang="sr-Latn-R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Celje</a:t>
            </a:r>
            <a:r>
              <a:rPr lang="sr-Latn-R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ROLLED</a:t>
            </a:r>
            <a:r>
              <a:rPr lang="sr-Latn-R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RS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96C3D-FB09-D596-C818-983F56061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03" y="208890"/>
            <a:ext cx="2565774" cy="340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58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rush Script MT" panose="03060802040406070304" pitchFamily="66" charset="0"/>
              <a:ea typeface="+mn-ea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A96F670-1321-44F8-837A-B8F3E0EE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algn="l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Electron Screening @ JSI:</a:t>
            </a:r>
            <a:br>
              <a:rPr lang="en-US" sz="3600" i="1" dirty="0">
                <a:solidFill>
                  <a:prstClr val="black">
                    <a:lumMod val="75000"/>
                    <a:lumOff val="25000"/>
                  </a:prstClr>
                </a:solidFill>
                <a:latin typeface="Goudy Old Style" panose="02020502050305020303" pitchFamily="18" charset="0"/>
              </a:rPr>
            </a:br>
            <a:r>
              <a:rPr lang="en-U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Deuterium depth distribution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D48A617-DE83-4D67-82F5-7458171B62AD}"/>
              </a:ext>
            </a:extLst>
          </p:cNvPr>
          <p:cNvSpPr txBox="1">
            <a:spLocks/>
          </p:cNvSpPr>
          <p:nvPr/>
        </p:nvSpPr>
        <p:spPr>
          <a:xfrm>
            <a:off x="188172" y="1163417"/>
            <a:ext cx="8727228" cy="1133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D0101"/>
              </a:buClr>
              <a:buSzTx/>
              <a:buFont typeface="Rage Italic" pitchFamily="66" charset="0"/>
              <a:buChar char="0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Quantitative depth profiling of deuterium with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Nuclear Reaction Analysis (NRA)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D0101"/>
              </a:buClr>
              <a:buSzTx/>
              <a:buFont typeface="Rage Italic" pitchFamily="66" charset="0"/>
              <a:buChar char="0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High-energy protons from the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H(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He,p)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reaction were measured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101"/>
              </a:buClr>
              <a:buSzTx/>
              <a:buFont typeface="Rage Italic" pitchFamily="66" charset="0"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seven beam energies from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0.629</a:t>
            </a: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sr-Latn-R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4.297 MeV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D0101"/>
              </a:buClr>
              <a:buSzTx/>
              <a:buFont typeface="Rage Italic" pitchFamily="66" charset="0"/>
              <a:buChar char="0"/>
              <a:tabLst/>
              <a:defRPr/>
            </a:pP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F54699-2314-9004-D3B3-641CE035CF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492" y="2514600"/>
            <a:ext cx="3779308" cy="2890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06943A-F3A3-6B3E-E8B2-62EB6DC51C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36" y="3581400"/>
            <a:ext cx="4310845" cy="24432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ABD3F46-C98E-D3B7-4A05-447FBBBE67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8112" y="2386999"/>
                <a:ext cx="4456282" cy="10420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57784" indent="-2286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41732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40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rgbClr val="AD0101"/>
                  </a:buClr>
                  <a:buSzTx/>
                  <a:buFont typeface="Rage Italic" pitchFamily="66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sr-Latn-R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sr-Latn-R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0" lang="sr-Latn-R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0" lang="sr-Latn-R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sr-Latn-R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𝑏𝑒𝑎𝑚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r-Latn-R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  <m:sub>
                          <m:r>
                            <a:rPr kumimoji="0" lang="sr-Latn-R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</m:sub>
                      </m:sSub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p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ω</m:t>
                          </m:r>
                        </m:e>
                      </m:nary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d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𝐿𝑖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d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d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sr-Latn-R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𝐻𝑒</m:t>
                          </m:r>
                        </m:sub>
                      </m:sSub>
                    </m:oMath>
                  </m:oMathPara>
                </a14:m>
                <a:endParaRPr kumimoji="0" lang="sr-Latn-R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ABD3F46-C98E-D3B7-4A05-447FBBBE6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12" y="2386999"/>
                <a:ext cx="4456282" cy="10420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7D79929E-E16D-F7A4-79F3-21B37EA59453}"/>
              </a:ext>
            </a:extLst>
          </p:cNvPr>
          <p:cNvSpPr/>
          <p:nvPr/>
        </p:nvSpPr>
        <p:spPr>
          <a:xfrm>
            <a:off x="1828800" y="2743200"/>
            <a:ext cx="3048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33B7F-F6FE-AE56-1D7B-F707A511EC94}"/>
              </a:ext>
            </a:extLst>
          </p:cNvPr>
          <p:cNvSpPr txBox="1"/>
          <p:nvPr/>
        </p:nvSpPr>
        <p:spPr>
          <a:xfrm>
            <a:off x="1851150" y="242792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2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1365" y="1534914"/>
            <a:ext cx="5446069" cy="41361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3802" y="1548846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cycling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96F670-1321-44F8-837A-B8F3E0EE53E2}"/>
              </a:ext>
            </a:extLst>
          </p:cNvPr>
          <p:cNvSpPr txBox="1">
            <a:spLocks/>
          </p:cNvSpPr>
          <p:nvPr/>
        </p:nvSpPr>
        <p:spPr>
          <a:xfrm>
            <a:off x="304800" y="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Electron Screening @ JSI:</a:t>
            </a:r>
            <a:br>
              <a:rPr lang="en-US" sz="3600" i="1" dirty="0">
                <a:solidFill>
                  <a:prstClr val="black">
                    <a:lumMod val="75000"/>
                    <a:lumOff val="25000"/>
                  </a:prstClr>
                </a:solidFill>
                <a:latin typeface="Goudy Old Style" panose="02020502050305020303" pitchFamily="18" charset="0"/>
              </a:rPr>
            </a:br>
            <a:r>
              <a:rPr lang="en-U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Hydrogen in Palladium – gravimetric measurements</a:t>
            </a:r>
          </a:p>
        </p:txBody>
      </p:sp>
    </p:spTree>
    <p:extLst>
      <p:ext uri="{BB962C8B-B14F-4D97-AF65-F5344CB8AC3E}">
        <p14:creationId xmlns:p14="http://schemas.microsoft.com/office/powerpoint/2010/main" val="4120565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A90EA0-C85C-9623-F109-55FCD2E648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7805" y="2133600"/>
            <a:ext cx="4891395" cy="26468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anose="03060802040406070304" pitchFamily="66" charset="0"/>
              </a:rPr>
              <a:pPr/>
              <a:t>25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A96F670-1321-44F8-837A-B8F3E0EE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algn="l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Electron Screening @ JSI:</a:t>
            </a:r>
            <a:br>
              <a:rPr lang="en-US" sz="3600" i="1" dirty="0">
                <a:solidFill>
                  <a:prstClr val="black">
                    <a:lumMod val="75000"/>
                    <a:lumOff val="25000"/>
                  </a:prstClr>
                </a:solidFill>
                <a:latin typeface="Goudy Old Style" panose="02020502050305020303" pitchFamily="18" charset="0"/>
              </a:rPr>
            </a:b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Experimental setup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C23821B-307D-41F5-8B43-E917DDC25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236" y="1236940"/>
            <a:ext cx="6154884" cy="5392460"/>
          </a:xfrm>
        </p:spPr>
        <p:txBody>
          <a:bodyPr>
            <a:normAutofit/>
          </a:bodyPr>
          <a:lstStyle/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 Tandetron accelerator at Jožef Stefan Institute</a:t>
            </a: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Employed method: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inverse kinematics </a:t>
            </a:r>
            <a:endParaRPr lang="sr-Latn-R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endParaRPr lang="sr-Latn-R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sr-Latn-RS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GB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sr-Latn-RS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dependence of</a:t>
            </a:r>
            <a:r>
              <a:rPr lang="sr-Latn-R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e.s</a:t>
            </a:r>
            <a:r>
              <a:rPr lang="sr-Latn-R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en-GB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Isotopic dependence</a:t>
            </a:r>
            <a:r>
              <a:rPr lang="sr-Latn-R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r-Latn-R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e.s</a:t>
            </a:r>
            <a:r>
              <a:rPr lang="sr-Latn-R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defTabSz="914400">
              <a:spcBef>
                <a:spcPts val="432"/>
              </a:spcBef>
              <a:buClr>
                <a:srgbClr val="AD0101"/>
              </a:buClr>
              <a:buSzTx/>
              <a:buNone/>
            </a:pP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defTabSz="914400">
              <a:spcBef>
                <a:spcPts val="432"/>
              </a:spcBef>
              <a:buClr>
                <a:srgbClr val="AD0101"/>
              </a:buClr>
              <a:buSzTx/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defTabSz="914400">
              <a:spcBef>
                <a:spcPts val="432"/>
              </a:spcBef>
              <a:buClr>
                <a:srgbClr val="AD0101"/>
              </a:buClr>
              <a:buSzTx/>
              <a:buNone/>
            </a:pP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Latn-R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nonresonant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             </a:t>
            </a:r>
            <a:r>
              <a:rPr lang="sr-Latn-R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resonant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</a:t>
            </a: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pt-BR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H(</a:t>
            </a:r>
            <a:r>
              <a:rPr lang="pt-BR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Li,α)</a:t>
            </a:r>
            <a:r>
              <a:rPr lang="pt-BR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sr-Latn-R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GB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H(</a:t>
            </a:r>
            <a:r>
              <a:rPr lang="en-GB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B,αα)</a:t>
            </a:r>
            <a:r>
              <a:rPr lang="pt-BR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sr-Latn-R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sr-Latn-RS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H(</a:t>
            </a:r>
            <a:r>
              <a:rPr lang="sr-Latn-RS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Li,α)</a:t>
            </a:r>
            <a:r>
              <a:rPr lang="pt-BR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sr-Latn-R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pt-BR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H(</a:t>
            </a:r>
            <a:r>
              <a:rPr lang="pt-BR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F,αγ)</a:t>
            </a:r>
            <a:r>
              <a:rPr lang="pt-BR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sr-Latn-R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sr-Latn-RS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H(</a:t>
            </a:r>
            <a:r>
              <a:rPr lang="sr-Latn-RS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Li,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pt-BR" sz="20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/p</a:t>
            </a:r>
            <a:r>
              <a:rPr lang="pt-BR" sz="20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sr-Latn-R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pt-BR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H(</a:t>
            </a:r>
            <a:r>
              <a:rPr lang="pt-BR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F,p)</a:t>
            </a:r>
            <a:r>
              <a:rPr lang="pt-BR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sr-Latn-R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aseline="3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</a:t>
            </a:r>
            <a:r>
              <a:rPr lang="sr-Latn-RS" sz="1800" baseline="3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sr-Latn-R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sr-Latn-RS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</a:t>
            </a:r>
            <a:r>
              <a:rPr lang="sr-Latn-R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Ne+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sr-Latn-R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39F821E-5853-CB82-E3CF-66DF0E0AD0AB}"/>
              </a:ext>
            </a:extLst>
          </p:cNvPr>
          <p:cNvCxnSpPr/>
          <p:nvPr/>
        </p:nvCxnSpPr>
        <p:spPr>
          <a:xfrm>
            <a:off x="2057400" y="5791200"/>
            <a:ext cx="4572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9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algn="l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Bare-nucleus cross-section:</a:t>
            </a:r>
            <a:br>
              <a:rPr lang="en-US" sz="3600" i="1" dirty="0">
                <a:solidFill>
                  <a:prstClr val="black">
                    <a:lumMod val="75000"/>
                    <a:lumOff val="25000"/>
                  </a:prstClr>
                </a:solidFill>
                <a:latin typeface="Goudy Old Style" panose="02020502050305020303" pitchFamily="18" charset="0"/>
              </a:rPr>
            </a:b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T</a:t>
            </a:r>
            <a:r>
              <a:rPr lang="sr-Latn-R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he</a:t>
            </a: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 </a:t>
            </a:r>
            <a:r>
              <a:rPr lang="en-GB" sz="3600" i="1" baseline="30000" dirty="0">
                <a:solidFill>
                  <a:srgbClr val="0070C0"/>
                </a:solidFill>
                <a:latin typeface="Goudy Old Style" panose="02020502050305020303" pitchFamily="18" charset="0"/>
              </a:rPr>
              <a:t>19</a:t>
            </a: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F+D</a:t>
            </a:r>
            <a:r>
              <a:rPr lang="sr-Latn-R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 </a:t>
            </a: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reaction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anose="03060802040406070304" pitchFamily="66" charset="0"/>
              </a:rPr>
              <a:pPr/>
              <a:t>26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318" y="838200"/>
            <a:ext cx="8615082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25000"/>
                </a:schemeClr>
              </a:buClr>
              <a:buSzPct val="150000"/>
              <a:buFont typeface="Gabriola" panose="04040605051002020D02" pitchFamily="82" charset="0"/>
              <a:buChar char="῞"/>
            </a:pPr>
            <a:endParaRPr lang="en-US" sz="4000" dirty="0">
              <a:solidFill>
                <a:schemeClr val="accent3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0664233-9186-4D2F-89F8-C86F6C2A7F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" y="1219200"/>
                <a:ext cx="8529053" cy="5257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57784" indent="-2286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41732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40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defTabSz="914400">
                  <a:spcBef>
                    <a:spcPts val="600"/>
                  </a:spcBef>
                  <a:buClr>
                    <a:srgbClr val="AD0101"/>
                  </a:buClr>
                  <a:buSzTx/>
                  <a:buNone/>
                </a:pPr>
                <a:r>
                  <a:rPr lang="sr-Latn-RS" sz="18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18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Enhancement factor</a:t>
                </a:r>
                <a:r>
                  <a:rPr lang="sr-Latn-RS" sz="18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lvl="1" indent="0" defTabSz="914400">
                  <a:spcBef>
                    <a:spcPts val="600"/>
                  </a:spcBef>
                  <a:spcAft>
                    <a:spcPts val="2400"/>
                  </a:spcAft>
                  <a:buClr>
                    <a:srgbClr val="AD0101"/>
                  </a:buClr>
                  <a:buSzTx/>
                  <a:buNone/>
                </a:pPr>
                <a:r>
                  <a:rPr lang="sr-Latn-RS" sz="2000" b="1" dirty="0">
                    <a:solidFill>
                      <a:srgbClr val="C00000"/>
                    </a:solidFill>
                    <a:latin typeface="Gabriola" panose="04040605051002020D02" pitchFamily="82" charset="0"/>
                    <a:ea typeface="Cambria Math" panose="02040503050406030204" pitchFamily="18" charset="0"/>
                  </a:rPr>
                  <a:t>        </a:t>
                </a:r>
                <a:r>
                  <a:rPr lang="en-GB" sz="2000" b="1" dirty="0">
                    <a:solidFill>
                      <a:srgbClr val="C00000"/>
                    </a:solidFill>
                    <a:latin typeface="Gabriola" panose="04040605051002020D02" pitchFamily="82" charset="0"/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sr-Latn-RS" sz="2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sr-Latn-RS" sz="2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r-Latn-RS" sz="2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sr-Latn-RS" sz="2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=</m:t>
                    </m:r>
                    <m:f>
                      <m:fPr>
                        <m:ctrlPr>
                          <a:rPr lang="sr-Latn-RS" sz="24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i="1" dirty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 dirty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400" b="0" i="1" dirty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sr-Latn-RS" sz="24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sr-Latn-RS" sz="24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sr-Latn-RS" sz="24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r-Latn-RS" sz="2400" i="1" dirty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2400" i="1" dirty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sr-Latn-RS" sz="2400" i="1" dirty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sl-SI" sz="24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l-GR" sz="2400" i="1" dirty="0" smtClean="0">
                                <a:solidFill>
                                  <a:srgbClr val="FF99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 dirty="0">
                                <a:solidFill>
                                  <a:srgbClr val="FF99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400" b="0" i="1" dirty="0" smtClean="0">
                                <a:solidFill>
                                  <a:srgbClr val="FF99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sr-Latn-RS" sz="2400" i="1" dirty="0">
                            <a:solidFill>
                              <a:srgbClr val="FF99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sr-Latn-RS" sz="2400" i="1" dirty="0">
                            <a:solidFill>
                              <a:srgbClr val="FF99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sl-SI" sz="2400" i="1" dirty="0">
                            <a:solidFill>
                              <a:srgbClr val="FF99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9933"/>
                            </a:solidFill>
                            <a:latin typeface="Gabriola" panose="04040605051002020D02" pitchFamily="82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sr-Latn-RS" sz="2000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:endParaRPr lang="sr-Latn-R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0664233-9186-4D2F-89F8-C86F6C2A7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19200"/>
                <a:ext cx="8529053" cy="5257799"/>
              </a:xfrm>
              <a:prstGeom prst="rect">
                <a:avLst/>
              </a:prstGeom>
              <a:blipFill>
                <a:blip r:embed="rId3"/>
                <a:stretch>
                  <a:fillRect t="-5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297AACD-39FA-471C-9A1A-877168F83373}"/>
              </a:ext>
            </a:extLst>
          </p:cNvPr>
          <p:cNvSpPr txBox="1"/>
          <p:nvPr/>
        </p:nvSpPr>
        <p:spPr>
          <a:xfrm flipH="1">
            <a:off x="3575216" y="1219200"/>
            <a:ext cx="433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abriola" panose="04040605051002020D02" pitchFamily="82" charset="0"/>
              </a:rPr>
              <a:t>Screened-nucleus cross-section</a:t>
            </a:r>
            <a:r>
              <a:rPr lang="sr-Latn-RS" dirty="0">
                <a:latin typeface="Gabriola" panose="04040605051002020D02" pitchFamily="82" charset="0"/>
              </a:rPr>
              <a:t>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@ </a:t>
            </a: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JSI, Ljubljana</a:t>
            </a:r>
            <a:r>
              <a:rPr lang="en-GB" dirty="0">
                <a:latin typeface="Gabriola" panose="04040605051002020D02" pitchFamily="8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3EB339-1ED9-47FA-AE96-D8B5A2FFD07B}"/>
              </a:ext>
            </a:extLst>
          </p:cNvPr>
          <p:cNvSpPr txBox="1"/>
          <p:nvPr/>
        </p:nvSpPr>
        <p:spPr>
          <a:xfrm flipH="1">
            <a:off x="3640745" y="1981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Gabriola" panose="04040605051002020D02" pitchFamily="82" charset="0"/>
              </a:rPr>
              <a:t>Bare</a:t>
            </a:r>
            <a:r>
              <a:rPr lang="en-GB" dirty="0">
                <a:latin typeface="Gabriola" panose="04040605051002020D02" pitchFamily="82" charset="0"/>
              </a:rPr>
              <a:t>-nucleus cross-section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@ </a:t>
            </a: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IPP,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Garching</a:t>
            </a:r>
            <a:endParaRPr lang="en-GB" dirty="0">
              <a:latin typeface="Gabriola" panose="04040605051002020D02" pitchFamily="8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8B607F-80EB-45E9-945E-5788E279B05E}"/>
              </a:ext>
            </a:extLst>
          </p:cNvPr>
          <p:cNvSpPr txBox="1"/>
          <p:nvPr/>
        </p:nvSpPr>
        <p:spPr>
          <a:xfrm flipH="1">
            <a:off x="4021746" y="144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Gabriola" panose="04040605051002020D02" pitchFamily="82" charset="0"/>
              </a:rPr>
              <a:t>Inverse kinematics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0CCA14-6F67-4A69-AE27-257E9A191A9E}"/>
              </a:ext>
            </a:extLst>
          </p:cNvPr>
          <p:cNvSpPr txBox="1"/>
          <p:nvPr/>
        </p:nvSpPr>
        <p:spPr>
          <a:xfrm flipH="1">
            <a:off x="3926167" y="2209800"/>
            <a:ext cx="342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err="1">
                <a:solidFill>
                  <a:srgbClr val="FF9933"/>
                </a:solidFill>
                <a:latin typeface="Gabriola" panose="04040605051002020D02" pitchFamily="82" charset="0"/>
              </a:rPr>
              <a:t>Forward</a:t>
            </a:r>
            <a:r>
              <a:rPr lang="en-GB" b="1" dirty="0">
                <a:solidFill>
                  <a:srgbClr val="FF9933"/>
                </a:solidFill>
                <a:latin typeface="Gabriola" panose="04040605051002020D02" pitchFamily="82" charset="0"/>
              </a:rPr>
              <a:t> kinematics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0B31BD8A-A24E-4104-BDE8-7520E2C01716}"/>
              </a:ext>
            </a:extLst>
          </p:cNvPr>
          <p:cNvSpPr/>
          <p:nvPr/>
        </p:nvSpPr>
        <p:spPr>
          <a:xfrm rot="20674304">
            <a:off x="3696857" y="1549459"/>
            <a:ext cx="215590" cy="132347"/>
          </a:xfrm>
          <a:custGeom>
            <a:avLst/>
            <a:gdLst>
              <a:gd name="connsiteX0" fmla="*/ 0 w 215590"/>
              <a:gd name="connsiteY0" fmla="*/ 0 h 132347"/>
              <a:gd name="connsiteX1" fmla="*/ 188495 w 215590"/>
              <a:gd name="connsiteY1" fmla="*/ 4010 h 132347"/>
              <a:gd name="connsiteX2" fmla="*/ 200527 w 215590"/>
              <a:gd name="connsiteY2" fmla="*/ 52137 h 132347"/>
              <a:gd name="connsiteX3" fmla="*/ 56148 w 215590"/>
              <a:gd name="connsiteY3" fmla="*/ 132347 h 13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90" h="132347">
                <a:moveTo>
                  <a:pt x="0" y="0"/>
                </a:moveTo>
                <a:lnTo>
                  <a:pt x="188495" y="4010"/>
                </a:lnTo>
                <a:cubicBezTo>
                  <a:pt x="221916" y="12700"/>
                  <a:pt x="222585" y="30748"/>
                  <a:pt x="200527" y="52137"/>
                </a:cubicBezTo>
                <a:cubicBezTo>
                  <a:pt x="178469" y="73527"/>
                  <a:pt x="117308" y="102937"/>
                  <a:pt x="56148" y="132347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4">
            <a:extLst>
              <a:ext uri="{FF2B5EF4-FFF2-40B4-BE49-F238E27FC236}">
                <a16:creationId xmlns:a16="http://schemas.microsoft.com/office/drawing/2014/main" id="{2773D141-A1F9-46DF-8A2C-263936D9D081}"/>
              </a:ext>
            </a:extLst>
          </p:cNvPr>
          <p:cNvSpPr/>
          <p:nvPr/>
        </p:nvSpPr>
        <p:spPr>
          <a:xfrm rot="21104950">
            <a:off x="2865135" y="1671914"/>
            <a:ext cx="969502" cy="119768"/>
          </a:xfrm>
          <a:custGeom>
            <a:avLst/>
            <a:gdLst>
              <a:gd name="connsiteX0" fmla="*/ 0 w 479834"/>
              <a:gd name="connsiteY0" fmla="*/ 18106 h 27962"/>
              <a:gd name="connsiteX1" fmla="*/ 289711 w 479834"/>
              <a:gd name="connsiteY1" fmla="*/ 27160 h 27962"/>
              <a:gd name="connsiteX2" fmla="*/ 479834 w 479834"/>
              <a:gd name="connsiteY2" fmla="*/ 0 h 2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834" h="27962">
                <a:moveTo>
                  <a:pt x="0" y="18106"/>
                </a:moveTo>
                <a:cubicBezTo>
                  <a:pt x="104869" y="24142"/>
                  <a:pt x="209739" y="30178"/>
                  <a:pt x="289711" y="27160"/>
                </a:cubicBezTo>
                <a:cubicBezTo>
                  <a:pt x="369683" y="24142"/>
                  <a:pt x="424758" y="12071"/>
                  <a:pt x="479834" y="0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6FCF7003-0EA8-41CB-965F-DEE9D9382CFD}"/>
              </a:ext>
            </a:extLst>
          </p:cNvPr>
          <p:cNvSpPr/>
          <p:nvPr/>
        </p:nvSpPr>
        <p:spPr>
          <a:xfrm rot="16200000">
            <a:off x="3078658" y="1675276"/>
            <a:ext cx="204960" cy="1032861"/>
          </a:xfrm>
          <a:custGeom>
            <a:avLst/>
            <a:gdLst>
              <a:gd name="connsiteX0" fmla="*/ 144856 w 144856"/>
              <a:gd name="connsiteY0" fmla="*/ 0 h 561315"/>
              <a:gd name="connsiteX1" fmla="*/ 117695 w 144856"/>
              <a:gd name="connsiteY1" fmla="*/ 262551 h 561315"/>
              <a:gd name="connsiteX2" fmla="*/ 0 w 144856"/>
              <a:gd name="connsiteY2" fmla="*/ 561315 h 561315"/>
              <a:gd name="connsiteX3" fmla="*/ 0 w 144856"/>
              <a:gd name="connsiteY3" fmla="*/ 561315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856" h="561315">
                <a:moveTo>
                  <a:pt x="144856" y="0"/>
                </a:moveTo>
                <a:cubicBezTo>
                  <a:pt x="143347" y="84499"/>
                  <a:pt x="141838" y="168999"/>
                  <a:pt x="117695" y="262551"/>
                </a:cubicBezTo>
                <a:cubicBezTo>
                  <a:pt x="93552" y="356103"/>
                  <a:pt x="0" y="561315"/>
                  <a:pt x="0" y="561315"/>
                </a:cubicBezTo>
                <a:lnTo>
                  <a:pt x="0" y="561315"/>
                </a:lnTo>
              </a:path>
            </a:pathLst>
          </a:cu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32">
            <a:extLst>
              <a:ext uri="{FF2B5EF4-FFF2-40B4-BE49-F238E27FC236}">
                <a16:creationId xmlns:a16="http://schemas.microsoft.com/office/drawing/2014/main" id="{FA9274A7-ACFE-4E53-ADBA-DDB2DF810ECB}"/>
              </a:ext>
            </a:extLst>
          </p:cNvPr>
          <p:cNvSpPr/>
          <p:nvPr/>
        </p:nvSpPr>
        <p:spPr>
          <a:xfrm rot="14892087">
            <a:off x="3619569" y="2202821"/>
            <a:ext cx="155995" cy="161888"/>
          </a:xfrm>
          <a:custGeom>
            <a:avLst/>
            <a:gdLst>
              <a:gd name="connsiteX0" fmla="*/ 48303 w 156944"/>
              <a:gd name="connsiteY0" fmla="*/ 0 h 201244"/>
              <a:gd name="connsiteX1" fmla="*/ 3035 w 156944"/>
              <a:gd name="connsiteY1" fmla="*/ 144856 h 201244"/>
              <a:gd name="connsiteX2" fmla="*/ 21142 w 156944"/>
              <a:gd name="connsiteY2" fmla="*/ 199176 h 201244"/>
              <a:gd name="connsiteX3" fmla="*/ 156944 w 156944"/>
              <a:gd name="connsiteY3" fmla="*/ 81481 h 201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944" h="201244">
                <a:moveTo>
                  <a:pt x="48303" y="0"/>
                </a:moveTo>
                <a:cubicBezTo>
                  <a:pt x="27932" y="55830"/>
                  <a:pt x="7562" y="111660"/>
                  <a:pt x="3035" y="144856"/>
                </a:cubicBezTo>
                <a:cubicBezTo>
                  <a:pt x="-1492" y="178052"/>
                  <a:pt x="-4510" y="209739"/>
                  <a:pt x="21142" y="199176"/>
                </a:cubicBezTo>
                <a:cubicBezTo>
                  <a:pt x="46794" y="188613"/>
                  <a:pt x="101869" y="135047"/>
                  <a:pt x="156944" y="81481"/>
                </a:cubicBezTo>
              </a:path>
            </a:pathLst>
          </a:cu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83C3420-2158-4FF1-938E-98431012EA85}"/>
              </a:ext>
            </a:extLst>
          </p:cNvPr>
          <p:cNvSpPr txBox="1">
            <a:spLocks/>
          </p:cNvSpPr>
          <p:nvPr/>
        </p:nvSpPr>
        <p:spPr>
          <a:xfrm>
            <a:off x="5279297" y="3899439"/>
            <a:ext cx="2886214" cy="1358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d,p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1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reaction </a:t>
            </a:r>
          </a:p>
          <a:p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~100 nm thick CaF</a:t>
            </a:r>
            <a:r>
              <a:rPr lang="en-GB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target</a:t>
            </a:r>
          </a:p>
          <a:p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Deuterium beam </a:t>
            </a:r>
          </a:p>
          <a:p>
            <a:endParaRPr lang="en-GB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C0463-5F3F-4EE5-A675-CD6463DD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898496"/>
            <a:ext cx="4562535" cy="3426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A557C4-A30B-A43D-70CC-AF6355DA16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9590" y="76200"/>
            <a:ext cx="3772010" cy="3839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EA7B28-C598-1A55-8B9F-5F8F119C433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5105400"/>
            <a:ext cx="3677034" cy="8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97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rush Script MT" panose="03060802040406070304" pitchFamily="66" charset="0"/>
              <a:ea typeface="+mn-e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318" y="838200"/>
            <a:ext cx="8615082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EE6">
                  <a:lumMod val="25000"/>
                </a:srgbClr>
              </a:buClr>
              <a:buSzPct val="150000"/>
              <a:buFont typeface="Gabriola" panose="04040605051002020D02" pitchFamily="82" charset="0"/>
              <a:buChar char="῞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BB05E">
                  <a:lumMod val="50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BA8443-5427-4A7A-BD02-AE0CC7797EA4}"/>
                  </a:ext>
                </a:extLst>
              </p:cNvPr>
              <p:cNvSpPr/>
              <p:nvPr/>
            </p:nvSpPr>
            <p:spPr>
              <a:xfrm>
                <a:off x="6291449" y="1981200"/>
                <a:ext cx="23012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𝑎𝑑</m:t>
                          </m:r>
                        </m:sub>
                      </m:sSub>
                      <m:r>
                        <a:rPr kumimoji="0" lang="sr-Latn-R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=2.19 </m:t>
                      </m:r>
                      <m:r>
                        <a:rPr kumimoji="0" lang="sr-Latn-R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𝑘𝑒𝑉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briola" panose="04040605051002020D02" pitchFamily="8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BA8443-5427-4A7A-BD02-AE0CC7797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449" y="1981200"/>
                <a:ext cx="2301271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83DFE96-D3B1-DC39-F99A-2833BDDFB8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18" y="1476874"/>
            <a:ext cx="5460038" cy="41763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C0C303F-DFE9-9CA7-43F9-44DB2A52BAEC}"/>
              </a:ext>
            </a:extLst>
          </p:cNvPr>
          <p:cNvSpPr txBox="1">
            <a:spLocks/>
          </p:cNvSpPr>
          <p:nvPr/>
        </p:nvSpPr>
        <p:spPr>
          <a:xfrm>
            <a:off x="304800" y="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Bare-nucleus cross-section:</a:t>
            </a:r>
            <a:br>
              <a:rPr lang="en-US" sz="3600" i="1" dirty="0">
                <a:solidFill>
                  <a:prstClr val="black">
                    <a:lumMod val="75000"/>
                    <a:lumOff val="25000"/>
                  </a:prstClr>
                </a:solidFill>
                <a:latin typeface="Goudy Old Style" panose="02020502050305020303" pitchFamily="18" charset="0"/>
              </a:rPr>
            </a:b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T</a:t>
            </a:r>
            <a:r>
              <a:rPr lang="sr-Latn-R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he</a:t>
            </a: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 </a:t>
            </a:r>
            <a:r>
              <a:rPr lang="en-GB" sz="3600" i="1" baseline="30000" dirty="0">
                <a:solidFill>
                  <a:srgbClr val="0070C0"/>
                </a:solidFill>
                <a:latin typeface="Goudy Old Style" panose="02020502050305020303" pitchFamily="18" charset="0"/>
              </a:rPr>
              <a:t>19</a:t>
            </a: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F+D</a:t>
            </a:r>
            <a:r>
              <a:rPr lang="sr-Latn-R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 </a:t>
            </a: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reaction</a:t>
            </a:r>
          </a:p>
        </p:txBody>
      </p:sp>
      <p:graphicFrame>
        <p:nvGraphicFramePr>
          <p:cNvPr id="7" name="Table 18">
            <a:extLst>
              <a:ext uri="{FF2B5EF4-FFF2-40B4-BE49-F238E27FC236}">
                <a16:creationId xmlns:a16="http://schemas.microsoft.com/office/drawing/2014/main" id="{66A83CF8-5CEB-0028-6A6D-ECF02E542A92}"/>
              </a:ext>
            </a:extLst>
          </p:cNvPr>
          <p:cNvGraphicFramePr>
            <a:graphicFrameLocks noGrp="1"/>
          </p:cNvGraphicFramePr>
          <p:nvPr/>
        </p:nvGraphicFramePr>
        <p:xfrm>
          <a:off x="6408489" y="2604941"/>
          <a:ext cx="2108214" cy="1584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41414">
                  <a:extLst>
                    <a:ext uri="{9D8B030D-6E8A-4147-A177-3AD203B41FA5}">
                      <a16:colId xmlns:a16="http://schemas.microsoft.com/office/drawing/2014/main" val="19145814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999432161"/>
                    </a:ext>
                  </a:extLst>
                </a:gridCol>
              </a:tblGrid>
              <a:tr h="473957"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sr-Latn-RS" sz="1600" b="0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r-Latn-RS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sr-Latn-RS" sz="1600" b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F+d)</a:t>
                      </a:r>
                      <a:r>
                        <a:rPr lang="sr-Latn-RS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[keV]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066675"/>
                  </a:ext>
                </a:extLst>
              </a:tr>
              <a:tr h="274396"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 </a:t>
                      </a:r>
                      <a:r>
                        <a:rPr lang="sr-Latn-RS" sz="1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endParaRPr lang="en-GB" sz="16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746147"/>
                  </a:ext>
                </a:extLst>
              </a:tr>
              <a:tr h="274396"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 </a:t>
                      </a:r>
                      <a:r>
                        <a:rPr lang="sr-Latn-RS" sz="16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endParaRPr lang="sr-Latn-RS" sz="16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2438"/>
                  </a:ext>
                </a:extLst>
              </a:tr>
              <a:tr h="274396"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endParaRPr lang="en-GB" sz="16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459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460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0"/>
            <a:ext cx="4572001" cy="1143000"/>
          </a:xfrm>
        </p:spPr>
        <p:txBody>
          <a:bodyPr/>
          <a:lstStyle/>
          <a:p>
            <a:pPr algn="l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Latest Results:</a:t>
            </a:r>
            <a:br>
              <a:rPr lang="en-US" sz="3600" i="1" dirty="0">
                <a:solidFill>
                  <a:prstClr val="black">
                    <a:lumMod val="75000"/>
                    <a:lumOff val="25000"/>
                  </a:prstClr>
                </a:solidFill>
                <a:latin typeface="Goudy Old Style" panose="02020502050305020303" pitchFamily="18" charset="0"/>
              </a:rPr>
            </a:br>
            <a:r>
              <a:rPr lang="sr-Latn-RS" sz="3600" i="1" dirty="0" err="1">
                <a:solidFill>
                  <a:srgbClr val="0070C0"/>
                </a:solidFill>
                <a:latin typeface="Goudy Old Style" panose="02020502050305020303" pitchFamily="18" charset="0"/>
              </a:rPr>
              <a:t>Resonant</a:t>
            </a:r>
            <a:r>
              <a:rPr lang="sr-Latn-R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 </a:t>
            </a:r>
            <a:r>
              <a:rPr lang="sr-Latn-RS" sz="3600" i="1" dirty="0" err="1">
                <a:solidFill>
                  <a:srgbClr val="0070C0"/>
                </a:solidFill>
                <a:latin typeface="Goudy Old Style" panose="02020502050305020303" pitchFamily="18" charset="0"/>
              </a:rPr>
              <a:t>reactions</a:t>
            </a:r>
            <a:endParaRPr lang="en-US" sz="3600" i="1" dirty="0">
              <a:solidFill>
                <a:srgbClr val="0070C0"/>
              </a:solidFill>
              <a:latin typeface="Goudy Old Style" panose="020205020503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anose="03060802040406070304" pitchFamily="66" charset="0"/>
              </a:rPr>
              <a:pPr/>
              <a:t>28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rush Script MT" panose="030608020404060703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EA7DE6-27EB-7A0B-55B2-8CD4BE27C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1" y="2776414"/>
            <a:ext cx="4218738" cy="31952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6592AA-F805-9361-A69C-7E4896F004F8}"/>
              </a:ext>
            </a:extLst>
          </p:cNvPr>
          <p:cNvSpPr/>
          <p:nvPr/>
        </p:nvSpPr>
        <p:spPr>
          <a:xfrm>
            <a:off x="7792128" y="5147846"/>
            <a:ext cx="723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Gabriola" panose="04040605051002020D02" pitchFamily="82" charset="0"/>
              </a:rPr>
              <a:t>[1, 2]</a:t>
            </a:r>
            <a:endParaRPr lang="en-US" sz="1600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62F20E-4086-0D89-874D-BA37E6E15325}"/>
              </a:ext>
            </a:extLst>
          </p:cNvPr>
          <p:cNvSpPr/>
          <p:nvPr/>
        </p:nvSpPr>
        <p:spPr>
          <a:xfrm>
            <a:off x="5102515" y="5956012"/>
            <a:ext cx="3182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Gabriola" panose="04040605051002020D02" pitchFamily="82" charset="0"/>
              </a:rPr>
              <a:t>[1] </a:t>
            </a:r>
            <a:r>
              <a:rPr lang="sr-Latn-RS" sz="1600" dirty="0">
                <a:solidFill>
                  <a:srgbClr val="7030A0"/>
                </a:solidFill>
                <a:latin typeface="Gabriola" panose="04040605051002020D02" pitchFamily="82" charset="0"/>
              </a:rPr>
              <a:t>K. </a:t>
            </a:r>
            <a:r>
              <a:rPr lang="sr-Latn-RS" sz="1600" dirty="0" err="1">
                <a:solidFill>
                  <a:srgbClr val="7030A0"/>
                </a:solidFill>
                <a:latin typeface="Gabriola" panose="04040605051002020D02" pitchFamily="82" charset="0"/>
              </a:rPr>
              <a:t>Spyrou</a:t>
            </a:r>
            <a:r>
              <a:rPr lang="sr-Latn-RS" sz="1600" dirty="0">
                <a:solidFill>
                  <a:srgbClr val="7030A0"/>
                </a:solidFill>
                <a:latin typeface="Gabriola" panose="04040605051002020D02" pitchFamily="82" charset="0"/>
              </a:rPr>
              <a:t> et </a:t>
            </a:r>
            <a:r>
              <a:rPr lang="sr-Latn-RS" sz="1600" dirty="0" err="1">
                <a:solidFill>
                  <a:srgbClr val="7030A0"/>
                </a:solidFill>
                <a:latin typeface="Gabriola" panose="04040605051002020D02" pitchFamily="82" charset="0"/>
              </a:rPr>
              <a:t>al</a:t>
            </a:r>
            <a:r>
              <a:rPr lang="sr-Latn-RS" sz="1600" dirty="0">
                <a:solidFill>
                  <a:srgbClr val="7030A0"/>
                </a:solidFill>
                <a:latin typeface="Gabriola" panose="04040605051002020D02" pitchFamily="82" charset="0"/>
              </a:rPr>
              <a:t>., Z. </a:t>
            </a:r>
            <a:r>
              <a:rPr lang="sr-Latn-RS" sz="1600" dirty="0" err="1">
                <a:solidFill>
                  <a:srgbClr val="7030A0"/>
                </a:solidFill>
                <a:latin typeface="Gabriola" panose="04040605051002020D02" pitchFamily="82" charset="0"/>
              </a:rPr>
              <a:t>Phys</a:t>
            </a:r>
            <a:r>
              <a:rPr lang="sr-Latn-RS" sz="1600" dirty="0">
                <a:solidFill>
                  <a:srgbClr val="7030A0"/>
                </a:solidFill>
                <a:latin typeface="Gabriola" panose="04040605051002020D02" pitchFamily="82" charset="0"/>
              </a:rPr>
              <a:t>., A </a:t>
            </a:r>
            <a:r>
              <a:rPr lang="sr-Latn-RS" sz="1600" b="1" dirty="0">
                <a:solidFill>
                  <a:srgbClr val="7030A0"/>
                </a:solidFill>
                <a:latin typeface="Gabriola" panose="04040605051002020D02" pitchFamily="82" charset="0"/>
              </a:rPr>
              <a:t>357</a:t>
            </a:r>
            <a:r>
              <a:rPr lang="sr-Latn-RS" sz="1600" dirty="0">
                <a:solidFill>
                  <a:srgbClr val="7030A0"/>
                </a:solidFill>
                <a:latin typeface="Gabriola" panose="04040605051002020D02" pitchFamily="82" charset="0"/>
              </a:rPr>
              <a:t>, 283 (1997).</a:t>
            </a:r>
            <a:endParaRPr lang="en-US" sz="1600" dirty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r>
              <a:rPr lang="en-GB" sz="1600" dirty="0">
                <a:solidFill>
                  <a:srgbClr val="7030A0"/>
                </a:solidFill>
                <a:latin typeface="Gabriola" panose="04040605051002020D02" pitchFamily="82" charset="0"/>
              </a:rPr>
              <a:t>[2] </a:t>
            </a:r>
            <a:r>
              <a:rPr lang="sr-Latn-RS" sz="1600" dirty="0">
                <a:solidFill>
                  <a:srgbClr val="7030A0"/>
                </a:solidFill>
                <a:latin typeface="Gabriola" panose="04040605051002020D02" pitchFamily="82" charset="0"/>
              </a:rPr>
              <a:t>K. </a:t>
            </a:r>
            <a:r>
              <a:rPr lang="sr-Latn-RS" sz="1600" dirty="0" err="1">
                <a:solidFill>
                  <a:srgbClr val="7030A0"/>
                </a:solidFill>
                <a:latin typeface="Gabriola" panose="04040605051002020D02" pitchFamily="82" charset="0"/>
              </a:rPr>
              <a:t>Spyrou</a:t>
            </a:r>
            <a:r>
              <a:rPr lang="sr-Latn-RS" sz="1600" dirty="0">
                <a:solidFill>
                  <a:srgbClr val="7030A0"/>
                </a:solidFill>
                <a:latin typeface="Gabriola" panose="04040605051002020D02" pitchFamily="82" charset="0"/>
              </a:rPr>
              <a:t> et </a:t>
            </a:r>
            <a:r>
              <a:rPr lang="sr-Latn-RS" sz="1600" dirty="0" err="1">
                <a:solidFill>
                  <a:srgbClr val="7030A0"/>
                </a:solidFill>
                <a:latin typeface="Gabriola" panose="04040605051002020D02" pitchFamily="82" charset="0"/>
              </a:rPr>
              <a:t>al</a:t>
            </a:r>
            <a:r>
              <a:rPr lang="sr-Latn-RS" sz="1600" dirty="0">
                <a:solidFill>
                  <a:srgbClr val="7030A0"/>
                </a:solidFill>
                <a:latin typeface="Gabriola" panose="04040605051002020D02" pitchFamily="82" charset="0"/>
              </a:rPr>
              <a:t>., </a:t>
            </a:r>
            <a:r>
              <a:rPr lang="sr-Latn-RS" sz="1600" dirty="0" err="1">
                <a:solidFill>
                  <a:srgbClr val="7030A0"/>
                </a:solidFill>
                <a:latin typeface="Gabriola" panose="04040605051002020D02" pitchFamily="82" charset="0"/>
              </a:rPr>
              <a:t>Eur</a:t>
            </a:r>
            <a:r>
              <a:rPr lang="sr-Latn-RS" sz="1600" dirty="0">
                <a:solidFill>
                  <a:srgbClr val="7030A0"/>
                </a:solidFill>
                <a:latin typeface="Gabriola" panose="04040605051002020D02" pitchFamily="82" charset="0"/>
              </a:rPr>
              <a:t>. </a:t>
            </a:r>
            <a:r>
              <a:rPr lang="sr-Latn-RS" sz="1600" dirty="0" err="1">
                <a:solidFill>
                  <a:srgbClr val="7030A0"/>
                </a:solidFill>
                <a:latin typeface="Gabriola" panose="04040605051002020D02" pitchFamily="82" charset="0"/>
              </a:rPr>
              <a:t>Phys</a:t>
            </a:r>
            <a:r>
              <a:rPr lang="sr-Latn-RS" sz="1600" dirty="0">
                <a:solidFill>
                  <a:srgbClr val="7030A0"/>
                </a:solidFill>
                <a:latin typeface="Gabriola" panose="04040605051002020D02" pitchFamily="82" charset="0"/>
              </a:rPr>
              <a:t>. J., A </a:t>
            </a:r>
            <a:r>
              <a:rPr lang="sr-Latn-RS" sz="1600" b="1" dirty="0">
                <a:solidFill>
                  <a:srgbClr val="7030A0"/>
                </a:solidFill>
                <a:latin typeface="Gabriola" panose="04040605051002020D02" pitchFamily="82" charset="0"/>
              </a:rPr>
              <a:t>7</a:t>
            </a:r>
            <a:r>
              <a:rPr lang="sr-Latn-RS" sz="1600" dirty="0">
                <a:solidFill>
                  <a:srgbClr val="7030A0"/>
                </a:solidFill>
                <a:latin typeface="Gabriola" panose="04040605051002020D02" pitchFamily="82" charset="0"/>
              </a:rPr>
              <a:t>, 79 (2000).</a:t>
            </a:r>
            <a:endParaRPr lang="en-US" sz="1600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671E9-8BE6-B3FE-E022-C48111B0DE2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043" y="1447800"/>
            <a:ext cx="3309429" cy="4114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78C1B5-F634-3804-448A-4385CFBB32DE}"/>
              </a:ext>
            </a:extLst>
          </p:cNvPr>
          <p:cNvSpPr txBox="1"/>
          <p:nvPr/>
        </p:nvSpPr>
        <p:spPr>
          <a:xfrm>
            <a:off x="3006113" y="1524000"/>
            <a:ext cx="609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  <a:latin typeface="Gabriola" panose="04040605051002020D02" pitchFamily="82" charset="0"/>
              </a:rPr>
              <a:t>[</a:t>
            </a:r>
            <a:r>
              <a:rPr lang="sr-Latn-RS" sz="1600" dirty="0">
                <a:solidFill>
                  <a:srgbClr val="00B050"/>
                </a:solidFill>
                <a:latin typeface="Gabriola" panose="04040605051002020D02" pitchFamily="82" charset="0"/>
              </a:rPr>
              <a:t>3</a:t>
            </a:r>
            <a:r>
              <a:rPr lang="en-GB" sz="1600" dirty="0">
                <a:solidFill>
                  <a:srgbClr val="00B050"/>
                </a:solidFill>
                <a:latin typeface="Gabriola" panose="04040605051002020D02" pitchFamily="82" charset="0"/>
              </a:rPr>
              <a:t>]</a:t>
            </a:r>
            <a:endParaRPr lang="en-US" sz="1600" dirty="0">
              <a:solidFill>
                <a:srgbClr val="00B050"/>
              </a:solidFill>
              <a:latin typeface="Gabriola" panose="04040605051002020D02" pitchFamily="8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9C09D8-80D6-DA17-B136-28E88E2B7842}"/>
              </a:ext>
            </a:extLst>
          </p:cNvPr>
          <p:cNvSpPr/>
          <p:nvPr/>
        </p:nvSpPr>
        <p:spPr>
          <a:xfrm>
            <a:off x="557322" y="5898851"/>
            <a:ext cx="3625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  <a:latin typeface="Gabriola" panose="04040605051002020D02" pitchFamily="82" charset="0"/>
              </a:rPr>
              <a:t>[</a:t>
            </a:r>
            <a:r>
              <a:rPr lang="sr-Latn-RS" sz="1600" dirty="0">
                <a:solidFill>
                  <a:srgbClr val="00B050"/>
                </a:solidFill>
                <a:latin typeface="Gabriola" panose="04040605051002020D02" pitchFamily="82" charset="0"/>
              </a:rPr>
              <a:t>3</a:t>
            </a:r>
            <a:r>
              <a:rPr lang="en-GB" sz="1600" dirty="0">
                <a:solidFill>
                  <a:srgbClr val="00B050"/>
                </a:solidFill>
                <a:latin typeface="Gabriola" panose="04040605051002020D02" pitchFamily="82" charset="0"/>
              </a:rPr>
              <a:t>] C. </a:t>
            </a:r>
            <a:r>
              <a:rPr lang="en-GB" sz="1600" dirty="0" err="1">
                <a:solidFill>
                  <a:srgbClr val="00B050"/>
                </a:solidFill>
                <a:latin typeface="Gabriola" panose="04040605051002020D02" pitchFamily="82" charset="0"/>
              </a:rPr>
              <a:t>Iliadis</a:t>
            </a:r>
            <a:r>
              <a:rPr lang="en-GB" sz="1600" dirty="0">
                <a:solidFill>
                  <a:srgbClr val="00B050"/>
                </a:solidFill>
                <a:latin typeface="Gabriola" panose="04040605051002020D02" pitchFamily="82" charset="0"/>
              </a:rPr>
              <a:t>. Nuclear Physics of Stars - Second, Revised and</a:t>
            </a:r>
            <a:r>
              <a:rPr lang="sr-Latn-RS" sz="1600" dirty="0">
                <a:solidFill>
                  <a:srgbClr val="00B050"/>
                </a:solidFill>
                <a:latin typeface="Gabriola" panose="04040605051002020D02" pitchFamily="82" charset="0"/>
              </a:rPr>
              <a:t> </a:t>
            </a:r>
            <a:r>
              <a:rPr lang="en-GB" sz="1600" dirty="0">
                <a:solidFill>
                  <a:srgbClr val="00B050"/>
                </a:solidFill>
                <a:latin typeface="Gabriola" panose="04040605051002020D02" pitchFamily="82" charset="0"/>
              </a:rPr>
              <a:t>Enlarged Edition, Wiley-VCH,</a:t>
            </a:r>
            <a:r>
              <a:rPr lang="sr-Latn-RS" sz="1600" dirty="0">
                <a:solidFill>
                  <a:srgbClr val="00B050"/>
                </a:solidFill>
                <a:latin typeface="Gabriola" panose="04040605051002020D02" pitchFamily="82" charset="0"/>
              </a:rPr>
              <a:t> </a:t>
            </a:r>
            <a:r>
              <a:rPr lang="en-GB" sz="1600" dirty="0">
                <a:solidFill>
                  <a:srgbClr val="00B050"/>
                </a:solidFill>
                <a:latin typeface="Gabriola" panose="04040605051002020D02" pitchFamily="82" charset="0"/>
              </a:rPr>
              <a:t>Weinheim, 2015.</a:t>
            </a:r>
            <a:endParaRPr lang="en-US" sz="1600" dirty="0">
              <a:solidFill>
                <a:srgbClr val="00B050"/>
              </a:solidFill>
              <a:latin typeface="Gabriola" panose="04040605051002020D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650811F-C2A3-1C3D-8C18-EF758A3D00E0}"/>
                  </a:ext>
                </a:extLst>
              </p:cNvPr>
              <p:cNvSpPr/>
              <p:nvPr/>
            </p:nvSpPr>
            <p:spPr>
              <a:xfrm>
                <a:off x="4332771" y="144717"/>
                <a:ext cx="4722006" cy="2490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00B050"/>
                    </a:solidFill>
                  </a:rPr>
                  <a:t>Breit</a:t>
                </a:r>
                <a:r>
                  <a:rPr lang="sr-Latn-RS" dirty="0">
                    <a:solidFill>
                      <a:srgbClr val="00B050"/>
                    </a:solidFill>
                  </a:rPr>
                  <a:t>-</a:t>
                </a:r>
                <a:r>
                  <a:rPr lang="en-GB" dirty="0">
                    <a:solidFill>
                      <a:srgbClr val="00B050"/>
                    </a:solidFill>
                  </a:rPr>
                  <a:t>Wigner resonance cross section</a:t>
                </a:r>
                <a:r>
                  <a:rPr lang="sr-Latn-RS" dirty="0">
                    <a:solidFill>
                      <a:srgbClr val="00B050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R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sr-Latn-R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sr-Latn-R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R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sr-Latn-R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sr-Latn-R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sr-Latn-R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sr-Latn-R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𝜔𝛾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sSup>
                            <m:sSupPr>
                              <m:ctrlPr>
                                <a:rPr lang="sr-Latn-R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r-Latn-R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sr-Latn-R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sr-Latn-RS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sr-Latn-RS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r-Latn-RS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  <m:sup>
                              <m:r>
                                <a:rPr lang="sr-Latn-R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r-Latn-R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sr-Latn-R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r-Latn-RS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sr-Latn-R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Γ</m:t>
                                      </m:r>
                                    </m:num>
                                    <m:den>
                                      <m:r>
                                        <a:rPr lang="sr-Latn-RS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sr-Latn-R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sr-Latn-RS" b="0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R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sr-Latn-R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r-Latn-R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sr-Latn-R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R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sr-Latn-R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sr-Latn-R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r-Latn-R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sr-Latn-R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𝜔𝛾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</m:oMath>
                  </m:oMathPara>
                </a14:m>
                <a:endParaRPr lang="sr-Latn-R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briola" panose="04040605051002020D02" pitchFamily="82" charset="0"/>
                </a:endParaRPr>
              </a:p>
              <a:p>
                <a:pPr marL="0" lvl="1" indent="0" defTabSz="914400">
                  <a:spcBef>
                    <a:spcPts val="600"/>
                  </a:spcBef>
                  <a:buClr>
                    <a:srgbClr val="AD0101"/>
                  </a:buClr>
                  <a:buSzTx/>
                  <a:buNone/>
                </a:pPr>
                <a:r>
                  <a:rPr lang="en-US" sz="18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Enhancement factor</a:t>
                </a:r>
                <a:r>
                  <a:rPr lang="sr-Latn-RS" sz="18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sr-Latn-RS" sz="2000" b="1" dirty="0">
                    <a:solidFill>
                      <a:srgbClr val="0070C0"/>
                    </a:solidFill>
                    <a:latin typeface="Gabriola" panose="04040605051002020D02" pitchFamily="82" charset="0"/>
                    <a:ea typeface="Cambria Math" panose="02040503050406030204" pitchFamily="18" charset="0"/>
                  </a:rPr>
                  <a:t>    </a:t>
                </a:r>
                <a:endParaRPr lang="en-GB" sz="200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1" indent="0" algn="ctr" defTabSz="914400">
                  <a:spcBef>
                    <a:spcPts val="600"/>
                  </a:spcBef>
                  <a:buClr>
                    <a:srgbClr val="AD0101"/>
                  </a:buClr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R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sr-Latn-R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sr-Latn-R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00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00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sr-Latn-RS" sz="200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l-SI" sz="200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sr-Latn-RS" sz="200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Gabriola" panose="04040605051002020D02" pitchFamily="82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sr-Latn-R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𝜔𝛾</m:t>
                              </m:r>
                            </m:e>
                            <m:sub>
                              <m:r>
                                <a:rPr lang="sr-Latn-R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𝜔𝛾</m:t>
                              </m:r>
                            </m:e>
                            <m:sub>
                              <m:r>
                                <a:rPr lang="sr-Latn-R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RS" sz="2000" i="1" dirty="0">
                  <a:solidFill>
                    <a:srgbClr val="0070C0"/>
                  </a:solidFill>
                  <a:latin typeface="Gabriola" panose="04040605051002020D02" pitchFamily="82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650811F-C2A3-1C3D-8C18-EF758A3D0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771" y="144717"/>
                <a:ext cx="4722006" cy="2490105"/>
              </a:xfrm>
              <a:prstGeom prst="rect">
                <a:avLst/>
              </a:prstGeom>
              <a:blipFill>
                <a:blip r:embed="rId5"/>
                <a:stretch>
                  <a:fillRect l="-1163" t="-17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85150D-02E5-9E40-7A02-2421DD522D47}"/>
                  </a:ext>
                </a:extLst>
              </p:cNvPr>
              <p:cNvSpPr txBox="1"/>
              <p:nvPr/>
            </p:nvSpPr>
            <p:spPr>
              <a:xfrm>
                <a:off x="6788730" y="1609636"/>
                <a:ext cx="1669470" cy="6001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z="11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𝜔𝛾</m:t>
                    </m:r>
                    <m:r>
                      <a:rPr lang="sr-Latn-RS" sz="11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resonance strength</a:t>
                </a:r>
              </a:p>
              <a:p>
                <a:r>
                  <a:rPr lang="en-GB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(= integrated cross section</a:t>
                </a:r>
              </a:p>
              <a:p>
                <a:r>
                  <a:rPr lang="en-GB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 resonant region)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85150D-02E5-9E40-7A02-2421DD522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730" y="1609636"/>
                <a:ext cx="1669470" cy="600164"/>
              </a:xfrm>
              <a:prstGeom prst="rect">
                <a:avLst/>
              </a:prstGeom>
              <a:blipFill>
                <a:blip r:embed="rId6"/>
                <a:stretch>
                  <a:fillRect b="-4950"/>
                </a:stretch>
              </a:blipFill>
              <a:ln w="127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100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algn="l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Latest Results:</a:t>
            </a:r>
            <a:br>
              <a:rPr lang="en-US" sz="3600" i="1" dirty="0">
                <a:solidFill>
                  <a:prstClr val="black">
                    <a:lumMod val="75000"/>
                    <a:lumOff val="25000"/>
                  </a:prstClr>
                </a:solidFill>
                <a:latin typeface="Goudy Old Style" panose="02020502050305020303" pitchFamily="18" charset="0"/>
              </a:rPr>
            </a:b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T</a:t>
            </a:r>
            <a:r>
              <a:rPr lang="sr-Latn-R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he</a:t>
            </a: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 </a:t>
            </a:r>
            <a:r>
              <a:rPr lang="pt-BR" sz="3600" i="1" baseline="30000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1</a:t>
            </a:r>
            <a:r>
              <a:rPr lang="pt-BR" sz="3600" i="1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H(</a:t>
            </a:r>
            <a:r>
              <a:rPr lang="pt-BR" sz="3600" i="1" baseline="30000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19</a:t>
            </a:r>
            <a:r>
              <a:rPr lang="pt-BR" sz="3600" i="1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F,αγ)</a:t>
            </a:r>
            <a:r>
              <a:rPr lang="pt-BR" sz="3600" i="1" baseline="30000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16</a:t>
            </a:r>
            <a:r>
              <a:rPr lang="sr-Latn-RS" sz="3600" i="1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O</a:t>
            </a:r>
            <a:r>
              <a:rPr lang="sr-Latn-R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 </a:t>
            </a: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reaction</a:t>
            </a:r>
            <a:endParaRPr lang="en-US" sz="3600" i="1" dirty="0">
              <a:solidFill>
                <a:srgbClr val="0070C0"/>
              </a:solidFill>
              <a:latin typeface="Goudy Old Style" panose="020205020503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anose="03060802040406070304" pitchFamily="66" charset="0"/>
              </a:rPr>
              <a:pPr/>
              <a:t>29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318" y="838200"/>
            <a:ext cx="8615082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25000"/>
                </a:schemeClr>
              </a:buClr>
              <a:buSzPct val="150000"/>
              <a:buFont typeface="Gabriola" panose="04040605051002020D02" pitchFamily="82" charset="0"/>
              <a:buChar char="῞"/>
            </a:pPr>
            <a:endParaRPr lang="en-US" sz="4000" dirty="0">
              <a:solidFill>
                <a:schemeClr val="accent3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8ECC67-9C98-85DD-A00A-3292DAB06502}"/>
              </a:ext>
            </a:extLst>
          </p:cNvPr>
          <p:cNvSpPr/>
          <p:nvPr/>
        </p:nvSpPr>
        <p:spPr>
          <a:xfrm>
            <a:off x="381000" y="6062246"/>
            <a:ext cx="304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Gabriola" panose="04040605051002020D02" pitchFamily="82" charset="0"/>
              </a:rPr>
              <a:t>[2] </a:t>
            </a:r>
            <a:r>
              <a:rPr lang="fr-FR" sz="1600" dirty="0">
                <a:solidFill>
                  <a:srgbClr val="7030A0"/>
                </a:solidFill>
                <a:latin typeface="Gabriola" panose="04040605051002020D02" pitchFamily="82" charset="0"/>
              </a:rPr>
              <a:t>K. </a:t>
            </a:r>
            <a:r>
              <a:rPr lang="fr-FR" sz="1600" dirty="0" err="1">
                <a:solidFill>
                  <a:srgbClr val="7030A0"/>
                </a:solidFill>
                <a:latin typeface="Gabriola" panose="04040605051002020D02" pitchFamily="82" charset="0"/>
              </a:rPr>
              <a:t>Spyrou</a:t>
            </a:r>
            <a:r>
              <a:rPr lang="fr-FR" sz="1600" dirty="0">
                <a:solidFill>
                  <a:srgbClr val="7030A0"/>
                </a:solidFill>
                <a:latin typeface="Gabriola" panose="04040605051002020D02" pitchFamily="82" charset="0"/>
              </a:rPr>
              <a:t> et al. </a:t>
            </a:r>
            <a:r>
              <a:rPr lang="fr-FR" sz="1600" dirty="0" err="1">
                <a:solidFill>
                  <a:srgbClr val="7030A0"/>
                </a:solidFill>
                <a:latin typeface="Gabriola" panose="04040605051002020D02" pitchFamily="82" charset="0"/>
              </a:rPr>
              <a:t>Eur</a:t>
            </a:r>
            <a:r>
              <a:rPr lang="fr-FR" sz="1600" dirty="0">
                <a:solidFill>
                  <a:srgbClr val="7030A0"/>
                </a:solidFill>
                <a:latin typeface="Gabriola" panose="04040605051002020D02" pitchFamily="82" charset="0"/>
              </a:rPr>
              <a:t>. Phys. J., A 7:79, 2000.</a:t>
            </a:r>
            <a:endParaRPr lang="en-US" sz="1600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4B4D95-0FE8-9B7D-20E7-58942C0CB3A0}"/>
                  </a:ext>
                </a:extLst>
              </p:cNvPr>
              <p:cNvSpPr txBox="1"/>
              <p:nvPr/>
            </p:nvSpPr>
            <p:spPr>
              <a:xfrm>
                <a:off x="228600" y="4586345"/>
                <a:ext cx="5039231" cy="9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sr-Latn-RS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oudy Old Style" panose="02020502050305020303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18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oudy Old Style" panose="02020502050305020303" pitchFamily="18" charset="0"/>
                    <a:ea typeface="Cambria Math" panose="02040503050406030204" pitchFamily="18" charset="0"/>
                  </a:rPr>
                  <a:t>hick target yield </a:t>
                </a:r>
                <a:r>
                  <a:rPr lang="en-US" sz="1800" b="1" i="1" baseline="30000" dirty="0">
                    <a:solidFill>
                      <a:srgbClr val="7030A0"/>
                    </a:solidFill>
                    <a:latin typeface="Goudy Old Style" panose="02020502050305020303" pitchFamily="18" charset="0"/>
                    <a:ea typeface="Cambria Math" panose="02040503050406030204" pitchFamily="18" charset="0"/>
                  </a:rPr>
                  <a:t>[1] </a:t>
                </a:r>
                <a:r>
                  <a:rPr lang="sr-Latn-RS" sz="18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oudy Old Style" panose="02020502050305020303" pitchFamily="18" charset="0"/>
                    <a:ea typeface="Cambria Math" panose="02040503050406030204" pitchFamily="18" charset="0"/>
                  </a:rPr>
                  <a:t>:</a:t>
                </a:r>
                <a:r>
                  <a:rPr lang="en-GB" sz="18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oudy Old Style" panose="02020502050305020303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18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oudy Old Style" panose="02020502050305020303" pitchFamily="18" charset="0"/>
                    <a:ea typeface="Cambria Math" panose="02040503050406030204" pitchFamily="18" charset="0"/>
                  </a:rPr>
                  <a:t> </a:t>
                </a:r>
                <a:endParaRPr lang="sr-Latn-RS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oudy Old Style" panose="02020502050305020303" pitchFamily="18" charset="0"/>
                  <a:ea typeface="Cambria Math" panose="02040503050406030204" pitchFamily="18" charset="0"/>
                </a:endParaRPr>
              </a:p>
              <a:p>
                <a:r>
                  <a:rPr lang="sr-Latn-R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Cambria Math" panose="02040503050406030204" pitchFamily="18" charset="0"/>
                  </a:rPr>
                  <a:t>Y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en-US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𝜔𝛾</m:t>
                        </m:r>
                      </m:num>
                      <m:den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𝑒𝑓𝑓</m:t>
                            </m:r>
                          </m:sup>
                        </m:sSub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8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arctan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en-US" sz="1800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Γ</m:t>
                                        </m:r>
                                      </m:num>
                                      <m:den>
                                        <m:r>
                                          <a:rPr lang="en-US" sz="1800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den>
                                </m:f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sr-Latn-RS" b="0" i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arctan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r>
                                      <a:rPr lang="sr-Latn-RS" b="0" i="1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b="0" i="0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ΔΕ</m:t>
                                    </m:r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Γ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solidFill>
                                              <a:schemeClr val="tx1">
                                                <a:lumMod val="65000"/>
                                                <a:lumOff val="3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sr-Latn-R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endPara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4B4D95-0FE8-9B7D-20E7-58942C0CB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86345"/>
                <a:ext cx="5039231" cy="900055"/>
              </a:xfrm>
              <a:prstGeom prst="rect">
                <a:avLst/>
              </a:prstGeom>
              <a:blipFill>
                <a:blip r:embed="rId3"/>
                <a:stretch>
                  <a:fillRect l="-1090" t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7085673A-DD6B-2E2A-58CC-173EFB8D052D}"/>
              </a:ext>
            </a:extLst>
          </p:cNvPr>
          <p:cNvGraphicFramePr>
            <a:graphicFrameLocks noGrp="1"/>
          </p:cNvGraphicFramePr>
          <p:nvPr/>
        </p:nvGraphicFramePr>
        <p:xfrm>
          <a:off x="5536030" y="4322166"/>
          <a:ext cx="2571370" cy="173507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85685">
                  <a:extLst>
                    <a:ext uri="{9D8B030D-6E8A-4147-A177-3AD203B41FA5}">
                      <a16:colId xmlns:a16="http://schemas.microsoft.com/office/drawing/2014/main" val="4274693324"/>
                    </a:ext>
                  </a:extLst>
                </a:gridCol>
                <a:gridCol w="1285685">
                  <a:extLst>
                    <a:ext uri="{9D8B030D-6E8A-4147-A177-3AD203B41FA5}">
                      <a16:colId xmlns:a16="http://schemas.microsoft.com/office/drawing/2014/main" val="1346078968"/>
                    </a:ext>
                  </a:extLst>
                </a:gridCol>
              </a:tblGrid>
              <a:tr h="312293"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ωγ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[eV]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841767"/>
                  </a:ext>
                </a:extLst>
              </a:tr>
              <a:tr h="312293"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aCH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 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0.8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198259"/>
                  </a:ext>
                </a:extLst>
              </a:tr>
              <a:tr h="393953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 Pd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4829861"/>
                  </a:ext>
                </a:extLst>
              </a:tr>
              <a:tr h="312293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 Pd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4701924"/>
                  </a:ext>
                </a:extLst>
              </a:tr>
              <a:tr h="312293"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13.2 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0.3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436591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0A6DD40-7C86-9E77-5AA9-3BB727A9EFBC}"/>
              </a:ext>
            </a:extLst>
          </p:cNvPr>
          <p:cNvSpPr/>
          <p:nvPr/>
        </p:nvSpPr>
        <p:spPr>
          <a:xfrm>
            <a:off x="381000" y="5850383"/>
            <a:ext cx="3625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Gabriola" panose="04040605051002020D02" pitchFamily="82" charset="0"/>
              </a:rPr>
              <a:t>[1] C. </a:t>
            </a:r>
            <a:r>
              <a:rPr lang="en-GB" sz="1600" dirty="0" err="1">
                <a:solidFill>
                  <a:srgbClr val="7030A0"/>
                </a:solidFill>
                <a:latin typeface="Gabriola" panose="04040605051002020D02" pitchFamily="82" charset="0"/>
              </a:rPr>
              <a:t>Iliadis</a:t>
            </a:r>
            <a:r>
              <a:rPr lang="en-GB" sz="1600" dirty="0">
                <a:solidFill>
                  <a:srgbClr val="7030A0"/>
                </a:solidFill>
                <a:latin typeface="Gabriola" panose="04040605051002020D02" pitchFamily="82" charset="0"/>
              </a:rPr>
              <a:t>. Nuclear Physics of Stars, 2015.</a:t>
            </a:r>
            <a:endParaRPr lang="en-US" sz="1600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905FA3-CC4E-4B14-1F3F-49DA4172C0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6398" y="1095611"/>
            <a:ext cx="4034969" cy="2807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E46224-B7FF-E7B2-FAE4-AE63DF2091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831" y="1569574"/>
            <a:ext cx="4034969" cy="27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9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rush Script MT" panose="03060802040406070304" pitchFamily="66" charset="0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2361" y="5446"/>
            <a:ext cx="4041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[</a:t>
            </a: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1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]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A. B.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Balantekin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 et al.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Nucl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. Phys. A, 627</a:t>
            </a: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 (1997)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324</a:t>
            </a: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.</a:t>
            </a: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briola" panose="04040605051002020D02" pitchFamily="82" charset="0"/>
              <a:ea typeface="Cambria Math" panose="02040503050406030204" pitchFamily="18" charset="0"/>
              <a:cs typeface="Aparajita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3E5207-EFCF-4790-900E-70A56E381176}"/>
              </a:ext>
            </a:extLst>
          </p:cNvPr>
          <p:cNvSpPr txBox="1">
            <a:spLocks/>
          </p:cNvSpPr>
          <p:nvPr/>
        </p:nvSpPr>
        <p:spPr>
          <a:xfrm>
            <a:off x="304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udy Old Style" panose="02020502050305020303" pitchFamily="18" charset="0"/>
                <a:ea typeface="+mj-ea"/>
                <a:cs typeface="+mj-cs"/>
              </a:rPr>
              <a:t>Electron Screening Effect</a:t>
            </a:r>
            <a:endParaRPr kumimoji="0" lang="en-GB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oudy Old Style" panose="02020502050305020303" pitchFamily="18" charset="0"/>
              <a:ea typeface="+mj-ea"/>
              <a:cs typeface="+mj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081C83-049B-41E5-AC32-D3A81FB485D8}"/>
              </a:ext>
            </a:extLst>
          </p:cNvPr>
          <p:cNvSpPr txBox="1">
            <a:spLocks/>
          </p:cNvSpPr>
          <p:nvPr/>
        </p:nvSpPr>
        <p:spPr>
          <a:xfrm>
            <a:off x="304800" y="1076742"/>
            <a:ext cx="8529053" cy="5437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Accurate measurements of nuclear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reactions</a:t>
            </a:r>
            <a:r>
              <a:rPr lang="sr-Latn-R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induced by low-energy </a:t>
            </a:r>
            <a:r>
              <a:rPr lang="en-GB" sz="1800" noProof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charged particles</a:t>
            </a:r>
            <a:r>
              <a:rPr lang="sr-Latn-RS" sz="1800" noProof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 a 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 enhancement of the cross section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Gamow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</a:t>
            </a:r>
            <a:r>
              <a:rPr lang="sr-Latn-R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region,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is attributed to the 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presence of atomic electrons.      </a:t>
            </a:r>
            <a:endParaRPr lang="sr-Latn-RS" sz="1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AD0101"/>
              </a:buClr>
              <a:buSzTx/>
              <a:buFont typeface="Rage Italic" pitchFamily="66" charset="0"/>
              <a:buNone/>
              <a:tabLst/>
              <a:defRPr/>
            </a:pPr>
            <a:endParaRPr kumimoji="0" lang="sr-Latn-R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AD0101"/>
              </a:buClr>
              <a:buSzTx/>
              <a:buFont typeface="Rage Italic" pitchFamily="66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Adiabatic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Model: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D0101"/>
              </a:buClr>
              <a:buSzPct val="70000"/>
              <a:buFont typeface="Rage Italic" pitchFamily="66" charset="0"/>
              <a:buChar char="0"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mploys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a static approximation 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briola" panose="04040605051002020D02" pitchFamily="82" charset="0"/>
              <a:ea typeface="Cambria Math" panose="02040503050406030204" pitchFamily="18" charset="0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D0101"/>
              </a:buClr>
              <a:buSzPct val="70000"/>
              <a:buFont typeface="Rage Italic" pitchFamily="66" charset="0"/>
              <a:buChar char="0"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9BB05E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A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BB05E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ssumes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9BB05E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 unchanged electron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BB05E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densit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9BB05E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D0101"/>
              </a:buClr>
              <a:buSzTx/>
              <a:buFont typeface="Rage Italic" pitchFamily="66" charset="0"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9BB05E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       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9BB05E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between interacting nuclei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9BB05E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 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D0101"/>
              </a:buClr>
              <a:buSzPct val="70000"/>
              <a:buFont typeface="Rage Italic" pitchFamily="66" charset="0"/>
              <a:buChar char="0"/>
              <a:tabLst/>
              <a:defRPr/>
            </a:pPr>
            <a:r>
              <a:rPr lang="sr-Latn-RS" sz="2000" b="1" dirty="0" err="1">
                <a:solidFill>
                  <a:srgbClr val="7030A0"/>
                </a:solidFill>
                <a:latin typeface="Gabriola" panose="04040605051002020D02" pitchFamily="82" charset="0"/>
                <a:ea typeface="Cambria Math" panose="02040503050406030204" pitchFamily="18" charset="0"/>
              </a:rPr>
              <a:t>V</a:t>
            </a:r>
            <a:r>
              <a:rPr lang="sr-Latn-RS" sz="2000" b="1" baseline="-25000" dirty="0" err="1">
                <a:solidFill>
                  <a:srgbClr val="7030A0"/>
                </a:solidFill>
                <a:latin typeface="Gabriola" panose="04040605051002020D02" pitchFamily="82" charset="0"/>
                <a:ea typeface="Cambria Math" panose="02040503050406030204" pitchFamily="18" charset="0"/>
              </a:rPr>
              <a:t>nucleus</a:t>
            </a:r>
            <a:r>
              <a:rPr lang="sr-Latn-RS" sz="2000" b="1" baseline="-25000" dirty="0">
                <a:solidFill>
                  <a:srgbClr val="7030A0"/>
                </a:solidFill>
                <a:latin typeface="Gabriola" panose="04040605051002020D02" pitchFamily="82" charset="0"/>
                <a:ea typeface="Cambria Math" panose="02040503050406030204" pitchFamily="18" charset="0"/>
              </a:rPr>
              <a:t> </a:t>
            </a:r>
            <a:r>
              <a:rPr lang="sr-Latn-RS" sz="2000" b="1" dirty="0">
                <a:solidFill>
                  <a:srgbClr val="7030A0"/>
                </a:solidFill>
                <a:latin typeface="Gabriola" panose="04040605051002020D02" pitchFamily="82" charset="0"/>
                <a:ea typeface="Cambria Math" panose="02040503050406030204" pitchFamily="18" charset="0"/>
              </a:rPr>
              <a:t>&lt;&lt; </a:t>
            </a:r>
            <a:r>
              <a:rPr lang="sr-Latn-RS" sz="2000" b="1" dirty="0" err="1">
                <a:solidFill>
                  <a:srgbClr val="7030A0"/>
                </a:solidFill>
                <a:latin typeface="Gabriola" panose="04040605051002020D02" pitchFamily="82" charset="0"/>
                <a:ea typeface="Cambria Math" panose="02040503050406030204" pitchFamily="18" charset="0"/>
              </a:rPr>
              <a:t>V</a:t>
            </a:r>
            <a:r>
              <a:rPr lang="sr-Latn-RS" sz="2000" b="1" baseline="-25000" dirty="0" err="1">
                <a:solidFill>
                  <a:srgbClr val="7030A0"/>
                </a:solidFill>
                <a:latin typeface="Gabriola" panose="04040605051002020D02" pitchFamily="82" charset="0"/>
                <a:ea typeface="Cambria Math" panose="02040503050406030204" pitchFamily="18" charset="0"/>
              </a:rPr>
              <a:t>e_orb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abriola" panose="04040605051002020D02" pitchFamily="82" charset="0"/>
              <a:ea typeface="Cambria Math" panose="02040503050406030204" pitchFamily="18" charset="0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D0101"/>
              </a:buClr>
              <a:buSzPct val="70000"/>
              <a:buFont typeface="Rage Italic" pitchFamily="66" charset="0"/>
              <a:buChar char="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Upper theoretical limit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sr-Latn-R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for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sr-Latn-R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Ue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D0101"/>
              </a:buClr>
              <a:buSzTx/>
              <a:buFont typeface="Rage Italic" pitchFamily="66" charset="0"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        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diabatic limit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in a static approximation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E68230">
                  <a:lumMod val="75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Cambria Math" panose="02040503050406030204" pitchFamily="18" charset="0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3212"/>
              </a:buClr>
              <a:buSzPct val="95000"/>
              <a:buFont typeface="Rage Italic" pitchFamily="66" charset="0"/>
              <a:buChar char="0"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3212"/>
              </a:buClr>
              <a:buSzPct val="9500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3212"/>
              </a:buClr>
              <a:buSzPct val="95000"/>
              <a:buFont typeface="Rage Italic" pitchFamily="66" charset="0"/>
              <a:buChar char="0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Atomic and nuclear polarizabilities, vacuum polarization, electron excitations or relativistic effects lead to a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lower value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screening potential</a:t>
            </a:r>
            <a:r>
              <a:rPr kumimoji="0" lang="fr-FR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kumimoji="0" lang="sr-Latn-R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fr-FR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CABD39-592D-57C7-CA13-893ABF8035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3" y="1905000"/>
            <a:ext cx="4876800" cy="357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7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31766-E383-CAAE-5F9C-8B5D084CD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C668-AA7C-1FEF-48FF-73F87394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algn="l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Latest Results:</a:t>
            </a:r>
            <a:br>
              <a:rPr lang="en-US" sz="3600" i="1" dirty="0">
                <a:solidFill>
                  <a:prstClr val="black">
                    <a:lumMod val="75000"/>
                    <a:lumOff val="25000"/>
                  </a:prstClr>
                </a:solidFill>
                <a:latin typeface="Goudy Old Style" panose="02020502050305020303" pitchFamily="18" charset="0"/>
              </a:rPr>
            </a:b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T</a:t>
            </a:r>
            <a:r>
              <a:rPr lang="sr-Latn-R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he</a:t>
            </a: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 </a:t>
            </a:r>
            <a:r>
              <a:rPr lang="en-GB" sz="3600" i="1" baseline="30000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1</a:t>
            </a:r>
            <a:r>
              <a:rPr lang="pt-BR" sz="3600" i="1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H(</a:t>
            </a:r>
            <a:r>
              <a:rPr lang="en-GB" sz="3600" i="1" baseline="30000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11</a:t>
            </a:r>
            <a:r>
              <a:rPr lang="pt-BR" sz="3600" i="1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B,αα)</a:t>
            </a:r>
            <a:r>
              <a:rPr lang="pt-BR" sz="3600" i="1" baseline="30000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4</a:t>
            </a:r>
            <a:r>
              <a:rPr lang="pt-BR" sz="3600" i="1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He</a:t>
            </a:r>
            <a:r>
              <a:rPr lang="sr-Latn-RS" sz="3600" i="1" dirty="0">
                <a:solidFill>
                  <a:srgbClr val="0070C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 </a:t>
            </a:r>
            <a:r>
              <a:rPr lang="en-GB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reaction</a:t>
            </a:r>
            <a:endParaRPr lang="en-US" sz="3600" i="1" dirty="0">
              <a:solidFill>
                <a:srgbClr val="0070C0"/>
              </a:solidFill>
              <a:latin typeface="Goudy Old Style" panose="0202050205030502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66979-C2C0-68C1-568C-65E8D459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anose="03060802040406070304" pitchFamily="66" charset="0"/>
              </a:rPr>
              <a:pPr/>
              <a:t>30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9DAF9F-6B2F-E819-82BF-8A05F2652E34}"/>
              </a:ext>
            </a:extLst>
          </p:cNvPr>
          <p:cNvSpPr txBox="1">
            <a:spLocks/>
          </p:cNvSpPr>
          <p:nvPr/>
        </p:nvSpPr>
        <p:spPr>
          <a:xfrm>
            <a:off x="300318" y="838200"/>
            <a:ext cx="8615082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25000"/>
                </a:schemeClr>
              </a:buClr>
              <a:buSzPct val="150000"/>
              <a:buFont typeface="Gabriola" panose="04040605051002020D02" pitchFamily="82" charset="0"/>
              <a:buChar char="῞"/>
            </a:pPr>
            <a:endParaRPr lang="en-US" sz="4000" dirty="0">
              <a:solidFill>
                <a:schemeClr val="accent3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0AACD7C8-5F96-5505-954B-6038FEF12C8B}"/>
              </a:ext>
            </a:extLst>
          </p:cNvPr>
          <p:cNvGraphicFramePr>
            <a:graphicFrameLocks noGrp="1"/>
          </p:cNvGraphicFramePr>
          <p:nvPr/>
        </p:nvGraphicFramePr>
        <p:xfrm>
          <a:off x="5581647" y="3974072"/>
          <a:ext cx="2571370" cy="173507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4274693324"/>
                    </a:ext>
                  </a:extLst>
                </a:gridCol>
                <a:gridCol w="1428370">
                  <a:extLst>
                    <a:ext uri="{9D8B030D-6E8A-4147-A177-3AD203B41FA5}">
                      <a16:colId xmlns:a16="http://schemas.microsoft.com/office/drawing/2014/main" val="1346078968"/>
                    </a:ext>
                  </a:extLst>
                </a:gridCol>
              </a:tblGrid>
              <a:tr h="312293"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ωγ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[eV]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841767"/>
                  </a:ext>
                </a:extLst>
              </a:tr>
              <a:tr h="312293"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aCH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</a:t>
                      </a:r>
                      <a:r>
                        <a:rPr lang="el-GR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198259"/>
                  </a:ext>
                </a:extLst>
              </a:tr>
              <a:tr h="393953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 Pd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l-GR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l-GR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4829861"/>
                  </a:ext>
                </a:extLst>
              </a:tr>
              <a:tr h="312293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 Pd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l-GR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4701924"/>
                  </a:ext>
                </a:extLst>
              </a:tr>
              <a:tr h="312293"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l-GR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</a:t>
                      </a:r>
                      <a:r>
                        <a:rPr lang="el-GR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sr-Latn-R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436591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01F1E5C-FBD0-62DF-9A65-94F91CDCC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966" y="3397763"/>
            <a:ext cx="4318034" cy="323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DCF547-9CAE-9CB6-C961-0ABD6C08DC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8070"/>
            <a:ext cx="3667893" cy="27371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EF8840-0923-7BE7-8674-8283D680B0D2}"/>
              </a:ext>
            </a:extLst>
          </p:cNvPr>
          <p:cNvSpPr/>
          <p:nvPr/>
        </p:nvSpPr>
        <p:spPr>
          <a:xfrm>
            <a:off x="5710067" y="2760403"/>
            <a:ext cx="327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rgbClr val="7030A0"/>
                </a:solidFill>
                <a:latin typeface="Gabriola" panose="04040605051002020D02" pitchFamily="82" charset="0"/>
              </a:rPr>
              <a:t>Η</a:t>
            </a:r>
            <a:r>
              <a:rPr lang="sr-Latn-RS" sz="1600" dirty="0">
                <a:solidFill>
                  <a:srgbClr val="7030A0"/>
                </a:solidFill>
                <a:latin typeface="Gabriola" panose="04040605051002020D02" pitchFamily="82" charset="0"/>
              </a:rPr>
              <a:t>. W. Becker et al., Z. Phys., A 327, 341 (1987).</a:t>
            </a:r>
            <a:endParaRPr lang="en-US" sz="1600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32F6C-155A-D307-AEA8-89F4E226A1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2" y="1143000"/>
            <a:ext cx="3937034" cy="2157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515767-0B7E-53B1-E422-294E83A212D9}"/>
              </a:ext>
            </a:extLst>
          </p:cNvPr>
          <p:cNvSpPr txBox="1"/>
          <p:nvPr/>
        </p:nvSpPr>
        <p:spPr>
          <a:xfrm>
            <a:off x="1371600" y="2609331"/>
            <a:ext cx="111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sr-Latn-RS" sz="16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z="1600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endParaRPr lang="en-GB" sz="1600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6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rush Script MT" panose="03060802040406070304" pitchFamily="66" charset="0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2361" y="5446"/>
            <a:ext cx="4041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[</a:t>
            </a: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1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]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A. B.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Balantekin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 et al.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Nucl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. Phys. A, 627</a:t>
            </a: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 (1997)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324</a:t>
            </a: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.</a:t>
            </a: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briola" panose="04040605051002020D02" pitchFamily="82" charset="0"/>
              <a:ea typeface="Cambria Math" panose="02040503050406030204" pitchFamily="18" charset="0"/>
              <a:cs typeface="Aparajita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3E5207-EFCF-4790-900E-70A56E381176}"/>
              </a:ext>
            </a:extLst>
          </p:cNvPr>
          <p:cNvSpPr txBox="1">
            <a:spLocks/>
          </p:cNvSpPr>
          <p:nvPr/>
        </p:nvSpPr>
        <p:spPr>
          <a:xfrm>
            <a:off x="304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udy Old Style" panose="02020502050305020303" pitchFamily="18" charset="0"/>
                <a:ea typeface="+mj-ea"/>
                <a:cs typeface="+mj-cs"/>
              </a:rPr>
              <a:t>Electron Screening Effect</a:t>
            </a:r>
            <a:endParaRPr kumimoji="0" lang="en-GB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oudy Old Style" panose="02020502050305020303" pitchFamily="18" charset="0"/>
              <a:ea typeface="+mj-ea"/>
              <a:cs typeface="+mj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081C83-049B-41E5-AC32-D3A81FB485D8}"/>
              </a:ext>
            </a:extLst>
          </p:cNvPr>
          <p:cNvSpPr txBox="1">
            <a:spLocks/>
          </p:cNvSpPr>
          <p:nvPr/>
        </p:nvSpPr>
        <p:spPr>
          <a:xfrm>
            <a:off x="304800" y="1076742"/>
            <a:ext cx="8529053" cy="5437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Accurate measurements of nuclear reactions</a:t>
            </a:r>
            <a:r>
              <a:rPr lang="sr-Latn-R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induced by low-energy </a:t>
            </a:r>
            <a:r>
              <a:rPr lang="en-GB" sz="1800" noProof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charged particles</a:t>
            </a:r>
            <a:r>
              <a:rPr lang="sr-Latn-RS" sz="1800" noProof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 a 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 enhancement of the cross section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Gamow energy</a:t>
            </a:r>
            <a:r>
              <a:rPr lang="sr-Latn-R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region,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is attributed to the 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presence of atomic electrons.      </a:t>
            </a:r>
            <a:endParaRPr lang="sr-Latn-RS" sz="1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AD0101"/>
              </a:buClr>
              <a:buSzTx/>
              <a:buFont typeface="Rage Italic" pitchFamily="66" charset="0"/>
              <a:buNone/>
              <a:tabLst/>
              <a:defRPr/>
            </a:pPr>
            <a:endParaRPr kumimoji="0" lang="sr-Latn-R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AD0101"/>
              </a:buClr>
              <a:buSzTx/>
              <a:buFont typeface="Rage Italic" pitchFamily="66" charset="0"/>
              <a:buNone/>
              <a:tabLst/>
              <a:defRPr/>
            </a:pPr>
            <a:r>
              <a:rPr kumimoji="0" lang="en-GB" sz="2000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Adiabatic</a:t>
            </a:r>
            <a:r>
              <a:rPr kumimoji="0" lang="sr-Latn-RS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Model: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D0101"/>
              </a:buClr>
              <a:buSzPct val="70000"/>
              <a:buFont typeface="Rage Italic" pitchFamily="66" charset="0"/>
              <a:buChar char="0"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mploys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a static approximation 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briola" panose="04040605051002020D02" pitchFamily="82" charset="0"/>
              <a:ea typeface="Cambria Math" panose="02040503050406030204" pitchFamily="18" charset="0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D0101"/>
              </a:buClr>
              <a:buSzPct val="70000"/>
              <a:buFont typeface="Rage Italic" pitchFamily="66" charset="0"/>
              <a:buChar char="0"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9BB05E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A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BB05E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ssumes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9BB05E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 unchanged electron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BB05E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densit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9BB05E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D0101"/>
              </a:buClr>
              <a:buSzTx/>
              <a:buFont typeface="Rage Italic" pitchFamily="66" charset="0"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9BB05E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       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9BB05E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between interacting nuclei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9BB05E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 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D0101"/>
              </a:buClr>
              <a:buSzPct val="70000"/>
              <a:buFont typeface="Rage Italic" pitchFamily="66" charset="0"/>
              <a:buChar char="0"/>
              <a:tabLst/>
              <a:defRPr/>
            </a:pPr>
            <a:r>
              <a:rPr lang="sr-Latn-RS" sz="2000" b="1" dirty="0" err="1">
                <a:solidFill>
                  <a:srgbClr val="7030A0"/>
                </a:solidFill>
                <a:latin typeface="Gabriola" panose="04040605051002020D02" pitchFamily="82" charset="0"/>
                <a:ea typeface="Cambria Math" panose="02040503050406030204" pitchFamily="18" charset="0"/>
              </a:rPr>
              <a:t>V</a:t>
            </a:r>
            <a:r>
              <a:rPr lang="sr-Latn-RS" sz="2000" b="1" baseline="-25000" dirty="0" err="1">
                <a:solidFill>
                  <a:srgbClr val="7030A0"/>
                </a:solidFill>
                <a:latin typeface="Gabriola" panose="04040605051002020D02" pitchFamily="82" charset="0"/>
                <a:ea typeface="Cambria Math" panose="02040503050406030204" pitchFamily="18" charset="0"/>
              </a:rPr>
              <a:t>nucleus</a:t>
            </a:r>
            <a:r>
              <a:rPr lang="sr-Latn-RS" sz="2000" b="1" baseline="-25000" dirty="0">
                <a:solidFill>
                  <a:srgbClr val="7030A0"/>
                </a:solidFill>
                <a:latin typeface="Gabriola" panose="04040605051002020D02" pitchFamily="82" charset="0"/>
                <a:ea typeface="Cambria Math" panose="02040503050406030204" pitchFamily="18" charset="0"/>
              </a:rPr>
              <a:t> </a:t>
            </a:r>
            <a:r>
              <a:rPr lang="sr-Latn-RS" sz="2000" b="1" dirty="0">
                <a:solidFill>
                  <a:srgbClr val="7030A0"/>
                </a:solidFill>
                <a:latin typeface="Gabriola" panose="04040605051002020D02" pitchFamily="82" charset="0"/>
                <a:ea typeface="Cambria Math" panose="02040503050406030204" pitchFamily="18" charset="0"/>
              </a:rPr>
              <a:t>&lt;&lt; </a:t>
            </a:r>
            <a:r>
              <a:rPr lang="sr-Latn-RS" sz="2000" b="1" dirty="0" err="1">
                <a:solidFill>
                  <a:srgbClr val="7030A0"/>
                </a:solidFill>
                <a:latin typeface="Gabriola" panose="04040605051002020D02" pitchFamily="82" charset="0"/>
                <a:ea typeface="Cambria Math" panose="02040503050406030204" pitchFamily="18" charset="0"/>
              </a:rPr>
              <a:t>V</a:t>
            </a:r>
            <a:r>
              <a:rPr lang="sr-Latn-RS" sz="2000" b="1" baseline="-25000" dirty="0" err="1">
                <a:solidFill>
                  <a:srgbClr val="7030A0"/>
                </a:solidFill>
                <a:latin typeface="Gabriola" panose="04040605051002020D02" pitchFamily="82" charset="0"/>
                <a:ea typeface="Cambria Math" panose="02040503050406030204" pitchFamily="18" charset="0"/>
              </a:rPr>
              <a:t>e_orb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abriola" panose="04040605051002020D02" pitchFamily="82" charset="0"/>
              <a:ea typeface="Cambria Math" panose="02040503050406030204" pitchFamily="18" charset="0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D0101"/>
              </a:buClr>
              <a:buSzPct val="70000"/>
              <a:buFont typeface="Rage Italic" pitchFamily="66" charset="0"/>
              <a:buChar char="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Upper theoretical limit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sr-Latn-R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for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sr-Latn-R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Ue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D0101"/>
              </a:buClr>
              <a:buSzTx/>
              <a:buFont typeface="Rage Italic" pitchFamily="66" charset="0"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        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diabatic limit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8230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in a static approximation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E68230">
                  <a:lumMod val="75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Cambria Math" panose="02040503050406030204" pitchFamily="18" charset="0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3212"/>
              </a:buClr>
              <a:buSzPct val="95000"/>
              <a:buFont typeface="Rage Italic" pitchFamily="66" charset="0"/>
              <a:buChar char="0"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3212"/>
              </a:buClr>
              <a:buSzPct val="9500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3212"/>
              </a:buClr>
              <a:buSzPct val="95000"/>
              <a:buFont typeface="Rage Italic" pitchFamily="66" charset="0"/>
              <a:buChar char="0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Atomic and nuclear polarizabilities, vacuum polarization, electron excitations or relativistic effects lead to a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lower value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screening potential</a:t>
            </a:r>
            <a:r>
              <a:rPr kumimoji="0" lang="fr-FR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kumimoji="0" lang="sr-Latn-R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fr-FR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8D93B5A-45E9-4574-95C7-A7DAABA05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3343" y="2286000"/>
            <a:ext cx="4851553" cy="302061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EFF73F-B0DB-48F0-ABDF-2361670DCF01}"/>
              </a:ext>
            </a:extLst>
          </p:cNvPr>
          <p:cNvSpPr txBox="1"/>
          <p:nvPr/>
        </p:nvSpPr>
        <p:spPr>
          <a:xfrm>
            <a:off x="5102361" y="4495800"/>
            <a:ext cx="373149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Due to the electron cloud, the screened Coulomb potential is reduced, both in height and radial extension and vanishes beyond the atomic radius</a:t>
            </a: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+mn-cs"/>
              </a:rPr>
              <a:t> (Ra)</a:t>
            </a: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briola" panose="04040605051002020D02" pitchFamily="82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9C5F01-0155-E0FC-6832-959A2A66E56C}"/>
              </a:ext>
            </a:extLst>
          </p:cNvPr>
          <p:cNvSpPr txBox="1"/>
          <p:nvPr/>
        </p:nvSpPr>
        <p:spPr>
          <a:xfrm>
            <a:off x="6931688" y="2306515"/>
            <a:ext cx="15552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Simplified model, not to  scale!</a:t>
            </a:r>
          </a:p>
        </p:txBody>
      </p:sp>
    </p:spTree>
    <p:extLst>
      <p:ext uri="{BB962C8B-B14F-4D97-AF65-F5344CB8AC3E}">
        <p14:creationId xmlns:p14="http://schemas.microsoft.com/office/powerpoint/2010/main" val="41088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anose="03060802040406070304" pitchFamily="66" charset="0"/>
              </a:rPr>
              <a:pPr/>
              <a:t>5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3E5207-EFCF-4790-900E-70A56E381176}"/>
              </a:ext>
            </a:extLst>
          </p:cNvPr>
          <p:cNvSpPr txBox="1">
            <a:spLocks/>
          </p:cNvSpPr>
          <p:nvPr/>
        </p:nvSpPr>
        <p:spPr>
          <a:xfrm>
            <a:off x="304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3600" b="1" i="1" dirty="0">
                <a:solidFill>
                  <a:srgbClr val="0070C0"/>
                </a:solidFill>
                <a:latin typeface="Goudy Old Style" panose="02020502050305020303" pitchFamily="18" charset="0"/>
              </a:rPr>
              <a:t>Electron Screening Effect</a:t>
            </a:r>
            <a:endParaRPr lang="en-GB" sz="3600" i="1" dirty="0">
              <a:solidFill>
                <a:schemeClr val="tx1">
                  <a:lumMod val="75000"/>
                  <a:lumOff val="25000"/>
                </a:schemeClr>
              </a:solidFill>
              <a:latin typeface="Goudy Old Style" panose="0202050205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72081C83-049B-41E5-AC32-D3A81FB485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990600"/>
                <a:ext cx="8760327" cy="5523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57784" indent="-2286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41732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40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5000"/>
                  <a:buFont typeface="Rage Italic" pitchFamily="66" charset="0"/>
                  <a:buChar char="0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sr-Latn-R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hen astrophysical energies are reached</a:t>
                </a:r>
                <a:r>
                  <a:rPr lang="sr-Latn-R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</a:t>
                </a:r>
                <a:r>
                  <a:rPr lang="en-GB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underground laboratories</a:t>
                </a:r>
                <a:r>
                  <a:rPr lang="sr-Latn-R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measurements do not give the bare-nucleus cross section, but </a:t>
                </a:r>
                <a:r>
                  <a:rPr lang="en-GB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measure the</a:t>
                </a:r>
                <a:r>
                  <a:rPr lang="sr-Latn-R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screened one. </a:t>
                </a:r>
                <a:endParaRPr lang="sr-Latn-R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800" b="1" dirty="0">
                    <a:solidFill>
                      <a:srgbClr val="FF99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Then, how do we </a:t>
                </a:r>
                <a:r>
                  <a:rPr lang="en-GB" sz="1800" b="1" dirty="0">
                    <a:solidFill>
                      <a:srgbClr val="FF99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take</a:t>
                </a:r>
                <a:r>
                  <a:rPr lang="sr-Latn-RS" sz="1800" b="1" dirty="0">
                    <a:solidFill>
                      <a:srgbClr val="FF99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>
                    <a:solidFill>
                      <a:srgbClr val="FF99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into</a:t>
                </a:r>
                <a:r>
                  <a:rPr lang="sr-Latn-RS" sz="1800" b="1" dirty="0">
                    <a:solidFill>
                      <a:srgbClr val="FF99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account </a:t>
                </a:r>
                <a:r>
                  <a:rPr lang="en-US" sz="1800" b="1" dirty="0">
                    <a:solidFill>
                      <a:srgbClr val="FF99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sr-Latn-RS" sz="1800" b="1" dirty="0">
                    <a:solidFill>
                      <a:srgbClr val="FF99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</a:t>
                </a:r>
                <a:r>
                  <a:rPr lang="en-US" sz="1800" b="1" dirty="0">
                    <a:solidFill>
                      <a:srgbClr val="FF99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>
                    <a:solidFill>
                      <a:srgbClr val="FF99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screening</a:t>
                </a:r>
                <a:r>
                  <a:rPr lang="sr-Latn-RS" sz="1800" b="1" dirty="0">
                    <a:solidFill>
                      <a:srgbClr val="FF99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99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ef</a:t>
                </a:r>
                <a:r>
                  <a:rPr lang="sr-Latn-RS" sz="1800" b="1" dirty="0">
                    <a:solidFill>
                      <a:srgbClr val="FF99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GB" sz="1800" b="1" dirty="0">
                    <a:solidFill>
                      <a:srgbClr val="FF99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sr-Latn-RS" sz="1800" b="1" dirty="0">
                    <a:solidFill>
                      <a:srgbClr val="FF99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GB" sz="1800" b="1" dirty="0">
                    <a:solidFill>
                      <a:srgbClr val="FF99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b="1" dirty="0">
                    <a:solidFill>
                      <a:srgbClr val="FF99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GB" sz="1800" b="1" dirty="0">
                  <a:solidFill>
                    <a:srgbClr val="FF9933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1" indent="0" defTabSz="914400">
                  <a:spcBef>
                    <a:spcPts val="600"/>
                  </a:spcBef>
                  <a:buClr>
                    <a:srgbClr val="AD0101"/>
                  </a:buClr>
                  <a:buSzTx/>
                  <a:buNone/>
                </a:pPr>
                <a:endParaRPr lang="sr-Latn-RS" sz="1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1" indent="0" defTabSz="914400">
                  <a:spcBef>
                    <a:spcPts val="600"/>
                  </a:spcBef>
                  <a:buClr>
                    <a:srgbClr val="AD0101"/>
                  </a:buClr>
                  <a:buSzTx/>
                  <a:buNone/>
                </a:pPr>
                <a:r>
                  <a:rPr lang="sr-Latn-RS" sz="18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18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Enhancement factor</a:t>
                </a:r>
                <a:r>
                  <a:rPr lang="sr-Latn-RS" sz="18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lvl="1" indent="0" defTabSz="914400">
                  <a:spcBef>
                    <a:spcPts val="600"/>
                  </a:spcBef>
                  <a:spcAft>
                    <a:spcPts val="2400"/>
                  </a:spcAft>
                  <a:buClr>
                    <a:srgbClr val="AD0101"/>
                  </a:buClr>
                  <a:buSzTx/>
                  <a:buNone/>
                </a:pPr>
                <a:r>
                  <a:rPr lang="sr-Latn-RS" sz="2000" b="1" dirty="0">
                    <a:solidFill>
                      <a:srgbClr val="C00000"/>
                    </a:solidFill>
                    <a:latin typeface="Gabriola" panose="04040605051002020D02" pitchFamily="82" charset="0"/>
                    <a:ea typeface="Cambria Math" panose="02040503050406030204" pitchFamily="18" charset="0"/>
                  </a:rPr>
                  <a:t>  	    </a:t>
                </a:r>
                <a14:m>
                  <m:oMath xmlns:m="http://schemas.openxmlformats.org/officeDocument/2006/math">
                    <m:r>
                      <a:rPr lang="sr-Latn-R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R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R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sr-Latn-R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sz="20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sr-Latn-RS" sz="20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R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sr-Latn-R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 </m:t>
                            </m:r>
                            <m:sSub>
                              <m:sSubPr>
                                <m:ctrlPr>
                                  <a:rPr lang="sr-Latn-RS" sz="20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sz="20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sr-Latn-RS" sz="20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sl-SI" sz="20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sr-Latn-RS" sz="20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R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00000"/>
                            </a:solidFill>
                            <a:latin typeface="Gabriola" panose="04040605051002020D02" pitchFamily="82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sr-Latn-R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sr-Latn-RS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sr-Latn-RS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𝜋𝜂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sr-Latn-RS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sr-Latn-RS" sz="20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RS" sz="20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sr-Latn-RS" sz="20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sr-Latn-R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sr-Latn-R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𝜋𝜂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sup>
                        </m:sSup>
                      </m:den>
                    </m:f>
                  </m:oMath>
                </a14:m>
                <a:endParaRPr lang="en-GB" sz="1800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defTabSz="914400">
                  <a:spcBef>
                    <a:spcPts val="0"/>
                  </a:spcBef>
                  <a:buClr>
                    <a:srgbClr val="AD0101"/>
                  </a:buClr>
                  <a:buSzTx/>
                  <a:buNone/>
                </a:pPr>
                <a:endParaRPr lang="sr-Latn-RS" sz="1800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 defTabSz="914400">
                  <a:spcBef>
                    <a:spcPts val="0"/>
                  </a:spcBef>
                  <a:buClr>
                    <a:srgbClr val="AD0101"/>
                  </a:buClr>
                  <a:buSzTx/>
                  <a:buNone/>
                </a:pPr>
                <a:r>
                  <a:rPr lang="sr-Latn-RS" sz="1800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1800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Upper theoretical limit</a:t>
                </a:r>
                <a:r>
                  <a:rPr lang="sr-Latn-RS" sz="1800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from</a:t>
                </a:r>
              </a:p>
              <a:p>
                <a:pPr marL="0" lvl="0" indent="0" defTabSz="914400">
                  <a:spcBef>
                    <a:spcPts val="0"/>
                  </a:spcBef>
                  <a:buClr>
                    <a:srgbClr val="AD0101"/>
                  </a:buClr>
                  <a:buSzTx/>
                  <a:buNone/>
                </a:pPr>
                <a:r>
                  <a:rPr lang="sr-Latn-RS" sz="1800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1800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adiabatic </a:t>
                </a:r>
                <a:r>
                  <a:rPr lang="sr-Latn-RS" sz="1800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model </a:t>
                </a:r>
                <a:r>
                  <a:rPr lang="en-US" sz="1800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in a static approximation</a:t>
                </a:r>
                <a:r>
                  <a:rPr lang="sr-Latn-RS" sz="1800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  <a:endParaRPr lang="sr-Latn-RS" sz="1800" b="1" i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 defTabSz="914400">
                  <a:spcBef>
                    <a:spcPts val="0"/>
                  </a:spcBef>
                  <a:buClr>
                    <a:srgbClr val="AD0101"/>
                  </a:buClr>
                  <a:buSzTx/>
                  <a:buNone/>
                </a:pPr>
                <a:endParaRPr lang="sr-Latn-RS" sz="2000" b="1" i="1" dirty="0">
                  <a:solidFill>
                    <a:prstClr val="black"/>
                  </a:solidFill>
                  <a:latin typeface="Gabriola" panose="04040605051002020D02" pitchFamily="82" charset="0"/>
                  <a:ea typeface="Cambria Math" panose="02040503050406030204" pitchFamily="18" charset="0"/>
                </a:endParaRPr>
              </a:p>
              <a:p>
                <a:pPr marL="0" indent="0" defTabSz="914400">
                  <a:spcBef>
                    <a:spcPts val="600"/>
                  </a:spcBef>
                  <a:spcAft>
                    <a:spcPts val="600"/>
                  </a:spcAft>
                  <a:buClr>
                    <a:srgbClr val="AD0101"/>
                  </a:buClr>
                  <a:buSzTx/>
                  <a:buNone/>
                </a:pPr>
                <a:r>
                  <a:rPr lang="sr-Latn-RS" sz="2000" b="1" i="1" dirty="0">
                    <a:solidFill>
                      <a:prstClr val="black"/>
                    </a:solidFill>
                    <a:latin typeface="Gabriola" panose="04040605051002020D02" pitchFamily="82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sr-Latn-R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sr-Latn-RS" sz="2000" i="1" dirty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l-SI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20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sr-Latn-RS" sz="20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sl-SI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20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sr-Latn-RS" sz="20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sr-Latn-R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z="20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sr-Latn-RS" sz="20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sz="2000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sr-Latn-RS" sz="2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sr-Latn-R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r-Latn-RS" sz="20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sr-Latn-RS" sz="20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sr-Latn-R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r-Latn-RS" sz="20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sr-Latn-RS" sz="20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GB" sz="2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/>
                      </a:rPr>
                      <m:t>=27 </m:t>
                    </m:r>
                    <m:r>
                      <m:rPr>
                        <m:sty m:val="p"/>
                      </m:rPr>
                      <a:rPr lang="en-GB" sz="2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/>
                      </a:rPr>
                      <m:t>eV</m:t>
                    </m:r>
                  </m:oMath>
                </a14:m>
                <a:r>
                  <a:rPr lang="en-GB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briola" panose="04040605051002020D02" pitchFamily="82" charset="0"/>
                  </a:rPr>
                  <a:t>  </a:t>
                </a:r>
                <a:r>
                  <a:rPr lang="en-US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sz="20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d+d</a:t>
                </a:r>
                <a:r>
                  <a:rPr lang="en-US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reaction!</a:t>
                </a:r>
                <a:r>
                  <a:rPr lang="en-GB" sz="2000" baseline="30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sr-Latn-RS" sz="2000" baseline="30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GB" sz="2000" baseline="30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n-US" sz="2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1" indent="0" defTabSz="914400">
                  <a:spcBef>
                    <a:spcPts val="0"/>
                  </a:spcBef>
                  <a:buClr>
                    <a:srgbClr val="AD0101"/>
                  </a:buClr>
                  <a:buSzTx/>
                  <a:buNone/>
                </a:pPr>
                <a:endParaRPr lang="sr-Latn-RS" sz="1400" dirty="0">
                  <a:solidFill>
                    <a:srgbClr val="0070C0"/>
                  </a:solidFill>
                  <a:latin typeface="Gabriola" panose="04040605051002020D02" pitchFamily="82" charset="0"/>
                  <a:ea typeface="Cambria Math" panose="02040503050406030204" pitchFamily="18" charset="0"/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Tx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briola" panose="04040605051002020D02" pitchFamily="82" charset="0"/>
                    <a:ea typeface="Cambria Math" panose="02040503050406030204" pitchFamily="18" charset="0"/>
                    <a:cs typeface="+mn-cs"/>
                  </a:rPr>
                  <a:t>Many experimental results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briola" panose="04040605051002020D02" pitchFamily="82" charset="0"/>
                    <a:ea typeface="Cambria Math" panose="02040503050406030204" pitchFamily="18" charset="0"/>
                    <a:cs typeface="+mn-cs"/>
                  </a:rPr>
                  <a:t>sho</a:t>
                </a:r>
                <a:r>
                  <a:rPr kumimoji="0" lang="sr-Latn-R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briola" panose="04040605051002020D02" pitchFamily="82" charset="0"/>
                    <a:ea typeface="Cambria Math" panose="02040503050406030204" pitchFamily="18" charset="0"/>
                    <a:cs typeface="+mn-cs"/>
                  </a:rPr>
                  <a:t>w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briola" panose="04040605051002020D02" pitchFamily="82" charset="0"/>
                    <a:ea typeface="Cambria Math" panose="02040503050406030204" pitchFamily="18" charset="0"/>
                    <a:cs typeface="+mn-cs"/>
                  </a:rPr>
                  <a:t>ed significant disagreement with the</a:t>
                </a:r>
                <a:r>
                  <a:rPr kumimoji="0" lang="sr-Latn-R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briola" panose="04040605051002020D02" pitchFamily="82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briola" panose="04040605051002020D02" pitchFamily="82" charset="0"/>
                    <a:ea typeface="Cambria Math" panose="02040503050406030204" pitchFamily="18" charset="0"/>
                    <a:cs typeface="+mn-cs"/>
                  </a:rPr>
                  <a:t>theor</a:t>
                </a:r>
                <a:r>
                  <a:rPr kumimoji="0" lang="sr-Latn-R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briola" panose="04040605051002020D02" pitchFamily="82" charset="0"/>
                    <a:ea typeface="Cambria Math" panose="02040503050406030204" pitchFamily="18" charset="0"/>
                    <a:cs typeface="+mn-cs"/>
                  </a:rPr>
                  <a:t>y!</a:t>
                </a:r>
                <a:endParaRPr lang="sr-Latn-R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72081C83-049B-41E5-AC32-D3A81FB48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90600"/>
                <a:ext cx="8760327" cy="5523400"/>
              </a:xfrm>
              <a:prstGeom prst="rect">
                <a:avLst/>
              </a:prstGeom>
              <a:blipFill>
                <a:blip r:embed="rId3"/>
                <a:stretch>
                  <a:fillRect l="-1531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98F5C78-388C-4742-A073-DD9A4CF2E79E}"/>
              </a:ext>
            </a:extLst>
          </p:cNvPr>
          <p:cNvSpPr txBox="1"/>
          <p:nvPr/>
        </p:nvSpPr>
        <p:spPr>
          <a:xfrm>
            <a:off x="4965267" y="1688"/>
            <a:ext cx="418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[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1</a:t>
            </a:r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] </a:t>
            </a:r>
            <a:r>
              <a:rPr lang="en-US" sz="1400" dirty="0">
                <a:solidFill>
                  <a:srgbClr val="7030A0"/>
                </a:solidFill>
                <a:latin typeface="Gabriola" panose="04040605051002020D02" pitchFamily="82" charset="0"/>
              </a:rPr>
              <a:t>H. J. </a:t>
            </a:r>
            <a:r>
              <a:rPr lang="en-US" sz="1400" dirty="0" err="1">
                <a:solidFill>
                  <a:srgbClr val="7030A0"/>
                </a:solidFill>
                <a:latin typeface="Gabriola" panose="04040605051002020D02" pitchFamily="82" charset="0"/>
              </a:rPr>
              <a:t>Assenbaum</a:t>
            </a:r>
            <a:r>
              <a:rPr lang="en-US" sz="1400" dirty="0">
                <a:solidFill>
                  <a:srgbClr val="7030A0"/>
                </a:solidFill>
                <a:latin typeface="Gabriola" panose="04040605051002020D02" pitchFamily="82" charset="0"/>
              </a:rPr>
              <a:t>, K. </a:t>
            </a:r>
            <a:r>
              <a:rPr lang="en-US" sz="1400" dirty="0" err="1">
                <a:solidFill>
                  <a:srgbClr val="7030A0"/>
                </a:solidFill>
                <a:latin typeface="Gabriola" panose="04040605051002020D02" pitchFamily="82" charset="0"/>
              </a:rPr>
              <a:t>Langanke</a:t>
            </a:r>
            <a:r>
              <a:rPr lang="en-US" sz="1400" dirty="0">
                <a:solidFill>
                  <a:srgbClr val="7030A0"/>
                </a:solidFill>
                <a:latin typeface="Gabriola" panose="04040605051002020D02" pitchFamily="82" charset="0"/>
              </a:rPr>
              <a:t> and C. Rolfs, Z. Phys. A 327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 (</a:t>
            </a:r>
            <a:r>
              <a:rPr lang="en-US" sz="1400" dirty="0">
                <a:solidFill>
                  <a:srgbClr val="7030A0"/>
                </a:solidFill>
                <a:latin typeface="Gabriola" panose="04040605051002020D02" pitchFamily="82" charset="0"/>
              </a:rPr>
              <a:t>1987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) </a:t>
            </a:r>
            <a:r>
              <a:rPr lang="en-US" sz="1400" dirty="0">
                <a:solidFill>
                  <a:srgbClr val="7030A0"/>
                </a:solidFill>
                <a:latin typeface="Gabriola" panose="04040605051002020D02" pitchFamily="82" charset="0"/>
              </a:rPr>
              <a:t>461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.</a:t>
            </a:r>
            <a:r>
              <a:rPr lang="en-US" sz="1400" dirty="0">
                <a:solidFill>
                  <a:srgbClr val="7030A0"/>
                </a:solidFill>
                <a:latin typeface="Gabriola" panose="04040605051002020D02" pitchFamily="82" charset="0"/>
              </a:rPr>
              <a:t> </a:t>
            </a:r>
            <a:endParaRPr lang="sr-Latn-RS" sz="1400" dirty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pPr algn="ctr"/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[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2</a:t>
            </a:r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] 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C. A. </a:t>
            </a:r>
            <a:r>
              <a:rPr lang="sr-Latn-RS" sz="1400" dirty="0" err="1">
                <a:solidFill>
                  <a:srgbClr val="7030A0"/>
                </a:solidFill>
                <a:latin typeface="Gabriola" panose="04040605051002020D02" pitchFamily="82" charset="0"/>
              </a:rPr>
              <a:t>Bertulani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 et </a:t>
            </a:r>
            <a:r>
              <a:rPr lang="sr-Latn-RS" sz="1400" dirty="0" err="1">
                <a:solidFill>
                  <a:srgbClr val="7030A0"/>
                </a:solidFill>
                <a:latin typeface="Gabriola" panose="04040605051002020D02" pitchFamily="82" charset="0"/>
              </a:rPr>
              <a:t>al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, J. </a:t>
            </a:r>
            <a:r>
              <a:rPr lang="sr-Latn-RS" sz="1400" dirty="0" err="1">
                <a:solidFill>
                  <a:srgbClr val="7030A0"/>
                </a:solidFill>
                <a:latin typeface="Gabriola" panose="04040605051002020D02" pitchFamily="82" charset="0"/>
              </a:rPr>
              <a:t>Phys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.: </a:t>
            </a:r>
            <a:r>
              <a:rPr lang="sr-Latn-RS" sz="1400" dirty="0" err="1">
                <a:solidFill>
                  <a:srgbClr val="7030A0"/>
                </a:solidFill>
                <a:latin typeface="Gabriola" panose="04040605051002020D02" pitchFamily="82" charset="0"/>
              </a:rPr>
              <a:t>Conf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. Ser. 703 (2016) 012007.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0DC8EF-0A32-D8D0-05FD-9F8481010341}"/>
              </a:ext>
            </a:extLst>
          </p:cNvPr>
          <p:cNvSpPr txBox="1"/>
          <p:nvPr/>
        </p:nvSpPr>
        <p:spPr>
          <a:xfrm>
            <a:off x="4932071" y="3285562"/>
            <a:ext cx="3602329" cy="11849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Trojan Horse </a:t>
            </a:r>
            <a:r>
              <a:rPr lang="sr-Latn-RS" sz="140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Method</a:t>
            </a:r>
            <a:r>
              <a:rPr lang="sr-Latn-RS" sz="1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(THM)</a:t>
            </a:r>
            <a:endParaRPr lang="sr-Latn-RS" sz="1400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spcAft>
                <a:spcPts val="600"/>
              </a:spcAft>
            </a:pPr>
            <a:r>
              <a:rPr lang="sr-Latn-RS" sz="140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Asymptotic</a:t>
            </a:r>
            <a:r>
              <a:rPr lang="sr-Latn-RS" sz="1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140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Normalization</a:t>
            </a:r>
            <a:r>
              <a:rPr lang="sr-Latn-RS" sz="1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140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Coefficient</a:t>
            </a:r>
            <a:r>
              <a:rPr lang="sr-Latn-RS" sz="1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(ANC)</a:t>
            </a:r>
          </a:p>
          <a:p>
            <a:pPr>
              <a:spcAft>
                <a:spcPts val="600"/>
              </a:spcAft>
            </a:pPr>
            <a:r>
              <a:rPr lang="sr-Latn-RS" sz="140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Coulomb</a:t>
            </a:r>
            <a:r>
              <a:rPr lang="sr-Latn-RS" sz="1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140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dissociation</a:t>
            </a:r>
            <a:r>
              <a:rPr lang="sr-Latn-RS" sz="1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140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method</a:t>
            </a:r>
            <a:r>
              <a:rPr lang="sr-Latn-RS" sz="1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(CD)</a:t>
            </a:r>
          </a:p>
          <a:p>
            <a:pPr>
              <a:spcAft>
                <a:spcPts val="600"/>
              </a:spcAft>
            </a:pPr>
            <a:r>
              <a:rPr lang="sr-Latn-R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sr-Latn-RS" sz="140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urrogate</a:t>
            </a:r>
            <a:r>
              <a:rPr lang="sr-Latn-RS" sz="1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140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sr-Latn-RS" sz="1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140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charge-exchange</a:t>
            </a:r>
            <a:r>
              <a:rPr lang="sr-Latn-RS" sz="1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140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reactions</a:t>
            </a:r>
            <a:endParaRPr lang="sr-Latn-RS" sz="1400" i="0" dirty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92E7DA-2197-6F70-DF63-7D127AEAF6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41" y="1921984"/>
            <a:ext cx="2248396" cy="168629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2097A6D-D664-0A38-F388-28B10601455C}"/>
              </a:ext>
            </a:extLst>
          </p:cNvPr>
          <p:cNvSpPr/>
          <p:nvPr/>
        </p:nvSpPr>
        <p:spPr>
          <a:xfrm>
            <a:off x="2416501" y="2911516"/>
            <a:ext cx="605525" cy="3048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9C377C77-1F6D-D76E-0C9C-6EA9D6B53F75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3036820" y="3088524"/>
            <a:ext cx="1895251" cy="789508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4636A53-2230-E58F-918C-8F270F6BECC4}"/>
              </a:ext>
            </a:extLst>
          </p:cNvPr>
          <p:cNvSpPr txBox="1"/>
          <p:nvPr/>
        </p:nvSpPr>
        <p:spPr>
          <a:xfrm>
            <a:off x="4568074" y="3570255"/>
            <a:ext cx="37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[</a:t>
            </a:r>
            <a:r>
              <a:rPr lang="sr-Latn-RS" sz="1400" dirty="0">
                <a:solidFill>
                  <a:srgbClr val="7030A0"/>
                </a:solidFill>
                <a:latin typeface="Gabriola" panose="04040605051002020D02" pitchFamily="82" charset="0"/>
              </a:rPr>
              <a:t>2</a:t>
            </a:r>
            <a:r>
              <a:rPr lang="en-GB" sz="1400" dirty="0">
                <a:solidFill>
                  <a:srgbClr val="7030A0"/>
                </a:solidFill>
                <a:latin typeface="Gabriola" panose="04040605051002020D02" pitchFamily="82" charset="0"/>
              </a:rPr>
              <a:t>]</a:t>
            </a:r>
            <a:endParaRPr lang="en-US" sz="1400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EED6E1F-42EC-C238-931A-C9E5A7B9E74A}"/>
              </a:ext>
            </a:extLst>
          </p:cNvPr>
          <p:cNvSpPr/>
          <p:nvPr/>
        </p:nvSpPr>
        <p:spPr>
          <a:xfrm>
            <a:off x="2899083" y="2606716"/>
            <a:ext cx="260680" cy="3048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81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61" y="0"/>
            <a:ext cx="8229600" cy="762000"/>
          </a:xfrm>
        </p:spPr>
        <p:txBody>
          <a:bodyPr/>
          <a:lstStyle/>
          <a:p>
            <a:pPr algn="l"/>
            <a:r>
              <a:rPr lang="sr-Latn-R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Previous Results</a:t>
            </a:r>
            <a:endParaRPr lang="en-US" sz="3600" i="1" dirty="0">
              <a:solidFill>
                <a:srgbClr val="0070C0"/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892" y="685800"/>
            <a:ext cx="8686800" cy="939478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gaseous targets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obtained screening potentials are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agreement with the adiabatic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 implanted in a solid lattice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obtained screening potentials are 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above </a:t>
            </a:r>
            <a:r>
              <a:rPr lang="en-GB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adiabatic limit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anose="03060802040406070304" pitchFamily="66" charset="0"/>
              </a:rPr>
              <a:pPr/>
              <a:t>6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rush Script MT" panose="03060802040406070304" pitchFamily="66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486C631-4528-4D85-8B1B-8D730F361B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1676400"/>
            <a:ext cx="2286672" cy="473170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7590C16-A422-4244-8AA2-83720D57B33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9969" y="1676400"/>
            <a:ext cx="2286672" cy="39491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AD8F4D7-E024-492E-8141-421526A9C4D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9970" y="2057400"/>
            <a:ext cx="2286672" cy="31776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4321F19-7FF5-4199-9307-A422EA28DB7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5192532"/>
            <a:ext cx="2171812" cy="105586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4CEC159-801A-493C-BCBB-E469A67D68C4}"/>
              </a:ext>
            </a:extLst>
          </p:cNvPr>
          <p:cNvSpPr txBox="1"/>
          <p:nvPr/>
        </p:nvSpPr>
        <p:spPr>
          <a:xfrm>
            <a:off x="5510701" y="6148875"/>
            <a:ext cx="2871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Gabriola" panose="04040605051002020D02" pitchFamily="82" charset="0"/>
              </a:rPr>
              <a:t>F. Raiola et al., Eur. Phys. J. A19 (2004) 283.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63F0F38-AC93-45D0-933B-53D394D6786F}"/>
                  </a:ext>
                </a:extLst>
              </p:cNvPr>
              <p:cNvSpPr/>
              <p:nvPr/>
            </p:nvSpPr>
            <p:spPr>
              <a:xfrm>
                <a:off x="5638800" y="1697042"/>
                <a:ext cx="2814359" cy="374270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GB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𝑎𝑑</m:t>
                          </m:r>
                        </m:sup>
                      </m:sSubSup>
                      <m:r>
                        <a:rPr lang="en-GB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27</m:t>
                      </m:r>
                      <m:r>
                        <a:rPr lang="en-GB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r-Latn-R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eV</m:t>
                      </m:r>
                      <m:r>
                        <a:rPr lang="sr-Latn-R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r-Latn-R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for</m:t>
                      </m:r>
                      <m:r>
                        <a:rPr lang="sr-Latn-R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GB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)3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63F0F38-AC93-45D0-933B-53D394D67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97042"/>
                <a:ext cx="2814359" cy="374270"/>
              </a:xfrm>
              <a:prstGeom prst="rect">
                <a:avLst/>
              </a:prstGeom>
              <a:blipFill>
                <a:blip r:embed="rId7"/>
                <a:stretch>
                  <a:fillRect b="-10769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97C5EF11-1311-4197-8155-7570FF2420A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2635" y="2362200"/>
            <a:ext cx="2743200" cy="37904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35AA62-D8A4-DFE5-173D-F106D03B33F2}"/>
              </a:ext>
            </a:extLst>
          </p:cNvPr>
          <p:cNvSpPr/>
          <p:nvPr/>
        </p:nvSpPr>
        <p:spPr>
          <a:xfrm>
            <a:off x="762000" y="2491200"/>
            <a:ext cx="2057400" cy="108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3A6134-0F16-E9A9-D2EF-F2A57326B796}"/>
              </a:ext>
            </a:extLst>
          </p:cNvPr>
          <p:cNvSpPr/>
          <p:nvPr/>
        </p:nvSpPr>
        <p:spPr>
          <a:xfrm>
            <a:off x="762000" y="3135600"/>
            <a:ext cx="2057400" cy="108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B75269-28C6-E335-BBB1-EDFC262797EE}"/>
              </a:ext>
            </a:extLst>
          </p:cNvPr>
          <p:cNvSpPr/>
          <p:nvPr/>
        </p:nvSpPr>
        <p:spPr>
          <a:xfrm>
            <a:off x="762000" y="4294800"/>
            <a:ext cx="2057400" cy="108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AC46A-0084-F916-B1C0-5B28E935435D}"/>
              </a:ext>
            </a:extLst>
          </p:cNvPr>
          <p:cNvSpPr/>
          <p:nvPr/>
        </p:nvSpPr>
        <p:spPr>
          <a:xfrm>
            <a:off x="762000" y="4942800"/>
            <a:ext cx="2057400" cy="108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9B1ACB-CE90-6141-93C1-C15AD1F3A820}"/>
              </a:ext>
            </a:extLst>
          </p:cNvPr>
          <p:cNvSpPr/>
          <p:nvPr/>
        </p:nvSpPr>
        <p:spPr>
          <a:xfrm>
            <a:off x="762000" y="5713200"/>
            <a:ext cx="2057400" cy="108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44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81CB81-8EE2-4BDA-93AD-59E3DCD12957}"/>
              </a:ext>
            </a:extLst>
          </p:cNvPr>
          <p:cNvSpPr txBox="1">
            <a:spLocks/>
          </p:cNvSpPr>
          <p:nvPr/>
        </p:nvSpPr>
        <p:spPr>
          <a:xfrm>
            <a:off x="304800" y="1066801"/>
            <a:ext cx="8529053" cy="5257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Electron screening cannot be neglected in Nucleosynthesis calculations since all reactions occur at low energies.</a:t>
            </a:r>
            <a:endParaRPr lang="sr-Latn-R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sr-Latn-R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Electron screening </a:t>
            </a:r>
            <a:r>
              <a:rPr lang="sr-Latn-RS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</a:t>
            </a:r>
            <a:r>
              <a:rPr lang="sr-Latn-RS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lab</a:t>
            </a:r>
            <a:r>
              <a:rPr lang="sr-Latn-RS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				   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Electron screening </a:t>
            </a:r>
            <a:r>
              <a:rPr lang="sr-Latn-RS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stars</a:t>
            </a:r>
            <a:endParaRPr lang="sr-Latn-RS" sz="1800" b="1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r-Latn-RS" sz="1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cannot predict </a:t>
            </a:r>
            <a:r>
              <a:rPr lang="sr-Latn-R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consequences of electron screening on </a:t>
            </a:r>
            <a:r>
              <a:rPr lang="sr-Latn-R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thermonuclear processes in stars until we first fully understand electron screening in the laboratory.</a:t>
            </a:r>
            <a:endParaRPr lang="en-GB" sz="1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3EB0BF-3191-4D54-80A5-A56585DD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280" y="3175181"/>
            <a:ext cx="1125120" cy="1041037"/>
          </a:xfrm>
        </p:spPr>
        <p:txBody>
          <a:bodyPr/>
          <a:lstStyle/>
          <a:p>
            <a:r>
              <a:rPr lang="en-GB" sz="10000" dirty="0">
                <a:solidFill>
                  <a:srgbClr val="C00000"/>
                </a:solidFill>
              </a:rPr>
              <a:t>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800B6-BF7D-407A-B504-A710910AC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anose="03060802040406070304" pitchFamily="66" charset="0"/>
              </a:rPr>
              <a:pPr/>
              <a:t>7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rush Script MT" panose="030608020404060703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491E5F-50EE-42D7-BF3E-E34E4D127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181" y="2667000"/>
            <a:ext cx="3477819" cy="242199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FF93068-248F-4EAC-9B71-4D46B8DC0CAB}"/>
              </a:ext>
            </a:extLst>
          </p:cNvPr>
          <p:cNvSpPr txBox="1">
            <a:spLocks/>
          </p:cNvSpPr>
          <p:nvPr/>
        </p:nvSpPr>
        <p:spPr>
          <a:xfrm>
            <a:off x="325698" y="152400"/>
            <a:ext cx="386530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Another difficulty</a:t>
            </a:r>
            <a:r>
              <a:rPr lang="sr-Latn-R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…</a:t>
            </a:r>
            <a:endParaRPr lang="en-US" sz="3600" i="1" dirty="0">
              <a:solidFill>
                <a:srgbClr val="0070C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2A5F42-715A-4A5C-8086-8044F0FC3D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678" y="2667000"/>
            <a:ext cx="3229322" cy="24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3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B8295-B6F5-453C-A80C-25451C42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anose="03060802040406070304" pitchFamily="66" charset="0"/>
              </a:rPr>
              <a:pPr/>
              <a:t>8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E49309-6830-42F3-A877-4C6C1B19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07" y="-76200"/>
            <a:ext cx="7620000" cy="1295400"/>
          </a:xfrm>
        </p:spPr>
        <p:txBody>
          <a:bodyPr/>
          <a:lstStyle/>
          <a:p>
            <a:pPr algn="l"/>
            <a:r>
              <a:rPr lang="sr-Latn-RS" sz="6600" i="1" dirty="0">
                <a:solidFill>
                  <a:schemeClr val="accent4">
                    <a:lumMod val="75000"/>
                  </a:schemeClr>
                </a:solidFill>
                <a:latin typeface="Goudy Old Style" panose="02020502050305020303" pitchFamily="18" charset="0"/>
              </a:rPr>
              <a:t>E</a:t>
            </a:r>
            <a:r>
              <a:rPr lang="en-US" sz="6600" i="1" dirty="0" err="1">
                <a:solidFill>
                  <a:schemeClr val="accent4">
                    <a:lumMod val="75000"/>
                  </a:schemeClr>
                </a:solidFill>
                <a:latin typeface="Goudy Old Style" panose="02020502050305020303" pitchFamily="18" charset="0"/>
              </a:rPr>
              <a:t>lectron</a:t>
            </a:r>
            <a:r>
              <a:rPr lang="en-US" sz="6600" i="1" dirty="0">
                <a:solidFill>
                  <a:schemeClr val="accent4">
                    <a:lumMod val="75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sr-Latn-RS" sz="6600" i="1" dirty="0">
                <a:solidFill>
                  <a:schemeClr val="accent4">
                    <a:lumMod val="75000"/>
                  </a:schemeClr>
                </a:solidFill>
                <a:latin typeface="Goudy Old Style" panose="02020502050305020303" pitchFamily="18" charset="0"/>
              </a:rPr>
              <a:t>S</a:t>
            </a:r>
            <a:r>
              <a:rPr lang="en-US" sz="6600" i="1" dirty="0" err="1">
                <a:solidFill>
                  <a:schemeClr val="accent4">
                    <a:lumMod val="75000"/>
                  </a:schemeClr>
                </a:solidFill>
                <a:latin typeface="Goudy Old Style" panose="02020502050305020303" pitchFamily="18" charset="0"/>
              </a:rPr>
              <a:t>creening</a:t>
            </a:r>
            <a:r>
              <a:rPr lang="en-US" sz="6600" i="1" dirty="0">
                <a:solidFill>
                  <a:schemeClr val="accent4">
                    <a:lumMod val="75000"/>
                  </a:schemeClr>
                </a:solidFill>
                <a:latin typeface="Goudy Old Style" panose="02020502050305020303" pitchFamily="18" charset="0"/>
              </a:rPr>
              <a:t> @ JSI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B1592E-FD74-4A2E-BFA7-B3ADA4B5F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32" y="1078512"/>
            <a:ext cx="3809067" cy="2539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D30174-2C07-4DE3-B8E2-4CF5152AA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" y="1078512"/>
            <a:ext cx="3596087" cy="2539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FFBC6A-C6DB-4D31-83B9-C89BF30CA8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080" y="3810000"/>
            <a:ext cx="3924642" cy="26234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9B014C-7D44-6975-AA91-FFF44C3B319C}"/>
              </a:ext>
            </a:extLst>
          </p:cNvPr>
          <p:cNvSpPr txBox="1"/>
          <p:nvPr/>
        </p:nvSpPr>
        <p:spPr>
          <a:xfrm>
            <a:off x="4556207" y="3810000"/>
            <a:ext cx="5181600" cy="636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 Tandetron accelerator at Jožef Stefan Institute</a:t>
            </a:r>
          </a:p>
          <a:p>
            <a:pPr marL="342900" lvl="1" indent="-342900" defTabSz="914400">
              <a:spcBef>
                <a:spcPts val="432"/>
              </a:spcBef>
              <a:buClr>
                <a:srgbClr val="AD0101"/>
              </a:buClr>
              <a:buSzTx/>
            </a:pP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reactions are studied in inverse kinematics! </a:t>
            </a:r>
            <a:endParaRPr lang="sr-Latn-R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9D78D-8EBE-1D20-336C-AF2EC3771BB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1907" y="4465003"/>
            <a:ext cx="3345508" cy="181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90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83DFE96-D3B1-DC39-F99A-2833BDDFB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487" y="1295116"/>
            <a:ext cx="3093539" cy="2399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6934200" cy="914400"/>
          </a:xfrm>
        </p:spPr>
        <p:txBody>
          <a:bodyPr/>
          <a:lstStyle/>
          <a:p>
            <a:pPr algn="l"/>
            <a:r>
              <a:rPr lang="en-US" sz="36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Our Previous Results 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C5557C5-10F9-4ED3-A179-0FD21918C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731304"/>
            <a:ext cx="8437756" cy="2745696"/>
          </a:xfrm>
        </p:spPr>
        <p:txBody>
          <a:bodyPr>
            <a:normAutofit/>
          </a:bodyPr>
          <a:lstStyle/>
          <a:p>
            <a:pPr marL="342900" lvl="1" indent="-342900" defTabSz="914400">
              <a:spcBef>
                <a:spcPts val="600"/>
              </a:spcBef>
              <a:spcAft>
                <a:spcPts val="600"/>
              </a:spcAft>
              <a:buClr>
                <a:srgbClr val="AD0101"/>
              </a:buClr>
              <a:buSzTx/>
            </a:pP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ependence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on projectile Z number is 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~ Z</a:t>
            </a:r>
            <a:r>
              <a:rPr lang="en-US" sz="1800" baseline="30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instead of expected linear dependence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sr-Latn-RS" sz="1800" dirty="0">
              <a:solidFill>
                <a:srgbClr val="00B05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lvl="1" indent="-342900" defTabSz="914400">
              <a:spcBef>
                <a:spcPts val="600"/>
              </a:spcBef>
              <a:spcAft>
                <a:spcPts val="600"/>
              </a:spcAft>
              <a:buClr>
                <a:srgbClr val="AD0101"/>
              </a:buClr>
              <a:buSzTx/>
            </a:pPr>
            <a:r>
              <a:rPr lang="sr-Latn-RS" sz="1800" dirty="0">
                <a:solidFill>
                  <a:srgbClr val="00B05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GB" sz="1800" dirty="0" err="1">
                <a:solidFill>
                  <a:srgbClr val="00B05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argest</a:t>
            </a:r>
            <a:r>
              <a:rPr lang="en-GB" sz="1800" dirty="0">
                <a:solidFill>
                  <a:srgbClr val="00B05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electron screening in inverse kinematics</a:t>
            </a:r>
            <a:r>
              <a:rPr lang="sr-Latn-RS" sz="1800" dirty="0">
                <a:solidFill>
                  <a:srgbClr val="00B05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GB" sz="1800" dirty="0">
                <a:solidFill>
                  <a:srgbClr val="00B05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while in forward kinematics no large electron screening, except for the </a:t>
            </a:r>
            <a:r>
              <a:rPr lang="en-GB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p+d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reaction</a:t>
            </a:r>
            <a:r>
              <a:rPr lang="sr-Latn-R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1" indent="-342900" defTabSz="914400">
              <a:spcBef>
                <a:spcPts val="600"/>
              </a:spcBef>
              <a:spcAft>
                <a:spcPts val="600"/>
              </a:spcAft>
              <a:buClr>
                <a:srgbClr val="AD0101"/>
              </a:buClr>
              <a:buSzTx/>
            </a:pPr>
            <a:r>
              <a:rPr lang="sr-Latn-RS" sz="180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GB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arget</a:t>
            </a: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preparation influence electron screening,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pointing to a dependence of the enhancement</a:t>
            </a:r>
            <a:r>
              <a:rPr lang="sr-Latn-R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facto</a:t>
            </a:r>
            <a:r>
              <a:rPr lang="sr-Latn-R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on the </a:t>
            </a: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position of the target nuclei in the metallic lattice</a:t>
            </a:r>
            <a:r>
              <a:rPr lang="sr-Latn-RS" sz="180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and electron densities</a:t>
            </a:r>
            <a:r>
              <a:rPr lang="sr-Latn-RS" sz="180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around the target nucleus. </a:t>
            </a:r>
          </a:p>
          <a:p>
            <a:pPr marL="342900" lvl="1" indent="-342900" defTabSz="914400">
              <a:spcBef>
                <a:spcPts val="600"/>
              </a:spcBef>
              <a:spcAft>
                <a:spcPts val="600"/>
              </a:spcAft>
              <a:buClr>
                <a:srgbClr val="AD0101"/>
              </a:buClr>
              <a:buSzTx/>
            </a:pPr>
            <a:r>
              <a:rPr lang="sr-Latn-R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GB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hese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findings </a:t>
            </a:r>
            <a:r>
              <a:rPr lang="en-GB" sz="1800" dirty="0">
                <a:solidFill>
                  <a:srgbClr val="FF993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cannot be explained by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 </a:t>
            </a:r>
            <a:r>
              <a:rPr lang="sr-Latn-R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available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model and </a:t>
            </a:r>
            <a:r>
              <a:rPr lang="en-GB" sz="1800" dirty="0">
                <a:solidFill>
                  <a:srgbClr val="FF993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theory based on static electron densities</a:t>
            </a:r>
            <a:r>
              <a:rPr lang="sr-Latn-RS" sz="1800" dirty="0">
                <a:solidFill>
                  <a:srgbClr val="FF993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anose="03060802040406070304" pitchFamily="66" charset="0"/>
              </a:rPr>
              <a:pPr/>
              <a:t>9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rush Script MT" panose="030608020404060703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2BA8443-5427-4A7A-BD02-AE0CC7797EA4}"/>
                  </a:ext>
                </a:extLst>
              </p:cNvPr>
              <p:cNvSpPr/>
              <p:nvPr/>
            </p:nvSpPr>
            <p:spPr>
              <a:xfrm>
                <a:off x="2194529" y="1297859"/>
                <a:ext cx="1386871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0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0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b>
                          <m:r>
                            <a:rPr kumimoji="0" lang="en-US" sz="10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𝑎𝑑</m:t>
                          </m:r>
                        </m:sub>
                      </m:sSub>
                      <m:r>
                        <a:rPr kumimoji="0" lang="sr-Latn-RS" sz="105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=2.19 </m:t>
                      </m:r>
                      <m:r>
                        <a:rPr kumimoji="0" lang="sr-Latn-RS" sz="105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𝑘𝑒𝑉</m:t>
                      </m:r>
                    </m:oMath>
                  </m:oMathPara>
                </a14:m>
                <a:endPara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briola" panose="04040605051002020D02" pitchFamily="8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2BA8443-5427-4A7A-BD02-AE0CC7797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529" y="1297859"/>
                <a:ext cx="1386871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E5A56CA1-95B7-EDE8-964F-5EF09EB5D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060165"/>
              </p:ext>
            </p:extLst>
          </p:nvPr>
        </p:nvGraphicFramePr>
        <p:xfrm>
          <a:off x="1828800" y="1067211"/>
          <a:ext cx="2209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9145814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99943216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15192357"/>
                    </a:ext>
                  </a:extLst>
                </a:gridCol>
              </a:tblGrid>
              <a:tr h="189090">
                <a:tc>
                  <a:txBody>
                    <a:bodyPr/>
                    <a:lstStyle/>
                    <a:p>
                      <a:pPr algn="ctr"/>
                      <a:r>
                        <a:rPr lang="sr-Latn-RS" sz="800" dirty="0" err="1"/>
                        <a:t>Reaction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800" dirty="0" err="1"/>
                        <a:t>U</a:t>
                      </a:r>
                      <a:r>
                        <a:rPr lang="sr-Latn-RS" sz="800" baseline="-25000" dirty="0" err="1"/>
                        <a:t>ad</a:t>
                      </a:r>
                      <a:r>
                        <a:rPr lang="sr-Latn-RS" sz="800" dirty="0"/>
                        <a:t> </a:t>
                      </a:r>
                      <a:r>
                        <a:rPr lang="en-GB" sz="800" dirty="0"/>
                        <a:t>[keV]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/>
                        <a:t>U</a:t>
                      </a:r>
                      <a:r>
                        <a:rPr lang="en-GB" sz="800" baseline="-25000" dirty="0" err="1"/>
                        <a:t>e</a:t>
                      </a:r>
                      <a:r>
                        <a:rPr lang="en-GB" sz="800" dirty="0"/>
                        <a:t> [keV]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066675"/>
                  </a:ext>
                </a:extLst>
              </a:tr>
              <a:tr h="216103">
                <a:tc>
                  <a:txBody>
                    <a:bodyPr/>
                    <a:lstStyle/>
                    <a:p>
                      <a:pPr algn="ctr"/>
                      <a:r>
                        <a:rPr lang="sr-Latn-RS" sz="9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sr-Latn-R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Li+d</a:t>
                      </a:r>
                      <a:endParaRPr lang="en-GB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</a:t>
                      </a:r>
                      <a:endParaRPr lang="en-GB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 discussed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120326"/>
                  </a:ext>
                </a:extLst>
              </a:tr>
              <a:tr h="216103">
                <a:tc>
                  <a:txBody>
                    <a:bodyPr/>
                    <a:lstStyle/>
                    <a:p>
                      <a:pPr algn="ctr"/>
                      <a:r>
                        <a:rPr lang="sr-Latn-RS" sz="9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sr-Latn-R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Li+p</a:t>
                      </a:r>
                      <a:endParaRPr lang="en-GB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</a:t>
                      </a:r>
                      <a:endParaRPr lang="en-GB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2.9±0.2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746147"/>
                  </a:ext>
                </a:extLst>
              </a:tr>
              <a:tr h="216103">
                <a:tc>
                  <a:txBody>
                    <a:bodyPr/>
                    <a:lstStyle/>
                    <a:p>
                      <a:pPr algn="ctr"/>
                      <a:r>
                        <a:rPr lang="sr-Latn-RS" sz="9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sr-Latn-R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F+p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2.19</a:t>
                      </a:r>
                      <a:endParaRPr lang="en-GB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18.7±1.5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2438"/>
                  </a:ext>
                </a:extLst>
              </a:tr>
              <a:tr h="216103">
                <a:tc>
                  <a:txBody>
                    <a:bodyPr/>
                    <a:lstStyle/>
                    <a:p>
                      <a:pPr algn="ctr"/>
                      <a:r>
                        <a:rPr lang="sr-Latn-RS" sz="9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sr-Latn-R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F+d</a:t>
                      </a:r>
                      <a:endParaRPr lang="en-GB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2.19</a:t>
                      </a:r>
                      <a:endParaRPr lang="en-GB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18.2±3.3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459823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1815" y="360468"/>
            <a:ext cx="4749786" cy="32209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123520"/>
            <a:ext cx="1625316" cy="226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1FE70A-0DC8-494C-8A0D-77E6C77182C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0575" y="2194971"/>
            <a:ext cx="1288516" cy="408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D19AC8-F5FF-FA6E-7269-14D4DD778D85}"/>
              </a:ext>
            </a:extLst>
          </p:cNvPr>
          <p:cNvSpPr txBox="1"/>
          <p:nvPr/>
        </p:nvSpPr>
        <p:spPr>
          <a:xfrm>
            <a:off x="2304700" y="6181308"/>
            <a:ext cx="4437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solidFill>
                  <a:srgbClr val="0070C0"/>
                </a:solidFill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See also: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A. Cvetinović et al. Phys. </a:t>
            </a:r>
            <a:r>
              <a:rPr lang="fr-FR" sz="1600" dirty="0" err="1">
                <a:solidFill>
                  <a:srgbClr val="0070C0"/>
                </a:solidFill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Rev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. C,</a:t>
            </a:r>
            <a:r>
              <a:rPr lang="fr-FR" sz="1600" dirty="0">
                <a:solidFill>
                  <a:srgbClr val="0070C0"/>
                </a:solidFill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 92</a:t>
            </a: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 (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2015</a:t>
            </a: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)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briola" panose="04040605051002020D02" pitchFamily="82" charset="0"/>
                <a:ea typeface="Cambria Math" panose="02040503050406030204" pitchFamily="18" charset="0"/>
                <a:cs typeface="Aparajita" panose="020B0604020202020204" pitchFamily="34" charset="0"/>
              </a:rPr>
              <a:t>065801.</a:t>
            </a: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briola" panose="04040605051002020D02" pitchFamily="82" charset="0"/>
              <a:ea typeface="Cambria Math" panose="02040503050406030204" pitchFamily="18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52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96228</TotalTime>
  <Words>2562</Words>
  <Application>Microsoft Office PowerPoint</Application>
  <PresentationFormat>On-screen Show (4:3)</PresentationFormat>
  <Paragraphs>380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Brush Script MT</vt:lpstr>
      <vt:lpstr>Calibri</vt:lpstr>
      <vt:lpstr>Cambria</vt:lpstr>
      <vt:lpstr>Cambria Math</vt:lpstr>
      <vt:lpstr>Gabriola</vt:lpstr>
      <vt:lpstr>Goudy Old Style</vt:lpstr>
      <vt:lpstr>Rage Italic</vt:lpstr>
      <vt:lpstr>Segoe Print</vt:lpstr>
      <vt:lpstr>Times New Roman</vt:lpstr>
      <vt:lpstr>Theme1</vt:lpstr>
      <vt:lpstr>Electron screening: answer to an old problem from a new perspective</vt:lpstr>
      <vt:lpstr>Introduction: Nuclear Reactions at the Gamow window</vt:lpstr>
      <vt:lpstr>PowerPoint Presentation</vt:lpstr>
      <vt:lpstr>PowerPoint Presentation</vt:lpstr>
      <vt:lpstr>PowerPoint Presentation</vt:lpstr>
      <vt:lpstr>Previous Results</vt:lpstr>
      <vt:lpstr>≠</vt:lpstr>
      <vt:lpstr>Electron Screening @ JSI</vt:lpstr>
      <vt:lpstr>Our Previous Results </vt:lpstr>
      <vt:lpstr>Target analysis: Nuclear Magnetic Resonance and Knight shift</vt:lpstr>
      <vt:lpstr>Latest Results: Crystal symmetry</vt:lpstr>
      <vt:lpstr>Latest Results: Electron screening with Lithium ion beam</vt:lpstr>
      <vt:lpstr>Latest Results: 2H(6Li,α)4He</vt:lpstr>
      <vt:lpstr>Enhancement factor:  2H(6Li,p0)7Li and 2H(6Li,p1)7Li </vt:lpstr>
      <vt:lpstr>Latest Results: 6Li+D  7Li+p0/p1</vt:lpstr>
      <vt:lpstr>Conclusions</vt:lpstr>
      <vt:lpstr>Introduction: How were the chemical elements created?</vt:lpstr>
      <vt:lpstr>Introduction: Nuclear Reactions at the Gamow window</vt:lpstr>
      <vt:lpstr>Introduction: Nuclear Reactions at the Gamow window</vt:lpstr>
      <vt:lpstr>Previous Results</vt:lpstr>
      <vt:lpstr>Previous Results</vt:lpstr>
      <vt:lpstr>Electron Screening @ JSI: Preparations for experiments</vt:lpstr>
      <vt:lpstr>Electron Screening @ JSI: Deuterium depth distribution</vt:lpstr>
      <vt:lpstr>PowerPoint Presentation</vt:lpstr>
      <vt:lpstr>Electron Screening @ JSI: Experimental setup</vt:lpstr>
      <vt:lpstr>Bare-nucleus cross-section: The 19F+D reaction</vt:lpstr>
      <vt:lpstr>PowerPoint Presentation</vt:lpstr>
      <vt:lpstr>Latest Results: Resonant reactions</vt:lpstr>
      <vt:lpstr>Latest Results: The 1H(19F,αγ)16O reaction</vt:lpstr>
      <vt:lpstr>Latest Results: The 1H(11B,αα)4He reaction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</dc:creator>
  <cp:lastModifiedBy>Aleksandra Cvetinović</cp:lastModifiedBy>
  <cp:revision>1082</cp:revision>
  <dcterms:created xsi:type="dcterms:W3CDTF">2006-08-16T00:00:00Z</dcterms:created>
  <dcterms:modified xsi:type="dcterms:W3CDTF">2025-09-24T21:06:15Z</dcterms:modified>
</cp:coreProperties>
</file>